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Introduction/US%20Energy%20Production%20and%20Consumption.pdf" TargetMode="External"/><Relationship Id="rId4" Type="http://schemas.openxmlformats.org/officeDocument/2006/relationships/hyperlink" Target="https://wecanfigurethisout.org/ENERGY/Web_notes/Introduction/US%20Energy%20Production%20and%20Consumption.key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Introduction/US%20Energy%20Production%20and%20Consumption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Introduction/US%20Energy%20Production%20and%20Consumption.pdf" TargetMode="External"/><Relationship Id="rId4" Type="http://schemas.openxmlformats.org/officeDocument/2006/relationships/hyperlink" Target="https://wecanfigurethisout.org/ENERGY/Web_notes/Introduction/US%20Energy%20Production%20and%20Consumption.key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Introduction/US%20Energy%20Production%20and%20Consumption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4" Type="http://schemas.openxmlformats.org/officeDocument/2006/relationships/hyperlink" Target="https://wecanfigurethisout.org/ENERGY/Web_notes/Carbon/Fossil%20Fuels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Carbon/Fossil%20Fuels.ppt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Introduction/US%20Energy%20Production%20and%20Consumption.pptx" TargetMode="External"/><Relationship Id="rId4" Type="http://schemas.openxmlformats.org/officeDocument/2006/relationships/hyperlink" Target="https://wecanfigurethisout.org/ENERGY/Web_notes/Introduction/US%20Energy%20Production%20and%20Consumption.pdf" TargetMode="External"/><Relationship Id="rId5" Type="http://schemas.openxmlformats.org/officeDocument/2006/relationships/hyperlink" Target="https://wecanfigurethisout.org/ENERGY/Web_notes/Introduction/US%20Energy%20Production%20and%20Consumption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hyperlink" Target="https://wecanfigurethisout.org/ENERGY/Web_notes/Electricity/Generic%20Power%20Plant%20and%20Grid%20-%20Supporting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4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8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4" Type="http://schemas.openxmlformats.org/officeDocument/2006/relationships/hyperlink" Target="https://wecanfigurethisout.org/ENERGY/Web_notes/Carbon/Fossil%20Fuels.key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ecanfigurethisout.org/ENERGY/Web_notes/Introduction/US%20Energy%20Production%20and%20Consumption.pptx" TargetMode="External"/><Relationship Id="rId7" Type="http://schemas.openxmlformats.org/officeDocument/2006/relationships/hyperlink" Target="https://wecanfigurethisout.org/ENERGY/Web_notes/Introduction/US%20Energy%20Production%20and%20Consumption.pdf" TargetMode="External"/><Relationship Id="rId8" Type="http://schemas.openxmlformats.org/officeDocument/2006/relationships/hyperlink" Target="https://wecanfigurethisout.org/ENERGY/Web_notes/Introduction/US%20Energy%20Production%20and%20Consumption.ke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Carbon/Fossil%20Fuels.ppt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520676"/>
            <a:ext cx="8534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(Written / Revised: </a:t>
            </a:r>
            <a:r>
              <a:rPr dirty="0" smtClean="0"/>
              <a:t> </a:t>
            </a:r>
            <a:r>
              <a:rPr lang="en-US" dirty="0" smtClean="0"/>
              <a:t>July</a:t>
            </a:r>
            <a:r>
              <a:rPr dirty="0" smtClean="0"/>
              <a:t> 201</a:t>
            </a:r>
            <a:r>
              <a:rPr lang="en-US" dirty="0" smtClean="0"/>
              <a:t>9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Generic Power Plant and Grid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596900"/>
            <a:ext cx="8915400" cy="5709559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7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John C. Bean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 u="sng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Outline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Most power plants = Heat source + boiling water kettle + propeller + generator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Including coal, nuclear, biomass/biofuel, and one type of natural gas (CCGT)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Hydro and wind plants omit the heat source &amp; kettle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But photovoltaic power plants (alone) are completely different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Our demand for their power is very cyclic = Base Power + Dispatchable Power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Massive steam plants cannot efficiently meet this cycle (only hydropower can)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And only one type of natural gas plant (OCGT) can deal well with its 2-3 hour peak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Combining many power plants into a grid requires scrupulous synchronization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And even that falls apart if one tries to transmit AC power over long distances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Where the peaks in current and peaks in voltage cease to track one another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Which, accelerated by green energy, is pushing us toward high voltage DC power transmission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5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As enabled by transformers + diodes + </a:t>
            </a:r>
            <a:r>
              <a:rPr dirty="0" smtClean="0"/>
              <a:t>capacitor</a:t>
            </a:r>
            <a:r>
              <a:rPr lang="en-US" dirty="0" smtClean="0"/>
              <a:t>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Only via this weird idealization could Carnot calculate an efficiency:</a:t>
            </a:r>
          </a:p>
        </p:txBody>
      </p:sp>
      <p:sp>
        <p:nvSpPr>
          <p:cNvPr id="184" name="Rectangle 3"/>
          <p:cNvSpPr txBox="1"/>
          <p:nvPr/>
        </p:nvSpPr>
        <p:spPr>
          <a:xfrm>
            <a:off x="76200" y="838200"/>
            <a:ext cx="9220200" cy="562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Carnot Cycle "heat engine" efficiency = (T</a:t>
            </a:r>
            <a:r>
              <a:rPr baseline="-25000"/>
              <a:t>high</a:t>
            </a:r>
            <a:r>
              <a:t> – T</a:t>
            </a:r>
            <a:r>
              <a:rPr baseline="-25000"/>
              <a:t>low</a:t>
            </a:r>
            <a:r>
              <a:t>) / T</a:t>
            </a:r>
            <a:r>
              <a:rPr baseline="-25000"/>
              <a:t>high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Where T</a:t>
            </a:r>
            <a:r>
              <a:rPr b="1" baseline="-25000"/>
              <a:t>high</a:t>
            </a:r>
            <a:r>
              <a:t> = Temperature of the heating source ("heating reservoir")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T</a:t>
            </a:r>
            <a:r>
              <a:rPr b="1" baseline="-25000"/>
              <a:t>low</a:t>
            </a:r>
            <a:r>
              <a:t> = Temperature of the cooling source ("cooling reservoir")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in </a:t>
            </a:r>
            <a:r>
              <a:rPr b="1"/>
              <a:t>real steam power plants</a:t>
            </a:r>
            <a:r>
              <a:t>, steam IS repeatedly condensed back into liquid 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With makes them examples of the much more complex "</a:t>
            </a:r>
            <a:r>
              <a:rPr b="1"/>
              <a:t>Rankine Cycle"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Further, in both the </a:t>
            </a:r>
            <a:r>
              <a:rPr b="1"/>
              <a:t>Carnot Cycle </a:t>
            </a:r>
            <a:r>
              <a:t>and </a:t>
            </a:r>
            <a:r>
              <a:rPr b="1"/>
              <a:t>Rankine Cycles</a:t>
            </a:r>
            <a:r>
              <a:t>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Heat application =&gt; </a:t>
            </a:r>
            <a:r>
              <a:rPr>
                <a:solidFill>
                  <a:srgbClr val="FBC901"/>
                </a:solidFill>
              </a:rPr>
              <a:t>Simultaneous</a:t>
            </a:r>
            <a:r>
              <a:t> steam expansion + temperature increase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Cooling application =&gt;</a:t>
            </a:r>
            <a:r>
              <a:rPr>
                <a:solidFill>
                  <a:srgbClr val="FBC901"/>
                </a:solidFill>
              </a:rPr>
              <a:t> Simultaneous </a:t>
            </a:r>
            <a:r>
              <a:t>steam contraction + temperature decrease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The Carnot Cycle thus provides only an idealized upper limit on efficiency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it is nevertheless used to highlight a power plant design imperative: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>
                <a:solidFill>
                  <a:srgbClr val="FBC901"/>
                </a:solidFill>
              </a:rPr>
              <a:t>Maximize the steam's low to high temperature excursion!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5"/>
          <p:cNvSpPr txBox="1"/>
          <p:nvPr/>
        </p:nvSpPr>
        <p:spPr>
          <a:xfrm>
            <a:off x="30480" y="5874511"/>
            <a:ext cx="9144001" cy="100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Chapter 5 in Engineering and the Environment by Edward S. Rubin </a:t>
            </a:r>
            <a:endParaRPr>
              <a:solidFill>
                <a:srgbClr val="E5FFFF"/>
              </a:solidFill>
            </a:endParaRPr>
          </a:p>
          <a:p>
            <a:pPr algn="ctr">
              <a:defRPr sz="3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Steam Turbine Power Plants - Engaged in Thermodynamics:  http://cset.mnsu.edu/engagethermo/systems_stpp.html </a:t>
            </a:r>
            <a:endParaRPr>
              <a:solidFill>
                <a:srgbClr val="E5FFFF"/>
              </a:solidFill>
            </a:endParaRPr>
          </a:p>
          <a:p>
            <a:pPr algn="ctr">
              <a:defRPr sz="3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 sz="1100">
              <a:solidFill>
                <a:srgbClr val="E5FFFF"/>
              </a:solidFill>
            </a:endParaRPr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3) RDK 8s Three Little Words: http://www.powerengineeringint.com/articles/print/volume-18/issue-5/Special_Project_Report/rdk-8s-three-little-words-efficient-reliable-and-flexible.html</a:t>
            </a:r>
            <a:endParaRPr>
              <a:solidFill>
                <a:srgbClr val="E5FFFF"/>
              </a:solidFill>
            </a:endParaRPr>
          </a:p>
          <a:p>
            <a:pPr algn="ctr">
              <a:defRPr sz="3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4) https://en.wikipedia.org/wiki/Ivanpah_Solar_Power_Facility </a:t>
            </a:r>
          </a:p>
        </p:txBody>
      </p:sp>
      <p:sp>
        <p:nvSpPr>
          <p:cNvPr id="18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How efficient are </a:t>
            </a:r>
            <a:r>
              <a:rPr b="1"/>
              <a:t>real-life </a:t>
            </a:r>
            <a:r>
              <a:t>steam power plants?</a:t>
            </a:r>
          </a:p>
        </p:txBody>
      </p:sp>
      <p:sp>
        <p:nvSpPr>
          <p:cNvPr id="188" name="Rectangle 3"/>
          <p:cNvSpPr txBox="1"/>
          <p:nvPr/>
        </p:nvSpPr>
        <p:spPr>
          <a:xfrm>
            <a:off x="76200" y="647700"/>
            <a:ext cx="9067800" cy="4919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Traditional oil &amp; coal-fired plants</a:t>
            </a:r>
            <a:r>
              <a:rPr b="1"/>
              <a:t> </a:t>
            </a:r>
            <a:r>
              <a:rPr>
                <a:solidFill>
                  <a:srgbClr val="FFFFFF"/>
                </a:solidFill>
              </a:rPr>
              <a:t>are relatively simple and unconstrained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Which facilitates their use of very high steam temperatures (e.g., 540°C </a:t>
            </a:r>
            <a:r>
              <a:rPr baseline="30000"/>
              <a:t>1</a:t>
            </a:r>
            <a:r>
              <a:t>)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Their resulting real-life efficiencies are </a:t>
            </a:r>
            <a:r>
              <a:rPr>
                <a:solidFill>
                  <a:srgbClr val="FBC901"/>
                </a:solidFill>
              </a:rPr>
              <a:t>32-42% </a:t>
            </a:r>
            <a:r>
              <a:rPr baseline="30000"/>
              <a:t>2  </a:t>
            </a:r>
            <a:r>
              <a:t>("typical" ~ 33-35% </a:t>
            </a:r>
            <a:r>
              <a:rPr baseline="30000"/>
              <a:t>1</a:t>
            </a:r>
            <a:r>
              <a:t>)</a:t>
            </a:r>
            <a:endParaRPr baseline="30000"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New "ultra-supercritical" coal plants </a:t>
            </a:r>
            <a:r>
              <a:rPr>
                <a:solidFill>
                  <a:srgbClr val="FFFFFF"/>
                </a:solidFill>
              </a:rPr>
              <a:t>(such as the Karlsruhe RDK 8) reach 620°C</a:t>
            </a:r>
            <a:endParaRPr baseline="3000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Which has allowed it to achieve a real-life efficiency of </a:t>
            </a:r>
            <a:r>
              <a:rPr>
                <a:solidFill>
                  <a:srgbClr val="FBC901"/>
                </a:solidFill>
              </a:rPr>
              <a:t>46% </a:t>
            </a:r>
            <a:r>
              <a:rPr baseline="30000"/>
              <a:t>3</a:t>
            </a:r>
            <a:endParaRPr>
              <a:solidFill>
                <a:srgbClr val="FBC901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Nuclear power plant </a:t>
            </a:r>
            <a:r>
              <a:rPr>
                <a:solidFill>
                  <a:srgbClr val="FFFFFF"/>
                </a:solidFill>
              </a:rPr>
              <a:t>cores are complex and multi-functional, 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constraining their core temperature/pressure, lowering efficiencies to </a:t>
            </a:r>
            <a:r>
              <a:rPr>
                <a:solidFill>
                  <a:srgbClr val="FBC901"/>
                </a:solidFill>
              </a:rPr>
              <a:t>30-35% </a:t>
            </a:r>
            <a:r>
              <a:rPr baseline="30000"/>
              <a:t>1, 2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Solar thermal power plants </a:t>
            </a:r>
            <a:r>
              <a:rPr>
                <a:solidFill>
                  <a:srgbClr val="FFFFFF"/>
                </a:solidFill>
              </a:rPr>
              <a:t>are new, with different still rapidly evolving designs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California's Ivanpah water-vapor (steam) plant was designed for </a:t>
            </a:r>
            <a:r>
              <a:rPr>
                <a:solidFill>
                  <a:srgbClr val="FBC901"/>
                </a:solidFill>
              </a:rPr>
              <a:t>29% </a:t>
            </a:r>
            <a:r>
              <a:t>efficiency </a:t>
            </a:r>
            <a:r>
              <a:rPr baseline="30000"/>
              <a:t>4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800"/>
              <a:t>Newer oil-vapor / molten salt plants </a:t>
            </a:r>
            <a:r>
              <a:rPr sz="1800">
                <a:solidFill>
                  <a:srgbClr val="FBC901"/>
                </a:solidFill>
              </a:rPr>
              <a:t>should be substantially more efficient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5"/>
          <p:cNvSpPr txBox="1"/>
          <p:nvPr/>
        </p:nvSpPr>
        <p:spPr>
          <a:xfrm>
            <a:off x="0" y="6560616"/>
            <a:ext cx="91440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Chapter 5 in Engineering and the Environment by Edward S. Rubin</a:t>
            </a:r>
          </a:p>
        </p:txBody>
      </p:sp>
      <p:sp>
        <p:nvSpPr>
          <p:cNvPr id="191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Leaving what types of </a:t>
            </a:r>
            <a:r>
              <a:rPr b="1">
                <a:solidFill>
                  <a:srgbClr val="FBC901"/>
                </a:solidFill>
              </a:rPr>
              <a:t>non-steam </a:t>
            </a:r>
            <a:r>
              <a:t>U.S. power plants? </a:t>
            </a:r>
          </a:p>
        </p:txBody>
      </p:sp>
      <p:sp>
        <p:nvSpPr>
          <p:cNvPr id="192" name="Rectangle 3"/>
          <p:cNvSpPr txBox="1"/>
          <p:nvPr/>
        </p:nvSpPr>
        <p:spPr>
          <a:xfrm>
            <a:off x="228600" y="2819400"/>
            <a:ext cx="8915400" cy="432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14400" algn="l"/>
              </a:tabLst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lang="en-US" dirty="0" smtClean="0"/>
              <a:t>7</a:t>
            </a:r>
            <a:r>
              <a:rPr dirty="0" smtClean="0"/>
              <a:t>% </a:t>
            </a:r>
            <a:r>
              <a:rPr b="0" dirty="0"/>
              <a:t>of U.S. power plants instead turn the turbine &amp; generator via </a:t>
            </a:r>
            <a:r>
              <a:rPr dirty="0">
                <a:solidFill>
                  <a:srgbClr val="FBC901"/>
                </a:solidFill>
              </a:rPr>
              <a:t>hydro power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</a:tabLst>
              <a:defRPr sz="8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tabLst>
                <a:tab pos="444500" algn="l"/>
                <a:tab pos="9144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b="0" dirty="0">
                <a:solidFill>
                  <a:srgbClr val="FFFFFF"/>
                </a:solidFill>
              </a:rPr>
              <a:t>Converting water's gravitational potential energy at nearly </a:t>
            </a:r>
            <a:r>
              <a:rPr b="0" dirty="0"/>
              <a:t>90% (!) </a:t>
            </a:r>
            <a:r>
              <a:rPr b="0" dirty="0">
                <a:solidFill>
                  <a:srgbClr val="FFFFFF"/>
                </a:solidFill>
              </a:rPr>
              <a:t>efficiency </a:t>
            </a:r>
            <a:r>
              <a:rPr b="0" baseline="30000" dirty="0">
                <a:solidFill>
                  <a:srgbClr val="FFFFFF"/>
                </a:solidFill>
              </a:rPr>
              <a:t>1</a:t>
            </a:r>
            <a:endParaRPr baseline="30000" dirty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  <a:tab pos="914400" algn="l"/>
              </a:tabLst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 smtClean="0"/>
          </a:p>
          <a:p>
            <a:pPr>
              <a:spcBef>
                <a:spcPts val="400"/>
              </a:spcBef>
              <a:tabLst>
                <a:tab pos="444500" algn="l"/>
                <a:tab pos="914400" algn="l"/>
              </a:tabLst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lang="en-US" dirty="0" smtClean="0"/>
              <a:t>6.6</a:t>
            </a:r>
            <a:r>
              <a:rPr dirty="0" smtClean="0"/>
              <a:t>% </a:t>
            </a:r>
            <a:r>
              <a:rPr b="0" dirty="0"/>
              <a:t>of U.S. power plants instead turn the turbine &amp; generator via </a:t>
            </a:r>
            <a:r>
              <a:rPr dirty="0">
                <a:solidFill>
                  <a:srgbClr val="FBC901"/>
                </a:solidFill>
              </a:rPr>
              <a:t>wind power</a:t>
            </a:r>
          </a:p>
          <a:p>
            <a:pPr>
              <a:spcBef>
                <a:spcPts val="400"/>
              </a:spcBef>
              <a:defRPr sz="800"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Converting wind's kinetic energy at about </a:t>
            </a:r>
            <a:r>
              <a:rPr dirty="0">
                <a:solidFill>
                  <a:srgbClr val="FBC901"/>
                </a:solidFill>
              </a:rPr>
              <a:t>40% </a:t>
            </a:r>
            <a:r>
              <a:rPr dirty="0"/>
              <a:t>efficiency </a:t>
            </a:r>
            <a:r>
              <a:rPr baseline="30000" dirty="0"/>
              <a:t>1</a:t>
            </a:r>
            <a:endParaRPr dirty="0">
              <a:solidFill>
                <a:srgbClr val="FBC901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tabLst>
                <a:tab pos="444500" algn="l"/>
              </a:tabLst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Plus: </a:t>
            </a:r>
            <a:r>
              <a:rPr b="0" dirty="0"/>
              <a:t>The</a:t>
            </a:r>
            <a:r>
              <a:rPr b="0" dirty="0" smtClean="0"/>
              <a:t> </a:t>
            </a:r>
            <a:r>
              <a:rPr lang="en-US" b="0" dirty="0" smtClean="0"/>
              <a:t>1.6</a:t>
            </a:r>
            <a:r>
              <a:rPr b="0" dirty="0" smtClean="0"/>
              <a:t>% </a:t>
            </a:r>
            <a:r>
              <a:rPr b="0" dirty="0"/>
              <a:t>of U.S. electrical power that comes directly from photovoltaic cells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 technologies so minor that the E.I.A. does not even provide data about them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>
              <a:spcBef>
                <a:spcPts val="300"/>
              </a:spcBef>
              <a:tabLst>
                <a:tab pos="4445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See </a:t>
            </a:r>
            <a:r>
              <a:rPr b="1" dirty="0"/>
              <a:t>U.S. Energy Production &amp; Consumption</a:t>
            </a:r>
            <a:r>
              <a:rPr dirty="0"/>
              <a:t> (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dirty="0"/>
              <a:t> 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 </a:t>
            </a:r>
            <a:r>
              <a:rPr dirty="0"/>
              <a:t>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dirty="0"/>
              <a:t>) notes for info on U.S. power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</a:t>
            </a:r>
          </a:p>
        </p:txBody>
      </p:sp>
      <p:grpSp>
        <p:nvGrpSpPr>
          <p:cNvPr id="198" name="Group 16"/>
          <p:cNvGrpSpPr/>
          <p:nvPr/>
        </p:nvGrpSpPr>
        <p:grpSpPr>
          <a:xfrm>
            <a:off x="3352800" y="762000"/>
            <a:ext cx="2133600" cy="1828800"/>
            <a:chOff x="0" y="0"/>
            <a:chExt cx="2133600" cy="1828800"/>
          </a:xfrm>
        </p:grpSpPr>
        <p:grpSp>
          <p:nvGrpSpPr>
            <p:cNvPr id="195" name="Group 15"/>
            <p:cNvGrpSpPr/>
            <p:nvPr/>
          </p:nvGrpSpPr>
          <p:grpSpPr>
            <a:xfrm>
              <a:off x="0" y="0"/>
              <a:ext cx="2133600" cy="1828800"/>
              <a:chOff x="0" y="0"/>
              <a:chExt cx="2133600" cy="1828800"/>
            </a:xfrm>
          </p:grpSpPr>
          <p:pic>
            <p:nvPicPr>
              <p:cNvPr id="193" name="Picture 12" descr="Picture 12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2133600" cy="1828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4" name="Oval 14"/>
              <p:cNvSpPr/>
              <p:nvPr/>
            </p:nvSpPr>
            <p:spPr>
              <a:xfrm rot="1874766">
                <a:off x="214054" y="893574"/>
                <a:ext cx="1054581" cy="506631"/>
              </a:xfrm>
              <a:prstGeom prst="ellipse">
                <a:avLst/>
              </a:prstGeom>
              <a:noFill/>
              <a:ln w="38100" cap="flat">
                <a:solidFill>
                  <a:srgbClr val="FBC90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6" name="Straight Connector 8"/>
            <p:cNvSpPr/>
            <p:nvPr/>
          </p:nvSpPr>
          <p:spPr>
            <a:xfrm>
              <a:off x="1177158" y="438912"/>
              <a:ext cx="294290" cy="877824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traight Connector 11"/>
            <p:cNvSpPr/>
            <p:nvPr/>
          </p:nvSpPr>
          <p:spPr>
            <a:xfrm flipV="1">
              <a:off x="1030013" y="804672"/>
              <a:ext cx="735725" cy="146305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01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b="1" i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our demand for electrical power varies:</a:t>
            </a:r>
          </a:p>
        </p:txBody>
      </p:sp>
      <p:sp>
        <p:nvSpPr>
          <p:cNvPr id="20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10687"/>
            <a:ext cx="8788400" cy="560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typical daily cycle of power consumption (</a:t>
            </a:r>
            <a:r>
              <a:rPr b="1">
                <a:solidFill>
                  <a:srgbClr val="996633"/>
                </a:solidFill>
              </a:rPr>
              <a:t>brown</a:t>
            </a:r>
            <a:r>
              <a:t>) and its price (</a:t>
            </a:r>
            <a:r>
              <a:rPr b="1">
                <a:solidFill>
                  <a:srgbClr val="5CADFF"/>
                </a:solidFill>
              </a:rPr>
              <a:t>blue</a:t>
            </a:r>
            <a:r>
              <a:t>):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(also from that </a:t>
            </a:r>
            <a:r>
              <a:rPr b="1"/>
              <a:t>U.S. Energy Production &amp; Consumption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 </a:t>
            </a:r>
            <a:r>
              <a:t>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 note set)</a:t>
            </a:r>
            <a:endParaRPr sz="18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sp>
        <p:nvSpPr>
          <p:cNvPr id="203" name="TextBox 8"/>
          <p:cNvSpPr txBox="1"/>
          <p:nvPr/>
        </p:nvSpPr>
        <p:spPr>
          <a:xfrm rot="16200000">
            <a:off x="-2312" y="3594676"/>
            <a:ext cx="158676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AF7E3D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Consumption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228600" y="2167470"/>
            <a:ext cx="8534400" cy="3547531"/>
            <a:chOff x="0" y="0"/>
            <a:chExt cx="8534400" cy="3547529"/>
          </a:xfrm>
        </p:grpSpPr>
        <p:sp>
          <p:nvSpPr>
            <p:cNvPr id="204" name="Rectangle 5"/>
            <p:cNvSpPr txBox="1"/>
            <p:nvPr/>
          </p:nvSpPr>
          <p:spPr>
            <a:xfrm>
              <a:off x="0" y="3283274"/>
              <a:ext cx="85344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defRPr sz="1200" b="0" i="1">
                  <a:solidFill>
                    <a:schemeClr val="accent1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Source: https://www.eia.gov/todayinenergy/detail.php?id=12711 (to which I've added the yellow lines)</a:t>
              </a:r>
            </a:p>
          </p:txBody>
        </p:sp>
        <p:grpSp>
          <p:nvGrpSpPr>
            <p:cNvPr id="214" name="Group 17"/>
            <p:cNvGrpSpPr/>
            <p:nvPr/>
          </p:nvGrpSpPr>
          <p:grpSpPr>
            <a:xfrm>
              <a:off x="833527" y="0"/>
              <a:ext cx="6584671" cy="3090330"/>
              <a:chOff x="0" y="0"/>
              <a:chExt cx="6584669" cy="3090329"/>
            </a:xfrm>
          </p:grpSpPr>
          <p:pic>
            <p:nvPicPr>
              <p:cNvPr id="205" name="Picture 10" descr="Picture 10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6584670" cy="30903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6" name="Straight Connector 11"/>
              <p:cNvSpPr/>
              <p:nvPr/>
            </p:nvSpPr>
            <p:spPr>
              <a:xfrm flipH="1" flipV="1">
                <a:off x="448721" y="648431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" name="Straight Connector 12"/>
              <p:cNvSpPr/>
              <p:nvPr/>
            </p:nvSpPr>
            <p:spPr>
              <a:xfrm flipH="1" flipV="1">
                <a:off x="1242763" y="652236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" name="Straight Connector 13"/>
              <p:cNvSpPr/>
              <p:nvPr/>
            </p:nvSpPr>
            <p:spPr>
              <a:xfrm flipH="1" flipV="1">
                <a:off x="2062163" y="652236"/>
                <a:ext cx="9774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" name="Straight Connector 14"/>
              <p:cNvSpPr/>
              <p:nvPr/>
            </p:nvSpPr>
            <p:spPr>
              <a:xfrm flipH="1" flipV="1">
                <a:off x="2856204" y="665542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" name="Straight Connector 15"/>
              <p:cNvSpPr/>
              <p:nvPr/>
            </p:nvSpPr>
            <p:spPr>
              <a:xfrm flipH="1" flipV="1">
                <a:off x="3661943" y="652236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" name="Straight Connector 16"/>
              <p:cNvSpPr/>
              <p:nvPr/>
            </p:nvSpPr>
            <p:spPr>
              <a:xfrm flipH="1" flipV="1">
                <a:off x="4455984" y="656041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" name="Straight Connector 17"/>
              <p:cNvSpPr/>
              <p:nvPr/>
            </p:nvSpPr>
            <p:spPr>
              <a:xfrm flipH="1" flipV="1">
                <a:off x="5275384" y="656041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" name="Straight Connector 18"/>
              <p:cNvSpPr/>
              <p:nvPr/>
            </p:nvSpPr>
            <p:spPr>
              <a:xfrm flipH="1" flipV="1">
                <a:off x="6069425" y="659846"/>
                <a:ext cx="9775" cy="2071342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15" name="TextBox 9"/>
            <p:cNvSpPr txBox="1"/>
            <p:nvPr/>
          </p:nvSpPr>
          <p:spPr>
            <a:xfrm rot="16200000">
              <a:off x="6825853" y="1535406"/>
              <a:ext cx="1586760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5CAD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Price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typical daily demand cycle thus resembles this:</a:t>
            </a:r>
          </a:p>
        </p:txBody>
      </p:sp>
      <p:sp>
        <p:nvSpPr>
          <p:cNvPr id="219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76200" y="4038600"/>
            <a:ext cx="9067800" cy="2514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There is a </a:t>
            </a:r>
            <a:r>
              <a:rPr b="1">
                <a:solidFill>
                  <a:srgbClr val="FBC901"/>
                </a:solidFill>
              </a:rPr>
              <a:t>"BASE"</a:t>
            </a:r>
            <a:r>
              <a:t> power demand (from 0% up to about 60% of the demand peak)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On top of this is an oscillating </a:t>
            </a:r>
            <a:r>
              <a:rPr b="1">
                <a:solidFill>
                  <a:schemeClr val="accent1"/>
                </a:solidFill>
              </a:rPr>
              <a:t>"DISPATCHABLE"</a:t>
            </a:r>
            <a:r>
              <a:t> power demand</a:t>
            </a:r>
          </a:p>
          <a:p>
            <a:pPr>
              <a:tabLst>
                <a:tab pos="444500" algn="l"/>
                <a:tab pos="9144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cycles up from about 60% of peak, to 100% of peak at about 6 pm</a:t>
            </a:r>
          </a:p>
          <a:p>
            <a:pPr>
              <a:tabLst>
                <a:tab pos="444500" algn="l"/>
                <a:tab pos="9144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gives that ~ sinusoidal oscillation an average of ~ 80% of peak power</a:t>
            </a:r>
          </a:p>
          <a:p>
            <a:pPr>
              <a:tabLst>
                <a:tab pos="444500" algn="l"/>
                <a:tab pos="9144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Which also makes the </a:t>
            </a:r>
            <a:r>
              <a:rPr b="1"/>
              <a:t>average daily power ~ 80% of peak power</a:t>
            </a:r>
          </a:p>
        </p:txBody>
      </p:sp>
      <p:grpSp>
        <p:nvGrpSpPr>
          <p:cNvPr id="238" name="Group"/>
          <p:cNvGrpSpPr/>
          <p:nvPr/>
        </p:nvGrpSpPr>
        <p:grpSpPr>
          <a:xfrm>
            <a:off x="1371600" y="759022"/>
            <a:ext cx="5867400" cy="3082825"/>
            <a:chOff x="0" y="0"/>
            <a:chExt cx="5867400" cy="3082823"/>
          </a:xfrm>
        </p:grpSpPr>
        <p:sp>
          <p:nvSpPr>
            <p:cNvPr id="220" name="Freeform 24"/>
            <p:cNvSpPr/>
            <p:nvPr/>
          </p:nvSpPr>
          <p:spPr>
            <a:xfrm>
              <a:off x="1142686" y="405844"/>
              <a:ext cx="4193363" cy="96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Rectangle 41"/>
            <p:cNvSpPr/>
            <p:nvPr/>
          </p:nvSpPr>
          <p:spPr>
            <a:xfrm>
              <a:off x="1143000" y="1374577"/>
              <a:ext cx="4191000" cy="1371601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Straight Arrow Connector 12"/>
            <p:cNvSpPr/>
            <p:nvPr/>
          </p:nvSpPr>
          <p:spPr>
            <a:xfrm>
              <a:off x="1143000" y="2741612"/>
              <a:ext cx="4629778" cy="158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Straight Arrow Connector 14"/>
            <p:cNvSpPr/>
            <p:nvPr/>
          </p:nvSpPr>
          <p:spPr>
            <a:xfrm flipH="1" flipV="1">
              <a:off x="1143000" y="0"/>
              <a:ext cx="5862" cy="27432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Straight Connector 23"/>
            <p:cNvSpPr/>
            <p:nvPr/>
          </p:nvSpPr>
          <p:spPr>
            <a:xfrm flipV="1">
              <a:off x="4267200" y="457200"/>
              <a:ext cx="1589" cy="228600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traight Connector 25"/>
            <p:cNvSpPr/>
            <p:nvPr/>
          </p:nvSpPr>
          <p:spPr>
            <a:xfrm flipV="1">
              <a:off x="3230879" y="457200"/>
              <a:ext cx="1589" cy="228600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Straight Connector 26"/>
            <p:cNvSpPr/>
            <p:nvPr/>
          </p:nvSpPr>
          <p:spPr>
            <a:xfrm flipV="1">
              <a:off x="2199639" y="457200"/>
              <a:ext cx="1590" cy="228600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Straight Connector 27"/>
            <p:cNvSpPr/>
            <p:nvPr/>
          </p:nvSpPr>
          <p:spPr>
            <a:xfrm flipV="1">
              <a:off x="5332412" y="457200"/>
              <a:ext cx="1589" cy="228600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Straight Connector 29"/>
            <p:cNvSpPr/>
            <p:nvPr/>
          </p:nvSpPr>
          <p:spPr>
            <a:xfrm>
              <a:off x="1143000" y="1371601"/>
              <a:ext cx="4191001" cy="158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Straight Connector 33"/>
            <p:cNvSpPr/>
            <p:nvPr/>
          </p:nvSpPr>
          <p:spPr>
            <a:xfrm>
              <a:off x="1143000" y="401321"/>
              <a:ext cx="4191001" cy="158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0" name="TextBox 34"/>
            <p:cNvSpPr txBox="1"/>
            <p:nvPr/>
          </p:nvSpPr>
          <p:spPr>
            <a:xfrm>
              <a:off x="0" y="279400"/>
              <a:ext cx="1143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</a:t>
              </a:r>
            </a:p>
          </p:txBody>
        </p:sp>
        <p:sp>
          <p:nvSpPr>
            <p:cNvPr id="231" name="TextBox 35"/>
            <p:cNvSpPr txBox="1"/>
            <p:nvPr/>
          </p:nvSpPr>
          <p:spPr>
            <a:xfrm>
              <a:off x="457200" y="1270000"/>
              <a:ext cx="6858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60%</a:t>
              </a:r>
            </a:p>
          </p:txBody>
        </p:sp>
        <p:sp>
          <p:nvSpPr>
            <p:cNvPr id="232" name="TextBox 36"/>
            <p:cNvSpPr txBox="1"/>
            <p:nvPr/>
          </p:nvSpPr>
          <p:spPr>
            <a:xfrm>
              <a:off x="533400" y="2794000"/>
              <a:ext cx="1143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Midnight</a:t>
              </a:r>
            </a:p>
          </p:txBody>
        </p:sp>
        <p:sp>
          <p:nvSpPr>
            <p:cNvPr id="233" name="TextBox 37"/>
            <p:cNvSpPr txBox="1"/>
            <p:nvPr/>
          </p:nvSpPr>
          <p:spPr>
            <a:xfrm>
              <a:off x="2667000" y="2794000"/>
              <a:ext cx="1143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234" name="TextBox 38"/>
            <p:cNvSpPr txBox="1"/>
            <p:nvPr/>
          </p:nvSpPr>
          <p:spPr>
            <a:xfrm>
              <a:off x="4724400" y="2791023"/>
              <a:ext cx="11430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Midnight</a:t>
              </a:r>
            </a:p>
          </p:txBody>
        </p:sp>
        <p:sp>
          <p:nvSpPr>
            <p:cNvPr id="235" name="TextBox 39"/>
            <p:cNvSpPr txBox="1"/>
            <p:nvPr/>
          </p:nvSpPr>
          <p:spPr>
            <a:xfrm>
              <a:off x="457200" y="739577"/>
              <a:ext cx="68580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80%</a:t>
              </a:r>
            </a:p>
          </p:txBody>
        </p:sp>
        <p:sp>
          <p:nvSpPr>
            <p:cNvPr id="236" name="TextBox 21"/>
            <p:cNvSpPr txBox="1"/>
            <p:nvPr/>
          </p:nvSpPr>
          <p:spPr>
            <a:xfrm>
              <a:off x="2131621" y="1679377"/>
              <a:ext cx="2287979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CA9221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"BASE POWER"</a:t>
              </a:r>
            </a:p>
          </p:txBody>
        </p:sp>
        <p:sp>
          <p:nvSpPr>
            <p:cNvPr id="237" name="TextBox 22"/>
            <p:cNvSpPr txBox="1"/>
            <p:nvPr/>
          </p:nvSpPr>
          <p:spPr>
            <a:xfrm>
              <a:off x="1447800" y="688777"/>
              <a:ext cx="365760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007575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"DISPATCHABLE POWER"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3657600"/>
            <a:ext cx="8915400" cy="29718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THERE IS A BIG PROBLEM:</a:t>
            </a:r>
          </a:p>
          <a:p>
            <a:pPr algn="ctr">
              <a:tabLst>
                <a:tab pos="444500" algn="l"/>
              </a:tabLst>
              <a:defRPr sz="10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Only one type of power plant can efficiently follow such a cycle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HYDROELECTRIC PLANTS</a:t>
            </a:r>
          </a:p>
          <a:p>
            <a:pPr algn="ctr"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need only throttle their water input valves more open or closed</a:t>
            </a:r>
          </a:p>
          <a:p>
            <a:pPr algn="ctr">
              <a:tabLst>
                <a:tab pos="4445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hydroelectric plants can now supply less than 7% of U.S. power demand</a:t>
            </a:r>
          </a:p>
        </p:txBody>
      </p:sp>
      <p:sp>
        <p:nvSpPr>
          <p:cNvPr id="24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Power plant production should follow this same cycle:</a:t>
            </a:r>
          </a:p>
        </p:txBody>
      </p:sp>
      <p:grpSp>
        <p:nvGrpSpPr>
          <p:cNvPr id="258" name="Group"/>
          <p:cNvGrpSpPr/>
          <p:nvPr/>
        </p:nvGrpSpPr>
        <p:grpSpPr>
          <a:xfrm>
            <a:off x="240806" y="1028832"/>
            <a:ext cx="7443187" cy="2240783"/>
            <a:chOff x="0" y="0"/>
            <a:chExt cx="7443186" cy="2240781"/>
          </a:xfrm>
        </p:grpSpPr>
        <p:sp>
          <p:nvSpPr>
            <p:cNvPr id="242" name="Freeform 63"/>
            <p:cNvSpPr/>
            <p:nvPr/>
          </p:nvSpPr>
          <p:spPr>
            <a:xfrm>
              <a:off x="3268274" y="281042"/>
              <a:ext cx="3705394" cy="66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rgbClr val="FD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Rectangle 64"/>
            <p:cNvSpPr/>
            <p:nvPr/>
          </p:nvSpPr>
          <p:spPr>
            <a:xfrm>
              <a:off x="3268551" y="951879"/>
              <a:ext cx="3703306" cy="949819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Straight Arrow Connector 65"/>
            <p:cNvSpPr/>
            <p:nvPr/>
          </p:nvSpPr>
          <p:spPr>
            <a:xfrm>
              <a:off x="3268551" y="1898537"/>
              <a:ext cx="4091025" cy="109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Straight Arrow Connector 66"/>
            <p:cNvSpPr/>
            <p:nvPr/>
          </p:nvSpPr>
          <p:spPr>
            <a:xfrm flipH="1" flipV="1">
              <a:off x="3268552" y="0"/>
              <a:ext cx="5179" cy="1899637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Straight Connector 67"/>
            <p:cNvSpPr/>
            <p:nvPr/>
          </p:nvSpPr>
          <p:spPr>
            <a:xfrm flipV="1">
              <a:off x="6029197" y="316606"/>
              <a:ext cx="1404" cy="158303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Straight Connector 68"/>
            <p:cNvSpPr/>
            <p:nvPr/>
          </p:nvSpPr>
          <p:spPr>
            <a:xfrm flipV="1">
              <a:off x="5113470" y="316606"/>
              <a:ext cx="1404" cy="158303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Straight Connector 69"/>
            <p:cNvSpPr/>
            <p:nvPr/>
          </p:nvSpPr>
          <p:spPr>
            <a:xfrm flipV="1">
              <a:off x="4202233" y="316606"/>
              <a:ext cx="1404" cy="158303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Straight Connector 70"/>
            <p:cNvSpPr/>
            <p:nvPr/>
          </p:nvSpPr>
          <p:spPr>
            <a:xfrm flipV="1">
              <a:off x="6970453" y="316606"/>
              <a:ext cx="1404" cy="158303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Straight Connector 71"/>
            <p:cNvSpPr/>
            <p:nvPr/>
          </p:nvSpPr>
          <p:spPr>
            <a:xfrm>
              <a:off x="3268551" y="949818"/>
              <a:ext cx="3703306" cy="109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Straight Connector 72"/>
            <p:cNvSpPr/>
            <p:nvPr/>
          </p:nvSpPr>
          <p:spPr>
            <a:xfrm>
              <a:off x="3268551" y="277909"/>
              <a:ext cx="3703306" cy="110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TextBox 73"/>
            <p:cNvSpPr txBox="1"/>
            <p:nvPr/>
          </p:nvSpPr>
          <p:spPr>
            <a:xfrm>
              <a:off x="2084222" y="75367"/>
              <a:ext cx="1348320" cy="298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</a:t>
              </a:r>
            </a:p>
          </p:txBody>
        </p:sp>
        <p:sp>
          <p:nvSpPr>
            <p:cNvPr id="253" name="TextBox 74"/>
            <p:cNvSpPr txBox="1"/>
            <p:nvPr/>
          </p:nvSpPr>
          <p:spPr>
            <a:xfrm>
              <a:off x="338326" y="772405"/>
              <a:ext cx="2801010" cy="34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60% of Peak Power</a:t>
              </a:r>
            </a:p>
          </p:txBody>
        </p:sp>
        <p:sp>
          <p:nvSpPr>
            <p:cNvPr id="254" name="TextBox 75"/>
            <p:cNvSpPr txBox="1"/>
            <p:nvPr/>
          </p:nvSpPr>
          <p:spPr>
            <a:xfrm>
              <a:off x="2729888" y="1899635"/>
              <a:ext cx="1009993" cy="341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255" name="TextBox 76"/>
            <p:cNvSpPr txBox="1"/>
            <p:nvPr/>
          </p:nvSpPr>
          <p:spPr>
            <a:xfrm>
              <a:off x="4615207" y="1899635"/>
              <a:ext cx="1009993" cy="341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Noon</a:t>
              </a:r>
            </a:p>
          </p:txBody>
        </p:sp>
        <p:sp>
          <p:nvSpPr>
            <p:cNvPr id="256" name="TextBox 77"/>
            <p:cNvSpPr txBox="1"/>
            <p:nvPr/>
          </p:nvSpPr>
          <p:spPr>
            <a:xfrm>
              <a:off x="6433194" y="1897575"/>
              <a:ext cx="1009993" cy="34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257" name="TextBox 78"/>
            <p:cNvSpPr txBox="1"/>
            <p:nvPr/>
          </p:nvSpPr>
          <p:spPr>
            <a:xfrm>
              <a:off x="0" y="405465"/>
              <a:ext cx="3122884" cy="341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80% of Peak Power = Average Power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5"/>
          <p:cNvSpPr txBox="1"/>
          <p:nvPr/>
        </p:nvSpPr>
        <p:spPr>
          <a:xfrm>
            <a:off x="7315200" y="4358545"/>
            <a:ext cx="1676400" cy="150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http://www.powerengineeringint.com/articles/print/volume-18/issue-5/Special_Project_Report/rdk-8s-three-little-words-efficient-reliable-and-flexible.html</a:t>
            </a:r>
          </a:p>
        </p:txBody>
      </p:sp>
      <p:sp>
        <p:nvSpPr>
          <p:cNvPr id="261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33401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What's the problem our majority steam-driven power plants?!</a:t>
            </a:r>
          </a:p>
        </p:txBody>
      </p:sp>
      <p:sp>
        <p:nvSpPr>
          <p:cNvPr id="26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88400" cy="4495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problem is with their boilers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Which, rather than resembling this toy's boiler: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Instead look more like this: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See those minuscule rectangles at the bottom?  They're doors for the employees</a:t>
            </a:r>
          </a:p>
        </p:txBody>
      </p:sp>
      <p:grpSp>
        <p:nvGrpSpPr>
          <p:cNvPr id="265" name="Group 4"/>
          <p:cNvGrpSpPr/>
          <p:nvPr/>
        </p:nvGrpSpPr>
        <p:grpSpPr>
          <a:xfrm>
            <a:off x="6096000" y="685800"/>
            <a:ext cx="1676400" cy="1447800"/>
            <a:chOff x="0" y="0"/>
            <a:chExt cx="1676400" cy="1447800"/>
          </a:xfrm>
        </p:grpSpPr>
        <p:pic>
          <p:nvPicPr>
            <p:cNvPr id="263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76400" cy="1447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Oval 7"/>
            <p:cNvSpPr/>
            <p:nvPr/>
          </p:nvSpPr>
          <p:spPr>
            <a:xfrm>
              <a:off x="644769" y="344714"/>
              <a:ext cx="828599" cy="751313"/>
            </a:xfrm>
            <a:prstGeom prst="ellipse">
              <a:avLst/>
            </a:prstGeom>
            <a:noFill/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72" name="Group 21"/>
          <p:cNvGrpSpPr/>
          <p:nvPr/>
        </p:nvGrpSpPr>
        <p:grpSpPr>
          <a:xfrm>
            <a:off x="2438400" y="2935068"/>
            <a:ext cx="4375418" cy="3952241"/>
            <a:chOff x="0" y="0"/>
            <a:chExt cx="4375417" cy="3952240"/>
          </a:xfrm>
        </p:grpSpPr>
        <p:grpSp>
          <p:nvGrpSpPr>
            <p:cNvPr id="270" name="Group 23"/>
            <p:cNvGrpSpPr/>
            <p:nvPr/>
          </p:nvGrpSpPr>
          <p:grpSpPr>
            <a:xfrm>
              <a:off x="0" y="0"/>
              <a:ext cx="4375418" cy="3886200"/>
              <a:chOff x="0" y="0"/>
              <a:chExt cx="4375417" cy="3886199"/>
            </a:xfrm>
          </p:grpSpPr>
          <p:pic>
            <p:nvPicPr>
              <p:cNvPr id="266" name="Picture 13" descr="Picture 1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t="4840" b="2420"/>
              <a:stretch>
                <a:fillRect/>
              </a:stretch>
            </p:blipFill>
            <p:spPr>
              <a:xfrm>
                <a:off x="0" y="-1"/>
                <a:ext cx="4375418" cy="3886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7" name="Straight Connector 15"/>
              <p:cNvSpPr/>
              <p:nvPr/>
            </p:nvSpPr>
            <p:spPr>
              <a:xfrm flipH="1" flipV="1">
                <a:off x="1206614" y="3511717"/>
                <a:ext cx="349403" cy="222083"/>
              </a:xfrm>
              <a:prstGeom prst="line">
                <a:avLst/>
              </a:prstGeom>
              <a:solidFill>
                <a:schemeClr val="accent1"/>
              </a:solidFill>
              <a:ln w="19050" cap="flat">
                <a:solidFill>
                  <a:srgbClr val="FBC90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8" name="Straight Connector 16"/>
              <p:cNvSpPr/>
              <p:nvPr/>
            </p:nvSpPr>
            <p:spPr>
              <a:xfrm flipV="1">
                <a:off x="1784618" y="3447223"/>
                <a:ext cx="53171" cy="210377"/>
              </a:xfrm>
              <a:prstGeom prst="line">
                <a:avLst/>
              </a:prstGeom>
              <a:solidFill>
                <a:schemeClr val="accent1"/>
              </a:solidFill>
              <a:ln w="19050" cap="flat">
                <a:solidFill>
                  <a:srgbClr val="FBC90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9" name="Straight Connector 19"/>
              <p:cNvSpPr/>
              <p:nvPr/>
            </p:nvSpPr>
            <p:spPr>
              <a:xfrm flipV="1">
                <a:off x="1860817" y="3682314"/>
                <a:ext cx="730936" cy="127686"/>
              </a:xfrm>
              <a:prstGeom prst="line">
                <a:avLst/>
              </a:prstGeom>
              <a:solidFill>
                <a:schemeClr val="accent1"/>
              </a:solidFill>
              <a:ln w="19050" cap="flat">
                <a:solidFill>
                  <a:srgbClr val="FBC90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71" name="TextBox 17"/>
            <p:cNvSpPr txBox="1"/>
            <p:nvPr/>
          </p:nvSpPr>
          <p:spPr>
            <a:xfrm>
              <a:off x="1572949" y="3581400"/>
              <a:ext cx="3048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BC901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aerial view of that boiler once it was enclosed:</a:t>
            </a:r>
          </a:p>
        </p:txBody>
      </p:sp>
      <p:sp>
        <p:nvSpPr>
          <p:cNvPr id="27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97988"/>
            <a:ext cx="8915400" cy="560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new 912 MW #8 boiler at the RDK coal power plant in Karlsruhe Germany: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Boilers must heat water from ambient temperature to over 100°C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you get ZERO power out until you cross 100°C and steam begins to form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All the heat energy expended in GETTING TO 100°C is, in a sense, wasted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As is energy heating the very thick steel of the high-pressure boiler and piping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As is heat flowing into the supporting and enclosing structures</a:t>
            </a:r>
          </a:p>
        </p:txBody>
      </p:sp>
      <p:grpSp>
        <p:nvGrpSpPr>
          <p:cNvPr id="278" name="Group 7"/>
          <p:cNvGrpSpPr/>
          <p:nvPr/>
        </p:nvGrpSpPr>
        <p:grpSpPr>
          <a:xfrm>
            <a:off x="2209800" y="1301750"/>
            <a:ext cx="3657600" cy="2279650"/>
            <a:chOff x="0" y="0"/>
            <a:chExt cx="3657600" cy="2279650"/>
          </a:xfrm>
        </p:grpSpPr>
        <p:pic>
          <p:nvPicPr>
            <p:cNvPr id="276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57600" cy="2279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Oval 6"/>
            <p:cNvSpPr/>
            <p:nvPr/>
          </p:nvSpPr>
          <p:spPr>
            <a:xfrm>
              <a:off x="1820855" y="542971"/>
              <a:ext cx="937405" cy="1342923"/>
            </a:xfrm>
            <a:prstGeom prst="ellipse">
              <a:avLst/>
            </a:prstGeom>
            <a:noFill/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9" name="Rectangle 5"/>
          <p:cNvSpPr txBox="1"/>
          <p:nvPr/>
        </p:nvSpPr>
        <p:spPr>
          <a:xfrm>
            <a:off x="5943600" y="1920145"/>
            <a:ext cx="2895600" cy="97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Photo:</a:t>
            </a:r>
            <a:endParaRPr>
              <a:solidFill>
                <a:srgbClr val="FF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https://www.ksb.com/ksb-en/Products_and_Services/Energy/selected-power-plant-ksb-en/rdk-karlsruhe-germany/330208/</a:t>
            </a:r>
          </a:p>
        </p:txBody>
      </p:sp>
      <p:sp>
        <p:nvSpPr>
          <p:cNvPr id="280" name="Rectangle 5"/>
          <p:cNvSpPr txBox="1"/>
          <p:nvPr/>
        </p:nvSpPr>
        <p:spPr>
          <a:xfrm>
            <a:off x="97185" y="6312549"/>
            <a:ext cx="8991601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http://www.powerengineeringint.com/articles/print/volume-18/issue-5/Special_Project_Report/rdk-8s-three-little-words-efficient-reliable-and-flexible.html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5"/>
          <p:cNvSpPr txBox="1"/>
          <p:nvPr/>
        </p:nvSpPr>
        <p:spPr>
          <a:xfrm>
            <a:off x="304800" y="6415945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1)To Survive, Power Plants Must Become More Flexible:  https://www.reuters.com/article/coal-power-generation/column-to-survive-coal-power-plants-must-become-more-flexible-kemp-idUSL5N0J42YG20131119</a:t>
            </a:r>
          </a:p>
        </p:txBody>
      </p:sp>
      <p:sp>
        <p:nvSpPr>
          <p:cNvPr id="28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9067800" cy="358109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once there, it takes MORE time to significantly increase/decrease steam output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During which heat energy will again be used wastefully</a:t>
            </a:r>
          </a:p>
          <a:p>
            <a:pPr>
              <a:tabLst>
                <a:tab pos="4445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Coal, Nuclear, Biomass/fuel </a:t>
            </a:r>
            <a:r>
              <a:rPr b="0">
                <a:solidFill>
                  <a:srgbClr val="FFFFFF"/>
                </a:solidFill>
              </a:rPr>
              <a:t>steam plants thus best produce our </a:t>
            </a:r>
            <a:r>
              <a:rPr>
                <a:solidFill>
                  <a:srgbClr val="FFFFFF"/>
                </a:solidFill>
              </a:rPr>
              <a:t>Base Power 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Or, with some throttling (and thus lower operating efficiency), perhaps this:</a:t>
            </a:r>
          </a:p>
        </p:txBody>
      </p:sp>
      <p:sp>
        <p:nvSpPr>
          <p:cNvPr id="284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  <a:prstGeom prst="rect">
            <a:avLst/>
          </a:prstGeom>
        </p:spPr>
        <p:txBody>
          <a:bodyPr/>
          <a:lstStyle/>
          <a:p>
            <a:pPr>
              <a:defRPr sz="2000" i="1">
                <a:latin typeface="+mj-lt"/>
                <a:ea typeface="+mj-ea"/>
                <a:cs typeface="+mj-cs"/>
                <a:sym typeface="Arial"/>
              </a:defRPr>
            </a:pPr>
            <a:r>
              <a:t>And it takes </a:t>
            </a:r>
            <a:r>
              <a:rPr b="1"/>
              <a:t>4-8 hours </a:t>
            </a:r>
            <a:r>
              <a:t>for steam boilers to reach </a:t>
            </a:r>
            <a:r>
              <a:rPr b="1"/>
              <a:t>full</a:t>
            </a:r>
            <a:r>
              <a:t> temperature !  </a:t>
            </a:r>
            <a:r>
              <a:rPr sz="1800" baseline="30000"/>
              <a:t>(1)</a:t>
            </a:r>
            <a:r>
              <a:rPr sz="1800"/>
              <a:t> </a:t>
            </a:r>
          </a:p>
        </p:txBody>
      </p:sp>
      <p:grpSp>
        <p:nvGrpSpPr>
          <p:cNvPr id="302" name="Group"/>
          <p:cNvGrpSpPr/>
          <p:nvPr/>
        </p:nvGrpSpPr>
        <p:grpSpPr>
          <a:xfrm>
            <a:off x="1635649" y="4419291"/>
            <a:ext cx="4928624" cy="1810156"/>
            <a:chOff x="0" y="0"/>
            <a:chExt cx="4928622" cy="1810154"/>
          </a:xfrm>
        </p:grpSpPr>
        <p:sp>
          <p:nvSpPr>
            <p:cNvPr id="285" name="Freeform 70"/>
            <p:cNvSpPr/>
            <p:nvPr/>
          </p:nvSpPr>
          <p:spPr>
            <a:xfrm>
              <a:off x="1182943" y="576540"/>
              <a:ext cx="3330742" cy="17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rgbClr val="FD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Freeform 37"/>
            <p:cNvSpPr/>
            <p:nvPr/>
          </p:nvSpPr>
          <p:spPr>
            <a:xfrm>
              <a:off x="1175834" y="225074"/>
              <a:ext cx="3330743" cy="53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Rectangle 38"/>
            <p:cNvSpPr/>
            <p:nvPr/>
          </p:nvSpPr>
          <p:spPr>
            <a:xfrm>
              <a:off x="1176083" y="762316"/>
              <a:ext cx="3328867" cy="760666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Straight Arrow Connector 39"/>
            <p:cNvSpPr/>
            <p:nvPr/>
          </p:nvSpPr>
          <p:spPr>
            <a:xfrm>
              <a:off x="1176083" y="1520450"/>
              <a:ext cx="3677384" cy="88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Straight Arrow Connector 40"/>
            <p:cNvSpPr/>
            <p:nvPr/>
          </p:nvSpPr>
          <p:spPr>
            <a:xfrm flipH="1" flipV="1">
              <a:off x="1176084" y="-1"/>
              <a:ext cx="4656" cy="152133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traight Connector 46"/>
            <p:cNvSpPr/>
            <p:nvPr/>
          </p:nvSpPr>
          <p:spPr>
            <a:xfrm flipV="1">
              <a:off x="2015361" y="253556"/>
              <a:ext cx="1262" cy="12677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Straight Connector 48"/>
            <p:cNvSpPr/>
            <p:nvPr/>
          </p:nvSpPr>
          <p:spPr>
            <a:xfrm flipV="1">
              <a:off x="4503688" y="253556"/>
              <a:ext cx="1262" cy="12677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Straight Connector 51"/>
            <p:cNvSpPr/>
            <p:nvPr/>
          </p:nvSpPr>
          <p:spPr>
            <a:xfrm>
              <a:off x="1176083" y="760666"/>
              <a:ext cx="3328867" cy="88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Straight Connector 62"/>
            <p:cNvSpPr/>
            <p:nvPr/>
          </p:nvSpPr>
          <p:spPr>
            <a:xfrm>
              <a:off x="1176083" y="222565"/>
              <a:ext cx="3328867" cy="88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TextBox 63"/>
            <p:cNvSpPr txBox="1"/>
            <p:nvPr/>
          </p:nvSpPr>
          <p:spPr>
            <a:xfrm>
              <a:off x="120634" y="57868"/>
              <a:ext cx="1211993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</a:t>
              </a:r>
            </a:p>
          </p:txBody>
        </p:sp>
        <p:sp>
          <p:nvSpPr>
            <p:cNvPr id="295" name="TextBox 64"/>
            <p:cNvSpPr txBox="1"/>
            <p:nvPr/>
          </p:nvSpPr>
          <p:spPr>
            <a:xfrm>
              <a:off x="0" y="618585"/>
              <a:ext cx="10599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60%</a:t>
              </a:r>
            </a:p>
          </p:txBody>
        </p:sp>
        <p:sp>
          <p:nvSpPr>
            <p:cNvPr id="296" name="TextBox 65"/>
            <p:cNvSpPr txBox="1"/>
            <p:nvPr/>
          </p:nvSpPr>
          <p:spPr>
            <a:xfrm>
              <a:off x="691884" y="1521331"/>
              <a:ext cx="90787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297" name="TextBox 66"/>
            <p:cNvSpPr txBox="1"/>
            <p:nvPr/>
          </p:nvSpPr>
          <p:spPr>
            <a:xfrm>
              <a:off x="2386580" y="1521331"/>
              <a:ext cx="90787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Noon</a:t>
              </a:r>
            </a:p>
          </p:txBody>
        </p:sp>
        <p:sp>
          <p:nvSpPr>
            <p:cNvPr id="298" name="TextBox 67"/>
            <p:cNvSpPr txBox="1"/>
            <p:nvPr/>
          </p:nvSpPr>
          <p:spPr>
            <a:xfrm>
              <a:off x="4020749" y="1519680"/>
              <a:ext cx="907874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299" name="TextBox 68"/>
            <p:cNvSpPr txBox="1"/>
            <p:nvPr/>
          </p:nvSpPr>
          <p:spPr>
            <a:xfrm>
              <a:off x="213299" y="344352"/>
              <a:ext cx="83184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80%</a:t>
              </a:r>
            </a:p>
          </p:txBody>
        </p:sp>
        <p:sp>
          <p:nvSpPr>
            <p:cNvPr id="300" name="Straight Connector 41"/>
            <p:cNvSpPr/>
            <p:nvPr/>
          </p:nvSpPr>
          <p:spPr>
            <a:xfrm flipV="1">
              <a:off x="3657601" y="253556"/>
              <a:ext cx="1262" cy="12677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Straight Connector 42"/>
            <p:cNvSpPr/>
            <p:nvPr/>
          </p:nvSpPr>
          <p:spPr>
            <a:xfrm flipV="1">
              <a:off x="2834463" y="253556"/>
              <a:ext cx="1262" cy="1267776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6" name="Group"/>
          <p:cNvGrpSpPr/>
          <p:nvPr/>
        </p:nvGrpSpPr>
        <p:grpSpPr>
          <a:xfrm>
            <a:off x="914400" y="2244834"/>
            <a:ext cx="7391400" cy="1241412"/>
            <a:chOff x="0" y="0"/>
            <a:chExt cx="7391399" cy="1241411"/>
          </a:xfrm>
        </p:grpSpPr>
        <p:sp>
          <p:nvSpPr>
            <p:cNvPr id="303" name="Rectangle 23"/>
            <p:cNvSpPr/>
            <p:nvPr/>
          </p:nvSpPr>
          <p:spPr>
            <a:xfrm>
              <a:off x="1955862" y="215451"/>
              <a:ext cx="3334719" cy="738581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traight Arrow Connector 24"/>
            <p:cNvSpPr/>
            <p:nvPr/>
          </p:nvSpPr>
          <p:spPr>
            <a:xfrm>
              <a:off x="1955862" y="951819"/>
              <a:ext cx="3683848" cy="77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Straight Arrow Connector 25"/>
            <p:cNvSpPr/>
            <p:nvPr/>
          </p:nvSpPr>
          <p:spPr>
            <a:xfrm flipH="1" flipV="1">
              <a:off x="1947309" y="0"/>
              <a:ext cx="4" cy="94832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Straight Connector 26"/>
            <p:cNvSpPr/>
            <p:nvPr/>
          </p:nvSpPr>
          <p:spPr>
            <a:xfrm flipV="1">
              <a:off x="2804067" y="880558"/>
              <a:ext cx="1264" cy="7385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TextBox 27"/>
            <p:cNvSpPr txBox="1"/>
            <p:nvPr/>
          </p:nvSpPr>
          <p:spPr>
            <a:xfrm>
              <a:off x="0" y="71734"/>
              <a:ext cx="2077467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60% of Peak Power</a:t>
              </a:r>
            </a:p>
          </p:txBody>
        </p:sp>
        <p:sp>
          <p:nvSpPr>
            <p:cNvPr id="308" name="TextBox 28"/>
            <p:cNvSpPr txBox="1"/>
            <p:nvPr/>
          </p:nvSpPr>
          <p:spPr>
            <a:xfrm>
              <a:off x="1486426" y="948324"/>
              <a:ext cx="909468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Midnight</a:t>
              </a:r>
            </a:p>
          </p:txBody>
        </p:sp>
        <p:sp>
          <p:nvSpPr>
            <p:cNvPr id="309" name="TextBox 29"/>
            <p:cNvSpPr txBox="1"/>
            <p:nvPr/>
          </p:nvSpPr>
          <p:spPr>
            <a:xfrm>
              <a:off x="3168486" y="952588"/>
              <a:ext cx="90946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Noon</a:t>
              </a:r>
            </a:p>
          </p:txBody>
        </p:sp>
        <p:sp>
          <p:nvSpPr>
            <p:cNvPr id="310" name="TextBox 30"/>
            <p:cNvSpPr txBox="1"/>
            <p:nvPr/>
          </p:nvSpPr>
          <p:spPr>
            <a:xfrm>
              <a:off x="4805530" y="951146"/>
              <a:ext cx="909469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311" name="Straight Connector 31"/>
            <p:cNvSpPr/>
            <p:nvPr/>
          </p:nvSpPr>
          <p:spPr>
            <a:xfrm flipV="1">
              <a:off x="3618168" y="880173"/>
              <a:ext cx="1264" cy="7385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Straight Connector 32"/>
            <p:cNvSpPr/>
            <p:nvPr/>
          </p:nvSpPr>
          <p:spPr>
            <a:xfrm flipV="1">
              <a:off x="4440479" y="880173"/>
              <a:ext cx="1264" cy="7385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Straight Connector 33"/>
            <p:cNvSpPr/>
            <p:nvPr/>
          </p:nvSpPr>
          <p:spPr>
            <a:xfrm flipV="1">
              <a:off x="5289317" y="880173"/>
              <a:ext cx="1264" cy="73859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TextBox 69"/>
            <p:cNvSpPr txBox="1"/>
            <p:nvPr/>
          </p:nvSpPr>
          <p:spPr>
            <a:xfrm>
              <a:off x="2597784" y="389438"/>
              <a:ext cx="2282865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8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"BASE POWER"</a:t>
              </a:r>
            </a:p>
          </p:txBody>
        </p:sp>
        <p:sp>
          <p:nvSpPr>
            <p:cNvPr id="315" name="TextBox 43"/>
            <p:cNvSpPr txBox="1"/>
            <p:nvPr/>
          </p:nvSpPr>
          <p:spPr>
            <a:xfrm>
              <a:off x="5313932" y="76199"/>
              <a:ext cx="2077468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¾ of Average Power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943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is that big rise in our power consumption in the late afternoon / evening:</a:t>
            </a:r>
            <a:endParaRPr sz="1600"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Throttling of hydroelectric or steam plants can help out a little bit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they still cannot deal with the 2-3 hours of PEAK evening consumption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instead add </a:t>
            </a:r>
            <a:r>
              <a:rPr b="1">
                <a:solidFill>
                  <a:srgbClr val="FBC901"/>
                </a:solidFill>
              </a:rPr>
              <a:t>Peaking Power Plants</a:t>
            </a:r>
            <a:r>
              <a:t> which turn on ONLY for those 2-3 hours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Powering up and down very quickly, these plants </a:t>
            </a:r>
            <a:r>
              <a:rPr b="1">
                <a:solidFill>
                  <a:srgbClr val="FBC901"/>
                </a:solidFill>
              </a:rPr>
              <a:t>cannot use steam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Sitting idle for 21-22 hours a day, they </a:t>
            </a:r>
            <a:r>
              <a:rPr b="1">
                <a:solidFill>
                  <a:srgbClr val="FBC901"/>
                </a:solidFill>
              </a:rPr>
              <a:t>must be inexpensive to build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Even if that means using technologies that are </a:t>
            </a:r>
            <a:r>
              <a:rPr b="1">
                <a:solidFill>
                  <a:srgbClr val="FBC901"/>
                </a:solidFill>
              </a:rPr>
              <a:t>expensive to operate</a:t>
            </a:r>
          </a:p>
        </p:txBody>
      </p:sp>
      <p:sp>
        <p:nvSpPr>
          <p:cNvPr id="3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Leaving us with the problem of producing DISPATCHABLE POWER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1772460" y="1585266"/>
            <a:ext cx="4933140" cy="1291381"/>
            <a:chOff x="0" y="0"/>
            <a:chExt cx="4933139" cy="1291379"/>
          </a:xfrm>
        </p:grpSpPr>
        <p:sp>
          <p:nvSpPr>
            <p:cNvPr id="320" name="Freeform 48"/>
            <p:cNvSpPr/>
            <p:nvPr/>
          </p:nvSpPr>
          <p:spPr>
            <a:xfrm>
              <a:off x="507458" y="243132"/>
              <a:ext cx="3927961" cy="71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Straight Connector 13"/>
            <p:cNvSpPr/>
            <p:nvPr/>
          </p:nvSpPr>
          <p:spPr>
            <a:xfrm>
              <a:off x="507752" y="955603"/>
              <a:ext cx="3925748" cy="124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traight Arrow Connector 23"/>
            <p:cNvSpPr/>
            <p:nvPr/>
          </p:nvSpPr>
          <p:spPr>
            <a:xfrm flipH="1" flipV="1">
              <a:off x="507753" y="-1"/>
              <a:ext cx="5492" cy="97955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Straight Arrow Connector 27"/>
            <p:cNvSpPr/>
            <p:nvPr/>
          </p:nvSpPr>
          <p:spPr>
            <a:xfrm>
              <a:off x="507752" y="957942"/>
              <a:ext cx="4336755" cy="124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Straight Connector 35"/>
            <p:cNvSpPr/>
            <p:nvPr/>
          </p:nvSpPr>
          <p:spPr>
            <a:xfrm flipV="1">
              <a:off x="1507033" y="778329"/>
              <a:ext cx="1488" cy="11974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Straight Connector 36"/>
            <p:cNvSpPr/>
            <p:nvPr/>
          </p:nvSpPr>
          <p:spPr>
            <a:xfrm flipV="1">
              <a:off x="2465421" y="838199"/>
              <a:ext cx="1488" cy="11974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Straight Connector 37"/>
            <p:cNvSpPr/>
            <p:nvPr/>
          </p:nvSpPr>
          <p:spPr>
            <a:xfrm flipV="1">
              <a:off x="3433474" y="838199"/>
              <a:ext cx="1488" cy="11974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Straight Connector 38"/>
            <p:cNvSpPr/>
            <p:nvPr/>
          </p:nvSpPr>
          <p:spPr>
            <a:xfrm flipV="1">
              <a:off x="4432755" y="838199"/>
              <a:ext cx="1488" cy="11974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TextBox 39"/>
            <p:cNvSpPr txBox="1"/>
            <p:nvPr/>
          </p:nvSpPr>
          <p:spPr>
            <a:xfrm>
              <a:off x="0" y="962562"/>
              <a:ext cx="1070659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329" name="TextBox 40"/>
            <p:cNvSpPr txBox="1"/>
            <p:nvPr/>
          </p:nvSpPr>
          <p:spPr>
            <a:xfrm>
              <a:off x="1935296" y="1015474"/>
              <a:ext cx="1070659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330" name="TextBox 41"/>
            <p:cNvSpPr txBox="1"/>
            <p:nvPr/>
          </p:nvSpPr>
          <p:spPr>
            <a:xfrm>
              <a:off x="3862481" y="1002556"/>
              <a:ext cx="107065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331" name="Straight Connector 31"/>
            <p:cNvSpPr/>
            <p:nvPr/>
          </p:nvSpPr>
          <p:spPr>
            <a:xfrm>
              <a:off x="507752" y="219528"/>
              <a:ext cx="215620" cy="124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2" name="Straight Connector 46"/>
            <p:cNvSpPr/>
            <p:nvPr/>
          </p:nvSpPr>
          <p:spPr>
            <a:xfrm>
              <a:off x="507752" y="589483"/>
              <a:ext cx="215620" cy="124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3" name="TextBox 19"/>
            <p:cNvSpPr txBox="1"/>
            <p:nvPr/>
          </p:nvSpPr>
          <p:spPr>
            <a:xfrm>
              <a:off x="719249" y="330776"/>
              <a:ext cx="36576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007979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"DISPATCHABLE POWER"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Generic Power Plant and Grid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natural tendency is to focus on only certain types of </a:t>
            </a:r>
            <a:r>
              <a:rPr b="1"/>
              <a:t>power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Those we revile OR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Those we see as technological saviors OR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Those closest to our personal experience and/or expertise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power plants are just pieces in the huge puzzle of an </a:t>
            </a:r>
            <a:r>
              <a:rPr b="1">
                <a:solidFill>
                  <a:srgbClr val="FBC901"/>
                </a:solidFill>
              </a:rPr>
              <a:t>Energy System</a:t>
            </a:r>
            <a:endParaRPr sz="100"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And, of course, puzzle pieces are USELESS IF THEY DO NOT FIT into a puzzle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Yes, in the future we hope to assemble very different energy puzzles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For instance, ones built around new solar and or wind puzzle pieces 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But those new puzzles will still require a FULL SET of compatible pieces</a:t>
            </a:r>
            <a:endParaRPr sz="1400"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note set provides an overview of how energy system pieces fit together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91600" cy="3657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Where OCGT stands for </a:t>
            </a:r>
            <a:r>
              <a:rPr b="1"/>
              <a:t>Open Cycle Gas Turbine</a:t>
            </a:r>
            <a:r>
              <a:t>:  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 </a:t>
            </a:r>
            <a:r>
              <a:rPr b="1">
                <a:solidFill>
                  <a:srgbClr val="FBC901"/>
                </a:solidFill>
              </a:rPr>
              <a:t>A natural-gas-fired jet engine attached directly to a generator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Which can go from full off to full on in seconds 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Is far simpler and thus far cheaper to build/buy than other power plants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- But which, while on, consumes expensive natural gas fuel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sz="1600"/>
              <a:t>Fully described, along with CCGT, in </a:t>
            </a:r>
            <a:r>
              <a:rPr sz="1600" b="1"/>
              <a:t>Fossil Fuels</a:t>
            </a:r>
            <a:r>
              <a:rPr sz="1600"/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sz="160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sz="160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sz="1600"/>
              <a:t>) note set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Giving us today's typical power production profile:</a:t>
            </a:r>
          </a:p>
        </p:txBody>
      </p:sp>
      <p:sp>
        <p:nvSpPr>
          <p:cNvPr id="33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Today's choice for Peaking Power Plants:  Natural Gas OCGT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241931" y="4495800"/>
            <a:ext cx="4939669" cy="2000217"/>
            <a:chOff x="0" y="0"/>
            <a:chExt cx="4939668" cy="2000215"/>
          </a:xfrm>
        </p:grpSpPr>
        <p:sp>
          <p:nvSpPr>
            <p:cNvPr id="338" name="Freeform 25"/>
            <p:cNvSpPr/>
            <p:nvPr/>
          </p:nvSpPr>
          <p:spPr>
            <a:xfrm>
              <a:off x="1206175" y="264602"/>
              <a:ext cx="3305492" cy="77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rgbClr val="5CADFF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Freeform 22"/>
            <p:cNvSpPr/>
            <p:nvPr/>
          </p:nvSpPr>
          <p:spPr>
            <a:xfrm>
              <a:off x="1174552" y="621835"/>
              <a:ext cx="3338205" cy="23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43" extrusionOk="0">
                  <a:moveTo>
                    <a:pt x="21554" y="21443"/>
                  </a:moveTo>
                  <a:cubicBezTo>
                    <a:pt x="21565" y="19633"/>
                    <a:pt x="21576" y="17822"/>
                    <a:pt x="21576" y="16364"/>
                  </a:cubicBezTo>
                  <a:cubicBezTo>
                    <a:pt x="21576" y="14907"/>
                    <a:pt x="21558" y="13370"/>
                    <a:pt x="21554" y="12696"/>
                  </a:cubicBezTo>
                  <a:cubicBezTo>
                    <a:pt x="21551" y="12022"/>
                    <a:pt x="21554" y="12320"/>
                    <a:pt x="21554" y="12320"/>
                  </a:cubicBezTo>
                  <a:cubicBezTo>
                    <a:pt x="21554" y="12210"/>
                    <a:pt x="21551" y="12179"/>
                    <a:pt x="21554" y="12038"/>
                  </a:cubicBezTo>
                  <a:cubicBezTo>
                    <a:pt x="21558" y="11897"/>
                    <a:pt x="21573" y="11630"/>
                    <a:pt x="21576" y="11474"/>
                  </a:cubicBezTo>
                  <a:cubicBezTo>
                    <a:pt x="21580" y="11317"/>
                    <a:pt x="21598" y="11239"/>
                    <a:pt x="21576" y="11098"/>
                  </a:cubicBezTo>
                  <a:cubicBezTo>
                    <a:pt x="21554" y="10956"/>
                    <a:pt x="21525" y="10878"/>
                    <a:pt x="21445" y="10627"/>
                  </a:cubicBezTo>
                  <a:cubicBezTo>
                    <a:pt x="21366" y="10376"/>
                    <a:pt x="21315" y="10188"/>
                    <a:pt x="21097" y="9593"/>
                  </a:cubicBezTo>
                  <a:cubicBezTo>
                    <a:pt x="20879" y="8997"/>
                    <a:pt x="20508" y="7994"/>
                    <a:pt x="20138" y="7053"/>
                  </a:cubicBezTo>
                  <a:cubicBezTo>
                    <a:pt x="19767" y="6113"/>
                    <a:pt x="19295" y="4875"/>
                    <a:pt x="18874" y="3950"/>
                  </a:cubicBezTo>
                  <a:cubicBezTo>
                    <a:pt x="18453" y="3025"/>
                    <a:pt x="17977" y="2116"/>
                    <a:pt x="17610" y="1505"/>
                  </a:cubicBezTo>
                  <a:cubicBezTo>
                    <a:pt x="17243" y="893"/>
                    <a:pt x="16967" y="517"/>
                    <a:pt x="16673" y="282"/>
                  </a:cubicBezTo>
                  <a:cubicBezTo>
                    <a:pt x="16379" y="47"/>
                    <a:pt x="16164" y="-110"/>
                    <a:pt x="15845" y="94"/>
                  </a:cubicBezTo>
                  <a:cubicBezTo>
                    <a:pt x="15525" y="298"/>
                    <a:pt x="15140" y="830"/>
                    <a:pt x="14755" y="1505"/>
                  </a:cubicBezTo>
                  <a:cubicBezTo>
                    <a:pt x="14370" y="2179"/>
                    <a:pt x="13887" y="3291"/>
                    <a:pt x="13535" y="4138"/>
                  </a:cubicBezTo>
                  <a:cubicBezTo>
                    <a:pt x="13182" y="4984"/>
                    <a:pt x="13368" y="4812"/>
                    <a:pt x="12641" y="6583"/>
                  </a:cubicBezTo>
                  <a:cubicBezTo>
                    <a:pt x="11915" y="8354"/>
                    <a:pt x="9968" y="12837"/>
                    <a:pt x="9176" y="14765"/>
                  </a:cubicBezTo>
                  <a:cubicBezTo>
                    <a:pt x="8384" y="16693"/>
                    <a:pt x="8265" y="17258"/>
                    <a:pt x="7891" y="18151"/>
                  </a:cubicBezTo>
                  <a:cubicBezTo>
                    <a:pt x="7516" y="19045"/>
                    <a:pt x="7262" y="19625"/>
                    <a:pt x="6932" y="20126"/>
                  </a:cubicBezTo>
                  <a:cubicBezTo>
                    <a:pt x="6601" y="20628"/>
                    <a:pt x="6176" y="20973"/>
                    <a:pt x="5907" y="21161"/>
                  </a:cubicBezTo>
                  <a:cubicBezTo>
                    <a:pt x="5639" y="21349"/>
                    <a:pt x="5679" y="21490"/>
                    <a:pt x="5319" y="21255"/>
                  </a:cubicBezTo>
                  <a:cubicBezTo>
                    <a:pt x="4959" y="21020"/>
                    <a:pt x="4215" y="20408"/>
                    <a:pt x="3750" y="19750"/>
                  </a:cubicBezTo>
                  <a:cubicBezTo>
                    <a:pt x="3285" y="19092"/>
                    <a:pt x="2893" y="18120"/>
                    <a:pt x="2530" y="17305"/>
                  </a:cubicBezTo>
                  <a:cubicBezTo>
                    <a:pt x="2166" y="16490"/>
                    <a:pt x="1829" y="15534"/>
                    <a:pt x="1571" y="14860"/>
                  </a:cubicBezTo>
                  <a:cubicBezTo>
                    <a:pt x="1313" y="14185"/>
                    <a:pt x="1164" y="13778"/>
                    <a:pt x="982" y="13261"/>
                  </a:cubicBezTo>
                  <a:cubicBezTo>
                    <a:pt x="801" y="12743"/>
                    <a:pt x="590" y="12069"/>
                    <a:pt x="481" y="11756"/>
                  </a:cubicBezTo>
                  <a:cubicBezTo>
                    <a:pt x="372" y="11442"/>
                    <a:pt x="361" y="11489"/>
                    <a:pt x="329" y="11380"/>
                  </a:cubicBezTo>
                  <a:cubicBezTo>
                    <a:pt x="296" y="11270"/>
                    <a:pt x="303" y="11176"/>
                    <a:pt x="285" y="11098"/>
                  </a:cubicBezTo>
                  <a:cubicBezTo>
                    <a:pt x="267" y="11019"/>
                    <a:pt x="241" y="10956"/>
                    <a:pt x="220" y="10909"/>
                  </a:cubicBezTo>
                  <a:cubicBezTo>
                    <a:pt x="198" y="10862"/>
                    <a:pt x="176" y="10862"/>
                    <a:pt x="154" y="10815"/>
                  </a:cubicBezTo>
                  <a:cubicBezTo>
                    <a:pt x="132" y="10768"/>
                    <a:pt x="111" y="10659"/>
                    <a:pt x="89" y="10627"/>
                  </a:cubicBezTo>
                  <a:cubicBezTo>
                    <a:pt x="67" y="10596"/>
                    <a:pt x="34" y="10533"/>
                    <a:pt x="23" y="10627"/>
                  </a:cubicBezTo>
                  <a:cubicBezTo>
                    <a:pt x="13" y="10721"/>
                    <a:pt x="27" y="10878"/>
                    <a:pt x="23" y="11192"/>
                  </a:cubicBezTo>
                  <a:cubicBezTo>
                    <a:pt x="20" y="11505"/>
                    <a:pt x="5" y="11944"/>
                    <a:pt x="2" y="12508"/>
                  </a:cubicBezTo>
                  <a:cubicBezTo>
                    <a:pt x="-2" y="13073"/>
                    <a:pt x="2" y="14577"/>
                    <a:pt x="2" y="14577"/>
                  </a:cubicBezTo>
                  <a:lnTo>
                    <a:pt x="2" y="21349"/>
                  </a:lnTo>
                </a:path>
              </a:pathLst>
            </a:custGeom>
            <a:solidFill>
              <a:srgbClr val="FD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Rectangle 26"/>
            <p:cNvSpPr/>
            <p:nvPr/>
          </p:nvSpPr>
          <p:spPr>
            <a:xfrm>
              <a:off x="1178718" y="857554"/>
              <a:ext cx="3336327" cy="855698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Straight Arrow Connector 28"/>
            <p:cNvSpPr/>
            <p:nvPr/>
          </p:nvSpPr>
          <p:spPr>
            <a:xfrm>
              <a:off x="1178719" y="1710402"/>
              <a:ext cx="3685623" cy="99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Straight Arrow Connector 29"/>
            <p:cNvSpPr/>
            <p:nvPr/>
          </p:nvSpPr>
          <p:spPr>
            <a:xfrm flipH="1" flipV="1">
              <a:off x="1178719" y="-1"/>
              <a:ext cx="4667" cy="171139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Straight Connector 30"/>
            <p:cNvSpPr/>
            <p:nvPr/>
          </p:nvSpPr>
          <p:spPr>
            <a:xfrm flipV="1">
              <a:off x="2019877" y="285232"/>
              <a:ext cx="1265" cy="142616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Straight Connector 32"/>
            <p:cNvSpPr/>
            <p:nvPr/>
          </p:nvSpPr>
          <p:spPr>
            <a:xfrm flipV="1">
              <a:off x="4513780" y="274189"/>
              <a:ext cx="1265" cy="142616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Straight Connector 33"/>
            <p:cNvSpPr/>
            <p:nvPr/>
          </p:nvSpPr>
          <p:spPr>
            <a:xfrm>
              <a:off x="1178718" y="855697"/>
              <a:ext cx="3336327" cy="99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Straight Connector 34"/>
            <p:cNvSpPr/>
            <p:nvPr/>
          </p:nvSpPr>
          <p:spPr>
            <a:xfrm>
              <a:off x="1178718" y="250370"/>
              <a:ext cx="3336327" cy="99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TextBox 42"/>
            <p:cNvSpPr txBox="1"/>
            <p:nvPr/>
          </p:nvSpPr>
          <p:spPr>
            <a:xfrm>
              <a:off x="120904" y="65098"/>
              <a:ext cx="121471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</a:t>
              </a:r>
            </a:p>
          </p:txBody>
        </p:sp>
        <p:sp>
          <p:nvSpPr>
            <p:cNvPr id="348" name="TextBox 43"/>
            <p:cNvSpPr txBox="1"/>
            <p:nvPr/>
          </p:nvSpPr>
          <p:spPr>
            <a:xfrm>
              <a:off x="0" y="695865"/>
              <a:ext cx="106230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60%</a:t>
              </a:r>
            </a:p>
          </p:txBody>
        </p:sp>
        <p:sp>
          <p:nvSpPr>
            <p:cNvPr id="349" name="TextBox 44"/>
            <p:cNvSpPr txBox="1"/>
            <p:nvPr/>
          </p:nvSpPr>
          <p:spPr>
            <a:xfrm>
              <a:off x="693435" y="1711392"/>
              <a:ext cx="90990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350" name="TextBox 45"/>
            <p:cNvSpPr txBox="1"/>
            <p:nvPr/>
          </p:nvSpPr>
          <p:spPr>
            <a:xfrm>
              <a:off x="2391928" y="1711392"/>
              <a:ext cx="90990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Noon</a:t>
              </a:r>
            </a:p>
          </p:txBody>
        </p:sp>
        <p:sp>
          <p:nvSpPr>
            <p:cNvPr id="351" name="TextBox 47"/>
            <p:cNvSpPr txBox="1"/>
            <p:nvPr/>
          </p:nvSpPr>
          <p:spPr>
            <a:xfrm>
              <a:off x="4029761" y="1709536"/>
              <a:ext cx="90990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Midnight</a:t>
              </a:r>
            </a:p>
          </p:txBody>
        </p:sp>
        <p:sp>
          <p:nvSpPr>
            <p:cNvPr id="352" name="TextBox 49"/>
            <p:cNvSpPr txBox="1"/>
            <p:nvPr/>
          </p:nvSpPr>
          <p:spPr>
            <a:xfrm>
              <a:off x="213777" y="387372"/>
              <a:ext cx="83371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200"/>
                <a:t>80%</a:t>
              </a:r>
            </a:p>
          </p:txBody>
        </p:sp>
        <p:sp>
          <p:nvSpPr>
            <p:cNvPr id="353" name="Straight Connector 51"/>
            <p:cNvSpPr/>
            <p:nvPr/>
          </p:nvSpPr>
          <p:spPr>
            <a:xfrm flipV="1">
              <a:off x="2840815" y="285232"/>
              <a:ext cx="1265" cy="142616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Straight Connector 50"/>
            <p:cNvSpPr/>
            <p:nvPr/>
          </p:nvSpPr>
          <p:spPr>
            <a:xfrm flipV="1">
              <a:off x="3665798" y="285232"/>
              <a:ext cx="1265" cy="142616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6" name="Rectangle 3"/>
          <p:cNvSpPr txBox="1"/>
          <p:nvPr/>
        </p:nvSpPr>
        <p:spPr>
          <a:xfrm>
            <a:off x="5715000" y="4495800"/>
            <a:ext cx="3429000" cy="213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5CAD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Peaking Power: 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OCGT + Hydro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Throttled Base Power: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Coal, Nuclear, Hydro, CCGT 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Biomass/fuel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there IS another possibility:</a:t>
            </a:r>
          </a:p>
        </p:txBody>
      </p:sp>
      <p:sp>
        <p:nvSpPr>
          <p:cNvPr id="35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8534400" cy="6076554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Choose the cheapest cleanest type(s) of power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Run them all day at full power</a:t>
            </a:r>
            <a:r>
              <a:t>, maximizing their bang per capital buck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Size them so their power = 80% of peak power = Average daily power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Then store excess power </a:t>
            </a:r>
            <a:r>
              <a:rPr b="0"/>
              <a:t>produced early in the day for use later in the day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But we cannot now store that much energy</a:t>
            </a:r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  <a:tab pos="901700" algn="l"/>
                <a:tab pos="1371600" algn="l"/>
                <a:tab pos="18288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And even MORE storage will be required for a wind or solar driven grid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44500" algn="l"/>
                <a:tab pos="901700" algn="l"/>
                <a:tab pos="1371600" algn="l"/>
                <a:tab pos="18288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 (Hence my half note set on grid batteries, and full note set on emerging energy storage technologies)</a:t>
            </a:r>
          </a:p>
        </p:txBody>
      </p:sp>
      <p:grpSp>
        <p:nvGrpSpPr>
          <p:cNvPr id="380" name="Group"/>
          <p:cNvGrpSpPr/>
          <p:nvPr/>
        </p:nvGrpSpPr>
        <p:grpSpPr>
          <a:xfrm>
            <a:off x="1959332" y="2621208"/>
            <a:ext cx="4593868" cy="2312838"/>
            <a:chOff x="0" y="0"/>
            <a:chExt cx="4593867" cy="2312837"/>
          </a:xfrm>
        </p:grpSpPr>
        <p:sp>
          <p:nvSpPr>
            <p:cNvPr id="360" name="Rectangle 5"/>
            <p:cNvSpPr/>
            <p:nvPr/>
          </p:nvSpPr>
          <p:spPr>
            <a:xfrm>
              <a:off x="1076281" y="814666"/>
              <a:ext cx="3120440" cy="1211320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Straight Arrow Connector 6"/>
            <p:cNvSpPr/>
            <p:nvPr/>
          </p:nvSpPr>
          <p:spPr>
            <a:xfrm>
              <a:off x="1076281" y="2022962"/>
              <a:ext cx="3376247" cy="552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Straight Arrow Connector 7"/>
            <p:cNvSpPr/>
            <p:nvPr/>
          </p:nvSpPr>
          <p:spPr>
            <a:xfrm flipH="1" flipV="1">
              <a:off x="1076282" y="207035"/>
              <a:ext cx="4364" cy="181698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Freeform 8"/>
            <p:cNvSpPr/>
            <p:nvPr/>
          </p:nvSpPr>
          <p:spPr>
            <a:xfrm>
              <a:off x="1099433" y="490330"/>
              <a:ext cx="3081078" cy="63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solidFill>
              <a:srgbClr val="FFFF00">
                <a:alpha val="52999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Straight Connector 9"/>
            <p:cNvSpPr/>
            <p:nvPr/>
          </p:nvSpPr>
          <p:spPr>
            <a:xfrm flipV="1">
              <a:off x="3402427" y="509865"/>
              <a:ext cx="1183" cy="151415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Straight Connector 10"/>
            <p:cNvSpPr/>
            <p:nvPr/>
          </p:nvSpPr>
          <p:spPr>
            <a:xfrm flipV="1">
              <a:off x="2630827" y="509865"/>
              <a:ext cx="1183" cy="151415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Straight Connector 11"/>
            <p:cNvSpPr/>
            <p:nvPr/>
          </p:nvSpPr>
          <p:spPr>
            <a:xfrm flipV="1">
              <a:off x="1863010" y="509865"/>
              <a:ext cx="1183" cy="151415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traight Connector 12"/>
            <p:cNvSpPr/>
            <p:nvPr/>
          </p:nvSpPr>
          <p:spPr>
            <a:xfrm flipV="1">
              <a:off x="4195538" y="509865"/>
              <a:ext cx="1183" cy="151415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Straight Connector 13"/>
            <p:cNvSpPr/>
            <p:nvPr/>
          </p:nvSpPr>
          <p:spPr>
            <a:xfrm>
              <a:off x="1076281" y="1115525"/>
              <a:ext cx="3120440" cy="1051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Straight Connector 14"/>
            <p:cNvSpPr/>
            <p:nvPr/>
          </p:nvSpPr>
          <p:spPr>
            <a:xfrm>
              <a:off x="1076281" y="472852"/>
              <a:ext cx="3120440" cy="1052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TextBox 15"/>
            <p:cNvSpPr txBox="1"/>
            <p:nvPr/>
          </p:nvSpPr>
          <p:spPr>
            <a:xfrm>
              <a:off x="0" y="338555"/>
              <a:ext cx="1042126" cy="239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</a:t>
              </a:r>
            </a:p>
          </p:txBody>
        </p:sp>
        <p:sp>
          <p:nvSpPr>
            <p:cNvPr id="371" name="TextBox 17"/>
            <p:cNvSpPr txBox="1"/>
            <p:nvPr/>
          </p:nvSpPr>
          <p:spPr>
            <a:xfrm>
              <a:off x="622399" y="2024013"/>
              <a:ext cx="851030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372" name="TextBox 18"/>
            <p:cNvSpPr txBox="1"/>
            <p:nvPr/>
          </p:nvSpPr>
          <p:spPr>
            <a:xfrm>
              <a:off x="2210986" y="2024013"/>
              <a:ext cx="851030" cy="239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373" name="TextBox 19"/>
            <p:cNvSpPr txBox="1"/>
            <p:nvPr/>
          </p:nvSpPr>
          <p:spPr>
            <a:xfrm>
              <a:off x="3742838" y="2022042"/>
              <a:ext cx="85103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374" name="TextBox 20"/>
            <p:cNvSpPr txBox="1"/>
            <p:nvPr/>
          </p:nvSpPr>
          <p:spPr>
            <a:xfrm>
              <a:off x="565663" y="692322"/>
              <a:ext cx="51061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100"/>
                <a:t>80%</a:t>
              </a:r>
            </a:p>
          </p:txBody>
        </p:sp>
        <p:sp>
          <p:nvSpPr>
            <p:cNvPr id="375" name="Shape"/>
            <p:cNvSpPr/>
            <p:nvPr/>
          </p:nvSpPr>
          <p:spPr>
            <a:xfrm rot="20869688">
              <a:off x="1728919" y="175311"/>
              <a:ext cx="1705882" cy="40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3" y="21600"/>
                  </a:moveTo>
                  <a:lnTo>
                    <a:pt x="18537" y="12560"/>
                  </a:lnTo>
                  <a:lnTo>
                    <a:pt x="19431" y="12560"/>
                  </a:lnTo>
                  <a:lnTo>
                    <a:pt x="19431" y="12560"/>
                  </a:lnTo>
                  <a:cubicBezTo>
                    <a:pt x="17768" y="4904"/>
                    <a:pt x="14157" y="0"/>
                    <a:pt x="10183" y="0"/>
                  </a:cubicBezTo>
                  <a:lnTo>
                    <a:pt x="11458" y="0"/>
                  </a:lnTo>
                  <a:cubicBezTo>
                    <a:pt x="15432" y="0"/>
                    <a:pt x="19042" y="4904"/>
                    <a:pt x="20706" y="12560"/>
                  </a:cubicBezTo>
                  <a:lnTo>
                    <a:pt x="21600" y="12560"/>
                  </a:lnTo>
                  <a:close/>
                  <a:moveTo>
                    <a:pt x="10820" y="42"/>
                  </a:moveTo>
                  <a:lnTo>
                    <a:pt x="10820" y="42"/>
                  </a:lnTo>
                  <a:cubicBezTo>
                    <a:pt x="5454" y="756"/>
                    <a:pt x="1275" y="10196"/>
                    <a:pt x="1275" y="21600"/>
                  </a:cubicBezTo>
                  <a:lnTo>
                    <a:pt x="0" y="21600"/>
                  </a:lnTo>
                  <a:cubicBezTo>
                    <a:pt x="0" y="9671"/>
                    <a:pt x="4559" y="0"/>
                    <a:pt x="10183" y="0"/>
                  </a:cubicBezTo>
                  <a:cubicBezTo>
                    <a:pt x="10395" y="0"/>
                    <a:pt x="10608" y="14"/>
                    <a:pt x="10820" y="4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 rot="20869688">
              <a:off x="1738488" y="265062"/>
              <a:ext cx="854537" cy="40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"/>
                  </a:moveTo>
                  <a:lnTo>
                    <a:pt x="21600" y="42"/>
                  </a:lnTo>
                  <a:cubicBezTo>
                    <a:pt x="10889" y="756"/>
                    <a:pt x="2545" y="10196"/>
                    <a:pt x="2545" y="21600"/>
                  </a:cubicBezTo>
                  <a:lnTo>
                    <a:pt x="0" y="21600"/>
                  </a:lnTo>
                  <a:cubicBezTo>
                    <a:pt x="0" y="9671"/>
                    <a:pt x="9101" y="0"/>
                    <a:pt x="20328" y="0"/>
                  </a:cubicBezTo>
                  <a:cubicBezTo>
                    <a:pt x="20752" y="0"/>
                    <a:pt x="21176" y="14"/>
                    <a:pt x="21600" y="4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7" name="Line"/>
            <p:cNvSpPr/>
            <p:nvPr/>
          </p:nvSpPr>
          <p:spPr>
            <a:xfrm rot="20869688">
              <a:off x="1728919" y="175311"/>
              <a:ext cx="1705882" cy="40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0" y="42"/>
                  </a:moveTo>
                  <a:lnTo>
                    <a:pt x="10820" y="42"/>
                  </a:lnTo>
                  <a:cubicBezTo>
                    <a:pt x="5454" y="756"/>
                    <a:pt x="1275" y="10196"/>
                    <a:pt x="1275" y="21600"/>
                  </a:cubicBezTo>
                  <a:lnTo>
                    <a:pt x="0" y="21600"/>
                  </a:lnTo>
                  <a:cubicBezTo>
                    <a:pt x="0" y="9671"/>
                    <a:pt x="4559" y="0"/>
                    <a:pt x="10183" y="0"/>
                  </a:cubicBezTo>
                  <a:lnTo>
                    <a:pt x="11458" y="0"/>
                  </a:lnTo>
                  <a:cubicBezTo>
                    <a:pt x="15432" y="0"/>
                    <a:pt x="19042" y="4904"/>
                    <a:pt x="20706" y="12560"/>
                  </a:cubicBezTo>
                  <a:lnTo>
                    <a:pt x="21600" y="12560"/>
                  </a:lnTo>
                  <a:lnTo>
                    <a:pt x="21003" y="21600"/>
                  </a:lnTo>
                  <a:lnTo>
                    <a:pt x="18537" y="12560"/>
                  </a:lnTo>
                  <a:lnTo>
                    <a:pt x="19431" y="12560"/>
                  </a:lnTo>
                  <a:lnTo>
                    <a:pt x="19431" y="12560"/>
                  </a:lnTo>
                  <a:cubicBezTo>
                    <a:pt x="17768" y="4904"/>
                    <a:pt x="14157" y="0"/>
                    <a:pt x="10183" y="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8" name="TextBox 48"/>
            <p:cNvSpPr txBox="1"/>
            <p:nvPr/>
          </p:nvSpPr>
          <p:spPr>
            <a:xfrm>
              <a:off x="1413706" y="1306274"/>
              <a:ext cx="2473460" cy="492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Most effective power plants,</a:t>
              </a:r>
            </a:p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always at full power</a:t>
              </a:r>
            </a:p>
          </p:txBody>
        </p:sp>
        <p:sp>
          <p:nvSpPr>
            <p:cNvPr id="379" name="TextBox 51"/>
            <p:cNvSpPr txBox="1"/>
            <p:nvPr/>
          </p:nvSpPr>
          <p:spPr>
            <a:xfrm>
              <a:off x="989685" y="765693"/>
              <a:ext cx="176675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Stored energy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685800"/>
            <a:ext cx="8763000" cy="16764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Aside from now being sort of bit players:</a:t>
            </a:r>
          </a:p>
          <a:p>
            <a:pPr>
              <a:tabLst>
                <a:tab pos="4445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Wind only </a:t>
            </a:r>
            <a:r>
              <a:rPr b="1"/>
              <a:t>weakly</a:t>
            </a:r>
            <a:r>
              <a:t> supports our demand cycle (peaking in late afternoon)</a:t>
            </a:r>
          </a:p>
          <a:p>
            <a:pPr>
              <a:tabLst>
                <a:tab pos="4445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solar is absolutely </a:t>
            </a:r>
            <a:r>
              <a:rPr b="1"/>
              <a:t>worthless</a:t>
            </a:r>
            <a:r>
              <a:t> in the evenings!</a:t>
            </a:r>
          </a:p>
        </p:txBody>
      </p:sp>
      <p:sp>
        <p:nvSpPr>
          <p:cNvPr id="3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What happened to </a:t>
            </a:r>
            <a:r>
              <a:rPr dirty="0" smtClean="0"/>
              <a:t>our 6</a:t>
            </a:r>
            <a:r>
              <a:rPr lang="en-US" dirty="0" smtClean="0"/>
              <a:t>.6</a:t>
            </a:r>
            <a:r>
              <a:rPr dirty="0" smtClean="0"/>
              <a:t>% </a:t>
            </a:r>
            <a:r>
              <a:rPr dirty="0"/>
              <a:t>wind power, and</a:t>
            </a:r>
            <a:r>
              <a:rPr dirty="0" smtClean="0"/>
              <a:t> 1</a:t>
            </a:r>
            <a:r>
              <a:rPr lang="en-US" dirty="0" smtClean="0"/>
              <a:t>.6</a:t>
            </a:r>
            <a:r>
              <a:rPr dirty="0" smtClean="0"/>
              <a:t>% </a:t>
            </a:r>
            <a:r>
              <a:rPr dirty="0"/>
              <a:t>solar power?!</a:t>
            </a:r>
          </a:p>
        </p:txBody>
      </p:sp>
      <p:sp>
        <p:nvSpPr>
          <p:cNvPr id="384" name="Rectangle 3"/>
          <p:cNvSpPr txBox="1"/>
          <p:nvPr/>
        </p:nvSpPr>
        <p:spPr>
          <a:xfrm>
            <a:off x="152400" y="4876800"/>
            <a:ext cx="8763000" cy="447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In fact, if/when wind +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solar</a:t>
            </a:r>
            <a:r>
              <a:t> grow to more than ~ 15% of our power,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tabLst>
                <a:tab pos="444500" algn="l"/>
              </a:tabLst>
              <a:defRPr sz="10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midday power storage will no longer be an interesting option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tabLst>
                <a:tab pos="444500" algn="l"/>
              </a:tabLst>
              <a:defRPr sz="10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MASSIVE MIDDAY POWER STORAGE WILL BE AN IMPERATIVE!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grpSp>
        <p:nvGrpSpPr>
          <p:cNvPr id="402" name="Group"/>
          <p:cNvGrpSpPr/>
          <p:nvPr/>
        </p:nvGrpSpPr>
        <p:grpSpPr>
          <a:xfrm>
            <a:off x="1752600" y="2312767"/>
            <a:ext cx="4953000" cy="2164080"/>
            <a:chOff x="0" y="0"/>
            <a:chExt cx="4952999" cy="2164078"/>
          </a:xfrm>
        </p:grpSpPr>
        <p:sp>
          <p:nvSpPr>
            <p:cNvPr id="385" name="Freeform 36"/>
            <p:cNvSpPr/>
            <p:nvPr/>
          </p:nvSpPr>
          <p:spPr>
            <a:xfrm>
              <a:off x="2089264" y="304800"/>
              <a:ext cx="1595947" cy="155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FF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Freeform 53"/>
            <p:cNvSpPr/>
            <p:nvPr/>
          </p:nvSpPr>
          <p:spPr>
            <a:xfrm>
              <a:off x="2362200" y="332577"/>
              <a:ext cx="1595946" cy="155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0800"/>
                    <a:pt x="7200" y="0"/>
                    <a:pt x="10800" y="0"/>
                  </a:cubicBezTo>
                  <a:cubicBezTo>
                    <a:pt x="14400" y="0"/>
                    <a:pt x="21600" y="21600"/>
                    <a:pt x="21600" y="21600"/>
                  </a:cubicBezTo>
                </a:path>
              </a:pathLst>
            </a:custGeom>
            <a:solidFill>
              <a:srgbClr val="FFACB5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traight Arrow Connector 42"/>
            <p:cNvSpPr/>
            <p:nvPr/>
          </p:nvSpPr>
          <p:spPr>
            <a:xfrm>
              <a:off x="1275334" y="1874195"/>
              <a:ext cx="3529894" cy="557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8" name="Straight Arrow Connector 43"/>
            <p:cNvSpPr/>
            <p:nvPr/>
          </p:nvSpPr>
          <p:spPr>
            <a:xfrm flipV="1">
              <a:off x="1245676" y="470462"/>
              <a:ext cx="696" cy="140479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Straight Connector 45"/>
            <p:cNvSpPr/>
            <p:nvPr/>
          </p:nvSpPr>
          <p:spPr>
            <a:xfrm flipV="1">
              <a:off x="4541251" y="681118"/>
              <a:ext cx="19707" cy="121423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Straight Connector 46"/>
            <p:cNvSpPr/>
            <p:nvPr/>
          </p:nvSpPr>
          <p:spPr>
            <a:xfrm>
              <a:off x="1275335" y="1008100"/>
              <a:ext cx="3262444" cy="106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1" name="Straight Connector 47"/>
            <p:cNvSpPr/>
            <p:nvPr/>
          </p:nvSpPr>
          <p:spPr>
            <a:xfrm>
              <a:off x="1275335" y="685799"/>
              <a:ext cx="3262444" cy="1063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2" name="TextBox 48"/>
            <p:cNvSpPr txBox="1"/>
            <p:nvPr/>
          </p:nvSpPr>
          <p:spPr>
            <a:xfrm>
              <a:off x="0" y="304800"/>
              <a:ext cx="1332571" cy="23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Peak Power </a:t>
              </a:r>
            </a:p>
          </p:txBody>
        </p:sp>
        <p:sp>
          <p:nvSpPr>
            <p:cNvPr id="393" name="TextBox 49"/>
            <p:cNvSpPr txBox="1"/>
            <p:nvPr/>
          </p:nvSpPr>
          <p:spPr>
            <a:xfrm>
              <a:off x="800798" y="1875255"/>
              <a:ext cx="88975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394" name="TextBox 50"/>
            <p:cNvSpPr txBox="1"/>
            <p:nvPr/>
          </p:nvSpPr>
          <p:spPr>
            <a:xfrm>
              <a:off x="2461679" y="1875256"/>
              <a:ext cx="889759" cy="239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1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Noon</a:t>
              </a:r>
            </a:p>
          </p:txBody>
        </p:sp>
        <p:sp>
          <p:nvSpPr>
            <p:cNvPr id="395" name="TextBox 52"/>
            <p:cNvSpPr txBox="1"/>
            <p:nvPr/>
          </p:nvSpPr>
          <p:spPr>
            <a:xfrm>
              <a:off x="4063241" y="1873268"/>
              <a:ext cx="889759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sz="1100"/>
                <a:t>Midnight</a:t>
              </a:r>
            </a:p>
          </p:txBody>
        </p:sp>
        <p:sp>
          <p:nvSpPr>
            <p:cNvPr id="396" name="Freeform 39"/>
            <p:cNvSpPr/>
            <p:nvPr/>
          </p:nvSpPr>
          <p:spPr>
            <a:xfrm>
              <a:off x="1258684" y="762000"/>
              <a:ext cx="3251002" cy="43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77"/>
                  </a:moveTo>
                  <a:cubicBezTo>
                    <a:pt x="1838" y="16289"/>
                    <a:pt x="3677" y="21600"/>
                    <a:pt x="5466" y="21600"/>
                  </a:cubicBezTo>
                  <a:cubicBezTo>
                    <a:pt x="7255" y="21600"/>
                    <a:pt x="8934" y="14577"/>
                    <a:pt x="10734" y="10977"/>
                  </a:cubicBezTo>
                  <a:cubicBezTo>
                    <a:pt x="12534" y="7377"/>
                    <a:pt x="14455" y="0"/>
                    <a:pt x="16266" y="0"/>
                  </a:cubicBezTo>
                  <a:cubicBezTo>
                    <a:pt x="18077" y="0"/>
                    <a:pt x="21600" y="10977"/>
                    <a:pt x="21600" y="10977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Straight Connector 40"/>
            <p:cNvSpPr/>
            <p:nvPr/>
          </p:nvSpPr>
          <p:spPr>
            <a:xfrm flipH="1" flipV="1">
              <a:off x="2895601" y="659032"/>
              <a:ext cx="3359" cy="122079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8" name="TextBox 56"/>
            <p:cNvSpPr txBox="1"/>
            <p:nvPr/>
          </p:nvSpPr>
          <p:spPr>
            <a:xfrm>
              <a:off x="1981200" y="0"/>
              <a:ext cx="88975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Sun</a:t>
              </a:r>
            </a:p>
          </p:txBody>
        </p:sp>
        <p:sp>
          <p:nvSpPr>
            <p:cNvPr id="399" name="TextBox 57"/>
            <p:cNvSpPr txBox="1"/>
            <p:nvPr/>
          </p:nvSpPr>
          <p:spPr>
            <a:xfrm>
              <a:off x="2996441" y="0"/>
              <a:ext cx="889759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ACB5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Wind</a:t>
              </a:r>
            </a:p>
          </p:txBody>
        </p:sp>
        <p:sp>
          <p:nvSpPr>
            <p:cNvPr id="400" name="Straight Connector 84"/>
            <p:cNvSpPr/>
            <p:nvPr/>
          </p:nvSpPr>
          <p:spPr>
            <a:xfrm flipV="1">
              <a:off x="2046356" y="673938"/>
              <a:ext cx="19707" cy="121423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Straight Connector 85"/>
            <p:cNvSpPr/>
            <p:nvPr/>
          </p:nvSpPr>
          <p:spPr>
            <a:xfrm flipV="1">
              <a:off x="3722757" y="659032"/>
              <a:ext cx="19707" cy="1214237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5"/>
          <p:cNvSpPr txBox="1"/>
          <p:nvPr/>
        </p:nvSpPr>
        <p:spPr>
          <a:xfrm>
            <a:off x="152400" y="3456015"/>
            <a:ext cx="3352800" cy="50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http://fossilfuel.energy-business-review.com/news/mitsubishi-to-supply-turbines-for-400mw-zerger-gas-fired-power-plant-in-turkmenistan-010416-4853879</a:t>
            </a:r>
          </a:p>
        </p:txBody>
      </p:sp>
      <p:sp>
        <p:nvSpPr>
          <p:cNvPr id="4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moving to finish our overview of power PLANTS:</a:t>
            </a:r>
          </a:p>
        </p:txBody>
      </p:sp>
      <p:sp>
        <p:nvSpPr>
          <p:cNvPr id="406" name="Rectangle 3"/>
          <p:cNvSpPr txBox="1"/>
          <p:nvPr/>
        </p:nvSpPr>
        <p:spPr>
          <a:xfrm>
            <a:off x="228600" y="609600"/>
            <a:ext cx="8763000" cy="5711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3429000" algn="l"/>
                <a:tab pos="645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Turbines, which are in </a:t>
            </a:r>
            <a:r>
              <a:rPr b="1"/>
              <a:t>ALL</a:t>
            </a:r>
            <a:r>
              <a:t> power plants (except photovoltaic plants), look like this:</a:t>
            </a:r>
          </a:p>
          <a:p>
            <a:pPr>
              <a:spcBef>
                <a:spcPts val="400"/>
              </a:spcBef>
              <a:tabLst>
                <a:tab pos="3429000" algn="l"/>
                <a:tab pos="64516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3429000" algn="l"/>
                <a:tab pos="645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Steam plant:	Natural Gas Plant:	Hydroelectric Plant: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It's no coincidence that the left &amp; center turbines closely resemble jet engines: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They are ALL driven by expanding gases (be it steam or combustion gases)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Some companies (like GE) actually make </a:t>
            </a:r>
            <a:r>
              <a:rPr b="1"/>
              <a:t>both</a:t>
            </a:r>
            <a:r>
              <a:t> power plant &amp; jet turbines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the 1000 times greater density of water demands much sturdier designs,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such as that in the "Three Gorges" hydropower turbine shown at the right</a:t>
            </a:r>
          </a:p>
        </p:txBody>
      </p:sp>
      <p:pic>
        <p:nvPicPr>
          <p:cNvPr id="407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1676400"/>
            <a:ext cx="2133600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Rectangle 5"/>
          <p:cNvSpPr txBox="1"/>
          <p:nvPr/>
        </p:nvSpPr>
        <p:spPr>
          <a:xfrm>
            <a:off x="6477000" y="3418331"/>
            <a:ext cx="2667000" cy="3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http://en.wikipedia.org/wiki/Francis_turbine</a:t>
            </a:r>
          </a:p>
        </p:txBody>
      </p:sp>
      <p:pic>
        <p:nvPicPr>
          <p:cNvPr id="409" name="Picture 23" descr="Picture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2060" y="1524000"/>
            <a:ext cx="2463940" cy="18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ctangle 5"/>
          <p:cNvSpPr txBox="1"/>
          <p:nvPr/>
        </p:nvSpPr>
        <p:spPr>
          <a:xfrm>
            <a:off x="3505200" y="3418331"/>
            <a:ext cx="2438400" cy="39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http://en.wikipedia.org/wiki/Fossil-fuel_power_station</a:t>
            </a:r>
          </a:p>
        </p:txBody>
      </p:sp>
      <p:pic>
        <p:nvPicPr>
          <p:cNvPr id="41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524000"/>
            <a:ext cx="2590800" cy="181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5"/>
          <p:cNvSpPr txBox="1"/>
          <p:nvPr/>
        </p:nvSpPr>
        <p:spPr>
          <a:xfrm>
            <a:off x="6172200" y="6215089"/>
            <a:ext cx="2895600" cy="50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http://upload.wikimedia.org/wikipedia/commons/thumb/a/a7/Water_turbine_grandcoulee.jpg/683px-Water_turbine_grandcoulee.jpg</a:t>
            </a:r>
          </a:p>
        </p:txBody>
      </p:sp>
      <p:sp>
        <p:nvSpPr>
          <p:cNvPr id="414" name="Rectangle 3"/>
          <p:cNvSpPr txBox="1"/>
          <p:nvPr/>
        </p:nvSpPr>
        <p:spPr>
          <a:xfrm>
            <a:off x="76200" y="2971800"/>
            <a:ext cx="8991600" cy="282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despite their vastly increased size</a:t>
            </a:r>
            <a:endParaRPr>
              <a:solidFill>
                <a:srgbClr val="FFFFFF"/>
              </a:solidFill>
            </a:endParaRPr>
          </a:p>
          <a:p>
            <a:pPr algn="ctr">
              <a:defRPr sz="3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these still clearly resemble the AC motor from my woodworking tool!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Because, at their heart, they </a:t>
            </a:r>
            <a:r>
              <a:rPr b="1">
                <a:solidFill>
                  <a:srgbClr val="FFDE10"/>
                </a:solidFill>
              </a:rPr>
              <a:t>DO</a:t>
            </a:r>
            <a:r>
              <a:t> still have the same components: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 stator (likely an electromagnet rather than a permanent magnet)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And a rotor (almost certainly an electromagnet)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All just waiting for something to </a:t>
            </a:r>
            <a:r>
              <a:rPr b="1">
                <a:solidFill>
                  <a:srgbClr val="FFDE10"/>
                </a:solidFill>
              </a:rPr>
              <a:t>turn</a:t>
            </a:r>
            <a:r>
              <a:t> that rotor!</a:t>
            </a:r>
          </a:p>
        </p:txBody>
      </p:sp>
      <p:sp>
        <p:nvSpPr>
          <p:cNvPr id="41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Those turbines turn electrical generators that look like this:</a:t>
            </a:r>
          </a:p>
        </p:txBody>
      </p:sp>
      <p:pic>
        <p:nvPicPr>
          <p:cNvPr id="41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864333"/>
            <a:ext cx="2819400" cy="187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838200"/>
            <a:ext cx="2641600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Rectangle 5"/>
          <p:cNvSpPr txBox="1"/>
          <p:nvPr/>
        </p:nvSpPr>
        <p:spPr>
          <a:xfrm>
            <a:off x="2971800" y="6354789"/>
            <a:ext cx="2895600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http://coalfiredpowerplants.blogspot.com/p/steam-electric-generators-look-at.html</a:t>
            </a:r>
          </a:p>
        </p:txBody>
      </p:sp>
      <p:sp>
        <p:nvSpPr>
          <p:cNvPr id="419" name="Rectangle 5"/>
          <p:cNvSpPr txBox="1"/>
          <p:nvPr/>
        </p:nvSpPr>
        <p:spPr>
          <a:xfrm>
            <a:off x="-76200" y="6278589"/>
            <a:ext cx="2895600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http://www.inn-california.com/valleys/sacramentoC/powerplant.html</a:t>
            </a:r>
          </a:p>
        </p:txBody>
      </p:sp>
      <p:pic>
        <p:nvPicPr>
          <p:cNvPr id="420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rcRect l="31355" r="10451"/>
          <a:stretch>
            <a:fillRect/>
          </a:stretch>
        </p:blipFill>
        <p:spPr>
          <a:xfrm>
            <a:off x="381000" y="838200"/>
            <a:ext cx="1828800" cy="2022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tangle 2"/>
          <p:cNvSpPr txBox="1">
            <a:spLocks noGrp="1"/>
          </p:cNvSpPr>
          <p:nvPr>
            <p:ph type="title"/>
          </p:nvPr>
        </p:nvSpPr>
        <p:spPr>
          <a:xfrm>
            <a:off x="-76200" y="0"/>
            <a:ext cx="7086600" cy="838200"/>
          </a:xfrm>
          <a:prstGeom prst="rect">
            <a:avLst/>
          </a:prstGeom>
        </p:spPr>
        <p:txBody>
          <a:bodyPr/>
          <a:lstStyle>
            <a:lvl1pPr>
              <a:defRPr sz="2200" b="1" i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We now need to connect a power plant to YOU:</a:t>
            </a:r>
          </a:p>
        </p:txBody>
      </p:sp>
      <p:sp>
        <p:nvSpPr>
          <p:cNvPr id="423" name="Rectangle 3"/>
          <p:cNvSpPr txBox="1"/>
          <p:nvPr/>
        </p:nvSpPr>
        <p:spPr>
          <a:xfrm>
            <a:off x="228600" y="2514600"/>
            <a:ext cx="8915400" cy="438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"Whoa!  Things suddenly got awfully complicated!"</a:t>
            </a:r>
          </a:p>
          <a:p>
            <a:pPr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Yes, if you don't want to waste power while transmitting it </a:t>
            </a:r>
            <a:r>
              <a:rPr b="1"/>
              <a:t>to</a:t>
            </a:r>
            <a:r>
              <a:t> your house!</a:t>
            </a:r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Electrons flowing through wires ("electricity") bump into metal atoms</a:t>
            </a:r>
          </a:p>
          <a:p>
            <a:pPr>
              <a:spcBef>
                <a:spcPts val="400"/>
              </a:spcBef>
              <a:defRPr sz="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transferring some of their energy to those atoms (</a:t>
            </a:r>
            <a:r>
              <a:rPr b="1">
                <a:solidFill>
                  <a:srgbClr val="FF0000"/>
                </a:solidFill>
              </a:rPr>
              <a:t>as heat</a:t>
            </a:r>
            <a:r>
              <a:t>)</a:t>
            </a:r>
          </a:p>
          <a:p>
            <a:pPr algn="r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This is called Resistive Power Loss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57200" algn="l"/>
                <a:tab pos="914400" algn="l"/>
              </a:tabLst>
              <a:defRPr b="0"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 minimize resistive power loss, you must minimize electron flow: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tabLst>
                <a:tab pos="457200" algn="l"/>
                <a:tab pos="9144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57200" algn="l"/>
                <a:tab pos="9144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You can exploit the fact that electrical power = Current flow x Voltage</a:t>
            </a:r>
          </a:p>
          <a:p>
            <a:pPr>
              <a:spcBef>
                <a:spcPts val="400"/>
              </a:spcBef>
              <a:tabLst>
                <a:tab pos="457200" algn="l"/>
                <a:tab pos="9144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57200" algn="l"/>
                <a:tab pos="9144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by choosing to </a:t>
            </a:r>
            <a:r>
              <a:rPr>
                <a:solidFill>
                  <a:srgbClr val="FFDE10"/>
                </a:solidFill>
              </a:rPr>
              <a:t>transmit power as (low current) x (high voltage)</a:t>
            </a:r>
          </a:p>
        </p:txBody>
      </p:sp>
      <p:grpSp>
        <p:nvGrpSpPr>
          <p:cNvPr id="440" name="Group 39"/>
          <p:cNvGrpSpPr/>
          <p:nvPr/>
        </p:nvGrpSpPr>
        <p:grpSpPr>
          <a:xfrm>
            <a:off x="533399" y="535313"/>
            <a:ext cx="8458201" cy="1774346"/>
            <a:chOff x="0" y="0"/>
            <a:chExt cx="8458200" cy="1774344"/>
          </a:xfrm>
        </p:grpSpPr>
        <p:pic>
          <p:nvPicPr>
            <p:cNvPr id="424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63433"/>
              <a:ext cx="1530351" cy="1387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5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28800" y="1141085"/>
              <a:ext cx="609600" cy="448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6" name="Picture 10" descr="Picture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43200" y="910027"/>
              <a:ext cx="838200" cy="861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7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38600" y="912485"/>
              <a:ext cx="838200" cy="861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81600" y="1141085"/>
              <a:ext cx="609600" cy="448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9" name="Straight Connector 15"/>
            <p:cNvSpPr/>
            <p:nvPr/>
          </p:nvSpPr>
          <p:spPr>
            <a:xfrm flipV="1">
              <a:off x="990599" y="1365278"/>
              <a:ext cx="838202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0" name="Straight Connector 16"/>
            <p:cNvSpPr/>
            <p:nvPr/>
          </p:nvSpPr>
          <p:spPr>
            <a:xfrm>
              <a:off x="5791200" y="1477037"/>
              <a:ext cx="609601" cy="4410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Straight Connector 19"/>
            <p:cNvSpPr/>
            <p:nvPr/>
          </p:nvSpPr>
          <p:spPr>
            <a:xfrm flipV="1">
              <a:off x="2438400" y="1206242"/>
              <a:ext cx="3048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Straight Connector 21"/>
            <p:cNvSpPr/>
            <p:nvPr/>
          </p:nvSpPr>
          <p:spPr>
            <a:xfrm flipV="1">
              <a:off x="3581400" y="1175315"/>
              <a:ext cx="4572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3" name="Picture 23" descr="Picture 2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29400" y="0"/>
              <a:ext cx="1828800" cy="988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4" name="Picture 24" descr="Picture 2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24600" y="1242036"/>
              <a:ext cx="506494" cy="50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5" name="Picture 25" descr="Picture 2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74559" y="1237606"/>
              <a:ext cx="506495" cy="50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6" name="Straight Connector 26"/>
            <p:cNvSpPr/>
            <p:nvPr/>
          </p:nvSpPr>
          <p:spPr>
            <a:xfrm>
              <a:off x="6863080" y="1511925"/>
              <a:ext cx="381001" cy="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Straight Connector 33"/>
            <p:cNvSpPr/>
            <p:nvPr/>
          </p:nvSpPr>
          <p:spPr>
            <a:xfrm>
              <a:off x="7772400" y="1522084"/>
              <a:ext cx="381000" cy="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Straight Connector 34"/>
            <p:cNvSpPr/>
            <p:nvPr/>
          </p:nvSpPr>
          <p:spPr>
            <a:xfrm flipH="1" flipV="1">
              <a:off x="8153402" y="912485"/>
              <a:ext cx="2" cy="60960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Straight Connector 38"/>
            <p:cNvSpPr/>
            <p:nvPr/>
          </p:nvSpPr>
          <p:spPr>
            <a:xfrm flipV="1">
              <a:off x="4876800" y="1206242"/>
              <a:ext cx="3048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991600" cy="609600"/>
          </a:xfrm>
          <a:prstGeom prst="rect">
            <a:avLst/>
          </a:prstGeom>
        </p:spPr>
        <p:txBody>
          <a:bodyPr/>
          <a:lstStyle/>
          <a:p>
            <a:pPr>
              <a:defRPr sz="2000" i="1">
                <a:latin typeface="+mj-lt"/>
                <a:ea typeface="+mj-ea"/>
                <a:cs typeface="+mj-cs"/>
                <a:sym typeface="Arial"/>
              </a:defRPr>
            </a:pPr>
            <a:r>
              <a:t>You reduce electron current via the last note set's</a:t>
            </a:r>
            <a:r>
              <a:rPr b="1"/>
              <a:t> </a:t>
            </a:r>
            <a:r>
              <a:rPr b="1">
                <a:solidFill>
                  <a:srgbClr val="FBC901"/>
                </a:solidFill>
              </a:rPr>
              <a:t>AC transformers</a:t>
            </a:r>
          </a:p>
        </p:txBody>
      </p:sp>
      <p:sp>
        <p:nvSpPr>
          <p:cNvPr id="443" name="Rectangle 3"/>
          <p:cNvSpPr txBox="1"/>
          <p:nvPr/>
        </p:nvSpPr>
        <p:spPr>
          <a:xfrm>
            <a:off x="76200" y="2171700"/>
            <a:ext cx="9067800" cy="302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Which consist of two coils of wire coupled by a </a:t>
            </a:r>
            <a:r>
              <a:rPr b="1">
                <a:solidFill>
                  <a:srgbClr val="FFDE10"/>
                </a:solidFill>
              </a:rPr>
              <a:t>changing</a:t>
            </a:r>
            <a:r>
              <a:t> magnetic field: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Constantly changing AC of one voltage &amp; current is sent into the  1</a:t>
            </a:r>
            <a:r>
              <a:rPr baseline="30000"/>
              <a:t>st</a:t>
            </a:r>
            <a:r>
              <a:t> coil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Creating a variable magnetic field expanding/contracting through the 2</a:t>
            </a:r>
            <a:r>
              <a:rPr baseline="30000"/>
              <a:t>nd</a:t>
            </a:r>
            <a:r>
              <a:t> coil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	Which "Induces" AC of a different voltage &amp; current out of that 2</a:t>
            </a:r>
            <a:r>
              <a:rPr baseline="30000"/>
              <a:t>nd</a:t>
            </a:r>
            <a:r>
              <a:t> coil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with the power input still equaling the power output via </a:t>
            </a:r>
            <a:r>
              <a:rPr b="1">
                <a:solidFill>
                  <a:srgbClr val="FFDE10"/>
                </a:solidFill>
              </a:rPr>
              <a:t>V</a:t>
            </a:r>
            <a:r>
              <a:rPr b="1" baseline="-25000">
                <a:solidFill>
                  <a:srgbClr val="FFDE10"/>
                </a:solidFill>
              </a:rPr>
              <a:t>in</a:t>
            </a:r>
            <a:r>
              <a:rPr b="1">
                <a:solidFill>
                  <a:srgbClr val="FFDE10"/>
                </a:solidFill>
              </a:rPr>
              <a:t> x I</a:t>
            </a:r>
            <a:r>
              <a:rPr b="1" baseline="-25000">
                <a:solidFill>
                  <a:srgbClr val="FFDE10"/>
                </a:solidFill>
              </a:rPr>
              <a:t>in</a:t>
            </a:r>
            <a:r>
              <a:rPr b="1">
                <a:solidFill>
                  <a:srgbClr val="FFDE10"/>
                </a:solidFill>
              </a:rPr>
              <a:t> = V</a:t>
            </a:r>
            <a:r>
              <a:rPr b="1" baseline="-25000">
                <a:solidFill>
                  <a:srgbClr val="FFDE10"/>
                </a:solidFill>
              </a:rPr>
              <a:t>out</a:t>
            </a:r>
            <a:r>
              <a:rPr b="1">
                <a:solidFill>
                  <a:srgbClr val="FFDE10"/>
                </a:solidFill>
              </a:rPr>
              <a:t> x I</a:t>
            </a:r>
            <a:r>
              <a:rPr b="1" baseline="-25000">
                <a:solidFill>
                  <a:srgbClr val="FFDE10"/>
                </a:solidFill>
              </a:rPr>
              <a:t>out</a:t>
            </a:r>
            <a:endParaRPr baseline="-25000">
              <a:solidFill>
                <a:srgbClr val="FFDE10"/>
              </a:solidFill>
            </a:endParaRP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Transformed high voltage / low current power is sent through the long distance links:</a:t>
            </a:r>
          </a:p>
        </p:txBody>
      </p:sp>
      <p:pic>
        <p:nvPicPr>
          <p:cNvPr id="44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916289"/>
            <a:ext cx="1447800" cy="1064911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TextBox 42"/>
          <p:cNvSpPr txBox="1"/>
          <p:nvPr/>
        </p:nvSpPr>
        <p:spPr>
          <a:xfrm>
            <a:off x="5791200" y="1143000"/>
            <a:ext cx="1295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Also sometimes represented as:</a:t>
            </a:r>
          </a:p>
        </p:txBody>
      </p:sp>
      <p:grpSp>
        <p:nvGrpSpPr>
          <p:cNvPr id="450" name="Group 48"/>
          <p:cNvGrpSpPr/>
          <p:nvPr/>
        </p:nvGrpSpPr>
        <p:grpSpPr>
          <a:xfrm>
            <a:off x="7162799" y="1066800"/>
            <a:ext cx="1600202" cy="609600"/>
            <a:chOff x="0" y="0"/>
            <a:chExt cx="1600200" cy="609600"/>
          </a:xfrm>
        </p:grpSpPr>
        <p:sp>
          <p:nvSpPr>
            <p:cNvPr id="446" name="Donut 43"/>
            <p:cNvSpPr/>
            <p:nvPr/>
          </p:nvSpPr>
          <p:spPr>
            <a:xfrm>
              <a:off x="381000" y="0"/>
              <a:ext cx="609600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00" y="10800"/>
                  </a:moveTo>
                  <a:cubicBezTo>
                    <a:pt x="2200" y="15550"/>
                    <a:pt x="6050" y="19400"/>
                    <a:pt x="10800" y="19400"/>
                  </a:cubicBezTo>
                  <a:cubicBezTo>
                    <a:pt x="15550" y="19400"/>
                    <a:pt x="19400" y="15550"/>
                    <a:pt x="19400" y="10800"/>
                  </a:cubicBezTo>
                  <a:cubicBezTo>
                    <a:pt x="19400" y="6050"/>
                    <a:pt x="15550" y="2200"/>
                    <a:pt x="10800" y="2200"/>
                  </a:cubicBezTo>
                  <a:cubicBezTo>
                    <a:pt x="6050" y="2200"/>
                    <a:pt x="2200" y="6050"/>
                    <a:pt x="2200" y="10800"/>
                  </a:cubicBezTo>
                  <a:close/>
                </a:path>
              </a:pathLst>
            </a:custGeom>
            <a:solidFill>
              <a:srgbClr val="FF44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7" name="Donut 44"/>
            <p:cNvSpPr/>
            <p:nvPr/>
          </p:nvSpPr>
          <p:spPr>
            <a:xfrm>
              <a:off x="609600" y="0"/>
              <a:ext cx="609600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00" y="10800"/>
                  </a:moveTo>
                  <a:cubicBezTo>
                    <a:pt x="2200" y="15550"/>
                    <a:pt x="6050" y="19400"/>
                    <a:pt x="10800" y="19400"/>
                  </a:cubicBezTo>
                  <a:cubicBezTo>
                    <a:pt x="15550" y="19400"/>
                    <a:pt x="19400" y="15550"/>
                    <a:pt x="19400" y="10800"/>
                  </a:cubicBezTo>
                  <a:cubicBezTo>
                    <a:pt x="19400" y="6050"/>
                    <a:pt x="15550" y="2200"/>
                    <a:pt x="10800" y="2200"/>
                  </a:cubicBezTo>
                  <a:cubicBezTo>
                    <a:pt x="6050" y="2200"/>
                    <a:pt x="2200" y="6050"/>
                    <a:pt x="22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8" name="Straight Connector 46"/>
            <p:cNvSpPr/>
            <p:nvPr/>
          </p:nvSpPr>
          <p:spPr>
            <a:xfrm flipH="1" flipV="1">
              <a:off x="-1" y="304800"/>
              <a:ext cx="381001" cy="1588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9" name="Straight Connector 47"/>
            <p:cNvSpPr/>
            <p:nvPr/>
          </p:nvSpPr>
          <p:spPr>
            <a:xfrm flipH="1" flipV="1">
              <a:off x="1219200" y="304801"/>
              <a:ext cx="381001" cy="1588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51" name="Picture 26" descr="Picture 26"/>
          <p:cNvPicPr>
            <a:picLocks noChangeAspect="1"/>
          </p:cNvPicPr>
          <p:nvPr/>
        </p:nvPicPr>
        <p:blipFill>
          <a:blip r:embed="rId3">
            <a:extLst/>
          </a:blip>
          <a:srcRect l="14624" t="30000" r="13500" b="20999"/>
          <a:stretch>
            <a:fillRect/>
          </a:stretch>
        </p:blipFill>
        <p:spPr>
          <a:xfrm>
            <a:off x="838200" y="890282"/>
            <a:ext cx="2133600" cy="1090919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TextBox 28"/>
          <p:cNvSpPr txBox="1"/>
          <p:nvPr/>
        </p:nvSpPr>
        <p:spPr>
          <a:xfrm>
            <a:off x="3200400" y="1143000"/>
            <a:ext cx="6858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=</a:t>
            </a:r>
          </a:p>
        </p:txBody>
      </p:sp>
      <p:grpSp>
        <p:nvGrpSpPr>
          <p:cNvPr id="468" name="Group"/>
          <p:cNvGrpSpPr/>
          <p:nvPr/>
        </p:nvGrpSpPr>
        <p:grpSpPr>
          <a:xfrm>
            <a:off x="304799" y="5384082"/>
            <a:ext cx="8686801" cy="1308774"/>
            <a:chOff x="0" y="0"/>
            <a:chExt cx="8686800" cy="1308772"/>
          </a:xfrm>
        </p:grpSpPr>
        <p:pic>
          <p:nvPicPr>
            <p:cNvPr id="453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05000" y="254717"/>
              <a:ext cx="609600" cy="448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19400" y="0"/>
              <a:ext cx="838200" cy="861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14800" y="2457"/>
              <a:ext cx="838200" cy="861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Picture 13" descr="Picture 1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57800" y="254717"/>
              <a:ext cx="609600" cy="448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7" name="Straight Connector 14"/>
            <p:cNvSpPr/>
            <p:nvPr/>
          </p:nvSpPr>
          <p:spPr>
            <a:xfrm flipV="1">
              <a:off x="1524000" y="635716"/>
              <a:ext cx="381000" cy="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Straight Connector 15"/>
            <p:cNvSpPr/>
            <p:nvPr/>
          </p:nvSpPr>
          <p:spPr>
            <a:xfrm>
              <a:off x="5867400" y="567010"/>
              <a:ext cx="6096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Straight Connector 16"/>
            <p:cNvSpPr/>
            <p:nvPr/>
          </p:nvSpPr>
          <p:spPr>
            <a:xfrm flipV="1">
              <a:off x="2514600" y="315466"/>
              <a:ext cx="3048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Straight Connector 17"/>
            <p:cNvSpPr/>
            <p:nvPr/>
          </p:nvSpPr>
          <p:spPr>
            <a:xfrm flipV="1">
              <a:off x="3657600" y="276803"/>
              <a:ext cx="4572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61" name="Picture 18" descr="Picture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48400" y="332009"/>
              <a:ext cx="506494" cy="50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2" name="Straight Connector 20"/>
            <p:cNvSpPr/>
            <p:nvPr/>
          </p:nvSpPr>
          <p:spPr>
            <a:xfrm>
              <a:off x="6781800" y="601896"/>
              <a:ext cx="381000" cy="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Straight Connector 22"/>
            <p:cNvSpPr/>
            <p:nvPr/>
          </p:nvSpPr>
          <p:spPr>
            <a:xfrm flipV="1">
              <a:off x="4953000" y="264659"/>
              <a:ext cx="304801" cy="440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TextBox 38"/>
            <p:cNvSpPr txBox="1"/>
            <p:nvPr/>
          </p:nvSpPr>
          <p:spPr>
            <a:xfrm>
              <a:off x="0" y="402652"/>
              <a:ext cx="1600200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Medium AC Voltage from power plant</a:t>
              </a:r>
            </a:p>
          </p:txBody>
        </p:sp>
        <p:sp>
          <p:nvSpPr>
            <p:cNvPr id="465" name="TextBox 39"/>
            <p:cNvSpPr txBox="1"/>
            <p:nvPr/>
          </p:nvSpPr>
          <p:spPr>
            <a:xfrm>
              <a:off x="7010400" y="326452"/>
              <a:ext cx="1676400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Low AC Voltage</a:t>
              </a:r>
            </a:p>
            <a:p>
              <a:pPr algn="ctr"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(110 VAC) to you</a:t>
              </a:r>
            </a:p>
          </p:txBody>
        </p:sp>
        <p:sp>
          <p:nvSpPr>
            <p:cNvPr id="466" name="TextBox 40"/>
            <p:cNvSpPr txBox="1"/>
            <p:nvPr/>
          </p:nvSpPr>
          <p:spPr>
            <a:xfrm>
              <a:off x="1905000" y="1044518"/>
              <a:ext cx="40386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0"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High Voltage / Low Current AC Transmission </a:t>
              </a:r>
            </a:p>
          </p:txBody>
        </p:sp>
        <p:sp>
          <p:nvSpPr>
            <p:cNvPr id="467" name="Oval 29"/>
            <p:cNvSpPr/>
            <p:nvPr/>
          </p:nvSpPr>
          <p:spPr>
            <a:xfrm>
              <a:off x="2166728" y="47102"/>
              <a:ext cx="3429001" cy="914401"/>
            </a:xfrm>
            <a:prstGeom prst="ellipse">
              <a:avLst/>
            </a:prstGeom>
            <a:noFill/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angle 5"/>
          <p:cNvSpPr txBox="1"/>
          <p:nvPr/>
        </p:nvSpPr>
        <p:spPr>
          <a:xfrm>
            <a:off x="1066800" y="2808730"/>
            <a:ext cx="31242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http://rtcmagazine.com/articles/view/102190</a:t>
            </a:r>
          </a:p>
        </p:txBody>
      </p:sp>
      <p:sp>
        <p:nvSpPr>
          <p:cNvPr id="4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The transformers are located in "switching yards" or "substations"</a:t>
            </a:r>
          </a:p>
        </p:txBody>
      </p:sp>
      <p:sp>
        <p:nvSpPr>
          <p:cNvPr id="472" name="Rectangle 3"/>
          <p:cNvSpPr txBox="1"/>
          <p:nvPr/>
        </p:nvSpPr>
        <p:spPr>
          <a:xfrm>
            <a:off x="228600" y="3810000"/>
            <a:ext cx="8763000" cy="348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 right in your neighborhood: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full sequence of AC voltages, power plant to your home, may be:</a:t>
            </a:r>
          </a:p>
          <a:p>
            <a:pPr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25 kV AC (</a:t>
            </a:r>
            <a:r>
              <a:rPr>
                <a:solidFill>
                  <a:srgbClr val="FFDE10"/>
                </a:solidFill>
              </a:rPr>
              <a:t>from power station</a:t>
            </a:r>
            <a:r>
              <a:t>) =&gt; 275 kV AC (</a:t>
            </a:r>
            <a:r>
              <a:rPr>
                <a:solidFill>
                  <a:srgbClr val="FFDE10"/>
                </a:solidFill>
              </a:rPr>
              <a:t>long distance transmission</a:t>
            </a:r>
            <a:r>
              <a:t>) 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=&gt; 100 kV AC (</a:t>
            </a:r>
            <a:r>
              <a:rPr>
                <a:solidFill>
                  <a:srgbClr val="FFDE10"/>
                </a:solidFill>
              </a:rPr>
              <a:t>regional transmission</a:t>
            </a:r>
            <a:r>
              <a:t>) =&gt; 25 kV AC (</a:t>
            </a:r>
            <a:r>
              <a:rPr>
                <a:solidFill>
                  <a:srgbClr val="FFDE10"/>
                </a:solidFill>
              </a:rPr>
              <a:t>local distribution</a:t>
            </a:r>
            <a:r>
              <a:t>)</a:t>
            </a:r>
          </a:p>
          <a:p>
            <a:pPr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=&gt; 110 VAC (</a:t>
            </a:r>
            <a:r>
              <a:rPr>
                <a:solidFill>
                  <a:srgbClr val="FFDE10"/>
                </a:solidFill>
              </a:rPr>
              <a:t>your home</a:t>
            </a:r>
            <a:r>
              <a:t>)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pic>
        <p:nvPicPr>
          <p:cNvPr id="473" name="Picture 29" descr="Picture 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838200"/>
            <a:ext cx="2528761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31" descr="Picture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838200"/>
            <a:ext cx="2514600" cy="188595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Rectangle 5"/>
          <p:cNvSpPr txBox="1"/>
          <p:nvPr/>
        </p:nvSpPr>
        <p:spPr>
          <a:xfrm>
            <a:off x="4953000" y="2748405"/>
            <a:ext cx="35052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http://en.wikipedia.org/wiki/Electrical_substation</a:t>
            </a:r>
          </a:p>
        </p:txBody>
      </p:sp>
      <p:pic>
        <p:nvPicPr>
          <p:cNvPr id="476" name="Picture 33" descr="Pictur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3352800"/>
            <a:ext cx="808737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Rectangle 5"/>
          <p:cNvSpPr txBox="1"/>
          <p:nvPr/>
        </p:nvSpPr>
        <p:spPr>
          <a:xfrm>
            <a:off x="5257800" y="3891405"/>
            <a:ext cx="31242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http://en.wikipedia.org/wiki/Transformer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80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pPr>
              <a:defRPr sz="2000" i="1">
                <a:latin typeface="+mj-lt"/>
                <a:ea typeface="+mj-ea"/>
                <a:cs typeface="+mj-cs"/>
                <a:sym typeface="Arial"/>
              </a:defRPr>
            </a:pPr>
            <a:r>
              <a:t>The quest for efficient transmission can drive voltages </a:t>
            </a:r>
            <a:r>
              <a:rPr b="1"/>
              <a:t>extremely</a:t>
            </a:r>
            <a:r>
              <a:t> high:  </a:t>
            </a:r>
          </a:p>
        </p:txBody>
      </p:sp>
      <p:sp>
        <p:nvSpPr>
          <p:cNvPr id="4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is also </a:t>
            </a:r>
            <a:r>
              <a:rPr b="1"/>
              <a:t>why long distance transmission towers have to be so tall:</a:t>
            </a:r>
          </a:p>
          <a:p>
            <a:pPr>
              <a:tabLst>
                <a:tab pos="444500" algn="l"/>
                <a:tab pos="9144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Towers use the air itself as an electrical insulator</a:t>
            </a:r>
          </a:p>
          <a:p>
            <a:pPr>
              <a:tabLst>
                <a:tab pos="444500" algn="l"/>
                <a:tab pos="9144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So wires must be very far from each other, and very far from the ground!</a:t>
            </a:r>
          </a:p>
        </p:txBody>
      </p:sp>
      <p:sp>
        <p:nvSpPr>
          <p:cNvPr id="482" name="Rectangle 3"/>
          <p:cNvSpPr txBox="1"/>
          <p:nvPr/>
        </p:nvSpPr>
        <p:spPr>
          <a:xfrm>
            <a:off x="381000" y="762000"/>
            <a:ext cx="8534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To hundred's of thousands or even a million volts – </a:t>
            </a:r>
            <a:r>
              <a:rPr>
                <a:solidFill>
                  <a:srgbClr val="FFDE10"/>
                </a:solidFill>
              </a:rPr>
              <a:t>just to minimize current flow!</a:t>
            </a:r>
          </a:p>
        </p:txBody>
      </p:sp>
      <p:pic>
        <p:nvPicPr>
          <p:cNvPr id="48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295400"/>
            <a:ext cx="5880099" cy="335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8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You can even identify transmission voltage from tower size:</a:t>
            </a:r>
          </a:p>
        </p:txBody>
      </p:sp>
      <p:sp>
        <p:nvSpPr>
          <p:cNvPr id="48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3733800"/>
            <a:ext cx="8534400" cy="2514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by counting number of bell shaped insulator disks: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Rule of thumb:  One disk per 10 kV of voltage used </a:t>
            </a:r>
            <a:r>
              <a:rPr baseline="30000"/>
              <a:t>1</a:t>
            </a:r>
          </a:p>
        </p:txBody>
      </p:sp>
      <p:pic>
        <p:nvPicPr>
          <p:cNvPr id="48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838200"/>
            <a:ext cx="8801100" cy="2405634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Rectangle 5"/>
          <p:cNvSpPr txBox="1"/>
          <p:nvPr/>
        </p:nvSpPr>
        <p:spPr>
          <a:xfrm>
            <a:off x="457200" y="3281805"/>
            <a:ext cx="80010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http://www.ausnetservices.com.au/Electricity/Safety+&amp;+Preparedness/Transmission+-+Easement+Use.html</a:t>
            </a:r>
          </a:p>
        </p:txBody>
      </p:sp>
      <p:pic>
        <p:nvPicPr>
          <p:cNvPr id="49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4051300"/>
            <a:ext cx="2540000" cy="18161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Rectangle 5"/>
          <p:cNvSpPr txBox="1"/>
          <p:nvPr/>
        </p:nvSpPr>
        <p:spPr>
          <a:xfrm>
            <a:off x="457200" y="5932930"/>
            <a:ext cx="4953000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Source: Electric Power Systems – A Conceptual Introduction, page 181 – Alexandra von Meier</a:t>
            </a:r>
          </a:p>
        </p:txBody>
      </p:sp>
      <p:sp>
        <p:nvSpPr>
          <p:cNvPr id="492" name="Rectangle 5"/>
          <p:cNvSpPr txBox="1"/>
          <p:nvPr/>
        </p:nvSpPr>
        <p:spPr>
          <a:xfrm>
            <a:off x="5943600" y="5932930"/>
            <a:ext cx="2743200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http://en.wikipedia.org/wiki/Insulator_%28electricity%29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/>
          <p:cNvSpPr txBox="1"/>
          <p:nvPr/>
        </p:nvSpPr>
        <p:spPr>
          <a:xfrm>
            <a:off x="0" y="5873020"/>
            <a:ext cx="4191000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https://www.eia.gov/tools/faqs/faq.php?id=65&amp;t=2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Figure: http://en.wikipedia.org/wiki/Electrical_grid</a:t>
            </a:r>
          </a:p>
        </p:txBody>
      </p:sp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Wikipedia offers this depiction of a generic electrical grid:</a:t>
            </a:r>
          </a:p>
        </p:txBody>
      </p:sp>
      <p:grpSp>
        <p:nvGrpSpPr>
          <p:cNvPr id="124" name="Group 7"/>
          <p:cNvGrpSpPr/>
          <p:nvPr/>
        </p:nvGrpSpPr>
        <p:grpSpPr>
          <a:xfrm>
            <a:off x="4724400" y="2285999"/>
            <a:ext cx="4343400" cy="4419601"/>
            <a:chOff x="0" y="0"/>
            <a:chExt cx="4343400" cy="4419600"/>
          </a:xfrm>
        </p:grpSpPr>
        <p:sp>
          <p:nvSpPr>
            <p:cNvPr id="122" name="Rectangle 6"/>
            <p:cNvSpPr/>
            <p:nvPr/>
          </p:nvSpPr>
          <p:spPr>
            <a:xfrm>
              <a:off x="0" y="-1"/>
              <a:ext cx="4343400" cy="44196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3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8910" y="-1"/>
              <a:ext cx="3928645" cy="4330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15400" cy="48006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includes some </a:t>
            </a:r>
            <a:r>
              <a:rPr b="1">
                <a:solidFill>
                  <a:srgbClr val="FBC901"/>
                </a:solidFill>
              </a:rPr>
              <a:t>very useful numbers</a:t>
            </a:r>
            <a:r>
              <a:t> about U.S. power plants: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Their typical "capacity" (max output) is ~ 600 MW  (Range: 100 – 2000 MW)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the </a:t>
            </a:r>
            <a:r>
              <a:rPr b="1"/>
              <a:t>U.S. Energy Production &amp; Consumption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key</a:t>
            </a:r>
            <a:r>
              <a:t>) note set: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U.S. power consumption is  ~ ½ TW: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(½ TW) / (600 MW) ~ 800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According to the EIA the actual number,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includes small/old plants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small/new technology plants </a:t>
            </a:r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01700" algn="l"/>
                <a:tab pos="13716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is a bit over 8000 </a:t>
            </a:r>
            <a:r>
              <a:rPr baseline="30000"/>
              <a:t>1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495" name="Rectangle 2"/>
          <p:cNvSpPr txBox="1">
            <a:spLocks noGrp="1"/>
          </p:cNvSpPr>
          <p:nvPr>
            <p:ph type="title"/>
          </p:nvPr>
        </p:nvSpPr>
        <p:spPr>
          <a:xfrm>
            <a:off x="0" y="101600"/>
            <a:ext cx="9144000" cy="1072436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A Digression: </a:t>
            </a:r>
            <a:br/>
            <a:r>
              <a:rPr sz="1100"/>
              <a:t> </a:t>
            </a:r>
            <a:br>
              <a:rPr sz="1100"/>
            </a:br>
            <a:r>
              <a:t>How do you service high voltage transmission lines &amp; towers?</a:t>
            </a:r>
          </a:p>
        </p:txBody>
      </p:sp>
      <p:sp>
        <p:nvSpPr>
          <p:cNvPr id="49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1524000"/>
            <a:ext cx="8534400" cy="2514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the same cranes that were (presumably) used for their assembly?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No, at least not always:</a:t>
            </a:r>
          </a:p>
        </p:txBody>
      </p:sp>
      <p:pic>
        <p:nvPicPr>
          <p:cNvPr id="49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676525"/>
            <a:ext cx="5139808" cy="2886075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Rectangle 3"/>
          <p:cNvSpPr txBox="1"/>
          <p:nvPr/>
        </p:nvSpPr>
        <p:spPr>
          <a:xfrm>
            <a:off x="1447800" y="5715000"/>
            <a:ext cx="6019800" cy="199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Resources Webpage: Video of Helicopters in Action</a:t>
            </a:r>
            <a:endParaRPr baseline="30000">
              <a:solidFill>
                <a:srgbClr val="FFDE1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A problem: "Grids" almost always combine </a:t>
            </a:r>
            <a:r>
              <a:rPr b="1">
                <a:solidFill>
                  <a:srgbClr val="FFDE10"/>
                </a:solidFill>
              </a:rPr>
              <a:t>many</a:t>
            </a:r>
            <a:r>
              <a:rPr>
                <a:solidFill>
                  <a:srgbClr val="FFDE10"/>
                </a:solidFill>
              </a:rPr>
              <a:t> </a:t>
            </a:r>
            <a:r>
              <a:rPr b="1">
                <a:solidFill>
                  <a:srgbClr val="FFDE10"/>
                </a:solidFill>
              </a:rPr>
              <a:t>power plants</a:t>
            </a:r>
            <a:r>
              <a:t>:  </a:t>
            </a:r>
          </a:p>
        </p:txBody>
      </p:sp>
      <p:sp>
        <p:nvSpPr>
          <p:cNvPr id="50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715000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For redundancy, and/or to take advantage of plants' natural production cycles  . . .</a:t>
            </a:r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 our "generic" grid grows into something more like this:</a:t>
            </a:r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defRPr sz="1638">
                <a:solidFill>
                  <a:srgbClr val="FFDE1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Two (or more) power plants simultaneously supplying AC power =&gt; A Problem</a:t>
            </a:r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AC voltage goes up &amp; down, pushing electrons, then pulling electrons</a:t>
            </a:r>
          </a:p>
          <a:p>
            <a:pPr defTabSz="832104"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If 1</a:t>
            </a:r>
            <a:r>
              <a:rPr baseline="29802"/>
              <a:t>st</a:t>
            </a:r>
            <a:r>
              <a:t> plant pushes electrons while 2</a:t>
            </a:r>
            <a:r>
              <a:rPr baseline="29802"/>
              <a:t>nd</a:t>
            </a:r>
            <a:r>
              <a:t> is trying to pull: </a:t>
            </a:r>
          </a:p>
          <a:p>
            <a:pPr defTabSz="832104">
              <a:defRPr sz="819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2</a:t>
            </a:r>
            <a:r>
              <a:rPr baseline="29802"/>
              <a:t>nd</a:t>
            </a:r>
            <a:r>
              <a:t> plant will start absorbing 1</a:t>
            </a:r>
            <a:r>
              <a:rPr baseline="29802"/>
              <a:t>st</a:t>
            </a:r>
            <a:r>
              <a:t> plant's power =&gt; Boom, sparks, fires  . . .</a:t>
            </a:r>
          </a:p>
          <a:p>
            <a:pPr defTabSz="832104">
              <a:defRPr sz="1274" b="1">
                <a:solidFill>
                  <a:srgbClr val="FFDE1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defRPr sz="1638" b="1">
                <a:solidFill>
                  <a:srgbClr val="FFDE1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They must push together &amp; pull together = AC voltages must synchronize</a:t>
            </a:r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  <p:grpSp>
        <p:nvGrpSpPr>
          <p:cNvPr id="527" name="Group 39"/>
          <p:cNvGrpSpPr/>
          <p:nvPr/>
        </p:nvGrpSpPr>
        <p:grpSpPr>
          <a:xfrm>
            <a:off x="304799" y="2262340"/>
            <a:ext cx="8610601" cy="1242860"/>
            <a:chOff x="0" y="0"/>
            <a:chExt cx="8610599" cy="1242859"/>
          </a:xfrm>
        </p:grpSpPr>
        <p:pic>
          <p:nvPicPr>
            <p:cNvPr id="502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68721"/>
              <a:ext cx="902357" cy="858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3" name="Picture 15" descr="Picture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799" y="785659"/>
              <a:ext cx="389799" cy="300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Straight Connector 19"/>
            <p:cNvSpPr/>
            <p:nvPr/>
          </p:nvSpPr>
          <p:spPr>
            <a:xfrm flipV="1">
              <a:off x="530827" y="1049373"/>
              <a:ext cx="535973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5" name="Straight Connector 20"/>
            <p:cNvSpPr/>
            <p:nvPr/>
          </p:nvSpPr>
          <p:spPr>
            <a:xfrm>
              <a:off x="3460128" y="1043389"/>
              <a:ext cx="389799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6" name="Straight Connector 21"/>
            <p:cNvSpPr/>
            <p:nvPr/>
          </p:nvSpPr>
          <p:spPr>
            <a:xfrm flipV="1">
              <a:off x="1456597" y="807745"/>
              <a:ext cx="19490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Straight Connector 22"/>
            <p:cNvSpPr/>
            <p:nvPr/>
          </p:nvSpPr>
          <p:spPr>
            <a:xfrm flipV="1">
              <a:off x="2133599" y="788952"/>
              <a:ext cx="29235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8" name="Picture 23" descr="Picture 2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67045" y="-1"/>
              <a:ext cx="1261786" cy="715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" name="Picture 24" descr="Picture 2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2776" y="885721"/>
              <a:ext cx="323871" cy="341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" name="Picture 25" descr="Picture 2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10213" y="882748"/>
              <a:ext cx="323870" cy="341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1" name="Straight Connector 26"/>
            <p:cNvSpPr/>
            <p:nvPr/>
          </p:nvSpPr>
          <p:spPr>
            <a:xfrm>
              <a:off x="3947098" y="1066795"/>
              <a:ext cx="243626" cy="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2" name="Straight Connector 27"/>
            <p:cNvSpPr/>
            <p:nvPr/>
          </p:nvSpPr>
          <p:spPr>
            <a:xfrm flipV="1">
              <a:off x="4528548" y="1081698"/>
              <a:ext cx="500653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Straight Connector 28"/>
            <p:cNvSpPr/>
            <p:nvPr/>
          </p:nvSpPr>
          <p:spPr>
            <a:xfrm flipH="1" flipV="1">
              <a:off x="4772172" y="664616"/>
              <a:ext cx="2" cy="408996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22DA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4" name="Straight Connector 29"/>
            <p:cNvSpPr/>
            <p:nvPr/>
          </p:nvSpPr>
          <p:spPr>
            <a:xfrm flipV="1">
              <a:off x="2901069" y="807745"/>
              <a:ext cx="19490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5" name="Picture 30" descr="Picture 3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98265" y="304581"/>
              <a:ext cx="812335" cy="938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6" name="Picture 31" descr="Picture 3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29200" y="842937"/>
              <a:ext cx="389799" cy="300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7" name="Picture 34" descr="Picture 3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77802" y="842937"/>
              <a:ext cx="389799" cy="300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8" name="Straight Connector 35"/>
            <p:cNvSpPr/>
            <p:nvPr/>
          </p:nvSpPr>
          <p:spPr>
            <a:xfrm flipV="1">
              <a:off x="5418997" y="883944"/>
              <a:ext cx="19490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9" name="Straight Connector 36"/>
            <p:cNvSpPr/>
            <p:nvPr/>
          </p:nvSpPr>
          <p:spPr>
            <a:xfrm flipV="1">
              <a:off x="6149870" y="855210"/>
              <a:ext cx="29235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Straight Connector 37"/>
            <p:cNvSpPr/>
            <p:nvPr/>
          </p:nvSpPr>
          <p:spPr>
            <a:xfrm flipV="1">
              <a:off x="6882902" y="883944"/>
              <a:ext cx="194900" cy="295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21" name="Picture 17" descr="Picture 1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8135" y="664616"/>
              <a:ext cx="535973" cy="578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Picture 16" descr="Picture 1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51497" y="662968"/>
              <a:ext cx="535973" cy="578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Picture 32" descr="Picture 3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13896" y="662968"/>
              <a:ext cx="535973" cy="578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4" name="Picture 33" descr="Picture 3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46930" y="664616"/>
              <a:ext cx="535973" cy="578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Straight Connector 38"/>
            <p:cNvSpPr/>
            <p:nvPr/>
          </p:nvSpPr>
          <p:spPr>
            <a:xfrm flipV="1">
              <a:off x="7467600" y="1090459"/>
              <a:ext cx="304801" cy="2957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26" name="Picture 18" descr="Picture 1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8000" y="796702"/>
              <a:ext cx="389799" cy="300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5"/>
          <p:cNvSpPr txBox="1"/>
          <p:nvPr/>
        </p:nvSpPr>
        <p:spPr>
          <a:xfrm>
            <a:off x="7001933" y="6291289"/>
            <a:ext cx="2133601" cy="50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http://en.wikipedia.org/wiki/Synchronization_%28alternating_current%29</a:t>
            </a:r>
          </a:p>
        </p:txBody>
      </p:sp>
      <p:sp>
        <p:nvSpPr>
          <p:cNvPr id="53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000" i="1">
                <a:latin typeface="+mj-lt"/>
                <a:ea typeface="+mj-ea"/>
                <a:cs typeface="+mj-cs"/>
                <a:sym typeface="Arial"/>
              </a:defRPr>
            </a:pPr>
            <a:r>
              <a:t>To synchronize AC from two </a:t>
            </a:r>
            <a:r>
              <a:rPr b="1"/>
              <a:t>nearby</a:t>
            </a:r>
            <a:r>
              <a:t> power plants:  </a:t>
            </a:r>
          </a:p>
        </p:txBody>
      </p:sp>
      <p:sp>
        <p:nvSpPr>
          <p:cNvPr id="53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15400" cy="61722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</a:t>
            </a:r>
            <a:r>
              <a:rPr baseline="30000"/>
              <a:t>st</a:t>
            </a:r>
            <a:r>
              <a:t> plant starts up (or is already running)</a:t>
            </a:r>
          </a:p>
          <a:p>
            <a:pPr>
              <a:tabLst>
                <a:tab pos="4445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</a:t>
            </a:r>
            <a:r>
              <a:rPr baseline="30000"/>
              <a:t>nd</a:t>
            </a:r>
            <a:r>
              <a:t> plant, </a:t>
            </a:r>
            <a:r>
              <a:rPr>
                <a:solidFill>
                  <a:srgbClr val="FFDE10"/>
                </a:solidFill>
              </a:rPr>
              <a:t>monitoring power from 1</a:t>
            </a:r>
            <a:r>
              <a:rPr baseline="30000">
                <a:solidFill>
                  <a:srgbClr val="FFDE10"/>
                </a:solidFill>
              </a:rPr>
              <a:t>st </a:t>
            </a:r>
            <a:r>
              <a:rPr>
                <a:solidFill>
                  <a:srgbClr val="FFDE10"/>
                </a:solidFill>
              </a:rPr>
              <a:t>plant</a:t>
            </a:r>
            <a:r>
              <a:t>, starts turning its generator shaft</a:t>
            </a:r>
          </a:p>
          <a:p>
            <a:pPr>
              <a:tabLst>
                <a:tab pos="4445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speeds up, matching phase and speed to 1</a:t>
            </a:r>
            <a:r>
              <a:rPr baseline="30000"/>
              <a:t>st</a:t>
            </a:r>
            <a:r>
              <a:t> power plant</a:t>
            </a:r>
          </a:p>
          <a:p>
            <a:pPr>
              <a:tabLst>
                <a:tab pos="4445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Only when matched </a:t>
            </a:r>
            <a:r>
              <a:t>does it connect itself to the grid</a:t>
            </a:r>
          </a:p>
          <a:p>
            <a:pPr>
              <a:tabLst>
                <a:tab pos="4445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How accurately must 2</a:t>
            </a:r>
            <a:r>
              <a:rPr baseline="30000"/>
              <a:t>nd</a:t>
            </a:r>
            <a:r>
              <a:t> plant synchronize before it connects? </a:t>
            </a:r>
            <a:r>
              <a:rPr b="0" baseline="30000"/>
              <a:t>1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Its AC voltage amplitude has to be within 5% of 115 Volts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Its frequency has to be within ~ 0.067 Hz of 60Hz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Its phase must be within 10° (i.e., 1/36</a:t>
            </a:r>
            <a:r>
              <a:rPr baseline="30000"/>
              <a:t>th</a:t>
            </a:r>
            <a:r>
              <a:t> of cycle)</a:t>
            </a:r>
          </a:p>
          <a:p>
            <a:pPr>
              <a:tabLst>
                <a:tab pos="4445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about DISTANT power plants?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Electricity travels at almost the speed of light = 300,000 km/s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travel time across U.S. is about 1/100 of a second</a:t>
            </a:r>
          </a:p>
          <a:p>
            <a:pPr>
              <a:tabLst>
                <a:tab pos="4445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</p:txBody>
      </p:sp>
      <p:pic>
        <p:nvPicPr>
          <p:cNvPr id="53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200" y="1981200"/>
            <a:ext cx="957968" cy="255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1400" y="4724400"/>
            <a:ext cx="1534412" cy="141977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Rectangle 5"/>
          <p:cNvSpPr txBox="1"/>
          <p:nvPr/>
        </p:nvSpPr>
        <p:spPr>
          <a:xfrm>
            <a:off x="1905000" y="6517545"/>
            <a:ext cx="3429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Per IEEE Standards C50.12 and C50.13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37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Thus AC phase from a distant power plant could be shifted by a lot more than 10° !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that distant power plant serves only your town, there's an easy solution:</a:t>
            </a:r>
          </a:p>
          <a:p>
            <a:pPr>
              <a:tabLst>
                <a:tab pos="444500" algn="l"/>
                <a:tab pos="9144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Have that distant power plant shift the phase of its AC generators</a:t>
            </a:r>
          </a:p>
          <a:p>
            <a:pPr>
              <a:tabLst>
                <a:tab pos="444500" algn="l"/>
                <a:tab pos="9144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to compensate for the phase shift occurring during transmission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your town is almost certainly </a:t>
            </a:r>
            <a:r>
              <a:rPr b="1"/>
              <a:t>not</a:t>
            </a:r>
            <a:r>
              <a:t> the only customer of those two power plants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Power plants send power all over the grid, over routes of all different lengths: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>
              <a:defRPr sz="12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on the scale of the US, it's impossible to match AC phase over all possible routes!</a:t>
            </a:r>
            <a:endParaRPr sz="90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endParaRPr sz="900"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</p:txBody>
      </p:sp>
      <p:sp>
        <p:nvSpPr>
          <p:cNvPr id="53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pPr>
              <a:defRPr sz="2000" b="1" i="1">
                <a:latin typeface="+mj-lt"/>
                <a:ea typeface="+mj-ea"/>
                <a:cs typeface="+mj-cs"/>
                <a:sym typeface="Arial"/>
              </a:defRPr>
            </a:pPr>
            <a:r>
              <a:t>Oops!  </a:t>
            </a:r>
            <a:r>
              <a:rPr b="0"/>
              <a:t>1/100 </a:t>
            </a:r>
            <a:r>
              <a:rPr b="0" baseline="30000"/>
              <a:t>th</a:t>
            </a:r>
            <a:r>
              <a:rPr b="0"/>
              <a:t> of a second is almost one full 60 Hz cycle</a:t>
            </a:r>
          </a:p>
        </p:txBody>
      </p:sp>
      <p:pic>
        <p:nvPicPr>
          <p:cNvPr id="5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4551936"/>
            <a:ext cx="902356" cy="858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3962400"/>
            <a:ext cx="838200" cy="938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800" y="4159451"/>
            <a:ext cx="914401" cy="51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00" y="4648200"/>
            <a:ext cx="914400" cy="51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5000" y="5029200"/>
            <a:ext cx="914400" cy="51868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traight Arrow Connector 11"/>
          <p:cNvSpPr/>
          <p:nvPr/>
        </p:nvSpPr>
        <p:spPr>
          <a:xfrm flipV="1">
            <a:off x="1219200" y="4419599"/>
            <a:ext cx="609601" cy="381002"/>
          </a:xfrm>
          <a:prstGeom prst="line">
            <a:avLst/>
          </a:prstGeom>
          <a:ln w="28575">
            <a:solidFill>
              <a:srgbClr val="FF442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5" name="Straight Arrow Connector 12"/>
          <p:cNvSpPr/>
          <p:nvPr/>
        </p:nvSpPr>
        <p:spPr>
          <a:xfrm>
            <a:off x="1219199" y="4952999"/>
            <a:ext cx="2438402" cy="1590"/>
          </a:xfrm>
          <a:prstGeom prst="line">
            <a:avLst/>
          </a:prstGeom>
          <a:ln w="28575">
            <a:solidFill>
              <a:srgbClr val="FF442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6" name="Straight Arrow Connector 16"/>
          <p:cNvSpPr/>
          <p:nvPr/>
        </p:nvSpPr>
        <p:spPr>
          <a:xfrm>
            <a:off x="1219200" y="5333999"/>
            <a:ext cx="4419601" cy="1590"/>
          </a:xfrm>
          <a:prstGeom prst="line">
            <a:avLst/>
          </a:prstGeom>
          <a:ln w="28575">
            <a:solidFill>
              <a:srgbClr val="FF442D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Straight Arrow Connector 20"/>
          <p:cNvSpPr/>
          <p:nvPr/>
        </p:nvSpPr>
        <p:spPr>
          <a:xfrm flipH="1" flipV="1">
            <a:off x="2819399" y="4267200"/>
            <a:ext cx="4267202" cy="1588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Straight Arrow Connector 24"/>
          <p:cNvSpPr/>
          <p:nvPr/>
        </p:nvSpPr>
        <p:spPr>
          <a:xfrm flipH="1">
            <a:off x="4724401" y="4421187"/>
            <a:ext cx="2362204" cy="531813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Straight Arrow Connector 26"/>
          <p:cNvSpPr/>
          <p:nvPr/>
        </p:nvSpPr>
        <p:spPr>
          <a:xfrm flipH="1">
            <a:off x="6629400" y="4649785"/>
            <a:ext cx="457206" cy="379415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long distance phase matching ends up being almost moot</a:t>
            </a:r>
          </a:p>
        </p:txBody>
      </p:sp>
      <p:sp>
        <p:nvSpPr>
          <p:cNvPr id="55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15400" cy="52578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Because you can't (efficiently) transmit AC power across the US </a:t>
            </a:r>
            <a:r>
              <a:rPr u="sng"/>
              <a:t>anyway</a:t>
            </a:r>
            <a:r>
              <a:t>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Due to another strange consequence of magnetic induction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Called </a:t>
            </a:r>
            <a:r>
              <a:rPr b="1">
                <a:solidFill>
                  <a:srgbClr val="FFDE10"/>
                </a:solidFill>
              </a:rPr>
              <a:t>reactive power </a:t>
            </a:r>
            <a:r>
              <a:t>- which produces the </a:t>
            </a:r>
            <a:r>
              <a:rPr b="1">
                <a:solidFill>
                  <a:srgbClr val="FFDE10"/>
                </a:solidFill>
              </a:rPr>
              <a:t>stability limit</a:t>
            </a:r>
          </a:p>
          <a:p>
            <a:pPr>
              <a:defRPr sz="3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it goes to the question of: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ARE MAGNETIC FIELDS REAL?</a:t>
            </a:r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is:  Are they just a manmade mathematical abstraction used to infer forces?</a:t>
            </a:r>
          </a:p>
          <a:p>
            <a:pPr algn="ctr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 do they really have a sort independent existence?</a:t>
            </a:r>
            <a:br/>
            <a:endParaRPr>
              <a:solidFill>
                <a:srgbClr val="FFCC00"/>
              </a:solidFill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 answer (and explain reactive power), we can no longer avoid Maxwell's Equations	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5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I've tried to buffer you from them, but here they are:</a:t>
            </a:r>
          </a:p>
        </p:txBody>
      </p:sp>
      <p:sp>
        <p:nvSpPr>
          <p:cNvPr id="55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Maxwell's Equations: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		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			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		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relate </a:t>
            </a:r>
            <a:r>
              <a:rPr b="1">
                <a:solidFill>
                  <a:srgbClr val="FBC901"/>
                </a:solidFill>
              </a:rPr>
              <a:t>Magnetic Field (B) </a:t>
            </a:r>
            <a:r>
              <a:t>and </a:t>
            </a:r>
            <a:r>
              <a:rPr b="1">
                <a:solidFill>
                  <a:srgbClr val="FBC901"/>
                </a:solidFill>
              </a:rPr>
              <a:t>Electric Field (E) </a:t>
            </a:r>
            <a:r>
              <a:t>to things such as 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>
                <a:solidFill>
                  <a:srgbClr val="FBC901"/>
                </a:solidFill>
              </a:rPr>
              <a:t>ρ</a:t>
            </a:r>
            <a:r>
              <a:t> = The amount (density) of net charge at a given location AND 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>
                <a:solidFill>
                  <a:srgbClr val="FBC901"/>
                </a:solidFill>
              </a:rPr>
              <a:t>J</a:t>
            </a:r>
            <a:r>
              <a:t> = The amount (density) of net charge flow at that location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From which we get things like Lenz's Law (our electro-magnetism Hand Rule)</a:t>
            </a:r>
          </a:p>
        </p:txBody>
      </p:sp>
      <p:pic>
        <p:nvPicPr>
          <p:cNvPr id="5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6457" t="6372" r="6457" b="6371"/>
          <a:stretch>
            <a:fillRect/>
          </a:stretch>
        </p:blipFill>
        <p:spPr>
          <a:xfrm>
            <a:off x="2882899" y="1079500"/>
            <a:ext cx="3352801" cy="2657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Take a deep breath and bear with me:</a:t>
            </a:r>
          </a:p>
        </p:txBody>
      </p:sp>
      <p:sp>
        <p:nvSpPr>
          <p:cNvPr id="56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23900"/>
            <a:ext cx="8991600" cy="5798384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In deep outer space there is almost zero charge, and zero charge flow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ρ</a:t>
            </a:r>
            <a:r>
              <a:rPr b="0">
                <a:solidFill>
                  <a:srgbClr val="FFFFFF"/>
                </a:solidFill>
              </a:rPr>
              <a:t> and </a:t>
            </a:r>
            <a:r>
              <a:t>J</a:t>
            </a:r>
            <a:r>
              <a:rPr b="0">
                <a:solidFill>
                  <a:srgbClr val="FFFFFF"/>
                </a:solidFill>
              </a:rPr>
              <a:t> thus fall to zero and Maxwell's equations become: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despite vacuum's lack of charge &amp; charge flow, everything has NOT fallen to zero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In fact, the last two equations now seem to be saying</a:t>
            </a:r>
            <a:r>
              <a:rPr b="0"/>
              <a:t>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Electric Field is proportional to the Magnetic Field's rate of change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Magnetic Field is proportional to the Electric Field's rate of change</a:t>
            </a:r>
          </a:p>
        </p:txBody>
      </p:sp>
      <p:grpSp>
        <p:nvGrpSpPr>
          <p:cNvPr id="566" name="Group 8"/>
          <p:cNvGrpSpPr/>
          <p:nvPr/>
        </p:nvGrpSpPr>
        <p:grpSpPr>
          <a:xfrm>
            <a:off x="3047999" y="1686072"/>
            <a:ext cx="3352801" cy="2657328"/>
            <a:chOff x="0" y="0"/>
            <a:chExt cx="3352800" cy="2657327"/>
          </a:xfrm>
        </p:grpSpPr>
        <p:pic>
          <p:nvPicPr>
            <p:cNvPr id="562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457" t="6372" r="6457" b="6371"/>
            <a:stretch>
              <a:fillRect/>
            </a:stretch>
          </p:blipFill>
          <p:spPr>
            <a:xfrm>
              <a:off x="-1" y="0"/>
              <a:ext cx="3352801" cy="2657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3" name="Rectangle 5"/>
            <p:cNvSpPr/>
            <p:nvPr/>
          </p:nvSpPr>
          <p:spPr>
            <a:xfrm>
              <a:off x="1143000" y="36048"/>
              <a:ext cx="533400" cy="838200"/>
            </a:xfrm>
            <a:prstGeom prst="rect">
              <a:avLst/>
            </a:prstGeom>
            <a:solidFill>
              <a:srgbClr val="FFFFFF">
                <a:alpha val="74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Rectangle 6"/>
            <p:cNvSpPr/>
            <p:nvPr/>
          </p:nvSpPr>
          <p:spPr>
            <a:xfrm>
              <a:off x="1295400" y="2057400"/>
              <a:ext cx="762000" cy="589280"/>
            </a:xfrm>
            <a:prstGeom prst="rect">
              <a:avLst/>
            </a:prstGeom>
            <a:solidFill>
              <a:srgbClr val="FFFFFF">
                <a:alpha val="74000"/>
              </a:srgbClr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TextBox 7"/>
            <p:cNvSpPr txBox="1"/>
            <p:nvPr/>
          </p:nvSpPr>
          <p:spPr>
            <a:xfrm>
              <a:off x="1219200" y="133290"/>
              <a:ext cx="4572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b="0">
                  <a:solidFill>
                    <a:srgbClr val="152A41"/>
                  </a:solidFill>
                </a:defRPr>
              </a:lvl1pPr>
            </a:lstStyle>
            <a:p>
              <a:r>
                <a:t>0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out in the vacuum of space, how could B and E continue to exist?</a:t>
            </a:r>
          </a:p>
        </p:txBody>
      </p:sp>
      <p:sp>
        <p:nvSpPr>
          <p:cNvPr id="56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724407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BY BOTH OSCILLATING  (one out of phase with the other)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Then:   Collapse of a </a:t>
            </a:r>
            <a:r>
              <a:rPr b="1">
                <a:solidFill>
                  <a:srgbClr val="FBC901"/>
                </a:solidFill>
              </a:rPr>
              <a:t>Magnetic Field </a:t>
            </a:r>
            <a:r>
              <a:t>=&gt; Growth of </a:t>
            </a:r>
            <a:r>
              <a:rPr b="1">
                <a:solidFill>
                  <a:srgbClr val="FBC901"/>
                </a:solidFill>
              </a:rPr>
              <a:t>Electric Field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Until magnetic field falls to zero, and electric field maxes out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And: 	Collapse of an </a:t>
            </a:r>
            <a:r>
              <a:rPr b="1">
                <a:solidFill>
                  <a:srgbClr val="FBC901"/>
                </a:solidFill>
              </a:rPr>
              <a:t>Electric Field </a:t>
            </a:r>
            <a:r>
              <a:t>=&gt; Growth of </a:t>
            </a:r>
            <a:r>
              <a:rPr b="1">
                <a:solidFill>
                  <a:srgbClr val="FBC901"/>
                </a:solidFill>
              </a:rPr>
              <a:t>Magnetic Field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then cycle repeats over and over and over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Science fiction?  No it's a weird phenomenon . . . that we call "LIGHT"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Light is STARTED by movement of charges, but it can then propagate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VAST distances ("light years!") in the complete absence of charges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B and E fields ARE real</a:t>
            </a:r>
            <a:r>
              <a:rPr b="0"/>
              <a:t>:  They exist and can even propagate on their own</a:t>
            </a:r>
          </a:p>
          <a:p>
            <a:pPr>
              <a:defRPr sz="6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And they can store and carry very real energy!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Applying this to our lowly wire coil:</a:t>
            </a:r>
          </a:p>
        </p:txBody>
      </p:sp>
      <p:sp>
        <p:nvSpPr>
          <p:cNvPr id="57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When we connect a battery, it drives current (charge flow) through the coil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Part of the battery's energy goes into generating a magnetic field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we represent as loops (around the path of the current)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These loops act sort of like </a:t>
            </a:r>
            <a:r>
              <a:rPr>
                <a:ln w="9524">
                  <a:solidFill>
                    <a:srgbClr val="FF442D"/>
                  </a:solidFill>
                </a:ln>
                <a:solidFill>
                  <a:srgbClr val="FF442D"/>
                </a:solidFill>
              </a:rPr>
              <a:t>rubber bands </a:t>
            </a:r>
            <a:r>
              <a:t>(storing energy in their stretch!)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When battery is disconnected, unsupported stretch of bands leads them to collapse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in doing so they briefly push current/voltage backward </a:t>
            </a:r>
          </a:p>
          <a:p>
            <a:pPr>
              <a:tabLst>
                <a:tab pos="444500" algn="l"/>
                <a:tab pos="914400" algn="l"/>
                <a:tab pos="13589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This pushback can be so intense and quick that it produces sparks!</a:t>
            </a:r>
          </a:p>
        </p:txBody>
      </p:sp>
      <p:pic>
        <p:nvPicPr>
          <p:cNvPr id="5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8000" t="28500" r="24750" b="16499"/>
          <a:stretch>
            <a:fillRect/>
          </a:stretch>
        </p:blipFill>
        <p:spPr>
          <a:xfrm>
            <a:off x="3200400" y="4674155"/>
            <a:ext cx="2819400" cy="2031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5388" y="3733800"/>
            <a:ext cx="1085212" cy="1154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7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Using this to expand our water flow analogy of electrical current:</a:t>
            </a:r>
          </a:p>
        </p:txBody>
      </p:sp>
      <p:grpSp>
        <p:nvGrpSpPr>
          <p:cNvPr id="581" name="Group 14"/>
          <p:cNvGrpSpPr/>
          <p:nvPr/>
        </p:nvGrpSpPr>
        <p:grpSpPr>
          <a:xfrm>
            <a:off x="1219199" y="1371600"/>
            <a:ext cx="6705601" cy="457200"/>
            <a:chOff x="0" y="0"/>
            <a:chExt cx="6705600" cy="457200"/>
          </a:xfrm>
        </p:grpSpPr>
        <p:sp>
          <p:nvSpPr>
            <p:cNvPr id="578" name="Rectangle 5"/>
            <p:cNvSpPr/>
            <p:nvPr/>
          </p:nvSpPr>
          <p:spPr>
            <a:xfrm>
              <a:off x="76200" y="76200"/>
              <a:ext cx="6477000" cy="3048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9" name="Rectangle 10"/>
            <p:cNvSpPr/>
            <p:nvPr/>
          </p:nvSpPr>
          <p:spPr>
            <a:xfrm>
              <a:off x="-1" y="0"/>
              <a:ext cx="304801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0" name="Rectangle 12"/>
            <p:cNvSpPr/>
            <p:nvPr/>
          </p:nvSpPr>
          <p:spPr>
            <a:xfrm>
              <a:off x="6400800" y="0"/>
              <a:ext cx="304800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Imagine we first connected a long </a:t>
            </a:r>
            <a:r>
              <a:rPr b="1"/>
              <a:t>metal pipe </a:t>
            </a:r>
            <a:r>
              <a:t>to a faucet: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then turn on the faucet, applying water pressure to the left end, initiating flow: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If we then disconnected the faucet?   Flow just stops (boring!)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we leave the faucet on?  Water (flow &amp; pressure) eventually comes out right end: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This is the old, pre-magnetic field, analogy to electrical current flow</a:t>
            </a:r>
          </a:p>
        </p:txBody>
      </p:sp>
      <p:grpSp>
        <p:nvGrpSpPr>
          <p:cNvPr id="586" name="Group 47"/>
          <p:cNvGrpSpPr/>
          <p:nvPr/>
        </p:nvGrpSpPr>
        <p:grpSpPr>
          <a:xfrm>
            <a:off x="1219199" y="2875279"/>
            <a:ext cx="6705601" cy="457201"/>
            <a:chOff x="0" y="0"/>
            <a:chExt cx="6705600" cy="457200"/>
          </a:xfrm>
        </p:grpSpPr>
        <p:sp>
          <p:nvSpPr>
            <p:cNvPr id="583" name="Rectangle 48"/>
            <p:cNvSpPr/>
            <p:nvPr/>
          </p:nvSpPr>
          <p:spPr>
            <a:xfrm>
              <a:off x="76200" y="76200"/>
              <a:ext cx="6477000" cy="3048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4" name="Rectangle 49"/>
            <p:cNvSpPr/>
            <p:nvPr/>
          </p:nvSpPr>
          <p:spPr>
            <a:xfrm>
              <a:off x="-1" y="0"/>
              <a:ext cx="304801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5" name="Rectangle 50"/>
            <p:cNvSpPr/>
            <p:nvPr/>
          </p:nvSpPr>
          <p:spPr>
            <a:xfrm>
              <a:off x="6400800" y="0"/>
              <a:ext cx="304800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90" name="Group 51"/>
          <p:cNvGrpSpPr/>
          <p:nvPr/>
        </p:nvGrpSpPr>
        <p:grpSpPr>
          <a:xfrm>
            <a:off x="1219199" y="4846320"/>
            <a:ext cx="6705601" cy="457201"/>
            <a:chOff x="0" y="0"/>
            <a:chExt cx="6705600" cy="457200"/>
          </a:xfrm>
        </p:grpSpPr>
        <p:sp>
          <p:nvSpPr>
            <p:cNvPr id="587" name="Rectangle 52"/>
            <p:cNvSpPr/>
            <p:nvPr/>
          </p:nvSpPr>
          <p:spPr>
            <a:xfrm>
              <a:off x="76200" y="76200"/>
              <a:ext cx="6477000" cy="3048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8" name="Rectangle 53"/>
            <p:cNvSpPr/>
            <p:nvPr/>
          </p:nvSpPr>
          <p:spPr>
            <a:xfrm>
              <a:off x="-1" y="0"/>
              <a:ext cx="304801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Rectangle 54"/>
            <p:cNvSpPr/>
            <p:nvPr/>
          </p:nvSpPr>
          <p:spPr>
            <a:xfrm>
              <a:off x="6400800" y="0"/>
              <a:ext cx="304800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91" name="Right Arrow 55"/>
          <p:cNvSpPr/>
          <p:nvPr/>
        </p:nvSpPr>
        <p:spPr>
          <a:xfrm>
            <a:off x="304800" y="2819400"/>
            <a:ext cx="8382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2" name="Right Arrow 58"/>
          <p:cNvSpPr/>
          <p:nvPr/>
        </p:nvSpPr>
        <p:spPr>
          <a:xfrm>
            <a:off x="304800" y="4800600"/>
            <a:ext cx="8382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3" name="Right Arrow 59"/>
          <p:cNvSpPr/>
          <p:nvPr/>
        </p:nvSpPr>
        <p:spPr>
          <a:xfrm>
            <a:off x="8001000" y="4831079"/>
            <a:ext cx="8382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/>
          <p:nvPr/>
        </p:nvSpPr>
        <p:spPr>
          <a:xfrm>
            <a:off x="4495800" y="6211914"/>
            <a:ext cx="1828800" cy="64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http://www.nauticexpo.com/prod/baeksan-propeller-co-ltd/boat-propeller-shafts-26399-173731.html</a:t>
            </a:r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From that illustration, we can extract these power plant icons:  </a:t>
            </a:r>
          </a:p>
        </p:txBody>
      </p:sp>
      <p:sp>
        <p:nvSpPr>
          <p:cNvPr id="129" name="Rectangle 3"/>
          <p:cNvSpPr txBox="1"/>
          <p:nvPr/>
        </p:nvSpPr>
        <p:spPr>
          <a:xfrm>
            <a:off x="152400" y="2133600"/>
            <a:ext cx="8915400" cy="1704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These power plants appear to be very, very different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while their outward appearances do indeed differ</a:t>
            </a:r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01700" algn="l"/>
                <a:tab pos="13716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/>
              <a:t>The MAJORITY of power plants consist of this:</a:t>
            </a:r>
          </a:p>
        </p:txBody>
      </p:sp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927" y="764772"/>
            <a:ext cx="1214073" cy="110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763495"/>
            <a:ext cx="944279" cy="1090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2506" y="762000"/>
            <a:ext cx="2069894" cy="10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3"/>
          <p:cNvSpPr txBox="1"/>
          <p:nvPr/>
        </p:nvSpPr>
        <p:spPr>
          <a:xfrm>
            <a:off x="2743200" y="1143000"/>
            <a:ext cx="990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OR</a:t>
            </a:r>
          </a:p>
        </p:txBody>
      </p:sp>
      <p:sp>
        <p:nvSpPr>
          <p:cNvPr id="134" name="Rectangle 3"/>
          <p:cNvSpPr txBox="1"/>
          <p:nvPr/>
        </p:nvSpPr>
        <p:spPr>
          <a:xfrm>
            <a:off x="4724400" y="1143000"/>
            <a:ext cx="990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OR</a:t>
            </a:r>
          </a:p>
        </p:txBody>
      </p:sp>
      <p:grpSp>
        <p:nvGrpSpPr>
          <p:cNvPr id="139" name="Group 12"/>
          <p:cNvGrpSpPr/>
          <p:nvPr/>
        </p:nvGrpSpPr>
        <p:grpSpPr>
          <a:xfrm>
            <a:off x="1828800" y="3577104"/>
            <a:ext cx="5410200" cy="2518897"/>
            <a:chOff x="0" y="0"/>
            <a:chExt cx="5410199" cy="2518896"/>
          </a:xfrm>
        </p:grpSpPr>
        <p:pic>
          <p:nvPicPr>
            <p:cNvPr id="135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80751"/>
              <a:ext cx="3953852" cy="1545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Picture 14" descr="Picture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5303" y="1732792"/>
              <a:ext cx="1799559" cy="786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icture 15" descr="Picture 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40415" y="184003"/>
              <a:ext cx="1645863" cy="847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Picture 18" descr="Picture 1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95470" y="0"/>
              <a:ext cx="1414730" cy="98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Rectangle 5"/>
          <p:cNvSpPr txBox="1"/>
          <p:nvPr/>
        </p:nvSpPr>
        <p:spPr>
          <a:xfrm>
            <a:off x="2286000" y="6151589"/>
            <a:ext cx="1905000" cy="64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http://knowledge.wharton.upenn.edu/article/stressed-work-youre-alone/</a:t>
            </a:r>
          </a:p>
        </p:txBody>
      </p:sp>
      <p:sp>
        <p:nvSpPr>
          <p:cNvPr id="141" name="Rectangle 5"/>
          <p:cNvSpPr txBox="1"/>
          <p:nvPr/>
        </p:nvSpPr>
        <p:spPr>
          <a:xfrm>
            <a:off x="152400" y="6430989"/>
            <a:ext cx="1905000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http://www.chuckbauman.com/real-flames-photos.htm</a:t>
            </a:r>
          </a:p>
        </p:txBody>
      </p:sp>
      <p:sp>
        <p:nvSpPr>
          <p:cNvPr id="142" name="Rectangle 5"/>
          <p:cNvSpPr txBox="1"/>
          <p:nvPr/>
        </p:nvSpPr>
        <p:spPr>
          <a:xfrm>
            <a:off x="7010400" y="6072214"/>
            <a:ext cx="1828800" cy="785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0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http://mylecturenotebooks.blogspot.com/2013/07/how-does-generator-create-electricity.html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5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The new improved (magnetic field incorporating) analogy:</a:t>
            </a:r>
          </a:p>
        </p:txBody>
      </p:sp>
      <p:sp>
        <p:nvSpPr>
          <p:cNvPr id="5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pipe is now made of highly stretchable rubber (it's become a hose):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 turn on the faucet, applying water pressure to left end: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ONLY PART of the water STARTS flowing down the pipe</a:t>
            </a:r>
            <a:br/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OTHER PART "induces" a growing bulge in the hose's wall!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energy stored in the stretched out rubber wall is analogous </a:t>
            </a:r>
          </a:p>
          <a:p>
            <a:pPr algn="ctr">
              <a:defRPr sz="10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 the energy stored in the induced magnetic field loops</a:t>
            </a:r>
          </a:p>
        </p:txBody>
      </p:sp>
      <p:grpSp>
        <p:nvGrpSpPr>
          <p:cNvPr id="601" name="Group 15"/>
          <p:cNvGrpSpPr/>
          <p:nvPr/>
        </p:nvGrpSpPr>
        <p:grpSpPr>
          <a:xfrm>
            <a:off x="1219199" y="1371600"/>
            <a:ext cx="6705601" cy="457200"/>
            <a:chOff x="0" y="0"/>
            <a:chExt cx="6705600" cy="457200"/>
          </a:xfrm>
        </p:grpSpPr>
        <p:sp>
          <p:nvSpPr>
            <p:cNvPr id="598" name="Rectangle 20"/>
            <p:cNvSpPr/>
            <p:nvPr/>
          </p:nvSpPr>
          <p:spPr>
            <a:xfrm>
              <a:off x="76200" y="76200"/>
              <a:ext cx="6477000" cy="3048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9" name="Rectangle 21"/>
            <p:cNvSpPr/>
            <p:nvPr/>
          </p:nvSpPr>
          <p:spPr>
            <a:xfrm>
              <a:off x="-1" y="0"/>
              <a:ext cx="304801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Rectangle 22"/>
            <p:cNvSpPr/>
            <p:nvPr/>
          </p:nvSpPr>
          <p:spPr>
            <a:xfrm>
              <a:off x="6400800" y="0"/>
              <a:ext cx="304800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8" name="Group 36"/>
          <p:cNvGrpSpPr/>
          <p:nvPr/>
        </p:nvGrpSpPr>
        <p:grpSpPr>
          <a:xfrm>
            <a:off x="1219200" y="2744013"/>
            <a:ext cx="6705601" cy="760367"/>
            <a:chOff x="0" y="0"/>
            <a:chExt cx="6705600" cy="760366"/>
          </a:xfrm>
        </p:grpSpPr>
        <p:grpSp>
          <p:nvGrpSpPr>
            <p:cNvPr id="605" name="Group 19"/>
            <p:cNvGrpSpPr/>
            <p:nvPr/>
          </p:nvGrpSpPr>
          <p:grpSpPr>
            <a:xfrm>
              <a:off x="0" y="151586"/>
              <a:ext cx="6705601" cy="457201"/>
              <a:chOff x="0" y="0"/>
              <a:chExt cx="6705600" cy="457200"/>
            </a:xfrm>
          </p:grpSpPr>
          <p:sp>
            <p:nvSpPr>
              <p:cNvPr id="602" name="Rectangle 24"/>
              <p:cNvSpPr/>
              <p:nvPr/>
            </p:nvSpPr>
            <p:spPr>
              <a:xfrm>
                <a:off x="76200" y="76200"/>
                <a:ext cx="6477000" cy="304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3" name="Rectangle 25"/>
              <p:cNvSpPr/>
              <p:nvPr/>
            </p:nvSpPr>
            <p:spPr>
              <a:xfrm>
                <a:off x="-1" y="0"/>
                <a:ext cx="304801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4" name="Rectangle 26"/>
              <p:cNvSpPr/>
              <p:nvPr/>
            </p:nvSpPr>
            <p:spPr>
              <a:xfrm>
                <a:off x="6400800" y="0"/>
                <a:ext cx="304800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06" name="Freeform 27"/>
            <p:cNvSpPr/>
            <p:nvPr/>
          </p:nvSpPr>
          <p:spPr>
            <a:xfrm>
              <a:off x="304800" y="-1"/>
              <a:ext cx="1097210" cy="27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7" name="Freeform 28"/>
            <p:cNvSpPr/>
            <p:nvPr/>
          </p:nvSpPr>
          <p:spPr>
            <a:xfrm rot="10800000" flipH="1">
              <a:off x="304800" y="479213"/>
              <a:ext cx="1097210" cy="2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9" name="Right Arrow 37"/>
          <p:cNvSpPr/>
          <p:nvPr/>
        </p:nvSpPr>
        <p:spPr>
          <a:xfrm>
            <a:off x="304800" y="2895600"/>
            <a:ext cx="8382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1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And if we then quickly disconnected the faucet?</a:t>
            </a:r>
          </a:p>
        </p:txBody>
      </p:sp>
      <p:sp>
        <p:nvSpPr>
          <p:cNvPr id="61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Before turning the faucet off: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Immediately after disconnecting the faucet: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Propelled by the stretched out rubber, water shoots back in our face!!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this continues until the bulge fully relaxes:</a:t>
            </a:r>
          </a:p>
        </p:txBody>
      </p:sp>
      <p:grpSp>
        <p:nvGrpSpPr>
          <p:cNvPr id="620" name="Group 36"/>
          <p:cNvGrpSpPr/>
          <p:nvPr/>
        </p:nvGrpSpPr>
        <p:grpSpPr>
          <a:xfrm>
            <a:off x="1219200" y="1448613"/>
            <a:ext cx="6705601" cy="760367"/>
            <a:chOff x="0" y="0"/>
            <a:chExt cx="6705600" cy="760366"/>
          </a:xfrm>
        </p:grpSpPr>
        <p:grpSp>
          <p:nvGrpSpPr>
            <p:cNvPr id="617" name="Group 19"/>
            <p:cNvGrpSpPr/>
            <p:nvPr/>
          </p:nvGrpSpPr>
          <p:grpSpPr>
            <a:xfrm>
              <a:off x="0" y="151586"/>
              <a:ext cx="6705601" cy="457201"/>
              <a:chOff x="0" y="0"/>
              <a:chExt cx="6705600" cy="457200"/>
            </a:xfrm>
          </p:grpSpPr>
          <p:sp>
            <p:nvSpPr>
              <p:cNvPr id="614" name="Rectangle 24"/>
              <p:cNvSpPr/>
              <p:nvPr/>
            </p:nvSpPr>
            <p:spPr>
              <a:xfrm>
                <a:off x="76200" y="76200"/>
                <a:ext cx="6477000" cy="304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5" name="Rectangle 25"/>
              <p:cNvSpPr/>
              <p:nvPr/>
            </p:nvSpPr>
            <p:spPr>
              <a:xfrm>
                <a:off x="-1" y="0"/>
                <a:ext cx="304801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6" name="Rectangle 26"/>
              <p:cNvSpPr/>
              <p:nvPr/>
            </p:nvSpPr>
            <p:spPr>
              <a:xfrm>
                <a:off x="6400800" y="0"/>
                <a:ext cx="304800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18" name="Freeform 27"/>
            <p:cNvSpPr/>
            <p:nvPr/>
          </p:nvSpPr>
          <p:spPr>
            <a:xfrm>
              <a:off x="304800" y="-1"/>
              <a:ext cx="1097210" cy="27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Freeform 28"/>
            <p:cNvSpPr/>
            <p:nvPr/>
          </p:nvSpPr>
          <p:spPr>
            <a:xfrm rot="10800000" flipH="1">
              <a:off x="304800" y="479213"/>
              <a:ext cx="1097210" cy="2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1" name="Right Arrow 37"/>
          <p:cNvSpPr/>
          <p:nvPr/>
        </p:nvSpPr>
        <p:spPr>
          <a:xfrm>
            <a:off x="304800" y="1544319"/>
            <a:ext cx="8382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28" name="Group 36"/>
          <p:cNvGrpSpPr/>
          <p:nvPr/>
        </p:nvGrpSpPr>
        <p:grpSpPr>
          <a:xfrm>
            <a:off x="1219200" y="3125013"/>
            <a:ext cx="6705601" cy="760367"/>
            <a:chOff x="0" y="0"/>
            <a:chExt cx="6705600" cy="760366"/>
          </a:xfrm>
        </p:grpSpPr>
        <p:grpSp>
          <p:nvGrpSpPr>
            <p:cNvPr id="625" name="Group 19"/>
            <p:cNvGrpSpPr/>
            <p:nvPr/>
          </p:nvGrpSpPr>
          <p:grpSpPr>
            <a:xfrm>
              <a:off x="0" y="151586"/>
              <a:ext cx="6705601" cy="457201"/>
              <a:chOff x="0" y="0"/>
              <a:chExt cx="6705600" cy="457200"/>
            </a:xfrm>
          </p:grpSpPr>
          <p:sp>
            <p:nvSpPr>
              <p:cNvPr id="622" name="Rectangle 23"/>
              <p:cNvSpPr/>
              <p:nvPr/>
            </p:nvSpPr>
            <p:spPr>
              <a:xfrm>
                <a:off x="76200" y="76200"/>
                <a:ext cx="6477000" cy="304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3" name="Rectangle 29"/>
              <p:cNvSpPr/>
              <p:nvPr/>
            </p:nvSpPr>
            <p:spPr>
              <a:xfrm>
                <a:off x="-1" y="0"/>
                <a:ext cx="304801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4" name="Rectangle 30"/>
              <p:cNvSpPr/>
              <p:nvPr/>
            </p:nvSpPr>
            <p:spPr>
              <a:xfrm>
                <a:off x="6400800" y="0"/>
                <a:ext cx="304800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26" name="Freeform 18"/>
            <p:cNvSpPr/>
            <p:nvPr/>
          </p:nvSpPr>
          <p:spPr>
            <a:xfrm>
              <a:off x="304800" y="-1"/>
              <a:ext cx="1097210" cy="27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7" name="Freeform 19"/>
            <p:cNvSpPr/>
            <p:nvPr/>
          </p:nvSpPr>
          <p:spPr>
            <a:xfrm rot="10800000" flipH="1">
              <a:off x="304800" y="479213"/>
              <a:ext cx="1097210" cy="2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9" name="Right Arrow 31"/>
          <p:cNvSpPr/>
          <p:nvPr/>
        </p:nvSpPr>
        <p:spPr>
          <a:xfrm flipH="1">
            <a:off x="228600" y="3220720"/>
            <a:ext cx="9144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36" name="Group 36"/>
          <p:cNvGrpSpPr/>
          <p:nvPr/>
        </p:nvGrpSpPr>
        <p:grpSpPr>
          <a:xfrm>
            <a:off x="1219200" y="5486400"/>
            <a:ext cx="6705601" cy="457791"/>
            <a:chOff x="0" y="0"/>
            <a:chExt cx="6705600" cy="457790"/>
          </a:xfrm>
        </p:grpSpPr>
        <p:grpSp>
          <p:nvGrpSpPr>
            <p:cNvPr id="633" name="Group 19"/>
            <p:cNvGrpSpPr/>
            <p:nvPr/>
          </p:nvGrpSpPr>
          <p:grpSpPr>
            <a:xfrm>
              <a:off x="0" y="0"/>
              <a:ext cx="6705601" cy="457200"/>
              <a:chOff x="0" y="0"/>
              <a:chExt cx="6705600" cy="457200"/>
            </a:xfrm>
          </p:grpSpPr>
          <p:sp>
            <p:nvSpPr>
              <p:cNvPr id="630" name="Rectangle 36"/>
              <p:cNvSpPr/>
              <p:nvPr/>
            </p:nvSpPr>
            <p:spPr>
              <a:xfrm>
                <a:off x="76200" y="76200"/>
                <a:ext cx="6477000" cy="304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1" name="Rectangle 38"/>
              <p:cNvSpPr/>
              <p:nvPr/>
            </p:nvSpPr>
            <p:spPr>
              <a:xfrm>
                <a:off x="-1" y="0"/>
                <a:ext cx="304801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2" name="Rectangle 39"/>
              <p:cNvSpPr/>
              <p:nvPr/>
            </p:nvSpPr>
            <p:spPr>
              <a:xfrm>
                <a:off x="6400800" y="0"/>
                <a:ext cx="304800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34" name="Freeform 34"/>
            <p:cNvSpPr/>
            <p:nvPr/>
          </p:nvSpPr>
          <p:spPr>
            <a:xfrm>
              <a:off x="228600" y="2224"/>
              <a:ext cx="1097210" cy="2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5" name="Freeform 35"/>
            <p:cNvSpPr/>
            <p:nvPr/>
          </p:nvSpPr>
          <p:spPr>
            <a:xfrm rot="10800000" flipH="1">
              <a:off x="228600" y="176637"/>
              <a:ext cx="1097210" cy="2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37" name="Right Arrow 40"/>
          <p:cNvSpPr/>
          <p:nvPr/>
        </p:nvSpPr>
        <p:spPr>
          <a:xfrm flipH="1">
            <a:off x="762000" y="5562600"/>
            <a:ext cx="381000" cy="3251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6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What if we'd instead left the faucet connected?</a:t>
            </a:r>
          </a:p>
        </p:txBody>
      </p:sp>
      <p:sp>
        <p:nvSpPr>
          <p:cNvPr id="6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Shortly after the faucet was connected and turned on: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Later:  Bulge has spread out, whole hose has slightly expanded due to pressure: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if we THEN disconnect from faucet?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Contracting to original diameter, pulse of water is expelled from both ends </a:t>
            </a:r>
          </a:p>
        </p:txBody>
      </p:sp>
      <p:grpSp>
        <p:nvGrpSpPr>
          <p:cNvPr id="648" name="Group 36"/>
          <p:cNvGrpSpPr/>
          <p:nvPr/>
        </p:nvGrpSpPr>
        <p:grpSpPr>
          <a:xfrm>
            <a:off x="1219200" y="1448613"/>
            <a:ext cx="6705601" cy="760367"/>
            <a:chOff x="0" y="0"/>
            <a:chExt cx="6705600" cy="760366"/>
          </a:xfrm>
        </p:grpSpPr>
        <p:grpSp>
          <p:nvGrpSpPr>
            <p:cNvPr id="645" name="Group 19"/>
            <p:cNvGrpSpPr/>
            <p:nvPr/>
          </p:nvGrpSpPr>
          <p:grpSpPr>
            <a:xfrm>
              <a:off x="0" y="151586"/>
              <a:ext cx="6705601" cy="457201"/>
              <a:chOff x="0" y="0"/>
              <a:chExt cx="6705600" cy="457200"/>
            </a:xfrm>
          </p:grpSpPr>
          <p:sp>
            <p:nvSpPr>
              <p:cNvPr id="642" name="Rectangle 24"/>
              <p:cNvSpPr/>
              <p:nvPr/>
            </p:nvSpPr>
            <p:spPr>
              <a:xfrm>
                <a:off x="76200" y="76200"/>
                <a:ext cx="6477000" cy="304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3" name="Rectangle 25"/>
              <p:cNvSpPr/>
              <p:nvPr/>
            </p:nvSpPr>
            <p:spPr>
              <a:xfrm>
                <a:off x="-1" y="0"/>
                <a:ext cx="304801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4" name="Rectangle 26"/>
              <p:cNvSpPr/>
              <p:nvPr/>
            </p:nvSpPr>
            <p:spPr>
              <a:xfrm>
                <a:off x="6400800" y="0"/>
                <a:ext cx="304800" cy="457200"/>
              </a:xfrm>
              <a:prstGeom prst="rect">
                <a:avLst/>
              </a:pr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46" name="Freeform 27"/>
            <p:cNvSpPr/>
            <p:nvPr/>
          </p:nvSpPr>
          <p:spPr>
            <a:xfrm>
              <a:off x="304800" y="-1"/>
              <a:ext cx="1097210" cy="27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7" name="Freeform 28"/>
            <p:cNvSpPr/>
            <p:nvPr/>
          </p:nvSpPr>
          <p:spPr>
            <a:xfrm rot="10800000" flipH="1">
              <a:off x="304800" y="479213"/>
              <a:ext cx="1097210" cy="28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19832" extrusionOk="0">
                  <a:moveTo>
                    <a:pt x="0" y="18290"/>
                  </a:moveTo>
                  <a:lnTo>
                    <a:pt x="1198" y="18116"/>
                  </a:lnTo>
                  <a:cubicBezTo>
                    <a:pt x="1481" y="18087"/>
                    <a:pt x="33" y="21136"/>
                    <a:pt x="1697" y="18116"/>
                  </a:cubicBezTo>
                  <a:cubicBezTo>
                    <a:pt x="3361" y="15097"/>
                    <a:pt x="8121" y="-58"/>
                    <a:pt x="11183" y="0"/>
                  </a:cubicBezTo>
                  <a:cubicBezTo>
                    <a:pt x="14245" y="58"/>
                    <a:pt x="18538" y="15387"/>
                    <a:pt x="20069" y="18465"/>
                  </a:cubicBezTo>
                  <a:cubicBezTo>
                    <a:pt x="21600" y="21542"/>
                    <a:pt x="20369" y="18465"/>
                    <a:pt x="20369" y="18465"/>
                  </a:cubicBezTo>
                  <a:lnTo>
                    <a:pt x="20968" y="18465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49" name="Right Arrow 37"/>
          <p:cNvSpPr/>
          <p:nvPr/>
        </p:nvSpPr>
        <p:spPr>
          <a:xfrm>
            <a:off x="304800" y="1579880"/>
            <a:ext cx="8382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3" name="Group 19"/>
          <p:cNvGrpSpPr/>
          <p:nvPr/>
        </p:nvGrpSpPr>
        <p:grpSpPr>
          <a:xfrm>
            <a:off x="1219199" y="4876800"/>
            <a:ext cx="6705601" cy="457200"/>
            <a:chOff x="0" y="0"/>
            <a:chExt cx="6705600" cy="457200"/>
          </a:xfrm>
        </p:grpSpPr>
        <p:sp>
          <p:nvSpPr>
            <p:cNvPr id="650" name="Rectangle 36"/>
            <p:cNvSpPr/>
            <p:nvPr/>
          </p:nvSpPr>
          <p:spPr>
            <a:xfrm>
              <a:off x="76200" y="76200"/>
              <a:ext cx="6477000" cy="3048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1" name="Rectangle 38"/>
            <p:cNvSpPr/>
            <p:nvPr/>
          </p:nvSpPr>
          <p:spPr>
            <a:xfrm>
              <a:off x="-1" y="0"/>
              <a:ext cx="304801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2" name="Rectangle 39"/>
            <p:cNvSpPr/>
            <p:nvPr/>
          </p:nvSpPr>
          <p:spPr>
            <a:xfrm>
              <a:off x="6400800" y="0"/>
              <a:ext cx="304800" cy="457200"/>
            </a:xfrm>
            <a:prstGeom prst="rect">
              <a:avLst/>
            </a:prstGeom>
            <a:solidFill>
              <a:srgbClr val="6D6D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4" name="Right Arrow 40"/>
          <p:cNvSpPr/>
          <p:nvPr/>
        </p:nvSpPr>
        <p:spPr>
          <a:xfrm flipH="1">
            <a:off x="762000" y="4953000"/>
            <a:ext cx="381000" cy="3251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Trapezoid 33"/>
          <p:cNvSpPr/>
          <p:nvPr/>
        </p:nvSpPr>
        <p:spPr>
          <a:xfrm rot="5400000">
            <a:off x="4556759" y="589280"/>
            <a:ext cx="528321" cy="5831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323" y="0"/>
                </a:lnTo>
                <a:lnTo>
                  <a:pt x="18277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Freeform 41"/>
          <p:cNvSpPr/>
          <p:nvPr/>
        </p:nvSpPr>
        <p:spPr>
          <a:xfrm>
            <a:off x="1305560" y="3244470"/>
            <a:ext cx="1097210" cy="111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832" extrusionOk="0">
                <a:moveTo>
                  <a:pt x="0" y="18290"/>
                </a:moveTo>
                <a:lnTo>
                  <a:pt x="1198" y="18116"/>
                </a:lnTo>
                <a:cubicBezTo>
                  <a:pt x="1481" y="18087"/>
                  <a:pt x="33" y="21136"/>
                  <a:pt x="1697" y="18116"/>
                </a:cubicBezTo>
                <a:cubicBezTo>
                  <a:pt x="3361" y="15097"/>
                  <a:pt x="8121" y="-58"/>
                  <a:pt x="11183" y="0"/>
                </a:cubicBezTo>
                <a:cubicBezTo>
                  <a:pt x="14245" y="58"/>
                  <a:pt x="18538" y="15387"/>
                  <a:pt x="20069" y="18465"/>
                </a:cubicBezTo>
                <a:cubicBezTo>
                  <a:pt x="21600" y="21542"/>
                  <a:pt x="20369" y="18465"/>
                  <a:pt x="20369" y="18465"/>
                </a:cubicBezTo>
                <a:lnTo>
                  <a:pt x="20968" y="18465"/>
                </a:ln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7" name="Freeform 42"/>
          <p:cNvSpPr/>
          <p:nvPr/>
        </p:nvSpPr>
        <p:spPr>
          <a:xfrm flipV="1">
            <a:off x="1308100" y="3652054"/>
            <a:ext cx="1097210" cy="112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832" extrusionOk="0">
                <a:moveTo>
                  <a:pt x="0" y="18290"/>
                </a:moveTo>
                <a:lnTo>
                  <a:pt x="1198" y="18116"/>
                </a:lnTo>
                <a:cubicBezTo>
                  <a:pt x="1481" y="18087"/>
                  <a:pt x="33" y="21136"/>
                  <a:pt x="1697" y="18116"/>
                </a:cubicBezTo>
                <a:cubicBezTo>
                  <a:pt x="3361" y="15097"/>
                  <a:pt x="8121" y="-58"/>
                  <a:pt x="11183" y="0"/>
                </a:cubicBezTo>
                <a:cubicBezTo>
                  <a:pt x="14245" y="58"/>
                  <a:pt x="18538" y="15387"/>
                  <a:pt x="20069" y="18465"/>
                </a:cubicBezTo>
                <a:cubicBezTo>
                  <a:pt x="21600" y="21542"/>
                  <a:pt x="20369" y="18465"/>
                  <a:pt x="20369" y="18465"/>
                </a:cubicBezTo>
                <a:lnTo>
                  <a:pt x="20968" y="18465"/>
                </a:ln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Rectangle 43"/>
          <p:cNvSpPr/>
          <p:nvPr/>
        </p:nvSpPr>
        <p:spPr>
          <a:xfrm>
            <a:off x="1371600" y="3317240"/>
            <a:ext cx="6477000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Rectangle 44"/>
          <p:cNvSpPr/>
          <p:nvPr/>
        </p:nvSpPr>
        <p:spPr>
          <a:xfrm>
            <a:off x="7620000" y="3276600"/>
            <a:ext cx="304800" cy="457200"/>
          </a:xfrm>
          <a:prstGeom prst="rect">
            <a:avLst/>
          </a:pr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Rectangle 45"/>
          <p:cNvSpPr/>
          <p:nvPr/>
        </p:nvSpPr>
        <p:spPr>
          <a:xfrm>
            <a:off x="1219200" y="3276600"/>
            <a:ext cx="304800" cy="457200"/>
          </a:xfrm>
          <a:prstGeom prst="rect">
            <a:avLst/>
          </a:prstGeom>
          <a:solidFill>
            <a:srgbClr val="6D6D6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1" name="Right Arrow 47"/>
          <p:cNvSpPr/>
          <p:nvPr/>
        </p:nvSpPr>
        <p:spPr>
          <a:xfrm>
            <a:off x="304800" y="3246120"/>
            <a:ext cx="8382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2" name="Right Arrow 48"/>
          <p:cNvSpPr/>
          <p:nvPr/>
        </p:nvSpPr>
        <p:spPr>
          <a:xfrm>
            <a:off x="8001000" y="3261359"/>
            <a:ext cx="838200" cy="53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3" name="Right Arrow 49"/>
          <p:cNvSpPr/>
          <p:nvPr/>
        </p:nvSpPr>
        <p:spPr>
          <a:xfrm rot="10800000" flipH="1">
            <a:off x="8001000" y="4953000"/>
            <a:ext cx="381000" cy="3251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97CC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Our coil's behavior based on this enhanced water analogy:</a:t>
            </a:r>
          </a:p>
        </p:txBody>
      </p:sp>
      <p:sp>
        <p:nvSpPr>
          <p:cNvPr id="66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2514600"/>
            <a:ext cx="8991600" cy="3733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</a:tabLst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After connecting battery, the initial charge flow is LOWER then expected:</a:t>
            </a:r>
          </a:p>
          <a:p>
            <a:pPr>
              <a:tabLst>
                <a:tab pos="4445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Energy is being diverted into building up a magnetic field (rubber bands/hose)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if we leave the battery connected, charge flow rises to expected level:</a:t>
            </a:r>
          </a:p>
          <a:p>
            <a:pPr>
              <a:tabLst>
                <a:tab pos="4445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After magnetic field has been built up all along coil (stretched out rubber)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If at any point we disconnect the battery:</a:t>
            </a:r>
          </a:p>
          <a:p>
            <a:pPr>
              <a:tabLst>
                <a:tab pos="4445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Charge briefly continues to shoot out the ends (due to contracting rubber)</a:t>
            </a:r>
          </a:p>
        </p:txBody>
      </p:sp>
      <p:pic>
        <p:nvPicPr>
          <p:cNvPr id="667" name="Picture 32" descr="Picture 32"/>
          <p:cNvPicPr>
            <a:picLocks noChangeAspect="1"/>
          </p:cNvPicPr>
          <p:nvPr/>
        </p:nvPicPr>
        <p:blipFill>
          <a:blip r:embed="rId2">
            <a:extLst/>
          </a:blip>
          <a:srcRect l="18000" t="28499" r="24750" b="16500"/>
          <a:stretch>
            <a:fillRect/>
          </a:stretch>
        </p:blipFill>
        <p:spPr>
          <a:xfrm>
            <a:off x="3429000" y="685799"/>
            <a:ext cx="2286001" cy="1647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5389" y="5703025"/>
            <a:ext cx="1085212" cy="1154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2"/>
          <p:cNvSpPr txBox="1">
            <a:spLocks noGrp="1"/>
          </p:cNvSpPr>
          <p:nvPr>
            <p:ph type="title"/>
          </p:nvPr>
        </p:nvSpPr>
        <p:spPr>
          <a:xfrm>
            <a:off x="203200" y="110738"/>
            <a:ext cx="8534400" cy="533401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Does this ONLY apply to coils?</a:t>
            </a:r>
          </a:p>
        </p:txBody>
      </p:sp>
      <p:sp>
        <p:nvSpPr>
          <p:cNvPr id="6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2743200"/>
            <a:ext cx="8915400" cy="37338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Lenz's Law Hand Rule says magnetic field forms around ANY charge flow</a:t>
            </a:r>
          </a:p>
          <a:p>
            <a:pPr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why aren't same effects seen with straight wires?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are seen, but they are much much weaker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Because magnetic fields are not gathered together: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rubber-band-like effects become noticeable in LONG straight wires</a:t>
            </a:r>
          </a:p>
          <a:p>
            <a:pPr>
              <a:defRPr sz="9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Which is exactly what electrical power transmission lines are!</a:t>
            </a:r>
          </a:p>
        </p:txBody>
      </p:sp>
      <p:pic>
        <p:nvPicPr>
          <p:cNvPr id="67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4624" t="30000" r="13499" b="20999"/>
          <a:stretch>
            <a:fillRect/>
          </a:stretch>
        </p:blipFill>
        <p:spPr>
          <a:xfrm>
            <a:off x="6476999" y="3886200"/>
            <a:ext cx="2384491" cy="1219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0" name="Group"/>
          <p:cNvGrpSpPr/>
          <p:nvPr/>
        </p:nvGrpSpPr>
        <p:grpSpPr>
          <a:xfrm>
            <a:off x="916842" y="762000"/>
            <a:ext cx="2760793" cy="1825495"/>
            <a:chOff x="0" y="0"/>
            <a:chExt cx="2760791" cy="1825494"/>
          </a:xfrm>
        </p:grpSpPr>
        <p:pic>
          <p:nvPicPr>
            <p:cNvPr id="673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60792" cy="1825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4" name="Rectangle 15"/>
            <p:cNvSpPr/>
            <p:nvPr/>
          </p:nvSpPr>
          <p:spPr>
            <a:xfrm>
              <a:off x="752704" y="228186"/>
              <a:ext cx="1204332" cy="2281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75" name="TextBox 16"/>
            <p:cNvSpPr txBox="1"/>
            <p:nvPr/>
          </p:nvSpPr>
          <p:spPr>
            <a:xfrm>
              <a:off x="706242" y="228186"/>
              <a:ext cx="1405054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>
                  <a:solidFill>
                    <a:srgbClr val="FF708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+</a:t>
              </a:r>
              <a:r>
                <a:rPr b="0"/>
                <a:t> Charge Flow</a:t>
              </a:r>
            </a:p>
          </p:txBody>
        </p:sp>
        <p:sp>
          <p:nvSpPr>
            <p:cNvPr id="676" name="Rectangle 13"/>
            <p:cNvSpPr/>
            <p:nvPr/>
          </p:nvSpPr>
          <p:spPr>
            <a:xfrm>
              <a:off x="793595" y="822425"/>
              <a:ext cx="1089634" cy="17682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77" name="TextBox 14"/>
            <p:cNvSpPr txBox="1"/>
            <p:nvPr/>
          </p:nvSpPr>
          <p:spPr>
            <a:xfrm>
              <a:off x="698810" y="765378"/>
              <a:ext cx="1271239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0A85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B</a:t>
              </a:r>
              <a:r>
                <a:rPr sz="1400"/>
                <a:t> </a:t>
              </a:r>
              <a:r>
                <a:rPr sz="1100"/>
                <a:t>Magnetic Field</a:t>
              </a:r>
            </a:p>
          </p:txBody>
        </p:sp>
        <p:sp>
          <p:nvSpPr>
            <p:cNvPr id="678" name="Rectangle 12"/>
            <p:cNvSpPr/>
            <p:nvPr/>
          </p:nvSpPr>
          <p:spPr>
            <a:xfrm>
              <a:off x="2542477" y="1413485"/>
              <a:ext cx="200722" cy="2281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Right Triangle 8"/>
            <p:cNvSpPr/>
            <p:nvPr/>
          </p:nvSpPr>
          <p:spPr>
            <a:xfrm>
              <a:off x="85492" y="41200"/>
              <a:ext cx="276922" cy="57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90" name="Group"/>
          <p:cNvGrpSpPr/>
          <p:nvPr/>
        </p:nvGrpSpPr>
        <p:grpSpPr>
          <a:xfrm>
            <a:off x="5486400" y="762000"/>
            <a:ext cx="2743200" cy="1827080"/>
            <a:chOff x="0" y="0"/>
            <a:chExt cx="2743200" cy="1827079"/>
          </a:xfrm>
        </p:grpSpPr>
        <p:pic>
          <p:nvPicPr>
            <p:cNvPr id="681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1586"/>
              <a:ext cx="2743200" cy="1825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2" name="Rectangle 28"/>
            <p:cNvSpPr/>
            <p:nvPr/>
          </p:nvSpPr>
          <p:spPr>
            <a:xfrm>
              <a:off x="879087" y="832019"/>
              <a:ext cx="1089634" cy="17682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83" name="TextBox 29"/>
            <p:cNvSpPr txBox="1"/>
            <p:nvPr/>
          </p:nvSpPr>
          <p:spPr>
            <a:xfrm>
              <a:off x="784302" y="774972"/>
              <a:ext cx="1271240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0A85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B</a:t>
              </a:r>
              <a:r>
                <a:rPr sz="1400"/>
                <a:t> </a:t>
              </a:r>
              <a:r>
                <a:rPr sz="1100"/>
                <a:t>Magnetic Field</a:t>
              </a:r>
            </a:p>
          </p:txBody>
        </p:sp>
        <p:sp>
          <p:nvSpPr>
            <p:cNvPr id="684" name="Rectangle 26"/>
            <p:cNvSpPr/>
            <p:nvPr/>
          </p:nvSpPr>
          <p:spPr>
            <a:xfrm>
              <a:off x="793595" y="227544"/>
              <a:ext cx="1204332" cy="2281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685" name="TextBox 27"/>
            <p:cNvSpPr txBox="1"/>
            <p:nvPr/>
          </p:nvSpPr>
          <p:spPr>
            <a:xfrm>
              <a:off x="602165" y="227544"/>
              <a:ext cx="140505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>
                  <a:solidFill>
                    <a:srgbClr val="34F20D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-</a:t>
              </a:r>
              <a:r>
                <a:rPr b="0"/>
                <a:t> Charge Flow</a:t>
              </a:r>
            </a:p>
          </p:txBody>
        </p:sp>
        <p:sp>
          <p:nvSpPr>
            <p:cNvPr id="686" name="Rectangle 23"/>
            <p:cNvSpPr/>
            <p:nvPr/>
          </p:nvSpPr>
          <p:spPr>
            <a:xfrm>
              <a:off x="9292" y="1411907"/>
              <a:ext cx="200722" cy="22818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Rectangle 24"/>
            <p:cNvSpPr/>
            <p:nvPr/>
          </p:nvSpPr>
          <p:spPr>
            <a:xfrm rot="17593823">
              <a:off x="2276349" y="372661"/>
              <a:ext cx="505594" cy="6837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8" name="Straight Arrow Connector 25"/>
            <p:cNvSpPr/>
            <p:nvPr/>
          </p:nvSpPr>
          <p:spPr>
            <a:xfrm flipH="1">
              <a:off x="2410523" y="174547"/>
              <a:ext cx="207691" cy="39750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9" name="Right Triangle 19"/>
            <p:cNvSpPr/>
            <p:nvPr/>
          </p:nvSpPr>
          <p:spPr>
            <a:xfrm flipH="1">
              <a:off x="2371494" y="0"/>
              <a:ext cx="258337" cy="57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in long power transmission lines:</a:t>
            </a:r>
          </a:p>
        </p:txBody>
      </p:sp>
      <p:sp>
        <p:nvSpPr>
          <p:cNvPr id="69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  <a:prstGeom prst="rect">
            <a:avLst/>
          </a:prstGeom>
        </p:spPr>
        <p:txBody>
          <a:bodyPr/>
          <a:lstStyle/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When we first apply a voltage (as in the start of an AC wave cycle):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Current (charge flow) in the wire builds up more slowly than expected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Because part of the driving energy is diverted to build up Magnetic Field 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defRPr sz="1710">
                <a:solidFill>
                  <a:srgbClr val="FFDE1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Acting like the growing bulge in our rubber hose</a:t>
            </a:r>
          </a:p>
          <a:p>
            <a:pPr defTabSz="868680"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When applied voltage reaches maximum (as at the peak of an AC wave):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The energy diverted to build up of the Magnetic Field diminishes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Leaving more energy to push the electrons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defRPr sz="1710">
                <a:solidFill>
                  <a:srgbClr val="FFDE1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the growth of the current flow catches up</a:t>
            </a:r>
          </a:p>
          <a:p>
            <a:pPr defTabSz="868680"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When applied voltage again falls to zero (at the end of an AC half cycle):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We expect the current flow to also fall to zero – but it doesn't!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68680">
              <a:defRPr sz="1710">
                <a:solidFill>
                  <a:srgbClr val="FFDE1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As collapsing magnetic field continues to push electrons for awhile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we expect – </a:t>
            </a:r>
            <a:r>
              <a:rPr>
                <a:solidFill>
                  <a:srgbClr val="FFDE10"/>
                </a:solidFill>
              </a:rPr>
              <a:t>before taking induced magnetic fields into account</a:t>
            </a:r>
            <a:r>
              <a:t>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out the end of a </a:t>
            </a:r>
            <a:r>
              <a:rPr>
                <a:solidFill>
                  <a:srgbClr val="FFDE10"/>
                </a:solidFill>
              </a:rPr>
              <a:t>moderately long AC transmission line </a:t>
            </a:r>
            <a:r>
              <a:t>we actually get: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out the end of a </a:t>
            </a:r>
            <a:r>
              <a:rPr>
                <a:solidFill>
                  <a:srgbClr val="FFDE10"/>
                </a:solidFill>
              </a:rPr>
              <a:t>very long AC transmission line</a:t>
            </a:r>
            <a:r>
              <a:t> we get:</a:t>
            </a:r>
          </a:p>
        </p:txBody>
      </p:sp>
      <p:sp>
        <p:nvSpPr>
          <p:cNvPr id="696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Thus, exiting a long AC transmission line, current falls behind voltage:</a:t>
            </a:r>
          </a:p>
        </p:txBody>
      </p:sp>
      <p:grpSp>
        <p:nvGrpSpPr>
          <p:cNvPr id="704" name="Group"/>
          <p:cNvGrpSpPr/>
          <p:nvPr/>
        </p:nvGrpSpPr>
        <p:grpSpPr>
          <a:xfrm>
            <a:off x="914400" y="1295399"/>
            <a:ext cx="7162800" cy="1218110"/>
            <a:chOff x="0" y="0"/>
            <a:chExt cx="7162800" cy="1218108"/>
          </a:xfrm>
        </p:grpSpPr>
        <p:sp>
          <p:nvSpPr>
            <p:cNvPr id="697" name="Straight Connector 5"/>
            <p:cNvSpPr/>
            <p:nvPr/>
          </p:nvSpPr>
          <p:spPr>
            <a:xfrm flipV="1">
              <a:off x="914400" y="629919"/>
              <a:ext cx="5257800" cy="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8" name="Straight Connector 6"/>
            <p:cNvSpPr/>
            <p:nvPr/>
          </p:nvSpPr>
          <p:spPr>
            <a:xfrm flipV="1">
              <a:off x="1369281" y="76745"/>
              <a:ext cx="1237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9" name="Freeform 10"/>
            <p:cNvSpPr/>
            <p:nvPr/>
          </p:nvSpPr>
          <p:spPr>
            <a:xfrm>
              <a:off x="1364956" y="76745"/>
              <a:ext cx="4350044" cy="114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0" name="Freeform 11"/>
            <p:cNvSpPr/>
            <p:nvPr/>
          </p:nvSpPr>
          <p:spPr>
            <a:xfrm flipH="1">
              <a:off x="1371600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1" name="TextBox 12"/>
            <p:cNvSpPr txBox="1"/>
            <p:nvPr/>
          </p:nvSpPr>
          <p:spPr>
            <a:xfrm>
              <a:off x="0" y="152400"/>
              <a:ext cx="12954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Voltage</a:t>
              </a:r>
            </a:p>
          </p:txBody>
        </p:sp>
        <p:sp>
          <p:nvSpPr>
            <p:cNvPr id="702" name="TextBox 13"/>
            <p:cNvSpPr txBox="1"/>
            <p:nvPr/>
          </p:nvSpPr>
          <p:spPr>
            <a:xfrm>
              <a:off x="5562600" y="0"/>
              <a:ext cx="16002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Resultant Current</a:t>
              </a:r>
            </a:p>
          </p:txBody>
        </p:sp>
        <p:sp>
          <p:nvSpPr>
            <p:cNvPr id="703" name="TextBox 29"/>
            <p:cNvSpPr txBox="1"/>
            <p:nvPr/>
          </p:nvSpPr>
          <p:spPr>
            <a:xfrm>
              <a:off x="6248400" y="485001"/>
              <a:ext cx="8382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Time</a:t>
              </a:r>
            </a:p>
          </p:txBody>
        </p:sp>
      </p:grpSp>
      <p:grpSp>
        <p:nvGrpSpPr>
          <p:cNvPr id="712" name="Group"/>
          <p:cNvGrpSpPr/>
          <p:nvPr/>
        </p:nvGrpSpPr>
        <p:grpSpPr>
          <a:xfrm>
            <a:off x="914400" y="3276599"/>
            <a:ext cx="7543800" cy="1218110"/>
            <a:chOff x="0" y="0"/>
            <a:chExt cx="7543800" cy="1218108"/>
          </a:xfrm>
        </p:grpSpPr>
        <p:sp>
          <p:nvSpPr>
            <p:cNvPr id="705" name="Straight Connector 17"/>
            <p:cNvSpPr/>
            <p:nvPr/>
          </p:nvSpPr>
          <p:spPr>
            <a:xfrm flipV="1">
              <a:off x="914400" y="609600"/>
              <a:ext cx="5715000" cy="2032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6" name="Straight Connector 18"/>
            <p:cNvSpPr/>
            <p:nvPr/>
          </p:nvSpPr>
          <p:spPr>
            <a:xfrm flipV="1">
              <a:off x="1369281" y="76745"/>
              <a:ext cx="1237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7" name="Freeform 19"/>
            <p:cNvSpPr/>
            <p:nvPr/>
          </p:nvSpPr>
          <p:spPr>
            <a:xfrm>
              <a:off x="1364956" y="76745"/>
              <a:ext cx="4350044" cy="114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8" name="Freeform 20"/>
            <p:cNvSpPr/>
            <p:nvPr/>
          </p:nvSpPr>
          <p:spPr>
            <a:xfrm flipH="1">
              <a:off x="1676401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9" name="TextBox 21"/>
            <p:cNvSpPr txBox="1"/>
            <p:nvPr/>
          </p:nvSpPr>
          <p:spPr>
            <a:xfrm>
              <a:off x="0" y="152400"/>
              <a:ext cx="12954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Voltage</a:t>
              </a:r>
            </a:p>
          </p:txBody>
        </p:sp>
        <p:sp>
          <p:nvSpPr>
            <p:cNvPr id="710" name="TextBox 22"/>
            <p:cNvSpPr txBox="1"/>
            <p:nvPr/>
          </p:nvSpPr>
          <p:spPr>
            <a:xfrm>
              <a:off x="5867400" y="0"/>
              <a:ext cx="16002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Resultant Current</a:t>
              </a:r>
            </a:p>
          </p:txBody>
        </p:sp>
        <p:sp>
          <p:nvSpPr>
            <p:cNvPr id="711" name="TextBox 31"/>
            <p:cNvSpPr txBox="1"/>
            <p:nvPr/>
          </p:nvSpPr>
          <p:spPr>
            <a:xfrm>
              <a:off x="6705600" y="452973"/>
              <a:ext cx="8382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Time</a:t>
              </a:r>
            </a:p>
          </p:txBody>
        </p:sp>
      </p:grpSp>
      <p:grpSp>
        <p:nvGrpSpPr>
          <p:cNvPr id="720" name="Group"/>
          <p:cNvGrpSpPr/>
          <p:nvPr/>
        </p:nvGrpSpPr>
        <p:grpSpPr>
          <a:xfrm>
            <a:off x="914399" y="5333999"/>
            <a:ext cx="8229601" cy="1218110"/>
            <a:chOff x="0" y="0"/>
            <a:chExt cx="8229600" cy="1218108"/>
          </a:xfrm>
        </p:grpSpPr>
        <p:sp>
          <p:nvSpPr>
            <p:cNvPr id="713" name="Straight Connector 23"/>
            <p:cNvSpPr/>
            <p:nvPr/>
          </p:nvSpPr>
          <p:spPr>
            <a:xfrm flipV="1">
              <a:off x="914400" y="609600"/>
              <a:ext cx="6248401" cy="2032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4" name="Straight Connector 24"/>
            <p:cNvSpPr/>
            <p:nvPr/>
          </p:nvSpPr>
          <p:spPr>
            <a:xfrm flipV="1">
              <a:off x="1369282" y="76745"/>
              <a:ext cx="1237" cy="114136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5" name="Freeform 25"/>
            <p:cNvSpPr/>
            <p:nvPr/>
          </p:nvSpPr>
          <p:spPr>
            <a:xfrm>
              <a:off x="1364957" y="76745"/>
              <a:ext cx="4350044" cy="114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79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6" name="Freeform 26"/>
            <p:cNvSpPr/>
            <p:nvPr/>
          </p:nvSpPr>
          <p:spPr>
            <a:xfrm flipH="1">
              <a:off x="2590801" y="77290"/>
              <a:ext cx="4350044" cy="113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69F21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7" name="TextBox 27"/>
            <p:cNvSpPr txBox="1"/>
            <p:nvPr/>
          </p:nvSpPr>
          <p:spPr>
            <a:xfrm>
              <a:off x="0" y="152400"/>
              <a:ext cx="12954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79F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Voltage</a:t>
              </a:r>
            </a:p>
          </p:txBody>
        </p:sp>
        <p:sp>
          <p:nvSpPr>
            <p:cNvPr id="718" name="TextBox 28"/>
            <p:cNvSpPr txBox="1"/>
            <p:nvPr/>
          </p:nvSpPr>
          <p:spPr>
            <a:xfrm>
              <a:off x="6705600" y="0"/>
              <a:ext cx="15240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69F21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Resultant Current</a:t>
              </a:r>
            </a:p>
          </p:txBody>
        </p:sp>
        <p:sp>
          <p:nvSpPr>
            <p:cNvPr id="719" name="TextBox 32"/>
            <p:cNvSpPr txBox="1"/>
            <p:nvPr/>
          </p:nvSpPr>
          <p:spPr>
            <a:xfrm>
              <a:off x="7239000" y="451872"/>
              <a:ext cx="8382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Time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7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Weirdly interesting (perhaps), but why is this significant?</a:t>
            </a:r>
          </a:p>
        </p:txBody>
      </p:sp>
      <p:sp>
        <p:nvSpPr>
          <p:cNvPr id="72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5334000"/>
          </a:xfrm>
          <a:prstGeom prst="rect">
            <a:avLst/>
          </a:prstGeom>
        </p:spPr>
        <p:txBody>
          <a:bodyPr/>
          <a:lstStyle/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Specifically:</a:t>
            </a:r>
          </a:p>
          <a:p>
            <a:pPr algn="ctr"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How does this kill the efficiency of long distance AC power transmission?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 answer, </a:t>
            </a:r>
            <a:r>
              <a:rPr>
                <a:solidFill>
                  <a:srgbClr val="FFDE10"/>
                </a:solidFill>
              </a:rPr>
              <a:t>evaluate the power coming out the END of that power line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Employing the </a:t>
            </a:r>
            <a:r>
              <a:rPr b="1"/>
              <a:t>water flow analogy</a:t>
            </a:r>
            <a:r>
              <a:t>:</a:t>
            </a:r>
          </a:p>
          <a:p>
            <a:pPr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To do work I need not only water </a:t>
            </a:r>
            <a:r>
              <a:t>pressure</a:t>
            </a:r>
            <a:r>
              <a:rPr b="0"/>
              <a:t> but also water </a:t>
            </a:r>
            <a:r>
              <a:t>flow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Pressure with no flow will give you nothing, as will flow with no pressure 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for water:  </a:t>
            </a:r>
            <a:r>
              <a:rPr>
                <a:solidFill>
                  <a:srgbClr val="FFDE10"/>
                </a:solidFill>
              </a:rPr>
              <a:t>Delivered water power (at a given time) = Pressure (t) x Flow (t)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Similarly:  </a:t>
            </a:r>
            <a:r>
              <a:rPr>
                <a:solidFill>
                  <a:srgbClr val="FFDE10"/>
                </a:solidFill>
              </a:rPr>
              <a:t>Delivered electrical power (at a given time) = Voltage (t) x Current (t)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Working out electrical power with and w/o magnetic induction:</a:t>
            </a:r>
          </a:p>
        </p:txBody>
      </p:sp>
      <p:sp>
        <p:nvSpPr>
          <p:cNvPr id="72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59227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If Current stayed in sync with Voltage :		But for Current lagging behind Voltage: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Voltage (V):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Current (I):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3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1">
                <a:latin typeface="+mj-lt"/>
                <a:ea typeface="+mj-ea"/>
                <a:cs typeface="+mj-cs"/>
                <a:sym typeface="Arial"/>
              </a:defRPr>
            </a:pPr>
            <a:r>
              <a:t>Power = V I  (falling to zero when EITHER V or I are zero):</a:t>
            </a:r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6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We get far less power out when we account for induced magnetic fields!</a:t>
            </a:r>
          </a:p>
        </p:txBody>
      </p:sp>
      <p:grpSp>
        <p:nvGrpSpPr>
          <p:cNvPr id="773" name="Group 65"/>
          <p:cNvGrpSpPr/>
          <p:nvPr/>
        </p:nvGrpSpPr>
        <p:grpSpPr>
          <a:xfrm>
            <a:off x="316523" y="1676400"/>
            <a:ext cx="8370277" cy="4313008"/>
            <a:chOff x="0" y="0"/>
            <a:chExt cx="8370276" cy="4313006"/>
          </a:xfrm>
        </p:grpSpPr>
        <p:grpSp>
          <p:nvGrpSpPr>
            <p:cNvPr id="771" name="Group 62"/>
            <p:cNvGrpSpPr/>
            <p:nvPr/>
          </p:nvGrpSpPr>
          <p:grpSpPr>
            <a:xfrm>
              <a:off x="-1" y="0"/>
              <a:ext cx="8370278" cy="4313008"/>
              <a:chOff x="0" y="0"/>
              <a:chExt cx="8370276" cy="4313006"/>
            </a:xfrm>
          </p:grpSpPr>
          <p:grpSp>
            <p:nvGrpSpPr>
              <p:cNvPr id="769" name="Group 78"/>
              <p:cNvGrpSpPr/>
              <p:nvPr/>
            </p:nvGrpSpPr>
            <p:grpSpPr>
              <a:xfrm>
                <a:off x="-1" y="0"/>
                <a:ext cx="8370278" cy="4313008"/>
                <a:chOff x="0" y="0"/>
                <a:chExt cx="8370276" cy="4313006"/>
              </a:xfrm>
            </p:grpSpPr>
            <p:sp>
              <p:nvSpPr>
                <p:cNvPr id="728" name="Straight Connector 5"/>
                <p:cNvSpPr/>
                <p:nvPr/>
              </p:nvSpPr>
              <p:spPr>
                <a:xfrm>
                  <a:off x="0" y="367333"/>
                  <a:ext cx="3722076" cy="549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29" name="Straight Connector 6"/>
                <p:cNvSpPr/>
                <p:nvPr/>
              </p:nvSpPr>
              <p:spPr>
                <a:xfrm flipV="1">
                  <a:off x="355645" y="364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0" name="Straight Connector 7"/>
                <p:cNvSpPr/>
                <p:nvPr/>
              </p:nvSpPr>
              <p:spPr>
                <a:xfrm>
                  <a:off x="367612" y="0"/>
                  <a:ext cx="3354464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1" name="Straight Connector 8"/>
                <p:cNvSpPr/>
                <p:nvPr/>
              </p:nvSpPr>
              <p:spPr>
                <a:xfrm>
                  <a:off x="379099" y="760907"/>
                  <a:ext cx="3342978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2" name="Straight Connector 9"/>
                <p:cNvSpPr/>
                <p:nvPr/>
              </p:nvSpPr>
              <p:spPr>
                <a:xfrm flipV="1">
                  <a:off x="3719779" y="364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3" name="Freeform 10"/>
                <p:cNvSpPr/>
                <p:nvPr/>
              </p:nvSpPr>
              <p:spPr>
                <a:xfrm>
                  <a:off x="352294" y="363"/>
                  <a:ext cx="3369783" cy="760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0" y="10909"/>
                      </a:moveTo>
                      <a:cubicBezTo>
                        <a:pt x="1176" y="5449"/>
                        <a:pt x="2352" y="-10"/>
                        <a:pt x="3535" y="0"/>
                      </a:cubicBezTo>
                      <a:cubicBezTo>
                        <a:pt x="4717" y="11"/>
                        <a:pt x="5911" y="7376"/>
                        <a:pt x="7094" y="10971"/>
                      </a:cubicBezTo>
                      <a:cubicBezTo>
                        <a:pt x="8276" y="14566"/>
                        <a:pt x="9430" y="21549"/>
                        <a:pt x="10628" y="21569"/>
                      </a:cubicBezTo>
                      <a:cubicBezTo>
                        <a:pt x="11827" y="21590"/>
                        <a:pt x="13058" y="14679"/>
                        <a:pt x="14285" y="11095"/>
                      </a:cubicBezTo>
                      <a:cubicBezTo>
                        <a:pt x="15513" y="7510"/>
                        <a:pt x="16773" y="52"/>
                        <a:pt x="17992" y="62"/>
                      </a:cubicBezTo>
                      <a:cubicBezTo>
                        <a:pt x="19211" y="73"/>
                        <a:pt x="21600" y="11157"/>
                        <a:pt x="21600" y="11157"/>
                      </a:cubicBezTo>
                    </a:path>
                  </a:pathLst>
                </a:custGeom>
                <a:noFill/>
                <a:ln w="28575" cap="flat">
                  <a:solidFill>
                    <a:srgbClr val="FF79F4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4" name="Straight Connector 23"/>
                <p:cNvSpPr/>
                <p:nvPr/>
              </p:nvSpPr>
              <p:spPr>
                <a:xfrm>
                  <a:off x="0" y="2043734"/>
                  <a:ext cx="3722076" cy="549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5" name="Straight Connector 24"/>
                <p:cNvSpPr/>
                <p:nvPr/>
              </p:nvSpPr>
              <p:spPr>
                <a:xfrm flipV="1">
                  <a:off x="355645" y="1676763"/>
                  <a:ext cx="957" cy="7609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6" name="Straight Connector 25"/>
                <p:cNvSpPr/>
                <p:nvPr/>
              </p:nvSpPr>
              <p:spPr>
                <a:xfrm>
                  <a:off x="367612" y="1676400"/>
                  <a:ext cx="3354464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7" name="Straight Connector 26"/>
                <p:cNvSpPr/>
                <p:nvPr/>
              </p:nvSpPr>
              <p:spPr>
                <a:xfrm>
                  <a:off x="379100" y="2437307"/>
                  <a:ext cx="3342976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8" name="Straight Connector 27"/>
                <p:cNvSpPr/>
                <p:nvPr/>
              </p:nvSpPr>
              <p:spPr>
                <a:xfrm flipV="1">
                  <a:off x="3719779" y="1676763"/>
                  <a:ext cx="957" cy="760908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39" name="Freeform 29"/>
                <p:cNvSpPr/>
                <p:nvPr/>
              </p:nvSpPr>
              <p:spPr>
                <a:xfrm>
                  <a:off x="352295" y="1676763"/>
                  <a:ext cx="3369782" cy="760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0" y="10909"/>
                      </a:moveTo>
                      <a:cubicBezTo>
                        <a:pt x="1176" y="5449"/>
                        <a:pt x="2352" y="-10"/>
                        <a:pt x="3535" y="0"/>
                      </a:cubicBezTo>
                      <a:cubicBezTo>
                        <a:pt x="4717" y="11"/>
                        <a:pt x="5911" y="7376"/>
                        <a:pt x="7094" y="10971"/>
                      </a:cubicBezTo>
                      <a:cubicBezTo>
                        <a:pt x="8276" y="14566"/>
                        <a:pt x="9430" y="21549"/>
                        <a:pt x="10628" y="21569"/>
                      </a:cubicBezTo>
                      <a:cubicBezTo>
                        <a:pt x="11827" y="21590"/>
                        <a:pt x="13058" y="14679"/>
                        <a:pt x="14285" y="11095"/>
                      </a:cubicBezTo>
                      <a:cubicBezTo>
                        <a:pt x="15513" y="7510"/>
                        <a:pt x="16773" y="52"/>
                        <a:pt x="17992" y="62"/>
                      </a:cubicBezTo>
                      <a:cubicBezTo>
                        <a:pt x="19211" y="73"/>
                        <a:pt x="21600" y="11157"/>
                        <a:pt x="21600" y="11157"/>
                      </a:cubicBezTo>
                    </a:path>
                  </a:pathLst>
                </a:custGeom>
                <a:noFill/>
                <a:ln w="28575" cap="flat">
                  <a:solidFill>
                    <a:srgbClr val="69F214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0" name="Straight Connector 31"/>
                <p:cNvSpPr/>
                <p:nvPr/>
              </p:nvSpPr>
              <p:spPr>
                <a:xfrm>
                  <a:off x="0" y="4294710"/>
                  <a:ext cx="3722076" cy="166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1" name="Straight Connector 32"/>
                <p:cNvSpPr/>
                <p:nvPr/>
              </p:nvSpPr>
              <p:spPr>
                <a:xfrm flipV="1">
                  <a:off x="362926" y="3533567"/>
                  <a:ext cx="957" cy="760909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2" name="Straight Connector 33"/>
                <p:cNvSpPr/>
                <p:nvPr/>
              </p:nvSpPr>
              <p:spPr>
                <a:xfrm>
                  <a:off x="423492" y="3525520"/>
                  <a:ext cx="3354464" cy="165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3" name="Straight Connector 34"/>
                <p:cNvSpPr/>
                <p:nvPr/>
              </p:nvSpPr>
              <p:spPr>
                <a:xfrm>
                  <a:off x="455300" y="4294001"/>
                  <a:ext cx="3342976" cy="165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4" name="Straight Connector 35"/>
                <p:cNvSpPr/>
                <p:nvPr/>
              </p:nvSpPr>
              <p:spPr>
                <a:xfrm flipV="1">
                  <a:off x="3795932" y="3533567"/>
                  <a:ext cx="957" cy="760909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5" name="Straight Connector 39"/>
                <p:cNvSpPr/>
                <p:nvPr/>
              </p:nvSpPr>
              <p:spPr>
                <a:xfrm>
                  <a:off x="4648199" y="367333"/>
                  <a:ext cx="3722077" cy="549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6" name="Straight Connector 40"/>
                <p:cNvSpPr/>
                <p:nvPr/>
              </p:nvSpPr>
              <p:spPr>
                <a:xfrm flipV="1">
                  <a:off x="5003845" y="364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7" name="Straight Connector 41"/>
                <p:cNvSpPr/>
                <p:nvPr/>
              </p:nvSpPr>
              <p:spPr>
                <a:xfrm>
                  <a:off x="5015812" y="0"/>
                  <a:ext cx="3354464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8" name="Straight Connector 42"/>
                <p:cNvSpPr/>
                <p:nvPr/>
              </p:nvSpPr>
              <p:spPr>
                <a:xfrm>
                  <a:off x="5027299" y="760907"/>
                  <a:ext cx="3342977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49" name="Straight Connector 43"/>
                <p:cNvSpPr/>
                <p:nvPr/>
              </p:nvSpPr>
              <p:spPr>
                <a:xfrm flipV="1">
                  <a:off x="8367978" y="364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0" name="Freeform 44"/>
                <p:cNvSpPr/>
                <p:nvPr/>
              </p:nvSpPr>
              <p:spPr>
                <a:xfrm>
                  <a:off x="5000494" y="363"/>
                  <a:ext cx="3369783" cy="760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0" y="10909"/>
                      </a:moveTo>
                      <a:cubicBezTo>
                        <a:pt x="1176" y="5449"/>
                        <a:pt x="2352" y="-10"/>
                        <a:pt x="3535" y="0"/>
                      </a:cubicBezTo>
                      <a:cubicBezTo>
                        <a:pt x="4717" y="11"/>
                        <a:pt x="5911" y="7376"/>
                        <a:pt x="7094" y="10971"/>
                      </a:cubicBezTo>
                      <a:cubicBezTo>
                        <a:pt x="8276" y="14566"/>
                        <a:pt x="9430" y="21549"/>
                        <a:pt x="10628" y="21569"/>
                      </a:cubicBezTo>
                      <a:cubicBezTo>
                        <a:pt x="11827" y="21590"/>
                        <a:pt x="13058" y="14679"/>
                        <a:pt x="14285" y="11095"/>
                      </a:cubicBezTo>
                      <a:cubicBezTo>
                        <a:pt x="15513" y="7510"/>
                        <a:pt x="16773" y="52"/>
                        <a:pt x="17992" y="62"/>
                      </a:cubicBezTo>
                      <a:cubicBezTo>
                        <a:pt x="19211" y="73"/>
                        <a:pt x="21600" y="11157"/>
                        <a:pt x="21600" y="11157"/>
                      </a:cubicBezTo>
                    </a:path>
                  </a:pathLst>
                </a:custGeom>
                <a:noFill/>
                <a:ln w="28575" cap="flat">
                  <a:solidFill>
                    <a:srgbClr val="FF79F4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1" name="Straight Connector 48"/>
                <p:cNvSpPr/>
                <p:nvPr/>
              </p:nvSpPr>
              <p:spPr>
                <a:xfrm>
                  <a:off x="4647964" y="2043572"/>
                  <a:ext cx="3722077" cy="54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2" name="Straight Connector 49"/>
                <p:cNvSpPr/>
                <p:nvPr/>
              </p:nvSpPr>
              <p:spPr>
                <a:xfrm flipV="1">
                  <a:off x="5003610" y="1676601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3" name="Straight Connector 50"/>
                <p:cNvSpPr/>
                <p:nvPr/>
              </p:nvSpPr>
              <p:spPr>
                <a:xfrm>
                  <a:off x="5015576" y="1676237"/>
                  <a:ext cx="3354465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4" name="Straight Connector 51"/>
                <p:cNvSpPr/>
                <p:nvPr/>
              </p:nvSpPr>
              <p:spPr>
                <a:xfrm>
                  <a:off x="5027064" y="2437144"/>
                  <a:ext cx="3342977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5" name="Straight Connector 52"/>
                <p:cNvSpPr/>
                <p:nvPr/>
              </p:nvSpPr>
              <p:spPr>
                <a:xfrm flipV="1">
                  <a:off x="8367743" y="1676601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6" name="Freeform 54"/>
                <p:cNvSpPr/>
                <p:nvPr/>
              </p:nvSpPr>
              <p:spPr>
                <a:xfrm rot="10800000" flipH="1">
                  <a:off x="4636476" y="1677326"/>
                  <a:ext cx="3369783" cy="759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0" y="10909"/>
                      </a:moveTo>
                      <a:cubicBezTo>
                        <a:pt x="1176" y="5449"/>
                        <a:pt x="2352" y="-10"/>
                        <a:pt x="3535" y="0"/>
                      </a:cubicBezTo>
                      <a:cubicBezTo>
                        <a:pt x="4717" y="11"/>
                        <a:pt x="5911" y="7376"/>
                        <a:pt x="7094" y="10971"/>
                      </a:cubicBezTo>
                      <a:cubicBezTo>
                        <a:pt x="8276" y="14566"/>
                        <a:pt x="9430" y="21549"/>
                        <a:pt x="10628" y="21569"/>
                      </a:cubicBezTo>
                      <a:cubicBezTo>
                        <a:pt x="11827" y="21590"/>
                        <a:pt x="13058" y="14679"/>
                        <a:pt x="14285" y="11095"/>
                      </a:cubicBezTo>
                      <a:cubicBezTo>
                        <a:pt x="15513" y="7510"/>
                        <a:pt x="16773" y="52"/>
                        <a:pt x="17992" y="62"/>
                      </a:cubicBezTo>
                      <a:cubicBezTo>
                        <a:pt x="19211" y="73"/>
                        <a:pt x="21600" y="11157"/>
                        <a:pt x="21600" y="11157"/>
                      </a:cubicBezTo>
                    </a:path>
                  </a:pathLst>
                </a:custGeom>
                <a:noFill/>
                <a:ln w="28575" cap="flat">
                  <a:solidFill>
                    <a:srgbClr val="69F214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7" name="Straight Connector 56"/>
                <p:cNvSpPr/>
                <p:nvPr/>
              </p:nvSpPr>
              <p:spPr>
                <a:xfrm>
                  <a:off x="4648199" y="4294875"/>
                  <a:ext cx="3722077" cy="54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8" name="Straight Connector 57"/>
                <p:cNvSpPr/>
                <p:nvPr/>
              </p:nvSpPr>
              <p:spPr>
                <a:xfrm flipV="1">
                  <a:off x="5003845" y="3533786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59" name="Straight Connector 58"/>
                <p:cNvSpPr/>
                <p:nvPr/>
              </p:nvSpPr>
              <p:spPr>
                <a:xfrm>
                  <a:off x="5015812" y="3533422"/>
                  <a:ext cx="3354464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0" name="Straight Connector 59"/>
                <p:cNvSpPr/>
                <p:nvPr/>
              </p:nvSpPr>
              <p:spPr>
                <a:xfrm>
                  <a:off x="5027299" y="4294329"/>
                  <a:ext cx="3342977" cy="547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1" name="Straight Connector 60"/>
                <p:cNvSpPr/>
                <p:nvPr/>
              </p:nvSpPr>
              <p:spPr>
                <a:xfrm flipV="1">
                  <a:off x="8367978" y="3533786"/>
                  <a:ext cx="958" cy="760908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2" name="Freeform 64"/>
                <p:cNvSpPr/>
                <p:nvPr/>
              </p:nvSpPr>
              <p:spPr>
                <a:xfrm>
                  <a:off x="369278" y="3534394"/>
                  <a:ext cx="3356060" cy="765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54" extrusionOk="0">
                      <a:moveTo>
                        <a:pt x="0" y="21462"/>
                      </a:moveTo>
                      <a:cubicBezTo>
                        <a:pt x="1166" y="10739"/>
                        <a:pt x="2332" y="15"/>
                        <a:pt x="3418" y="0"/>
                      </a:cubicBezTo>
                      <a:cubicBezTo>
                        <a:pt x="4503" y="-15"/>
                        <a:pt x="5331" y="21355"/>
                        <a:pt x="6515" y="21371"/>
                      </a:cubicBezTo>
                      <a:cubicBezTo>
                        <a:pt x="7698" y="21386"/>
                        <a:pt x="9207" y="107"/>
                        <a:pt x="10520" y="92"/>
                      </a:cubicBezTo>
                      <a:cubicBezTo>
                        <a:pt x="11832" y="76"/>
                        <a:pt x="13203" y="21294"/>
                        <a:pt x="14391" y="21279"/>
                      </a:cubicBezTo>
                      <a:cubicBezTo>
                        <a:pt x="15579" y="21264"/>
                        <a:pt x="16447" y="-46"/>
                        <a:pt x="17648" y="0"/>
                      </a:cubicBezTo>
                      <a:cubicBezTo>
                        <a:pt x="18850" y="46"/>
                        <a:pt x="21600" y="21554"/>
                        <a:pt x="21600" y="21554"/>
                      </a:cubicBezTo>
                    </a:path>
                  </a:pathLst>
                </a:custGeom>
                <a:noFill/>
                <a:ln w="2857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3" name="Straight Connector 66"/>
                <p:cNvSpPr/>
                <p:nvPr/>
              </p:nvSpPr>
              <p:spPr>
                <a:xfrm>
                  <a:off x="1436077" y="351189"/>
                  <a:ext cx="23445" cy="376361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4" name="Straight Connector 67"/>
                <p:cNvSpPr/>
                <p:nvPr/>
              </p:nvSpPr>
              <p:spPr>
                <a:xfrm flipH="1">
                  <a:off x="5778683" y="2058194"/>
                  <a:ext cx="1588" cy="208721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5" name="Straight Connector 68"/>
                <p:cNvSpPr/>
                <p:nvPr/>
              </p:nvSpPr>
              <p:spPr>
                <a:xfrm flipH="1">
                  <a:off x="6921683" y="2058193"/>
                  <a:ext cx="1589" cy="208721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6" name="Straight Connector 69"/>
                <p:cNvSpPr/>
                <p:nvPr/>
              </p:nvSpPr>
              <p:spPr>
                <a:xfrm>
                  <a:off x="7280031" y="351192"/>
                  <a:ext cx="23445" cy="376360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7" name="Freeform 71"/>
                <p:cNvSpPr/>
                <p:nvPr/>
              </p:nvSpPr>
              <p:spPr>
                <a:xfrm>
                  <a:off x="5009009" y="3886416"/>
                  <a:ext cx="2991002" cy="426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140" extrusionOk="0">
                      <a:moveTo>
                        <a:pt x="0" y="19063"/>
                      </a:moveTo>
                      <a:cubicBezTo>
                        <a:pt x="1016" y="9711"/>
                        <a:pt x="2032" y="358"/>
                        <a:pt x="2936" y="461"/>
                      </a:cubicBezTo>
                      <a:cubicBezTo>
                        <a:pt x="3840" y="563"/>
                        <a:pt x="4783" y="17961"/>
                        <a:pt x="5422" y="19678"/>
                      </a:cubicBezTo>
                      <a:cubicBezTo>
                        <a:pt x="6062" y="21395"/>
                        <a:pt x="6321" y="10736"/>
                        <a:pt x="6771" y="10761"/>
                      </a:cubicBezTo>
                      <a:cubicBezTo>
                        <a:pt x="7220" y="10787"/>
                        <a:pt x="7435" y="21574"/>
                        <a:pt x="8119" y="19832"/>
                      </a:cubicBezTo>
                      <a:cubicBezTo>
                        <a:pt x="8803" y="18089"/>
                        <a:pt x="9986" y="307"/>
                        <a:pt x="10875" y="307"/>
                      </a:cubicBezTo>
                      <a:cubicBezTo>
                        <a:pt x="11764" y="307"/>
                        <a:pt x="12787" y="18294"/>
                        <a:pt x="13451" y="19832"/>
                      </a:cubicBezTo>
                      <a:cubicBezTo>
                        <a:pt x="14115" y="21369"/>
                        <a:pt x="14365" y="9506"/>
                        <a:pt x="14859" y="9531"/>
                      </a:cubicBezTo>
                      <a:cubicBezTo>
                        <a:pt x="15354" y="9557"/>
                        <a:pt x="15738" y="21574"/>
                        <a:pt x="16417" y="19985"/>
                      </a:cubicBezTo>
                      <a:cubicBezTo>
                        <a:pt x="17096" y="18397"/>
                        <a:pt x="18070" y="-26"/>
                        <a:pt x="18934" y="0"/>
                      </a:cubicBezTo>
                      <a:cubicBezTo>
                        <a:pt x="19797" y="25"/>
                        <a:pt x="21600" y="20139"/>
                        <a:pt x="21600" y="20139"/>
                      </a:cubicBezTo>
                    </a:path>
                  </a:pathLst>
                </a:custGeom>
                <a:noFill/>
                <a:ln w="28575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68" name="Straight Connector 77"/>
                <p:cNvSpPr/>
                <p:nvPr/>
              </p:nvSpPr>
              <p:spPr>
                <a:xfrm>
                  <a:off x="2631831" y="304799"/>
                  <a:ext cx="23445" cy="376361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FFFFFF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70" name="Straight Connector 61"/>
              <p:cNvSpPr/>
              <p:nvPr/>
            </p:nvSpPr>
            <p:spPr>
              <a:xfrm>
                <a:off x="6079196" y="381000"/>
                <a:ext cx="23445" cy="3763608"/>
              </a:xfrm>
              <a:prstGeom prst="lin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72" name="Straight Connector 63"/>
            <p:cNvSpPr/>
            <p:nvPr/>
          </p:nvSpPr>
          <p:spPr>
            <a:xfrm flipH="1">
              <a:off x="8009597" y="2133600"/>
              <a:ext cx="1588" cy="2087210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000" i="1">
                <a:latin typeface="+mj-lt"/>
                <a:ea typeface="+mj-ea"/>
                <a:cs typeface="+mj-cs"/>
                <a:sym typeface="Arial"/>
              </a:defRPr>
            </a:pPr>
            <a:r>
              <a:t>But why is this only a problem for </a:t>
            </a:r>
            <a:r>
              <a:rPr b="1"/>
              <a:t>only</a:t>
            </a:r>
            <a:r>
              <a:t> AC power transmission?</a:t>
            </a:r>
          </a:p>
        </p:txBody>
      </p:sp>
      <p:sp>
        <p:nvSpPr>
          <p:cNvPr id="77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867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Wouldn't there also be a current lag when you first applied a DC voltage?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wouldn't current also flow for awhile after removing that DC voltage?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"Yes" to both questions (due to the same magnetic induction effects)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However:  You don't turn DC voltage </a:t>
            </a:r>
            <a:r>
              <a:rPr b="1"/>
              <a:t>on</a:t>
            </a:r>
            <a:r>
              <a:t> very often, or turn it </a:t>
            </a:r>
            <a:r>
              <a:rPr b="1"/>
              <a:t>off</a:t>
            </a:r>
            <a:r>
              <a:t> very often</a:t>
            </a:r>
          </a:p>
          <a:p>
            <a:pPr>
              <a:defRPr sz="14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Soon after DC is turned on, current flow catches up and reaches its max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DC </a:t>
            </a:r>
            <a:r>
              <a:rPr b="1"/>
              <a:t>voltage</a:t>
            </a:r>
            <a:r>
              <a:t> is then high at same time that DC </a:t>
            </a:r>
            <a:r>
              <a:rPr b="1"/>
              <a:t>current</a:t>
            </a:r>
            <a:r>
              <a:t> is high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gives you maximum possible power out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 problem with AC is that it is </a:t>
            </a:r>
            <a:r>
              <a:rPr u="sng"/>
              <a:t>always</a:t>
            </a:r>
            <a:r>
              <a:t> turning on and off!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AC current flow never manages to catch up to AC voltage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you do NOT get maximum possible power out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And things get worse the longer the wire gets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That is:  </a:t>
            </a:r>
          </a:p>
        </p:txBody>
      </p:sp>
      <p:sp>
        <p:nvSpPr>
          <p:cNvPr id="145" name="Rectangle 3"/>
          <p:cNvSpPr txBox="1"/>
          <p:nvPr/>
        </p:nvSpPr>
        <p:spPr>
          <a:xfrm>
            <a:off x="228600" y="685800"/>
            <a:ext cx="8915400" cy="2918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</a:t>
            </a:r>
            <a:r>
              <a:rPr b="1">
                <a:solidFill>
                  <a:srgbClr val="FBC901"/>
                </a:solidFill>
              </a:rPr>
              <a:t>A heat source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</a:t>
            </a:r>
            <a:r>
              <a:rPr b="1">
                <a:solidFill>
                  <a:srgbClr val="FBC901"/>
                </a:solidFill>
              </a:rPr>
              <a:t>A boiler </a:t>
            </a:r>
            <a:r>
              <a:t>in which water is heated to above 100°C  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Causing it to form steam, which expands 1700 times in volume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3) </a:t>
            </a:r>
            <a:r>
              <a:rPr b="1">
                <a:solidFill>
                  <a:srgbClr val="FBC901"/>
                </a:solidFill>
              </a:rPr>
              <a:t>A propeller </a:t>
            </a:r>
            <a:r>
              <a:t>that is turned by the resulting high pressure steam flow 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Although it is then called a steam turbine (or just "turbine")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4) </a:t>
            </a:r>
            <a:r>
              <a:rPr b="1">
                <a:solidFill>
                  <a:srgbClr val="FBC901"/>
                </a:solidFill>
              </a:rPr>
              <a:t>An electrical generator </a:t>
            </a:r>
            <a:r>
              <a:t>(from the preceding note set) turned by that propeller </a:t>
            </a:r>
          </a:p>
        </p:txBody>
      </p:sp>
      <p:grpSp>
        <p:nvGrpSpPr>
          <p:cNvPr id="150" name="Group 13"/>
          <p:cNvGrpSpPr/>
          <p:nvPr/>
        </p:nvGrpSpPr>
        <p:grpSpPr>
          <a:xfrm>
            <a:off x="1905000" y="4046912"/>
            <a:ext cx="5095381" cy="2372323"/>
            <a:chOff x="0" y="0"/>
            <a:chExt cx="5095380" cy="2372321"/>
          </a:xfrm>
        </p:grpSpPr>
        <p:pic>
          <p:nvPicPr>
            <p:cNvPr id="146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6052"/>
              <a:ext cx="3723778" cy="1455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icture 15" descr="Picture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9973" y="1631961"/>
              <a:ext cx="1694842" cy="74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Picture 16" descr="Picture 1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98407" y="173296"/>
              <a:ext cx="1550090" cy="798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Picture 17" descr="Picture 1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62974" y="0"/>
              <a:ext cx="1332407" cy="931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1" name="TextBox 19"/>
          <p:cNvSpPr txBox="1"/>
          <p:nvPr/>
        </p:nvSpPr>
        <p:spPr>
          <a:xfrm>
            <a:off x="2766191" y="6387337"/>
            <a:ext cx="789426" cy="33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(1)</a:t>
            </a:r>
          </a:p>
        </p:txBody>
      </p:sp>
      <p:sp>
        <p:nvSpPr>
          <p:cNvPr id="152" name="TextBox 20"/>
          <p:cNvSpPr txBox="1"/>
          <p:nvPr/>
        </p:nvSpPr>
        <p:spPr>
          <a:xfrm>
            <a:off x="1905000" y="4194490"/>
            <a:ext cx="789426" cy="33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(2)</a:t>
            </a:r>
          </a:p>
        </p:txBody>
      </p:sp>
      <p:sp>
        <p:nvSpPr>
          <p:cNvPr id="153" name="TextBox 24"/>
          <p:cNvSpPr txBox="1"/>
          <p:nvPr/>
        </p:nvSpPr>
        <p:spPr>
          <a:xfrm>
            <a:off x="4129743" y="4994904"/>
            <a:ext cx="789426" cy="330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(3)</a:t>
            </a:r>
          </a:p>
        </p:txBody>
      </p:sp>
      <p:sp>
        <p:nvSpPr>
          <p:cNvPr id="154" name="TextBox 25"/>
          <p:cNvSpPr txBox="1"/>
          <p:nvPr/>
        </p:nvSpPr>
        <p:spPr>
          <a:xfrm>
            <a:off x="5995657" y="4994904"/>
            <a:ext cx="789426" cy="330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(4)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Leading to a figure I dug up from the American Electric Power Corp.:</a:t>
            </a:r>
          </a:p>
        </p:txBody>
      </p:sp>
      <p:sp>
        <p:nvSpPr>
          <p:cNvPr id="779" name="Rectangle 3"/>
          <p:cNvSpPr txBox="1">
            <a:spLocks noGrp="1"/>
          </p:cNvSpPr>
          <p:nvPr>
            <p:ph type="body" idx="1"/>
          </p:nvPr>
        </p:nvSpPr>
        <p:spPr>
          <a:xfrm>
            <a:off x="3886200" y="1447800"/>
            <a:ext cx="5105400" cy="4953000"/>
          </a:xfrm>
          <a:prstGeom prst="rect">
            <a:avLst/>
          </a:prstGeom>
        </p:spPr>
        <p:txBody>
          <a:bodyPr/>
          <a:lstStyle/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Which essentially plots:</a:t>
            </a:r>
          </a:p>
          <a:p>
            <a:pPr algn="ctr">
              <a:spcBef>
                <a:spcPts val="100"/>
              </a:spcBef>
              <a:defRPr sz="800" b="1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AC Power Out vs. Power Line Length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Note how fast the output power falls:</a:t>
            </a:r>
          </a:p>
          <a:p>
            <a:pPr algn="ctr">
              <a:defRPr sz="10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It plummets in a FEW HUNDRED MILES!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All due to the AC voltage and AC current</a:t>
            </a:r>
          </a:p>
          <a:p>
            <a:pPr algn="ctr"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getting more and more out of step</a:t>
            </a:r>
          </a:p>
          <a:p>
            <a:pPr algn="ctr">
              <a:spcBef>
                <a:spcPts val="100"/>
              </a:spcBef>
              <a:defRPr sz="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the far end of a long power line!</a:t>
            </a:r>
          </a:p>
        </p:txBody>
      </p:sp>
      <p:pic>
        <p:nvPicPr>
          <p:cNvPr id="78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143000"/>
            <a:ext cx="3630789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Rectangle 3"/>
          <p:cNvSpPr txBox="1"/>
          <p:nvPr/>
        </p:nvSpPr>
        <p:spPr>
          <a:xfrm>
            <a:off x="304800" y="6324600"/>
            <a:ext cx="8610600" cy="47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Source: "American Electric Power – Transmission Facts"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200"/>
              </a:spcBef>
              <a:defRPr sz="1200" b="0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Original link has disappeared but a cached copy is available on this note set's Resources Webpage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AC power transmission is limited by TWO effects:</a:t>
            </a:r>
          </a:p>
        </p:txBody>
      </p:sp>
      <p:sp>
        <p:nvSpPr>
          <p:cNvPr id="78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</a:t>
            </a:r>
            <a:r>
              <a:rPr b="1"/>
              <a:t>Flowing electron current knocking into atoms, </a:t>
            </a:r>
            <a:r>
              <a:rPr b="1">
                <a:ln w="9524">
                  <a:solidFill>
                    <a:srgbClr val="FF0000"/>
                  </a:solidFill>
                </a:ln>
                <a:solidFill>
                  <a:srgbClr val="FF442D"/>
                </a:solidFill>
              </a:rPr>
              <a:t>heating</a:t>
            </a:r>
            <a:r>
              <a:rPr b="1"/>
              <a:t> them up =&gt;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"Resistive power loss" </a:t>
            </a:r>
            <a:r>
              <a:rPr b="0">
                <a:solidFill>
                  <a:srgbClr val="FFFFFF"/>
                </a:solidFill>
              </a:rPr>
              <a:t>(or </a:t>
            </a:r>
            <a:r>
              <a:rPr>
                <a:solidFill>
                  <a:srgbClr val="FFDE10"/>
                </a:solidFill>
              </a:rPr>
              <a:t>"thermal limit"</a:t>
            </a:r>
            <a:r>
              <a:rPr b="0">
                <a:solidFill>
                  <a:srgbClr val="FFFFFF"/>
                </a:solidFill>
              </a:rPr>
              <a:t>)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"Loss" because electrical power is </a:t>
            </a:r>
            <a:r>
              <a:rPr b="1"/>
              <a:t>lost</a:t>
            </a:r>
            <a:r>
              <a:t> by its conversion to heat</a:t>
            </a:r>
          </a:p>
          <a:p>
            <a:pPr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</a:t>
            </a:r>
            <a:r>
              <a:rPr b="1"/>
              <a:t>Current flow lagging behind the applied (pushing) voltage =&gt;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"Reactive power"  </a:t>
            </a:r>
            <a:r>
              <a:rPr b="0">
                <a:solidFill>
                  <a:srgbClr val="FFFFFF"/>
                </a:solidFill>
              </a:rPr>
              <a:t>(or </a:t>
            </a:r>
            <a:r>
              <a:rPr>
                <a:solidFill>
                  <a:srgbClr val="FFDE10"/>
                </a:solidFill>
              </a:rPr>
              <a:t>"stability limit"</a:t>
            </a:r>
            <a:r>
              <a:rPr b="0">
                <a:solidFill>
                  <a:srgbClr val="FFFFFF"/>
                </a:solidFill>
              </a:rPr>
              <a:t>)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This is not so much a true </a:t>
            </a:r>
            <a:r>
              <a:rPr b="1"/>
              <a:t>loss</a:t>
            </a:r>
            <a:r>
              <a:t>, but more like a worsening </a:t>
            </a:r>
            <a:r>
              <a:rPr b="1">
                <a:solidFill>
                  <a:srgbClr val="FFDE10"/>
                </a:solidFill>
              </a:rPr>
              <a:t>clog</a:t>
            </a:r>
            <a:r>
              <a:t>!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You just can't force as much electrical power </a:t>
            </a:r>
            <a:r>
              <a:rPr b="1"/>
              <a:t>through</a:t>
            </a:r>
            <a:r>
              <a:t> longer power lines!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In comparison, DC power transmission</a:t>
            </a:r>
          </a:p>
          <a:p>
            <a:pPr algn="ctr">
              <a:defRPr sz="12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also suffers from the 1</a:t>
            </a:r>
            <a:r>
              <a:rPr baseline="30000"/>
              <a:t>st</a:t>
            </a:r>
            <a:r>
              <a:t> effect – but NOT from the 2</a:t>
            </a:r>
            <a:r>
              <a:rPr baseline="30000"/>
              <a:t>nd</a:t>
            </a:r>
            <a:r>
              <a:t> effect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78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Thus HV DC power transmission = Key to an efficient long distance grid:</a:t>
            </a:r>
          </a:p>
        </p:txBody>
      </p:sp>
      <p:sp>
        <p:nvSpPr>
          <p:cNvPr id="788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914400"/>
            <a:ext cx="90678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HV (high voltage)</a:t>
            </a:r>
            <a:r>
              <a:rPr b="0"/>
              <a:t>: Minimizes 1</a:t>
            </a:r>
            <a:r>
              <a:rPr b="0" baseline="30000"/>
              <a:t>st</a:t>
            </a:r>
            <a:r>
              <a:rPr b="0"/>
              <a:t> limitation by reducing necessary current flows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DC (direct current)</a:t>
            </a:r>
            <a:r>
              <a:rPr b="0"/>
              <a:t>:  Eliminates 2</a:t>
            </a:r>
            <a:r>
              <a:rPr b="0" baseline="30000"/>
              <a:t>nd</a:t>
            </a:r>
            <a:r>
              <a:rPr b="0"/>
              <a:t> limitation by eliminating magnetic induction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stems from ever </a:t>
            </a:r>
            <a:r>
              <a:rPr b="1"/>
              <a:t>varying</a:t>
            </a:r>
            <a:r>
              <a:t> (growing and contracting) magnetic fields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this produces a couple of dilemmas: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1) &gt;95% of power plants </a:t>
            </a:r>
            <a:r>
              <a:rPr b="1"/>
              <a:t>like to produce</a:t>
            </a:r>
            <a:r>
              <a:t> AC power (from spinning things)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2) 100% of our homes and businesses are set up to </a:t>
            </a:r>
            <a:r>
              <a:rPr b="1"/>
              <a:t>use</a:t>
            </a:r>
            <a:r>
              <a:t> AC power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solution requires AC to DC conversion, then DC to AC back-conversion</a:t>
            </a:r>
          </a:p>
          <a:p>
            <a:pPr>
              <a:defRPr sz="11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445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Classically facilitated by TRANSFORMERS, DIODES &amp; CAPACITORS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The following DOES get technical</a:t>
            </a:r>
          </a:p>
        </p:txBody>
      </p:sp>
      <p:sp>
        <p:nvSpPr>
          <p:cNvPr id="79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102788"/>
            <a:ext cx="8788400" cy="5602812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Skim through it if you must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if you've studied the preceding pair of Electricity &amp; Magnetism note sets,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you've already "paid your dues"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the following should now make sense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Further, the following not only describes some neat applications of "E&amp;M"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also provides a primer on "diodes"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we will study later . . . as "photovoltaic solar cells"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a primer on "capacitors"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may provide one of our best ways of storing Grid electrical energy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don't sell yourself short (I don't) – Give it a try!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79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Conversion of AC to DC, and then back again:</a:t>
            </a:r>
          </a:p>
        </p:txBody>
      </p:sp>
      <p:sp>
        <p:nvSpPr>
          <p:cNvPr id="79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Step 1) Convert power plant AC to higher voltage AC with transformer</a:t>
            </a:r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3543300" algn="l"/>
                <a:tab pos="5715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Input: Medium voltage AC:	  Transformer:	Output: High voltage AC: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Higher voltage out means lower current flow =&gt; Lower resistive loss</a:t>
            </a:r>
          </a:p>
        </p:txBody>
      </p:sp>
      <p:grpSp>
        <p:nvGrpSpPr>
          <p:cNvPr id="815" name="Group"/>
          <p:cNvGrpSpPr/>
          <p:nvPr/>
        </p:nvGrpSpPr>
        <p:grpSpPr>
          <a:xfrm>
            <a:off x="457199" y="2438399"/>
            <a:ext cx="8610600" cy="3121962"/>
            <a:chOff x="0" y="0"/>
            <a:chExt cx="8610599" cy="3121960"/>
          </a:xfrm>
        </p:grpSpPr>
        <p:pic>
          <p:nvPicPr>
            <p:cNvPr id="796" name="Picture 61" descr="Picture 6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05200" y="992489"/>
              <a:ext cx="1447800" cy="1064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7" name="Right Arrow 62"/>
            <p:cNvSpPr/>
            <p:nvPr/>
          </p:nvSpPr>
          <p:spPr>
            <a:xfrm>
              <a:off x="2607782" y="1112520"/>
              <a:ext cx="457201" cy="8382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Right Arrow 63"/>
            <p:cNvSpPr/>
            <p:nvPr/>
          </p:nvSpPr>
          <p:spPr>
            <a:xfrm>
              <a:off x="5317018" y="1066800"/>
              <a:ext cx="457201" cy="838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05" name="Group 49"/>
            <p:cNvGrpSpPr/>
            <p:nvPr/>
          </p:nvGrpSpPr>
          <p:grpSpPr>
            <a:xfrm>
              <a:off x="0" y="1142999"/>
              <a:ext cx="1845783" cy="761456"/>
              <a:chOff x="0" y="0"/>
              <a:chExt cx="1845782" cy="761454"/>
            </a:xfrm>
          </p:grpSpPr>
          <p:sp>
            <p:nvSpPr>
              <p:cNvPr id="799" name="Straight Connector 5"/>
              <p:cNvSpPr/>
              <p:nvPr/>
            </p:nvSpPr>
            <p:spPr>
              <a:xfrm flipV="1">
                <a:off x="-1" y="367881"/>
                <a:ext cx="1845783" cy="17311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0" name="Straight Connector 6"/>
              <p:cNvSpPr/>
              <p:nvPr/>
            </p:nvSpPr>
            <p:spPr>
              <a:xfrm flipV="1">
                <a:off x="1835" y="364"/>
                <a:ext cx="525" cy="760908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1" name="Straight Connector 7"/>
              <p:cNvSpPr/>
              <p:nvPr/>
            </p:nvSpPr>
            <p:spPr>
              <a:xfrm>
                <a:off x="8390" y="-1"/>
                <a:ext cx="1837392" cy="54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2" name="Straight Connector 8"/>
              <p:cNvSpPr/>
              <p:nvPr/>
            </p:nvSpPr>
            <p:spPr>
              <a:xfrm>
                <a:off x="14682" y="760906"/>
                <a:ext cx="1831100" cy="54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3" name="Straight Connector 9"/>
              <p:cNvSpPr/>
              <p:nvPr/>
            </p:nvSpPr>
            <p:spPr>
              <a:xfrm flipV="1">
                <a:off x="1844523" y="364"/>
                <a:ext cx="525" cy="760908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4" name="Freeform 10"/>
              <p:cNvSpPr/>
              <p:nvPr/>
            </p:nvSpPr>
            <p:spPr>
              <a:xfrm>
                <a:off x="0" y="363"/>
                <a:ext cx="1845783" cy="76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06" name="TextBox 21"/>
            <p:cNvSpPr txBox="1"/>
            <p:nvPr/>
          </p:nvSpPr>
          <p:spPr>
            <a:xfrm>
              <a:off x="1828800" y="1371600"/>
              <a:ext cx="60960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Time</a:t>
              </a:r>
            </a:p>
          </p:txBody>
        </p:sp>
        <p:grpSp>
          <p:nvGrpSpPr>
            <p:cNvPr id="813" name="Group 50"/>
            <p:cNvGrpSpPr/>
            <p:nvPr/>
          </p:nvGrpSpPr>
          <p:grpSpPr>
            <a:xfrm>
              <a:off x="6155218" y="0"/>
              <a:ext cx="1845782" cy="3121961"/>
              <a:chOff x="0" y="0"/>
              <a:chExt cx="1845781" cy="3121960"/>
            </a:xfrm>
          </p:grpSpPr>
          <p:sp>
            <p:nvSpPr>
              <p:cNvPr id="807" name="Straight Connector 51"/>
              <p:cNvSpPr/>
              <p:nvPr/>
            </p:nvSpPr>
            <p:spPr>
              <a:xfrm>
                <a:off x="16981" y="1562099"/>
                <a:ext cx="1828801" cy="2170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8" name="Straight Connector 52"/>
              <p:cNvSpPr/>
              <p:nvPr/>
            </p:nvSpPr>
            <p:spPr>
              <a:xfrm flipV="1">
                <a:off x="1835" y="1495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9" name="Straight Connector 53"/>
              <p:cNvSpPr/>
              <p:nvPr/>
            </p:nvSpPr>
            <p:spPr>
              <a:xfrm>
                <a:off x="8390" y="-1"/>
                <a:ext cx="1837392" cy="2244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0" name="Straight Connector 54"/>
              <p:cNvSpPr/>
              <p:nvPr/>
            </p:nvSpPr>
            <p:spPr>
              <a:xfrm>
                <a:off x="14682" y="3119718"/>
                <a:ext cx="1831100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1" name="Straight Connector 55"/>
              <p:cNvSpPr/>
              <p:nvPr/>
            </p:nvSpPr>
            <p:spPr>
              <a:xfrm flipV="1">
                <a:off x="1844523" y="1495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2" name="Freeform 56"/>
              <p:cNvSpPr/>
              <p:nvPr/>
            </p:nvSpPr>
            <p:spPr>
              <a:xfrm>
                <a:off x="0" y="1491"/>
                <a:ext cx="1845782" cy="3119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14" name="TextBox 23"/>
            <p:cNvSpPr txBox="1"/>
            <p:nvPr/>
          </p:nvSpPr>
          <p:spPr>
            <a:xfrm>
              <a:off x="8001000" y="1424613"/>
              <a:ext cx="60960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Time</a:t>
              </a:r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8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For the next step, we need a new device: a </a:t>
            </a:r>
            <a:r>
              <a:rPr b="1">
                <a:solidFill>
                  <a:srgbClr val="FBC901"/>
                </a:solidFill>
              </a:rPr>
              <a:t>diode</a:t>
            </a:r>
          </a:p>
        </p:txBody>
      </p:sp>
      <p:sp>
        <p:nvSpPr>
          <p:cNvPr id="81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Diodes act like one-way doors to electrical current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Passing current flow in one direction</a:t>
            </a:r>
          </a:p>
          <a:p>
            <a:pPr algn="r"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But blocking current trying to flow in the other direction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Textbooks seem to believe only electrical engineers can comprehend diodes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I think we can </a:t>
            </a:r>
            <a:r>
              <a:rPr b="1"/>
              <a:t>all</a:t>
            </a:r>
            <a:r>
              <a:t> understand them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We've just got to learn about special materials called </a:t>
            </a:r>
            <a:r>
              <a:rPr b="1">
                <a:solidFill>
                  <a:srgbClr val="FFDE10"/>
                </a:solidFill>
              </a:rPr>
              <a:t>semiconductors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Semiconductors are called that because they are almost insulators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Insulator's electrons</a:t>
            </a:r>
            <a:r>
              <a:rPr b="1"/>
              <a:t> all </a:t>
            </a:r>
            <a:r>
              <a:t>remain bound to atoms (= why they don't conduct!)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atoms retaining </a:t>
            </a:r>
            <a:r>
              <a:rPr b="1"/>
              <a:t>all</a:t>
            </a:r>
            <a:r>
              <a:t> of their electrons are neutral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we can represent pure semiconductor material as boring gray:</a:t>
            </a:r>
          </a:p>
        </p:txBody>
      </p:sp>
      <p:sp>
        <p:nvSpPr>
          <p:cNvPr id="820" name="Rectangle 5"/>
          <p:cNvSpPr/>
          <p:nvPr/>
        </p:nvSpPr>
        <p:spPr>
          <a:xfrm>
            <a:off x="7086600" y="5562600"/>
            <a:ext cx="1143000" cy="685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Rectangle 5"/>
          <p:cNvSpPr txBox="1"/>
          <p:nvPr/>
        </p:nvSpPr>
        <p:spPr>
          <a:xfrm>
            <a:off x="304800" y="65207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8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The trick with semiconductors is to add special impurities:</a:t>
            </a:r>
          </a:p>
        </p:txBody>
      </p:sp>
      <p:sp>
        <p:nvSpPr>
          <p:cNvPr id="824" name="Rectangle 3"/>
          <p:cNvSpPr txBox="1">
            <a:spLocks noGrp="1"/>
          </p:cNvSpPr>
          <p:nvPr>
            <p:ph type="body" idx="1"/>
          </p:nvPr>
        </p:nvSpPr>
        <p:spPr>
          <a:xfrm>
            <a:off x="114300" y="719090"/>
            <a:ext cx="8991600" cy="5615941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 preceding base semiconductor sets the bonding rules:</a:t>
            </a:r>
          </a:p>
          <a:p>
            <a:pPr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it’s silicon (as it most commonly is), atoms of the crystal must have for bonds</a:t>
            </a:r>
          </a:p>
          <a:p>
            <a:pPr marL="0" lvl="1" indent="640896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Add some impurities with five valence electrons (e.g. Phosphorus or Arsenic):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Just a little! Say a part per million to a part per thousand</a:t>
            </a:r>
          </a:p>
          <a:p>
            <a:pPr marL="0" lvl="1" indent="640896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If one of them gets in a crystalline site, it will have an unused valence </a:t>
            </a:r>
            <a:r>
              <a:rPr>
                <a:solidFill>
                  <a:srgbClr val="5CAEFE"/>
                </a:solidFill>
              </a:rPr>
              <a:t>electron</a:t>
            </a:r>
          </a:p>
          <a:p>
            <a:pPr marL="0" lvl="1" indent="640896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can then break loose to wander, carrying its negative charge</a:t>
            </a:r>
          </a:p>
          <a:p>
            <a:pPr marL="0" lvl="2" indent="1085850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that will leave the parent </a:t>
            </a:r>
            <a:r>
              <a:rPr>
                <a:solidFill>
                  <a:srgbClr val="FFACB4"/>
                </a:solidFill>
              </a:rPr>
              <a:t>donor impurity </a:t>
            </a:r>
            <a:r>
              <a:t>short of an electron</a:t>
            </a:r>
          </a:p>
          <a:p>
            <a:pPr marL="0" lvl="1" indent="640896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will give that now fixed-in-place donor a positive charge</a:t>
            </a:r>
          </a:p>
          <a:p>
            <a:pPr marL="0" lvl="2" indent="1085850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can be represented as this:</a:t>
            </a:r>
          </a:p>
          <a:p>
            <a:pPr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1" indent="640896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background of stationary </a:t>
            </a:r>
            <a:r>
              <a:rPr>
                <a:solidFill>
                  <a:srgbClr val="FFACB4"/>
                </a:solidFill>
              </a:rPr>
              <a:t>donor impurities</a:t>
            </a:r>
          </a:p>
          <a:p>
            <a:pPr marL="0" lvl="1" indent="640896">
              <a:buSzTx/>
              <a:buNone/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lvl="2" indent="1085850"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Plus their now wandering </a:t>
            </a:r>
            <a:r>
              <a:rPr>
                <a:solidFill>
                  <a:srgbClr val="5CAEFE"/>
                </a:solidFill>
              </a:rPr>
              <a:t>extra electrons</a:t>
            </a:r>
          </a:p>
        </p:txBody>
      </p:sp>
      <p:grpSp>
        <p:nvGrpSpPr>
          <p:cNvPr id="829" name="Group"/>
          <p:cNvGrpSpPr/>
          <p:nvPr/>
        </p:nvGrpSpPr>
        <p:grpSpPr>
          <a:xfrm>
            <a:off x="7416800" y="5410200"/>
            <a:ext cx="1143000" cy="685800"/>
            <a:chOff x="0" y="0"/>
            <a:chExt cx="1143000" cy="685800"/>
          </a:xfrm>
        </p:grpSpPr>
        <p:sp>
          <p:nvSpPr>
            <p:cNvPr id="825" name="Rectangle 5"/>
            <p:cNvSpPr/>
            <p:nvPr/>
          </p:nvSpPr>
          <p:spPr>
            <a:xfrm>
              <a:off x="0" y="0"/>
              <a:ext cx="1143000" cy="685800"/>
            </a:xfrm>
            <a:prstGeom prst="rect">
              <a:avLst/>
            </a:prstGeom>
            <a:solidFill>
              <a:srgbClr val="FFACB5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6" name="Rectangle 6"/>
            <p:cNvSpPr/>
            <p:nvPr/>
          </p:nvSpPr>
          <p:spPr>
            <a:xfrm>
              <a:off x="152400" y="152400"/>
              <a:ext cx="228600" cy="76200"/>
            </a:xfrm>
            <a:prstGeom prst="rect">
              <a:avLst/>
            </a:prstGeom>
            <a:solidFill>
              <a:srgbClr val="5CAD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27" name="Rectangle 7"/>
            <p:cNvSpPr/>
            <p:nvPr/>
          </p:nvSpPr>
          <p:spPr>
            <a:xfrm>
              <a:off x="457200" y="381000"/>
              <a:ext cx="228600" cy="76200"/>
            </a:xfrm>
            <a:prstGeom prst="rect">
              <a:avLst/>
            </a:prstGeom>
            <a:solidFill>
              <a:srgbClr val="5CAD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28" name="Rectangle 8"/>
            <p:cNvSpPr/>
            <p:nvPr/>
          </p:nvSpPr>
          <p:spPr>
            <a:xfrm>
              <a:off x="762000" y="152400"/>
              <a:ext cx="228600" cy="76200"/>
            </a:xfrm>
            <a:prstGeom prst="rect">
              <a:avLst/>
            </a:prstGeom>
            <a:solidFill>
              <a:srgbClr val="5CAD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Or instead add another sort of impurity:</a:t>
            </a:r>
          </a:p>
        </p:txBody>
      </p:sp>
      <p:sp>
        <p:nvSpPr>
          <p:cNvPr id="83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685800"/>
            <a:ext cx="8991600" cy="6019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Ones with only 3 valence electrons </a:t>
            </a:r>
            <a:r>
              <a:rPr b="0" dirty="0"/>
              <a:t>(e.g., Boron):</a:t>
            </a:r>
            <a:endParaRPr sz="1200" dirty="0"/>
          </a:p>
          <a:p>
            <a:pPr>
              <a:spcBef>
                <a:spcPts val="2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BC901"/>
                </a:solidFill>
              </a:rPr>
              <a:t>Again, just a little: A part per million to a part per thousand!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If one of them gets in a crystalline site, it will lack a bonding / valence </a:t>
            </a:r>
            <a:r>
              <a:rPr b="1" dirty="0">
                <a:solidFill>
                  <a:srgbClr val="5CADFF"/>
                </a:solidFill>
              </a:rPr>
              <a:t>electron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But it can steal an electron from a neighboring silicon atom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Thus completing ITS 4 bonds to the crystal 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	Leading </a:t>
            </a:r>
            <a:r>
              <a:rPr/>
              <a:t>it</a:t>
            </a:r>
            <a:r>
              <a:rPr smtClean="0"/>
              <a:t> </a:t>
            </a:r>
            <a:r>
              <a:rPr lang="en-US" smtClean="0"/>
              <a:t>to </a:t>
            </a:r>
            <a:r>
              <a:rPr smtClean="0"/>
              <a:t>be </a:t>
            </a:r>
            <a:r>
              <a:t>named an </a:t>
            </a:r>
            <a:r>
              <a:rPr b="1">
                <a:solidFill>
                  <a:srgbClr val="5CADFF"/>
                </a:solidFill>
              </a:rPr>
              <a:t>acceptor impurity </a:t>
            </a:r>
            <a:r>
              <a:t>(i.e., thief)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The victimized Si can then take an electron from its silicon neighbor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With that neighbor then taking an electron from its neighbor . . . 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The now moving electron-deficient-bond, called a </a:t>
            </a:r>
            <a:r>
              <a:rPr b="1" dirty="0">
                <a:solidFill>
                  <a:srgbClr val="FFACB5"/>
                </a:solidFill>
              </a:rPr>
              <a:t>hole</a:t>
            </a:r>
            <a:r>
              <a:rPr dirty="0"/>
              <a:t>, carries a positive charge</a:t>
            </a:r>
          </a:p>
          <a:p>
            <a:pPr>
              <a:spcBef>
                <a:spcPts val="3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All of which we can represent as this: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A background of stationary ionized </a:t>
            </a:r>
            <a:r>
              <a:rPr dirty="0">
                <a:solidFill>
                  <a:srgbClr val="22DAFF"/>
                </a:solidFill>
              </a:rPr>
              <a:t>acceptor impurities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Plus the now wandering </a:t>
            </a:r>
            <a:r>
              <a:rPr dirty="0">
                <a:solidFill>
                  <a:srgbClr val="FFACB5"/>
                </a:solidFill>
              </a:rPr>
              <a:t>positive holes</a:t>
            </a:r>
          </a:p>
        </p:txBody>
      </p:sp>
      <p:grpSp>
        <p:nvGrpSpPr>
          <p:cNvPr id="837" name="Group 9"/>
          <p:cNvGrpSpPr/>
          <p:nvPr/>
        </p:nvGrpSpPr>
        <p:grpSpPr>
          <a:xfrm>
            <a:off x="6934200" y="5486400"/>
            <a:ext cx="1143000" cy="685800"/>
            <a:chOff x="0" y="0"/>
            <a:chExt cx="1143000" cy="685800"/>
          </a:xfrm>
        </p:grpSpPr>
        <p:sp>
          <p:nvSpPr>
            <p:cNvPr id="833" name="Rectangle 10"/>
            <p:cNvSpPr/>
            <p:nvPr/>
          </p:nvSpPr>
          <p:spPr>
            <a:xfrm>
              <a:off x="0" y="0"/>
              <a:ext cx="1143000" cy="685800"/>
            </a:xfrm>
            <a:prstGeom prst="rect">
              <a:avLst/>
            </a:prstGeom>
            <a:solidFill>
              <a:srgbClr val="22DA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4" name="Oval 11"/>
            <p:cNvSpPr/>
            <p:nvPr/>
          </p:nvSpPr>
          <p:spPr>
            <a:xfrm>
              <a:off x="533400" y="431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5" name="Oval 12"/>
            <p:cNvSpPr/>
            <p:nvPr/>
          </p:nvSpPr>
          <p:spPr>
            <a:xfrm>
              <a:off x="152400" y="1524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6" name="Oval 13"/>
            <p:cNvSpPr/>
            <p:nvPr/>
          </p:nvSpPr>
          <p:spPr>
            <a:xfrm>
              <a:off x="838200" y="1524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Now build a semiconductor junction = a </a:t>
            </a:r>
            <a:r>
              <a:rPr b="1">
                <a:solidFill>
                  <a:srgbClr val="FBC901"/>
                </a:solidFill>
              </a:rPr>
              <a:t>DIODE</a:t>
            </a:r>
          </a:p>
        </p:txBody>
      </p:sp>
      <p:sp>
        <p:nvSpPr>
          <p:cNvPr id="84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838200"/>
            <a:ext cx="8991600" cy="23622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By using two (generally flat) layers of semiconductor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One layer with added </a:t>
            </a:r>
            <a:r>
              <a:rPr>
                <a:solidFill>
                  <a:srgbClr val="22DAFF"/>
                </a:solidFill>
              </a:rPr>
              <a:t>acceptor impurities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The other layer with added </a:t>
            </a:r>
            <a:r>
              <a:rPr>
                <a:solidFill>
                  <a:srgbClr val="FFACB5"/>
                </a:solidFill>
              </a:rPr>
              <a:t>donor impurities</a:t>
            </a:r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  <a:tab pos="914400" algn="l"/>
                <a:tab pos="1358900" algn="l"/>
                <a:tab pos="18288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Giving this (when viewed from the side via X-ray vision):</a:t>
            </a:r>
          </a:p>
        </p:txBody>
      </p:sp>
      <p:grpSp>
        <p:nvGrpSpPr>
          <p:cNvPr id="851" name="Group 8"/>
          <p:cNvGrpSpPr/>
          <p:nvPr/>
        </p:nvGrpSpPr>
        <p:grpSpPr>
          <a:xfrm>
            <a:off x="3352799" y="3200400"/>
            <a:ext cx="2286001" cy="685800"/>
            <a:chOff x="0" y="0"/>
            <a:chExt cx="2286000" cy="685800"/>
          </a:xfrm>
        </p:grpSpPr>
        <p:grpSp>
          <p:nvGrpSpPr>
            <p:cNvPr id="845" name="Group 9"/>
            <p:cNvGrpSpPr/>
            <p:nvPr/>
          </p:nvGrpSpPr>
          <p:grpSpPr>
            <a:xfrm>
              <a:off x="1143000" y="0"/>
              <a:ext cx="1143000" cy="685800"/>
              <a:chOff x="0" y="0"/>
              <a:chExt cx="1143000" cy="685800"/>
            </a:xfrm>
          </p:grpSpPr>
          <p:sp>
            <p:nvSpPr>
              <p:cNvPr id="841" name="Rectangle 19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FFACB5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2" name="Rectangle 20"/>
              <p:cNvSpPr/>
              <p:nvPr/>
            </p:nvSpPr>
            <p:spPr>
              <a:xfrm>
                <a:off x="152400" y="1524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3" name="Rectangle 21"/>
              <p:cNvSpPr/>
              <p:nvPr/>
            </p:nvSpPr>
            <p:spPr>
              <a:xfrm>
                <a:off x="457200" y="3810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4" name="Rectangle 22"/>
              <p:cNvSpPr/>
              <p:nvPr/>
            </p:nvSpPr>
            <p:spPr>
              <a:xfrm>
                <a:off x="762000" y="1524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50" name="Group 19"/>
            <p:cNvGrpSpPr/>
            <p:nvPr/>
          </p:nvGrpSpPr>
          <p:grpSpPr>
            <a:xfrm>
              <a:off x="-1" y="0"/>
              <a:ext cx="1143001" cy="685800"/>
              <a:chOff x="0" y="0"/>
              <a:chExt cx="1143000" cy="685800"/>
            </a:xfrm>
          </p:grpSpPr>
          <p:sp>
            <p:nvSpPr>
              <p:cNvPr id="846" name="Rectangle 15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22DA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7" name="Oval 16"/>
              <p:cNvSpPr/>
              <p:nvPr/>
            </p:nvSpPr>
            <p:spPr>
              <a:xfrm>
                <a:off x="533400" y="43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8" name="Oval 17"/>
              <p:cNvSpPr/>
              <p:nvPr/>
            </p:nvSpPr>
            <p:spPr>
              <a:xfrm>
                <a:off x="152400" y="15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9" name="Oval 18"/>
              <p:cNvSpPr/>
              <p:nvPr/>
            </p:nvSpPr>
            <p:spPr>
              <a:xfrm>
                <a:off x="838200" y="15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852" name="Rectangle 3"/>
          <p:cNvSpPr txBox="1"/>
          <p:nvPr/>
        </p:nvSpPr>
        <p:spPr>
          <a:xfrm>
            <a:off x="304800" y="4038600"/>
            <a:ext cx="4038600" cy="358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Left: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Fixed negative background of 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now ionized </a:t>
            </a:r>
            <a:r>
              <a:rPr>
                <a:solidFill>
                  <a:srgbClr val="22DAFF"/>
                </a:solidFill>
              </a:rPr>
              <a:t>acceptor impurities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+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resulting wandering 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electron-deficient and thus </a:t>
            </a:r>
            <a:br/>
            <a:r>
              <a:rPr>
                <a:solidFill>
                  <a:srgbClr val="FFACB5"/>
                </a:solidFill>
              </a:rPr>
              <a:t>positive holes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53" name="Rectangle 3"/>
          <p:cNvSpPr txBox="1"/>
          <p:nvPr/>
        </p:nvSpPr>
        <p:spPr>
          <a:xfrm>
            <a:off x="4800600" y="4038600"/>
            <a:ext cx="4038600" cy="331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Right: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Fixed positive background of 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now ionized</a:t>
            </a:r>
            <a:r>
              <a:rPr>
                <a:solidFill>
                  <a:srgbClr val="FFACB5"/>
                </a:solidFill>
              </a:rPr>
              <a:t> donor impurities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+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Their now liberated and wandering</a:t>
            </a: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22DA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negative electrons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Finally, connect this to a battery and see what happens:</a:t>
            </a:r>
          </a:p>
        </p:txBody>
      </p:sp>
      <p:sp>
        <p:nvSpPr>
          <p:cNvPr id="85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685800"/>
            <a:ext cx="6248400" cy="54356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Apply voltage in one direction and current flows just fine:</a:t>
            </a:r>
          </a:p>
        </p:txBody>
      </p:sp>
      <p:grpSp>
        <p:nvGrpSpPr>
          <p:cNvPr id="867" name="Group 61"/>
          <p:cNvGrpSpPr/>
          <p:nvPr/>
        </p:nvGrpSpPr>
        <p:grpSpPr>
          <a:xfrm>
            <a:off x="3200399" y="1838960"/>
            <a:ext cx="2286001" cy="685801"/>
            <a:chOff x="0" y="0"/>
            <a:chExt cx="2286000" cy="685800"/>
          </a:xfrm>
        </p:grpSpPr>
        <p:grpSp>
          <p:nvGrpSpPr>
            <p:cNvPr id="861" name="Group 9"/>
            <p:cNvGrpSpPr/>
            <p:nvPr/>
          </p:nvGrpSpPr>
          <p:grpSpPr>
            <a:xfrm>
              <a:off x="1143000" y="0"/>
              <a:ext cx="1143000" cy="685800"/>
              <a:chOff x="0" y="0"/>
              <a:chExt cx="1143000" cy="685800"/>
            </a:xfrm>
          </p:grpSpPr>
          <p:sp>
            <p:nvSpPr>
              <p:cNvPr id="857" name="Rectangle 5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FFACB5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8" name="Rectangle 6"/>
              <p:cNvSpPr/>
              <p:nvPr/>
            </p:nvSpPr>
            <p:spPr>
              <a:xfrm>
                <a:off x="152400" y="1524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9" name="Rectangle 7"/>
              <p:cNvSpPr/>
              <p:nvPr/>
            </p:nvSpPr>
            <p:spPr>
              <a:xfrm>
                <a:off x="457200" y="3810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0" name="Rectangle 8"/>
              <p:cNvSpPr/>
              <p:nvPr/>
            </p:nvSpPr>
            <p:spPr>
              <a:xfrm>
                <a:off x="762000" y="1524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66" name="Group 19"/>
            <p:cNvGrpSpPr/>
            <p:nvPr/>
          </p:nvGrpSpPr>
          <p:grpSpPr>
            <a:xfrm>
              <a:off x="-1" y="0"/>
              <a:ext cx="1143001" cy="685800"/>
              <a:chOff x="0" y="0"/>
              <a:chExt cx="1143000" cy="685800"/>
            </a:xfrm>
          </p:grpSpPr>
          <p:sp>
            <p:nvSpPr>
              <p:cNvPr id="862" name="Rectangle 11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22DA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3" name="Oval 16"/>
              <p:cNvSpPr/>
              <p:nvPr/>
            </p:nvSpPr>
            <p:spPr>
              <a:xfrm>
                <a:off x="533400" y="43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4" name="Oval 17"/>
              <p:cNvSpPr/>
              <p:nvPr/>
            </p:nvSpPr>
            <p:spPr>
              <a:xfrm>
                <a:off x="152400" y="15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5" name="Oval 18"/>
              <p:cNvSpPr/>
              <p:nvPr/>
            </p:nvSpPr>
            <p:spPr>
              <a:xfrm>
                <a:off x="838200" y="1524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885" name="Group 47"/>
          <p:cNvGrpSpPr/>
          <p:nvPr/>
        </p:nvGrpSpPr>
        <p:grpSpPr>
          <a:xfrm>
            <a:off x="2879725" y="1305560"/>
            <a:ext cx="2922270" cy="870585"/>
            <a:chOff x="0" y="0"/>
            <a:chExt cx="2922269" cy="870584"/>
          </a:xfrm>
        </p:grpSpPr>
        <p:grpSp>
          <p:nvGrpSpPr>
            <p:cNvPr id="876" name="Group 15"/>
            <p:cNvGrpSpPr/>
            <p:nvPr/>
          </p:nvGrpSpPr>
          <p:grpSpPr>
            <a:xfrm>
              <a:off x="1042629" y="38098"/>
              <a:ext cx="1033454" cy="326829"/>
              <a:chOff x="0" y="0"/>
              <a:chExt cx="1033452" cy="326827"/>
            </a:xfrm>
          </p:grpSpPr>
          <p:grpSp>
            <p:nvGrpSpPr>
              <p:cNvPr id="871" name="AutoShape 7"/>
              <p:cNvGrpSpPr/>
              <p:nvPr/>
            </p:nvGrpSpPr>
            <p:grpSpPr>
              <a:xfrm>
                <a:off x="158992" y="-1"/>
                <a:ext cx="874461" cy="326829"/>
                <a:chOff x="0" y="0"/>
                <a:chExt cx="874460" cy="326827"/>
              </a:xfrm>
            </p:grpSpPr>
            <p:sp>
              <p:nvSpPr>
                <p:cNvPr id="868" name="Shape"/>
                <p:cNvSpPr/>
                <p:nvPr/>
              </p:nvSpPr>
              <p:spPr>
                <a:xfrm rot="16200000" flipH="1">
                  <a:off x="273816" y="-273817"/>
                  <a:ext cx="326828" cy="87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01"/>
                      </a:moveTo>
                      <a:cubicBezTo>
                        <a:pt x="0" y="896"/>
                        <a:pt x="4835" y="0"/>
                        <a:pt x="10800" y="0"/>
                      </a:cubicBezTo>
                      <a:cubicBezTo>
                        <a:pt x="16765" y="0"/>
                        <a:pt x="21600" y="896"/>
                        <a:pt x="21600" y="2001"/>
                      </a:cubicBezTo>
                      <a:lnTo>
                        <a:pt x="21600" y="19599"/>
                      </a:lnTo>
                      <a:cubicBezTo>
                        <a:pt x="21600" y="20704"/>
                        <a:pt x="16765" y="21600"/>
                        <a:pt x="10800" y="21600"/>
                      </a:cubicBezTo>
                      <a:cubicBezTo>
                        <a:pt x="4835" y="21600"/>
                        <a:pt x="0" y="20704"/>
                        <a:pt x="0" y="19599"/>
                      </a:cubicBezTo>
                      <a:close/>
                    </a:path>
                  </a:pathLst>
                </a:custGeom>
                <a:solidFill>
                  <a:srgbClr val="0033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69" name="Oval"/>
                <p:cNvSpPr/>
                <p:nvPr/>
              </p:nvSpPr>
              <p:spPr>
                <a:xfrm rot="16200000" flipH="1">
                  <a:off x="-82392" y="82392"/>
                  <a:ext cx="326828" cy="162045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70" name="Line"/>
                <p:cNvSpPr/>
                <p:nvPr/>
              </p:nvSpPr>
              <p:spPr>
                <a:xfrm rot="16200000" flipH="1">
                  <a:off x="273817" y="-273818"/>
                  <a:ext cx="326827" cy="87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01"/>
                      </a:moveTo>
                      <a:cubicBezTo>
                        <a:pt x="21600" y="3107"/>
                        <a:pt x="16765" y="4003"/>
                        <a:pt x="10800" y="4003"/>
                      </a:cubicBezTo>
                      <a:cubicBezTo>
                        <a:pt x="4835" y="4003"/>
                        <a:pt x="0" y="3107"/>
                        <a:pt x="0" y="2001"/>
                      </a:cubicBezTo>
                      <a:cubicBezTo>
                        <a:pt x="0" y="896"/>
                        <a:pt x="4835" y="0"/>
                        <a:pt x="10800" y="0"/>
                      </a:cubicBezTo>
                      <a:cubicBezTo>
                        <a:pt x="16765" y="0"/>
                        <a:pt x="21600" y="896"/>
                        <a:pt x="21600" y="2001"/>
                      </a:cubicBezTo>
                      <a:lnTo>
                        <a:pt x="21600" y="19599"/>
                      </a:lnTo>
                      <a:cubicBezTo>
                        <a:pt x="21600" y="20704"/>
                        <a:pt x="16765" y="21600"/>
                        <a:pt x="10800" y="21600"/>
                      </a:cubicBezTo>
                      <a:cubicBezTo>
                        <a:pt x="4835" y="21600"/>
                        <a:pt x="0" y="20704"/>
                        <a:pt x="0" y="19599"/>
                      </a:cubicBezTo>
                      <a:lnTo>
                        <a:pt x="0" y="2001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875" name="AutoShape 8"/>
              <p:cNvGrpSpPr/>
              <p:nvPr/>
            </p:nvGrpSpPr>
            <p:grpSpPr>
              <a:xfrm>
                <a:off x="-1" y="-1"/>
                <a:ext cx="397484" cy="326829"/>
                <a:chOff x="0" y="0"/>
                <a:chExt cx="397482" cy="326827"/>
              </a:xfrm>
            </p:grpSpPr>
            <p:sp>
              <p:nvSpPr>
                <p:cNvPr id="872" name="Shape"/>
                <p:cNvSpPr/>
                <p:nvPr/>
              </p:nvSpPr>
              <p:spPr>
                <a:xfrm rot="16200000" flipH="1">
                  <a:off x="35327" y="-35328"/>
                  <a:ext cx="326828" cy="397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220"/>
                      </a:moveTo>
                      <a:cubicBezTo>
                        <a:pt x="0" y="994"/>
                        <a:pt x="4835" y="0"/>
                        <a:pt x="10800" y="0"/>
                      </a:cubicBezTo>
                      <a:cubicBezTo>
                        <a:pt x="16765" y="0"/>
                        <a:pt x="21600" y="994"/>
                        <a:pt x="21600" y="2220"/>
                      </a:cubicBezTo>
                      <a:lnTo>
                        <a:pt x="21600" y="19380"/>
                      </a:lnTo>
                      <a:cubicBezTo>
                        <a:pt x="21600" y="20606"/>
                        <a:pt x="16765" y="21600"/>
                        <a:pt x="10800" y="21600"/>
                      </a:cubicBezTo>
                      <a:cubicBezTo>
                        <a:pt x="4835" y="21600"/>
                        <a:pt x="0" y="20606"/>
                        <a:pt x="0" y="1938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73" name="Oval"/>
                <p:cNvSpPr/>
                <p:nvPr/>
              </p:nvSpPr>
              <p:spPr>
                <a:xfrm rot="16200000" flipH="1">
                  <a:off x="-122560" y="122561"/>
                  <a:ext cx="326827" cy="81707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74" name="Line"/>
                <p:cNvSpPr/>
                <p:nvPr/>
              </p:nvSpPr>
              <p:spPr>
                <a:xfrm rot="16200000" flipH="1">
                  <a:off x="35328" y="-35329"/>
                  <a:ext cx="326827" cy="3974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220"/>
                      </a:moveTo>
                      <a:cubicBezTo>
                        <a:pt x="21600" y="3446"/>
                        <a:pt x="16765" y="4440"/>
                        <a:pt x="10800" y="4440"/>
                      </a:cubicBezTo>
                      <a:cubicBezTo>
                        <a:pt x="4835" y="4440"/>
                        <a:pt x="0" y="3446"/>
                        <a:pt x="0" y="2220"/>
                      </a:cubicBezTo>
                      <a:cubicBezTo>
                        <a:pt x="0" y="994"/>
                        <a:pt x="4835" y="0"/>
                        <a:pt x="10800" y="0"/>
                      </a:cubicBezTo>
                      <a:cubicBezTo>
                        <a:pt x="16765" y="0"/>
                        <a:pt x="21600" y="994"/>
                        <a:pt x="21600" y="2220"/>
                      </a:cubicBezTo>
                      <a:lnTo>
                        <a:pt x="21600" y="19380"/>
                      </a:lnTo>
                      <a:cubicBezTo>
                        <a:pt x="21600" y="20606"/>
                        <a:pt x="16765" y="21600"/>
                        <a:pt x="10800" y="21600"/>
                      </a:cubicBezTo>
                      <a:cubicBezTo>
                        <a:pt x="4835" y="21600"/>
                        <a:pt x="0" y="20606"/>
                        <a:pt x="0" y="19380"/>
                      </a:cubicBezTo>
                      <a:lnTo>
                        <a:pt x="0" y="222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877" name="Line 12"/>
            <p:cNvSpPr/>
            <p:nvPr/>
          </p:nvSpPr>
          <p:spPr>
            <a:xfrm flipV="1">
              <a:off x="2921000" y="191268"/>
              <a:ext cx="1" cy="666618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8" name="Line 13"/>
            <p:cNvSpPr/>
            <p:nvPr/>
          </p:nvSpPr>
          <p:spPr>
            <a:xfrm flipV="1">
              <a:off x="-1" y="191268"/>
              <a:ext cx="2" cy="679317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9" name="Line 14"/>
            <p:cNvSpPr/>
            <p:nvPr/>
          </p:nvSpPr>
          <p:spPr>
            <a:xfrm>
              <a:off x="635" y="190500"/>
              <a:ext cx="1041994" cy="19183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0" name="Line 16"/>
            <p:cNvSpPr/>
            <p:nvPr/>
          </p:nvSpPr>
          <p:spPr>
            <a:xfrm flipH="1" flipV="1">
              <a:off x="2076082" y="190500"/>
              <a:ext cx="845553" cy="10160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1" name="Line 17"/>
            <p:cNvSpPr/>
            <p:nvPr/>
          </p:nvSpPr>
          <p:spPr>
            <a:xfrm flipH="1">
              <a:off x="1269" y="851534"/>
              <a:ext cx="298933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2" name="Line 18"/>
            <p:cNvSpPr/>
            <p:nvPr/>
          </p:nvSpPr>
          <p:spPr>
            <a:xfrm flipH="1">
              <a:off x="2623337" y="857884"/>
              <a:ext cx="298933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3" name="TextBox 44"/>
            <p:cNvSpPr txBox="1"/>
            <p:nvPr/>
          </p:nvSpPr>
          <p:spPr>
            <a:xfrm>
              <a:off x="1057575" y="0"/>
              <a:ext cx="38434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884" name="TextBox 45"/>
            <p:cNvSpPr txBox="1"/>
            <p:nvPr/>
          </p:nvSpPr>
          <p:spPr>
            <a:xfrm>
              <a:off x="1755797" y="0"/>
              <a:ext cx="38434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-</a:t>
              </a:r>
            </a:p>
          </p:txBody>
        </p:sp>
      </p:grpSp>
      <p:grpSp>
        <p:nvGrpSpPr>
          <p:cNvPr id="903" name="Group 49"/>
          <p:cNvGrpSpPr/>
          <p:nvPr/>
        </p:nvGrpSpPr>
        <p:grpSpPr>
          <a:xfrm>
            <a:off x="2895600" y="4648199"/>
            <a:ext cx="2820035" cy="870586"/>
            <a:chOff x="0" y="0"/>
            <a:chExt cx="2820034" cy="870584"/>
          </a:xfrm>
        </p:grpSpPr>
        <p:grpSp>
          <p:nvGrpSpPr>
            <p:cNvPr id="894" name="Group 15"/>
            <p:cNvGrpSpPr/>
            <p:nvPr/>
          </p:nvGrpSpPr>
          <p:grpSpPr>
            <a:xfrm>
              <a:off x="816141" y="38098"/>
              <a:ext cx="997508" cy="326829"/>
              <a:chOff x="0" y="0"/>
              <a:chExt cx="997506" cy="326827"/>
            </a:xfrm>
          </p:grpSpPr>
          <p:grpSp>
            <p:nvGrpSpPr>
              <p:cNvPr id="889" name="AutoShape 7"/>
              <p:cNvGrpSpPr/>
              <p:nvPr/>
            </p:nvGrpSpPr>
            <p:grpSpPr>
              <a:xfrm>
                <a:off x="-1" y="-1"/>
                <a:ext cx="844046" cy="326829"/>
                <a:chOff x="0" y="0"/>
                <a:chExt cx="844044" cy="326827"/>
              </a:xfrm>
            </p:grpSpPr>
            <p:sp>
              <p:nvSpPr>
                <p:cNvPr id="886" name="Shape"/>
                <p:cNvSpPr/>
                <p:nvPr/>
              </p:nvSpPr>
              <p:spPr>
                <a:xfrm rot="5400000">
                  <a:off x="258608" y="-258609"/>
                  <a:ext cx="326828" cy="844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73"/>
                      </a:moveTo>
                      <a:cubicBezTo>
                        <a:pt x="0" y="928"/>
                        <a:pt x="4835" y="0"/>
                        <a:pt x="10800" y="0"/>
                      </a:cubicBezTo>
                      <a:cubicBezTo>
                        <a:pt x="16765" y="0"/>
                        <a:pt x="21600" y="928"/>
                        <a:pt x="21600" y="2073"/>
                      </a:cubicBezTo>
                      <a:lnTo>
                        <a:pt x="21600" y="19527"/>
                      </a:lnTo>
                      <a:cubicBezTo>
                        <a:pt x="21600" y="20672"/>
                        <a:pt x="16765" y="21600"/>
                        <a:pt x="10800" y="21600"/>
                      </a:cubicBezTo>
                      <a:cubicBezTo>
                        <a:pt x="4835" y="21600"/>
                        <a:pt x="0" y="20672"/>
                        <a:pt x="0" y="19527"/>
                      </a:cubicBezTo>
                      <a:close/>
                    </a:path>
                  </a:pathLst>
                </a:custGeom>
                <a:solidFill>
                  <a:srgbClr val="0033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7" name="Oval"/>
                <p:cNvSpPr/>
                <p:nvPr/>
              </p:nvSpPr>
              <p:spPr>
                <a:xfrm rot="5400000">
                  <a:off x="599608" y="82392"/>
                  <a:ext cx="326827" cy="162045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8" name="Line"/>
                <p:cNvSpPr/>
                <p:nvPr/>
              </p:nvSpPr>
              <p:spPr>
                <a:xfrm rot="5400000">
                  <a:off x="258608" y="-258610"/>
                  <a:ext cx="326828" cy="84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73"/>
                      </a:moveTo>
                      <a:cubicBezTo>
                        <a:pt x="21600" y="3219"/>
                        <a:pt x="16765" y="4147"/>
                        <a:pt x="10800" y="4147"/>
                      </a:cubicBezTo>
                      <a:cubicBezTo>
                        <a:pt x="4835" y="4147"/>
                        <a:pt x="0" y="3219"/>
                        <a:pt x="0" y="2073"/>
                      </a:cubicBezTo>
                      <a:cubicBezTo>
                        <a:pt x="0" y="928"/>
                        <a:pt x="4835" y="0"/>
                        <a:pt x="10800" y="0"/>
                      </a:cubicBezTo>
                      <a:cubicBezTo>
                        <a:pt x="16765" y="0"/>
                        <a:pt x="21600" y="928"/>
                        <a:pt x="21600" y="2073"/>
                      </a:cubicBezTo>
                      <a:lnTo>
                        <a:pt x="21600" y="19527"/>
                      </a:lnTo>
                      <a:cubicBezTo>
                        <a:pt x="21600" y="20672"/>
                        <a:pt x="16765" y="21600"/>
                        <a:pt x="10800" y="21600"/>
                      </a:cubicBezTo>
                      <a:cubicBezTo>
                        <a:pt x="4835" y="21600"/>
                        <a:pt x="0" y="20672"/>
                        <a:pt x="0" y="19527"/>
                      </a:cubicBezTo>
                      <a:lnTo>
                        <a:pt x="0" y="2073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893" name="AutoShape 8"/>
              <p:cNvGrpSpPr/>
              <p:nvPr/>
            </p:nvGrpSpPr>
            <p:grpSpPr>
              <a:xfrm>
                <a:off x="613850" y="-1"/>
                <a:ext cx="383657" cy="326829"/>
                <a:chOff x="0" y="0"/>
                <a:chExt cx="383656" cy="326827"/>
              </a:xfrm>
            </p:grpSpPr>
            <p:sp>
              <p:nvSpPr>
                <p:cNvPr id="890" name="Shape"/>
                <p:cNvSpPr/>
                <p:nvPr/>
              </p:nvSpPr>
              <p:spPr>
                <a:xfrm rot="5400000">
                  <a:off x="28414" y="-28415"/>
                  <a:ext cx="326828" cy="38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300"/>
                      </a:moveTo>
                      <a:cubicBezTo>
                        <a:pt x="0" y="1030"/>
                        <a:pt x="4835" y="0"/>
                        <a:pt x="10800" y="0"/>
                      </a:cubicBezTo>
                      <a:cubicBezTo>
                        <a:pt x="16765" y="0"/>
                        <a:pt x="21600" y="1030"/>
                        <a:pt x="21600" y="2300"/>
                      </a:cubicBezTo>
                      <a:lnTo>
                        <a:pt x="21600" y="19300"/>
                      </a:lnTo>
                      <a:cubicBezTo>
                        <a:pt x="21600" y="20570"/>
                        <a:pt x="16765" y="21600"/>
                        <a:pt x="10800" y="21600"/>
                      </a:cubicBezTo>
                      <a:cubicBezTo>
                        <a:pt x="4835" y="21600"/>
                        <a:pt x="0" y="20570"/>
                        <a:pt x="0" y="1930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91" name="Oval"/>
                <p:cNvSpPr/>
                <p:nvPr/>
              </p:nvSpPr>
              <p:spPr>
                <a:xfrm rot="5400000">
                  <a:off x="179389" y="122561"/>
                  <a:ext cx="326828" cy="81707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92" name="Line"/>
                <p:cNvSpPr/>
                <p:nvPr/>
              </p:nvSpPr>
              <p:spPr>
                <a:xfrm rot="5400000">
                  <a:off x="28414" y="-28416"/>
                  <a:ext cx="326828" cy="383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300"/>
                      </a:moveTo>
                      <a:cubicBezTo>
                        <a:pt x="21600" y="3570"/>
                        <a:pt x="16765" y="4600"/>
                        <a:pt x="10800" y="4600"/>
                      </a:cubicBezTo>
                      <a:cubicBezTo>
                        <a:pt x="4835" y="4600"/>
                        <a:pt x="0" y="3570"/>
                        <a:pt x="0" y="2300"/>
                      </a:cubicBezTo>
                      <a:cubicBezTo>
                        <a:pt x="0" y="1030"/>
                        <a:pt x="4835" y="0"/>
                        <a:pt x="10800" y="0"/>
                      </a:cubicBezTo>
                      <a:cubicBezTo>
                        <a:pt x="16765" y="0"/>
                        <a:pt x="21600" y="1030"/>
                        <a:pt x="21600" y="2300"/>
                      </a:cubicBezTo>
                      <a:lnTo>
                        <a:pt x="21600" y="19300"/>
                      </a:lnTo>
                      <a:cubicBezTo>
                        <a:pt x="21600" y="20570"/>
                        <a:pt x="16765" y="21600"/>
                        <a:pt x="10800" y="21600"/>
                      </a:cubicBezTo>
                      <a:cubicBezTo>
                        <a:pt x="4835" y="21600"/>
                        <a:pt x="0" y="20570"/>
                        <a:pt x="0" y="19300"/>
                      </a:cubicBezTo>
                      <a:lnTo>
                        <a:pt x="0" y="230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895" name="Line 12"/>
            <p:cNvSpPr/>
            <p:nvPr/>
          </p:nvSpPr>
          <p:spPr>
            <a:xfrm flipV="1">
              <a:off x="634" y="191268"/>
              <a:ext cx="1" cy="666618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6" name="Line 13"/>
            <p:cNvSpPr/>
            <p:nvPr/>
          </p:nvSpPr>
          <p:spPr>
            <a:xfrm flipV="1">
              <a:off x="2820034" y="191268"/>
              <a:ext cx="1" cy="679317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7" name="Line 14"/>
            <p:cNvSpPr/>
            <p:nvPr/>
          </p:nvSpPr>
          <p:spPr>
            <a:xfrm flipH="1">
              <a:off x="1813649" y="190500"/>
              <a:ext cx="1005752" cy="19183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8" name="Line 16"/>
            <p:cNvSpPr/>
            <p:nvPr/>
          </p:nvSpPr>
          <p:spPr>
            <a:xfrm flipV="1">
              <a:off x="0" y="190500"/>
              <a:ext cx="816142" cy="1016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9" name="Line 17"/>
            <p:cNvSpPr/>
            <p:nvPr/>
          </p:nvSpPr>
          <p:spPr>
            <a:xfrm>
              <a:off x="2531500" y="851534"/>
              <a:ext cx="288535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0" name="Line 18"/>
            <p:cNvSpPr/>
            <p:nvPr/>
          </p:nvSpPr>
          <p:spPr>
            <a:xfrm>
              <a:off x="635" y="857884"/>
              <a:ext cx="288535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1" name="TextBox 57"/>
            <p:cNvSpPr txBox="1"/>
            <p:nvPr/>
          </p:nvSpPr>
          <p:spPr>
            <a:xfrm>
              <a:off x="1428248" y="0"/>
              <a:ext cx="37097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902" name="TextBox 58"/>
            <p:cNvSpPr txBox="1"/>
            <p:nvPr/>
          </p:nvSpPr>
          <p:spPr>
            <a:xfrm>
              <a:off x="754313" y="0"/>
              <a:ext cx="37097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-</a:t>
              </a:r>
            </a:p>
          </p:txBody>
        </p:sp>
      </p:grpSp>
      <p:grpSp>
        <p:nvGrpSpPr>
          <p:cNvPr id="912" name="Group 62"/>
          <p:cNvGrpSpPr/>
          <p:nvPr/>
        </p:nvGrpSpPr>
        <p:grpSpPr>
          <a:xfrm>
            <a:off x="3200399" y="5213348"/>
            <a:ext cx="2286001" cy="685801"/>
            <a:chOff x="0" y="0"/>
            <a:chExt cx="2286000" cy="685800"/>
          </a:xfrm>
        </p:grpSpPr>
        <p:grpSp>
          <p:nvGrpSpPr>
            <p:cNvPr id="907" name="Group 9"/>
            <p:cNvGrpSpPr/>
            <p:nvPr/>
          </p:nvGrpSpPr>
          <p:grpSpPr>
            <a:xfrm>
              <a:off x="1143000" y="0"/>
              <a:ext cx="1143000" cy="685800"/>
              <a:chOff x="0" y="0"/>
              <a:chExt cx="1143000" cy="685800"/>
            </a:xfrm>
          </p:grpSpPr>
          <p:sp>
            <p:nvSpPr>
              <p:cNvPr id="904" name="Rectangle 69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FFACB5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5" name="Rectangle 71"/>
              <p:cNvSpPr/>
              <p:nvPr/>
            </p:nvSpPr>
            <p:spPr>
              <a:xfrm>
                <a:off x="533400" y="3810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6" name="Rectangle 72"/>
              <p:cNvSpPr/>
              <p:nvPr/>
            </p:nvSpPr>
            <p:spPr>
              <a:xfrm>
                <a:off x="838200" y="152400"/>
                <a:ext cx="228600" cy="76200"/>
              </a:xfrm>
              <a:prstGeom prst="rect">
                <a:avLst/>
              </a:prstGeom>
              <a:solidFill>
                <a:srgbClr val="5CAD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11" name="Group 19"/>
            <p:cNvGrpSpPr/>
            <p:nvPr/>
          </p:nvGrpSpPr>
          <p:grpSpPr>
            <a:xfrm>
              <a:off x="-1" y="0"/>
              <a:ext cx="1143001" cy="685800"/>
              <a:chOff x="0" y="0"/>
              <a:chExt cx="1143000" cy="685800"/>
            </a:xfrm>
          </p:grpSpPr>
          <p:sp>
            <p:nvSpPr>
              <p:cNvPr id="908" name="Rectangle 65"/>
              <p:cNvSpPr/>
              <p:nvPr/>
            </p:nvSpPr>
            <p:spPr>
              <a:xfrm>
                <a:off x="0" y="0"/>
                <a:ext cx="1143000" cy="685800"/>
              </a:xfrm>
              <a:prstGeom prst="rect">
                <a:avLst/>
              </a:prstGeom>
              <a:solidFill>
                <a:srgbClr val="22DA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9" name="Oval 66"/>
              <p:cNvSpPr/>
              <p:nvPr/>
            </p:nvSpPr>
            <p:spPr>
              <a:xfrm>
                <a:off x="381000" y="431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10" name="Oval 67"/>
              <p:cNvSpPr/>
              <p:nvPr/>
            </p:nvSpPr>
            <p:spPr>
              <a:xfrm>
                <a:off x="76199" y="152400"/>
                <a:ext cx="152401" cy="152400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16" name="Curved Left Arrow 73"/>
          <p:cNvGrpSpPr/>
          <p:nvPr/>
        </p:nvGrpSpPr>
        <p:grpSpPr>
          <a:xfrm>
            <a:off x="5943599" y="1457960"/>
            <a:ext cx="457260" cy="827615"/>
            <a:chOff x="0" y="0"/>
            <a:chExt cx="457258" cy="827614"/>
          </a:xfrm>
        </p:grpSpPr>
        <p:sp>
          <p:nvSpPr>
            <p:cNvPr id="913" name="Shape"/>
            <p:cNvSpPr/>
            <p:nvPr/>
          </p:nvSpPr>
          <p:spPr>
            <a:xfrm>
              <a:off x="0" y="0"/>
              <a:ext cx="457259" cy="82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0" y="18893"/>
                  </a:moveTo>
                  <a:lnTo>
                    <a:pt x="5025" y="15634"/>
                  </a:lnTo>
                  <a:lnTo>
                    <a:pt x="5025" y="17125"/>
                  </a:lnTo>
                  <a:lnTo>
                    <a:pt x="5025" y="17125"/>
                  </a:lnTo>
                  <a:cubicBezTo>
                    <a:pt x="12670" y="16271"/>
                    <a:pt x="18451" y="13559"/>
                    <a:pt x="19804" y="10192"/>
                  </a:cubicBezTo>
                  <a:cubicBezTo>
                    <a:pt x="21600" y="14660"/>
                    <a:pt x="15169" y="18975"/>
                    <a:pt x="5025" y="20108"/>
                  </a:cubicBezTo>
                  <a:lnTo>
                    <a:pt x="5025" y="21600"/>
                  </a:lnTo>
                  <a:close/>
                  <a:moveTo>
                    <a:pt x="20102" y="11684"/>
                  </a:moveTo>
                  <a:cubicBezTo>
                    <a:pt x="20102" y="6879"/>
                    <a:pt x="11102" y="2983"/>
                    <a:pt x="0" y="2983"/>
                  </a:cubicBezTo>
                  <a:lnTo>
                    <a:pt x="0" y="0"/>
                  </a:lnTo>
                  <a:cubicBezTo>
                    <a:pt x="11102" y="0"/>
                    <a:pt x="20102" y="3895"/>
                    <a:pt x="20102" y="8701"/>
                  </a:cubicBezTo>
                  <a:close/>
                </a:path>
              </a:pathLst>
            </a:custGeom>
            <a:solidFill>
              <a:srgbClr val="22DA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4" name="Shape"/>
            <p:cNvSpPr/>
            <p:nvPr/>
          </p:nvSpPr>
          <p:spPr>
            <a:xfrm>
              <a:off x="0" y="0"/>
              <a:ext cx="457201" cy="44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2716"/>
                    <a:pt x="11929" y="5515"/>
                    <a:pt x="0" y="5515"/>
                  </a:cubicBezTo>
                  <a:lnTo>
                    <a:pt x="0" y="0"/>
                  </a:lnTo>
                  <a:cubicBezTo>
                    <a:pt x="11929" y="0"/>
                    <a:pt x="21600" y="7202"/>
                    <a:pt x="21600" y="1608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5" name="Line"/>
            <p:cNvSpPr/>
            <p:nvPr/>
          </p:nvSpPr>
          <p:spPr>
            <a:xfrm>
              <a:off x="0" y="0"/>
              <a:ext cx="457201" cy="82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84"/>
                  </a:moveTo>
                  <a:cubicBezTo>
                    <a:pt x="21600" y="6879"/>
                    <a:pt x="11929" y="2983"/>
                    <a:pt x="0" y="2983"/>
                  </a:cubicBezTo>
                  <a:lnTo>
                    <a:pt x="0" y="0"/>
                  </a:lnTo>
                  <a:cubicBezTo>
                    <a:pt x="11929" y="0"/>
                    <a:pt x="21600" y="3895"/>
                    <a:pt x="21600" y="8701"/>
                  </a:cubicBezTo>
                  <a:lnTo>
                    <a:pt x="21600" y="11684"/>
                  </a:lnTo>
                  <a:cubicBezTo>
                    <a:pt x="21600" y="15651"/>
                    <a:pt x="14937" y="19117"/>
                    <a:pt x="5400" y="20108"/>
                  </a:cubicBezTo>
                  <a:lnTo>
                    <a:pt x="5400" y="21600"/>
                  </a:lnTo>
                  <a:lnTo>
                    <a:pt x="0" y="18893"/>
                  </a:lnTo>
                  <a:lnTo>
                    <a:pt x="5400" y="15634"/>
                  </a:lnTo>
                  <a:lnTo>
                    <a:pt x="5400" y="17125"/>
                  </a:lnTo>
                  <a:lnTo>
                    <a:pt x="5400" y="17125"/>
                  </a:lnTo>
                  <a:cubicBezTo>
                    <a:pt x="13614" y="16271"/>
                    <a:pt x="19826" y="13559"/>
                    <a:pt x="21280" y="10192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20" name="Curved Left Arrow 74"/>
          <p:cNvGrpSpPr/>
          <p:nvPr/>
        </p:nvGrpSpPr>
        <p:grpSpPr>
          <a:xfrm>
            <a:off x="2285941" y="1392346"/>
            <a:ext cx="457260" cy="827615"/>
            <a:chOff x="0" y="0"/>
            <a:chExt cx="457258" cy="827614"/>
          </a:xfrm>
        </p:grpSpPr>
        <p:sp>
          <p:nvSpPr>
            <p:cNvPr id="917" name="Shape"/>
            <p:cNvSpPr/>
            <p:nvPr/>
          </p:nvSpPr>
          <p:spPr>
            <a:xfrm rot="10800000">
              <a:off x="0" y="-1"/>
              <a:ext cx="457259" cy="82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0" y="18893"/>
                  </a:moveTo>
                  <a:lnTo>
                    <a:pt x="5025" y="15634"/>
                  </a:lnTo>
                  <a:lnTo>
                    <a:pt x="5025" y="17125"/>
                  </a:lnTo>
                  <a:lnTo>
                    <a:pt x="5025" y="17125"/>
                  </a:lnTo>
                  <a:cubicBezTo>
                    <a:pt x="12670" y="16271"/>
                    <a:pt x="18451" y="13559"/>
                    <a:pt x="19804" y="10192"/>
                  </a:cubicBezTo>
                  <a:cubicBezTo>
                    <a:pt x="21600" y="14660"/>
                    <a:pt x="15169" y="18975"/>
                    <a:pt x="5025" y="20108"/>
                  </a:cubicBezTo>
                  <a:lnTo>
                    <a:pt x="5025" y="21600"/>
                  </a:lnTo>
                  <a:close/>
                  <a:moveTo>
                    <a:pt x="20102" y="11684"/>
                  </a:moveTo>
                  <a:cubicBezTo>
                    <a:pt x="20102" y="6879"/>
                    <a:pt x="11102" y="2983"/>
                    <a:pt x="0" y="2983"/>
                  </a:cubicBezTo>
                  <a:lnTo>
                    <a:pt x="0" y="0"/>
                  </a:lnTo>
                  <a:cubicBezTo>
                    <a:pt x="11102" y="0"/>
                    <a:pt x="20102" y="3895"/>
                    <a:pt x="20102" y="8701"/>
                  </a:cubicBezTo>
                  <a:close/>
                </a:path>
              </a:pathLst>
            </a:custGeom>
            <a:solidFill>
              <a:srgbClr val="22DA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Shape"/>
            <p:cNvSpPr/>
            <p:nvPr/>
          </p:nvSpPr>
          <p:spPr>
            <a:xfrm rot="10800000">
              <a:off x="58" y="379938"/>
              <a:ext cx="457201" cy="44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2716"/>
                    <a:pt x="11929" y="5515"/>
                    <a:pt x="0" y="5515"/>
                  </a:cubicBezTo>
                  <a:lnTo>
                    <a:pt x="0" y="0"/>
                  </a:lnTo>
                  <a:cubicBezTo>
                    <a:pt x="11929" y="0"/>
                    <a:pt x="21600" y="7202"/>
                    <a:pt x="21600" y="1608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Line"/>
            <p:cNvSpPr/>
            <p:nvPr/>
          </p:nvSpPr>
          <p:spPr>
            <a:xfrm rot="10800000">
              <a:off x="58" y="-1"/>
              <a:ext cx="457201" cy="82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84"/>
                  </a:moveTo>
                  <a:cubicBezTo>
                    <a:pt x="21600" y="6879"/>
                    <a:pt x="11929" y="2983"/>
                    <a:pt x="0" y="2983"/>
                  </a:cubicBezTo>
                  <a:lnTo>
                    <a:pt x="0" y="0"/>
                  </a:lnTo>
                  <a:cubicBezTo>
                    <a:pt x="11929" y="0"/>
                    <a:pt x="21600" y="3895"/>
                    <a:pt x="21600" y="8701"/>
                  </a:cubicBezTo>
                  <a:lnTo>
                    <a:pt x="21600" y="11684"/>
                  </a:lnTo>
                  <a:cubicBezTo>
                    <a:pt x="21600" y="15651"/>
                    <a:pt x="14937" y="19117"/>
                    <a:pt x="5400" y="20108"/>
                  </a:cubicBezTo>
                  <a:lnTo>
                    <a:pt x="5400" y="21600"/>
                  </a:lnTo>
                  <a:lnTo>
                    <a:pt x="0" y="18893"/>
                  </a:lnTo>
                  <a:lnTo>
                    <a:pt x="5400" y="15634"/>
                  </a:lnTo>
                  <a:lnTo>
                    <a:pt x="5400" y="17125"/>
                  </a:lnTo>
                  <a:lnTo>
                    <a:pt x="5400" y="17125"/>
                  </a:lnTo>
                  <a:cubicBezTo>
                    <a:pt x="13614" y="16271"/>
                    <a:pt x="19826" y="13559"/>
                    <a:pt x="21280" y="10192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21" name="Rectangle 3"/>
          <p:cNvSpPr txBox="1"/>
          <p:nvPr/>
        </p:nvSpPr>
        <p:spPr>
          <a:xfrm>
            <a:off x="6477000" y="1534160"/>
            <a:ext cx="2438400" cy="2840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While new are electrons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pushed into this end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22" name="Rectangle 3"/>
          <p:cNvSpPr txBox="1"/>
          <p:nvPr/>
        </p:nvSpPr>
        <p:spPr>
          <a:xfrm>
            <a:off x="152400" y="1457960"/>
            <a:ext cx="2133600" cy="2699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Electrons are pulled out, making NEW holes at this end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23" name="Rectangle 3"/>
          <p:cNvSpPr txBox="1"/>
          <p:nvPr/>
        </p:nvSpPr>
        <p:spPr>
          <a:xfrm>
            <a:off x="1447800" y="2590800"/>
            <a:ext cx="5334000" cy="279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At the center "junction:</a:t>
            </a:r>
          </a:p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Electrons pushed across </a:t>
            </a:r>
            <a:r>
              <a:rPr b="1"/>
              <a:t>fill in </a:t>
            </a:r>
            <a:r>
              <a:t>holes on the other side</a:t>
            </a:r>
          </a:p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(both being replaced by new ones added at the ends)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24" name="Rectangle 3"/>
          <p:cNvSpPr txBox="1"/>
          <p:nvPr/>
        </p:nvSpPr>
        <p:spPr>
          <a:xfrm>
            <a:off x="152400" y="4028440"/>
            <a:ext cx="8763000" cy="260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apply the voltage in other direction and current flow soon grinds to a halt: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928" name="Curved Left Arrow 79"/>
          <p:cNvGrpSpPr/>
          <p:nvPr/>
        </p:nvGrpSpPr>
        <p:grpSpPr>
          <a:xfrm>
            <a:off x="5897881" y="4691745"/>
            <a:ext cx="457249" cy="902605"/>
            <a:chOff x="0" y="0"/>
            <a:chExt cx="457248" cy="902604"/>
          </a:xfrm>
        </p:grpSpPr>
        <p:sp>
          <p:nvSpPr>
            <p:cNvPr id="925" name="Shape"/>
            <p:cNvSpPr/>
            <p:nvPr/>
          </p:nvSpPr>
          <p:spPr>
            <a:xfrm rot="10800000" flipH="1">
              <a:off x="0" y="-1"/>
              <a:ext cx="457249" cy="90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0" y="19147"/>
                  </a:moveTo>
                  <a:lnTo>
                    <a:pt x="5060" y="16129"/>
                  </a:lnTo>
                  <a:lnTo>
                    <a:pt x="5060" y="17497"/>
                  </a:lnTo>
                  <a:cubicBezTo>
                    <a:pt x="12883" y="16610"/>
                    <a:pt x="18756" y="13764"/>
                    <a:pt x="19999" y="10257"/>
                  </a:cubicBezTo>
                  <a:cubicBezTo>
                    <a:pt x="21600" y="14775"/>
                    <a:pt x="15139" y="19089"/>
                    <a:pt x="5060" y="20232"/>
                  </a:cubicBezTo>
                  <a:lnTo>
                    <a:pt x="5060" y="21600"/>
                  </a:lnTo>
                  <a:close/>
                  <a:moveTo>
                    <a:pt x="20240" y="11625"/>
                  </a:moveTo>
                  <a:cubicBezTo>
                    <a:pt x="20240" y="6715"/>
                    <a:pt x="11178" y="2735"/>
                    <a:pt x="0" y="2735"/>
                  </a:cubicBezTo>
                  <a:lnTo>
                    <a:pt x="0" y="0"/>
                  </a:lnTo>
                  <a:cubicBezTo>
                    <a:pt x="11178" y="0"/>
                    <a:pt x="20240" y="3980"/>
                    <a:pt x="20240" y="8890"/>
                  </a:cubicBezTo>
                  <a:close/>
                </a:path>
              </a:pathLst>
            </a:custGeom>
            <a:solidFill>
              <a:srgbClr val="22DA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6" name="Shape"/>
            <p:cNvSpPr/>
            <p:nvPr/>
          </p:nvSpPr>
          <p:spPr>
            <a:xfrm rot="10800000" flipH="1">
              <a:off x="0" y="416829"/>
              <a:ext cx="457201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2478"/>
                    <a:pt x="11929" y="5082"/>
                    <a:pt x="0" y="5082"/>
                  </a:cubicBezTo>
                  <a:lnTo>
                    <a:pt x="0" y="0"/>
                  </a:lnTo>
                  <a:cubicBezTo>
                    <a:pt x="11929" y="0"/>
                    <a:pt x="21600" y="7395"/>
                    <a:pt x="21600" y="165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Line"/>
            <p:cNvSpPr/>
            <p:nvPr/>
          </p:nvSpPr>
          <p:spPr>
            <a:xfrm rot="10800000" flipH="1">
              <a:off x="0" y="-1"/>
              <a:ext cx="457201" cy="90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25"/>
                  </a:moveTo>
                  <a:cubicBezTo>
                    <a:pt x="21600" y="6715"/>
                    <a:pt x="11929" y="2735"/>
                    <a:pt x="0" y="2735"/>
                  </a:cubicBezTo>
                  <a:lnTo>
                    <a:pt x="0" y="0"/>
                  </a:lnTo>
                  <a:cubicBezTo>
                    <a:pt x="11929" y="0"/>
                    <a:pt x="21600" y="3980"/>
                    <a:pt x="21600" y="8890"/>
                  </a:cubicBezTo>
                  <a:lnTo>
                    <a:pt x="21600" y="11625"/>
                  </a:lnTo>
                  <a:cubicBezTo>
                    <a:pt x="21600" y="15679"/>
                    <a:pt x="14937" y="19219"/>
                    <a:pt x="5400" y="20232"/>
                  </a:cubicBezTo>
                  <a:lnTo>
                    <a:pt x="5400" y="21600"/>
                  </a:lnTo>
                  <a:lnTo>
                    <a:pt x="0" y="19147"/>
                  </a:lnTo>
                  <a:lnTo>
                    <a:pt x="5400" y="16129"/>
                  </a:lnTo>
                  <a:lnTo>
                    <a:pt x="5400" y="17497"/>
                  </a:lnTo>
                  <a:cubicBezTo>
                    <a:pt x="13749" y="16610"/>
                    <a:pt x="20016" y="13764"/>
                    <a:pt x="21343" y="10257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32" name="Curved Left Arrow 80"/>
          <p:cNvGrpSpPr/>
          <p:nvPr/>
        </p:nvGrpSpPr>
        <p:grpSpPr>
          <a:xfrm>
            <a:off x="2250392" y="4756148"/>
            <a:ext cx="457249" cy="902605"/>
            <a:chOff x="0" y="0"/>
            <a:chExt cx="457248" cy="902604"/>
          </a:xfrm>
        </p:grpSpPr>
        <p:sp>
          <p:nvSpPr>
            <p:cNvPr id="929" name="Shape"/>
            <p:cNvSpPr/>
            <p:nvPr/>
          </p:nvSpPr>
          <p:spPr>
            <a:xfrm flipH="1">
              <a:off x="0" y="-1"/>
              <a:ext cx="457249" cy="90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0" y="19147"/>
                  </a:moveTo>
                  <a:lnTo>
                    <a:pt x="5060" y="16129"/>
                  </a:lnTo>
                  <a:lnTo>
                    <a:pt x="5060" y="17497"/>
                  </a:lnTo>
                  <a:cubicBezTo>
                    <a:pt x="12883" y="16610"/>
                    <a:pt x="18756" y="13764"/>
                    <a:pt x="19999" y="10257"/>
                  </a:cubicBezTo>
                  <a:cubicBezTo>
                    <a:pt x="21600" y="14775"/>
                    <a:pt x="15139" y="19089"/>
                    <a:pt x="5060" y="20232"/>
                  </a:cubicBezTo>
                  <a:lnTo>
                    <a:pt x="5060" y="21600"/>
                  </a:lnTo>
                  <a:close/>
                  <a:moveTo>
                    <a:pt x="20240" y="11625"/>
                  </a:moveTo>
                  <a:cubicBezTo>
                    <a:pt x="20240" y="6715"/>
                    <a:pt x="11178" y="2735"/>
                    <a:pt x="0" y="2735"/>
                  </a:cubicBezTo>
                  <a:lnTo>
                    <a:pt x="0" y="0"/>
                  </a:lnTo>
                  <a:cubicBezTo>
                    <a:pt x="11178" y="0"/>
                    <a:pt x="20240" y="3980"/>
                    <a:pt x="20240" y="8890"/>
                  </a:cubicBezTo>
                  <a:close/>
                </a:path>
              </a:pathLst>
            </a:custGeom>
            <a:solidFill>
              <a:srgbClr val="22DA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0" name="Shape"/>
            <p:cNvSpPr/>
            <p:nvPr/>
          </p:nvSpPr>
          <p:spPr>
            <a:xfrm flipH="1">
              <a:off x="48" y="0"/>
              <a:ext cx="457201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2478"/>
                    <a:pt x="11929" y="5082"/>
                    <a:pt x="0" y="5082"/>
                  </a:cubicBezTo>
                  <a:lnTo>
                    <a:pt x="0" y="0"/>
                  </a:lnTo>
                  <a:cubicBezTo>
                    <a:pt x="11929" y="0"/>
                    <a:pt x="21600" y="7395"/>
                    <a:pt x="21600" y="165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1" name="Line"/>
            <p:cNvSpPr/>
            <p:nvPr/>
          </p:nvSpPr>
          <p:spPr>
            <a:xfrm flipH="1">
              <a:off x="48" y="-1"/>
              <a:ext cx="457201" cy="90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25"/>
                  </a:moveTo>
                  <a:cubicBezTo>
                    <a:pt x="21600" y="6715"/>
                    <a:pt x="11929" y="2735"/>
                    <a:pt x="0" y="2735"/>
                  </a:cubicBezTo>
                  <a:lnTo>
                    <a:pt x="0" y="0"/>
                  </a:lnTo>
                  <a:cubicBezTo>
                    <a:pt x="11929" y="0"/>
                    <a:pt x="21600" y="3980"/>
                    <a:pt x="21600" y="8890"/>
                  </a:cubicBezTo>
                  <a:lnTo>
                    <a:pt x="21600" y="11625"/>
                  </a:lnTo>
                  <a:cubicBezTo>
                    <a:pt x="21600" y="15679"/>
                    <a:pt x="14937" y="19219"/>
                    <a:pt x="5400" y="20232"/>
                  </a:cubicBezTo>
                  <a:lnTo>
                    <a:pt x="5400" y="21600"/>
                  </a:lnTo>
                  <a:lnTo>
                    <a:pt x="0" y="19147"/>
                  </a:lnTo>
                  <a:lnTo>
                    <a:pt x="5400" y="16129"/>
                  </a:lnTo>
                  <a:lnTo>
                    <a:pt x="5400" y="17497"/>
                  </a:lnTo>
                  <a:cubicBezTo>
                    <a:pt x="13749" y="16610"/>
                    <a:pt x="20016" y="13764"/>
                    <a:pt x="21343" y="10257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33" name="Rectangle 3"/>
          <p:cNvSpPr txBox="1"/>
          <p:nvPr/>
        </p:nvSpPr>
        <p:spPr>
          <a:xfrm>
            <a:off x="6477000" y="4876800"/>
            <a:ext cx="2057400" cy="296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Electrons are sucked </a:t>
            </a:r>
          </a:p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out at this end!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934" name="Rectangle 3"/>
          <p:cNvSpPr txBox="1"/>
          <p:nvPr/>
        </p:nvSpPr>
        <p:spPr>
          <a:xfrm>
            <a:off x="76200" y="4800600"/>
            <a:ext cx="2133600" cy="274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Electrons are pushed in, filling up holes</a:t>
            </a:r>
          </a:p>
          <a:p>
            <a:pPr algn="ct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at this end!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35" name="Rectangle 3"/>
          <p:cNvSpPr txBox="1"/>
          <p:nvPr/>
        </p:nvSpPr>
        <p:spPr>
          <a:xfrm>
            <a:off x="3124200" y="6019800"/>
            <a:ext cx="2667000" cy="214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Nothing is left to conduct current thru the center!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36" name="Rectangle 3"/>
          <p:cNvSpPr txBox="1"/>
          <p:nvPr/>
        </p:nvSpPr>
        <p:spPr>
          <a:xfrm>
            <a:off x="6629400" y="2324100"/>
            <a:ext cx="2514600" cy="219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What's lost in one place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defRPr sz="1600" b="0"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is replaced at another!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37" name="Rectangle 3"/>
          <p:cNvSpPr txBox="1"/>
          <p:nvPr/>
        </p:nvSpPr>
        <p:spPr>
          <a:xfrm>
            <a:off x="6578600" y="5880100"/>
            <a:ext cx="2362200" cy="1505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600" b="0"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Nothing is replaced!Nothing is left to flow!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1) https://www.ministeam.com/acatalog/Turbine-Power-Plant-JN95G.html</a:t>
            </a:r>
          </a:p>
        </p:txBody>
      </p:sp>
      <p:sp>
        <p:nvSpPr>
          <p:cNvPr id="1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This is so simple that:  </a:t>
            </a:r>
          </a:p>
        </p:txBody>
      </p:sp>
      <p:sp>
        <p:nvSpPr>
          <p:cNvPr id="158" name="Rectangle 3"/>
          <p:cNvSpPr txBox="1"/>
          <p:nvPr/>
        </p:nvSpPr>
        <p:spPr>
          <a:xfrm>
            <a:off x="228600" y="838200"/>
            <a:ext cx="8915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You can actually buy your own table-top steam-powered power plant: </a:t>
            </a:r>
            <a:r>
              <a:rPr baseline="30000"/>
              <a:t>1</a:t>
            </a:r>
          </a:p>
        </p:txBody>
      </p:sp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638300"/>
            <a:ext cx="3810000" cy="339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6629400" y="3615268"/>
            <a:ext cx="2286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Heat Source</a:t>
            </a:r>
          </a:p>
        </p:txBody>
      </p:sp>
      <p:sp>
        <p:nvSpPr>
          <p:cNvPr id="161" name="TextBox 21"/>
          <p:cNvSpPr txBox="1"/>
          <p:nvPr/>
        </p:nvSpPr>
        <p:spPr>
          <a:xfrm>
            <a:off x="6553200" y="2656582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Boiler </a:t>
            </a:r>
          </a:p>
        </p:txBody>
      </p:sp>
      <p:sp>
        <p:nvSpPr>
          <p:cNvPr id="162" name="TextBox 22"/>
          <p:cNvSpPr txBox="1"/>
          <p:nvPr/>
        </p:nvSpPr>
        <p:spPr>
          <a:xfrm>
            <a:off x="2667000" y="5486400"/>
            <a:ext cx="2667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Turbine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76200" y="3212068"/>
            <a:ext cx="2057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Generator</a:t>
            </a:r>
          </a:p>
        </p:txBody>
      </p:sp>
      <p:sp>
        <p:nvSpPr>
          <p:cNvPr id="164" name="Straight Connector 27"/>
          <p:cNvSpPr/>
          <p:nvPr/>
        </p:nvSpPr>
        <p:spPr>
          <a:xfrm>
            <a:off x="1904999" y="3429000"/>
            <a:ext cx="1143002" cy="1589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BC90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traight Connector 29"/>
          <p:cNvSpPr/>
          <p:nvPr/>
        </p:nvSpPr>
        <p:spPr>
          <a:xfrm>
            <a:off x="5486400" y="3808412"/>
            <a:ext cx="1371601" cy="1589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BC90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traight Connector 31"/>
          <p:cNvSpPr/>
          <p:nvPr/>
        </p:nvSpPr>
        <p:spPr>
          <a:xfrm flipV="1">
            <a:off x="5791200" y="2884794"/>
            <a:ext cx="1295401" cy="347147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BC90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traight Connector 33"/>
          <p:cNvSpPr/>
          <p:nvPr/>
        </p:nvSpPr>
        <p:spPr>
          <a:xfrm flipH="1">
            <a:off x="4037805" y="4267994"/>
            <a:ext cx="1589" cy="1066801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BC90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940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You may now owe yourself a big pat on the back</a:t>
            </a:r>
          </a:p>
        </p:txBody>
      </p:sp>
      <p:sp>
        <p:nvSpPr>
          <p:cNvPr id="94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839200" cy="5009421"/>
          </a:xfrm>
          <a:prstGeom prst="rect">
            <a:avLst/>
          </a:prstGeom>
        </p:spPr>
        <p:txBody>
          <a:bodyPr/>
          <a:lstStyle/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Because if you stayed with me over the last four slides: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You now understand something (diodes)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no longer understood by many/most electrical engineering majors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and long since forgotten by many (most?) EE professors!</a:t>
            </a:r>
          </a:p>
          <a:p>
            <a:pPr algn="ctr"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(Test them and you'll see!)</a:t>
            </a:r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b="1">
                <a:solidFill>
                  <a:srgbClr val="FBC90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(We CAN Figure This Out!)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94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9916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Step 2) "Rectify" the high voltage AC using a "Diode"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which the symbol is:		(symbol points in the direction current </a:t>
            </a:r>
            <a:r>
              <a:rPr b="1"/>
              <a:t>can</a:t>
            </a:r>
            <a:r>
              <a:t> flow)</a:t>
            </a:r>
          </a:p>
        </p:txBody>
      </p:sp>
      <p:grpSp>
        <p:nvGrpSpPr>
          <p:cNvPr id="951" name="Group 50"/>
          <p:cNvGrpSpPr/>
          <p:nvPr/>
        </p:nvGrpSpPr>
        <p:grpSpPr>
          <a:xfrm>
            <a:off x="575635" y="3124199"/>
            <a:ext cx="1862766" cy="3121962"/>
            <a:chOff x="0" y="0"/>
            <a:chExt cx="1862764" cy="3121960"/>
          </a:xfrm>
        </p:grpSpPr>
        <p:sp>
          <p:nvSpPr>
            <p:cNvPr id="945" name="Straight Connector 51"/>
            <p:cNvSpPr/>
            <p:nvPr/>
          </p:nvSpPr>
          <p:spPr>
            <a:xfrm>
              <a:off x="33964" y="1562099"/>
              <a:ext cx="1828801" cy="2170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6" name="Straight Connector 52"/>
            <p:cNvSpPr/>
            <p:nvPr/>
          </p:nvSpPr>
          <p:spPr>
            <a:xfrm flipV="1">
              <a:off x="18817" y="1495"/>
              <a:ext cx="525" cy="311971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7" name="Straight Connector 53"/>
            <p:cNvSpPr/>
            <p:nvPr/>
          </p:nvSpPr>
          <p:spPr>
            <a:xfrm>
              <a:off x="25372" y="-1"/>
              <a:ext cx="1837392" cy="2244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8" name="Straight Connector 54"/>
            <p:cNvSpPr/>
            <p:nvPr/>
          </p:nvSpPr>
          <p:spPr>
            <a:xfrm>
              <a:off x="31664" y="3119718"/>
              <a:ext cx="1831100" cy="2243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9" name="Straight Connector 55"/>
            <p:cNvSpPr/>
            <p:nvPr/>
          </p:nvSpPr>
          <p:spPr>
            <a:xfrm flipV="1">
              <a:off x="1861505" y="1495"/>
              <a:ext cx="525" cy="311971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0" name="Freeform 56"/>
            <p:cNvSpPr/>
            <p:nvPr/>
          </p:nvSpPr>
          <p:spPr>
            <a:xfrm>
              <a:off x="0" y="1491"/>
              <a:ext cx="1845783" cy="311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52" name="Right Arrow 62"/>
          <p:cNvSpPr/>
          <p:nvPr/>
        </p:nvSpPr>
        <p:spPr>
          <a:xfrm>
            <a:off x="2667000" y="4439920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56" name="Group 28"/>
          <p:cNvGrpSpPr/>
          <p:nvPr/>
        </p:nvGrpSpPr>
        <p:grpSpPr>
          <a:xfrm>
            <a:off x="2971800" y="1478280"/>
            <a:ext cx="533401" cy="304801"/>
            <a:chOff x="0" y="16490"/>
            <a:chExt cx="533400" cy="304800"/>
          </a:xfrm>
        </p:grpSpPr>
        <p:sp>
          <p:nvSpPr>
            <p:cNvPr id="953" name="Isosceles Triangle 22"/>
            <p:cNvSpPr/>
            <p:nvPr/>
          </p:nvSpPr>
          <p:spPr>
            <a:xfrm rot="5400000">
              <a:off x="154320" y="31126"/>
              <a:ext cx="295846" cy="279360"/>
            </a:xfrm>
            <a:prstGeom prst="triangle">
              <a:avLst/>
            </a:prstGeom>
            <a:solidFill>
              <a:schemeClr val="accent3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4" name="Straight Connector 24"/>
            <p:cNvSpPr/>
            <p:nvPr/>
          </p:nvSpPr>
          <p:spPr>
            <a:xfrm>
              <a:off x="-1" y="168890"/>
              <a:ext cx="533402" cy="636"/>
            </a:xfrm>
            <a:prstGeom prst="line">
              <a:avLst/>
            </a:prstGeom>
            <a:solidFill>
              <a:schemeClr val="accent1"/>
            </a:solidFill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5" name="Straight Connector 26"/>
            <p:cNvSpPr/>
            <p:nvPr/>
          </p:nvSpPr>
          <p:spPr>
            <a:xfrm flipV="1">
              <a:off x="400049" y="16490"/>
              <a:ext cx="695" cy="304801"/>
            </a:xfrm>
            <a:prstGeom prst="line">
              <a:avLst/>
            </a:prstGeom>
            <a:solidFill>
              <a:schemeClr val="accent1"/>
            </a:solidFill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60" name="Group 30"/>
          <p:cNvGrpSpPr/>
          <p:nvPr/>
        </p:nvGrpSpPr>
        <p:grpSpPr>
          <a:xfrm>
            <a:off x="3124199" y="4526279"/>
            <a:ext cx="685801" cy="381001"/>
            <a:chOff x="0" y="20613"/>
            <a:chExt cx="685799" cy="381000"/>
          </a:xfrm>
        </p:grpSpPr>
        <p:sp>
          <p:nvSpPr>
            <p:cNvPr id="957" name="Isosceles Triangle 31"/>
            <p:cNvSpPr/>
            <p:nvPr/>
          </p:nvSpPr>
          <p:spPr>
            <a:xfrm rot="5400000">
              <a:off x="203695" y="33920"/>
              <a:ext cx="369807" cy="359176"/>
            </a:xfrm>
            <a:prstGeom prst="triangle">
              <a:avLst/>
            </a:prstGeom>
            <a:solidFill>
              <a:schemeClr val="accent3"/>
            </a:solidFill>
            <a:ln w="127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8" name="Straight Connector 32"/>
            <p:cNvSpPr/>
            <p:nvPr/>
          </p:nvSpPr>
          <p:spPr>
            <a:xfrm>
              <a:off x="0" y="211113"/>
              <a:ext cx="685800" cy="795"/>
            </a:xfrm>
            <a:prstGeom prst="line">
              <a:avLst/>
            </a:prstGeom>
            <a:solidFill>
              <a:schemeClr val="accent1"/>
            </a:solidFill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9" name="Straight Connector 33"/>
            <p:cNvSpPr/>
            <p:nvPr/>
          </p:nvSpPr>
          <p:spPr>
            <a:xfrm flipV="1">
              <a:off x="514349" y="20613"/>
              <a:ext cx="894" cy="381001"/>
            </a:xfrm>
            <a:prstGeom prst="line">
              <a:avLst/>
            </a:prstGeom>
            <a:solidFill>
              <a:schemeClr val="accent1"/>
            </a:solidFill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69" name="Group 70"/>
          <p:cNvGrpSpPr/>
          <p:nvPr/>
        </p:nvGrpSpPr>
        <p:grpSpPr>
          <a:xfrm>
            <a:off x="4480652" y="3124198"/>
            <a:ext cx="1843948" cy="3121962"/>
            <a:chOff x="0" y="0"/>
            <a:chExt cx="1843947" cy="3121960"/>
          </a:xfrm>
        </p:grpSpPr>
        <p:grpSp>
          <p:nvGrpSpPr>
            <p:cNvPr id="966" name="Group 50"/>
            <p:cNvGrpSpPr/>
            <p:nvPr/>
          </p:nvGrpSpPr>
          <p:grpSpPr>
            <a:xfrm>
              <a:off x="-1" y="-1"/>
              <a:ext cx="1843948" cy="3121962"/>
              <a:chOff x="0" y="0"/>
              <a:chExt cx="1843947" cy="3121960"/>
            </a:xfrm>
          </p:grpSpPr>
          <p:sp>
            <p:nvSpPr>
              <p:cNvPr id="961" name="Straight Connector 35"/>
              <p:cNvSpPr/>
              <p:nvPr/>
            </p:nvSpPr>
            <p:spPr>
              <a:xfrm>
                <a:off x="15146" y="1562099"/>
                <a:ext cx="1828801" cy="216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2" name="Straight Connector 36"/>
              <p:cNvSpPr/>
              <p:nvPr/>
            </p:nvSpPr>
            <p:spPr>
              <a:xfrm flipV="1">
                <a:off x="-1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3" name="Straight Connector 37"/>
              <p:cNvSpPr/>
              <p:nvPr/>
            </p:nvSpPr>
            <p:spPr>
              <a:xfrm>
                <a:off x="6554" y="-1"/>
                <a:ext cx="1837393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4" name="Straight Connector 38"/>
              <p:cNvSpPr/>
              <p:nvPr/>
            </p:nvSpPr>
            <p:spPr>
              <a:xfrm>
                <a:off x="12846" y="3119718"/>
                <a:ext cx="1831101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5" name="Straight Connector 39"/>
              <p:cNvSpPr/>
              <p:nvPr/>
            </p:nvSpPr>
            <p:spPr>
              <a:xfrm flipV="1">
                <a:off x="1842688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67" name="Freeform 41"/>
            <p:cNvSpPr/>
            <p:nvPr/>
          </p:nvSpPr>
          <p:spPr>
            <a:xfrm>
              <a:off x="19049" y="12700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8" name="Freeform 42"/>
            <p:cNvSpPr/>
            <p:nvPr/>
          </p:nvSpPr>
          <p:spPr>
            <a:xfrm>
              <a:off x="1219200" y="7408"/>
              <a:ext cx="609600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70" name="Right Arrow 44"/>
          <p:cNvSpPr/>
          <p:nvPr/>
        </p:nvSpPr>
        <p:spPr>
          <a:xfrm>
            <a:off x="3962400" y="4450079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0" name="Group 69"/>
          <p:cNvGrpSpPr/>
          <p:nvPr/>
        </p:nvGrpSpPr>
        <p:grpSpPr>
          <a:xfrm>
            <a:off x="6995252" y="3124199"/>
            <a:ext cx="1843948" cy="3121962"/>
            <a:chOff x="0" y="0"/>
            <a:chExt cx="1843947" cy="3121960"/>
          </a:xfrm>
        </p:grpSpPr>
        <p:grpSp>
          <p:nvGrpSpPr>
            <p:cNvPr id="976" name="Group 50"/>
            <p:cNvGrpSpPr/>
            <p:nvPr/>
          </p:nvGrpSpPr>
          <p:grpSpPr>
            <a:xfrm>
              <a:off x="-1" y="-1"/>
              <a:ext cx="1843948" cy="3121962"/>
              <a:chOff x="0" y="0"/>
              <a:chExt cx="1843947" cy="3121960"/>
            </a:xfrm>
          </p:grpSpPr>
          <p:sp>
            <p:nvSpPr>
              <p:cNvPr id="971" name="Straight Connector 47"/>
              <p:cNvSpPr/>
              <p:nvPr/>
            </p:nvSpPr>
            <p:spPr>
              <a:xfrm>
                <a:off x="15146" y="1562099"/>
                <a:ext cx="1828801" cy="216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2" name="Straight Connector 48"/>
              <p:cNvSpPr/>
              <p:nvPr/>
            </p:nvSpPr>
            <p:spPr>
              <a:xfrm flipV="1">
                <a:off x="-1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3" name="Straight Connector 49"/>
              <p:cNvSpPr/>
              <p:nvPr/>
            </p:nvSpPr>
            <p:spPr>
              <a:xfrm>
                <a:off x="6554" y="-1"/>
                <a:ext cx="1837393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4" name="Straight Connector 50"/>
              <p:cNvSpPr/>
              <p:nvPr/>
            </p:nvSpPr>
            <p:spPr>
              <a:xfrm>
                <a:off x="12846" y="3119718"/>
                <a:ext cx="1831101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5" name="Straight Connector 57"/>
              <p:cNvSpPr/>
              <p:nvPr/>
            </p:nvSpPr>
            <p:spPr>
              <a:xfrm flipV="1">
                <a:off x="1842688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77" name="Freeform 58"/>
            <p:cNvSpPr/>
            <p:nvPr/>
          </p:nvSpPr>
          <p:spPr>
            <a:xfrm>
              <a:off x="19049" y="12700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8" name="Freeform 59"/>
            <p:cNvSpPr/>
            <p:nvPr/>
          </p:nvSpPr>
          <p:spPr>
            <a:xfrm>
              <a:off x="1219200" y="7408"/>
              <a:ext cx="609600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9" name="Freeform 60"/>
            <p:cNvSpPr/>
            <p:nvPr/>
          </p:nvSpPr>
          <p:spPr>
            <a:xfrm>
              <a:off x="624746" y="1057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81" name="Right Arrow 64"/>
          <p:cNvSpPr/>
          <p:nvPr/>
        </p:nvSpPr>
        <p:spPr>
          <a:xfrm>
            <a:off x="6477000" y="4450079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2" name="Rectangle 3"/>
          <p:cNvSpPr txBox="1"/>
          <p:nvPr/>
        </p:nvSpPr>
        <p:spPr>
          <a:xfrm>
            <a:off x="838200" y="2514600"/>
            <a:ext cx="15240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HV AC in:</a:t>
            </a:r>
          </a:p>
        </p:txBody>
      </p:sp>
      <p:sp>
        <p:nvSpPr>
          <p:cNvPr id="983" name="Rectangle 3"/>
          <p:cNvSpPr txBox="1"/>
          <p:nvPr/>
        </p:nvSpPr>
        <p:spPr>
          <a:xfrm>
            <a:off x="3048000" y="2514600"/>
            <a:ext cx="8382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Diode:</a:t>
            </a:r>
          </a:p>
        </p:txBody>
      </p:sp>
      <p:sp>
        <p:nvSpPr>
          <p:cNvPr id="984" name="Rectangle 3"/>
          <p:cNvSpPr txBox="1"/>
          <p:nvPr/>
        </p:nvSpPr>
        <p:spPr>
          <a:xfrm>
            <a:off x="4648200" y="2514600"/>
            <a:ext cx="15240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Rectified AC:</a:t>
            </a:r>
          </a:p>
        </p:txBody>
      </p:sp>
      <p:sp>
        <p:nvSpPr>
          <p:cNvPr id="985" name="Rectangle 3"/>
          <p:cNvSpPr txBox="1"/>
          <p:nvPr/>
        </p:nvSpPr>
        <p:spPr>
          <a:xfrm>
            <a:off x="6705600" y="2133600"/>
            <a:ext cx="2362200" cy="99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Or via 4 diodes </a:t>
            </a:r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a simple circuit:</a:t>
            </a:r>
          </a:p>
        </p:txBody>
      </p:sp>
      <p:sp>
        <p:nvSpPr>
          <p:cNvPr id="98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These DIODES facilitate the second step in AC to DC conversion: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98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For the next step, we again need a new device: a "capacitor"</a:t>
            </a:r>
          </a:p>
        </p:txBody>
      </p:sp>
      <p:sp>
        <p:nvSpPr>
          <p:cNvPr id="99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Capacitors temporarily store charge =&gt; Smoothing out swings in voltage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doesn't work </a:t>
            </a:r>
            <a:r>
              <a:rPr b="0">
                <a:solidFill>
                  <a:srgbClr val="FFFFFF"/>
                </a:solidFill>
              </a:rPr>
              <a:t>because positives push on each other (as do negatives):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fold it over and, if the two plates are close enough, </a:t>
            </a:r>
            <a:r>
              <a:rPr b="1">
                <a:solidFill>
                  <a:srgbClr val="FFDE10"/>
                </a:solidFill>
              </a:rPr>
              <a:t>this does work</a:t>
            </a:r>
            <a:r>
              <a:t>: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if plates are close enough, repulsion of like charges on one plate</a:t>
            </a:r>
          </a:p>
          <a:p>
            <a:pPr>
              <a:defRPr sz="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r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is effectively canceled by their attraction to opposite charges on other plate</a:t>
            </a:r>
          </a:p>
        </p:txBody>
      </p:sp>
      <p:grpSp>
        <p:nvGrpSpPr>
          <p:cNvPr id="1053" name="Group 85"/>
          <p:cNvGrpSpPr/>
          <p:nvPr/>
        </p:nvGrpSpPr>
        <p:grpSpPr>
          <a:xfrm>
            <a:off x="2431812" y="3571240"/>
            <a:ext cx="3511789" cy="1229361"/>
            <a:chOff x="0" y="0"/>
            <a:chExt cx="3511787" cy="1229359"/>
          </a:xfrm>
        </p:grpSpPr>
        <p:sp>
          <p:nvSpPr>
            <p:cNvPr id="991" name="Line 10"/>
            <p:cNvSpPr/>
            <p:nvPr/>
          </p:nvSpPr>
          <p:spPr>
            <a:xfrm flipH="1" flipV="1">
              <a:off x="1093281" y="372533"/>
              <a:ext cx="915111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96" name="AutoShape 6"/>
            <p:cNvGrpSpPr/>
            <p:nvPr/>
          </p:nvGrpSpPr>
          <p:grpSpPr>
            <a:xfrm>
              <a:off x="1812296" y="194733"/>
              <a:ext cx="1699492" cy="414868"/>
              <a:chOff x="0" y="0"/>
              <a:chExt cx="1699491" cy="414867"/>
            </a:xfrm>
          </p:grpSpPr>
          <p:sp>
            <p:nvSpPr>
              <p:cNvPr id="992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1374762" y="-1"/>
                <a:ext cx="324730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4" name="Shape"/>
              <p:cNvSpPr/>
              <p:nvPr/>
            </p:nvSpPr>
            <p:spPr>
              <a:xfrm>
                <a:off x="-1" y="-1"/>
                <a:ext cx="1699493" cy="324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1747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5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7473" y="16907"/>
                    </a:lnTo>
                    <a:lnTo>
                      <a:pt x="21600" y="0"/>
                    </a:lnTo>
                    <a:moveTo>
                      <a:pt x="17473" y="16907"/>
                    </a:moveTo>
                    <a:lnTo>
                      <a:pt x="17473" y="2160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97" name="Line 11"/>
            <p:cNvSpPr/>
            <p:nvPr/>
          </p:nvSpPr>
          <p:spPr>
            <a:xfrm flipH="1" flipV="1">
              <a:off x="1093281" y="846667"/>
              <a:ext cx="915111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02" name="AutoShape 5"/>
            <p:cNvGrpSpPr/>
            <p:nvPr/>
          </p:nvGrpSpPr>
          <p:grpSpPr>
            <a:xfrm>
              <a:off x="1746931" y="668867"/>
              <a:ext cx="1699492" cy="414869"/>
              <a:chOff x="0" y="0"/>
              <a:chExt cx="1699491" cy="414867"/>
            </a:xfrm>
          </p:grpSpPr>
          <p:sp>
            <p:nvSpPr>
              <p:cNvPr id="998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99" name="Shape"/>
              <p:cNvSpPr/>
              <p:nvPr/>
            </p:nvSpPr>
            <p:spPr>
              <a:xfrm>
                <a:off x="1374762" y="-1"/>
                <a:ext cx="324730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0" name="Shape"/>
              <p:cNvSpPr/>
              <p:nvPr/>
            </p:nvSpPr>
            <p:spPr>
              <a:xfrm>
                <a:off x="-1" y="-1"/>
                <a:ext cx="1699493" cy="324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1747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7473" y="16907"/>
                    </a:lnTo>
                    <a:lnTo>
                      <a:pt x="21600" y="0"/>
                    </a:lnTo>
                    <a:moveTo>
                      <a:pt x="17473" y="16907"/>
                    </a:moveTo>
                    <a:lnTo>
                      <a:pt x="17473" y="2160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03" name="Line 12"/>
            <p:cNvSpPr/>
            <p:nvPr/>
          </p:nvSpPr>
          <p:spPr>
            <a:xfrm flipH="1" flipV="1">
              <a:off x="178170" y="1219200"/>
              <a:ext cx="915111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4" name="Line 13"/>
            <p:cNvSpPr/>
            <p:nvPr/>
          </p:nvSpPr>
          <p:spPr>
            <a:xfrm flipH="1" flipV="1">
              <a:off x="178170" y="0"/>
              <a:ext cx="915111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5" name="Line 16"/>
            <p:cNvSpPr/>
            <p:nvPr/>
          </p:nvSpPr>
          <p:spPr>
            <a:xfrm flipV="1">
              <a:off x="179440" y="1041400"/>
              <a:ext cx="1" cy="17780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6" name="Line 18"/>
            <p:cNvSpPr/>
            <p:nvPr/>
          </p:nvSpPr>
          <p:spPr>
            <a:xfrm flipV="1">
              <a:off x="1083547" y="848358"/>
              <a:ext cx="1" cy="381002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17" name="Group 28"/>
            <p:cNvGrpSpPr/>
            <p:nvPr/>
          </p:nvGrpSpPr>
          <p:grpSpPr>
            <a:xfrm>
              <a:off x="2139121" y="254000"/>
              <a:ext cx="392191" cy="177801"/>
              <a:chOff x="0" y="0"/>
              <a:chExt cx="392190" cy="177800"/>
            </a:xfrm>
          </p:grpSpPr>
          <p:grpSp>
            <p:nvGrpSpPr>
              <p:cNvPr id="1011" name="AutoShape 19"/>
              <p:cNvGrpSpPr/>
              <p:nvPr/>
            </p:nvGrpSpPr>
            <p:grpSpPr>
              <a:xfrm>
                <a:off x="71307" y="-1"/>
                <a:ext cx="249576" cy="177801"/>
                <a:chOff x="0" y="0"/>
                <a:chExt cx="249575" cy="177800"/>
              </a:xfrm>
            </p:grpSpPr>
            <p:sp>
              <p:nvSpPr>
                <p:cNvPr id="1007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08" name="Shape"/>
                <p:cNvSpPr/>
                <p:nvPr/>
              </p:nvSpPr>
              <p:spPr>
                <a:xfrm>
                  <a:off x="107426" y="0"/>
                  <a:ext cx="142150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09" name="Shape"/>
                <p:cNvSpPr/>
                <p:nvPr/>
              </p:nvSpPr>
              <p:spPr>
                <a:xfrm>
                  <a:off x="-1" y="-1"/>
                  <a:ext cx="249577" cy="142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9297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0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  <a:moveTo>
                        <a:pt x="0" y="17269"/>
                      </a:moveTo>
                      <a:lnTo>
                        <a:pt x="9297" y="17269"/>
                      </a:lnTo>
                      <a:lnTo>
                        <a:pt x="21600" y="0"/>
                      </a:lnTo>
                      <a:moveTo>
                        <a:pt x="9297" y="17269"/>
                      </a:moveTo>
                      <a:lnTo>
                        <a:pt x="9297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16" name="AutoShape 20"/>
              <p:cNvGrpSpPr/>
              <p:nvPr/>
            </p:nvGrpSpPr>
            <p:grpSpPr>
              <a:xfrm>
                <a:off x="-1" y="35559"/>
                <a:ext cx="392192" cy="71121"/>
                <a:chOff x="0" y="0"/>
                <a:chExt cx="392190" cy="71119"/>
              </a:xfrm>
            </p:grpSpPr>
            <p:sp>
              <p:nvSpPr>
                <p:cNvPr id="1012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3" name="Shape"/>
                <p:cNvSpPr/>
                <p:nvPr/>
              </p:nvSpPr>
              <p:spPr>
                <a:xfrm>
                  <a:off x="336521" y="0"/>
                  <a:ext cx="55669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4" name="Shape"/>
                <p:cNvSpPr/>
                <p:nvPr/>
              </p:nvSpPr>
              <p:spPr>
                <a:xfrm>
                  <a:off x="-1" y="0"/>
                  <a:ext cx="392192" cy="55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1853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5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  <a:moveTo>
                        <a:pt x="0" y="16907"/>
                      </a:moveTo>
                      <a:lnTo>
                        <a:pt x="18534" y="16907"/>
                      </a:lnTo>
                      <a:lnTo>
                        <a:pt x="21600" y="0"/>
                      </a:lnTo>
                      <a:moveTo>
                        <a:pt x="18534" y="16907"/>
                      </a:moveTo>
                      <a:lnTo>
                        <a:pt x="18534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028" name="Group 33"/>
            <p:cNvGrpSpPr/>
            <p:nvPr/>
          </p:nvGrpSpPr>
          <p:grpSpPr>
            <a:xfrm>
              <a:off x="2727407" y="254000"/>
              <a:ext cx="392191" cy="177801"/>
              <a:chOff x="0" y="0"/>
              <a:chExt cx="392190" cy="177800"/>
            </a:xfrm>
          </p:grpSpPr>
          <p:grpSp>
            <p:nvGrpSpPr>
              <p:cNvPr id="1022" name="AutoShape 34"/>
              <p:cNvGrpSpPr/>
              <p:nvPr/>
            </p:nvGrpSpPr>
            <p:grpSpPr>
              <a:xfrm>
                <a:off x="71307" y="-1"/>
                <a:ext cx="249576" cy="177801"/>
                <a:chOff x="0" y="0"/>
                <a:chExt cx="249575" cy="177800"/>
              </a:xfrm>
            </p:grpSpPr>
            <p:sp>
              <p:nvSpPr>
                <p:cNvPr id="1018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9" name="Shape"/>
                <p:cNvSpPr/>
                <p:nvPr/>
              </p:nvSpPr>
              <p:spPr>
                <a:xfrm>
                  <a:off x="107426" y="0"/>
                  <a:ext cx="142150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0" name="Shape"/>
                <p:cNvSpPr/>
                <p:nvPr/>
              </p:nvSpPr>
              <p:spPr>
                <a:xfrm>
                  <a:off x="-1" y="-1"/>
                  <a:ext cx="249577" cy="142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9297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1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  <a:moveTo>
                        <a:pt x="0" y="17269"/>
                      </a:moveTo>
                      <a:lnTo>
                        <a:pt x="9297" y="17269"/>
                      </a:lnTo>
                      <a:lnTo>
                        <a:pt x="21600" y="0"/>
                      </a:lnTo>
                      <a:moveTo>
                        <a:pt x="9297" y="17269"/>
                      </a:moveTo>
                      <a:lnTo>
                        <a:pt x="9297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27" name="AutoShape 35"/>
              <p:cNvGrpSpPr/>
              <p:nvPr/>
            </p:nvGrpSpPr>
            <p:grpSpPr>
              <a:xfrm>
                <a:off x="-1" y="35559"/>
                <a:ext cx="392192" cy="71121"/>
                <a:chOff x="0" y="0"/>
                <a:chExt cx="392190" cy="71119"/>
              </a:xfrm>
            </p:grpSpPr>
            <p:sp>
              <p:nvSpPr>
                <p:cNvPr id="1023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4" name="Shape"/>
                <p:cNvSpPr/>
                <p:nvPr/>
              </p:nvSpPr>
              <p:spPr>
                <a:xfrm>
                  <a:off x="336521" y="0"/>
                  <a:ext cx="55669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5" name="Shape"/>
                <p:cNvSpPr/>
                <p:nvPr/>
              </p:nvSpPr>
              <p:spPr>
                <a:xfrm>
                  <a:off x="-1" y="0"/>
                  <a:ext cx="392192" cy="55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1853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26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  <a:moveTo>
                        <a:pt x="0" y="16907"/>
                      </a:moveTo>
                      <a:lnTo>
                        <a:pt x="18534" y="16907"/>
                      </a:lnTo>
                      <a:lnTo>
                        <a:pt x="21600" y="0"/>
                      </a:lnTo>
                      <a:moveTo>
                        <a:pt x="18534" y="16907"/>
                      </a:moveTo>
                      <a:lnTo>
                        <a:pt x="18534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033" name="AutoShape 38"/>
            <p:cNvGrpSpPr/>
            <p:nvPr/>
          </p:nvGrpSpPr>
          <p:grpSpPr>
            <a:xfrm>
              <a:off x="2662042" y="787400"/>
              <a:ext cx="392191" cy="70380"/>
              <a:chOff x="0" y="0"/>
              <a:chExt cx="392190" cy="70379"/>
            </a:xfrm>
          </p:grpSpPr>
          <p:sp>
            <p:nvSpPr>
              <p:cNvPr id="1029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337102" y="-1"/>
                <a:ext cx="55089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>
                <a:off x="-1" y="-1"/>
                <a:ext cx="392192" cy="55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1856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8566" y="16907"/>
                    </a:lnTo>
                    <a:lnTo>
                      <a:pt x="21600" y="0"/>
                    </a:lnTo>
                    <a:moveTo>
                      <a:pt x="18566" y="16907"/>
                    </a:moveTo>
                    <a:lnTo>
                      <a:pt x="18566" y="2160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38" name="AutoShape 39"/>
            <p:cNvGrpSpPr/>
            <p:nvPr/>
          </p:nvGrpSpPr>
          <p:grpSpPr>
            <a:xfrm>
              <a:off x="2073756" y="776289"/>
              <a:ext cx="392191" cy="70380"/>
              <a:chOff x="0" y="0"/>
              <a:chExt cx="392190" cy="70379"/>
            </a:xfrm>
          </p:grpSpPr>
          <p:sp>
            <p:nvSpPr>
              <p:cNvPr id="1034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5" name="Shape"/>
              <p:cNvSpPr/>
              <p:nvPr/>
            </p:nvSpPr>
            <p:spPr>
              <a:xfrm>
                <a:off x="337102" y="-1"/>
                <a:ext cx="55089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6" name="Shape"/>
              <p:cNvSpPr/>
              <p:nvPr/>
            </p:nvSpPr>
            <p:spPr>
              <a:xfrm>
                <a:off x="-1" y="-1"/>
                <a:ext cx="392192" cy="55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1856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37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8566" y="16907"/>
                    </a:lnTo>
                    <a:lnTo>
                      <a:pt x="21600" y="0"/>
                    </a:lnTo>
                    <a:moveTo>
                      <a:pt x="18566" y="16907"/>
                    </a:moveTo>
                    <a:lnTo>
                      <a:pt x="18566" y="2160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0" name="Group 58"/>
            <p:cNvGrpSpPr/>
            <p:nvPr/>
          </p:nvGrpSpPr>
          <p:grpSpPr>
            <a:xfrm>
              <a:off x="-1" y="86361"/>
              <a:ext cx="370842" cy="1097510"/>
              <a:chOff x="0" y="0"/>
              <a:chExt cx="370840" cy="1097509"/>
            </a:xfrm>
          </p:grpSpPr>
          <p:grpSp>
            <p:nvGrpSpPr>
              <p:cNvPr id="1047" name="Group 15"/>
              <p:cNvGrpSpPr/>
              <p:nvPr/>
            </p:nvGrpSpPr>
            <p:grpSpPr>
              <a:xfrm>
                <a:off x="5913" y="0"/>
                <a:ext cx="326828" cy="1033453"/>
                <a:chOff x="0" y="0"/>
                <a:chExt cx="326826" cy="1033452"/>
              </a:xfrm>
            </p:grpSpPr>
            <p:grpSp>
              <p:nvGrpSpPr>
                <p:cNvPr id="1042" name="AutoShape 7"/>
                <p:cNvGrpSpPr/>
                <p:nvPr/>
              </p:nvGrpSpPr>
              <p:grpSpPr>
                <a:xfrm>
                  <a:off x="0" y="158992"/>
                  <a:ext cx="326828" cy="874461"/>
                  <a:chOff x="0" y="0"/>
                  <a:chExt cx="326827" cy="874460"/>
                </a:xfrm>
              </p:grpSpPr>
              <p:sp>
                <p:nvSpPr>
                  <p:cNvPr id="1039" name="Shape"/>
                  <p:cNvSpPr/>
                  <p:nvPr/>
                </p:nvSpPr>
                <p:spPr>
                  <a:xfrm flipH="1">
                    <a:off x="0" y="0"/>
                    <a:ext cx="326828" cy="8744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01"/>
                        </a:moveTo>
                        <a:cubicBezTo>
                          <a:pt x="0" y="896"/>
                          <a:pt x="4835" y="0"/>
                          <a:pt x="10800" y="0"/>
                        </a:cubicBezTo>
                        <a:cubicBezTo>
                          <a:pt x="16765" y="0"/>
                          <a:pt x="21600" y="896"/>
                          <a:pt x="21600" y="2001"/>
                        </a:cubicBezTo>
                        <a:lnTo>
                          <a:pt x="21600" y="19599"/>
                        </a:lnTo>
                        <a:cubicBezTo>
                          <a:pt x="21600" y="20704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20704"/>
                          <a:pt x="0" y="19599"/>
                        </a:cubicBezTo>
                        <a:close/>
                      </a:path>
                    </a:pathLst>
                  </a:custGeom>
                  <a:solidFill>
                    <a:srgbClr val="0033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0" name="Oval"/>
                  <p:cNvSpPr/>
                  <p:nvPr/>
                </p:nvSpPr>
                <p:spPr>
                  <a:xfrm flipH="1">
                    <a:off x="0" y="0"/>
                    <a:ext cx="326827" cy="162044"/>
                  </a:xfrm>
                  <a:prstGeom prst="ellipse">
                    <a:avLst/>
                  </a:prstGeom>
                  <a:solidFill>
                    <a:srgbClr val="FFFFFF">
                      <a:alpha val="4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1" name="Line"/>
                  <p:cNvSpPr/>
                  <p:nvPr/>
                </p:nvSpPr>
                <p:spPr>
                  <a:xfrm flipH="1">
                    <a:off x="1" y="0"/>
                    <a:ext cx="326827" cy="8744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001"/>
                        </a:moveTo>
                        <a:cubicBezTo>
                          <a:pt x="21600" y="3107"/>
                          <a:pt x="16765" y="4003"/>
                          <a:pt x="10800" y="4003"/>
                        </a:cubicBezTo>
                        <a:cubicBezTo>
                          <a:pt x="4835" y="4003"/>
                          <a:pt x="0" y="3107"/>
                          <a:pt x="0" y="2001"/>
                        </a:cubicBezTo>
                        <a:cubicBezTo>
                          <a:pt x="0" y="896"/>
                          <a:pt x="4835" y="0"/>
                          <a:pt x="10800" y="0"/>
                        </a:cubicBezTo>
                        <a:cubicBezTo>
                          <a:pt x="16765" y="0"/>
                          <a:pt x="21600" y="896"/>
                          <a:pt x="21600" y="2001"/>
                        </a:cubicBezTo>
                        <a:lnTo>
                          <a:pt x="21600" y="19599"/>
                        </a:lnTo>
                        <a:cubicBezTo>
                          <a:pt x="21600" y="20704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20704"/>
                          <a:pt x="0" y="19599"/>
                        </a:cubicBezTo>
                        <a:lnTo>
                          <a:pt x="0" y="2001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46" name="AutoShape 8"/>
                <p:cNvGrpSpPr/>
                <p:nvPr/>
              </p:nvGrpSpPr>
              <p:grpSpPr>
                <a:xfrm>
                  <a:off x="0" y="0"/>
                  <a:ext cx="326828" cy="397483"/>
                  <a:chOff x="0" y="0"/>
                  <a:chExt cx="326827" cy="397482"/>
                </a:xfrm>
              </p:grpSpPr>
              <p:sp>
                <p:nvSpPr>
                  <p:cNvPr id="1043" name="Shape"/>
                  <p:cNvSpPr/>
                  <p:nvPr/>
                </p:nvSpPr>
                <p:spPr>
                  <a:xfrm flipH="1">
                    <a:off x="0" y="0"/>
                    <a:ext cx="326828" cy="397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220"/>
                        </a:moveTo>
                        <a:cubicBezTo>
                          <a:pt x="0" y="994"/>
                          <a:pt x="4835" y="0"/>
                          <a:pt x="10800" y="0"/>
                        </a:cubicBezTo>
                        <a:cubicBezTo>
                          <a:pt x="16765" y="0"/>
                          <a:pt x="21600" y="994"/>
                          <a:pt x="21600" y="2220"/>
                        </a:cubicBezTo>
                        <a:lnTo>
                          <a:pt x="21600" y="19380"/>
                        </a:lnTo>
                        <a:cubicBezTo>
                          <a:pt x="21600" y="2060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20606"/>
                          <a:pt x="0" y="19380"/>
                        </a:cubicBezTo>
                        <a:close/>
                      </a:path>
                    </a:pathLst>
                  </a:custGeom>
                  <a:solidFill>
                    <a:srgbClr val="FF99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4" name="Oval"/>
                  <p:cNvSpPr/>
                  <p:nvPr/>
                </p:nvSpPr>
                <p:spPr>
                  <a:xfrm flipH="1">
                    <a:off x="0" y="0"/>
                    <a:ext cx="326827" cy="81707"/>
                  </a:xfrm>
                  <a:prstGeom prst="ellipse">
                    <a:avLst/>
                  </a:prstGeom>
                  <a:solidFill>
                    <a:srgbClr val="FFFFFF">
                      <a:alpha val="4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045" name="Line"/>
                  <p:cNvSpPr/>
                  <p:nvPr/>
                </p:nvSpPr>
                <p:spPr>
                  <a:xfrm flipH="1">
                    <a:off x="1" y="0"/>
                    <a:ext cx="326827" cy="397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220"/>
                        </a:moveTo>
                        <a:cubicBezTo>
                          <a:pt x="21600" y="3446"/>
                          <a:pt x="16765" y="4440"/>
                          <a:pt x="10800" y="4440"/>
                        </a:cubicBezTo>
                        <a:cubicBezTo>
                          <a:pt x="4835" y="4440"/>
                          <a:pt x="0" y="3446"/>
                          <a:pt x="0" y="2220"/>
                        </a:cubicBezTo>
                        <a:cubicBezTo>
                          <a:pt x="0" y="994"/>
                          <a:pt x="4835" y="0"/>
                          <a:pt x="10800" y="0"/>
                        </a:cubicBezTo>
                        <a:cubicBezTo>
                          <a:pt x="16765" y="0"/>
                          <a:pt x="21600" y="994"/>
                          <a:pt x="21600" y="2220"/>
                        </a:cubicBezTo>
                        <a:lnTo>
                          <a:pt x="21600" y="19380"/>
                        </a:lnTo>
                        <a:cubicBezTo>
                          <a:pt x="21600" y="2060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20606"/>
                          <a:pt x="0" y="19380"/>
                        </a:cubicBezTo>
                        <a:lnTo>
                          <a:pt x="0" y="222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048" name="TextBox 56"/>
              <p:cNvSpPr txBox="1"/>
              <p:nvPr/>
            </p:nvSpPr>
            <p:spPr>
              <a:xfrm rot="5400000">
                <a:off x="-6751" y="21697"/>
                <a:ext cx="38434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1049" name="TextBox 57"/>
              <p:cNvSpPr txBox="1"/>
              <p:nvPr/>
            </p:nvSpPr>
            <p:spPr>
              <a:xfrm rot="5400000">
                <a:off x="-6751" y="719918"/>
                <a:ext cx="38434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-</a:t>
                </a:r>
              </a:p>
            </p:txBody>
          </p:sp>
        </p:grpSp>
        <p:sp>
          <p:nvSpPr>
            <p:cNvPr id="1051" name="Line 14"/>
            <p:cNvSpPr/>
            <p:nvPr/>
          </p:nvSpPr>
          <p:spPr>
            <a:xfrm flipH="1">
              <a:off x="178170" y="0"/>
              <a:ext cx="1" cy="118534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2" name="Line 18"/>
            <p:cNvSpPr/>
            <p:nvPr/>
          </p:nvSpPr>
          <p:spPr>
            <a:xfrm flipV="1">
              <a:off x="1119107" y="0"/>
              <a:ext cx="1" cy="38100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09" name="Group 84"/>
          <p:cNvGrpSpPr/>
          <p:nvPr/>
        </p:nvGrpSpPr>
        <p:grpSpPr>
          <a:xfrm>
            <a:off x="1729508" y="2023347"/>
            <a:ext cx="5334464" cy="415053"/>
            <a:chOff x="0" y="0"/>
            <a:chExt cx="5334462" cy="415052"/>
          </a:xfrm>
        </p:grpSpPr>
        <p:sp>
          <p:nvSpPr>
            <p:cNvPr id="1054" name="Line 14"/>
            <p:cNvSpPr/>
            <p:nvPr/>
          </p:nvSpPr>
          <p:spPr>
            <a:xfrm>
              <a:off x="1150850" y="190500"/>
              <a:ext cx="1041995" cy="19184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59" name="AutoShape 5"/>
            <p:cNvGrpSpPr/>
            <p:nvPr/>
          </p:nvGrpSpPr>
          <p:grpSpPr>
            <a:xfrm>
              <a:off x="3634971" y="-1"/>
              <a:ext cx="1699492" cy="414868"/>
              <a:chOff x="0" y="0"/>
              <a:chExt cx="1699491" cy="414867"/>
            </a:xfrm>
          </p:grpSpPr>
          <p:sp>
            <p:nvSpPr>
              <p:cNvPr id="1055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6" name="Shape"/>
              <p:cNvSpPr/>
              <p:nvPr/>
            </p:nvSpPr>
            <p:spPr>
              <a:xfrm>
                <a:off x="1374762" y="-1"/>
                <a:ext cx="324730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7" name="Shape"/>
              <p:cNvSpPr/>
              <p:nvPr/>
            </p:nvSpPr>
            <p:spPr>
              <a:xfrm>
                <a:off x="-1" y="-1"/>
                <a:ext cx="1699493" cy="324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1747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8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7473" y="16907"/>
                    </a:lnTo>
                    <a:lnTo>
                      <a:pt x="21600" y="0"/>
                    </a:lnTo>
                    <a:moveTo>
                      <a:pt x="17473" y="16907"/>
                    </a:moveTo>
                    <a:lnTo>
                      <a:pt x="17473" y="2160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4" name="AutoShape 38"/>
            <p:cNvGrpSpPr/>
            <p:nvPr/>
          </p:nvGrpSpPr>
          <p:grpSpPr>
            <a:xfrm>
              <a:off x="4572711" y="118532"/>
              <a:ext cx="392191" cy="70380"/>
              <a:chOff x="0" y="0"/>
              <a:chExt cx="392190" cy="70379"/>
            </a:xfrm>
          </p:grpSpPr>
          <p:sp>
            <p:nvSpPr>
              <p:cNvPr id="1060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1" name="Shape"/>
              <p:cNvSpPr/>
              <p:nvPr/>
            </p:nvSpPr>
            <p:spPr>
              <a:xfrm>
                <a:off x="337102" y="-1"/>
                <a:ext cx="55089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2" name="Shape"/>
              <p:cNvSpPr/>
              <p:nvPr/>
            </p:nvSpPr>
            <p:spPr>
              <a:xfrm>
                <a:off x="-1" y="-1"/>
                <a:ext cx="392192" cy="55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1856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3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8566" y="16907"/>
                    </a:lnTo>
                    <a:lnTo>
                      <a:pt x="21600" y="0"/>
                    </a:lnTo>
                    <a:moveTo>
                      <a:pt x="18566" y="16907"/>
                    </a:moveTo>
                    <a:lnTo>
                      <a:pt x="18566" y="2160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9" name="AutoShape 39"/>
            <p:cNvGrpSpPr/>
            <p:nvPr/>
          </p:nvGrpSpPr>
          <p:grpSpPr>
            <a:xfrm>
              <a:off x="3984425" y="107420"/>
              <a:ext cx="392191" cy="70380"/>
              <a:chOff x="0" y="0"/>
              <a:chExt cx="392190" cy="70379"/>
            </a:xfrm>
          </p:grpSpPr>
          <p:sp>
            <p:nvSpPr>
              <p:cNvPr id="1065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6" name="Shape"/>
              <p:cNvSpPr/>
              <p:nvPr/>
            </p:nvSpPr>
            <p:spPr>
              <a:xfrm>
                <a:off x="337102" y="-1"/>
                <a:ext cx="55089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7" name="Shape"/>
              <p:cNvSpPr/>
              <p:nvPr/>
            </p:nvSpPr>
            <p:spPr>
              <a:xfrm>
                <a:off x="-1" y="-1"/>
                <a:ext cx="392192" cy="55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1856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8" name="Shape"/>
              <p:cNvSpPr/>
              <p:nvPr/>
            </p:nvSpPr>
            <p:spPr>
              <a:xfrm>
                <a:off x="-1" y="-1"/>
                <a:ext cx="392192" cy="7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3034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8566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8566" y="16907"/>
                    </a:lnTo>
                    <a:lnTo>
                      <a:pt x="21600" y="0"/>
                    </a:lnTo>
                    <a:moveTo>
                      <a:pt x="18566" y="16907"/>
                    </a:moveTo>
                    <a:lnTo>
                      <a:pt x="18566" y="2160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74" name="AutoShape 6"/>
            <p:cNvGrpSpPr/>
            <p:nvPr/>
          </p:nvGrpSpPr>
          <p:grpSpPr>
            <a:xfrm>
              <a:off x="-1" y="-1"/>
              <a:ext cx="1699492" cy="414868"/>
              <a:chOff x="0" y="0"/>
              <a:chExt cx="1699491" cy="414867"/>
            </a:xfrm>
          </p:grpSpPr>
          <p:sp>
            <p:nvSpPr>
              <p:cNvPr id="1070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6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1" name="Shape"/>
              <p:cNvSpPr/>
              <p:nvPr/>
            </p:nvSpPr>
            <p:spPr>
              <a:xfrm>
                <a:off x="1374762" y="-1"/>
                <a:ext cx="324730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21600" y="0"/>
                    </a:lnTo>
                    <a:lnTo>
                      <a:pt x="21600" y="469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2" name="Shape"/>
              <p:cNvSpPr/>
              <p:nvPr/>
            </p:nvSpPr>
            <p:spPr>
              <a:xfrm>
                <a:off x="-1" y="-1"/>
                <a:ext cx="1699493" cy="324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1747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3" name="Shape"/>
              <p:cNvSpPr/>
              <p:nvPr/>
            </p:nvSpPr>
            <p:spPr>
              <a:xfrm>
                <a:off x="-1" y="-1"/>
                <a:ext cx="1699493" cy="41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907"/>
                    </a:moveTo>
                    <a:lnTo>
                      <a:pt x="4127" y="0"/>
                    </a:lnTo>
                    <a:lnTo>
                      <a:pt x="21600" y="0"/>
                    </a:lnTo>
                    <a:lnTo>
                      <a:pt x="21600" y="4693"/>
                    </a:lnTo>
                    <a:lnTo>
                      <a:pt x="17473" y="21600"/>
                    </a:lnTo>
                    <a:lnTo>
                      <a:pt x="0" y="21600"/>
                    </a:lnTo>
                    <a:close/>
                    <a:moveTo>
                      <a:pt x="0" y="16907"/>
                    </a:moveTo>
                    <a:lnTo>
                      <a:pt x="17473" y="16907"/>
                    </a:lnTo>
                    <a:lnTo>
                      <a:pt x="21600" y="0"/>
                    </a:lnTo>
                    <a:moveTo>
                      <a:pt x="17473" y="16907"/>
                    </a:moveTo>
                    <a:lnTo>
                      <a:pt x="17473" y="2160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85" name="Group 28"/>
            <p:cNvGrpSpPr/>
            <p:nvPr/>
          </p:nvGrpSpPr>
          <p:grpSpPr>
            <a:xfrm>
              <a:off x="326824" y="59266"/>
              <a:ext cx="392191" cy="177801"/>
              <a:chOff x="0" y="0"/>
              <a:chExt cx="392190" cy="177800"/>
            </a:xfrm>
          </p:grpSpPr>
          <p:grpSp>
            <p:nvGrpSpPr>
              <p:cNvPr id="1079" name="AutoShape 19"/>
              <p:cNvGrpSpPr/>
              <p:nvPr/>
            </p:nvGrpSpPr>
            <p:grpSpPr>
              <a:xfrm>
                <a:off x="71307" y="-1"/>
                <a:ext cx="249576" cy="177801"/>
                <a:chOff x="0" y="0"/>
                <a:chExt cx="249575" cy="177800"/>
              </a:xfrm>
            </p:grpSpPr>
            <p:sp>
              <p:nvSpPr>
                <p:cNvPr id="1075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76" name="Shape"/>
                <p:cNvSpPr/>
                <p:nvPr/>
              </p:nvSpPr>
              <p:spPr>
                <a:xfrm>
                  <a:off x="107426" y="0"/>
                  <a:ext cx="142150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77" name="Shape"/>
                <p:cNvSpPr/>
                <p:nvPr/>
              </p:nvSpPr>
              <p:spPr>
                <a:xfrm>
                  <a:off x="-1" y="-1"/>
                  <a:ext cx="249577" cy="142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9297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78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  <a:moveTo>
                        <a:pt x="0" y="17269"/>
                      </a:moveTo>
                      <a:lnTo>
                        <a:pt x="9297" y="17269"/>
                      </a:lnTo>
                      <a:lnTo>
                        <a:pt x="21600" y="0"/>
                      </a:lnTo>
                      <a:moveTo>
                        <a:pt x="9297" y="17269"/>
                      </a:moveTo>
                      <a:lnTo>
                        <a:pt x="9297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84" name="AutoShape 20"/>
              <p:cNvGrpSpPr/>
              <p:nvPr/>
            </p:nvGrpSpPr>
            <p:grpSpPr>
              <a:xfrm>
                <a:off x="-1" y="35559"/>
                <a:ext cx="392192" cy="71121"/>
                <a:chOff x="0" y="0"/>
                <a:chExt cx="392190" cy="71119"/>
              </a:xfrm>
            </p:grpSpPr>
            <p:sp>
              <p:nvSpPr>
                <p:cNvPr id="1080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1" name="Shape"/>
                <p:cNvSpPr/>
                <p:nvPr/>
              </p:nvSpPr>
              <p:spPr>
                <a:xfrm>
                  <a:off x="336521" y="0"/>
                  <a:ext cx="55669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2" name="Shape"/>
                <p:cNvSpPr/>
                <p:nvPr/>
              </p:nvSpPr>
              <p:spPr>
                <a:xfrm>
                  <a:off x="-1" y="0"/>
                  <a:ext cx="392192" cy="55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1853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3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  <a:moveTo>
                        <a:pt x="0" y="16907"/>
                      </a:moveTo>
                      <a:lnTo>
                        <a:pt x="18534" y="16907"/>
                      </a:lnTo>
                      <a:lnTo>
                        <a:pt x="21600" y="0"/>
                      </a:lnTo>
                      <a:moveTo>
                        <a:pt x="18534" y="16907"/>
                      </a:moveTo>
                      <a:lnTo>
                        <a:pt x="18534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096" name="Group 33"/>
            <p:cNvGrpSpPr/>
            <p:nvPr/>
          </p:nvGrpSpPr>
          <p:grpSpPr>
            <a:xfrm>
              <a:off x="915110" y="59266"/>
              <a:ext cx="392192" cy="177801"/>
              <a:chOff x="0" y="0"/>
              <a:chExt cx="392190" cy="177800"/>
            </a:xfrm>
          </p:grpSpPr>
          <p:grpSp>
            <p:nvGrpSpPr>
              <p:cNvPr id="1090" name="AutoShape 34"/>
              <p:cNvGrpSpPr/>
              <p:nvPr/>
            </p:nvGrpSpPr>
            <p:grpSpPr>
              <a:xfrm>
                <a:off x="71307" y="-1"/>
                <a:ext cx="249576" cy="177801"/>
                <a:chOff x="0" y="0"/>
                <a:chExt cx="249575" cy="177800"/>
              </a:xfrm>
            </p:grpSpPr>
            <p:sp>
              <p:nvSpPr>
                <p:cNvPr id="1086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7" name="Shape"/>
                <p:cNvSpPr/>
                <p:nvPr/>
              </p:nvSpPr>
              <p:spPr>
                <a:xfrm>
                  <a:off x="107426" y="0"/>
                  <a:ext cx="142150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8" name="Shape"/>
                <p:cNvSpPr/>
                <p:nvPr/>
              </p:nvSpPr>
              <p:spPr>
                <a:xfrm>
                  <a:off x="-1" y="-1"/>
                  <a:ext cx="249577" cy="142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9297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89" name="Shape"/>
                <p:cNvSpPr/>
                <p:nvPr/>
              </p:nvSpPr>
              <p:spPr>
                <a:xfrm>
                  <a:off x="-1" y="0"/>
                  <a:ext cx="249577" cy="177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69"/>
                      </a:moveTo>
                      <a:lnTo>
                        <a:pt x="12303" y="0"/>
                      </a:lnTo>
                      <a:lnTo>
                        <a:pt x="21600" y="0"/>
                      </a:lnTo>
                      <a:lnTo>
                        <a:pt x="21600" y="4331"/>
                      </a:lnTo>
                      <a:lnTo>
                        <a:pt x="9297" y="21600"/>
                      </a:lnTo>
                      <a:lnTo>
                        <a:pt x="0" y="21600"/>
                      </a:lnTo>
                      <a:close/>
                      <a:moveTo>
                        <a:pt x="0" y="17269"/>
                      </a:moveTo>
                      <a:lnTo>
                        <a:pt x="9297" y="17269"/>
                      </a:lnTo>
                      <a:lnTo>
                        <a:pt x="21600" y="0"/>
                      </a:lnTo>
                      <a:moveTo>
                        <a:pt x="9297" y="17269"/>
                      </a:moveTo>
                      <a:lnTo>
                        <a:pt x="9297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95" name="AutoShape 35"/>
              <p:cNvGrpSpPr/>
              <p:nvPr/>
            </p:nvGrpSpPr>
            <p:grpSpPr>
              <a:xfrm>
                <a:off x="-1" y="35559"/>
                <a:ext cx="392192" cy="71121"/>
                <a:chOff x="0" y="0"/>
                <a:chExt cx="392190" cy="71119"/>
              </a:xfrm>
            </p:grpSpPr>
            <p:sp>
              <p:nvSpPr>
                <p:cNvPr id="1091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2" name="Shape"/>
                <p:cNvSpPr/>
                <p:nvPr/>
              </p:nvSpPr>
              <p:spPr>
                <a:xfrm>
                  <a:off x="336521" y="0"/>
                  <a:ext cx="55669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3" name="Shape"/>
                <p:cNvSpPr/>
                <p:nvPr/>
              </p:nvSpPr>
              <p:spPr>
                <a:xfrm>
                  <a:off x="-1" y="0"/>
                  <a:ext cx="392192" cy="55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1853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4" name="Shape"/>
                <p:cNvSpPr/>
                <p:nvPr/>
              </p:nvSpPr>
              <p:spPr>
                <a:xfrm>
                  <a:off x="-1" y="0"/>
                  <a:ext cx="392192" cy="71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07"/>
                      </a:moveTo>
                      <a:lnTo>
                        <a:pt x="3066" y="0"/>
                      </a:lnTo>
                      <a:lnTo>
                        <a:pt x="21600" y="0"/>
                      </a:lnTo>
                      <a:lnTo>
                        <a:pt x="21600" y="4693"/>
                      </a:lnTo>
                      <a:lnTo>
                        <a:pt x="18534" y="21600"/>
                      </a:lnTo>
                      <a:lnTo>
                        <a:pt x="0" y="21600"/>
                      </a:lnTo>
                      <a:close/>
                      <a:moveTo>
                        <a:pt x="0" y="16907"/>
                      </a:moveTo>
                      <a:lnTo>
                        <a:pt x="18534" y="16907"/>
                      </a:lnTo>
                      <a:lnTo>
                        <a:pt x="21600" y="0"/>
                      </a:lnTo>
                      <a:moveTo>
                        <a:pt x="18534" y="16907"/>
                      </a:moveTo>
                      <a:lnTo>
                        <a:pt x="18534" y="21600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105" name="Group 15"/>
            <p:cNvGrpSpPr/>
            <p:nvPr/>
          </p:nvGrpSpPr>
          <p:grpSpPr>
            <a:xfrm>
              <a:off x="2166635" y="53340"/>
              <a:ext cx="1103014" cy="326828"/>
              <a:chOff x="0" y="0"/>
              <a:chExt cx="1103012" cy="326827"/>
            </a:xfrm>
          </p:grpSpPr>
          <p:grpSp>
            <p:nvGrpSpPr>
              <p:cNvPr id="1100" name="AutoShape 8"/>
              <p:cNvGrpSpPr/>
              <p:nvPr/>
            </p:nvGrpSpPr>
            <p:grpSpPr>
              <a:xfrm>
                <a:off x="-1" y="0"/>
                <a:ext cx="397484" cy="326828"/>
                <a:chOff x="0" y="0"/>
                <a:chExt cx="397482" cy="326827"/>
              </a:xfrm>
            </p:grpSpPr>
            <p:sp>
              <p:nvSpPr>
                <p:cNvPr id="1097" name="Shape"/>
                <p:cNvSpPr/>
                <p:nvPr/>
              </p:nvSpPr>
              <p:spPr>
                <a:xfrm rot="5400000" flipH="1">
                  <a:off x="35327" y="-35328"/>
                  <a:ext cx="326828" cy="397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220"/>
                      </a:moveTo>
                      <a:cubicBezTo>
                        <a:pt x="0" y="994"/>
                        <a:pt x="4835" y="0"/>
                        <a:pt x="10800" y="0"/>
                      </a:cubicBezTo>
                      <a:cubicBezTo>
                        <a:pt x="16765" y="0"/>
                        <a:pt x="21600" y="994"/>
                        <a:pt x="21600" y="2220"/>
                      </a:cubicBezTo>
                      <a:lnTo>
                        <a:pt x="21600" y="19380"/>
                      </a:lnTo>
                      <a:cubicBezTo>
                        <a:pt x="21600" y="20606"/>
                        <a:pt x="16765" y="21600"/>
                        <a:pt x="10800" y="21600"/>
                      </a:cubicBezTo>
                      <a:cubicBezTo>
                        <a:pt x="4835" y="21600"/>
                        <a:pt x="0" y="20606"/>
                        <a:pt x="0" y="19380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8" name="Oval"/>
                <p:cNvSpPr/>
                <p:nvPr/>
              </p:nvSpPr>
              <p:spPr>
                <a:xfrm rot="5400000" flipH="1">
                  <a:off x="193216" y="122560"/>
                  <a:ext cx="326827" cy="81707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99" name="Line"/>
                <p:cNvSpPr/>
                <p:nvPr/>
              </p:nvSpPr>
              <p:spPr>
                <a:xfrm rot="5400000" flipH="1">
                  <a:off x="35327" y="-35328"/>
                  <a:ext cx="326828" cy="3974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220"/>
                      </a:moveTo>
                      <a:cubicBezTo>
                        <a:pt x="21600" y="3446"/>
                        <a:pt x="16765" y="4440"/>
                        <a:pt x="10800" y="4440"/>
                      </a:cubicBezTo>
                      <a:cubicBezTo>
                        <a:pt x="4835" y="4440"/>
                        <a:pt x="0" y="3446"/>
                        <a:pt x="0" y="2220"/>
                      </a:cubicBezTo>
                      <a:cubicBezTo>
                        <a:pt x="0" y="994"/>
                        <a:pt x="4835" y="0"/>
                        <a:pt x="10800" y="0"/>
                      </a:cubicBezTo>
                      <a:cubicBezTo>
                        <a:pt x="16765" y="0"/>
                        <a:pt x="21600" y="994"/>
                        <a:pt x="21600" y="2220"/>
                      </a:cubicBezTo>
                      <a:lnTo>
                        <a:pt x="21600" y="19380"/>
                      </a:lnTo>
                      <a:cubicBezTo>
                        <a:pt x="21600" y="20606"/>
                        <a:pt x="16765" y="21600"/>
                        <a:pt x="10800" y="21600"/>
                      </a:cubicBezTo>
                      <a:cubicBezTo>
                        <a:pt x="4835" y="21600"/>
                        <a:pt x="0" y="20606"/>
                        <a:pt x="0" y="19380"/>
                      </a:cubicBezTo>
                      <a:lnTo>
                        <a:pt x="0" y="222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104" name="AutoShape 7"/>
              <p:cNvGrpSpPr/>
              <p:nvPr/>
            </p:nvGrpSpPr>
            <p:grpSpPr>
              <a:xfrm>
                <a:off x="304736" y="0"/>
                <a:ext cx="798277" cy="326828"/>
                <a:chOff x="0" y="0"/>
                <a:chExt cx="798276" cy="326827"/>
              </a:xfrm>
            </p:grpSpPr>
            <p:sp>
              <p:nvSpPr>
                <p:cNvPr id="1101" name="Shape"/>
                <p:cNvSpPr/>
                <p:nvPr/>
              </p:nvSpPr>
              <p:spPr>
                <a:xfrm rot="5400000" flipH="1">
                  <a:off x="235724" y="-235725"/>
                  <a:ext cx="326828" cy="798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92"/>
                      </a:moveTo>
                      <a:cubicBezTo>
                        <a:pt x="0" y="982"/>
                        <a:pt x="4835" y="0"/>
                        <a:pt x="10800" y="0"/>
                      </a:cubicBezTo>
                      <a:cubicBezTo>
                        <a:pt x="16765" y="0"/>
                        <a:pt x="21600" y="982"/>
                        <a:pt x="21600" y="2192"/>
                      </a:cubicBezTo>
                      <a:lnTo>
                        <a:pt x="21600" y="19408"/>
                      </a:lnTo>
                      <a:cubicBezTo>
                        <a:pt x="21600" y="20618"/>
                        <a:pt x="16765" y="21600"/>
                        <a:pt x="10800" y="21600"/>
                      </a:cubicBezTo>
                      <a:cubicBezTo>
                        <a:pt x="4835" y="21600"/>
                        <a:pt x="0" y="20618"/>
                        <a:pt x="0" y="19408"/>
                      </a:cubicBezTo>
                      <a:close/>
                    </a:path>
                  </a:pathLst>
                </a:custGeom>
                <a:solidFill>
                  <a:srgbClr val="0033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2" name="Oval"/>
                <p:cNvSpPr/>
                <p:nvPr/>
              </p:nvSpPr>
              <p:spPr>
                <a:xfrm rot="5400000" flipH="1">
                  <a:off x="553841" y="82391"/>
                  <a:ext cx="326827" cy="162045"/>
                </a:xfrm>
                <a:prstGeom prst="ellipse">
                  <a:avLst/>
                </a:prstGeom>
                <a:solidFill>
                  <a:srgbClr val="FFFFFF">
                    <a:alpha val="4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03" name="Line"/>
                <p:cNvSpPr/>
                <p:nvPr/>
              </p:nvSpPr>
              <p:spPr>
                <a:xfrm rot="5400000" flipH="1">
                  <a:off x="235725" y="-235725"/>
                  <a:ext cx="326827" cy="798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92"/>
                      </a:moveTo>
                      <a:cubicBezTo>
                        <a:pt x="21600" y="3403"/>
                        <a:pt x="16765" y="4385"/>
                        <a:pt x="10800" y="4385"/>
                      </a:cubicBezTo>
                      <a:cubicBezTo>
                        <a:pt x="4835" y="4385"/>
                        <a:pt x="0" y="3403"/>
                        <a:pt x="0" y="2192"/>
                      </a:cubicBezTo>
                      <a:cubicBezTo>
                        <a:pt x="0" y="982"/>
                        <a:pt x="4835" y="0"/>
                        <a:pt x="10800" y="0"/>
                      </a:cubicBezTo>
                      <a:cubicBezTo>
                        <a:pt x="16765" y="0"/>
                        <a:pt x="21600" y="982"/>
                        <a:pt x="21600" y="2192"/>
                      </a:cubicBezTo>
                      <a:lnTo>
                        <a:pt x="21600" y="19408"/>
                      </a:lnTo>
                      <a:cubicBezTo>
                        <a:pt x="21600" y="20618"/>
                        <a:pt x="16765" y="21600"/>
                        <a:pt x="10800" y="21600"/>
                      </a:cubicBezTo>
                      <a:cubicBezTo>
                        <a:pt x="4835" y="21600"/>
                        <a:pt x="0" y="20618"/>
                        <a:pt x="0" y="19408"/>
                      </a:cubicBezTo>
                      <a:lnTo>
                        <a:pt x="0" y="2192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1106" name="TextBox 82"/>
            <p:cNvSpPr txBox="1"/>
            <p:nvPr/>
          </p:nvSpPr>
          <p:spPr>
            <a:xfrm rot="10800000">
              <a:off x="2116052" y="44211"/>
              <a:ext cx="38434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107" name="TextBox 83"/>
            <p:cNvSpPr txBox="1"/>
            <p:nvPr/>
          </p:nvSpPr>
          <p:spPr>
            <a:xfrm rot="10800000">
              <a:off x="2765467" y="44211"/>
              <a:ext cx="44786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-</a:t>
              </a:r>
            </a:p>
          </p:txBody>
        </p:sp>
        <p:sp>
          <p:nvSpPr>
            <p:cNvPr id="1108" name="Line 16"/>
            <p:cNvSpPr/>
            <p:nvPr/>
          </p:nvSpPr>
          <p:spPr>
            <a:xfrm flipH="1" flipV="1">
              <a:off x="3213966" y="208913"/>
              <a:ext cx="533401" cy="1"/>
            </a:xfrm>
            <a:prstGeom prst="line">
              <a:avLst/>
            </a:pr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Rectangle 5"/>
          <p:cNvSpPr txBox="1"/>
          <p:nvPr/>
        </p:nvSpPr>
        <p:spPr>
          <a:xfrm>
            <a:off x="304800" y="6294613"/>
            <a:ext cx="8534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Which is now ready to be sent down a long power transmission line!</a:t>
            </a:r>
          </a:p>
        </p:txBody>
      </p:sp>
      <p:sp>
        <p:nvSpPr>
          <p:cNvPr id="1112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Step 3) Smooth rectified AC into DC via a "Capacitor"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"capacitor" symbol is just: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Capacitor temporarily stores charge =&gt; Smoothing by shifting peaks to valleys</a:t>
            </a:r>
          </a:p>
        </p:txBody>
      </p:sp>
      <p:sp>
        <p:nvSpPr>
          <p:cNvPr id="1113" name="Right Arrow 62"/>
          <p:cNvSpPr/>
          <p:nvPr/>
        </p:nvSpPr>
        <p:spPr>
          <a:xfrm>
            <a:off x="3429000" y="4211320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4" name="Right Arrow 44"/>
          <p:cNvSpPr/>
          <p:nvPr/>
        </p:nvSpPr>
        <p:spPr>
          <a:xfrm>
            <a:off x="5562600" y="4221479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4" name="Group 79"/>
          <p:cNvGrpSpPr/>
          <p:nvPr/>
        </p:nvGrpSpPr>
        <p:grpSpPr>
          <a:xfrm>
            <a:off x="914399" y="2895599"/>
            <a:ext cx="1843948" cy="3121962"/>
            <a:chOff x="0" y="0"/>
            <a:chExt cx="1843947" cy="3121960"/>
          </a:xfrm>
        </p:grpSpPr>
        <p:grpSp>
          <p:nvGrpSpPr>
            <p:cNvPr id="1120" name="Group 50"/>
            <p:cNvGrpSpPr/>
            <p:nvPr/>
          </p:nvGrpSpPr>
          <p:grpSpPr>
            <a:xfrm>
              <a:off x="-1" y="-1"/>
              <a:ext cx="1843948" cy="3121962"/>
              <a:chOff x="0" y="0"/>
              <a:chExt cx="1843947" cy="3121960"/>
            </a:xfrm>
          </p:grpSpPr>
          <p:sp>
            <p:nvSpPr>
              <p:cNvPr id="1115" name="Straight Connector 47"/>
              <p:cNvSpPr/>
              <p:nvPr/>
            </p:nvSpPr>
            <p:spPr>
              <a:xfrm>
                <a:off x="15146" y="1562099"/>
                <a:ext cx="1828801" cy="216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6" name="Straight Connector 48"/>
              <p:cNvSpPr/>
              <p:nvPr/>
            </p:nvSpPr>
            <p:spPr>
              <a:xfrm flipV="1">
                <a:off x="-1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7" name="Straight Connector 49"/>
              <p:cNvSpPr/>
              <p:nvPr/>
            </p:nvSpPr>
            <p:spPr>
              <a:xfrm>
                <a:off x="6554" y="-1"/>
                <a:ext cx="1837393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8" name="Straight Connector 50"/>
              <p:cNvSpPr/>
              <p:nvPr/>
            </p:nvSpPr>
            <p:spPr>
              <a:xfrm>
                <a:off x="12846" y="3119718"/>
                <a:ext cx="1831101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9" name="Straight Connector 57"/>
              <p:cNvSpPr/>
              <p:nvPr/>
            </p:nvSpPr>
            <p:spPr>
              <a:xfrm flipV="1">
                <a:off x="1842688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21" name="Freeform 58"/>
            <p:cNvSpPr/>
            <p:nvPr/>
          </p:nvSpPr>
          <p:spPr>
            <a:xfrm>
              <a:off x="-1" y="12700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2" name="Freeform 59"/>
            <p:cNvSpPr/>
            <p:nvPr/>
          </p:nvSpPr>
          <p:spPr>
            <a:xfrm>
              <a:off x="1219200" y="7408"/>
              <a:ext cx="609600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3" name="Freeform 60"/>
            <p:cNvSpPr/>
            <p:nvPr/>
          </p:nvSpPr>
          <p:spPr>
            <a:xfrm>
              <a:off x="624746" y="1057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25" name="Rectangle 3"/>
          <p:cNvSpPr txBox="1"/>
          <p:nvPr/>
        </p:nvSpPr>
        <p:spPr>
          <a:xfrm>
            <a:off x="762000" y="2362200"/>
            <a:ext cx="22098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Rectified HVAC in:</a:t>
            </a:r>
          </a:p>
        </p:txBody>
      </p:sp>
      <p:sp>
        <p:nvSpPr>
          <p:cNvPr id="1126" name="Rectangle 3"/>
          <p:cNvSpPr txBox="1"/>
          <p:nvPr/>
        </p:nvSpPr>
        <p:spPr>
          <a:xfrm>
            <a:off x="3962400" y="2362200"/>
            <a:ext cx="1295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Capacitor:</a:t>
            </a:r>
          </a:p>
        </p:txBody>
      </p:sp>
      <p:sp>
        <p:nvSpPr>
          <p:cNvPr id="1127" name="Rectangle 3"/>
          <p:cNvSpPr txBox="1"/>
          <p:nvPr/>
        </p:nvSpPr>
        <p:spPr>
          <a:xfrm>
            <a:off x="6477000" y="2362200"/>
            <a:ext cx="2057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High Voltage DC:</a:t>
            </a:r>
          </a:p>
        </p:txBody>
      </p:sp>
      <p:grpSp>
        <p:nvGrpSpPr>
          <p:cNvPr id="1132" name="Group 73"/>
          <p:cNvGrpSpPr/>
          <p:nvPr/>
        </p:nvGrpSpPr>
        <p:grpSpPr>
          <a:xfrm>
            <a:off x="3657599" y="1371600"/>
            <a:ext cx="457201" cy="304800"/>
            <a:chOff x="0" y="0"/>
            <a:chExt cx="457199" cy="304800"/>
          </a:xfrm>
        </p:grpSpPr>
        <p:sp>
          <p:nvSpPr>
            <p:cNvPr id="1128" name="Straight Connector 45"/>
            <p:cNvSpPr/>
            <p:nvPr/>
          </p:nvSpPr>
          <p:spPr>
            <a:xfrm>
              <a:off x="-1" y="152400"/>
              <a:ext cx="182500" cy="794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9" name="Straight Connector 63"/>
            <p:cNvSpPr/>
            <p:nvPr/>
          </p:nvSpPr>
          <p:spPr>
            <a:xfrm flipH="1">
              <a:off x="181549" y="0"/>
              <a:ext cx="951" cy="304800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0" name="Straight Connector 71"/>
            <p:cNvSpPr/>
            <p:nvPr/>
          </p:nvSpPr>
          <p:spPr>
            <a:xfrm>
              <a:off x="274700" y="152400"/>
              <a:ext cx="182500" cy="794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1" name="Straight Connector 72"/>
            <p:cNvSpPr/>
            <p:nvPr/>
          </p:nvSpPr>
          <p:spPr>
            <a:xfrm flipH="1">
              <a:off x="273750" y="0"/>
              <a:ext cx="951" cy="304800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37" name="Group 74"/>
          <p:cNvGrpSpPr/>
          <p:nvPr/>
        </p:nvGrpSpPr>
        <p:grpSpPr>
          <a:xfrm>
            <a:off x="4190999" y="4191000"/>
            <a:ext cx="763590" cy="609600"/>
            <a:chOff x="0" y="0"/>
            <a:chExt cx="763588" cy="609600"/>
          </a:xfrm>
        </p:grpSpPr>
        <p:sp>
          <p:nvSpPr>
            <p:cNvPr id="1133" name="Straight Connector 75"/>
            <p:cNvSpPr/>
            <p:nvPr/>
          </p:nvSpPr>
          <p:spPr>
            <a:xfrm>
              <a:off x="-1" y="304800"/>
              <a:ext cx="304801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4" name="Straight Connector 76"/>
            <p:cNvSpPr/>
            <p:nvPr/>
          </p:nvSpPr>
          <p:spPr>
            <a:xfrm flipH="1">
              <a:off x="303211" y="-1"/>
              <a:ext cx="1590" cy="60960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5" name="Straight Connector 77"/>
            <p:cNvSpPr/>
            <p:nvPr/>
          </p:nvSpPr>
          <p:spPr>
            <a:xfrm>
              <a:off x="458788" y="304800"/>
              <a:ext cx="304801" cy="158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6" name="Straight Connector 78"/>
            <p:cNvSpPr/>
            <p:nvPr/>
          </p:nvSpPr>
          <p:spPr>
            <a:xfrm flipH="1">
              <a:off x="457199" y="-1"/>
              <a:ext cx="1590" cy="60960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3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Which facilitates the third step in AC to DC conversion:</a:t>
            </a:r>
          </a:p>
        </p:txBody>
      </p:sp>
      <p:grpSp>
        <p:nvGrpSpPr>
          <p:cNvPr id="1148" name="Group 43"/>
          <p:cNvGrpSpPr/>
          <p:nvPr/>
        </p:nvGrpSpPr>
        <p:grpSpPr>
          <a:xfrm>
            <a:off x="6461852" y="2875491"/>
            <a:ext cx="1843948" cy="3142070"/>
            <a:chOff x="0" y="0"/>
            <a:chExt cx="1843947" cy="3142068"/>
          </a:xfrm>
        </p:grpSpPr>
        <p:grpSp>
          <p:nvGrpSpPr>
            <p:cNvPr id="1144" name="Group 50"/>
            <p:cNvGrpSpPr/>
            <p:nvPr/>
          </p:nvGrpSpPr>
          <p:grpSpPr>
            <a:xfrm>
              <a:off x="0" y="21603"/>
              <a:ext cx="1843948" cy="3120466"/>
              <a:chOff x="0" y="2"/>
              <a:chExt cx="1843947" cy="3120465"/>
            </a:xfrm>
          </p:grpSpPr>
          <p:sp>
            <p:nvSpPr>
              <p:cNvPr id="1139" name="Straight Connector 35"/>
              <p:cNvSpPr/>
              <p:nvPr/>
            </p:nvSpPr>
            <p:spPr>
              <a:xfrm>
                <a:off x="15146" y="1560607"/>
                <a:ext cx="1828801" cy="216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0" name="Straight Connector 36"/>
              <p:cNvSpPr/>
              <p:nvPr/>
            </p:nvSpPr>
            <p:spPr>
              <a:xfrm flipV="1">
                <a:off x="-1" y="2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1" name="Straight Connector 37"/>
              <p:cNvSpPr/>
              <p:nvPr/>
            </p:nvSpPr>
            <p:spPr>
              <a:xfrm>
                <a:off x="6554" y="497916"/>
                <a:ext cx="1837393" cy="2243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2" name="Straight Connector 38"/>
              <p:cNvSpPr/>
              <p:nvPr/>
            </p:nvSpPr>
            <p:spPr>
              <a:xfrm>
                <a:off x="12846" y="3118226"/>
                <a:ext cx="1831101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3" name="Straight Connector 39"/>
              <p:cNvSpPr/>
              <p:nvPr/>
            </p:nvSpPr>
            <p:spPr>
              <a:xfrm flipV="1">
                <a:off x="1842688" y="2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45" name="Freeform 40"/>
            <p:cNvSpPr/>
            <p:nvPr/>
          </p:nvSpPr>
          <p:spPr>
            <a:xfrm>
              <a:off x="4564" y="-1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6" name="Freeform 41"/>
            <p:cNvSpPr/>
            <p:nvPr/>
          </p:nvSpPr>
          <p:spPr>
            <a:xfrm>
              <a:off x="624747" y="21166"/>
              <a:ext cx="609601" cy="157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7" name="Freeform 42"/>
            <p:cNvSpPr/>
            <p:nvPr/>
          </p:nvSpPr>
          <p:spPr>
            <a:xfrm>
              <a:off x="1234347" y="13758"/>
              <a:ext cx="609601" cy="157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0" y="21586"/>
                  </a:moveTo>
                  <a:cubicBezTo>
                    <a:pt x="3488" y="10801"/>
                    <a:pt x="6975" y="15"/>
                    <a:pt x="10575" y="1"/>
                  </a:cubicBezTo>
                  <a:cubicBezTo>
                    <a:pt x="14175" y="-14"/>
                    <a:pt x="21600" y="21499"/>
                    <a:pt x="21600" y="21499"/>
                  </a:cubicBezTo>
                </a:path>
              </a:pathLst>
            </a:custGeom>
            <a:noFill/>
            <a:ln w="38100" cap="flat">
              <a:solidFill>
                <a:srgbClr val="FF442D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5"/>
          <p:cNvSpPr txBox="1"/>
          <p:nvPr/>
        </p:nvSpPr>
        <p:spPr>
          <a:xfrm>
            <a:off x="304800" y="6294613"/>
            <a:ext cx="8534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0"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This "chopped" DC now acts sort of like AC, facilitating next step:</a:t>
            </a:r>
          </a:p>
        </p:txBody>
      </p:sp>
      <p:sp>
        <p:nvSpPr>
          <p:cNvPr id="115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which we'll start the conversion of DC back into AC</a:t>
            </a:r>
            <a:endParaRPr b="1">
              <a:solidFill>
                <a:srgbClr val="FFDE10"/>
              </a:solidFill>
            </a:endParaRPr>
          </a:p>
          <a:p>
            <a:pPr>
              <a:defRPr sz="11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Step 4: "Chop" the DC power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By sending it through an opening and closing switch:</a:t>
            </a:r>
          </a:p>
        </p:txBody>
      </p:sp>
      <p:sp>
        <p:nvSpPr>
          <p:cNvPr id="1152" name="Right Arrow 62"/>
          <p:cNvSpPr/>
          <p:nvPr/>
        </p:nvSpPr>
        <p:spPr>
          <a:xfrm>
            <a:off x="3429000" y="4289757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3" name="Right Arrow 44"/>
          <p:cNvSpPr/>
          <p:nvPr/>
        </p:nvSpPr>
        <p:spPr>
          <a:xfrm>
            <a:off x="5562600" y="4299918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4" name="Rectangle 3"/>
          <p:cNvSpPr txBox="1"/>
          <p:nvPr/>
        </p:nvSpPr>
        <p:spPr>
          <a:xfrm>
            <a:off x="1219200" y="2514600"/>
            <a:ext cx="15240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HVDC in:</a:t>
            </a:r>
          </a:p>
        </p:txBody>
      </p:sp>
      <p:sp>
        <p:nvSpPr>
          <p:cNvPr id="1155" name="Rectangle 3"/>
          <p:cNvSpPr txBox="1"/>
          <p:nvPr/>
        </p:nvSpPr>
        <p:spPr>
          <a:xfrm>
            <a:off x="3962400" y="2514600"/>
            <a:ext cx="1676400" cy="93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Opening &amp; closing switch:</a:t>
            </a:r>
          </a:p>
        </p:txBody>
      </p:sp>
      <p:sp>
        <p:nvSpPr>
          <p:cNvPr id="1156" name="Rectangle 3"/>
          <p:cNvSpPr txBox="1"/>
          <p:nvPr/>
        </p:nvSpPr>
        <p:spPr>
          <a:xfrm>
            <a:off x="6477000" y="2514600"/>
            <a:ext cx="2057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Chopped HVDC:</a:t>
            </a:r>
          </a:p>
        </p:txBody>
      </p:sp>
      <p:grpSp>
        <p:nvGrpSpPr>
          <p:cNvPr id="1161" name="Group 41"/>
          <p:cNvGrpSpPr/>
          <p:nvPr/>
        </p:nvGrpSpPr>
        <p:grpSpPr>
          <a:xfrm>
            <a:off x="6629399" y="1828799"/>
            <a:ext cx="838202" cy="228602"/>
            <a:chOff x="0" y="0"/>
            <a:chExt cx="838200" cy="228600"/>
          </a:xfrm>
        </p:grpSpPr>
        <p:sp>
          <p:nvSpPr>
            <p:cNvPr id="1157" name="Straight Connector 45"/>
            <p:cNvSpPr/>
            <p:nvPr/>
          </p:nvSpPr>
          <p:spPr>
            <a:xfrm>
              <a:off x="-1" y="226059"/>
              <a:ext cx="212918" cy="99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8" name="Straight Connector 63"/>
            <p:cNvSpPr/>
            <p:nvPr/>
          </p:nvSpPr>
          <p:spPr>
            <a:xfrm flipH="1" flipV="1">
              <a:off x="201647" y="228597"/>
              <a:ext cx="473993" cy="4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>
                  <a:alpha val="48000"/>
                </a:srgbClr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9" name="Straight Connector 71"/>
            <p:cNvSpPr/>
            <p:nvPr/>
          </p:nvSpPr>
          <p:spPr>
            <a:xfrm>
              <a:off x="625284" y="226059"/>
              <a:ext cx="212917" cy="99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0" name="Straight Connector 72"/>
            <p:cNvSpPr/>
            <p:nvPr/>
          </p:nvSpPr>
          <p:spPr>
            <a:xfrm flipH="1">
              <a:off x="228600" y="-1"/>
              <a:ext cx="290226" cy="2285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66" name="Group 42"/>
          <p:cNvGrpSpPr/>
          <p:nvPr/>
        </p:nvGrpSpPr>
        <p:grpSpPr>
          <a:xfrm>
            <a:off x="4190999" y="4345637"/>
            <a:ext cx="838202" cy="228601"/>
            <a:chOff x="0" y="0"/>
            <a:chExt cx="838200" cy="228600"/>
          </a:xfrm>
        </p:grpSpPr>
        <p:sp>
          <p:nvSpPr>
            <p:cNvPr id="1162" name="Straight Connector 43"/>
            <p:cNvSpPr/>
            <p:nvPr/>
          </p:nvSpPr>
          <p:spPr>
            <a:xfrm>
              <a:off x="-1" y="226059"/>
              <a:ext cx="212918" cy="99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3" name="Straight Connector 51"/>
            <p:cNvSpPr/>
            <p:nvPr/>
          </p:nvSpPr>
          <p:spPr>
            <a:xfrm flipH="1" flipV="1">
              <a:off x="201647" y="228597"/>
              <a:ext cx="473993" cy="4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>
                  <a:alpha val="48000"/>
                </a:srgbClr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4" name="Straight Connector 52"/>
            <p:cNvSpPr/>
            <p:nvPr/>
          </p:nvSpPr>
          <p:spPr>
            <a:xfrm>
              <a:off x="625284" y="226059"/>
              <a:ext cx="212917" cy="99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5" name="Straight Connector 53"/>
            <p:cNvSpPr/>
            <p:nvPr/>
          </p:nvSpPr>
          <p:spPr>
            <a:xfrm flipH="1">
              <a:off x="228600" y="-1"/>
              <a:ext cx="290226" cy="2285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80" name="Group 90"/>
          <p:cNvGrpSpPr/>
          <p:nvPr/>
        </p:nvGrpSpPr>
        <p:grpSpPr>
          <a:xfrm>
            <a:off x="6538052" y="2974038"/>
            <a:ext cx="1843948" cy="3121962"/>
            <a:chOff x="0" y="0"/>
            <a:chExt cx="1843947" cy="3121960"/>
          </a:xfrm>
        </p:grpSpPr>
        <p:grpSp>
          <p:nvGrpSpPr>
            <p:cNvPr id="1172" name="Group 50"/>
            <p:cNvGrpSpPr/>
            <p:nvPr/>
          </p:nvGrpSpPr>
          <p:grpSpPr>
            <a:xfrm>
              <a:off x="-1" y="-1"/>
              <a:ext cx="1843948" cy="3121962"/>
              <a:chOff x="0" y="0"/>
              <a:chExt cx="1843947" cy="3121960"/>
            </a:xfrm>
          </p:grpSpPr>
          <p:sp>
            <p:nvSpPr>
              <p:cNvPr id="1167" name="Straight Connector 47"/>
              <p:cNvSpPr/>
              <p:nvPr/>
            </p:nvSpPr>
            <p:spPr>
              <a:xfrm>
                <a:off x="15146" y="1562099"/>
                <a:ext cx="1828801" cy="216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8" name="Straight Connector 48"/>
              <p:cNvSpPr/>
              <p:nvPr/>
            </p:nvSpPr>
            <p:spPr>
              <a:xfrm flipV="1">
                <a:off x="-1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9" name="Straight Connector 49"/>
              <p:cNvSpPr/>
              <p:nvPr/>
            </p:nvSpPr>
            <p:spPr>
              <a:xfrm>
                <a:off x="6554" y="-1"/>
                <a:ext cx="1837393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0" name="Straight Connector 50"/>
              <p:cNvSpPr/>
              <p:nvPr/>
            </p:nvSpPr>
            <p:spPr>
              <a:xfrm>
                <a:off x="12846" y="3119718"/>
                <a:ext cx="1831101" cy="2243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1" name="Straight Connector 57"/>
              <p:cNvSpPr/>
              <p:nvPr/>
            </p:nvSpPr>
            <p:spPr>
              <a:xfrm flipV="1">
                <a:off x="1842688" y="1494"/>
                <a:ext cx="525" cy="31197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73" name="Straight Connector 54"/>
            <p:cNvSpPr/>
            <p:nvPr/>
          </p:nvSpPr>
          <p:spPr>
            <a:xfrm flipV="1">
              <a:off x="623952" y="455755"/>
              <a:ext cx="1589" cy="11208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4" name="Straight Connector 56"/>
            <p:cNvSpPr/>
            <p:nvPr/>
          </p:nvSpPr>
          <p:spPr>
            <a:xfrm flipV="1">
              <a:off x="-1" y="454962"/>
              <a:ext cx="15148" cy="1120897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5" name="Straight Connector 61"/>
            <p:cNvSpPr/>
            <p:nvPr/>
          </p:nvSpPr>
          <p:spPr>
            <a:xfrm flipV="1">
              <a:off x="1214027" y="454961"/>
              <a:ext cx="20320" cy="11208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6" name="Straight Connector 64"/>
            <p:cNvSpPr/>
            <p:nvPr/>
          </p:nvSpPr>
          <p:spPr>
            <a:xfrm flipV="1">
              <a:off x="1823627" y="454961"/>
              <a:ext cx="20320" cy="112089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7" name="Straight Connector 68"/>
            <p:cNvSpPr/>
            <p:nvPr/>
          </p:nvSpPr>
          <p:spPr>
            <a:xfrm flipH="1">
              <a:off x="1219200" y="454959"/>
              <a:ext cx="609600" cy="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8" name="Straight Connector 73"/>
            <p:cNvSpPr/>
            <p:nvPr/>
          </p:nvSpPr>
          <p:spPr>
            <a:xfrm flipH="1">
              <a:off x="-1" y="454959"/>
              <a:ext cx="609601" cy="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9" name="Straight Connector 79"/>
            <p:cNvSpPr/>
            <p:nvPr/>
          </p:nvSpPr>
          <p:spPr>
            <a:xfrm flipH="1">
              <a:off x="624747" y="1559557"/>
              <a:ext cx="609601" cy="2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8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At the other end of that power line we need an on-off switch:</a:t>
            </a:r>
          </a:p>
        </p:txBody>
      </p:sp>
      <p:grpSp>
        <p:nvGrpSpPr>
          <p:cNvPr id="1187" name="Group 50"/>
          <p:cNvGrpSpPr/>
          <p:nvPr/>
        </p:nvGrpSpPr>
        <p:grpSpPr>
          <a:xfrm>
            <a:off x="823052" y="2994776"/>
            <a:ext cx="1843948" cy="3120611"/>
            <a:chOff x="0" y="2"/>
            <a:chExt cx="1843947" cy="3120609"/>
          </a:xfrm>
        </p:grpSpPr>
        <p:sp>
          <p:nvSpPr>
            <p:cNvPr id="1182" name="Straight Connector 85"/>
            <p:cNvSpPr/>
            <p:nvPr/>
          </p:nvSpPr>
          <p:spPr>
            <a:xfrm>
              <a:off x="15146" y="1560679"/>
              <a:ext cx="1828801" cy="2170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3" name="Straight Connector 86"/>
            <p:cNvSpPr/>
            <p:nvPr/>
          </p:nvSpPr>
          <p:spPr>
            <a:xfrm flipV="1">
              <a:off x="-1" y="2"/>
              <a:ext cx="525" cy="311986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4" name="Straight Connector 87"/>
            <p:cNvSpPr/>
            <p:nvPr/>
          </p:nvSpPr>
          <p:spPr>
            <a:xfrm>
              <a:off x="6554" y="497939"/>
              <a:ext cx="1837393" cy="2243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5" name="Straight Connector 88"/>
            <p:cNvSpPr/>
            <p:nvPr/>
          </p:nvSpPr>
          <p:spPr>
            <a:xfrm>
              <a:off x="12846" y="3118370"/>
              <a:ext cx="1831101" cy="2243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6" name="Straight Connector 89"/>
            <p:cNvSpPr/>
            <p:nvPr/>
          </p:nvSpPr>
          <p:spPr>
            <a:xfrm flipV="1">
              <a:off x="1842688" y="2"/>
              <a:ext cx="525" cy="3119863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Rectangle 5"/>
          <p:cNvSpPr txBox="1"/>
          <p:nvPr/>
        </p:nvSpPr>
        <p:spPr>
          <a:xfrm>
            <a:off x="304800" y="6294613"/>
            <a:ext cx="8534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>
                <a:solidFill>
                  <a:srgbClr val="FFDE1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Ready to be sent to your neighborhood!</a:t>
            </a:r>
          </a:p>
        </p:txBody>
      </p:sp>
      <p:sp>
        <p:nvSpPr>
          <p:cNvPr id="119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4864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Step 5: Smooth and transform "chopped" HVDC back into into AC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Transformer works on chopped DC because its ups and downs mimic AC:</a:t>
            </a:r>
          </a:p>
        </p:txBody>
      </p:sp>
      <p:sp>
        <p:nvSpPr>
          <p:cNvPr id="1191" name="Right Arrow 62"/>
          <p:cNvSpPr/>
          <p:nvPr/>
        </p:nvSpPr>
        <p:spPr>
          <a:xfrm>
            <a:off x="3276600" y="4211320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2" name="Right Arrow 44"/>
          <p:cNvSpPr/>
          <p:nvPr/>
        </p:nvSpPr>
        <p:spPr>
          <a:xfrm>
            <a:off x="5791200" y="4221479"/>
            <a:ext cx="304800" cy="502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10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3" name="Rectangle 3"/>
          <p:cNvSpPr txBox="1"/>
          <p:nvPr/>
        </p:nvSpPr>
        <p:spPr>
          <a:xfrm>
            <a:off x="685800" y="2286000"/>
            <a:ext cx="21336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Chopped HVDC in:</a:t>
            </a:r>
          </a:p>
        </p:txBody>
      </p:sp>
      <p:sp>
        <p:nvSpPr>
          <p:cNvPr id="1194" name="Rectangle 3"/>
          <p:cNvSpPr txBox="1"/>
          <p:nvPr/>
        </p:nvSpPr>
        <p:spPr>
          <a:xfrm>
            <a:off x="3962400" y="2286000"/>
            <a:ext cx="1676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Transformer:</a:t>
            </a:r>
          </a:p>
        </p:txBody>
      </p:sp>
      <p:sp>
        <p:nvSpPr>
          <p:cNvPr id="1195" name="Rectangle 3"/>
          <p:cNvSpPr txBox="1"/>
          <p:nvPr/>
        </p:nvSpPr>
        <p:spPr>
          <a:xfrm>
            <a:off x="6477000" y="2286000"/>
            <a:ext cx="2057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Low Voltage AC:</a:t>
            </a:r>
          </a:p>
        </p:txBody>
      </p:sp>
      <p:pic>
        <p:nvPicPr>
          <p:cNvPr id="1196" name="Picture 40" descr="Picture 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3886200"/>
            <a:ext cx="1447800" cy="10649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3" name="Group 41"/>
          <p:cNvGrpSpPr/>
          <p:nvPr/>
        </p:nvGrpSpPr>
        <p:grpSpPr>
          <a:xfrm>
            <a:off x="6612418" y="4038599"/>
            <a:ext cx="1845782" cy="761456"/>
            <a:chOff x="0" y="0"/>
            <a:chExt cx="1845781" cy="761454"/>
          </a:xfrm>
        </p:grpSpPr>
        <p:sp>
          <p:nvSpPr>
            <p:cNvPr id="1197" name="Straight Connector 42"/>
            <p:cNvSpPr/>
            <p:nvPr/>
          </p:nvSpPr>
          <p:spPr>
            <a:xfrm flipV="1">
              <a:off x="0" y="367881"/>
              <a:ext cx="1845781" cy="17311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8" name="Straight Connector 55"/>
            <p:cNvSpPr/>
            <p:nvPr/>
          </p:nvSpPr>
          <p:spPr>
            <a:xfrm flipV="1">
              <a:off x="1835" y="364"/>
              <a:ext cx="525" cy="760908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9" name="Straight Connector 58"/>
            <p:cNvSpPr/>
            <p:nvPr/>
          </p:nvSpPr>
          <p:spPr>
            <a:xfrm>
              <a:off x="8390" y="-1"/>
              <a:ext cx="1837392" cy="54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0" name="Straight Connector 59"/>
            <p:cNvSpPr/>
            <p:nvPr/>
          </p:nvSpPr>
          <p:spPr>
            <a:xfrm>
              <a:off x="14682" y="760906"/>
              <a:ext cx="1831100" cy="54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1" name="Straight Connector 60"/>
            <p:cNvSpPr/>
            <p:nvPr/>
          </p:nvSpPr>
          <p:spPr>
            <a:xfrm flipV="1">
              <a:off x="1844523" y="364"/>
              <a:ext cx="525" cy="760908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2" name="Freeform 69"/>
            <p:cNvSpPr/>
            <p:nvPr/>
          </p:nvSpPr>
          <p:spPr>
            <a:xfrm>
              <a:off x="0" y="363"/>
              <a:ext cx="1845782" cy="76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0" y="10909"/>
                  </a:moveTo>
                  <a:cubicBezTo>
                    <a:pt x="1176" y="5449"/>
                    <a:pt x="2352" y="-10"/>
                    <a:pt x="3535" y="0"/>
                  </a:cubicBezTo>
                  <a:cubicBezTo>
                    <a:pt x="4717" y="11"/>
                    <a:pt x="5911" y="7376"/>
                    <a:pt x="7094" y="10971"/>
                  </a:cubicBezTo>
                  <a:cubicBezTo>
                    <a:pt x="8276" y="14566"/>
                    <a:pt x="9430" y="21549"/>
                    <a:pt x="10628" y="21569"/>
                  </a:cubicBezTo>
                  <a:cubicBezTo>
                    <a:pt x="11827" y="21590"/>
                    <a:pt x="13058" y="14679"/>
                    <a:pt x="14285" y="11095"/>
                  </a:cubicBezTo>
                  <a:cubicBezTo>
                    <a:pt x="15513" y="7510"/>
                    <a:pt x="16773" y="52"/>
                    <a:pt x="17992" y="62"/>
                  </a:cubicBezTo>
                  <a:cubicBezTo>
                    <a:pt x="19211" y="73"/>
                    <a:pt x="21600" y="11157"/>
                    <a:pt x="21600" y="11157"/>
                  </a:cubicBezTo>
                </a:path>
              </a:pathLst>
            </a:custGeom>
            <a:noFill/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0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For the final step we are back to transformers:</a:t>
            </a:r>
          </a:p>
        </p:txBody>
      </p:sp>
      <p:grpSp>
        <p:nvGrpSpPr>
          <p:cNvPr id="1210" name="Group 50"/>
          <p:cNvGrpSpPr/>
          <p:nvPr/>
        </p:nvGrpSpPr>
        <p:grpSpPr>
          <a:xfrm>
            <a:off x="746852" y="2853267"/>
            <a:ext cx="1843948" cy="3121962"/>
            <a:chOff x="0" y="0"/>
            <a:chExt cx="1843947" cy="3121960"/>
          </a:xfrm>
        </p:grpSpPr>
        <p:sp>
          <p:nvSpPr>
            <p:cNvPr id="1205" name="Straight Connector 38"/>
            <p:cNvSpPr/>
            <p:nvPr/>
          </p:nvSpPr>
          <p:spPr>
            <a:xfrm>
              <a:off x="15146" y="1562099"/>
              <a:ext cx="1828801" cy="216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6" name="Straight Connector 39"/>
            <p:cNvSpPr/>
            <p:nvPr/>
          </p:nvSpPr>
          <p:spPr>
            <a:xfrm flipV="1">
              <a:off x="-1" y="1494"/>
              <a:ext cx="525" cy="3119719"/>
            </a:xfrm>
            <a:prstGeom prst="lin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7" name="Straight Connector 43"/>
            <p:cNvSpPr/>
            <p:nvPr/>
          </p:nvSpPr>
          <p:spPr>
            <a:xfrm>
              <a:off x="6554" y="-1"/>
              <a:ext cx="1837393" cy="2243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8" name="Straight Connector 45"/>
            <p:cNvSpPr/>
            <p:nvPr/>
          </p:nvSpPr>
          <p:spPr>
            <a:xfrm>
              <a:off x="12846" y="3119718"/>
              <a:ext cx="1831101" cy="2243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9" name="Straight Connector 51"/>
            <p:cNvSpPr/>
            <p:nvPr/>
          </p:nvSpPr>
          <p:spPr>
            <a:xfrm flipV="1">
              <a:off x="1842688" y="1494"/>
              <a:ext cx="525" cy="3119719"/>
            </a:xfrm>
            <a:prstGeom prst="line">
              <a:avLst/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11" name="Straight Connector 52"/>
          <p:cNvSpPr/>
          <p:nvPr/>
        </p:nvSpPr>
        <p:spPr>
          <a:xfrm flipV="1">
            <a:off x="1370806" y="3309023"/>
            <a:ext cx="1588" cy="112089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2" name="Straight Connector 53"/>
          <p:cNvSpPr/>
          <p:nvPr/>
        </p:nvSpPr>
        <p:spPr>
          <a:xfrm flipV="1">
            <a:off x="746852" y="3308230"/>
            <a:ext cx="15148" cy="112089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3" name="Straight Connector 63"/>
          <p:cNvSpPr/>
          <p:nvPr/>
        </p:nvSpPr>
        <p:spPr>
          <a:xfrm flipV="1">
            <a:off x="1960881" y="3308230"/>
            <a:ext cx="20320" cy="112089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4" name="Straight Connector 71"/>
          <p:cNvSpPr/>
          <p:nvPr/>
        </p:nvSpPr>
        <p:spPr>
          <a:xfrm flipV="1">
            <a:off x="2570481" y="3308230"/>
            <a:ext cx="20320" cy="112089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5" name="Straight Connector 72"/>
          <p:cNvSpPr/>
          <p:nvPr/>
        </p:nvSpPr>
        <p:spPr>
          <a:xfrm flipH="1">
            <a:off x="1966053" y="3308227"/>
            <a:ext cx="609601" cy="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6" name="Straight Connector 74"/>
          <p:cNvSpPr/>
          <p:nvPr/>
        </p:nvSpPr>
        <p:spPr>
          <a:xfrm flipH="1">
            <a:off x="746853" y="3308227"/>
            <a:ext cx="609601" cy="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7" name="Straight Connector 75"/>
          <p:cNvSpPr/>
          <p:nvPr/>
        </p:nvSpPr>
        <p:spPr>
          <a:xfrm flipH="1">
            <a:off x="1371600" y="4412824"/>
            <a:ext cx="609601" cy="2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442D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Summarizing all of that:</a:t>
            </a:r>
          </a:p>
        </p:txBody>
      </p:sp>
      <p:grpSp>
        <p:nvGrpSpPr>
          <p:cNvPr id="1283" name="Group 165"/>
          <p:cNvGrpSpPr/>
          <p:nvPr/>
        </p:nvGrpSpPr>
        <p:grpSpPr>
          <a:xfrm>
            <a:off x="228599" y="609600"/>
            <a:ext cx="8550246" cy="5307434"/>
            <a:chOff x="0" y="0"/>
            <a:chExt cx="8550245" cy="5307433"/>
          </a:xfrm>
        </p:grpSpPr>
        <p:grpSp>
          <p:nvGrpSpPr>
            <p:cNvPr id="1226" name="Group 50"/>
            <p:cNvGrpSpPr/>
            <p:nvPr/>
          </p:nvGrpSpPr>
          <p:grpSpPr>
            <a:xfrm>
              <a:off x="1569719" y="685800"/>
              <a:ext cx="708101" cy="1140761"/>
              <a:chOff x="0" y="0"/>
              <a:chExt cx="708100" cy="1140760"/>
            </a:xfrm>
          </p:grpSpPr>
          <p:sp>
            <p:nvSpPr>
              <p:cNvPr id="1220" name="Straight Connector 34"/>
              <p:cNvSpPr/>
              <p:nvPr/>
            </p:nvSpPr>
            <p:spPr>
              <a:xfrm>
                <a:off x="12910" y="570789"/>
                <a:ext cx="695190" cy="793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1" name="Straight Connector 35"/>
              <p:cNvSpPr/>
              <p:nvPr/>
            </p:nvSpPr>
            <p:spPr>
              <a:xfrm flipV="1">
                <a:off x="7153" y="546"/>
                <a:ext cx="200" cy="1139942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2" name="Straight Connector 36"/>
              <p:cNvSpPr/>
              <p:nvPr/>
            </p:nvSpPr>
            <p:spPr>
              <a:xfrm>
                <a:off x="9645" y="0"/>
                <a:ext cx="698456" cy="819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3" name="Straight Connector 37"/>
              <p:cNvSpPr/>
              <p:nvPr/>
            </p:nvSpPr>
            <p:spPr>
              <a:xfrm>
                <a:off x="12036" y="1139941"/>
                <a:ext cx="696064" cy="820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4" name="Straight Connector 38"/>
              <p:cNvSpPr/>
              <p:nvPr/>
            </p:nvSpPr>
            <p:spPr>
              <a:xfrm flipV="1">
                <a:off x="707621" y="546"/>
                <a:ext cx="200" cy="1139942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5" name="Freeform 39"/>
              <p:cNvSpPr/>
              <p:nvPr/>
            </p:nvSpPr>
            <p:spPr>
              <a:xfrm>
                <a:off x="0" y="545"/>
                <a:ext cx="701645" cy="1139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33" name="Group 41"/>
            <p:cNvGrpSpPr/>
            <p:nvPr/>
          </p:nvGrpSpPr>
          <p:grpSpPr>
            <a:xfrm>
              <a:off x="-1" y="-1"/>
              <a:ext cx="701647" cy="278235"/>
              <a:chOff x="0" y="0"/>
              <a:chExt cx="701645" cy="278233"/>
            </a:xfrm>
          </p:grpSpPr>
          <p:sp>
            <p:nvSpPr>
              <p:cNvPr id="1227" name="Straight Connector 43"/>
              <p:cNvSpPr/>
              <p:nvPr/>
            </p:nvSpPr>
            <p:spPr>
              <a:xfrm flipV="1">
                <a:off x="0" y="134423"/>
                <a:ext cx="701645" cy="6326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8" name="Straight Connector 45"/>
              <p:cNvSpPr/>
              <p:nvPr/>
            </p:nvSpPr>
            <p:spPr>
              <a:xfrm flipV="1">
                <a:off x="697" y="133"/>
                <a:ext cx="200" cy="278035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9" name="Straight Connector 51"/>
              <p:cNvSpPr/>
              <p:nvPr/>
            </p:nvSpPr>
            <p:spPr>
              <a:xfrm>
                <a:off x="3189" y="-1"/>
                <a:ext cx="698456" cy="201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0" name="Straight Connector 52"/>
              <p:cNvSpPr/>
              <p:nvPr/>
            </p:nvSpPr>
            <p:spPr>
              <a:xfrm>
                <a:off x="5581" y="278034"/>
                <a:ext cx="696064" cy="200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1" name="Straight Connector 53"/>
              <p:cNvSpPr/>
              <p:nvPr/>
            </p:nvSpPr>
            <p:spPr>
              <a:xfrm flipV="1">
                <a:off x="701166" y="133"/>
                <a:ext cx="200" cy="278035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2" name="Freeform 62"/>
              <p:cNvSpPr/>
              <p:nvPr/>
            </p:nvSpPr>
            <p:spPr>
              <a:xfrm>
                <a:off x="0" y="132"/>
                <a:ext cx="701646" cy="27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pic>
          <p:nvPicPr>
            <p:cNvPr id="1234" name="Picture 63" descr="Picture 6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4400" y="304800"/>
              <a:ext cx="381000" cy="36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5" name="Right Arrow 70"/>
            <p:cNvSpPr/>
            <p:nvPr/>
          </p:nvSpPr>
          <p:spPr>
            <a:xfrm>
              <a:off x="797560" y="76200"/>
              <a:ext cx="152401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39" name="Group 71"/>
            <p:cNvGrpSpPr/>
            <p:nvPr/>
          </p:nvGrpSpPr>
          <p:grpSpPr>
            <a:xfrm>
              <a:off x="2438400" y="1676399"/>
              <a:ext cx="260697" cy="139218"/>
              <a:chOff x="0" y="7532"/>
              <a:chExt cx="260696" cy="139216"/>
            </a:xfrm>
          </p:grpSpPr>
          <p:sp>
            <p:nvSpPr>
              <p:cNvPr id="1236" name="Isosceles Triangle 72"/>
              <p:cNvSpPr/>
              <p:nvPr/>
            </p:nvSpPr>
            <p:spPr>
              <a:xfrm rot="5400000">
                <a:off x="80156" y="9748"/>
                <a:ext cx="135127" cy="136535"/>
              </a:xfrm>
              <a:prstGeom prst="triangle">
                <a:avLst/>
              </a:prstGeom>
              <a:solidFill>
                <a:schemeClr val="accent3"/>
              </a:solidFill>
              <a:ln w="3810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7" name="Straight Connector 74"/>
              <p:cNvSpPr/>
              <p:nvPr/>
            </p:nvSpPr>
            <p:spPr>
              <a:xfrm>
                <a:off x="0" y="77140"/>
                <a:ext cx="260697" cy="291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8" name="Straight Connector 75"/>
              <p:cNvSpPr/>
              <p:nvPr/>
            </p:nvSpPr>
            <p:spPr>
              <a:xfrm flipV="1">
                <a:off x="195522" y="7532"/>
                <a:ext cx="340" cy="13921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49" name="Group 76"/>
            <p:cNvGrpSpPr/>
            <p:nvPr/>
          </p:nvGrpSpPr>
          <p:grpSpPr>
            <a:xfrm>
              <a:off x="3047999" y="1752715"/>
              <a:ext cx="700948" cy="1140814"/>
              <a:chOff x="0" y="115"/>
              <a:chExt cx="700946" cy="1140812"/>
            </a:xfrm>
          </p:grpSpPr>
          <p:grpSp>
            <p:nvGrpSpPr>
              <p:cNvPr id="1245" name="Group 50"/>
              <p:cNvGrpSpPr/>
              <p:nvPr/>
            </p:nvGrpSpPr>
            <p:grpSpPr>
              <a:xfrm>
                <a:off x="-1" y="115"/>
                <a:ext cx="700948" cy="1140814"/>
                <a:chOff x="0" y="0"/>
                <a:chExt cx="700946" cy="1140812"/>
              </a:xfrm>
            </p:grpSpPr>
            <p:sp>
              <p:nvSpPr>
                <p:cNvPr id="1240" name="Straight Connector 81"/>
                <p:cNvSpPr/>
                <p:nvPr/>
              </p:nvSpPr>
              <p:spPr>
                <a:xfrm>
                  <a:off x="5757" y="570815"/>
                  <a:ext cx="695190" cy="79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41" name="Straight Connector 82"/>
                <p:cNvSpPr/>
                <p:nvPr/>
              </p:nvSpPr>
              <p:spPr>
                <a:xfrm flipV="1">
                  <a:off x="-1" y="546"/>
                  <a:ext cx="200" cy="1139995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42" name="Straight Connector 83"/>
                <p:cNvSpPr/>
                <p:nvPr/>
              </p:nvSpPr>
              <p:spPr>
                <a:xfrm>
                  <a:off x="2491" y="0"/>
                  <a:ext cx="698456" cy="819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43" name="Straight Connector 84"/>
                <p:cNvSpPr/>
                <p:nvPr/>
              </p:nvSpPr>
              <p:spPr>
                <a:xfrm>
                  <a:off x="4883" y="1139994"/>
                  <a:ext cx="696064" cy="820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44" name="Straight Connector 85"/>
                <p:cNvSpPr/>
                <p:nvPr/>
              </p:nvSpPr>
              <p:spPr>
                <a:xfrm flipV="1">
                  <a:off x="700468" y="546"/>
                  <a:ext cx="200" cy="1139995"/>
                </a:xfrm>
                <a:prstGeom prst="lin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246" name="Freeform 78"/>
              <p:cNvSpPr/>
              <p:nvPr/>
            </p:nvSpPr>
            <p:spPr>
              <a:xfrm>
                <a:off x="7241" y="4640"/>
                <a:ext cx="231731" cy="57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6" extrusionOk="0">
                    <a:moveTo>
                      <a:pt x="0" y="21586"/>
                    </a:moveTo>
                    <a:cubicBezTo>
                      <a:pt x="3488" y="10801"/>
                      <a:pt x="6975" y="15"/>
                      <a:pt x="10575" y="1"/>
                    </a:cubicBezTo>
                    <a:cubicBezTo>
                      <a:pt x="14175" y="-14"/>
                      <a:pt x="21600" y="21499"/>
                      <a:pt x="21600" y="21499"/>
                    </a:cubicBezTo>
                  </a:path>
                </a:pathLst>
              </a:custGeom>
              <a:noFill/>
              <a:ln w="38100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7" name="Freeform 79"/>
              <p:cNvSpPr/>
              <p:nvPr/>
            </p:nvSpPr>
            <p:spPr>
              <a:xfrm>
                <a:off x="463459" y="2707"/>
                <a:ext cx="231731" cy="575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6" extrusionOk="0">
                    <a:moveTo>
                      <a:pt x="0" y="21586"/>
                    </a:moveTo>
                    <a:cubicBezTo>
                      <a:pt x="3488" y="10801"/>
                      <a:pt x="6975" y="15"/>
                      <a:pt x="10575" y="1"/>
                    </a:cubicBezTo>
                    <a:cubicBezTo>
                      <a:pt x="14175" y="-14"/>
                      <a:pt x="21600" y="21499"/>
                      <a:pt x="21600" y="21499"/>
                    </a:cubicBezTo>
                  </a:path>
                </a:pathLst>
              </a:custGeom>
              <a:noFill/>
              <a:ln w="38100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8" name="Freeform 80"/>
              <p:cNvSpPr/>
              <p:nvPr/>
            </p:nvSpPr>
            <p:spPr>
              <a:xfrm>
                <a:off x="237487" y="386"/>
                <a:ext cx="231731" cy="575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6" extrusionOk="0">
                    <a:moveTo>
                      <a:pt x="0" y="21586"/>
                    </a:moveTo>
                    <a:cubicBezTo>
                      <a:pt x="3488" y="10801"/>
                      <a:pt x="6975" y="15"/>
                      <a:pt x="10575" y="1"/>
                    </a:cubicBezTo>
                    <a:cubicBezTo>
                      <a:pt x="14175" y="-14"/>
                      <a:pt x="21600" y="21499"/>
                      <a:pt x="21600" y="21499"/>
                    </a:cubicBezTo>
                  </a:path>
                </a:pathLst>
              </a:custGeom>
              <a:noFill/>
              <a:ln w="38100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55" name="Group 50"/>
            <p:cNvGrpSpPr/>
            <p:nvPr/>
          </p:nvGrpSpPr>
          <p:grpSpPr>
            <a:xfrm>
              <a:off x="4571999" y="2743747"/>
              <a:ext cx="700948" cy="1140215"/>
              <a:chOff x="0" y="1"/>
              <a:chExt cx="700947" cy="1140214"/>
            </a:xfrm>
          </p:grpSpPr>
          <p:sp>
            <p:nvSpPr>
              <p:cNvPr id="1250" name="Straight Connector 87"/>
              <p:cNvSpPr/>
              <p:nvPr/>
            </p:nvSpPr>
            <p:spPr>
              <a:xfrm>
                <a:off x="5757" y="570244"/>
                <a:ext cx="695190" cy="793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1" name="Straight Connector 88"/>
              <p:cNvSpPr/>
              <p:nvPr/>
            </p:nvSpPr>
            <p:spPr>
              <a:xfrm flipV="1">
                <a:off x="-1" y="1"/>
                <a:ext cx="200" cy="1139942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2" name="Straight Connector 89"/>
              <p:cNvSpPr/>
              <p:nvPr/>
            </p:nvSpPr>
            <p:spPr>
              <a:xfrm>
                <a:off x="2491" y="184902"/>
                <a:ext cx="698456" cy="82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3" name="Straight Connector 90"/>
              <p:cNvSpPr/>
              <p:nvPr/>
            </p:nvSpPr>
            <p:spPr>
              <a:xfrm>
                <a:off x="4883" y="1139396"/>
                <a:ext cx="696064" cy="820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4" name="Straight Connector 91"/>
              <p:cNvSpPr/>
              <p:nvPr/>
            </p:nvSpPr>
            <p:spPr>
              <a:xfrm flipV="1">
                <a:off x="700468" y="1"/>
                <a:ext cx="200" cy="1139942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60" name="Group 92"/>
            <p:cNvGrpSpPr/>
            <p:nvPr/>
          </p:nvGrpSpPr>
          <p:grpSpPr>
            <a:xfrm>
              <a:off x="3962400" y="2743200"/>
              <a:ext cx="290266" cy="222746"/>
              <a:chOff x="0" y="0"/>
              <a:chExt cx="290265" cy="222745"/>
            </a:xfrm>
          </p:grpSpPr>
          <p:sp>
            <p:nvSpPr>
              <p:cNvPr id="1256" name="Straight Connector 93"/>
              <p:cNvSpPr/>
              <p:nvPr/>
            </p:nvSpPr>
            <p:spPr>
              <a:xfrm>
                <a:off x="-1" y="111373"/>
                <a:ext cx="115866" cy="58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7" name="Straight Connector 94"/>
              <p:cNvSpPr/>
              <p:nvPr/>
            </p:nvSpPr>
            <p:spPr>
              <a:xfrm flipH="1">
                <a:off x="115261" y="-1"/>
                <a:ext cx="604" cy="22274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8" name="Straight Connector 95"/>
              <p:cNvSpPr/>
              <p:nvPr/>
            </p:nvSpPr>
            <p:spPr>
              <a:xfrm>
                <a:off x="174401" y="111373"/>
                <a:ext cx="115865" cy="580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9" name="Straight Connector 96"/>
              <p:cNvSpPr/>
              <p:nvPr/>
            </p:nvSpPr>
            <p:spPr>
              <a:xfrm flipH="1">
                <a:off x="173798" y="-1"/>
                <a:ext cx="604" cy="222748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65" name="Group 97"/>
            <p:cNvGrpSpPr/>
            <p:nvPr/>
          </p:nvGrpSpPr>
          <p:grpSpPr>
            <a:xfrm>
              <a:off x="5486400" y="3743960"/>
              <a:ext cx="318628" cy="84802"/>
              <a:chOff x="0" y="0"/>
              <a:chExt cx="318627" cy="84801"/>
            </a:xfrm>
          </p:grpSpPr>
          <p:sp>
            <p:nvSpPr>
              <p:cNvPr id="1261" name="Straight Connector 98"/>
              <p:cNvSpPr/>
              <p:nvPr/>
            </p:nvSpPr>
            <p:spPr>
              <a:xfrm>
                <a:off x="-1" y="82602"/>
                <a:ext cx="80938" cy="363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2" name="Straight Connector 99"/>
              <p:cNvSpPr/>
              <p:nvPr/>
            </p:nvSpPr>
            <p:spPr>
              <a:xfrm flipH="1" flipV="1">
                <a:off x="76653" y="84800"/>
                <a:ext cx="180181" cy="1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>
                    <a:alpha val="48000"/>
                  </a:srgbClr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3" name="Straight Connector 100"/>
              <p:cNvSpPr/>
              <p:nvPr/>
            </p:nvSpPr>
            <p:spPr>
              <a:xfrm>
                <a:off x="237691" y="82602"/>
                <a:ext cx="80937" cy="363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4" name="Straight Connector 101"/>
              <p:cNvSpPr/>
              <p:nvPr/>
            </p:nvSpPr>
            <p:spPr>
              <a:xfrm flipH="1">
                <a:off x="86899" y="-1"/>
                <a:ext cx="110325" cy="83531"/>
              </a:xfrm>
              <a:prstGeom prst="line">
                <a:avLst/>
              </a:prstGeom>
              <a:solidFill>
                <a:schemeClr val="accent1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66" name="Right Arrow 115"/>
            <p:cNvSpPr/>
            <p:nvPr/>
          </p:nvSpPr>
          <p:spPr>
            <a:xfrm>
              <a:off x="1341119" y="426720"/>
              <a:ext cx="152401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7" name="Right Arrow 116"/>
            <p:cNvSpPr/>
            <p:nvPr/>
          </p:nvSpPr>
          <p:spPr>
            <a:xfrm>
              <a:off x="2362200" y="1198880"/>
              <a:ext cx="152400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8" name="Right Arrow 120"/>
            <p:cNvSpPr/>
            <p:nvPr/>
          </p:nvSpPr>
          <p:spPr>
            <a:xfrm>
              <a:off x="2753360" y="1676400"/>
              <a:ext cx="152401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9" name="Right Arrow 121"/>
            <p:cNvSpPr/>
            <p:nvPr/>
          </p:nvSpPr>
          <p:spPr>
            <a:xfrm>
              <a:off x="3820160" y="2265680"/>
              <a:ext cx="152401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0" name="Right Arrow 122"/>
            <p:cNvSpPr/>
            <p:nvPr/>
          </p:nvSpPr>
          <p:spPr>
            <a:xfrm>
              <a:off x="4297679" y="2801319"/>
              <a:ext cx="152401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1" name="Right Arrow 123"/>
            <p:cNvSpPr/>
            <p:nvPr/>
          </p:nvSpPr>
          <p:spPr>
            <a:xfrm>
              <a:off x="5359400" y="3276600"/>
              <a:ext cx="1524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2" name="Right Arrow 124"/>
            <p:cNvSpPr/>
            <p:nvPr/>
          </p:nvSpPr>
          <p:spPr>
            <a:xfrm>
              <a:off x="5867400" y="3733800"/>
              <a:ext cx="1524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73" name="Picture 125" descr="Picture 12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86600" y="4648200"/>
              <a:ext cx="381000" cy="36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4" name="Right Arrow 126"/>
            <p:cNvSpPr/>
            <p:nvPr/>
          </p:nvSpPr>
          <p:spPr>
            <a:xfrm>
              <a:off x="7543800" y="4770121"/>
              <a:ext cx="152400" cy="152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81" name="Group 127"/>
            <p:cNvGrpSpPr/>
            <p:nvPr/>
          </p:nvGrpSpPr>
          <p:grpSpPr>
            <a:xfrm>
              <a:off x="7848599" y="5029199"/>
              <a:ext cx="701647" cy="278235"/>
              <a:chOff x="0" y="0"/>
              <a:chExt cx="701645" cy="278233"/>
            </a:xfrm>
          </p:grpSpPr>
          <p:sp>
            <p:nvSpPr>
              <p:cNvPr id="1275" name="Straight Connector 128"/>
              <p:cNvSpPr/>
              <p:nvPr/>
            </p:nvSpPr>
            <p:spPr>
              <a:xfrm flipV="1">
                <a:off x="0" y="134423"/>
                <a:ext cx="701645" cy="6326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6" name="Straight Connector 129"/>
              <p:cNvSpPr/>
              <p:nvPr/>
            </p:nvSpPr>
            <p:spPr>
              <a:xfrm flipV="1">
                <a:off x="697" y="133"/>
                <a:ext cx="200" cy="278035"/>
              </a:xfrm>
              <a:prstGeom prst="line">
                <a:avLst/>
              </a:prstGeom>
              <a:solidFill>
                <a:schemeClr val="accent1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7" name="Straight Connector 130"/>
              <p:cNvSpPr/>
              <p:nvPr/>
            </p:nvSpPr>
            <p:spPr>
              <a:xfrm>
                <a:off x="3189" y="-1"/>
                <a:ext cx="698456" cy="201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8" name="Straight Connector 131"/>
              <p:cNvSpPr/>
              <p:nvPr/>
            </p:nvSpPr>
            <p:spPr>
              <a:xfrm>
                <a:off x="5581" y="278034"/>
                <a:ext cx="696064" cy="200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9" name="Straight Connector 132"/>
              <p:cNvSpPr/>
              <p:nvPr/>
            </p:nvSpPr>
            <p:spPr>
              <a:xfrm flipV="1">
                <a:off x="701166" y="133"/>
                <a:ext cx="200" cy="278035"/>
              </a:xfrm>
              <a:prstGeom prst="line">
                <a:avLst/>
              </a:prstGeom>
              <a:solidFill>
                <a:schemeClr val="accent1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0" name="Freeform 133"/>
              <p:cNvSpPr/>
              <p:nvPr/>
            </p:nvSpPr>
            <p:spPr>
              <a:xfrm>
                <a:off x="0" y="132"/>
                <a:ext cx="701646" cy="27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0909"/>
                    </a:moveTo>
                    <a:cubicBezTo>
                      <a:pt x="1176" y="5449"/>
                      <a:pt x="2352" y="-10"/>
                      <a:pt x="3535" y="0"/>
                    </a:cubicBezTo>
                    <a:cubicBezTo>
                      <a:pt x="4717" y="11"/>
                      <a:pt x="5911" y="7376"/>
                      <a:pt x="7094" y="10971"/>
                    </a:cubicBezTo>
                    <a:cubicBezTo>
                      <a:pt x="8276" y="14566"/>
                      <a:pt x="9430" y="21549"/>
                      <a:pt x="10628" y="21569"/>
                    </a:cubicBezTo>
                    <a:cubicBezTo>
                      <a:pt x="11827" y="21590"/>
                      <a:pt x="13058" y="14679"/>
                      <a:pt x="14285" y="11095"/>
                    </a:cubicBezTo>
                    <a:cubicBezTo>
                      <a:pt x="15513" y="7510"/>
                      <a:pt x="16773" y="52"/>
                      <a:pt x="17992" y="62"/>
                    </a:cubicBezTo>
                    <a:cubicBezTo>
                      <a:pt x="19211" y="73"/>
                      <a:pt x="21600" y="11157"/>
                      <a:pt x="21600" y="11157"/>
                    </a:cubicBezTo>
                  </a:path>
                </a:pathLst>
              </a:custGeom>
              <a:noFill/>
              <a:ln w="28575" cap="flat">
                <a:solidFill>
                  <a:srgbClr val="FF442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82" name="Right Arrow 135"/>
            <p:cNvSpPr/>
            <p:nvPr/>
          </p:nvSpPr>
          <p:spPr>
            <a:xfrm>
              <a:off x="6944359" y="4241800"/>
              <a:ext cx="152401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E1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8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81000" y="1066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AC</a:t>
            </a:r>
          </a:p>
        </p:txBody>
      </p:sp>
      <p:sp>
        <p:nvSpPr>
          <p:cNvPr id="1285" name="Rectangle 3"/>
          <p:cNvSpPr txBox="1"/>
          <p:nvPr/>
        </p:nvSpPr>
        <p:spPr>
          <a:xfrm>
            <a:off x="1676400" y="2590800"/>
            <a:ext cx="914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HVAC	</a:t>
            </a:r>
          </a:p>
        </p:txBody>
      </p:sp>
      <p:sp>
        <p:nvSpPr>
          <p:cNvPr id="1286" name="Rectangle 3"/>
          <p:cNvSpPr txBox="1"/>
          <p:nvPr/>
        </p:nvSpPr>
        <p:spPr>
          <a:xfrm>
            <a:off x="3048000" y="3733800"/>
            <a:ext cx="1219200" cy="99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Rectified</a:t>
            </a:r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HVAC</a:t>
            </a:r>
          </a:p>
        </p:txBody>
      </p:sp>
      <p:sp>
        <p:nvSpPr>
          <p:cNvPr id="1287" name="Rectangle 3"/>
          <p:cNvSpPr txBox="1"/>
          <p:nvPr/>
        </p:nvSpPr>
        <p:spPr>
          <a:xfrm>
            <a:off x="8153400" y="6172200"/>
            <a:ext cx="6858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AC</a:t>
            </a:r>
          </a:p>
        </p:txBody>
      </p:sp>
      <p:sp>
        <p:nvSpPr>
          <p:cNvPr id="1288" name="Rectangle 3"/>
          <p:cNvSpPr txBox="1"/>
          <p:nvPr/>
        </p:nvSpPr>
        <p:spPr>
          <a:xfrm>
            <a:off x="4724400" y="4648200"/>
            <a:ext cx="9144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HVDC</a:t>
            </a:r>
          </a:p>
        </p:txBody>
      </p:sp>
      <p:sp>
        <p:nvSpPr>
          <p:cNvPr id="1289" name="Rectangle 3"/>
          <p:cNvSpPr txBox="1"/>
          <p:nvPr/>
        </p:nvSpPr>
        <p:spPr>
          <a:xfrm>
            <a:off x="6172200" y="5638800"/>
            <a:ext cx="1143000" cy="99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Chopped</a:t>
            </a:r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HVDC</a:t>
            </a:r>
          </a:p>
        </p:txBody>
      </p:sp>
      <p:sp>
        <p:nvSpPr>
          <p:cNvPr id="1290" name="TextBox 144"/>
          <p:cNvSpPr txBox="1"/>
          <p:nvPr/>
        </p:nvSpPr>
        <p:spPr>
          <a:xfrm rot="5400000">
            <a:off x="4199979" y="1786403"/>
            <a:ext cx="1981201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Long distance</a:t>
            </a:r>
          </a:p>
          <a:p>
            <a:pPr algn="ctr">
              <a:defRPr sz="16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Transmission Line</a:t>
            </a:r>
          </a:p>
        </p:txBody>
      </p:sp>
      <p:sp>
        <p:nvSpPr>
          <p:cNvPr id="1291" name="TextBox 145"/>
          <p:cNvSpPr txBox="1"/>
          <p:nvPr/>
        </p:nvSpPr>
        <p:spPr>
          <a:xfrm rot="5400000">
            <a:off x="-199143" y="2434103"/>
            <a:ext cx="152400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Power Plant</a:t>
            </a:r>
          </a:p>
        </p:txBody>
      </p:sp>
      <p:sp>
        <p:nvSpPr>
          <p:cNvPr id="1292" name="TextBox 146"/>
          <p:cNvSpPr txBox="1"/>
          <p:nvPr/>
        </p:nvSpPr>
        <p:spPr>
          <a:xfrm rot="5400000">
            <a:off x="7425203" y="3996203"/>
            <a:ext cx="205740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Business or Home</a:t>
            </a:r>
          </a:p>
        </p:txBody>
      </p:sp>
      <p:grpSp>
        <p:nvGrpSpPr>
          <p:cNvPr id="1305" name="Group 164"/>
          <p:cNvGrpSpPr/>
          <p:nvPr/>
        </p:nvGrpSpPr>
        <p:grpSpPr>
          <a:xfrm>
            <a:off x="6358468" y="4210048"/>
            <a:ext cx="700949" cy="1142999"/>
            <a:chOff x="0" y="0"/>
            <a:chExt cx="700947" cy="1142998"/>
          </a:xfrm>
        </p:grpSpPr>
        <p:sp>
          <p:nvSpPr>
            <p:cNvPr id="1293" name="Straight Connector 117"/>
            <p:cNvSpPr/>
            <p:nvPr/>
          </p:nvSpPr>
          <p:spPr>
            <a:xfrm>
              <a:off x="5757" y="571909"/>
              <a:ext cx="695191" cy="795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4" name="Straight Connector 118"/>
            <p:cNvSpPr/>
            <p:nvPr/>
          </p:nvSpPr>
          <p:spPr>
            <a:xfrm flipV="1">
              <a:off x="0" y="547"/>
              <a:ext cx="200" cy="114217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5" name="Straight Connector 147"/>
            <p:cNvSpPr/>
            <p:nvPr/>
          </p:nvSpPr>
          <p:spPr>
            <a:xfrm>
              <a:off x="2492" y="-1"/>
              <a:ext cx="698456" cy="823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6" name="Straight Connector 148"/>
            <p:cNvSpPr/>
            <p:nvPr/>
          </p:nvSpPr>
          <p:spPr>
            <a:xfrm>
              <a:off x="4883" y="1142177"/>
              <a:ext cx="696065" cy="82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7" name="Straight Connector 149"/>
            <p:cNvSpPr/>
            <p:nvPr/>
          </p:nvSpPr>
          <p:spPr>
            <a:xfrm flipV="1">
              <a:off x="700469" y="547"/>
              <a:ext cx="200" cy="1142178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8" name="Straight Connector 150"/>
            <p:cNvSpPr/>
            <p:nvPr/>
          </p:nvSpPr>
          <p:spPr>
            <a:xfrm flipV="1">
              <a:off x="237186" y="166859"/>
              <a:ext cx="604" cy="41037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9" name="Straight Connector 151"/>
            <p:cNvSpPr/>
            <p:nvPr/>
          </p:nvSpPr>
          <p:spPr>
            <a:xfrm flipV="1">
              <a:off x="0" y="166568"/>
              <a:ext cx="5758" cy="41037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0" name="Straight Connector 152"/>
            <p:cNvSpPr/>
            <p:nvPr/>
          </p:nvSpPr>
          <p:spPr>
            <a:xfrm flipV="1">
              <a:off x="461494" y="166568"/>
              <a:ext cx="7724" cy="41037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1" name="Straight Connector 153"/>
            <p:cNvSpPr/>
            <p:nvPr/>
          </p:nvSpPr>
          <p:spPr>
            <a:xfrm flipV="1">
              <a:off x="693224" y="166568"/>
              <a:ext cx="7724" cy="410379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2" name="Straight Connector 154"/>
            <p:cNvSpPr/>
            <p:nvPr/>
          </p:nvSpPr>
          <p:spPr>
            <a:xfrm flipH="1" flipV="1">
              <a:off x="463461" y="166567"/>
              <a:ext cx="231730" cy="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3" name="Straight Connector 155"/>
            <p:cNvSpPr/>
            <p:nvPr/>
          </p:nvSpPr>
          <p:spPr>
            <a:xfrm flipH="1" flipV="1">
              <a:off x="1" y="166568"/>
              <a:ext cx="231730" cy="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4" name="Straight Connector 156"/>
            <p:cNvSpPr/>
            <p:nvPr/>
          </p:nvSpPr>
          <p:spPr>
            <a:xfrm flipH="1">
              <a:off x="237489" y="570978"/>
              <a:ext cx="231730" cy="1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F442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308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877823">
              <a:defRPr sz="2112" i="1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That clearly wasn't easy!</a:t>
            </a:r>
          </a:p>
        </p:txBody>
      </p:sp>
      <p:sp>
        <p:nvSpPr>
          <p:cNvPr id="130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60198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As a result, high voltage DC transmission is still relatively rare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Despite low resistive losses + ability to transmit long distances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Complexity is </a:t>
            </a:r>
            <a:r>
              <a:rPr b="1"/>
              <a:t>part</a:t>
            </a:r>
            <a:r>
              <a:t> of the problem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bigger barrier is cost/reliability of some of those conversion devices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Transformers are pretty simple and well developed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 are also pretty good at capacitors (= metal plates and gaps) 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Switches are simple, but they can be eroded by inductive sparks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Diodes are not only difficult but they can be </a:t>
            </a:r>
            <a:r>
              <a:rPr b="1"/>
              <a:t>killed</a:t>
            </a:r>
            <a:r>
              <a:t> by inductive sparks</a:t>
            </a:r>
          </a:p>
          <a:p>
            <a:pPr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So, until recently, high voltage switches and diodes have been the bad actors</a:t>
            </a:r>
          </a:p>
          <a:p>
            <a:pPr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both can now be made with new high voltage tolerant semiconductors</a:t>
            </a:r>
          </a:p>
          <a:p>
            <a:pPr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DE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=&gt; Far more recent interest in efficient, long distance, HVDC transmission!</a:t>
            </a:r>
          </a:p>
        </p:txBody>
      </p:sp>
      <p:pic>
        <p:nvPicPr>
          <p:cNvPr id="13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4774" y="3581400"/>
            <a:ext cx="574826" cy="611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374" y="4112621"/>
            <a:ext cx="574826" cy="611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31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= A rather complete overview of today's power plants and grid</a:t>
            </a:r>
          </a:p>
        </p:txBody>
      </p:sp>
      <p:sp>
        <p:nvSpPr>
          <p:cNvPr id="131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" y="838200"/>
            <a:ext cx="8763000" cy="6096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TODAY's Grid still depends on high voltage </a:t>
            </a:r>
            <a:r>
              <a:rPr b="1"/>
              <a:t>AC</a:t>
            </a:r>
            <a:r>
              <a:t> (HV AC) for power transmission</a:t>
            </a:r>
          </a:p>
        </p:txBody>
      </p:sp>
      <p:grpSp>
        <p:nvGrpSpPr>
          <p:cNvPr id="1318" name="Group 3"/>
          <p:cNvGrpSpPr/>
          <p:nvPr/>
        </p:nvGrpSpPr>
        <p:grpSpPr>
          <a:xfrm>
            <a:off x="228600" y="1676400"/>
            <a:ext cx="3657600" cy="4038600"/>
            <a:chOff x="0" y="0"/>
            <a:chExt cx="3657599" cy="4038600"/>
          </a:xfrm>
        </p:grpSpPr>
        <p:sp>
          <p:nvSpPr>
            <p:cNvPr id="1316" name="Rectangle 4"/>
            <p:cNvSpPr/>
            <p:nvPr/>
          </p:nvSpPr>
          <p:spPr>
            <a:xfrm>
              <a:off x="0" y="0"/>
              <a:ext cx="3657600" cy="40386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17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8030" y="0"/>
              <a:ext cx="3308332" cy="3956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9" name="Rectangle 3"/>
          <p:cNvSpPr txBox="1"/>
          <p:nvPr/>
        </p:nvSpPr>
        <p:spPr>
          <a:xfrm>
            <a:off x="4191000" y="2057400"/>
            <a:ext cx="4876800" cy="295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you've now also seen why: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Power could be sent much further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 sz="4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via high voltage DC (HV DC)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 b="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Which, as we'll see in later note sets,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 sz="4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will be ESSENTIAL if we are ever to 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defRPr sz="4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make heavy use of WIND &amp; SUN power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32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Credits / Acknowledgements</a:t>
            </a:r>
          </a:p>
        </p:txBody>
      </p:sp>
      <p:sp>
        <p:nvSpPr>
          <p:cNvPr id="1323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How U.S. steam-powered plants produce their </a:t>
            </a:r>
            <a:r>
              <a:rPr dirty="0" smtClean="0"/>
              <a:t>steam</a:t>
            </a:r>
            <a:r>
              <a:rPr lang="en-US" dirty="0" smtClean="0"/>
              <a:t> (in 2018)</a:t>
            </a:r>
            <a:r>
              <a:rPr dirty="0" smtClean="0"/>
              <a:t>: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70" name="Rectangle 3"/>
          <p:cNvSpPr txBox="1"/>
          <p:nvPr/>
        </p:nvSpPr>
        <p:spPr>
          <a:xfrm>
            <a:off x="228600" y="2621875"/>
            <a:ext cx="8915400" cy="381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lang="en-US" dirty="0" smtClean="0"/>
              <a:t>27</a:t>
            </a:r>
            <a:r>
              <a:rPr dirty="0" smtClean="0"/>
              <a:t>.4</a:t>
            </a:r>
            <a:r>
              <a:rPr dirty="0"/>
              <a:t>% </a:t>
            </a:r>
            <a:r>
              <a:rPr b="0" dirty="0"/>
              <a:t>of them boil water by burning </a:t>
            </a:r>
            <a:r>
              <a:rPr dirty="0">
                <a:solidFill>
                  <a:srgbClr val="FBC901"/>
                </a:solidFill>
              </a:rPr>
              <a:t>coal</a:t>
            </a:r>
            <a:r>
              <a:rPr b="0" dirty="0"/>
              <a:t> </a:t>
            </a:r>
            <a:endParaRPr b="0" baseline="30000" dirty="0"/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19.</a:t>
            </a:r>
            <a:r>
              <a:rPr lang="en-US" dirty="0" smtClean="0"/>
              <a:t>3</a:t>
            </a:r>
            <a:r>
              <a:rPr dirty="0" smtClean="0"/>
              <a:t>% </a:t>
            </a:r>
            <a:r>
              <a:rPr b="0" dirty="0"/>
              <a:t>of them boil water inside </a:t>
            </a:r>
            <a:r>
              <a:rPr dirty="0">
                <a:solidFill>
                  <a:srgbClr val="FBC901"/>
                </a:solidFill>
              </a:rPr>
              <a:t>nuclear reactors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1.</a:t>
            </a:r>
            <a:r>
              <a:rPr lang="en-US" dirty="0" smtClean="0"/>
              <a:t>5</a:t>
            </a:r>
            <a:r>
              <a:rPr dirty="0" smtClean="0"/>
              <a:t>% </a:t>
            </a:r>
            <a:r>
              <a:rPr b="0" dirty="0"/>
              <a:t>of them boil water by burning </a:t>
            </a:r>
            <a:r>
              <a:rPr dirty="0">
                <a:solidFill>
                  <a:srgbClr val="FBC901"/>
                </a:solidFill>
              </a:rPr>
              <a:t>biomass</a:t>
            </a:r>
            <a:r>
              <a:rPr b="0" dirty="0"/>
              <a:t> 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~1% </a:t>
            </a:r>
            <a:r>
              <a:rPr b="0" dirty="0"/>
              <a:t>of them boil water by burning </a:t>
            </a:r>
            <a:r>
              <a:rPr dirty="0">
                <a:solidFill>
                  <a:srgbClr val="FBC901"/>
                </a:solidFill>
              </a:rPr>
              <a:t>other things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0.4% </a:t>
            </a:r>
            <a:r>
              <a:rPr b="0" dirty="0"/>
              <a:t>of them boil water by tapping into </a:t>
            </a:r>
            <a:r>
              <a:rPr dirty="0">
                <a:solidFill>
                  <a:srgbClr val="FBC901"/>
                </a:solidFill>
              </a:rPr>
              <a:t>geothermal heat</a:t>
            </a:r>
          </a:p>
          <a:p>
            <a:pPr>
              <a:spcBef>
                <a:spcPts val="400"/>
              </a:spcBef>
              <a:defRPr sz="800"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And, while </a:t>
            </a:r>
            <a:r>
              <a:rPr b="1" dirty="0" smtClean="0"/>
              <a:t>3</a:t>
            </a:r>
            <a:r>
              <a:rPr lang="en-US" b="1" dirty="0" smtClean="0"/>
              <a:t>5.1</a:t>
            </a:r>
            <a:r>
              <a:rPr b="1" dirty="0" smtClean="0"/>
              <a:t>% </a:t>
            </a:r>
            <a:r>
              <a:rPr dirty="0"/>
              <a:t>U.S. power plants burn </a:t>
            </a:r>
            <a:r>
              <a:rPr b="1" dirty="0">
                <a:solidFill>
                  <a:srgbClr val="FBC901"/>
                </a:solidFill>
              </a:rPr>
              <a:t>natural gas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only one type of natural gas power plant (CCGT) boils water</a:t>
            </a:r>
          </a:p>
          <a:p>
            <a:pPr>
              <a:spcBef>
                <a:spcPts val="400"/>
              </a:spcBef>
              <a:tabLst>
                <a:tab pos="444500" algn="l"/>
              </a:tabLst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lvl="2">
              <a:spcBef>
                <a:spcPts val="400"/>
              </a:spcBef>
              <a:tabLst>
                <a:tab pos="4445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 </a:t>
            </a:r>
            <a:r>
              <a:rPr sz="1600" dirty="0"/>
              <a:t>See note set on Fossil Fuels (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rPr sz="1600" dirty="0"/>
              <a:t> 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rPr sz="1600" dirty="0"/>
              <a:t> /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rPr sz="1600" dirty="0"/>
              <a:t>) for details</a:t>
            </a:r>
          </a:p>
        </p:txBody>
      </p:sp>
      <p:grpSp>
        <p:nvGrpSpPr>
          <p:cNvPr id="173" name="Group 15"/>
          <p:cNvGrpSpPr/>
          <p:nvPr/>
        </p:nvGrpSpPr>
        <p:grpSpPr>
          <a:xfrm>
            <a:off x="3352800" y="685357"/>
            <a:ext cx="2209800" cy="1905000"/>
            <a:chOff x="0" y="0"/>
            <a:chExt cx="2209800" cy="1905000"/>
          </a:xfrm>
        </p:grpSpPr>
        <p:pic>
          <p:nvPicPr>
            <p:cNvPr id="171" name="Picture 12" descr="Picture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09800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Oval 14"/>
            <p:cNvSpPr/>
            <p:nvPr/>
          </p:nvSpPr>
          <p:spPr>
            <a:xfrm>
              <a:off x="887448" y="913156"/>
              <a:ext cx="1092245" cy="528985"/>
            </a:xfrm>
            <a:prstGeom prst="ellipse">
              <a:avLst/>
            </a:prstGeom>
            <a:noFill/>
            <a:ln w="38100" cap="flat">
              <a:solidFill>
                <a:srgbClr val="FBC90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Rectangle 5"/>
          <p:cNvSpPr txBox="1"/>
          <p:nvPr/>
        </p:nvSpPr>
        <p:spPr>
          <a:xfrm>
            <a:off x="304800" y="6510170"/>
            <a:ext cx="8534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1)</a:t>
            </a:r>
            <a:r>
              <a:rPr dirty="0" smtClean="0"/>
              <a:t> </a:t>
            </a:r>
            <a:r>
              <a:rPr lang="en-US" dirty="0" smtClean="0"/>
              <a:t>See my note set on U.S. Energy Production &amp; Consumption (</a:t>
            </a:r>
            <a:r>
              <a:rPr lang="en-US" dirty="0" err="1" smtClean="0">
                <a:hlinkClick r:id="rId6"/>
              </a:rPr>
              <a:t>pptx</a:t>
            </a:r>
            <a:r>
              <a:rPr lang="en-US" dirty="0" smtClean="0"/>
              <a:t> / </a:t>
            </a:r>
            <a:r>
              <a:rPr lang="en-US" dirty="0" err="1" smtClean="0">
                <a:hlinkClick r:id="rId7"/>
              </a:rPr>
              <a:t>pdf</a:t>
            </a:r>
            <a:r>
              <a:rPr lang="en-US" dirty="0" smtClean="0"/>
              <a:t> / </a:t>
            </a:r>
            <a:r>
              <a:rPr lang="en-US" dirty="0" smtClean="0">
                <a:hlinkClick r:id="rId8"/>
              </a:rPr>
              <a:t>key</a:t>
            </a:r>
            <a:r>
              <a:rPr lang="en-US" dirty="0" smtClean="0"/>
              <a:t>)</a:t>
            </a:r>
            <a:endParaRPr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How </a:t>
            </a:r>
            <a:r>
              <a:rPr b="1">
                <a:solidFill>
                  <a:srgbClr val="FBC901"/>
                </a:solidFill>
              </a:rPr>
              <a:t>efficient</a:t>
            </a:r>
            <a:r>
              <a:t> are such steam-powered powered plants?</a:t>
            </a:r>
          </a:p>
        </p:txBody>
      </p:sp>
      <p:sp>
        <p:nvSpPr>
          <p:cNvPr id="176" name="Rectangle 3"/>
          <p:cNvSpPr txBox="1"/>
          <p:nvPr/>
        </p:nvSpPr>
        <p:spPr>
          <a:xfrm>
            <a:off x="76200" y="787400"/>
            <a:ext cx="9067800" cy="624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That is, what is the ratio of:  </a:t>
            </a:r>
            <a:r>
              <a:rPr b="1">
                <a:solidFill>
                  <a:srgbClr val="FBC901"/>
                </a:solidFill>
              </a:rPr>
              <a:t>Electrical Energy Output / Heat Energy Input ?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Unlike steam locomotives, steam power plants conserve water by operating in a </a:t>
            </a:r>
            <a:r>
              <a:rPr b="1"/>
              <a:t>cycle</a:t>
            </a:r>
            <a:r>
              <a:t>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- Heat is applied to the steam, causing it to increase in temperature &amp; volume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- The steam's volume expansion then turns a turbine connected to a generator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- Cooling is applied to the steam, causing it to decrease in temperature &amp; volume 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600"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 1824</a:t>
            </a:r>
            <a:r>
              <a:rPr b="1"/>
              <a:t>, Nicolas Carnot </a:t>
            </a:r>
            <a:r>
              <a:rPr>
                <a:effectLst>
                  <a:outerShdw blurRad="38100" dist="38100" dir="2700000" rotWithShape="0">
                    <a:srgbClr val="000000"/>
                  </a:outerShdw>
                </a:effectLst>
              </a:rPr>
              <a:t>produced a weirdly idealized model of this cycle: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It assumes, once vaporized, that water is never allowed to recondense AND that: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 heat source causes it to expand (while remaining at ~ constant temperature!)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The heat source is then removed, temperature changes, expansion continues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 cooling source causes it to contract (again, while at ~ constant temperature!)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The cooling source is then removed, temperature changes, contraction continues</a:t>
            </a:r>
          </a:p>
          <a:p>
            <a:pPr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5"/>
          <p:cNvSpPr txBox="1"/>
          <p:nvPr/>
        </p:nvSpPr>
        <p:spPr>
          <a:xfrm>
            <a:off x="0" y="6457220"/>
            <a:ext cx="9144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https://chem.libretexts.org/Core/Physical_and_Theoretical_Chemistry/Thermodynamics/Thermodynamic_Cycles/Carnot_Cycle</a:t>
            </a:r>
          </a:p>
        </p:txBody>
      </p:sp>
      <p:sp>
        <p:nvSpPr>
          <p:cNvPr id="179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991600" cy="53340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Carnot's weirdly idealized cycle, shown pictorially:</a:t>
            </a:r>
          </a:p>
        </p:txBody>
      </p:sp>
      <p:sp>
        <p:nvSpPr>
          <p:cNvPr id="180" name="Rectangle 3"/>
          <p:cNvSpPr txBox="1"/>
          <p:nvPr/>
        </p:nvSpPr>
        <p:spPr>
          <a:xfrm>
            <a:off x="304800" y="5257800"/>
            <a:ext cx="8534400" cy="879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"Isothermal"</a:t>
            </a:r>
            <a:r>
              <a:rPr b="0">
                <a:solidFill>
                  <a:srgbClr val="FFFFFF"/>
                </a:solidFill>
              </a:rPr>
              <a:t> = While at constant temperature</a:t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tabLst>
                <a:tab pos="444500" algn="l"/>
                <a:tab pos="914400" algn="l"/>
                <a:tab pos="1358900" algn="l"/>
                <a:tab pos="1828800" algn="l"/>
              </a:tabLst>
              <a:defRPr>
                <a:solidFill>
                  <a:srgbClr val="FBC90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"Adiabatic"</a:t>
            </a:r>
            <a:r>
              <a:rPr b="0">
                <a:solidFill>
                  <a:srgbClr val="FFFFFF"/>
                </a:solidFill>
              </a:rPr>
              <a:t> = While zero energy is allowed to flow in or out</a:t>
            </a:r>
          </a:p>
        </p:txBody>
      </p:sp>
      <p:pic>
        <p:nvPicPr>
          <p:cNvPr id="18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050" y="914400"/>
            <a:ext cx="6762750" cy="4179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94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7923</Words>
  <Application>Microsoft Macintosh PowerPoint</Application>
  <PresentationFormat>On-screen Show (4:3)</PresentationFormat>
  <Paragraphs>1284</Paragraphs>
  <Slides>69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Lecture 1 - What is Nanoscience</vt:lpstr>
      <vt:lpstr>A Generic Power Plant and Grid</vt:lpstr>
      <vt:lpstr>A Generic Power Plant and Grid</vt:lpstr>
      <vt:lpstr>Wikipedia offers this depiction of a generic electrical grid:</vt:lpstr>
      <vt:lpstr>From that illustration, we can extract these power plant icons:  </vt:lpstr>
      <vt:lpstr>That is:  </vt:lpstr>
      <vt:lpstr>This is so simple that:  </vt:lpstr>
      <vt:lpstr>How U.S. steam-powered plants produce their steam (in 2018): 1 </vt:lpstr>
      <vt:lpstr>How efficient are such steam-powered powered plants?</vt:lpstr>
      <vt:lpstr>Carnot's weirdly idealized cycle, shown pictorially:</vt:lpstr>
      <vt:lpstr>Only via this weird idealization could Carnot calculate an efficiency:</vt:lpstr>
      <vt:lpstr>How efficient are real-life steam power plants?</vt:lpstr>
      <vt:lpstr>Leaving what types of non-steam U.S. power plants? </vt:lpstr>
      <vt:lpstr>But our demand for electrical power varies:</vt:lpstr>
      <vt:lpstr>A typical daily demand cycle thus resembles this:</vt:lpstr>
      <vt:lpstr>Power plant production should follow this same cycle:</vt:lpstr>
      <vt:lpstr>What's the problem our majority steam-driven power plants?!</vt:lpstr>
      <vt:lpstr>An aerial view of that boiler once it was enclosed:</vt:lpstr>
      <vt:lpstr>And it takes 4-8 hours for steam boilers to reach full temperature !  (1) </vt:lpstr>
      <vt:lpstr>Leaving us with the problem of producing DISPATCHABLE POWER</vt:lpstr>
      <vt:lpstr>Today's choice for Peaking Power Plants:  Natural Gas OCGT</vt:lpstr>
      <vt:lpstr>But there IS another possibility:</vt:lpstr>
      <vt:lpstr>What happened to our 6.6% wind power, and 1.6% solar power?!</vt:lpstr>
      <vt:lpstr>But moving to finish our overview of power PLANTS:</vt:lpstr>
      <vt:lpstr>Those turbines turn electrical generators that look like this:</vt:lpstr>
      <vt:lpstr>We now need to connect a power plant to YOU:</vt:lpstr>
      <vt:lpstr>You reduce electron current via the last note set's AC transformers</vt:lpstr>
      <vt:lpstr>The transformers are located in "switching yards" or "substations"</vt:lpstr>
      <vt:lpstr>The quest for efficient transmission can drive voltages extremely high:  </vt:lpstr>
      <vt:lpstr>You can even identify transmission voltage from tower size:</vt:lpstr>
      <vt:lpstr>A Digression:    How do you service high voltage transmission lines &amp; towers?</vt:lpstr>
      <vt:lpstr>A problem: "Grids" almost always combine many power plants:  </vt:lpstr>
      <vt:lpstr>To synchronize AC from two nearby power plants:  </vt:lpstr>
      <vt:lpstr>Oops!  1/100 th of a second is almost one full 60 Hz cycle</vt:lpstr>
      <vt:lpstr>But long distance phase matching ends up being almost moot</vt:lpstr>
      <vt:lpstr>I've tried to buffer you from them, but here they are:</vt:lpstr>
      <vt:lpstr>Take a deep breath and bear with me:</vt:lpstr>
      <vt:lpstr>But out in the vacuum of space, how could B and E continue to exist?</vt:lpstr>
      <vt:lpstr> Applying this to our lowly wire coil:</vt:lpstr>
      <vt:lpstr>Using this to expand our water flow analogy of electrical current:</vt:lpstr>
      <vt:lpstr>The new improved (magnetic field incorporating) analogy:</vt:lpstr>
      <vt:lpstr>And if we then quickly disconnected the faucet?</vt:lpstr>
      <vt:lpstr>What if we'd instead left the faucet connected?</vt:lpstr>
      <vt:lpstr>Our coil's behavior based on this enhanced water analogy:</vt:lpstr>
      <vt:lpstr>Does this ONLY apply to coils?</vt:lpstr>
      <vt:lpstr>So in long power transmission lines:</vt:lpstr>
      <vt:lpstr>Thus, exiting a long AC transmission line, current falls behind voltage:</vt:lpstr>
      <vt:lpstr>Weirdly interesting (perhaps), but why is this significant?</vt:lpstr>
      <vt:lpstr>Working out electrical power with and w/o magnetic induction:</vt:lpstr>
      <vt:lpstr>But why is this only a problem for only AC power transmission?</vt:lpstr>
      <vt:lpstr>Leading to a figure I dug up from the American Electric Power Corp.:</vt:lpstr>
      <vt:lpstr>So AC power transmission is limited by TWO effects:</vt:lpstr>
      <vt:lpstr>Thus HV DC power transmission = Key to an efficient long distance grid:</vt:lpstr>
      <vt:lpstr>The following DOES get technical</vt:lpstr>
      <vt:lpstr>Conversion of AC to DC, and then back again:</vt:lpstr>
      <vt:lpstr>For the next step, we need a new device: a diode</vt:lpstr>
      <vt:lpstr>The trick with semiconductors is to add special impurities:</vt:lpstr>
      <vt:lpstr>Or instead add another sort of impurity:</vt:lpstr>
      <vt:lpstr>Now build a semiconductor junction = a DIODE</vt:lpstr>
      <vt:lpstr>Finally, connect this to a battery and see what happens:</vt:lpstr>
      <vt:lpstr>You may now owe yourself a big pat on the back</vt:lpstr>
      <vt:lpstr>These DIODES facilitate the second step in AC to DC conversion:</vt:lpstr>
      <vt:lpstr>For the next step, we again need a new device: a "capacitor"</vt:lpstr>
      <vt:lpstr>Which facilitates the third step in AC to DC conversion:</vt:lpstr>
      <vt:lpstr>At the other end of that power line we need an on-off switch:</vt:lpstr>
      <vt:lpstr>For the final step we are back to transformers:</vt:lpstr>
      <vt:lpstr>Summarizing all of that:</vt:lpstr>
      <vt:lpstr>That clearly wasn't easy!</vt:lpstr>
      <vt:lpstr>= A rather complete overview of today's power plants and grid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Generic Power Plant and Grid</dc:title>
  <cp:lastModifiedBy>John Bean</cp:lastModifiedBy>
  <cp:revision>3</cp:revision>
  <dcterms:created xsi:type="dcterms:W3CDTF">2019-07-09T14:45:33Z</dcterms:created>
  <dcterms:modified xsi:type="dcterms:W3CDTF">2019-07-09T15:03:46Z</dcterms:modified>
</cp:coreProperties>
</file>