
<file path=[Content_Types].xml><?xml version="1.0" encoding="utf-8"?>
<Types xmlns="http://schemas.openxmlformats.org/package/2006/content-types">
  <Default Extension="gif" ContentType="image/gif"/>
  <Default Extension="jpeg" ContentType="image/jpeg"/>
  <Default Extension="m4v" ContentType="video/unknown"/>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2" r:id="rId66"/>
    <p:sldId id="323" r:id="rId67"/>
    <p:sldId id="324" r:id="rId68"/>
    <p:sldId id="325" r:id="rId69"/>
    <p:sldId id="326" r:id="rId70"/>
    <p:sldId id="358" r:id="rId71"/>
    <p:sldId id="328" r:id="rId72"/>
    <p:sldId id="329" r:id="rId73"/>
    <p:sldId id="330" r:id="rId74"/>
    <p:sldId id="331" r:id="rId75"/>
    <p:sldId id="332" r:id="rId76"/>
    <p:sldId id="333" r:id="rId77"/>
    <p:sldId id="334" r:id="rId78"/>
    <p:sldId id="335" r:id="rId79"/>
    <p:sldId id="359" r:id="rId80"/>
    <p:sldId id="360" r:id="rId81"/>
    <p:sldId id="336" r:id="rId82"/>
    <p:sldId id="337" r:id="rId83"/>
    <p:sldId id="338" r:id="rId84"/>
    <p:sldId id="339" r:id="rId85"/>
    <p:sldId id="342" r:id="rId86"/>
    <p:sldId id="343" r:id="rId87"/>
    <p:sldId id="344" r:id="rId88"/>
    <p:sldId id="361" r:id="rId89"/>
    <p:sldId id="346" r:id="rId90"/>
    <p:sldId id="347" r:id="rId91"/>
    <p:sldId id="364" r:id="rId92"/>
    <p:sldId id="362" r:id="rId93"/>
    <p:sldId id="350" r:id="rId94"/>
    <p:sldId id="351" r:id="rId95"/>
    <p:sldId id="352" r:id="rId96"/>
    <p:sldId id="353" r:id="rId97"/>
    <p:sldId id="354" r:id="rId98"/>
    <p:sldId id="355" r:id="rId99"/>
    <p:sldId id="356" r:id="rId100"/>
    <p:sldId id="363" r:id="rId101"/>
    <p:sldId id="357" r:id="rId102"/>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1pPr>
    <a:lvl2pPr marL="0" marR="0" indent="4572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2pPr>
    <a:lvl3pPr marL="0" marR="0" indent="9144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3pPr>
    <a:lvl4pPr marL="0" marR="0" indent="13716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4pPr>
    <a:lvl5pPr marL="0" marR="0" indent="18288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5pPr>
    <a:lvl6pPr marL="0" marR="0" indent="22860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6pPr>
    <a:lvl7pPr marL="0" marR="0" indent="27432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7pPr>
    <a:lvl8pPr marL="0" marR="0" indent="32004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8pPr>
    <a:lvl9pPr marL="0" marR="0" indent="36576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DDD"/>
          </a:solidFill>
        </a:fill>
      </a:tcStyle>
    </a:wholeTbl>
    <a:band2H>
      <a:tcTxStyle/>
      <a:tcStyle>
        <a:tcBdr/>
        <a:fill>
          <a:solidFill>
            <a:srgbClr val="E6EFEF"/>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2E4E9"/>
          </a:solidFill>
        </a:fill>
      </a:tcStyle>
    </a:wholeTbl>
    <a:band2H>
      <a:tcTxStyle/>
      <a:tcStyle>
        <a:tcBdr/>
        <a:fill>
          <a:solidFill>
            <a:srgbClr val="F1F2F4"/>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D1D9"/>
          </a:solidFill>
        </a:fill>
      </a:tcStyle>
    </a:wholeTbl>
    <a:band2H>
      <a:tcTxStyle/>
      <a:tcStyle>
        <a:tcBdr/>
        <a:fill>
          <a:solidFill>
            <a:srgbClr val="E7E9ED"/>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ahoma"/>
          <a:ea typeface="Tahoma"/>
          <a:cs typeface="Tahoma"/>
        </a:font>
        <a:srgbClr val="003366"/>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ff">
        <a:font>
          <a:latin typeface="Tahoma"/>
          <a:ea typeface="Tahoma"/>
          <a:cs typeface="Tahom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ahoma"/>
          <a:ea typeface="Tahoma"/>
          <a:cs typeface="Tahoma"/>
        </a:font>
        <a:srgbClr val="003366"/>
      </a:tcTxStyle>
      <a:tcStyle>
        <a:tcBdr>
          <a:left>
            <a:ln w="12700" cap="flat">
              <a:noFill/>
              <a:miter lim="400000"/>
            </a:ln>
          </a:left>
          <a:right>
            <a:ln w="12700" cap="flat">
              <a:noFill/>
              <a:miter lim="400000"/>
            </a:ln>
          </a:right>
          <a:top>
            <a:ln w="50800" cap="flat">
              <a:solidFill>
                <a:srgbClr val="003366"/>
              </a:solidFill>
              <a:prstDash val="solid"/>
              <a:round/>
            </a:ln>
          </a:top>
          <a:bottom>
            <a:ln w="25400" cap="flat">
              <a:solidFill>
                <a:srgbClr val="003366"/>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ahoma"/>
          <a:ea typeface="Tahoma"/>
          <a:cs typeface="Tahoma"/>
        </a:font>
        <a:srgbClr val="FFFFFF"/>
      </a:tcTxStyle>
      <a:tcStyle>
        <a:tcBdr>
          <a:left>
            <a:ln w="12700" cap="flat">
              <a:noFill/>
              <a:miter lim="400000"/>
            </a:ln>
          </a:left>
          <a:right>
            <a:ln w="12700" cap="flat">
              <a:noFill/>
              <a:miter lim="400000"/>
            </a:ln>
          </a:right>
          <a:top>
            <a:ln w="25400" cap="flat">
              <a:solidFill>
                <a:srgbClr val="003366"/>
              </a:solidFill>
              <a:prstDash val="solid"/>
              <a:round/>
            </a:ln>
          </a:top>
          <a:bottom>
            <a:ln w="25400" cap="flat">
              <a:solidFill>
                <a:srgbClr val="003366"/>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CD2"/>
          </a:solidFill>
        </a:fill>
      </a:tcStyle>
    </a:wholeTbl>
    <a:band2H>
      <a:tcTxStyle/>
      <a:tcStyle>
        <a:tcBdr/>
        <a:fill>
          <a:solidFill>
            <a:srgbClr val="E6E7EA"/>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firstRow>
  </a:tblStyle>
  <a:tblStyle styleId="{2708684C-4D16-4618-839F-0558EEFCDFE6}" styleName="">
    <a:tblBg/>
    <a:wholeTbl>
      <a:tcTxStyle b="off"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445"/>
    <p:restoredTop sz="96405"/>
  </p:normalViewPr>
  <p:slideViewPr>
    <p:cSldViewPr snapToGrid="0">
      <p:cViewPr varScale="1">
        <p:scale>
          <a:sx n="129" d="100"/>
          <a:sy n="129" d="100"/>
        </p:scale>
        <p:origin x="200" y="4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xfrm>
            <a:off x="1143000" y="685800"/>
            <a:ext cx="4572000" cy="3429000"/>
          </a:xfrm>
          <a:prstGeom prst="rect">
            <a:avLst/>
          </a:prstGeom>
        </p:spPr>
        <p:txBody>
          <a:bodyPr/>
          <a:lstStyle/>
          <a:p>
            <a:endParaRPr/>
          </a:p>
        </p:txBody>
      </p:sp>
      <p:sp>
        <p:nvSpPr>
          <p:cNvPr id="209" name="Shape 20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Arial"/>
      </a:defRPr>
    </a:lvl1pPr>
    <a:lvl2pPr indent="228600" latinLnBrk="0">
      <a:spcBef>
        <a:spcPts val="400"/>
      </a:spcBef>
      <a:defRPr sz="1200">
        <a:latin typeface="+mn-lt"/>
        <a:ea typeface="+mn-ea"/>
        <a:cs typeface="+mn-cs"/>
        <a:sym typeface="Arial"/>
      </a:defRPr>
    </a:lvl2pPr>
    <a:lvl3pPr indent="457200" latinLnBrk="0">
      <a:spcBef>
        <a:spcPts val="400"/>
      </a:spcBef>
      <a:defRPr sz="1200">
        <a:latin typeface="+mn-lt"/>
        <a:ea typeface="+mn-ea"/>
        <a:cs typeface="+mn-cs"/>
        <a:sym typeface="Arial"/>
      </a:defRPr>
    </a:lvl3pPr>
    <a:lvl4pPr indent="685800" latinLnBrk="0">
      <a:spcBef>
        <a:spcPts val="400"/>
      </a:spcBef>
      <a:defRPr sz="1200">
        <a:latin typeface="+mn-lt"/>
        <a:ea typeface="+mn-ea"/>
        <a:cs typeface="+mn-cs"/>
        <a:sym typeface="Arial"/>
      </a:defRPr>
    </a:lvl4pPr>
    <a:lvl5pPr indent="914400" latinLnBrk="0">
      <a:spcBef>
        <a:spcPts val="400"/>
      </a:spcBef>
      <a:defRPr sz="1200">
        <a:latin typeface="+mn-lt"/>
        <a:ea typeface="+mn-ea"/>
        <a:cs typeface="+mn-cs"/>
        <a:sym typeface="Arial"/>
      </a:defRPr>
    </a:lvl5pPr>
    <a:lvl6pPr indent="1143000" latinLnBrk="0">
      <a:spcBef>
        <a:spcPts val="400"/>
      </a:spcBef>
      <a:defRPr sz="1200">
        <a:latin typeface="+mn-lt"/>
        <a:ea typeface="+mn-ea"/>
        <a:cs typeface="+mn-cs"/>
        <a:sym typeface="Arial"/>
      </a:defRPr>
    </a:lvl6pPr>
    <a:lvl7pPr indent="1371600" latinLnBrk="0">
      <a:spcBef>
        <a:spcPts val="400"/>
      </a:spcBef>
      <a:defRPr sz="1200">
        <a:latin typeface="+mn-lt"/>
        <a:ea typeface="+mn-ea"/>
        <a:cs typeface="+mn-cs"/>
        <a:sym typeface="Arial"/>
      </a:defRPr>
    </a:lvl7pPr>
    <a:lvl8pPr indent="1600200" latinLnBrk="0">
      <a:spcBef>
        <a:spcPts val="400"/>
      </a:spcBef>
      <a:defRPr sz="1200">
        <a:latin typeface="+mn-lt"/>
        <a:ea typeface="+mn-ea"/>
        <a:cs typeface="+mn-cs"/>
        <a:sym typeface="Arial"/>
      </a:defRPr>
    </a:lvl8pPr>
    <a:lvl9pPr indent="1828800" latinLnBrk="0">
      <a:spcBef>
        <a:spcPts val="400"/>
      </a:spcBef>
      <a:defRPr sz="1200">
        <a:latin typeface="+mn-lt"/>
        <a:ea typeface="+mn-ea"/>
        <a:cs typeface="+mn-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457200" y="381000"/>
            <a:ext cx="8229600" cy="1371600"/>
          </a:xfrm>
          <a:prstGeom prst="rect">
            <a:avLst/>
          </a:prstGeom>
        </p:spPr>
        <p:txBody>
          <a:bodyPr/>
          <a:lstStyle/>
          <a:p>
            <a:r>
              <a:t>Title Text</a:t>
            </a:r>
          </a:p>
        </p:txBody>
      </p:sp>
      <p:sp>
        <p:nvSpPr>
          <p:cNvPr id="93" name="Body Level One…"/>
          <p:cNvSpPr txBox="1">
            <a:spLocks noGrp="1"/>
          </p:cNvSpPr>
          <p:nvPr>
            <p:ph type="body" idx="1"/>
          </p:nvPr>
        </p:nvSpPr>
        <p:spPr>
          <a:xfrm>
            <a:off x="457200" y="1981200"/>
            <a:ext cx="8229600" cy="4114800"/>
          </a:xfrm>
          <a:prstGeom prst="rect">
            <a:avLst/>
          </a:prstGeom>
        </p:spPr>
        <p:txBody>
          <a:bodyPr/>
          <a:lstStyle>
            <a:lvl1pPr marL="300037" indent="-300037">
              <a:lnSpc>
                <a:spcPct val="100000"/>
              </a:lnSpc>
              <a:spcBef>
                <a:spcPts val="600"/>
              </a:spcBef>
              <a:buClr>
                <a:srgbClr val="00CCFF"/>
              </a:buClr>
              <a:buSzPct val="65000"/>
              <a:buChar char="■"/>
              <a:tabLst/>
              <a:defRPr sz="2800">
                <a:latin typeface="Tahoma"/>
                <a:ea typeface="Tahoma"/>
                <a:cs typeface="Tahoma"/>
                <a:sym typeface="Tahoma"/>
              </a:defRPr>
            </a:lvl1pPr>
            <a:lvl2pPr marL="742950" indent="-285750">
              <a:lnSpc>
                <a:spcPct val="100000"/>
              </a:lnSpc>
              <a:spcBef>
                <a:spcPts val="600"/>
              </a:spcBef>
              <a:buClr>
                <a:srgbClr val="00CCFF"/>
              </a:buClr>
              <a:tabLst/>
              <a:defRPr sz="2800">
                <a:latin typeface="Tahoma"/>
                <a:ea typeface="Tahoma"/>
                <a:cs typeface="Tahoma"/>
                <a:sym typeface="Tahoma"/>
              </a:defRPr>
            </a:lvl2pPr>
            <a:lvl3pPr marL="1181100" indent="-266700">
              <a:lnSpc>
                <a:spcPct val="100000"/>
              </a:lnSpc>
              <a:spcBef>
                <a:spcPts val="600"/>
              </a:spcBef>
              <a:buClr>
                <a:srgbClr val="00CCFF"/>
              </a:buClr>
              <a:tabLst/>
              <a:defRPr sz="2800">
                <a:latin typeface="Tahoma"/>
                <a:ea typeface="Tahoma"/>
                <a:cs typeface="Tahoma"/>
                <a:sym typeface="Tahoma"/>
              </a:defRPr>
            </a:lvl3pPr>
            <a:lvl4pPr marL="1691639" indent="-320039">
              <a:lnSpc>
                <a:spcPct val="100000"/>
              </a:lnSpc>
              <a:spcBef>
                <a:spcPts val="600"/>
              </a:spcBef>
              <a:buClr>
                <a:srgbClr val="00CCFF"/>
              </a:buClr>
              <a:tabLst/>
              <a:defRPr sz="2800">
                <a:latin typeface="Tahoma"/>
                <a:ea typeface="Tahoma"/>
                <a:cs typeface="Tahoma"/>
                <a:sym typeface="Tahoma"/>
              </a:defRPr>
            </a:lvl4pPr>
            <a:lvl5pPr marL="2148839" indent="-320039">
              <a:lnSpc>
                <a:spcPct val="100000"/>
              </a:lnSpc>
              <a:spcBef>
                <a:spcPts val="600"/>
              </a:spcBef>
              <a:buClr>
                <a:srgbClr val="00CCFF"/>
              </a:buClr>
              <a:tabLst/>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8549972" y="6457220"/>
            <a:ext cx="273656" cy="26425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381000"/>
            <a:ext cx="2057400" cy="5715000"/>
          </a:xfrm>
          <a:prstGeom prst="rect">
            <a:avLst/>
          </a:prstGeom>
        </p:spPr>
        <p:txBody>
          <a:bodyPr/>
          <a:lstStyle/>
          <a:p>
            <a:r>
              <a:t>Title Text</a:t>
            </a:r>
          </a:p>
        </p:txBody>
      </p:sp>
      <p:sp>
        <p:nvSpPr>
          <p:cNvPr id="102" name="Body Level One…"/>
          <p:cNvSpPr txBox="1">
            <a:spLocks noGrp="1"/>
          </p:cNvSpPr>
          <p:nvPr>
            <p:ph type="body" idx="1"/>
          </p:nvPr>
        </p:nvSpPr>
        <p:spPr>
          <a:xfrm>
            <a:off x="457200" y="381000"/>
            <a:ext cx="6019800" cy="5715000"/>
          </a:xfrm>
          <a:prstGeom prst="rect">
            <a:avLst/>
          </a:prstGeom>
        </p:spPr>
        <p:txBody>
          <a:bodyPr/>
          <a:lstStyle>
            <a:lvl1pPr marL="300037" indent="-300037">
              <a:lnSpc>
                <a:spcPct val="100000"/>
              </a:lnSpc>
              <a:spcBef>
                <a:spcPts val="600"/>
              </a:spcBef>
              <a:buClr>
                <a:srgbClr val="00CCFF"/>
              </a:buClr>
              <a:buSzPct val="65000"/>
              <a:buChar char="■"/>
              <a:tabLst/>
              <a:defRPr sz="2800">
                <a:latin typeface="Tahoma"/>
                <a:ea typeface="Tahoma"/>
                <a:cs typeface="Tahoma"/>
                <a:sym typeface="Tahoma"/>
              </a:defRPr>
            </a:lvl1pPr>
            <a:lvl2pPr marL="742950" indent="-285750">
              <a:lnSpc>
                <a:spcPct val="100000"/>
              </a:lnSpc>
              <a:spcBef>
                <a:spcPts val="600"/>
              </a:spcBef>
              <a:buClr>
                <a:srgbClr val="00CCFF"/>
              </a:buClr>
              <a:tabLst/>
              <a:defRPr sz="2800">
                <a:latin typeface="Tahoma"/>
                <a:ea typeface="Tahoma"/>
                <a:cs typeface="Tahoma"/>
                <a:sym typeface="Tahoma"/>
              </a:defRPr>
            </a:lvl2pPr>
            <a:lvl3pPr marL="1181100" indent="-266700">
              <a:lnSpc>
                <a:spcPct val="100000"/>
              </a:lnSpc>
              <a:spcBef>
                <a:spcPts val="600"/>
              </a:spcBef>
              <a:buClr>
                <a:srgbClr val="00CCFF"/>
              </a:buClr>
              <a:tabLst/>
              <a:defRPr sz="2800">
                <a:latin typeface="Tahoma"/>
                <a:ea typeface="Tahoma"/>
                <a:cs typeface="Tahoma"/>
                <a:sym typeface="Tahoma"/>
              </a:defRPr>
            </a:lvl3pPr>
            <a:lvl4pPr marL="1691639" indent="-320039">
              <a:lnSpc>
                <a:spcPct val="100000"/>
              </a:lnSpc>
              <a:spcBef>
                <a:spcPts val="600"/>
              </a:spcBef>
              <a:buClr>
                <a:srgbClr val="00CCFF"/>
              </a:buClr>
              <a:tabLst/>
              <a:defRPr sz="2800">
                <a:latin typeface="Tahoma"/>
                <a:ea typeface="Tahoma"/>
                <a:cs typeface="Tahoma"/>
                <a:sym typeface="Tahoma"/>
              </a:defRPr>
            </a:lvl4pPr>
            <a:lvl5pPr marL="2148839" indent="-320039">
              <a:lnSpc>
                <a:spcPct val="100000"/>
              </a:lnSpc>
              <a:spcBef>
                <a:spcPts val="600"/>
              </a:spcBef>
              <a:buClr>
                <a:srgbClr val="00CCFF"/>
              </a:buClr>
              <a:tabLst/>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xfrm>
            <a:off x="8549972" y="6457220"/>
            <a:ext cx="273656" cy="26425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0"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11" name="Body Level One…"/>
          <p:cNvSpPr txBox="1">
            <a:spLocks noGrp="1"/>
          </p:cNvSpPr>
          <p:nvPr>
            <p:ph type="body" idx="1"/>
          </p:nvPr>
        </p:nvSpPr>
        <p:spPr>
          <a:prstGeom prst="rect">
            <a:avLst/>
          </a:prstGeom>
        </p:spPr>
        <p:txBody>
          <a:bodyPr/>
          <a:lstStyle>
            <a:lvl1pPr>
              <a:spcBef>
                <a:spcPts val="300"/>
              </a:spcBef>
              <a:tabLst>
                <a:tab pos="444500" algn="l"/>
              </a:tabLst>
            </a:lvl1pPr>
            <a:lvl2pPr>
              <a:spcBef>
                <a:spcPts val="300"/>
              </a:spcBef>
              <a:tabLst>
                <a:tab pos="444500" algn="l"/>
              </a:tabLst>
            </a:lvl2pPr>
            <a:lvl3pPr>
              <a:spcBef>
                <a:spcPts val="300"/>
              </a:spcBef>
              <a:tabLst>
                <a:tab pos="444500" algn="l"/>
              </a:tabLst>
            </a:lvl3pPr>
            <a:lvl4pPr>
              <a:spcBef>
                <a:spcPts val="300"/>
              </a:spcBef>
              <a:tabLst>
                <a:tab pos="444500" algn="l"/>
              </a:tabLst>
            </a:lvl4pPr>
            <a:lvl5pPr>
              <a:spcBef>
                <a:spcPts val="300"/>
              </a:spcBef>
              <a:tabLst>
                <a:tab pos="444500" algn="l"/>
              </a:tabLst>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xfrm>
            <a:off x="4419600" y="5988050"/>
            <a:ext cx="2133600" cy="368301"/>
          </a:xfrm>
          <a:prstGeom prst="rect">
            <a:avLst/>
          </a:prstGeom>
        </p:spPr>
        <p:txBody>
          <a:bodyPr/>
          <a:lstStyle>
            <a:lvl1pPr algn="r">
              <a:spcBef>
                <a:spcPts val="0"/>
              </a:spcBef>
              <a:defRPr sz="1400" i="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9" name="Title Text"/>
          <p:cNvSpPr txBox="1">
            <a:spLocks noGrp="1"/>
          </p:cNvSpPr>
          <p:nvPr>
            <p:ph type="title"/>
          </p:nvPr>
        </p:nvSpPr>
        <p:spPr>
          <a:prstGeom prst="rect">
            <a:avLst/>
          </a:prstGeom>
        </p:spPr>
        <p:txBody>
          <a:bodyPr/>
          <a:lstStyle/>
          <a:p>
            <a:r>
              <a:t>Title Text</a:t>
            </a:r>
          </a:p>
        </p:txBody>
      </p:sp>
      <p:sp>
        <p:nvSpPr>
          <p:cNvPr id="120" name="Body Level One…"/>
          <p:cNvSpPr txBox="1">
            <a:spLocks noGrp="1"/>
          </p:cNvSpPr>
          <p:nvPr>
            <p:ph type="body" idx="1"/>
          </p:nvPr>
        </p:nvSpPr>
        <p:spPr>
          <a:prstGeom prst="rect">
            <a:avLst/>
          </a:prstGeom>
        </p:spPr>
        <p:txBody>
          <a:bodyPr/>
          <a:lstStyle>
            <a:lvl1pPr>
              <a:spcBef>
                <a:spcPts val="400"/>
              </a:spcBef>
              <a:tabLst/>
              <a:defRPr sz="2000">
                <a:latin typeface="Tahoma"/>
                <a:ea typeface="Tahoma"/>
                <a:cs typeface="Tahoma"/>
                <a:sym typeface="Tahoma"/>
              </a:defRPr>
            </a:lvl1pPr>
            <a:lvl2pPr marL="661307" indent="-204107">
              <a:spcBef>
                <a:spcPts val="400"/>
              </a:spcBef>
              <a:tabLst/>
              <a:defRPr sz="2000">
                <a:latin typeface="Tahoma"/>
                <a:ea typeface="Tahoma"/>
                <a:cs typeface="Tahoma"/>
                <a:sym typeface="Tahoma"/>
              </a:defRPr>
            </a:lvl2pPr>
            <a:lvl3pPr marL="1104900" indent="-190500">
              <a:spcBef>
                <a:spcPts val="400"/>
              </a:spcBef>
              <a:tabLst/>
              <a:defRPr sz="2000">
                <a:latin typeface="Tahoma"/>
                <a:ea typeface="Tahoma"/>
                <a:cs typeface="Tahoma"/>
                <a:sym typeface="Tahoma"/>
              </a:defRPr>
            </a:lvl3pPr>
            <a:lvl4pPr marL="1600200" indent="-228600">
              <a:spcBef>
                <a:spcPts val="400"/>
              </a:spcBef>
              <a:tabLst/>
              <a:defRPr sz="2000">
                <a:latin typeface="Tahoma"/>
                <a:ea typeface="Tahoma"/>
                <a:cs typeface="Tahoma"/>
                <a:sym typeface="Tahoma"/>
              </a:defRPr>
            </a:lvl4pPr>
            <a:lvl5pPr marL="2057400" indent="-228600">
              <a:spcBef>
                <a:spcPts val="400"/>
              </a:spcBef>
              <a:tabLst/>
              <a:defRPr sz="20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4419600" y="5988050"/>
            <a:ext cx="2133600" cy="368301"/>
          </a:xfrm>
          <a:prstGeom prst="rect">
            <a:avLst/>
          </a:prstGeom>
        </p:spPr>
        <p:txBody>
          <a:bodyPr/>
          <a:lstStyle>
            <a:lvl1pPr algn="r">
              <a:spcBef>
                <a:spcPts val="0"/>
              </a:spcBef>
              <a:defRPr sz="1400" i="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28"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29" name="Body Level One…"/>
          <p:cNvSpPr txBox="1">
            <a:spLocks noGrp="1"/>
          </p:cNvSpPr>
          <p:nvPr>
            <p:ph type="body" idx="1"/>
          </p:nvPr>
        </p:nvSpPr>
        <p:spPr>
          <a:prstGeom prst="rect">
            <a:avLst/>
          </a:prstGeom>
        </p:spPr>
        <p:txBody>
          <a:bodyPr/>
          <a:lstStyle>
            <a:lvl1pPr>
              <a:spcBef>
                <a:spcPts val="400"/>
              </a:spcBef>
              <a:tabLst/>
              <a:defRPr sz="2000">
                <a:latin typeface="Tahoma"/>
                <a:ea typeface="Tahoma"/>
                <a:cs typeface="Tahoma"/>
                <a:sym typeface="Tahoma"/>
              </a:defRPr>
            </a:lvl1pPr>
            <a:lvl2pPr marL="661307" indent="-204107">
              <a:spcBef>
                <a:spcPts val="400"/>
              </a:spcBef>
              <a:tabLst/>
              <a:defRPr sz="2000">
                <a:latin typeface="Tahoma"/>
                <a:ea typeface="Tahoma"/>
                <a:cs typeface="Tahoma"/>
                <a:sym typeface="Tahoma"/>
              </a:defRPr>
            </a:lvl2pPr>
            <a:lvl3pPr marL="1104900" indent="-190500">
              <a:spcBef>
                <a:spcPts val="400"/>
              </a:spcBef>
              <a:tabLst/>
              <a:defRPr sz="2000">
                <a:latin typeface="Tahoma"/>
                <a:ea typeface="Tahoma"/>
                <a:cs typeface="Tahoma"/>
                <a:sym typeface="Tahoma"/>
              </a:defRPr>
            </a:lvl3pPr>
            <a:lvl4pPr marL="1600200" indent="-228600">
              <a:spcBef>
                <a:spcPts val="400"/>
              </a:spcBef>
              <a:tabLst/>
              <a:defRPr sz="2000">
                <a:latin typeface="Tahoma"/>
                <a:ea typeface="Tahoma"/>
                <a:cs typeface="Tahoma"/>
                <a:sym typeface="Tahoma"/>
              </a:defRPr>
            </a:lvl4pPr>
            <a:lvl5pPr marL="2057400" indent="-228600">
              <a:spcBef>
                <a:spcPts val="400"/>
              </a:spcBef>
              <a:tabLst/>
              <a:defRPr sz="20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xfrm>
            <a:off x="4419600" y="5988050"/>
            <a:ext cx="2133600" cy="368301"/>
          </a:xfrm>
          <a:prstGeom prst="rect">
            <a:avLst/>
          </a:prstGeom>
        </p:spPr>
        <p:txBody>
          <a:bodyPr/>
          <a:lstStyle>
            <a:lvl1pPr algn="r">
              <a:spcBef>
                <a:spcPts val="0"/>
              </a:spcBef>
              <a:defRPr sz="1400" i="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37" name="Title Text"/>
          <p:cNvSpPr txBox="1">
            <a:spLocks noGrp="1"/>
          </p:cNvSpPr>
          <p:nvPr>
            <p:ph type="title"/>
          </p:nvPr>
        </p:nvSpPr>
        <p:spPr>
          <a:prstGeom prst="rect">
            <a:avLst/>
          </a:prstGeom>
        </p:spPr>
        <p:txBody>
          <a:bodyPr/>
          <a:lstStyle/>
          <a:p>
            <a:r>
              <a:t>Title Text</a:t>
            </a:r>
          </a:p>
        </p:txBody>
      </p:sp>
      <p:sp>
        <p:nvSpPr>
          <p:cNvPr id="13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46" name="Title Text"/>
          <p:cNvSpPr txBox="1">
            <a:spLocks noGrp="1"/>
          </p:cNvSpPr>
          <p:nvPr>
            <p:ph type="title"/>
          </p:nvPr>
        </p:nvSpPr>
        <p:spPr>
          <a:prstGeom prst="rect">
            <a:avLst/>
          </a:prstGeom>
        </p:spPr>
        <p:txBody>
          <a:bodyPr/>
          <a:lstStyle/>
          <a:p>
            <a:r>
              <a:t>Title Text</a:t>
            </a:r>
          </a:p>
        </p:txBody>
      </p:sp>
      <p:sp>
        <p:nvSpPr>
          <p:cNvPr id="14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55" name="Title Text"/>
          <p:cNvSpPr txBox="1">
            <a:spLocks noGrp="1"/>
          </p:cNvSpPr>
          <p:nvPr>
            <p:ph type="title"/>
          </p:nvPr>
        </p:nvSpPr>
        <p:spPr>
          <a:prstGeom prst="rect">
            <a:avLst/>
          </a:prstGeom>
        </p:spPr>
        <p:txBody>
          <a:bodyPr/>
          <a:lstStyle>
            <a:lvl1pPr>
              <a:defRPr sz="2200"/>
            </a:lvl1pPr>
          </a:lstStyle>
          <a:p>
            <a:r>
              <a:t>Title Text</a:t>
            </a:r>
          </a:p>
        </p:txBody>
      </p:sp>
      <p:sp>
        <p:nvSpPr>
          <p:cNvPr id="156" name="Body Level One…"/>
          <p:cNvSpPr txBox="1">
            <a:spLocks noGrp="1"/>
          </p:cNvSpPr>
          <p:nvPr>
            <p:ph type="body" idx="1"/>
          </p:nvPr>
        </p:nvSpPr>
        <p:spPr>
          <a:prstGeom prst="rect">
            <a:avLst/>
          </a:prstGeom>
        </p:spPr>
        <p:txBody>
          <a:bodyPr/>
          <a:lstStyle>
            <a:lvl1pPr>
              <a:lnSpc>
                <a:spcPct val="100000"/>
              </a:lnSpc>
              <a:spcBef>
                <a:spcPts val="400"/>
              </a:spcBef>
              <a:tabLst/>
              <a:defRPr sz="2000">
                <a:latin typeface="Tahoma"/>
                <a:ea typeface="Tahoma"/>
                <a:cs typeface="Tahoma"/>
                <a:sym typeface="Tahoma"/>
              </a:defRPr>
            </a:lvl1pPr>
            <a:lvl2pPr marL="661307" indent="-204107">
              <a:lnSpc>
                <a:spcPct val="100000"/>
              </a:lnSpc>
              <a:spcBef>
                <a:spcPts val="400"/>
              </a:spcBef>
              <a:tabLst/>
              <a:defRPr sz="2000">
                <a:latin typeface="Tahoma"/>
                <a:ea typeface="Tahoma"/>
                <a:cs typeface="Tahoma"/>
                <a:sym typeface="Tahoma"/>
              </a:defRPr>
            </a:lvl2pPr>
            <a:lvl3pPr marL="1104900" indent="-190500">
              <a:lnSpc>
                <a:spcPct val="100000"/>
              </a:lnSpc>
              <a:spcBef>
                <a:spcPts val="400"/>
              </a:spcBef>
              <a:tabLst/>
              <a:defRPr sz="2000">
                <a:latin typeface="Tahoma"/>
                <a:ea typeface="Tahoma"/>
                <a:cs typeface="Tahoma"/>
                <a:sym typeface="Tahoma"/>
              </a:defRPr>
            </a:lvl3pPr>
            <a:lvl4pPr marL="1600200" indent="-228600">
              <a:lnSpc>
                <a:spcPct val="100000"/>
              </a:lnSpc>
              <a:spcBef>
                <a:spcPts val="400"/>
              </a:spcBef>
              <a:tabLst/>
              <a:defRPr sz="2000">
                <a:latin typeface="Tahoma"/>
                <a:ea typeface="Tahoma"/>
                <a:cs typeface="Tahoma"/>
                <a:sym typeface="Tahoma"/>
              </a:defRPr>
            </a:lvl4pPr>
            <a:lvl5pPr marL="2057400" indent="-228600">
              <a:lnSpc>
                <a:spcPct val="100000"/>
              </a:lnSpc>
              <a:spcBef>
                <a:spcPts val="400"/>
              </a:spcBef>
              <a:tabLst/>
              <a:defRPr sz="20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4" name="Title Text"/>
          <p:cNvSpPr txBox="1">
            <a:spLocks noGrp="1"/>
          </p:cNvSpPr>
          <p:nvPr>
            <p:ph type="title"/>
          </p:nvPr>
        </p:nvSpPr>
        <p:spPr>
          <a:prstGeom prst="rect">
            <a:avLst/>
          </a:prstGeom>
        </p:spPr>
        <p:txBody>
          <a:bodyPr/>
          <a:lstStyle>
            <a:lvl1pPr>
              <a:defRPr sz="2000">
                <a:solidFill>
                  <a:srgbClr val="FFFFFF"/>
                </a:solidFill>
              </a:defRPr>
            </a:lvl1pPr>
          </a:lstStyle>
          <a:p>
            <a:r>
              <a:t>Title Text</a:t>
            </a:r>
          </a:p>
        </p:txBody>
      </p:sp>
      <p:sp>
        <p:nvSpPr>
          <p:cNvPr id="165" name="Body Level One…"/>
          <p:cNvSpPr txBox="1">
            <a:spLocks noGrp="1"/>
          </p:cNvSpPr>
          <p:nvPr>
            <p:ph type="body" idx="1"/>
          </p:nvPr>
        </p:nvSpPr>
        <p:spPr>
          <a:prstGeom prst="rect">
            <a:avLst/>
          </a:prstGeom>
        </p:spPr>
        <p:txBody>
          <a:bodyPr/>
          <a:lstStyle>
            <a:lvl1pPr>
              <a:lnSpc>
                <a:spcPct val="100000"/>
              </a:lnSpc>
              <a:spcBef>
                <a:spcPts val="300"/>
              </a:spcBef>
              <a:tabLst>
                <a:tab pos="444500" algn="l"/>
              </a:tabLst>
            </a:lvl1pPr>
            <a:lvl2pPr>
              <a:lnSpc>
                <a:spcPct val="100000"/>
              </a:lnSpc>
              <a:spcBef>
                <a:spcPts val="300"/>
              </a:spcBef>
              <a:tabLst>
                <a:tab pos="444500" algn="l"/>
              </a:tabLst>
            </a:lvl2pPr>
            <a:lvl3pPr>
              <a:lnSpc>
                <a:spcPct val="100000"/>
              </a:lnSpc>
              <a:spcBef>
                <a:spcPts val="300"/>
              </a:spcBef>
              <a:tabLst>
                <a:tab pos="444500" algn="l"/>
              </a:tabLst>
            </a:lvl3pPr>
            <a:lvl4pPr>
              <a:lnSpc>
                <a:spcPct val="100000"/>
              </a:lnSpc>
              <a:spcBef>
                <a:spcPts val="300"/>
              </a:spcBef>
              <a:tabLst>
                <a:tab pos="444500" algn="l"/>
              </a:tabLst>
            </a:lvl4pPr>
            <a:lvl5pPr>
              <a:lnSpc>
                <a:spcPct val="100000"/>
              </a:lnSpc>
              <a:spcBef>
                <a:spcPts val="300"/>
              </a:spcBef>
              <a:tabLst>
                <a:tab pos="444500" algn="l"/>
              </a:tabLst>
            </a:lvl5pPr>
          </a:lstStyle>
          <a:p>
            <a:r>
              <a:t>Body Level One</a:t>
            </a:r>
          </a:p>
          <a:p>
            <a:pPr lvl="1"/>
            <a:r>
              <a:t>Body Level Two</a:t>
            </a:r>
          </a:p>
          <a:p>
            <a:pPr lvl="2"/>
            <a:r>
              <a:t>Body Level Three</a:t>
            </a:r>
          </a:p>
          <a:p>
            <a:pPr lvl="3"/>
            <a:r>
              <a:t>Body Level Four</a:t>
            </a:r>
          </a:p>
          <a:p>
            <a:pPr lvl="4"/>
            <a:r>
              <a:t>Body Level Five</a:t>
            </a:r>
          </a:p>
        </p:txBody>
      </p:sp>
      <p:sp>
        <p:nvSpPr>
          <p:cNvPr id="1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73" name="Title Text"/>
          <p:cNvSpPr txBox="1">
            <a:spLocks noGrp="1"/>
          </p:cNvSpPr>
          <p:nvPr>
            <p:ph type="title"/>
          </p:nvPr>
        </p:nvSpPr>
        <p:spPr>
          <a:prstGeom prst="rect">
            <a:avLst/>
          </a:prstGeom>
        </p:spPr>
        <p:txBody>
          <a:bodyPr/>
          <a:lstStyle>
            <a:lvl1pPr>
              <a:defRPr sz="2000">
                <a:solidFill>
                  <a:srgbClr val="FFFFFF"/>
                </a:solidFill>
              </a:defRPr>
            </a:lvl1pPr>
          </a:lstStyle>
          <a:p>
            <a:r>
              <a:t>Title Text</a:t>
            </a:r>
          </a:p>
        </p:txBody>
      </p:sp>
      <p:sp>
        <p:nvSpPr>
          <p:cNvPr id="174" name="Body Level One…"/>
          <p:cNvSpPr txBox="1">
            <a:spLocks noGrp="1"/>
          </p:cNvSpPr>
          <p:nvPr>
            <p:ph type="body" idx="1"/>
          </p:nvPr>
        </p:nvSpPr>
        <p:spPr>
          <a:prstGeom prst="rect">
            <a:avLst/>
          </a:prstGeom>
        </p:spPr>
        <p:txBody>
          <a:bodyPr/>
          <a:lstStyle>
            <a:lvl1pPr>
              <a:lnSpc>
                <a:spcPct val="100000"/>
              </a:lnSpc>
              <a:spcBef>
                <a:spcPts val="400"/>
              </a:spcBef>
              <a:defRPr sz="1800"/>
            </a:lvl1pPr>
            <a:lvl2pPr marL="640896" indent="-183696">
              <a:lnSpc>
                <a:spcPct val="100000"/>
              </a:lnSpc>
              <a:spcBef>
                <a:spcPts val="400"/>
              </a:spcBef>
              <a:defRPr sz="1800"/>
            </a:lvl2pPr>
            <a:lvl3pPr marL="1085850" indent="-171450">
              <a:lnSpc>
                <a:spcPct val="100000"/>
              </a:lnSpc>
              <a:spcBef>
                <a:spcPts val="400"/>
              </a:spcBef>
              <a:defRPr sz="1800"/>
            </a:lvl3pPr>
            <a:lvl4pPr marL="1577339" indent="-205739">
              <a:lnSpc>
                <a:spcPct val="100000"/>
              </a:lnSpc>
              <a:spcBef>
                <a:spcPts val="400"/>
              </a:spcBef>
              <a:defRPr sz="1800"/>
            </a:lvl4pPr>
            <a:lvl5pPr marL="2034539" indent="-205739">
              <a:lnSpc>
                <a:spcPct val="100000"/>
              </a:lnSpc>
              <a:spcBef>
                <a:spcPts val="400"/>
              </a:spcBef>
              <a:defRPr sz="1800"/>
            </a:lvl5pPr>
          </a:lstStyle>
          <a:p>
            <a:r>
              <a:t>Body Level One</a:t>
            </a:r>
          </a:p>
          <a:p>
            <a:pPr lvl="1"/>
            <a:r>
              <a:t>Body Level Two</a:t>
            </a:r>
          </a:p>
          <a:p>
            <a:pPr lvl="2"/>
            <a:r>
              <a:t>Body Level Three</a:t>
            </a:r>
          </a:p>
          <a:p>
            <a:pPr lvl="3"/>
            <a:r>
              <a:t>Body Level Four</a:t>
            </a:r>
          </a:p>
          <a:p>
            <a:pPr lvl="4"/>
            <a:r>
              <a:t>Body Level Five</a:t>
            </a:r>
          </a:p>
        </p:txBody>
      </p:sp>
      <p:sp>
        <p:nvSpPr>
          <p:cNvPr id="1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457200" y="381000"/>
            <a:ext cx="8229600" cy="1371600"/>
          </a:xfrm>
          <a:prstGeom prst="rect">
            <a:avLst/>
          </a:prstGeom>
        </p:spPr>
        <p:txBody>
          <a:bodyPr/>
          <a:lstStyle/>
          <a:p>
            <a:r>
              <a:t>Title Text</a:t>
            </a:r>
          </a:p>
        </p:txBody>
      </p:sp>
      <p:sp>
        <p:nvSpPr>
          <p:cNvPr id="21" name="Body Level One…"/>
          <p:cNvSpPr txBox="1">
            <a:spLocks noGrp="1"/>
          </p:cNvSpPr>
          <p:nvPr>
            <p:ph type="body" idx="1"/>
          </p:nvPr>
        </p:nvSpPr>
        <p:spPr>
          <a:xfrm>
            <a:off x="457200" y="1981200"/>
            <a:ext cx="8229600" cy="4114800"/>
          </a:xfrm>
          <a:prstGeom prst="rect">
            <a:avLst/>
          </a:prstGeom>
        </p:spPr>
        <p:txBody>
          <a:bodyPr/>
          <a:lstStyle>
            <a:lvl1pPr marL="300037" indent="-300037">
              <a:lnSpc>
                <a:spcPct val="100000"/>
              </a:lnSpc>
              <a:spcBef>
                <a:spcPts val="600"/>
              </a:spcBef>
              <a:buClr>
                <a:srgbClr val="00CCFF"/>
              </a:buClr>
              <a:buSzPct val="65000"/>
              <a:buChar char="■"/>
              <a:tabLst/>
              <a:defRPr sz="2800">
                <a:latin typeface="Tahoma"/>
                <a:ea typeface="Tahoma"/>
                <a:cs typeface="Tahoma"/>
                <a:sym typeface="Tahoma"/>
              </a:defRPr>
            </a:lvl1pPr>
            <a:lvl2pPr marL="742950" indent="-285750">
              <a:lnSpc>
                <a:spcPct val="100000"/>
              </a:lnSpc>
              <a:spcBef>
                <a:spcPts val="600"/>
              </a:spcBef>
              <a:buClr>
                <a:srgbClr val="00CCFF"/>
              </a:buClr>
              <a:tabLst/>
              <a:defRPr sz="2800">
                <a:latin typeface="Tahoma"/>
                <a:ea typeface="Tahoma"/>
                <a:cs typeface="Tahoma"/>
                <a:sym typeface="Tahoma"/>
              </a:defRPr>
            </a:lvl2pPr>
            <a:lvl3pPr marL="1181100" indent="-266700">
              <a:lnSpc>
                <a:spcPct val="100000"/>
              </a:lnSpc>
              <a:spcBef>
                <a:spcPts val="600"/>
              </a:spcBef>
              <a:buClr>
                <a:srgbClr val="00CCFF"/>
              </a:buClr>
              <a:tabLst/>
              <a:defRPr sz="2800">
                <a:latin typeface="Tahoma"/>
                <a:ea typeface="Tahoma"/>
                <a:cs typeface="Tahoma"/>
                <a:sym typeface="Tahoma"/>
              </a:defRPr>
            </a:lvl3pPr>
            <a:lvl4pPr marL="1691639" indent="-320039">
              <a:lnSpc>
                <a:spcPct val="100000"/>
              </a:lnSpc>
              <a:spcBef>
                <a:spcPts val="600"/>
              </a:spcBef>
              <a:buClr>
                <a:srgbClr val="00CCFF"/>
              </a:buClr>
              <a:tabLst/>
              <a:defRPr sz="2800">
                <a:latin typeface="Tahoma"/>
                <a:ea typeface="Tahoma"/>
                <a:cs typeface="Tahoma"/>
                <a:sym typeface="Tahoma"/>
              </a:defRPr>
            </a:lvl4pPr>
            <a:lvl5pPr marL="2148839" indent="-320039">
              <a:lnSpc>
                <a:spcPct val="100000"/>
              </a:lnSpc>
              <a:spcBef>
                <a:spcPts val="600"/>
              </a:spcBef>
              <a:buClr>
                <a:srgbClr val="00CCFF"/>
              </a:buClr>
              <a:tabLst/>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xfrm>
            <a:off x="8549972" y="6457220"/>
            <a:ext cx="273656" cy="26425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82" name="Title Text"/>
          <p:cNvSpPr txBox="1">
            <a:spLocks noGrp="1"/>
          </p:cNvSpPr>
          <p:nvPr>
            <p:ph type="title"/>
          </p:nvPr>
        </p:nvSpPr>
        <p:spPr>
          <a:prstGeom prst="rect">
            <a:avLst/>
          </a:prstGeom>
        </p:spPr>
        <p:txBody>
          <a:bodyPr/>
          <a:lstStyle>
            <a:lvl1pPr>
              <a:defRPr sz="2800" i="0">
                <a:latin typeface="Tahoma"/>
                <a:ea typeface="Tahoma"/>
                <a:cs typeface="Tahoma"/>
                <a:sym typeface="Tahoma"/>
              </a:defRPr>
            </a:lvl1pPr>
          </a:lstStyle>
          <a:p>
            <a:r>
              <a:t>Title Text</a:t>
            </a:r>
          </a:p>
        </p:txBody>
      </p:sp>
      <p:sp>
        <p:nvSpPr>
          <p:cNvPr id="183" name="Body Level One…"/>
          <p:cNvSpPr txBox="1">
            <a:spLocks noGrp="1"/>
          </p:cNvSpPr>
          <p:nvPr>
            <p:ph type="body" idx="1"/>
          </p:nvPr>
        </p:nvSpPr>
        <p:spPr>
          <a:prstGeom prst="rect">
            <a:avLst/>
          </a:prstGeom>
        </p:spPr>
        <p:txBody>
          <a:bodyPr/>
          <a:lstStyle>
            <a:lvl1pPr>
              <a:lnSpc>
                <a:spcPct val="100000"/>
              </a:lnSpc>
              <a:spcBef>
                <a:spcPts val="400"/>
              </a:spcBef>
              <a:tabLst/>
              <a:defRPr sz="2000">
                <a:latin typeface="Tahoma"/>
                <a:ea typeface="Tahoma"/>
                <a:cs typeface="Tahoma"/>
                <a:sym typeface="Tahoma"/>
              </a:defRPr>
            </a:lvl1pPr>
            <a:lvl2pPr marL="661307" indent="-204107">
              <a:lnSpc>
                <a:spcPct val="100000"/>
              </a:lnSpc>
              <a:spcBef>
                <a:spcPts val="400"/>
              </a:spcBef>
              <a:tabLst/>
              <a:defRPr sz="2000">
                <a:latin typeface="Tahoma"/>
                <a:ea typeface="Tahoma"/>
                <a:cs typeface="Tahoma"/>
                <a:sym typeface="Tahoma"/>
              </a:defRPr>
            </a:lvl2pPr>
            <a:lvl3pPr marL="1104900" indent="-190500">
              <a:lnSpc>
                <a:spcPct val="100000"/>
              </a:lnSpc>
              <a:spcBef>
                <a:spcPts val="400"/>
              </a:spcBef>
              <a:tabLst/>
              <a:defRPr sz="2000">
                <a:latin typeface="Tahoma"/>
                <a:ea typeface="Tahoma"/>
                <a:cs typeface="Tahoma"/>
                <a:sym typeface="Tahoma"/>
              </a:defRPr>
            </a:lvl3pPr>
            <a:lvl4pPr marL="1600200" indent="-228600">
              <a:lnSpc>
                <a:spcPct val="100000"/>
              </a:lnSpc>
              <a:spcBef>
                <a:spcPts val="400"/>
              </a:spcBef>
              <a:tabLst/>
              <a:defRPr sz="2000">
                <a:latin typeface="Tahoma"/>
                <a:ea typeface="Tahoma"/>
                <a:cs typeface="Tahoma"/>
                <a:sym typeface="Tahoma"/>
              </a:defRPr>
            </a:lvl4pPr>
            <a:lvl5pPr marL="2057400" indent="-228600">
              <a:lnSpc>
                <a:spcPct val="100000"/>
              </a:lnSpc>
              <a:spcBef>
                <a:spcPts val="400"/>
              </a:spcBef>
              <a:tabLst/>
              <a:defRPr sz="20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91" name="Title Text"/>
          <p:cNvSpPr txBox="1">
            <a:spLocks noGrp="1"/>
          </p:cNvSpPr>
          <p:nvPr>
            <p:ph type="title"/>
          </p:nvPr>
        </p:nvSpPr>
        <p:spPr>
          <a:prstGeom prst="rect">
            <a:avLst/>
          </a:prstGeom>
        </p:spPr>
        <p:txBody>
          <a:bodyPr/>
          <a:lstStyle>
            <a:lvl1pPr>
              <a:defRPr sz="2800" i="0">
                <a:latin typeface="Tahoma"/>
                <a:ea typeface="Tahoma"/>
                <a:cs typeface="Tahoma"/>
                <a:sym typeface="Tahoma"/>
              </a:defRPr>
            </a:lvl1pPr>
          </a:lstStyle>
          <a:p>
            <a:r>
              <a:t>Title Text</a:t>
            </a:r>
          </a:p>
        </p:txBody>
      </p:sp>
      <p:sp>
        <p:nvSpPr>
          <p:cNvPr id="192" name="Body Level One…"/>
          <p:cNvSpPr txBox="1">
            <a:spLocks noGrp="1"/>
          </p:cNvSpPr>
          <p:nvPr>
            <p:ph type="body" idx="1"/>
          </p:nvPr>
        </p:nvSpPr>
        <p:spPr>
          <a:prstGeom prst="rect">
            <a:avLst/>
          </a:prstGeom>
        </p:spPr>
        <p:txBody>
          <a:bodyPr/>
          <a:lstStyle>
            <a:lvl1pPr>
              <a:lnSpc>
                <a:spcPct val="100000"/>
              </a:lnSpc>
              <a:spcBef>
                <a:spcPts val="400"/>
              </a:spcBef>
              <a:tabLst/>
              <a:defRPr sz="2000">
                <a:latin typeface="Tahoma"/>
                <a:ea typeface="Tahoma"/>
                <a:cs typeface="Tahoma"/>
                <a:sym typeface="Tahoma"/>
              </a:defRPr>
            </a:lvl1pPr>
            <a:lvl2pPr marL="661307" indent="-204107">
              <a:lnSpc>
                <a:spcPct val="100000"/>
              </a:lnSpc>
              <a:spcBef>
                <a:spcPts val="400"/>
              </a:spcBef>
              <a:tabLst/>
              <a:defRPr sz="2000">
                <a:latin typeface="Tahoma"/>
                <a:ea typeface="Tahoma"/>
                <a:cs typeface="Tahoma"/>
                <a:sym typeface="Tahoma"/>
              </a:defRPr>
            </a:lvl2pPr>
            <a:lvl3pPr marL="1104900" indent="-190500">
              <a:lnSpc>
                <a:spcPct val="100000"/>
              </a:lnSpc>
              <a:spcBef>
                <a:spcPts val="400"/>
              </a:spcBef>
              <a:tabLst/>
              <a:defRPr sz="2000">
                <a:latin typeface="Tahoma"/>
                <a:ea typeface="Tahoma"/>
                <a:cs typeface="Tahoma"/>
                <a:sym typeface="Tahoma"/>
              </a:defRPr>
            </a:lvl3pPr>
            <a:lvl4pPr marL="1600200" indent="-228600">
              <a:lnSpc>
                <a:spcPct val="100000"/>
              </a:lnSpc>
              <a:spcBef>
                <a:spcPts val="400"/>
              </a:spcBef>
              <a:tabLst/>
              <a:defRPr sz="2000">
                <a:latin typeface="Tahoma"/>
                <a:ea typeface="Tahoma"/>
                <a:cs typeface="Tahoma"/>
                <a:sym typeface="Tahoma"/>
              </a:defRPr>
            </a:lvl4pPr>
            <a:lvl5pPr marL="2057400" indent="-228600">
              <a:lnSpc>
                <a:spcPct val="100000"/>
              </a:lnSpc>
              <a:spcBef>
                <a:spcPts val="400"/>
              </a:spcBef>
              <a:tabLst/>
              <a:defRPr sz="20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93" name="Slide Number"/>
          <p:cNvSpPr txBox="1">
            <a:spLocks noGrp="1"/>
          </p:cNvSpPr>
          <p:nvPr>
            <p:ph type="sldNum" sz="quarter" idx="2"/>
          </p:nvPr>
        </p:nvSpPr>
        <p:spPr>
          <a:xfrm>
            <a:off x="4419600" y="5988050"/>
            <a:ext cx="2133600" cy="368301"/>
          </a:xfrm>
          <a:prstGeom prst="rect">
            <a:avLst/>
          </a:prstGeom>
        </p:spPr>
        <p:txBody>
          <a:bodyPr/>
          <a:lstStyle>
            <a:lvl1pPr algn="r">
              <a:spcBef>
                <a:spcPts val="0"/>
              </a:spcBef>
              <a:defRPr sz="1400" i="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lstStyle>
            <a:lvl2pPr marL="0" indent="457200">
              <a:buSzTx/>
              <a:buNone/>
            </a:lvl2pPr>
            <a:lvl3pPr marL="0" indent="914400">
              <a:buSzTx/>
              <a:buNone/>
            </a:lvl3pPr>
            <a:lvl4pPr marL="0" indent="1371600">
              <a:buSzTx/>
              <a:buNone/>
            </a:lvl4pPr>
            <a:lvl5pPr marL="0" indent="1828800">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8549972" y="6457220"/>
            <a:ext cx="273656" cy="26425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457200" y="381000"/>
            <a:ext cx="8229600" cy="1371600"/>
          </a:xfrm>
          <a:prstGeom prst="rect">
            <a:avLst/>
          </a:prstGeom>
        </p:spPr>
        <p:txBody>
          <a:bodyPr/>
          <a:lstStyle/>
          <a:p>
            <a:r>
              <a:t>Title Text</a:t>
            </a:r>
          </a:p>
        </p:txBody>
      </p:sp>
      <p:sp>
        <p:nvSpPr>
          <p:cNvPr id="39" name="Body Level One…"/>
          <p:cNvSpPr txBox="1">
            <a:spLocks noGrp="1"/>
          </p:cNvSpPr>
          <p:nvPr>
            <p:ph type="body" sz="half" idx="1"/>
          </p:nvPr>
        </p:nvSpPr>
        <p:spPr>
          <a:xfrm>
            <a:off x="457200" y="1981200"/>
            <a:ext cx="4038600" cy="4114800"/>
          </a:xfrm>
          <a:prstGeom prst="rect">
            <a:avLst/>
          </a:prstGeom>
        </p:spPr>
        <p:txBody>
          <a:bodyPr/>
          <a:lstStyle>
            <a:lvl1pPr marL="342900" indent="-342900">
              <a:lnSpc>
                <a:spcPct val="100000"/>
              </a:lnSpc>
              <a:spcBef>
                <a:spcPts val="600"/>
              </a:spcBef>
              <a:buClr>
                <a:srgbClr val="00CCFF"/>
              </a:buClr>
              <a:buSzPct val="65000"/>
              <a:buChar char="■"/>
              <a:tabLst/>
              <a:defRPr sz="2800">
                <a:latin typeface="Tahoma"/>
                <a:ea typeface="Tahoma"/>
                <a:cs typeface="Tahoma"/>
                <a:sym typeface="Tahoma"/>
              </a:defRPr>
            </a:lvl1pPr>
            <a:lvl2pPr marL="790575" indent="-333375">
              <a:lnSpc>
                <a:spcPct val="100000"/>
              </a:lnSpc>
              <a:spcBef>
                <a:spcPts val="600"/>
              </a:spcBef>
              <a:buClr>
                <a:srgbClr val="00CCFF"/>
              </a:buClr>
              <a:tabLst/>
              <a:defRPr sz="2800">
                <a:latin typeface="Tahoma"/>
                <a:ea typeface="Tahoma"/>
                <a:cs typeface="Tahoma"/>
                <a:sym typeface="Tahoma"/>
              </a:defRPr>
            </a:lvl2pPr>
            <a:lvl3pPr marL="1234439" indent="-320039">
              <a:lnSpc>
                <a:spcPct val="100000"/>
              </a:lnSpc>
              <a:spcBef>
                <a:spcPts val="600"/>
              </a:spcBef>
              <a:buClr>
                <a:srgbClr val="00CCFF"/>
              </a:buClr>
              <a:tabLst/>
              <a:defRPr sz="2800">
                <a:latin typeface="Tahoma"/>
                <a:ea typeface="Tahoma"/>
                <a:cs typeface="Tahoma"/>
                <a:sym typeface="Tahoma"/>
              </a:defRPr>
            </a:lvl3pPr>
            <a:lvl4pPr marL="1727200" indent="-355600">
              <a:lnSpc>
                <a:spcPct val="100000"/>
              </a:lnSpc>
              <a:spcBef>
                <a:spcPts val="600"/>
              </a:spcBef>
              <a:buClr>
                <a:srgbClr val="00CCFF"/>
              </a:buClr>
              <a:tabLst/>
              <a:defRPr sz="2800">
                <a:latin typeface="Tahoma"/>
                <a:ea typeface="Tahoma"/>
                <a:cs typeface="Tahoma"/>
                <a:sym typeface="Tahoma"/>
              </a:defRPr>
            </a:lvl4pPr>
            <a:lvl5pPr marL="2184400" indent="-355600">
              <a:lnSpc>
                <a:spcPct val="100000"/>
              </a:lnSpc>
              <a:spcBef>
                <a:spcPts val="600"/>
              </a:spcBef>
              <a:buClr>
                <a:srgbClr val="00CCFF"/>
              </a:buClr>
              <a:tabLst/>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xfrm>
            <a:off x="8549972" y="6457220"/>
            <a:ext cx="273656" cy="26425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2pPr marL="0" indent="457200">
              <a:buSzTx/>
              <a:buNone/>
            </a:lvl2pPr>
            <a:lvl3pPr marL="0" indent="914400">
              <a:buSzTx/>
              <a:buNone/>
            </a:lvl3pPr>
            <a:lvl4pPr marL="0" indent="1371600">
              <a:buSzTx/>
              <a:buNone/>
            </a:lvl4pPr>
            <a:lvl5pPr marL="0" indent="1828800">
              <a:buSzTx/>
              <a:buNone/>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lstStyle/>
          <a:p>
            <a:pPr>
              <a:lnSpc>
                <a:spcPct val="100000"/>
              </a:lnSpc>
              <a:spcBef>
                <a:spcPts val="500"/>
              </a:spcBef>
              <a:tabLst/>
              <a:defRPr sz="2400" b="1">
                <a:latin typeface="Tahoma"/>
                <a:ea typeface="Tahoma"/>
                <a:cs typeface="Tahoma"/>
                <a:sym typeface="Tahoma"/>
              </a:defRPr>
            </a:pPr>
            <a:endParaRPr/>
          </a:p>
        </p:txBody>
      </p:sp>
      <p:sp>
        <p:nvSpPr>
          <p:cNvPr id="50" name="Slide Number"/>
          <p:cNvSpPr txBox="1">
            <a:spLocks noGrp="1"/>
          </p:cNvSpPr>
          <p:nvPr>
            <p:ph type="sldNum" sz="quarter" idx="2"/>
          </p:nvPr>
        </p:nvSpPr>
        <p:spPr>
          <a:xfrm>
            <a:off x="8549972" y="6457220"/>
            <a:ext cx="273656" cy="26425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xfrm>
            <a:off x="457200" y="381000"/>
            <a:ext cx="8229600" cy="1371600"/>
          </a:xfrm>
          <a:prstGeom prst="rect">
            <a:avLst/>
          </a:prstGeom>
        </p:spPr>
        <p:txBody>
          <a:bodyPr/>
          <a:lstStyle/>
          <a:p>
            <a:r>
              <a:t>Title Text</a:t>
            </a:r>
          </a:p>
        </p:txBody>
      </p:sp>
      <p:sp>
        <p:nvSpPr>
          <p:cNvPr id="58" name="Slide Number"/>
          <p:cNvSpPr txBox="1">
            <a:spLocks noGrp="1"/>
          </p:cNvSpPr>
          <p:nvPr>
            <p:ph type="sldNum" sz="quarter" idx="2"/>
          </p:nvPr>
        </p:nvSpPr>
        <p:spPr>
          <a:xfrm>
            <a:off x="8549972" y="6457220"/>
            <a:ext cx="273656" cy="26425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xfrm>
            <a:off x="8549972" y="6457220"/>
            <a:ext cx="273656" cy="26425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lstStyle>
            <a:lvl1pPr marL="300037" indent="-300037">
              <a:lnSpc>
                <a:spcPct val="100000"/>
              </a:lnSpc>
              <a:spcBef>
                <a:spcPts val="600"/>
              </a:spcBef>
              <a:buClr>
                <a:srgbClr val="00CCFF"/>
              </a:buClr>
              <a:buSzPct val="65000"/>
              <a:buChar char="■"/>
              <a:tabLst/>
              <a:defRPr sz="2800">
                <a:latin typeface="Tahoma"/>
                <a:ea typeface="Tahoma"/>
                <a:cs typeface="Tahoma"/>
                <a:sym typeface="Tahoma"/>
              </a:defRPr>
            </a:lvl1pPr>
            <a:lvl2pPr marL="742950" indent="-285750">
              <a:lnSpc>
                <a:spcPct val="100000"/>
              </a:lnSpc>
              <a:spcBef>
                <a:spcPts val="600"/>
              </a:spcBef>
              <a:buClr>
                <a:srgbClr val="00CCFF"/>
              </a:buClr>
              <a:tabLst/>
              <a:defRPr sz="2800">
                <a:latin typeface="Tahoma"/>
                <a:ea typeface="Tahoma"/>
                <a:cs typeface="Tahoma"/>
                <a:sym typeface="Tahoma"/>
              </a:defRPr>
            </a:lvl2pPr>
            <a:lvl3pPr marL="1181100" indent="-266700">
              <a:lnSpc>
                <a:spcPct val="100000"/>
              </a:lnSpc>
              <a:spcBef>
                <a:spcPts val="600"/>
              </a:spcBef>
              <a:buClr>
                <a:srgbClr val="00CCFF"/>
              </a:buClr>
              <a:tabLst/>
              <a:defRPr sz="2800">
                <a:latin typeface="Tahoma"/>
                <a:ea typeface="Tahoma"/>
                <a:cs typeface="Tahoma"/>
                <a:sym typeface="Tahoma"/>
              </a:defRPr>
            </a:lvl3pPr>
            <a:lvl4pPr marL="1691639" indent="-320039">
              <a:lnSpc>
                <a:spcPct val="100000"/>
              </a:lnSpc>
              <a:spcBef>
                <a:spcPts val="600"/>
              </a:spcBef>
              <a:buClr>
                <a:srgbClr val="00CCFF"/>
              </a:buClr>
              <a:tabLst/>
              <a:defRPr sz="2800">
                <a:latin typeface="Tahoma"/>
                <a:ea typeface="Tahoma"/>
                <a:cs typeface="Tahoma"/>
                <a:sym typeface="Tahoma"/>
              </a:defRPr>
            </a:lvl4pPr>
            <a:lvl5pPr marL="2148839" indent="-320039">
              <a:lnSpc>
                <a:spcPct val="100000"/>
              </a:lnSpc>
              <a:spcBef>
                <a:spcPts val="600"/>
              </a:spcBef>
              <a:buClr>
                <a:srgbClr val="00CCFF"/>
              </a:buClr>
              <a:tabLst/>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lstStyle/>
          <a:p>
            <a:pPr>
              <a:lnSpc>
                <a:spcPct val="100000"/>
              </a:lnSpc>
              <a:spcBef>
                <a:spcPts val="300"/>
              </a:spcBef>
              <a:tabLst/>
              <a:defRPr sz="1400">
                <a:latin typeface="Tahoma"/>
                <a:ea typeface="Tahoma"/>
                <a:cs typeface="Tahoma"/>
                <a:sym typeface="Tahoma"/>
              </a:defRPr>
            </a:pPr>
            <a:endParaRPr/>
          </a:p>
        </p:txBody>
      </p:sp>
      <p:sp>
        <p:nvSpPr>
          <p:cNvPr id="75" name="Slide Number"/>
          <p:cNvSpPr txBox="1">
            <a:spLocks noGrp="1"/>
          </p:cNvSpPr>
          <p:nvPr>
            <p:ph type="sldNum" sz="quarter" idx="2"/>
          </p:nvPr>
        </p:nvSpPr>
        <p:spPr>
          <a:xfrm>
            <a:off x="8549972" y="6457220"/>
            <a:ext cx="273656" cy="26425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p>
            <a:r>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lstStyle>
            <a:lvl2pPr marL="0" indent="457200">
              <a:buSzTx/>
              <a:buNone/>
            </a:lvl2pPr>
            <a:lvl3pPr marL="0" indent="914400">
              <a:buSzTx/>
              <a:buNone/>
            </a:lvl3pPr>
            <a:lvl4pPr marL="0" indent="1371600">
              <a:buSzTx/>
              <a:buNone/>
            </a:lvl4pPr>
            <a:lvl5pPr marL="0" indent="1828800">
              <a:buSzTx/>
              <a:buNone/>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xfrm>
            <a:off x="8549972" y="6457220"/>
            <a:ext cx="273656" cy="264256"/>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3"/>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04800" y="76200"/>
            <a:ext cx="8534400" cy="990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304800" y="1143000"/>
            <a:ext cx="85344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486400" y="5988050"/>
            <a:ext cx="2133600" cy="368301"/>
          </a:xfrm>
          <a:prstGeom prst="rect">
            <a:avLst/>
          </a:prstGeom>
          <a:ln w="12700">
            <a:miter lim="400000"/>
          </a:ln>
        </p:spPr>
        <p:txBody>
          <a:bodyPr wrap="none"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spd="med"/>
  <p:txStyles>
    <p:titleStyle>
      <a:lvl1pPr marL="0" marR="0" indent="0" algn="ctr" defTabSz="914400" rtl="0" latinLnBrk="0">
        <a:lnSpc>
          <a:spcPct val="100000"/>
        </a:lnSpc>
        <a:spcBef>
          <a:spcPts val="0"/>
        </a:spcBef>
        <a:spcAft>
          <a:spcPts val="0"/>
        </a:spcAft>
        <a:buClrTx/>
        <a:buSzTx/>
        <a:buFontTx/>
        <a:buNone/>
        <a:tabLst/>
        <a:defRPr sz="19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19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19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19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19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5pPr>
      <a:lvl6pPr marL="0" marR="0" indent="457200" algn="ctr" defTabSz="914400" rtl="0" latinLnBrk="0">
        <a:lnSpc>
          <a:spcPct val="100000"/>
        </a:lnSpc>
        <a:spcBef>
          <a:spcPts val="0"/>
        </a:spcBef>
        <a:spcAft>
          <a:spcPts val="0"/>
        </a:spcAft>
        <a:buClrTx/>
        <a:buSzTx/>
        <a:buFontTx/>
        <a:buNone/>
        <a:tabLst/>
        <a:defRPr sz="19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6pPr>
      <a:lvl7pPr marL="0" marR="0" indent="914400" algn="ctr" defTabSz="914400" rtl="0" latinLnBrk="0">
        <a:lnSpc>
          <a:spcPct val="100000"/>
        </a:lnSpc>
        <a:spcBef>
          <a:spcPts val="0"/>
        </a:spcBef>
        <a:spcAft>
          <a:spcPts val="0"/>
        </a:spcAft>
        <a:buClrTx/>
        <a:buSzTx/>
        <a:buFontTx/>
        <a:buNone/>
        <a:tabLst/>
        <a:defRPr sz="19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7pPr>
      <a:lvl8pPr marL="0" marR="0" indent="1371600" algn="ctr" defTabSz="914400" rtl="0" latinLnBrk="0">
        <a:lnSpc>
          <a:spcPct val="100000"/>
        </a:lnSpc>
        <a:spcBef>
          <a:spcPts val="0"/>
        </a:spcBef>
        <a:spcAft>
          <a:spcPts val="0"/>
        </a:spcAft>
        <a:buClrTx/>
        <a:buSzTx/>
        <a:buFontTx/>
        <a:buNone/>
        <a:tabLst/>
        <a:defRPr sz="19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8pPr>
      <a:lvl9pPr marL="0" marR="0" indent="1828800" algn="ctr" defTabSz="914400" rtl="0" latinLnBrk="0">
        <a:lnSpc>
          <a:spcPct val="100000"/>
        </a:lnSpc>
        <a:spcBef>
          <a:spcPts val="0"/>
        </a:spcBef>
        <a:spcAft>
          <a:spcPts val="0"/>
        </a:spcAft>
        <a:buClrTx/>
        <a:buSzTx/>
        <a:buFontTx/>
        <a:buNone/>
        <a:tabLst/>
        <a:defRPr sz="19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9pPr>
    </p:titleStyle>
    <p:bodyStyle>
      <a:lvl1pPr marL="0" marR="0" indent="0" algn="l" defTabSz="914400" rtl="0" latinLnBrk="0">
        <a:lnSpc>
          <a:spcPct val="170000"/>
        </a:lnSpc>
        <a:spcBef>
          <a:spcPts val="0"/>
        </a:spcBef>
        <a:spcAft>
          <a:spcPts val="0"/>
        </a:spcAft>
        <a:buClrTx/>
        <a:buSzTx/>
        <a:buFontTx/>
        <a:buNone/>
        <a:tabLst>
          <a:tab pos="457200" algn="l"/>
          <a:tab pos="914400" algn="l"/>
          <a:tab pos="1371600" algn="l"/>
          <a:tab pos="1828800" algn="l"/>
          <a:tab pos="2286000" algn="l"/>
        </a:tabLst>
        <a:defRPr sz="16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1pPr>
      <a:lvl2pPr marL="620485" marR="0" indent="-163285" algn="l" defTabSz="914400" rtl="0" latinLnBrk="0">
        <a:lnSpc>
          <a:spcPct val="170000"/>
        </a:lnSpc>
        <a:spcBef>
          <a:spcPts val="0"/>
        </a:spcBef>
        <a:spcAft>
          <a:spcPts val="0"/>
        </a:spcAft>
        <a:buClrTx/>
        <a:buSzPct val="65000"/>
        <a:buFontTx/>
        <a:buChar char="■"/>
        <a:tabLst>
          <a:tab pos="457200" algn="l"/>
          <a:tab pos="914400" algn="l"/>
          <a:tab pos="1371600" algn="l"/>
          <a:tab pos="1828800" algn="l"/>
          <a:tab pos="2286000" algn="l"/>
        </a:tabLst>
        <a:defRPr sz="16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2pPr>
      <a:lvl3pPr marL="1066800" marR="0" indent="-152400" algn="l" defTabSz="914400" rtl="0" latinLnBrk="0">
        <a:lnSpc>
          <a:spcPct val="170000"/>
        </a:lnSpc>
        <a:spcBef>
          <a:spcPts val="0"/>
        </a:spcBef>
        <a:spcAft>
          <a:spcPts val="0"/>
        </a:spcAft>
        <a:buClrTx/>
        <a:buSzPct val="65000"/>
        <a:buFontTx/>
        <a:buChar char="■"/>
        <a:tabLst>
          <a:tab pos="457200" algn="l"/>
          <a:tab pos="914400" algn="l"/>
          <a:tab pos="1371600" algn="l"/>
          <a:tab pos="1828800" algn="l"/>
          <a:tab pos="2286000" algn="l"/>
        </a:tabLst>
        <a:defRPr sz="16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3pPr>
      <a:lvl4pPr marL="1554480" marR="0" indent="-182880" algn="l" defTabSz="914400" rtl="0" latinLnBrk="0">
        <a:lnSpc>
          <a:spcPct val="170000"/>
        </a:lnSpc>
        <a:spcBef>
          <a:spcPts val="0"/>
        </a:spcBef>
        <a:spcAft>
          <a:spcPts val="0"/>
        </a:spcAft>
        <a:buClrTx/>
        <a:buSzPct val="65000"/>
        <a:buFontTx/>
        <a:buChar char="■"/>
        <a:tabLst>
          <a:tab pos="457200" algn="l"/>
          <a:tab pos="914400" algn="l"/>
          <a:tab pos="1371600" algn="l"/>
          <a:tab pos="1828800" algn="l"/>
          <a:tab pos="2286000" algn="l"/>
        </a:tabLst>
        <a:defRPr sz="16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4pPr>
      <a:lvl5pPr marL="2011679" marR="0" indent="-182879" algn="l" defTabSz="914400" rtl="0" latinLnBrk="0">
        <a:lnSpc>
          <a:spcPct val="170000"/>
        </a:lnSpc>
        <a:spcBef>
          <a:spcPts val="0"/>
        </a:spcBef>
        <a:spcAft>
          <a:spcPts val="0"/>
        </a:spcAft>
        <a:buClrTx/>
        <a:buSzPct val="65000"/>
        <a:buFontTx/>
        <a:buChar char="■"/>
        <a:tabLst>
          <a:tab pos="457200" algn="l"/>
          <a:tab pos="914400" algn="l"/>
          <a:tab pos="1371600" algn="l"/>
          <a:tab pos="1828800" algn="l"/>
          <a:tab pos="2286000" algn="l"/>
        </a:tabLst>
        <a:defRPr sz="16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5pPr>
      <a:lvl6pPr marL="2468879" marR="0" indent="-182879" algn="l" defTabSz="914400" rtl="0" latinLnBrk="0">
        <a:lnSpc>
          <a:spcPct val="170000"/>
        </a:lnSpc>
        <a:spcBef>
          <a:spcPts val="0"/>
        </a:spcBef>
        <a:spcAft>
          <a:spcPts val="0"/>
        </a:spcAft>
        <a:buClrTx/>
        <a:buSzPct val="65000"/>
        <a:buFontTx/>
        <a:buChar char="■"/>
        <a:tabLst>
          <a:tab pos="457200" algn="l"/>
          <a:tab pos="914400" algn="l"/>
          <a:tab pos="1371600" algn="l"/>
          <a:tab pos="1828800" algn="l"/>
          <a:tab pos="2286000" algn="l"/>
        </a:tabLst>
        <a:defRPr sz="16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6pPr>
      <a:lvl7pPr marL="2926079" marR="0" indent="-182879" algn="l" defTabSz="914400" rtl="0" latinLnBrk="0">
        <a:lnSpc>
          <a:spcPct val="170000"/>
        </a:lnSpc>
        <a:spcBef>
          <a:spcPts val="0"/>
        </a:spcBef>
        <a:spcAft>
          <a:spcPts val="0"/>
        </a:spcAft>
        <a:buClrTx/>
        <a:buSzPct val="65000"/>
        <a:buFontTx/>
        <a:buChar char="■"/>
        <a:tabLst>
          <a:tab pos="457200" algn="l"/>
          <a:tab pos="914400" algn="l"/>
          <a:tab pos="1371600" algn="l"/>
          <a:tab pos="1828800" algn="l"/>
          <a:tab pos="2286000" algn="l"/>
        </a:tabLst>
        <a:defRPr sz="16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7pPr>
      <a:lvl8pPr marL="3383279" marR="0" indent="-182879" algn="l" defTabSz="914400" rtl="0" latinLnBrk="0">
        <a:lnSpc>
          <a:spcPct val="170000"/>
        </a:lnSpc>
        <a:spcBef>
          <a:spcPts val="0"/>
        </a:spcBef>
        <a:spcAft>
          <a:spcPts val="0"/>
        </a:spcAft>
        <a:buClrTx/>
        <a:buSzPct val="65000"/>
        <a:buFontTx/>
        <a:buChar char="■"/>
        <a:tabLst>
          <a:tab pos="457200" algn="l"/>
          <a:tab pos="914400" algn="l"/>
          <a:tab pos="1371600" algn="l"/>
          <a:tab pos="1828800" algn="l"/>
          <a:tab pos="2286000" algn="l"/>
        </a:tabLst>
        <a:defRPr sz="16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8pPr>
      <a:lvl9pPr marL="3840479" marR="0" indent="-182879" algn="l" defTabSz="914400" rtl="0" latinLnBrk="0">
        <a:lnSpc>
          <a:spcPct val="170000"/>
        </a:lnSpc>
        <a:spcBef>
          <a:spcPts val="0"/>
        </a:spcBef>
        <a:spcAft>
          <a:spcPts val="0"/>
        </a:spcAft>
        <a:buClrTx/>
        <a:buSzPct val="65000"/>
        <a:buFontTx/>
        <a:buChar char="■"/>
        <a:tabLst>
          <a:tab pos="457200" algn="l"/>
          <a:tab pos="914400" algn="l"/>
          <a:tab pos="1371600" algn="l"/>
          <a:tab pos="1828800" algn="l"/>
          <a:tab pos="2286000" algn="l"/>
        </a:tabLst>
        <a:defRPr sz="16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9pPr>
    </p:bodyStyle>
    <p:otherStyle>
      <a:lvl1pPr marL="0" marR="0" indent="0" algn="ctr" defTabSz="914400" rtl="0" latinLnBrk="0">
        <a:lnSpc>
          <a:spcPct val="100000"/>
        </a:lnSpc>
        <a:spcBef>
          <a:spcPts val="300"/>
        </a:spcBef>
        <a:spcAft>
          <a:spcPts val="0"/>
        </a:spcAft>
        <a:buClrTx/>
        <a:buSzTx/>
        <a:buFontTx/>
        <a:buNone/>
        <a:tabLst/>
        <a:defRPr sz="1200" b="0" i="1"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1pPr>
      <a:lvl2pPr marL="0" marR="0" indent="457200" algn="ctr" defTabSz="914400" rtl="0" latinLnBrk="0">
        <a:lnSpc>
          <a:spcPct val="100000"/>
        </a:lnSpc>
        <a:spcBef>
          <a:spcPts val="300"/>
        </a:spcBef>
        <a:spcAft>
          <a:spcPts val="0"/>
        </a:spcAft>
        <a:buClrTx/>
        <a:buSzTx/>
        <a:buFontTx/>
        <a:buNone/>
        <a:tabLst/>
        <a:defRPr sz="1200" b="0" i="1"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2pPr>
      <a:lvl3pPr marL="0" marR="0" indent="914400" algn="ctr" defTabSz="914400" rtl="0" latinLnBrk="0">
        <a:lnSpc>
          <a:spcPct val="100000"/>
        </a:lnSpc>
        <a:spcBef>
          <a:spcPts val="300"/>
        </a:spcBef>
        <a:spcAft>
          <a:spcPts val="0"/>
        </a:spcAft>
        <a:buClrTx/>
        <a:buSzTx/>
        <a:buFontTx/>
        <a:buNone/>
        <a:tabLst/>
        <a:defRPr sz="1200" b="0" i="1"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3pPr>
      <a:lvl4pPr marL="0" marR="0" indent="1371600" algn="ctr" defTabSz="914400" rtl="0" latinLnBrk="0">
        <a:lnSpc>
          <a:spcPct val="100000"/>
        </a:lnSpc>
        <a:spcBef>
          <a:spcPts val="300"/>
        </a:spcBef>
        <a:spcAft>
          <a:spcPts val="0"/>
        </a:spcAft>
        <a:buClrTx/>
        <a:buSzTx/>
        <a:buFontTx/>
        <a:buNone/>
        <a:tabLst/>
        <a:defRPr sz="1200" b="0" i="1"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4pPr>
      <a:lvl5pPr marL="0" marR="0" indent="1828800" algn="ctr" defTabSz="914400" rtl="0" latinLnBrk="0">
        <a:lnSpc>
          <a:spcPct val="100000"/>
        </a:lnSpc>
        <a:spcBef>
          <a:spcPts val="300"/>
        </a:spcBef>
        <a:spcAft>
          <a:spcPts val="0"/>
        </a:spcAft>
        <a:buClrTx/>
        <a:buSzTx/>
        <a:buFontTx/>
        <a:buNone/>
        <a:tabLst/>
        <a:defRPr sz="1200" b="0" i="1"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5pPr>
      <a:lvl6pPr marL="0" marR="0" indent="2286000" algn="ctr" defTabSz="914400" rtl="0" latinLnBrk="0">
        <a:lnSpc>
          <a:spcPct val="100000"/>
        </a:lnSpc>
        <a:spcBef>
          <a:spcPts val="300"/>
        </a:spcBef>
        <a:spcAft>
          <a:spcPts val="0"/>
        </a:spcAft>
        <a:buClrTx/>
        <a:buSzTx/>
        <a:buFontTx/>
        <a:buNone/>
        <a:tabLst/>
        <a:defRPr sz="1200" b="0" i="1"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6pPr>
      <a:lvl7pPr marL="0" marR="0" indent="2743200" algn="ctr" defTabSz="914400" rtl="0" latinLnBrk="0">
        <a:lnSpc>
          <a:spcPct val="100000"/>
        </a:lnSpc>
        <a:spcBef>
          <a:spcPts val="300"/>
        </a:spcBef>
        <a:spcAft>
          <a:spcPts val="0"/>
        </a:spcAft>
        <a:buClrTx/>
        <a:buSzTx/>
        <a:buFontTx/>
        <a:buNone/>
        <a:tabLst/>
        <a:defRPr sz="1200" b="0" i="1"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7pPr>
      <a:lvl8pPr marL="0" marR="0" indent="3200400" algn="ctr" defTabSz="914400" rtl="0" latinLnBrk="0">
        <a:lnSpc>
          <a:spcPct val="100000"/>
        </a:lnSpc>
        <a:spcBef>
          <a:spcPts val="300"/>
        </a:spcBef>
        <a:spcAft>
          <a:spcPts val="0"/>
        </a:spcAft>
        <a:buClrTx/>
        <a:buSzTx/>
        <a:buFontTx/>
        <a:buNone/>
        <a:tabLst/>
        <a:defRPr sz="1200" b="0" i="1"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8pPr>
      <a:lvl9pPr marL="0" marR="0" indent="3657600" algn="ctr" defTabSz="914400" rtl="0" latinLnBrk="0">
        <a:lnSpc>
          <a:spcPct val="100000"/>
        </a:lnSpc>
        <a:spcBef>
          <a:spcPts val="300"/>
        </a:spcBef>
        <a:spcAft>
          <a:spcPts val="0"/>
        </a:spcAft>
        <a:buClrTx/>
        <a:buSzTx/>
        <a:buFontTx/>
        <a:buNone/>
        <a:tabLst/>
        <a:defRPr sz="1200" b="0" i="1"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hyperlink" Target="https://www.washingtonpost.com/climate-solutions/2022/03/17/hydrogen-clean-energy-climate-change/" TargetMode="External"/><Relationship Id="rId13" Type="http://schemas.openxmlformats.org/officeDocument/2006/relationships/hyperlink" Target="https://www.theguardian.com/business/2023/may/05/e-fuels-cars-aviation" TargetMode="External"/><Relationship Id="rId18" Type="http://schemas.openxmlformats.org/officeDocument/2006/relationships/hyperlink" Target="https://h2fcp.org/members" TargetMode="External"/><Relationship Id="rId3" Type="http://schemas.openxmlformats.org/officeDocument/2006/relationships/hyperlink" Target="https://www.sierraclub.org/articles/2022/01/hydrogen-future-clean-energy-or-false-solution" TargetMode="External"/><Relationship Id="rId21" Type="http://schemas.openxmlformats.org/officeDocument/2006/relationships/hyperlink" Target="https://wecanfigurethisout.org/ENERGY/Web_notes/Electrochemical/Hydrogen_Economy_Supporting.htm" TargetMode="External"/><Relationship Id="rId7" Type="http://schemas.openxmlformats.org/officeDocument/2006/relationships/hyperlink" Target="https://www.forbes.com/sites/jamesmorris/2021/02/06/why-are-we-still-talking-about-hydrogen/?sh=70b10937f044" TargetMode="External"/><Relationship Id="rId12" Type="http://schemas.openxmlformats.org/officeDocument/2006/relationships/hyperlink" Target="https://arstechnica.com/cars/2023/05/synthetic-gasoline-promises-neutral-emissions-but-the-math-doesnt-work/" TargetMode="External"/><Relationship Id="rId17" Type="http://schemas.openxmlformats.org/officeDocument/2006/relationships/hyperlink" Target="https://www.fchea.org/" TargetMode="External"/><Relationship Id="rId2" Type="http://schemas.openxmlformats.org/officeDocument/2006/relationships/hyperlink" Target="https://www.nrdc.org/sites/default/files/hydrogen.pdf" TargetMode="External"/><Relationship Id="rId16" Type="http://schemas.openxmlformats.org/officeDocument/2006/relationships/hyperlink" Target="https://cleanh2.org/" TargetMode="External"/><Relationship Id="rId20" Type="http://schemas.openxmlformats.org/officeDocument/2006/relationships/hyperlink" Target="https://www.fchea.org/members" TargetMode="External"/><Relationship Id="rId1" Type="http://schemas.openxmlformats.org/officeDocument/2006/relationships/slideLayout" Target="../slideLayouts/slideLayout1.xml"/><Relationship Id="rId6" Type="http://schemas.openxmlformats.org/officeDocument/2006/relationships/hyperlink" Target="https://physicstoday.scitation.org/doi/10.1063/1.1878333" TargetMode="External"/><Relationship Id="rId11" Type="http://schemas.openxmlformats.org/officeDocument/2006/relationships/hyperlink" Target="https://www.forbes.com/sites/energyinnovation/2023/04/17/green-hydrogen-or-dirty-fuel-treasury-department-rules-on-45v-tax-credit-will-determine-industrys-future/?sh=6303579ee6a1" TargetMode="External"/><Relationship Id="rId5" Type="http://schemas.openxmlformats.org/officeDocument/2006/relationships/hyperlink" Target="https://www.irena.org/-/media/Files/IRENA/Agency/Publication/2019/Sep/IRENA_Hydrogen_2019.pdf" TargetMode="External"/><Relationship Id="rId15" Type="http://schemas.openxmlformats.org/officeDocument/2006/relationships/hyperlink" Target="https://hydrogencouncil.com/en/" TargetMode="External"/><Relationship Id="rId10" Type="http://schemas.openxmlformats.org/officeDocument/2006/relationships/hyperlink" Target="https://www.nytimes.com/2023/04/14/opinion/hydrogen-fuel-tax-credit-climate-change.html?searchResultPosition=2" TargetMode="External"/><Relationship Id="rId19" Type="http://schemas.openxmlformats.org/officeDocument/2006/relationships/hyperlink" Target="https://hydrogencouncil.com/en/members/" TargetMode="External"/><Relationship Id="rId4" Type="http://schemas.openxmlformats.org/officeDocument/2006/relationships/hyperlink" Target="https://renew.org.au/wp-content/uploads/2019/06/HydrogenHelpOrHype02d.pdf" TargetMode="External"/><Relationship Id="rId9" Type="http://schemas.openxmlformats.org/officeDocument/2006/relationships/hyperlink" Target="https://www.washingtonpost.com/opinions/2023/04/27/clean-hydrogen-tax-credit-stringent-rules/" TargetMode="External"/><Relationship Id="rId14" Type="http://schemas.openxmlformats.org/officeDocument/2006/relationships/hyperlink" Target="https://h2fcp.or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hyperlink" Target="https://en.wikipedia.org/wiki/Electrolysis_of_water" TargetMode="External"/><Relationship Id="rId3" Type="http://schemas.openxmlformats.org/officeDocument/2006/relationships/hyperlink" Target="https://www.iea.org/reports/the-future-of-hydrogen" TargetMode="External"/><Relationship Id="rId7" Type="http://schemas.openxmlformats.org/officeDocument/2006/relationships/hyperlink" Target="https://www.irena.org/Publications/2018/Sep/Hydrogen-from-renewable-power" TargetMode="External"/><Relationship Id="rId2" Type="http://schemas.openxmlformats.org/officeDocument/2006/relationships/hyperlink" Target="https://www.iea.org/" TargetMode="External"/><Relationship Id="rId1" Type="http://schemas.openxmlformats.org/officeDocument/2006/relationships/slideLayout" Target="../slideLayouts/slideLayout1.xml"/><Relationship Id="rId6" Type="http://schemas.openxmlformats.org/officeDocument/2006/relationships/hyperlink" Target="https://www.irena.org/Energy-Transition/Technology/Hydrogen" TargetMode="External"/><Relationship Id="rId11" Type="http://schemas.openxmlformats.org/officeDocument/2006/relationships/hyperlink" Target="https://www.sierraclub.org/articles/2022/01/hydrogen-future-clean-energy-or-false-solution" TargetMode="External"/><Relationship Id="rId5" Type="http://schemas.openxmlformats.org/officeDocument/2006/relationships/hyperlink" Target="https://www.irena.org/" TargetMode="External"/><Relationship Id="rId10" Type="http://schemas.openxmlformats.org/officeDocument/2006/relationships/hyperlink" Target="https://en.wikipedia.org/wiki/Proton_exchange_membrane_electrolysis" TargetMode="External"/><Relationship Id="rId4" Type="http://schemas.openxmlformats.org/officeDocument/2006/relationships/hyperlink" Target="https://www.iea.org/reports/global-hydrogen-review-2021" TargetMode="External"/><Relationship Id="rId9" Type="http://schemas.openxmlformats.org/officeDocument/2006/relationships/hyperlink" Target="https://en.wikipedia.org/wiki/Alkaline_water_electrolysi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xml"/><Relationship Id="rId4" Type="http://schemas.openxmlformats.org/officeDocument/2006/relationships/image" Target="../media/image53.ti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54.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19.tif"/><Relationship Id="rId13" Type="http://schemas.openxmlformats.org/officeDocument/2006/relationships/image" Target="../media/image18.tif"/><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20.tif"/></Relationships>
</file>

<file path=ppt/slides/_rels/slide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hyperlink" Target="https://wecanfigurethisout.org/ENERGY/Web_notes/Introduction/US%20Energy%20Production%20and%20Consumption.pdf" TargetMode="External"/><Relationship Id="rId7" Type="http://schemas.openxmlformats.org/officeDocument/2006/relationships/hyperlink" Target="https://www.wecanfigurethisout.org/ENERGY/Web_notes/Energy_Consumption/Transportation.key" TargetMode="External"/><Relationship Id="rId2" Type="http://schemas.openxmlformats.org/officeDocument/2006/relationships/hyperlink" Target="https://wecanfigurethisout.org/ENERGY/Web_notes/Introduction/US%20Energy%20Production%20and%20Consumption.pptx" TargetMode="External"/><Relationship Id="rId1" Type="http://schemas.openxmlformats.org/officeDocument/2006/relationships/slideLayout" Target="../slideLayouts/slideLayout1.xml"/><Relationship Id="rId6" Type="http://schemas.openxmlformats.org/officeDocument/2006/relationships/hyperlink" Target="hhttps://www.wecanfigurethisout.org/ENERGY/Web_notes/Energy_Consumption/Transportation.pdf" TargetMode="External"/><Relationship Id="rId5" Type="http://schemas.openxmlformats.org/officeDocument/2006/relationships/hyperlink" Target="https://www.wecanfigurethisout.org/ENERGY/Web_notes/Energy_Consumption/Transportation.pptx" TargetMode="External"/><Relationship Id="rId4" Type="http://schemas.openxmlformats.org/officeDocument/2006/relationships/hyperlink" Target="https://wecanfigurethisout.org/ENERGY/Web_notes/Introduction/US%20Energy%20Production%20and%20Consumption.key"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8.tif"/><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image" Target="../media/image3.png"/><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0.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hyperlink" Target="https://wecanfigurethisout.org/ENERGY/Web_notes/Energy_Consumption/Greener%20Cars%20and%20Trucks.pdf" TargetMode="External"/><Relationship Id="rId2" Type="http://schemas.openxmlformats.org/officeDocument/2006/relationships/hyperlink" Target="https://wecanfigurethisout.org/ENERGY/Web_notes/Energy_Consumption/Greener%20Cars%20and%20Trucks.pptx" TargetMode="Externa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hyperlink" Target="https://wecanfigurethisout.org/ENERGY/Web_notes/Energy_Consumption/Greener%20Cars%20and%20Trucks.key"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hyperlink" Target="https://wecanfigurethisout.org/ENERGY/Web_notes/Introduction/US%20Energy%20Production%20and%20Consumption.pdf" TargetMode="External"/><Relationship Id="rId7" Type="http://schemas.openxmlformats.org/officeDocument/2006/relationships/image" Target="../media/image63.png"/><Relationship Id="rId2" Type="http://schemas.openxmlformats.org/officeDocument/2006/relationships/hyperlink" Target="https://wecanfigurethisout.org/ENERGY/Web_notes/Introduction/US%20Energy%20Production%20and%20Consumption.pptx" TargetMode="External"/><Relationship Id="rId1" Type="http://schemas.openxmlformats.org/officeDocument/2006/relationships/slideLayout" Target="../slideLayouts/slideLayout2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hyperlink" Target="https://wecanfigurethisout.org/ENERGY/Web_notes/Introduction/US%20Energy%20Production%20and%20Consumption.key" TargetMode="External"/><Relationship Id="rId9"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hyperlink" Target="https://www.nytimes.com/2023/04/14/opinion/hydrogen-fuel-tax-credit-climate-change.html?searchResultPosition=2" TargetMode="External"/><Relationship Id="rId2" Type="http://schemas.openxmlformats.org/officeDocument/2006/relationships/hyperlink" Target="https://www.washingtonpost.com/opinions/2023/04/27/clean-hydrogen-tax-credit-stringent-rules/" TargetMode="External"/><Relationship Id="rId1" Type="http://schemas.openxmlformats.org/officeDocument/2006/relationships/slideLayout" Target="../slideLayouts/slideLayout1.xml"/><Relationship Id="rId4" Type="http://schemas.openxmlformats.org/officeDocument/2006/relationships/hyperlink" Target="https://www.forbes.com/sites/energyinnovation/2023/04/17/green-hydro...s-on-45v-tax-credit-will-determine-industrys-future/?sh=34ced0ffd226"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xml"/><Relationship Id="rId4" Type="http://schemas.openxmlformats.org/officeDocument/2006/relationships/image" Target="../media/image53.tif"/></Relationships>
</file>

<file path=ppt/slides/_rels/slide3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image" Target="../media/image3.png"/><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52.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wecanfigurethisout.org/ENERGY/Web_notes/Bigger_Picture/Greenhouse%20Effect.pdf" TargetMode="External"/><Relationship Id="rId2" Type="http://schemas.openxmlformats.org/officeDocument/2006/relationships/hyperlink" Target="https://wecanfigurethisout.org/ENERGY/Web_notes/Bigger_Picture/Greenhouse%20Effect.pptx" TargetMode="External"/><Relationship Id="rId1" Type="http://schemas.openxmlformats.org/officeDocument/2006/relationships/slideLayout" Target="../slideLayouts/slideLayout1.xml"/><Relationship Id="rId4" Type="http://schemas.openxmlformats.org/officeDocument/2006/relationships/hyperlink" Target="https://wecanfigurethisout.org/ENERGY/Web_notes/Bigger_Picture/Greenhouse%20Effect.key"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ecanfigurethisout.org/ENERGY/Web_notes/Bigger_Picture/Greenhouse%20Effect.pptx" TargetMode="External"/><Relationship Id="rId2" Type="http://schemas.openxmlformats.org/officeDocument/2006/relationships/image" Target="../media/image66.jpeg"/><Relationship Id="rId1" Type="http://schemas.openxmlformats.org/officeDocument/2006/relationships/slideLayout" Target="../slideLayouts/slideLayout1.xml"/><Relationship Id="rId5" Type="http://schemas.openxmlformats.org/officeDocument/2006/relationships/hyperlink" Target="https://wecanfigurethisout.org/ENERGY/Web_notes/Bigger_Picture/Greenhouse%20Effect.key" TargetMode="External"/><Relationship Id="rId4" Type="http://schemas.openxmlformats.org/officeDocument/2006/relationships/hyperlink" Target="https://wecanfigurethisout.org/ENERGY/Web_notes/Bigger_Picture/Greenhouse%20Effect.pdf"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4v"/><Relationship Id="rId1" Type="http://schemas.microsoft.com/office/2007/relationships/media" Target="../media/media2.m4v"/><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4v"/><Relationship Id="rId1" Type="http://schemas.microsoft.com/office/2007/relationships/media" Target="../media/media3.m4v"/><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ecanfigurethisout.org/ENERGY/Web_notes/Electrochemical/Hydrogen_Economy_Supporting.htm" TargetMode="Externa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image" Target="../media/image3.png"/><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52.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55.png"/></Relationships>
</file>

<file path=ppt/slides/_rels/slide5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image" Target="../media/image65.png"/><Relationship Id="rId2" Type="http://schemas.openxmlformats.org/officeDocument/2006/relationships/image" Target="../media/image6.tif"/><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18.tif"/><Relationship Id="rId5" Type="http://schemas.openxmlformats.org/officeDocument/2006/relationships/image" Target="../media/image63.png"/><Relationship Id="rId10" Type="http://schemas.openxmlformats.org/officeDocument/2006/relationships/image" Target="../media/image17.png"/><Relationship Id="rId4" Type="http://schemas.openxmlformats.org/officeDocument/2006/relationships/image" Target="../media/image62.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hyperlink" Target="https://wecanfigurethisout.org/ENERGY/Web_notes/Electrochemical/Hydrogen_Economy_Supporting.htm" TargetMode="Externa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tif"/><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6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image" Target="../media/image65.png"/><Relationship Id="rId12" Type="http://schemas.openxmlformats.org/officeDocument/2006/relationships/image" Target="../media/image89.png"/><Relationship Id="rId2" Type="http://schemas.openxmlformats.org/officeDocument/2006/relationships/image" Target="../media/image6.tif"/><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18.tif"/><Relationship Id="rId5" Type="http://schemas.openxmlformats.org/officeDocument/2006/relationships/image" Target="../media/image63.png"/><Relationship Id="rId10" Type="http://schemas.openxmlformats.org/officeDocument/2006/relationships/image" Target="../media/image17.png"/><Relationship Id="rId4" Type="http://schemas.openxmlformats.org/officeDocument/2006/relationships/image" Target="../media/image62.png"/><Relationship Id="rId9" Type="http://schemas.openxmlformats.org/officeDocument/2006/relationships/image" Target="../media/image16.png"/></Relationships>
</file>

<file path=ppt/slides/_rels/slide71.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hyperlink" Target="https://wecanfigurethisout.org/ENERGY/Web_notes/Carbon/Biomass%20and%20Biofuels.pdf" TargetMode="External"/><Relationship Id="rId2" Type="http://schemas.openxmlformats.org/officeDocument/2006/relationships/hyperlink" Target="https://wecanfigurethisout.org/ENERGY/Web_notes/Carbon/Biomass%20and%20Biofuels.pptx" TargetMode="External"/><Relationship Id="rId1" Type="http://schemas.openxmlformats.org/officeDocument/2006/relationships/slideLayout" Target="../slideLayouts/slideLayout1.xml"/><Relationship Id="rId4" Type="http://schemas.openxmlformats.org/officeDocument/2006/relationships/hyperlink" Target="https://wecanfigurethisout.org/ENERGY/Web_notes/Carbon/Biomass%20and%20Biofuels.key" TargetMode="External"/></Relationships>
</file>

<file path=ppt/slides/_rels/slide7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9.png"/><Relationship Id="rId3" Type="http://schemas.openxmlformats.org/officeDocument/2006/relationships/image" Target="../media/image63.png"/><Relationship Id="rId7" Type="http://schemas.openxmlformats.org/officeDocument/2006/relationships/image" Target="../media/image12.png"/><Relationship Id="rId12" Type="http://schemas.openxmlformats.org/officeDocument/2006/relationships/image" Target="../media/image20.tif"/><Relationship Id="rId2" Type="http://schemas.openxmlformats.org/officeDocument/2006/relationships/image" Target="../media/image62.png"/><Relationship Id="rId16" Type="http://schemas.openxmlformats.org/officeDocument/2006/relationships/image" Target="../media/image18.tif"/><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9.tif"/><Relationship Id="rId5" Type="http://schemas.openxmlformats.org/officeDocument/2006/relationships/image" Target="../media/image10.png"/><Relationship Id="rId15" Type="http://schemas.openxmlformats.org/officeDocument/2006/relationships/image" Target="../media/image17.png"/><Relationship Id="rId10" Type="http://schemas.openxmlformats.org/officeDocument/2006/relationships/image" Target="../media/image15.png"/><Relationship Id="rId4" Type="http://schemas.openxmlformats.org/officeDocument/2006/relationships/image" Target="../media/image64.png"/><Relationship Id="rId9" Type="http://schemas.openxmlformats.org/officeDocument/2006/relationships/image" Target="../media/image14.png"/><Relationship Id="rId14" Type="http://schemas.openxmlformats.org/officeDocument/2006/relationships/image" Target="../media/image16.png"/></Relationships>
</file>

<file path=ppt/slides/_rels/slide75.xml.rels><?xml version="1.0" encoding="UTF-8" standalone="yes"?>
<Relationships xmlns="http://schemas.openxmlformats.org/package/2006/relationships"><Relationship Id="rId3" Type="http://schemas.openxmlformats.org/officeDocument/2006/relationships/hyperlink" Target="https://wecanfigurethisout.org/ENERGY/Web_notes/Energy_Consumption/Housing.pdf" TargetMode="External"/><Relationship Id="rId2" Type="http://schemas.openxmlformats.org/officeDocument/2006/relationships/hyperlink" Target="https://wecanfigurethisout.org/ENERGY/Web_notes/Energy_Consumption/Housing.pptx" TargetMode="External"/><Relationship Id="rId1" Type="http://schemas.openxmlformats.org/officeDocument/2006/relationships/slideLayout" Target="../slideLayouts/slideLayout1.xml"/><Relationship Id="rId4" Type="http://schemas.openxmlformats.org/officeDocument/2006/relationships/hyperlink" Target="https://wecanfigurethisout.org/ENERGY/Web_notes/Energy_Consumption/Housing.key" TargetMode="External"/></Relationships>
</file>

<file path=ppt/slides/_rels/slide76.xml.rels><?xml version="1.0" encoding="UTF-8" standalone="yes"?>
<Relationships xmlns="http://schemas.openxmlformats.org/package/2006/relationships"><Relationship Id="rId8" Type="http://schemas.openxmlformats.org/officeDocument/2006/relationships/image" Target="../media/image19.tif"/><Relationship Id="rId13" Type="http://schemas.openxmlformats.org/officeDocument/2006/relationships/image" Target="../media/image18.tif"/><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20.tif"/></Relationships>
</file>

<file path=ppt/slides/_rels/slide7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20.tif"/><Relationship Id="rId7" Type="http://schemas.openxmlformats.org/officeDocument/2006/relationships/hyperlink" Target="https://wecanfigurethisout.org/ENERGY/Web_notes/Carbon/Fossil%20Fuels.key" TargetMode="External"/><Relationship Id="rId2" Type="http://schemas.openxmlformats.org/officeDocument/2006/relationships/image" Target="../media/image19.tif"/><Relationship Id="rId1" Type="http://schemas.openxmlformats.org/officeDocument/2006/relationships/slideLayout" Target="../slideLayouts/slideLayout1.xml"/><Relationship Id="rId6" Type="http://schemas.openxmlformats.org/officeDocument/2006/relationships/hyperlink" Target="https://wecanfigurethisout.org/ENERGY/Web_notes/Carbon/Fossil%20Fuels.pdf" TargetMode="External"/><Relationship Id="rId5" Type="http://schemas.openxmlformats.org/officeDocument/2006/relationships/hyperlink" Target="https://wecanfigurethisout.org/ENERGY/Web_notes/Carbon/Fossil%20Fuels.pptx" TargetMode="External"/><Relationship Id="rId10" Type="http://schemas.openxmlformats.org/officeDocument/2006/relationships/image" Target="../media/image8.tif"/><Relationship Id="rId4" Type="http://schemas.openxmlformats.org/officeDocument/2006/relationships/image" Target="../media/image97.png"/><Relationship Id="rId9" Type="http://schemas.openxmlformats.org/officeDocument/2006/relationships/image" Target="../media/image40.png"/></Relationships>
</file>

<file path=ppt/slides/_rels/slide78.xml.rels><?xml version="1.0" encoding="UTF-8" standalone="yes"?>
<Relationships xmlns="http://schemas.openxmlformats.org/package/2006/relationships"><Relationship Id="rId8" Type="http://schemas.openxmlformats.org/officeDocument/2006/relationships/image" Target="../media/image19.tif"/><Relationship Id="rId13" Type="http://schemas.openxmlformats.org/officeDocument/2006/relationships/image" Target="../media/image18.tif"/><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20.tif"/></Relationships>
</file>

<file path=ppt/slides/_rels/slide7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wecanfigurethisout.org/ENERGY/Web_notes/Round_Pegs/Power%20Cycles%20and%20Energy%20Storage.pdf" TargetMode="External"/><Relationship Id="rId2" Type="http://schemas.openxmlformats.org/officeDocument/2006/relationships/hyperlink" Target="https://wecanfigurethisout.org/ENERGY/Web_notes/Round_Pegs/Power%20Cycles%20and%20Energy%20Storage.pptx" TargetMode="External"/><Relationship Id="rId1" Type="http://schemas.openxmlformats.org/officeDocument/2006/relationships/slideLayout" Target="../slideLayouts/slideLayout1.xml"/><Relationship Id="rId5" Type="http://schemas.openxmlformats.org/officeDocument/2006/relationships/image" Target="../media/image8.tif"/><Relationship Id="rId4" Type="http://schemas.openxmlformats.org/officeDocument/2006/relationships/hyperlink" Target="https://wecanfigurethisout.org/ENERGY/Web_notes/Round_Pegs/Power%20Cycles%20and%20Energy%20Storage.key"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hyperlink" Target="https://wecanfigurethisout.org/ENERGY/Web_notes/Energy_Consumption/Transportation.pdf" TargetMode="External"/><Relationship Id="rId2" Type="http://schemas.openxmlformats.org/officeDocument/2006/relationships/hyperlink" Target="https://wecanfigurethisout.org/ENERGY/Web_notes/Energy_Consumption/Transportation.pptx" TargetMode="Externa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hyperlink" Target="https://wecanfigurethisout.org/ENERGY/Web_notes/Energy_Consumption/Transportation.key"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tif"/><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tif"/><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tif"/><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90.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hyperlink" Target="https://wecanfigurethisout.org/ENERGY/Web_notes/Energy_Consumption/Transportation.pdf" TargetMode="External"/><Relationship Id="rId7" Type="http://schemas.openxmlformats.org/officeDocument/2006/relationships/image" Target="../media/image102.png"/><Relationship Id="rId2" Type="http://schemas.openxmlformats.org/officeDocument/2006/relationships/hyperlink" Target="https://wecanfigurethisout.org/ENERGY/Web_notes/Energy_Consumption/Transportation.pptx" TargetMode="External"/><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9.png"/><Relationship Id="rId4" Type="http://schemas.openxmlformats.org/officeDocument/2006/relationships/hyperlink" Target="https://wecanfigurethisout.org/ENERGY/Web_notes/Energy_Consumption/Transportation.key"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40.pn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65.png"/><Relationship Id="rId4" Type="http://schemas.openxmlformats.org/officeDocument/2006/relationships/image" Target="../media/image64.png"/></Relationships>
</file>

<file path=ppt/slides/_rels/slide9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20.tif"/><Relationship Id="rId4" Type="http://schemas.openxmlformats.org/officeDocument/2006/relationships/image" Target="../media/image19.ti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Rectangle 2"/>
          <p:cNvSpPr txBox="1">
            <a:spLocks noGrp="1"/>
          </p:cNvSpPr>
          <p:nvPr>
            <p:ph type="title"/>
          </p:nvPr>
        </p:nvSpPr>
        <p:spPr>
          <a:xfrm>
            <a:off x="304800" y="-25400"/>
            <a:ext cx="8534400" cy="654050"/>
          </a:xfrm>
          <a:prstGeom prst="rect">
            <a:avLst/>
          </a:prstGeom>
        </p:spPr>
        <p:txBody>
          <a:bodyPr/>
          <a:lstStyle/>
          <a:p>
            <a:r>
              <a:rPr dirty="0"/>
              <a:t>A Hydrogen Economy?</a:t>
            </a:r>
          </a:p>
        </p:txBody>
      </p:sp>
      <p:sp>
        <p:nvSpPr>
          <p:cNvPr id="212" name="Rectangle 3"/>
          <p:cNvSpPr txBox="1">
            <a:spLocks noGrp="1"/>
          </p:cNvSpPr>
          <p:nvPr>
            <p:ph type="body" sz="quarter" idx="1"/>
          </p:nvPr>
        </p:nvSpPr>
        <p:spPr>
          <a:xfrm>
            <a:off x="304800" y="533400"/>
            <a:ext cx="8534400" cy="827921"/>
          </a:xfrm>
          <a:prstGeom prst="rect">
            <a:avLst/>
          </a:prstGeom>
        </p:spPr>
        <p:txBody>
          <a:bodyPr/>
          <a:lstStyle/>
          <a:p>
            <a:pPr algn="ctr"/>
            <a:r>
              <a:t>John C. Bean</a:t>
            </a:r>
          </a:p>
          <a:p>
            <a:pPr>
              <a:defRPr sz="300"/>
            </a:pPr>
            <a:endParaRPr/>
          </a:p>
          <a:p>
            <a:pPr algn="ctr">
              <a:spcBef>
                <a:spcPts val="300"/>
              </a:spcBef>
              <a:defRPr u="sng"/>
            </a:pPr>
            <a:r>
              <a:t>Outline</a:t>
            </a:r>
          </a:p>
        </p:txBody>
      </p:sp>
      <p:sp>
        <p:nvSpPr>
          <p:cNvPr id="213" name="Rectangle 5"/>
          <p:cNvSpPr txBox="1"/>
          <p:nvPr/>
        </p:nvSpPr>
        <p:spPr>
          <a:xfrm>
            <a:off x="304800" y="6558776"/>
            <a:ext cx="8534400"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i="1">
                <a:solidFill>
                  <a:srgbClr val="E5FFFF"/>
                </a:solidFill>
                <a:effectLst>
                  <a:outerShdw blurRad="38100" dist="38100" dir="2700000" rotWithShape="0">
                    <a:srgbClr val="000000"/>
                  </a:outerShdw>
                </a:effectLst>
                <a:latin typeface="+mn-lt"/>
                <a:ea typeface="+mn-ea"/>
                <a:cs typeface="+mn-cs"/>
                <a:sym typeface="Arial"/>
              </a:defRPr>
            </a:lvl1pPr>
          </a:lstStyle>
          <a:p>
            <a:r>
              <a:rPr dirty="0"/>
              <a:t>(</a:t>
            </a:r>
            <a:r>
              <a:rPr lang="en-US" dirty="0"/>
              <a:t>Revised</a:t>
            </a:r>
            <a:r>
              <a:rPr dirty="0"/>
              <a:t> </a:t>
            </a:r>
            <a:r>
              <a:rPr lang="en-US" dirty="0"/>
              <a:t>- March</a:t>
            </a:r>
            <a:r>
              <a:rPr dirty="0"/>
              <a:t> 202</a:t>
            </a:r>
            <a:r>
              <a:rPr lang="en-US" dirty="0"/>
              <a:t>4</a:t>
            </a:r>
            <a:r>
              <a:rPr dirty="0"/>
              <a:t>)</a:t>
            </a:r>
          </a:p>
        </p:txBody>
      </p:sp>
      <p:sp>
        <p:nvSpPr>
          <p:cNvPr id="214" name="Rectangle 3"/>
          <p:cNvSpPr txBox="1"/>
          <p:nvPr/>
        </p:nvSpPr>
        <p:spPr>
          <a:xfrm>
            <a:off x="190642" y="1280932"/>
            <a:ext cx="9039766" cy="52934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lnSpc>
                <a:spcPct val="120000"/>
              </a:lnSpc>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Vision(s) of a Hydrogen Economy	</a:t>
            </a:r>
          </a:p>
          <a:p>
            <a:pPr>
              <a:lnSpc>
                <a:spcPct val="120000"/>
              </a:lnSpc>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Reactions </a:t>
            </a:r>
            <a:r>
              <a:rPr sz="1500" dirty="0"/>
              <a:t>from</a:t>
            </a:r>
            <a:r>
              <a:rPr dirty="0"/>
              <a:t> the Press, Environmental, Science &amp; Industry Organizations </a:t>
            </a:r>
          </a:p>
          <a:p>
            <a:pPr>
              <a:lnSpc>
                <a:spcPct val="120000"/>
              </a:lnSpc>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Today's NOT so simple Hydrogen</a:t>
            </a:r>
          </a:p>
          <a:p>
            <a:pPr>
              <a:lnSpc>
                <a:spcPct val="120000"/>
              </a:lnSpc>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From where do we now get Hydrogen? </a:t>
            </a:r>
          </a:p>
          <a:p>
            <a:pPr>
              <a:lnSpc>
                <a:spcPct val="120000"/>
              </a:lnSpc>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White vs. Green Electrolytic vs. Gray, Brown, Black &amp; Blue fossil-fuel-based Hydrogen</a:t>
            </a:r>
          </a:p>
          <a:p>
            <a:pPr>
              <a:lnSpc>
                <a:spcPct val="120000"/>
              </a:lnSpc>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How do we now use Hydrogen?</a:t>
            </a:r>
          </a:p>
          <a:p>
            <a:pPr>
              <a:lnSpc>
                <a:spcPct val="120000"/>
              </a:lnSpc>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Tomorrow's Hydrogen </a:t>
            </a:r>
          </a:p>
          <a:p>
            <a:pPr>
              <a:lnSpc>
                <a:spcPct val="120000"/>
              </a:lnSpc>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Energy Sources vs. Energy Storage Media</a:t>
            </a:r>
          </a:p>
          <a:p>
            <a:pPr>
              <a:lnSpc>
                <a:spcPct val="120000"/>
              </a:lnSpc>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Energy conversion efficiencies of electrolysis &amp; fuel cells vs. batteries &amp; synthetic fuels</a:t>
            </a:r>
          </a:p>
          <a:p>
            <a:pPr>
              <a:lnSpc>
                <a:spcPct val="120000"/>
              </a:lnSpc>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Climate-change-driven vs. Industry-driven versions of a Hydrogen Economy: </a:t>
            </a:r>
          </a:p>
          <a:p>
            <a:pPr>
              <a:lnSpc>
                <a:spcPct val="120000"/>
              </a:lnSpc>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Massive Electrification + Green Hydrogen vs. Gray to Blue Hydrogen + Carbon Capture</a:t>
            </a:r>
          </a:p>
          <a:p>
            <a:pPr>
              <a:lnSpc>
                <a:spcPct val="120000"/>
              </a:lnSpc>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The surprisingly stark differences between economically-driven Carbon Capture &amp; Utilization</a:t>
            </a:r>
          </a:p>
          <a:p>
            <a:pPr>
              <a:lnSpc>
                <a:spcPct val="120000"/>
              </a:lnSpc>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versus climate-driven Carbon Capture, Utilization and SUSTAINED Sequestration</a:t>
            </a:r>
          </a:p>
          <a:p>
            <a:pPr>
              <a:lnSpc>
                <a:spcPct val="120000"/>
              </a:lnSpc>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The intrinsic energy content of Hydrogen vs. Fossil Fuels vs. Batteries vs.  . . .  </a:t>
            </a:r>
          </a:p>
          <a:p>
            <a:pPr>
              <a:lnSpc>
                <a:spcPct val="120000"/>
              </a:lnSpc>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plus the EFFECTIVE energy densities of differently stored &amp; transported Hydrogen</a:t>
            </a:r>
          </a:p>
          <a:p>
            <a:pPr>
              <a:lnSpc>
                <a:spcPct val="120000"/>
              </a:lnSpc>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Impacts of those energy contents &amp; densities upon future:</a:t>
            </a:r>
          </a:p>
          <a:p>
            <a:pPr>
              <a:lnSpc>
                <a:spcPct val="120000"/>
              </a:lnSpc>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Hydrogen transport and infrastructure	</a:t>
            </a:r>
          </a:p>
          <a:p>
            <a:pPr>
              <a:lnSpc>
                <a:spcPct val="120000"/>
              </a:lnSpc>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Applications of Hydrogen in Heating, Electricity Generation, Cars, Trains, Ships &amp; Planes</a:t>
            </a:r>
          </a:p>
          <a:p>
            <a:pPr>
              <a:lnSpc>
                <a:spcPct val="120000"/>
              </a:lnSpc>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Along with energy-calculation-based comparisons to competing technologies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Rectangle 2"/>
          <p:cNvSpPr txBox="1">
            <a:spLocks noGrp="1"/>
          </p:cNvSpPr>
          <p:nvPr>
            <p:ph type="title"/>
          </p:nvPr>
        </p:nvSpPr>
        <p:spPr>
          <a:xfrm>
            <a:off x="304800" y="1993900"/>
            <a:ext cx="8534400" cy="675218"/>
          </a:xfrm>
          <a:prstGeom prst="rect">
            <a:avLst/>
          </a:prstGeom>
        </p:spPr>
        <p:txBody>
          <a:bodyPr/>
          <a:lstStyle>
            <a:lvl1pPr>
              <a:lnSpc>
                <a:spcPct val="200000"/>
              </a:lnSpc>
              <a:defRPr sz="2200" b="1" i="0">
                <a:solidFill>
                  <a:srgbClr val="FBC901"/>
                </a:solidFill>
              </a:defRPr>
            </a:lvl1pPr>
          </a:lstStyle>
          <a:p>
            <a:r>
              <a:t>Reactions:</a:t>
            </a:r>
          </a:p>
        </p:txBody>
      </p:sp>
      <p:sp>
        <p:nvSpPr>
          <p:cNvPr id="293" name="Rectangle 5"/>
          <p:cNvSpPr txBox="1"/>
          <p:nvPr/>
        </p:nvSpPr>
        <p:spPr>
          <a:xfrm>
            <a:off x="304800" y="6586967"/>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1" name="Rectangle 2"/>
          <p:cNvSpPr txBox="1">
            <a:spLocks noGrp="1"/>
          </p:cNvSpPr>
          <p:nvPr>
            <p:ph type="title"/>
          </p:nvPr>
        </p:nvSpPr>
        <p:spPr>
          <a:xfrm>
            <a:off x="304800" y="12699"/>
            <a:ext cx="8534400" cy="501530"/>
          </a:xfrm>
          <a:prstGeom prst="rect">
            <a:avLst/>
          </a:prstGeom>
        </p:spPr>
        <p:txBody>
          <a:bodyPr/>
          <a:lstStyle>
            <a:lvl1pPr>
              <a:defRPr sz="1800"/>
            </a:lvl1pPr>
          </a:lstStyle>
          <a:p>
            <a:r>
              <a:rPr dirty="0"/>
              <a:t>My Personal Takeaways?</a:t>
            </a:r>
          </a:p>
        </p:txBody>
      </p:sp>
      <p:sp>
        <p:nvSpPr>
          <p:cNvPr id="1462" name="Rectangle 3"/>
          <p:cNvSpPr txBox="1">
            <a:spLocks noGrp="1"/>
          </p:cNvSpPr>
          <p:nvPr>
            <p:ph type="body" idx="1"/>
          </p:nvPr>
        </p:nvSpPr>
        <p:spPr>
          <a:xfrm>
            <a:off x="184110" y="581588"/>
            <a:ext cx="8746530" cy="6303175"/>
          </a:xfrm>
          <a:prstGeom prst="rect">
            <a:avLst/>
          </a:prstGeom>
        </p:spPr>
        <p:txBody>
          <a:bodyPr>
            <a:noAutofit/>
          </a:bodyPr>
          <a:lstStyle/>
          <a:p>
            <a:r>
              <a:rPr sz="1450" b="1" dirty="0">
                <a:solidFill>
                  <a:srgbClr val="FBC901"/>
                </a:solidFill>
              </a:rPr>
              <a:t>Climate-driven Visions</a:t>
            </a:r>
            <a:r>
              <a:rPr sz="1450" dirty="0"/>
              <a:t> of a Hydrogen Economy are severely challenged </a:t>
            </a:r>
          </a:p>
          <a:p>
            <a:r>
              <a:rPr sz="1450" dirty="0"/>
              <a:t>	by their underlying need for a radical expansion of </a:t>
            </a:r>
            <a:r>
              <a:rPr sz="1450" dirty="0">
                <a:solidFill>
                  <a:srgbClr val="66CC33"/>
                </a:solidFill>
              </a:rPr>
              <a:t>Green electricity</a:t>
            </a:r>
            <a:r>
              <a:rPr sz="1450" dirty="0"/>
              <a:t> capacity,</a:t>
            </a:r>
          </a:p>
          <a:p>
            <a:r>
              <a:rPr sz="1450" dirty="0"/>
              <a:t>		a challenge shared with other visions such as those relying heavily on Batteries</a:t>
            </a:r>
          </a:p>
          <a:p>
            <a:r>
              <a:rPr sz="1450" dirty="0"/>
              <a:t>	But this nevertheless severely undercuts claims that a Hydrogen Economy </a:t>
            </a:r>
          </a:p>
          <a:p>
            <a:r>
              <a:rPr sz="1450" dirty="0"/>
              <a:t>		stands out as a potentially </a:t>
            </a:r>
            <a:r>
              <a:rPr sz="1450" b="1" dirty="0"/>
              <a:t>far simpler &amp; far faster</a:t>
            </a:r>
            <a:r>
              <a:rPr sz="1450" dirty="0"/>
              <a:t> way of cutting GHG emissions</a:t>
            </a:r>
          </a:p>
          <a:p>
            <a:pPr>
              <a:defRPr sz="400"/>
            </a:pPr>
            <a:endParaRPr sz="400" dirty="0"/>
          </a:p>
          <a:p>
            <a:r>
              <a:rPr sz="1450" dirty="0"/>
              <a:t>While </a:t>
            </a:r>
            <a:r>
              <a:rPr sz="1450" b="1" dirty="0">
                <a:solidFill>
                  <a:srgbClr val="FBC901"/>
                </a:solidFill>
              </a:rPr>
              <a:t>Industry-driven Visions</a:t>
            </a:r>
            <a:r>
              <a:rPr sz="1450" dirty="0"/>
              <a:t> seem to implode when one digs into their claims	</a:t>
            </a:r>
          </a:p>
          <a:p>
            <a:r>
              <a:rPr sz="1450" dirty="0"/>
              <a:t>	that huge amounts of </a:t>
            </a:r>
            <a:r>
              <a:rPr lang="en-US" sz="1450" dirty="0"/>
              <a:t>GHG-free </a:t>
            </a:r>
            <a:r>
              <a:rPr sz="1450" dirty="0"/>
              <a:t>Hydrogen could be produced from fossil fuels </a:t>
            </a:r>
          </a:p>
          <a:p>
            <a:r>
              <a:rPr sz="1450" dirty="0"/>
              <a:t>		based on now grossly underutilized and grossly ineffective carbon capture schemes</a:t>
            </a:r>
          </a:p>
          <a:p>
            <a:pPr>
              <a:defRPr sz="400"/>
            </a:pPr>
            <a:endParaRPr sz="400" dirty="0"/>
          </a:p>
          <a:p>
            <a:pPr>
              <a:defRPr b="1"/>
            </a:pPr>
            <a:r>
              <a:rPr sz="1450" dirty="0"/>
              <a:t>The only place where use of Hydrogen seems to offer an unambiguously superior result</a:t>
            </a:r>
          </a:p>
          <a:p>
            <a:r>
              <a:rPr sz="1450" dirty="0"/>
              <a:t>	is for future research-improved </a:t>
            </a:r>
            <a:r>
              <a:rPr sz="1450" b="1" dirty="0">
                <a:solidFill>
                  <a:srgbClr val="FBC901"/>
                </a:solidFill>
              </a:rPr>
              <a:t>Fuel Cell Electric Vehicles </a:t>
            </a:r>
            <a:r>
              <a:rPr sz="1450" b="1" dirty="0"/>
              <a:t>(and possibly trains)</a:t>
            </a:r>
          </a:p>
          <a:p>
            <a:r>
              <a:rPr sz="1450" dirty="0"/>
              <a:t>		where despite, lower Energy Efficiency, much longer </a:t>
            </a:r>
            <a:r>
              <a:rPr sz="1450"/>
              <a:t>Ranges </a:t>
            </a:r>
            <a:r>
              <a:rPr lang="en-US" sz="1450"/>
              <a:t>might be</a:t>
            </a:r>
            <a:r>
              <a:rPr sz="1450"/>
              <a:t> </a:t>
            </a:r>
            <a:r>
              <a:rPr sz="1450" dirty="0"/>
              <a:t>possible</a:t>
            </a:r>
          </a:p>
          <a:p>
            <a:pPr>
              <a:defRPr sz="400"/>
            </a:pPr>
            <a:endParaRPr sz="400" dirty="0"/>
          </a:p>
          <a:p>
            <a:r>
              <a:rPr sz="1450" b="1" dirty="0"/>
              <a:t>These limited opportunities for Hydrogen</a:t>
            </a:r>
            <a:r>
              <a:rPr sz="1450" dirty="0"/>
              <a:t> seem like they would be better addressed </a:t>
            </a:r>
          </a:p>
          <a:p>
            <a:r>
              <a:rPr sz="1450" dirty="0"/>
              <a:t>	by much more limited and much more focused additions to our infrastructure,</a:t>
            </a:r>
          </a:p>
          <a:p>
            <a:r>
              <a:rPr sz="1450" dirty="0"/>
              <a:t>		such as a new national highway network of Hydrogen-fuel offering truck-stops</a:t>
            </a:r>
          </a:p>
          <a:p>
            <a:r>
              <a:rPr sz="1450" dirty="0"/>
              <a:t>			(with a possibly parallel network of Hydrogen-fuel offering train-stops)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1" name="Rectangle 5"/>
          <p:cNvSpPr txBox="1"/>
          <p:nvPr/>
        </p:nvSpPr>
        <p:spPr>
          <a:xfrm>
            <a:off x="304800" y="64572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1462" name="Rectangle 2"/>
          <p:cNvSpPr txBox="1">
            <a:spLocks noGrp="1"/>
          </p:cNvSpPr>
          <p:nvPr>
            <p:ph type="title"/>
          </p:nvPr>
        </p:nvSpPr>
        <p:spPr>
          <a:xfrm>
            <a:off x="304800" y="76200"/>
            <a:ext cx="8534400" cy="838200"/>
          </a:xfrm>
          <a:prstGeom prst="rect">
            <a:avLst/>
          </a:prstGeom>
        </p:spPr>
        <p:txBody>
          <a:bodyPr/>
          <a:lstStyle/>
          <a:p>
            <a:r>
              <a:t>Credits / Acknowledgements</a:t>
            </a:r>
          </a:p>
        </p:txBody>
      </p:sp>
      <p:sp>
        <p:nvSpPr>
          <p:cNvPr id="1463" name="Rectangle 3"/>
          <p:cNvSpPr txBox="1">
            <a:spLocks noGrp="1"/>
          </p:cNvSpPr>
          <p:nvPr>
            <p:ph type="body" idx="1"/>
          </p:nvPr>
        </p:nvSpPr>
        <p:spPr>
          <a:xfrm>
            <a:off x="304800" y="852814"/>
            <a:ext cx="8534400" cy="5410200"/>
          </a:xfrm>
          <a:prstGeom prst="rect">
            <a:avLst/>
          </a:prstGeom>
        </p:spPr>
        <p:txBody>
          <a:bodyPr/>
          <a:lstStyle/>
          <a:p>
            <a:pPr>
              <a:defRPr sz="1400"/>
            </a:pPr>
            <a:r>
              <a:rPr dirty="0"/>
              <a:t>Some materials used in this class were developed under a National Science Foundation "Research Initiation Grant in Engineering Education" (</a:t>
            </a:r>
            <a:r>
              <a:rPr dirty="0" err="1"/>
              <a:t>RIGEE</a:t>
            </a:r>
            <a:r>
              <a:rPr dirty="0"/>
              <a:t>).</a:t>
            </a:r>
          </a:p>
          <a:p>
            <a:pPr>
              <a:defRPr sz="1400"/>
            </a:pPr>
            <a:endParaRPr dirty="0"/>
          </a:p>
          <a:p>
            <a:pPr>
              <a:defRPr sz="1400"/>
            </a:pPr>
            <a:r>
              <a:rPr dirty="0"/>
              <a:t>Other materials, including the </a:t>
            </a:r>
            <a:r>
              <a:rPr dirty="0" err="1"/>
              <a:t>WeCanFigureThisOut.org</a:t>
            </a:r>
            <a:r>
              <a:rPr dirty="0"/>
              <a:t> "Virtual Lab" science education website, were developed under even earlier NSF "Course, Curriculum and Laboratory Improvement" (CCLI) and "Nanoscience Undergraduate Education" (</a:t>
            </a:r>
            <a:r>
              <a:rPr dirty="0" err="1"/>
              <a:t>NUE</a:t>
            </a:r>
            <a:r>
              <a:rPr dirty="0"/>
              <a:t>) awards.</a:t>
            </a:r>
          </a:p>
          <a:p>
            <a:pPr>
              <a:defRPr sz="1400"/>
            </a:pPr>
            <a:endParaRPr dirty="0"/>
          </a:p>
          <a:p>
            <a:pPr>
              <a:defRPr sz="1500"/>
            </a:pPr>
            <a:r>
              <a:rPr sz="1400" dirty="0"/>
              <a:t>This set of notes was authored by John C. Bean who also created all figures not explicitly credited above.</a:t>
            </a:r>
            <a:r>
              <a:rPr dirty="0"/>
              <a:t>  </a:t>
            </a:r>
          </a:p>
          <a:p>
            <a:endParaRPr dirty="0"/>
          </a:p>
          <a:p>
            <a:endParaRPr dirty="0"/>
          </a:p>
          <a:p>
            <a:endParaRPr dirty="0"/>
          </a:p>
          <a:p>
            <a:pPr algn="ctr">
              <a:defRPr sz="1400"/>
            </a:pPr>
            <a:r>
              <a:rPr dirty="0">
                <a:solidFill>
                  <a:srgbClr val="E04550"/>
                </a:solidFill>
              </a:rPr>
              <a:t>Copyright John C. Bean</a:t>
            </a:r>
            <a:r>
              <a:rPr u="sng" dirty="0"/>
              <a:t> </a:t>
            </a:r>
          </a:p>
          <a:p>
            <a:endParaRPr u="sng" dirty="0"/>
          </a:p>
          <a:p>
            <a:pPr algn="ctr">
              <a:defRPr sz="1300"/>
            </a:pPr>
            <a:r>
              <a:rPr dirty="0"/>
              <a:t>(However, permission is granted for use by individual instructors &amp; students in non-profit academic institutions)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Rectangle 3"/>
          <p:cNvSpPr txBox="1">
            <a:spLocks noGrp="1"/>
          </p:cNvSpPr>
          <p:nvPr>
            <p:ph type="body" idx="1"/>
          </p:nvPr>
        </p:nvSpPr>
        <p:spPr>
          <a:xfrm>
            <a:off x="192502" y="578885"/>
            <a:ext cx="8774604" cy="6011146"/>
          </a:xfrm>
          <a:prstGeom prst="rect">
            <a:avLst/>
          </a:prstGeom>
        </p:spPr>
        <p:txBody>
          <a:bodyPr>
            <a:noAutofit/>
          </a:bodyPr>
          <a:lstStyle/>
          <a:p>
            <a:pPr algn="ctr">
              <a:lnSpc>
                <a:spcPct val="120000"/>
              </a:lnSpc>
              <a:defRPr sz="1500"/>
            </a:pPr>
            <a:r>
              <a:rPr sz="1400" b="1" dirty="0"/>
              <a:t>The Natural Resources Defense Council:</a:t>
            </a:r>
          </a:p>
          <a:p>
            <a:pPr>
              <a:lnSpc>
                <a:spcPct val="100000"/>
              </a:lnSpc>
              <a:defRPr sz="1500"/>
            </a:pPr>
            <a:r>
              <a:rPr sz="1400" dirty="0"/>
              <a:t>"A focus on hydrogen must not detract from other strategies and technologies that could produce much larger environmental and energy security benefits in the near term . . . </a:t>
            </a:r>
            <a:r>
              <a:rPr sz="1400" dirty="0">
                <a:solidFill>
                  <a:srgbClr val="FBC901"/>
                </a:solidFill>
              </a:rPr>
              <a:t>It will take at least two decades before hydrogen can even begin to make a significant contribution</a:t>
            </a:r>
            <a:r>
              <a:rPr sz="1400" dirty="0"/>
              <a:t> to reducing global warming pollution, improving air quality, and reducing U.S. oil dependence" </a:t>
            </a:r>
            <a:r>
              <a:rPr sz="1400" baseline="31999" dirty="0"/>
              <a:t>1</a:t>
            </a:r>
          </a:p>
          <a:p>
            <a:pPr>
              <a:lnSpc>
                <a:spcPct val="100000"/>
              </a:lnSpc>
              <a:defRPr sz="1000"/>
            </a:pPr>
            <a:endParaRPr sz="1400" baseline="31999" dirty="0"/>
          </a:p>
          <a:p>
            <a:pPr algn="ctr">
              <a:lnSpc>
                <a:spcPct val="100000"/>
              </a:lnSpc>
              <a:defRPr sz="1500" b="1"/>
            </a:pPr>
            <a:r>
              <a:rPr sz="1400" dirty="0"/>
              <a:t>The Sierra Club</a:t>
            </a:r>
          </a:p>
          <a:p>
            <a:pPr>
              <a:lnSpc>
                <a:spcPct val="100000"/>
              </a:lnSpc>
            </a:pPr>
            <a:r>
              <a:rPr sz="1400" dirty="0"/>
              <a:t>"The fossil fuel industry is hyping hydrogen of all kinds as a low-carbon replacement for all sorts of uses of fossil fuels - from powering vehicles and heavy industry to heating buildings. In reality, many </a:t>
            </a:r>
            <a:r>
              <a:rPr sz="1400" dirty="0">
                <a:solidFill>
                  <a:srgbClr val="FBC901"/>
                </a:solidFill>
              </a:rPr>
              <a:t>hydrogen projects will only lock us in to continued fossil fuel use and additional investments in fossil fuel infrastructure</a:t>
            </a:r>
            <a:r>
              <a:rPr sz="1400" dirty="0"/>
              <a:t>" </a:t>
            </a:r>
            <a:r>
              <a:rPr sz="1400" baseline="31999" dirty="0"/>
              <a:t>2</a:t>
            </a:r>
          </a:p>
          <a:p>
            <a:pPr>
              <a:lnSpc>
                <a:spcPct val="100000"/>
              </a:lnSpc>
              <a:defRPr sz="1000"/>
            </a:pPr>
            <a:endParaRPr sz="1400" baseline="31999" dirty="0"/>
          </a:p>
          <a:p>
            <a:pPr algn="ctr">
              <a:lnSpc>
                <a:spcPct val="100000"/>
              </a:lnSpc>
              <a:defRPr sz="1500"/>
            </a:pPr>
            <a:r>
              <a:rPr sz="1400" b="1" dirty="0"/>
              <a:t>Renew Org Australia:</a:t>
            </a:r>
            <a:r>
              <a:rPr sz="1400" dirty="0"/>
              <a:t> </a:t>
            </a:r>
          </a:p>
          <a:p>
            <a:pPr>
              <a:lnSpc>
                <a:spcPct val="100000"/>
              </a:lnSpc>
              <a:defRPr sz="1500"/>
            </a:pPr>
            <a:r>
              <a:rPr sz="1400" dirty="0"/>
              <a:t>"Hydrogen is an inefficient option to propel a vehicle, compared to using renewable electricity via a battery</a:t>
            </a:r>
            <a:r>
              <a:rPr sz="1400" dirty="0">
                <a:solidFill>
                  <a:srgbClr val="000000"/>
                </a:solidFill>
              </a:rPr>
              <a:t> </a:t>
            </a:r>
            <a:r>
              <a:rPr sz="1400" dirty="0"/>
              <a:t> . . . (Hydrogen) costs 4 to 5 times as much as a petrol equivalent . . . </a:t>
            </a:r>
            <a:r>
              <a:rPr sz="1400" dirty="0">
                <a:solidFill>
                  <a:srgbClr val="FBC901"/>
                </a:solidFill>
              </a:rPr>
              <a:t>Hydrogen should not be allowed to distract us from the mainstream opportunity, which is wind and solar generation supported by transmission lines and energy storage"</a:t>
            </a:r>
            <a:r>
              <a:rPr sz="1400" dirty="0"/>
              <a:t> </a:t>
            </a:r>
            <a:r>
              <a:rPr sz="1400" baseline="31999" dirty="0"/>
              <a:t>3</a:t>
            </a:r>
          </a:p>
          <a:p>
            <a:pPr>
              <a:lnSpc>
                <a:spcPct val="100000"/>
              </a:lnSpc>
              <a:defRPr sz="1000"/>
            </a:pPr>
            <a:endParaRPr sz="1400" baseline="31999" dirty="0"/>
          </a:p>
          <a:p>
            <a:pPr algn="ctr">
              <a:lnSpc>
                <a:spcPct val="120000"/>
              </a:lnSpc>
              <a:defRPr sz="1500"/>
            </a:pPr>
            <a:r>
              <a:rPr sz="1400" b="1" dirty="0"/>
              <a:t>The International Renewable Energy Agency:</a:t>
            </a:r>
            <a:r>
              <a:rPr sz="1400" dirty="0"/>
              <a:t> </a:t>
            </a:r>
          </a:p>
          <a:p>
            <a:pPr>
              <a:lnSpc>
                <a:spcPct val="100000"/>
              </a:lnSpc>
              <a:defRPr sz="1500"/>
            </a:pPr>
            <a:r>
              <a:rPr sz="1400" dirty="0"/>
              <a:t>"Hydrogen will likely trail other strategies such as electrification of end-use sectors, and its use will target specific applications. The need for a dedicated new supply infrastructure may limit hydrogen use to certain countries that decide to follow this strategy. </a:t>
            </a:r>
            <a:r>
              <a:rPr sz="1400" dirty="0">
                <a:solidFill>
                  <a:srgbClr val="FBC901"/>
                </a:solidFill>
              </a:rPr>
              <a:t>Therefore, hydrogen efforts should not be considered a panacea"</a:t>
            </a:r>
            <a:r>
              <a:rPr sz="1400" dirty="0"/>
              <a:t> </a:t>
            </a:r>
            <a:r>
              <a:rPr sz="1400" baseline="31999" dirty="0"/>
              <a:t>4</a:t>
            </a:r>
          </a:p>
          <a:p>
            <a:pPr>
              <a:lnSpc>
                <a:spcPct val="100000"/>
              </a:lnSpc>
              <a:defRPr sz="700"/>
            </a:pPr>
            <a:endParaRPr sz="1400" baseline="31999" dirty="0"/>
          </a:p>
          <a:p>
            <a:pPr algn="ctr">
              <a:lnSpc>
                <a:spcPct val="120000"/>
              </a:lnSpc>
              <a:defRPr sz="1500"/>
            </a:pPr>
            <a:r>
              <a:rPr sz="1400" b="1" dirty="0"/>
              <a:t>The American Physical Society (in Physics</a:t>
            </a:r>
            <a:r>
              <a:rPr lang="en-US" sz="1400" b="1" dirty="0"/>
              <a:t> </a:t>
            </a:r>
            <a:r>
              <a:rPr sz="1400" b="1" dirty="0"/>
              <a:t>Today):</a:t>
            </a:r>
            <a:r>
              <a:rPr sz="1400" dirty="0"/>
              <a:t> </a:t>
            </a:r>
          </a:p>
          <a:p>
            <a:pPr>
              <a:lnSpc>
                <a:spcPct val="100000"/>
              </a:lnSpc>
              <a:defRPr sz="1500"/>
            </a:pPr>
            <a:r>
              <a:rPr sz="1400" dirty="0">
                <a:solidFill>
                  <a:srgbClr val="FBC901"/>
                </a:solidFill>
              </a:rPr>
              <a:t>"The gap between the present state of the art in hydrogen production, storage, and use and that needed for a competitive hydrogen economy is too wide to bridge in incremental advances. It will take fundamental breakthroughs of the kind that come only from basic research"</a:t>
            </a:r>
            <a:r>
              <a:rPr sz="1400" dirty="0"/>
              <a:t> </a:t>
            </a:r>
            <a:r>
              <a:rPr sz="1400" baseline="31999" dirty="0"/>
              <a:t>5</a:t>
            </a:r>
          </a:p>
        </p:txBody>
      </p:sp>
      <p:sp>
        <p:nvSpPr>
          <p:cNvPr id="296" name="Rectangle 5"/>
          <p:cNvSpPr txBox="1"/>
          <p:nvPr/>
        </p:nvSpPr>
        <p:spPr>
          <a:xfrm>
            <a:off x="79969" y="6580837"/>
            <a:ext cx="8984061"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lnSpc>
                <a:spcPct val="120000"/>
              </a:lnSpc>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1-5) Full links given on subsequent page</a:t>
            </a:r>
          </a:p>
        </p:txBody>
      </p:sp>
      <p:sp>
        <p:nvSpPr>
          <p:cNvPr id="297" name="Rectangle 2"/>
          <p:cNvSpPr txBox="1">
            <a:spLocks noGrp="1"/>
          </p:cNvSpPr>
          <p:nvPr>
            <p:ph type="title"/>
          </p:nvPr>
        </p:nvSpPr>
        <p:spPr>
          <a:xfrm>
            <a:off x="43023" y="12699"/>
            <a:ext cx="8958661" cy="473936"/>
          </a:xfrm>
          <a:prstGeom prst="rect">
            <a:avLst/>
          </a:prstGeom>
        </p:spPr>
        <p:txBody>
          <a:bodyPr/>
          <a:lstStyle>
            <a:lvl1pPr>
              <a:defRPr sz="1800"/>
            </a:lvl1pPr>
          </a:lstStyle>
          <a:p>
            <a:r>
              <a:rPr dirty="0"/>
              <a:t>The doubts of Environmental &amp; Scientific Organizations: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Rectangle 2"/>
          <p:cNvSpPr txBox="1">
            <a:spLocks noGrp="1"/>
          </p:cNvSpPr>
          <p:nvPr>
            <p:ph type="title"/>
          </p:nvPr>
        </p:nvSpPr>
        <p:spPr>
          <a:xfrm>
            <a:off x="304800" y="-27134"/>
            <a:ext cx="8534400" cy="556397"/>
          </a:xfrm>
          <a:prstGeom prst="rect">
            <a:avLst/>
          </a:prstGeom>
        </p:spPr>
        <p:txBody>
          <a:bodyPr/>
          <a:lstStyle>
            <a:lvl1pPr>
              <a:defRPr sz="1800"/>
            </a:lvl1pPr>
          </a:lstStyle>
          <a:p>
            <a:r>
              <a:rPr dirty="0"/>
              <a:t>As echoed in recent Business, Popular &amp; Technical Press Headlines:</a:t>
            </a:r>
          </a:p>
        </p:txBody>
      </p:sp>
      <p:sp>
        <p:nvSpPr>
          <p:cNvPr id="300" name="Rectangle 3"/>
          <p:cNvSpPr txBox="1">
            <a:spLocks noGrp="1"/>
          </p:cNvSpPr>
          <p:nvPr>
            <p:ph type="body" idx="1"/>
          </p:nvPr>
        </p:nvSpPr>
        <p:spPr>
          <a:xfrm>
            <a:off x="79970" y="556068"/>
            <a:ext cx="8984060" cy="6027230"/>
          </a:xfrm>
          <a:prstGeom prst="rect">
            <a:avLst/>
          </a:prstGeom>
        </p:spPr>
        <p:txBody>
          <a:bodyPr>
            <a:noAutofit/>
          </a:bodyPr>
          <a:lstStyle/>
          <a:p>
            <a:pPr algn="ctr">
              <a:defRPr sz="1700" b="1"/>
            </a:pPr>
            <a:r>
              <a:rPr dirty="0"/>
              <a:t>Why are we still talking about Hydrogen? </a:t>
            </a:r>
          </a:p>
          <a:p>
            <a:pPr algn="ctr">
              <a:lnSpc>
                <a:spcPct val="220000"/>
              </a:lnSpc>
              <a:defRPr sz="1400"/>
            </a:pPr>
            <a:r>
              <a:rPr sz="1200" dirty="0"/>
              <a:t>Forbes - 6 Feb 2021 </a:t>
            </a:r>
            <a:r>
              <a:rPr sz="1200" baseline="31999" dirty="0"/>
              <a:t>6</a:t>
            </a:r>
          </a:p>
          <a:p>
            <a:pPr algn="ctr">
              <a:defRPr sz="1700" b="1"/>
            </a:pPr>
            <a:r>
              <a:rPr dirty="0"/>
              <a:t>Clean Energy Superstar or Smokescreen for Fossil Fuel Use? </a:t>
            </a:r>
          </a:p>
          <a:p>
            <a:pPr algn="ctr">
              <a:lnSpc>
                <a:spcPct val="220000"/>
              </a:lnSpc>
              <a:defRPr sz="1400"/>
            </a:pPr>
            <a:r>
              <a:rPr sz="1200" dirty="0"/>
              <a:t>Washington Post  - 17 March 2022 </a:t>
            </a:r>
            <a:r>
              <a:rPr sz="1200" baseline="31999" dirty="0"/>
              <a:t>7</a:t>
            </a:r>
            <a:r>
              <a:rPr sz="1200" dirty="0"/>
              <a:t> </a:t>
            </a:r>
          </a:p>
          <a:p>
            <a:pPr algn="ctr">
              <a:defRPr sz="1700" b="1"/>
            </a:pPr>
            <a:r>
              <a:rPr dirty="0"/>
              <a:t>Get Tax Right or Clean Hydrogen Will be a Bigger Boondoggle than Biofuels</a:t>
            </a:r>
          </a:p>
          <a:p>
            <a:pPr algn="ctr">
              <a:lnSpc>
                <a:spcPct val="220000"/>
              </a:lnSpc>
              <a:defRPr sz="1400"/>
            </a:pPr>
            <a:r>
              <a:rPr sz="1200" dirty="0"/>
              <a:t>Washington Post - 27 April 2023 </a:t>
            </a:r>
            <a:r>
              <a:rPr sz="1200" baseline="31999" dirty="0"/>
              <a:t>8</a:t>
            </a:r>
          </a:p>
          <a:p>
            <a:pPr algn="ctr">
              <a:defRPr b="1"/>
            </a:pPr>
            <a:r>
              <a:rPr dirty="0"/>
              <a:t>Before We Invest Billions in This Clean Fuel, Let’s Make Sure It’s Actually Clean</a:t>
            </a:r>
            <a:r>
              <a:rPr sz="1400" dirty="0"/>
              <a:t> </a:t>
            </a:r>
          </a:p>
          <a:p>
            <a:pPr algn="ctr">
              <a:lnSpc>
                <a:spcPct val="220000"/>
              </a:lnSpc>
              <a:defRPr sz="1400"/>
            </a:pPr>
            <a:r>
              <a:rPr sz="1200" dirty="0"/>
              <a:t>New York Times - 14 April 2023 </a:t>
            </a:r>
            <a:r>
              <a:rPr sz="1200" baseline="31999" dirty="0"/>
              <a:t>9</a:t>
            </a:r>
          </a:p>
          <a:p>
            <a:pPr algn="ctr">
              <a:defRPr sz="1700" b="1"/>
            </a:pPr>
            <a:r>
              <a:rPr dirty="0"/>
              <a:t>Green Hydrogen Or Dirty Fuel? . . . Tax Credit Will Determine Industry’s Future</a:t>
            </a:r>
          </a:p>
          <a:p>
            <a:pPr algn="ctr">
              <a:lnSpc>
                <a:spcPct val="220000"/>
              </a:lnSpc>
              <a:defRPr sz="1400"/>
            </a:pPr>
            <a:r>
              <a:rPr sz="1200" dirty="0"/>
              <a:t>Forbes - 17 April 2023 </a:t>
            </a:r>
            <a:r>
              <a:rPr sz="1200" baseline="31999" dirty="0"/>
              <a:t>10</a:t>
            </a:r>
          </a:p>
          <a:p>
            <a:pPr algn="ctr">
              <a:defRPr sz="1700" b="1"/>
            </a:pPr>
            <a:r>
              <a:rPr dirty="0"/>
              <a:t>Synthetic Gasoline Promises Neutral Emissions - But the Math Doesn't Work</a:t>
            </a:r>
          </a:p>
          <a:p>
            <a:pPr algn="ctr">
              <a:lnSpc>
                <a:spcPct val="220000"/>
              </a:lnSpc>
              <a:defRPr sz="1400"/>
            </a:pPr>
            <a:r>
              <a:rPr sz="1200" dirty="0"/>
              <a:t>ARS </a:t>
            </a:r>
            <a:r>
              <a:rPr sz="1200" dirty="0" err="1"/>
              <a:t>Technica</a:t>
            </a:r>
            <a:r>
              <a:rPr sz="1200" dirty="0"/>
              <a:t> - 5 May 2023 </a:t>
            </a:r>
            <a:r>
              <a:rPr sz="1200" baseline="31999" dirty="0"/>
              <a:t> </a:t>
            </a:r>
            <a:r>
              <a:rPr sz="1200" dirty="0"/>
              <a:t>(includes discussion of H</a:t>
            </a:r>
            <a:r>
              <a:rPr sz="1200" baseline="-5999" dirty="0"/>
              <a:t>2</a:t>
            </a:r>
            <a:r>
              <a:rPr sz="1200" dirty="0"/>
              <a:t> fuel) </a:t>
            </a:r>
            <a:r>
              <a:rPr sz="1200" baseline="31999" dirty="0"/>
              <a:t>11</a:t>
            </a:r>
          </a:p>
          <a:p>
            <a:pPr algn="ctr">
              <a:defRPr sz="1700" b="1"/>
            </a:pPr>
            <a:r>
              <a:rPr dirty="0"/>
              <a:t>E-fuels - How Big a Niche Can They Carve out for Cars?</a:t>
            </a:r>
          </a:p>
          <a:p>
            <a:pPr algn="ctr">
              <a:defRPr sz="1400"/>
            </a:pPr>
            <a:r>
              <a:rPr sz="1200" dirty="0"/>
              <a:t>The Guardian- 5 May 2023 (includes discussion of H</a:t>
            </a:r>
            <a:r>
              <a:rPr sz="1200" baseline="-5999" dirty="0"/>
              <a:t>2</a:t>
            </a:r>
            <a:r>
              <a:rPr sz="1200" dirty="0"/>
              <a:t> fuel):</a:t>
            </a:r>
            <a:r>
              <a:rPr sz="1200" baseline="31999" dirty="0"/>
              <a:t> 12</a:t>
            </a:r>
          </a:p>
        </p:txBody>
      </p:sp>
      <p:sp>
        <p:nvSpPr>
          <p:cNvPr id="301" name="Rectangle 5"/>
          <p:cNvSpPr txBox="1"/>
          <p:nvPr/>
        </p:nvSpPr>
        <p:spPr>
          <a:xfrm>
            <a:off x="115309" y="6604362"/>
            <a:ext cx="8913382"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6-12) Full links given on subsequent page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Rectangle 2"/>
          <p:cNvSpPr txBox="1">
            <a:spLocks noGrp="1"/>
          </p:cNvSpPr>
          <p:nvPr>
            <p:ph type="title"/>
          </p:nvPr>
        </p:nvSpPr>
        <p:spPr>
          <a:xfrm>
            <a:off x="264724" y="7920"/>
            <a:ext cx="8628863" cy="493708"/>
          </a:xfrm>
          <a:prstGeom prst="rect">
            <a:avLst/>
          </a:prstGeom>
        </p:spPr>
        <p:txBody>
          <a:bodyPr/>
          <a:lstStyle>
            <a:lvl1pPr>
              <a:defRPr sz="1800">
                <a:solidFill>
                  <a:srgbClr val="FFFFFF"/>
                </a:solidFill>
              </a:defRPr>
            </a:lvl1pPr>
          </a:lstStyle>
          <a:p>
            <a:r>
              <a:t>Versus the enthusiasm of established Petrochemical &amp; Energy Companies:</a:t>
            </a:r>
          </a:p>
        </p:txBody>
      </p:sp>
      <p:sp>
        <p:nvSpPr>
          <p:cNvPr id="304" name="Rectangle 3"/>
          <p:cNvSpPr txBox="1">
            <a:spLocks noGrp="1"/>
          </p:cNvSpPr>
          <p:nvPr>
            <p:ph type="body" sz="half" idx="1"/>
          </p:nvPr>
        </p:nvSpPr>
        <p:spPr>
          <a:xfrm>
            <a:off x="78819" y="613427"/>
            <a:ext cx="8986362" cy="2125291"/>
          </a:xfrm>
          <a:prstGeom prst="rect">
            <a:avLst/>
          </a:prstGeom>
        </p:spPr>
        <p:txBody>
          <a:bodyPr/>
          <a:lstStyle/>
          <a:p>
            <a:pPr defTabSz="786384">
              <a:tabLst>
                <a:tab pos="381000" algn="l"/>
                <a:tab pos="774700" algn="l"/>
                <a:tab pos="1168400" algn="l"/>
                <a:tab pos="1562100" algn="l"/>
                <a:tab pos="1955800" algn="l"/>
              </a:tabLst>
              <a:defRPr sz="1376">
                <a:effectLst>
                  <a:outerShdw blurRad="32766" dist="32766" dir="2700000" rotWithShape="0">
                    <a:srgbClr val="000000"/>
                  </a:outerShdw>
                </a:effectLst>
              </a:defRPr>
            </a:pPr>
            <a:r>
              <a:rPr dirty="0"/>
              <a:t>As seen in their well-moneyed and sustained promotion of Hydrogen, via organizations such as:</a:t>
            </a:r>
          </a:p>
          <a:p>
            <a:pPr defTabSz="786384">
              <a:tabLst>
                <a:tab pos="381000" algn="l"/>
                <a:tab pos="774700" algn="l"/>
                <a:tab pos="1168400" algn="l"/>
                <a:tab pos="1562100" algn="l"/>
                <a:tab pos="1955800" algn="l"/>
              </a:tabLst>
              <a:defRPr sz="1376">
                <a:effectLst>
                  <a:outerShdw blurRad="32766" dist="32766" dir="2700000" rotWithShape="0">
                    <a:srgbClr val="000000"/>
                  </a:outerShdw>
                </a:effectLst>
              </a:defRPr>
            </a:pPr>
            <a:r>
              <a:rPr dirty="0"/>
              <a:t>	The Hydrogen Fuel Cell Partnership (formerly The California Fuel Cell Partnership) </a:t>
            </a:r>
            <a:r>
              <a:rPr baseline="31999" dirty="0"/>
              <a:t>13</a:t>
            </a:r>
            <a:r>
              <a:rPr dirty="0"/>
              <a:t> </a:t>
            </a:r>
          </a:p>
          <a:p>
            <a:pPr defTabSz="786384">
              <a:tabLst>
                <a:tab pos="381000" algn="l"/>
                <a:tab pos="774700" algn="l"/>
                <a:tab pos="1168400" algn="l"/>
                <a:tab pos="1562100" algn="l"/>
                <a:tab pos="1955800" algn="l"/>
              </a:tabLst>
              <a:defRPr sz="1376">
                <a:effectLst>
                  <a:outerShdw blurRad="32766" dist="32766" dir="2700000" rotWithShape="0">
                    <a:srgbClr val="000000"/>
                  </a:outerShdw>
                </a:effectLst>
              </a:defRPr>
            </a:pPr>
            <a:r>
              <a:rPr dirty="0"/>
              <a:t>	The Hydrogen Council </a:t>
            </a:r>
            <a:r>
              <a:rPr baseline="31999" dirty="0"/>
              <a:t>14</a:t>
            </a:r>
          </a:p>
          <a:p>
            <a:pPr defTabSz="786384">
              <a:tabLst>
                <a:tab pos="381000" algn="l"/>
                <a:tab pos="774700" algn="l"/>
                <a:tab pos="1168400" algn="l"/>
                <a:tab pos="1562100" algn="l"/>
                <a:tab pos="1955800" algn="l"/>
              </a:tabLst>
              <a:defRPr sz="1376">
                <a:effectLst>
                  <a:outerShdw blurRad="32766" dist="32766" dir="2700000" rotWithShape="0">
                    <a:srgbClr val="000000"/>
                  </a:outerShdw>
                </a:effectLst>
              </a:defRPr>
            </a:pPr>
            <a:r>
              <a:rPr dirty="0"/>
              <a:t>	The Clean Hydrogen Future Coalition </a:t>
            </a:r>
            <a:r>
              <a:rPr baseline="31999" dirty="0"/>
              <a:t>15</a:t>
            </a:r>
          </a:p>
          <a:p>
            <a:pPr defTabSz="786384">
              <a:lnSpc>
                <a:spcPct val="250000"/>
              </a:lnSpc>
              <a:tabLst>
                <a:tab pos="381000" algn="l"/>
                <a:tab pos="774700" algn="l"/>
                <a:tab pos="1168400" algn="l"/>
                <a:tab pos="1562100" algn="l"/>
                <a:tab pos="1955800" algn="l"/>
              </a:tabLst>
              <a:defRPr sz="1376">
                <a:effectLst>
                  <a:outerShdw blurRad="32766" dist="32766" dir="2700000" rotWithShape="0">
                    <a:srgbClr val="000000"/>
                  </a:outerShdw>
                </a:effectLst>
              </a:defRPr>
            </a:pPr>
            <a:r>
              <a:rPr baseline="31999" dirty="0"/>
              <a:t>	</a:t>
            </a:r>
            <a:r>
              <a:rPr dirty="0"/>
              <a:t>The Fuel Cell &amp; Hydrogen Energy Association </a:t>
            </a:r>
            <a:r>
              <a:rPr baseline="31999" dirty="0"/>
              <a:t>16</a:t>
            </a:r>
          </a:p>
          <a:p>
            <a:pPr defTabSz="786384">
              <a:tabLst>
                <a:tab pos="381000" algn="l"/>
                <a:tab pos="774700" algn="l"/>
                <a:tab pos="1168400" algn="l"/>
                <a:tab pos="1562100" algn="l"/>
                <a:tab pos="1955800" algn="l"/>
              </a:tabLst>
              <a:defRPr sz="1376">
                <a:effectLst>
                  <a:outerShdw blurRad="32766" dist="32766" dir="2700000" rotWithShape="0">
                    <a:srgbClr val="000000"/>
                  </a:outerShdw>
                </a:effectLst>
              </a:defRPr>
            </a:pPr>
            <a:r>
              <a:rPr dirty="0"/>
              <a:t>Which, on their homepages, proudly post their governing board &amp; member logos including: </a:t>
            </a:r>
            <a:r>
              <a:rPr baseline="31999" dirty="0"/>
              <a:t>17-20</a:t>
            </a:r>
          </a:p>
        </p:txBody>
      </p:sp>
      <p:sp>
        <p:nvSpPr>
          <p:cNvPr id="305" name="Rectangle 3"/>
          <p:cNvSpPr txBox="1"/>
          <p:nvPr/>
        </p:nvSpPr>
        <p:spPr>
          <a:xfrm>
            <a:off x="-1958" y="5747642"/>
            <a:ext cx="9147916" cy="6798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a:lnSpc>
                <a:spcPct val="250000"/>
              </a:lnSpc>
              <a:tabLst>
                <a:tab pos="457200" algn="l"/>
                <a:tab pos="914400" algn="l"/>
                <a:tab pos="1371600" algn="l"/>
                <a:tab pos="1828800" algn="l"/>
                <a:tab pos="2286000" algn="l"/>
              </a:tabLst>
              <a:defRPr sz="1600" b="0">
                <a:solidFill>
                  <a:srgbClr val="FBC901"/>
                </a:solidFill>
                <a:effectLst>
                  <a:outerShdw blurRad="38100" dist="38100" dir="2700000" rotWithShape="0">
                    <a:srgbClr val="000000"/>
                  </a:outerShdw>
                </a:effectLst>
                <a:latin typeface="+mn-lt"/>
                <a:ea typeface="+mn-ea"/>
                <a:cs typeface="+mn-cs"/>
                <a:sym typeface="Arial"/>
              </a:defRPr>
            </a:lvl1pPr>
          </a:lstStyle>
          <a:p>
            <a:r>
              <a:rPr dirty="0"/>
              <a:t>Which is a virtual "Who's Who" of the world's entrenched Petrochemical &amp; Energy Companies</a:t>
            </a:r>
          </a:p>
        </p:txBody>
      </p:sp>
      <p:sp>
        <p:nvSpPr>
          <p:cNvPr id="306" name="Rectangle 5"/>
          <p:cNvSpPr txBox="1"/>
          <p:nvPr/>
        </p:nvSpPr>
        <p:spPr>
          <a:xfrm>
            <a:off x="115309" y="6598815"/>
            <a:ext cx="8913382"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spcBef>
                <a:spcPts val="300"/>
              </a:spcBef>
              <a:tabLst>
                <a:tab pos="2717800" algn="l"/>
                <a:tab pos="6311900" algn="l"/>
              </a:tabLst>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13-20) Full links given on next page </a:t>
            </a:r>
          </a:p>
        </p:txBody>
      </p:sp>
      <p:grpSp>
        <p:nvGrpSpPr>
          <p:cNvPr id="326" name="Group"/>
          <p:cNvGrpSpPr/>
          <p:nvPr/>
        </p:nvGrpSpPr>
        <p:grpSpPr>
          <a:xfrm>
            <a:off x="439582" y="3151376"/>
            <a:ext cx="8279147" cy="2482449"/>
            <a:chOff x="0" y="0"/>
            <a:chExt cx="8279145" cy="2482447"/>
          </a:xfrm>
        </p:grpSpPr>
        <p:pic>
          <p:nvPicPr>
            <p:cNvPr id="307" name="Image" descr="Image"/>
            <p:cNvPicPr>
              <a:picLocks noChangeAspect="1"/>
            </p:cNvPicPr>
            <p:nvPr/>
          </p:nvPicPr>
          <p:blipFill>
            <a:blip r:embed="rId2"/>
            <a:stretch>
              <a:fillRect/>
            </a:stretch>
          </p:blipFill>
          <p:spPr>
            <a:xfrm>
              <a:off x="1629184" y="0"/>
              <a:ext cx="1515151" cy="498657"/>
            </a:xfrm>
            <a:prstGeom prst="rect">
              <a:avLst/>
            </a:prstGeom>
            <a:ln w="12700" cap="flat">
              <a:noFill/>
              <a:miter lim="400000"/>
            </a:ln>
            <a:effectLst/>
          </p:spPr>
        </p:pic>
        <p:pic>
          <p:nvPicPr>
            <p:cNvPr id="308" name="Image" descr="Image"/>
            <p:cNvPicPr>
              <a:picLocks noChangeAspect="1"/>
            </p:cNvPicPr>
            <p:nvPr/>
          </p:nvPicPr>
          <p:blipFill>
            <a:blip r:embed="rId3"/>
            <a:stretch>
              <a:fillRect/>
            </a:stretch>
          </p:blipFill>
          <p:spPr>
            <a:xfrm>
              <a:off x="18096" y="26587"/>
              <a:ext cx="1309281" cy="802219"/>
            </a:xfrm>
            <a:prstGeom prst="rect">
              <a:avLst/>
            </a:prstGeom>
            <a:ln w="12700" cap="flat">
              <a:noFill/>
              <a:miter lim="400000"/>
            </a:ln>
            <a:effectLst/>
          </p:spPr>
        </p:pic>
        <p:pic>
          <p:nvPicPr>
            <p:cNvPr id="309" name="Image" descr="Image"/>
            <p:cNvPicPr>
              <a:picLocks noChangeAspect="1"/>
            </p:cNvPicPr>
            <p:nvPr/>
          </p:nvPicPr>
          <p:blipFill>
            <a:blip r:embed="rId4"/>
            <a:stretch>
              <a:fillRect/>
            </a:stretch>
          </p:blipFill>
          <p:spPr>
            <a:xfrm>
              <a:off x="3352372" y="127479"/>
              <a:ext cx="748197" cy="890353"/>
            </a:xfrm>
            <a:prstGeom prst="rect">
              <a:avLst/>
            </a:prstGeom>
            <a:ln w="12700" cap="flat">
              <a:noFill/>
              <a:miter lim="400000"/>
            </a:ln>
            <a:effectLst/>
          </p:spPr>
        </p:pic>
        <p:pic>
          <p:nvPicPr>
            <p:cNvPr id="310" name="Image" descr="Image"/>
            <p:cNvPicPr>
              <a:picLocks noChangeAspect="1"/>
            </p:cNvPicPr>
            <p:nvPr/>
          </p:nvPicPr>
          <p:blipFill>
            <a:blip r:embed="rId5"/>
            <a:stretch>
              <a:fillRect/>
            </a:stretch>
          </p:blipFill>
          <p:spPr>
            <a:xfrm>
              <a:off x="5991118" y="11861"/>
              <a:ext cx="748196" cy="724254"/>
            </a:xfrm>
            <a:prstGeom prst="rect">
              <a:avLst/>
            </a:prstGeom>
            <a:ln w="12700" cap="flat">
              <a:noFill/>
              <a:miter lim="400000"/>
            </a:ln>
            <a:effectLst/>
          </p:spPr>
        </p:pic>
        <p:pic>
          <p:nvPicPr>
            <p:cNvPr id="311" name="Image" descr="Image"/>
            <p:cNvPicPr>
              <a:picLocks noChangeAspect="1"/>
            </p:cNvPicPr>
            <p:nvPr/>
          </p:nvPicPr>
          <p:blipFill>
            <a:blip r:embed="rId6"/>
            <a:stretch>
              <a:fillRect/>
            </a:stretch>
          </p:blipFill>
          <p:spPr>
            <a:xfrm>
              <a:off x="1773656" y="643532"/>
              <a:ext cx="1226207" cy="498658"/>
            </a:xfrm>
            <a:prstGeom prst="rect">
              <a:avLst/>
            </a:prstGeom>
            <a:ln w="12700" cap="flat">
              <a:noFill/>
              <a:miter lim="400000"/>
            </a:ln>
            <a:effectLst/>
          </p:spPr>
        </p:pic>
        <p:pic>
          <p:nvPicPr>
            <p:cNvPr id="312" name="Image" descr="Image"/>
            <p:cNvPicPr>
              <a:picLocks noChangeAspect="1"/>
            </p:cNvPicPr>
            <p:nvPr/>
          </p:nvPicPr>
          <p:blipFill>
            <a:blip r:embed="rId7"/>
            <a:stretch>
              <a:fillRect/>
            </a:stretch>
          </p:blipFill>
          <p:spPr>
            <a:xfrm>
              <a:off x="6918243" y="41392"/>
              <a:ext cx="1293118" cy="631237"/>
            </a:xfrm>
            <a:prstGeom prst="rect">
              <a:avLst/>
            </a:prstGeom>
            <a:ln w="12700" cap="flat">
              <a:noFill/>
              <a:miter lim="400000"/>
            </a:ln>
            <a:effectLst/>
          </p:spPr>
        </p:pic>
        <p:pic>
          <p:nvPicPr>
            <p:cNvPr id="313" name="Image" descr="Image"/>
            <p:cNvPicPr>
              <a:picLocks noChangeAspect="1"/>
            </p:cNvPicPr>
            <p:nvPr/>
          </p:nvPicPr>
          <p:blipFill>
            <a:blip r:embed="rId8"/>
            <a:stretch>
              <a:fillRect/>
            </a:stretch>
          </p:blipFill>
          <p:spPr>
            <a:xfrm>
              <a:off x="4394536" y="685471"/>
              <a:ext cx="997696" cy="724254"/>
            </a:xfrm>
            <a:prstGeom prst="rect">
              <a:avLst/>
            </a:prstGeom>
            <a:ln w="12700" cap="flat">
              <a:noFill/>
              <a:miter lim="400000"/>
            </a:ln>
            <a:effectLst/>
          </p:spPr>
        </p:pic>
        <p:pic>
          <p:nvPicPr>
            <p:cNvPr id="314" name="Image" descr="Image"/>
            <p:cNvPicPr>
              <a:picLocks noChangeAspect="1"/>
            </p:cNvPicPr>
            <p:nvPr/>
          </p:nvPicPr>
          <p:blipFill>
            <a:blip r:embed="rId9"/>
            <a:srcRect t="8906"/>
            <a:stretch>
              <a:fillRect/>
            </a:stretch>
          </p:blipFill>
          <p:spPr>
            <a:xfrm>
              <a:off x="7522907" y="865284"/>
              <a:ext cx="741928" cy="775450"/>
            </a:xfrm>
            <a:prstGeom prst="rect">
              <a:avLst/>
            </a:prstGeom>
            <a:ln w="12700" cap="flat">
              <a:noFill/>
              <a:miter lim="400000"/>
            </a:ln>
            <a:effectLst/>
          </p:spPr>
        </p:pic>
        <p:pic>
          <p:nvPicPr>
            <p:cNvPr id="315" name="Image" descr="Image"/>
            <p:cNvPicPr>
              <a:picLocks noChangeAspect="1"/>
            </p:cNvPicPr>
            <p:nvPr/>
          </p:nvPicPr>
          <p:blipFill>
            <a:blip r:embed="rId10"/>
            <a:srcRect t="15162" b="15162"/>
            <a:stretch>
              <a:fillRect/>
            </a:stretch>
          </p:blipFill>
          <p:spPr>
            <a:xfrm>
              <a:off x="1719286" y="1271727"/>
              <a:ext cx="1335105" cy="498736"/>
            </a:xfrm>
            <a:prstGeom prst="rect">
              <a:avLst/>
            </a:prstGeom>
            <a:ln w="12700" cap="flat">
              <a:noFill/>
              <a:miter lim="400000"/>
            </a:ln>
            <a:effectLst/>
          </p:spPr>
        </p:pic>
        <p:pic>
          <p:nvPicPr>
            <p:cNvPr id="316" name="Image" descr="Image"/>
            <p:cNvPicPr>
              <a:picLocks noChangeAspect="1"/>
            </p:cNvPicPr>
            <p:nvPr/>
          </p:nvPicPr>
          <p:blipFill>
            <a:blip r:embed="rId11"/>
            <a:stretch>
              <a:fillRect/>
            </a:stretch>
          </p:blipFill>
          <p:spPr>
            <a:xfrm>
              <a:off x="4394536" y="0"/>
              <a:ext cx="1302615" cy="498657"/>
            </a:xfrm>
            <a:prstGeom prst="rect">
              <a:avLst/>
            </a:prstGeom>
            <a:ln w="12700" cap="flat">
              <a:noFill/>
              <a:miter lim="400000"/>
            </a:ln>
            <a:effectLst/>
          </p:spPr>
        </p:pic>
        <p:pic>
          <p:nvPicPr>
            <p:cNvPr id="317" name="Image" descr="Image"/>
            <p:cNvPicPr>
              <a:picLocks noChangeAspect="1"/>
            </p:cNvPicPr>
            <p:nvPr/>
          </p:nvPicPr>
          <p:blipFill>
            <a:blip r:embed="rId12"/>
            <a:stretch>
              <a:fillRect/>
            </a:stretch>
          </p:blipFill>
          <p:spPr>
            <a:xfrm>
              <a:off x="0" y="1034194"/>
              <a:ext cx="1375952" cy="581925"/>
            </a:xfrm>
            <a:prstGeom prst="rect">
              <a:avLst/>
            </a:prstGeom>
            <a:ln w="12700" cap="flat">
              <a:noFill/>
              <a:miter lim="400000"/>
            </a:ln>
            <a:effectLst/>
          </p:spPr>
        </p:pic>
        <p:pic>
          <p:nvPicPr>
            <p:cNvPr id="318" name="Image" descr="Image"/>
            <p:cNvPicPr>
              <a:picLocks noChangeAspect="1"/>
            </p:cNvPicPr>
            <p:nvPr/>
          </p:nvPicPr>
          <p:blipFill>
            <a:blip r:embed="rId13"/>
            <a:stretch>
              <a:fillRect/>
            </a:stretch>
          </p:blipFill>
          <p:spPr>
            <a:xfrm>
              <a:off x="5581740" y="925983"/>
              <a:ext cx="772183" cy="724254"/>
            </a:xfrm>
            <a:prstGeom prst="rect">
              <a:avLst/>
            </a:prstGeom>
            <a:ln w="12700" cap="flat">
              <a:noFill/>
              <a:miter lim="400000"/>
            </a:ln>
            <a:effectLst/>
          </p:spPr>
        </p:pic>
        <p:pic>
          <p:nvPicPr>
            <p:cNvPr id="319" name="Image" descr="Image"/>
            <p:cNvPicPr>
              <a:picLocks noChangeAspect="1"/>
            </p:cNvPicPr>
            <p:nvPr/>
          </p:nvPicPr>
          <p:blipFill>
            <a:blip r:embed="rId14"/>
            <a:stretch>
              <a:fillRect/>
            </a:stretch>
          </p:blipFill>
          <p:spPr>
            <a:xfrm>
              <a:off x="6564317" y="858548"/>
              <a:ext cx="748196" cy="788915"/>
            </a:xfrm>
            <a:prstGeom prst="rect">
              <a:avLst/>
            </a:prstGeom>
            <a:ln w="12700" cap="flat">
              <a:noFill/>
              <a:miter lim="400000"/>
            </a:ln>
            <a:effectLst/>
          </p:spPr>
        </p:pic>
        <p:pic>
          <p:nvPicPr>
            <p:cNvPr id="320" name="Image" descr="Image"/>
            <p:cNvPicPr>
              <a:picLocks noChangeAspect="1"/>
            </p:cNvPicPr>
            <p:nvPr/>
          </p:nvPicPr>
          <p:blipFill>
            <a:blip r:embed="rId15"/>
            <a:srcRect l="10068"/>
            <a:stretch>
              <a:fillRect/>
            </a:stretch>
          </p:blipFill>
          <p:spPr>
            <a:xfrm>
              <a:off x="4482661" y="1596538"/>
              <a:ext cx="743917" cy="802286"/>
            </a:xfrm>
            <a:prstGeom prst="rect">
              <a:avLst/>
            </a:prstGeom>
            <a:ln w="12700" cap="flat">
              <a:noFill/>
              <a:miter lim="400000"/>
            </a:ln>
            <a:effectLst/>
          </p:spPr>
        </p:pic>
        <p:pic>
          <p:nvPicPr>
            <p:cNvPr id="321" name="Image" descr="Image"/>
            <p:cNvPicPr>
              <a:picLocks noChangeAspect="1"/>
            </p:cNvPicPr>
            <p:nvPr/>
          </p:nvPicPr>
          <p:blipFill>
            <a:blip r:embed="rId16"/>
            <a:stretch>
              <a:fillRect/>
            </a:stretch>
          </p:blipFill>
          <p:spPr>
            <a:xfrm>
              <a:off x="5574776" y="1841730"/>
              <a:ext cx="1093405" cy="589414"/>
            </a:xfrm>
            <a:prstGeom prst="rect">
              <a:avLst/>
            </a:prstGeom>
            <a:ln w="12700" cap="flat">
              <a:noFill/>
              <a:miter lim="400000"/>
            </a:ln>
            <a:effectLst/>
          </p:spPr>
        </p:pic>
        <p:pic>
          <p:nvPicPr>
            <p:cNvPr id="322" name="Image" descr="Image"/>
            <p:cNvPicPr>
              <a:picLocks noChangeAspect="1"/>
            </p:cNvPicPr>
            <p:nvPr/>
          </p:nvPicPr>
          <p:blipFill>
            <a:blip r:embed="rId17"/>
            <a:stretch>
              <a:fillRect/>
            </a:stretch>
          </p:blipFill>
          <p:spPr>
            <a:xfrm>
              <a:off x="1733492" y="1893034"/>
              <a:ext cx="1306534" cy="589414"/>
            </a:xfrm>
            <a:prstGeom prst="rect">
              <a:avLst/>
            </a:prstGeom>
            <a:ln w="12700" cap="flat">
              <a:noFill/>
              <a:miter lim="400000"/>
            </a:ln>
            <a:effectLst/>
          </p:spPr>
        </p:pic>
        <p:pic>
          <p:nvPicPr>
            <p:cNvPr id="323" name="Image" descr="Image"/>
            <p:cNvPicPr>
              <a:picLocks noChangeAspect="1"/>
            </p:cNvPicPr>
            <p:nvPr/>
          </p:nvPicPr>
          <p:blipFill>
            <a:blip r:embed="rId18"/>
            <a:stretch>
              <a:fillRect/>
            </a:stretch>
          </p:blipFill>
          <p:spPr>
            <a:xfrm>
              <a:off x="144432" y="1740481"/>
              <a:ext cx="1266332" cy="688569"/>
            </a:xfrm>
            <a:prstGeom prst="rect">
              <a:avLst/>
            </a:prstGeom>
            <a:ln w="12700" cap="flat">
              <a:noFill/>
              <a:miter lim="400000"/>
            </a:ln>
            <a:effectLst/>
          </p:spPr>
        </p:pic>
        <p:pic>
          <p:nvPicPr>
            <p:cNvPr id="324" name="Image" descr="Image"/>
            <p:cNvPicPr>
              <a:picLocks noChangeAspect="1"/>
            </p:cNvPicPr>
            <p:nvPr/>
          </p:nvPicPr>
          <p:blipFill>
            <a:blip r:embed="rId19"/>
            <a:stretch>
              <a:fillRect/>
            </a:stretch>
          </p:blipFill>
          <p:spPr>
            <a:xfrm>
              <a:off x="3397567" y="1207955"/>
              <a:ext cx="741760" cy="1018349"/>
            </a:xfrm>
            <a:prstGeom prst="rect">
              <a:avLst/>
            </a:prstGeom>
            <a:ln w="12700" cap="flat">
              <a:noFill/>
              <a:miter lim="400000"/>
            </a:ln>
            <a:effectLst/>
          </p:spPr>
        </p:pic>
        <p:pic>
          <p:nvPicPr>
            <p:cNvPr id="325" name="Image" descr="Image"/>
            <p:cNvPicPr>
              <a:picLocks noChangeAspect="1"/>
            </p:cNvPicPr>
            <p:nvPr/>
          </p:nvPicPr>
          <p:blipFill>
            <a:blip r:embed="rId20"/>
            <a:stretch>
              <a:fillRect/>
            </a:stretch>
          </p:blipFill>
          <p:spPr>
            <a:xfrm>
              <a:off x="6850458" y="1841730"/>
              <a:ext cx="1428688" cy="589414"/>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Rectangle 2"/>
          <p:cNvSpPr txBox="1">
            <a:spLocks noGrp="1"/>
          </p:cNvSpPr>
          <p:nvPr>
            <p:ph type="title"/>
          </p:nvPr>
        </p:nvSpPr>
        <p:spPr>
          <a:xfrm>
            <a:off x="304800" y="12699"/>
            <a:ext cx="8534400" cy="553504"/>
          </a:xfrm>
          <a:prstGeom prst="rect">
            <a:avLst/>
          </a:prstGeom>
        </p:spPr>
        <p:txBody>
          <a:bodyPr/>
          <a:lstStyle>
            <a:lvl1pPr>
              <a:defRPr sz="1500"/>
            </a:lvl1pPr>
          </a:lstStyle>
          <a:p>
            <a:r>
              <a:rPr dirty="0"/>
              <a:t>Sources cited in the previous three pages:</a:t>
            </a:r>
          </a:p>
        </p:txBody>
      </p:sp>
      <p:sp>
        <p:nvSpPr>
          <p:cNvPr id="329" name="Rectangle 3"/>
          <p:cNvSpPr txBox="1">
            <a:spLocks noGrp="1"/>
          </p:cNvSpPr>
          <p:nvPr>
            <p:ph type="body" idx="1"/>
          </p:nvPr>
        </p:nvSpPr>
        <p:spPr>
          <a:xfrm>
            <a:off x="141271" y="394473"/>
            <a:ext cx="9065606" cy="5250196"/>
          </a:xfrm>
          <a:prstGeom prst="rect">
            <a:avLst/>
          </a:prstGeom>
        </p:spPr>
        <p:txBody>
          <a:bodyPr/>
          <a:lstStyle/>
          <a:p>
            <a:pPr>
              <a:lnSpc>
                <a:spcPct val="190000"/>
              </a:lnSpc>
              <a:defRPr sz="1200"/>
            </a:pPr>
            <a:r>
              <a:rPr dirty="0"/>
              <a:t>First page:</a:t>
            </a:r>
          </a:p>
          <a:p>
            <a:pPr>
              <a:defRPr sz="1100"/>
            </a:pPr>
            <a:r>
              <a:rPr dirty="0"/>
              <a:t>1) </a:t>
            </a:r>
            <a:r>
              <a:rPr u="sng" dirty="0">
                <a:solidFill>
                  <a:srgbClr val="76D6FF"/>
                </a:solidFill>
                <a:uFill>
                  <a:solidFill>
                    <a:srgbClr val="00CCFF"/>
                  </a:solidFill>
                </a:uFill>
                <a:hlinkClick r:id="rId2"/>
              </a:rPr>
              <a:t>https://www.nrdc.org/sites/default/files/hydrogen.pdf</a:t>
            </a:r>
          </a:p>
          <a:p>
            <a:pPr>
              <a:defRPr sz="1100"/>
            </a:pPr>
            <a:r>
              <a:rPr dirty="0"/>
              <a:t>2) </a:t>
            </a:r>
            <a:r>
              <a:rPr u="sng" dirty="0">
                <a:solidFill>
                  <a:srgbClr val="00CCFF"/>
                </a:solidFill>
                <a:uFill>
                  <a:solidFill>
                    <a:srgbClr val="00CCFF"/>
                  </a:solidFill>
                </a:uFill>
                <a:hlinkClick r:id="rId3"/>
              </a:rPr>
              <a:t>https://www.sierraclub.org/articles/2022/01/hydrogen-future-clean-energy-or-false-solution</a:t>
            </a:r>
          </a:p>
          <a:p>
            <a:pPr>
              <a:defRPr sz="1100"/>
            </a:pPr>
            <a:r>
              <a:rPr dirty="0"/>
              <a:t>3) </a:t>
            </a:r>
            <a:r>
              <a:rPr u="sng" dirty="0">
                <a:solidFill>
                  <a:srgbClr val="76D6FF"/>
                </a:solidFill>
                <a:uFill>
                  <a:solidFill>
                    <a:srgbClr val="00CCFF"/>
                  </a:solidFill>
                </a:uFill>
                <a:hlinkClick r:id="rId4"/>
              </a:rPr>
              <a:t>https://renew.org.au/wp-content/uploads/2019/06/HydrogenHelpOrHype02d.pdf</a:t>
            </a:r>
          </a:p>
          <a:p>
            <a:pPr>
              <a:defRPr sz="1100"/>
            </a:pPr>
            <a:r>
              <a:rPr dirty="0"/>
              <a:t>4) </a:t>
            </a:r>
            <a:r>
              <a:rPr u="sng" dirty="0">
                <a:solidFill>
                  <a:srgbClr val="76D6FF"/>
                </a:solidFill>
                <a:uFill>
                  <a:solidFill>
                    <a:srgbClr val="00CCFF"/>
                  </a:solidFill>
                </a:uFill>
                <a:hlinkClick r:id="rId5"/>
              </a:rPr>
              <a:t>https://www.irena.org/-/media/Files/IRENA/Agency/Publication/2019/Sep/IRENA_Hydrogen_2019.pdf</a:t>
            </a:r>
          </a:p>
          <a:p>
            <a:pPr>
              <a:lnSpc>
                <a:spcPct val="250000"/>
              </a:lnSpc>
              <a:defRPr sz="1100"/>
            </a:pPr>
            <a:r>
              <a:rPr dirty="0"/>
              <a:t>5) </a:t>
            </a:r>
            <a:r>
              <a:rPr u="sng" dirty="0">
                <a:solidFill>
                  <a:srgbClr val="76D6FF"/>
                </a:solidFill>
                <a:uFill>
                  <a:solidFill>
                    <a:srgbClr val="00CCFF"/>
                  </a:solidFill>
                </a:uFill>
                <a:hlinkClick r:id="rId6"/>
              </a:rPr>
              <a:t>https://physicstoday.scitation.org/doi/10.1063/1.1878333</a:t>
            </a:r>
          </a:p>
          <a:p>
            <a:pPr>
              <a:lnSpc>
                <a:spcPct val="200000"/>
              </a:lnSpc>
              <a:defRPr sz="1200"/>
            </a:pPr>
            <a:r>
              <a:rPr dirty="0"/>
              <a:t>Second page:</a:t>
            </a:r>
          </a:p>
          <a:p>
            <a:pPr>
              <a:defRPr sz="1100"/>
            </a:pPr>
            <a:r>
              <a:rPr dirty="0"/>
              <a:t>6) </a:t>
            </a:r>
            <a:r>
              <a:rPr u="sng" dirty="0">
                <a:solidFill>
                  <a:srgbClr val="76D6FF"/>
                </a:solidFill>
                <a:uFill>
                  <a:solidFill>
                    <a:srgbClr val="00CCFF"/>
                  </a:solidFill>
                </a:uFill>
                <a:hlinkClick r:id="rId7"/>
              </a:rPr>
              <a:t>https://www.forbes.com/sites/jamesmorris/2021/02/06/why-are-we-still-talking-about-hydrogen/?sh=70b10937f044</a:t>
            </a:r>
          </a:p>
          <a:p>
            <a:pPr>
              <a:defRPr sz="1100"/>
            </a:pPr>
            <a:r>
              <a:rPr dirty="0"/>
              <a:t>7) </a:t>
            </a:r>
            <a:r>
              <a:rPr u="sng" dirty="0">
                <a:solidFill>
                  <a:srgbClr val="76D6FF"/>
                </a:solidFill>
                <a:uFill>
                  <a:solidFill>
                    <a:srgbClr val="00CCFF"/>
                  </a:solidFill>
                </a:uFill>
                <a:hlinkClick r:id="rId8"/>
              </a:rPr>
              <a:t>https://www.washingtonpost.com/climate-solutions/2022/03/17/hydrogen-clean-energy-climate-change/</a:t>
            </a:r>
          </a:p>
          <a:p>
            <a:pPr>
              <a:defRPr sz="1100"/>
            </a:pPr>
            <a:r>
              <a:rPr dirty="0"/>
              <a:t>8) </a:t>
            </a:r>
            <a:r>
              <a:rPr u="sng" dirty="0">
                <a:solidFill>
                  <a:srgbClr val="76D6FF"/>
                </a:solidFill>
                <a:uFill>
                  <a:solidFill>
                    <a:srgbClr val="00CCFF"/>
                  </a:solidFill>
                </a:uFill>
                <a:hlinkClick r:id="rId9"/>
              </a:rPr>
              <a:t>https://www.washingtonpost.com/opinions/2023/04/27/clean-hydrogen-tax-credit-stringent-rules/</a:t>
            </a:r>
          </a:p>
          <a:p>
            <a:pPr>
              <a:defRPr sz="1100"/>
            </a:pPr>
            <a:r>
              <a:rPr dirty="0"/>
              <a:t>9) </a:t>
            </a:r>
            <a:r>
              <a:rPr u="sng" dirty="0">
                <a:solidFill>
                  <a:srgbClr val="76D6FF"/>
                </a:solidFill>
                <a:uFill>
                  <a:solidFill>
                    <a:srgbClr val="00CCFF"/>
                  </a:solidFill>
                </a:uFill>
                <a:hlinkClick r:id="rId10"/>
              </a:rPr>
              <a:t>https://www.nytimes.com/2023/04/14/opinion/hydrogen-fuel-tax-credit-climate-change.html?searchResultPosition=2</a:t>
            </a:r>
          </a:p>
          <a:p>
            <a:pPr>
              <a:defRPr sz="1100"/>
            </a:pPr>
            <a:r>
              <a:rPr dirty="0"/>
              <a:t>10) </a:t>
            </a:r>
            <a:r>
              <a:rPr u="sng" dirty="0">
                <a:solidFill>
                  <a:srgbClr val="76D6FF"/>
                </a:solidFill>
                <a:uFill>
                  <a:solidFill>
                    <a:srgbClr val="00CCFF"/>
                  </a:solidFill>
                </a:uFill>
                <a:hlinkClick r:id="rId11"/>
              </a:rPr>
              <a:t>https://www.forbes.com/sites/energyinnovation/2023/04/17/green-hydrogen-or-dirty-fuel-treasury-department-rules-on-45v-tax-credit-will-determine-industrys-future/?sh=6303579ee6a1</a:t>
            </a:r>
          </a:p>
          <a:p>
            <a:pPr>
              <a:defRPr sz="1100"/>
            </a:pPr>
            <a:r>
              <a:rPr dirty="0"/>
              <a:t>11) </a:t>
            </a:r>
            <a:r>
              <a:rPr u="sng" dirty="0">
                <a:solidFill>
                  <a:srgbClr val="76D6FF"/>
                </a:solidFill>
                <a:uFill>
                  <a:solidFill>
                    <a:srgbClr val="00CCFF"/>
                  </a:solidFill>
                </a:uFill>
                <a:hlinkClick r:id="rId12"/>
              </a:rPr>
              <a:t>https://arstechnica.com/cars/2023/05/synthetic-gasoline-promises-neutral-emissions-but-the-math-doesnt-work/</a:t>
            </a:r>
          </a:p>
          <a:p>
            <a:pPr>
              <a:lnSpc>
                <a:spcPct val="250000"/>
              </a:lnSpc>
              <a:defRPr sz="1100"/>
            </a:pPr>
            <a:r>
              <a:rPr dirty="0"/>
              <a:t>12) </a:t>
            </a:r>
            <a:r>
              <a:rPr u="sng" dirty="0">
                <a:solidFill>
                  <a:srgbClr val="76D6FF"/>
                </a:solidFill>
                <a:uFill>
                  <a:solidFill>
                    <a:srgbClr val="00CCFF"/>
                  </a:solidFill>
                </a:uFill>
                <a:hlinkClick r:id="rId13"/>
              </a:rPr>
              <a:t>https://www.theguardian.com/business/2023/may/05/e-fuels-cars-aviation</a:t>
            </a:r>
          </a:p>
          <a:p>
            <a:pPr>
              <a:lnSpc>
                <a:spcPct val="200000"/>
              </a:lnSpc>
              <a:defRPr sz="1200"/>
            </a:pPr>
            <a:r>
              <a:rPr dirty="0"/>
              <a:t>Third page:</a:t>
            </a:r>
          </a:p>
          <a:p>
            <a:pPr>
              <a:tabLst>
                <a:tab pos="1981200" algn="l"/>
                <a:tab pos="5003800" algn="l"/>
                <a:tab pos="6667500" algn="l"/>
              </a:tabLst>
              <a:defRPr sz="1100"/>
            </a:pPr>
            <a:r>
              <a:rPr dirty="0"/>
              <a:t>13) </a:t>
            </a:r>
            <a:r>
              <a:rPr u="sng" dirty="0">
                <a:solidFill>
                  <a:srgbClr val="76D6FF"/>
                </a:solidFill>
                <a:uFill>
                  <a:solidFill>
                    <a:srgbClr val="00CCFF"/>
                  </a:solidFill>
                </a:uFill>
                <a:hlinkClick r:id="rId14"/>
              </a:rPr>
              <a:t>https://h2fcp.org/</a:t>
            </a:r>
            <a:r>
              <a:rPr dirty="0">
                <a:solidFill>
                  <a:srgbClr val="76D6FF"/>
                </a:solidFill>
              </a:rPr>
              <a:t> </a:t>
            </a:r>
            <a:r>
              <a:rPr dirty="0"/>
              <a:t>  	14) </a:t>
            </a:r>
            <a:r>
              <a:rPr u="sng" dirty="0">
                <a:solidFill>
                  <a:srgbClr val="76D6FF"/>
                </a:solidFill>
                <a:uFill>
                  <a:solidFill>
                    <a:srgbClr val="00CCFF"/>
                  </a:solidFill>
                </a:uFill>
                <a:hlinkClick r:id="rId15"/>
              </a:rPr>
              <a:t>https://hydrogencouncil.com/en/</a:t>
            </a:r>
            <a:r>
              <a:rPr dirty="0">
                <a:solidFill>
                  <a:srgbClr val="76D6FF"/>
                </a:solidFill>
              </a:rPr>
              <a:t>  </a:t>
            </a:r>
            <a:r>
              <a:rPr dirty="0"/>
              <a:t> 	15) </a:t>
            </a:r>
            <a:r>
              <a:rPr u="sng" dirty="0">
                <a:solidFill>
                  <a:srgbClr val="76D6FF"/>
                </a:solidFill>
                <a:uFill>
                  <a:solidFill>
                    <a:srgbClr val="00CCFF"/>
                  </a:solidFill>
                </a:uFill>
                <a:hlinkClick r:id="rId16"/>
              </a:rPr>
              <a:t>https://cleanh2.org/</a:t>
            </a:r>
            <a:r>
              <a:rPr dirty="0">
                <a:solidFill>
                  <a:srgbClr val="76D6FF"/>
                </a:solidFill>
              </a:rPr>
              <a:t> </a:t>
            </a:r>
            <a:r>
              <a:rPr dirty="0"/>
              <a:t> 	16) </a:t>
            </a:r>
            <a:r>
              <a:rPr u="sng" dirty="0">
                <a:solidFill>
                  <a:srgbClr val="76D6FF"/>
                </a:solidFill>
                <a:uFill>
                  <a:solidFill>
                    <a:srgbClr val="00CCFF"/>
                  </a:solidFill>
                </a:uFill>
                <a:hlinkClick r:id="rId17"/>
              </a:rPr>
              <a:t>https://www.fchea.org/</a:t>
            </a:r>
          </a:p>
          <a:p>
            <a:pPr>
              <a:tabLst>
                <a:tab pos="1981200" algn="l"/>
                <a:tab pos="5003800" algn="l"/>
                <a:tab pos="6667500" algn="l"/>
              </a:tabLst>
              <a:defRPr sz="1100"/>
            </a:pPr>
            <a:r>
              <a:rPr dirty="0"/>
              <a:t>17) </a:t>
            </a:r>
            <a:r>
              <a:rPr u="sng" dirty="0">
                <a:solidFill>
                  <a:srgbClr val="76D6FF"/>
                </a:solidFill>
                <a:uFill>
                  <a:solidFill>
                    <a:srgbClr val="00CCFF"/>
                  </a:solidFill>
                </a:uFill>
                <a:hlinkClick r:id="rId18"/>
              </a:rPr>
              <a:t>https://h2fcp.org/members</a:t>
            </a:r>
            <a:r>
              <a:rPr dirty="0">
                <a:solidFill>
                  <a:srgbClr val="76D6FF"/>
                </a:solidFill>
              </a:rPr>
              <a:t> </a:t>
            </a:r>
            <a:r>
              <a:rPr dirty="0"/>
              <a:t> 	18) </a:t>
            </a:r>
            <a:r>
              <a:rPr u="sng" dirty="0">
                <a:solidFill>
                  <a:srgbClr val="76D6FF"/>
                </a:solidFill>
                <a:uFill>
                  <a:solidFill>
                    <a:srgbClr val="00CCFF"/>
                  </a:solidFill>
                </a:uFill>
                <a:hlinkClick r:id="rId19"/>
              </a:rPr>
              <a:t>https://hydrogencouncil.com/en/members/</a:t>
            </a:r>
            <a:r>
              <a:rPr dirty="0">
                <a:solidFill>
                  <a:srgbClr val="76D6FF"/>
                </a:solidFill>
              </a:rPr>
              <a:t> </a:t>
            </a:r>
            <a:r>
              <a:rPr dirty="0"/>
              <a:t>  	19)</a:t>
            </a:r>
            <a:r>
              <a:rPr dirty="0">
                <a:solidFill>
                  <a:srgbClr val="2BAD81"/>
                </a:solidFill>
              </a:rPr>
              <a:t> </a:t>
            </a:r>
            <a:r>
              <a:rPr u="sng" dirty="0">
                <a:solidFill>
                  <a:srgbClr val="76D6FF"/>
                </a:solidFill>
                <a:uFill>
                  <a:solidFill>
                    <a:srgbClr val="00CCFF"/>
                  </a:solidFill>
                </a:uFill>
                <a:hlinkClick r:id="rId16"/>
              </a:rPr>
              <a:t>https://cleanh2.org/</a:t>
            </a:r>
            <a:r>
              <a:rPr dirty="0"/>
              <a:t>  	20) </a:t>
            </a:r>
            <a:r>
              <a:rPr u="sng" dirty="0">
                <a:solidFill>
                  <a:srgbClr val="76D6FF"/>
                </a:solidFill>
                <a:uFill>
                  <a:solidFill>
                    <a:srgbClr val="00CCFF"/>
                  </a:solidFill>
                </a:uFill>
                <a:hlinkClick r:id="rId20"/>
              </a:rPr>
              <a:t>https://www.fchea.org/members</a:t>
            </a:r>
          </a:p>
        </p:txBody>
      </p:sp>
      <p:sp>
        <p:nvSpPr>
          <p:cNvPr id="330" name="Rectangle 5"/>
          <p:cNvSpPr txBox="1"/>
          <p:nvPr/>
        </p:nvSpPr>
        <p:spPr>
          <a:xfrm>
            <a:off x="124078" y="6247560"/>
            <a:ext cx="8895845" cy="5821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PLEASE ALSO NOTE:  As with all of my notesets, on a companion "Resources" webpage (</a:t>
            </a:r>
            <a:r>
              <a:rPr u="sng">
                <a:solidFill>
                  <a:srgbClr val="00CCFF"/>
                </a:solidFill>
                <a:uFill>
                  <a:solidFill>
                    <a:srgbClr val="00CCFF"/>
                  </a:solidFill>
                </a:uFill>
                <a:hlinkClick r:id="rId21"/>
              </a:rPr>
              <a:t>link</a:t>
            </a:r>
            <a:r>
              <a:t>), I list the sources I studied while writing that noteset (as text citations, web links, and where not "paywalled," as cached copies), as well a certain critical figures and videos </a:t>
            </a: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(~120 such sources are already listed on this noteset's Resources webpage)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Rectangle 2"/>
          <p:cNvSpPr txBox="1">
            <a:spLocks noGrp="1"/>
          </p:cNvSpPr>
          <p:nvPr>
            <p:ph type="title"/>
          </p:nvPr>
        </p:nvSpPr>
        <p:spPr>
          <a:xfrm>
            <a:off x="304800" y="35811"/>
            <a:ext cx="8534400" cy="3599675"/>
          </a:xfrm>
          <a:prstGeom prst="rect">
            <a:avLst/>
          </a:prstGeom>
        </p:spPr>
        <p:txBody>
          <a:bodyPr/>
          <a:lstStyle/>
          <a:p>
            <a:pPr>
              <a:lnSpc>
                <a:spcPct val="290000"/>
              </a:lnSpc>
              <a:defRPr sz="1600" i="0">
                <a:solidFill>
                  <a:srgbClr val="FFFFFF"/>
                </a:solidFill>
              </a:defRPr>
            </a:pPr>
            <a:r>
              <a:t>What explains the enthusiasm of well-established Petrochemical &amp; Energy Companies? </a:t>
            </a:r>
          </a:p>
          <a:p>
            <a:pPr>
              <a:lnSpc>
                <a:spcPct val="140000"/>
              </a:lnSpc>
              <a:defRPr sz="1600" i="0">
                <a:solidFill>
                  <a:srgbClr val="FFFFFF"/>
                </a:solidFill>
              </a:defRPr>
            </a:pPr>
            <a:r>
              <a:t>What explains the contrasting negativity of not only Environmental &amp; Scientific Groups </a:t>
            </a:r>
          </a:p>
          <a:p>
            <a:pPr>
              <a:lnSpc>
                <a:spcPct val="340000"/>
              </a:lnSpc>
              <a:defRPr sz="1600" i="0">
                <a:solidFill>
                  <a:srgbClr val="FFFFFF"/>
                </a:solidFill>
              </a:defRPr>
            </a:pPr>
            <a:r>
              <a:t>but also that of the Business, Popular &amp; Technical Press?</a:t>
            </a:r>
          </a:p>
          <a:p>
            <a:pPr>
              <a:lnSpc>
                <a:spcPct val="170000"/>
              </a:lnSpc>
              <a:defRPr sz="1600" i="0">
                <a:solidFill>
                  <a:srgbClr val="FFFFFF"/>
                </a:solidFill>
              </a:defRPr>
            </a:pPr>
            <a:r>
              <a:t>To understand those reactions, we must first dig more deeply into: </a:t>
            </a:r>
          </a:p>
          <a:p>
            <a:pPr>
              <a:lnSpc>
                <a:spcPct val="200000"/>
              </a:lnSpc>
              <a:defRPr sz="2400" b="1" i="0">
                <a:solidFill>
                  <a:srgbClr val="FBC901"/>
                </a:solidFill>
              </a:defRPr>
            </a:pPr>
            <a:r>
              <a:t>Today's Not So Simple Hydrogen</a:t>
            </a:r>
          </a:p>
        </p:txBody>
      </p:sp>
      <p:sp>
        <p:nvSpPr>
          <p:cNvPr id="333" name="Rectangle 5"/>
          <p:cNvSpPr txBox="1"/>
          <p:nvPr/>
        </p:nvSpPr>
        <p:spPr>
          <a:xfrm>
            <a:off x="304800" y="6586967"/>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Rectangle 2"/>
          <p:cNvSpPr txBox="1">
            <a:spLocks noGrp="1"/>
          </p:cNvSpPr>
          <p:nvPr>
            <p:ph type="title"/>
          </p:nvPr>
        </p:nvSpPr>
        <p:spPr>
          <a:xfrm>
            <a:off x="304800" y="-64873"/>
            <a:ext cx="8534400" cy="675218"/>
          </a:xfrm>
          <a:prstGeom prst="rect">
            <a:avLst/>
          </a:prstGeom>
        </p:spPr>
        <p:txBody>
          <a:bodyPr/>
          <a:lstStyle>
            <a:lvl1pPr>
              <a:defRPr sz="1800" b="1">
                <a:solidFill>
                  <a:srgbClr val="FBC901"/>
                </a:solidFill>
              </a:defRPr>
            </a:lvl1pPr>
          </a:lstStyle>
          <a:p>
            <a:r>
              <a:t>From where do we NOW get Hydrogen Gas?</a:t>
            </a:r>
          </a:p>
        </p:txBody>
      </p:sp>
      <p:sp>
        <p:nvSpPr>
          <p:cNvPr id="336" name="Rectangle 3"/>
          <p:cNvSpPr txBox="1">
            <a:spLocks noGrp="1"/>
          </p:cNvSpPr>
          <p:nvPr>
            <p:ph type="body" idx="1"/>
          </p:nvPr>
        </p:nvSpPr>
        <p:spPr>
          <a:xfrm>
            <a:off x="118070" y="637732"/>
            <a:ext cx="8984060" cy="5110247"/>
          </a:xfrm>
          <a:prstGeom prst="rect">
            <a:avLst/>
          </a:prstGeom>
        </p:spPr>
        <p:txBody>
          <a:bodyPr>
            <a:noAutofit/>
          </a:bodyPr>
          <a:lstStyle/>
          <a:p>
            <a:pPr algn="ctr">
              <a:defRPr b="1"/>
            </a:pPr>
            <a:r>
              <a:rPr sz="1450" dirty="0"/>
              <a:t>Do we get it from natural sources?</a:t>
            </a:r>
          </a:p>
          <a:p>
            <a:r>
              <a:rPr sz="1450" dirty="0"/>
              <a:t>After all, </a:t>
            </a:r>
            <a:r>
              <a:rPr sz="1450" b="1" dirty="0">
                <a:solidFill>
                  <a:srgbClr val="FBC901"/>
                </a:solidFill>
              </a:rPr>
              <a:t>Hydrogen atoms</a:t>
            </a:r>
            <a:r>
              <a:rPr sz="1450" dirty="0"/>
              <a:t> are the most abundant atoms in the universe</a:t>
            </a:r>
          </a:p>
          <a:p>
            <a:r>
              <a:rPr sz="1450" dirty="0"/>
              <a:t>	And while Hydrogen atoms account for only about 0.14% of the Earth's crust,</a:t>
            </a:r>
          </a:p>
          <a:p>
            <a:pPr>
              <a:lnSpc>
                <a:spcPct val="250000"/>
              </a:lnSpc>
            </a:pPr>
            <a:r>
              <a:rPr sz="1450" dirty="0"/>
              <a:t>		a large fraction of those atoms reside in vast and readily-available bodies of water </a:t>
            </a:r>
            <a:r>
              <a:rPr sz="1450" baseline="31999" dirty="0"/>
              <a:t>1</a:t>
            </a:r>
          </a:p>
          <a:p>
            <a:r>
              <a:rPr sz="1450" dirty="0"/>
              <a:t>Leading one to also expect readily-available natural terrestrial sources of </a:t>
            </a:r>
            <a:r>
              <a:rPr sz="1450" b="1" dirty="0">
                <a:solidFill>
                  <a:srgbClr val="FBC901"/>
                </a:solidFill>
              </a:rPr>
              <a:t>Hydrogen Gas</a:t>
            </a:r>
          </a:p>
          <a:p>
            <a:r>
              <a:rPr sz="1450" dirty="0"/>
              <a:t>	And, in fact, there ARE natural sources of H</a:t>
            </a:r>
            <a:r>
              <a:rPr sz="1450" baseline="-5999" dirty="0"/>
              <a:t>2</a:t>
            </a:r>
            <a:r>
              <a:rPr sz="1450" dirty="0"/>
              <a:t> - mostly based upon extreme high temperature </a:t>
            </a:r>
          </a:p>
          <a:p>
            <a:pPr>
              <a:lnSpc>
                <a:spcPct val="250000"/>
              </a:lnSpc>
            </a:pPr>
            <a:r>
              <a:rPr sz="1450" dirty="0"/>
              <a:t>		interaction of stone &amp; water within the earth's crust &amp; at sub-ocean hydrothermal vents </a:t>
            </a:r>
            <a:r>
              <a:rPr sz="1450" baseline="31999" dirty="0"/>
              <a:t>2</a:t>
            </a:r>
          </a:p>
          <a:p>
            <a:r>
              <a:rPr sz="1450" dirty="0"/>
              <a:t>Such naturally occurring H</a:t>
            </a:r>
            <a:r>
              <a:rPr sz="1450" baseline="-5999" dirty="0"/>
              <a:t>2</a:t>
            </a:r>
            <a:r>
              <a:rPr sz="1450" dirty="0"/>
              <a:t> has been labeled </a:t>
            </a:r>
            <a:r>
              <a:rPr sz="1450" b="1" dirty="0"/>
              <a:t>White Hydrogen</a:t>
            </a:r>
            <a:r>
              <a:rPr sz="1450" dirty="0"/>
              <a:t> </a:t>
            </a:r>
          </a:p>
          <a:p>
            <a:r>
              <a:rPr sz="1450" dirty="0"/>
              <a:t>	About which, in 2021, the "world's first" conference was held, labeling it </a:t>
            </a:r>
            <a:r>
              <a:rPr sz="1450" b="1" dirty="0">
                <a:solidFill>
                  <a:srgbClr val="FBC901"/>
                </a:solidFill>
              </a:rPr>
              <a:t>The New Frontier</a:t>
            </a:r>
            <a:r>
              <a:rPr sz="1450" b="1" dirty="0"/>
              <a:t> </a:t>
            </a:r>
            <a:r>
              <a:rPr sz="1450" b="1" baseline="31999" dirty="0"/>
              <a:t>3</a:t>
            </a:r>
            <a:endParaRPr sz="1450" b="1" dirty="0"/>
          </a:p>
          <a:p>
            <a:pPr>
              <a:lnSpc>
                <a:spcPct val="250000"/>
              </a:lnSpc>
            </a:pPr>
            <a:r>
              <a:rPr sz="1450" b="1" dirty="0"/>
              <a:t>	</a:t>
            </a:r>
            <a:r>
              <a:rPr sz="1450" dirty="0"/>
              <a:t>But beyond that label, and that conference, I found essentially zero information about its use</a:t>
            </a:r>
          </a:p>
          <a:p>
            <a:pPr algn="ctr">
              <a:defRPr b="1"/>
            </a:pPr>
            <a:r>
              <a:rPr sz="1450" dirty="0"/>
              <a:t>Why? Because the H atoms of H</a:t>
            </a:r>
            <a:r>
              <a:rPr sz="1450" baseline="-5999" dirty="0"/>
              <a:t>2</a:t>
            </a:r>
            <a:r>
              <a:rPr sz="1450" dirty="0"/>
              <a:t> </a:t>
            </a:r>
            <a:r>
              <a:rPr sz="1450" dirty="0" err="1"/>
              <a:t>rebond</a:t>
            </a:r>
            <a:r>
              <a:rPr sz="1450" dirty="0"/>
              <a:t> so </a:t>
            </a:r>
            <a:r>
              <a:rPr sz="1450" dirty="0" err="1"/>
              <a:t>easlily</a:t>
            </a:r>
            <a:r>
              <a:rPr sz="1450" dirty="0"/>
              <a:t> to OTHER atoms (such as C &amp; O) that</a:t>
            </a:r>
          </a:p>
          <a:p>
            <a:pPr algn="ctr">
              <a:defRPr b="1"/>
            </a:pPr>
            <a:r>
              <a:rPr sz="1450" dirty="0">
                <a:solidFill>
                  <a:srgbClr val="FBC901"/>
                </a:solidFill>
              </a:rPr>
              <a:t>natural H</a:t>
            </a:r>
            <a:r>
              <a:rPr sz="1450" baseline="-5999" dirty="0">
                <a:solidFill>
                  <a:srgbClr val="FBC901"/>
                </a:solidFill>
              </a:rPr>
              <a:t>2</a:t>
            </a:r>
            <a:r>
              <a:rPr sz="1450" dirty="0">
                <a:solidFill>
                  <a:srgbClr val="FBC901"/>
                </a:solidFill>
              </a:rPr>
              <a:t> is incorporated into other compounds long before it can ever accumulate!</a:t>
            </a:r>
          </a:p>
        </p:txBody>
      </p:sp>
      <p:sp>
        <p:nvSpPr>
          <p:cNvPr id="337" name="Rectangle 5"/>
          <p:cNvSpPr txBox="1"/>
          <p:nvPr/>
        </p:nvSpPr>
        <p:spPr>
          <a:xfrm>
            <a:off x="171811" y="6120976"/>
            <a:ext cx="8800378" cy="696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https://www.britannica.com/science/hydrogen</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2) https://en.wikipedia.org/wiki/Natural_hydrogen </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3) https://geoscientist.online/sections/unearthed/natural-hydrogen-the-new-frontier/</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9" name="Group"/>
          <p:cNvGrpSpPr/>
          <p:nvPr/>
        </p:nvGrpSpPr>
        <p:grpSpPr>
          <a:xfrm>
            <a:off x="215746" y="1116919"/>
            <a:ext cx="6317541" cy="1897256"/>
            <a:chOff x="0" y="0"/>
            <a:chExt cx="6317540" cy="1897255"/>
          </a:xfrm>
        </p:grpSpPr>
        <p:pic>
          <p:nvPicPr>
            <p:cNvPr id="339" name="Image" descr="Image"/>
            <p:cNvPicPr>
              <a:picLocks noChangeAspect="1"/>
            </p:cNvPicPr>
            <p:nvPr/>
          </p:nvPicPr>
          <p:blipFill>
            <a:blip r:embed="rId2"/>
            <a:stretch>
              <a:fillRect/>
            </a:stretch>
          </p:blipFill>
          <p:spPr>
            <a:xfrm>
              <a:off x="0" y="0"/>
              <a:ext cx="6317541" cy="1897256"/>
            </a:xfrm>
            <a:prstGeom prst="rect">
              <a:avLst/>
            </a:prstGeom>
            <a:ln w="12700" cap="flat">
              <a:noFill/>
              <a:miter lim="400000"/>
            </a:ln>
            <a:effectLst/>
          </p:spPr>
        </p:pic>
        <p:sp>
          <p:nvSpPr>
            <p:cNvPr id="340" name="Rectangle 5"/>
            <p:cNvSpPr txBox="1"/>
            <p:nvPr/>
          </p:nvSpPr>
          <p:spPr>
            <a:xfrm>
              <a:off x="2689805" y="90486"/>
              <a:ext cx="919129" cy="159485"/>
            </a:xfrm>
            <a:prstGeom prst="rect">
              <a:avLst/>
            </a:prstGeom>
            <a:solidFill>
              <a:srgbClr val="0080A8"/>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b">
              <a:noAutofit/>
            </a:bodyPr>
            <a:lstStyle/>
            <a:p>
              <a:pPr algn="ctr" defTabSz="457200">
                <a:defRPr sz="500" b="0">
                  <a:solidFill>
                    <a:srgbClr val="FFFFFF"/>
                  </a:solidFill>
                  <a:latin typeface="+mj-lt"/>
                  <a:ea typeface="+mj-ea"/>
                  <a:cs typeface="+mj-cs"/>
                  <a:sym typeface="Helvetica"/>
                </a:defRPr>
              </a:pPr>
              <a:r>
                <a:t>H</a:t>
              </a:r>
              <a:r>
                <a:rPr baseline="-5999"/>
                <a:t>2</a:t>
              </a:r>
              <a:r>
                <a:t> or Biofueled Aircraft</a:t>
              </a:r>
            </a:p>
          </p:txBody>
        </p:sp>
        <p:sp>
          <p:nvSpPr>
            <p:cNvPr id="341" name="Rectangle 5"/>
            <p:cNvSpPr txBox="1"/>
            <p:nvPr/>
          </p:nvSpPr>
          <p:spPr>
            <a:xfrm>
              <a:off x="2782893" y="1597888"/>
              <a:ext cx="446079" cy="155788"/>
            </a:xfrm>
            <a:prstGeom prst="rect">
              <a:avLst/>
            </a:prstGeom>
            <a:solidFill>
              <a:srgbClr val="0080A8"/>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b">
              <a:noAutofit/>
            </a:bodyPr>
            <a:lstStyle/>
            <a:p>
              <a:pPr algn="ctr" defTabSz="457200">
                <a:defRPr sz="500" b="0">
                  <a:solidFill>
                    <a:srgbClr val="FFFFFF"/>
                  </a:solidFill>
                  <a:latin typeface="+mj-lt"/>
                  <a:ea typeface="+mj-ea"/>
                  <a:cs typeface="+mj-cs"/>
                  <a:sym typeface="Helvetica"/>
                </a:defRPr>
              </a:pPr>
              <a:r>
                <a:t>H</a:t>
              </a:r>
              <a:r>
                <a:rPr baseline="-5999"/>
                <a:t>2</a:t>
              </a:r>
              <a:r>
                <a:t> Storage</a:t>
              </a:r>
            </a:p>
          </p:txBody>
        </p:sp>
        <p:sp>
          <p:nvSpPr>
            <p:cNvPr id="342" name="Rectangle 5"/>
            <p:cNvSpPr txBox="1"/>
            <p:nvPr/>
          </p:nvSpPr>
          <p:spPr>
            <a:xfrm>
              <a:off x="3532127" y="1210121"/>
              <a:ext cx="549562" cy="244829"/>
            </a:xfrm>
            <a:prstGeom prst="rect">
              <a:avLst/>
            </a:prstGeom>
            <a:solidFill>
              <a:srgbClr val="0080A8"/>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b">
              <a:noAutofit/>
            </a:bodyPr>
            <a:lstStyle/>
            <a:p>
              <a:pPr algn="ctr" defTabSz="457200">
                <a:defRPr sz="500" b="0">
                  <a:solidFill>
                    <a:srgbClr val="FFFFFF"/>
                  </a:solidFill>
                  <a:latin typeface="+mj-lt"/>
                  <a:ea typeface="+mj-ea"/>
                  <a:cs typeface="+mj-cs"/>
                  <a:sym typeface="Helvetica"/>
                </a:defRPr>
              </a:pPr>
              <a:r>
                <a:t>H</a:t>
              </a:r>
              <a:r>
                <a:rPr baseline="-5999"/>
                <a:t>2</a:t>
              </a:r>
              <a:r>
                <a:t> Refueling Station</a:t>
              </a:r>
            </a:p>
          </p:txBody>
        </p:sp>
        <p:sp>
          <p:nvSpPr>
            <p:cNvPr id="343" name="Rectangle 5"/>
            <p:cNvSpPr txBox="1"/>
            <p:nvPr/>
          </p:nvSpPr>
          <p:spPr>
            <a:xfrm>
              <a:off x="2759765" y="1055764"/>
              <a:ext cx="549562" cy="167300"/>
            </a:xfrm>
            <a:prstGeom prst="rect">
              <a:avLst/>
            </a:prstGeom>
            <a:solidFill>
              <a:srgbClr val="0080A8"/>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b">
              <a:noAutofit/>
            </a:bodyPr>
            <a:lstStyle/>
            <a:p>
              <a:pPr algn="ctr" defTabSz="457200">
                <a:defRPr sz="500" b="0">
                  <a:solidFill>
                    <a:srgbClr val="FFFFFF"/>
                  </a:solidFill>
                  <a:latin typeface="+mj-lt"/>
                  <a:ea typeface="+mj-ea"/>
                  <a:cs typeface="+mj-cs"/>
                  <a:sym typeface="Helvetica"/>
                </a:defRPr>
              </a:pPr>
              <a:r>
                <a:t>H</a:t>
              </a:r>
              <a:r>
                <a:rPr baseline="-5999"/>
                <a:t>2</a:t>
              </a:r>
              <a:r>
                <a:t> Pipelines</a:t>
              </a:r>
            </a:p>
          </p:txBody>
        </p:sp>
        <p:sp>
          <p:nvSpPr>
            <p:cNvPr id="344" name="Rectangle 5"/>
            <p:cNvSpPr txBox="1"/>
            <p:nvPr/>
          </p:nvSpPr>
          <p:spPr>
            <a:xfrm>
              <a:off x="4084463" y="819480"/>
              <a:ext cx="689473" cy="164984"/>
            </a:xfrm>
            <a:prstGeom prst="rect">
              <a:avLst/>
            </a:prstGeom>
            <a:solidFill>
              <a:srgbClr val="0080A8"/>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b">
              <a:noAutofit/>
            </a:bodyPr>
            <a:lstStyle>
              <a:lvl1pPr algn="ctr" defTabSz="457200">
                <a:defRPr sz="500" b="0">
                  <a:solidFill>
                    <a:srgbClr val="FFFFFF"/>
                  </a:solidFill>
                  <a:latin typeface="+mj-lt"/>
                  <a:ea typeface="+mj-ea"/>
                  <a:cs typeface="+mj-cs"/>
                  <a:sym typeface="Helvetica"/>
                </a:defRPr>
              </a:lvl1pPr>
            </a:lstStyle>
            <a:p>
              <a:r>
                <a:t>Electrolysis Plant</a:t>
              </a:r>
            </a:p>
          </p:txBody>
        </p:sp>
        <p:sp>
          <p:nvSpPr>
            <p:cNvPr id="345" name="Rectangle 5"/>
            <p:cNvSpPr txBox="1"/>
            <p:nvPr/>
          </p:nvSpPr>
          <p:spPr>
            <a:xfrm>
              <a:off x="958109" y="1220361"/>
              <a:ext cx="670511" cy="252445"/>
            </a:xfrm>
            <a:prstGeom prst="rect">
              <a:avLst/>
            </a:prstGeom>
            <a:solidFill>
              <a:srgbClr val="0080A8"/>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b">
              <a:noAutofit/>
            </a:bodyPr>
            <a:lstStyle>
              <a:lvl1pPr algn="ctr" defTabSz="457200">
                <a:defRPr sz="500" b="0">
                  <a:solidFill>
                    <a:srgbClr val="FFFFFF"/>
                  </a:solidFill>
                  <a:latin typeface="+mj-lt"/>
                  <a:ea typeface="+mj-ea"/>
                  <a:cs typeface="+mj-cs"/>
                  <a:sym typeface="Helvetica"/>
                </a:defRPr>
              </a:lvl1pPr>
            </a:lstStyle>
            <a:p>
              <a:r>
                <a:t>Biofuel Refueling Station</a:t>
              </a:r>
            </a:p>
          </p:txBody>
        </p:sp>
        <p:sp>
          <p:nvSpPr>
            <p:cNvPr id="346" name="Rectangle 5"/>
            <p:cNvSpPr txBox="1"/>
            <p:nvPr/>
          </p:nvSpPr>
          <p:spPr>
            <a:xfrm>
              <a:off x="2374909" y="814905"/>
              <a:ext cx="1168390" cy="159868"/>
            </a:xfrm>
            <a:prstGeom prst="rect">
              <a:avLst/>
            </a:prstGeom>
            <a:solidFill>
              <a:srgbClr val="0080A8"/>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b">
              <a:noAutofit/>
            </a:bodyPr>
            <a:lstStyle/>
            <a:p>
              <a:pPr algn="ctr" defTabSz="457200">
                <a:defRPr sz="500" b="0">
                  <a:solidFill>
                    <a:srgbClr val="FFFFFF"/>
                  </a:solidFill>
                  <a:latin typeface="+mj-lt"/>
                  <a:ea typeface="+mj-ea"/>
                  <a:cs typeface="+mj-cs"/>
                  <a:sym typeface="Helvetica"/>
                </a:defRPr>
              </a:pPr>
              <a:r>
                <a:t>H</a:t>
              </a:r>
              <a:r>
                <a:rPr baseline="-5999"/>
                <a:t>2</a:t>
              </a:r>
              <a:r>
                <a:t> Fueled Backup Power Plant</a:t>
              </a:r>
            </a:p>
          </p:txBody>
        </p:sp>
        <p:sp>
          <p:nvSpPr>
            <p:cNvPr id="347" name="Rectangle 5"/>
            <p:cNvSpPr txBox="1"/>
            <p:nvPr/>
          </p:nvSpPr>
          <p:spPr>
            <a:xfrm>
              <a:off x="5233618" y="130534"/>
              <a:ext cx="1056231" cy="163595"/>
            </a:xfrm>
            <a:prstGeom prst="rect">
              <a:avLst/>
            </a:prstGeom>
            <a:solidFill>
              <a:srgbClr val="0080A8"/>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b">
              <a:noAutofit/>
            </a:bodyPr>
            <a:lstStyle>
              <a:lvl1pPr algn="ctr" defTabSz="457200">
                <a:defRPr sz="500" b="0">
                  <a:solidFill>
                    <a:srgbClr val="FFFFFF"/>
                  </a:solidFill>
                  <a:latin typeface="+mj-lt"/>
                  <a:ea typeface="+mj-ea"/>
                  <a:cs typeface="+mj-cs"/>
                  <a:sym typeface="Helvetica"/>
                </a:defRPr>
              </a:lvl1pPr>
            </a:lstStyle>
            <a:p>
              <a:r>
                <a:t>Green Grid Energy Sources</a:t>
              </a:r>
            </a:p>
          </p:txBody>
        </p:sp>
        <p:sp>
          <p:nvSpPr>
            <p:cNvPr id="348" name="Rectangle 5"/>
            <p:cNvSpPr txBox="1"/>
            <p:nvPr/>
          </p:nvSpPr>
          <p:spPr>
            <a:xfrm>
              <a:off x="2056286" y="1552973"/>
              <a:ext cx="616798" cy="165984"/>
            </a:xfrm>
            <a:prstGeom prst="rect">
              <a:avLst/>
            </a:prstGeom>
            <a:solidFill>
              <a:srgbClr val="0080A8"/>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b">
              <a:noAutofit/>
            </a:bodyPr>
            <a:lstStyle>
              <a:lvl1pPr algn="ctr" defTabSz="457200">
                <a:defRPr sz="500" b="0">
                  <a:solidFill>
                    <a:srgbClr val="FFFFFF"/>
                  </a:solidFill>
                  <a:latin typeface="+mj-lt"/>
                  <a:ea typeface="+mj-ea"/>
                  <a:cs typeface="+mj-cs"/>
                  <a:sym typeface="Helvetica"/>
                </a:defRPr>
              </a:lvl1pPr>
            </a:lstStyle>
            <a:p>
              <a:r>
                <a:t>Biofuel Refinery</a:t>
              </a:r>
            </a:p>
          </p:txBody>
        </p:sp>
      </p:grpSp>
      <p:sp>
        <p:nvSpPr>
          <p:cNvPr id="350" name="Rectangle 3"/>
          <p:cNvSpPr txBox="1">
            <a:spLocks noGrp="1"/>
          </p:cNvSpPr>
          <p:nvPr>
            <p:ph type="body" sz="quarter" idx="1"/>
          </p:nvPr>
        </p:nvSpPr>
        <p:spPr>
          <a:xfrm>
            <a:off x="59477" y="583859"/>
            <a:ext cx="9144001" cy="434789"/>
          </a:xfrm>
          <a:prstGeom prst="rect">
            <a:avLst/>
          </a:prstGeom>
        </p:spPr>
        <p:txBody>
          <a:bodyPr/>
          <a:lstStyle/>
          <a:p>
            <a:r>
              <a:t>The technique suggested in the earlier "Vision" figures is </a:t>
            </a:r>
            <a:r>
              <a:rPr b="1"/>
              <a:t>Electrolysis:</a:t>
            </a:r>
          </a:p>
        </p:txBody>
      </p:sp>
      <p:sp>
        <p:nvSpPr>
          <p:cNvPr id="351" name="Rectangle 2"/>
          <p:cNvSpPr txBox="1">
            <a:spLocks noGrp="1"/>
          </p:cNvSpPr>
          <p:nvPr>
            <p:ph type="title"/>
          </p:nvPr>
        </p:nvSpPr>
        <p:spPr>
          <a:xfrm>
            <a:off x="304800" y="50799"/>
            <a:ext cx="8534400" cy="434789"/>
          </a:xfrm>
          <a:prstGeom prst="rect">
            <a:avLst/>
          </a:prstGeom>
        </p:spPr>
        <p:txBody>
          <a:bodyPr/>
          <a:lstStyle/>
          <a:p>
            <a:pPr>
              <a:defRPr sz="1800"/>
            </a:pPr>
            <a:r>
              <a:t>So instead of </a:t>
            </a:r>
            <a:r>
              <a:rPr b="1"/>
              <a:t>Getting</a:t>
            </a:r>
            <a:r>
              <a:t> H</a:t>
            </a:r>
            <a:r>
              <a:rPr baseline="-5999"/>
              <a:t>2</a:t>
            </a:r>
            <a:r>
              <a:t> Gas we must now </a:t>
            </a:r>
            <a:r>
              <a:rPr b="1"/>
              <a:t>Produce</a:t>
            </a:r>
            <a:r>
              <a:t> H</a:t>
            </a:r>
            <a:r>
              <a:rPr baseline="-5999"/>
              <a:t>2</a:t>
            </a:r>
            <a:r>
              <a:t> Gas</a:t>
            </a:r>
          </a:p>
        </p:txBody>
      </p:sp>
      <p:pic>
        <p:nvPicPr>
          <p:cNvPr id="352" name="Image" descr="Image"/>
          <p:cNvPicPr>
            <a:picLocks noChangeAspect="1"/>
          </p:cNvPicPr>
          <p:nvPr/>
        </p:nvPicPr>
        <p:blipFill>
          <a:blip r:embed="rId3"/>
          <a:stretch>
            <a:fillRect/>
          </a:stretch>
        </p:blipFill>
        <p:spPr>
          <a:xfrm>
            <a:off x="6914670" y="1116919"/>
            <a:ext cx="1976523" cy="1897256"/>
          </a:xfrm>
          <a:prstGeom prst="rect">
            <a:avLst/>
          </a:prstGeom>
          <a:ln w="12700">
            <a:miter lim="400000"/>
          </a:ln>
        </p:spPr>
      </p:pic>
      <p:sp>
        <p:nvSpPr>
          <p:cNvPr id="353" name="Oval"/>
          <p:cNvSpPr/>
          <p:nvPr/>
        </p:nvSpPr>
        <p:spPr>
          <a:xfrm>
            <a:off x="4002483" y="1655189"/>
            <a:ext cx="1139034" cy="589286"/>
          </a:xfrm>
          <a:prstGeom prst="ellipse">
            <a:avLst/>
          </a:prstGeom>
          <a:ln w="50800">
            <a:solidFill>
              <a:srgbClr val="FBC901"/>
            </a:solidFill>
          </a:ln>
        </p:spPr>
        <p:txBody>
          <a:bodyPr lIns="45719" rIns="45719"/>
          <a:lstStyle/>
          <a:p>
            <a:endParaRPr/>
          </a:p>
        </p:txBody>
      </p:sp>
      <p:sp>
        <p:nvSpPr>
          <p:cNvPr id="354" name="Line"/>
          <p:cNvSpPr/>
          <p:nvPr/>
        </p:nvSpPr>
        <p:spPr>
          <a:xfrm>
            <a:off x="5128495" y="1949831"/>
            <a:ext cx="1680059" cy="1"/>
          </a:xfrm>
          <a:prstGeom prst="line">
            <a:avLst/>
          </a:prstGeom>
          <a:ln w="50800">
            <a:solidFill>
              <a:srgbClr val="FBC901"/>
            </a:solidFill>
            <a:tailEnd type="triangle"/>
          </a:ln>
          <a:effectLst>
            <a:outerShdw blurRad="38100" dist="20000" dir="5400000" rotWithShape="0">
              <a:srgbClr val="000000">
                <a:alpha val="38000"/>
              </a:srgbClr>
            </a:outerShdw>
          </a:effectLst>
        </p:spPr>
        <p:txBody>
          <a:bodyPr lIns="45719" rIns="45719"/>
          <a:lstStyle/>
          <a:p>
            <a:pPr>
              <a:defRPr>
                <a:solidFill>
                  <a:srgbClr val="FFFFFF"/>
                </a:solidFill>
              </a:defRPr>
            </a:pPr>
            <a:endParaRPr/>
          </a:p>
        </p:txBody>
      </p:sp>
      <p:sp>
        <p:nvSpPr>
          <p:cNvPr id="355" name="Rectangle 3"/>
          <p:cNvSpPr txBox="1"/>
          <p:nvPr/>
        </p:nvSpPr>
        <p:spPr>
          <a:xfrm>
            <a:off x="193404" y="3221431"/>
            <a:ext cx="8806217" cy="31381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defTabSz="868680">
              <a:lnSpc>
                <a:spcPct val="170000"/>
              </a:lnSpc>
              <a:tabLst>
                <a:tab pos="431800" algn="l"/>
                <a:tab pos="863600" algn="l"/>
                <a:tab pos="1295400" algn="l"/>
                <a:tab pos="1727200" algn="l"/>
                <a:tab pos="2159000" algn="l"/>
              </a:tabLst>
              <a:defRPr sz="1520" b="0">
                <a:solidFill>
                  <a:srgbClr val="FFFFFF"/>
                </a:solidFill>
                <a:effectLst>
                  <a:outerShdw blurRad="36195" dist="36195" dir="2700000" rotWithShape="0">
                    <a:srgbClr val="000000"/>
                  </a:outerShdw>
                </a:effectLst>
                <a:latin typeface="+mn-lt"/>
                <a:ea typeface="+mn-ea"/>
                <a:cs typeface="+mn-cs"/>
                <a:sym typeface="Arial"/>
              </a:defRPr>
            </a:pPr>
            <a:r>
              <a:rPr b="1">
                <a:solidFill>
                  <a:srgbClr val="FBC901"/>
                </a:solidFill>
              </a:rPr>
              <a:t>Electrolysis</a:t>
            </a:r>
            <a:r>
              <a:t> applies electricity to two metal electrodes immersed water:</a:t>
            </a:r>
          </a:p>
          <a:p>
            <a:pPr defTabSz="868680">
              <a:lnSpc>
                <a:spcPct val="170000"/>
              </a:lnSpc>
              <a:tabLst>
                <a:tab pos="393700" algn="l"/>
                <a:tab pos="863600" algn="l"/>
                <a:tab pos="1295400" algn="l"/>
                <a:tab pos="1727200" algn="l"/>
                <a:tab pos="2159000" algn="l"/>
              </a:tabLst>
              <a:defRPr sz="1520" b="0">
                <a:solidFill>
                  <a:srgbClr val="FFFFFF"/>
                </a:solidFill>
                <a:effectLst>
                  <a:outerShdw blurRad="36195" dist="36195" dir="2700000" rotWithShape="0">
                    <a:srgbClr val="000000"/>
                  </a:outerShdw>
                </a:effectLst>
                <a:latin typeface="+mn-lt"/>
                <a:ea typeface="+mn-ea"/>
                <a:cs typeface="+mn-cs"/>
                <a:sym typeface="Arial"/>
              </a:defRPr>
            </a:pPr>
            <a:r>
              <a:t>	The negatively charged "Cathode" injects electrons into the water, liberating H</a:t>
            </a:r>
            <a:r>
              <a:rPr baseline="-5999"/>
              <a:t>2</a:t>
            </a:r>
            <a:r>
              <a:t> + OH</a:t>
            </a:r>
            <a:r>
              <a:rPr baseline="31999"/>
              <a:t>-</a:t>
            </a:r>
            <a:r>
              <a:t> ions:</a:t>
            </a:r>
          </a:p>
          <a:p>
            <a:pPr defTabSz="868680">
              <a:lnSpc>
                <a:spcPct val="170000"/>
              </a:lnSpc>
              <a:tabLst>
                <a:tab pos="431800" algn="l"/>
                <a:tab pos="863600" algn="l"/>
                <a:tab pos="1295400" algn="l"/>
                <a:tab pos="1727200" algn="l"/>
                <a:tab pos="2159000" algn="l"/>
              </a:tabLst>
              <a:defRPr sz="1520" b="0">
                <a:solidFill>
                  <a:srgbClr val="FFFFFF"/>
                </a:solidFill>
                <a:effectLst>
                  <a:outerShdw blurRad="36195" dist="36195" dir="2700000" rotWithShape="0">
                    <a:srgbClr val="000000"/>
                  </a:outerShdw>
                </a:effectLst>
                <a:latin typeface="+mn-lt"/>
                <a:ea typeface="+mn-ea"/>
                <a:cs typeface="+mn-cs"/>
                <a:sym typeface="Arial"/>
              </a:defRPr>
            </a:pPr>
            <a:r>
              <a:t>		2 H</a:t>
            </a:r>
            <a:r>
              <a:rPr baseline="-5999"/>
              <a:t>2</a:t>
            </a:r>
            <a:r>
              <a:t>O (</a:t>
            </a:r>
            <a:r>
              <a:rPr i="1"/>
              <a:t>liquid</a:t>
            </a:r>
            <a:r>
              <a:t>) + 2 e</a:t>
            </a:r>
            <a:r>
              <a:rPr b="1" baseline="31999"/>
              <a:t>−</a:t>
            </a:r>
            <a:r>
              <a:rPr sz="950" baseline="31999"/>
              <a:t>  </a:t>
            </a:r>
            <a:r>
              <a:t>→ H</a:t>
            </a:r>
            <a:r>
              <a:rPr baseline="-5999"/>
              <a:t>2 </a:t>
            </a:r>
            <a:r>
              <a:t>(</a:t>
            </a:r>
            <a:r>
              <a:rPr i="1"/>
              <a:t>gas</a:t>
            </a:r>
            <a:r>
              <a:t>) + 2 OH</a:t>
            </a:r>
            <a:r>
              <a:rPr baseline="31999"/>
              <a:t>− </a:t>
            </a:r>
            <a:r>
              <a:t>(</a:t>
            </a:r>
            <a:r>
              <a:rPr i="1"/>
              <a:t>in water</a:t>
            </a:r>
            <a:r>
              <a:t>)</a:t>
            </a:r>
          </a:p>
          <a:p>
            <a:pPr defTabSz="868680">
              <a:lnSpc>
                <a:spcPct val="170000"/>
              </a:lnSpc>
              <a:tabLst>
                <a:tab pos="431800" algn="l"/>
                <a:tab pos="863600" algn="l"/>
                <a:tab pos="1295400" algn="l"/>
                <a:tab pos="1727200" algn="l"/>
                <a:tab pos="2159000" algn="l"/>
              </a:tabLst>
              <a:defRPr sz="1520" b="0">
                <a:solidFill>
                  <a:srgbClr val="FFFFFF"/>
                </a:solidFill>
                <a:effectLst>
                  <a:outerShdw blurRad="36195" dist="36195" dir="2700000" rotWithShape="0">
                    <a:srgbClr val="000000"/>
                  </a:outerShdw>
                </a:effectLst>
                <a:latin typeface="+mn-lt"/>
                <a:ea typeface="+mn-ea"/>
                <a:cs typeface="+mn-cs"/>
                <a:sym typeface="Arial"/>
              </a:defRPr>
            </a:pPr>
            <a:r>
              <a:t>	The positively charged "Anode" takes electrons from the OH</a:t>
            </a:r>
            <a:r>
              <a:rPr b="1" baseline="31999"/>
              <a:t>-</a:t>
            </a:r>
            <a:r>
              <a:t> ions, liberating O</a:t>
            </a:r>
            <a:r>
              <a:rPr baseline="-5999"/>
              <a:t>2</a:t>
            </a:r>
            <a:r>
              <a:t> + water:</a:t>
            </a:r>
          </a:p>
          <a:p>
            <a:pPr defTabSz="868680">
              <a:lnSpc>
                <a:spcPct val="250000"/>
              </a:lnSpc>
              <a:tabLst>
                <a:tab pos="431800" algn="l"/>
                <a:tab pos="863600" algn="l"/>
                <a:tab pos="1295400" algn="l"/>
                <a:tab pos="1727200" algn="l"/>
                <a:tab pos="2159000" algn="l"/>
              </a:tabLst>
              <a:defRPr sz="1520" b="0">
                <a:solidFill>
                  <a:srgbClr val="FFFFFF"/>
                </a:solidFill>
                <a:effectLst>
                  <a:outerShdw blurRad="36195" dist="36195" dir="2700000" rotWithShape="0">
                    <a:srgbClr val="000000"/>
                  </a:outerShdw>
                </a:effectLst>
                <a:latin typeface="+mn-lt"/>
                <a:ea typeface="+mn-ea"/>
                <a:cs typeface="+mn-cs"/>
                <a:sym typeface="Arial"/>
              </a:defRPr>
            </a:pPr>
            <a:r>
              <a:t>		2 OH</a:t>
            </a:r>
            <a:r>
              <a:rPr baseline="31999"/>
              <a:t>− </a:t>
            </a:r>
            <a:r>
              <a:t>(</a:t>
            </a:r>
            <a:r>
              <a:rPr i="1"/>
              <a:t>in water</a:t>
            </a:r>
            <a:r>
              <a:t>) → 1/2 O</a:t>
            </a:r>
            <a:r>
              <a:rPr baseline="-5999"/>
              <a:t>2 </a:t>
            </a:r>
            <a:r>
              <a:t>(</a:t>
            </a:r>
            <a:r>
              <a:rPr i="1"/>
              <a:t>gas</a:t>
            </a:r>
            <a:r>
              <a:t>) + H</a:t>
            </a:r>
            <a:r>
              <a:rPr baseline="-5999"/>
              <a:t>2</a:t>
            </a:r>
            <a:r>
              <a:t>O (</a:t>
            </a:r>
            <a:r>
              <a:rPr i="1"/>
              <a:t>liquid</a:t>
            </a:r>
            <a:r>
              <a:t>) + 2 e</a:t>
            </a:r>
            <a:r>
              <a:rPr b="1" baseline="31999"/>
              <a:t>−</a:t>
            </a:r>
          </a:p>
          <a:p>
            <a:pPr defTabSz="868680">
              <a:lnSpc>
                <a:spcPct val="170000"/>
              </a:lnSpc>
              <a:tabLst>
                <a:tab pos="393700" algn="l"/>
                <a:tab pos="863600" algn="l"/>
                <a:tab pos="1295400" algn="l"/>
                <a:tab pos="1727200" algn="l"/>
                <a:tab pos="2159000" algn="l"/>
              </a:tabLst>
              <a:defRPr sz="1520" b="0">
                <a:solidFill>
                  <a:srgbClr val="FFFFFF"/>
                </a:solidFill>
                <a:effectLst>
                  <a:outerShdw blurRad="36195" dist="36195" dir="2700000" rotWithShape="0">
                    <a:srgbClr val="000000"/>
                  </a:outerShdw>
                </a:effectLst>
                <a:latin typeface="+mn-lt"/>
                <a:ea typeface="+mn-ea"/>
                <a:cs typeface="+mn-cs"/>
                <a:sym typeface="Arial"/>
              </a:defRPr>
            </a:pPr>
            <a:r>
              <a:t>Yielding an overall </a:t>
            </a:r>
            <a:r>
              <a:rPr b="1">
                <a:solidFill>
                  <a:srgbClr val="FBC901"/>
                </a:solidFill>
              </a:rPr>
              <a:t>H</a:t>
            </a:r>
            <a:r>
              <a:rPr b="1" baseline="-5999">
                <a:solidFill>
                  <a:srgbClr val="FBC901"/>
                </a:solidFill>
              </a:rPr>
              <a:t>2</a:t>
            </a:r>
            <a:r>
              <a:rPr b="1">
                <a:solidFill>
                  <a:srgbClr val="FBC901"/>
                </a:solidFill>
              </a:rPr>
              <a:t> + O</a:t>
            </a:r>
            <a:r>
              <a:rPr b="1" baseline="-5999">
                <a:solidFill>
                  <a:srgbClr val="FBC901"/>
                </a:solidFill>
              </a:rPr>
              <a:t>2</a:t>
            </a:r>
            <a:r>
              <a:rPr b="1">
                <a:solidFill>
                  <a:srgbClr val="FBC901"/>
                </a:solidFill>
              </a:rPr>
              <a:t> Gas Production Reaction</a:t>
            </a:r>
            <a:r>
              <a:t>: </a:t>
            </a:r>
          </a:p>
          <a:p>
            <a:pPr defTabSz="868680">
              <a:lnSpc>
                <a:spcPct val="170000"/>
              </a:lnSpc>
              <a:tabLst>
                <a:tab pos="393700" algn="l"/>
                <a:tab pos="863600" algn="l"/>
                <a:tab pos="1295400" algn="l"/>
                <a:tab pos="1727200" algn="l"/>
                <a:tab pos="2159000" algn="l"/>
              </a:tabLst>
              <a:defRPr sz="1520" b="0">
                <a:solidFill>
                  <a:srgbClr val="FFFFFF"/>
                </a:solidFill>
                <a:effectLst>
                  <a:outerShdw blurRad="36195" dist="36195" dir="2700000" rotWithShape="0">
                    <a:srgbClr val="000000"/>
                  </a:outerShdw>
                </a:effectLst>
                <a:latin typeface="+mn-lt"/>
                <a:ea typeface="+mn-ea"/>
                <a:cs typeface="+mn-cs"/>
                <a:sym typeface="Arial"/>
              </a:defRPr>
            </a:pPr>
            <a:r>
              <a:t>		2 H</a:t>
            </a:r>
            <a:r>
              <a:rPr baseline="-5999"/>
              <a:t>2</a:t>
            </a:r>
            <a:r>
              <a:t>O (</a:t>
            </a:r>
            <a:r>
              <a:rPr i="1"/>
              <a:t>liquid</a:t>
            </a:r>
            <a:r>
              <a:t>) + Electrical Energy Input → 2 H</a:t>
            </a:r>
            <a:r>
              <a:rPr sz="1425" baseline="-5999"/>
              <a:t>2 </a:t>
            </a:r>
            <a:r>
              <a:t>(</a:t>
            </a:r>
            <a:r>
              <a:rPr i="1"/>
              <a:t>gas</a:t>
            </a:r>
            <a:r>
              <a:t>) + O</a:t>
            </a:r>
            <a:r>
              <a:rPr sz="950" baseline="-5999"/>
              <a:t>2  </a:t>
            </a:r>
            <a:r>
              <a:t>(</a:t>
            </a:r>
            <a:r>
              <a:rPr i="1"/>
              <a:t>gas</a:t>
            </a:r>
            <a:r>
              <a:t>)</a:t>
            </a:r>
          </a:p>
        </p:txBody>
      </p:sp>
      <p:sp>
        <p:nvSpPr>
          <p:cNvPr id="356" name="Rectangle 5"/>
          <p:cNvSpPr txBox="1"/>
          <p:nvPr/>
        </p:nvSpPr>
        <p:spPr>
          <a:xfrm>
            <a:off x="177800" y="6421251"/>
            <a:ext cx="8712200" cy="429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Left figure:   Enlarged captions added to: https://www.researchgate.net/publication/316087225_Hydrogen_Economy_for_Arab_Countries</a:t>
            </a: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Right figure:   https://en.wikipedia.org/wiki/Electrolysis_of_water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Rectangle 3"/>
          <p:cNvSpPr txBox="1"/>
          <p:nvPr/>
        </p:nvSpPr>
        <p:spPr>
          <a:xfrm>
            <a:off x="186987" y="586382"/>
            <a:ext cx="8968608" cy="1959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Drawing from sources including </a:t>
            </a:r>
            <a:r>
              <a:rPr dirty="0">
                <a:solidFill>
                  <a:srgbClr val="FBC901"/>
                </a:solidFill>
              </a:rPr>
              <a:t>International Energy Agency (IEA)</a:t>
            </a:r>
            <a:r>
              <a:rPr b="1" dirty="0"/>
              <a:t> </a:t>
            </a:r>
            <a:r>
              <a:rPr b="1" baseline="31999" dirty="0"/>
              <a:t>1</a:t>
            </a:r>
            <a:r>
              <a:rPr b="1" dirty="0"/>
              <a:t> </a:t>
            </a:r>
            <a:r>
              <a:rPr dirty="0"/>
              <a:t>reports </a:t>
            </a:r>
            <a:r>
              <a:rPr baseline="31999" dirty="0"/>
              <a:t>2, 3</a:t>
            </a:r>
            <a:r>
              <a:rPr dirty="0"/>
              <a:t>	</a:t>
            </a:r>
          </a:p>
          <a:p>
            <a:pPr algn="ct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And </a:t>
            </a:r>
            <a:r>
              <a:rPr b="0" dirty="0">
                <a:solidFill>
                  <a:srgbClr val="FFC000"/>
                </a:solidFill>
              </a:rPr>
              <a:t>International </a:t>
            </a:r>
            <a:r>
              <a:rPr dirty="0">
                <a:solidFill>
                  <a:srgbClr val="FBC901"/>
                </a:solidFill>
              </a:rPr>
              <a:t>Renewable Energy Agency (IRENA)</a:t>
            </a:r>
            <a:r>
              <a:rPr b="1" dirty="0"/>
              <a:t> </a:t>
            </a:r>
            <a:r>
              <a:rPr b="1" baseline="31999" dirty="0"/>
              <a:t>4</a:t>
            </a:r>
            <a:r>
              <a:rPr b="1" dirty="0"/>
              <a:t> </a:t>
            </a:r>
            <a:r>
              <a:rPr dirty="0"/>
              <a:t>reports </a:t>
            </a:r>
            <a:r>
              <a:rPr baseline="31999" dirty="0"/>
              <a:t>5, 6</a:t>
            </a:r>
            <a:endParaRPr b="1" dirty="0"/>
          </a:p>
          <a:p>
            <a:pPr>
              <a:lnSpc>
                <a:spcPct val="250000"/>
              </a:lnSpc>
              <a:tabLst>
                <a:tab pos="457200" algn="l"/>
                <a:tab pos="914400" algn="l"/>
                <a:tab pos="1371600" algn="l"/>
                <a:tab pos="1828800" algn="l"/>
                <a:tab pos="2286000" algn="l"/>
                <a:tab pos="43307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sz="100" b="1" dirty="0"/>
          </a:p>
          <a:p>
            <a:pPr>
              <a:lnSpc>
                <a:spcPct val="220000"/>
              </a:lnSpc>
              <a:tabLst>
                <a:tab pos="457200" algn="l"/>
                <a:tab pos="914400" algn="l"/>
                <a:tab pos="1371600" algn="l"/>
                <a:tab pos="1828800" algn="l"/>
                <a:tab pos="2286000" algn="l"/>
                <a:tab pos="43307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Today's</a:t>
            </a:r>
            <a:r>
              <a:rPr b="1" dirty="0"/>
              <a:t> </a:t>
            </a:r>
            <a:r>
              <a:rPr dirty="0"/>
              <a:t>Electrolysis electrodes require exotic materials such as </a:t>
            </a:r>
            <a:r>
              <a:rPr dirty="0">
                <a:solidFill>
                  <a:srgbClr val="FBC901"/>
                </a:solidFill>
              </a:rPr>
              <a:t>Platinum, Titanium and Gold</a:t>
            </a:r>
            <a:r>
              <a:rPr dirty="0"/>
              <a:t> </a:t>
            </a:r>
            <a:r>
              <a:rPr baseline="31999" dirty="0"/>
              <a:t>7-9</a:t>
            </a:r>
          </a:p>
          <a:p>
            <a:pPr>
              <a:lnSpc>
                <a:spcPct val="170000"/>
              </a:lnSpc>
              <a:tabLst>
                <a:tab pos="457200" algn="l"/>
                <a:tab pos="914400" algn="l"/>
                <a:tab pos="1371600" algn="l"/>
                <a:tab pos="1828800" algn="l"/>
                <a:tab pos="24257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Latent energy content of H</a:t>
            </a:r>
            <a:r>
              <a:rPr baseline="-5999" dirty="0"/>
              <a:t>2</a:t>
            </a:r>
            <a:r>
              <a:rPr dirty="0"/>
              <a:t> fuel produced vs. the Electrical Energy needed to produce it:</a:t>
            </a:r>
          </a:p>
        </p:txBody>
      </p:sp>
      <p:sp>
        <p:nvSpPr>
          <p:cNvPr id="359" name="Rectangle 2"/>
          <p:cNvSpPr txBox="1">
            <a:spLocks noGrp="1"/>
          </p:cNvSpPr>
          <p:nvPr>
            <p:ph type="title"/>
          </p:nvPr>
        </p:nvSpPr>
        <p:spPr>
          <a:xfrm>
            <a:off x="127000" y="12699"/>
            <a:ext cx="8813800" cy="480156"/>
          </a:xfrm>
          <a:prstGeom prst="rect">
            <a:avLst/>
          </a:prstGeom>
        </p:spPr>
        <p:txBody>
          <a:bodyPr/>
          <a:lstStyle>
            <a:lvl1pPr>
              <a:defRPr sz="1800"/>
            </a:lvl1pPr>
          </a:lstStyle>
          <a:p>
            <a:r>
              <a:t>Characteristics of today's "Electrolytic" production of Hydrogen Gas</a:t>
            </a:r>
          </a:p>
        </p:txBody>
      </p:sp>
      <p:sp>
        <p:nvSpPr>
          <p:cNvPr id="360" name="Rectangle"/>
          <p:cNvSpPr/>
          <p:nvPr/>
        </p:nvSpPr>
        <p:spPr>
          <a:xfrm>
            <a:off x="860994" y="4820900"/>
            <a:ext cx="7422011" cy="530228"/>
          </a:xfrm>
          <a:prstGeom prst="rect">
            <a:avLst/>
          </a:prstGeom>
          <a:ln w="25400">
            <a:solidFill>
              <a:srgbClr val="FBC901"/>
            </a:solidFill>
          </a:ln>
        </p:spPr>
        <p:txBody>
          <a:bodyPr lIns="45719" rIns="45719"/>
          <a:lstStyle/>
          <a:p>
            <a:endParaRPr/>
          </a:p>
        </p:txBody>
      </p:sp>
      <p:sp>
        <p:nvSpPr>
          <p:cNvPr id="361" name="Rectangle 3"/>
          <p:cNvSpPr txBox="1"/>
          <p:nvPr/>
        </p:nvSpPr>
        <p:spPr>
          <a:xfrm>
            <a:off x="806084" y="4869203"/>
            <a:ext cx="7531832" cy="3942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20000"/>
          </a:bodyPr>
          <a:lstStyle/>
          <a:p>
            <a:pPr algn="ctr">
              <a:lnSpc>
                <a:spcPct val="170000"/>
              </a:lnSpc>
              <a:tabLst>
                <a:tab pos="457200" algn="l"/>
                <a:tab pos="914400" algn="l"/>
                <a:tab pos="1371600" algn="l"/>
                <a:tab pos="1828800" algn="l"/>
                <a:tab pos="24257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b="1" dirty="0"/>
              <a:t>ONLY THAT </a:t>
            </a:r>
            <a:r>
              <a:rPr b="1" dirty="0">
                <a:solidFill>
                  <a:srgbClr val="66CC33"/>
                </a:solidFill>
              </a:rPr>
              <a:t>0.03%</a:t>
            </a:r>
            <a:r>
              <a:rPr b="1" dirty="0"/>
              <a:t> </a:t>
            </a:r>
            <a:r>
              <a:rPr dirty="0"/>
              <a:t>of today's worldwide H</a:t>
            </a:r>
            <a:r>
              <a:rPr baseline="-5999" dirty="0"/>
              <a:t>2</a:t>
            </a:r>
            <a:r>
              <a:rPr dirty="0"/>
              <a:t> gas qualifies as </a:t>
            </a:r>
            <a:r>
              <a:rPr b="1" dirty="0">
                <a:solidFill>
                  <a:srgbClr val="66CC33"/>
                </a:solidFill>
              </a:rPr>
              <a:t>Green Hydrogen</a:t>
            </a:r>
          </a:p>
        </p:txBody>
      </p:sp>
      <p:sp>
        <p:nvSpPr>
          <p:cNvPr id="362" name="Rectangle 3"/>
          <p:cNvSpPr txBox="1"/>
          <p:nvPr/>
        </p:nvSpPr>
        <p:spPr>
          <a:xfrm>
            <a:off x="138496" y="3356487"/>
            <a:ext cx="9116390" cy="11112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sz="1600" dirty="0"/>
              <a:t>- </a:t>
            </a:r>
            <a:r>
              <a:rPr sz="1600" dirty="0">
                <a:solidFill>
                  <a:srgbClr val="FBC901"/>
                </a:solidFill>
              </a:rPr>
              <a:t>Only 4% of world H</a:t>
            </a:r>
            <a:r>
              <a:rPr sz="1600" baseline="-5999" dirty="0">
                <a:solidFill>
                  <a:srgbClr val="FBC901"/>
                </a:solidFill>
              </a:rPr>
              <a:t>2</a:t>
            </a:r>
            <a:r>
              <a:rPr sz="1600" dirty="0">
                <a:solidFill>
                  <a:srgbClr val="FBC901"/>
                </a:solidFill>
              </a:rPr>
              <a:t> gas is now produced using Electrolysis </a:t>
            </a:r>
            <a:r>
              <a:rPr sz="1600" dirty="0"/>
              <a:t> </a:t>
            </a:r>
            <a:r>
              <a:rPr sz="1600" baseline="31999" dirty="0"/>
              <a:t>5, 6, 10</a:t>
            </a:r>
          </a:p>
          <a:p>
            <a:pPr>
              <a:lnSpc>
                <a:spcPct val="170000"/>
              </a:lnSpc>
              <a:tabLst>
                <a:tab pos="457200" algn="l"/>
                <a:tab pos="914400" algn="l"/>
                <a:tab pos="1371600" algn="l"/>
                <a:tab pos="1828800" algn="l"/>
                <a:tab pos="24257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sz="1600" dirty="0"/>
              <a:t>	Only </a:t>
            </a:r>
            <a:r>
              <a:rPr sz="1600" b="1" dirty="0"/>
              <a:t>0.03% </a:t>
            </a:r>
            <a:r>
              <a:rPr sz="1600" dirty="0"/>
              <a:t>of world H</a:t>
            </a:r>
            <a:r>
              <a:rPr sz="1600" baseline="-5999" dirty="0"/>
              <a:t>2</a:t>
            </a:r>
            <a:r>
              <a:rPr sz="1600" dirty="0"/>
              <a:t> gas is now produced by Electrolysis using Renewable Electricity </a:t>
            </a:r>
            <a:r>
              <a:rPr sz="1600" baseline="31999" dirty="0"/>
              <a:t>11</a:t>
            </a:r>
            <a:endParaRPr lang="en-US" sz="1600" baseline="31999" dirty="0"/>
          </a:p>
          <a:p>
            <a:pPr>
              <a:lnSpc>
                <a:spcPct val="170000"/>
              </a:lnSpc>
              <a:tabLst>
                <a:tab pos="457200" algn="l"/>
                <a:tab pos="914400" algn="l"/>
                <a:tab pos="1371600" algn="l"/>
                <a:tab pos="1828800" algn="l"/>
                <a:tab pos="24257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lang="en-US" sz="1600" baseline="31999" dirty="0"/>
              <a:t>		</a:t>
            </a:r>
            <a:r>
              <a:rPr lang="en-US" sz="1600" dirty="0"/>
              <a:t>(</a:t>
            </a:r>
            <a:r>
              <a:rPr sz="1600" dirty="0"/>
              <a:t>i.e., Electricity derived from Wind, Solar, Hydro, Biomass AND Nuclear)</a:t>
            </a:r>
          </a:p>
        </p:txBody>
      </p:sp>
      <p:sp>
        <p:nvSpPr>
          <p:cNvPr id="363" name="Rectangle 3"/>
          <p:cNvSpPr txBox="1"/>
          <p:nvPr/>
        </p:nvSpPr>
        <p:spPr>
          <a:xfrm>
            <a:off x="1069188" y="2523363"/>
            <a:ext cx="6958628" cy="360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p>
            <a:pPr algn="ctr">
              <a:lnSpc>
                <a:spcPct val="22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sz="1600" dirty="0"/>
              <a:t>For </a:t>
            </a:r>
            <a:r>
              <a:rPr sz="1600" b="1" dirty="0"/>
              <a:t>Electrolysis</a:t>
            </a:r>
            <a:r>
              <a:rPr sz="1600" dirty="0"/>
              <a:t>:  H</a:t>
            </a:r>
            <a:r>
              <a:rPr sz="1600" baseline="-5999" dirty="0"/>
              <a:t>2</a:t>
            </a:r>
            <a:r>
              <a:rPr sz="1600" dirty="0"/>
              <a:t> Energy Output / Electrical Energy Input = </a:t>
            </a:r>
            <a:r>
              <a:rPr sz="1600" b="1" dirty="0">
                <a:solidFill>
                  <a:srgbClr val="FF6600"/>
                </a:solidFill>
              </a:rPr>
              <a:t>64 - 68%</a:t>
            </a:r>
            <a:r>
              <a:rPr sz="1600" dirty="0">
                <a:solidFill>
                  <a:srgbClr val="FBC901"/>
                </a:solidFill>
              </a:rPr>
              <a:t> </a:t>
            </a:r>
            <a:r>
              <a:rPr sz="1600" baseline="31999" dirty="0"/>
              <a:t>6</a:t>
            </a:r>
          </a:p>
        </p:txBody>
      </p:sp>
      <p:sp>
        <p:nvSpPr>
          <p:cNvPr id="364" name="Rectangle"/>
          <p:cNvSpPr/>
          <p:nvPr/>
        </p:nvSpPr>
        <p:spPr>
          <a:xfrm>
            <a:off x="860995" y="2607074"/>
            <a:ext cx="7422010" cy="530228"/>
          </a:xfrm>
          <a:prstGeom prst="rect">
            <a:avLst/>
          </a:prstGeom>
          <a:ln w="25400">
            <a:solidFill>
              <a:srgbClr val="FBC901"/>
            </a:solidFill>
          </a:ln>
        </p:spPr>
        <p:txBody>
          <a:bodyPr lIns="45719" rIns="45719"/>
          <a:lstStyle/>
          <a:p>
            <a:endParaRPr/>
          </a:p>
        </p:txBody>
      </p:sp>
      <p:pic>
        <p:nvPicPr>
          <p:cNvPr id="365" name="Image" descr="Image"/>
          <p:cNvPicPr>
            <a:picLocks noChangeAspect="1"/>
          </p:cNvPicPr>
          <p:nvPr/>
        </p:nvPicPr>
        <p:blipFill>
          <a:blip r:embed="rId2"/>
          <a:stretch>
            <a:fillRect/>
          </a:stretch>
        </p:blipFill>
        <p:spPr>
          <a:xfrm>
            <a:off x="3365496" y="5522188"/>
            <a:ext cx="2413007" cy="1131260"/>
          </a:xfrm>
          <a:prstGeom prst="rect">
            <a:avLst/>
          </a:prstGeom>
          <a:ln w="12700">
            <a:miter lim="400000"/>
          </a:ln>
        </p:spPr>
      </p:pic>
      <p:sp>
        <p:nvSpPr>
          <p:cNvPr id="366" name="Rectangle 3"/>
          <p:cNvSpPr txBox="1">
            <a:spLocks noGrp="1"/>
          </p:cNvSpPr>
          <p:nvPr>
            <p:ph type="body" sz="quarter" idx="1"/>
          </p:nvPr>
        </p:nvSpPr>
        <p:spPr>
          <a:xfrm>
            <a:off x="5892554" y="5410992"/>
            <a:ext cx="362112" cy="410863"/>
          </a:xfrm>
          <a:prstGeom prst="rect">
            <a:avLst/>
          </a:prstGeom>
        </p:spPr>
        <p:txBody>
          <a:bodyPr/>
          <a:lstStyle>
            <a:lvl1pPr>
              <a:lnSpc>
                <a:spcPct val="209999"/>
              </a:lnSpc>
              <a:defRPr baseline="31999"/>
            </a:lvl1pPr>
          </a:lstStyle>
          <a:p>
            <a:r>
              <a:rPr dirty="0"/>
              <a:t>12</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Rectangle 2"/>
          <p:cNvSpPr txBox="1">
            <a:spLocks noGrp="1"/>
          </p:cNvSpPr>
          <p:nvPr>
            <p:ph type="title"/>
          </p:nvPr>
        </p:nvSpPr>
        <p:spPr>
          <a:xfrm>
            <a:off x="304800" y="12699"/>
            <a:ext cx="8534400" cy="553504"/>
          </a:xfrm>
          <a:prstGeom prst="rect">
            <a:avLst/>
          </a:prstGeom>
        </p:spPr>
        <p:txBody>
          <a:bodyPr/>
          <a:lstStyle>
            <a:lvl1pPr>
              <a:defRPr sz="1600"/>
            </a:lvl1pPr>
          </a:lstStyle>
          <a:p>
            <a:r>
              <a:t>Sources cited on the previous page:</a:t>
            </a:r>
          </a:p>
        </p:txBody>
      </p:sp>
      <p:sp>
        <p:nvSpPr>
          <p:cNvPr id="369" name="Rectangle 3"/>
          <p:cNvSpPr txBox="1">
            <a:spLocks noGrp="1"/>
          </p:cNvSpPr>
          <p:nvPr>
            <p:ph type="body" idx="1"/>
          </p:nvPr>
        </p:nvSpPr>
        <p:spPr>
          <a:xfrm>
            <a:off x="39197" y="672545"/>
            <a:ext cx="9065606" cy="6152367"/>
          </a:xfrm>
          <a:prstGeom prst="rect">
            <a:avLst/>
          </a:prstGeom>
        </p:spPr>
        <p:txBody>
          <a:bodyPr>
            <a:noAutofit/>
          </a:bodyPr>
          <a:lstStyle/>
          <a:p>
            <a:pPr>
              <a:defRPr sz="1500"/>
            </a:pPr>
            <a:r>
              <a:rPr sz="1400" dirty="0"/>
              <a:t>International Energy Agency (IEA:</a:t>
            </a:r>
          </a:p>
          <a:p>
            <a:pPr>
              <a:defRPr sz="1500"/>
            </a:pPr>
            <a:r>
              <a:rPr sz="1400" dirty="0"/>
              <a:t>	1) </a:t>
            </a:r>
            <a:r>
              <a:rPr sz="1400" u="sng" dirty="0">
                <a:solidFill>
                  <a:srgbClr val="00CCFF"/>
                </a:solidFill>
                <a:uFill>
                  <a:solidFill>
                    <a:srgbClr val="00CCFF"/>
                  </a:solidFill>
                </a:uFill>
                <a:hlinkClick r:id="rId2"/>
              </a:rPr>
              <a:t>https://www.iea.org/</a:t>
            </a:r>
            <a:r>
              <a:rPr sz="1400" dirty="0"/>
              <a:t>  	</a:t>
            </a:r>
          </a:p>
          <a:p>
            <a:pPr>
              <a:defRPr sz="1500"/>
            </a:pPr>
            <a:r>
              <a:rPr sz="1400" dirty="0"/>
              <a:t>	2) </a:t>
            </a:r>
            <a:r>
              <a:rPr sz="1400" u="sng" dirty="0">
                <a:solidFill>
                  <a:srgbClr val="00CCFF"/>
                </a:solidFill>
                <a:uFill>
                  <a:solidFill>
                    <a:srgbClr val="00CCFF"/>
                  </a:solidFill>
                </a:uFill>
                <a:hlinkClick r:id="rId3"/>
              </a:rPr>
              <a:t>https://www.iea.org/reports/the-future-of-hydrogen</a:t>
            </a:r>
            <a:r>
              <a:rPr sz="1400" dirty="0"/>
              <a:t> 	</a:t>
            </a:r>
          </a:p>
          <a:p>
            <a:pPr>
              <a:defRPr sz="1500"/>
            </a:pPr>
            <a:r>
              <a:rPr sz="1400" dirty="0"/>
              <a:t>	3) </a:t>
            </a:r>
            <a:r>
              <a:rPr sz="1400" u="sng" dirty="0">
                <a:solidFill>
                  <a:srgbClr val="00CCFF"/>
                </a:solidFill>
                <a:uFill>
                  <a:solidFill>
                    <a:srgbClr val="00CCFF"/>
                  </a:solidFill>
                </a:uFill>
                <a:hlinkClick r:id="rId4"/>
              </a:rPr>
              <a:t>https://www.iea.org/reports/global-hydrogen-review-2021</a:t>
            </a:r>
            <a:r>
              <a:rPr sz="1400" dirty="0"/>
              <a:t>  </a:t>
            </a:r>
          </a:p>
          <a:p>
            <a:pPr>
              <a:defRPr sz="1500"/>
            </a:pPr>
            <a:r>
              <a:rPr sz="1400" dirty="0"/>
              <a:t>International Renewal Energy Agency (IRENA):      </a:t>
            </a:r>
          </a:p>
          <a:p>
            <a:pPr>
              <a:defRPr sz="1500"/>
            </a:pPr>
            <a:r>
              <a:rPr sz="1400" dirty="0"/>
              <a:t>	4 ) </a:t>
            </a:r>
            <a:r>
              <a:rPr sz="1400" u="sng" dirty="0">
                <a:solidFill>
                  <a:srgbClr val="00CCFF"/>
                </a:solidFill>
                <a:uFill>
                  <a:solidFill>
                    <a:srgbClr val="00CCFF"/>
                  </a:solidFill>
                </a:uFill>
                <a:hlinkClick r:id="rId5"/>
              </a:rPr>
              <a:t>https://www.irena.org/</a:t>
            </a:r>
            <a:r>
              <a:rPr sz="1400" dirty="0"/>
              <a:t>  	</a:t>
            </a:r>
          </a:p>
          <a:p>
            <a:pPr>
              <a:defRPr sz="1500"/>
            </a:pPr>
            <a:r>
              <a:rPr sz="1400" dirty="0"/>
              <a:t>	5) </a:t>
            </a:r>
            <a:r>
              <a:rPr sz="1400" u="sng" dirty="0">
                <a:solidFill>
                  <a:srgbClr val="00CCFF"/>
                </a:solidFill>
                <a:uFill>
                  <a:solidFill>
                    <a:srgbClr val="00CCFF"/>
                  </a:solidFill>
                </a:uFill>
                <a:hlinkClick r:id="rId6"/>
              </a:rPr>
              <a:t>https://www.irena.org/Energy-Transition/Technology/Hydrogen</a:t>
            </a:r>
            <a:r>
              <a:rPr sz="1400" dirty="0"/>
              <a:t>	</a:t>
            </a:r>
          </a:p>
          <a:p>
            <a:pPr>
              <a:defRPr sz="1500"/>
            </a:pPr>
            <a:r>
              <a:rPr sz="1400" dirty="0"/>
              <a:t>	6) Page 20 in: </a:t>
            </a:r>
            <a:r>
              <a:rPr sz="1400" u="sng" dirty="0">
                <a:solidFill>
                  <a:srgbClr val="00CCFF"/>
                </a:solidFill>
                <a:uFill>
                  <a:solidFill>
                    <a:srgbClr val="00CCFF"/>
                  </a:solidFill>
                </a:uFill>
                <a:hlinkClick r:id="rId7"/>
              </a:rPr>
              <a:t>https://www.irena.org/Publications/2018/Sep/Hydrogen-from-renewable-power</a:t>
            </a:r>
          </a:p>
          <a:p>
            <a:pPr>
              <a:defRPr sz="1500"/>
            </a:pPr>
            <a:r>
              <a:rPr sz="1400" dirty="0"/>
              <a:t>Addition Information about Electrolysis of Water:	</a:t>
            </a:r>
          </a:p>
          <a:p>
            <a:pPr>
              <a:defRPr sz="1500"/>
            </a:pPr>
            <a:r>
              <a:rPr sz="1400" dirty="0"/>
              <a:t>	7) </a:t>
            </a:r>
            <a:r>
              <a:rPr sz="1400" u="sng" dirty="0">
                <a:solidFill>
                  <a:srgbClr val="00CCFF"/>
                </a:solidFill>
                <a:uFill>
                  <a:solidFill>
                    <a:srgbClr val="00CCFF"/>
                  </a:solidFill>
                </a:uFill>
                <a:hlinkClick r:id="rId8"/>
              </a:rPr>
              <a:t>https://en.wikipedia.org/wiki/Electrolysis_of_water</a:t>
            </a:r>
            <a:r>
              <a:rPr sz="1400" dirty="0"/>
              <a:t>    	</a:t>
            </a:r>
          </a:p>
          <a:p>
            <a:pPr>
              <a:defRPr sz="1500"/>
            </a:pPr>
            <a:r>
              <a:rPr sz="1400" dirty="0"/>
              <a:t>	8) </a:t>
            </a:r>
            <a:r>
              <a:rPr sz="1400" u="sng" dirty="0">
                <a:solidFill>
                  <a:srgbClr val="00CCFF"/>
                </a:solidFill>
                <a:uFill>
                  <a:solidFill>
                    <a:srgbClr val="00CCFF"/>
                  </a:solidFill>
                </a:uFill>
                <a:hlinkClick r:id="rId9"/>
              </a:rPr>
              <a:t>https://en.wikipedia.org/wiki/Alkaline_water_electrolysis</a:t>
            </a:r>
            <a:r>
              <a:rPr sz="1400" dirty="0"/>
              <a:t>                                                           	9) </a:t>
            </a:r>
            <a:r>
              <a:rPr sz="1400" u="sng" dirty="0">
                <a:solidFill>
                  <a:srgbClr val="00CCFF"/>
                </a:solidFill>
                <a:uFill>
                  <a:solidFill>
                    <a:srgbClr val="00CCFF"/>
                  </a:solidFill>
                </a:uFill>
                <a:hlinkClick r:id="rId10"/>
              </a:rPr>
              <a:t>https://en.wikipedia.org/wiki/Proton_exchange_membrane_electrolysis</a:t>
            </a:r>
            <a:r>
              <a:rPr sz="1400" dirty="0"/>
              <a:t>      	</a:t>
            </a:r>
          </a:p>
          <a:p>
            <a:pPr>
              <a:defRPr sz="1500"/>
            </a:pPr>
            <a:r>
              <a:rPr sz="1400" dirty="0"/>
              <a:t>	10) </a:t>
            </a:r>
            <a:r>
              <a:rPr sz="1400" u="sng" dirty="0">
                <a:solidFill>
                  <a:srgbClr val="00CCFF"/>
                </a:solidFill>
                <a:uFill>
                  <a:solidFill>
                    <a:srgbClr val="00CCFF"/>
                  </a:solidFill>
                </a:uFill>
                <a:hlinkClick r:id="rId8"/>
              </a:rPr>
              <a:t>https://en.wikipedia.org/wiki/Electrolysis_of_water</a:t>
            </a:r>
            <a:r>
              <a:rPr sz="1400" dirty="0"/>
              <a:t>              	</a:t>
            </a:r>
          </a:p>
          <a:p>
            <a:pPr>
              <a:defRPr sz="1500"/>
            </a:pPr>
            <a:r>
              <a:rPr sz="1400" dirty="0"/>
              <a:t>	11) Page 109 in: </a:t>
            </a:r>
            <a:r>
              <a:rPr sz="1400" u="sng" dirty="0">
                <a:solidFill>
                  <a:srgbClr val="00CCFF"/>
                </a:solidFill>
                <a:uFill>
                  <a:solidFill>
                    <a:srgbClr val="00CCFF"/>
                  </a:solidFill>
                </a:uFill>
                <a:hlinkClick r:id="rId4"/>
              </a:rPr>
              <a:t>https://www.iea.org/reports/global-hydrogen-review-2021</a:t>
            </a:r>
          </a:p>
          <a:p>
            <a:pPr>
              <a:defRPr sz="1500"/>
            </a:pPr>
            <a:r>
              <a:rPr sz="1400" dirty="0"/>
              <a:t>Figure (from the Sierra Club):</a:t>
            </a:r>
          </a:p>
          <a:p>
            <a:pPr>
              <a:defRPr sz="1500"/>
            </a:pPr>
            <a:r>
              <a:rPr sz="1400" dirty="0"/>
              <a:t>	12) </a:t>
            </a:r>
            <a:r>
              <a:rPr sz="1400" u="sng" dirty="0">
                <a:solidFill>
                  <a:srgbClr val="00CCFF"/>
                </a:solidFill>
                <a:uFill>
                  <a:solidFill>
                    <a:srgbClr val="00CCFF"/>
                  </a:solidFill>
                </a:uFill>
                <a:hlinkClick r:id="rId11"/>
              </a:rPr>
              <a:t>https://www.sierraclub.org/articles/2022/01/hydrogen-future-clean-energy-or-false-solution</a:t>
            </a:r>
            <a:r>
              <a:rPr sz="1400" dirty="0"/>
              <a:t>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Rectangle 2"/>
          <p:cNvSpPr txBox="1">
            <a:spLocks noGrp="1"/>
          </p:cNvSpPr>
          <p:nvPr>
            <p:ph type="title"/>
          </p:nvPr>
        </p:nvSpPr>
        <p:spPr>
          <a:xfrm>
            <a:off x="304800" y="1993900"/>
            <a:ext cx="8534400" cy="675218"/>
          </a:xfrm>
          <a:prstGeom prst="rect">
            <a:avLst/>
          </a:prstGeom>
        </p:spPr>
        <p:txBody>
          <a:bodyPr/>
          <a:lstStyle>
            <a:lvl1pPr>
              <a:lnSpc>
                <a:spcPct val="200000"/>
              </a:lnSpc>
              <a:defRPr sz="2200" b="1" i="0">
                <a:solidFill>
                  <a:srgbClr val="FBC901"/>
                </a:solidFill>
              </a:defRPr>
            </a:lvl1pPr>
          </a:lstStyle>
          <a:p>
            <a:r>
              <a:t>The Vision(s) of a Hydrogen Economy:</a:t>
            </a:r>
          </a:p>
        </p:txBody>
      </p:sp>
      <p:sp>
        <p:nvSpPr>
          <p:cNvPr id="217" name="Rectangle 5"/>
          <p:cNvSpPr txBox="1"/>
          <p:nvPr/>
        </p:nvSpPr>
        <p:spPr>
          <a:xfrm>
            <a:off x="304800" y="6586967"/>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Rectangle 2"/>
          <p:cNvSpPr txBox="1">
            <a:spLocks noGrp="1"/>
          </p:cNvSpPr>
          <p:nvPr>
            <p:ph type="title"/>
          </p:nvPr>
        </p:nvSpPr>
        <p:spPr>
          <a:xfrm>
            <a:off x="75071" y="12699"/>
            <a:ext cx="8993858" cy="480156"/>
          </a:xfrm>
          <a:prstGeom prst="rect">
            <a:avLst/>
          </a:prstGeom>
        </p:spPr>
        <p:txBody>
          <a:bodyPr/>
          <a:lstStyle/>
          <a:p>
            <a:pPr>
              <a:defRPr sz="1800"/>
            </a:pPr>
            <a:r>
              <a:t>Then from where does the </a:t>
            </a:r>
            <a:r>
              <a:rPr b="1"/>
              <a:t>remaining </a:t>
            </a:r>
            <a:r>
              <a:rPr b="1">
                <a:solidFill>
                  <a:srgbClr val="FFFFFF"/>
                </a:solidFill>
              </a:rPr>
              <a:t>96%</a:t>
            </a:r>
            <a:r>
              <a:rPr b="1">
                <a:solidFill>
                  <a:srgbClr val="FF6600"/>
                </a:solidFill>
              </a:rPr>
              <a:t> </a:t>
            </a:r>
            <a:r>
              <a:rPr>
                <a:solidFill>
                  <a:srgbClr val="FFFFFF"/>
                </a:solidFill>
              </a:rPr>
              <a:t>of today's Hydrogen Gas come?</a:t>
            </a:r>
          </a:p>
        </p:txBody>
      </p:sp>
      <p:sp>
        <p:nvSpPr>
          <p:cNvPr id="372" name="Rectangle 3"/>
          <p:cNvSpPr txBox="1">
            <a:spLocks noGrp="1"/>
          </p:cNvSpPr>
          <p:nvPr>
            <p:ph type="body" sz="half" idx="1"/>
          </p:nvPr>
        </p:nvSpPr>
        <p:spPr>
          <a:xfrm>
            <a:off x="79970" y="472632"/>
            <a:ext cx="9144001" cy="1999872"/>
          </a:xfrm>
          <a:prstGeom prst="rect">
            <a:avLst/>
          </a:prstGeom>
        </p:spPr>
        <p:txBody>
          <a:bodyPr/>
          <a:lstStyle/>
          <a:p>
            <a:pPr algn="ctr">
              <a:defRPr b="1">
                <a:solidFill>
                  <a:srgbClr val="FBC901"/>
                </a:solidFill>
              </a:defRPr>
            </a:pPr>
            <a:r>
              <a:rPr dirty="0"/>
              <a:t>Consistent breakdowns are surprisingly hard to find:</a:t>
            </a:r>
          </a:p>
          <a:p>
            <a:r>
              <a:rPr dirty="0" err="1"/>
              <a:t>I</a:t>
            </a:r>
            <a:r>
              <a:rPr sz="1500" dirty="0" err="1"/>
              <a:t>RENA's</a:t>
            </a:r>
            <a:r>
              <a:rPr sz="1500" dirty="0"/>
              <a:t> "Overview" states: "almost 47% of the global hydrogen production is from natural gas, 		27% from coal, 22% from oil (as by-product) and only around 4% comes from electrolysis" </a:t>
            </a:r>
            <a:r>
              <a:rPr sz="1500" baseline="31999" dirty="0"/>
              <a:t>1</a:t>
            </a:r>
          </a:p>
          <a:p>
            <a:r>
              <a:rPr sz="1500" dirty="0"/>
              <a:t>Vs. figure from a 2020 International Energy Agency (IEA) report, at left </a:t>
            </a:r>
            <a:r>
              <a:rPr sz="1500" baseline="31999" dirty="0"/>
              <a:t>2</a:t>
            </a:r>
          </a:p>
          <a:p>
            <a:r>
              <a:rPr sz="1500" dirty="0"/>
              <a:t>Vs. figure from Wikipedia </a:t>
            </a:r>
            <a:r>
              <a:rPr sz="1500" baseline="31999" dirty="0"/>
              <a:t>3</a:t>
            </a:r>
            <a:r>
              <a:rPr sz="1500" dirty="0"/>
              <a:t> citing publication locked behind publisher's (Elsevier) paywall, at right </a:t>
            </a:r>
            <a:r>
              <a:rPr sz="1500" baseline="31999" dirty="0"/>
              <a:t>4</a:t>
            </a:r>
          </a:p>
        </p:txBody>
      </p:sp>
      <p:pic>
        <p:nvPicPr>
          <p:cNvPr id="373" name="Image" descr="Image"/>
          <p:cNvPicPr>
            <a:picLocks noChangeAspect="1"/>
          </p:cNvPicPr>
          <p:nvPr/>
        </p:nvPicPr>
        <p:blipFill>
          <a:blip r:embed="rId2"/>
          <a:stretch>
            <a:fillRect/>
          </a:stretch>
        </p:blipFill>
        <p:spPr>
          <a:xfrm>
            <a:off x="5760959" y="2658979"/>
            <a:ext cx="2072111" cy="1651162"/>
          </a:xfrm>
          <a:prstGeom prst="rect">
            <a:avLst/>
          </a:prstGeom>
          <a:ln w="12700">
            <a:miter lim="400000"/>
          </a:ln>
        </p:spPr>
      </p:pic>
      <p:sp>
        <p:nvSpPr>
          <p:cNvPr id="374" name="Rectangle 5"/>
          <p:cNvSpPr txBox="1"/>
          <p:nvPr/>
        </p:nvSpPr>
        <p:spPr>
          <a:xfrm>
            <a:off x="15290" y="6473884"/>
            <a:ext cx="9113420" cy="4047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1) https://www.irena.org/Energy-Transition/Technology/Hydrogen              2) Page 108 in: https://www.iea.org/reports/global-hydrogen-review-2021 </a:t>
            </a:r>
          </a:p>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3) https://en.wikipedia.org/wiki/Steam_reforming  -  citing as its source:    4) https://www.sciencedirect.com/science/article/abs/pii/S0360319914034119</a:t>
            </a:r>
          </a:p>
        </p:txBody>
      </p:sp>
      <p:sp>
        <p:nvSpPr>
          <p:cNvPr id="375" name="Rectangle 3"/>
          <p:cNvSpPr txBox="1"/>
          <p:nvPr/>
        </p:nvSpPr>
        <p:spPr>
          <a:xfrm>
            <a:off x="356288" y="4388339"/>
            <a:ext cx="8431424" cy="20073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85000" lnSpcReduction="20000"/>
          </a:bodyPr>
          <a:lstStyle/>
          <a:p>
            <a:pPr lvl="1" indent="212597" defTabSz="850391">
              <a:lnSpc>
                <a:spcPct val="170000"/>
              </a:lnSpc>
              <a:tabLst>
                <a:tab pos="419100" algn="l"/>
                <a:tab pos="838200" algn="l"/>
                <a:tab pos="1270000" algn="l"/>
                <a:tab pos="1689100" algn="l"/>
                <a:tab pos="2120900" algn="l"/>
                <a:tab pos="2501900" algn="l"/>
                <a:tab pos="3721100" algn="l"/>
                <a:tab pos="4724400" algn="l"/>
                <a:tab pos="5994400" algn="l"/>
              </a:tabLst>
              <a:defRPr sz="1488" b="0">
                <a:solidFill>
                  <a:srgbClr val="FFFFFF"/>
                </a:solidFill>
                <a:effectLst>
                  <a:outerShdw blurRad="35433" dist="35433" dir="2700000" rotWithShape="0">
                    <a:srgbClr val="000000"/>
                  </a:outerShdw>
                </a:effectLst>
                <a:latin typeface="+mn-lt"/>
                <a:ea typeface="+mn-ea"/>
                <a:cs typeface="+mn-cs"/>
                <a:sym typeface="Arial"/>
              </a:defRPr>
            </a:pPr>
            <a:r>
              <a:rPr dirty="0"/>
              <a:t>						IRENA:	IEA:	Wikipedia: 	</a:t>
            </a:r>
            <a:r>
              <a:rPr b="1" dirty="0">
                <a:solidFill>
                  <a:srgbClr val="FBC901"/>
                </a:solidFill>
              </a:rPr>
              <a:t>Range:</a:t>
            </a:r>
            <a:r>
              <a:rPr dirty="0"/>
              <a:t> </a:t>
            </a:r>
          </a:p>
          <a:p>
            <a:pPr defTabSz="850391">
              <a:lnSpc>
                <a:spcPct val="170000"/>
              </a:lnSpc>
              <a:tabLst>
                <a:tab pos="419100" algn="l"/>
                <a:tab pos="838200" algn="l"/>
                <a:tab pos="1270000" algn="l"/>
                <a:tab pos="1689100" algn="l"/>
                <a:tab pos="2120900" algn="l"/>
                <a:tab pos="2501900" algn="l"/>
                <a:tab pos="3708400" algn="l"/>
                <a:tab pos="4724400" algn="l"/>
                <a:tab pos="5994400" algn="l"/>
              </a:tabLst>
              <a:defRPr sz="1488" b="0">
                <a:solidFill>
                  <a:srgbClr val="FFFFFF"/>
                </a:solidFill>
                <a:effectLst>
                  <a:outerShdw blurRad="35433" dist="35433" dir="2700000" rotWithShape="0">
                    <a:srgbClr val="000000"/>
                  </a:outerShdw>
                </a:effectLst>
                <a:latin typeface="+mn-lt"/>
                <a:ea typeface="+mn-ea"/>
                <a:cs typeface="+mn-cs"/>
                <a:sym typeface="Arial"/>
              </a:defRPr>
            </a:pPr>
            <a:r>
              <a:rPr dirty="0"/>
              <a:t>Natural Gas </a:t>
            </a:r>
            <a:r>
              <a:rPr dirty="0" err="1"/>
              <a:t>SMR</a:t>
            </a:r>
            <a:r>
              <a:rPr dirty="0"/>
              <a:t> * 			47% 	59.7%	49%	</a:t>
            </a:r>
            <a:r>
              <a:rPr b="1" dirty="0">
                <a:solidFill>
                  <a:srgbClr val="FBC901"/>
                </a:solidFill>
              </a:rPr>
              <a:t>47 - 59.7%</a:t>
            </a:r>
          </a:p>
          <a:p>
            <a:pPr defTabSz="850391">
              <a:lnSpc>
                <a:spcPct val="170000"/>
              </a:lnSpc>
              <a:tabLst>
                <a:tab pos="419100" algn="l"/>
                <a:tab pos="838200" algn="l"/>
                <a:tab pos="1270000" algn="l"/>
                <a:tab pos="1689100" algn="l"/>
                <a:tab pos="2120900" algn="l"/>
                <a:tab pos="2501900" algn="l"/>
                <a:tab pos="3708400" algn="l"/>
                <a:tab pos="4724400" algn="l"/>
                <a:tab pos="5994400" algn="l"/>
              </a:tabLst>
              <a:defRPr sz="1488" b="0">
                <a:solidFill>
                  <a:srgbClr val="FFFFFF"/>
                </a:solidFill>
                <a:effectLst>
                  <a:outerShdw blurRad="35433" dist="35433" dir="2700000" rotWithShape="0">
                    <a:srgbClr val="000000"/>
                  </a:outerShdw>
                </a:effectLst>
                <a:latin typeface="+mn-lt"/>
                <a:ea typeface="+mn-ea"/>
                <a:cs typeface="+mn-cs"/>
                <a:sym typeface="Arial"/>
              </a:defRPr>
            </a:pPr>
            <a:r>
              <a:rPr dirty="0"/>
              <a:t>Coal 	*					27%	19%	17%	</a:t>
            </a:r>
            <a:r>
              <a:rPr b="1" dirty="0">
                <a:solidFill>
                  <a:srgbClr val="FBC901"/>
                </a:solidFill>
              </a:rPr>
              <a:t>17 - 27% </a:t>
            </a:r>
          </a:p>
          <a:p>
            <a:pPr defTabSz="850391">
              <a:lnSpc>
                <a:spcPct val="170000"/>
              </a:lnSpc>
              <a:tabLst>
                <a:tab pos="419100" algn="l"/>
                <a:tab pos="838200" algn="l"/>
                <a:tab pos="1270000" algn="l"/>
                <a:tab pos="1689100" algn="l"/>
                <a:tab pos="2120900" algn="l"/>
                <a:tab pos="2501900" algn="l"/>
                <a:tab pos="3708400" algn="l"/>
                <a:tab pos="4724400" algn="l"/>
                <a:tab pos="5994400" algn="l"/>
              </a:tabLst>
              <a:defRPr sz="1488" b="0">
                <a:solidFill>
                  <a:srgbClr val="FFFFFF"/>
                </a:solidFill>
                <a:effectLst>
                  <a:outerShdw blurRad="35433" dist="35433" dir="2700000" rotWithShape="0">
                    <a:srgbClr val="000000"/>
                  </a:outerShdw>
                </a:effectLst>
                <a:latin typeface="+mn-lt"/>
                <a:ea typeface="+mn-ea"/>
                <a:cs typeface="+mn-cs"/>
                <a:sym typeface="Arial"/>
              </a:defRPr>
            </a:pPr>
            <a:r>
              <a:rPr dirty="0"/>
              <a:t>Oil Byproduct  *				22%	21%	29%	</a:t>
            </a:r>
            <a:r>
              <a:rPr b="1" dirty="0">
                <a:solidFill>
                  <a:srgbClr val="FBC901"/>
                </a:solidFill>
              </a:rPr>
              <a:t>22 - 29%</a:t>
            </a:r>
          </a:p>
          <a:p>
            <a:pPr defTabSz="850391">
              <a:lnSpc>
                <a:spcPct val="190000"/>
              </a:lnSpc>
              <a:tabLst>
                <a:tab pos="419100" algn="l"/>
                <a:tab pos="838200" algn="l"/>
                <a:tab pos="1270000" algn="l"/>
                <a:tab pos="1689100" algn="l"/>
                <a:tab pos="2120900" algn="l"/>
                <a:tab pos="2501900" algn="l"/>
                <a:tab pos="3708400" algn="l"/>
                <a:tab pos="4724400" algn="l"/>
                <a:tab pos="5994400" algn="l"/>
              </a:tabLst>
              <a:defRPr sz="1488" b="0">
                <a:solidFill>
                  <a:srgbClr val="FFFFFF"/>
                </a:solidFill>
                <a:effectLst>
                  <a:outerShdw blurRad="35433" dist="35433" dir="2700000" rotWithShape="0">
                    <a:srgbClr val="000000"/>
                  </a:outerShdw>
                </a:effectLst>
                <a:latin typeface="+mn-lt"/>
                <a:ea typeface="+mn-ea"/>
                <a:cs typeface="+mn-cs"/>
                <a:sym typeface="Arial"/>
              </a:defRPr>
            </a:pPr>
            <a:r>
              <a:rPr dirty="0"/>
              <a:t>Electrolysis  </a:t>
            </a:r>
            <a:r>
              <a:rPr baseline="31999" dirty="0"/>
              <a:t>#</a:t>
            </a:r>
            <a:r>
              <a:rPr dirty="0"/>
              <a:t>				~ 4%	(~ 0%)	3.9%	</a:t>
            </a:r>
            <a:r>
              <a:rPr b="1" dirty="0">
                <a:solidFill>
                  <a:srgbClr val="FBC901"/>
                </a:solidFill>
              </a:rPr>
              <a:t>~ 0 - 4%</a:t>
            </a:r>
            <a:endParaRPr sz="1600" b="1" dirty="0">
              <a:solidFill>
                <a:srgbClr val="FBC901"/>
              </a:solidFill>
            </a:endParaRPr>
          </a:p>
          <a:p>
            <a:pPr algn="ctr" defTabSz="850391">
              <a:lnSpc>
                <a:spcPct val="250000"/>
              </a:lnSpc>
              <a:tabLst>
                <a:tab pos="419100" algn="l"/>
                <a:tab pos="838200" algn="l"/>
                <a:tab pos="1270000" algn="l"/>
                <a:tab pos="1689100" algn="l"/>
                <a:tab pos="2120900" algn="l"/>
                <a:tab pos="2501900" algn="l"/>
                <a:tab pos="3721100" algn="l"/>
                <a:tab pos="4724400" algn="l"/>
                <a:tab pos="5994400" algn="l"/>
              </a:tabLst>
              <a:defRPr sz="1116" b="0">
                <a:solidFill>
                  <a:srgbClr val="FF6600"/>
                </a:solidFill>
                <a:effectLst>
                  <a:outerShdw blurRad="35433" dist="35433" dir="2700000" rotWithShape="0">
                    <a:srgbClr val="000000"/>
                  </a:outerShdw>
                </a:effectLst>
                <a:latin typeface="+mn-lt"/>
                <a:ea typeface="+mn-ea"/>
                <a:cs typeface="+mn-cs"/>
                <a:sym typeface="Arial"/>
              </a:defRPr>
            </a:pPr>
            <a:r>
              <a:rPr sz="1300" dirty="0"/>
              <a:t>* Virtually ALL w/o carbon capture                  </a:t>
            </a:r>
            <a:r>
              <a:rPr sz="1300" baseline="31999" dirty="0"/>
              <a:t>#</a:t>
            </a:r>
            <a:r>
              <a:rPr sz="1300" dirty="0"/>
              <a:t> Virtually ALL now using non-renewable Electricity</a:t>
            </a:r>
          </a:p>
        </p:txBody>
      </p:sp>
      <p:grpSp>
        <p:nvGrpSpPr>
          <p:cNvPr id="380" name="Group"/>
          <p:cNvGrpSpPr/>
          <p:nvPr/>
        </p:nvGrpSpPr>
        <p:grpSpPr>
          <a:xfrm>
            <a:off x="1082433" y="2658979"/>
            <a:ext cx="2604445" cy="1651162"/>
            <a:chOff x="0" y="0"/>
            <a:chExt cx="2809217" cy="1780542"/>
          </a:xfrm>
        </p:grpSpPr>
        <p:pic>
          <p:nvPicPr>
            <p:cNvPr id="376" name="Image" descr="Image"/>
            <p:cNvPicPr>
              <a:picLocks noChangeAspect="1"/>
            </p:cNvPicPr>
            <p:nvPr/>
          </p:nvPicPr>
          <p:blipFill>
            <a:blip r:embed="rId3"/>
            <a:stretch>
              <a:fillRect/>
            </a:stretch>
          </p:blipFill>
          <p:spPr>
            <a:xfrm>
              <a:off x="0" y="0"/>
              <a:ext cx="2809218" cy="1780543"/>
            </a:xfrm>
            <a:prstGeom prst="rect">
              <a:avLst/>
            </a:prstGeom>
            <a:ln w="12700" cap="flat">
              <a:noFill/>
              <a:miter lim="400000"/>
            </a:ln>
            <a:effectLst/>
          </p:spPr>
        </p:pic>
        <p:grpSp>
          <p:nvGrpSpPr>
            <p:cNvPr id="379" name="Group"/>
            <p:cNvGrpSpPr/>
            <p:nvPr/>
          </p:nvGrpSpPr>
          <p:grpSpPr>
            <a:xfrm>
              <a:off x="1898787" y="1523129"/>
              <a:ext cx="875195" cy="231472"/>
              <a:chOff x="0" y="0"/>
              <a:chExt cx="875193" cy="231470"/>
            </a:xfrm>
          </p:grpSpPr>
          <p:pic>
            <p:nvPicPr>
              <p:cNvPr id="377" name="Image" descr="Image"/>
              <p:cNvPicPr>
                <a:picLocks noChangeAspect="1"/>
              </p:cNvPicPr>
              <p:nvPr/>
            </p:nvPicPr>
            <p:blipFill>
              <a:blip r:embed="rId4">
                <a:alphaModFix amt="67633"/>
              </a:blip>
              <a:srcRect r="48086"/>
              <a:stretch>
                <a:fillRect/>
              </a:stretch>
            </p:blipFill>
            <p:spPr>
              <a:xfrm>
                <a:off x="0" y="0"/>
                <a:ext cx="875194" cy="125811"/>
              </a:xfrm>
              <a:prstGeom prst="rect">
                <a:avLst/>
              </a:prstGeom>
              <a:ln w="12700" cap="flat">
                <a:noFill/>
                <a:miter lim="400000"/>
              </a:ln>
              <a:effectLst/>
            </p:spPr>
          </p:pic>
          <p:pic>
            <p:nvPicPr>
              <p:cNvPr id="378" name="Image" descr="Image"/>
              <p:cNvPicPr>
                <a:picLocks noChangeAspect="1"/>
              </p:cNvPicPr>
              <p:nvPr/>
            </p:nvPicPr>
            <p:blipFill>
              <a:blip r:embed="rId4">
                <a:alphaModFix amt="67633"/>
              </a:blip>
              <a:srcRect l="51782" r="1127"/>
              <a:stretch>
                <a:fillRect/>
              </a:stretch>
            </p:blipFill>
            <p:spPr>
              <a:xfrm>
                <a:off x="40746" y="105660"/>
                <a:ext cx="793871" cy="125811"/>
              </a:xfrm>
              <a:prstGeom prst="rect">
                <a:avLst/>
              </a:prstGeom>
              <a:ln w="12700" cap="flat">
                <a:noFill/>
                <a:miter lim="400000"/>
              </a:ln>
              <a:effectLst/>
            </p:spPr>
          </p:pic>
        </p:gr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Rectangle 2"/>
          <p:cNvSpPr txBox="1">
            <a:spLocks noGrp="1"/>
          </p:cNvSpPr>
          <p:nvPr>
            <p:ph type="title"/>
          </p:nvPr>
        </p:nvSpPr>
        <p:spPr>
          <a:xfrm>
            <a:off x="131539" y="-128"/>
            <a:ext cx="8880922" cy="511936"/>
          </a:xfrm>
          <a:prstGeom prst="rect">
            <a:avLst/>
          </a:prstGeom>
        </p:spPr>
        <p:txBody>
          <a:bodyPr/>
          <a:lstStyle/>
          <a:p>
            <a:pPr>
              <a:defRPr sz="1800"/>
            </a:pPr>
            <a:r>
              <a:rPr b="1">
                <a:solidFill>
                  <a:srgbClr val="FBC901"/>
                </a:solidFill>
              </a:rPr>
              <a:t>Steam Methane Reforming (SMR): </a:t>
            </a:r>
            <a:r>
              <a:t>~ 50-60% of today's worldwide Hydrogen Gas</a:t>
            </a:r>
          </a:p>
        </p:txBody>
      </p:sp>
      <p:sp>
        <p:nvSpPr>
          <p:cNvPr id="383" name="Rectangle 3"/>
          <p:cNvSpPr txBox="1">
            <a:spLocks noGrp="1"/>
          </p:cNvSpPr>
          <p:nvPr>
            <p:ph type="body" sz="quarter" idx="1"/>
          </p:nvPr>
        </p:nvSpPr>
        <p:spPr>
          <a:xfrm>
            <a:off x="79970" y="570160"/>
            <a:ext cx="8984060" cy="1124145"/>
          </a:xfrm>
          <a:prstGeom prst="rect">
            <a:avLst/>
          </a:prstGeom>
        </p:spPr>
        <p:txBody>
          <a:bodyPr>
            <a:noAutofit/>
          </a:bodyPr>
          <a:lstStyle/>
          <a:p>
            <a:r>
              <a:rPr sz="1400" dirty="0"/>
              <a:t>Though a U.S. DOE source states that it accounts for </a:t>
            </a:r>
            <a:r>
              <a:rPr sz="1400" b="1" dirty="0">
                <a:solidFill>
                  <a:srgbClr val="FBC901"/>
                </a:solidFill>
              </a:rPr>
              <a:t>95% of the United States'</a:t>
            </a:r>
            <a:r>
              <a:rPr sz="1400" dirty="0"/>
              <a:t> H</a:t>
            </a:r>
            <a:r>
              <a:rPr sz="1400" baseline="-5999" dirty="0"/>
              <a:t>2</a:t>
            </a:r>
            <a:r>
              <a:rPr sz="1400" dirty="0"/>
              <a:t> gas </a:t>
            </a:r>
            <a:r>
              <a:rPr sz="1400" baseline="31999" dirty="0"/>
              <a:t>1, 2</a:t>
            </a:r>
          </a:p>
          <a:p>
            <a:r>
              <a:rPr sz="1400" dirty="0"/>
              <a:t>The Methane source? Gas wells, often injecting high-pressure fracking chemicals,</a:t>
            </a:r>
          </a:p>
          <a:p>
            <a:pPr marL="0" lvl="1" indent="640896">
              <a:buSzTx/>
              <a:buNone/>
            </a:pPr>
            <a:r>
              <a:rPr sz="1400" dirty="0"/>
              <a:t>and sometimes burning off ("flaring") unwanted gas at the well site (as seen in left photo):</a:t>
            </a:r>
          </a:p>
        </p:txBody>
      </p:sp>
      <p:sp>
        <p:nvSpPr>
          <p:cNvPr id="384" name="Rectangle 5"/>
          <p:cNvSpPr txBox="1"/>
          <p:nvPr/>
        </p:nvSpPr>
        <p:spPr>
          <a:xfrm>
            <a:off x="59088" y="6104299"/>
            <a:ext cx="9025825" cy="7603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1) Published paper now locked behind an American Chemical Society paywall: https://pubs.acs.org/doi/pdf/10.1021/acs.est.8b06197 </a:t>
            </a:r>
          </a:p>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2) https://www.osti.gov/pages/biblio/1546962        3) https://en.wikipedia.org/wiki/Steam_reforming     4) https://en.wikipedia.org/wiki/Heat_of_combustion</a:t>
            </a:r>
          </a:p>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Left Figure: https://www.bizjournals.com/denver/news/2020/10/29/colorado-oil-natural-gas-flaring-emissions-cogcc.html  </a:t>
            </a:r>
          </a:p>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Right Figure: https://www.hydrogenproduction-plant.com/sale-12437032-steam-methane-reforming-hydrogen-generation-plant-purity-up-to-99-999-v-v.html</a:t>
            </a:r>
          </a:p>
        </p:txBody>
      </p:sp>
      <p:sp>
        <p:nvSpPr>
          <p:cNvPr id="385" name="Rectangle 3"/>
          <p:cNvSpPr txBox="1"/>
          <p:nvPr/>
        </p:nvSpPr>
        <p:spPr>
          <a:xfrm>
            <a:off x="79970" y="3199329"/>
            <a:ext cx="8984060" cy="26439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p>
            <a:pPr defTabSz="850391">
              <a:lnSpc>
                <a:spcPct val="170000"/>
              </a:lnSpc>
              <a:tabLst>
                <a:tab pos="419100" algn="l"/>
                <a:tab pos="838200" algn="l"/>
                <a:tab pos="1270000" algn="l"/>
                <a:tab pos="1689100" algn="l"/>
                <a:tab pos="2120900" algn="l"/>
              </a:tabLst>
              <a:defRPr sz="1488" b="0">
                <a:solidFill>
                  <a:srgbClr val="FFFFFF"/>
                </a:solidFill>
                <a:effectLst>
                  <a:outerShdw blurRad="35433" dist="35433" dir="2700000" rotWithShape="0">
                    <a:srgbClr val="000000"/>
                  </a:outerShdw>
                </a:effectLst>
                <a:latin typeface="+mn-lt"/>
                <a:ea typeface="+mn-ea"/>
                <a:cs typeface="+mn-cs"/>
                <a:sym typeface="Arial"/>
              </a:defRPr>
            </a:pPr>
            <a:r>
              <a:rPr sz="1400" b="1" dirty="0"/>
              <a:t>Steam Methane Reforming (</a:t>
            </a:r>
            <a:r>
              <a:rPr sz="1400" b="1" dirty="0" err="1"/>
              <a:t>SMR</a:t>
            </a:r>
            <a:r>
              <a:rPr sz="1400" b="1" dirty="0"/>
              <a:t>)</a:t>
            </a:r>
            <a:r>
              <a:rPr sz="1400" dirty="0"/>
              <a:t> plants (right photo) exploit two chemical reactions: </a:t>
            </a:r>
            <a:r>
              <a:rPr sz="1400" baseline="31999" dirty="0"/>
              <a:t>3</a:t>
            </a:r>
          </a:p>
          <a:p>
            <a:pPr defTabSz="850391">
              <a:lnSpc>
                <a:spcPct val="170000"/>
              </a:lnSpc>
              <a:tabLst>
                <a:tab pos="419100" algn="l"/>
                <a:tab pos="838200" algn="l"/>
                <a:tab pos="1270000" algn="l"/>
                <a:tab pos="1689100" algn="l"/>
                <a:tab pos="2120900" algn="l"/>
                <a:tab pos="4445000" algn="l"/>
              </a:tabLst>
              <a:defRPr sz="1488" b="0">
                <a:solidFill>
                  <a:srgbClr val="FFFFFF"/>
                </a:solidFill>
                <a:effectLst>
                  <a:outerShdw blurRad="35433" dist="35433" dir="2700000" rotWithShape="0">
                    <a:srgbClr val="000000"/>
                  </a:outerShdw>
                </a:effectLst>
                <a:latin typeface="+mn-lt"/>
                <a:ea typeface="+mn-ea"/>
                <a:cs typeface="+mn-cs"/>
                <a:sym typeface="Arial"/>
              </a:defRPr>
            </a:pPr>
            <a:r>
              <a:rPr sz="1400" dirty="0"/>
              <a:t>	</a:t>
            </a:r>
            <a:r>
              <a:rPr sz="1200" dirty="0"/>
              <a:t>One "reforming" methane: 	CH</a:t>
            </a:r>
            <a:r>
              <a:rPr sz="1200" baseline="-5999" dirty="0"/>
              <a:t>4</a:t>
            </a:r>
            <a:r>
              <a:rPr sz="1200" dirty="0"/>
              <a:t> + H</a:t>
            </a:r>
            <a:r>
              <a:rPr sz="1200" baseline="-5999" dirty="0"/>
              <a:t>2</a:t>
            </a:r>
            <a:r>
              <a:rPr sz="1200" dirty="0"/>
              <a:t>O + (206 kJ / mol) ↔ CO + 3 H</a:t>
            </a:r>
            <a:r>
              <a:rPr sz="1200" baseline="-5999" dirty="0"/>
              <a:t>2</a:t>
            </a:r>
          </a:p>
          <a:p>
            <a:pPr defTabSz="850391">
              <a:lnSpc>
                <a:spcPct val="170000"/>
              </a:lnSpc>
              <a:tabLst>
                <a:tab pos="419100" algn="l"/>
                <a:tab pos="838200" algn="l"/>
                <a:tab pos="1270000" algn="l"/>
                <a:tab pos="1689100" algn="l"/>
                <a:tab pos="2120900" algn="l"/>
                <a:tab pos="4445000" algn="l"/>
              </a:tabLst>
              <a:defRPr sz="1488" b="0">
                <a:solidFill>
                  <a:srgbClr val="FFFFFF"/>
                </a:solidFill>
                <a:effectLst>
                  <a:outerShdw blurRad="35433" dist="35433" dir="2700000" rotWithShape="0">
                    <a:srgbClr val="000000"/>
                  </a:outerShdw>
                </a:effectLst>
                <a:latin typeface="+mn-lt"/>
                <a:ea typeface="+mn-ea"/>
                <a:cs typeface="+mn-cs"/>
                <a:sym typeface="Arial"/>
              </a:defRPr>
            </a:pPr>
            <a:r>
              <a:rPr sz="1200" dirty="0"/>
              <a:t>	A second "reforming" the CO byproduct: 	CO + H</a:t>
            </a:r>
            <a:r>
              <a:rPr sz="1200" baseline="-5999" dirty="0"/>
              <a:t>2</a:t>
            </a:r>
            <a:r>
              <a:rPr sz="1200" dirty="0"/>
              <a:t>O ↔ CO</a:t>
            </a:r>
            <a:r>
              <a:rPr sz="1200" baseline="-5999" dirty="0"/>
              <a:t>2</a:t>
            </a:r>
            <a:r>
              <a:rPr sz="1200" dirty="0"/>
              <a:t> + H</a:t>
            </a:r>
            <a:r>
              <a:rPr sz="1200" baseline="-5999" dirty="0"/>
              <a:t>2</a:t>
            </a:r>
            <a:r>
              <a:rPr sz="1200" dirty="0"/>
              <a:t> + (41 kJ / mol)</a:t>
            </a:r>
          </a:p>
          <a:p>
            <a:pPr defTabSz="850391">
              <a:lnSpc>
                <a:spcPct val="209999"/>
              </a:lnSpc>
              <a:tabLst>
                <a:tab pos="419100" algn="l"/>
                <a:tab pos="838200" algn="l"/>
                <a:tab pos="1270000" algn="l"/>
                <a:tab pos="1689100" algn="l"/>
                <a:tab pos="2120900" algn="l"/>
                <a:tab pos="4445000" algn="l"/>
              </a:tabLst>
              <a:defRPr sz="1488" b="0">
                <a:solidFill>
                  <a:srgbClr val="FFFFFF"/>
                </a:solidFill>
                <a:effectLst>
                  <a:outerShdw blurRad="35433" dist="35433" dir="2700000" rotWithShape="0">
                    <a:srgbClr val="000000"/>
                  </a:outerShdw>
                </a:effectLst>
                <a:latin typeface="+mn-lt"/>
                <a:ea typeface="+mn-ea"/>
                <a:cs typeface="+mn-cs"/>
                <a:sym typeface="Arial"/>
              </a:defRPr>
            </a:pPr>
            <a:r>
              <a:rPr sz="1200" dirty="0"/>
              <a:t>	Yielding the net reaction:	CH</a:t>
            </a:r>
            <a:r>
              <a:rPr sz="1200" baseline="-5999" dirty="0"/>
              <a:t>4</a:t>
            </a:r>
            <a:r>
              <a:rPr sz="1200" dirty="0"/>
              <a:t> + 2 H</a:t>
            </a:r>
            <a:r>
              <a:rPr sz="1200" baseline="-5999" dirty="0"/>
              <a:t>2</a:t>
            </a:r>
            <a:r>
              <a:rPr sz="1200" dirty="0"/>
              <a:t>O + (165 kJ / mol) ↔ CO</a:t>
            </a:r>
            <a:r>
              <a:rPr sz="1200" baseline="-5999" dirty="0"/>
              <a:t>2</a:t>
            </a:r>
            <a:r>
              <a:rPr sz="1200" dirty="0"/>
              <a:t> + 4 H</a:t>
            </a:r>
            <a:r>
              <a:rPr sz="1200" baseline="-5999" dirty="0"/>
              <a:t>2</a:t>
            </a:r>
          </a:p>
          <a:p>
            <a:pPr defTabSz="850391">
              <a:lnSpc>
                <a:spcPct val="250000"/>
              </a:lnSpc>
              <a:tabLst>
                <a:tab pos="419100" algn="l"/>
                <a:tab pos="838200" algn="l"/>
                <a:tab pos="1270000" algn="l"/>
                <a:tab pos="1689100" algn="l"/>
                <a:tab pos="2120900" algn="l"/>
                <a:tab pos="4445000" algn="l"/>
              </a:tabLst>
              <a:defRPr sz="1488" b="0">
                <a:solidFill>
                  <a:srgbClr val="FFFFFF"/>
                </a:solidFill>
                <a:effectLst>
                  <a:outerShdw blurRad="35433" dist="35433" dir="2700000" rotWithShape="0">
                    <a:srgbClr val="000000"/>
                  </a:outerShdw>
                </a:effectLst>
                <a:latin typeface="+mn-lt"/>
                <a:ea typeface="+mn-ea"/>
                <a:cs typeface="+mn-cs"/>
                <a:sym typeface="Arial"/>
              </a:defRPr>
            </a:pPr>
            <a:r>
              <a:rPr sz="1400" b="1" dirty="0"/>
              <a:t>Inputs:  </a:t>
            </a:r>
            <a:r>
              <a:rPr sz="1400" b="1" dirty="0">
                <a:solidFill>
                  <a:srgbClr val="FBC901"/>
                </a:solidFill>
              </a:rPr>
              <a:t>Heat</a:t>
            </a:r>
            <a:r>
              <a:rPr sz="1400" b="1" dirty="0"/>
              <a:t> (</a:t>
            </a:r>
            <a:r>
              <a:rPr sz="1400" dirty="0"/>
              <a:t>1100 ºC)</a:t>
            </a:r>
            <a:r>
              <a:rPr sz="1400" b="1" dirty="0"/>
              <a:t>   </a:t>
            </a:r>
            <a:r>
              <a:rPr sz="1400" b="1" dirty="0">
                <a:solidFill>
                  <a:srgbClr val="FBC901"/>
                </a:solidFill>
              </a:rPr>
              <a:t>CH</a:t>
            </a:r>
            <a:r>
              <a:rPr sz="1400" b="1" baseline="-5999" dirty="0">
                <a:solidFill>
                  <a:srgbClr val="FBC901"/>
                </a:solidFill>
              </a:rPr>
              <a:t>4</a:t>
            </a:r>
            <a:r>
              <a:rPr sz="1400" b="1" dirty="0">
                <a:solidFill>
                  <a:srgbClr val="FBC901"/>
                </a:solidFill>
              </a:rPr>
              <a:t>    H</a:t>
            </a:r>
            <a:r>
              <a:rPr sz="1400" b="1" baseline="-5999" dirty="0">
                <a:solidFill>
                  <a:srgbClr val="FBC901"/>
                </a:solidFill>
              </a:rPr>
              <a:t>2</a:t>
            </a:r>
            <a:r>
              <a:rPr sz="1400" b="1" dirty="0">
                <a:solidFill>
                  <a:srgbClr val="FBC901"/>
                </a:solidFill>
              </a:rPr>
              <a:t>O</a:t>
            </a:r>
            <a:r>
              <a:rPr sz="1400" dirty="0"/>
              <a:t>	</a:t>
            </a:r>
            <a:r>
              <a:rPr sz="1400" b="1" dirty="0"/>
              <a:t>Outputs:</a:t>
            </a:r>
            <a:r>
              <a:rPr sz="1400" dirty="0"/>
              <a:t>  </a:t>
            </a:r>
            <a:r>
              <a:rPr sz="1400" b="1" dirty="0">
                <a:solidFill>
                  <a:srgbClr val="FBC901"/>
                </a:solidFill>
              </a:rPr>
              <a:t>CO</a:t>
            </a:r>
            <a:r>
              <a:rPr sz="1400" b="1" baseline="-5999" dirty="0">
                <a:solidFill>
                  <a:srgbClr val="FBC901"/>
                </a:solidFill>
              </a:rPr>
              <a:t>2</a:t>
            </a:r>
            <a:r>
              <a:rPr sz="1400" b="1" dirty="0">
                <a:solidFill>
                  <a:srgbClr val="FBC901"/>
                </a:solidFill>
              </a:rPr>
              <a:t>     4 H</a:t>
            </a:r>
            <a:r>
              <a:rPr sz="1400" b="1" baseline="-5999" dirty="0">
                <a:solidFill>
                  <a:srgbClr val="FBC901"/>
                </a:solidFill>
              </a:rPr>
              <a:t>2</a:t>
            </a:r>
            <a:endParaRPr sz="1400" b="1" dirty="0">
              <a:solidFill>
                <a:srgbClr val="FBC901"/>
              </a:solidFill>
            </a:endParaRPr>
          </a:p>
          <a:p>
            <a:pPr defTabSz="850391">
              <a:lnSpc>
                <a:spcPct val="170000"/>
              </a:lnSpc>
              <a:tabLst>
                <a:tab pos="419100" algn="l"/>
                <a:tab pos="838200" algn="l"/>
                <a:tab pos="1270000" algn="l"/>
                <a:tab pos="1689100" algn="l"/>
                <a:tab pos="2120900" algn="l"/>
              </a:tabLst>
              <a:defRPr sz="1488" b="0">
                <a:solidFill>
                  <a:srgbClr val="FFFFFF"/>
                </a:solidFill>
                <a:effectLst>
                  <a:outerShdw blurRad="35433" dist="35433" dir="2700000" rotWithShape="0">
                    <a:srgbClr val="000000"/>
                  </a:outerShdw>
                </a:effectLst>
                <a:latin typeface="+mn-lt"/>
                <a:ea typeface="+mn-ea"/>
                <a:cs typeface="+mn-cs"/>
                <a:sym typeface="Arial"/>
              </a:defRPr>
            </a:pPr>
            <a:r>
              <a:rPr sz="1400" dirty="0"/>
              <a:t>Energy balance?  Approximate values in kJ/mol: </a:t>
            </a:r>
            <a:r>
              <a:rPr sz="1400" baseline="31999" dirty="0"/>
              <a:t>4   </a:t>
            </a:r>
            <a:r>
              <a:rPr sz="1400" dirty="0"/>
              <a:t>CH</a:t>
            </a:r>
            <a:r>
              <a:rPr sz="1400" baseline="-5999" dirty="0"/>
              <a:t>4 </a:t>
            </a:r>
            <a:r>
              <a:rPr sz="1400" dirty="0"/>
              <a:t>(890) + Heat (165) = 1055 → 4 x H</a:t>
            </a:r>
            <a:r>
              <a:rPr sz="1400" baseline="-5999" dirty="0"/>
              <a:t>2</a:t>
            </a:r>
            <a:r>
              <a:rPr sz="1400" dirty="0"/>
              <a:t> (286) = 1144	</a:t>
            </a:r>
            <a:r>
              <a:rPr sz="1400" dirty="0" err="1"/>
              <a:t>SMR</a:t>
            </a:r>
            <a:r>
              <a:rPr sz="1400" dirty="0"/>
              <a:t> strips oxygen from H</a:t>
            </a:r>
            <a:r>
              <a:rPr sz="1400" baseline="-5999" dirty="0"/>
              <a:t>2</a:t>
            </a:r>
            <a:r>
              <a:rPr sz="1400" dirty="0"/>
              <a:t>O to "burn" CH</a:t>
            </a:r>
            <a:r>
              <a:rPr sz="1400" baseline="-5999" dirty="0"/>
              <a:t>4</a:t>
            </a:r>
            <a:r>
              <a:rPr sz="1400" dirty="0"/>
              <a:t>'s carbon, thereby liberating H</a:t>
            </a:r>
            <a:r>
              <a:rPr sz="1400" baseline="-5999" dirty="0"/>
              <a:t>2</a:t>
            </a:r>
            <a:r>
              <a:rPr sz="1400" dirty="0"/>
              <a:t> from both CH</a:t>
            </a:r>
            <a:r>
              <a:rPr sz="1400" baseline="-5999" dirty="0"/>
              <a:t>4</a:t>
            </a:r>
            <a:r>
              <a:rPr sz="1400" dirty="0"/>
              <a:t> &amp; H</a:t>
            </a:r>
            <a:r>
              <a:rPr sz="1400" baseline="-5999" dirty="0"/>
              <a:t>2</a:t>
            </a:r>
            <a:r>
              <a:rPr sz="1400" dirty="0"/>
              <a:t>O</a:t>
            </a:r>
          </a:p>
        </p:txBody>
      </p:sp>
      <p:pic>
        <p:nvPicPr>
          <p:cNvPr id="386" name="Image" descr="Image"/>
          <p:cNvPicPr>
            <a:picLocks noChangeAspect="1"/>
          </p:cNvPicPr>
          <p:nvPr/>
        </p:nvPicPr>
        <p:blipFill>
          <a:blip r:embed="rId2"/>
          <a:srcRect/>
          <a:stretch>
            <a:fillRect/>
          </a:stretch>
        </p:blipFill>
        <p:spPr>
          <a:xfrm>
            <a:off x="1764225" y="1917231"/>
            <a:ext cx="2143255" cy="1210940"/>
          </a:xfrm>
          <a:prstGeom prst="rect">
            <a:avLst/>
          </a:prstGeom>
          <a:ln w="12700">
            <a:miter lim="400000"/>
          </a:ln>
        </p:spPr>
      </p:pic>
      <p:pic>
        <p:nvPicPr>
          <p:cNvPr id="387" name="Image" descr="Image"/>
          <p:cNvPicPr>
            <a:picLocks noChangeAspect="1"/>
          </p:cNvPicPr>
          <p:nvPr/>
        </p:nvPicPr>
        <p:blipFill>
          <a:blip r:embed="rId3"/>
          <a:stretch>
            <a:fillRect/>
          </a:stretch>
        </p:blipFill>
        <p:spPr>
          <a:xfrm>
            <a:off x="5617760" y="1917317"/>
            <a:ext cx="1974167" cy="121065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Rectangle 2"/>
          <p:cNvSpPr txBox="1">
            <a:spLocks noGrp="1"/>
          </p:cNvSpPr>
          <p:nvPr>
            <p:ph type="title"/>
          </p:nvPr>
        </p:nvSpPr>
        <p:spPr>
          <a:xfrm>
            <a:off x="28850" y="-12701"/>
            <a:ext cx="9086300" cy="585751"/>
          </a:xfrm>
          <a:prstGeom prst="rect">
            <a:avLst/>
          </a:prstGeom>
        </p:spPr>
        <p:txBody>
          <a:bodyPr/>
          <a:lstStyle/>
          <a:p>
            <a:pPr>
              <a:defRPr sz="1800"/>
            </a:pPr>
            <a:r>
              <a:rPr b="1">
                <a:solidFill>
                  <a:srgbClr val="FBC901"/>
                </a:solidFill>
              </a:rPr>
              <a:t>Coal Gasification: </a:t>
            </a:r>
            <a:r>
              <a:t>~ 20-30% of today's worldwide Hydrogen Gas</a:t>
            </a:r>
          </a:p>
        </p:txBody>
      </p:sp>
      <p:pic>
        <p:nvPicPr>
          <p:cNvPr id="390" name="Image" descr="Image"/>
          <p:cNvPicPr>
            <a:picLocks noChangeAspect="1"/>
          </p:cNvPicPr>
          <p:nvPr/>
        </p:nvPicPr>
        <p:blipFill>
          <a:blip r:embed="rId2"/>
          <a:srcRect l="36583" r="6374"/>
          <a:stretch>
            <a:fillRect/>
          </a:stretch>
        </p:blipFill>
        <p:spPr>
          <a:xfrm>
            <a:off x="3375803" y="2115358"/>
            <a:ext cx="2363031" cy="1432301"/>
          </a:xfrm>
          <a:prstGeom prst="rect">
            <a:avLst/>
          </a:prstGeom>
          <a:ln w="12700">
            <a:miter lim="400000"/>
          </a:ln>
        </p:spPr>
      </p:pic>
      <p:pic>
        <p:nvPicPr>
          <p:cNvPr id="391" name="Image" descr="Image"/>
          <p:cNvPicPr>
            <a:picLocks noChangeAspect="1"/>
          </p:cNvPicPr>
          <p:nvPr/>
        </p:nvPicPr>
        <p:blipFill>
          <a:blip r:embed="rId3"/>
          <a:srcRect r="11535"/>
          <a:stretch>
            <a:fillRect/>
          </a:stretch>
        </p:blipFill>
        <p:spPr>
          <a:xfrm>
            <a:off x="6392727" y="2115346"/>
            <a:ext cx="2359843" cy="1432185"/>
          </a:xfrm>
          <a:prstGeom prst="rect">
            <a:avLst/>
          </a:prstGeom>
          <a:ln w="12700">
            <a:miter lim="400000"/>
          </a:ln>
        </p:spPr>
      </p:pic>
      <p:sp>
        <p:nvSpPr>
          <p:cNvPr id="392" name="Rectangle 3"/>
          <p:cNvSpPr txBox="1"/>
          <p:nvPr/>
        </p:nvSpPr>
        <p:spPr>
          <a:xfrm>
            <a:off x="159498" y="672998"/>
            <a:ext cx="8651743" cy="15903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Gasification Plants (photo at left) use different types of coal, often grouped and labled as:</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a:t>
            </a:r>
            <a:r>
              <a:rPr b="1">
                <a:solidFill>
                  <a:srgbClr val="929292"/>
                </a:solidFill>
              </a:rPr>
              <a:t>Black Coal</a:t>
            </a:r>
            <a:r>
              <a:t>, including </a:t>
            </a:r>
            <a:r>
              <a:rPr b="1"/>
              <a:t>bituminous</a:t>
            </a:r>
            <a:r>
              <a:t>, </a:t>
            </a:r>
            <a:r>
              <a:rPr b="1"/>
              <a:t>sub-bituminous</a:t>
            </a:r>
            <a:r>
              <a:t> &amp; </a:t>
            </a:r>
            <a:r>
              <a:rPr b="1"/>
              <a:t>anthracite</a:t>
            </a:r>
            <a:r>
              <a:t> varieties (center)</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OR </a:t>
            </a:r>
            <a:r>
              <a:rPr b="1">
                <a:solidFill>
                  <a:srgbClr val="AA7942"/>
                </a:solidFill>
              </a:rPr>
              <a:t>Brown Coal</a:t>
            </a:r>
            <a:r>
              <a:t>, the lower grade </a:t>
            </a:r>
            <a:r>
              <a:rPr b="1"/>
              <a:t>lignite</a:t>
            </a:r>
            <a:r>
              <a:t> variety derived from decayed peat (right) </a:t>
            </a:r>
            <a:r>
              <a:rPr baseline="31999"/>
              <a:t>2, 3</a:t>
            </a:r>
          </a:p>
        </p:txBody>
      </p:sp>
      <p:sp>
        <p:nvSpPr>
          <p:cNvPr id="393" name="Rectangle 5"/>
          <p:cNvSpPr txBox="1"/>
          <p:nvPr/>
        </p:nvSpPr>
        <p:spPr>
          <a:xfrm>
            <a:off x="218169" y="6234860"/>
            <a:ext cx="8534401" cy="620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1) https://en.wikipedia.org/wiki/Coal_gasification </a:t>
            </a: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Left &amp; Center Figures: https://bettermeetsreality.com/brown-coal-vs-black-coal-comparison-differences-emissions-more/ </a:t>
            </a: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Right Figure: https://www.phxequip.com/plant.107/coke-and-coal-gasification-plant-2-200-tpd.aspx</a:t>
            </a:r>
          </a:p>
        </p:txBody>
      </p:sp>
      <p:pic>
        <p:nvPicPr>
          <p:cNvPr id="394" name="Image" descr="Image"/>
          <p:cNvPicPr>
            <a:picLocks noChangeAspect="1"/>
          </p:cNvPicPr>
          <p:nvPr/>
        </p:nvPicPr>
        <p:blipFill>
          <a:blip r:embed="rId4"/>
          <a:stretch>
            <a:fillRect/>
          </a:stretch>
        </p:blipFill>
        <p:spPr>
          <a:xfrm>
            <a:off x="716463" y="2115354"/>
            <a:ext cx="2022099" cy="1432265"/>
          </a:xfrm>
          <a:prstGeom prst="rect">
            <a:avLst/>
          </a:prstGeom>
          <a:ln w="12700">
            <a:miter lim="400000"/>
          </a:ln>
        </p:spPr>
      </p:pic>
      <p:sp>
        <p:nvSpPr>
          <p:cNvPr id="395" name="Rectangle 3"/>
          <p:cNvSpPr txBox="1"/>
          <p:nvPr/>
        </p:nvSpPr>
        <p:spPr>
          <a:xfrm>
            <a:off x="159498" y="3688262"/>
            <a:ext cx="8929970" cy="24175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b="1" dirty="0">
                <a:solidFill>
                  <a:srgbClr val="929292"/>
                </a:solidFill>
              </a:rPr>
              <a:t>Black Hydrogen </a:t>
            </a:r>
            <a:r>
              <a:rPr dirty="0"/>
              <a:t>is produced from </a:t>
            </a:r>
            <a:r>
              <a:rPr b="1" dirty="0">
                <a:solidFill>
                  <a:srgbClr val="929292"/>
                </a:solidFill>
              </a:rPr>
              <a:t>Black Coals</a:t>
            </a:r>
            <a:r>
              <a:rPr dirty="0"/>
              <a:t> (which are richer in C), via the reactions </a:t>
            </a:r>
            <a:r>
              <a:rPr baseline="31999" dirty="0"/>
              <a:t>1</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3 C (in that coal) + O</a:t>
            </a:r>
            <a:r>
              <a:rPr baseline="-5999" dirty="0"/>
              <a:t>2</a:t>
            </a:r>
            <a:r>
              <a:rPr dirty="0"/>
              <a:t> + H</a:t>
            </a:r>
            <a:r>
              <a:rPr baseline="-5999" dirty="0"/>
              <a:t>2</a:t>
            </a:r>
            <a:r>
              <a:rPr dirty="0"/>
              <a:t>O (steam) + (intense energy) ↔ H</a:t>
            </a:r>
            <a:r>
              <a:rPr baseline="-5999" dirty="0"/>
              <a:t>2</a:t>
            </a:r>
            <a:r>
              <a:rPr dirty="0"/>
              <a:t> + 3 CO</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with that CO byproduct (again) processed to yield additional H</a:t>
            </a:r>
            <a:r>
              <a:rPr baseline="-5999" dirty="0"/>
              <a:t>2</a:t>
            </a:r>
            <a:r>
              <a:rPr dirty="0"/>
              <a:t> via:</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CO + H</a:t>
            </a:r>
            <a:r>
              <a:rPr baseline="-5999" dirty="0"/>
              <a:t>2</a:t>
            </a:r>
            <a:r>
              <a:rPr dirty="0"/>
              <a:t>O (steam) ↔ CO</a:t>
            </a:r>
            <a:r>
              <a:rPr baseline="-5999" dirty="0"/>
              <a:t>2</a:t>
            </a:r>
            <a:r>
              <a:rPr dirty="0"/>
              <a:t> + H</a:t>
            </a:r>
            <a:r>
              <a:rPr baseline="-5999" dirty="0"/>
              <a:t>2</a:t>
            </a:r>
            <a:r>
              <a:rPr dirty="0"/>
              <a:t> + (41 kJ / mol)</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b="1" dirty="0">
                <a:solidFill>
                  <a:srgbClr val="AA7942"/>
                </a:solidFill>
              </a:rPr>
              <a:t>Brown Hydrogen</a:t>
            </a:r>
            <a:r>
              <a:rPr dirty="0">
                <a:solidFill>
                  <a:srgbClr val="AA7942"/>
                </a:solidFill>
              </a:rPr>
              <a:t> </a:t>
            </a:r>
            <a:r>
              <a:rPr dirty="0"/>
              <a:t>is produced from </a:t>
            </a:r>
            <a:r>
              <a:rPr b="1" dirty="0">
                <a:solidFill>
                  <a:srgbClr val="AA7942"/>
                </a:solidFill>
              </a:rPr>
              <a:t>Brown Coal</a:t>
            </a:r>
            <a:r>
              <a:rPr b="1" dirty="0"/>
              <a:t> </a:t>
            </a:r>
            <a:r>
              <a:rPr dirty="0"/>
              <a:t>(poorer in C, but richer in H</a:t>
            </a:r>
            <a:r>
              <a:rPr baseline="-5999" dirty="0"/>
              <a:t>2</a:t>
            </a:r>
            <a:r>
              <a:rPr dirty="0"/>
              <a:t>O) that can instead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be produced by slightly altered reactions from which added steam is omitted</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Rectangle 2"/>
          <p:cNvSpPr txBox="1">
            <a:spLocks noGrp="1"/>
          </p:cNvSpPr>
          <p:nvPr>
            <p:ph type="title"/>
          </p:nvPr>
        </p:nvSpPr>
        <p:spPr>
          <a:xfrm>
            <a:off x="304800" y="-1"/>
            <a:ext cx="8534400" cy="585751"/>
          </a:xfrm>
          <a:prstGeom prst="rect">
            <a:avLst/>
          </a:prstGeom>
        </p:spPr>
        <p:txBody>
          <a:bodyPr/>
          <a:lstStyle/>
          <a:p>
            <a:r>
              <a:rPr b="1">
                <a:solidFill>
                  <a:srgbClr val="FBC901"/>
                </a:solidFill>
              </a:rPr>
              <a:t>Liquid Petroleum Refining: </a:t>
            </a:r>
            <a:r>
              <a:t>~ 20-30% of today's worldwide Hydrogen Gas</a:t>
            </a:r>
          </a:p>
        </p:txBody>
      </p:sp>
      <p:sp>
        <p:nvSpPr>
          <p:cNvPr id="398" name="Rectangle 3"/>
          <p:cNvSpPr txBox="1"/>
          <p:nvPr/>
        </p:nvSpPr>
        <p:spPr>
          <a:xfrm>
            <a:off x="134098" y="797240"/>
            <a:ext cx="8930807" cy="8501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That refining, parts of which are also called </a:t>
            </a:r>
            <a:r>
              <a:rPr b="1"/>
              <a:t>Catalytic Reforming,</a:t>
            </a:r>
            <a:r>
              <a:rPr baseline="31999"/>
              <a:t> 1</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occurs in the huge worldwide complex of oil refineries </a:t>
            </a:r>
            <a:r>
              <a:rPr baseline="31999"/>
              <a:t>2</a:t>
            </a:r>
            <a:r>
              <a:t> that feed our fossil-fuel economies:</a:t>
            </a:r>
          </a:p>
        </p:txBody>
      </p:sp>
      <p:sp>
        <p:nvSpPr>
          <p:cNvPr id="399" name="Rectangle 5"/>
          <p:cNvSpPr txBox="1"/>
          <p:nvPr/>
        </p:nvSpPr>
        <p:spPr>
          <a:xfrm>
            <a:off x="218169" y="6334872"/>
            <a:ext cx="8534401" cy="429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1) https://en.wikipedia.org/wiki/Catalytic_reforming                 2) https://en.wikipedia.org/wiki/Oil_refinery </a:t>
            </a: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Photo source: https://creakhousenews.blogspot.com/2020/04/inside-louisianas-horrifying-cancer.html          </a:t>
            </a:r>
          </a:p>
        </p:txBody>
      </p:sp>
      <p:sp>
        <p:nvSpPr>
          <p:cNvPr id="400" name="Rectangle 3"/>
          <p:cNvSpPr txBox="1"/>
          <p:nvPr/>
        </p:nvSpPr>
        <p:spPr>
          <a:xfrm>
            <a:off x="246128" y="4724164"/>
            <a:ext cx="8651744" cy="12299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But despite the substantial quantity of H</a:t>
            </a:r>
            <a:r>
              <a:rPr baseline="-5999"/>
              <a:t>2</a:t>
            </a:r>
            <a:r>
              <a:t> generated in such refineries,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a:t>
            </a:r>
            <a:r>
              <a:rPr b="1">
                <a:solidFill>
                  <a:srgbClr val="FBC901"/>
                </a:solidFill>
              </a:rPr>
              <a:t>Hydrogen Gas is a mere byproduct</a:t>
            </a:r>
            <a:r>
              <a:t> of processes actually 						focused on the much more massive production of liquid fossil-fuels &amp; chemicals</a:t>
            </a:r>
          </a:p>
        </p:txBody>
      </p:sp>
      <p:pic>
        <p:nvPicPr>
          <p:cNvPr id="401" name="Image" descr="Image"/>
          <p:cNvPicPr>
            <a:picLocks noChangeAspect="1"/>
          </p:cNvPicPr>
          <p:nvPr/>
        </p:nvPicPr>
        <p:blipFill>
          <a:blip r:embed="rId2"/>
          <a:srcRect t="16882"/>
          <a:stretch>
            <a:fillRect/>
          </a:stretch>
        </p:blipFill>
        <p:spPr>
          <a:xfrm>
            <a:off x="2168448" y="1858891"/>
            <a:ext cx="4807104" cy="266304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Rectangle 2"/>
          <p:cNvSpPr txBox="1">
            <a:spLocks noGrp="1"/>
          </p:cNvSpPr>
          <p:nvPr>
            <p:ph type="title"/>
          </p:nvPr>
        </p:nvSpPr>
        <p:spPr>
          <a:xfrm>
            <a:off x="195593" y="14515"/>
            <a:ext cx="8534401" cy="429771"/>
          </a:xfrm>
          <a:prstGeom prst="rect">
            <a:avLst/>
          </a:prstGeom>
        </p:spPr>
        <p:txBody>
          <a:bodyPr/>
          <a:lstStyle/>
          <a:p>
            <a:pPr>
              <a:defRPr sz="1800"/>
            </a:pPr>
            <a:r>
              <a:t>Summarizing the answer to: "From where do we </a:t>
            </a:r>
            <a:r>
              <a:rPr b="1"/>
              <a:t>now</a:t>
            </a:r>
            <a:r>
              <a:t> get Hydrogen Gas?"</a:t>
            </a:r>
          </a:p>
        </p:txBody>
      </p:sp>
      <p:sp>
        <p:nvSpPr>
          <p:cNvPr id="404" name="Rectangle 3"/>
          <p:cNvSpPr txBox="1">
            <a:spLocks noGrp="1"/>
          </p:cNvSpPr>
          <p:nvPr>
            <p:ph type="body" sz="quarter" idx="1"/>
          </p:nvPr>
        </p:nvSpPr>
        <p:spPr>
          <a:xfrm>
            <a:off x="3246887" y="745298"/>
            <a:ext cx="2908230" cy="1123552"/>
          </a:xfrm>
          <a:prstGeom prst="rect">
            <a:avLst/>
          </a:prstGeom>
        </p:spPr>
        <p:txBody>
          <a:bodyPr/>
          <a:lstStyle/>
          <a:p>
            <a:pPr algn="ctr" defTabSz="896111">
              <a:tabLst>
                <a:tab pos="444500" algn="l"/>
                <a:tab pos="889000" algn="l"/>
                <a:tab pos="1333500" algn="l"/>
                <a:tab pos="1790700" algn="l"/>
                <a:tab pos="2235200" algn="l"/>
              </a:tabLst>
              <a:defRPr sz="1372">
                <a:effectLst>
                  <a:outerShdw blurRad="37338" dist="37338" dir="2700000" rotWithShape="0">
                    <a:srgbClr val="000000"/>
                  </a:outerShdw>
                </a:effectLst>
              </a:defRPr>
            </a:pPr>
            <a:r>
              <a:t>20-30% Coal Gasification:</a:t>
            </a:r>
          </a:p>
          <a:p>
            <a:pPr defTabSz="896111">
              <a:lnSpc>
                <a:spcPct val="250000"/>
              </a:lnSpc>
              <a:tabLst>
                <a:tab pos="444500" algn="l"/>
                <a:tab pos="889000" algn="l"/>
                <a:tab pos="1333500" algn="l"/>
                <a:tab pos="1790700" algn="l"/>
                <a:tab pos="2235200" algn="l"/>
              </a:tabLst>
              <a:defRPr sz="1372">
                <a:effectLst>
                  <a:outerShdw blurRad="37338" dist="37338" dir="2700000" rotWithShape="0">
                    <a:srgbClr val="000000"/>
                  </a:outerShdw>
                </a:effectLst>
              </a:defRPr>
            </a:pPr>
            <a:r>
              <a:t>Using: Coal + O</a:t>
            </a:r>
            <a:r>
              <a:rPr baseline="-5999"/>
              <a:t>2</a:t>
            </a:r>
            <a:r>
              <a:t> + H</a:t>
            </a:r>
            <a:r>
              <a:rPr baseline="-5999"/>
              <a:t>2</a:t>
            </a:r>
            <a:r>
              <a:t>O → CO</a:t>
            </a:r>
            <a:r>
              <a:rPr baseline="-5999"/>
              <a:t>2</a:t>
            </a:r>
            <a:r>
              <a:t> + H</a:t>
            </a:r>
            <a:r>
              <a:rPr baseline="-5999"/>
              <a:t>2</a:t>
            </a:r>
          </a:p>
          <a:p>
            <a:pPr algn="ctr" defTabSz="896111">
              <a:tabLst>
                <a:tab pos="444500" algn="l"/>
                <a:tab pos="889000" algn="l"/>
                <a:tab pos="1333500" algn="l"/>
                <a:tab pos="1790700" algn="l"/>
                <a:tab pos="2235200" algn="l"/>
              </a:tabLst>
              <a:defRPr sz="1568">
                <a:effectLst>
                  <a:outerShdw blurRad="37338" dist="37338" dir="2700000" rotWithShape="0">
                    <a:srgbClr val="000000"/>
                  </a:outerShdw>
                </a:effectLst>
              </a:defRPr>
            </a:pPr>
            <a:r>
              <a:rPr b="1">
                <a:solidFill>
                  <a:srgbClr val="AA7942"/>
                </a:solidFill>
              </a:rPr>
              <a:t>Brown</a:t>
            </a:r>
            <a:r>
              <a:rPr>
                <a:solidFill>
                  <a:srgbClr val="AA7942"/>
                </a:solidFill>
              </a:rPr>
              <a:t> </a:t>
            </a:r>
            <a:r>
              <a:t>or </a:t>
            </a:r>
            <a:r>
              <a:rPr b="1">
                <a:solidFill>
                  <a:srgbClr val="797979"/>
                </a:solidFill>
              </a:rPr>
              <a:t>Black Hydrogen</a:t>
            </a:r>
          </a:p>
        </p:txBody>
      </p:sp>
      <p:sp>
        <p:nvSpPr>
          <p:cNvPr id="405" name="Rectangle 5"/>
          <p:cNvSpPr txBox="1"/>
          <p:nvPr/>
        </p:nvSpPr>
        <p:spPr>
          <a:xfrm>
            <a:off x="202727" y="6363501"/>
            <a:ext cx="8738546" cy="429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Left Figure:  https://www.sierraclub.org/articles/2022/01/hydrogen-future-clean-energy-or-false-solution </a:t>
            </a: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Center Figure: My altered version of Left Figure                                          Right Figure:  http://clipart-library.com/refinery-cliparts.html  </a:t>
            </a:r>
          </a:p>
        </p:txBody>
      </p:sp>
      <p:sp>
        <p:nvSpPr>
          <p:cNvPr id="406" name="Rectangle 3"/>
          <p:cNvSpPr txBox="1"/>
          <p:nvPr/>
        </p:nvSpPr>
        <p:spPr>
          <a:xfrm>
            <a:off x="105469" y="3568270"/>
            <a:ext cx="9053382" cy="27649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nSpc>
                <a:spcPct val="170000"/>
              </a:lnSpc>
              <a:tabLst>
                <a:tab pos="457200" algn="l"/>
                <a:tab pos="914400" algn="l"/>
                <a:tab pos="1371600" algn="l"/>
                <a:tab pos="1828800" algn="l"/>
                <a:tab pos="2286000" algn="l"/>
                <a:tab pos="39497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Recurring theme in all three H</a:t>
            </a:r>
            <a:r>
              <a:rPr baseline="-5999" dirty="0"/>
              <a:t>2</a:t>
            </a:r>
            <a:r>
              <a:rPr dirty="0"/>
              <a:t> production processes:  	</a:t>
            </a:r>
            <a:endParaRPr lang="en-US" dirty="0"/>
          </a:p>
          <a:p>
            <a:pPr>
              <a:lnSpc>
                <a:spcPct val="170000"/>
              </a:lnSpc>
              <a:tabLst>
                <a:tab pos="457200" algn="l"/>
                <a:tab pos="914400" algn="l"/>
                <a:tab pos="1371600" algn="l"/>
                <a:tab pos="1828800" algn="l"/>
                <a:tab pos="2286000" algn="l"/>
                <a:tab pos="39497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lang="en-US" dirty="0"/>
              <a:t>	</a:t>
            </a:r>
            <a:r>
              <a:rPr dirty="0"/>
              <a:t>C bonds to O that was stripped from H</a:t>
            </a:r>
            <a:r>
              <a:rPr baseline="-5999" dirty="0"/>
              <a:t>2</a:t>
            </a:r>
            <a:r>
              <a:rPr dirty="0"/>
              <a:t>O → GHG </a:t>
            </a:r>
            <a:r>
              <a:rPr b="1" dirty="0">
                <a:solidFill>
                  <a:srgbClr val="FF6600"/>
                </a:solidFill>
              </a:rPr>
              <a:t>CO</a:t>
            </a:r>
            <a:r>
              <a:rPr b="1" baseline="-5999" dirty="0">
                <a:solidFill>
                  <a:srgbClr val="FF6600"/>
                </a:solidFill>
              </a:rPr>
              <a:t>2</a:t>
            </a:r>
            <a:r>
              <a:rPr dirty="0"/>
              <a:t> + </a:t>
            </a:r>
            <a:r>
              <a:rPr b="1" dirty="0">
                <a:solidFill>
                  <a:srgbClr val="A9A9A9"/>
                </a:solidFill>
              </a:rPr>
              <a:t>H</a:t>
            </a:r>
            <a:r>
              <a:rPr b="1" baseline="-5999" dirty="0">
                <a:solidFill>
                  <a:srgbClr val="A9A9A9"/>
                </a:solidFill>
              </a:rPr>
              <a:t>2 </a:t>
            </a:r>
            <a:r>
              <a:rPr b="1" dirty="0"/>
              <a:t>/</a:t>
            </a:r>
            <a:r>
              <a:rPr b="1" dirty="0">
                <a:solidFill>
                  <a:srgbClr val="A9A9A9"/>
                </a:solidFill>
              </a:rPr>
              <a:t> </a:t>
            </a:r>
            <a:r>
              <a:rPr b="1" dirty="0">
                <a:solidFill>
                  <a:srgbClr val="797979"/>
                </a:solidFill>
              </a:rPr>
              <a:t>H</a:t>
            </a:r>
            <a:r>
              <a:rPr b="1" baseline="-5999" dirty="0">
                <a:solidFill>
                  <a:srgbClr val="797979"/>
                </a:solidFill>
              </a:rPr>
              <a:t>2</a:t>
            </a:r>
            <a:endParaRPr lang="en-US" b="1" baseline="-5999" dirty="0">
              <a:solidFill>
                <a:srgbClr val="797979"/>
              </a:solidFill>
            </a:endParaRPr>
          </a:p>
          <a:p>
            <a:pPr>
              <a:lnSpc>
                <a:spcPct val="170000"/>
              </a:lnSpc>
              <a:tabLst>
                <a:tab pos="457200" algn="l"/>
                <a:tab pos="914400" algn="l"/>
                <a:tab pos="1371600" algn="l"/>
                <a:tab pos="1828800" algn="l"/>
                <a:tab pos="2286000" algn="l"/>
                <a:tab pos="3949700" algn="l"/>
              </a:tabLst>
              <a:defRPr sz="1600" b="0">
                <a:solidFill>
                  <a:srgbClr val="FFFFFF"/>
                </a:solidFill>
                <a:effectLst>
                  <a:outerShdw blurRad="38100" dist="38100" dir="2700000" rotWithShape="0">
                    <a:srgbClr val="000000"/>
                  </a:outerShdw>
                </a:effectLst>
                <a:latin typeface="+mn-lt"/>
                <a:ea typeface="+mn-ea"/>
                <a:cs typeface="+mn-cs"/>
                <a:sym typeface="Arial"/>
              </a:defRPr>
            </a:pPr>
            <a:endParaRPr sz="900" b="1" baseline="-5999" dirty="0">
              <a:solidFill>
                <a:srgbClr val="797979"/>
              </a:solidFill>
            </a:endParaRP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Echoing the process of fossil-fuel burning:  	</a:t>
            </a:r>
            <a:endParaRPr lang="en-US" dirty="0"/>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lang="en-US" dirty="0"/>
              <a:t>	</a:t>
            </a:r>
            <a:r>
              <a:rPr dirty="0"/>
              <a:t>C bonds to O that was stripped from O</a:t>
            </a:r>
            <a:r>
              <a:rPr baseline="-5999" dirty="0"/>
              <a:t>2</a:t>
            </a:r>
            <a:r>
              <a:rPr dirty="0"/>
              <a:t> → GHG </a:t>
            </a:r>
            <a:r>
              <a:rPr b="1" dirty="0">
                <a:solidFill>
                  <a:srgbClr val="FF6600"/>
                </a:solidFill>
              </a:rPr>
              <a:t>CO</a:t>
            </a:r>
            <a:r>
              <a:rPr b="1" baseline="-5999" dirty="0">
                <a:solidFill>
                  <a:srgbClr val="FF6600"/>
                </a:solidFill>
              </a:rPr>
              <a:t>2</a:t>
            </a:r>
          </a:p>
          <a:p>
            <a:pPr algn="ctr">
              <a:lnSpc>
                <a:spcPct val="250000"/>
              </a:lnSpc>
              <a:tabLst>
                <a:tab pos="457200" algn="l"/>
                <a:tab pos="914400" algn="l"/>
                <a:tab pos="1371600" algn="l"/>
                <a:tab pos="1828800" algn="l"/>
                <a:tab pos="2286000" algn="l"/>
              </a:tabLst>
              <a:defRPr sz="1600">
                <a:solidFill>
                  <a:srgbClr val="FF6600"/>
                </a:solidFill>
                <a:effectLst>
                  <a:outerShdw blurRad="38100" dist="38100" dir="2700000" rotWithShape="0">
                    <a:srgbClr val="000000"/>
                  </a:outerShdw>
                </a:effectLst>
                <a:latin typeface="+mn-lt"/>
                <a:ea typeface="+mn-ea"/>
                <a:cs typeface="+mn-cs"/>
                <a:sym typeface="Arial"/>
              </a:defRPr>
            </a:pPr>
            <a:r>
              <a:rPr dirty="0"/>
              <a:t>Making all three of the H</a:t>
            </a:r>
            <a:r>
              <a:rPr baseline="-5999" dirty="0"/>
              <a:t>2</a:t>
            </a:r>
            <a:r>
              <a:rPr dirty="0"/>
              <a:t> processes (~ 96% of today's H</a:t>
            </a:r>
            <a:r>
              <a:rPr baseline="-5999" dirty="0"/>
              <a:t>2</a:t>
            </a:r>
            <a:r>
              <a:rPr dirty="0"/>
              <a:t>) contributors to global warming</a:t>
            </a:r>
          </a:p>
        </p:txBody>
      </p:sp>
      <p:pic>
        <p:nvPicPr>
          <p:cNvPr id="407" name="black_brown_hydrogen.jpeg" descr="black_brown_hydrogen.jpeg"/>
          <p:cNvPicPr>
            <a:picLocks noChangeAspect="1"/>
          </p:cNvPicPr>
          <p:nvPr/>
        </p:nvPicPr>
        <p:blipFill>
          <a:blip r:embed="rId2"/>
          <a:stretch>
            <a:fillRect/>
          </a:stretch>
        </p:blipFill>
        <p:spPr>
          <a:xfrm>
            <a:off x="3536644" y="2107822"/>
            <a:ext cx="2285429" cy="1192272"/>
          </a:xfrm>
          <a:prstGeom prst="rect">
            <a:avLst/>
          </a:prstGeom>
          <a:ln w="12700">
            <a:miter lim="400000"/>
          </a:ln>
        </p:spPr>
      </p:pic>
      <p:pic>
        <p:nvPicPr>
          <p:cNvPr id="408" name="Image" descr="Image"/>
          <p:cNvPicPr>
            <a:picLocks noChangeAspect="1"/>
          </p:cNvPicPr>
          <p:nvPr/>
        </p:nvPicPr>
        <p:blipFill>
          <a:blip r:embed="rId3"/>
          <a:stretch>
            <a:fillRect/>
          </a:stretch>
        </p:blipFill>
        <p:spPr>
          <a:xfrm>
            <a:off x="375015" y="2122023"/>
            <a:ext cx="2266835" cy="1211923"/>
          </a:xfrm>
          <a:prstGeom prst="rect">
            <a:avLst/>
          </a:prstGeom>
          <a:ln w="12700">
            <a:miter lim="400000"/>
          </a:ln>
        </p:spPr>
      </p:pic>
      <p:pic>
        <p:nvPicPr>
          <p:cNvPr id="409" name="Image" descr="Image"/>
          <p:cNvPicPr>
            <a:picLocks noChangeAspect="1"/>
          </p:cNvPicPr>
          <p:nvPr/>
        </p:nvPicPr>
        <p:blipFill>
          <a:blip r:embed="rId4"/>
          <a:srcRect l="9578" r="21053" b="6645"/>
          <a:stretch>
            <a:fillRect/>
          </a:stretch>
        </p:blipFill>
        <p:spPr>
          <a:xfrm>
            <a:off x="6463795" y="2082323"/>
            <a:ext cx="2338391" cy="1245974"/>
          </a:xfrm>
          <a:prstGeom prst="rect">
            <a:avLst/>
          </a:prstGeom>
          <a:ln w="12700">
            <a:miter lim="400000"/>
          </a:ln>
        </p:spPr>
      </p:pic>
      <p:sp>
        <p:nvSpPr>
          <p:cNvPr id="410" name="Rectangle 3"/>
          <p:cNvSpPr txBox="1"/>
          <p:nvPr/>
        </p:nvSpPr>
        <p:spPr>
          <a:xfrm>
            <a:off x="57912" y="724369"/>
            <a:ext cx="3027085" cy="1272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lgn="ctr">
              <a:lnSpc>
                <a:spcPct val="170000"/>
              </a:lnSpc>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50-60% Steam Methane Reforming</a:t>
            </a:r>
          </a:p>
          <a:p>
            <a:pPr algn="ctr">
              <a:lnSpc>
                <a:spcPct val="250000"/>
              </a:lnSpc>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Using: CH</a:t>
            </a:r>
            <a:r>
              <a:rPr baseline="-5999"/>
              <a:t>4</a:t>
            </a:r>
            <a:r>
              <a:t> + H</a:t>
            </a:r>
            <a:r>
              <a:rPr baseline="-5999"/>
              <a:t>2</a:t>
            </a:r>
            <a:r>
              <a:t>O → CO</a:t>
            </a:r>
            <a:r>
              <a:rPr baseline="-5999"/>
              <a:t>2</a:t>
            </a:r>
            <a:r>
              <a:t> + H</a:t>
            </a:r>
            <a:r>
              <a:rPr baseline="-5999"/>
              <a:t>2</a:t>
            </a:r>
          </a:p>
          <a:p>
            <a:pPr algn="ctr">
              <a:lnSpc>
                <a:spcPct val="170000"/>
              </a:lnSpc>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b="1">
                <a:solidFill>
                  <a:srgbClr val="C0C0C0"/>
                </a:solidFill>
              </a:rPr>
              <a:t>Gray Hydrogen</a:t>
            </a:r>
            <a:r>
              <a:t> </a:t>
            </a:r>
          </a:p>
        </p:txBody>
      </p:sp>
      <p:sp>
        <p:nvSpPr>
          <p:cNvPr id="411" name="Rectangle 3"/>
          <p:cNvSpPr txBox="1"/>
          <p:nvPr/>
        </p:nvSpPr>
        <p:spPr>
          <a:xfrm>
            <a:off x="6314904" y="745298"/>
            <a:ext cx="2779312" cy="1272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lgn="ctr" defTabSz="832104">
              <a:lnSpc>
                <a:spcPct val="170000"/>
              </a:lnSpc>
              <a:tabLst>
                <a:tab pos="406400" algn="l"/>
                <a:tab pos="825500" algn="l"/>
                <a:tab pos="1244600" algn="l"/>
                <a:tab pos="1663700" algn="l"/>
                <a:tab pos="2070100" algn="l"/>
              </a:tabLst>
              <a:defRPr sz="1274" b="0">
                <a:solidFill>
                  <a:srgbClr val="FFFFFF"/>
                </a:solidFill>
                <a:effectLst>
                  <a:outerShdw blurRad="34671" dist="34671" dir="2700000" rotWithShape="0">
                    <a:srgbClr val="000000"/>
                  </a:outerShdw>
                </a:effectLst>
                <a:latin typeface="+mn-lt"/>
                <a:ea typeface="+mn-ea"/>
                <a:cs typeface="+mn-cs"/>
                <a:sym typeface="Arial"/>
              </a:defRPr>
            </a:pPr>
            <a:r>
              <a:t>20-30%  Oil Refining:</a:t>
            </a:r>
          </a:p>
          <a:p>
            <a:pPr defTabSz="832104">
              <a:lnSpc>
                <a:spcPct val="250000"/>
              </a:lnSpc>
              <a:tabLst>
                <a:tab pos="406400" algn="l"/>
                <a:tab pos="825500" algn="l"/>
                <a:tab pos="1244600" algn="l"/>
                <a:tab pos="1663700" algn="l"/>
                <a:tab pos="2070100" algn="l"/>
              </a:tabLst>
              <a:defRPr sz="1456" b="0">
                <a:solidFill>
                  <a:srgbClr val="FFFFFF"/>
                </a:solidFill>
                <a:effectLst>
                  <a:outerShdw blurRad="34671" dist="34671" dir="2700000" rotWithShape="0">
                    <a:srgbClr val="000000"/>
                  </a:outerShdw>
                </a:effectLst>
                <a:latin typeface="+mn-lt"/>
                <a:ea typeface="+mn-ea"/>
                <a:cs typeface="+mn-cs"/>
                <a:sym typeface="Arial"/>
              </a:defRPr>
            </a:pPr>
            <a:r>
              <a:rPr sz="1274"/>
              <a:t>Using many GHG-emitting r</a:t>
            </a:r>
            <a:r>
              <a:t>eactions</a:t>
            </a:r>
          </a:p>
          <a:p>
            <a:pPr algn="ctr" defTabSz="832104">
              <a:lnSpc>
                <a:spcPct val="170000"/>
              </a:lnSpc>
              <a:tabLst>
                <a:tab pos="406400" algn="l"/>
                <a:tab pos="825500" algn="l"/>
                <a:tab pos="1244600" algn="l"/>
                <a:tab pos="1663700" algn="l"/>
                <a:tab pos="2070100" algn="l"/>
              </a:tabLst>
              <a:defRPr sz="1456" b="0">
                <a:solidFill>
                  <a:srgbClr val="FFFFFF"/>
                </a:solidFill>
                <a:effectLst>
                  <a:outerShdw blurRad="34671" dist="34671" dir="2700000" rotWithShape="0">
                    <a:srgbClr val="000000"/>
                  </a:outerShdw>
                </a:effectLst>
                <a:latin typeface="+mn-lt"/>
                <a:ea typeface="+mn-ea"/>
                <a:cs typeface="+mn-cs"/>
                <a:sym typeface="Arial"/>
              </a:defRPr>
            </a:pPr>
            <a:r>
              <a:rPr b="1">
                <a:solidFill>
                  <a:srgbClr val="C0C0C0"/>
                </a:solidFill>
              </a:rPr>
              <a:t>Grayish Hydrogen</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Rectangle 2"/>
          <p:cNvSpPr txBox="1">
            <a:spLocks noGrp="1"/>
          </p:cNvSpPr>
          <p:nvPr>
            <p:ph type="title"/>
          </p:nvPr>
        </p:nvSpPr>
        <p:spPr>
          <a:xfrm>
            <a:off x="97501" y="12699"/>
            <a:ext cx="8948998" cy="508425"/>
          </a:xfrm>
          <a:prstGeom prst="rect">
            <a:avLst/>
          </a:prstGeom>
        </p:spPr>
        <p:txBody>
          <a:bodyPr/>
          <a:lstStyle/>
          <a:p>
            <a:pPr>
              <a:defRPr sz="1800"/>
            </a:pPr>
            <a:r>
              <a:t>But </a:t>
            </a:r>
            <a:r>
              <a:rPr b="1">
                <a:solidFill>
                  <a:srgbClr val="C0C0C0"/>
                </a:solidFill>
              </a:rPr>
              <a:t>Gray Hydrogen</a:t>
            </a:r>
            <a:r>
              <a:t>'s dependence on Methane has an additional </a:t>
            </a:r>
            <a:r>
              <a:rPr b="1"/>
              <a:t>hidden </a:t>
            </a:r>
            <a:r>
              <a:t>impact:</a:t>
            </a:r>
          </a:p>
        </p:txBody>
      </p:sp>
      <p:sp>
        <p:nvSpPr>
          <p:cNvPr id="414" name="Rectangle 5"/>
          <p:cNvSpPr txBox="1"/>
          <p:nvPr/>
        </p:nvSpPr>
        <p:spPr>
          <a:xfrm>
            <a:off x="148087" y="6565393"/>
            <a:ext cx="8847826"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https://www.iea.org/reports/methane-tracker-2021       2) https://www.youtube.com/watch?v=DE1Jvc6U5gI         </a:t>
            </a:r>
          </a:p>
        </p:txBody>
      </p:sp>
      <p:sp>
        <p:nvSpPr>
          <p:cNvPr id="415" name="Rectangle 3"/>
          <p:cNvSpPr txBox="1"/>
          <p:nvPr/>
        </p:nvSpPr>
        <p:spPr>
          <a:xfrm>
            <a:off x="79970" y="671611"/>
            <a:ext cx="8984060" cy="50274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Natural Gas's ~ 75% Methane is a much more potent Greenhouse Gas than CO</a:t>
            </a:r>
            <a:r>
              <a:rPr baseline="-5999" dirty="0"/>
              <a:t>2  </a:t>
            </a:r>
            <a:r>
              <a:rPr dirty="0"/>
              <a:t>(~ 25-30X)</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Which is WHY wells sometimes burn off their excess NG, converting it into less harmful CO</a:t>
            </a:r>
            <a:r>
              <a:rPr baseline="-5999" dirty="0"/>
              <a:t>2</a:t>
            </a:r>
          </a:p>
          <a:p>
            <a:pPr>
              <a:lnSpc>
                <a:spcPct val="170000"/>
              </a:lnSpc>
              <a:tabLst>
                <a:tab pos="457200" algn="l"/>
                <a:tab pos="914400" algn="l"/>
                <a:tab pos="1371600" algn="l"/>
                <a:tab pos="1828800" algn="l"/>
                <a:tab pos="2286000" algn="l"/>
              </a:tabLst>
              <a:defRPr sz="1200" b="0">
                <a:solidFill>
                  <a:srgbClr val="FFFFFF"/>
                </a:solidFill>
                <a:effectLst>
                  <a:outerShdw blurRad="38100" dist="38100" dir="2700000" rotWithShape="0">
                    <a:srgbClr val="000000"/>
                  </a:outerShdw>
                </a:effectLst>
                <a:latin typeface="+mn-lt"/>
                <a:ea typeface="+mn-ea"/>
                <a:cs typeface="+mn-cs"/>
                <a:sym typeface="Arial"/>
              </a:defRPr>
            </a:pPr>
            <a:endParaRPr baseline="-5999" dirty="0"/>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But Natural Gas infrastructure is </a:t>
            </a:r>
            <a:r>
              <a:rPr b="1" dirty="0">
                <a:solidFill>
                  <a:srgbClr val="FBC901"/>
                </a:solidFill>
              </a:rPr>
              <a:t>massively &amp; pervasively LEAKY</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as noted at the left of the Sierra Club's </a:t>
            </a:r>
            <a:r>
              <a:rPr b="1" dirty="0">
                <a:solidFill>
                  <a:srgbClr val="C0C0C0"/>
                </a:solidFill>
              </a:rPr>
              <a:t>Gray Hydrogen</a:t>
            </a:r>
            <a:r>
              <a:rPr dirty="0"/>
              <a:t> illustration:</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endParaRPr dirty="0"/>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According to the </a:t>
            </a:r>
            <a:r>
              <a:rPr b="1" dirty="0"/>
              <a:t>U.S. Energy Information Administration (EIA):</a:t>
            </a:r>
            <a:r>
              <a:rPr dirty="0"/>
              <a:t>  </a:t>
            </a:r>
            <a:r>
              <a:rPr dirty="0">
                <a:solidFill>
                  <a:srgbClr val="FBC901"/>
                </a:solidFill>
              </a:rPr>
              <a:t>"Oil and gas operations 		worldwide emitted just over 70 Mt of methane into the atmosphere in 2020.  Converted into 	equivalent amounts of CO</a:t>
            </a:r>
            <a:r>
              <a:rPr baseline="-5999" dirty="0">
                <a:solidFill>
                  <a:srgbClr val="FBC901"/>
                </a:solidFill>
              </a:rPr>
              <a:t>2</a:t>
            </a:r>
            <a:r>
              <a:rPr dirty="0">
                <a:solidFill>
                  <a:srgbClr val="FBC901"/>
                </a:solidFill>
              </a:rPr>
              <a:t> . . . these methane emissions are comparable to the total energy-	related emissions of the European Union" </a:t>
            </a:r>
            <a:r>
              <a:rPr baseline="31999" dirty="0"/>
              <a:t>1</a:t>
            </a:r>
          </a:p>
          <a:p>
            <a:pPr>
              <a:lnSpc>
                <a:spcPct val="170000"/>
              </a:lnSpc>
              <a:tabLst>
                <a:tab pos="457200" algn="l"/>
                <a:tab pos="914400" algn="l"/>
                <a:tab pos="1371600" algn="l"/>
                <a:tab pos="1828800" algn="l"/>
                <a:tab pos="2286000" algn="l"/>
              </a:tabLst>
              <a:defRPr sz="900" b="0">
                <a:solidFill>
                  <a:srgbClr val="FFFFFF"/>
                </a:solidFill>
                <a:effectLst>
                  <a:outerShdw blurRad="38100" dist="38100" dir="2700000" rotWithShape="0">
                    <a:srgbClr val="000000"/>
                  </a:outerShdw>
                </a:effectLst>
                <a:latin typeface="+mn-lt"/>
                <a:ea typeface="+mn-ea"/>
                <a:cs typeface="+mn-cs"/>
                <a:sym typeface="Arial"/>
              </a:defRPr>
            </a:pPr>
            <a:endParaRPr baseline="31999" dirty="0"/>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As documented in this excellent TV news report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originating in West Texas Oil Country (click): </a:t>
            </a:r>
            <a:r>
              <a:rPr baseline="31999" dirty="0"/>
              <a:t>2</a:t>
            </a:r>
          </a:p>
        </p:txBody>
      </p:sp>
      <p:pic>
        <p:nvPicPr>
          <p:cNvPr id="416" name="Image" descr="Image"/>
          <p:cNvPicPr>
            <a:picLocks noChangeAspect="1"/>
          </p:cNvPicPr>
          <p:nvPr/>
        </p:nvPicPr>
        <p:blipFill>
          <a:blip r:embed="rId4"/>
          <a:stretch>
            <a:fillRect/>
          </a:stretch>
        </p:blipFill>
        <p:spPr>
          <a:xfrm>
            <a:off x="6734288" y="1518047"/>
            <a:ext cx="2161923" cy="1155834"/>
          </a:xfrm>
          <a:prstGeom prst="rect">
            <a:avLst/>
          </a:prstGeom>
          <a:ln w="12700">
            <a:miter lim="400000"/>
          </a:ln>
        </p:spPr>
      </p:pic>
      <p:pic>
        <p:nvPicPr>
          <p:cNvPr id="417" name="Orphan_oil_wells_in_West_Texas_are_leaking_methane_into_the_atmosphere_640x360_low_res.m4v" descr="Orphan_oil_wells_in_West_Texas_are_leaking_methane_into_the_atmosphere_640x360_low_res.m4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5053263" y="4355432"/>
            <a:ext cx="3970652" cy="208071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8609" fill="hold"/>
                                        <p:tgtEl>
                                          <p:spTgt spid="4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17"/>
                </p:tgtEl>
              </p:cMediaNode>
            </p:video>
            <p:seq concurrent="1" prevAc="none" nextAc="seek">
              <p:cTn id="8" restart="whenNotActive" fill="hold" evtFilter="cancelBubble" nodeType="interactiveSeq">
                <p:stCondLst>
                  <p:cond evt="onClick" delay="0">
                    <p:tgtEl>
                      <p:spTgt spid="4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17"/>
                                        </p:tgtEl>
                                      </p:cBhvr>
                                    </p:cmd>
                                  </p:childTnLst>
                                </p:cTn>
                              </p:par>
                            </p:childTnLst>
                          </p:cTn>
                        </p:par>
                      </p:childTnLst>
                    </p:cTn>
                  </p:par>
                </p:childTnLst>
              </p:cTn>
              <p:nextCondLst>
                <p:cond evt="onClick" delay="0">
                  <p:tgtEl>
                    <p:spTgt spid="41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Rectangle 2"/>
          <p:cNvSpPr txBox="1">
            <a:spLocks noGrp="1"/>
          </p:cNvSpPr>
          <p:nvPr>
            <p:ph type="title"/>
          </p:nvPr>
        </p:nvSpPr>
        <p:spPr>
          <a:xfrm>
            <a:off x="304800" y="12699"/>
            <a:ext cx="8534400" cy="524762"/>
          </a:xfrm>
          <a:prstGeom prst="rect">
            <a:avLst/>
          </a:prstGeom>
        </p:spPr>
        <p:txBody>
          <a:bodyPr/>
          <a:lstStyle/>
          <a:p>
            <a:pPr>
              <a:defRPr sz="1800"/>
            </a:pPr>
            <a:r>
              <a:t>"But what about </a:t>
            </a:r>
            <a:r>
              <a:rPr b="1">
                <a:solidFill>
                  <a:srgbClr val="76D6FF"/>
                </a:solidFill>
              </a:rPr>
              <a:t>Blue Hydrogen</a:t>
            </a:r>
            <a:r>
              <a:t>?"</a:t>
            </a:r>
          </a:p>
        </p:txBody>
      </p:sp>
      <p:sp>
        <p:nvSpPr>
          <p:cNvPr id="420" name="Rectangle 3"/>
          <p:cNvSpPr txBox="1">
            <a:spLocks noGrp="1"/>
          </p:cNvSpPr>
          <p:nvPr>
            <p:ph type="body" sz="quarter" idx="1"/>
          </p:nvPr>
        </p:nvSpPr>
        <p:spPr>
          <a:xfrm>
            <a:off x="216105" y="558459"/>
            <a:ext cx="8984060" cy="434816"/>
          </a:xfrm>
          <a:prstGeom prst="rect">
            <a:avLst/>
          </a:prstGeom>
        </p:spPr>
        <p:txBody>
          <a:bodyPr/>
          <a:lstStyle/>
          <a:p>
            <a:pPr>
              <a:lnSpc>
                <a:spcPct val="250000"/>
              </a:lnSpc>
            </a:pPr>
            <a:r>
              <a:rPr dirty="0">
                <a:solidFill>
                  <a:srgbClr val="76D6FF"/>
                </a:solidFill>
              </a:rPr>
              <a:t>Blue Hydrogen</a:t>
            </a:r>
            <a:r>
              <a:rPr dirty="0"/>
              <a:t> = </a:t>
            </a:r>
            <a:r>
              <a:rPr dirty="0">
                <a:solidFill>
                  <a:srgbClr val="D6D6D6"/>
                </a:solidFill>
              </a:rPr>
              <a:t>Gray Hydrogen</a:t>
            </a:r>
            <a:r>
              <a:rPr dirty="0"/>
              <a:t> + Carbon Capture, Utilization &amp; Storage (CCUS)</a:t>
            </a:r>
          </a:p>
        </p:txBody>
      </p:sp>
      <p:sp>
        <p:nvSpPr>
          <p:cNvPr id="421" name="Rectangle 5"/>
          <p:cNvSpPr txBox="1"/>
          <p:nvPr/>
        </p:nvSpPr>
        <p:spPr>
          <a:xfrm>
            <a:off x="194409" y="6247560"/>
            <a:ext cx="8609799" cy="620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1) https://www.irena.org</a:t>
            </a: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2) The Future of Hydrogen - IRENA 2019: https://www.iea.org/reports/the-future-of-hydrogen</a:t>
            </a: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Figure: https://www.sierraclub.org/articles/2022/01/hydrogen-future-clean-energy-or-false-solution</a:t>
            </a:r>
          </a:p>
        </p:txBody>
      </p:sp>
      <p:pic>
        <p:nvPicPr>
          <p:cNvPr id="422" name="Image" descr="Image"/>
          <p:cNvPicPr>
            <a:picLocks noChangeAspect="1"/>
          </p:cNvPicPr>
          <p:nvPr/>
        </p:nvPicPr>
        <p:blipFill>
          <a:blip r:embed="rId2"/>
          <a:stretch>
            <a:fillRect/>
          </a:stretch>
        </p:blipFill>
        <p:spPr>
          <a:xfrm>
            <a:off x="3145474" y="1267784"/>
            <a:ext cx="2707669" cy="1210557"/>
          </a:xfrm>
          <a:prstGeom prst="rect">
            <a:avLst/>
          </a:prstGeom>
          <a:ln w="12700">
            <a:miter lim="400000"/>
          </a:ln>
        </p:spPr>
      </p:pic>
      <p:sp>
        <p:nvSpPr>
          <p:cNvPr id="423" name="Rectangle 3"/>
          <p:cNvSpPr txBox="1"/>
          <p:nvPr/>
        </p:nvSpPr>
        <p:spPr>
          <a:xfrm>
            <a:off x="79970" y="2560338"/>
            <a:ext cx="8984060" cy="36183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But according to a 2019 report from the </a:t>
            </a:r>
            <a:r>
              <a:rPr b="1" dirty="0"/>
              <a:t>International Renewal Energy Agency (IRENA):</a:t>
            </a:r>
            <a:r>
              <a:rPr dirty="0"/>
              <a:t> </a:t>
            </a:r>
            <a:r>
              <a:rPr baseline="31999" dirty="0"/>
              <a:t>1</a:t>
            </a:r>
          </a:p>
          <a:p>
            <a:pPr algn="ctr">
              <a:lnSpc>
                <a:spcPct val="170000"/>
              </a:lnSpc>
              <a:tabLst>
                <a:tab pos="457200" algn="l"/>
                <a:tab pos="914400" algn="l"/>
                <a:tab pos="1371600" algn="l"/>
                <a:tab pos="1828800" algn="l"/>
                <a:tab pos="2286000" algn="l"/>
              </a:tabLst>
              <a:defRPr sz="1600">
                <a:solidFill>
                  <a:srgbClr val="FF6600"/>
                </a:solidFill>
                <a:effectLst>
                  <a:outerShdw blurRad="38100" dist="38100" dir="2700000" rotWithShape="0">
                    <a:srgbClr val="000000"/>
                  </a:outerShdw>
                </a:effectLst>
                <a:latin typeface="+mn-lt"/>
                <a:ea typeface="+mn-ea"/>
                <a:cs typeface="+mn-cs"/>
                <a:sym typeface="Arial"/>
              </a:defRPr>
            </a:pPr>
            <a:r>
              <a:rPr dirty="0"/>
              <a:t>"Overall, less than 0.7% of current hydrogen production</a:t>
            </a:r>
            <a:endParaRPr lang="en-US" dirty="0"/>
          </a:p>
          <a:p>
            <a:pPr algn="ctr">
              <a:lnSpc>
                <a:spcPct val="170000"/>
              </a:lnSpc>
              <a:tabLst>
                <a:tab pos="457200" algn="l"/>
                <a:tab pos="914400" algn="l"/>
                <a:tab pos="1371600" algn="l"/>
                <a:tab pos="1828800" algn="l"/>
                <a:tab pos="2286000" algn="l"/>
              </a:tabLst>
              <a:defRPr sz="1600">
                <a:solidFill>
                  <a:srgbClr val="FF6600"/>
                </a:solidFill>
                <a:effectLst>
                  <a:outerShdw blurRad="38100" dist="38100" dir="2700000" rotWithShape="0">
                    <a:srgbClr val="000000"/>
                  </a:outerShdw>
                </a:effectLst>
                <a:latin typeface="+mn-lt"/>
                <a:ea typeface="+mn-ea"/>
                <a:cs typeface="+mn-cs"/>
                <a:sym typeface="Arial"/>
              </a:defRPr>
            </a:pPr>
            <a:r>
              <a:rPr dirty="0">
                <a:solidFill>
                  <a:srgbClr val="FF6600"/>
                </a:solidFill>
              </a:rPr>
              <a:t> is from renewables or from fossil fuel plants equipped with CCUS"</a:t>
            </a:r>
            <a:r>
              <a:rPr dirty="0"/>
              <a:t> </a:t>
            </a:r>
            <a:r>
              <a:rPr b="0" baseline="31999" dirty="0">
                <a:solidFill>
                  <a:srgbClr val="FFFFFF"/>
                </a:solidFill>
              </a:rPr>
              <a:t>2</a:t>
            </a:r>
          </a:p>
          <a:p>
            <a:pPr>
              <a:lnSpc>
                <a:spcPct val="24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Meaning that </a:t>
            </a:r>
            <a:r>
              <a:rPr b="1" dirty="0">
                <a:solidFill>
                  <a:srgbClr val="76D6FF"/>
                </a:solidFill>
              </a:rPr>
              <a:t>Blue Hydrogen</a:t>
            </a:r>
            <a:r>
              <a:rPr b="1" dirty="0"/>
              <a:t> </a:t>
            </a:r>
            <a:r>
              <a:rPr dirty="0"/>
              <a:t>plays almost </a:t>
            </a:r>
            <a:r>
              <a:rPr b="1" dirty="0">
                <a:solidFill>
                  <a:srgbClr val="FF6600"/>
                </a:solidFill>
              </a:rPr>
              <a:t>ZERO</a:t>
            </a:r>
            <a:r>
              <a:rPr dirty="0"/>
              <a:t> role in </a:t>
            </a:r>
            <a:r>
              <a:rPr dirty="0" err="1"/>
              <a:t>TODAY's</a:t>
            </a:r>
            <a:r>
              <a:rPr dirty="0"/>
              <a:t> hydrogen production</a:t>
            </a:r>
          </a:p>
          <a:p>
            <a:pPr algn="ctr">
              <a:lnSpc>
                <a:spcPct val="20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Making Blue Hydrogen irrelevant to the my first question: </a:t>
            </a:r>
            <a:endParaRPr lang="en-US" dirty="0"/>
          </a:p>
          <a:p>
            <a:pPr algn="ctr">
              <a:lnSpc>
                <a:spcPct val="20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From where do we NOW get Hydrogen Gas?</a:t>
            </a:r>
          </a:p>
          <a:p>
            <a:pPr algn="ctr">
              <a:lnSpc>
                <a:spcPct val="30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b="1" dirty="0"/>
              <a:t>Bringing us to my second question:</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Rectangle 5"/>
          <p:cNvSpPr txBox="1"/>
          <p:nvPr/>
        </p:nvSpPr>
        <p:spPr>
          <a:xfrm>
            <a:off x="215899" y="6421251"/>
            <a:ext cx="8712201" cy="429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1) Page 89 in:  https://www.iea.org/reports/the-future-of-hydrogen</a:t>
            </a: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2) Page 18 in:  https://www.iea.org/reports/global-hydrogen-review-2022          3) Ibid., page 40    4) Ibid., page 57    5) Ibid., page 64</a:t>
            </a:r>
          </a:p>
        </p:txBody>
      </p:sp>
      <p:sp>
        <p:nvSpPr>
          <p:cNvPr id="426" name="Rectangle 2"/>
          <p:cNvSpPr txBox="1">
            <a:spLocks noGrp="1"/>
          </p:cNvSpPr>
          <p:nvPr>
            <p:ph type="title"/>
          </p:nvPr>
        </p:nvSpPr>
        <p:spPr>
          <a:xfrm>
            <a:off x="304800" y="38099"/>
            <a:ext cx="8534400" cy="434789"/>
          </a:xfrm>
          <a:prstGeom prst="rect">
            <a:avLst/>
          </a:prstGeom>
        </p:spPr>
        <p:txBody>
          <a:bodyPr/>
          <a:lstStyle>
            <a:lvl1pPr>
              <a:defRPr sz="1800" b="1">
                <a:solidFill>
                  <a:srgbClr val="FBC901"/>
                </a:solidFill>
              </a:defRPr>
            </a:lvl1pPr>
          </a:lstStyle>
          <a:p>
            <a:r>
              <a:t>How do we now USE Hydrogen Gas?</a:t>
            </a:r>
          </a:p>
        </p:txBody>
      </p:sp>
      <p:sp>
        <p:nvSpPr>
          <p:cNvPr id="427" name="Rectangle 3"/>
          <p:cNvSpPr txBox="1"/>
          <p:nvPr/>
        </p:nvSpPr>
        <p:spPr>
          <a:xfrm>
            <a:off x="87696" y="704812"/>
            <a:ext cx="8968608" cy="53321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One International Energy Administration (IEA) report broke down 2019 world use of H</a:t>
            </a:r>
            <a:r>
              <a:rPr baseline="-5999"/>
              <a:t>2</a:t>
            </a:r>
            <a:r>
              <a:t> as: </a:t>
            </a:r>
            <a:r>
              <a:rPr baseline="31999"/>
              <a:t>1  </a:t>
            </a:r>
            <a:br/>
            <a:r>
              <a:t>	</a:t>
            </a:r>
            <a:r>
              <a:rPr b="1">
                <a:solidFill>
                  <a:srgbClr val="FBC901"/>
                </a:solidFill>
              </a:rPr>
              <a:t>33%</a:t>
            </a:r>
            <a:r>
              <a:t> for oil refining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a:t>
            </a:r>
            <a:r>
              <a:rPr b="1">
                <a:solidFill>
                  <a:srgbClr val="FBC901"/>
                </a:solidFill>
              </a:rPr>
              <a:t>27%</a:t>
            </a:r>
            <a:r>
              <a:t> for production of ammonia</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a:t>
            </a:r>
            <a:r>
              <a:rPr b="1">
                <a:solidFill>
                  <a:srgbClr val="FBC901"/>
                </a:solidFill>
              </a:rPr>
              <a:t>11%</a:t>
            </a:r>
            <a:r>
              <a:t> for production of methanol</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a:t>
            </a:r>
            <a:r>
              <a:rPr>
                <a:solidFill>
                  <a:srgbClr val="FBC901"/>
                </a:solidFill>
              </a:rPr>
              <a:t>3%</a:t>
            </a:r>
            <a:r>
              <a:t> for chemical reduction of the iron ore used in steel production</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But the uses of the </a:t>
            </a:r>
            <a:r>
              <a:rPr b="1">
                <a:solidFill>
                  <a:srgbClr val="FBC901"/>
                </a:solidFill>
              </a:rPr>
              <a:t>remaining 26%</a:t>
            </a:r>
            <a:r>
              <a:t> were not enumerated</a:t>
            </a:r>
          </a:p>
          <a:p>
            <a:pPr>
              <a:lnSpc>
                <a:spcPct val="170000"/>
              </a:lnSpc>
              <a:tabLst>
                <a:tab pos="457200" algn="l"/>
                <a:tab pos="914400" algn="l"/>
                <a:tab pos="1371600" algn="l"/>
                <a:tab pos="1828800" algn="l"/>
                <a:tab pos="22860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Another IEA report put 2021 world H</a:t>
            </a:r>
            <a:r>
              <a:rPr baseline="-5999"/>
              <a:t>2</a:t>
            </a:r>
            <a:r>
              <a:t> production at ~ </a:t>
            </a:r>
            <a:r>
              <a:rPr b="1">
                <a:solidFill>
                  <a:srgbClr val="FBC901"/>
                </a:solidFill>
              </a:rPr>
              <a:t>97 Mega tonnes (Mt)</a:t>
            </a:r>
            <a:r>
              <a:t>, </a:t>
            </a:r>
            <a:r>
              <a:rPr baseline="31999"/>
              <a:t>2</a:t>
            </a:r>
            <a:r>
              <a:t>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Its breakdown of major uses was similar to the 2019 report, but it went on to note that:</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H</a:t>
            </a:r>
            <a:r>
              <a:rPr sz="1500" baseline="-5999"/>
              <a:t>2</a:t>
            </a:r>
            <a:r>
              <a:t> </a:t>
            </a:r>
            <a:r>
              <a:rPr b="1">
                <a:solidFill>
                  <a:srgbClr val="FBC901"/>
                </a:solidFill>
              </a:rPr>
              <a:t>use in road transportation had increased 60%</a:t>
            </a:r>
            <a:r>
              <a:rPr b="1"/>
              <a:t> </a:t>
            </a:r>
            <a:r>
              <a:t>over the preceding year,</a:t>
            </a:r>
            <a:endParaRPr b="1"/>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b="1"/>
              <a:t>			</a:t>
            </a:r>
            <a:r>
              <a:t>including a </a:t>
            </a:r>
            <a:r>
              <a:rPr b="1"/>
              <a:t>60X</a:t>
            </a:r>
            <a:r>
              <a:t> (!) increase in heavy-duty hydrogen-powered trucks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But that still brought net use in transportation to only </a:t>
            </a:r>
            <a:r>
              <a:rPr b="1">
                <a:solidFill>
                  <a:srgbClr val="FBC901"/>
                </a:solidFill>
              </a:rPr>
              <a:t>30 kilo tons</a:t>
            </a:r>
            <a:r>
              <a:t> → </a:t>
            </a:r>
            <a:r>
              <a:rPr b="1">
                <a:solidFill>
                  <a:srgbClr val="FBC901"/>
                </a:solidFill>
              </a:rPr>
              <a:t>0.03%</a:t>
            </a:r>
            <a:r>
              <a:t> </a:t>
            </a:r>
            <a:r>
              <a:rPr baseline="31999"/>
              <a:t>3</a:t>
            </a:r>
          </a:p>
          <a:p>
            <a:pPr>
              <a:lnSpc>
                <a:spcPct val="170000"/>
              </a:lnSpc>
              <a:tabLst>
                <a:tab pos="457200" algn="l"/>
                <a:tab pos="914400" algn="l"/>
                <a:tab pos="1371600" algn="l"/>
                <a:tab pos="1828800" algn="l"/>
                <a:tab pos="22860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baseline="31999"/>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Similarly underwhelming was H</a:t>
            </a:r>
            <a:r>
              <a:rPr baseline="-5999"/>
              <a:t>2</a:t>
            </a:r>
            <a:r>
              <a:t> </a:t>
            </a:r>
            <a:r>
              <a:rPr b="1">
                <a:solidFill>
                  <a:srgbClr val="FBC901"/>
                </a:solidFill>
              </a:rPr>
              <a:t>use in buildings and electrical power generation</a:t>
            </a:r>
            <a:r>
              <a:rPr b="1"/>
              <a:t>,</a:t>
            </a:r>
            <a:endParaRPr b="1">
              <a:solidFill>
                <a:srgbClr val="FBC901"/>
              </a:solidFill>
            </a:endParaRP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both of which were quickly dismissed using the same word: </a:t>
            </a:r>
            <a:r>
              <a:rPr b="1">
                <a:solidFill>
                  <a:srgbClr val="FBC901"/>
                </a:solidFill>
              </a:rPr>
              <a:t>"negligible"</a:t>
            </a:r>
            <a:r>
              <a:t> </a:t>
            </a:r>
            <a:r>
              <a:rPr baseline="31999"/>
              <a:t>4, 5</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Rectangle 5"/>
          <p:cNvSpPr txBox="1"/>
          <p:nvPr/>
        </p:nvSpPr>
        <p:spPr>
          <a:xfrm>
            <a:off x="215899" y="6624451"/>
            <a:ext cx="8712201" cy="239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lvl1pPr>
          </a:lstStyle>
          <a:p>
            <a:r>
              <a:t>1) https://www.irena.org/publications/2018/Sep/Hydrogen-from-renewable-power</a:t>
            </a:r>
          </a:p>
        </p:txBody>
      </p:sp>
      <p:sp>
        <p:nvSpPr>
          <p:cNvPr id="430" name="Rectangle 2"/>
          <p:cNvSpPr txBox="1">
            <a:spLocks noGrp="1"/>
          </p:cNvSpPr>
          <p:nvPr>
            <p:ph type="title"/>
          </p:nvPr>
        </p:nvSpPr>
        <p:spPr>
          <a:xfrm>
            <a:off x="304800" y="38099"/>
            <a:ext cx="8534400" cy="434789"/>
          </a:xfrm>
          <a:prstGeom prst="rect">
            <a:avLst/>
          </a:prstGeom>
        </p:spPr>
        <p:txBody>
          <a:bodyPr/>
          <a:lstStyle>
            <a:lvl1pPr>
              <a:defRPr sz="1800"/>
            </a:lvl1pPr>
          </a:lstStyle>
          <a:p>
            <a:r>
              <a:t>To more concisely answer the same question, IRENA offered this figure:</a:t>
            </a:r>
          </a:p>
        </p:txBody>
      </p:sp>
      <p:sp>
        <p:nvSpPr>
          <p:cNvPr id="431" name="Rectangle 3"/>
          <p:cNvSpPr txBox="1"/>
          <p:nvPr/>
        </p:nvSpPr>
        <p:spPr>
          <a:xfrm>
            <a:off x="82314" y="626693"/>
            <a:ext cx="8968609" cy="429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From the IRENA report "Hydrogen from Renewable Power:" </a:t>
            </a:r>
            <a:r>
              <a:rPr baseline="31999"/>
              <a:t>1 </a:t>
            </a:r>
          </a:p>
        </p:txBody>
      </p:sp>
      <p:sp>
        <p:nvSpPr>
          <p:cNvPr id="432" name="Rectangle 3"/>
          <p:cNvSpPr txBox="1"/>
          <p:nvPr/>
        </p:nvSpPr>
        <p:spPr>
          <a:xfrm>
            <a:off x="173797" y="5481257"/>
            <a:ext cx="8968609" cy="4503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lvl1pPr>
          </a:lstStyle>
          <a:p>
            <a:r>
              <a:t>Which, using rounded numbers, is entirely consistent with the preceding page's IEA factoids</a:t>
            </a:r>
          </a:p>
        </p:txBody>
      </p:sp>
      <p:pic>
        <p:nvPicPr>
          <p:cNvPr id="433" name="Image" descr="Image"/>
          <p:cNvPicPr>
            <a:picLocks noChangeAspect="1"/>
          </p:cNvPicPr>
          <p:nvPr/>
        </p:nvPicPr>
        <p:blipFill>
          <a:blip r:embed="rId2"/>
          <a:stretch>
            <a:fillRect/>
          </a:stretch>
        </p:blipFill>
        <p:spPr>
          <a:xfrm>
            <a:off x="1472076" y="1255724"/>
            <a:ext cx="6199848" cy="412903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Rectangle 2"/>
          <p:cNvSpPr txBox="1">
            <a:spLocks noGrp="1"/>
          </p:cNvSpPr>
          <p:nvPr>
            <p:ph type="title"/>
          </p:nvPr>
        </p:nvSpPr>
        <p:spPr>
          <a:xfrm>
            <a:off x="117968" y="149722"/>
            <a:ext cx="8908064" cy="376585"/>
          </a:xfrm>
          <a:prstGeom prst="rect">
            <a:avLst/>
          </a:prstGeom>
        </p:spPr>
        <p:txBody>
          <a:bodyPr/>
          <a:lstStyle>
            <a:lvl1pPr>
              <a:defRPr sz="1800"/>
            </a:lvl1pPr>
          </a:lstStyle>
          <a:p>
            <a:r>
              <a:t>Meaning that right NOW Hydrogen has virtually ZERO impact on ANY of these:</a:t>
            </a:r>
          </a:p>
        </p:txBody>
      </p:sp>
      <p:sp>
        <p:nvSpPr>
          <p:cNvPr id="436" name="Rectangle 5"/>
          <p:cNvSpPr txBox="1"/>
          <p:nvPr/>
        </p:nvSpPr>
        <p:spPr>
          <a:xfrm>
            <a:off x="304800" y="6586967"/>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437" name="Rectangle 3"/>
          <p:cNvSpPr txBox="1"/>
          <p:nvPr/>
        </p:nvSpPr>
        <p:spPr>
          <a:xfrm>
            <a:off x="181570" y="2390456"/>
            <a:ext cx="8735824" cy="3323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10000"/>
          </a:bodyPr>
          <a:lstStyle/>
          <a:p>
            <a:pPr algn="ctr" defTabSz="850391">
              <a:lnSpc>
                <a:spcPct val="170000"/>
              </a:lnSpc>
              <a:tabLst>
                <a:tab pos="419100" algn="l"/>
                <a:tab pos="838200" algn="l"/>
                <a:tab pos="1270000" algn="l"/>
                <a:tab pos="1689100" algn="l"/>
                <a:tab pos="2120900" algn="l"/>
              </a:tabLst>
              <a:defRPr sz="1488">
                <a:solidFill>
                  <a:srgbClr val="FBC901"/>
                </a:solidFill>
                <a:effectLst>
                  <a:outerShdw blurRad="35433" dist="35433" dir="2700000" rotWithShape="0">
                    <a:srgbClr val="000000"/>
                  </a:outerShdw>
                </a:effectLst>
                <a:latin typeface="+mn-lt"/>
                <a:ea typeface="+mn-ea"/>
                <a:cs typeface="+mn-cs"/>
                <a:sym typeface="Arial"/>
              </a:defRPr>
            </a:pPr>
            <a:r>
              <a:rPr dirty="0"/>
              <a:t>But </a:t>
            </a:r>
            <a:r>
              <a:t>in the discussion of Hydrogen Economy Vision(s)</a:t>
            </a:r>
          </a:p>
          <a:p>
            <a:pPr algn="ctr" defTabSz="850391">
              <a:lnSpc>
                <a:spcPct val="170000"/>
              </a:lnSpc>
              <a:tabLst>
                <a:tab pos="419100" algn="l"/>
                <a:tab pos="838200" algn="l"/>
                <a:tab pos="1270000" algn="l"/>
                <a:tab pos="1689100" algn="l"/>
                <a:tab pos="2120900" algn="l"/>
              </a:tabLst>
              <a:defRPr sz="1488">
                <a:solidFill>
                  <a:srgbClr val="FBC901"/>
                </a:solidFill>
                <a:effectLst>
                  <a:outerShdw blurRad="35433" dist="35433" dir="2700000" rotWithShape="0">
                    <a:srgbClr val="000000"/>
                  </a:outerShdw>
                </a:effectLst>
                <a:latin typeface="+mn-lt"/>
                <a:ea typeface="+mn-ea"/>
                <a:cs typeface="+mn-cs"/>
                <a:sym typeface="Arial"/>
              </a:defRPr>
            </a:pPr>
            <a:r>
              <a:rPr dirty="0"/>
              <a:t>THESE were identified as the PRIME TARGETS for H</a:t>
            </a:r>
            <a:r>
              <a:rPr baseline="-5999" dirty="0"/>
              <a:t>2</a:t>
            </a:r>
            <a:r>
              <a:rPr dirty="0"/>
              <a:t> supplanting Fossil Fuels</a:t>
            </a:r>
          </a:p>
          <a:p>
            <a:pPr defTabSz="850391">
              <a:lnSpc>
                <a:spcPct val="170000"/>
              </a:lnSpc>
              <a:tabLst>
                <a:tab pos="419100" algn="l"/>
                <a:tab pos="838200" algn="l"/>
                <a:tab pos="1270000" algn="l"/>
                <a:tab pos="1689100" algn="l"/>
                <a:tab pos="2120900" algn="l"/>
              </a:tabLst>
              <a:defRPr sz="1488" b="0">
                <a:solidFill>
                  <a:srgbClr val="FFFFFF"/>
                </a:solidFill>
                <a:effectLst>
                  <a:outerShdw blurRad="35433" dist="35433" dir="2700000" rotWithShape="0">
                    <a:srgbClr val="000000"/>
                  </a:outerShdw>
                </a:effectLst>
                <a:latin typeface="+mn-lt"/>
                <a:ea typeface="+mn-ea"/>
                <a:cs typeface="+mn-cs"/>
                <a:sym typeface="Arial"/>
              </a:defRPr>
            </a:pPr>
            <a:endParaRPr dirty="0"/>
          </a:p>
          <a:p>
            <a:pPr algn="ctr" defTabSz="850391">
              <a:lnSpc>
                <a:spcPct val="170000"/>
              </a:lnSpc>
              <a:tabLst>
                <a:tab pos="419100" algn="l"/>
                <a:tab pos="838200" algn="l"/>
                <a:tab pos="1270000" algn="l"/>
                <a:tab pos="1689100" algn="l"/>
                <a:tab pos="2120900" algn="l"/>
              </a:tabLst>
              <a:defRPr sz="1488" b="0">
                <a:solidFill>
                  <a:srgbClr val="FFFFFF"/>
                </a:solidFill>
                <a:effectLst>
                  <a:outerShdw blurRad="35433" dist="35433" dir="2700000" rotWithShape="0">
                    <a:srgbClr val="000000"/>
                  </a:outerShdw>
                </a:effectLst>
                <a:latin typeface="+mn-lt"/>
                <a:ea typeface="+mn-ea"/>
                <a:cs typeface="+mn-cs"/>
                <a:sym typeface="Arial"/>
              </a:defRPr>
            </a:pPr>
            <a:r>
              <a:rPr dirty="0"/>
              <a:t>Meaning that:</a:t>
            </a:r>
          </a:p>
          <a:p>
            <a:pPr algn="ctr" defTabSz="850391">
              <a:lnSpc>
                <a:spcPct val="170000"/>
              </a:lnSpc>
              <a:tabLst>
                <a:tab pos="419100" algn="l"/>
                <a:tab pos="838200" algn="l"/>
                <a:tab pos="1270000" algn="l"/>
                <a:tab pos="1689100" algn="l"/>
                <a:tab pos="2120900" algn="l"/>
              </a:tabLst>
              <a:defRPr sz="744" b="0">
                <a:solidFill>
                  <a:srgbClr val="FFFFFF"/>
                </a:solidFill>
                <a:effectLst>
                  <a:outerShdw blurRad="35433" dist="35433" dir="2700000" rotWithShape="0">
                    <a:srgbClr val="000000"/>
                  </a:outerShdw>
                </a:effectLst>
                <a:latin typeface="+mn-lt"/>
                <a:ea typeface="+mn-ea"/>
                <a:cs typeface="+mn-cs"/>
                <a:sym typeface="Arial"/>
              </a:defRPr>
            </a:pPr>
            <a:endParaRPr dirty="0"/>
          </a:p>
          <a:p>
            <a:pPr algn="ctr" defTabSz="850391">
              <a:lnSpc>
                <a:spcPct val="170000"/>
              </a:lnSpc>
              <a:tabLst>
                <a:tab pos="419100" algn="l"/>
                <a:tab pos="838200" algn="l"/>
                <a:tab pos="1270000" algn="l"/>
                <a:tab pos="1689100" algn="l"/>
                <a:tab pos="2120900" algn="l"/>
              </a:tabLst>
              <a:defRPr sz="1488" b="0">
                <a:solidFill>
                  <a:srgbClr val="FFFFFF"/>
                </a:solidFill>
                <a:effectLst>
                  <a:outerShdw blurRad="35433" dist="35433" dir="2700000" rotWithShape="0">
                    <a:srgbClr val="000000"/>
                  </a:outerShdw>
                </a:effectLst>
                <a:latin typeface="+mn-lt"/>
                <a:ea typeface="+mn-ea"/>
                <a:cs typeface="+mn-cs"/>
                <a:sym typeface="Arial"/>
              </a:defRPr>
            </a:pPr>
            <a:r>
              <a:rPr dirty="0"/>
              <a:t>Far from being based upon an already tried, tested and now readily scalable fuel, </a:t>
            </a:r>
          </a:p>
          <a:p>
            <a:pPr algn="ctr" defTabSz="850391">
              <a:lnSpc>
                <a:spcPct val="170000"/>
              </a:lnSpc>
              <a:tabLst>
                <a:tab pos="419100" algn="l"/>
                <a:tab pos="838200" algn="l"/>
                <a:tab pos="1270000" algn="l"/>
                <a:tab pos="1689100" algn="l"/>
                <a:tab pos="2120900" algn="l"/>
              </a:tabLst>
              <a:defRPr sz="1488" b="0">
                <a:solidFill>
                  <a:srgbClr val="FFFFFF"/>
                </a:solidFill>
                <a:effectLst>
                  <a:outerShdw blurRad="35433" dist="35433" dir="2700000" rotWithShape="0">
                    <a:srgbClr val="000000"/>
                  </a:outerShdw>
                </a:effectLst>
                <a:latin typeface="+mn-lt"/>
                <a:ea typeface="+mn-ea"/>
                <a:cs typeface="+mn-cs"/>
                <a:sym typeface="Arial"/>
              </a:defRPr>
            </a:pPr>
            <a:r>
              <a:rPr dirty="0"/>
              <a:t>a "Hydrogen Economy" is still very much ONLY a Vision</a:t>
            </a:r>
          </a:p>
          <a:p>
            <a:pPr algn="ctr" defTabSz="850391">
              <a:lnSpc>
                <a:spcPct val="170000"/>
              </a:lnSpc>
              <a:tabLst>
                <a:tab pos="419100" algn="l"/>
                <a:tab pos="838200" algn="l"/>
                <a:tab pos="1270000" algn="l"/>
                <a:tab pos="1689100" algn="l"/>
                <a:tab pos="2120900" algn="l"/>
              </a:tabLst>
              <a:defRPr sz="1488" b="0">
                <a:solidFill>
                  <a:srgbClr val="FFFFFF"/>
                </a:solidFill>
                <a:effectLst>
                  <a:outerShdw blurRad="35433" dist="35433" dir="2700000" rotWithShape="0">
                    <a:srgbClr val="000000"/>
                  </a:outerShdw>
                </a:effectLst>
                <a:latin typeface="+mn-lt"/>
                <a:ea typeface="+mn-ea"/>
                <a:cs typeface="+mn-cs"/>
                <a:sym typeface="Arial"/>
              </a:defRPr>
            </a:pPr>
            <a:r>
              <a:rPr dirty="0"/>
              <a:t>(i.e., an extrapolation based upon only severely limited experience or proven technology) </a:t>
            </a:r>
          </a:p>
          <a:p>
            <a:pPr algn="ctr" defTabSz="850391">
              <a:lnSpc>
                <a:spcPct val="170000"/>
              </a:lnSpc>
              <a:tabLst>
                <a:tab pos="419100" algn="l"/>
                <a:tab pos="838200" algn="l"/>
                <a:tab pos="1270000" algn="l"/>
                <a:tab pos="1689100" algn="l"/>
                <a:tab pos="2120900" algn="l"/>
              </a:tabLst>
              <a:defRPr sz="1488" b="0">
                <a:solidFill>
                  <a:srgbClr val="FFFFFF"/>
                </a:solidFill>
                <a:effectLst>
                  <a:outerShdw blurRad="35433" dist="35433" dir="2700000" rotWithShape="0">
                    <a:srgbClr val="000000"/>
                  </a:outerShdw>
                </a:effectLst>
                <a:latin typeface="+mn-lt"/>
                <a:ea typeface="+mn-ea"/>
                <a:cs typeface="+mn-cs"/>
                <a:sym typeface="Arial"/>
              </a:defRPr>
            </a:pPr>
            <a:endParaRPr dirty="0"/>
          </a:p>
          <a:p>
            <a:pPr algn="ctr" defTabSz="850391">
              <a:lnSpc>
                <a:spcPct val="170000"/>
              </a:lnSpc>
              <a:tabLst>
                <a:tab pos="419100" algn="l"/>
                <a:tab pos="838200" algn="l"/>
                <a:tab pos="1270000" algn="l"/>
                <a:tab pos="1689100" algn="l"/>
                <a:tab pos="2120900" algn="l"/>
              </a:tabLst>
              <a:defRPr sz="1488" b="0" i="1">
                <a:solidFill>
                  <a:srgbClr val="FFFFFF"/>
                </a:solidFill>
                <a:effectLst>
                  <a:outerShdw blurRad="35433" dist="35433" dir="2700000" rotWithShape="0">
                    <a:srgbClr val="000000"/>
                  </a:outerShdw>
                </a:effectLst>
                <a:latin typeface="+mn-lt"/>
                <a:ea typeface="+mn-ea"/>
                <a:cs typeface="+mn-cs"/>
                <a:sym typeface="Arial"/>
              </a:defRPr>
            </a:pPr>
            <a:r>
              <a:rPr dirty="0"/>
              <a:t>(What software engineers sometimes label </a:t>
            </a:r>
            <a:r>
              <a:rPr b="1" dirty="0"/>
              <a:t>vaporware</a:t>
            </a:r>
            <a:r>
              <a:rPr dirty="0"/>
              <a:t>)</a:t>
            </a:r>
          </a:p>
        </p:txBody>
      </p:sp>
      <p:grpSp>
        <p:nvGrpSpPr>
          <p:cNvPr id="457" name="Group"/>
          <p:cNvGrpSpPr/>
          <p:nvPr/>
        </p:nvGrpSpPr>
        <p:grpSpPr>
          <a:xfrm>
            <a:off x="199525" y="814867"/>
            <a:ext cx="8735825" cy="1287029"/>
            <a:chOff x="0" y="0"/>
            <a:chExt cx="8735823" cy="1287028"/>
          </a:xfrm>
        </p:grpSpPr>
        <p:grpSp>
          <p:nvGrpSpPr>
            <p:cNvPr id="451" name="Group"/>
            <p:cNvGrpSpPr/>
            <p:nvPr/>
          </p:nvGrpSpPr>
          <p:grpSpPr>
            <a:xfrm>
              <a:off x="0" y="0"/>
              <a:ext cx="4474534" cy="1287029"/>
              <a:chOff x="0" y="0"/>
              <a:chExt cx="4474533" cy="1287028"/>
            </a:xfrm>
          </p:grpSpPr>
          <p:pic>
            <p:nvPicPr>
              <p:cNvPr id="438" name="Image" descr="Image"/>
              <p:cNvPicPr>
                <a:picLocks noChangeAspect="1"/>
              </p:cNvPicPr>
              <p:nvPr/>
            </p:nvPicPr>
            <p:blipFill>
              <a:blip r:embed="rId2"/>
              <a:stretch>
                <a:fillRect/>
              </a:stretch>
            </p:blipFill>
            <p:spPr>
              <a:xfrm>
                <a:off x="0" y="0"/>
                <a:ext cx="695586" cy="390350"/>
              </a:xfrm>
              <a:prstGeom prst="rect">
                <a:avLst/>
              </a:prstGeom>
              <a:ln w="12700" cap="flat">
                <a:noFill/>
                <a:miter lim="400000"/>
              </a:ln>
              <a:effectLst/>
            </p:spPr>
          </p:pic>
          <p:pic>
            <p:nvPicPr>
              <p:cNvPr id="439" name="Image" descr="Image"/>
              <p:cNvPicPr>
                <a:picLocks noChangeAspect="1"/>
              </p:cNvPicPr>
              <p:nvPr/>
            </p:nvPicPr>
            <p:blipFill>
              <a:blip r:embed="rId3"/>
              <a:stretch>
                <a:fillRect/>
              </a:stretch>
            </p:blipFill>
            <p:spPr>
              <a:xfrm>
                <a:off x="279177" y="497550"/>
                <a:ext cx="592109" cy="789479"/>
              </a:xfrm>
              <a:prstGeom prst="rect">
                <a:avLst/>
              </a:prstGeom>
              <a:ln w="12700" cap="flat">
                <a:noFill/>
                <a:miter lim="400000"/>
              </a:ln>
              <a:effectLst/>
            </p:spPr>
          </p:pic>
          <p:pic>
            <p:nvPicPr>
              <p:cNvPr id="440" name="Image" descr="Image"/>
              <p:cNvPicPr>
                <a:picLocks noChangeAspect="1"/>
              </p:cNvPicPr>
              <p:nvPr/>
            </p:nvPicPr>
            <p:blipFill>
              <a:blip r:embed="rId4"/>
              <a:srcRect/>
              <a:stretch>
                <a:fillRect/>
              </a:stretch>
            </p:blipFill>
            <p:spPr>
              <a:xfrm>
                <a:off x="1085780" y="11168"/>
                <a:ext cx="764236" cy="509292"/>
              </a:xfrm>
              <a:prstGeom prst="rect">
                <a:avLst/>
              </a:prstGeom>
              <a:ln w="12700" cap="flat">
                <a:noFill/>
                <a:miter lim="400000"/>
              </a:ln>
              <a:effectLst/>
            </p:spPr>
          </p:pic>
          <p:pic>
            <p:nvPicPr>
              <p:cNvPr id="441" name="Image" descr="Image"/>
              <p:cNvPicPr>
                <a:picLocks noChangeAspect="1"/>
              </p:cNvPicPr>
              <p:nvPr/>
            </p:nvPicPr>
            <p:blipFill>
              <a:blip r:embed="rId5"/>
              <a:stretch>
                <a:fillRect/>
              </a:stretch>
            </p:blipFill>
            <p:spPr>
              <a:xfrm>
                <a:off x="1342975" y="698346"/>
                <a:ext cx="835238" cy="556826"/>
              </a:xfrm>
              <a:prstGeom prst="rect">
                <a:avLst/>
              </a:prstGeom>
              <a:ln w="12700" cap="flat">
                <a:noFill/>
                <a:miter lim="400000"/>
              </a:ln>
              <a:effectLst/>
            </p:spPr>
          </p:pic>
          <p:pic>
            <p:nvPicPr>
              <p:cNvPr id="442" name="Image" descr="Image"/>
              <p:cNvPicPr>
                <a:picLocks noChangeAspect="1"/>
              </p:cNvPicPr>
              <p:nvPr/>
            </p:nvPicPr>
            <p:blipFill>
              <a:blip r:embed="rId6"/>
              <a:srcRect l="31954" r="19167"/>
              <a:stretch>
                <a:fillRect/>
              </a:stretch>
            </p:blipFill>
            <p:spPr>
              <a:xfrm>
                <a:off x="2367210" y="218234"/>
                <a:ext cx="515580" cy="703584"/>
              </a:xfrm>
              <a:prstGeom prst="rect">
                <a:avLst/>
              </a:prstGeom>
              <a:ln w="12700" cap="flat">
                <a:noFill/>
                <a:miter lim="400000"/>
              </a:ln>
              <a:effectLst/>
            </p:spPr>
          </p:pic>
          <p:pic>
            <p:nvPicPr>
              <p:cNvPr id="443" name="Image" descr="Image"/>
              <p:cNvPicPr>
                <a:picLocks noChangeAspect="1"/>
              </p:cNvPicPr>
              <p:nvPr/>
            </p:nvPicPr>
            <p:blipFill>
              <a:blip r:embed="rId7"/>
              <a:stretch>
                <a:fillRect/>
              </a:stretch>
            </p:blipFill>
            <p:spPr>
              <a:xfrm>
                <a:off x="3109917" y="11168"/>
                <a:ext cx="835238" cy="509292"/>
              </a:xfrm>
              <a:prstGeom prst="rect">
                <a:avLst/>
              </a:prstGeom>
              <a:ln w="12700" cap="flat">
                <a:noFill/>
                <a:miter lim="400000"/>
              </a:ln>
              <a:effectLst/>
            </p:spPr>
          </p:pic>
          <p:grpSp>
            <p:nvGrpSpPr>
              <p:cNvPr id="450" name="Group"/>
              <p:cNvGrpSpPr/>
              <p:nvPr/>
            </p:nvGrpSpPr>
            <p:grpSpPr>
              <a:xfrm>
                <a:off x="3234914" y="648907"/>
                <a:ext cx="1239620" cy="616875"/>
                <a:chOff x="0" y="0"/>
                <a:chExt cx="1239619" cy="616874"/>
              </a:xfrm>
            </p:grpSpPr>
            <p:pic>
              <p:nvPicPr>
                <p:cNvPr id="444" name="Image" descr="Image"/>
                <p:cNvPicPr>
                  <a:picLocks noChangeAspect="1"/>
                </p:cNvPicPr>
                <p:nvPr/>
              </p:nvPicPr>
              <p:blipFill>
                <a:blip r:embed="rId8"/>
                <a:srcRect l="35412" r="15148"/>
                <a:stretch>
                  <a:fillRect/>
                </a:stretch>
              </p:blipFill>
              <p:spPr>
                <a:xfrm>
                  <a:off x="137283" y="0"/>
                  <a:ext cx="830767" cy="616853"/>
                </a:xfrm>
                <a:prstGeom prst="rect">
                  <a:avLst/>
                </a:prstGeom>
                <a:ln w="12700" cap="flat">
                  <a:noFill/>
                  <a:miter lim="400000"/>
                </a:ln>
                <a:effectLst/>
              </p:spPr>
            </p:pic>
            <p:sp>
              <p:nvSpPr>
                <p:cNvPr id="445" name="Rectangle"/>
                <p:cNvSpPr/>
                <p:nvPr/>
              </p:nvSpPr>
              <p:spPr>
                <a:xfrm>
                  <a:off x="140549" y="458382"/>
                  <a:ext cx="367813" cy="73766"/>
                </a:xfrm>
                <a:prstGeom prst="rect">
                  <a:avLst/>
                </a:prstGeom>
                <a:solidFill>
                  <a:srgbClr val="8DACB4"/>
                </a:solidFill>
                <a:ln w="12700" cap="flat">
                  <a:noFill/>
                  <a:miter lim="400000"/>
                </a:ln>
                <a:effectLst/>
              </p:spPr>
              <p:txBody>
                <a:bodyPr wrap="square" lIns="45719" tIns="45719" rIns="45719" bIns="45719" numCol="1" anchor="t">
                  <a:noAutofit/>
                </a:bodyPr>
                <a:lstStyle/>
                <a:p>
                  <a:endParaRPr/>
                </a:p>
              </p:txBody>
            </p:sp>
            <p:sp>
              <p:nvSpPr>
                <p:cNvPr id="446" name="Rectangle"/>
                <p:cNvSpPr/>
                <p:nvPr/>
              </p:nvSpPr>
              <p:spPr>
                <a:xfrm>
                  <a:off x="967350" y="0"/>
                  <a:ext cx="266211" cy="616812"/>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500">
                      <a:solidFill>
                        <a:srgbClr val="5E5E5E"/>
                      </a:solidFill>
                    </a:defRPr>
                  </a:pPr>
                  <a:endParaRPr/>
                </a:p>
                <a:p>
                  <a:pPr>
                    <a:defRPr sz="600">
                      <a:solidFill>
                        <a:srgbClr val="5E5E5E"/>
                      </a:solidFill>
                    </a:defRPr>
                  </a:pPr>
                  <a:endParaRPr/>
                </a:p>
              </p:txBody>
            </p:sp>
            <p:sp>
              <p:nvSpPr>
                <p:cNvPr id="447" name="Rectangle"/>
                <p:cNvSpPr/>
                <p:nvPr/>
              </p:nvSpPr>
              <p:spPr>
                <a:xfrm>
                  <a:off x="0" y="63"/>
                  <a:ext cx="139768" cy="616812"/>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800">
                      <a:solidFill>
                        <a:srgbClr val="5E5E5E"/>
                      </a:solidFill>
                    </a:defRPr>
                  </a:pPr>
                  <a:endParaRPr/>
                </a:p>
                <a:p>
                  <a:pPr>
                    <a:defRPr sz="800">
                      <a:solidFill>
                        <a:srgbClr val="5E5E5E"/>
                      </a:solidFill>
                    </a:defRPr>
                  </a:pPr>
                  <a:endParaRPr/>
                </a:p>
              </p:txBody>
            </p:sp>
            <p:pic>
              <p:nvPicPr>
                <p:cNvPr id="448" name="Image" descr="Image"/>
                <p:cNvPicPr>
                  <a:picLocks noChangeAspect="1"/>
                </p:cNvPicPr>
                <p:nvPr/>
              </p:nvPicPr>
              <p:blipFill>
                <a:blip r:embed="rId9"/>
                <a:srcRect l="39203" t="28464" r="21435" b="28464"/>
                <a:stretch>
                  <a:fillRect/>
                </a:stretch>
              </p:blipFill>
              <p:spPr>
                <a:xfrm flipH="1">
                  <a:off x="958955" y="238286"/>
                  <a:ext cx="280665" cy="307129"/>
                </a:xfrm>
                <a:prstGeom prst="rect">
                  <a:avLst/>
                </a:prstGeom>
                <a:ln w="12700" cap="flat">
                  <a:noFill/>
                  <a:miter lim="400000"/>
                </a:ln>
                <a:effectLst/>
              </p:spPr>
            </p:pic>
            <p:sp>
              <p:nvSpPr>
                <p:cNvPr id="449" name="Rectangle"/>
                <p:cNvSpPr/>
                <p:nvPr/>
              </p:nvSpPr>
              <p:spPr>
                <a:xfrm>
                  <a:off x="591624" y="465430"/>
                  <a:ext cx="367814" cy="73766"/>
                </a:xfrm>
                <a:prstGeom prst="rect">
                  <a:avLst/>
                </a:prstGeom>
                <a:solidFill>
                  <a:srgbClr val="8DACB4"/>
                </a:solidFill>
                <a:ln w="12700" cap="flat">
                  <a:noFill/>
                  <a:miter lim="400000"/>
                </a:ln>
                <a:effectLst/>
              </p:spPr>
              <p:txBody>
                <a:bodyPr wrap="square" lIns="45719" tIns="45719" rIns="45719" bIns="45719" numCol="1" anchor="t">
                  <a:noAutofit/>
                </a:bodyPr>
                <a:lstStyle/>
                <a:p>
                  <a:endParaRPr/>
                </a:p>
              </p:txBody>
            </p:sp>
          </p:grpSp>
        </p:grpSp>
        <p:grpSp>
          <p:nvGrpSpPr>
            <p:cNvPr id="456" name="Group"/>
            <p:cNvGrpSpPr/>
            <p:nvPr/>
          </p:nvGrpSpPr>
          <p:grpSpPr>
            <a:xfrm>
              <a:off x="4579622" y="0"/>
              <a:ext cx="4156202" cy="1273191"/>
              <a:chOff x="0" y="0"/>
              <a:chExt cx="4156201" cy="1273190"/>
            </a:xfrm>
          </p:grpSpPr>
          <p:pic>
            <p:nvPicPr>
              <p:cNvPr id="452" name="Image" descr="Image"/>
              <p:cNvPicPr>
                <a:picLocks noChangeAspect="1"/>
              </p:cNvPicPr>
              <p:nvPr/>
            </p:nvPicPr>
            <p:blipFill>
              <a:blip r:embed="rId10"/>
              <a:srcRect t="10326" b="4651"/>
              <a:stretch>
                <a:fillRect/>
              </a:stretch>
            </p:blipFill>
            <p:spPr>
              <a:xfrm>
                <a:off x="2849934" y="594094"/>
                <a:ext cx="1306268" cy="679097"/>
              </a:xfrm>
              <a:prstGeom prst="rect">
                <a:avLst/>
              </a:prstGeom>
              <a:ln w="12700" cap="flat">
                <a:noFill/>
                <a:miter lim="400000"/>
              </a:ln>
              <a:effectLst/>
            </p:spPr>
          </p:pic>
          <p:pic>
            <p:nvPicPr>
              <p:cNvPr id="453" name="Image" descr="Image"/>
              <p:cNvPicPr>
                <a:picLocks noChangeAspect="1"/>
              </p:cNvPicPr>
              <p:nvPr/>
            </p:nvPicPr>
            <p:blipFill>
              <a:blip r:embed="rId11"/>
              <a:srcRect t="11997"/>
              <a:stretch>
                <a:fillRect/>
              </a:stretch>
            </p:blipFill>
            <p:spPr>
              <a:xfrm>
                <a:off x="863281" y="507171"/>
                <a:ext cx="1089933" cy="598974"/>
              </a:xfrm>
              <a:prstGeom prst="rect">
                <a:avLst/>
              </a:prstGeom>
              <a:ln w="12700" cap="flat">
                <a:noFill/>
                <a:miter lim="400000"/>
              </a:ln>
              <a:effectLst/>
            </p:spPr>
          </p:pic>
          <p:pic>
            <p:nvPicPr>
              <p:cNvPr id="454" name="Image" descr="Image"/>
              <p:cNvPicPr>
                <a:picLocks noChangeAspect="1"/>
              </p:cNvPicPr>
              <p:nvPr/>
            </p:nvPicPr>
            <p:blipFill>
              <a:blip r:embed="rId12"/>
              <a:stretch>
                <a:fillRect/>
              </a:stretch>
            </p:blipFill>
            <p:spPr>
              <a:xfrm>
                <a:off x="1828408" y="0"/>
                <a:ext cx="1210033" cy="679048"/>
              </a:xfrm>
              <a:prstGeom prst="rect">
                <a:avLst/>
              </a:prstGeom>
              <a:ln w="12700" cap="flat">
                <a:noFill/>
                <a:miter lim="400000"/>
              </a:ln>
              <a:effectLst/>
            </p:spPr>
          </p:pic>
          <p:pic>
            <p:nvPicPr>
              <p:cNvPr id="455" name="Image" descr="Image"/>
              <p:cNvPicPr>
                <a:picLocks noChangeAspect="1"/>
              </p:cNvPicPr>
              <p:nvPr/>
            </p:nvPicPr>
            <p:blipFill>
              <a:blip r:embed="rId13"/>
              <a:stretch>
                <a:fillRect/>
              </a:stretch>
            </p:blipFill>
            <p:spPr>
              <a:xfrm>
                <a:off x="0" y="0"/>
                <a:ext cx="1069731" cy="599050"/>
              </a:xfrm>
              <a:prstGeom prst="rect">
                <a:avLst/>
              </a:prstGeom>
              <a:ln w="12700" cap="flat">
                <a:noFill/>
                <a:miter lim="400000"/>
              </a:ln>
              <a:effectLst/>
            </p:spPr>
          </p:pic>
        </p:gr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Rectangle 2"/>
          <p:cNvSpPr txBox="1">
            <a:spLocks noGrp="1"/>
          </p:cNvSpPr>
          <p:nvPr>
            <p:ph type="title"/>
          </p:nvPr>
        </p:nvSpPr>
        <p:spPr>
          <a:xfrm>
            <a:off x="304800" y="12699"/>
            <a:ext cx="8534400" cy="520364"/>
          </a:xfrm>
          <a:prstGeom prst="rect">
            <a:avLst/>
          </a:prstGeom>
        </p:spPr>
        <p:txBody>
          <a:bodyPr/>
          <a:lstStyle/>
          <a:p>
            <a:r>
              <a:t>The reasoning goes something like this:</a:t>
            </a:r>
          </a:p>
        </p:txBody>
      </p:sp>
      <p:sp>
        <p:nvSpPr>
          <p:cNvPr id="220" name="Rectangle 3"/>
          <p:cNvSpPr txBox="1">
            <a:spLocks noGrp="1"/>
          </p:cNvSpPr>
          <p:nvPr>
            <p:ph type="body" sz="quarter" idx="1"/>
          </p:nvPr>
        </p:nvSpPr>
        <p:spPr>
          <a:xfrm>
            <a:off x="159601" y="685901"/>
            <a:ext cx="8984060" cy="404147"/>
          </a:xfrm>
          <a:prstGeom prst="rect">
            <a:avLst/>
          </a:prstGeom>
        </p:spPr>
        <p:txBody>
          <a:bodyPr>
            <a:noAutofit/>
          </a:bodyPr>
          <a:lstStyle/>
          <a:p>
            <a:pPr>
              <a:defRPr sz="1500"/>
            </a:pPr>
            <a:r>
              <a:rPr b="1"/>
              <a:t>Nearly 60% of U.S. electrical power</a:t>
            </a:r>
            <a:r>
              <a:t> now </a:t>
            </a:r>
            <a:r>
              <a:rPr b="1"/>
              <a:t>DEPENDS</a:t>
            </a:r>
            <a:r>
              <a:t> upon CO</a:t>
            </a:r>
            <a:r>
              <a:rPr baseline="-5999"/>
              <a:t>2</a:t>
            </a:r>
            <a:r>
              <a:t> emission (37.8% + 21.6%) </a:t>
            </a:r>
            <a:r>
              <a:rPr baseline="31999"/>
              <a:t>1</a:t>
            </a:r>
          </a:p>
        </p:txBody>
      </p:sp>
      <p:sp>
        <p:nvSpPr>
          <p:cNvPr id="221" name="Rectangle 5"/>
          <p:cNvSpPr txBox="1"/>
          <p:nvPr/>
        </p:nvSpPr>
        <p:spPr>
          <a:xfrm>
            <a:off x="200940" y="6399960"/>
            <a:ext cx="8767520" cy="429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rPr dirty="0"/>
              <a:t>1) See my </a:t>
            </a:r>
            <a:r>
              <a:rPr dirty="0" err="1"/>
              <a:t>webnotes</a:t>
            </a:r>
            <a:r>
              <a:rPr dirty="0"/>
              <a:t>: </a:t>
            </a:r>
            <a:r>
              <a:rPr b="1" dirty="0"/>
              <a:t>U.S. Energy Production and Consumption</a:t>
            </a:r>
            <a:r>
              <a:rPr dirty="0"/>
              <a:t> (</a:t>
            </a:r>
            <a:r>
              <a:rPr u="sng" dirty="0">
                <a:solidFill>
                  <a:srgbClr val="76D6FF"/>
                </a:solidFill>
                <a:uFill>
                  <a:solidFill>
                    <a:srgbClr val="00CCFF"/>
                  </a:solidFill>
                </a:uFill>
                <a:hlinkClick r:id="rId2"/>
              </a:rPr>
              <a:t>pptx</a:t>
            </a:r>
            <a:r>
              <a:rPr dirty="0"/>
              <a:t> / </a:t>
            </a:r>
            <a:r>
              <a:rPr u="sng" dirty="0">
                <a:solidFill>
                  <a:srgbClr val="76D6FF"/>
                </a:solidFill>
                <a:uFill>
                  <a:solidFill>
                    <a:srgbClr val="00CCFF"/>
                  </a:solidFill>
                </a:uFill>
                <a:hlinkClick r:id="rId3"/>
              </a:rPr>
              <a:t>pdf</a:t>
            </a:r>
            <a:r>
              <a:rPr dirty="0"/>
              <a:t> / </a:t>
            </a:r>
            <a:r>
              <a:rPr u="sng" dirty="0">
                <a:solidFill>
                  <a:srgbClr val="76D6FF"/>
                </a:solidFill>
                <a:uFill>
                  <a:solidFill>
                    <a:srgbClr val="00CCFF"/>
                  </a:solidFill>
                </a:uFill>
                <a:hlinkClick r:id="rId4"/>
              </a:rPr>
              <a:t>key</a:t>
            </a:r>
            <a:r>
              <a:rPr dirty="0"/>
              <a:t>):</a:t>
            </a: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rPr dirty="0"/>
              <a:t>2) See my </a:t>
            </a:r>
            <a:r>
              <a:rPr dirty="0" err="1"/>
              <a:t>webnotes</a:t>
            </a:r>
            <a:r>
              <a:rPr dirty="0"/>
              <a:t>: </a:t>
            </a:r>
            <a:r>
              <a:rPr b="1" dirty="0"/>
              <a:t>Energy Consumption in Transportation</a:t>
            </a:r>
            <a:r>
              <a:rPr dirty="0"/>
              <a:t> (</a:t>
            </a:r>
            <a:r>
              <a:rPr u="sng" dirty="0">
                <a:solidFill>
                  <a:srgbClr val="76D6FF"/>
                </a:solidFill>
                <a:uFill>
                  <a:solidFill>
                    <a:srgbClr val="00CCFF"/>
                  </a:solidFill>
                </a:uFill>
                <a:hlinkClick r:id="rId5"/>
              </a:rPr>
              <a:t>pptx </a:t>
            </a:r>
            <a:r>
              <a:rPr dirty="0"/>
              <a:t>/ </a:t>
            </a:r>
            <a:r>
              <a:rPr u="sng" dirty="0">
                <a:solidFill>
                  <a:srgbClr val="76D6FF"/>
                </a:solidFill>
                <a:uFill>
                  <a:solidFill>
                    <a:srgbClr val="00CCFF"/>
                  </a:solidFill>
                </a:uFill>
                <a:hlinkClick r:id="rId6"/>
              </a:rPr>
              <a:t>pdf </a:t>
            </a:r>
            <a:r>
              <a:rPr dirty="0"/>
              <a:t>/ </a:t>
            </a:r>
            <a:r>
              <a:rPr u="sng" dirty="0">
                <a:solidFill>
                  <a:srgbClr val="76D6FF"/>
                </a:solidFill>
                <a:uFill>
                  <a:solidFill>
                    <a:srgbClr val="00CCFF"/>
                  </a:solidFill>
                </a:uFill>
                <a:hlinkClick r:id="rId7"/>
              </a:rPr>
              <a:t>key</a:t>
            </a:r>
            <a:r>
              <a:rPr dirty="0"/>
              <a:t>)</a:t>
            </a:r>
          </a:p>
        </p:txBody>
      </p:sp>
      <p:grpSp>
        <p:nvGrpSpPr>
          <p:cNvPr id="225" name="Group"/>
          <p:cNvGrpSpPr/>
          <p:nvPr/>
        </p:nvGrpSpPr>
        <p:grpSpPr>
          <a:xfrm>
            <a:off x="2687182" y="1136082"/>
            <a:ext cx="3928898" cy="2367893"/>
            <a:chOff x="0" y="0"/>
            <a:chExt cx="3928897" cy="2367891"/>
          </a:xfrm>
        </p:grpSpPr>
        <p:pic>
          <p:nvPicPr>
            <p:cNvPr id="222" name="EIA-Electricity-Data-Browser-spreadsheet-2022.jpeg" descr="EIA-Electricity-Data-Browser-spreadsheet-2022.jpeg"/>
            <p:cNvPicPr>
              <a:picLocks noChangeAspect="1"/>
            </p:cNvPicPr>
            <p:nvPr/>
          </p:nvPicPr>
          <p:blipFill>
            <a:blip r:embed="rId8"/>
            <a:stretch>
              <a:fillRect/>
            </a:stretch>
          </p:blipFill>
          <p:spPr>
            <a:xfrm>
              <a:off x="0" y="0"/>
              <a:ext cx="3706148" cy="2367462"/>
            </a:xfrm>
            <a:prstGeom prst="rect">
              <a:avLst/>
            </a:prstGeom>
            <a:ln w="12700" cap="flat">
              <a:noFill/>
              <a:miter lim="400000"/>
            </a:ln>
            <a:effectLst/>
          </p:spPr>
        </p:pic>
        <p:sp>
          <p:nvSpPr>
            <p:cNvPr id="223" name="Rectangle"/>
            <p:cNvSpPr/>
            <p:nvPr/>
          </p:nvSpPr>
          <p:spPr>
            <a:xfrm>
              <a:off x="3071722" y="430"/>
              <a:ext cx="857176" cy="2367462"/>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224" name="Rectangle 3"/>
            <p:cNvSpPr txBox="1"/>
            <p:nvPr/>
          </p:nvSpPr>
          <p:spPr>
            <a:xfrm>
              <a:off x="2999137" y="41878"/>
              <a:ext cx="857176" cy="22276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lnSpcReduction="10000"/>
            </a:bodyPr>
            <a:lstStyle/>
            <a:p>
              <a:pPr algn="ctr" defTabSz="411479">
                <a:defRPr sz="809">
                  <a:solidFill>
                    <a:srgbClr val="000000"/>
                  </a:solidFill>
                  <a:latin typeface="+mn-lt"/>
                  <a:ea typeface="+mn-ea"/>
                  <a:cs typeface="+mn-cs"/>
                  <a:sym typeface="Arial"/>
                </a:defRPr>
              </a:pPr>
              <a:r>
                <a:t>Sources of U.S. </a:t>
              </a:r>
            </a:p>
            <a:p>
              <a:pPr algn="ctr" defTabSz="411479">
                <a:defRPr sz="809">
                  <a:solidFill>
                    <a:srgbClr val="000000"/>
                  </a:solidFill>
                  <a:latin typeface="+mn-lt"/>
                  <a:ea typeface="+mn-ea"/>
                  <a:cs typeface="+mn-cs"/>
                  <a:sym typeface="Arial"/>
                </a:defRPr>
              </a:pPr>
              <a:r>
                <a:t>Electrical Power</a:t>
              </a:r>
            </a:p>
            <a:p>
              <a:pPr defTabSz="411479">
                <a:defRPr sz="100">
                  <a:solidFill>
                    <a:srgbClr val="FF921F"/>
                  </a:solidFill>
                  <a:latin typeface="+mn-lt"/>
                  <a:ea typeface="+mn-ea"/>
                  <a:cs typeface="+mn-cs"/>
                  <a:sym typeface="Arial"/>
                </a:defRPr>
              </a:pPr>
              <a:endParaRPr/>
            </a:p>
            <a:p>
              <a:pPr defTabSz="411479">
                <a:defRPr sz="630">
                  <a:solidFill>
                    <a:srgbClr val="FF921F"/>
                  </a:solidFill>
                  <a:latin typeface="+mn-lt"/>
                  <a:ea typeface="+mn-ea"/>
                  <a:cs typeface="+mn-cs"/>
                  <a:sym typeface="Arial"/>
                </a:defRPr>
              </a:pPr>
              <a:endParaRPr/>
            </a:p>
            <a:p>
              <a:pPr defTabSz="411479">
                <a:defRPr sz="630">
                  <a:solidFill>
                    <a:srgbClr val="FF921F"/>
                  </a:solidFill>
                  <a:latin typeface="+mn-lt"/>
                  <a:ea typeface="+mn-ea"/>
                  <a:cs typeface="+mn-cs"/>
                  <a:sym typeface="Arial"/>
                </a:defRPr>
              </a:pPr>
              <a:r>
                <a:t>Natural Gas: 37.8%</a:t>
              </a:r>
            </a:p>
            <a:p>
              <a:pPr defTabSz="411479">
                <a:defRPr sz="630">
                  <a:solidFill>
                    <a:srgbClr val="FF921F"/>
                  </a:solidFill>
                  <a:latin typeface="+mn-lt"/>
                  <a:ea typeface="+mn-ea"/>
                  <a:cs typeface="+mn-cs"/>
                  <a:sym typeface="Arial"/>
                </a:defRPr>
              </a:pPr>
              <a:endParaRPr/>
            </a:p>
            <a:p>
              <a:pPr defTabSz="411479">
                <a:defRPr sz="630">
                  <a:solidFill>
                    <a:srgbClr val="FF921F"/>
                  </a:solidFill>
                  <a:latin typeface="+mn-lt"/>
                  <a:ea typeface="+mn-ea"/>
                  <a:cs typeface="+mn-cs"/>
                  <a:sym typeface="Arial"/>
                </a:defRPr>
              </a:pPr>
              <a:endParaRPr/>
            </a:p>
            <a:p>
              <a:pPr defTabSz="411479">
                <a:defRPr sz="630">
                  <a:solidFill>
                    <a:srgbClr val="000000"/>
                  </a:solidFill>
                  <a:latin typeface="+mn-lt"/>
                  <a:ea typeface="+mn-ea"/>
                  <a:cs typeface="+mn-cs"/>
                  <a:sym typeface="Arial"/>
                </a:defRPr>
              </a:pPr>
              <a:endParaRPr/>
            </a:p>
            <a:p>
              <a:pPr defTabSz="411479">
                <a:defRPr sz="630">
                  <a:solidFill>
                    <a:srgbClr val="000000"/>
                  </a:solidFill>
                  <a:latin typeface="+mn-lt"/>
                  <a:ea typeface="+mn-ea"/>
                  <a:cs typeface="+mn-cs"/>
                  <a:sym typeface="Arial"/>
                </a:defRPr>
              </a:pPr>
              <a:endParaRPr/>
            </a:p>
            <a:p>
              <a:pPr defTabSz="411479">
                <a:defRPr sz="1079">
                  <a:solidFill>
                    <a:srgbClr val="000000"/>
                  </a:solidFill>
                  <a:latin typeface="+mn-lt"/>
                  <a:ea typeface="+mn-ea"/>
                  <a:cs typeface="+mn-cs"/>
                  <a:sym typeface="Arial"/>
                </a:defRPr>
              </a:pPr>
              <a:endParaRPr/>
            </a:p>
            <a:p>
              <a:pPr defTabSz="411479">
                <a:defRPr sz="630">
                  <a:solidFill>
                    <a:srgbClr val="000000"/>
                  </a:solidFill>
                  <a:latin typeface="+mn-lt"/>
                  <a:ea typeface="+mn-ea"/>
                  <a:cs typeface="+mn-cs"/>
                  <a:sym typeface="Arial"/>
                </a:defRPr>
              </a:pPr>
              <a:r>
                <a:t>Coal: 21.6%</a:t>
              </a:r>
            </a:p>
            <a:p>
              <a:pPr defTabSz="411479">
                <a:defRPr sz="180">
                  <a:solidFill>
                    <a:srgbClr val="F15AEF"/>
                  </a:solidFill>
                  <a:latin typeface="+mn-lt"/>
                  <a:ea typeface="+mn-ea"/>
                  <a:cs typeface="+mn-cs"/>
                  <a:sym typeface="Arial"/>
                </a:defRPr>
              </a:pPr>
              <a:endParaRPr/>
            </a:p>
            <a:p>
              <a:pPr defTabSz="411479">
                <a:defRPr sz="360">
                  <a:solidFill>
                    <a:srgbClr val="F15AEF"/>
                  </a:solidFill>
                  <a:latin typeface="+mn-lt"/>
                  <a:ea typeface="+mn-ea"/>
                  <a:cs typeface="+mn-cs"/>
                  <a:sym typeface="Arial"/>
                </a:defRPr>
              </a:pPr>
              <a:endParaRPr/>
            </a:p>
            <a:p>
              <a:pPr defTabSz="411479">
                <a:defRPr sz="630">
                  <a:solidFill>
                    <a:srgbClr val="F15AEF"/>
                  </a:solidFill>
                  <a:latin typeface="+mn-lt"/>
                  <a:ea typeface="+mn-ea"/>
                  <a:cs typeface="+mn-cs"/>
                  <a:sym typeface="Arial"/>
                </a:defRPr>
              </a:pPr>
              <a:r>
                <a:t>Nuclear: 18.7%</a:t>
              </a:r>
            </a:p>
            <a:p>
              <a:pPr defTabSz="411479">
                <a:defRPr sz="630">
                  <a:solidFill>
                    <a:srgbClr val="16B921"/>
                  </a:solidFill>
                  <a:latin typeface="+mn-lt"/>
                  <a:ea typeface="+mn-ea"/>
                  <a:cs typeface="+mn-cs"/>
                  <a:sym typeface="Arial"/>
                </a:defRPr>
              </a:pPr>
              <a:endParaRPr/>
            </a:p>
            <a:p>
              <a:pPr defTabSz="411479">
                <a:defRPr sz="720">
                  <a:solidFill>
                    <a:srgbClr val="16B921"/>
                  </a:solidFill>
                  <a:latin typeface="+mn-lt"/>
                  <a:ea typeface="+mn-ea"/>
                  <a:cs typeface="+mn-cs"/>
                  <a:sym typeface="Arial"/>
                </a:defRPr>
              </a:pPr>
              <a:endParaRPr/>
            </a:p>
            <a:p>
              <a:pPr defTabSz="411479">
                <a:defRPr sz="630">
                  <a:solidFill>
                    <a:srgbClr val="16B921"/>
                  </a:solidFill>
                  <a:latin typeface="+mn-lt"/>
                  <a:ea typeface="+mn-ea"/>
                  <a:cs typeface="+mn-cs"/>
                  <a:sym typeface="Arial"/>
                </a:defRPr>
              </a:pPr>
              <a:endParaRPr/>
            </a:p>
            <a:p>
              <a:pPr defTabSz="411479">
                <a:defRPr sz="180">
                  <a:solidFill>
                    <a:srgbClr val="16B921"/>
                  </a:solidFill>
                  <a:latin typeface="+mn-lt"/>
                  <a:ea typeface="+mn-ea"/>
                  <a:cs typeface="+mn-cs"/>
                  <a:sym typeface="Arial"/>
                </a:defRPr>
              </a:pPr>
              <a:endParaRPr/>
            </a:p>
            <a:p>
              <a:pPr defTabSz="411479">
                <a:defRPr sz="630">
                  <a:solidFill>
                    <a:srgbClr val="16B921"/>
                  </a:solidFill>
                  <a:latin typeface="+mn-lt"/>
                  <a:ea typeface="+mn-ea"/>
                  <a:cs typeface="+mn-cs"/>
                  <a:sym typeface="Arial"/>
                </a:defRPr>
              </a:pPr>
              <a:r>
                <a:t>Wind: 9.1%</a:t>
              </a:r>
            </a:p>
            <a:p>
              <a:pPr defTabSz="411479">
                <a:defRPr sz="269">
                  <a:solidFill>
                    <a:srgbClr val="16B921"/>
                  </a:solidFill>
                  <a:latin typeface="+mn-lt"/>
                  <a:ea typeface="+mn-ea"/>
                  <a:cs typeface="+mn-cs"/>
                  <a:sym typeface="Arial"/>
                </a:defRPr>
              </a:pPr>
              <a:endParaRPr/>
            </a:p>
            <a:p>
              <a:pPr defTabSz="411479">
                <a:defRPr sz="630">
                  <a:solidFill>
                    <a:srgbClr val="7AD7FE"/>
                  </a:solidFill>
                  <a:latin typeface="+mn-lt"/>
                  <a:ea typeface="+mn-ea"/>
                  <a:cs typeface="+mn-cs"/>
                  <a:sym typeface="Arial"/>
                </a:defRPr>
              </a:pPr>
              <a:r>
                <a:t>Hydro: 6.3%</a:t>
              </a:r>
            </a:p>
            <a:p>
              <a:pPr defTabSz="411479">
                <a:defRPr sz="180">
                  <a:solidFill>
                    <a:srgbClr val="19BB23"/>
                  </a:solidFill>
                  <a:latin typeface="+mn-lt"/>
                  <a:ea typeface="+mn-ea"/>
                  <a:cs typeface="+mn-cs"/>
                  <a:sym typeface="Arial"/>
                </a:defRPr>
              </a:pPr>
              <a:endParaRPr/>
            </a:p>
            <a:p>
              <a:pPr defTabSz="411479">
                <a:defRPr sz="630">
                  <a:solidFill>
                    <a:srgbClr val="19BB23"/>
                  </a:solidFill>
                  <a:latin typeface="+mn-lt"/>
                  <a:ea typeface="+mn-ea"/>
                  <a:cs typeface="+mn-cs"/>
                  <a:sym typeface="Arial"/>
                </a:defRPr>
              </a:pPr>
              <a:r>
                <a:t>Solar: 3.9%</a:t>
              </a:r>
            </a:p>
            <a:p>
              <a:pPr defTabSz="411479">
                <a:defRPr sz="180">
                  <a:solidFill>
                    <a:srgbClr val="19BB23"/>
                  </a:solidFill>
                  <a:latin typeface="+mn-lt"/>
                  <a:ea typeface="+mn-ea"/>
                  <a:cs typeface="+mn-cs"/>
                  <a:sym typeface="Arial"/>
                </a:defRPr>
              </a:pPr>
              <a:endParaRPr/>
            </a:p>
            <a:p>
              <a:pPr defTabSz="411479">
                <a:defRPr sz="630">
                  <a:solidFill>
                    <a:srgbClr val="DBA549"/>
                  </a:solidFill>
                  <a:latin typeface="+mn-lt"/>
                  <a:ea typeface="+mn-ea"/>
                  <a:cs typeface="+mn-cs"/>
                  <a:sym typeface="Arial"/>
                </a:defRPr>
              </a:pPr>
              <a:r>
                <a:t>Biomass: 1.3%</a:t>
              </a:r>
            </a:p>
          </p:txBody>
        </p:sp>
      </p:grpSp>
      <p:sp>
        <p:nvSpPr>
          <p:cNvPr id="226" name="Rectangle 3"/>
          <p:cNvSpPr txBox="1"/>
          <p:nvPr/>
        </p:nvSpPr>
        <p:spPr>
          <a:xfrm>
            <a:off x="92670" y="3692972"/>
            <a:ext cx="8984060" cy="24054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nSpc>
                <a:spcPct val="170000"/>
              </a:lnSpc>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b="1" dirty="0"/>
              <a:t>Nearly 100% of U.S. road, sea &amp; air transport</a:t>
            </a:r>
            <a:r>
              <a:rPr dirty="0"/>
              <a:t> now </a:t>
            </a:r>
            <a:r>
              <a:rPr b="1" dirty="0"/>
              <a:t>DEPENDS</a:t>
            </a:r>
            <a:r>
              <a:rPr dirty="0"/>
              <a:t> upon CO</a:t>
            </a:r>
            <a:r>
              <a:rPr baseline="-5999" dirty="0"/>
              <a:t>2</a:t>
            </a:r>
            <a:r>
              <a:rPr dirty="0"/>
              <a:t> emission </a:t>
            </a:r>
            <a:r>
              <a:rPr baseline="31999" dirty="0"/>
              <a:t>2</a:t>
            </a:r>
            <a:r>
              <a:rPr dirty="0"/>
              <a:t> </a:t>
            </a:r>
          </a:p>
          <a:p>
            <a:pPr lvl="1" indent="640896">
              <a:lnSpc>
                <a:spcPct val="250000"/>
              </a:lnSpc>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Even </a:t>
            </a:r>
            <a:r>
              <a:rPr b="1" dirty="0"/>
              <a:t>electric cars</a:t>
            </a:r>
            <a:r>
              <a:rPr dirty="0"/>
              <a:t> now </a:t>
            </a:r>
            <a:r>
              <a:rPr b="1" dirty="0"/>
              <a:t>DEPEND</a:t>
            </a:r>
            <a:r>
              <a:rPr dirty="0"/>
              <a:t> upon electricity that's 60% based on burning fossil-fuels</a:t>
            </a:r>
          </a:p>
          <a:p>
            <a:pPr>
              <a:lnSpc>
                <a:spcPct val="250000"/>
              </a:lnSpc>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b="1" dirty="0"/>
              <a:t>Nearly 100% of U.S. industrial &amp; residential heating</a:t>
            </a:r>
            <a:r>
              <a:rPr dirty="0"/>
              <a:t> now </a:t>
            </a:r>
            <a:r>
              <a:rPr b="1" dirty="0"/>
              <a:t>DEPENDS</a:t>
            </a:r>
            <a:r>
              <a:rPr dirty="0"/>
              <a:t> upon CO</a:t>
            </a:r>
            <a:r>
              <a:rPr baseline="-5999" dirty="0"/>
              <a:t>2</a:t>
            </a:r>
            <a:r>
              <a:rPr dirty="0"/>
              <a:t> emission</a:t>
            </a:r>
          </a:p>
          <a:p>
            <a:pPr algn="ctr">
              <a:lnSpc>
                <a:spcPct val="170000"/>
              </a:lnSpc>
              <a:tabLst>
                <a:tab pos="457200" algn="l"/>
                <a:tab pos="914400" algn="l"/>
                <a:tab pos="1371600" algn="l"/>
                <a:tab pos="1828800" algn="l"/>
                <a:tab pos="2286000" algn="l"/>
              </a:tabLst>
              <a:defRPr sz="1500">
                <a:solidFill>
                  <a:srgbClr val="FBC901"/>
                </a:solidFill>
                <a:effectLst>
                  <a:outerShdw blurRad="38100" dist="38100" dir="2700000" rotWithShape="0">
                    <a:srgbClr val="000000"/>
                  </a:outerShdw>
                </a:effectLst>
                <a:latin typeface="+mn-lt"/>
                <a:ea typeface="+mn-ea"/>
                <a:cs typeface="+mn-cs"/>
                <a:sym typeface="Arial"/>
              </a:defRPr>
            </a:pPr>
            <a:r>
              <a:rPr dirty="0"/>
              <a:t>Eliminating fossil-fuels from that huge variety of technologies will be a BIG challenge</a:t>
            </a:r>
          </a:p>
          <a:p>
            <a:pPr algn="ctr">
              <a:lnSpc>
                <a:spcPct val="170000"/>
              </a:lnSpc>
              <a:tabLst>
                <a:tab pos="457200" algn="l"/>
                <a:tab pos="914400" algn="l"/>
                <a:tab pos="1371600" algn="l"/>
                <a:tab pos="1828800" algn="l"/>
                <a:tab pos="2286000" algn="l"/>
              </a:tabLst>
              <a:defRPr sz="1500">
                <a:solidFill>
                  <a:srgbClr val="FBC901"/>
                </a:solidFill>
                <a:effectLst>
                  <a:outerShdw blurRad="38100" dist="38100" dir="2700000" rotWithShape="0">
                    <a:srgbClr val="000000"/>
                  </a:outerShdw>
                </a:effectLst>
                <a:latin typeface="+mn-lt"/>
                <a:ea typeface="+mn-ea"/>
                <a:cs typeface="+mn-cs"/>
                <a:sym typeface="Arial"/>
              </a:defRPr>
            </a:pPr>
            <a:r>
              <a:rPr dirty="0"/>
              <a:t>Eliminating it fast enough to mitigate climate change might be an OVERWHELMING challenge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Rectangle 2"/>
          <p:cNvSpPr txBox="1">
            <a:spLocks noGrp="1"/>
          </p:cNvSpPr>
          <p:nvPr>
            <p:ph type="title"/>
          </p:nvPr>
        </p:nvSpPr>
        <p:spPr>
          <a:xfrm>
            <a:off x="304800" y="48511"/>
            <a:ext cx="8534400" cy="3599675"/>
          </a:xfrm>
          <a:prstGeom prst="rect">
            <a:avLst/>
          </a:prstGeom>
        </p:spPr>
        <p:txBody>
          <a:bodyPr/>
          <a:lstStyle/>
          <a:p>
            <a:pPr>
              <a:lnSpc>
                <a:spcPct val="290000"/>
              </a:lnSpc>
              <a:defRPr sz="1600" i="0">
                <a:solidFill>
                  <a:srgbClr val="FFFFFF"/>
                </a:solidFill>
              </a:defRPr>
            </a:pPr>
            <a:r>
              <a:t>USING what we've learned about Today's Hydrogen to help define viable possibilities for</a:t>
            </a:r>
          </a:p>
          <a:p>
            <a:pPr>
              <a:lnSpc>
                <a:spcPct val="200000"/>
              </a:lnSpc>
              <a:defRPr sz="2400" b="1" i="0">
                <a:solidFill>
                  <a:srgbClr val="FBC901"/>
                </a:solidFill>
              </a:defRPr>
            </a:pPr>
            <a:r>
              <a:t>Tomorrow's Hydrogen</a:t>
            </a:r>
          </a:p>
        </p:txBody>
      </p:sp>
      <p:sp>
        <p:nvSpPr>
          <p:cNvPr id="460" name="Rectangle 5"/>
          <p:cNvSpPr txBox="1"/>
          <p:nvPr/>
        </p:nvSpPr>
        <p:spPr>
          <a:xfrm>
            <a:off x="304800" y="6586967"/>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Rectangle 2"/>
          <p:cNvSpPr txBox="1">
            <a:spLocks noGrp="1"/>
          </p:cNvSpPr>
          <p:nvPr>
            <p:ph type="title"/>
          </p:nvPr>
        </p:nvSpPr>
        <p:spPr>
          <a:xfrm>
            <a:off x="304800" y="12699"/>
            <a:ext cx="8534400" cy="423358"/>
          </a:xfrm>
          <a:prstGeom prst="rect">
            <a:avLst/>
          </a:prstGeom>
        </p:spPr>
        <p:txBody>
          <a:bodyPr/>
          <a:lstStyle>
            <a:lvl1pPr>
              <a:defRPr sz="1800">
                <a:solidFill>
                  <a:srgbClr val="FFFFFF"/>
                </a:solidFill>
              </a:defRPr>
            </a:lvl1pPr>
          </a:lstStyle>
          <a:p>
            <a:r>
              <a:t>Perhaps the KEY thing we have learned:</a:t>
            </a:r>
          </a:p>
        </p:txBody>
      </p:sp>
      <p:sp>
        <p:nvSpPr>
          <p:cNvPr id="463" name="Rectangle 3"/>
          <p:cNvSpPr txBox="1">
            <a:spLocks noGrp="1"/>
          </p:cNvSpPr>
          <p:nvPr>
            <p:ph type="body" idx="1"/>
          </p:nvPr>
        </p:nvSpPr>
        <p:spPr>
          <a:xfrm>
            <a:off x="79970" y="622639"/>
            <a:ext cx="8984060" cy="5777745"/>
          </a:xfrm>
          <a:prstGeom prst="rect">
            <a:avLst/>
          </a:prstGeom>
        </p:spPr>
        <p:txBody>
          <a:bodyPr>
            <a:noAutofit/>
          </a:bodyPr>
          <a:lstStyle/>
          <a:p>
            <a:r>
              <a:rPr sz="1500" b="1" dirty="0">
                <a:solidFill>
                  <a:srgbClr val="FBC901"/>
                </a:solidFill>
              </a:rPr>
              <a:t>Mother Nature</a:t>
            </a:r>
            <a:r>
              <a:rPr sz="1500" dirty="0"/>
              <a:t> put energy into </a:t>
            </a:r>
            <a:r>
              <a:rPr sz="1500" b="1" dirty="0"/>
              <a:t>Fossil Fuels </a:t>
            </a:r>
            <a:r>
              <a:rPr sz="1500" dirty="0"/>
              <a:t>allowing us to now use them as </a:t>
            </a:r>
            <a:r>
              <a:rPr sz="1500" b="1" dirty="0">
                <a:solidFill>
                  <a:srgbClr val="FBC901"/>
                </a:solidFill>
              </a:rPr>
              <a:t>ENERGY SOURCES</a:t>
            </a:r>
          </a:p>
          <a:p>
            <a:endParaRPr sz="1100" dirty="0">
              <a:solidFill>
                <a:srgbClr val="FBC901"/>
              </a:solidFill>
            </a:endParaRPr>
          </a:p>
          <a:p>
            <a:r>
              <a:rPr sz="1500" dirty="0"/>
              <a:t>But </a:t>
            </a:r>
            <a:r>
              <a:rPr sz="1500" b="1" dirty="0">
                <a:solidFill>
                  <a:srgbClr val="FBC901"/>
                </a:solidFill>
              </a:rPr>
              <a:t>WE</a:t>
            </a:r>
            <a:r>
              <a:rPr sz="1500" dirty="0"/>
              <a:t> must put energy into creating </a:t>
            </a:r>
            <a:r>
              <a:rPr sz="1500" b="1" dirty="0"/>
              <a:t>H</a:t>
            </a:r>
            <a:r>
              <a:rPr sz="1500" b="1" baseline="-5999" dirty="0"/>
              <a:t>2</a:t>
            </a:r>
            <a:r>
              <a:rPr sz="1500" b="1" dirty="0"/>
              <a:t> Gas </a:t>
            </a:r>
            <a:r>
              <a:rPr sz="1500" dirty="0"/>
              <a:t>making it instead an </a:t>
            </a:r>
            <a:r>
              <a:rPr sz="1500" b="1" dirty="0">
                <a:solidFill>
                  <a:srgbClr val="FBC901"/>
                </a:solidFill>
              </a:rPr>
              <a:t>ENERGY STORAGE MEDIUM</a:t>
            </a:r>
          </a:p>
          <a:p>
            <a:r>
              <a:rPr lang="en-US" sz="1500" b="1" dirty="0">
                <a:solidFill>
                  <a:srgbClr val="FBC901"/>
                </a:solidFill>
              </a:rPr>
              <a:t>	</a:t>
            </a:r>
            <a:r>
              <a:rPr sz="1500" dirty="0"/>
              <a:t>Which makes Hydrogen's direct competition NOT Fossil Fuels</a:t>
            </a:r>
            <a:endParaRPr lang="en-US" sz="1500" dirty="0"/>
          </a:p>
          <a:p>
            <a:r>
              <a:rPr lang="en-US" sz="1500" b="0" dirty="0"/>
              <a:t>		</a:t>
            </a:r>
            <a:r>
              <a:rPr sz="1500" b="0" dirty="0"/>
              <a:t>but instead</a:t>
            </a:r>
            <a:r>
              <a:rPr sz="1500" dirty="0"/>
              <a:t> OTHER Energy Storage Media </a:t>
            </a:r>
            <a:r>
              <a:rPr sz="1500" b="0" dirty="0"/>
              <a:t>- most particularly:</a:t>
            </a:r>
            <a:r>
              <a:rPr sz="1500" dirty="0"/>
              <a:t> BATTERIES</a:t>
            </a:r>
            <a:endParaRPr lang="en-US" sz="1500" dirty="0"/>
          </a:p>
          <a:p>
            <a:endParaRPr lang="en-US" sz="800" dirty="0"/>
          </a:p>
          <a:p>
            <a:r>
              <a:rPr sz="1500" dirty="0"/>
              <a:t>Further, while full use of </a:t>
            </a:r>
            <a:r>
              <a:rPr sz="1500" b="1" dirty="0">
                <a:solidFill>
                  <a:srgbClr val="FBC901"/>
                </a:solidFill>
              </a:rPr>
              <a:t>Energy Sources</a:t>
            </a:r>
            <a:r>
              <a:rPr sz="1500" dirty="0"/>
              <a:t> requires only </a:t>
            </a:r>
            <a:r>
              <a:rPr sz="1500" b="1" dirty="0"/>
              <a:t>ONE</a:t>
            </a:r>
            <a:r>
              <a:rPr sz="1500" dirty="0"/>
              <a:t> process - For Fossil Fuels:</a:t>
            </a:r>
          </a:p>
          <a:p>
            <a:r>
              <a:rPr sz="1500" dirty="0"/>
              <a:t>	</a:t>
            </a:r>
            <a:r>
              <a:rPr sz="1500" b="1" dirty="0"/>
              <a:t>Energy Release </a:t>
            </a:r>
            <a:r>
              <a:rPr sz="1500" dirty="0"/>
              <a:t>during Consumption via Combustion:</a:t>
            </a:r>
            <a:endParaRPr sz="1500" b="1" dirty="0"/>
          </a:p>
          <a:p>
            <a:r>
              <a:rPr sz="1500" dirty="0"/>
              <a:t>		</a:t>
            </a:r>
            <a:r>
              <a:rPr sz="1500" b="1" dirty="0"/>
              <a:t>CX + O</a:t>
            </a:r>
            <a:r>
              <a:rPr sz="1500" b="1" baseline="-5999" dirty="0"/>
              <a:t>2</a:t>
            </a:r>
            <a:r>
              <a:rPr sz="1500" b="1" dirty="0"/>
              <a:t> → CO</a:t>
            </a:r>
            <a:r>
              <a:rPr sz="1500" b="1" baseline="-5999" dirty="0"/>
              <a:t>2</a:t>
            </a:r>
            <a:r>
              <a:rPr sz="1500" b="1" dirty="0"/>
              <a:t> + </a:t>
            </a:r>
            <a:r>
              <a:rPr sz="1500" b="1" dirty="0" err="1">
                <a:solidFill>
                  <a:srgbClr val="FBC901"/>
                </a:solidFill>
              </a:rPr>
              <a:t>Energy</a:t>
            </a:r>
            <a:r>
              <a:rPr sz="1500" b="1" baseline="-5999" dirty="0" err="1">
                <a:solidFill>
                  <a:srgbClr val="FBC901"/>
                </a:solidFill>
              </a:rPr>
              <a:t>output</a:t>
            </a:r>
            <a:r>
              <a:rPr sz="1500" b="1" dirty="0">
                <a:solidFill>
                  <a:srgbClr val="FBC901"/>
                </a:solidFill>
              </a:rPr>
              <a:t> </a:t>
            </a:r>
            <a:r>
              <a:rPr sz="1500" b="1" dirty="0"/>
              <a:t>+ Byproducts</a:t>
            </a:r>
            <a:r>
              <a:rPr sz="1500" b="1" dirty="0">
                <a:solidFill>
                  <a:srgbClr val="FBC901"/>
                </a:solidFill>
              </a:rPr>
              <a:t> </a:t>
            </a:r>
            <a:r>
              <a:rPr sz="1500" dirty="0"/>
              <a:t>(made up of C + O + constituents of X)</a:t>
            </a:r>
            <a:endParaRPr lang="en-US" sz="1500" dirty="0"/>
          </a:p>
          <a:p>
            <a:endParaRPr sz="700" dirty="0"/>
          </a:p>
          <a:p>
            <a:r>
              <a:rPr sz="1500" dirty="0"/>
              <a:t>Full use of </a:t>
            </a:r>
            <a:r>
              <a:rPr sz="1500" b="1" dirty="0">
                <a:solidFill>
                  <a:srgbClr val="FBC901"/>
                </a:solidFill>
              </a:rPr>
              <a:t>Energy Storage Media</a:t>
            </a:r>
            <a:r>
              <a:rPr sz="1500" dirty="0"/>
              <a:t> involves </a:t>
            </a:r>
            <a:r>
              <a:rPr sz="1500" b="1" dirty="0"/>
              <a:t>TWO</a:t>
            </a:r>
            <a:r>
              <a:rPr sz="1500" dirty="0"/>
              <a:t> linked processes - In one Hydrogen scenario:</a:t>
            </a:r>
          </a:p>
          <a:p>
            <a:r>
              <a:rPr sz="1500" dirty="0"/>
              <a:t>	</a:t>
            </a:r>
            <a:r>
              <a:rPr sz="1500" b="1" dirty="0"/>
              <a:t>Energy Investment </a:t>
            </a:r>
            <a:r>
              <a:rPr sz="1500" dirty="0"/>
              <a:t>during Synthesis via </a:t>
            </a:r>
            <a:r>
              <a:rPr sz="1500" dirty="0" err="1"/>
              <a:t>SMR</a:t>
            </a:r>
            <a:r>
              <a:rPr sz="1500" dirty="0"/>
              <a:t>:</a:t>
            </a:r>
          </a:p>
          <a:p>
            <a:r>
              <a:rPr sz="1500" dirty="0"/>
              <a:t>		</a:t>
            </a:r>
            <a:r>
              <a:rPr sz="1500" b="1" dirty="0"/>
              <a:t>2 </a:t>
            </a:r>
            <a:r>
              <a:rPr sz="1500" b="1" dirty="0" err="1"/>
              <a:t>HX</a:t>
            </a:r>
            <a:r>
              <a:rPr sz="1500" b="1" dirty="0"/>
              <a:t> + Y + </a:t>
            </a:r>
            <a:r>
              <a:rPr sz="1500" b="1" dirty="0" err="1">
                <a:solidFill>
                  <a:srgbClr val="FBC901"/>
                </a:solidFill>
              </a:rPr>
              <a:t>Energy</a:t>
            </a:r>
            <a:r>
              <a:rPr sz="1500" b="1" baseline="-5999" dirty="0" err="1">
                <a:solidFill>
                  <a:srgbClr val="FBC901"/>
                </a:solidFill>
              </a:rPr>
              <a:t>input</a:t>
            </a:r>
            <a:r>
              <a:rPr sz="1500" b="1" dirty="0"/>
              <a:t> → H</a:t>
            </a:r>
            <a:r>
              <a:rPr sz="1500" b="1" baseline="-5999" dirty="0"/>
              <a:t>2</a:t>
            </a:r>
            <a:r>
              <a:rPr sz="1500" b="1" dirty="0"/>
              <a:t> + Byproducts</a:t>
            </a:r>
            <a:r>
              <a:rPr sz="1500" dirty="0"/>
              <a:t> (made up H + constituents of X &amp; Y)</a:t>
            </a:r>
          </a:p>
          <a:p>
            <a:r>
              <a:rPr sz="1500" b="1" dirty="0"/>
              <a:t>Energy Return </a:t>
            </a:r>
            <a:r>
              <a:rPr sz="1500" dirty="0"/>
              <a:t>during Consumption via Combustion:</a:t>
            </a:r>
            <a:endParaRPr lang="en-US" sz="1500" b="1" dirty="0"/>
          </a:p>
          <a:p>
            <a:r>
              <a:rPr lang="en-US" sz="1500" b="1" dirty="0"/>
              <a:t>	</a:t>
            </a:r>
            <a:r>
              <a:rPr sz="1500" b="1" dirty="0"/>
              <a:t>H</a:t>
            </a:r>
            <a:r>
              <a:rPr sz="1500" b="1" baseline="-5999" dirty="0"/>
              <a:t>2</a:t>
            </a:r>
            <a:r>
              <a:rPr sz="1500" b="1" dirty="0"/>
              <a:t> + 1/2 O</a:t>
            </a:r>
            <a:r>
              <a:rPr sz="1500" b="1" baseline="-5999" dirty="0"/>
              <a:t>2</a:t>
            </a:r>
            <a:r>
              <a:rPr sz="1500" b="1" dirty="0"/>
              <a:t> → H</a:t>
            </a:r>
            <a:r>
              <a:rPr sz="1500" b="1" baseline="-5999" dirty="0"/>
              <a:t>2</a:t>
            </a:r>
            <a:r>
              <a:rPr sz="1500" b="1" dirty="0"/>
              <a:t>O + </a:t>
            </a:r>
            <a:r>
              <a:rPr sz="1500" b="1" dirty="0" err="1">
                <a:solidFill>
                  <a:srgbClr val="FBC901"/>
                </a:solidFill>
              </a:rPr>
              <a:t>Energy</a:t>
            </a:r>
            <a:r>
              <a:rPr sz="1500" b="1" baseline="-5999" dirty="0" err="1">
                <a:solidFill>
                  <a:srgbClr val="FBC901"/>
                </a:solidFill>
              </a:rPr>
              <a:t>output</a:t>
            </a:r>
            <a:r>
              <a:rPr sz="1500" b="1" baseline="-5999" dirty="0">
                <a:solidFill>
                  <a:srgbClr val="FBC901"/>
                </a:solidFill>
              </a:rPr>
              <a:t>     </a:t>
            </a:r>
            <a:r>
              <a:rPr sz="1500" dirty="0"/>
              <a:t>where</a:t>
            </a:r>
            <a:r>
              <a:rPr sz="1500" dirty="0">
                <a:solidFill>
                  <a:srgbClr val="FBC901"/>
                </a:solidFill>
              </a:rPr>
              <a:t> </a:t>
            </a:r>
            <a:r>
              <a:rPr sz="1500" b="1" dirty="0" err="1">
                <a:solidFill>
                  <a:srgbClr val="FBC901"/>
                </a:solidFill>
              </a:rPr>
              <a:t>Energy</a:t>
            </a:r>
            <a:r>
              <a:rPr sz="1500" b="1" baseline="-5999" dirty="0" err="1">
                <a:solidFill>
                  <a:srgbClr val="FBC901"/>
                </a:solidFill>
              </a:rPr>
              <a:t>output</a:t>
            </a:r>
            <a:r>
              <a:rPr sz="1500" dirty="0">
                <a:solidFill>
                  <a:srgbClr val="FBC901"/>
                </a:solidFill>
              </a:rPr>
              <a:t> &lt; </a:t>
            </a:r>
            <a:r>
              <a:rPr sz="1500" b="1" dirty="0" err="1">
                <a:solidFill>
                  <a:srgbClr val="FBC901"/>
                </a:solidFill>
              </a:rPr>
              <a:t>Energy</a:t>
            </a:r>
            <a:r>
              <a:rPr sz="1500" b="1" baseline="-5999" dirty="0" err="1">
                <a:solidFill>
                  <a:srgbClr val="FBC901"/>
                </a:solidFill>
              </a:rPr>
              <a:t>input</a:t>
            </a:r>
            <a:r>
              <a:rPr sz="1500" dirty="0">
                <a:solidFill>
                  <a:srgbClr val="FBC901"/>
                </a:solidFill>
              </a:rPr>
              <a:t> </a:t>
            </a:r>
            <a:r>
              <a:rPr sz="1500" dirty="0"/>
              <a:t>(often MUCH less)</a:t>
            </a:r>
          </a:p>
        </p:txBody>
      </p:sp>
      <p:sp>
        <p:nvSpPr>
          <p:cNvPr id="464" name="Rectangle 5"/>
          <p:cNvSpPr txBox="1"/>
          <p:nvPr/>
        </p:nvSpPr>
        <p:spPr>
          <a:xfrm>
            <a:off x="304800" y="6586967"/>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Rectangle 2"/>
          <p:cNvSpPr txBox="1">
            <a:spLocks noGrp="1"/>
          </p:cNvSpPr>
          <p:nvPr>
            <p:ph type="title"/>
          </p:nvPr>
        </p:nvSpPr>
        <p:spPr>
          <a:xfrm>
            <a:off x="304800" y="-1"/>
            <a:ext cx="8534400" cy="586793"/>
          </a:xfrm>
          <a:prstGeom prst="rect">
            <a:avLst/>
          </a:prstGeom>
        </p:spPr>
        <p:txBody>
          <a:bodyPr/>
          <a:lstStyle/>
          <a:p>
            <a:r>
              <a:t>Those distinctions mean that:</a:t>
            </a:r>
          </a:p>
        </p:txBody>
      </p:sp>
      <p:sp>
        <p:nvSpPr>
          <p:cNvPr id="467" name="Rectangle 3"/>
          <p:cNvSpPr txBox="1">
            <a:spLocks noGrp="1"/>
          </p:cNvSpPr>
          <p:nvPr>
            <p:ph type="body" sz="half" idx="1"/>
          </p:nvPr>
        </p:nvSpPr>
        <p:spPr>
          <a:xfrm>
            <a:off x="79970" y="487366"/>
            <a:ext cx="8984060" cy="1868135"/>
          </a:xfrm>
          <a:prstGeom prst="rect">
            <a:avLst/>
          </a:prstGeom>
        </p:spPr>
        <p:txBody>
          <a:bodyPr/>
          <a:lstStyle/>
          <a:p>
            <a:pPr defTabSz="896111">
              <a:lnSpc>
                <a:spcPct val="250000"/>
              </a:lnSpc>
              <a:tabLst>
                <a:tab pos="444500" algn="l"/>
                <a:tab pos="889000" algn="l"/>
                <a:tab pos="1333500" algn="l"/>
                <a:tab pos="1790700" algn="l"/>
                <a:tab pos="2235200" algn="l"/>
              </a:tabLst>
              <a:defRPr sz="1568">
                <a:effectLst>
                  <a:outerShdw blurRad="37338" dist="37338" dir="2700000" rotWithShape="0">
                    <a:srgbClr val="000000"/>
                  </a:outerShdw>
                </a:effectLst>
              </a:defRPr>
            </a:pPr>
            <a:r>
              <a:rPr dirty="0"/>
              <a:t>While an ENERGY </a:t>
            </a:r>
            <a:r>
              <a:rPr dirty="0" err="1"/>
              <a:t>SOURCE's</a:t>
            </a:r>
            <a:r>
              <a:rPr dirty="0"/>
              <a:t> key figure of merit is </a:t>
            </a:r>
            <a:r>
              <a:rPr b="1" dirty="0" err="1">
                <a:solidFill>
                  <a:srgbClr val="FBC901"/>
                </a:solidFill>
              </a:rPr>
              <a:t>Energy</a:t>
            </a:r>
            <a:r>
              <a:rPr b="1" baseline="-5999" dirty="0" err="1">
                <a:solidFill>
                  <a:srgbClr val="FBC901"/>
                </a:solidFill>
              </a:rPr>
              <a:t>output</a:t>
            </a:r>
            <a:endParaRPr b="1" baseline="-5999" dirty="0">
              <a:solidFill>
                <a:srgbClr val="FBC901"/>
              </a:solidFill>
            </a:endParaRPr>
          </a:p>
          <a:p>
            <a:pPr defTabSz="896111">
              <a:tabLst>
                <a:tab pos="444500" algn="l"/>
                <a:tab pos="889000" algn="l"/>
                <a:tab pos="1333500" algn="l"/>
                <a:tab pos="1790700" algn="l"/>
                <a:tab pos="2235200" algn="l"/>
              </a:tabLst>
              <a:defRPr sz="1568">
                <a:effectLst>
                  <a:outerShdw blurRad="37338" dist="37338" dir="2700000" rotWithShape="0">
                    <a:srgbClr val="000000"/>
                  </a:outerShdw>
                </a:effectLst>
              </a:defRPr>
            </a:pPr>
            <a:r>
              <a:rPr dirty="0"/>
              <a:t>An ENERGY STORAGE </a:t>
            </a:r>
            <a:r>
              <a:rPr dirty="0" err="1"/>
              <a:t>MEDIUM's</a:t>
            </a:r>
            <a:r>
              <a:rPr dirty="0"/>
              <a:t> key figure of merit is </a:t>
            </a:r>
            <a:r>
              <a:rPr b="1" dirty="0" err="1">
                <a:solidFill>
                  <a:srgbClr val="FBC901"/>
                </a:solidFill>
              </a:rPr>
              <a:t>Energy</a:t>
            </a:r>
            <a:r>
              <a:rPr b="1" baseline="-5999" dirty="0" err="1">
                <a:solidFill>
                  <a:srgbClr val="FBC901"/>
                </a:solidFill>
              </a:rPr>
              <a:t>efficiency</a:t>
            </a:r>
            <a:r>
              <a:rPr b="1" dirty="0">
                <a:solidFill>
                  <a:srgbClr val="FBC901"/>
                </a:solidFill>
              </a:rPr>
              <a:t> </a:t>
            </a:r>
            <a:r>
              <a:rPr dirty="0"/>
              <a:t>= </a:t>
            </a:r>
            <a:r>
              <a:rPr b="1" dirty="0" err="1">
                <a:solidFill>
                  <a:srgbClr val="FBC901"/>
                </a:solidFill>
              </a:rPr>
              <a:t>Energy</a:t>
            </a:r>
            <a:r>
              <a:rPr b="1" baseline="-5999" dirty="0" err="1">
                <a:solidFill>
                  <a:srgbClr val="FBC901"/>
                </a:solidFill>
              </a:rPr>
              <a:t>output</a:t>
            </a:r>
            <a:r>
              <a:rPr dirty="0">
                <a:solidFill>
                  <a:srgbClr val="FBC901"/>
                </a:solidFill>
              </a:rPr>
              <a:t> / </a:t>
            </a:r>
            <a:r>
              <a:rPr b="1" dirty="0" err="1">
                <a:solidFill>
                  <a:srgbClr val="FBC901"/>
                </a:solidFill>
              </a:rPr>
              <a:t>Energy</a:t>
            </a:r>
            <a:r>
              <a:rPr b="1" baseline="-5999" dirty="0" err="1">
                <a:solidFill>
                  <a:srgbClr val="FBC901"/>
                </a:solidFill>
              </a:rPr>
              <a:t>input</a:t>
            </a:r>
            <a:endParaRPr b="1" baseline="-5999" dirty="0">
              <a:solidFill>
                <a:srgbClr val="FBC901"/>
              </a:solidFill>
            </a:endParaRPr>
          </a:p>
          <a:p>
            <a:pPr defTabSz="896111">
              <a:tabLst>
                <a:tab pos="444500" algn="l"/>
                <a:tab pos="889000" algn="l"/>
                <a:tab pos="1333500" algn="l"/>
                <a:tab pos="1790700" algn="l"/>
                <a:tab pos="2235200" algn="l"/>
              </a:tabLst>
              <a:defRPr sz="1568">
                <a:effectLst>
                  <a:outerShdw blurRad="37338" dist="37338" dir="2700000" rotWithShape="0">
                    <a:srgbClr val="000000"/>
                  </a:outerShdw>
                </a:effectLst>
              </a:defRPr>
            </a:pPr>
            <a:r>
              <a:rPr dirty="0"/>
              <a:t>	Also very important are its: </a:t>
            </a:r>
            <a:r>
              <a:rPr b="1" dirty="0">
                <a:solidFill>
                  <a:srgbClr val="FBC901"/>
                </a:solidFill>
              </a:rPr>
              <a:t>Energy Density per Mass</a:t>
            </a:r>
            <a:r>
              <a:rPr dirty="0"/>
              <a:t> and</a:t>
            </a:r>
            <a:r>
              <a:rPr dirty="0">
                <a:solidFill>
                  <a:srgbClr val="FBC901"/>
                </a:solidFill>
              </a:rPr>
              <a:t> </a:t>
            </a:r>
            <a:r>
              <a:rPr b="1" dirty="0">
                <a:solidFill>
                  <a:srgbClr val="FBC901"/>
                </a:solidFill>
              </a:rPr>
              <a:t>Energy Density per Volume</a:t>
            </a:r>
          </a:p>
          <a:p>
            <a:pPr defTabSz="896111">
              <a:tabLst>
                <a:tab pos="444500" algn="l"/>
                <a:tab pos="889000" algn="l"/>
                <a:tab pos="1333500" algn="l"/>
                <a:tab pos="1790700" algn="l"/>
                <a:tab pos="2235200" algn="l"/>
              </a:tabLst>
              <a:defRPr sz="1568">
                <a:effectLst>
                  <a:outerShdw blurRad="37338" dist="37338" dir="2700000" rotWithShape="0">
                    <a:srgbClr val="000000"/>
                  </a:outerShdw>
                </a:effectLst>
              </a:defRPr>
            </a:pPr>
            <a:r>
              <a:rPr dirty="0"/>
              <a:t>		Because high</a:t>
            </a:r>
            <a:r>
              <a:rPr b="1" dirty="0"/>
              <a:t> Energy Density per Volume </a:t>
            </a:r>
            <a:r>
              <a:rPr dirty="0"/>
              <a:t>makes it much more effective in these:</a:t>
            </a:r>
          </a:p>
        </p:txBody>
      </p:sp>
      <p:sp>
        <p:nvSpPr>
          <p:cNvPr id="468" name="Rectangle 3"/>
          <p:cNvSpPr txBox="1"/>
          <p:nvPr/>
        </p:nvSpPr>
        <p:spPr>
          <a:xfrm>
            <a:off x="54570" y="4472238"/>
            <a:ext cx="8984060" cy="5540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And because high</a:t>
            </a:r>
            <a:r>
              <a:rPr b="1" dirty="0"/>
              <a:t> Energy Density per Mass</a:t>
            </a:r>
            <a:r>
              <a:rPr dirty="0"/>
              <a:t> is absolutely IMPERATIVE in these:</a:t>
            </a:r>
          </a:p>
        </p:txBody>
      </p:sp>
      <p:pic>
        <p:nvPicPr>
          <p:cNvPr id="469" name="Image" descr="Image"/>
          <p:cNvPicPr>
            <a:picLocks noChangeAspect="1"/>
          </p:cNvPicPr>
          <p:nvPr/>
        </p:nvPicPr>
        <p:blipFill>
          <a:blip r:embed="rId2"/>
          <a:srcRect t="10326" b="4651"/>
          <a:stretch>
            <a:fillRect/>
          </a:stretch>
        </p:blipFill>
        <p:spPr>
          <a:xfrm>
            <a:off x="3232723" y="5138124"/>
            <a:ext cx="2264134" cy="1177069"/>
          </a:xfrm>
          <a:prstGeom prst="rect">
            <a:avLst/>
          </a:prstGeom>
          <a:ln w="12700">
            <a:miter lim="400000"/>
          </a:ln>
        </p:spPr>
      </p:pic>
      <p:sp>
        <p:nvSpPr>
          <p:cNvPr id="470" name="Rectangle 5"/>
          <p:cNvSpPr txBox="1"/>
          <p:nvPr/>
        </p:nvSpPr>
        <p:spPr>
          <a:xfrm>
            <a:off x="304800" y="6586967"/>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grpSp>
        <p:nvGrpSpPr>
          <p:cNvPr id="477" name="Group"/>
          <p:cNvGrpSpPr/>
          <p:nvPr/>
        </p:nvGrpSpPr>
        <p:grpSpPr>
          <a:xfrm>
            <a:off x="907161" y="2609620"/>
            <a:ext cx="7475654" cy="1514405"/>
            <a:chOff x="0" y="0"/>
            <a:chExt cx="7475652" cy="1514403"/>
          </a:xfrm>
        </p:grpSpPr>
        <p:grpSp>
          <p:nvGrpSpPr>
            <p:cNvPr id="475" name="Group"/>
            <p:cNvGrpSpPr/>
            <p:nvPr/>
          </p:nvGrpSpPr>
          <p:grpSpPr>
            <a:xfrm>
              <a:off x="2636589" y="0"/>
              <a:ext cx="4839064" cy="1514255"/>
              <a:chOff x="0" y="0"/>
              <a:chExt cx="4839063" cy="1514254"/>
            </a:xfrm>
          </p:grpSpPr>
          <p:pic>
            <p:nvPicPr>
              <p:cNvPr id="471" name="Image" descr="Image"/>
              <p:cNvPicPr>
                <a:picLocks noChangeAspect="1"/>
              </p:cNvPicPr>
              <p:nvPr/>
            </p:nvPicPr>
            <p:blipFill>
              <a:blip r:embed="rId2"/>
              <a:srcRect t="10326" b="4651"/>
              <a:stretch>
                <a:fillRect/>
              </a:stretch>
            </p:blipFill>
            <p:spPr>
              <a:xfrm>
                <a:off x="3186353" y="655050"/>
                <a:ext cx="1652711" cy="859205"/>
              </a:xfrm>
              <a:prstGeom prst="rect">
                <a:avLst/>
              </a:prstGeom>
              <a:ln w="12700" cap="flat">
                <a:noFill/>
                <a:miter lim="400000"/>
              </a:ln>
              <a:effectLst/>
            </p:spPr>
          </p:pic>
          <p:pic>
            <p:nvPicPr>
              <p:cNvPr id="472" name="Image" descr="Image"/>
              <p:cNvPicPr>
                <a:picLocks noChangeAspect="1"/>
              </p:cNvPicPr>
              <p:nvPr/>
            </p:nvPicPr>
            <p:blipFill>
              <a:blip r:embed="rId3"/>
              <a:srcRect t="11997"/>
              <a:stretch>
                <a:fillRect/>
              </a:stretch>
            </p:blipFill>
            <p:spPr>
              <a:xfrm>
                <a:off x="891436" y="597402"/>
                <a:ext cx="1563813" cy="859396"/>
              </a:xfrm>
              <a:prstGeom prst="rect">
                <a:avLst/>
              </a:prstGeom>
              <a:ln w="12700" cap="flat">
                <a:noFill/>
                <a:miter lim="400000"/>
              </a:ln>
              <a:effectLst/>
            </p:spPr>
          </p:pic>
          <p:pic>
            <p:nvPicPr>
              <p:cNvPr id="473" name="Image" descr="Image"/>
              <p:cNvPicPr>
                <a:picLocks noChangeAspect="1"/>
              </p:cNvPicPr>
              <p:nvPr/>
            </p:nvPicPr>
            <p:blipFill>
              <a:blip r:embed="rId4"/>
              <a:stretch>
                <a:fillRect/>
              </a:stretch>
            </p:blipFill>
            <p:spPr>
              <a:xfrm>
                <a:off x="1973753" y="112"/>
                <a:ext cx="1531198" cy="859280"/>
              </a:xfrm>
              <a:prstGeom prst="rect">
                <a:avLst/>
              </a:prstGeom>
              <a:ln w="12700" cap="flat">
                <a:noFill/>
                <a:miter lim="400000"/>
              </a:ln>
              <a:effectLst/>
            </p:spPr>
          </p:pic>
          <p:pic>
            <p:nvPicPr>
              <p:cNvPr id="474" name="Image" descr="Image"/>
              <p:cNvPicPr>
                <a:picLocks noChangeAspect="1"/>
              </p:cNvPicPr>
              <p:nvPr/>
            </p:nvPicPr>
            <p:blipFill>
              <a:blip r:embed="rId5"/>
              <a:stretch>
                <a:fillRect/>
              </a:stretch>
            </p:blipFill>
            <p:spPr>
              <a:xfrm>
                <a:off x="0" y="0"/>
                <a:ext cx="1534829" cy="859505"/>
              </a:xfrm>
              <a:prstGeom prst="rect">
                <a:avLst/>
              </a:prstGeom>
              <a:ln w="12700" cap="flat">
                <a:noFill/>
                <a:miter lim="400000"/>
              </a:ln>
              <a:effectLst/>
            </p:spPr>
          </p:pic>
        </p:grpSp>
        <p:pic>
          <p:nvPicPr>
            <p:cNvPr id="476" name="Image" descr="Image"/>
            <p:cNvPicPr>
              <a:picLocks noChangeAspect="1"/>
            </p:cNvPicPr>
            <p:nvPr/>
          </p:nvPicPr>
          <p:blipFill>
            <a:blip r:embed="rId6"/>
            <a:srcRect t="13478"/>
            <a:stretch>
              <a:fillRect/>
            </a:stretch>
          </p:blipFill>
          <p:spPr>
            <a:xfrm>
              <a:off x="0" y="0"/>
              <a:ext cx="2201667" cy="1514404"/>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Rectangle 2"/>
          <p:cNvSpPr txBox="1">
            <a:spLocks noGrp="1"/>
          </p:cNvSpPr>
          <p:nvPr>
            <p:ph type="title"/>
          </p:nvPr>
        </p:nvSpPr>
        <p:spPr>
          <a:xfrm>
            <a:off x="304800" y="-1373"/>
            <a:ext cx="8534400" cy="563322"/>
          </a:xfrm>
          <a:prstGeom prst="rect">
            <a:avLst/>
          </a:prstGeom>
        </p:spPr>
        <p:txBody>
          <a:bodyPr/>
          <a:lstStyle/>
          <a:p>
            <a:pPr>
              <a:defRPr sz="1800">
                <a:solidFill>
                  <a:srgbClr val="FFFFFF"/>
                </a:solidFill>
              </a:defRPr>
            </a:pPr>
            <a:r>
              <a:t>Which Process Pairings would optimize H</a:t>
            </a:r>
            <a:r>
              <a:rPr baseline="-5999"/>
              <a:t>2</a:t>
            </a:r>
            <a:r>
              <a:t> as an Energy Storage Medium?</a:t>
            </a:r>
          </a:p>
        </p:txBody>
      </p:sp>
      <p:sp>
        <p:nvSpPr>
          <p:cNvPr id="480" name="Rectangle 3"/>
          <p:cNvSpPr txBox="1">
            <a:spLocks noGrp="1"/>
          </p:cNvSpPr>
          <p:nvPr>
            <p:ph type="body" sz="quarter" idx="1"/>
          </p:nvPr>
        </p:nvSpPr>
        <p:spPr>
          <a:xfrm>
            <a:off x="64539" y="491554"/>
            <a:ext cx="8984061" cy="391145"/>
          </a:xfrm>
          <a:prstGeom prst="rect">
            <a:avLst/>
          </a:prstGeom>
        </p:spPr>
        <p:txBody>
          <a:bodyPr/>
          <a:lstStyle/>
          <a:p>
            <a:r>
              <a:rPr dirty="0"/>
              <a:t>Here Environmentalist &amp; Petrochemical / Energy Industry </a:t>
            </a:r>
            <a:r>
              <a:rPr b="1" dirty="0"/>
              <a:t>Vision(s) begin to radically diverge</a:t>
            </a:r>
          </a:p>
        </p:txBody>
      </p:sp>
      <p:grpSp>
        <p:nvGrpSpPr>
          <p:cNvPr id="503" name="Group"/>
          <p:cNvGrpSpPr/>
          <p:nvPr/>
        </p:nvGrpSpPr>
        <p:grpSpPr>
          <a:xfrm>
            <a:off x="1993202" y="1028880"/>
            <a:ext cx="5126735" cy="685023"/>
            <a:chOff x="0" y="0"/>
            <a:chExt cx="5126733" cy="685022"/>
          </a:xfrm>
        </p:grpSpPr>
        <p:pic>
          <p:nvPicPr>
            <p:cNvPr id="481" name="Image" descr="Image"/>
            <p:cNvPicPr>
              <a:picLocks noChangeAspect="1"/>
            </p:cNvPicPr>
            <p:nvPr/>
          </p:nvPicPr>
          <p:blipFill>
            <a:blip r:embed="rId2"/>
            <a:stretch>
              <a:fillRect/>
            </a:stretch>
          </p:blipFill>
          <p:spPr>
            <a:xfrm>
              <a:off x="0" y="0"/>
              <a:ext cx="2281010" cy="685023"/>
            </a:xfrm>
            <a:prstGeom prst="rect">
              <a:avLst/>
            </a:prstGeom>
            <a:ln w="12700" cap="flat">
              <a:noFill/>
              <a:miter lim="400000"/>
            </a:ln>
            <a:effectLst/>
          </p:spPr>
        </p:pic>
        <p:grpSp>
          <p:nvGrpSpPr>
            <p:cNvPr id="501" name="Group"/>
            <p:cNvGrpSpPr/>
            <p:nvPr/>
          </p:nvGrpSpPr>
          <p:grpSpPr>
            <a:xfrm>
              <a:off x="2842132" y="0"/>
              <a:ext cx="2284602" cy="685023"/>
              <a:chOff x="0" y="0"/>
              <a:chExt cx="2284600" cy="685022"/>
            </a:xfrm>
          </p:grpSpPr>
          <p:pic>
            <p:nvPicPr>
              <p:cNvPr id="482" name="Image" descr="Image"/>
              <p:cNvPicPr>
                <a:picLocks noChangeAspect="1"/>
              </p:cNvPicPr>
              <p:nvPr/>
            </p:nvPicPr>
            <p:blipFill>
              <a:blip r:embed="rId3"/>
              <a:stretch>
                <a:fillRect/>
              </a:stretch>
            </p:blipFill>
            <p:spPr>
              <a:xfrm>
                <a:off x="449567" y="0"/>
                <a:ext cx="418101" cy="137603"/>
              </a:xfrm>
              <a:prstGeom prst="rect">
                <a:avLst/>
              </a:prstGeom>
              <a:ln w="12700" cap="flat">
                <a:noFill/>
                <a:miter lim="400000"/>
              </a:ln>
              <a:effectLst/>
            </p:spPr>
          </p:pic>
          <p:pic>
            <p:nvPicPr>
              <p:cNvPr id="483" name="Image" descr="Image"/>
              <p:cNvPicPr>
                <a:picLocks noChangeAspect="1"/>
              </p:cNvPicPr>
              <p:nvPr/>
            </p:nvPicPr>
            <p:blipFill>
              <a:blip r:embed="rId4"/>
              <a:stretch>
                <a:fillRect/>
              </a:stretch>
            </p:blipFill>
            <p:spPr>
              <a:xfrm>
                <a:off x="4993" y="7336"/>
                <a:ext cx="361292" cy="221370"/>
              </a:xfrm>
              <a:prstGeom prst="rect">
                <a:avLst/>
              </a:prstGeom>
              <a:ln w="12700" cap="flat">
                <a:noFill/>
                <a:miter lim="400000"/>
              </a:ln>
              <a:effectLst/>
            </p:spPr>
          </p:pic>
          <p:pic>
            <p:nvPicPr>
              <p:cNvPr id="484" name="Image" descr="Image"/>
              <p:cNvPicPr>
                <a:picLocks noChangeAspect="1"/>
              </p:cNvPicPr>
              <p:nvPr/>
            </p:nvPicPr>
            <p:blipFill>
              <a:blip r:embed="rId5"/>
              <a:stretch>
                <a:fillRect/>
              </a:stretch>
            </p:blipFill>
            <p:spPr>
              <a:xfrm>
                <a:off x="925075" y="35177"/>
                <a:ext cx="206463" cy="245690"/>
              </a:xfrm>
              <a:prstGeom prst="rect">
                <a:avLst/>
              </a:prstGeom>
              <a:ln w="12700" cap="flat">
                <a:noFill/>
                <a:miter lim="400000"/>
              </a:ln>
              <a:effectLst/>
            </p:spPr>
          </p:pic>
          <p:pic>
            <p:nvPicPr>
              <p:cNvPr id="485" name="Image" descr="Image"/>
              <p:cNvPicPr>
                <a:picLocks noChangeAspect="1"/>
              </p:cNvPicPr>
              <p:nvPr/>
            </p:nvPicPr>
            <p:blipFill>
              <a:blip r:embed="rId6"/>
              <a:stretch>
                <a:fillRect/>
              </a:stretch>
            </p:blipFill>
            <p:spPr>
              <a:xfrm>
                <a:off x="1653227" y="3273"/>
                <a:ext cx="206463" cy="199856"/>
              </a:xfrm>
              <a:prstGeom prst="rect">
                <a:avLst/>
              </a:prstGeom>
              <a:ln w="12700" cap="flat">
                <a:noFill/>
                <a:miter lim="400000"/>
              </a:ln>
              <a:effectLst/>
            </p:spPr>
          </p:pic>
          <p:pic>
            <p:nvPicPr>
              <p:cNvPr id="486" name="Image" descr="Image"/>
              <p:cNvPicPr>
                <a:picLocks noChangeAspect="1"/>
              </p:cNvPicPr>
              <p:nvPr/>
            </p:nvPicPr>
            <p:blipFill>
              <a:blip r:embed="rId7"/>
              <a:stretch>
                <a:fillRect/>
              </a:stretch>
            </p:blipFill>
            <p:spPr>
              <a:xfrm>
                <a:off x="489434" y="177580"/>
                <a:ext cx="338368" cy="137604"/>
              </a:xfrm>
              <a:prstGeom prst="rect">
                <a:avLst/>
              </a:prstGeom>
              <a:ln w="12700" cap="flat">
                <a:noFill/>
                <a:miter lim="400000"/>
              </a:ln>
              <a:effectLst/>
            </p:spPr>
          </p:pic>
          <p:pic>
            <p:nvPicPr>
              <p:cNvPr id="487" name="Image" descr="Image"/>
              <p:cNvPicPr>
                <a:picLocks noChangeAspect="1"/>
              </p:cNvPicPr>
              <p:nvPr/>
            </p:nvPicPr>
            <p:blipFill>
              <a:blip r:embed="rId8"/>
              <a:stretch>
                <a:fillRect/>
              </a:stretch>
            </p:blipFill>
            <p:spPr>
              <a:xfrm>
                <a:off x="1909064" y="11421"/>
                <a:ext cx="356832" cy="174189"/>
              </a:xfrm>
              <a:prstGeom prst="rect">
                <a:avLst/>
              </a:prstGeom>
              <a:ln w="12700" cap="flat">
                <a:noFill/>
                <a:miter lim="400000"/>
              </a:ln>
              <a:effectLst/>
            </p:spPr>
          </p:pic>
          <p:pic>
            <p:nvPicPr>
              <p:cNvPr id="488" name="Image" descr="Image"/>
              <p:cNvPicPr>
                <a:picLocks noChangeAspect="1"/>
              </p:cNvPicPr>
              <p:nvPr/>
            </p:nvPicPr>
            <p:blipFill>
              <a:blip r:embed="rId9"/>
              <a:stretch>
                <a:fillRect/>
              </a:stretch>
            </p:blipFill>
            <p:spPr>
              <a:xfrm>
                <a:off x="1212656" y="189153"/>
                <a:ext cx="275312" cy="199856"/>
              </a:xfrm>
              <a:prstGeom prst="rect">
                <a:avLst/>
              </a:prstGeom>
              <a:ln w="12700" cap="flat">
                <a:noFill/>
                <a:miter lim="400000"/>
              </a:ln>
              <a:effectLst/>
            </p:spPr>
          </p:pic>
          <p:pic>
            <p:nvPicPr>
              <p:cNvPr id="489" name="Image" descr="Image"/>
              <p:cNvPicPr>
                <a:picLocks noChangeAspect="1"/>
              </p:cNvPicPr>
              <p:nvPr/>
            </p:nvPicPr>
            <p:blipFill>
              <a:blip r:embed="rId10"/>
              <a:srcRect t="8906"/>
              <a:stretch>
                <a:fillRect/>
              </a:stretch>
            </p:blipFill>
            <p:spPr>
              <a:xfrm>
                <a:off x="2075919" y="238772"/>
                <a:ext cx="204733" cy="213983"/>
              </a:xfrm>
              <a:prstGeom prst="rect">
                <a:avLst/>
              </a:prstGeom>
              <a:ln w="12700" cap="flat">
                <a:noFill/>
                <a:miter lim="400000"/>
              </a:ln>
              <a:effectLst/>
            </p:spPr>
          </p:pic>
          <p:pic>
            <p:nvPicPr>
              <p:cNvPr id="490" name="Image" descr="Image"/>
              <p:cNvPicPr>
                <a:picLocks noChangeAspect="1"/>
              </p:cNvPicPr>
              <p:nvPr/>
            </p:nvPicPr>
            <p:blipFill>
              <a:blip r:embed="rId11"/>
              <a:srcRect t="15162" b="15162"/>
              <a:stretch>
                <a:fillRect/>
              </a:stretch>
            </p:blipFill>
            <p:spPr>
              <a:xfrm>
                <a:off x="474430" y="350928"/>
                <a:ext cx="368419" cy="137625"/>
              </a:xfrm>
              <a:prstGeom prst="rect">
                <a:avLst/>
              </a:prstGeom>
              <a:ln w="12700" cap="flat">
                <a:noFill/>
                <a:miter lim="400000"/>
              </a:ln>
              <a:effectLst/>
            </p:spPr>
          </p:pic>
          <p:pic>
            <p:nvPicPr>
              <p:cNvPr id="491" name="Image" descr="Image"/>
              <p:cNvPicPr>
                <a:picLocks noChangeAspect="1"/>
              </p:cNvPicPr>
              <p:nvPr/>
            </p:nvPicPr>
            <p:blipFill>
              <a:blip r:embed="rId12"/>
              <a:stretch>
                <a:fillRect/>
              </a:stretch>
            </p:blipFill>
            <p:spPr>
              <a:xfrm>
                <a:off x="1212656" y="0"/>
                <a:ext cx="359453" cy="137603"/>
              </a:xfrm>
              <a:prstGeom prst="rect">
                <a:avLst/>
              </a:prstGeom>
              <a:ln w="12700" cap="flat">
                <a:noFill/>
                <a:miter lim="400000"/>
              </a:ln>
              <a:effectLst/>
            </p:spPr>
          </p:pic>
          <p:pic>
            <p:nvPicPr>
              <p:cNvPr id="492" name="Image" descr="Image"/>
              <p:cNvPicPr>
                <a:picLocks noChangeAspect="1"/>
              </p:cNvPicPr>
              <p:nvPr/>
            </p:nvPicPr>
            <p:blipFill>
              <a:blip r:embed="rId13"/>
              <a:stretch>
                <a:fillRect/>
              </a:stretch>
            </p:blipFill>
            <p:spPr>
              <a:xfrm>
                <a:off x="0" y="285382"/>
                <a:ext cx="379689" cy="160581"/>
              </a:xfrm>
              <a:prstGeom prst="rect">
                <a:avLst/>
              </a:prstGeom>
              <a:ln w="12700" cap="flat">
                <a:noFill/>
                <a:miter lim="400000"/>
              </a:ln>
              <a:effectLst/>
            </p:spPr>
          </p:pic>
          <p:pic>
            <p:nvPicPr>
              <p:cNvPr id="493" name="Image" descr="Image"/>
              <p:cNvPicPr>
                <a:picLocks noChangeAspect="1"/>
              </p:cNvPicPr>
              <p:nvPr/>
            </p:nvPicPr>
            <p:blipFill>
              <a:blip r:embed="rId14"/>
              <a:stretch>
                <a:fillRect/>
              </a:stretch>
            </p:blipFill>
            <p:spPr>
              <a:xfrm>
                <a:off x="1540261" y="255521"/>
                <a:ext cx="213081" cy="199856"/>
              </a:xfrm>
              <a:prstGeom prst="rect">
                <a:avLst/>
              </a:prstGeom>
              <a:ln w="12700" cap="flat">
                <a:noFill/>
                <a:miter lim="400000"/>
              </a:ln>
              <a:effectLst/>
            </p:spPr>
          </p:pic>
          <p:pic>
            <p:nvPicPr>
              <p:cNvPr id="494" name="Image" descr="Image"/>
              <p:cNvPicPr>
                <a:picLocks noChangeAspect="1"/>
              </p:cNvPicPr>
              <p:nvPr/>
            </p:nvPicPr>
            <p:blipFill>
              <a:blip r:embed="rId15"/>
              <a:stretch>
                <a:fillRect/>
              </a:stretch>
            </p:blipFill>
            <p:spPr>
              <a:xfrm>
                <a:off x="1811399" y="236913"/>
                <a:ext cx="206463" cy="217699"/>
              </a:xfrm>
              <a:prstGeom prst="rect">
                <a:avLst/>
              </a:prstGeom>
              <a:ln w="12700" cap="flat">
                <a:noFill/>
                <a:miter lim="400000"/>
              </a:ln>
              <a:effectLst/>
            </p:spPr>
          </p:pic>
          <p:pic>
            <p:nvPicPr>
              <p:cNvPr id="495" name="Image" descr="Image"/>
              <p:cNvPicPr>
                <a:picLocks noChangeAspect="1"/>
              </p:cNvPicPr>
              <p:nvPr/>
            </p:nvPicPr>
            <p:blipFill>
              <a:blip r:embed="rId16"/>
              <a:srcRect l="10068"/>
              <a:stretch>
                <a:fillRect/>
              </a:stretch>
            </p:blipFill>
            <p:spPr>
              <a:xfrm>
                <a:off x="1236974" y="440559"/>
                <a:ext cx="205282" cy="221388"/>
              </a:xfrm>
              <a:prstGeom prst="rect">
                <a:avLst/>
              </a:prstGeom>
              <a:ln w="12700" cap="flat">
                <a:noFill/>
                <a:miter lim="400000"/>
              </a:ln>
              <a:effectLst/>
            </p:spPr>
          </p:pic>
          <p:pic>
            <p:nvPicPr>
              <p:cNvPr id="496" name="Image" descr="Image"/>
              <p:cNvPicPr>
                <a:picLocks noChangeAspect="1"/>
              </p:cNvPicPr>
              <p:nvPr/>
            </p:nvPicPr>
            <p:blipFill>
              <a:blip r:embed="rId17"/>
              <a:stretch>
                <a:fillRect/>
              </a:stretch>
            </p:blipFill>
            <p:spPr>
              <a:xfrm>
                <a:off x="1538339" y="508218"/>
                <a:ext cx="301722" cy="162648"/>
              </a:xfrm>
              <a:prstGeom prst="rect">
                <a:avLst/>
              </a:prstGeom>
              <a:ln w="12700" cap="flat">
                <a:noFill/>
                <a:miter lim="400000"/>
              </a:ln>
              <a:effectLst/>
            </p:spPr>
          </p:pic>
          <p:pic>
            <p:nvPicPr>
              <p:cNvPr id="497" name="Image" descr="Image"/>
              <p:cNvPicPr>
                <a:picLocks noChangeAspect="1"/>
              </p:cNvPicPr>
              <p:nvPr/>
            </p:nvPicPr>
            <p:blipFill>
              <a:blip r:embed="rId18"/>
              <a:stretch>
                <a:fillRect/>
              </a:stretch>
            </p:blipFill>
            <p:spPr>
              <a:xfrm>
                <a:off x="478351" y="522375"/>
                <a:ext cx="360534" cy="162648"/>
              </a:xfrm>
              <a:prstGeom prst="rect">
                <a:avLst/>
              </a:prstGeom>
              <a:ln w="12700" cap="flat">
                <a:noFill/>
                <a:miter lim="400000"/>
              </a:ln>
              <a:effectLst/>
            </p:spPr>
          </p:pic>
          <p:pic>
            <p:nvPicPr>
              <p:cNvPr id="498" name="Image" descr="Image"/>
              <p:cNvPicPr>
                <a:picLocks noChangeAspect="1"/>
              </p:cNvPicPr>
              <p:nvPr/>
            </p:nvPicPr>
            <p:blipFill>
              <a:blip r:embed="rId19"/>
              <a:stretch>
                <a:fillRect/>
              </a:stretch>
            </p:blipFill>
            <p:spPr>
              <a:xfrm>
                <a:off x="39855" y="480279"/>
                <a:ext cx="349441" cy="190009"/>
              </a:xfrm>
              <a:prstGeom prst="rect">
                <a:avLst/>
              </a:prstGeom>
              <a:ln w="12700" cap="flat">
                <a:noFill/>
                <a:miter lim="400000"/>
              </a:ln>
              <a:effectLst/>
            </p:spPr>
          </p:pic>
          <p:pic>
            <p:nvPicPr>
              <p:cNvPr id="499" name="Image" descr="Image"/>
              <p:cNvPicPr>
                <a:picLocks noChangeAspect="1"/>
              </p:cNvPicPr>
              <p:nvPr/>
            </p:nvPicPr>
            <p:blipFill>
              <a:blip r:embed="rId20"/>
              <a:stretch>
                <a:fillRect/>
              </a:stretch>
            </p:blipFill>
            <p:spPr>
              <a:xfrm>
                <a:off x="937546" y="333330"/>
                <a:ext cx="204687" cy="281011"/>
              </a:xfrm>
              <a:prstGeom prst="rect">
                <a:avLst/>
              </a:prstGeom>
              <a:ln w="12700" cap="flat">
                <a:noFill/>
                <a:miter lim="400000"/>
              </a:ln>
              <a:effectLst/>
            </p:spPr>
          </p:pic>
          <p:pic>
            <p:nvPicPr>
              <p:cNvPr id="500" name="Image" descr="Image"/>
              <p:cNvPicPr>
                <a:picLocks noChangeAspect="1"/>
              </p:cNvPicPr>
              <p:nvPr/>
            </p:nvPicPr>
            <p:blipFill>
              <a:blip r:embed="rId21"/>
              <a:stretch>
                <a:fillRect/>
              </a:stretch>
            </p:blipFill>
            <p:spPr>
              <a:xfrm>
                <a:off x="1890359" y="508218"/>
                <a:ext cx="394242" cy="162648"/>
              </a:xfrm>
              <a:prstGeom prst="rect">
                <a:avLst/>
              </a:prstGeom>
              <a:ln w="12700" cap="flat">
                <a:noFill/>
                <a:miter lim="400000"/>
              </a:ln>
              <a:effectLst/>
            </p:spPr>
          </p:pic>
        </p:grpSp>
        <p:sp>
          <p:nvSpPr>
            <p:cNvPr id="502" name="Rectangle 3"/>
            <p:cNvSpPr txBox="1"/>
            <p:nvPr/>
          </p:nvSpPr>
          <p:spPr>
            <a:xfrm>
              <a:off x="2322892" y="182194"/>
              <a:ext cx="477358" cy="3206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70000" lnSpcReduction="20000"/>
            </a:bodyPr>
            <a:lstStyle>
              <a:lvl1pPr algn="ctr" defTabSz="804672">
                <a:lnSpc>
                  <a:spcPct val="170000"/>
                </a:lnSpc>
                <a:tabLst>
                  <a:tab pos="393700" algn="l"/>
                  <a:tab pos="800100" algn="l"/>
                  <a:tab pos="1206500" algn="l"/>
                  <a:tab pos="1600200" algn="l"/>
                  <a:tab pos="2006600" algn="l"/>
                </a:tabLst>
                <a:defRPr sz="1584" b="0">
                  <a:solidFill>
                    <a:srgbClr val="FFFFFF"/>
                  </a:solidFill>
                  <a:effectLst>
                    <a:outerShdw blurRad="33528" dist="33528" dir="2700000" rotWithShape="0">
                      <a:srgbClr val="000000"/>
                    </a:outerShdw>
                  </a:effectLst>
                  <a:latin typeface="+mn-lt"/>
                  <a:ea typeface="+mn-ea"/>
                  <a:cs typeface="+mn-cs"/>
                  <a:sym typeface="Arial"/>
                </a:defRPr>
              </a:lvl1pPr>
            </a:lstStyle>
            <a:p>
              <a:r>
                <a:t>vs.</a:t>
              </a:r>
            </a:p>
          </p:txBody>
        </p:sp>
      </p:grpSp>
      <p:sp>
        <p:nvSpPr>
          <p:cNvPr id="504" name="Rectangle 3"/>
          <p:cNvSpPr txBox="1"/>
          <p:nvPr/>
        </p:nvSpPr>
        <p:spPr>
          <a:xfrm>
            <a:off x="123584" y="1838820"/>
            <a:ext cx="8865971" cy="35911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lnSpc>
                <a:spcPct val="170000"/>
              </a:lnSpc>
              <a:tabLst>
                <a:tab pos="381000" algn="l"/>
                <a:tab pos="838200" algn="l"/>
                <a:tab pos="1231900" algn="l"/>
                <a:tab pos="1828800" algn="l"/>
                <a:tab pos="2286000" algn="l"/>
              </a:tabLst>
              <a:defRPr sz="1600">
                <a:solidFill>
                  <a:srgbClr val="FBC901"/>
                </a:solidFill>
                <a:effectLst>
                  <a:outerShdw blurRad="38100" dist="38100" dir="2700000" rotWithShape="0">
                    <a:srgbClr val="000000"/>
                  </a:outerShdw>
                </a:effectLst>
                <a:latin typeface="+mn-lt"/>
                <a:ea typeface="+mn-ea"/>
                <a:cs typeface="+mn-cs"/>
                <a:sym typeface="Arial"/>
              </a:defRPr>
            </a:pPr>
            <a:r>
              <a:rPr dirty="0"/>
              <a:t>The Climate Driven Choice is to focus strongly on the use of:</a:t>
            </a:r>
          </a:p>
          <a:p>
            <a:pPr>
              <a:lnSpc>
                <a:spcPct val="170000"/>
              </a:lnSpc>
              <a:tabLst>
                <a:tab pos="381000" algn="l"/>
                <a:tab pos="838200" algn="l"/>
                <a:tab pos="12319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1) </a:t>
            </a:r>
            <a:r>
              <a:rPr b="1" dirty="0"/>
              <a:t>Electrolysis</a:t>
            </a:r>
            <a:r>
              <a:rPr dirty="0"/>
              <a:t> powered by </a:t>
            </a:r>
            <a:r>
              <a:rPr dirty="0">
                <a:solidFill>
                  <a:srgbClr val="66CC33"/>
                </a:solidFill>
              </a:rPr>
              <a:t>Green Electricity</a:t>
            </a:r>
            <a:r>
              <a:rPr dirty="0"/>
              <a:t> to produce </a:t>
            </a:r>
            <a:r>
              <a:rPr dirty="0">
                <a:solidFill>
                  <a:srgbClr val="66CC33"/>
                </a:solidFill>
              </a:rPr>
              <a:t>Green Hydrogen</a:t>
            </a:r>
            <a:r>
              <a:rPr dirty="0"/>
              <a:t>			</a:t>
            </a:r>
            <a:r>
              <a:rPr lang="en-US" dirty="0"/>
              <a:t>	</a:t>
            </a:r>
            <a:r>
              <a:rPr dirty="0"/>
              <a:t>which, we learned earlier, uses exotic materials such as Platinum, Titanium and Gold</a:t>
            </a:r>
          </a:p>
          <a:p>
            <a:pPr>
              <a:lnSpc>
                <a:spcPct val="220000"/>
              </a:lnSpc>
              <a:tabLst>
                <a:tab pos="457200" algn="l"/>
                <a:tab pos="850900" algn="l"/>
                <a:tab pos="11430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Yielding: </a:t>
            </a:r>
            <a:r>
              <a:rPr b="1" dirty="0"/>
              <a:t>H</a:t>
            </a:r>
            <a:r>
              <a:rPr b="1" baseline="-5999" dirty="0"/>
              <a:t>2</a:t>
            </a:r>
            <a:r>
              <a:rPr b="1" dirty="0"/>
              <a:t> </a:t>
            </a:r>
            <a:r>
              <a:rPr b="1" dirty="0" err="1"/>
              <a:t>Energy</a:t>
            </a:r>
            <a:r>
              <a:rPr b="1" baseline="-5999" dirty="0" err="1"/>
              <a:t>out</a:t>
            </a:r>
            <a:r>
              <a:rPr b="1" dirty="0"/>
              <a:t> / Electrical </a:t>
            </a:r>
            <a:r>
              <a:rPr b="1" dirty="0" err="1"/>
              <a:t>Energy</a:t>
            </a:r>
            <a:r>
              <a:rPr b="1" baseline="-5999" dirty="0" err="1"/>
              <a:t>in</a:t>
            </a:r>
            <a:r>
              <a:rPr dirty="0"/>
              <a:t> = </a:t>
            </a:r>
            <a:r>
              <a:rPr b="1" dirty="0">
                <a:solidFill>
                  <a:srgbClr val="FF6600"/>
                </a:solidFill>
              </a:rPr>
              <a:t>64 - 68% ~ 66%</a:t>
            </a:r>
            <a:r>
              <a:rPr dirty="0"/>
              <a:t> </a:t>
            </a:r>
            <a:r>
              <a:rPr baseline="31999" dirty="0"/>
              <a:t>1</a:t>
            </a:r>
          </a:p>
          <a:p>
            <a:pPr>
              <a:lnSpc>
                <a:spcPct val="170000"/>
              </a:lnSpc>
              <a:tabLst>
                <a:tab pos="381000" algn="l"/>
                <a:tab pos="838200" algn="l"/>
                <a:tab pos="12319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2) </a:t>
            </a:r>
            <a:r>
              <a:rPr b="1" dirty="0"/>
              <a:t>Fuel Cells</a:t>
            </a:r>
            <a:r>
              <a:rPr dirty="0"/>
              <a:t> consuming that </a:t>
            </a:r>
            <a:r>
              <a:rPr dirty="0">
                <a:solidFill>
                  <a:srgbClr val="66CC33"/>
                </a:solidFill>
              </a:rPr>
              <a:t>Green Hydrogen</a:t>
            </a:r>
            <a:r>
              <a:rPr dirty="0"/>
              <a:t> to return </a:t>
            </a:r>
            <a:r>
              <a:rPr dirty="0">
                <a:solidFill>
                  <a:srgbClr val="66CC33"/>
                </a:solidFill>
              </a:rPr>
              <a:t>Green Electricity</a:t>
            </a:r>
          </a:p>
          <a:p>
            <a:pPr>
              <a:lnSpc>
                <a:spcPct val="170000"/>
              </a:lnSpc>
              <a:tabLst>
                <a:tab pos="381000" algn="l"/>
                <a:tab pos="838200" algn="l"/>
                <a:tab pos="12319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These based on similar but reversed electrochemical reactions</a:t>
            </a:r>
          </a:p>
          <a:p>
            <a:pPr>
              <a:lnSpc>
                <a:spcPct val="220000"/>
              </a:lnSpc>
              <a:tabLst>
                <a:tab pos="457200" algn="l"/>
                <a:tab pos="850900" algn="l"/>
                <a:tab pos="11938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Yielding: </a:t>
            </a:r>
            <a:r>
              <a:rPr b="1" dirty="0"/>
              <a:t>Electrical </a:t>
            </a:r>
            <a:r>
              <a:rPr b="1" dirty="0" err="1"/>
              <a:t>Energy</a:t>
            </a:r>
            <a:r>
              <a:rPr b="1" baseline="-5999" dirty="0" err="1"/>
              <a:t>out</a:t>
            </a:r>
            <a:r>
              <a:rPr b="1" dirty="0"/>
              <a:t> / H</a:t>
            </a:r>
            <a:r>
              <a:rPr b="1" baseline="-5999" dirty="0"/>
              <a:t>2</a:t>
            </a:r>
            <a:r>
              <a:rPr b="1" dirty="0"/>
              <a:t> </a:t>
            </a:r>
            <a:r>
              <a:rPr b="1" dirty="0" err="1"/>
              <a:t>Energy</a:t>
            </a:r>
            <a:r>
              <a:rPr b="1" baseline="-5999" dirty="0" err="1"/>
              <a:t>in</a:t>
            </a:r>
            <a:r>
              <a:rPr dirty="0"/>
              <a:t> of = </a:t>
            </a:r>
            <a:r>
              <a:rPr b="1" dirty="0">
                <a:solidFill>
                  <a:srgbClr val="FF6600"/>
                </a:solidFill>
              </a:rPr>
              <a:t>40 - 60% ~ 50% </a:t>
            </a:r>
            <a:r>
              <a:rPr baseline="31999" dirty="0"/>
              <a:t>2, 3 </a:t>
            </a:r>
          </a:p>
          <a:p>
            <a:pPr>
              <a:lnSpc>
                <a:spcPct val="170000"/>
              </a:lnSpc>
              <a:tabLst>
                <a:tab pos="381000" algn="l"/>
                <a:tab pos="838200" algn="l"/>
                <a:tab pos="12319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Combined they yield a </a:t>
            </a:r>
            <a:r>
              <a:rPr b="1" dirty="0"/>
              <a:t>Cumulative Energy Efficiency</a:t>
            </a:r>
            <a:r>
              <a:rPr dirty="0"/>
              <a:t> of</a:t>
            </a:r>
            <a:r>
              <a:rPr b="1" dirty="0"/>
              <a:t> </a:t>
            </a:r>
            <a:r>
              <a:rPr dirty="0"/>
              <a:t>(64-68%) x (40-60%): </a:t>
            </a:r>
          </a:p>
        </p:txBody>
      </p:sp>
      <p:pic>
        <p:nvPicPr>
          <p:cNvPr id="505" name="Picture 5" descr="Picture 5"/>
          <p:cNvPicPr>
            <a:picLocks noChangeAspect="1"/>
          </p:cNvPicPr>
          <p:nvPr/>
        </p:nvPicPr>
        <p:blipFill>
          <a:blip r:embed="rId22"/>
          <a:stretch>
            <a:fillRect/>
          </a:stretch>
        </p:blipFill>
        <p:spPr>
          <a:xfrm>
            <a:off x="7624250" y="3164725"/>
            <a:ext cx="1429848" cy="1830067"/>
          </a:xfrm>
          <a:prstGeom prst="rect">
            <a:avLst/>
          </a:prstGeom>
          <a:ln w="12700">
            <a:miter lim="400000"/>
          </a:ln>
        </p:spPr>
      </p:pic>
      <p:sp>
        <p:nvSpPr>
          <p:cNvPr id="506" name="Rectangle 2"/>
          <p:cNvSpPr txBox="1"/>
          <p:nvPr/>
        </p:nvSpPr>
        <p:spPr>
          <a:xfrm>
            <a:off x="253248" y="5649695"/>
            <a:ext cx="1156384" cy="4283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pPr algn="r">
              <a:defRPr sz="1300" b="0" i="1">
                <a:solidFill>
                  <a:srgbClr val="E5FFFF"/>
                </a:solidFill>
                <a:effectLst>
                  <a:outerShdw blurRad="38100" dist="38100" dir="2700000" rotWithShape="0">
                    <a:srgbClr val="000000"/>
                  </a:outerShdw>
                </a:effectLst>
                <a:latin typeface="+mn-lt"/>
                <a:ea typeface="+mn-ea"/>
                <a:cs typeface="+mn-cs"/>
                <a:sym typeface="Arial"/>
              </a:defRPr>
            </a:pPr>
            <a:r>
              <a:rPr b="1">
                <a:solidFill>
                  <a:srgbClr val="66CC33"/>
                </a:solidFill>
              </a:rPr>
              <a:t>Electricity</a:t>
            </a:r>
            <a:r>
              <a:t> →</a:t>
            </a:r>
          </a:p>
        </p:txBody>
      </p:sp>
      <p:pic>
        <p:nvPicPr>
          <p:cNvPr id="507" name="Image" descr="Image"/>
          <p:cNvPicPr>
            <a:picLocks noChangeAspect="1"/>
          </p:cNvPicPr>
          <p:nvPr/>
        </p:nvPicPr>
        <p:blipFill>
          <a:blip r:embed="rId23"/>
          <a:stretch>
            <a:fillRect/>
          </a:stretch>
        </p:blipFill>
        <p:spPr>
          <a:xfrm>
            <a:off x="1401871" y="5525461"/>
            <a:ext cx="705100" cy="676822"/>
          </a:xfrm>
          <a:prstGeom prst="rect">
            <a:avLst/>
          </a:prstGeom>
          <a:ln w="12700">
            <a:miter lim="400000"/>
          </a:ln>
        </p:spPr>
      </p:pic>
      <p:sp>
        <p:nvSpPr>
          <p:cNvPr id="508" name="Rectangle 2"/>
          <p:cNvSpPr txBox="1"/>
          <p:nvPr/>
        </p:nvSpPr>
        <p:spPr>
          <a:xfrm>
            <a:off x="7703508" y="5649695"/>
            <a:ext cx="1156383" cy="4283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pPr>
              <a:defRPr sz="1300" b="0" i="1">
                <a:solidFill>
                  <a:srgbClr val="E5FFFF"/>
                </a:solidFill>
                <a:effectLst>
                  <a:outerShdw blurRad="38100" dist="38100" dir="2700000" rotWithShape="0">
                    <a:srgbClr val="000000"/>
                  </a:outerShdw>
                </a:effectLst>
                <a:latin typeface="+mn-lt"/>
                <a:ea typeface="+mn-ea"/>
                <a:cs typeface="+mn-cs"/>
                <a:sym typeface="Arial"/>
              </a:defRPr>
            </a:pPr>
            <a:r>
              <a:t>→ </a:t>
            </a:r>
            <a:r>
              <a:rPr b="1">
                <a:solidFill>
                  <a:srgbClr val="66CC33"/>
                </a:solidFill>
              </a:rPr>
              <a:t>Electricity</a:t>
            </a:r>
            <a:r>
              <a:t> </a:t>
            </a:r>
          </a:p>
        </p:txBody>
      </p:sp>
      <p:pic>
        <p:nvPicPr>
          <p:cNvPr id="509" name="Picture 5" descr="Picture 5"/>
          <p:cNvPicPr>
            <a:picLocks noChangeAspect="1"/>
          </p:cNvPicPr>
          <p:nvPr/>
        </p:nvPicPr>
        <p:blipFill>
          <a:blip r:embed="rId22"/>
          <a:stretch>
            <a:fillRect/>
          </a:stretch>
        </p:blipFill>
        <p:spPr>
          <a:xfrm>
            <a:off x="7162432" y="5525461"/>
            <a:ext cx="528807" cy="676822"/>
          </a:xfrm>
          <a:prstGeom prst="rect">
            <a:avLst/>
          </a:prstGeom>
          <a:ln w="12700">
            <a:miter lim="400000"/>
          </a:ln>
        </p:spPr>
      </p:pic>
      <p:sp>
        <p:nvSpPr>
          <p:cNvPr id="510" name="Rectangle 3"/>
          <p:cNvSpPr txBox="1"/>
          <p:nvPr/>
        </p:nvSpPr>
        <p:spPr>
          <a:xfrm>
            <a:off x="1780159" y="5413086"/>
            <a:ext cx="5670759" cy="833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lgn="ct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"Round Trip" Electrolysis to Fuel Cell Energy Efficiency</a:t>
            </a:r>
            <a:endParaRPr lang="en-US" dirty="0"/>
          </a:p>
          <a:p>
            <a:pPr algn="ct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err="1">
                <a:solidFill>
                  <a:srgbClr val="FFC000"/>
                </a:solidFill>
              </a:rPr>
              <a:t>Electricity</a:t>
            </a:r>
            <a:r>
              <a:rPr baseline="-5999" dirty="0" err="1">
                <a:solidFill>
                  <a:srgbClr val="FFC000"/>
                </a:solidFill>
              </a:rPr>
              <a:t>out</a:t>
            </a:r>
            <a:r>
              <a:rPr dirty="0">
                <a:solidFill>
                  <a:srgbClr val="FFC000"/>
                </a:solidFill>
              </a:rPr>
              <a:t> / </a:t>
            </a:r>
            <a:r>
              <a:rPr dirty="0" err="1">
                <a:solidFill>
                  <a:srgbClr val="FFC000"/>
                </a:solidFill>
              </a:rPr>
              <a:t>Electricity</a:t>
            </a:r>
            <a:r>
              <a:rPr baseline="-5999" dirty="0" err="1">
                <a:solidFill>
                  <a:srgbClr val="FFC000"/>
                </a:solidFill>
              </a:rPr>
              <a:t>in</a:t>
            </a:r>
            <a:r>
              <a:rPr dirty="0">
                <a:solidFill>
                  <a:srgbClr val="FFC000"/>
                </a:solidFill>
              </a:rPr>
              <a:t> = 26 - 41% ~ 33%</a:t>
            </a:r>
          </a:p>
        </p:txBody>
      </p:sp>
      <p:sp>
        <p:nvSpPr>
          <p:cNvPr id="511" name="Rectangle"/>
          <p:cNvSpPr/>
          <p:nvPr/>
        </p:nvSpPr>
        <p:spPr>
          <a:xfrm>
            <a:off x="296072" y="5361621"/>
            <a:ext cx="8537332" cy="1004502"/>
          </a:xfrm>
          <a:prstGeom prst="rect">
            <a:avLst/>
          </a:prstGeom>
          <a:ln w="25400">
            <a:solidFill>
              <a:srgbClr val="FBC901"/>
            </a:solidFill>
          </a:ln>
        </p:spPr>
        <p:txBody>
          <a:bodyPr lIns="45719" rIns="45719"/>
          <a:lstStyle/>
          <a:p>
            <a:endParaRPr/>
          </a:p>
        </p:txBody>
      </p:sp>
      <p:sp>
        <p:nvSpPr>
          <p:cNvPr id="512" name="1) Page 20 in: https://www.irena.org/Publications/2018/Sep/Hydrogen-from-renewable-power                    2) https://en.wikipedia.org/wiki/Fuel_cell                                           3) https://www.energy.gov/sites/prod/files/2016/06/f32/fcto_f"/>
          <p:cNvSpPr txBox="1"/>
          <p:nvPr/>
        </p:nvSpPr>
        <p:spPr>
          <a:xfrm>
            <a:off x="654818" y="6449098"/>
            <a:ext cx="7765762" cy="341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300"/>
              </a:spcBef>
              <a:tabLst>
                <a:tab pos="4876800" algn="l"/>
              </a:tabLst>
              <a:defRPr sz="900" b="0" i="1">
                <a:solidFill>
                  <a:srgbClr val="059797"/>
                </a:solidFill>
                <a:effectLst>
                  <a:outerShdw blurRad="38100" dist="38100" dir="2700000" rotWithShape="0">
                    <a:srgbClr val="000000"/>
                  </a:outerShdw>
                </a:effectLst>
                <a:latin typeface="+mn-lt"/>
                <a:ea typeface="+mn-ea"/>
                <a:cs typeface="+mn-cs"/>
                <a:sym typeface="Arial"/>
              </a:defRPr>
            </a:lvl1pPr>
          </a:lstStyle>
          <a:p>
            <a:r>
              <a:t>1) Page 20 in: https://www.irena.org/Publications/2018/Sep/Hydrogen-from-renewable-power                    2) https://en.wikipedia.org/wiki/Fuel_cell                                           3) https://www.energy.gov/sites/prod/files/2016/06/f32/fcto_fuel_cells_comparison_chart_apr2016.pdf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Rectangle 2"/>
          <p:cNvSpPr txBox="1">
            <a:spLocks noGrp="1"/>
          </p:cNvSpPr>
          <p:nvPr>
            <p:ph type="title"/>
          </p:nvPr>
        </p:nvSpPr>
        <p:spPr>
          <a:xfrm>
            <a:off x="304800" y="12699"/>
            <a:ext cx="8534400" cy="429771"/>
          </a:xfrm>
          <a:prstGeom prst="rect">
            <a:avLst/>
          </a:prstGeom>
        </p:spPr>
        <p:txBody>
          <a:bodyPr/>
          <a:lstStyle>
            <a:lvl1pPr>
              <a:defRPr sz="1800"/>
            </a:lvl1pPr>
          </a:lstStyle>
          <a:p>
            <a:r>
              <a:rPr dirty="0"/>
              <a:t>But for storing electricity, Li Batteries are much more energy efficient:</a:t>
            </a:r>
          </a:p>
        </p:txBody>
      </p:sp>
      <p:sp>
        <p:nvSpPr>
          <p:cNvPr id="515" name="Rectangle 3"/>
          <p:cNvSpPr txBox="1">
            <a:spLocks noGrp="1"/>
          </p:cNvSpPr>
          <p:nvPr>
            <p:ph type="body" sz="quarter" idx="1"/>
          </p:nvPr>
        </p:nvSpPr>
        <p:spPr>
          <a:xfrm>
            <a:off x="118070" y="568888"/>
            <a:ext cx="8984060" cy="333721"/>
          </a:xfrm>
          <a:prstGeom prst="rect">
            <a:avLst/>
          </a:prstGeom>
        </p:spPr>
        <p:txBody>
          <a:bodyPr/>
          <a:lstStyle/>
          <a:p>
            <a:r>
              <a:t>Li Batteries use a </a:t>
            </a:r>
            <a:r>
              <a:rPr b="1"/>
              <a:t>SINGLE TECHNOLOGY</a:t>
            </a:r>
            <a:r>
              <a:t> (running first one way and then the other) to produce: </a:t>
            </a:r>
          </a:p>
        </p:txBody>
      </p:sp>
      <p:sp>
        <p:nvSpPr>
          <p:cNvPr id="516" name="Rectangle 5"/>
          <p:cNvSpPr txBox="1"/>
          <p:nvPr/>
        </p:nvSpPr>
        <p:spPr>
          <a:xfrm>
            <a:off x="61573" y="6277632"/>
            <a:ext cx="9020855" cy="5825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1) https://atb.nrel.gov/electricity/2022/commercial_battery_storage     2) https://en.wikipedia.org/wiki/Comparison_of_commercial_battery_types</a:t>
            </a:r>
          </a:p>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3) https://www.irena.org/-/media/Files/IRENA/Agency/Events/2017/Mar/15/2017_Kairies_Battery_Cost_and_Performance_01.pdf</a:t>
            </a:r>
          </a:p>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4) For a more comprehensive discussion, see my noteset: </a:t>
            </a:r>
            <a:r>
              <a:rPr b="1"/>
              <a:t>Green(er) Cars &amp; Trucks</a:t>
            </a:r>
            <a:r>
              <a:t> (</a:t>
            </a:r>
            <a:r>
              <a:rPr u="sng">
                <a:solidFill>
                  <a:srgbClr val="76D6FF"/>
                </a:solidFill>
                <a:hlinkClick r:id="rId2"/>
              </a:rPr>
              <a:t>pptx</a:t>
            </a:r>
            <a:r>
              <a:rPr>
                <a:solidFill>
                  <a:srgbClr val="76D6FF"/>
                </a:solidFill>
              </a:rPr>
              <a:t> </a:t>
            </a:r>
            <a:r>
              <a:t>/ </a:t>
            </a:r>
            <a:r>
              <a:rPr u="sng">
                <a:solidFill>
                  <a:srgbClr val="76D6FF"/>
                </a:solidFill>
                <a:hlinkClick r:id="rId3"/>
              </a:rPr>
              <a:t>pdf</a:t>
            </a:r>
            <a:r>
              <a:t> / </a:t>
            </a:r>
            <a:r>
              <a:rPr u="sng">
                <a:solidFill>
                  <a:srgbClr val="76D6FF"/>
                </a:solidFill>
                <a:hlinkClick r:id="rId4"/>
              </a:rPr>
              <a:t>key</a:t>
            </a:r>
            <a:r>
              <a:t>)</a:t>
            </a:r>
          </a:p>
        </p:txBody>
      </p:sp>
      <p:sp>
        <p:nvSpPr>
          <p:cNvPr id="517" name="Rectangle 2"/>
          <p:cNvSpPr txBox="1"/>
          <p:nvPr/>
        </p:nvSpPr>
        <p:spPr>
          <a:xfrm>
            <a:off x="566274" y="1317101"/>
            <a:ext cx="1156383" cy="4283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pPr algn="r">
              <a:defRPr sz="1300" b="0" i="1">
                <a:solidFill>
                  <a:srgbClr val="E5FFFF"/>
                </a:solidFill>
                <a:effectLst>
                  <a:outerShdw blurRad="38100" dist="38100" dir="2700000" rotWithShape="0">
                    <a:srgbClr val="000000"/>
                  </a:outerShdw>
                </a:effectLst>
                <a:latin typeface="+mn-lt"/>
                <a:ea typeface="+mn-ea"/>
                <a:cs typeface="+mn-cs"/>
                <a:sym typeface="Arial"/>
              </a:defRPr>
            </a:pPr>
            <a:r>
              <a:rPr b="1">
                <a:solidFill>
                  <a:srgbClr val="66CC33"/>
                </a:solidFill>
              </a:rPr>
              <a:t>Electricity</a:t>
            </a:r>
            <a:r>
              <a:t> →</a:t>
            </a:r>
          </a:p>
        </p:txBody>
      </p:sp>
      <p:sp>
        <p:nvSpPr>
          <p:cNvPr id="518" name="Rectangle 2"/>
          <p:cNvSpPr txBox="1"/>
          <p:nvPr/>
        </p:nvSpPr>
        <p:spPr>
          <a:xfrm>
            <a:off x="7421343" y="1329801"/>
            <a:ext cx="1156383" cy="4283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pPr>
              <a:defRPr sz="1300" b="0" i="1">
                <a:solidFill>
                  <a:srgbClr val="E5FFFF"/>
                </a:solidFill>
                <a:effectLst>
                  <a:outerShdw blurRad="38100" dist="38100" dir="2700000" rotWithShape="0">
                    <a:srgbClr val="000000"/>
                  </a:outerShdw>
                </a:effectLst>
                <a:latin typeface="+mn-lt"/>
                <a:ea typeface="+mn-ea"/>
                <a:cs typeface="+mn-cs"/>
                <a:sym typeface="Arial"/>
              </a:defRPr>
            </a:pPr>
            <a:r>
              <a:t>→ </a:t>
            </a:r>
            <a:r>
              <a:rPr b="1">
                <a:solidFill>
                  <a:srgbClr val="66CC33"/>
                </a:solidFill>
              </a:rPr>
              <a:t>Electricity</a:t>
            </a:r>
            <a:r>
              <a:t> </a:t>
            </a:r>
          </a:p>
        </p:txBody>
      </p:sp>
      <p:sp>
        <p:nvSpPr>
          <p:cNvPr id="519" name="Rectangle 3"/>
          <p:cNvSpPr txBox="1"/>
          <p:nvPr/>
        </p:nvSpPr>
        <p:spPr>
          <a:xfrm>
            <a:off x="1739294" y="1117256"/>
            <a:ext cx="5670759" cy="833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lgn="ct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"Round Trip" Battery in / Battery out Energy Efficiency</a:t>
            </a:r>
            <a:endParaRPr lang="en-US" dirty="0"/>
          </a:p>
          <a:p>
            <a:pPr algn="ct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err="1">
                <a:solidFill>
                  <a:srgbClr val="FFC000"/>
                </a:solidFill>
              </a:rPr>
              <a:t>Electricity</a:t>
            </a:r>
            <a:r>
              <a:rPr baseline="-5999" dirty="0" err="1">
                <a:solidFill>
                  <a:srgbClr val="FFC000"/>
                </a:solidFill>
              </a:rPr>
              <a:t>out</a:t>
            </a:r>
            <a:r>
              <a:rPr dirty="0">
                <a:solidFill>
                  <a:srgbClr val="FFC000"/>
                </a:solidFill>
              </a:rPr>
              <a:t> / </a:t>
            </a:r>
            <a:r>
              <a:rPr dirty="0" err="1">
                <a:solidFill>
                  <a:srgbClr val="FFC000"/>
                </a:solidFill>
              </a:rPr>
              <a:t>Electricity</a:t>
            </a:r>
            <a:r>
              <a:rPr baseline="-5999" dirty="0" err="1">
                <a:solidFill>
                  <a:srgbClr val="FFC000"/>
                </a:solidFill>
              </a:rPr>
              <a:t>in</a:t>
            </a:r>
            <a:r>
              <a:rPr dirty="0">
                <a:solidFill>
                  <a:srgbClr val="FFC000"/>
                </a:solidFill>
              </a:rPr>
              <a:t> = 83 - 93% ~ 88% </a:t>
            </a:r>
            <a:r>
              <a:rPr baseline="31999" dirty="0">
                <a:solidFill>
                  <a:srgbClr val="FFC000"/>
                </a:solidFill>
              </a:rPr>
              <a:t>1-3</a:t>
            </a:r>
          </a:p>
        </p:txBody>
      </p:sp>
      <p:sp>
        <p:nvSpPr>
          <p:cNvPr id="520" name="Rectangle"/>
          <p:cNvSpPr/>
          <p:nvPr/>
        </p:nvSpPr>
        <p:spPr>
          <a:xfrm>
            <a:off x="610476" y="1065123"/>
            <a:ext cx="7953795" cy="1004502"/>
          </a:xfrm>
          <a:prstGeom prst="rect">
            <a:avLst/>
          </a:prstGeom>
          <a:ln w="25400">
            <a:solidFill>
              <a:srgbClr val="FBC901"/>
            </a:solidFill>
          </a:ln>
        </p:spPr>
        <p:txBody>
          <a:bodyPr lIns="45719" rIns="45719"/>
          <a:lstStyle/>
          <a:p>
            <a:endParaRPr/>
          </a:p>
        </p:txBody>
      </p:sp>
      <p:pic>
        <p:nvPicPr>
          <p:cNvPr id="521" name="Image" descr="Image"/>
          <p:cNvPicPr>
            <a:picLocks noChangeAspect="1"/>
          </p:cNvPicPr>
          <p:nvPr/>
        </p:nvPicPr>
        <p:blipFill>
          <a:blip r:embed="rId5"/>
          <a:srcRect l="10466" t="27069" r="12008" b="27460"/>
          <a:stretch>
            <a:fillRect/>
          </a:stretch>
        </p:blipFill>
        <p:spPr>
          <a:xfrm rot="5400000">
            <a:off x="1481772" y="1396305"/>
            <a:ext cx="833107" cy="295326"/>
          </a:xfrm>
          <a:prstGeom prst="rect">
            <a:avLst/>
          </a:prstGeom>
          <a:ln w="12700">
            <a:miter lim="400000"/>
          </a:ln>
        </p:spPr>
      </p:pic>
      <p:pic>
        <p:nvPicPr>
          <p:cNvPr id="522" name="Image" descr="Image"/>
          <p:cNvPicPr>
            <a:picLocks noChangeAspect="1"/>
          </p:cNvPicPr>
          <p:nvPr/>
        </p:nvPicPr>
        <p:blipFill>
          <a:blip r:embed="rId5"/>
          <a:srcRect l="10466" t="27069" r="12008" b="27460"/>
          <a:stretch>
            <a:fillRect/>
          </a:stretch>
        </p:blipFill>
        <p:spPr>
          <a:xfrm rot="5400000">
            <a:off x="6860466" y="1383647"/>
            <a:ext cx="833107" cy="295327"/>
          </a:xfrm>
          <a:prstGeom prst="rect">
            <a:avLst/>
          </a:prstGeom>
          <a:ln w="12700">
            <a:miter lim="400000"/>
          </a:ln>
        </p:spPr>
      </p:pic>
      <p:sp>
        <p:nvSpPr>
          <p:cNvPr id="523" name="Rectangle 3"/>
          <p:cNvSpPr txBox="1"/>
          <p:nvPr/>
        </p:nvSpPr>
        <p:spPr>
          <a:xfrm>
            <a:off x="99672" y="2008548"/>
            <a:ext cx="9020856" cy="41512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defTabSz="859536">
              <a:lnSpc>
                <a:spcPct val="230000"/>
              </a:lnSpc>
              <a:tabLst>
                <a:tab pos="419100" algn="l"/>
                <a:tab pos="850900" algn="l"/>
                <a:tab pos="1282700" algn="l"/>
                <a:tab pos="1714500" algn="l"/>
                <a:tab pos="2146300" algn="l"/>
              </a:tabLst>
              <a:defRPr sz="1504" b="0">
                <a:solidFill>
                  <a:srgbClr val="FF6600"/>
                </a:solidFill>
                <a:effectLst>
                  <a:outerShdw blurRad="35814" dist="35814" dir="2700000" rotWithShape="0">
                    <a:srgbClr val="000000"/>
                  </a:outerShdw>
                </a:effectLst>
                <a:latin typeface="+mn-lt"/>
                <a:ea typeface="+mn-ea"/>
                <a:cs typeface="+mn-cs"/>
                <a:sym typeface="Arial"/>
              </a:defRPr>
            </a:pPr>
            <a:r>
              <a:rPr sz="1400" dirty="0"/>
              <a:t>Making the paring of Electrolysis &amp; Fuel Cells only ~ 44% as energy efficient as Batteries alone</a:t>
            </a:r>
          </a:p>
          <a:p>
            <a:pPr defTabSz="859536">
              <a:lnSpc>
                <a:spcPct val="200000"/>
              </a:lnSpc>
              <a:tabLst>
                <a:tab pos="266700" algn="l"/>
                <a:tab pos="596900" algn="l"/>
                <a:tab pos="965200" algn="l"/>
                <a:tab pos="1714500" algn="l"/>
                <a:tab pos="2146300" algn="l"/>
                <a:tab pos="3568700" algn="l"/>
              </a:tabLst>
              <a:defRPr sz="1504" b="0">
                <a:solidFill>
                  <a:srgbClr val="FFFFFF"/>
                </a:solidFill>
                <a:effectLst>
                  <a:outerShdw blurRad="35814" dist="35814" dir="2700000" rotWithShape="0">
                    <a:srgbClr val="000000"/>
                  </a:outerShdw>
                </a:effectLst>
                <a:latin typeface="+mn-lt"/>
                <a:ea typeface="+mn-ea"/>
                <a:cs typeface="+mn-cs"/>
                <a:sym typeface="Arial"/>
              </a:defRPr>
            </a:pPr>
            <a:r>
              <a:rPr sz="1400" dirty="0"/>
              <a:t>Then, in electric cars ~ 75% of Electricity Storage Medium's Energy is delivered to the vehicle's wheels: </a:t>
            </a:r>
            <a:r>
              <a:rPr sz="1400" baseline="31999" dirty="0"/>
              <a:t>4</a:t>
            </a:r>
            <a:r>
              <a:rPr sz="1400" dirty="0"/>
              <a:t> </a:t>
            </a:r>
          </a:p>
          <a:p>
            <a:pPr defTabSz="859536">
              <a:lnSpc>
                <a:spcPct val="170000"/>
              </a:lnSpc>
              <a:tabLst>
                <a:tab pos="266700" algn="l"/>
                <a:tab pos="596900" algn="l"/>
                <a:tab pos="965200" algn="l"/>
                <a:tab pos="1714500" algn="l"/>
                <a:tab pos="2146300" algn="l"/>
                <a:tab pos="3263900" algn="l"/>
              </a:tabLst>
              <a:defRPr sz="1504" b="0">
                <a:solidFill>
                  <a:srgbClr val="FFFFFF"/>
                </a:solidFill>
                <a:effectLst>
                  <a:outerShdw blurRad="35814" dist="35814" dir="2700000" rotWithShape="0">
                    <a:srgbClr val="000000"/>
                  </a:outerShdw>
                </a:effectLst>
                <a:latin typeface="+mn-lt"/>
                <a:ea typeface="+mn-ea"/>
                <a:cs typeface="+mn-cs"/>
                <a:sym typeface="Arial"/>
              </a:defRPr>
            </a:pPr>
            <a:r>
              <a:rPr sz="1400" dirty="0"/>
              <a:t>	Battery Electric Vehicle:   	Electricity </a:t>
            </a:r>
            <a:r>
              <a:rPr sz="1400" dirty="0" err="1"/>
              <a:t>Energy</a:t>
            </a:r>
            <a:r>
              <a:rPr sz="1400" baseline="-5999" dirty="0" err="1"/>
              <a:t>in</a:t>
            </a:r>
            <a:r>
              <a:rPr sz="1400" dirty="0"/>
              <a:t> / Wheel </a:t>
            </a:r>
            <a:r>
              <a:rPr sz="1400" dirty="0" err="1"/>
              <a:t>Energy</a:t>
            </a:r>
            <a:r>
              <a:rPr sz="1400" baseline="-5999" dirty="0" err="1"/>
              <a:t>out</a:t>
            </a:r>
            <a:r>
              <a:rPr sz="1400" dirty="0"/>
              <a:t>:  (75%)(88%) ~ </a:t>
            </a:r>
            <a:r>
              <a:rPr sz="1400" b="1" dirty="0">
                <a:solidFill>
                  <a:srgbClr val="FBC901"/>
                </a:solidFill>
              </a:rPr>
              <a:t>66%</a:t>
            </a:r>
          </a:p>
          <a:p>
            <a:pPr defTabSz="859536">
              <a:lnSpc>
                <a:spcPct val="230000"/>
              </a:lnSpc>
              <a:tabLst>
                <a:tab pos="266700" algn="l"/>
                <a:tab pos="596900" algn="l"/>
                <a:tab pos="965200" algn="l"/>
                <a:tab pos="1714500" algn="l"/>
                <a:tab pos="2146300" algn="l"/>
                <a:tab pos="3263900" algn="l"/>
              </a:tabLst>
              <a:defRPr sz="1504" b="0">
                <a:solidFill>
                  <a:srgbClr val="FFFFFF"/>
                </a:solidFill>
                <a:effectLst>
                  <a:outerShdw blurRad="35814" dist="35814" dir="2700000" rotWithShape="0">
                    <a:srgbClr val="000000"/>
                  </a:outerShdw>
                </a:effectLst>
                <a:latin typeface="+mn-lt"/>
                <a:ea typeface="+mn-ea"/>
                <a:cs typeface="+mn-cs"/>
                <a:sym typeface="Arial"/>
              </a:defRPr>
            </a:pPr>
            <a:r>
              <a:rPr sz="1400" dirty="0"/>
              <a:t>	Electrolysis / Fuel Cell Vehicle:  	Electricity </a:t>
            </a:r>
            <a:r>
              <a:rPr sz="1400" dirty="0" err="1"/>
              <a:t>Energy</a:t>
            </a:r>
            <a:r>
              <a:rPr sz="1400" baseline="-5999" dirty="0" err="1"/>
              <a:t>in</a:t>
            </a:r>
            <a:r>
              <a:rPr sz="1400" dirty="0"/>
              <a:t> / Wheel </a:t>
            </a:r>
            <a:r>
              <a:rPr sz="1400" dirty="0" err="1"/>
              <a:t>Energy</a:t>
            </a:r>
            <a:r>
              <a:rPr sz="1400" baseline="-5999" dirty="0" err="1"/>
              <a:t>out</a:t>
            </a:r>
            <a:r>
              <a:rPr sz="1400" dirty="0"/>
              <a:t>: (75%)(33%) ~ </a:t>
            </a:r>
            <a:r>
              <a:rPr sz="1400" b="1" dirty="0">
                <a:solidFill>
                  <a:srgbClr val="FF6600"/>
                </a:solidFill>
              </a:rPr>
              <a:t>25%</a:t>
            </a:r>
            <a:r>
              <a:rPr sz="1400" b="1" dirty="0"/>
              <a:t> </a:t>
            </a:r>
            <a:endParaRPr lang="en-US" sz="1400" b="1" dirty="0"/>
          </a:p>
          <a:p>
            <a:pPr defTabSz="859536">
              <a:lnSpc>
                <a:spcPct val="230000"/>
              </a:lnSpc>
              <a:tabLst>
                <a:tab pos="266700" algn="l"/>
                <a:tab pos="596900" algn="l"/>
                <a:tab pos="965200" algn="l"/>
                <a:tab pos="1714500" algn="l"/>
                <a:tab pos="2146300" algn="l"/>
                <a:tab pos="3263900" algn="l"/>
              </a:tabLst>
              <a:defRPr sz="1504" b="0">
                <a:solidFill>
                  <a:srgbClr val="FFFFFF"/>
                </a:solidFill>
                <a:effectLst>
                  <a:outerShdw blurRad="35814" dist="35814" dir="2700000" rotWithShape="0">
                    <a:srgbClr val="000000"/>
                  </a:outerShdw>
                </a:effectLst>
                <a:latin typeface="+mn-lt"/>
                <a:ea typeface="+mn-ea"/>
                <a:cs typeface="+mn-cs"/>
                <a:sym typeface="Arial"/>
              </a:defRPr>
            </a:pPr>
            <a:endParaRPr sz="100" b="1" dirty="0"/>
          </a:p>
          <a:p>
            <a:pPr defTabSz="859536">
              <a:lnSpc>
                <a:spcPct val="170000"/>
              </a:lnSpc>
              <a:tabLst>
                <a:tab pos="266700" algn="l"/>
                <a:tab pos="596900" algn="l"/>
                <a:tab pos="965200" algn="l"/>
                <a:tab pos="1714500" algn="l"/>
                <a:tab pos="2146300" algn="l"/>
                <a:tab pos="3263900" algn="l"/>
              </a:tabLst>
              <a:defRPr sz="1504">
                <a:solidFill>
                  <a:srgbClr val="FFFFFF"/>
                </a:solidFill>
                <a:effectLst>
                  <a:outerShdw blurRad="35814" dist="35814" dir="2700000" rotWithShape="0">
                    <a:srgbClr val="000000"/>
                  </a:outerShdw>
                </a:effectLst>
                <a:latin typeface="+mn-lt"/>
                <a:ea typeface="+mn-ea"/>
                <a:cs typeface="+mn-cs"/>
                <a:sym typeface="Arial"/>
              </a:defRPr>
            </a:pPr>
            <a:r>
              <a:rPr sz="1400" dirty="0">
                <a:solidFill>
                  <a:srgbClr val="FBC901"/>
                </a:solidFill>
              </a:rPr>
              <a:t>What if Electrolytic H</a:t>
            </a:r>
            <a:r>
              <a:rPr sz="1400" baseline="-5999" dirty="0">
                <a:solidFill>
                  <a:srgbClr val="FBC901"/>
                </a:solidFill>
              </a:rPr>
              <a:t>2</a:t>
            </a:r>
            <a:r>
              <a:rPr sz="1400" dirty="0">
                <a:solidFill>
                  <a:srgbClr val="FBC901"/>
                </a:solidFill>
              </a:rPr>
              <a:t> were instead burned in a car's internal combustion (IC) engine?</a:t>
            </a:r>
          </a:p>
          <a:p>
            <a:pPr defTabSz="859536">
              <a:lnSpc>
                <a:spcPct val="170000"/>
              </a:lnSpc>
              <a:tabLst>
                <a:tab pos="266700" algn="l"/>
                <a:tab pos="596900" algn="l"/>
                <a:tab pos="965200" algn="l"/>
                <a:tab pos="1714500" algn="l"/>
                <a:tab pos="2146300" algn="l"/>
                <a:tab pos="3263900" algn="l"/>
              </a:tabLst>
              <a:defRPr sz="1504" b="0">
                <a:solidFill>
                  <a:srgbClr val="FFFFFF"/>
                </a:solidFill>
                <a:effectLst>
                  <a:outerShdw blurRad="35814" dist="35814" dir="2700000" rotWithShape="0">
                    <a:srgbClr val="000000"/>
                  </a:outerShdw>
                </a:effectLst>
                <a:latin typeface="+mn-lt"/>
                <a:ea typeface="+mn-ea"/>
                <a:cs typeface="+mn-cs"/>
                <a:sym typeface="Arial"/>
              </a:defRPr>
            </a:pPr>
            <a:r>
              <a:rPr sz="1400" dirty="0"/>
              <a:t>	Taking into account that earlier Electrolytic synthesis of H</a:t>
            </a:r>
            <a:r>
              <a:rPr sz="1400" baseline="-5999" dirty="0"/>
              <a:t>2</a:t>
            </a:r>
            <a:r>
              <a:rPr sz="1400" dirty="0"/>
              <a:t> was only ~ 66% energy efficient </a:t>
            </a:r>
          </a:p>
          <a:p>
            <a:pPr defTabSz="859536">
              <a:lnSpc>
                <a:spcPct val="170000"/>
              </a:lnSpc>
              <a:tabLst>
                <a:tab pos="266700" algn="l"/>
                <a:tab pos="596900" algn="l"/>
                <a:tab pos="965200" algn="l"/>
                <a:tab pos="1714500" algn="l"/>
                <a:tab pos="2146300" algn="l"/>
                <a:tab pos="3263900" algn="l"/>
              </a:tabLst>
              <a:defRPr sz="1504" b="0">
                <a:solidFill>
                  <a:srgbClr val="FFFFFF"/>
                </a:solidFill>
                <a:effectLst>
                  <a:outerShdw blurRad="35814" dist="35814" dir="2700000" rotWithShape="0">
                    <a:srgbClr val="000000"/>
                  </a:outerShdw>
                </a:effectLst>
                <a:latin typeface="+mn-lt"/>
                <a:ea typeface="+mn-ea"/>
                <a:cs typeface="+mn-cs"/>
                <a:sym typeface="Arial"/>
              </a:defRPr>
            </a:pPr>
            <a:r>
              <a:rPr sz="1400" dirty="0"/>
              <a:t>		But assuming Internal Combustion engines burn Fossil Fuels or H</a:t>
            </a:r>
            <a:r>
              <a:rPr sz="1400" baseline="-5999" dirty="0"/>
              <a:t>2</a:t>
            </a:r>
            <a:r>
              <a:rPr sz="1400" dirty="0"/>
              <a:t> with same energy efficiency,</a:t>
            </a:r>
          </a:p>
          <a:p>
            <a:pPr defTabSz="859536">
              <a:lnSpc>
                <a:spcPct val="200000"/>
              </a:lnSpc>
              <a:tabLst>
                <a:tab pos="266700" algn="l"/>
                <a:tab pos="596900" algn="l"/>
                <a:tab pos="965200" algn="l"/>
                <a:tab pos="1714500" algn="l"/>
                <a:tab pos="2146300" algn="l"/>
                <a:tab pos="3263900" algn="l"/>
              </a:tabLst>
              <a:defRPr sz="1504" b="0">
                <a:solidFill>
                  <a:srgbClr val="FFFFFF"/>
                </a:solidFill>
                <a:effectLst>
                  <a:outerShdw blurRad="35814" dist="35814" dir="2700000" rotWithShape="0">
                    <a:srgbClr val="000000"/>
                  </a:outerShdw>
                </a:effectLst>
                <a:latin typeface="+mn-lt"/>
                <a:ea typeface="+mn-ea"/>
                <a:cs typeface="+mn-cs"/>
                <a:sym typeface="Arial"/>
              </a:defRPr>
            </a:pPr>
            <a:r>
              <a:rPr sz="1400" dirty="0"/>
              <a:t>		</a:t>
            </a:r>
            <a:r>
              <a:rPr lang="en-US" sz="1400" dirty="0"/>
              <a:t>	</a:t>
            </a:r>
            <a:r>
              <a:rPr sz="1400" dirty="0"/>
              <a:t>then deliver energy thru transmission &amp; drivetrain to wheels with same 13-20% efficiency: </a:t>
            </a:r>
            <a:r>
              <a:rPr sz="1400" baseline="31999" dirty="0"/>
              <a:t>4</a:t>
            </a:r>
          </a:p>
          <a:p>
            <a:pPr defTabSz="859536">
              <a:lnSpc>
                <a:spcPct val="170000"/>
              </a:lnSpc>
              <a:tabLst>
                <a:tab pos="266700" algn="l"/>
                <a:tab pos="596900" algn="l"/>
                <a:tab pos="965200" algn="l"/>
                <a:tab pos="1714500" algn="l"/>
                <a:tab pos="2146300" algn="l"/>
                <a:tab pos="3187700" algn="l"/>
              </a:tabLst>
              <a:defRPr sz="1504" b="0">
                <a:solidFill>
                  <a:srgbClr val="FFFFFF"/>
                </a:solidFill>
                <a:effectLst>
                  <a:outerShdw blurRad="35814" dist="35814" dir="2700000" rotWithShape="0">
                    <a:srgbClr val="000000"/>
                  </a:outerShdw>
                </a:effectLst>
                <a:latin typeface="+mn-lt"/>
                <a:ea typeface="+mn-ea"/>
                <a:cs typeface="+mn-cs"/>
                <a:sym typeface="Arial"/>
              </a:defRPr>
            </a:pPr>
            <a:r>
              <a:rPr sz="1400" dirty="0"/>
              <a:t>	Fossil Fueled IC Vehicle:   	Wheel </a:t>
            </a:r>
            <a:r>
              <a:rPr sz="1400" dirty="0" err="1"/>
              <a:t>Energy</a:t>
            </a:r>
            <a:r>
              <a:rPr sz="1400" baseline="-5999" dirty="0" err="1"/>
              <a:t>out</a:t>
            </a:r>
            <a:r>
              <a:rPr sz="1400" baseline="-5999" dirty="0"/>
              <a:t> </a:t>
            </a:r>
            <a:r>
              <a:rPr sz="1400" dirty="0"/>
              <a:t> / Fuel </a:t>
            </a:r>
            <a:r>
              <a:rPr sz="1400" dirty="0" err="1"/>
              <a:t>Energy</a:t>
            </a:r>
            <a:r>
              <a:rPr sz="1400" baseline="-5999" dirty="0" err="1"/>
              <a:t>in</a:t>
            </a:r>
            <a:r>
              <a:rPr sz="1400" dirty="0"/>
              <a:t> ~ </a:t>
            </a:r>
            <a:r>
              <a:rPr sz="1400" dirty="0">
                <a:solidFill>
                  <a:srgbClr val="FBC901"/>
                </a:solidFill>
              </a:rPr>
              <a:t>13-20%</a:t>
            </a:r>
            <a:endParaRPr lang="en-US" sz="1400" dirty="0">
              <a:solidFill>
                <a:srgbClr val="FBC901"/>
              </a:solidFill>
            </a:endParaRPr>
          </a:p>
          <a:p>
            <a:pPr defTabSz="859536">
              <a:lnSpc>
                <a:spcPct val="170000"/>
              </a:lnSpc>
              <a:tabLst>
                <a:tab pos="266700" algn="l"/>
                <a:tab pos="596900" algn="l"/>
                <a:tab pos="965200" algn="l"/>
                <a:tab pos="1714500" algn="l"/>
                <a:tab pos="2146300" algn="l"/>
                <a:tab pos="3187700" algn="l"/>
              </a:tabLst>
              <a:defRPr sz="1504" b="0">
                <a:solidFill>
                  <a:srgbClr val="FFFFFF"/>
                </a:solidFill>
                <a:effectLst>
                  <a:outerShdw blurRad="35814" dist="35814" dir="2700000" rotWithShape="0">
                    <a:srgbClr val="000000"/>
                  </a:outerShdw>
                </a:effectLst>
                <a:latin typeface="+mn-lt"/>
                <a:ea typeface="+mn-ea"/>
                <a:cs typeface="+mn-cs"/>
                <a:sym typeface="Arial"/>
              </a:defRPr>
            </a:pPr>
            <a:r>
              <a:rPr lang="en-US" sz="1400" dirty="0">
                <a:solidFill>
                  <a:srgbClr val="FBC901"/>
                </a:solidFill>
              </a:rPr>
              <a:t>	</a:t>
            </a:r>
            <a:r>
              <a:rPr sz="1400" dirty="0"/>
              <a:t>Electrolytic H</a:t>
            </a:r>
            <a:r>
              <a:rPr sz="1400" baseline="-5999" dirty="0"/>
              <a:t>2</a:t>
            </a:r>
            <a:r>
              <a:rPr sz="1400" dirty="0"/>
              <a:t> fueled IC Vehicle:  	Wheel </a:t>
            </a:r>
            <a:r>
              <a:rPr sz="1400" dirty="0" err="1"/>
              <a:t>Energy</a:t>
            </a:r>
            <a:r>
              <a:rPr sz="1400" baseline="-5999" dirty="0" err="1"/>
              <a:t>out</a:t>
            </a:r>
            <a:r>
              <a:rPr sz="1400" dirty="0"/>
              <a:t> / Electricity </a:t>
            </a:r>
            <a:r>
              <a:rPr sz="1400" dirty="0" err="1"/>
              <a:t>Energy</a:t>
            </a:r>
            <a:r>
              <a:rPr sz="1400" baseline="-5999" dirty="0" err="1"/>
              <a:t>in</a:t>
            </a:r>
            <a:r>
              <a:rPr sz="1400" baseline="-5999" dirty="0"/>
              <a:t> </a:t>
            </a:r>
            <a:r>
              <a:rPr sz="1400" dirty="0"/>
              <a:t>= (66%)(13-20%) ~ </a:t>
            </a:r>
            <a:r>
              <a:rPr sz="1400" dirty="0">
                <a:solidFill>
                  <a:srgbClr val="FF6600"/>
                </a:solidFill>
              </a:rPr>
              <a:t>7-13%</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Rectangle 2"/>
          <p:cNvSpPr txBox="1">
            <a:spLocks noGrp="1"/>
          </p:cNvSpPr>
          <p:nvPr>
            <p:ph type="title"/>
          </p:nvPr>
        </p:nvSpPr>
        <p:spPr>
          <a:xfrm>
            <a:off x="57844" y="50799"/>
            <a:ext cx="8984060" cy="383343"/>
          </a:xfrm>
          <a:prstGeom prst="rect">
            <a:avLst/>
          </a:prstGeom>
        </p:spPr>
        <p:txBody>
          <a:bodyPr/>
          <a:lstStyle>
            <a:lvl1pPr>
              <a:defRPr sz="1800"/>
            </a:lvl1pPr>
          </a:lstStyle>
          <a:p>
            <a:r>
              <a:t>A variety of reports, drawing on other data sources, reach near identical conclusions:</a:t>
            </a:r>
          </a:p>
        </p:txBody>
      </p:sp>
      <p:sp>
        <p:nvSpPr>
          <p:cNvPr id="526" name="Rectangle 3"/>
          <p:cNvSpPr txBox="1">
            <a:spLocks noGrp="1"/>
          </p:cNvSpPr>
          <p:nvPr>
            <p:ph type="body" sz="quarter" idx="1"/>
          </p:nvPr>
        </p:nvSpPr>
        <p:spPr>
          <a:xfrm>
            <a:off x="110952" y="556188"/>
            <a:ext cx="8984061" cy="749004"/>
          </a:xfrm>
          <a:prstGeom prst="rect">
            <a:avLst/>
          </a:prstGeom>
        </p:spPr>
        <p:txBody>
          <a:bodyPr/>
          <a:lstStyle/>
          <a:p>
            <a:r>
              <a:t>Including even more damning numbers for synthetic fuel / "e-fuel" vehicles (at right of their figures):</a:t>
            </a:r>
          </a:p>
          <a:p>
            <a:pPr>
              <a:tabLst>
                <a:tab pos="457200" algn="l"/>
                <a:tab pos="800100" algn="l"/>
                <a:tab pos="1371600" algn="l"/>
                <a:tab pos="1828800" algn="l"/>
                <a:tab pos="2286000" algn="l"/>
                <a:tab pos="5486400" algn="l"/>
              </a:tabLst>
            </a:pPr>
            <a:r>
              <a:t>		From a 2020 </a:t>
            </a:r>
            <a:r>
              <a:rPr b="1">
                <a:solidFill>
                  <a:srgbClr val="FBC901"/>
                </a:solidFill>
              </a:rPr>
              <a:t>CleanTechnica</a:t>
            </a:r>
            <a:r>
              <a:t> article </a:t>
            </a:r>
            <a:r>
              <a:rPr baseline="31999"/>
              <a:t>1</a:t>
            </a:r>
            <a:r>
              <a:t>     	From a 2023 </a:t>
            </a:r>
            <a:r>
              <a:rPr b="1">
                <a:solidFill>
                  <a:srgbClr val="FBC901"/>
                </a:solidFill>
              </a:rPr>
              <a:t>Guardian</a:t>
            </a:r>
            <a:r>
              <a:t> article </a:t>
            </a:r>
            <a:r>
              <a:rPr baseline="31999"/>
              <a:t>2</a:t>
            </a:r>
          </a:p>
        </p:txBody>
      </p:sp>
      <p:sp>
        <p:nvSpPr>
          <p:cNvPr id="527" name="Rectangle 5"/>
          <p:cNvSpPr txBox="1"/>
          <p:nvPr/>
        </p:nvSpPr>
        <p:spPr>
          <a:xfrm>
            <a:off x="181322" y="6259845"/>
            <a:ext cx="8534401" cy="5825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1) https://cleantechnica.com/2020/06/10/this-stunning-chart-shows-why-battery-electric-vehicles-win/</a:t>
            </a:r>
          </a:p>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2) https://www.theguardian.com/business/2023/may/05/e-fuels-cars-aviation</a:t>
            </a:r>
          </a:p>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3) https://www.forbes.com/sites/jamesmorris/2021/02/06/why-are-we-still-talking-about-hydrogen/?sh=620907267f04</a:t>
            </a:r>
          </a:p>
        </p:txBody>
      </p:sp>
      <p:grpSp>
        <p:nvGrpSpPr>
          <p:cNvPr id="530" name="Group"/>
          <p:cNvGrpSpPr/>
          <p:nvPr/>
        </p:nvGrpSpPr>
        <p:grpSpPr>
          <a:xfrm>
            <a:off x="575518" y="1564100"/>
            <a:ext cx="8027065" cy="3155631"/>
            <a:chOff x="0" y="0"/>
            <a:chExt cx="8224339" cy="3425710"/>
          </a:xfrm>
        </p:grpSpPr>
        <p:pic>
          <p:nvPicPr>
            <p:cNvPr id="528" name="Image" descr="Image"/>
            <p:cNvPicPr>
              <a:picLocks noChangeAspect="1"/>
            </p:cNvPicPr>
            <p:nvPr/>
          </p:nvPicPr>
          <p:blipFill>
            <a:blip r:embed="rId2"/>
            <a:stretch>
              <a:fillRect/>
            </a:stretch>
          </p:blipFill>
          <p:spPr>
            <a:xfrm>
              <a:off x="0" y="0"/>
              <a:ext cx="4492910" cy="3425711"/>
            </a:xfrm>
            <a:prstGeom prst="rect">
              <a:avLst/>
            </a:prstGeom>
            <a:ln w="12700" cap="flat">
              <a:noFill/>
              <a:miter lim="400000"/>
            </a:ln>
            <a:effectLst/>
          </p:spPr>
        </p:pic>
        <p:pic>
          <p:nvPicPr>
            <p:cNvPr id="529" name="Image" descr="Image"/>
            <p:cNvPicPr>
              <a:picLocks noChangeAspect="1"/>
            </p:cNvPicPr>
            <p:nvPr/>
          </p:nvPicPr>
          <p:blipFill>
            <a:blip r:embed="rId3"/>
            <a:srcRect/>
            <a:stretch>
              <a:fillRect/>
            </a:stretch>
          </p:blipFill>
          <p:spPr>
            <a:xfrm>
              <a:off x="5107337" y="30"/>
              <a:ext cx="3117003" cy="3425539"/>
            </a:xfrm>
            <a:prstGeom prst="rect">
              <a:avLst/>
            </a:prstGeom>
            <a:ln w="12700" cap="flat">
              <a:noFill/>
              <a:miter lim="400000"/>
            </a:ln>
            <a:effectLst/>
          </p:spPr>
        </p:pic>
      </p:grpSp>
      <p:sp>
        <p:nvSpPr>
          <p:cNvPr id="531" name="Rectangle 3"/>
          <p:cNvSpPr txBox="1"/>
          <p:nvPr/>
        </p:nvSpPr>
        <p:spPr>
          <a:xfrm>
            <a:off x="72852" y="4751055"/>
            <a:ext cx="9144001" cy="13649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lnSpc>
                <a:spcPct val="18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b="1" dirty="0">
                <a:solidFill>
                  <a:srgbClr val="FBC901"/>
                </a:solidFill>
              </a:rPr>
              <a:t>Plus a 2021 report in the business publication Forbes</a:t>
            </a:r>
            <a:r>
              <a:rPr dirty="0"/>
              <a:t> (cited early in this </a:t>
            </a:r>
            <a:r>
              <a:rPr dirty="0" err="1"/>
              <a:t>noteset</a:t>
            </a:r>
            <a:r>
              <a:rPr dirty="0"/>
              <a:t>) estimating:</a:t>
            </a:r>
            <a:endParaRPr lang="en-US" dirty="0"/>
          </a:p>
          <a:p>
            <a:pPr>
              <a:lnSpc>
                <a:spcPct val="18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lang="en-US" b="1" dirty="0">
                <a:solidFill>
                  <a:srgbClr val="FBC901"/>
                </a:solidFill>
              </a:rPr>
              <a:t>	</a:t>
            </a:r>
            <a:r>
              <a:rPr b="1" dirty="0">
                <a:solidFill>
                  <a:srgbClr val="FBC901"/>
                </a:solidFill>
              </a:rPr>
              <a:t>73%</a:t>
            </a:r>
            <a:r>
              <a:rPr dirty="0"/>
              <a:t> for Battery Electric Vehicles (BEVs) vs. </a:t>
            </a:r>
            <a:r>
              <a:rPr b="1" dirty="0">
                <a:solidFill>
                  <a:srgbClr val="FF6600"/>
                </a:solidFill>
              </a:rPr>
              <a:t>23%</a:t>
            </a:r>
            <a:r>
              <a:rPr dirty="0"/>
              <a:t> for Fuel Cell Electric Vehicles (FCEVs) </a:t>
            </a:r>
            <a:r>
              <a:rPr baseline="31999" dirty="0"/>
              <a:t>3</a:t>
            </a:r>
            <a:endParaRPr lang="en-US" baseline="31999" dirty="0"/>
          </a:p>
          <a:p>
            <a:pPr>
              <a:lnSpc>
                <a:spcPct val="18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endParaRPr sz="900" baseline="31999" dirty="0"/>
          </a:p>
          <a:p>
            <a:pPr algn="ctr">
              <a:lnSpc>
                <a:spcPct val="170000"/>
              </a:lnSpc>
              <a:tabLst>
                <a:tab pos="457200" algn="l"/>
                <a:tab pos="914400" algn="l"/>
                <a:tab pos="1371600" algn="l"/>
                <a:tab pos="1828800" algn="l"/>
                <a:tab pos="2286000" algn="l"/>
              </a:tabLst>
              <a:defRPr sz="1200" b="0">
                <a:solidFill>
                  <a:srgbClr val="FFFFFF"/>
                </a:solidFill>
                <a:effectLst>
                  <a:outerShdw blurRad="38100" dist="38100" dir="2700000" rotWithShape="0">
                    <a:srgbClr val="000000"/>
                  </a:outerShdw>
                </a:effectLst>
                <a:latin typeface="+mn-lt"/>
                <a:ea typeface="+mn-ea"/>
                <a:cs typeface="+mn-cs"/>
                <a:sym typeface="Arial"/>
              </a:defRPr>
            </a:pPr>
            <a:r>
              <a:rPr dirty="0"/>
              <a:t>(My BEV result was smaller because I used studies giving 83-93% Battery Round Trip Energy Efficiency vs. the 95 &amp; 94% above)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Rectangle 2"/>
          <p:cNvSpPr txBox="1">
            <a:spLocks noGrp="1"/>
          </p:cNvSpPr>
          <p:nvPr>
            <p:ph type="title"/>
          </p:nvPr>
        </p:nvSpPr>
        <p:spPr>
          <a:xfrm>
            <a:off x="10590" y="61379"/>
            <a:ext cx="9144001" cy="392456"/>
          </a:xfrm>
          <a:prstGeom prst="rect">
            <a:avLst/>
          </a:prstGeom>
        </p:spPr>
        <p:txBody>
          <a:bodyPr/>
          <a:lstStyle/>
          <a:p>
            <a:pPr>
              <a:defRPr sz="1800" i="1">
                <a:latin typeface="+mn-lt"/>
                <a:ea typeface="+mn-ea"/>
                <a:cs typeface="+mn-cs"/>
                <a:sym typeface="Arial"/>
              </a:defRPr>
            </a:pPr>
            <a:r>
              <a:t>But </a:t>
            </a:r>
            <a:r>
              <a:rPr b="1"/>
              <a:t>ANY FORM</a:t>
            </a:r>
            <a:r>
              <a:t> of complete Electrification</a:t>
            </a:r>
            <a:r>
              <a:rPr b="1">
                <a:solidFill>
                  <a:srgbClr val="FBC901"/>
                </a:solidFill>
              </a:rPr>
              <a:t> will require VASTLY more Electricity:</a:t>
            </a:r>
          </a:p>
        </p:txBody>
      </p:sp>
      <p:sp>
        <p:nvSpPr>
          <p:cNvPr id="534" name="Rectangle 3"/>
          <p:cNvSpPr txBox="1"/>
          <p:nvPr/>
        </p:nvSpPr>
        <p:spPr>
          <a:xfrm>
            <a:off x="136610" y="625853"/>
            <a:ext cx="8891962" cy="11923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1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These charts (with areas scaled in proportion to energies represented) depict: </a:t>
            </a:r>
            <a:r>
              <a:rPr baseline="31999"/>
              <a:t>1, 2</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2021 U.S. </a:t>
            </a:r>
            <a:r>
              <a:rPr b="1">
                <a:solidFill>
                  <a:srgbClr val="FBC901"/>
                </a:solidFill>
              </a:rPr>
              <a:t>Electrical Energy Supply</a:t>
            </a:r>
            <a:r>
              <a:t> (</a:t>
            </a:r>
            <a:r>
              <a:rPr>
                <a:solidFill>
                  <a:srgbClr val="EF918D"/>
                </a:solidFill>
              </a:rPr>
              <a:t>Pink</a:t>
            </a:r>
            <a:r>
              <a:t> = GHG-linked / </a:t>
            </a:r>
            <a:r>
              <a:rPr>
                <a:solidFill>
                  <a:srgbClr val="66CC33"/>
                </a:solidFill>
              </a:rPr>
              <a:t>Green</a:t>
            </a:r>
            <a:r>
              <a:t> = Non-GHG linked)</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2021 U.S. </a:t>
            </a:r>
            <a:r>
              <a:rPr b="1">
                <a:solidFill>
                  <a:srgbClr val="FBC901"/>
                </a:solidFill>
              </a:rPr>
              <a:t>Total Energy Consumption</a:t>
            </a:r>
            <a:r>
              <a:t> by category (</a:t>
            </a:r>
            <a:r>
              <a:rPr>
                <a:solidFill>
                  <a:srgbClr val="FF6600"/>
                </a:solidFill>
              </a:rPr>
              <a:t>Red</a:t>
            </a:r>
            <a:r>
              <a:t> = GHG-linked Non-Electrical)</a:t>
            </a:r>
          </a:p>
        </p:txBody>
      </p:sp>
      <p:sp>
        <p:nvSpPr>
          <p:cNvPr id="535" name="Rectangle 5"/>
          <p:cNvSpPr txBox="1"/>
          <p:nvPr/>
        </p:nvSpPr>
        <p:spPr>
          <a:xfrm>
            <a:off x="25302" y="6531165"/>
            <a:ext cx="9114578"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defTabSz="457200">
              <a:lnSpc>
                <a:spcPct val="50000"/>
              </a:lnSpc>
              <a:spcBef>
                <a:spcPts val="1200"/>
              </a:spcBef>
              <a:defRPr sz="1200" b="0" i="1">
                <a:solidFill>
                  <a:srgbClr val="059797"/>
                </a:solidFill>
                <a:latin typeface="+mn-lt"/>
                <a:ea typeface="+mn-ea"/>
                <a:cs typeface="+mn-cs"/>
                <a:sym typeface="Arial"/>
              </a:defRPr>
            </a:pPr>
            <a:r>
              <a:t>1) </a:t>
            </a:r>
            <a:r>
              <a:rPr b="1"/>
              <a:t>U.S. Energy Production and Consumption</a:t>
            </a:r>
            <a:r>
              <a:t> (</a:t>
            </a:r>
            <a:r>
              <a:rPr u="sng">
                <a:solidFill>
                  <a:srgbClr val="76D6FF"/>
                </a:solidFill>
                <a:hlinkClick r:id="rId2"/>
              </a:rPr>
              <a:t>pptx</a:t>
            </a:r>
            <a:r>
              <a:rPr>
                <a:solidFill>
                  <a:srgbClr val="76D6FF"/>
                </a:solidFill>
              </a:rPr>
              <a:t> </a:t>
            </a:r>
            <a:r>
              <a:t>/ </a:t>
            </a:r>
            <a:r>
              <a:rPr u="sng">
                <a:solidFill>
                  <a:srgbClr val="76D6FF"/>
                </a:solidFill>
                <a:hlinkClick r:id="rId3"/>
              </a:rPr>
              <a:t>pdf</a:t>
            </a:r>
            <a:r>
              <a:rPr>
                <a:solidFill>
                  <a:srgbClr val="76D6FF"/>
                </a:solidFill>
              </a:rPr>
              <a:t> </a:t>
            </a:r>
            <a:r>
              <a:t>/ </a:t>
            </a:r>
            <a:r>
              <a:rPr u="sng">
                <a:solidFill>
                  <a:srgbClr val="76D6FF"/>
                </a:solidFill>
                <a:hlinkClick r:id="rId4"/>
              </a:rPr>
              <a:t>key</a:t>
            </a:r>
            <a:r>
              <a:t>)          2) Q = Quadrillion = 10</a:t>
            </a:r>
            <a:r>
              <a:rPr baseline="31999"/>
              <a:t>15</a:t>
            </a:r>
            <a:r>
              <a:t>  = 1,000,000,000,000,000</a:t>
            </a:r>
          </a:p>
        </p:txBody>
      </p:sp>
      <p:sp>
        <p:nvSpPr>
          <p:cNvPr id="536" name="Rectangle 3"/>
          <p:cNvSpPr txBox="1"/>
          <p:nvPr/>
        </p:nvSpPr>
        <p:spPr>
          <a:xfrm>
            <a:off x="47503" y="5081528"/>
            <a:ext cx="9307111" cy="12530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From which, in my </a:t>
            </a:r>
            <a:r>
              <a:rPr dirty="0" err="1"/>
              <a:t>noteset</a:t>
            </a:r>
            <a:r>
              <a:rPr dirty="0"/>
              <a:t> </a:t>
            </a:r>
            <a:r>
              <a:rPr b="1" dirty="0"/>
              <a:t>U.S. Energy Production and Consumption,</a:t>
            </a:r>
            <a:r>
              <a:rPr dirty="0"/>
              <a:t> I calculated that: </a:t>
            </a:r>
            <a:r>
              <a:rPr baseline="31999" dirty="0"/>
              <a:t>1</a:t>
            </a:r>
          </a:p>
          <a:p>
            <a:pPr>
              <a:lnSpc>
                <a:spcPct val="170000"/>
              </a:lnSpc>
              <a:tabLst>
                <a:tab pos="3429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Eliminating </a:t>
            </a:r>
            <a:r>
              <a:rPr dirty="0">
                <a:solidFill>
                  <a:srgbClr val="EF918D"/>
                </a:solidFill>
              </a:rPr>
              <a:t>GHG-Electricity </a:t>
            </a:r>
            <a:r>
              <a:rPr dirty="0"/>
              <a:t>ALONE would require </a:t>
            </a:r>
            <a:r>
              <a:rPr b="1" dirty="0">
                <a:solidFill>
                  <a:srgbClr val="FBC901"/>
                </a:solidFill>
              </a:rPr>
              <a:t>2.5X</a:t>
            </a:r>
            <a:r>
              <a:rPr dirty="0"/>
              <a:t> more </a:t>
            </a:r>
            <a:r>
              <a:rPr dirty="0">
                <a:solidFill>
                  <a:srgbClr val="66CC33"/>
                </a:solidFill>
              </a:rPr>
              <a:t>Green Electricity</a:t>
            </a:r>
          </a:p>
          <a:p>
            <a:pPr>
              <a:lnSpc>
                <a:spcPct val="170000"/>
              </a:lnSpc>
              <a:tabLst>
                <a:tab pos="3429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Also eliminating other </a:t>
            </a:r>
            <a:r>
              <a:rPr dirty="0">
                <a:solidFill>
                  <a:srgbClr val="FF6600"/>
                </a:solidFill>
              </a:rPr>
              <a:t>GHG-linked </a:t>
            </a:r>
            <a:r>
              <a:rPr dirty="0"/>
              <a:t>Energy Consumption would require </a:t>
            </a:r>
            <a:r>
              <a:rPr b="1" dirty="0">
                <a:solidFill>
                  <a:srgbClr val="FBC901"/>
                </a:solidFill>
              </a:rPr>
              <a:t>7-12X</a:t>
            </a:r>
            <a:r>
              <a:rPr dirty="0"/>
              <a:t> </a:t>
            </a:r>
            <a:r>
              <a:rPr dirty="0">
                <a:solidFill>
                  <a:srgbClr val="66CC33"/>
                </a:solidFill>
              </a:rPr>
              <a:t>Green Electricity!</a:t>
            </a:r>
          </a:p>
        </p:txBody>
      </p:sp>
      <p:grpSp>
        <p:nvGrpSpPr>
          <p:cNvPr id="557" name="Group"/>
          <p:cNvGrpSpPr/>
          <p:nvPr/>
        </p:nvGrpSpPr>
        <p:grpSpPr>
          <a:xfrm>
            <a:off x="1084399" y="2021300"/>
            <a:ext cx="7048949" cy="2964461"/>
            <a:chOff x="0" y="0"/>
            <a:chExt cx="7336148" cy="3251227"/>
          </a:xfrm>
        </p:grpSpPr>
        <p:grpSp>
          <p:nvGrpSpPr>
            <p:cNvPr id="540" name="Group"/>
            <p:cNvGrpSpPr/>
            <p:nvPr/>
          </p:nvGrpSpPr>
          <p:grpSpPr>
            <a:xfrm>
              <a:off x="0" y="1111292"/>
              <a:ext cx="1271797" cy="1496736"/>
              <a:chOff x="0" y="0"/>
              <a:chExt cx="1271796" cy="1496735"/>
            </a:xfrm>
          </p:grpSpPr>
          <p:pic>
            <p:nvPicPr>
              <p:cNvPr id="537" name="Image" descr="Image"/>
              <p:cNvPicPr>
                <a:picLocks noChangeAspect="1"/>
              </p:cNvPicPr>
              <p:nvPr/>
            </p:nvPicPr>
            <p:blipFill>
              <a:blip r:embed="rId5"/>
              <a:srcRect b="8660"/>
              <a:stretch>
                <a:fillRect/>
              </a:stretch>
            </p:blipFill>
            <p:spPr>
              <a:xfrm>
                <a:off x="104272" y="0"/>
                <a:ext cx="1096463" cy="1204928"/>
              </a:xfrm>
              <a:prstGeom prst="rect">
                <a:avLst/>
              </a:prstGeom>
              <a:ln w="12700" cap="flat">
                <a:noFill/>
                <a:miter lim="400000"/>
              </a:ln>
              <a:effectLst/>
            </p:spPr>
          </p:pic>
          <p:sp>
            <p:nvSpPr>
              <p:cNvPr id="538" name="Rectangle 3"/>
              <p:cNvSpPr txBox="1"/>
              <p:nvPr/>
            </p:nvSpPr>
            <p:spPr>
              <a:xfrm>
                <a:off x="0" y="1232480"/>
                <a:ext cx="1271797" cy="2642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70000" lnSpcReduction="20000"/>
              </a:bodyPr>
              <a:lstStyle>
                <a:lvl1pPr algn="ct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t>3.78 QW-h</a:t>
                </a:r>
              </a:p>
            </p:txBody>
          </p:sp>
          <p:sp>
            <p:nvSpPr>
              <p:cNvPr id="539" name="Rectangle 3"/>
              <p:cNvSpPr txBox="1"/>
              <p:nvPr/>
            </p:nvSpPr>
            <p:spPr>
              <a:xfrm>
                <a:off x="109034" y="25950"/>
                <a:ext cx="1087042" cy="187891"/>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85000" lnSpcReduction="20000"/>
              </a:bodyPr>
              <a:lstStyle>
                <a:lvl1pPr algn="ctr" defTabSz="822959">
                  <a:defRPr sz="720"/>
                </a:lvl1pPr>
              </a:lstStyle>
              <a:p>
                <a:r>
                  <a:t>Electrical Energy</a:t>
                </a:r>
              </a:p>
            </p:txBody>
          </p:sp>
        </p:grpSp>
        <p:grpSp>
          <p:nvGrpSpPr>
            <p:cNvPr id="544" name="Group"/>
            <p:cNvGrpSpPr/>
            <p:nvPr/>
          </p:nvGrpSpPr>
          <p:grpSpPr>
            <a:xfrm>
              <a:off x="6064352" y="1908014"/>
              <a:ext cx="1271797" cy="1343214"/>
              <a:chOff x="0" y="0"/>
              <a:chExt cx="1271796" cy="1343213"/>
            </a:xfrm>
          </p:grpSpPr>
          <p:pic>
            <p:nvPicPr>
              <p:cNvPr id="541" name="Image" descr="Image"/>
              <p:cNvPicPr>
                <a:picLocks noChangeAspect="1"/>
              </p:cNvPicPr>
              <p:nvPr/>
            </p:nvPicPr>
            <p:blipFill>
              <a:blip r:embed="rId6"/>
              <a:srcRect b="10167"/>
              <a:stretch>
                <a:fillRect/>
              </a:stretch>
            </p:blipFill>
            <p:spPr>
              <a:xfrm>
                <a:off x="151710" y="-1"/>
                <a:ext cx="968396" cy="1055250"/>
              </a:xfrm>
              <a:prstGeom prst="rect">
                <a:avLst/>
              </a:prstGeom>
              <a:ln w="12700" cap="flat">
                <a:noFill/>
                <a:miter lim="400000"/>
              </a:ln>
              <a:effectLst/>
            </p:spPr>
          </p:pic>
          <p:sp>
            <p:nvSpPr>
              <p:cNvPr id="542" name="Rectangle 3"/>
              <p:cNvSpPr txBox="1"/>
              <p:nvPr/>
            </p:nvSpPr>
            <p:spPr>
              <a:xfrm>
                <a:off x="0" y="1078958"/>
                <a:ext cx="1271797" cy="2642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70000" lnSpcReduction="20000"/>
              </a:bodyPr>
              <a:lstStyle>
                <a:lvl1pPr algn="ct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t>2.67 QW-h</a:t>
                </a:r>
              </a:p>
            </p:txBody>
          </p:sp>
          <p:sp>
            <p:nvSpPr>
              <p:cNvPr id="543" name="Rectangle 3"/>
              <p:cNvSpPr txBox="1"/>
              <p:nvPr/>
            </p:nvSpPr>
            <p:spPr>
              <a:xfrm>
                <a:off x="238445" y="11022"/>
                <a:ext cx="794551" cy="187891"/>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85000" lnSpcReduction="20000"/>
              </a:bodyPr>
              <a:lstStyle>
                <a:lvl1pPr algn="ctr" defTabSz="822959">
                  <a:defRPr sz="720"/>
                </a:lvl1pPr>
              </a:lstStyle>
              <a:p>
                <a:r>
                  <a:t>Commercial</a:t>
                </a:r>
              </a:p>
            </p:txBody>
          </p:sp>
        </p:grpSp>
        <p:grpSp>
          <p:nvGrpSpPr>
            <p:cNvPr id="548" name="Group"/>
            <p:cNvGrpSpPr/>
            <p:nvPr/>
          </p:nvGrpSpPr>
          <p:grpSpPr>
            <a:xfrm>
              <a:off x="4957416" y="1391277"/>
              <a:ext cx="1271797" cy="1429353"/>
              <a:chOff x="0" y="0"/>
              <a:chExt cx="1271796" cy="1429352"/>
            </a:xfrm>
          </p:grpSpPr>
          <p:pic>
            <p:nvPicPr>
              <p:cNvPr id="545" name="Image" descr="Image"/>
              <p:cNvPicPr>
                <a:picLocks noChangeAspect="1"/>
              </p:cNvPicPr>
              <p:nvPr/>
            </p:nvPicPr>
            <p:blipFill>
              <a:blip r:embed="rId7"/>
              <a:srcRect b="9838"/>
              <a:stretch>
                <a:fillRect/>
              </a:stretch>
            </p:blipFill>
            <p:spPr>
              <a:xfrm>
                <a:off x="128691" y="0"/>
                <a:ext cx="1014238" cy="1141771"/>
              </a:xfrm>
              <a:prstGeom prst="rect">
                <a:avLst/>
              </a:prstGeom>
              <a:ln w="12700" cap="flat">
                <a:noFill/>
                <a:miter lim="400000"/>
              </a:ln>
              <a:effectLst/>
            </p:spPr>
          </p:pic>
          <p:sp>
            <p:nvSpPr>
              <p:cNvPr id="546" name="Rectangle 3"/>
              <p:cNvSpPr txBox="1"/>
              <p:nvPr/>
            </p:nvSpPr>
            <p:spPr>
              <a:xfrm>
                <a:off x="0" y="1165098"/>
                <a:ext cx="1271797" cy="2642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70000" lnSpcReduction="20000"/>
              </a:bodyPr>
              <a:lstStyle>
                <a:lvl1pPr algn="ct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t>3.39 QW-h</a:t>
                </a:r>
              </a:p>
            </p:txBody>
          </p:sp>
          <p:sp>
            <p:nvSpPr>
              <p:cNvPr id="547" name="Rectangle 3"/>
              <p:cNvSpPr txBox="1"/>
              <p:nvPr/>
            </p:nvSpPr>
            <p:spPr>
              <a:xfrm>
                <a:off x="141071" y="856"/>
                <a:ext cx="968376" cy="187890"/>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85000" lnSpcReduction="20000"/>
              </a:bodyPr>
              <a:lstStyle>
                <a:lvl1pPr algn="ctr" defTabSz="822959">
                  <a:defRPr sz="720"/>
                </a:lvl1pPr>
              </a:lstStyle>
              <a:p>
                <a:r>
                  <a:t>Residential</a:t>
                </a:r>
              </a:p>
            </p:txBody>
          </p:sp>
        </p:grpSp>
        <p:grpSp>
          <p:nvGrpSpPr>
            <p:cNvPr id="552" name="Group"/>
            <p:cNvGrpSpPr/>
            <p:nvPr/>
          </p:nvGrpSpPr>
          <p:grpSpPr>
            <a:xfrm>
              <a:off x="3474820" y="621185"/>
              <a:ext cx="1495570" cy="1883102"/>
              <a:chOff x="0" y="0"/>
              <a:chExt cx="1495568" cy="1883101"/>
            </a:xfrm>
          </p:grpSpPr>
          <p:pic>
            <p:nvPicPr>
              <p:cNvPr id="549" name="Image" descr="Image"/>
              <p:cNvPicPr>
                <a:picLocks noChangeAspect="1"/>
              </p:cNvPicPr>
              <p:nvPr/>
            </p:nvPicPr>
            <p:blipFill>
              <a:blip r:embed="rId8"/>
              <a:srcRect b="7933"/>
              <a:stretch>
                <a:fillRect/>
              </a:stretch>
            </p:blipFill>
            <p:spPr>
              <a:xfrm>
                <a:off x="0" y="-1"/>
                <a:ext cx="1495569" cy="1593220"/>
              </a:xfrm>
              <a:prstGeom prst="rect">
                <a:avLst/>
              </a:prstGeom>
              <a:ln w="12700" cap="flat">
                <a:noFill/>
                <a:miter lim="400000"/>
              </a:ln>
              <a:effectLst/>
            </p:spPr>
          </p:pic>
          <p:sp>
            <p:nvSpPr>
              <p:cNvPr id="550" name="Rectangle 3"/>
              <p:cNvSpPr txBox="1"/>
              <p:nvPr/>
            </p:nvSpPr>
            <p:spPr>
              <a:xfrm>
                <a:off x="124514" y="1618847"/>
                <a:ext cx="1271797" cy="2642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70000" lnSpcReduction="20000"/>
              </a:bodyPr>
              <a:lstStyle>
                <a:lvl1pPr algn="ct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t>7.59 QW-h</a:t>
                </a:r>
              </a:p>
            </p:txBody>
          </p:sp>
          <p:sp>
            <p:nvSpPr>
              <p:cNvPr id="551" name="Rectangle 3"/>
              <p:cNvSpPr txBox="1"/>
              <p:nvPr/>
            </p:nvSpPr>
            <p:spPr>
              <a:xfrm>
                <a:off x="204192" y="33772"/>
                <a:ext cx="1087041" cy="187891"/>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85000" lnSpcReduction="20000"/>
              </a:bodyPr>
              <a:lstStyle>
                <a:lvl1pPr algn="ctr" defTabSz="822959">
                  <a:defRPr sz="720"/>
                </a:lvl1pPr>
              </a:lstStyle>
              <a:p>
                <a:r>
                  <a:t>Industrial</a:t>
                </a:r>
              </a:p>
            </p:txBody>
          </p:sp>
        </p:grpSp>
        <p:grpSp>
          <p:nvGrpSpPr>
            <p:cNvPr id="556" name="Group"/>
            <p:cNvGrpSpPr/>
            <p:nvPr/>
          </p:nvGrpSpPr>
          <p:grpSpPr>
            <a:xfrm>
              <a:off x="1840612" y="0"/>
              <a:ext cx="1518491" cy="1899577"/>
              <a:chOff x="0" y="0"/>
              <a:chExt cx="1518489" cy="1899576"/>
            </a:xfrm>
          </p:grpSpPr>
          <p:pic>
            <p:nvPicPr>
              <p:cNvPr id="553" name="Image" descr="Image"/>
              <p:cNvPicPr>
                <a:picLocks noChangeAspect="1"/>
              </p:cNvPicPr>
              <p:nvPr/>
            </p:nvPicPr>
            <p:blipFill>
              <a:blip r:embed="rId9"/>
              <a:srcRect b="6658"/>
              <a:stretch>
                <a:fillRect/>
              </a:stretch>
            </p:blipFill>
            <p:spPr>
              <a:xfrm>
                <a:off x="0" y="0"/>
                <a:ext cx="1518490" cy="1599242"/>
              </a:xfrm>
              <a:prstGeom prst="rect">
                <a:avLst/>
              </a:prstGeom>
              <a:ln w="12700" cap="flat">
                <a:noFill/>
                <a:miter lim="400000"/>
              </a:ln>
              <a:effectLst/>
            </p:spPr>
          </p:pic>
          <p:sp>
            <p:nvSpPr>
              <p:cNvPr id="554" name="Rectangle 3"/>
              <p:cNvSpPr txBox="1"/>
              <p:nvPr/>
            </p:nvSpPr>
            <p:spPr>
              <a:xfrm>
                <a:off x="106653" y="1635321"/>
                <a:ext cx="1271797" cy="2642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70000" lnSpcReduction="20000"/>
              </a:bodyPr>
              <a:lstStyle>
                <a:lvl1pPr algn="ct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t>7.88 QW-h</a:t>
                </a:r>
              </a:p>
            </p:txBody>
          </p:sp>
          <p:sp>
            <p:nvSpPr>
              <p:cNvPr id="555" name="Rectangle 3"/>
              <p:cNvSpPr txBox="1"/>
              <p:nvPr/>
            </p:nvSpPr>
            <p:spPr>
              <a:xfrm>
                <a:off x="215701" y="21398"/>
                <a:ext cx="1087042" cy="187891"/>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85000" lnSpcReduction="20000"/>
              </a:bodyPr>
              <a:lstStyle>
                <a:lvl1pPr algn="ctr" defTabSz="822959">
                  <a:defRPr sz="720"/>
                </a:lvl1pPr>
              </a:lstStyle>
              <a:p>
                <a:r>
                  <a:t>Transportation</a:t>
                </a:r>
              </a:p>
            </p:txBody>
          </p:sp>
        </p:gr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Rectangle 2"/>
          <p:cNvSpPr txBox="1">
            <a:spLocks noGrp="1"/>
          </p:cNvSpPr>
          <p:nvPr>
            <p:ph type="title"/>
          </p:nvPr>
        </p:nvSpPr>
        <p:spPr>
          <a:xfrm>
            <a:off x="304800" y="12699"/>
            <a:ext cx="8534400" cy="558429"/>
          </a:xfrm>
          <a:prstGeom prst="rect">
            <a:avLst/>
          </a:prstGeom>
        </p:spPr>
        <p:txBody>
          <a:bodyPr/>
          <a:lstStyle>
            <a:lvl1pPr>
              <a:defRPr sz="1800"/>
            </a:lvl1pPr>
          </a:lstStyle>
          <a:p>
            <a:r>
              <a:t>To stimulate such a VAST expansion of U.S. clean Electrical Power Capacity . . .</a:t>
            </a:r>
          </a:p>
        </p:txBody>
      </p:sp>
      <p:sp>
        <p:nvSpPr>
          <p:cNvPr id="560" name="Rectangle 3"/>
          <p:cNvSpPr txBox="1">
            <a:spLocks noGrp="1"/>
          </p:cNvSpPr>
          <p:nvPr>
            <p:ph type="body" idx="1"/>
          </p:nvPr>
        </p:nvSpPr>
        <p:spPr>
          <a:xfrm>
            <a:off x="92670" y="632388"/>
            <a:ext cx="9034860" cy="5376433"/>
          </a:xfrm>
          <a:prstGeom prst="rect">
            <a:avLst/>
          </a:prstGeom>
        </p:spPr>
        <p:txBody>
          <a:bodyPr/>
          <a:lstStyle/>
          <a:p>
            <a:r>
              <a:rPr dirty="0"/>
              <a:t>A Biden Administration-proposed, Congressionally-approved, but not yet implemented</a:t>
            </a:r>
            <a:endParaRPr lang="en-US" dirty="0"/>
          </a:p>
          <a:p>
            <a:r>
              <a:rPr lang="en-US" b="1" dirty="0">
                <a:solidFill>
                  <a:srgbClr val="FBC901"/>
                </a:solidFill>
              </a:rPr>
              <a:t>	</a:t>
            </a:r>
            <a:r>
              <a:rPr b="1" dirty="0">
                <a:solidFill>
                  <a:srgbClr val="FBC901"/>
                </a:solidFill>
              </a:rPr>
              <a:t>45V Tax Plan</a:t>
            </a:r>
            <a:r>
              <a:rPr dirty="0"/>
              <a:t> </a:t>
            </a:r>
            <a:r>
              <a:rPr b="1" dirty="0"/>
              <a:t>LINKS</a:t>
            </a:r>
            <a:r>
              <a:rPr dirty="0"/>
              <a:t> H</a:t>
            </a:r>
            <a:r>
              <a:rPr baseline="-5999" dirty="0"/>
              <a:t>2</a:t>
            </a:r>
            <a:r>
              <a:rPr dirty="0"/>
              <a:t> R&amp;D and infrastructure tax credits to three requirements:</a:t>
            </a:r>
          </a:p>
          <a:p>
            <a:pPr>
              <a:lnSpc>
                <a:spcPct val="250000"/>
              </a:lnSpc>
            </a:pPr>
            <a:r>
              <a:rPr dirty="0"/>
              <a:t>1) Hydrogen plants must be </a:t>
            </a:r>
            <a:r>
              <a:rPr dirty="0">
                <a:solidFill>
                  <a:srgbClr val="FBC901"/>
                </a:solidFill>
              </a:rPr>
              <a:t>powered by NEW clean electrical power plants</a:t>
            </a:r>
            <a:r>
              <a:rPr dirty="0"/>
              <a:t> (wind, solar, hydro . . .)</a:t>
            </a:r>
          </a:p>
          <a:p>
            <a:r>
              <a:rPr dirty="0"/>
              <a:t>2) Hydrogen plants must be </a:t>
            </a:r>
            <a:r>
              <a:rPr dirty="0">
                <a:solidFill>
                  <a:srgbClr val="FBC901"/>
                </a:solidFill>
              </a:rPr>
              <a:t>located close to those NEW clean electricity plants</a:t>
            </a:r>
            <a:endParaRPr lang="en-US" dirty="0">
              <a:solidFill>
                <a:srgbClr val="FBC901"/>
              </a:solidFill>
            </a:endParaRPr>
          </a:p>
          <a:p>
            <a:r>
              <a:rPr lang="en-US" dirty="0">
                <a:solidFill>
                  <a:srgbClr val="FBC901"/>
                </a:solidFill>
              </a:rPr>
              <a:t>	</a:t>
            </a:r>
            <a:r>
              <a:rPr dirty="0"/>
              <a:t>Eliminating need for long-distance High Voltage DC electrical transmission lines</a:t>
            </a:r>
            <a:endParaRPr lang="en-US" dirty="0"/>
          </a:p>
          <a:p>
            <a:endParaRPr sz="400" dirty="0"/>
          </a:p>
          <a:p>
            <a:r>
              <a:rPr dirty="0"/>
              <a:t>3) Hydrogen plant output must </a:t>
            </a:r>
            <a:r>
              <a:rPr dirty="0">
                <a:solidFill>
                  <a:srgbClr val="FBC901"/>
                </a:solidFill>
              </a:rPr>
              <a:t>follow the natural generation cycles</a:t>
            </a:r>
            <a:r>
              <a:rPr dirty="0"/>
              <a:t> of the coupled electricity plants</a:t>
            </a:r>
          </a:p>
          <a:p>
            <a:r>
              <a:rPr dirty="0"/>
              <a:t>	E.G., if coupled to only new local solar + wind power plants, Electrolytic H</a:t>
            </a:r>
            <a:r>
              <a:rPr baseline="-5999" dirty="0"/>
              <a:t>2</a:t>
            </a:r>
            <a:r>
              <a:rPr dirty="0"/>
              <a:t> production </a:t>
            </a:r>
            <a:endParaRPr lang="en-US" dirty="0"/>
          </a:p>
          <a:p>
            <a:r>
              <a:rPr lang="en-US" dirty="0"/>
              <a:t>	</a:t>
            </a:r>
            <a:r>
              <a:rPr dirty="0"/>
              <a:t>would typically ramp up with the rising sun, and fall with the diminishing evening winds</a:t>
            </a:r>
            <a:endParaRPr lang="en-US" dirty="0"/>
          </a:p>
          <a:p>
            <a:endParaRPr sz="400" dirty="0"/>
          </a:p>
          <a:p>
            <a:r>
              <a:rPr dirty="0"/>
              <a:t>This </a:t>
            </a:r>
            <a:r>
              <a:rPr b="1" dirty="0">
                <a:solidFill>
                  <a:srgbClr val="FBC901"/>
                </a:solidFill>
              </a:rPr>
              <a:t>45V Tax Plan</a:t>
            </a:r>
            <a:r>
              <a:rPr dirty="0"/>
              <a:t>, implemented WITH those requirements stimulated these earlier headlines:</a:t>
            </a:r>
          </a:p>
          <a:p>
            <a:pPr>
              <a:defRPr sz="1400"/>
            </a:pPr>
            <a:r>
              <a:rPr dirty="0"/>
              <a:t>	"Get Tax Right or Clean Hydrogen will be a Bigger Boondoggle than Biofuels" - </a:t>
            </a:r>
            <a:r>
              <a:rPr dirty="0">
                <a:solidFill>
                  <a:srgbClr val="FBC901"/>
                </a:solidFill>
              </a:rPr>
              <a:t>Washington Post </a:t>
            </a:r>
            <a:r>
              <a:rPr baseline="31999" dirty="0"/>
              <a:t>7</a:t>
            </a:r>
          </a:p>
          <a:p>
            <a:pPr>
              <a:defRPr sz="1400"/>
            </a:pPr>
            <a:r>
              <a:rPr baseline="31999" dirty="0"/>
              <a:t>	"</a:t>
            </a:r>
            <a:r>
              <a:rPr dirty="0"/>
              <a:t>Before We Invest Billions in this Clean Fuel, Let’s Make Sure It’s Actually Clean" - </a:t>
            </a:r>
            <a:r>
              <a:rPr dirty="0">
                <a:solidFill>
                  <a:srgbClr val="FBC901"/>
                </a:solidFill>
              </a:rPr>
              <a:t>New York Times</a:t>
            </a:r>
            <a:r>
              <a:rPr dirty="0"/>
              <a:t> </a:t>
            </a:r>
            <a:r>
              <a:rPr baseline="31999" dirty="0"/>
              <a:t>8</a:t>
            </a:r>
          </a:p>
          <a:p>
            <a:pPr>
              <a:defRPr sz="1400"/>
            </a:pPr>
            <a:r>
              <a:rPr baseline="31999" dirty="0"/>
              <a:t>	"</a:t>
            </a:r>
            <a:r>
              <a:rPr dirty="0"/>
              <a:t>Green Hydrogen Or Dirty Fuel? . . . Tax Credit Will Determine Industry’s Future" - </a:t>
            </a:r>
            <a:r>
              <a:rPr dirty="0">
                <a:solidFill>
                  <a:srgbClr val="FBC901"/>
                </a:solidFill>
              </a:rPr>
              <a:t>Forbes</a:t>
            </a:r>
            <a:r>
              <a:rPr dirty="0"/>
              <a:t> </a:t>
            </a:r>
            <a:r>
              <a:rPr baseline="31999" dirty="0"/>
              <a:t>9</a:t>
            </a:r>
          </a:p>
        </p:txBody>
      </p:sp>
      <p:sp>
        <p:nvSpPr>
          <p:cNvPr id="561" name="Rectangle 5"/>
          <p:cNvSpPr txBox="1"/>
          <p:nvPr/>
        </p:nvSpPr>
        <p:spPr>
          <a:xfrm>
            <a:off x="317242" y="6070081"/>
            <a:ext cx="8660161" cy="6961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pPr>
            <a:r>
              <a:t>7) </a:t>
            </a:r>
            <a:r>
              <a:rPr u="sng">
                <a:solidFill>
                  <a:srgbClr val="76D6FF"/>
                </a:solidFill>
                <a:uFill>
                  <a:solidFill>
                    <a:srgbClr val="00CCFF"/>
                  </a:solidFill>
                </a:uFill>
                <a:hlinkClick r:id="rId2"/>
              </a:rPr>
              <a:t>https://www.washingtonpost.com/opinions/2023/04/27/clean-hydrogen-tax-credit-stringent-rules/</a:t>
            </a:r>
          </a:p>
          <a:p>
            <a:pP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pPr>
            <a:r>
              <a:t>8) </a:t>
            </a:r>
            <a:r>
              <a:rPr u="sng">
                <a:solidFill>
                  <a:srgbClr val="76D6FF"/>
                </a:solidFill>
                <a:uFill>
                  <a:solidFill>
                    <a:srgbClr val="00CCFF"/>
                  </a:solidFill>
                </a:uFill>
                <a:hlinkClick r:id="rId3"/>
              </a:rPr>
              <a:t>https://www.nytimes.com/2023/04/14/opinion/hydrogen-fuel-tax-credit-climate-change.html?searchResultPosition=2</a:t>
            </a:r>
          </a:p>
          <a:p>
            <a:pP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pPr>
            <a:r>
              <a:t>9) </a:t>
            </a:r>
            <a:r>
              <a:rPr u="sng">
                <a:solidFill>
                  <a:srgbClr val="76D6FF"/>
                </a:solidFill>
                <a:uFill>
                  <a:solidFill>
                    <a:srgbClr val="00CCFF"/>
                  </a:solidFill>
                </a:uFill>
                <a:hlinkClick r:id="rId4"/>
              </a:rPr>
              <a:t>https://www.forbes.com/sites/energyinnovation/2023/04/17/green-hydro...s-on-45v-tax-credit-will-determine-industrys-future/?sh=34ced0ffd226</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Rectangle 2"/>
          <p:cNvSpPr txBox="1">
            <a:spLocks noGrp="1"/>
          </p:cNvSpPr>
          <p:nvPr>
            <p:ph type="title"/>
          </p:nvPr>
        </p:nvSpPr>
        <p:spPr>
          <a:xfrm>
            <a:off x="304800" y="39563"/>
            <a:ext cx="8534400" cy="369777"/>
          </a:xfrm>
          <a:prstGeom prst="rect">
            <a:avLst/>
          </a:prstGeom>
        </p:spPr>
        <p:txBody>
          <a:bodyPr/>
          <a:lstStyle/>
          <a:p>
            <a:pPr>
              <a:defRPr sz="1800"/>
            </a:pPr>
            <a:r>
              <a:rPr b="1"/>
              <a:t>WITH</a:t>
            </a:r>
            <a:r>
              <a:t> those requirements, few if any existing U.S. H</a:t>
            </a:r>
            <a:r>
              <a:rPr baseline="-5999"/>
              <a:t>2</a:t>
            </a:r>
            <a:r>
              <a:t> plants could qualify</a:t>
            </a:r>
          </a:p>
        </p:txBody>
      </p:sp>
      <p:sp>
        <p:nvSpPr>
          <p:cNvPr id="564" name="Rectangle 3"/>
          <p:cNvSpPr txBox="1">
            <a:spLocks noGrp="1"/>
          </p:cNvSpPr>
          <p:nvPr>
            <p:ph type="body" idx="1"/>
          </p:nvPr>
        </p:nvSpPr>
        <p:spPr>
          <a:xfrm>
            <a:off x="79970" y="1822820"/>
            <a:ext cx="8984060" cy="4537410"/>
          </a:xfrm>
          <a:prstGeom prst="rect">
            <a:avLst/>
          </a:prstGeom>
        </p:spPr>
        <p:txBody>
          <a:bodyPr>
            <a:noAutofit/>
          </a:bodyPr>
          <a:lstStyle/>
          <a:p>
            <a:pPr defTabSz="850391">
              <a:tabLst>
                <a:tab pos="419100" algn="l"/>
                <a:tab pos="838200" algn="l"/>
                <a:tab pos="1270000" algn="l"/>
                <a:tab pos="1689100" algn="l"/>
                <a:tab pos="2120900" algn="l"/>
              </a:tabLst>
              <a:defRPr sz="1488">
                <a:effectLst>
                  <a:outerShdw blurRad="35433" dist="35433" dir="2700000" rotWithShape="0">
                    <a:srgbClr val="000000"/>
                  </a:outerShdw>
                </a:effectLst>
              </a:defRPr>
            </a:pPr>
            <a:r>
              <a:rPr sz="1400" dirty="0"/>
              <a:t>The strongest candidates for a share of the multi-billion-dollar </a:t>
            </a:r>
            <a:r>
              <a:rPr sz="1400" dirty="0">
                <a:solidFill>
                  <a:srgbClr val="FBC901"/>
                </a:solidFill>
              </a:rPr>
              <a:t>45V Tax Plan</a:t>
            </a:r>
            <a:r>
              <a:rPr sz="1400" dirty="0"/>
              <a:t> credits are instead:</a:t>
            </a:r>
          </a:p>
          <a:p>
            <a:pPr defTabSz="850391">
              <a:tabLst>
                <a:tab pos="419100" algn="l"/>
                <a:tab pos="838200" algn="l"/>
                <a:tab pos="1270000" algn="l"/>
                <a:tab pos="1689100" algn="l"/>
                <a:tab pos="2120900" algn="l"/>
              </a:tabLst>
              <a:defRPr sz="1488">
                <a:effectLst>
                  <a:outerShdw blurRad="35433" dist="35433" dir="2700000" rotWithShape="0">
                    <a:srgbClr val="000000"/>
                  </a:outerShdw>
                </a:effectLst>
              </a:defRPr>
            </a:pPr>
            <a:r>
              <a:rPr sz="1400" dirty="0"/>
              <a:t>	The ~ 1% of plants now using H</a:t>
            </a:r>
            <a:r>
              <a:rPr sz="1400" baseline="-5999" dirty="0"/>
              <a:t>2</a:t>
            </a:r>
            <a:r>
              <a:rPr sz="1400" dirty="0"/>
              <a:t> Electrolysis powered by green electricity </a:t>
            </a:r>
          </a:p>
          <a:p>
            <a:pPr defTabSz="850391">
              <a:tabLst>
                <a:tab pos="419100" algn="l"/>
                <a:tab pos="838200" algn="l"/>
                <a:tab pos="1270000" algn="l"/>
                <a:tab pos="1689100" algn="l"/>
                <a:tab pos="2120900" algn="l"/>
              </a:tabLst>
              <a:defRPr sz="1488">
                <a:effectLst>
                  <a:outerShdw blurRad="35433" dist="35433" dir="2700000" rotWithShape="0">
                    <a:srgbClr val="000000"/>
                  </a:outerShdw>
                </a:effectLst>
              </a:defRPr>
            </a:pPr>
            <a:r>
              <a:rPr sz="1400" dirty="0"/>
              <a:t>	The ~ 3% of plants now using H</a:t>
            </a:r>
            <a:r>
              <a:rPr sz="1400" baseline="-5999" dirty="0"/>
              <a:t>2</a:t>
            </a:r>
            <a:r>
              <a:rPr sz="1400" dirty="0"/>
              <a:t> Electrolysis powered by NON-green electricity</a:t>
            </a:r>
            <a:endParaRPr lang="en-US" sz="1400" dirty="0"/>
          </a:p>
          <a:p>
            <a:pPr defTabSz="850391">
              <a:tabLst>
                <a:tab pos="419100" algn="l"/>
                <a:tab pos="838200" algn="l"/>
                <a:tab pos="1270000" algn="l"/>
                <a:tab pos="1689100" algn="l"/>
                <a:tab pos="2120900" algn="l"/>
              </a:tabLst>
              <a:defRPr sz="1488">
                <a:effectLst>
                  <a:outerShdw blurRad="35433" dist="35433" dir="2700000" rotWithShape="0">
                    <a:srgbClr val="000000"/>
                  </a:outerShdw>
                </a:effectLst>
              </a:defRPr>
            </a:pPr>
            <a:r>
              <a:rPr lang="en-US" sz="1400" dirty="0"/>
              <a:t>		</a:t>
            </a:r>
            <a:r>
              <a:rPr sz="1400" dirty="0"/>
              <a:t>Though both could qualify ONLY if their existing or new green electricity suppliers were local</a:t>
            </a:r>
            <a:endParaRPr lang="en-US" sz="1400" dirty="0"/>
          </a:p>
          <a:p>
            <a:pPr defTabSz="850391">
              <a:tabLst>
                <a:tab pos="419100" algn="l"/>
                <a:tab pos="838200" algn="l"/>
                <a:tab pos="1270000" algn="l"/>
                <a:tab pos="1689100" algn="l"/>
                <a:tab pos="2120900" algn="l"/>
              </a:tabLst>
              <a:defRPr sz="1488">
                <a:effectLst>
                  <a:outerShdw blurRad="35433" dist="35433" dir="2700000" rotWithShape="0">
                    <a:srgbClr val="000000"/>
                  </a:outerShdw>
                </a:effectLst>
              </a:defRPr>
            </a:pPr>
            <a:endParaRPr sz="400" dirty="0"/>
          </a:p>
          <a:p>
            <a:pPr defTabSz="850391">
              <a:tabLst>
                <a:tab pos="419100" algn="l"/>
                <a:tab pos="838200" algn="l"/>
                <a:tab pos="1270000" algn="l"/>
                <a:tab pos="1689100" algn="l"/>
                <a:tab pos="2120900" algn="l"/>
              </a:tabLst>
              <a:defRPr sz="1488">
                <a:effectLst>
                  <a:outerShdw blurRad="35433" dist="35433" dir="2700000" rotWithShape="0">
                    <a:srgbClr val="000000"/>
                  </a:outerShdw>
                </a:effectLst>
              </a:defRPr>
            </a:pPr>
            <a:r>
              <a:rPr sz="1400" dirty="0"/>
              <a:t>Which has led to massive Petrochemical / Energy Industry pushback &amp; lobbying</a:t>
            </a:r>
          </a:p>
          <a:p>
            <a:pPr defTabSz="850391">
              <a:tabLst>
                <a:tab pos="419100" algn="l"/>
                <a:tab pos="838200" algn="l"/>
                <a:tab pos="1270000" algn="l"/>
                <a:tab pos="1689100" algn="l"/>
                <a:tab pos="2120900" algn="l"/>
              </a:tabLst>
              <a:defRPr sz="1488">
                <a:effectLst>
                  <a:outerShdw blurRad="35433" dist="35433" dir="2700000" rotWithShape="0">
                    <a:srgbClr val="000000"/>
                  </a:outerShdw>
                </a:effectLst>
              </a:defRPr>
            </a:pPr>
            <a:r>
              <a:rPr sz="1400" dirty="0"/>
              <a:t>	Up to and apparently including the formation of the aforementioned </a:t>
            </a:r>
            <a:r>
              <a:rPr sz="1400" dirty="0">
                <a:solidFill>
                  <a:srgbClr val="FBC901"/>
                </a:solidFill>
              </a:rPr>
              <a:t>Clean Hydrogen Future Council</a:t>
            </a:r>
            <a:endParaRPr lang="en-US" sz="1400" dirty="0">
              <a:solidFill>
                <a:srgbClr val="FBC901"/>
              </a:solidFill>
            </a:endParaRPr>
          </a:p>
          <a:p>
            <a:pPr defTabSz="850391">
              <a:tabLst>
                <a:tab pos="419100" algn="l"/>
                <a:tab pos="838200" algn="l"/>
                <a:tab pos="1270000" algn="l"/>
                <a:tab pos="1689100" algn="l"/>
                <a:tab pos="2120900" algn="l"/>
              </a:tabLst>
              <a:defRPr sz="1488">
                <a:effectLst>
                  <a:outerShdw blurRad="35433" dist="35433" dir="2700000" rotWithShape="0">
                    <a:srgbClr val="000000"/>
                  </a:outerShdw>
                </a:effectLst>
              </a:defRPr>
            </a:pPr>
            <a:r>
              <a:rPr lang="en-US" sz="1400" dirty="0">
                <a:solidFill>
                  <a:srgbClr val="FBC901"/>
                </a:solidFill>
              </a:rPr>
              <a:t>		</a:t>
            </a:r>
            <a:r>
              <a:rPr sz="1400" dirty="0"/>
              <a:t>Which was founded in 2021, exactly as the 45V Tax Plan was being formulated</a:t>
            </a:r>
            <a:endParaRPr lang="en-US" sz="1400" dirty="0"/>
          </a:p>
          <a:p>
            <a:pPr defTabSz="850391">
              <a:tabLst>
                <a:tab pos="419100" algn="l"/>
                <a:tab pos="838200" algn="l"/>
                <a:tab pos="1270000" algn="l"/>
                <a:tab pos="1689100" algn="l"/>
                <a:tab pos="2120900" algn="l"/>
              </a:tabLst>
              <a:defRPr sz="1488">
                <a:effectLst>
                  <a:outerShdw blurRad="35433" dist="35433" dir="2700000" rotWithShape="0">
                    <a:srgbClr val="000000"/>
                  </a:outerShdw>
                </a:effectLst>
              </a:defRPr>
            </a:pPr>
            <a:endParaRPr sz="400" dirty="0"/>
          </a:p>
          <a:p>
            <a:pPr defTabSz="850391">
              <a:tabLst>
                <a:tab pos="419100" algn="l"/>
                <a:tab pos="838200" algn="l"/>
                <a:tab pos="1270000" algn="l"/>
                <a:tab pos="1689100" algn="l"/>
                <a:tab pos="2120900" algn="l"/>
              </a:tabLst>
              <a:defRPr sz="1488">
                <a:effectLst>
                  <a:outerShdw blurRad="35433" dist="35433" dir="2700000" rotWithShape="0">
                    <a:srgbClr val="000000"/>
                  </a:outerShdw>
                </a:effectLst>
              </a:defRPr>
            </a:pPr>
            <a:r>
              <a:rPr sz="1400" dirty="0"/>
              <a:t>Unlike the </a:t>
            </a:r>
            <a:r>
              <a:rPr sz="1400" dirty="0">
                <a:solidFill>
                  <a:srgbClr val="FBC901"/>
                </a:solidFill>
              </a:rPr>
              <a:t>Hydrogen Fuel Cell Partnership</a:t>
            </a:r>
            <a:r>
              <a:rPr sz="1400" dirty="0"/>
              <a:t>, </a:t>
            </a:r>
            <a:r>
              <a:rPr sz="1400" dirty="0">
                <a:solidFill>
                  <a:srgbClr val="FBC901"/>
                </a:solidFill>
              </a:rPr>
              <a:t>Hydrogen Council </a:t>
            </a:r>
            <a:r>
              <a:rPr sz="1400" dirty="0"/>
              <a:t>&amp;</a:t>
            </a:r>
            <a:r>
              <a:rPr sz="1400" dirty="0">
                <a:solidFill>
                  <a:srgbClr val="FBC901"/>
                </a:solidFill>
              </a:rPr>
              <a:t> Fuel Cell and Hydrogen Energy Assoc.</a:t>
            </a:r>
            <a:endParaRPr lang="en-US" sz="1400" dirty="0">
              <a:solidFill>
                <a:srgbClr val="FBC901"/>
              </a:solidFill>
            </a:endParaRPr>
          </a:p>
          <a:p>
            <a:pPr algn="ctr" defTabSz="850391">
              <a:tabLst>
                <a:tab pos="419100" algn="l"/>
                <a:tab pos="838200" algn="l"/>
                <a:tab pos="1270000" algn="l"/>
                <a:tab pos="1689100" algn="l"/>
                <a:tab pos="2120900" algn="l"/>
              </a:tabLst>
              <a:defRPr sz="1488">
                <a:effectLst>
                  <a:outerShdw blurRad="35433" dist="35433" dir="2700000" rotWithShape="0">
                    <a:srgbClr val="000000"/>
                  </a:outerShdw>
                </a:effectLst>
              </a:defRPr>
            </a:pPr>
            <a:r>
              <a:rPr sz="1400" dirty="0"/>
              <a:t>which have all released lengthy Vision or Roadmap statements:</a:t>
            </a:r>
          </a:p>
          <a:p>
            <a:pPr algn="ctr" defTabSz="850391">
              <a:tabLst>
                <a:tab pos="419100" algn="l"/>
                <a:tab pos="838200" algn="l"/>
                <a:tab pos="1270000" algn="l"/>
                <a:tab pos="1689100" algn="l"/>
                <a:tab pos="2120900" algn="l"/>
              </a:tabLst>
              <a:defRPr sz="1488">
                <a:effectLst>
                  <a:outerShdw blurRad="35433" dist="35433" dir="2700000" rotWithShape="0">
                    <a:srgbClr val="000000"/>
                  </a:outerShdw>
                </a:effectLst>
              </a:defRPr>
            </a:pPr>
            <a:r>
              <a:rPr sz="1400" dirty="0"/>
              <a:t>The </a:t>
            </a:r>
            <a:r>
              <a:rPr sz="1400" dirty="0">
                <a:solidFill>
                  <a:srgbClr val="FBC901"/>
                </a:solidFill>
              </a:rPr>
              <a:t>Clean Hydrogen Future Coalition (</a:t>
            </a:r>
            <a:r>
              <a:rPr sz="1400" dirty="0" err="1">
                <a:solidFill>
                  <a:srgbClr val="FBC901"/>
                </a:solidFill>
              </a:rPr>
              <a:t>CHFC</a:t>
            </a:r>
            <a:r>
              <a:rPr sz="1400" dirty="0">
                <a:solidFill>
                  <a:srgbClr val="FBC901"/>
                </a:solidFill>
              </a:rPr>
              <a:t>) </a:t>
            </a:r>
            <a:r>
              <a:rPr sz="1400" dirty="0"/>
              <a:t>has published only a short position statement </a:t>
            </a:r>
          </a:p>
          <a:p>
            <a:pPr algn="ctr" defTabSz="850391">
              <a:tabLst>
                <a:tab pos="419100" algn="l"/>
                <a:tab pos="838200" algn="l"/>
                <a:tab pos="1270000" algn="l"/>
                <a:tab pos="1689100" algn="l"/>
                <a:tab pos="2120900" algn="l"/>
              </a:tabLst>
              <a:defRPr sz="1488">
                <a:effectLst>
                  <a:outerShdw blurRad="35433" dist="35433" dir="2700000" rotWithShape="0">
                    <a:srgbClr val="000000"/>
                  </a:outerShdw>
                </a:effectLst>
              </a:defRPr>
            </a:pPr>
            <a:r>
              <a:rPr sz="1400" b="1" dirty="0"/>
              <a:t>entirely</a:t>
            </a:r>
            <a:r>
              <a:rPr sz="1400" dirty="0"/>
              <a:t> concerned with ways in which </a:t>
            </a:r>
            <a:r>
              <a:rPr sz="1400" b="1" dirty="0"/>
              <a:t>all three</a:t>
            </a:r>
            <a:r>
              <a:rPr sz="1400" dirty="0"/>
              <a:t> </a:t>
            </a:r>
            <a:r>
              <a:rPr sz="1400" dirty="0">
                <a:solidFill>
                  <a:srgbClr val="FBC901"/>
                </a:solidFill>
              </a:rPr>
              <a:t>45V Tax Plan</a:t>
            </a:r>
            <a:r>
              <a:rPr sz="1400" dirty="0"/>
              <a:t> eligibility requirements </a:t>
            </a:r>
          </a:p>
          <a:p>
            <a:pPr algn="ctr" defTabSz="850391">
              <a:tabLst>
                <a:tab pos="419100" algn="l"/>
                <a:tab pos="838200" algn="l"/>
                <a:tab pos="1270000" algn="l"/>
                <a:tab pos="1689100" algn="l"/>
                <a:tab pos="2120900" algn="l"/>
              </a:tabLst>
              <a:defRPr sz="1488">
                <a:effectLst>
                  <a:outerShdw blurRad="35433" dist="35433" dir="2700000" rotWithShape="0">
                    <a:srgbClr val="000000"/>
                  </a:outerShdw>
                </a:effectLst>
              </a:defRPr>
            </a:pPr>
            <a:r>
              <a:rPr sz="1400" dirty="0"/>
              <a:t>could be relaxed to </a:t>
            </a:r>
            <a:r>
              <a:rPr sz="1400" b="1" dirty="0"/>
              <a:t>benefit the remaining 96% of existing </a:t>
            </a:r>
            <a:r>
              <a:rPr sz="1400" b="1" dirty="0">
                <a:solidFill>
                  <a:srgbClr val="FF6600"/>
                </a:solidFill>
              </a:rPr>
              <a:t>GHG-linked H</a:t>
            </a:r>
            <a:r>
              <a:rPr sz="1400" b="1" baseline="-5999" dirty="0">
                <a:solidFill>
                  <a:srgbClr val="FF6600"/>
                </a:solidFill>
              </a:rPr>
              <a:t>2</a:t>
            </a:r>
            <a:r>
              <a:rPr sz="1400" b="1" dirty="0">
                <a:solidFill>
                  <a:srgbClr val="FF6600"/>
                </a:solidFill>
              </a:rPr>
              <a:t> suppliers </a:t>
            </a:r>
            <a:r>
              <a:rPr sz="1400" baseline="31999" dirty="0"/>
              <a:t>1</a:t>
            </a:r>
          </a:p>
        </p:txBody>
      </p:sp>
      <p:sp>
        <p:nvSpPr>
          <p:cNvPr id="565" name="Rectangle 5"/>
          <p:cNvSpPr txBox="1"/>
          <p:nvPr/>
        </p:nvSpPr>
        <p:spPr>
          <a:xfrm>
            <a:off x="160146" y="6569275"/>
            <a:ext cx="8823708"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https://cleanh2.org/wp-content/uploads/CHFC-Position-Statement-on-use-of-RECs-for-45V-Implementation-April-2023.pdf</a:t>
            </a:r>
          </a:p>
        </p:txBody>
      </p:sp>
      <p:pic>
        <p:nvPicPr>
          <p:cNvPr id="566" name="black_brown_hydrogen.jpeg" descr="black_brown_hydrogen.jpeg"/>
          <p:cNvPicPr>
            <a:picLocks noChangeAspect="1"/>
          </p:cNvPicPr>
          <p:nvPr/>
        </p:nvPicPr>
        <p:blipFill>
          <a:blip r:embed="rId2"/>
          <a:stretch>
            <a:fillRect/>
          </a:stretch>
        </p:blipFill>
        <p:spPr>
          <a:xfrm>
            <a:off x="3798082" y="899842"/>
            <a:ext cx="1691461" cy="882408"/>
          </a:xfrm>
          <a:prstGeom prst="rect">
            <a:avLst/>
          </a:prstGeom>
          <a:ln w="12700">
            <a:miter lim="400000"/>
          </a:ln>
        </p:spPr>
      </p:pic>
      <p:pic>
        <p:nvPicPr>
          <p:cNvPr id="567" name="Image" descr="Image"/>
          <p:cNvPicPr>
            <a:picLocks noChangeAspect="1"/>
          </p:cNvPicPr>
          <p:nvPr/>
        </p:nvPicPr>
        <p:blipFill>
          <a:blip r:embed="rId3"/>
          <a:stretch>
            <a:fillRect/>
          </a:stretch>
        </p:blipFill>
        <p:spPr>
          <a:xfrm>
            <a:off x="878163" y="916856"/>
            <a:ext cx="1650495" cy="882408"/>
          </a:xfrm>
          <a:prstGeom prst="rect">
            <a:avLst/>
          </a:prstGeom>
          <a:ln w="12700">
            <a:miter lim="400000"/>
          </a:ln>
        </p:spPr>
      </p:pic>
      <p:pic>
        <p:nvPicPr>
          <p:cNvPr id="568" name="Image" descr="Image"/>
          <p:cNvPicPr>
            <a:picLocks noChangeAspect="1"/>
          </p:cNvPicPr>
          <p:nvPr/>
        </p:nvPicPr>
        <p:blipFill>
          <a:blip r:embed="rId4"/>
          <a:srcRect l="9578" r="21053" b="6645"/>
          <a:stretch>
            <a:fillRect/>
          </a:stretch>
        </p:blipFill>
        <p:spPr>
          <a:xfrm>
            <a:off x="6772390" y="904498"/>
            <a:ext cx="1656172" cy="882464"/>
          </a:xfrm>
          <a:prstGeom prst="rect">
            <a:avLst/>
          </a:prstGeom>
          <a:ln w="12700">
            <a:miter lim="400000"/>
          </a:ln>
        </p:spPr>
      </p:pic>
      <p:sp>
        <p:nvSpPr>
          <p:cNvPr id="569" name="Rectangle 3"/>
          <p:cNvSpPr txBox="1"/>
          <p:nvPr/>
        </p:nvSpPr>
        <p:spPr>
          <a:xfrm>
            <a:off x="204321" y="566903"/>
            <a:ext cx="2953204"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70000" lnSpcReduction="20000"/>
          </a:bodyPr>
          <a:lstStyle>
            <a:lvl1pPr algn="ctr" defTabSz="850391">
              <a:lnSpc>
                <a:spcPct val="170000"/>
              </a:lnSpc>
              <a:tabLst>
                <a:tab pos="419100" algn="l"/>
                <a:tab pos="838200" algn="l"/>
                <a:tab pos="1270000" algn="l"/>
                <a:tab pos="1689100" algn="l"/>
                <a:tab pos="2120900" algn="l"/>
              </a:tabLst>
              <a:defRPr sz="1116" b="0">
                <a:solidFill>
                  <a:srgbClr val="FFFFFF"/>
                </a:solidFill>
                <a:effectLst>
                  <a:outerShdw blurRad="35433" dist="35433" dir="2700000" rotWithShape="0">
                    <a:srgbClr val="000000"/>
                  </a:outerShdw>
                </a:effectLst>
                <a:latin typeface="+mn-lt"/>
                <a:ea typeface="+mn-ea"/>
                <a:cs typeface="+mn-cs"/>
                <a:sym typeface="Arial"/>
              </a:defRPr>
            </a:lvl1pPr>
          </a:lstStyle>
          <a:p>
            <a:r>
              <a:rPr dirty="0"/>
              <a:t>Not 50-60% using Steam Methane Reforming</a:t>
            </a:r>
          </a:p>
        </p:txBody>
      </p:sp>
      <p:sp>
        <p:nvSpPr>
          <p:cNvPr id="570" name="Rectangle 3"/>
          <p:cNvSpPr txBox="1"/>
          <p:nvPr/>
        </p:nvSpPr>
        <p:spPr>
          <a:xfrm>
            <a:off x="6261905" y="566903"/>
            <a:ext cx="2779311"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70000" lnSpcReduction="20000"/>
          </a:bodyPr>
          <a:lstStyle>
            <a:lvl1pPr algn="ctr">
              <a:lnSpc>
                <a:spcPct val="170000"/>
              </a:lnSpc>
              <a:tabLst>
                <a:tab pos="457200" algn="l"/>
                <a:tab pos="914400" algn="l"/>
                <a:tab pos="1371600" algn="l"/>
                <a:tab pos="1828800" algn="l"/>
                <a:tab pos="2286000" algn="l"/>
              </a:tabLst>
              <a:defRPr sz="1200" b="0">
                <a:solidFill>
                  <a:srgbClr val="FFFFFF"/>
                </a:solidFill>
                <a:effectLst>
                  <a:outerShdw blurRad="38100" dist="38100" dir="2700000" rotWithShape="0">
                    <a:srgbClr val="000000"/>
                  </a:outerShdw>
                </a:effectLst>
                <a:latin typeface="+mn-lt"/>
                <a:ea typeface="+mn-ea"/>
                <a:cs typeface="+mn-cs"/>
                <a:sym typeface="Arial"/>
              </a:defRPr>
            </a:lvl1pPr>
          </a:lstStyle>
          <a:p>
            <a:r>
              <a:rPr dirty="0"/>
              <a:t>Not 20-30% using Oil Refining:</a:t>
            </a:r>
          </a:p>
        </p:txBody>
      </p:sp>
      <p:sp>
        <p:nvSpPr>
          <p:cNvPr id="571" name="Rectangle 3"/>
          <p:cNvSpPr txBox="1"/>
          <p:nvPr/>
        </p:nvSpPr>
        <p:spPr>
          <a:xfrm>
            <a:off x="3172368" y="562153"/>
            <a:ext cx="2953204"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70000" lnSpcReduction="20000"/>
          </a:bodyPr>
          <a:lstStyle>
            <a:lvl1pPr algn="ctr">
              <a:lnSpc>
                <a:spcPct val="170000"/>
              </a:lnSpc>
              <a:tabLst>
                <a:tab pos="457200" algn="l"/>
                <a:tab pos="914400" algn="l"/>
                <a:tab pos="1371600" algn="l"/>
                <a:tab pos="1828800" algn="l"/>
                <a:tab pos="2286000" algn="l"/>
              </a:tabLst>
              <a:defRPr sz="1200" b="0">
                <a:solidFill>
                  <a:srgbClr val="FFFFFF"/>
                </a:solidFill>
                <a:effectLst>
                  <a:outerShdw blurRad="38100" dist="38100" dir="2700000" rotWithShape="0">
                    <a:srgbClr val="000000"/>
                  </a:outerShdw>
                </a:effectLst>
                <a:latin typeface="+mn-lt"/>
                <a:ea typeface="+mn-ea"/>
                <a:cs typeface="+mn-cs"/>
                <a:sym typeface="Arial"/>
              </a:defRPr>
            </a:lvl1pPr>
          </a:lstStyle>
          <a:p>
            <a:r>
              <a:rPr dirty="0"/>
              <a:t>Not 20-30% using Coal Gasification:</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Rectangle 2"/>
          <p:cNvSpPr txBox="1">
            <a:spLocks noGrp="1"/>
          </p:cNvSpPr>
          <p:nvPr>
            <p:ph type="title"/>
          </p:nvPr>
        </p:nvSpPr>
        <p:spPr>
          <a:xfrm>
            <a:off x="304800" y="12699"/>
            <a:ext cx="8534400" cy="438189"/>
          </a:xfrm>
          <a:prstGeom prst="rect">
            <a:avLst/>
          </a:prstGeom>
        </p:spPr>
        <p:txBody>
          <a:bodyPr/>
          <a:lstStyle>
            <a:lvl1pPr>
              <a:defRPr sz="1800"/>
            </a:lvl1pPr>
          </a:lstStyle>
          <a:p>
            <a:r>
              <a:t>Brushing aside the GHFC's tax-lobbying, what ELSE is industry arguing for?</a:t>
            </a:r>
          </a:p>
        </p:txBody>
      </p:sp>
      <p:sp>
        <p:nvSpPr>
          <p:cNvPr id="574" name="Rectangle 3"/>
          <p:cNvSpPr txBox="1">
            <a:spLocks noGrp="1"/>
          </p:cNvSpPr>
          <p:nvPr>
            <p:ph type="body" sz="half" idx="1"/>
          </p:nvPr>
        </p:nvSpPr>
        <p:spPr>
          <a:xfrm>
            <a:off x="97073" y="1567925"/>
            <a:ext cx="8984061" cy="2639708"/>
          </a:xfrm>
          <a:prstGeom prst="rect">
            <a:avLst/>
          </a:prstGeom>
        </p:spPr>
        <p:txBody>
          <a:bodyPr/>
          <a:lstStyle/>
          <a:p>
            <a:r>
              <a:rPr dirty="0"/>
              <a:t>Their visions of a Hydrogen Economy are NOT based on green-electricity-driven Electrolytic H</a:t>
            </a:r>
            <a:r>
              <a:rPr baseline="-5999" dirty="0"/>
              <a:t>2</a:t>
            </a:r>
            <a:r>
              <a:rPr dirty="0"/>
              <a:t> 		</a:t>
            </a:r>
            <a:r>
              <a:rPr b="1" dirty="0">
                <a:solidFill>
                  <a:srgbClr val="FBC901"/>
                </a:solidFill>
              </a:rPr>
              <a:t>They instead envisage continued reliance on Steam Methane Reforming which,</a:t>
            </a:r>
            <a:endParaRPr lang="en-US" b="1" dirty="0">
              <a:solidFill>
                <a:srgbClr val="FBC901"/>
              </a:solidFill>
            </a:endParaRPr>
          </a:p>
          <a:p>
            <a:r>
              <a:rPr lang="en-US" b="1" dirty="0">
                <a:solidFill>
                  <a:srgbClr val="FBC901"/>
                </a:solidFill>
              </a:rPr>
              <a:t>		</a:t>
            </a:r>
            <a:r>
              <a:rPr lang="en-US" dirty="0">
                <a:solidFill>
                  <a:srgbClr val="FFC000"/>
                </a:solidFill>
              </a:rPr>
              <a:t>	</a:t>
            </a:r>
            <a:r>
              <a:rPr dirty="0">
                <a:solidFill>
                  <a:srgbClr val="FFC000"/>
                </a:solidFill>
              </a:rPr>
              <a:t>it must be acknowledged, DOES NOT require VAST Green-Electricity expansion</a:t>
            </a:r>
          </a:p>
          <a:p>
            <a:r>
              <a:rPr dirty="0"/>
              <a:t>But rather than just maintaining "business as usual," under which existing </a:t>
            </a:r>
            <a:r>
              <a:rPr dirty="0" err="1"/>
              <a:t>SMR</a:t>
            </a:r>
            <a:r>
              <a:rPr dirty="0"/>
              <a:t> plants </a:t>
            </a:r>
          </a:p>
          <a:p>
            <a:r>
              <a:rPr dirty="0"/>
              <a:t>	would continue to release massive amounts of Greenhouse Gas CO</a:t>
            </a:r>
            <a:r>
              <a:rPr baseline="-5999" dirty="0"/>
              <a:t>2</a:t>
            </a:r>
            <a:r>
              <a:rPr dirty="0"/>
              <a:t>, </a:t>
            </a:r>
          </a:p>
          <a:p>
            <a:r>
              <a:rPr dirty="0"/>
              <a:t>		they foresee a shift from </a:t>
            </a:r>
            <a:r>
              <a:rPr b="1" dirty="0">
                <a:solidFill>
                  <a:srgbClr val="A9A9A9"/>
                </a:solidFill>
              </a:rPr>
              <a:t>Gray Hydrogen</a:t>
            </a:r>
            <a:r>
              <a:rPr dirty="0"/>
              <a:t> </a:t>
            </a:r>
            <a:r>
              <a:rPr dirty="0" err="1"/>
              <a:t>SMR</a:t>
            </a:r>
            <a:r>
              <a:rPr dirty="0"/>
              <a:t> plants to </a:t>
            </a:r>
            <a:r>
              <a:rPr b="1" dirty="0">
                <a:solidFill>
                  <a:srgbClr val="76D6FF"/>
                </a:solidFill>
              </a:rPr>
              <a:t>Blue Hydrogen</a:t>
            </a:r>
            <a:r>
              <a:rPr dirty="0"/>
              <a:t> </a:t>
            </a:r>
            <a:r>
              <a:rPr dirty="0" err="1"/>
              <a:t>SMR</a:t>
            </a:r>
            <a:r>
              <a:rPr dirty="0"/>
              <a:t> Plants</a:t>
            </a:r>
          </a:p>
        </p:txBody>
      </p:sp>
      <p:sp>
        <p:nvSpPr>
          <p:cNvPr id="575" name="Rectangle 5"/>
          <p:cNvSpPr txBox="1"/>
          <p:nvPr/>
        </p:nvSpPr>
        <p:spPr>
          <a:xfrm>
            <a:off x="304800" y="6586967"/>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grpSp>
        <p:nvGrpSpPr>
          <p:cNvPr id="598" name="Group"/>
          <p:cNvGrpSpPr/>
          <p:nvPr/>
        </p:nvGrpSpPr>
        <p:grpSpPr>
          <a:xfrm>
            <a:off x="1647737" y="588686"/>
            <a:ext cx="5487630" cy="1023546"/>
            <a:chOff x="0" y="0"/>
            <a:chExt cx="5126733" cy="685022"/>
          </a:xfrm>
        </p:grpSpPr>
        <p:pic>
          <p:nvPicPr>
            <p:cNvPr id="576" name="Image" descr="Image"/>
            <p:cNvPicPr>
              <a:picLocks noChangeAspect="1"/>
            </p:cNvPicPr>
            <p:nvPr/>
          </p:nvPicPr>
          <p:blipFill>
            <a:blip r:embed="rId2"/>
            <a:stretch>
              <a:fillRect/>
            </a:stretch>
          </p:blipFill>
          <p:spPr>
            <a:xfrm>
              <a:off x="0" y="0"/>
              <a:ext cx="2281010" cy="685023"/>
            </a:xfrm>
            <a:prstGeom prst="rect">
              <a:avLst/>
            </a:prstGeom>
            <a:ln w="12700" cap="flat">
              <a:noFill/>
              <a:miter lim="400000"/>
            </a:ln>
            <a:effectLst/>
          </p:spPr>
        </p:pic>
        <p:grpSp>
          <p:nvGrpSpPr>
            <p:cNvPr id="596" name="Group"/>
            <p:cNvGrpSpPr/>
            <p:nvPr/>
          </p:nvGrpSpPr>
          <p:grpSpPr>
            <a:xfrm>
              <a:off x="2842132" y="0"/>
              <a:ext cx="2284602" cy="685023"/>
              <a:chOff x="0" y="0"/>
              <a:chExt cx="2284600" cy="685022"/>
            </a:xfrm>
          </p:grpSpPr>
          <p:pic>
            <p:nvPicPr>
              <p:cNvPr id="577" name="Image" descr="Image"/>
              <p:cNvPicPr>
                <a:picLocks noChangeAspect="1"/>
              </p:cNvPicPr>
              <p:nvPr/>
            </p:nvPicPr>
            <p:blipFill>
              <a:blip r:embed="rId3"/>
              <a:stretch>
                <a:fillRect/>
              </a:stretch>
            </p:blipFill>
            <p:spPr>
              <a:xfrm>
                <a:off x="449567" y="0"/>
                <a:ext cx="418101" cy="137603"/>
              </a:xfrm>
              <a:prstGeom prst="rect">
                <a:avLst/>
              </a:prstGeom>
              <a:ln w="12700" cap="flat">
                <a:noFill/>
                <a:miter lim="400000"/>
              </a:ln>
              <a:effectLst/>
            </p:spPr>
          </p:pic>
          <p:pic>
            <p:nvPicPr>
              <p:cNvPr id="578" name="Image" descr="Image"/>
              <p:cNvPicPr>
                <a:picLocks noChangeAspect="1"/>
              </p:cNvPicPr>
              <p:nvPr/>
            </p:nvPicPr>
            <p:blipFill>
              <a:blip r:embed="rId4"/>
              <a:stretch>
                <a:fillRect/>
              </a:stretch>
            </p:blipFill>
            <p:spPr>
              <a:xfrm>
                <a:off x="4993" y="7336"/>
                <a:ext cx="361292" cy="221370"/>
              </a:xfrm>
              <a:prstGeom prst="rect">
                <a:avLst/>
              </a:prstGeom>
              <a:ln w="12700" cap="flat">
                <a:noFill/>
                <a:miter lim="400000"/>
              </a:ln>
              <a:effectLst/>
            </p:spPr>
          </p:pic>
          <p:pic>
            <p:nvPicPr>
              <p:cNvPr id="579" name="Image" descr="Image"/>
              <p:cNvPicPr>
                <a:picLocks noChangeAspect="1"/>
              </p:cNvPicPr>
              <p:nvPr/>
            </p:nvPicPr>
            <p:blipFill>
              <a:blip r:embed="rId5"/>
              <a:stretch>
                <a:fillRect/>
              </a:stretch>
            </p:blipFill>
            <p:spPr>
              <a:xfrm>
                <a:off x="925075" y="35177"/>
                <a:ext cx="206463" cy="245690"/>
              </a:xfrm>
              <a:prstGeom prst="rect">
                <a:avLst/>
              </a:prstGeom>
              <a:ln w="12700" cap="flat">
                <a:noFill/>
                <a:miter lim="400000"/>
              </a:ln>
              <a:effectLst/>
            </p:spPr>
          </p:pic>
          <p:pic>
            <p:nvPicPr>
              <p:cNvPr id="580" name="Image" descr="Image"/>
              <p:cNvPicPr>
                <a:picLocks noChangeAspect="1"/>
              </p:cNvPicPr>
              <p:nvPr/>
            </p:nvPicPr>
            <p:blipFill>
              <a:blip r:embed="rId6"/>
              <a:stretch>
                <a:fillRect/>
              </a:stretch>
            </p:blipFill>
            <p:spPr>
              <a:xfrm>
                <a:off x="1653227" y="3273"/>
                <a:ext cx="206463" cy="199856"/>
              </a:xfrm>
              <a:prstGeom prst="rect">
                <a:avLst/>
              </a:prstGeom>
              <a:ln w="12700" cap="flat">
                <a:noFill/>
                <a:miter lim="400000"/>
              </a:ln>
              <a:effectLst/>
            </p:spPr>
          </p:pic>
          <p:pic>
            <p:nvPicPr>
              <p:cNvPr id="581" name="Image" descr="Image"/>
              <p:cNvPicPr>
                <a:picLocks noChangeAspect="1"/>
              </p:cNvPicPr>
              <p:nvPr/>
            </p:nvPicPr>
            <p:blipFill>
              <a:blip r:embed="rId7"/>
              <a:stretch>
                <a:fillRect/>
              </a:stretch>
            </p:blipFill>
            <p:spPr>
              <a:xfrm>
                <a:off x="489434" y="177580"/>
                <a:ext cx="338368" cy="137604"/>
              </a:xfrm>
              <a:prstGeom prst="rect">
                <a:avLst/>
              </a:prstGeom>
              <a:ln w="12700" cap="flat">
                <a:noFill/>
                <a:miter lim="400000"/>
              </a:ln>
              <a:effectLst/>
            </p:spPr>
          </p:pic>
          <p:pic>
            <p:nvPicPr>
              <p:cNvPr id="582" name="Image" descr="Image"/>
              <p:cNvPicPr>
                <a:picLocks noChangeAspect="1"/>
              </p:cNvPicPr>
              <p:nvPr/>
            </p:nvPicPr>
            <p:blipFill>
              <a:blip r:embed="rId8"/>
              <a:stretch>
                <a:fillRect/>
              </a:stretch>
            </p:blipFill>
            <p:spPr>
              <a:xfrm>
                <a:off x="1909064" y="11421"/>
                <a:ext cx="356832" cy="174189"/>
              </a:xfrm>
              <a:prstGeom prst="rect">
                <a:avLst/>
              </a:prstGeom>
              <a:ln w="12700" cap="flat">
                <a:noFill/>
                <a:miter lim="400000"/>
              </a:ln>
              <a:effectLst/>
            </p:spPr>
          </p:pic>
          <p:pic>
            <p:nvPicPr>
              <p:cNvPr id="583" name="Image" descr="Image"/>
              <p:cNvPicPr>
                <a:picLocks noChangeAspect="1"/>
              </p:cNvPicPr>
              <p:nvPr/>
            </p:nvPicPr>
            <p:blipFill>
              <a:blip r:embed="rId9"/>
              <a:stretch>
                <a:fillRect/>
              </a:stretch>
            </p:blipFill>
            <p:spPr>
              <a:xfrm>
                <a:off x="1212656" y="189153"/>
                <a:ext cx="275312" cy="199856"/>
              </a:xfrm>
              <a:prstGeom prst="rect">
                <a:avLst/>
              </a:prstGeom>
              <a:ln w="12700" cap="flat">
                <a:noFill/>
                <a:miter lim="400000"/>
              </a:ln>
              <a:effectLst/>
            </p:spPr>
          </p:pic>
          <p:pic>
            <p:nvPicPr>
              <p:cNvPr id="584" name="Image" descr="Image"/>
              <p:cNvPicPr>
                <a:picLocks noChangeAspect="1"/>
              </p:cNvPicPr>
              <p:nvPr/>
            </p:nvPicPr>
            <p:blipFill>
              <a:blip r:embed="rId10"/>
              <a:srcRect t="8906"/>
              <a:stretch>
                <a:fillRect/>
              </a:stretch>
            </p:blipFill>
            <p:spPr>
              <a:xfrm>
                <a:off x="2075919" y="238772"/>
                <a:ext cx="204733" cy="213983"/>
              </a:xfrm>
              <a:prstGeom prst="rect">
                <a:avLst/>
              </a:prstGeom>
              <a:ln w="12700" cap="flat">
                <a:noFill/>
                <a:miter lim="400000"/>
              </a:ln>
              <a:effectLst/>
            </p:spPr>
          </p:pic>
          <p:pic>
            <p:nvPicPr>
              <p:cNvPr id="585" name="Image" descr="Image"/>
              <p:cNvPicPr>
                <a:picLocks noChangeAspect="1"/>
              </p:cNvPicPr>
              <p:nvPr/>
            </p:nvPicPr>
            <p:blipFill>
              <a:blip r:embed="rId11"/>
              <a:srcRect t="15162" b="15162"/>
              <a:stretch>
                <a:fillRect/>
              </a:stretch>
            </p:blipFill>
            <p:spPr>
              <a:xfrm>
                <a:off x="474430" y="350928"/>
                <a:ext cx="368419" cy="137625"/>
              </a:xfrm>
              <a:prstGeom prst="rect">
                <a:avLst/>
              </a:prstGeom>
              <a:ln w="12700" cap="flat">
                <a:noFill/>
                <a:miter lim="400000"/>
              </a:ln>
              <a:effectLst/>
            </p:spPr>
          </p:pic>
          <p:pic>
            <p:nvPicPr>
              <p:cNvPr id="586" name="Image" descr="Image"/>
              <p:cNvPicPr>
                <a:picLocks noChangeAspect="1"/>
              </p:cNvPicPr>
              <p:nvPr/>
            </p:nvPicPr>
            <p:blipFill>
              <a:blip r:embed="rId12"/>
              <a:stretch>
                <a:fillRect/>
              </a:stretch>
            </p:blipFill>
            <p:spPr>
              <a:xfrm>
                <a:off x="1212656" y="0"/>
                <a:ext cx="359453" cy="137603"/>
              </a:xfrm>
              <a:prstGeom prst="rect">
                <a:avLst/>
              </a:prstGeom>
              <a:ln w="12700" cap="flat">
                <a:noFill/>
                <a:miter lim="400000"/>
              </a:ln>
              <a:effectLst/>
            </p:spPr>
          </p:pic>
          <p:pic>
            <p:nvPicPr>
              <p:cNvPr id="587" name="Image" descr="Image"/>
              <p:cNvPicPr>
                <a:picLocks noChangeAspect="1"/>
              </p:cNvPicPr>
              <p:nvPr/>
            </p:nvPicPr>
            <p:blipFill>
              <a:blip r:embed="rId13"/>
              <a:stretch>
                <a:fillRect/>
              </a:stretch>
            </p:blipFill>
            <p:spPr>
              <a:xfrm>
                <a:off x="0" y="285382"/>
                <a:ext cx="379689" cy="160581"/>
              </a:xfrm>
              <a:prstGeom prst="rect">
                <a:avLst/>
              </a:prstGeom>
              <a:ln w="12700" cap="flat">
                <a:noFill/>
                <a:miter lim="400000"/>
              </a:ln>
              <a:effectLst/>
            </p:spPr>
          </p:pic>
          <p:pic>
            <p:nvPicPr>
              <p:cNvPr id="588" name="Image" descr="Image"/>
              <p:cNvPicPr>
                <a:picLocks noChangeAspect="1"/>
              </p:cNvPicPr>
              <p:nvPr/>
            </p:nvPicPr>
            <p:blipFill>
              <a:blip r:embed="rId14"/>
              <a:stretch>
                <a:fillRect/>
              </a:stretch>
            </p:blipFill>
            <p:spPr>
              <a:xfrm>
                <a:off x="1540261" y="255521"/>
                <a:ext cx="213081" cy="199856"/>
              </a:xfrm>
              <a:prstGeom prst="rect">
                <a:avLst/>
              </a:prstGeom>
              <a:ln w="12700" cap="flat">
                <a:noFill/>
                <a:miter lim="400000"/>
              </a:ln>
              <a:effectLst/>
            </p:spPr>
          </p:pic>
          <p:pic>
            <p:nvPicPr>
              <p:cNvPr id="589" name="Image" descr="Image"/>
              <p:cNvPicPr>
                <a:picLocks noChangeAspect="1"/>
              </p:cNvPicPr>
              <p:nvPr/>
            </p:nvPicPr>
            <p:blipFill>
              <a:blip r:embed="rId15"/>
              <a:stretch>
                <a:fillRect/>
              </a:stretch>
            </p:blipFill>
            <p:spPr>
              <a:xfrm>
                <a:off x="1811399" y="236913"/>
                <a:ext cx="206463" cy="217699"/>
              </a:xfrm>
              <a:prstGeom prst="rect">
                <a:avLst/>
              </a:prstGeom>
              <a:ln w="12700" cap="flat">
                <a:noFill/>
                <a:miter lim="400000"/>
              </a:ln>
              <a:effectLst/>
            </p:spPr>
          </p:pic>
          <p:pic>
            <p:nvPicPr>
              <p:cNvPr id="590" name="Image" descr="Image"/>
              <p:cNvPicPr>
                <a:picLocks noChangeAspect="1"/>
              </p:cNvPicPr>
              <p:nvPr/>
            </p:nvPicPr>
            <p:blipFill>
              <a:blip r:embed="rId16"/>
              <a:srcRect l="10068"/>
              <a:stretch>
                <a:fillRect/>
              </a:stretch>
            </p:blipFill>
            <p:spPr>
              <a:xfrm>
                <a:off x="1236974" y="440559"/>
                <a:ext cx="205282" cy="221388"/>
              </a:xfrm>
              <a:prstGeom prst="rect">
                <a:avLst/>
              </a:prstGeom>
              <a:ln w="12700" cap="flat">
                <a:noFill/>
                <a:miter lim="400000"/>
              </a:ln>
              <a:effectLst/>
            </p:spPr>
          </p:pic>
          <p:pic>
            <p:nvPicPr>
              <p:cNvPr id="591" name="Image" descr="Image"/>
              <p:cNvPicPr>
                <a:picLocks noChangeAspect="1"/>
              </p:cNvPicPr>
              <p:nvPr/>
            </p:nvPicPr>
            <p:blipFill>
              <a:blip r:embed="rId17"/>
              <a:stretch>
                <a:fillRect/>
              </a:stretch>
            </p:blipFill>
            <p:spPr>
              <a:xfrm>
                <a:off x="1538339" y="508218"/>
                <a:ext cx="301722" cy="162648"/>
              </a:xfrm>
              <a:prstGeom prst="rect">
                <a:avLst/>
              </a:prstGeom>
              <a:ln w="12700" cap="flat">
                <a:noFill/>
                <a:miter lim="400000"/>
              </a:ln>
              <a:effectLst/>
            </p:spPr>
          </p:pic>
          <p:pic>
            <p:nvPicPr>
              <p:cNvPr id="592" name="Image" descr="Image"/>
              <p:cNvPicPr>
                <a:picLocks noChangeAspect="1"/>
              </p:cNvPicPr>
              <p:nvPr/>
            </p:nvPicPr>
            <p:blipFill>
              <a:blip r:embed="rId18"/>
              <a:stretch>
                <a:fillRect/>
              </a:stretch>
            </p:blipFill>
            <p:spPr>
              <a:xfrm>
                <a:off x="478351" y="522375"/>
                <a:ext cx="360534" cy="162648"/>
              </a:xfrm>
              <a:prstGeom prst="rect">
                <a:avLst/>
              </a:prstGeom>
              <a:ln w="12700" cap="flat">
                <a:noFill/>
                <a:miter lim="400000"/>
              </a:ln>
              <a:effectLst/>
            </p:spPr>
          </p:pic>
          <p:pic>
            <p:nvPicPr>
              <p:cNvPr id="593" name="Image" descr="Image"/>
              <p:cNvPicPr>
                <a:picLocks noChangeAspect="1"/>
              </p:cNvPicPr>
              <p:nvPr/>
            </p:nvPicPr>
            <p:blipFill>
              <a:blip r:embed="rId19"/>
              <a:stretch>
                <a:fillRect/>
              </a:stretch>
            </p:blipFill>
            <p:spPr>
              <a:xfrm>
                <a:off x="39855" y="480279"/>
                <a:ext cx="349441" cy="190009"/>
              </a:xfrm>
              <a:prstGeom prst="rect">
                <a:avLst/>
              </a:prstGeom>
              <a:ln w="12700" cap="flat">
                <a:noFill/>
                <a:miter lim="400000"/>
              </a:ln>
              <a:effectLst/>
            </p:spPr>
          </p:pic>
          <p:pic>
            <p:nvPicPr>
              <p:cNvPr id="594" name="Image" descr="Image"/>
              <p:cNvPicPr>
                <a:picLocks noChangeAspect="1"/>
              </p:cNvPicPr>
              <p:nvPr/>
            </p:nvPicPr>
            <p:blipFill>
              <a:blip r:embed="rId20"/>
              <a:stretch>
                <a:fillRect/>
              </a:stretch>
            </p:blipFill>
            <p:spPr>
              <a:xfrm>
                <a:off x="937546" y="333330"/>
                <a:ext cx="204687" cy="281011"/>
              </a:xfrm>
              <a:prstGeom prst="rect">
                <a:avLst/>
              </a:prstGeom>
              <a:ln w="12700" cap="flat">
                <a:noFill/>
                <a:miter lim="400000"/>
              </a:ln>
              <a:effectLst/>
            </p:spPr>
          </p:pic>
          <p:pic>
            <p:nvPicPr>
              <p:cNvPr id="595" name="Image" descr="Image"/>
              <p:cNvPicPr>
                <a:picLocks noChangeAspect="1"/>
              </p:cNvPicPr>
              <p:nvPr/>
            </p:nvPicPr>
            <p:blipFill>
              <a:blip r:embed="rId21"/>
              <a:stretch>
                <a:fillRect/>
              </a:stretch>
            </p:blipFill>
            <p:spPr>
              <a:xfrm>
                <a:off x="1890359" y="508218"/>
                <a:ext cx="394242" cy="162648"/>
              </a:xfrm>
              <a:prstGeom prst="rect">
                <a:avLst/>
              </a:prstGeom>
              <a:ln w="12700" cap="flat">
                <a:noFill/>
                <a:miter lim="400000"/>
              </a:ln>
              <a:effectLst/>
            </p:spPr>
          </p:pic>
        </p:grpSp>
        <p:sp>
          <p:nvSpPr>
            <p:cNvPr id="597" name="Rectangle 3"/>
            <p:cNvSpPr txBox="1"/>
            <p:nvPr/>
          </p:nvSpPr>
          <p:spPr>
            <a:xfrm>
              <a:off x="2322892" y="182194"/>
              <a:ext cx="477358" cy="3206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algn="ctr" defTabSz="804672">
                <a:lnSpc>
                  <a:spcPct val="170000"/>
                </a:lnSpc>
                <a:tabLst>
                  <a:tab pos="393700" algn="l"/>
                  <a:tab pos="800100" algn="l"/>
                  <a:tab pos="1206500" algn="l"/>
                  <a:tab pos="1600200" algn="l"/>
                  <a:tab pos="2006600" algn="l"/>
                </a:tabLst>
                <a:defRPr sz="1584" b="0">
                  <a:solidFill>
                    <a:srgbClr val="FFFFFF"/>
                  </a:solidFill>
                  <a:effectLst>
                    <a:outerShdw blurRad="33528" dist="33528" dir="2700000" rotWithShape="0">
                      <a:srgbClr val="000000"/>
                    </a:outerShdw>
                  </a:effectLst>
                  <a:latin typeface="+mn-lt"/>
                  <a:ea typeface="+mn-ea"/>
                  <a:cs typeface="+mn-cs"/>
                  <a:sym typeface="Arial"/>
                </a:defRPr>
              </a:lvl1pPr>
            </a:lstStyle>
            <a:p>
              <a:r>
                <a:t>vs.</a:t>
              </a:r>
            </a:p>
          </p:txBody>
        </p:sp>
      </p:grpSp>
      <p:sp>
        <p:nvSpPr>
          <p:cNvPr id="599" name="Rectangle 3"/>
          <p:cNvSpPr txBox="1"/>
          <p:nvPr/>
        </p:nvSpPr>
        <p:spPr>
          <a:xfrm>
            <a:off x="97073" y="5552474"/>
            <a:ext cx="8984061" cy="8696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Which differ only in adding </a:t>
            </a:r>
            <a:r>
              <a:rPr b="1"/>
              <a:t>Carbon Capture, Utilization and Sequestration (CCUS)</a:t>
            </a:r>
          </a:p>
          <a:p>
            <a:pPr algn="ct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(or as it was promoted in the last decade's arguments for coal-powered electricity, just CCS)</a:t>
            </a:r>
          </a:p>
        </p:txBody>
      </p:sp>
      <p:grpSp>
        <p:nvGrpSpPr>
          <p:cNvPr id="603" name="Group"/>
          <p:cNvGrpSpPr/>
          <p:nvPr/>
        </p:nvGrpSpPr>
        <p:grpSpPr>
          <a:xfrm>
            <a:off x="1659769" y="4260657"/>
            <a:ext cx="5846467" cy="1135002"/>
            <a:chOff x="0" y="0"/>
            <a:chExt cx="5846465" cy="1135001"/>
          </a:xfrm>
        </p:grpSpPr>
        <p:pic>
          <p:nvPicPr>
            <p:cNvPr id="600" name="Image" descr="Image"/>
            <p:cNvPicPr>
              <a:picLocks noChangeAspect="1"/>
            </p:cNvPicPr>
            <p:nvPr/>
          </p:nvPicPr>
          <p:blipFill>
            <a:blip r:embed="rId22"/>
            <a:stretch>
              <a:fillRect/>
            </a:stretch>
          </p:blipFill>
          <p:spPr>
            <a:xfrm>
              <a:off x="3307790" y="0"/>
              <a:ext cx="2538676" cy="1135002"/>
            </a:xfrm>
            <a:prstGeom prst="rect">
              <a:avLst/>
            </a:prstGeom>
            <a:ln w="12700" cap="flat">
              <a:noFill/>
              <a:miter lim="400000"/>
            </a:ln>
            <a:effectLst/>
          </p:spPr>
        </p:pic>
        <p:pic>
          <p:nvPicPr>
            <p:cNvPr id="601" name="Image" descr="Image"/>
            <p:cNvPicPr>
              <a:picLocks noChangeAspect="1"/>
            </p:cNvPicPr>
            <p:nvPr/>
          </p:nvPicPr>
          <p:blipFill>
            <a:blip r:embed="rId23"/>
            <a:stretch>
              <a:fillRect/>
            </a:stretch>
          </p:blipFill>
          <p:spPr>
            <a:xfrm>
              <a:off x="0" y="19577"/>
              <a:ext cx="2049720" cy="1095847"/>
            </a:xfrm>
            <a:prstGeom prst="rect">
              <a:avLst/>
            </a:prstGeom>
            <a:ln w="12700" cap="flat">
              <a:noFill/>
              <a:miter lim="400000"/>
            </a:ln>
            <a:effectLst/>
          </p:spPr>
        </p:pic>
        <p:sp>
          <p:nvSpPr>
            <p:cNvPr id="602" name="Arrow"/>
            <p:cNvSpPr/>
            <p:nvPr/>
          </p:nvSpPr>
          <p:spPr>
            <a:xfrm>
              <a:off x="2346873" y="284831"/>
              <a:ext cx="663764" cy="565340"/>
            </a:xfrm>
            <a:prstGeom prst="rightArrow">
              <a:avLst>
                <a:gd name="adj1" fmla="val 32000"/>
                <a:gd name="adj2" fmla="val 75142"/>
              </a:avLst>
            </a:prstGeom>
            <a:solidFill>
              <a:srgbClr val="FBC901"/>
            </a:solidFill>
            <a:ln w="12700" cap="flat">
              <a:noFill/>
              <a:miter lim="400000"/>
            </a:ln>
            <a:effectLst/>
          </p:spPr>
          <p:txBody>
            <a:bodyPr wrap="square" lIns="45719" tIns="45719" rIns="45719" bIns="45719" numCol="1" anchor="t">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Rectangle 2"/>
          <p:cNvSpPr txBox="1">
            <a:spLocks noGrp="1"/>
          </p:cNvSpPr>
          <p:nvPr>
            <p:ph type="title"/>
          </p:nvPr>
        </p:nvSpPr>
        <p:spPr>
          <a:xfrm>
            <a:off x="148819" y="50799"/>
            <a:ext cx="8846362" cy="439174"/>
          </a:xfrm>
          <a:prstGeom prst="rect">
            <a:avLst/>
          </a:prstGeom>
        </p:spPr>
        <p:txBody>
          <a:bodyPr/>
          <a:lstStyle/>
          <a:p>
            <a:r>
              <a:t>So instead of REPLACING those systems, why not just REPLACE their fuel?</a:t>
            </a:r>
          </a:p>
        </p:txBody>
      </p:sp>
      <p:sp>
        <p:nvSpPr>
          <p:cNvPr id="229" name="Rectangle 3"/>
          <p:cNvSpPr txBox="1">
            <a:spLocks noGrp="1"/>
          </p:cNvSpPr>
          <p:nvPr>
            <p:ph type="body" idx="1"/>
          </p:nvPr>
        </p:nvSpPr>
        <p:spPr>
          <a:xfrm>
            <a:off x="50800" y="822888"/>
            <a:ext cx="9144000" cy="5096398"/>
          </a:xfrm>
          <a:prstGeom prst="rect">
            <a:avLst/>
          </a:prstGeom>
        </p:spPr>
        <p:txBody>
          <a:bodyPr/>
          <a:lstStyle/>
          <a:p>
            <a:r>
              <a:rPr dirty="0"/>
              <a:t>We now exploit combustion reactions of the form:  </a:t>
            </a:r>
            <a:r>
              <a:rPr b="1" dirty="0">
                <a:solidFill>
                  <a:srgbClr val="FBC901"/>
                </a:solidFill>
              </a:rPr>
              <a:t>CX + O</a:t>
            </a:r>
            <a:r>
              <a:rPr b="1" baseline="-5999" dirty="0">
                <a:solidFill>
                  <a:srgbClr val="FBC901"/>
                </a:solidFill>
              </a:rPr>
              <a:t>2</a:t>
            </a:r>
            <a:r>
              <a:rPr b="1" dirty="0">
                <a:solidFill>
                  <a:srgbClr val="FBC901"/>
                </a:solidFill>
              </a:rPr>
              <a:t> → CO</a:t>
            </a:r>
            <a:r>
              <a:rPr b="1" baseline="-5999" dirty="0">
                <a:solidFill>
                  <a:srgbClr val="FBC901"/>
                </a:solidFill>
              </a:rPr>
              <a:t>2</a:t>
            </a:r>
            <a:r>
              <a:rPr b="1" dirty="0">
                <a:solidFill>
                  <a:srgbClr val="FBC901"/>
                </a:solidFill>
              </a:rPr>
              <a:t> + Byproducts + Energy</a:t>
            </a:r>
          </a:p>
          <a:p>
            <a:r>
              <a:rPr dirty="0"/>
              <a:t>	C input comes from fossil-fuel hydrocarbons such as</a:t>
            </a:r>
          </a:p>
          <a:p>
            <a:r>
              <a:rPr dirty="0"/>
              <a:t>		gasoline, diesel fuel, coal or natural gas (NG = mostly methane)</a:t>
            </a:r>
          </a:p>
          <a:p>
            <a:r>
              <a:rPr dirty="0"/>
              <a:t>	O</a:t>
            </a:r>
            <a:r>
              <a:rPr baseline="-5999" dirty="0"/>
              <a:t>2</a:t>
            </a:r>
            <a:r>
              <a:rPr dirty="0"/>
              <a:t> input comes directly from the atmosphere's 21%</a:t>
            </a:r>
          </a:p>
          <a:p>
            <a:r>
              <a:rPr dirty="0"/>
              <a:t>	But their combustion then releases into the atmosphere CO</a:t>
            </a:r>
            <a:r>
              <a:rPr baseline="-5999" dirty="0"/>
              <a:t>2 </a:t>
            </a:r>
            <a:r>
              <a:rPr dirty="0"/>
              <a:t>,</a:t>
            </a:r>
            <a:endParaRPr lang="en-US" dirty="0"/>
          </a:p>
          <a:p>
            <a:r>
              <a:rPr lang="en-US" dirty="0"/>
              <a:t>		</a:t>
            </a:r>
            <a:r>
              <a:rPr dirty="0"/>
              <a:t>a particularly potent &amp; persistent Greenhouse Gas (GHG) </a:t>
            </a:r>
            <a:r>
              <a:rPr baseline="31999" dirty="0"/>
              <a:t>1</a:t>
            </a:r>
            <a:endParaRPr lang="en-US" baseline="31999" dirty="0"/>
          </a:p>
          <a:p>
            <a:endParaRPr sz="1000" baseline="31999" dirty="0"/>
          </a:p>
          <a:p>
            <a:pPr>
              <a:defRPr sz="100"/>
            </a:pPr>
            <a:endParaRPr baseline="31999" dirty="0"/>
          </a:p>
          <a:p>
            <a:r>
              <a:rPr dirty="0"/>
              <a:t>REPLACE those combustion reactions with that of Hydrogen gas: </a:t>
            </a:r>
            <a:r>
              <a:rPr b="1" dirty="0">
                <a:solidFill>
                  <a:srgbClr val="FBC901"/>
                </a:solidFill>
              </a:rPr>
              <a:t>H</a:t>
            </a:r>
            <a:r>
              <a:rPr b="1" baseline="-5999" dirty="0">
                <a:solidFill>
                  <a:srgbClr val="FBC901"/>
                </a:solidFill>
              </a:rPr>
              <a:t>2</a:t>
            </a:r>
            <a:r>
              <a:rPr b="1" dirty="0">
                <a:solidFill>
                  <a:srgbClr val="FBC901"/>
                </a:solidFill>
              </a:rPr>
              <a:t> + 1/2 O</a:t>
            </a:r>
            <a:r>
              <a:rPr b="1" baseline="-5999" dirty="0">
                <a:solidFill>
                  <a:srgbClr val="FBC901"/>
                </a:solidFill>
              </a:rPr>
              <a:t>2</a:t>
            </a:r>
            <a:r>
              <a:rPr b="1" dirty="0">
                <a:solidFill>
                  <a:srgbClr val="FBC901"/>
                </a:solidFill>
              </a:rPr>
              <a:t> → H</a:t>
            </a:r>
            <a:r>
              <a:rPr b="1" baseline="-5999" dirty="0">
                <a:solidFill>
                  <a:srgbClr val="FBC901"/>
                </a:solidFill>
              </a:rPr>
              <a:t>2</a:t>
            </a:r>
            <a:r>
              <a:rPr b="1" dirty="0">
                <a:solidFill>
                  <a:srgbClr val="FBC901"/>
                </a:solidFill>
              </a:rPr>
              <a:t>O + Energy</a:t>
            </a:r>
          </a:p>
          <a:p>
            <a:r>
              <a:rPr dirty="0"/>
              <a:t>	H</a:t>
            </a:r>
            <a:r>
              <a:rPr baseline="-5999" dirty="0"/>
              <a:t>2</a:t>
            </a:r>
            <a:r>
              <a:rPr dirty="0"/>
              <a:t> input comes from . . .  well, the same place we now get it for things like balloons</a:t>
            </a:r>
          </a:p>
          <a:p>
            <a:r>
              <a:rPr dirty="0"/>
              <a:t>	O</a:t>
            </a:r>
            <a:r>
              <a:rPr baseline="-5999" dirty="0"/>
              <a:t>2</a:t>
            </a:r>
            <a:r>
              <a:rPr dirty="0"/>
              <a:t> input still comes from the atmosphere's 21%</a:t>
            </a:r>
          </a:p>
          <a:p>
            <a:r>
              <a:rPr dirty="0"/>
              <a:t>	But their combustion then releases only H</a:t>
            </a:r>
            <a:r>
              <a:rPr baseline="-5999" dirty="0"/>
              <a:t>2</a:t>
            </a:r>
            <a:r>
              <a:rPr dirty="0"/>
              <a:t>O into the atmosphere </a:t>
            </a:r>
            <a:r>
              <a:rPr baseline="31999" dirty="0"/>
              <a:t>2</a:t>
            </a:r>
          </a:p>
          <a:p>
            <a:r>
              <a:rPr dirty="0"/>
              <a:t>		which is </a:t>
            </a:r>
            <a:r>
              <a:rPr b="1" dirty="0"/>
              <a:t>already</a:t>
            </a:r>
            <a:r>
              <a:rPr dirty="0"/>
              <a:t> extremely rich in H</a:t>
            </a:r>
            <a:r>
              <a:rPr baseline="-5999" dirty="0"/>
              <a:t>2</a:t>
            </a:r>
            <a:r>
              <a:rPr dirty="0"/>
              <a:t>O vapor (e.g., clouds)</a:t>
            </a:r>
          </a:p>
          <a:p>
            <a:r>
              <a:rPr dirty="0"/>
              <a:t>			and has an environmentally friendly way of</a:t>
            </a:r>
            <a:r>
              <a:rPr b="1" dirty="0"/>
              <a:t> </a:t>
            </a:r>
            <a:r>
              <a:rPr dirty="0"/>
              <a:t>removing excess H</a:t>
            </a:r>
            <a:r>
              <a:rPr baseline="-5999" dirty="0"/>
              <a:t>2</a:t>
            </a:r>
            <a:r>
              <a:rPr dirty="0"/>
              <a:t>O vapor (i.e., rain)</a:t>
            </a:r>
          </a:p>
        </p:txBody>
      </p:sp>
      <p:sp>
        <p:nvSpPr>
          <p:cNvPr id="230" name="Rectangle 5"/>
          <p:cNvSpPr txBox="1"/>
          <p:nvPr/>
        </p:nvSpPr>
        <p:spPr>
          <a:xfrm>
            <a:off x="154634" y="6252201"/>
            <a:ext cx="8834732" cy="4951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nSpc>
                <a:spcPct val="170000"/>
              </a:lnSpc>
              <a:tabLst>
                <a:tab pos="457200" algn="l"/>
                <a:tab pos="914400" algn="l"/>
                <a:tab pos="1371600" algn="l"/>
                <a:tab pos="1828800" algn="l"/>
                <a:tab pos="2286000" algn="l"/>
              </a:tabLst>
              <a:defRPr sz="1100" b="0">
                <a:solidFill>
                  <a:srgbClr val="059797"/>
                </a:solidFill>
                <a:effectLst>
                  <a:outerShdw blurRad="38100" dist="38100" dir="2700000" rotWithShape="0">
                    <a:srgbClr val="000000"/>
                  </a:outerShdw>
                </a:effectLst>
                <a:latin typeface="+mn-lt"/>
                <a:ea typeface="+mn-ea"/>
                <a:cs typeface="+mn-cs"/>
                <a:sym typeface="Arial"/>
              </a:defRPr>
            </a:pPr>
            <a:r>
              <a:t>1) Aside from statistically insignificant situations where that CO</a:t>
            </a:r>
            <a:r>
              <a:rPr baseline="-5999"/>
              <a:t>2</a:t>
            </a:r>
            <a:r>
              <a:t> is now effectively &amp; economically "sequestered" (more about this later)</a:t>
            </a:r>
          </a:p>
          <a:p>
            <a:pPr>
              <a:lnSpc>
                <a:spcPct val="170000"/>
              </a:lnSpc>
              <a:tabLst>
                <a:tab pos="457200" algn="l"/>
                <a:tab pos="914400" algn="l"/>
                <a:tab pos="1371600" algn="l"/>
                <a:tab pos="1828800" algn="l"/>
                <a:tab pos="2286000" algn="l"/>
              </a:tabLst>
              <a:defRPr sz="1100" b="0">
                <a:solidFill>
                  <a:srgbClr val="059797"/>
                </a:solidFill>
                <a:effectLst>
                  <a:outerShdw blurRad="38100" dist="38100" dir="2700000" rotWithShape="0">
                    <a:srgbClr val="000000"/>
                  </a:outerShdw>
                </a:effectLst>
                <a:latin typeface="+mn-lt"/>
                <a:ea typeface="+mn-ea"/>
                <a:cs typeface="+mn-cs"/>
                <a:sym typeface="Arial"/>
              </a:defRPr>
            </a:pPr>
            <a:r>
              <a:t>2) Plus, if that combustion is very hot, compounds of oxidized atmospheric nitrogen, not now generally identified as a significant problem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 name="Rectangle 2"/>
          <p:cNvSpPr txBox="1">
            <a:spLocks noGrp="1"/>
          </p:cNvSpPr>
          <p:nvPr>
            <p:ph type="title"/>
          </p:nvPr>
        </p:nvSpPr>
        <p:spPr>
          <a:xfrm>
            <a:off x="304800" y="12699"/>
            <a:ext cx="8534400" cy="485257"/>
          </a:xfrm>
          <a:prstGeom prst="rect">
            <a:avLst/>
          </a:prstGeom>
        </p:spPr>
        <p:txBody>
          <a:bodyPr/>
          <a:lstStyle/>
          <a:p>
            <a:pPr>
              <a:defRPr sz="1800"/>
            </a:pPr>
            <a:r>
              <a:t>A three page review of why Carbon Capture is desirable: </a:t>
            </a:r>
            <a:r>
              <a:rPr baseline="31999"/>
              <a:t>1</a:t>
            </a:r>
          </a:p>
        </p:txBody>
      </p:sp>
      <p:sp>
        <p:nvSpPr>
          <p:cNvPr id="606" name="Rectangle 3"/>
          <p:cNvSpPr txBox="1">
            <a:spLocks noGrp="1"/>
          </p:cNvSpPr>
          <p:nvPr>
            <p:ph type="body" idx="1"/>
          </p:nvPr>
        </p:nvSpPr>
        <p:spPr>
          <a:xfrm>
            <a:off x="79970" y="475054"/>
            <a:ext cx="8984060" cy="3696536"/>
          </a:xfrm>
          <a:prstGeom prst="rect">
            <a:avLst/>
          </a:prstGeom>
        </p:spPr>
        <p:txBody>
          <a:bodyPr/>
          <a:lstStyle/>
          <a:p>
            <a:r>
              <a:rPr dirty="0"/>
              <a:t>Our garden greenhouses become warmer because, </a:t>
            </a:r>
          </a:p>
          <a:p>
            <a:r>
              <a:rPr dirty="0"/>
              <a:t>	while their glass ceilings pass sunlight of all visible colors,</a:t>
            </a:r>
          </a:p>
          <a:p>
            <a:r>
              <a:rPr dirty="0"/>
              <a:t>		inside those greenhouses that absorbed </a:t>
            </a:r>
            <a:r>
              <a:rPr b="1" dirty="0">
                <a:solidFill>
                  <a:srgbClr val="F7CE46"/>
                </a:solidFill>
              </a:rPr>
              <a:t>visible light </a:t>
            </a:r>
            <a:r>
              <a:rPr dirty="0">
                <a:solidFill>
                  <a:srgbClr val="F7CE46"/>
                </a:solidFill>
              </a:rPr>
              <a:t>(VIS)</a:t>
            </a:r>
            <a:r>
              <a:rPr dirty="0"/>
              <a:t> begins to warm things </a:t>
            </a:r>
          </a:p>
          <a:p>
            <a:r>
              <a:rPr dirty="0"/>
              <a:t>			causing them to emit increasing amounts of invisible </a:t>
            </a:r>
            <a:r>
              <a:rPr b="1" dirty="0">
                <a:solidFill>
                  <a:srgbClr val="F29E4B"/>
                </a:solidFill>
              </a:rPr>
              <a:t>infrared light </a:t>
            </a:r>
            <a:r>
              <a:rPr dirty="0">
                <a:solidFill>
                  <a:srgbClr val="F29E4B"/>
                </a:solidFill>
              </a:rPr>
              <a:t>(IR)</a:t>
            </a:r>
            <a:endParaRPr lang="en-US" dirty="0">
              <a:solidFill>
                <a:srgbClr val="F29E4B"/>
              </a:solidFill>
            </a:endParaRPr>
          </a:p>
          <a:p>
            <a:r>
              <a:rPr lang="en-US" dirty="0">
                <a:solidFill>
                  <a:srgbClr val="F29E4B"/>
                </a:solidFill>
              </a:rPr>
              <a:t>				</a:t>
            </a:r>
            <a:r>
              <a:rPr dirty="0"/>
              <a:t>most of which CANNOT pass back through glass and is thus trapped inside </a:t>
            </a:r>
            <a:endParaRPr lang="en-US" dirty="0"/>
          </a:p>
          <a:p>
            <a:endParaRPr sz="400" dirty="0"/>
          </a:p>
          <a:p>
            <a:r>
              <a:rPr dirty="0"/>
              <a:t>CO</a:t>
            </a:r>
            <a:r>
              <a:rPr baseline="-5999" dirty="0"/>
              <a:t>2</a:t>
            </a:r>
            <a:r>
              <a:rPr dirty="0"/>
              <a:t> and CH</a:t>
            </a:r>
            <a:r>
              <a:rPr baseline="-5999" dirty="0"/>
              <a:t>4</a:t>
            </a:r>
            <a:r>
              <a:rPr dirty="0"/>
              <a:t> are labeled Greenhouse Gases (GHG's) because in our atmosphere</a:t>
            </a:r>
          </a:p>
          <a:p>
            <a:r>
              <a:rPr dirty="0"/>
              <a:t>	they mimic greenhouse glass by interacting / interfering very little with </a:t>
            </a:r>
            <a:r>
              <a:rPr b="1" dirty="0">
                <a:solidFill>
                  <a:srgbClr val="FBC901"/>
                </a:solidFill>
              </a:rPr>
              <a:t>visible light'</a:t>
            </a:r>
            <a:r>
              <a:rPr dirty="0"/>
              <a:t>s passage</a:t>
            </a:r>
          </a:p>
          <a:p>
            <a:r>
              <a:rPr dirty="0"/>
              <a:t>		while absorbing </a:t>
            </a:r>
            <a:r>
              <a:rPr b="1" dirty="0">
                <a:solidFill>
                  <a:srgbClr val="F09E4B"/>
                </a:solidFill>
              </a:rPr>
              <a:t>infrared light</a:t>
            </a:r>
            <a:r>
              <a:rPr dirty="0"/>
              <a:t> trying to come back up from the ground</a:t>
            </a:r>
          </a:p>
          <a:p>
            <a:r>
              <a:rPr dirty="0"/>
              <a:t>			And even if they DO re-emit that IR, much of it is sent Back down to the ground:</a:t>
            </a:r>
          </a:p>
        </p:txBody>
      </p:sp>
      <p:sp>
        <p:nvSpPr>
          <p:cNvPr id="607" name="Rectangle 5"/>
          <p:cNvSpPr txBox="1"/>
          <p:nvPr/>
        </p:nvSpPr>
        <p:spPr>
          <a:xfrm>
            <a:off x="181664" y="6590876"/>
            <a:ext cx="8729872"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For a more complete discussion, see my noteset: </a:t>
            </a:r>
            <a:r>
              <a:rPr b="1"/>
              <a:t>Greenhouse Effect, Carbon Footprint &amp; Sequestration</a:t>
            </a:r>
            <a:r>
              <a:t> (</a:t>
            </a:r>
            <a:r>
              <a:rPr u="sng">
                <a:solidFill>
                  <a:srgbClr val="76D6FF"/>
                </a:solidFill>
                <a:hlinkClick r:id="rId2"/>
              </a:rPr>
              <a:t>pptx</a:t>
            </a:r>
            <a:r>
              <a:t> / </a:t>
            </a:r>
            <a:r>
              <a:rPr u="sng">
                <a:solidFill>
                  <a:srgbClr val="76D6FF"/>
                </a:solidFill>
                <a:hlinkClick r:id="rId3"/>
              </a:rPr>
              <a:t>pdf</a:t>
            </a:r>
            <a:r>
              <a:rPr>
                <a:solidFill>
                  <a:srgbClr val="76D6FF"/>
                </a:solidFill>
              </a:rPr>
              <a:t> </a:t>
            </a:r>
            <a:r>
              <a:t>/ </a:t>
            </a:r>
            <a:r>
              <a:rPr u="sng">
                <a:solidFill>
                  <a:srgbClr val="76D6FF"/>
                </a:solidFill>
                <a:hlinkClick r:id="rId4"/>
              </a:rPr>
              <a:t>key</a:t>
            </a:r>
            <a:r>
              <a:t>)</a:t>
            </a:r>
          </a:p>
        </p:txBody>
      </p:sp>
      <p:grpSp>
        <p:nvGrpSpPr>
          <p:cNvPr id="619" name="Group 16"/>
          <p:cNvGrpSpPr/>
          <p:nvPr/>
        </p:nvGrpSpPr>
        <p:grpSpPr>
          <a:xfrm>
            <a:off x="2453605" y="4461517"/>
            <a:ext cx="3477965" cy="1961629"/>
            <a:chOff x="0" y="0"/>
            <a:chExt cx="3577199" cy="2059599"/>
          </a:xfrm>
        </p:grpSpPr>
        <p:sp>
          <p:nvSpPr>
            <p:cNvPr id="608" name="Right Arrow 4"/>
            <p:cNvSpPr/>
            <p:nvPr/>
          </p:nvSpPr>
          <p:spPr>
            <a:xfrm rot="3001410">
              <a:off x="395836" y="589395"/>
              <a:ext cx="1172916" cy="383272"/>
            </a:xfrm>
            <a:prstGeom prst="rightArrow">
              <a:avLst>
                <a:gd name="adj1" fmla="val 50000"/>
                <a:gd name="adj2" fmla="val 50000"/>
              </a:avLst>
            </a:prstGeom>
            <a:solidFill>
              <a:srgbClr val="FFCC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09" name="Rectangle 5"/>
            <p:cNvSpPr/>
            <p:nvPr/>
          </p:nvSpPr>
          <p:spPr>
            <a:xfrm>
              <a:off x="723957" y="962692"/>
              <a:ext cx="2768071" cy="783506"/>
            </a:xfrm>
            <a:prstGeom prst="rect">
              <a:avLst/>
            </a:prstGeom>
            <a:solidFill>
              <a:srgbClr val="FFFFFF">
                <a:alpha val="42000"/>
              </a:srgbClr>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10" name="Rectangle 6"/>
            <p:cNvSpPr/>
            <p:nvPr/>
          </p:nvSpPr>
          <p:spPr>
            <a:xfrm>
              <a:off x="723957" y="1746197"/>
              <a:ext cx="2768071" cy="313403"/>
            </a:xfrm>
            <a:prstGeom prst="rect">
              <a:avLst/>
            </a:prstGeom>
            <a:solidFill>
              <a:srgbClr val="804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11" name="Right Arrow 7"/>
            <p:cNvSpPr/>
            <p:nvPr/>
          </p:nvSpPr>
          <p:spPr>
            <a:xfrm rot="18723486">
              <a:off x="1521014" y="766663"/>
              <a:ext cx="689648" cy="314237"/>
            </a:xfrm>
            <a:prstGeom prst="rightArrow">
              <a:avLst>
                <a:gd name="adj1" fmla="val 50000"/>
                <a:gd name="adj2" fmla="val 50000"/>
              </a:avLst>
            </a:prstGeom>
            <a:solidFill>
              <a:srgbClr val="FFCC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12" name="Right Arrow 9"/>
            <p:cNvSpPr/>
            <p:nvPr/>
          </p:nvSpPr>
          <p:spPr>
            <a:xfrm rot="3001410">
              <a:off x="1410465" y="1330917"/>
              <a:ext cx="449879" cy="383272"/>
            </a:xfrm>
            <a:prstGeom prst="rightArrow">
              <a:avLst>
                <a:gd name="adj1" fmla="val 50000"/>
                <a:gd name="adj2" fmla="val 50000"/>
              </a:avLst>
            </a:prstGeom>
            <a:solidFill>
              <a:srgbClr val="FFCC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13" name="Right Arrow 10"/>
            <p:cNvSpPr/>
            <p:nvPr/>
          </p:nvSpPr>
          <p:spPr>
            <a:xfrm rot="18380189">
              <a:off x="2239180" y="1291764"/>
              <a:ext cx="449880" cy="383272"/>
            </a:xfrm>
            <a:prstGeom prst="rightArrow">
              <a:avLst>
                <a:gd name="adj1" fmla="val 50000"/>
                <a:gd name="adj2" fmla="val 50000"/>
              </a:avLst>
            </a:prstGeom>
            <a:solidFill>
              <a:srgbClr val="FF9933"/>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14" name="Right Arrow 11"/>
            <p:cNvSpPr/>
            <p:nvPr/>
          </p:nvSpPr>
          <p:spPr>
            <a:xfrm rot="18380189">
              <a:off x="2672776" y="847431"/>
              <a:ext cx="449880" cy="269979"/>
            </a:xfrm>
            <a:prstGeom prst="rightArrow">
              <a:avLst>
                <a:gd name="adj1" fmla="val 50000"/>
                <a:gd name="adj2" fmla="val 50000"/>
              </a:avLst>
            </a:prstGeom>
            <a:solidFill>
              <a:srgbClr val="FF9933"/>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15" name="Right Arrow 12"/>
            <p:cNvSpPr/>
            <p:nvPr/>
          </p:nvSpPr>
          <p:spPr>
            <a:xfrm rot="2345598">
              <a:off x="2775208" y="1330139"/>
              <a:ext cx="489044" cy="248358"/>
            </a:xfrm>
            <a:prstGeom prst="rightArrow">
              <a:avLst>
                <a:gd name="adj1" fmla="val 50000"/>
                <a:gd name="adj2" fmla="val 50000"/>
              </a:avLst>
            </a:prstGeom>
            <a:solidFill>
              <a:srgbClr val="FF9933"/>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16" name="TextBox 13"/>
            <p:cNvSpPr txBox="1"/>
            <p:nvPr/>
          </p:nvSpPr>
          <p:spPr>
            <a:xfrm>
              <a:off x="0" y="0"/>
              <a:ext cx="894300" cy="3112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spcBef>
                  <a:spcPts val="300"/>
                </a:spcBef>
                <a:defRPr sz="1400" i="1">
                  <a:solidFill>
                    <a:srgbClr val="FFCC00"/>
                  </a:solidFill>
                  <a:latin typeface="+mn-lt"/>
                  <a:ea typeface="+mn-ea"/>
                  <a:cs typeface="+mn-cs"/>
                  <a:sym typeface="Arial"/>
                </a:defRPr>
              </a:lvl1pPr>
            </a:lstStyle>
            <a:p>
              <a:r>
                <a:t>Sunlight</a:t>
              </a:r>
            </a:p>
          </p:txBody>
        </p:sp>
        <p:sp>
          <p:nvSpPr>
            <p:cNvPr id="617" name="TextBox 14"/>
            <p:cNvSpPr txBox="1"/>
            <p:nvPr/>
          </p:nvSpPr>
          <p:spPr>
            <a:xfrm>
              <a:off x="2384799" y="235363"/>
              <a:ext cx="1192401" cy="49511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spcBef>
                  <a:spcPts val="300"/>
                </a:spcBef>
                <a:defRPr sz="1400" i="1">
                  <a:solidFill>
                    <a:srgbClr val="FF9933"/>
                  </a:solidFill>
                  <a:latin typeface="+mn-lt"/>
                  <a:ea typeface="+mn-ea"/>
                  <a:cs typeface="+mn-cs"/>
                  <a:sym typeface="Arial"/>
                </a:defRPr>
              </a:lvl1pPr>
            </a:lstStyle>
            <a:p>
              <a:r>
                <a:t>IR Radiation from Earth</a:t>
              </a:r>
            </a:p>
          </p:txBody>
        </p:sp>
        <p:sp>
          <p:nvSpPr>
            <p:cNvPr id="618" name="TextBox 15"/>
            <p:cNvSpPr txBox="1"/>
            <p:nvPr/>
          </p:nvSpPr>
          <p:spPr>
            <a:xfrm>
              <a:off x="1618257" y="1742746"/>
              <a:ext cx="1022058" cy="2825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spcBef>
                  <a:spcPts val="300"/>
                </a:spcBef>
                <a:defRPr sz="1400"/>
              </a:lvl1pPr>
            </a:lstStyle>
            <a:p>
              <a:r>
                <a:t>Earth</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Rectangle 2"/>
          <p:cNvSpPr txBox="1">
            <a:spLocks noGrp="1"/>
          </p:cNvSpPr>
          <p:nvPr>
            <p:ph type="title"/>
          </p:nvPr>
        </p:nvSpPr>
        <p:spPr>
          <a:xfrm>
            <a:off x="304800" y="50799"/>
            <a:ext cx="8534400" cy="393271"/>
          </a:xfrm>
          <a:prstGeom prst="rect">
            <a:avLst/>
          </a:prstGeom>
        </p:spPr>
        <p:txBody>
          <a:bodyPr/>
          <a:lstStyle>
            <a:lvl1pPr>
              <a:defRPr sz="1800"/>
            </a:lvl1pPr>
          </a:lstStyle>
          <a:p>
            <a:r>
              <a:t>So to be a Greenhouse Gas, that gas must strongly absorb / emit Infrared Light</a:t>
            </a:r>
          </a:p>
        </p:txBody>
      </p:sp>
      <p:sp>
        <p:nvSpPr>
          <p:cNvPr id="622" name="Rectangle 3"/>
          <p:cNvSpPr txBox="1">
            <a:spLocks noGrp="1"/>
          </p:cNvSpPr>
          <p:nvPr>
            <p:ph type="body" idx="1"/>
          </p:nvPr>
        </p:nvSpPr>
        <p:spPr>
          <a:xfrm>
            <a:off x="118070" y="568888"/>
            <a:ext cx="8984060" cy="3342109"/>
          </a:xfrm>
          <a:prstGeom prst="rect">
            <a:avLst/>
          </a:prstGeom>
        </p:spPr>
        <p:txBody>
          <a:bodyPr>
            <a:noAutofit/>
          </a:bodyPr>
          <a:lstStyle/>
          <a:p>
            <a:r>
              <a:rPr sz="1450" dirty="0"/>
              <a:t>Perhaps surprisingly, the DOMINANT GHG in the Earth's atmosphere is </a:t>
            </a:r>
            <a:r>
              <a:rPr sz="1450" b="1" dirty="0">
                <a:solidFill>
                  <a:srgbClr val="EE9E4B"/>
                </a:solidFill>
              </a:rPr>
              <a:t>WATER VAPOR</a:t>
            </a:r>
          </a:p>
          <a:p>
            <a:r>
              <a:rPr sz="1450" dirty="0"/>
              <a:t>	It is water vapor's GHG action that kept our planet from becoming a frozen (Mars-like) rock,</a:t>
            </a:r>
          </a:p>
          <a:p>
            <a:r>
              <a:rPr sz="1450" dirty="0"/>
              <a:t>		letting it instead climb to temperatures hospitable to living organisms such as ourselves</a:t>
            </a:r>
          </a:p>
          <a:p>
            <a:r>
              <a:rPr sz="1450" dirty="0"/>
              <a:t>Adding a new gas that absorbs / emits </a:t>
            </a:r>
            <a:r>
              <a:rPr sz="1450" b="1" dirty="0">
                <a:solidFill>
                  <a:srgbClr val="F09E4C"/>
                </a:solidFill>
              </a:rPr>
              <a:t>SIMILAR</a:t>
            </a:r>
            <a:r>
              <a:rPr sz="1450" b="1" dirty="0"/>
              <a:t> </a:t>
            </a:r>
            <a:r>
              <a:rPr sz="1450" b="1" dirty="0">
                <a:solidFill>
                  <a:srgbClr val="F09E4B"/>
                </a:solidFill>
              </a:rPr>
              <a:t>infrared</a:t>
            </a:r>
            <a:r>
              <a:rPr sz="1450" b="1" dirty="0">
                <a:solidFill>
                  <a:srgbClr val="EF9E4B"/>
                </a:solidFill>
              </a:rPr>
              <a:t> colors </a:t>
            </a:r>
            <a:r>
              <a:rPr sz="1450" dirty="0"/>
              <a:t>makes very little difference</a:t>
            </a:r>
          </a:p>
          <a:p>
            <a:r>
              <a:rPr sz="1450" dirty="0"/>
              <a:t>	because its added effect is swamped by water vapor's already much stronger effect</a:t>
            </a:r>
          </a:p>
          <a:p>
            <a:r>
              <a:rPr sz="1450" dirty="0"/>
              <a:t>But adding a new gas that absorbs / emits </a:t>
            </a:r>
            <a:r>
              <a:rPr sz="1450" b="1" dirty="0">
                <a:solidFill>
                  <a:srgbClr val="F09E4C"/>
                </a:solidFill>
              </a:rPr>
              <a:t>DIFFERENT</a:t>
            </a:r>
            <a:r>
              <a:rPr sz="1450" b="1" dirty="0"/>
              <a:t> </a:t>
            </a:r>
            <a:r>
              <a:rPr sz="1450" b="1" dirty="0">
                <a:solidFill>
                  <a:srgbClr val="F09E4B"/>
                </a:solidFill>
              </a:rPr>
              <a:t>infrared</a:t>
            </a:r>
            <a:r>
              <a:rPr sz="1450" b="1" dirty="0">
                <a:solidFill>
                  <a:srgbClr val="EF9E4B"/>
                </a:solidFill>
              </a:rPr>
              <a:t> colors</a:t>
            </a:r>
            <a:r>
              <a:rPr sz="1450" dirty="0"/>
              <a:t> makes a lot of difference</a:t>
            </a:r>
          </a:p>
          <a:p>
            <a:r>
              <a:rPr sz="1450" dirty="0"/>
              <a:t>	because it is as if the slight cooling effect of a previously open </a:t>
            </a:r>
            <a:r>
              <a:rPr sz="1450" b="1" dirty="0"/>
              <a:t>small greenhouse window</a:t>
            </a:r>
          </a:p>
          <a:p>
            <a:r>
              <a:rPr sz="1450" dirty="0"/>
              <a:t>		is suddenly lost after that small window is closed, heating the Greenhouse even further </a:t>
            </a:r>
          </a:p>
        </p:txBody>
      </p:sp>
      <p:grpSp>
        <p:nvGrpSpPr>
          <p:cNvPr id="642" name="Group 31"/>
          <p:cNvGrpSpPr/>
          <p:nvPr/>
        </p:nvGrpSpPr>
        <p:grpSpPr>
          <a:xfrm>
            <a:off x="5247690" y="3910997"/>
            <a:ext cx="2823503" cy="1863855"/>
            <a:chOff x="0" y="0"/>
            <a:chExt cx="2753511" cy="1862669"/>
          </a:xfrm>
        </p:grpSpPr>
        <p:grpSp>
          <p:nvGrpSpPr>
            <p:cNvPr id="626" name="Group 20"/>
            <p:cNvGrpSpPr/>
            <p:nvPr/>
          </p:nvGrpSpPr>
          <p:grpSpPr>
            <a:xfrm>
              <a:off x="0" y="0"/>
              <a:ext cx="2753512" cy="1862670"/>
              <a:chOff x="0" y="0"/>
              <a:chExt cx="2753511" cy="1862669"/>
            </a:xfrm>
          </p:grpSpPr>
          <p:pic>
            <p:nvPicPr>
              <p:cNvPr id="623" name="Picture 40" descr="Picture 40"/>
              <p:cNvPicPr>
                <a:picLocks noChangeAspect="1"/>
              </p:cNvPicPr>
              <p:nvPr/>
            </p:nvPicPr>
            <p:blipFill>
              <a:blip r:embed="rId2"/>
              <a:stretch>
                <a:fillRect/>
              </a:stretch>
            </p:blipFill>
            <p:spPr>
              <a:xfrm>
                <a:off x="0" y="0"/>
                <a:ext cx="2753512" cy="1862670"/>
              </a:xfrm>
              <a:prstGeom prst="rect">
                <a:avLst/>
              </a:prstGeom>
              <a:ln w="12700" cap="flat">
                <a:noFill/>
                <a:miter lim="400000"/>
              </a:ln>
              <a:effectLst/>
            </p:spPr>
          </p:pic>
          <p:sp>
            <p:nvSpPr>
              <p:cNvPr id="624" name="Freeform 41"/>
              <p:cNvSpPr/>
              <p:nvPr/>
            </p:nvSpPr>
            <p:spPr>
              <a:xfrm>
                <a:off x="1477717" y="1344206"/>
                <a:ext cx="984382" cy="339103"/>
              </a:xfrm>
              <a:custGeom>
                <a:avLst/>
                <a:gdLst/>
                <a:ahLst/>
                <a:cxnLst>
                  <a:cxn ang="0">
                    <a:pos x="wd2" y="hd2"/>
                  </a:cxn>
                  <a:cxn ang="5400000">
                    <a:pos x="wd2" y="hd2"/>
                  </a:cxn>
                  <a:cxn ang="10800000">
                    <a:pos x="wd2" y="hd2"/>
                  </a:cxn>
                  <a:cxn ang="16200000">
                    <a:pos x="wd2" y="hd2"/>
                  </a:cxn>
                </a:cxnLst>
                <a:rect l="0" t="0" r="r" b="b"/>
                <a:pathLst>
                  <a:path w="21600" h="21496" extrusionOk="0">
                    <a:moveTo>
                      <a:pt x="0" y="21424"/>
                    </a:moveTo>
                    <a:cubicBezTo>
                      <a:pt x="279" y="20938"/>
                      <a:pt x="558" y="20453"/>
                      <a:pt x="806" y="19265"/>
                    </a:cubicBezTo>
                    <a:cubicBezTo>
                      <a:pt x="1053" y="18078"/>
                      <a:pt x="1284" y="15907"/>
                      <a:pt x="1485" y="14300"/>
                    </a:cubicBezTo>
                    <a:cubicBezTo>
                      <a:pt x="1687" y="12693"/>
                      <a:pt x="1855" y="11146"/>
                      <a:pt x="2014" y="9623"/>
                    </a:cubicBezTo>
                    <a:cubicBezTo>
                      <a:pt x="2173" y="8099"/>
                      <a:pt x="2266" y="6480"/>
                      <a:pt x="2442" y="5161"/>
                    </a:cubicBezTo>
                    <a:cubicBezTo>
                      <a:pt x="2618" y="3842"/>
                      <a:pt x="2836" y="2547"/>
                      <a:pt x="3071" y="1707"/>
                    </a:cubicBezTo>
                    <a:cubicBezTo>
                      <a:pt x="3306" y="867"/>
                      <a:pt x="3596" y="352"/>
                      <a:pt x="3852" y="124"/>
                    </a:cubicBezTo>
                    <a:cubicBezTo>
                      <a:pt x="4108" y="-104"/>
                      <a:pt x="4288" y="-8"/>
                      <a:pt x="4607" y="340"/>
                    </a:cubicBezTo>
                    <a:cubicBezTo>
                      <a:pt x="4926" y="688"/>
                      <a:pt x="5425" y="1587"/>
                      <a:pt x="5765" y="2211"/>
                    </a:cubicBezTo>
                    <a:cubicBezTo>
                      <a:pt x="6105" y="2834"/>
                      <a:pt x="6344" y="3374"/>
                      <a:pt x="6646" y="4082"/>
                    </a:cubicBezTo>
                    <a:cubicBezTo>
                      <a:pt x="6948" y="4789"/>
                      <a:pt x="7162" y="5425"/>
                      <a:pt x="7578" y="6456"/>
                    </a:cubicBezTo>
                    <a:cubicBezTo>
                      <a:pt x="7993" y="7488"/>
                      <a:pt x="8572" y="8999"/>
                      <a:pt x="9138" y="10270"/>
                    </a:cubicBezTo>
                    <a:cubicBezTo>
                      <a:pt x="9705" y="11542"/>
                      <a:pt x="10297" y="12945"/>
                      <a:pt x="10976" y="14084"/>
                    </a:cubicBezTo>
                    <a:cubicBezTo>
                      <a:pt x="11656" y="15223"/>
                      <a:pt x="12369" y="16159"/>
                      <a:pt x="13217" y="17106"/>
                    </a:cubicBezTo>
                    <a:cubicBezTo>
                      <a:pt x="14064" y="18054"/>
                      <a:pt x="15239" y="19181"/>
                      <a:pt x="16062" y="19769"/>
                    </a:cubicBezTo>
                    <a:cubicBezTo>
                      <a:pt x="16884" y="20357"/>
                      <a:pt x="17228" y="20345"/>
                      <a:pt x="18151" y="20632"/>
                    </a:cubicBezTo>
                    <a:cubicBezTo>
                      <a:pt x="19074" y="20920"/>
                      <a:pt x="21600" y="21496"/>
                      <a:pt x="21600" y="21496"/>
                    </a:cubicBezTo>
                  </a:path>
                </a:pathLst>
              </a:custGeom>
              <a:solidFill>
                <a:srgbClr val="FFCC00">
                  <a:alpha val="43000"/>
                </a:srgbClr>
              </a:solidFill>
              <a:ln w="5715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25" name="Freeform 42"/>
              <p:cNvSpPr/>
              <p:nvPr/>
            </p:nvSpPr>
            <p:spPr>
              <a:xfrm>
                <a:off x="1565870" y="1054010"/>
                <a:ext cx="284934" cy="150243"/>
              </a:xfrm>
              <a:custGeom>
                <a:avLst/>
                <a:gdLst/>
                <a:ahLst/>
                <a:cxnLst>
                  <a:cxn ang="0">
                    <a:pos x="wd2" y="hd2"/>
                  </a:cxn>
                  <a:cxn ang="5400000">
                    <a:pos x="wd2" y="hd2"/>
                  </a:cxn>
                  <a:cxn ang="10800000">
                    <a:pos x="wd2" y="hd2"/>
                  </a:cxn>
                  <a:cxn ang="16200000">
                    <a:pos x="wd2" y="hd2"/>
                  </a:cxn>
                </a:cxnLst>
                <a:rect l="0" t="0" r="r" b="b"/>
                <a:pathLst>
                  <a:path w="21600" h="21250" extrusionOk="0">
                    <a:moveTo>
                      <a:pt x="0" y="0"/>
                    </a:moveTo>
                    <a:cubicBezTo>
                      <a:pt x="669" y="266"/>
                      <a:pt x="1338" y="531"/>
                      <a:pt x="1720" y="1239"/>
                    </a:cubicBezTo>
                    <a:cubicBezTo>
                      <a:pt x="2103" y="1948"/>
                      <a:pt x="2103" y="2921"/>
                      <a:pt x="2294" y="4249"/>
                    </a:cubicBezTo>
                    <a:cubicBezTo>
                      <a:pt x="2485" y="5577"/>
                      <a:pt x="2692" y="7672"/>
                      <a:pt x="2867" y="9207"/>
                    </a:cubicBezTo>
                    <a:cubicBezTo>
                      <a:pt x="3042" y="10741"/>
                      <a:pt x="3154" y="12098"/>
                      <a:pt x="3345" y="13456"/>
                    </a:cubicBezTo>
                    <a:cubicBezTo>
                      <a:pt x="3536" y="14813"/>
                      <a:pt x="3807" y="16289"/>
                      <a:pt x="4014" y="17351"/>
                    </a:cubicBezTo>
                    <a:cubicBezTo>
                      <a:pt x="4221" y="18413"/>
                      <a:pt x="4349" y="19387"/>
                      <a:pt x="4588" y="19830"/>
                    </a:cubicBezTo>
                    <a:cubicBezTo>
                      <a:pt x="4827" y="20272"/>
                      <a:pt x="5177" y="20803"/>
                      <a:pt x="5448" y="20007"/>
                    </a:cubicBezTo>
                    <a:cubicBezTo>
                      <a:pt x="5719" y="19210"/>
                      <a:pt x="6005" y="16731"/>
                      <a:pt x="6212" y="15049"/>
                    </a:cubicBezTo>
                    <a:cubicBezTo>
                      <a:pt x="6419" y="13367"/>
                      <a:pt x="6563" y="11479"/>
                      <a:pt x="6690" y="9915"/>
                    </a:cubicBezTo>
                    <a:cubicBezTo>
                      <a:pt x="6818" y="8351"/>
                      <a:pt x="6881" y="6757"/>
                      <a:pt x="6977" y="5666"/>
                    </a:cubicBezTo>
                    <a:cubicBezTo>
                      <a:pt x="7073" y="4574"/>
                      <a:pt x="7152" y="4043"/>
                      <a:pt x="7264" y="3364"/>
                    </a:cubicBezTo>
                    <a:cubicBezTo>
                      <a:pt x="7375" y="2685"/>
                      <a:pt x="7471" y="2007"/>
                      <a:pt x="7646" y="1593"/>
                    </a:cubicBezTo>
                    <a:cubicBezTo>
                      <a:pt x="7821" y="1180"/>
                      <a:pt x="8012" y="679"/>
                      <a:pt x="8315" y="885"/>
                    </a:cubicBezTo>
                    <a:cubicBezTo>
                      <a:pt x="8618" y="1092"/>
                      <a:pt x="9143" y="1593"/>
                      <a:pt x="9462" y="2833"/>
                    </a:cubicBezTo>
                    <a:cubicBezTo>
                      <a:pt x="9781" y="4072"/>
                      <a:pt x="9956" y="6492"/>
                      <a:pt x="10227" y="8321"/>
                    </a:cubicBezTo>
                    <a:cubicBezTo>
                      <a:pt x="10497" y="10151"/>
                      <a:pt x="10848" y="12187"/>
                      <a:pt x="11087" y="13810"/>
                    </a:cubicBezTo>
                    <a:cubicBezTo>
                      <a:pt x="11326" y="15433"/>
                      <a:pt x="11485" y="17056"/>
                      <a:pt x="11660" y="18059"/>
                    </a:cubicBezTo>
                    <a:cubicBezTo>
                      <a:pt x="11835" y="19062"/>
                      <a:pt x="11947" y="19357"/>
                      <a:pt x="12138" y="19830"/>
                    </a:cubicBezTo>
                    <a:cubicBezTo>
                      <a:pt x="12329" y="20302"/>
                      <a:pt x="12520" y="20715"/>
                      <a:pt x="12807" y="20892"/>
                    </a:cubicBezTo>
                    <a:cubicBezTo>
                      <a:pt x="13094" y="21069"/>
                      <a:pt x="13508" y="21600"/>
                      <a:pt x="13858" y="20892"/>
                    </a:cubicBezTo>
                    <a:cubicBezTo>
                      <a:pt x="14209" y="20184"/>
                      <a:pt x="14496" y="18177"/>
                      <a:pt x="14910" y="16643"/>
                    </a:cubicBezTo>
                    <a:cubicBezTo>
                      <a:pt x="15324" y="15108"/>
                      <a:pt x="15897" y="13249"/>
                      <a:pt x="16343" y="11685"/>
                    </a:cubicBezTo>
                    <a:cubicBezTo>
                      <a:pt x="16789" y="10121"/>
                      <a:pt x="17076" y="8557"/>
                      <a:pt x="17586" y="7259"/>
                    </a:cubicBezTo>
                    <a:cubicBezTo>
                      <a:pt x="18096" y="5961"/>
                      <a:pt x="18876" y="4662"/>
                      <a:pt x="19402" y="3895"/>
                    </a:cubicBezTo>
                    <a:cubicBezTo>
                      <a:pt x="19927" y="3128"/>
                      <a:pt x="20373" y="2980"/>
                      <a:pt x="20740" y="2656"/>
                    </a:cubicBezTo>
                    <a:cubicBezTo>
                      <a:pt x="21106" y="2331"/>
                      <a:pt x="21600" y="1948"/>
                      <a:pt x="21600" y="1948"/>
                    </a:cubicBezTo>
                  </a:path>
                </a:pathLst>
              </a:custGeom>
              <a:noFill/>
              <a:ln w="38100" cap="flat">
                <a:solidFill>
                  <a:srgbClr val="00FF00"/>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627" name="Rectangle 20"/>
            <p:cNvSpPr/>
            <p:nvPr/>
          </p:nvSpPr>
          <p:spPr>
            <a:xfrm>
              <a:off x="1846215" y="247303"/>
              <a:ext cx="863793" cy="965012"/>
            </a:xfrm>
            <a:prstGeom prst="rect">
              <a:avLst/>
            </a:pr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28" name="Rectangle 21"/>
            <p:cNvSpPr/>
            <p:nvPr/>
          </p:nvSpPr>
          <p:spPr>
            <a:xfrm>
              <a:off x="1454568" y="244672"/>
              <a:ext cx="124558" cy="966064"/>
            </a:xfrm>
            <a:prstGeom prst="rect">
              <a:avLst/>
            </a:pr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29" name="Rectangle 22"/>
            <p:cNvSpPr/>
            <p:nvPr/>
          </p:nvSpPr>
          <p:spPr>
            <a:xfrm>
              <a:off x="945735" y="247303"/>
              <a:ext cx="177841" cy="966064"/>
            </a:xfrm>
            <a:prstGeom prst="rect">
              <a:avLst/>
            </a:pr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30" name="Rectangle 23"/>
            <p:cNvSpPr/>
            <p:nvPr/>
          </p:nvSpPr>
          <p:spPr>
            <a:xfrm>
              <a:off x="743352" y="247303"/>
              <a:ext cx="72830" cy="966064"/>
            </a:xfrm>
            <a:prstGeom prst="rect">
              <a:avLst/>
            </a:pr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31" name="Rectangle 24"/>
            <p:cNvSpPr/>
            <p:nvPr/>
          </p:nvSpPr>
          <p:spPr>
            <a:xfrm>
              <a:off x="633301" y="249934"/>
              <a:ext cx="69443" cy="966064"/>
            </a:xfrm>
            <a:prstGeom prst="rect">
              <a:avLst/>
            </a:pr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32" name="Rectangle 25"/>
            <p:cNvSpPr/>
            <p:nvPr/>
          </p:nvSpPr>
          <p:spPr>
            <a:xfrm>
              <a:off x="541240" y="252565"/>
              <a:ext cx="69442" cy="966064"/>
            </a:xfrm>
            <a:prstGeom prst="rect">
              <a:avLst/>
            </a:pr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33" name="Rectangle 27"/>
            <p:cNvSpPr/>
            <p:nvPr/>
          </p:nvSpPr>
          <p:spPr>
            <a:xfrm>
              <a:off x="384025" y="246250"/>
              <a:ext cx="69443" cy="966064"/>
            </a:xfrm>
            <a:prstGeom prst="rect">
              <a:avLst/>
            </a:pr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34" name="Rectangle 29"/>
            <p:cNvSpPr/>
            <p:nvPr/>
          </p:nvSpPr>
          <p:spPr>
            <a:xfrm>
              <a:off x="1775919" y="441989"/>
              <a:ext cx="72487" cy="773132"/>
            </a:xfrm>
            <a:prstGeom prst="rect">
              <a:avLst/>
            </a:prstGeom>
            <a:solidFill>
              <a:srgbClr val="FF0000">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35" name="Rectangle 32"/>
            <p:cNvSpPr/>
            <p:nvPr/>
          </p:nvSpPr>
          <p:spPr>
            <a:xfrm>
              <a:off x="1659211" y="847146"/>
              <a:ext cx="61734" cy="365344"/>
            </a:xfrm>
            <a:prstGeom prst="rect">
              <a:avLst/>
            </a:pr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36" name="Rectangle 34"/>
            <p:cNvSpPr/>
            <p:nvPr/>
          </p:nvSpPr>
          <p:spPr>
            <a:xfrm>
              <a:off x="1123453" y="647198"/>
              <a:ext cx="76429" cy="566169"/>
            </a:xfrm>
            <a:prstGeom prst="rect">
              <a:avLst/>
            </a:prstGeom>
            <a:solidFill>
              <a:srgbClr val="FF0000">
                <a:alpha val="6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37" name="Rectangle 36"/>
            <p:cNvSpPr/>
            <p:nvPr/>
          </p:nvSpPr>
          <p:spPr>
            <a:xfrm>
              <a:off x="1565581" y="652460"/>
              <a:ext cx="40634" cy="558276"/>
            </a:xfrm>
            <a:prstGeom prst="rect">
              <a:avLst/>
            </a:prstGeom>
            <a:solidFill>
              <a:srgbClr val="FF0000">
                <a:alpha val="6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38" name="Rectangle 37"/>
            <p:cNvSpPr/>
            <p:nvPr/>
          </p:nvSpPr>
          <p:spPr>
            <a:xfrm>
              <a:off x="174961" y="849777"/>
              <a:ext cx="108399" cy="366221"/>
            </a:xfrm>
            <a:prstGeom prst="rect">
              <a:avLst/>
            </a:pr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39" name="Rectangle 39"/>
            <p:cNvSpPr/>
            <p:nvPr/>
          </p:nvSpPr>
          <p:spPr>
            <a:xfrm>
              <a:off x="1405438" y="447251"/>
              <a:ext cx="48930" cy="773132"/>
            </a:xfrm>
            <a:prstGeom prst="rect">
              <a:avLst/>
            </a:prstGeom>
            <a:solidFill>
              <a:srgbClr val="FF0000">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40" name="Rectangle 28"/>
            <p:cNvSpPr/>
            <p:nvPr/>
          </p:nvSpPr>
          <p:spPr>
            <a:xfrm>
              <a:off x="456528" y="852408"/>
              <a:ext cx="28683" cy="365344"/>
            </a:xfrm>
            <a:prstGeom prst="rect">
              <a:avLst/>
            </a:pr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41" name="Rectangle 30"/>
            <p:cNvSpPr/>
            <p:nvPr/>
          </p:nvSpPr>
          <p:spPr>
            <a:xfrm>
              <a:off x="1603824" y="1010261"/>
              <a:ext cx="17210" cy="202229"/>
            </a:xfrm>
            <a:prstGeom prst="rect">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643" name="Rectangle 3"/>
          <p:cNvSpPr txBox="1"/>
          <p:nvPr/>
        </p:nvSpPr>
        <p:spPr>
          <a:xfrm>
            <a:off x="1072806" y="4207912"/>
            <a:ext cx="4116442" cy="1478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lnSpc>
                <a:spcPct val="170000"/>
              </a:lnSpc>
              <a:tabLst>
                <a:tab pos="457200" algn="l"/>
                <a:tab pos="914400" algn="l"/>
                <a:tab pos="1371600" algn="l"/>
                <a:tab pos="1828800" algn="l"/>
                <a:tab pos="2286000" algn="l"/>
              </a:tabLst>
              <a:defRPr sz="1300" b="0">
                <a:solidFill>
                  <a:srgbClr val="FFFFFF"/>
                </a:solidFill>
                <a:effectLst>
                  <a:outerShdw blurRad="38100" dist="38100" dir="2700000" rotWithShape="0">
                    <a:srgbClr val="000000"/>
                  </a:outerShdw>
                </a:effectLst>
                <a:latin typeface="+mn-lt"/>
                <a:ea typeface="+mn-ea"/>
                <a:cs typeface="+mn-cs"/>
                <a:sym typeface="Arial"/>
              </a:defRPr>
            </a:pPr>
            <a:r>
              <a:t>Which is why my more COMPLETE examination of </a:t>
            </a:r>
          </a:p>
          <a:p>
            <a:pPr algn="ctr">
              <a:lnSpc>
                <a:spcPct val="170000"/>
              </a:lnSpc>
              <a:tabLst>
                <a:tab pos="457200" algn="l"/>
                <a:tab pos="914400" algn="l"/>
                <a:tab pos="1371600" algn="l"/>
                <a:tab pos="1828800" algn="l"/>
                <a:tab pos="2286000" algn="l"/>
              </a:tabLst>
              <a:defRPr sz="1300" b="0">
                <a:solidFill>
                  <a:srgbClr val="FFFFFF"/>
                </a:solidFill>
                <a:effectLst>
                  <a:outerShdw blurRad="38100" dist="38100" dir="2700000" rotWithShape="0">
                    <a:srgbClr val="000000"/>
                  </a:outerShdw>
                </a:effectLst>
                <a:latin typeface="+mn-lt"/>
                <a:ea typeface="+mn-ea"/>
                <a:cs typeface="+mn-cs"/>
                <a:sym typeface="Arial"/>
              </a:defRPr>
            </a:pPr>
            <a:r>
              <a:t>the Greenhouse Effect quickly devolved into a complex examination of gases' absorption in both the infrared and solar visible light ranges: </a:t>
            </a:r>
            <a:r>
              <a:rPr baseline="31999"/>
              <a:t>1</a:t>
            </a:r>
          </a:p>
        </p:txBody>
      </p:sp>
      <p:sp>
        <p:nvSpPr>
          <p:cNvPr id="644" name="Rectangle 3"/>
          <p:cNvSpPr txBox="1"/>
          <p:nvPr/>
        </p:nvSpPr>
        <p:spPr>
          <a:xfrm>
            <a:off x="60095" y="5910028"/>
            <a:ext cx="8973010" cy="393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20000"/>
          </a:bodyPr>
          <a:lstStyle/>
          <a:p>
            <a:pPr algn="ctr">
              <a:lnSpc>
                <a:spcPct val="170000"/>
              </a:lnSpc>
              <a:tabLst>
                <a:tab pos="457200" algn="l"/>
                <a:tab pos="914400" algn="l"/>
                <a:tab pos="1371600" algn="l"/>
                <a:tab pos="1828800" algn="l"/>
                <a:tab pos="2286000" algn="l"/>
              </a:tabLst>
              <a:defRPr sz="1600">
                <a:solidFill>
                  <a:srgbClr val="FBC901"/>
                </a:solidFill>
                <a:effectLst>
                  <a:outerShdw blurRad="38100" dist="38100" dir="2700000" rotWithShape="0">
                    <a:srgbClr val="000000"/>
                  </a:outerShdw>
                </a:effectLst>
                <a:latin typeface="+mn-lt"/>
                <a:ea typeface="+mn-ea"/>
                <a:cs typeface="+mn-cs"/>
                <a:sym typeface="Arial"/>
              </a:defRPr>
            </a:pPr>
            <a:r>
              <a:t>CO</a:t>
            </a:r>
            <a:r>
              <a:rPr baseline="-5999"/>
              <a:t>2</a:t>
            </a:r>
            <a:r>
              <a:t> and CH</a:t>
            </a:r>
            <a:r>
              <a:rPr baseline="-5999"/>
              <a:t>4</a:t>
            </a:r>
            <a:r>
              <a:t> are among the WORST ACTORS at closing down our atmosphere's windows!</a:t>
            </a:r>
          </a:p>
        </p:txBody>
      </p:sp>
      <p:sp>
        <p:nvSpPr>
          <p:cNvPr id="645" name="Rectangle 5"/>
          <p:cNvSpPr txBox="1"/>
          <p:nvPr/>
        </p:nvSpPr>
        <p:spPr>
          <a:xfrm>
            <a:off x="181664" y="6590876"/>
            <a:ext cx="8729872"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For a more complete discussion, see my noteset: </a:t>
            </a:r>
            <a:r>
              <a:rPr b="1"/>
              <a:t>Greenhouse Effect, Carbon Footprint &amp; Sequestration</a:t>
            </a:r>
            <a:r>
              <a:t> (</a:t>
            </a:r>
            <a:r>
              <a:rPr u="sng">
                <a:solidFill>
                  <a:srgbClr val="76D6FF"/>
                </a:solidFill>
                <a:hlinkClick r:id="rId3"/>
              </a:rPr>
              <a:t>pptx</a:t>
            </a:r>
            <a:r>
              <a:t> / </a:t>
            </a:r>
            <a:r>
              <a:rPr u="sng">
                <a:solidFill>
                  <a:srgbClr val="76D6FF"/>
                </a:solidFill>
                <a:hlinkClick r:id="rId4"/>
              </a:rPr>
              <a:t>pdf</a:t>
            </a:r>
            <a:r>
              <a:rPr>
                <a:solidFill>
                  <a:srgbClr val="76D6FF"/>
                </a:solidFill>
              </a:rPr>
              <a:t> </a:t>
            </a:r>
            <a:r>
              <a:t>/ </a:t>
            </a:r>
            <a:r>
              <a:rPr u="sng">
                <a:solidFill>
                  <a:srgbClr val="76D6FF"/>
                </a:solidFill>
                <a:hlinkClick r:id="rId5"/>
              </a:rPr>
              <a:t>key</a:t>
            </a:r>
            <a:r>
              <a: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Rectangle 2"/>
          <p:cNvSpPr txBox="1">
            <a:spLocks noGrp="1"/>
          </p:cNvSpPr>
          <p:nvPr>
            <p:ph type="title"/>
          </p:nvPr>
        </p:nvSpPr>
        <p:spPr>
          <a:xfrm>
            <a:off x="304800" y="38099"/>
            <a:ext cx="8534400" cy="429986"/>
          </a:xfrm>
          <a:prstGeom prst="rect">
            <a:avLst/>
          </a:prstGeom>
        </p:spPr>
        <p:txBody>
          <a:bodyPr/>
          <a:lstStyle/>
          <a:p>
            <a:pPr defTabSz="905255">
              <a:defRPr sz="1782">
                <a:effectLst>
                  <a:outerShdw blurRad="37719" dist="37719" dir="2700000" rotWithShape="0">
                    <a:srgbClr val="000000"/>
                  </a:outerShdw>
                </a:effectLst>
              </a:defRPr>
            </a:pPr>
            <a:r>
              <a:t>CO</a:t>
            </a:r>
            <a:r>
              <a:rPr baseline="-5999"/>
              <a:t>2</a:t>
            </a:r>
            <a:r>
              <a:t> &amp; CH</a:t>
            </a:r>
            <a:r>
              <a:rPr baseline="-5999"/>
              <a:t>4</a:t>
            </a:r>
            <a:r>
              <a:t> concentrations are thus extremely important - but so is their persistence:</a:t>
            </a:r>
          </a:p>
        </p:txBody>
      </p:sp>
      <p:sp>
        <p:nvSpPr>
          <p:cNvPr id="648" name="Rectangle 3"/>
          <p:cNvSpPr txBox="1">
            <a:spLocks noGrp="1"/>
          </p:cNvSpPr>
          <p:nvPr>
            <p:ph type="body" idx="1"/>
          </p:nvPr>
        </p:nvSpPr>
        <p:spPr>
          <a:xfrm>
            <a:off x="140130" y="567666"/>
            <a:ext cx="8984060" cy="5578284"/>
          </a:xfrm>
          <a:prstGeom prst="rect">
            <a:avLst/>
          </a:prstGeom>
        </p:spPr>
        <p:txBody>
          <a:bodyPr/>
          <a:lstStyle/>
          <a:p>
            <a:r>
              <a:rPr dirty="0"/>
              <a:t>By this I mean how long (on average) a Greenhouse Gas molecule </a:t>
            </a:r>
            <a:r>
              <a:rPr b="1" dirty="0"/>
              <a:t>stays</a:t>
            </a:r>
            <a:r>
              <a:rPr dirty="0"/>
              <a:t> in the atmosphere</a:t>
            </a:r>
          </a:p>
          <a:p>
            <a:r>
              <a:rPr dirty="0"/>
              <a:t>	before being </a:t>
            </a:r>
            <a:r>
              <a:rPr b="1" dirty="0"/>
              <a:t>converted </a:t>
            </a:r>
            <a:r>
              <a:rPr dirty="0"/>
              <a:t>into something else (which may or may not also be a GHG)</a:t>
            </a:r>
            <a:endParaRPr lang="en-US" dirty="0"/>
          </a:p>
          <a:p>
            <a:r>
              <a:rPr lang="en-US" dirty="0"/>
              <a:t>		</a:t>
            </a:r>
            <a:r>
              <a:rPr dirty="0"/>
              <a:t>or </a:t>
            </a:r>
            <a:r>
              <a:rPr b="1" dirty="0"/>
              <a:t>removed</a:t>
            </a:r>
            <a:r>
              <a:rPr dirty="0"/>
              <a:t> from the atmosphere (by photosynthesizing plants, absorbing oceans, etc.)</a:t>
            </a:r>
          </a:p>
          <a:p>
            <a:r>
              <a:rPr dirty="0"/>
              <a:t>To reverse Global Warming we must not only STOP ADDING new GHG's to the atmosphere</a:t>
            </a:r>
            <a:endParaRPr lang="en-US" dirty="0"/>
          </a:p>
          <a:p>
            <a:r>
              <a:rPr lang="en-US" dirty="0"/>
              <a:t>	</a:t>
            </a:r>
            <a:r>
              <a:rPr dirty="0"/>
              <a:t>Which is the goal of so-called </a:t>
            </a:r>
            <a:r>
              <a:rPr b="1" dirty="0"/>
              <a:t>Net Zero</a:t>
            </a:r>
            <a:r>
              <a:rPr dirty="0"/>
              <a:t> / </a:t>
            </a:r>
            <a:r>
              <a:rPr b="1" dirty="0"/>
              <a:t>Carbon Neutrality</a:t>
            </a:r>
            <a:r>
              <a:rPr dirty="0"/>
              <a:t> initiatives </a:t>
            </a:r>
            <a:r>
              <a:rPr baseline="31999" dirty="0"/>
              <a:t>1</a:t>
            </a:r>
          </a:p>
          <a:p>
            <a:r>
              <a:rPr dirty="0"/>
              <a:t>We must also lower EXISTING record-breaking GHG levels</a:t>
            </a:r>
          </a:p>
          <a:p>
            <a:r>
              <a:rPr dirty="0"/>
              <a:t>	But while inventors now dream of our pulling GHGs right out of the atmosphere,</a:t>
            </a:r>
            <a:endParaRPr lang="en-US" dirty="0"/>
          </a:p>
          <a:p>
            <a:r>
              <a:rPr lang="en-US" dirty="0"/>
              <a:t>		</a:t>
            </a:r>
            <a:r>
              <a:rPr dirty="0"/>
              <a:t>a practical, literally worldwide process is still far, far beyond our reach</a:t>
            </a:r>
            <a:endParaRPr lang="en-US" dirty="0"/>
          </a:p>
          <a:p>
            <a:endParaRPr sz="400" dirty="0"/>
          </a:p>
          <a:p>
            <a:pPr algn="ctr"/>
            <a:r>
              <a:rPr b="1" dirty="0">
                <a:solidFill>
                  <a:srgbClr val="FBC901"/>
                </a:solidFill>
              </a:rPr>
              <a:t>So we must WAIT for natural processes to pull today's GHGs out of the atmosphere,</a:t>
            </a:r>
            <a:endParaRPr lang="en-US" b="1" dirty="0">
              <a:solidFill>
                <a:srgbClr val="FBC901"/>
              </a:solidFill>
            </a:endParaRPr>
          </a:p>
          <a:p>
            <a:pPr algn="ctr"/>
            <a:r>
              <a:rPr dirty="0"/>
              <a:t>and while we are waiting, sequester (i.e., hold) any newly manufactured GHG's</a:t>
            </a:r>
            <a:endParaRPr lang="en-US" dirty="0"/>
          </a:p>
          <a:p>
            <a:pPr algn="ctr"/>
            <a:endParaRPr sz="400" dirty="0"/>
          </a:p>
          <a:p>
            <a:pPr algn="ctr">
              <a:defRPr b="1">
                <a:solidFill>
                  <a:srgbClr val="FBC901"/>
                </a:solidFill>
              </a:defRPr>
            </a:pPr>
            <a:r>
              <a:rPr dirty="0"/>
              <a:t>And how LONG must we wait while sequestering any new GHG's?</a:t>
            </a:r>
          </a:p>
          <a:p>
            <a:pPr algn="ctr"/>
            <a:r>
              <a:rPr dirty="0"/>
              <a:t>For about as long as today's GHG's persist</a:t>
            </a:r>
          </a:p>
          <a:p>
            <a:pPr algn="ctr"/>
            <a:r>
              <a:rPr b="1" dirty="0">
                <a:solidFill>
                  <a:srgbClr val="FBC901"/>
                </a:solidFill>
              </a:rPr>
              <a:t>Here CO</a:t>
            </a:r>
            <a:r>
              <a:rPr b="1" baseline="-5999" dirty="0">
                <a:solidFill>
                  <a:srgbClr val="FBC901"/>
                </a:solidFill>
              </a:rPr>
              <a:t>2</a:t>
            </a:r>
            <a:r>
              <a:rPr b="1" dirty="0">
                <a:solidFill>
                  <a:srgbClr val="FBC901"/>
                </a:solidFill>
              </a:rPr>
              <a:t> is again one of the worst actors, persisting for CENTURIES</a:t>
            </a:r>
            <a:r>
              <a:rPr dirty="0"/>
              <a:t> </a:t>
            </a:r>
            <a:r>
              <a:rPr baseline="31999" dirty="0"/>
              <a:t>2</a:t>
            </a:r>
          </a:p>
        </p:txBody>
      </p:sp>
      <p:sp>
        <p:nvSpPr>
          <p:cNvPr id="649" name="Rectangle 5"/>
          <p:cNvSpPr txBox="1"/>
          <p:nvPr/>
        </p:nvSpPr>
        <p:spPr>
          <a:xfrm>
            <a:off x="181664" y="6374976"/>
            <a:ext cx="8729872" cy="480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https://en.wikipedia.org/wiki/Carbon_neutrality</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2) See for example the EPA's Overview of Greenhouse Gases: :https://www.epa.gov/ghgemissions/overview-greenhouse-gases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 name="Rectangle 2"/>
          <p:cNvSpPr txBox="1">
            <a:spLocks noGrp="1"/>
          </p:cNvSpPr>
          <p:nvPr>
            <p:ph type="title"/>
          </p:nvPr>
        </p:nvSpPr>
        <p:spPr>
          <a:xfrm>
            <a:off x="304800" y="38099"/>
            <a:ext cx="8534400" cy="508425"/>
          </a:xfrm>
          <a:prstGeom prst="rect">
            <a:avLst/>
          </a:prstGeom>
        </p:spPr>
        <p:txBody>
          <a:bodyPr/>
          <a:lstStyle>
            <a:lvl1pPr>
              <a:defRPr sz="1800"/>
            </a:lvl1pPr>
          </a:lstStyle>
          <a:p>
            <a:r>
              <a:t>So we must not only CAPTURE but then HOLD any new GHG's for CENTURIES</a:t>
            </a:r>
          </a:p>
        </p:txBody>
      </p:sp>
      <p:sp>
        <p:nvSpPr>
          <p:cNvPr id="652" name="Rectangle 3"/>
          <p:cNvSpPr txBox="1">
            <a:spLocks noGrp="1"/>
          </p:cNvSpPr>
          <p:nvPr>
            <p:ph type="body" idx="1"/>
          </p:nvPr>
        </p:nvSpPr>
        <p:spPr>
          <a:xfrm>
            <a:off x="79970" y="589928"/>
            <a:ext cx="8984060" cy="5712995"/>
          </a:xfrm>
          <a:prstGeom prst="rect">
            <a:avLst/>
          </a:prstGeom>
        </p:spPr>
        <p:txBody>
          <a:bodyPr/>
          <a:lstStyle/>
          <a:p>
            <a:r>
              <a:rPr dirty="0"/>
              <a:t>In the twenty-teens supporters of coal-powered electrical power insisted that</a:t>
            </a:r>
          </a:p>
          <a:p>
            <a:r>
              <a:rPr dirty="0"/>
              <a:t>	coal's atmospheric damage could be eliminated by Carbon Capture &amp; Sequestration (CCS),</a:t>
            </a:r>
            <a:endParaRPr lang="en-US" dirty="0"/>
          </a:p>
          <a:p>
            <a:r>
              <a:rPr lang="en-US" dirty="0"/>
              <a:t>	</a:t>
            </a:r>
            <a:r>
              <a:rPr lang="en-US" b="1" dirty="0">
                <a:solidFill>
                  <a:srgbClr val="FFC000"/>
                </a:solidFill>
              </a:rPr>
              <a:t>	</a:t>
            </a:r>
            <a:r>
              <a:rPr b="1" dirty="0">
                <a:solidFill>
                  <a:srgbClr val="FFC000"/>
                </a:solidFill>
              </a:rPr>
              <a:t>to be accomplished by pumping the CO</a:t>
            </a:r>
            <a:r>
              <a:rPr b="1" baseline="-5999" dirty="0">
                <a:solidFill>
                  <a:srgbClr val="FFC000"/>
                </a:solidFill>
              </a:rPr>
              <a:t>2</a:t>
            </a:r>
            <a:r>
              <a:rPr b="1" dirty="0">
                <a:solidFill>
                  <a:srgbClr val="FFC000"/>
                </a:solidFill>
              </a:rPr>
              <a:t> down into abandoned gas and oil wells</a:t>
            </a:r>
          </a:p>
          <a:p>
            <a:r>
              <a:rPr dirty="0"/>
              <a:t>For which there turned out to be (at least) three major problems:</a:t>
            </a:r>
          </a:p>
          <a:p>
            <a:r>
              <a:rPr dirty="0"/>
              <a:t>	1) Analyses indicating CCS would add at least 50% to the cost of coal-based electricity			which was </a:t>
            </a:r>
            <a:r>
              <a:rPr b="1" dirty="0"/>
              <a:t>already</a:t>
            </a:r>
            <a:r>
              <a:rPr dirty="0"/>
              <a:t> the most expensive large source of U.S. electrical power </a:t>
            </a:r>
            <a:r>
              <a:rPr baseline="31999" dirty="0"/>
              <a:t>1</a:t>
            </a:r>
          </a:p>
          <a:p>
            <a:r>
              <a:rPr dirty="0"/>
              <a:t>	2) The resulting fact that virtually no one would build a full-scale CCS-equipped coal plant		3) Skepticism that "</a:t>
            </a:r>
            <a:r>
              <a:rPr b="1" dirty="0">
                <a:solidFill>
                  <a:srgbClr val="FBC901"/>
                </a:solidFill>
              </a:rPr>
              <a:t>Pumping CO</a:t>
            </a:r>
            <a:r>
              <a:rPr b="1" baseline="-5999" dirty="0">
                <a:solidFill>
                  <a:srgbClr val="FBC901"/>
                </a:solidFill>
              </a:rPr>
              <a:t>2</a:t>
            </a:r>
            <a:r>
              <a:rPr b="1" dirty="0">
                <a:solidFill>
                  <a:srgbClr val="FBC901"/>
                </a:solidFill>
              </a:rPr>
              <a:t> down a hole and then walking away</a:t>
            </a:r>
            <a:r>
              <a:rPr dirty="0"/>
              <a:t>" </a:t>
            </a:r>
            <a:endParaRPr lang="en-US" dirty="0"/>
          </a:p>
          <a:p>
            <a:r>
              <a:rPr lang="en-US" dirty="0"/>
              <a:t>			</a:t>
            </a:r>
            <a:r>
              <a:rPr dirty="0"/>
              <a:t>could actually work for the centuries required to curtail global warming</a:t>
            </a:r>
            <a:endParaRPr lang="en-US" dirty="0"/>
          </a:p>
          <a:p>
            <a:endParaRPr lang="en-US" sz="400" dirty="0"/>
          </a:p>
          <a:p>
            <a:r>
              <a:rPr dirty="0"/>
              <a:t>Skepticism was fueled by the petrochemical industry's long history of gas and oil leaks</a:t>
            </a:r>
          </a:p>
          <a:p>
            <a:r>
              <a:rPr dirty="0"/>
              <a:t>		ESPECIALLY from abandoned / disused wells</a:t>
            </a:r>
            <a:endParaRPr lang="en-US" dirty="0"/>
          </a:p>
          <a:p>
            <a:r>
              <a:rPr lang="en-US" dirty="0"/>
              <a:t>		</a:t>
            </a:r>
            <a:r>
              <a:rPr dirty="0"/>
              <a:t>As graphically described in the earlier video:</a:t>
            </a:r>
            <a:endParaRPr lang="en-US" dirty="0"/>
          </a:p>
          <a:p>
            <a:endParaRPr sz="400" dirty="0"/>
          </a:p>
          <a:p>
            <a:pPr>
              <a:defRPr b="1">
                <a:solidFill>
                  <a:srgbClr val="FBC901"/>
                </a:solidFill>
              </a:defRPr>
            </a:pPr>
            <a:r>
              <a:rPr dirty="0"/>
              <a:t>Skepticism was then validated by the petrochemical industry's 2015-2016 demonstration:</a:t>
            </a:r>
          </a:p>
        </p:txBody>
      </p:sp>
      <p:pic>
        <p:nvPicPr>
          <p:cNvPr id="653" name="Orphan_oil_wells_in_West_Texas_are_leaking_methane_into_the_atmosphere.jpeg" descr="Orphan_oil_wells_in_West_Texas_are_leaking_methane_into_the_atmosphere.jpeg"/>
          <p:cNvPicPr>
            <a:picLocks noChangeAspect="1"/>
          </p:cNvPicPr>
          <p:nvPr/>
        </p:nvPicPr>
        <p:blipFill>
          <a:blip r:embed="rId2"/>
          <a:stretch>
            <a:fillRect/>
          </a:stretch>
        </p:blipFill>
        <p:spPr>
          <a:xfrm>
            <a:off x="5751545" y="5029016"/>
            <a:ext cx="1443339" cy="811879"/>
          </a:xfrm>
          <a:prstGeom prst="rect">
            <a:avLst/>
          </a:prstGeom>
          <a:ln w="12700">
            <a:miter lim="400000"/>
          </a:ln>
        </p:spPr>
      </p:pic>
      <p:sp>
        <p:nvSpPr>
          <p:cNvPr id="654" name="Rectangle 5"/>
          <p:cNvSpPr txBox="1"/>
          <p:nvPr/>
        </p:nvSpPr>
        <p:spPr>
          <a:xfrm>
            <a:off x="192859" y="6586967"/>
            <a:ext cx="8758282"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See my noteset:  </a:t>
            </a:r>
            <a:r>
              <a:rPr b="1"/>
              <a:t>Power Plant Economics: Analysis Techniques &amp; Data</a:t>
            </a:r>
            <a:r>
              <a:t> (</a:t>
            </a:r>
            <a:r>
              <a:rPr u="sng">
                <a:solidFill>
                  <a:srgbClr val="76D6FF"/>
                </a:solidFill>
              </a:rPr>
              <a:t>pptx</a:t>
            </a:r>
            <a:r>
              <a:t> / </a:t>
            </a:r>
            <a:r>
              <a:rPr u="sng">
                <a:solidFill>
                  <a:srgbClr val="76D6FF"/>
                </a:solidFill>
              </a:rPr>
              <a:t>pdf</a:t>
            </a:r>
            <a:r>
              <a:rPr>
                <a:solidFill>
                  <a:srgbClr val="76D6FF"/>
                </a:solidFill>
              </a:rPr>
              <a:t> </a:t>
            </a:r>
            <a:r>
              <a:t>/ </a:t>
            </a:r>
            <a:r>
              <a:rPr u="sng">
                <a:solidFill>
                  <a:srgbClr val="76D6FF"/>
                </a:solidFill>
              </a:rPr>
              <a:t>key</a:t>
            </a:r>
            <a:r>
              <a: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 name="Rectangle 2"/>
          <p:cNvSpPr txBox="1">
            <a:spLocks noGrp="1"/>
          </p:cNvSpPr>
          <p:nvPr>
            <p:ph type="title"/>
          </p:nvPr>
        </p:nvSpPr>
        <p:spPr>
          <a:xfrm>
            <a:off x="49483" y="25399"/>
            <a:ext cx="9049154" cy="466524"/>
          </a:xfrm>
          <a:prstGeom prst="rect">
            <a:avLst/>
          </a:prstGeom>
        </p:spPr>
        <p:txBody>
          <a:bodyPr/>
          <a:lstStyle>
            <a:lvl1pPr>
              <a:defRPr sz="1700"/>
            </a:lvl1pPr>
          </a:lstStyle>
          <a:p>
            <a:r>
              <a:t>The massive 111 day leak from the Porter Ranch / Aliso Canyon Natural Gas storage plant:</a:t>
            </a:r>
          </a:p>
        </p:txBody>
      </p:sp>
      <p:sp>
        <p:nvSpPr>
          <p:cNvPr id="657" name="Rectangle 3"/>
          <p:cNvSpPr txBox="1">
            <a:spLocks noGrp="1"/>
          </p:cNvSpPr>
          <p:nvPr>
            <p:ph type="body" sz="quarter" idx="1"/>
          </p:nvPr>
        </p:nvSpPr>
        <p:spPr>
          <a:xfrm>
            <a:off x="79970" y="590940"/>
            <a:ext cx="8984060" cy="466524"/>
          </a:xfrm>
          <a:prstGeom prst="rect">
            <a:avLst/>
          </a:prstGeom>
        </p:spPr>
        <p:txBody>
          <a:bodyPr/>
          <a:lstStyle/>
          <a:p>
            <a:r>
              <a:rPr dirty="0"/>
              <a:t>Timeline and public impacts as reported by television station KCAL 9 - CBS LA (click to play): </a:t>
            </a:r>
            <a:r>
              <a:rPr baseline="31999" dirty="0"/>
              <a:t>1</a:t>
            </a:r>
          </a:p>
        </p:txBody>
      </p:sp>
      <p:sp>
        <p:nvSpPr>
          <p:cNvPr id="658" name="Rectangle 5"/>
          <p:cNvSpPr txBox="1"/>
          <p:nvPr/>
        </p:nvSpPr>
        <p:spPr>
          <a:xfrm>
            <a:off x="304800" y="6586967"/>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659" name="Rectangle 5"/>
          <p:cNvSpPr txBox="1"/>
          <p:nvPr/>
        </p:nvSpPr>
        <p:spPr>
          <a:xfrm>
            <a:off x="2621061" y="6134428"/>
            <a:ext cx="3901878"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https://www.youtube.com/watch?v=EdGIpKi-A_E</a:t>
            </a:r>
          </a:p>
        </p:txBody>
      </p:sp>
      <p:pic>
        <p:nvPicPr>
          <p:cNvPr id="660" name="Porter_Ranch_Gas_Leak_Timeline_Of_Trouble.m4v" descr="Porter_Ranch_Gas_Leak_Timeline_Of_Trouble.m4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329143"/>
            <a:ext cx="8029701" cy="451670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177" fill="hold"/>
                                        <p:tgtEl>
                                          <p:spTgt spid="66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60"/>
                </p:tgtEl>
              </p:cMediaNode>
            </p:video>
            <p:seq concurrent="1" prevAc="none" nextAc="seek">
              <p:cTn id="8" restart="whenNotActive" fill="hold" evtFilter="cancelBubble" nodeType="interactiveSeq">
                <p:stCondLst>
                  <p:cond evt="onClick" delay="0">
                    <p:tgtEl>
                      <p:spTgt spid="66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60"/>
                                        </p:tgtEl>
                                      </p:cBhvr>
                                    </p:cmd>
                                  </p:childTnLst>
                                </p:cTn>
                              </p:par>
                            </p:childTnLst>
                          </p:cTn>
                        </p:par>
                      </p:childTnLst>
                    </p:cTn>
                  </p:par>
                </p:childTnLst>
              </p:cTn>
              <p:nextCondLst>
                <p:cond evt="onClick" delay="0">
                  <p:tgtEl>
                    <p:spTgt spid="660"/>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Rectangle 2"/>
          <p:cNvSpPr txBox="1">
            <a:spLocks noGrp="1"/>
          </p:cNvSpPr>
          <p:nvPr>
            <p:ph type="title"/>
          </p:nvPr>
        </p:nvSpPr>
        <p:spPr>
          <a:xfrm>
            <a:off x="-20005" y="12699"/>
            <a:ext cx="9184010" cy="523914"/>
          </a:xfrm>
          <a:prstGeom prst="rect">
            <a:avLst/>
          </a:prstGeom>
        </p:spPr>
        <p:txBody>
          <a:bodyPr/>
          <a:lstStyle/>
          <a:p>
            <a:r>
              <a:t>The long list of NG storage plant flaws cited in the official California report:   </a:t>
            </a:r>
          </a:p>
        </p:txBody>
      </p:sp>
      <p:sp>
        <p:nvSpPr>
          <p:cNvPr id="663" name="Rectangle 3"/>
          <p:cNvSpPr txBox="1">
            <a:spLocks noGrp="1"/>
          </p:cNvSpPr>
          <p:nvPr>
            <p:ph type="body" sz="quarter" idx="1"/>
          </p:nvPr>
        </p:nvSpPr>
        <p:spPr>
          <a:xfrm>
            <a:off x="118070" y="574900"/>
            <a:ext cx="8984060" cy="886346"/>
          </a:xfrm>
          <a:prstGeom prst="rect">
            <a:avLst/>
          </a:prstGeom>
        </p:spPr>
        <p:txBody>
          <a:bodyPr/>
          <a:lstStyle/>
          <a:p>
            <a:r>
              <a:rPr dirty="0"/>
              <a:t>From a </a:t>
            </a:r>
            <a:r>
              <a:rPr b="1" dirty="0">
                <a:solidFill>
                  <a:srgbClr val="FBC901"/>
                </a:solidFill>
              </a:rPr>
              <a:t>Root Cause Analysis</a:t>
            </a:r>
            <a:r>
              <a:rPr dirty="0"/>
              <a:t> ordered by the California Public Utilities Commission (CPUC) and</a:t>
            </a:r>
          </a:p>
          <a:p>
            <a:r>
              <a:rPr dirty="0"/>
              <a:t>	Department of Conservation’s Division of Oil, Gas &amp; Geothermal Resources (DOGGR): </a:t>
            </a:r>
            <a:r>
              <a:rPr baseline="31999" dirty="0"/>
              <a:t>1, 2</a:t>
            </a:r>
          </a:p>
        </p:txBody>
      </p:sp>
      <p:sp>
        <p:nvSpPr>
          <p:cNvPr id="664" name="Rectangle 5"/>
          <p:cNvSpPr txBox="1"/>
          <p:nvPr/>
        </p:nvSpPr>
        <p:spPr>
          <a:xfrm>
            <a:off x="88108" y="6120167"/>
            <a:ext cx="8761117" cy="696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CPUC &amp; DOGGR announcement of Root Cause Analysis to be performed by </a:t>
            </a:r>
            <a:r>
              <a:rPr b="1"/>
              <a:t>Blade Energy Partners</a:t>
            </a:r>
            <a:r>
              <a:t>:</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https://docs.cpuc.ca.gov/PublishedDocs/Published/G000/M292/K947/292947433.PDF</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2) Video summary of that study released by Blade Energy Partners:  https://www.youtube.com/watch?v=Z3D1DvqBcgU</a:t>
            </a:r>
          </a:p>
        </p:txBody>
      </p:sp>
      <p:pic>
        <p:nvPicPr>
          <p:cNvPr id="665" name="CPUC_and_DOGGR_Root_Cause_Analysis_for_Aliso_Canyon_Leak_Finalized_-May_17-_2019-.m4v" descr="CPUC_and_DOGGR_Root_Cause_Analysis_for_Aliso_Canyon_Leak_Finalized_-May_17-_2019-.m4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720029" y="1543721"/>
            <a:ext cx="7780142" cy="437633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794" fill="hold"/>
                                        <p:tgtEl>
                                          <p:spTgt spid="66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65"/>
                </p:tgtEl>
              </p:cMediaNode>
            </p:video>
            <p:seq concurrent="1" prevAc="none" nextAc="seek">
              <p:cTn id="8" restart="whenNotActive" fill="hold" evtFilter="cancelBubble" nodeType="interactiveSeq">
                <p:stCondLst>
                  <p:cond evt="onClick" delay="0">
                    <p:tgtEl>
                      <p:spTgt spid="66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65"/>
                                        </p:tgtEl>
                                      </p:cBhvr>
                                    </p:cmd>
                                  </p:childTnLst>
                                </p:cTn>
                              </p:par>
                            </p:childTnLst>
                          </p:cTn>
                        </p:par>
                      </p:childTnLst>
                    </p:cTn>
                  </p:par>
                </p:childTnLst>
              </p:cTn>
              <p:nextCondLst>
                <p:cond evt="onClick" delay="0">
                  <p:tgtEl>
                    <p:spTgt spid="665"/>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Rectangle 2"/>
          <p:cNvSpPr txBox="1">
            <a:spLocks noGrp="1"/>
          </p:cNvSpPr>
          <p:nvPr>
            <p:ph type="title"/>
          </p:nvPr>
        </p:nvSpPr>
        <p:spPr>
          <a:xfrm>
            <a:off x="304800" y="-12701"/>
            <a:ext cx="8534400" cy="486498"/>
          </a:xfrm>
          <a:prstGeom prst="rect">
            <a:avLst/>
          </a:prstGeom>
        </p:spPr>
        <p:txBody>
          <a:bodyPr/>
          <a:lstStyle/>
          <a:p>
            <a:r>
              <a:t>A decade later, CCUS is now proposed to clean up SMR production of H</a:t>
            </a:r>
            <a:r>
              <a:rPr baseline="-5999"/>
              <a:t>2</a:t>
            </a:r>
          </a:p>
        </p:txBody>
      </p:sp>
      <p:sp>
        <p:nvSpPr>
          <p:cNvPr id="668" name="Rectangle 3"/>
          <p:cNvSpPr txBox="1">
            <a:spLocks noGrp="1"/>
          </p:cNvSpPr>
          <p:nvPr>
            <p:ph type="body" idx="1"/>
          </p:nvPr>
        </p:nvSpPr>
        <p:spPr>
          <a:xfrm>
            <a:off x="92670" y="568888"/>
            <a:ext cx="9136460" cy="5226150"/>
          </a:xfrm>
          <a:prstGeom prst="rect">
            <a:avLst/>
          </a:prstGeom>
        </p:spPr>
        <p:txBody>
          <a:bodyPr>
            <a:noAutofit/>
          </a:bodyPr>
          <a:lstStyle/>
          <a:p>
            <a:pPr>
              <a:tabLst>
                <a:tab pos="508000" algn="l"/>
                <a:tab pos="965200" algn="l"/>
                <a:tab pos="1371600" algn="l"/>
                <a:tab pos="1828800" algn="l"/>
                <a:tab pos="2286000" algn="l"/>
              </a:tabLst>
            </a:pPr>
            <a:r>
              <a:rPr sz="1450" dirty="0"/>
              <a:t>CCUS adds a "U" to CCS yielding: </a:t>
            </a:r>
            <a:r>
              <a:rPr sz="1450" dirty="0">
                <a:solidFill>
                  <a:srgbClr val="FBC901"/>
                </a:solidFill>
              </a:rPr>
              <a:t>Carbon Capture, </a:t>
            </a:r>
            <a:r>
              <a:rPr sz="1450" b="1" dirty="0">
                <a:solidFill>
                  <a:srgbClr val="FBC901"/>
                </a:solidFill>
              </a:rPr>
              <a:t>Utilization </a:t>
            </a:r>
            <a:r>
              <a:rPr sz="1450" dirty="0">
                <a:solidFill>
                  <a:srgbClr val="FBC901"/>
                </a:solidFill>
              </a:rPr>
              <a:t>and Sequestration</a:t>
            </a:r>
            <a:endParaRPr lang="en-US" sz="1450" dirty="0">
              <a:solidFill>
                <a:srgbClr val="FBC901"/>
              </a:solidFill>
            </a:endParaRPr>
          </a:p>
          <a:p>
            <a:pPr>
              <a:tabLst>
                <a:tab pos="508000" algn="l"/>
                <a:tab pos="965200" algn="l"/>
                <a:tab pos="1371600" algn="l"/>
                <a:tab pos="1828800" algn="l"/>
                <a:tab pos="2286000" algn="l"/>
              </a:tabLst>
            </a:pPr>
            <a:r>
              <a:rPr lang="en-US" sz="1450" dirty="0">
                <a:solidFill>
                  <a:srgbClr val="FBC901"/>
                </a:solidFill>
              </a:rPr>
              <a:t>	</a:t>
            </a:r>
            <a:r>
              <a:rPr sz="1450" dirty="0"/>
              <a:t>This rebranding is an obvious effort to distance such proposals from earlier failures</a:t>
            </a:r>
          </a:p>
          <a:p>
            <a:pPr>
              <a:tabLst>
                <a:tab pos="508000" algn="l"/>
                <a:tab pos="965200" algn="l"/>
                <a:tab pos="1371600" algn="l"/>
                <a:tab pos="1828800" algn="l"/>
                <a:tab pos="2286000" algn="l"/>
              </a:tabLst>
            </a:pPr>
            <a:r>
              <a:rPr sz="1450" dirty="0"/>
              <a:t>Nevertheless, addition of "Utilization" </a:t>
            </a:r>
            <a:r>
              <a:rPr sz="1450" b="1" dirty="0"/>
              <a:t>could </a:t>
            </a:r>
            <a:r>
              <a:rPr sz="1450" dirty="0"/>
              <a:t>have major real world significance:</a:t>
            </a:r>
          </a:p>
          <a:p>
            <a:pPr>
              <a:tabLst>
                <a:tab pos="508000" algn="l"/>
                <a:tab pos="965200" algn="l"/>
                <a:tab pos="1371600" algn="l"/>
                <a:tab pos="1828800" algn="l"/>
                <a:tab pos="2286000" algn="l"/>
              </a:tabLst>
            </a:pPr>
            <a:r>
              <a:rPr sz="1450" dirty="0"/>
              <a:t>	Gas molecules are really good at slithering out of even well-built containers </a:t>
            </a:r>
            <a:r>
              <a:rPr sz="1450" baseline="31999" dirty="0"/>
              <a:t>1</a:t>
            </a:r>
          </a:p>
          <a:p>
            <a:r>
              <a:rPr sz="1450" dirty="0"/>
              <a:t> 	Holes in the dirt are NOT well-built containers &amp; over centuries they're miserable containers </a:t>
            </a:r>
            <a:r>
              <a:rPr sz="1450" baseline="31999" dirty="0"/>
              <a:t>2</a:t>
            </a:r>
          </a:p>
          <a:p>
            <a:pPr>
              <a:defRPr sz="200"/>
            </a:pPr>
            <a:endParaRPr sz="400" baseline="31999" dirty="0"/>
          </a:p>
          <a:p>
            <a:pPr>
              <a:tabLst>
                <a:tab pos="508000" algn="l"/>
                <a:tab pos="965200" algn="l"/>
                <a:tab pos="1371600" algn="l"/>
                <a:tab pos="1828800" algn="l"/>
                <a:tab pos="2286000" algn="l"/>
              </a:tabLst>
            </a:pPr>
            <a:r>
              <a:rPr sz="1450" dirty="0"/>
              <a:t>But </a:t>
            </a:r>
            <a:r>
              <a:rPr sz="1450" b="1" dirty="0"/>
              <a:t>IF</a:t>
            </a:r>
            <a:r>
              <a:rPr sz="1450" dirty="0"/>
              <a:t> "Utilization" converts CO</a:t>
            </a:r>
            <a:r>
              <a:rPr sz="1450" baseline="-5999" dirty="0"/>
              <a:t>2</a:t>
            </a:r>
            <a:r>
              <a:rPr sz="1450" dirty="0"/>
              <a:t> gas into </a:t>
            </a:r>
            <a:r>
              <a:rPr sz="1450" b="1" dirty="0"/>
              <a:t>stable weather-resistant solids,</a:t>
            </a:r>
            <a:r>
              <a:rPr sz="1450" dirty="0"/>
              <a:t> CCUS </a:t>
            </a:r>
            <a:r>
              <a:rPr sz="1450" b="1" dirty="0"/>
              <a:t>might</a:t>
            </a:r>
            <a:r>
              <a:rPr sz="1450" dirty="0"/>
              <a:t> just work</a:t>
            </a:r>
          </a:p>
          <a:p>
            <a:pPr algn="ctr">
              <a:tabLst>
                <a:tab pos="508000" algn="l"/>
                <a:tab pos="965200" algn="l"/>
                <a:tab pos="1371600" algn="l"/>
                <a:tab pos="1828800" algn="l"/>
                <a:tab pos="2286000" algn="l"/>
              </a:tabLst>
              <a:defRPr>
                <a:solidFill>
                  <a:srgbClr val="FBC901"/>
                </a:solidFill>
              </a:defRPr>
            </a:pPr>
            <a:r>
              <a:rPr sz="1450" dirty="0"/>
              <a:t>Do proposed CCUS techniques include viable means of stably solidifying carbon?</a:t>
            </a:r>
            <a:endParaRPr lang="en-US" sz="1450" dirty="0"/>
          </a:p>
          <a:p>
            <a:pPr algn="ctr">
              <a:tabLst>
                <a:tab pos="508000" algn="l"/>
                <a:tab pos="965200" algn="l"/>
                <a:tab pos="1371600" algn="l"/>
                <a:tab pos="1828800" algn="l"/>
                <a:tab pos="2286000" algn="l"/>
              </a:tabLst>
              <a:defRPr>
                <a:solidFill>
                  <a:srgbClr val="FBC901"/>
                </a:solidFill>
              </a:defRPr>
            </a:pPr>
            <a:r>
              <a:rPr sz="1450" b="1" dirty="0"/>
              <a:t>If yes:</a:t>
            </a:r>
            <a:r>
              <a:rPr sz="1450" dirty="0"/>
              <a:t> Can use of those CCUS techs grow fast enough to blunt climate change?</a:t>
            </a:r>
            <a:endParaRPr lang="en-US" sz="1450" dirty="0"/>
          </a:p>
          <a:p>
            <a:pPr algn="ctr">
              <a:lnSpc>
                <a:spcPct val="200000"/>
              </a:lnSpc>
              <a:tabLst>
                <a:tab pos="508000" algn="l"/>
                <a:tab pos="965200" algn="l"/>
                <a:tab pos="1371600" algn="l"/>
                <a:tab pos="1828800" algn="l"/>
                <a:tab pos="2286000" algn="l"/>
              </a:tabLst>
              <a:defRPr>
                <a:solidFill>
                  <a:srgbClr val="FBC901"/>
                </a:solidFill>
              </a:defRPr>
            </a:pPr>
            <a:endParaRPr sz="300" dirty="0"/>
          </a:p>
          <a:p>
            <a:pPr>
              <a:tabLst>
                <a:tab pos="508000" algn="l"/>
                <a:tab pos="965200" algn="l"/>
                <a:tab pos="1371600" algn="l"/>
                <a:tab pos="1828800" algn="l"/>
                <a:tab pos="2286000" algn="l"/>
              </a:tabLst>
            </a:pPr>
            <a:r>
              <a:rPr sz="1450" dirty="0"/>
              <a:t>For answers, I first identified nominally unbiased reports about projected CCUS capabilities: </a:t>
            </a:r>
          </a:p>
          <a:p>
            <a:pPr>
              <a:tabLst>
                <a:tab pos="508000" algn="l"/>
                <a:tab pos="965200" algn="l"/>
                <a:tab pos="1371600" algn="l"/>
                <a:tab pos="1828800" algn="l"/>
                <a:tab pos="2286000" algn="l"/>
              </a:tabLst>
            </a:pPr>
            <a:r>
              <a:rPr sz="1450" dirty="0"/>
              <a:t>	As offered by </a:t>
            </a:r>
            <a:r>
              <a:rPr sz="1450" b="1" dirty="0"/>
              <a:t>Wikipedia</a:t>
            </a:r>
            <a:r>
              <a:rPr sz="1450" dirty="0"/>
              <a:t>, </a:t>
            </a:r>
            <a:r>
              <a:rPr sz="1450" baseline="31999" dirty="0"/>
              <a:t>3</a:t>
            </a:r>
            <a:r>
              <a:rPr sz="1450" dirty="0"/>
              <a:t> two </a:t>
            </a:r>
            <a:r>
              <a:rPr sz="1450" b="1" dirty="0"/>
              <a:t>International Energy Agency</a:t>
            </a:r>
            <a:r>
              <a:rPr sz="1450" dirty="0"/>
              <a:t> (IEA) reports, </a:t>
            </a:r>
            <a:r>
              <a:rPr sz="1450" baseline="31999" dirty="0"/>
              <a:t>4, 5</a:t>
            </a:r>
            <a:r>
              <a:rPr sz="1450" dirty="0"/>
              <a:t>  </a:t>
            </a:r>
          </a:p>
          <a:p>
            <a:pPr>
              <a:lnSpc>
                <a:spcPct val="140000"/>
              </a:lnSpc>
              <a:tabLst>
                <a:tab pos="508000" algn="l"/>
                <a:tab pos="965200" algn="l"/>
                <a:tab pos="1371600" algn="l"/>
                <a:tab pos="1828800" algn="l"/>
                <a:tab pos="2286000" algn="l"/>
              </a:tabLst>
            </a:pPr>
            <a:r>
              <a:rPr sz="1450" dirty="0"/>
              <a:t>		a </a:t>
            </a:r>
            <a:r>
              <a:rPr sz="1450" b="1" dirty="0"/>
              <a:t>McKinsey &amp; Co</a:t>
            </a:r>
            <a:r>
              <a:rPr sz="1450" dirty="0"/>
              <a:t>. study </a:t>
            </a:r>
            <a:r>
              <a:rPr sz="1450" baseline="31999" dirty="0"/>
              <a:t>6  </a:t>
            </a:r>
            <a:r>
              <a:rPr sz="1450" dirty="0"/>
              <a:t>and the U.S. </a:t>
            </a:r>
            <a:r>
              <a:rPr sz="1450" b="1" dirty="0"/>
              <a:t>Government Accountability Office</a:t>
            </a:r>
            <a:r>
              <a:rPr sz="1450" dirty="0"/>
              <a:t> (GAO) </a:t>
            </a:r>
            <a:r>
              <a:rPr sz="1450" baseline="31999" dirty="0"/>
              <a:t>7</a:t>
            </a:r>
            <a:r>
              <a:rPr sz="1450" dirty="0"/>
              <a:t> </a:t>
            </a:r>
          </a:p>
          <a:p>
            <a:pPr>
              <a:lnSpc>
                <a:spcPct val="60000"/>
              </a:lnSpc>
              <a:tabLst>
                <a:tab pos="508000" algn="l"/>
                <a:tab pos="965200" algn="l"/>
                <a:tab pos="1371600" algn="l"/>
                <a:tab pos="1828800" algn="l"/>
                <a:tab pos="2286000" algn="l"/>
              </a:tabLst>
            </a:pPr>
            <a:endParaRPr sz="1100" dirty="0"/>
          </a:p>
          <a:p>
            <a:pPr>
              <a:tabLst>
                <a:tab pos="508000" algn="l"/>
                <a:tab pos="965200" algn="l"/>
                <a:tab pos="1371600" algn="l"/>
                <a:tab pos="1828800" algn="l"/>
                <a:tab pos="2286000" algn="l"/>
              </a:tabLst>
            </a:pPr>
            <a:r>
              <a:rPr sz="1450" dirty="0"/>
              <a:t>Which then needed to be measured against data on the levels of human GHG generation: </a:t>
            </a:r>
          </a:p>
          <a:p>
            <a:pPr>
              <a:tabLst>
                <a:tab pos="508000" algn="l"/>
                <a:tab pos="965200" algn="l"/>
                <a:tab pos="1371600" algn="l"/>
                <a:tab pos="1828800" algn="l"/>
                <a:tab pos="2286000" algn="l"/>
              </a:tabLst>
            </a:pPr>
            <a:r>
              <a:rPr sz="1450" dirty="0"/>
              <a:t>	As provided by both the </a:t>
            </a:r>
            <a:r>
              <a:rPr sz="1450" b="1" dirty="0"/>
              <a:t>International Energy Agency</a:t>
            </a:r>
            <a:r>
              <a:rPr sz="1450" dirty="0"/>
              <a:t> (IEA) </a:t>
            </a:r>
            <a:r>
              <a:rPr sz="1450" baseline="31999" dirty="0"/>
              <a:t>8</a:t>
            </a:r>
            <a:r>
              <a:rPr sz="1450" dirty="0"/>
              <a:t> and </a:t>
            </a:r>
            <a:r>
              <a:rPr sz="1450" b="1" dirty="0" err="1"/>
              <a:t>OurWorldinData.org</a:t>
            </a:r>
            <a:r>
              <a:rPr sz="1450" dirty="0"/>
              <a:t> </a:t>
            </a:r>
            <a:r>
              <a:rPr sz="1450" baseline="31999" dirty="0"/>
              <a:t>9</a:t>
            </a:r>
          </a:p>
        </p:txBody>
      </p:sp>
      <p:sp>
        <p:nvSpPr>
          <p:cNvPr id="669" name="Rectangle 5"/>
          <p:cNvSpPr txBox="1"/>
          <p:nvPr/>
        </p:nvSpPr>
        <p:spPr>
          <a:xfrm>
            <a:off x="185884" y="5890129"/>
            <a:ext cx="8950032" cy="9381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spcBef>
                <a:spcPts val="300"/>
              </a:spcBef>
              <a:tabLst>
                <a:tab pos="4533900" algn="l"/>
              </a:tabLst>
              <a:defRPr sz="1000" b="0" i="1">
                <a:solidFill>
                  <a:srgbClr val="059797"/>
                </a:solidFill>
                <a:effectLst>
                  <a:outerShdw blurRad="38100" dist="38100" dir="2700000" rotWithShape="0">
                    <a:srgbClr val="000000"/>
                  </a:outerShdw>
                </a:effectLst>
                <a:latin typeface="+mn-lt"/>
                <a:ea typeface="+mn-ea"/>
                <a:cs typeface="+mn-cs"/>
                <a:sym typeface="Arial"/>
              </a:defRPr>
            </a:pPr>
            <a:r>
              <a:t>1) Speaking from an entire scientific career spent managing gases   	2) Speaking from a childhood spent above the San Andreas Fault</a:t>
            </a:r>
          </a:p>
          <a:p>
            <a:pPr>
              <a:spcBef>
                <a:spcPts val="300"/>
              </a:spcBef>
              <a:tabLst>
                <a:tab pos="4533900" algn="l"/>
              </a:tabLst>
              <a:defRPr sz="1000" b="0" i="1">
                <a:solidFill>
                  <a:srgbClr val="059797"/>
                </a:solidFill>
                <a:effectLst>
                  <a:outerShdw blurRad="38100" dist="38100" dir="2700000" rotWithShape="0">
                    <a:srgbClr val="000000"/>
                  </a:outerShdw>
                </a:effectLst>
                <a:latin typeface="+mn-lt"/>
                <a:ea typeface="+mn-ea"/>
                <a:cs typeface="+mn-cs"/>
                <a:sym typeface="Arial"/>
              </a:defRPr>
            </a:pPr>
            <a:r>
              <a:t>3) https://en.wikipedia.org/wiki/Carbon_capture_and_utilization	4) https://www.iea.org/reports/about-ccus</a:t>
            </a:r>
          </a:p>
          <a:p>
            <a:pPr>
              <a:spcBef>
                <a:spcPts val="300"/>
              </a:spcBef>
              <a:tabLst>
                <a:tab pos="4533900" algn="l"/>
              </a:tabLst>
              <a:defRPr sz="1000" b="0" i="1">
                <a:solidFill>
                  <a:srgbClr val="059797"/>
                </a:solidFill>
                <a:effectLst>
                  <a:outerShdw blurRad="38100" dist="38100" dir="2700000" rotWithShape="0">
                    <a:srgbClr val="000000"/>
                  </a:outerShdw>
                </a:effectLst>
                <a:latin typeface="+mn-lt"/>
                <a:ea typeface="+mn-ea"/>
                <a:cs typeface="+mn-cs"/>
                <a:sym typeface="Arial"/>
              </a:defRPr>
            </a:pPr>
            <a:r>
              <a:t>5) https://www.iea.org/reports/carbon-capture-utilisation-and-storage-2	</a:t>
            </a:r>
          </a:p>
          <a:p>
            <a:pPr>
              <a:spcBef>
                <a:spcPts val="300"/>
              </a:spcBef>
              <a:tabLst>
                <a:tab pos="4533900" algn="l"/>
              </a:tabLst>
              <a:defRPr sz="1000" b="0" i="1">
                <a:solidFill>
                  <a:srgbClr val="059797"/>
                </a:solidFill>
                <a:effectLst>
                  <a:outerShdw blurRad="38100" dist="38100" dir="2700000" rotWithShape="0">
                    <a:srgbClr val="000000"/>
                  </a:outerShdw>
                </a:effectLst>
                <a:latin typeface="+mn-lt"/>
                <a:ea typeface="+mn-ea"/>
                <a:cs typeface="+mn-cs"/>
                <a:sym typeface="Arial"/>
              </a:defRPr>
            </a:pPr>
            <a:r>
              <a:t>6) https://www.mckinsey.com/industries/oil-and-gas/our-insights/scaling-the-ccus-industry-to-achieve-net-zero-emissions </a:t>
            </a:r>
          </a:p>
          <a:p>
            <a:pPr>
              <a:spcBef>
                <a:spcPts val="300"/>
              </a:spcBef>
              <a:tabLst>
                <a:tab pos="4533900" algn="l"/>
              </a:tabLst>
              <a:defRPr sz="1000" b="0" i="1">
                <a:solidFill>
                  <a:srgbClr val="059797"/>
                </a:solidFill>
                <a:effectLst>
                  <a:outerShdw blurRad="38100" dist="38100" dir="2700000" rotWithShape="0">
                    <a:srgbClr val="000000"/>
                  </a:outerShdw>
                </a:effectLst>
                <a:latin typeface="+mn-lt"/>
                <a:ea typeface="+mn-ea"/>
                <a:cs typeface="+mn-cs"/>
                <a:sym typeface="Arial"/>
              </a:defRPr>
            </a:pPr>
            <a:r>
              <a:t>7) https://www.gao.gov/products/gao-22-105274        8) https://www.iea.org/reports/co2-emissions-in-2022        9) https://ourworldindata.org/co2-emissions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Rectangle 2"/>
          <p:cNvSpPr txBox="1">
            <a:spLocks noGrp="1"/>
          </p:cNvSpPr>
          <p:nvPr>
            <p:ph type="title"/>
          </p:nvPr>
        </p:nvSpPr>
        <p:spPr>
          <a:xfrm>
            <a:off x="304800" y="12699"/>
            <a:ext cx="8534400" cy="445756"/>
          </a:xfrm>
          <a:prstGeom prst="rect">
            <a:avLst/>
          </a:prstGeom>
        </p:spPr>
        <p:txBody>
          <a:bodyPr/>
          <a:lstStyle>
            <a:lvl1pPr>
              <a:defRPr sz="1800"/>
            </a:lvl1pPr>
          </a:lstStyle>
          <a:p>
            <a:r>
              <a:t>I was immediately struck by those source's lack of interest in Sequestration</a:t>
            </a:r>
          </a:p>
        </p:txBody>
      </p:sp>
      <p:sp>
        <p:nvSpPr>
          <p:cNvPr id="672" name="Rectangle 3"/>
          <p:cNvSpPr txBox="1">
            <a:spLocks noGrp="1"/>
          </p:cNvSpPr>
          <p:nvPr>
            <p:ph type="body" idx="1"/>
          </p:nvPr>
        </p:nvSpPr>
        <p:spPr>
          <a:xfrm>
            <a:off x="79970" y="465276"/>
            <a:ext cx="8984060" cy="5542424"/>
          </a:xfrm>
          <a:prstGeom prst="rect">
            <a:avLst/>
          </a:prstGeom>
        </p:spPr>
        <p:txBody>
          <a:bodyPr/>
          <a:lstStyle/>
          <a:p>
            <a:pPr defTabSz="868680">
              <a:tabLst>
                <a:tab pos="431800" algn="l"/>
                <a:tab pos="863600" algn="l"/>
                <a:tab pos="1295400" algn="l"/>
                <a:tab pos="1727200" algn="l"/>
                <a:tab pos="2159000" algn="l"/>
              </a:tabLst>
              <a:defRPr sz="1520">
                <a:effectLst>
                  <a:outerShdw blurRad="36195" dist="36195" dir="2700000" rotWithShape="0">
                    <a:srgbClr val="000000"/>
                  </a:outerShdw>
                </a:effectLst>
              </a:defRPr>
            </a:pPr>
            <a:r>
              <a:rPr dirty="0"/>
              <a:t>Particularly in the </a:t>
            </a:r>
            <a:r>
              <a:rPr dirty="0" err="1"/>
              <a:t>Wikipeida</a:t>
            </a:r>
            <a:r>
              <a:rPr dirty="0"/>
              <a:t> write-up (which even omitted "Sequestration" from its title), </a:t>
            </a:r>
            <a:r>
              <a:rPr baseline="31999" dirty="0"/>
              <a:t>3</a:t>
            </a:r>
            <a:endParaRPr lang="en-US" baseline="31999" dirty="0"/>
          </a:p>
          <a:p>
            <a:pPr defTabSz="868680">
              <a:tabLst>
                <a:tab pos="431800" algn="l"/>
                <a:tab pos="863600" algn="l"/>
                <a:tab pos="1295400" algn="l"/>
                <a:tab pos="1727200" algn="l"/>
                <a:tab pos="2159000" algn="l"/>
              </a:tabLst>
              <a:defRPr sz="1520">
                <a:effectLst>
                  <a:outerShdw blurRad="36195" dist="36195" dir="2700000" rotWithShape="0">
                    <a:srgbClr val="000000"/>
                  </a:outerShdw>
                </a:effectLst>
              </a:defRPr>
            </a:pPr>
            <a:r>
              <a:rPr lang="en-US" baseline="31999" dirty="0"/>
              <a:t>	</a:t>
            </a:r>
            <a:r>
              <a:rPr dirty="0"/>
              <a:t>but also in the two International Energy Agency papers </a:t>
            </a:r>
            <a:r>
              <a:rPr baseline="31999" dirty="0"/>
              <a:t>4, 5</a:t>
            </a:r>
          </a:p>
          <a:p>
            <a:pPr defTabSz="868680">
              <a:tabLst>
                <a:tab pos="431800" algn="l"/>
                <a:tab pos="863600" algn="l"/>
                <a:tab pos="1295400" algn="l"/>
                <a:tab pos="1727200" algn="l"/>
                <a:tab pos="2159000" algn="l"/>
              </a:tabLst>
              <a:defRPr sz="1520">
                <a:effectLst>
                  <a:outerShdw blurRad="36195" dist="36195" dir="2700000" rotWithShape="0">
                    <a:srgbClr val="000000"/>
                  </a:outerShdw>
                </a:effectLst>
              </a:defRPr>
            </a:pPr>
            <a:r>
              <a:rPr dirty="0"/>
              <a:t>Their strong focus was instead on </a:t>
            </a:r>
            <a:r>
              <a:rPr b="1" dirty="0"/>
              <a:t>resource &amp; economic opportunities</a:t>
            </a:r>
            <a:r>
              <a:rPr dirty="0"/>
              <a:t> offered by </a:t>
            </a:r>
            <a:r>
              <a:rPr b="1" dirty="0">
                <a:solidFill>
                  <a:srgbClr val="FBC901"/>
                </a:solidFill>
              </a:rPr>
              <a:t>CCU (w/o the S)</a:t>
            </a:r>
          </a:p>
          <a:p>
            <a:pPr defTabSz="868680">
              <a:tabLst>
                <a:tab pos="431800" algn="l"/>
                <a:tab pos="863600" algn="l"/>
                <a:tab pos="1295400" algn="l"/>
                <a:tab pos="1727200" algn="l"/>
                <a:tab pos="2159000" algn="l"/>
              </a:tabLst>
              <a:defRPr sz="1520">
                <a:effectLst>
                  <a:outerShdw blurRad="36195" dist="36195" dir="2700000" rotWithShape="0">
                    <a:srgbClr val="000000"/>
                  </a:outerShdw>
                </a:effectLst>
              </a:defRPr>
            </a:pPr>
            <a:r>
              <a:rPr dirty="0"/>
              <a:t>	Specifically, CCU was seen as a potential source of carbon fuels and feedstocks</a:t>
            </a:r>
          </a:p>
          <a:p>
            <a:pPr defTabSz="868680">
              <a:tabLst>
                <a:tab pos="431800" algn="l"/>
                <a:tab pos="863600" algn="l"/>
                <a:tab pos="1295400" algn="l"/>
                <a:tab pos="1727200" algn="l"/>
                <a:tab pos="2159000" algn="l"/>
              </a:tabLst>
              <a:defRPr sz="1520">
                <a:effectLst>
                  <a:outerShdw blurRad="36195" dist="36195" dir="2700000" rotWithShape="0">
                    <a:srgbClr val="000000"/>
                  </a:outerShdw>
                </a:effectLst>
              </a:defRPr>
            </a:pPr>
            <a:r>
              <a:rPr dirty="0"/>
              <a:t>		</a:t>
            </a:r>
            <a:r>
              <a:rPr b="1" dirty="0">
                <a:solidFill>
                  <a:srgbClr val="FBC901"/>
                </a:solidFill>
              </a:rPr>
              <a:t>that would sidestep the need for new fossil-fuel sources</a:t>
            </a:r>
          </a:p>
          <a:p>
            <a:pPr defTabSz="868680">
              <a:tabLst>
                <a:tab pos="431800" algn="l"/>
                <a:tab pos="863600" algn="l"/>
                <a:tab pos="1295400" algn="l"/>
                <a:tab pos="1727200" algn="l"/>
                <a:tab pos="2159000" algn="l"/>
              </a:tabLst>
              <a:defRPr sz="1520">
                <a:effectLst>
                  <a:outerShdw blurRad="36195" dist="36195" dir="2700000" rotWithShape="0">
                    <a:srgbClr val="000000"/>
                  </a:outerShdw>
                </a:effectLst>
              </a:defRPr>
            </a:pPr>
            <a:r>
              <a:rPr dirty="0"/>
              <a:t>	Which would be done by recycling the CO</a:t>
            </a:r>
            <a:r>
              <a:rPr baseline="-5999" dirty="0"/>
              <a:t>2</a:t>
            </a:r>
            <a:r>
              <a:rPr dirty="0"/>
              <a:t> combustion product of past Fossil Fuel burning </a:t>
            </a:r>
            <a:endParaRPr lang="en-US" dirty="0"/>
          </a:p>
          <a:p>
            <a:pPr defTabSz="868680">
              <a:tabLst>
                <a:tab pos="431800" algn="l"/>
                <a:tab pos="863600" algn="l"/>
                <a:tab pos="1295400" algn="l"/>
                <a:tab pos="1727200" algn="l"/>
                <a:tab pos="2159000" algn="l"/>
              </a:tabLst>
              <a:defRPr sz="1520">
                <a:effectLst>
                  <a:outerShdw blurRad="36195" dist="36195" dir="2700000" rotWithShape="0">
                    <a:srgbClr val="000000"/>
                  </a:outerShdw>
                </a:effectLst>
              </a:defRPr>
            </a:pPr>
            <a:r>
              <a:rPr lang="en-US" dirty="0"/>
              <a:t>		</a:t>
            </a:r>
            <a:r>
              <a:rPr dirty="0"/>
              <a:t>back into new carbon, available for new fuels and new feedstocks</a:t>
            </a:r>
            <a:endParaRPr lang="en-US" dirty="0"/>
          </a:p>
          <a:p>
            <a:pPr defTabSz="868680">
              <a:tabLst>
                <a:tab pos="431800" algn="l"/>
                <a:tab pos="863600" algn="l"/>
                <a:tab pos="1295400" algn="l"/>
                <a:tab pos="1727200" algn="l"/>
                <a:tab pos="2159000" algn="l"/>
              </a:tabLst>
              <a:defRPr sz="1520">
                <a:effectLst>
                  <a:outerShdw blurRad="36195" dist="36195" dir="2700000" rotWithShape="0">
                    <a:srgbClr val="000000"/>
                  </a:outerShdw>
                </a:effectLst>
              </a:defRPr>
            </a:pPr>
            <a:endParaRPr sz="400" dirty="0"/>
          </a:p>
          <a:p>
            <a:pPr defTabSz="868680">
              <a:tabLst>
                <a:tab pos="431800" algn="l"/>
                <a:tab pos="863600" algn="l"/>
                <a:tab pos="1295400" algn="l"/>
                <a:tab pos="1727200" algn="l"/>
                <a:tab pos="2159000" algn="l"/>
              </a:tabLst>
              <a:defRPr sz="1520">
                <a:effectLst>
                  <a:outerShdw blurRad="36195" dist="36195" dir="2700000" rotWithShape="0">
                    <a:srgbClr val="000000"/>
                  </a:outerShdw>
                </a:effectLst>
              </a:defRPr>
            </a:pPr>
            <a:r>
              <a:rPr dirty="0"/>
              <a:t>This </a:t>
            </a:r>
            <a:r>
              <a:rPr b="1" dirty="0"/>
              <a:t>would</a:t>
            </a:r>
            <a:r>
              <a:rPr dirty="0"/>
              <a:t> address concerns that we are in danger of running out of new Fossil Fuels</a:t>
            </a:r>
            <a:endParaRPr lang="en-US" dirty="0"/>
          </a:p>
          <a:p>
            <a:pPr defTabSz="868680">
              <a:tabLst>
                <a:tab pos="431800" algn="l"/>
                <a:tab pos="863600" algn="l"/>
                <a:tab pos="1295400" algn="l"/>
                <a:tab pos="1727200" algn="l"/>
                <a:tab pos="2159000" algn="l"/>
              </a:tabLst>
              <a:defRPr sz="1520">
                <a:effectLst>
                  <a:outerShdw blurRad="36195" dist="36195" dir="2700000" rotWithShape="0">
                    <a:srgbClr val="000000"/>
                  </a:outerShdw>
                </a:effectLst>
              </a:defRPr>
            </a:pPr>
            <a:r>
              <a:rPr lang="en-US" dirty="0"/>
              <a:t>	</a:t>
            </a:r>
            <a:r>
              <a:rPr dirty="0"/>
              <a:t>and/or (at least eventually) might even become a cheaper way of acquiring new carbon</a:t>
            </a:r>
            <a:endParaRPr lang="en-US" dirty="0"/>
          </a:p>
          <a:p>
            <a:pPr defTabSz="868680">
              <a:tabLst>
                <a:tab pos="431800" algn="l"/>
                <a:tab pos="863600" algn="l"/>
                <a:tab pos="1295400" algn="l"/>
                <a:tab pos="1727200" algn="l"/>
                <a:tab pos="2159000" algn="l"/>
              </a:tabLst>
              <a:defRPr sz="1520">
                <a:effectLst>
                  <a:outerShdw blurRad="36195" dist="36195" dir="2700000" rotWithShape="0">
                    <a:srgbClr val="000000"/>
                  </a:outerShdw>
                </a:effectLst>
              </a:defRPr>
            </a:pPr>
            <a:endParaRPr sz="400" dirty="0"/>
          </a:p>
          <a:p>
            <a:pPr defTabSz="868680">
              <a:tabLst>
                <a:tab pos="431800" algn="l"/>
                <a:tab pos="863600" algn="l"/>
                <a:tab pos="1295400" algn="l"/>
                <a:tab pos="1727200" algn="l"/>
                <a:tab pos="2159000" algn="l"/>
              </a:tabLst>
              <a:defRPr sz="1520">
                <a:effectLst>
                  <a:outerShdw blurRad="36195" dist="36195" dir="2700000" rotWithShape="0">
                    <a:srgbClr val="000000"/>
                  </a:outerShdw>
                </a:effectLst>
              </a:defRPr>
            </a:pPr>
            <a:r>
              <a:rPr dirty="0"/>
              <a:t>But Wikipedia placed </a:t>
            </a:r>
            <a:r>
              <a:rPr b="1" dirty="0">
                <a:solidFill>
                  <a:srgbClr val="FBC901"/>
                </a:solidFill>
              </a:rPr>
              <a:t>no emphasis on the CCU applications offering longer-lived Utilization</a:t>
            </a:r>
          </a:p>
          <a:p>
            <a:pPr defTabSz="868680">
              <a:tabLst>
                <a:tab pos="431800" algn="l"/>
                <a:tab pos="863600" algn="l"/>
                <a:tab pos="1295400" algn="l"/>
                <a:tab pos="1727200" algn="l"/>
                <a:tab pos="2159000" algn="l"/>
              </a:tabLst>
              <a:defRPr sz="1520">
                <a:effectLst>
                  <a:outerShdw blurRad="36195" dist="36195" dir="2700000" rotWithShape="0">
                    <a:srgbClr val="000000"/>
                  </a:outerShdw>
                </a:effectLst>
              </a:defRPr>
            </a:pPr>
            <a:r>
              <a:rPr dirty="0"/>
              <a:t>	Further, it argued (with minimal support) that CCU could produce lower GHG emissions </a:t>
            </a:r>
          </a:p>
          <a:p>
            <a:pPr defTabSz="868680">
              <a:tabLst>
                <a:tab pos="431800" algn="l"/>
                <a:tab pos="863600" algn="l"/>
                <a:tab pos="1295400" algn="l"/>
                <a:tab pos="1727200" algn="l"/>
                <a:tab pos="2159000" algn="l"/>
              </a:tabLst>
              <a:defRPr sz="1520">
                <a:effectLst>
                  <a:outerShdw blurRad="36195" dist="36195" dir="2700000" rotWithShape="0">
                    <a:srgbClr val="000000"/>
                  </a:outerShdw>
                </a:effectLst>
              </a:defRPr>
            </a:pPr>
            <a:r>
              <a:rPr dirty="0"/>
              <a:t>		than today's direct petrochemical synthesis of Fossil fuels and feedstocks</a:t>
            </a:r>
          </a:p>
          <a:p>
            <a:pPr defTabSz="868680">
              <a:tabLst>
                <a:tab pos="431800" algn="l"/>
                <a:tab pos="863600" algn="l"/>
                <a:tab pos="1295400" algn="l"/>
                <a:tab pos="1727200" algn="l"/>
                <a:tab pos="2159000" algn="l"/>
              </a:tabLst>
              <a:defRPr sz="1520">
                <a:effectLst>
                  <a:outerShdw blurRad="36195" dist="36195" dir="2700000" rotWithShape="0">
                    <a:srgbClr val="000000"/>
                  </a:outerShdw>
                </a:effectLst>
              </a:defRPr>
            </a:pPr>
            <a:r>
              <a:rPr dirty="0"/>
              <a:t>	Despite noting that breaking captured CO</a:t>
            </a:r>
            <a:r>
              <a:rPr baseline="-5999" dirty="0"/>
              <a:t>2</a:t>
            </a:r>
            <a:r>
              <a:rPr dirty="0"/>
              <a:t> back apart into usable carbon will require </a:t>
            </a:r>
          </a:p>
          <a:p>
            <a:pPr defTabSz="868680">
              <a:tabLst>
                <a:tab pos="431800" algn="l"/>
                <a:tab pos="863600" algn="l"/>
                <a:tab pos="1295400" algn="l"/>
                <a:tab pos="1727200" algn="l"/>
                <a:tab pos="2159000" algn="l"/>
              </a:tabLst>
              <a:defRPr sz="1520">
                <a:effectLst>
                  <a:outerShdw blurRad="36195" dist="36195" dir="2700000" rotWithShape="0">
                    <a:srgbClr val="000000"/>
                  </a:outerShdw>
                </a:effectLst>
              </a:defRPr>
            </a:pPr>
            <a:r>
              <a:rPr dirty="0"/>
              <a:t>		intense energy input - which (today) implies comparably large </a:t>
            </a:r>
            <a:r>
              <a:rPr b="1" dirty="0">
                <a:solidFill>
                  <a:srgbClr val="FBC901"/>
                </a:solidFill>
              </a:rPr>
              <a:t>additional GHG releases</a:t>
            </a:r>
          </a:p>
        </p:txBody>
      </p:sp>
      <p:sp>
        <p:nvSpPr>
          <p:cNvPr id="673" name="Rectangle 5"/>
          <p:cNvSpPr txBox="1"/>
          <p:nvPr/>
        </p:nvSpPr>
        <p:spPr>
          <a:xfrm>
            <a:off x="98549" y="6399545"/>
            <a:ext cx="8727340" cy="4047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tabLst>
                <a:tab pos="4533900" algn="l"/>
              </a:tabLst>
              <a:defRPr sz="1000" b="0" i="1">
                <a:solidFill>
                  <a:srgbClr val="059797"/>
                </a:solidFill>
                <a:effectLst>
                  <a:outerShdw blurRad="38100" dist="38100" dir="2700000" rotWithShape="0">
                    <a:srgbClr val="000000"/>
                  </a:outerShdw>
                </a:effectLst>
                <a:latin typeface="+mn-lt"/>
                <a:ea typeface="+mn-ea"/>
                <a:cs typeface="+mn-cs"/>
                <a:sym typeface="Arial"/>
              </a:defRPr>
            </a:pPr>
            <a:r>
              <a:t>3) https://en.wikipedia.org/wiki/Carbon_capture_and_utilization  </a:t>
            </a:r>
          </a:p>
          <a:p>
            <a:pPr algn="ctr">
              <a:spcBef>
                <a:spcPts val="300"/>
              </a:spcBef>
              <a:tabLst>
                <a:tab pos="4533900" algn="l"/>
              </a:tabLst>
              <a:defRPr sz="1000" b="0" i="1">
                <a:solidFill>
                  <a:srgbClr val="059797"/>
                </a:solidFill>
                <a:effectLst>
                  <a:outerShdw blurRad="38100" dist="38100" dir="2700000" rotWithShape="0">
                    <a:srgbClr val="000000"/>
                  </a:outerShdw>
                </a:effectLst>
                <a:latin typeface="+mn-lt"/>
                <a:ea typeface="+mn-ea"/>
                <a:cs typeface="+mn-cs"/>
                <a:sym typeface="Arial"/>
              </a:defRPr>
            </a:pPr>
            <a:r>
              <a:t>4) https://www.iea.org/reports/about-ccus      5) https://www.iea.org/reports/carbon-capture-utilisation-and-storage-2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 name="Rectangle 2"/>
          <p:cNvSpPr txBox="1">
            <a:spLocks noGrp="1"/>
          </p:cNvSpPr>
          <p:nvPr>
            <p:ph type="title"/>
          </p:nvPr>
        </p:nvSpPr>
        <p:spPr>
          <a:xfrm>
            <a:off x="72123" y="12699"/>
            <a:ext cx="9075954" cy="481017"/>
          </a:xfrm>
          <a:prstGeom prst="rect">
            <a:avLst/>
          </a:prstGeom>
        </p:spPr>
        <p:txBody>
          <a:bodyPr/>
          <a:lstStyle/>
          <a:p>
            <a:pPr>
              <a:defRPr sz="1800"/>
            </a:pPr>
            <a:r>
              <a:rPr dirty="0"/>
              <a:t>The IEA described Capture &amp; Utilization in even greater detail </a:t>
            </a:r>
            <a:r>
              <a:rPr baseline="31999" dirty="0"/>
              <a:t>4, 5</a:t>
            </a:r>
          </a:p>
        </p:txBody>
      </p:sp>
      <p:sp>
        <p:nvSpPr>
          <p:cNvPr id="676" name="Rectangle 3"/>
          <p:cNvSpPr txBox="1">
            <a:spLocks noGrp="1"/>
          </p:cNvSpPr>
          <p:nvPr>
            <p:ph type="body" sz="quarter" idx="1"/>
          </p:nvPr>
        </p:nvSpPr>
        <p:spPr>
          <a:xfrm>
            <a:off x="79970" y="5348741"/>
            <a:ext cx="8984060" cy="773038"/>
          </a:xfrm>
          <a:prstGeom prst="rect">
            <a:avLst/>
          </a:prstGeom>
        </p:spPr>
        <p:txBody>
          <a:bodyPr/>
          <a:lstStyle/>
          <a:p>
            <a:r>
              <a:rPr dirty="0"/>
              <a:t>But outdoing Wikipedia, these two IEA reports </a:t>
            </a:r>
            <a:r>
              <a:rPr b="1" dirty="0">
                <a:solidFill>
                  <a:srgbClr val="FBC901"/>
                </a:solidFill>
              </a:rPr>
              <a:t>did not even mention</a:t>
            </a:r>
            <a:r>
              <a:rPr dirty="0"/>
              <a:t> which of these uses </a:t>
            </a:r>
          </a:p>
          <a:p>
            <a:r>
              <a:rPr dirty="0"/>
              <a:t>	would delay GHG atmospheric re-emission for the longest periods of time!</a:t>
            </a:r>
          </a:p>
        </p:txBody>
      </p:sp>
      <p:sp>
        <p:nvSpPr>
          <p:cNvPr id="677" name="Rectangle 5"/>
          <p:cNvSpPr txBox="1"/>
          <p:nvPr/>
        </p:nvSpPr>
        <p:spPr>
          <a:xfrm>
            <a:off x="304800" y="6499894"/>
            <a:ext cx="8534400"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spcBef>
                <a:spcPts val="300"/>
              </a:spcBef>
              <a:tabLst>
                <a:tab pos="4533900" algn="l"/>
              </a:tabLst>
              <a:defRPr sz="1000" b="0" i="1">
                <a:solidFill>
                  <a:srgbClr val="059797"/>
                </a:solidFill>
                <a:effectLst>
                  <a:outerShdw blurRad="38100" dist="38100" dir="2700000" rotWithShape="0">
                    <a:srgbClr val="000000"/>
                  </a:outerShdw>
                </a:effectLst>
                <a:latin typeface="+mn-lt"/>
                <a:ea typeface="+mn-ea"/>
                <a:cs typeface="+mn-cs"/>
                <a:sym typeface="Arial"/>
              </a:defRPr>
            </a:lvl1pPr>
          </a:lstStyle>
          <a:p>
            <a:r>
              <a:t>4) https://www.iea.org/reports/about-ccus                               5) https://www.iea.org/reports/carbon-capture-utilisation-and-storage-2</a:t>
            </a:r>
          </a:p>
        </p:txBody>
      </p:sp>
      <p:sp>
        <p:nvSpPr>
          <p:cNvPr id="678" name="Rectangle 3"/>
          <p:cNvSpPr txBox="1"/>
          <p:nvPr/>
        </p:nvSpPr>
        <p:spPr>
          <a:xfrm>
            <a:off x="79970" y="687790"/>
            <a:ext cx="9060260" cy="4018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sz="1600" dirty="0"/>
              <a:t>Using this summary figure in one report (with a title downgrading "Utilization" into mere "Use"): </a:t>
            </a:r>
            <a:r>
              <a:rPr sz="1600" baseline="31999" dirty="0"/>
              <a:t>4</a:t>
            </a:r>
          </a:p>
        </p:txBody>
      </p:sp>
      <p:pic>
        <p:nvPicPr>
          <p:cNvPr id="679" name="Image" descr="Image"/>
          <p:cNvPicPr>
            <a:picLocks noChangeAspect="1"/>
          </p:cNvPicPr>
          <p:nvPr/>
        </p:nvPicPr>
        <p:blipFill>
          <a:blip r:embed="rId2"/>
          <a:stretch>
            <a:fillRect/>
          </a:stretch>
        </p:blipFill>
        <p:spPr>
          <a:xfrm>
            <a:off x="846665" y="1283725"/>
            <a:ext cx="7250606" cy="399109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 name="Rectangle 2"/>
          <p:cNvSpPr txBox="1">
            <a:spLocks noGrp="1"/>
          </p:cNvSpPr>
          <p:nvPr>
            <p:ph type="title"/>
          </p:nvPr>
        </p:nvSpPr>
        <p:spPr>
          <a:xfrm>
            <a:off x="53688" y="12699"/>
            <a:ext cx="9036624" cy="515542"/>
          </a:xfrm>
          <a:prstGeom prst="rect">
            <a:avLst/>
          </a:prstGeom>
        </p:spPr>
        <p:txBody>
          <a:bodyPr/>
          <a:lstStyle>
            <a:lvl1pPr>
              <a:defRPr sz="1800">
                <a:solidFill>
                  <a:srgbClr val="FBC901"/>
                </a:solidFill>
              </a:defRPr>
            </a:lvl1pPr>
          </a:lstStyle>
          <a:p>
            <a:r>
              <a:t>ONLY the GAO confronted the need to Utilize or Sequester carbon for CENTURIES</a:t>
            </a:r>
          </a:p>
        </p:txBody>
      </p:sp>
      <p:sp>
        <p:nvSpPr>
          <p:cNvPr id="682" name="Rectangle 3"/>
          <p:cNvSpPr txBox="1">
            <a:spLocks noGrp="1"/>
          </p:cNvSpPr>
          <p:nvPr>
            <p:ph type="body" idx="1"/>
          </p:nvPr>
        </p:nvSpPr>
        <p:spPr>
          <a:xfrm>
            <a:off x="152399" y="409022"/>
            <a:ext cx="9144001" cy="4283294"/>
          </a:xfrm>
          <a:prstGeom prst="rect">
            <a:avLst/>
          </a:prstGeom>
        </p:spPr>
        <p:txBody>
          <a:bodyPr/>
          <a:lstStyle/>
          <a:p>
            <a:pPr>
              <a:lnSpc>
                <a:spcPct val="230000"/>
              </a:lnSpc>
            </a:pPr>
            <a:r>
              <a:rPr dirty="0"/>
              <a:t>After listing possible roles for CCUS, the GAO immediately responded with the statement: </a:t>
            </a:r>
            <a:r>
              <a:rPr baseline="31999" dirty="0"/>
              <a:t>7</a:t>
            </a:r>
          </a:p>
          <a:p>
            <a:r>
              <a:rPr dirty="0"/>
              <a:t>	</a:t>
            </a:r>
            <a:r>
              <a:rPr lang="en-US" dirty="0"/>
              <a:t>	</a:t>
            </a:r>
            <a:r>
              <a:rPr dirty="0"/>
              <a:t>"</a:t>
            </a:r>
            <a:r>
              <a:rPr b="1" dirty="0"/>
              <a:t>In all of these roles for CCUS, the amount of CO</a:t>
            </a:r>
            <a:r>
              <a:rPr b="1" baseline="-5999" dirty="0"/>
              <a:t>2</a:t>
            </a:r>
            <a:r>
              <a:rPr b="1" dirty="0"/>
              <a:t> reduced or removed will depend 	on what happens to the captured CO</a:t>
            </a:r>
            <a:r>
              <a:rPr b="1" baseline="-5999" dirty="0"/>
              <a:t>2</a:t>
            </a:r>
            <a:r>
              <a:rPr b="1" dirty="0"/>
              <a:t>.  Geologic storage is generally considered 	permanent (millions of years), as is conversion into certain products, such as 		concrete. </a:t>
            </a:r>
          </a:p>
          <a:p>
            <a:r>
              <a:rPr b="1" dirty="0"/>
              <a:t>	</a:t>
            </a:r>
            <a:r>
              <a:rPr lang="en-US" b="1" dirty="0"/>
              <a:t>	</a:t>
            </a:r>
            <a:r>
              <a:rPr b="1" dirty="0"/>
              <a:t>Other CO</a:t>
            </a:r>
            <a:r>
              <a:rPr b="1" baseline="-5999" dirty="0"/>
              <a:t>2</a:t>
            </a:r>
            <a:r>
              <a:rPr b="1" dirty="0"/>
              <a:t> utilization products only retain CO</a:t>
            </a:r>
            <a:r>
              <a:rPr b="1" baseline="-5999" dirty="0"/>
              <a:t>2</a:t>
            </a:r>
            <a:r>
              <a:rPr b="1" dirty="0"/>
              <a:t> for amounts of time that may be 	short (days to years) or moderate (decades to centuries), after which the CO</a:t>
            </a:r>
            <a:r>
              <a:rPr b="1" baseline="-5999" dirty="0"/>
              <a:t>2</a:t>
            </a:r>
            <a:r>
              <a:rPr b="1" dirty="0"/>
              <a:t> is 		released to the atmosphere"</a:t>
            </a:r>
          </a:p>
          <a:p>
            <a:pPr>
              <a:lnSpc>
                <a:spcPct val="250000"/>
              </a:lnSpc>
            </a:pPr>
            <a:r>
              <a:rPr dirty="0"/>
              <a:t>For CCUS techniques, the GAO then defined a scale of </a:t>
            </a:r>
            <a:r>
              <a:rPr b="1" dirty="0"/>
              <a:t>Technology Readiness Level (TRL)</a:t>
            </a:r>
            <a:r>
              <a:rPr dirty="0"/>
              <a:t>:</a:t>
            </a:r>
          </a:p>
        </p:txBody>
      </p:sp>
      <p:sp>
        <p:nvSpPr>
          <p:cNvPr id="683" name="Rectangle 5"/>
          <p:cNvSpPr txBox="1"/>
          <p:nvPr/>
        </p:nvSpPr>
        <p:spPr>
          <a:xfrm>
            <a:off x="2773461" y="6518044"/>
            <a:ext cx="3901878"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7) https://www.gao.gov/products/gao-22-105274 </a:t>
            </a:r>
          </a:p>
        </p:txBody>
      </p:sp>
      <p:pic>
        <p:nvPicPr>
          <p:cNvPr id="684" name="Image" descr="Image"/>
          <p:cNvPicPr>
            <a:picLocks noChangeAspect="1"/>
          </p:cNvPicPr>
          <p:nvPr/>
        </p:nvPicPr>
        <p:blipFill>
          <a:blip r:embed="rId2"/>
          <a:stretch>
            <a:fillRect/>
          </a:stretch>
        </p:blipFill>
        <p:spPr>
          <a:xfrm>
            <a:off x="2167326" y="4600655"/>
            <a:ext cx="5114146" cy="165217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Rectangle 5"/>
          <p:cNvSpPr txBox="1"/>
          <p:nvPr/>
        </p:nvSpPr>
        <p:spPr>
          <a:xfrm>
            <a:off x="114835" y="6287773"/>
            <a:ext cx="8951641" cy="532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nSpc>
                <a:spcPct val="130000"/>
              </a:lnSpc>
              <a:spcBef>
                <a:spcPts val="300"/>
              </a:spcBef>
              <a:tabLst>
                <a:tab pos="419100" algn="l"/>
              </a:tabLst>
              <a:defRPr sz="1200" b="0" i="1">
                <a:solidFill>
                  <a:srgbClr val="00777D"/>
                </a:solidFill>
                <a:effectLst>
                  <a:outerShdw blurRad="38100" dist="38100" dir="2700000" rotWithShape="0">
                    <a:srgbClr val="000000"/>
                  </a:outerShdw>
                </a:effectLst>
                <a:latin typeface="+mn-lt"/>
                <a:ea typeface="+mn-ea"/>
                <a:cs typeface="+mn-cs"/>
                <a:sym typeface="Arial"/>
              </a:defRPr>
            </a:pPr>
            <a:r>
              <a:t>1) Enlarged captions added to: https://www.researchgate.net/publication/316087225_Hydrogen_Economy_for_Arab_Countries</a:t>
            </a:r>
          </a:p>
          <a:p>
            <a:pPr>
              <a:spcBef>
                <a:spcPts val="300"/>
              </a:spcBef>
              <a:tabLst>
                <a:tab pos="419100" algn="l"/>
              </a:tabLst>
              <a:defRPr sz="1200" b="0" i="1">
                <a:solidFill>
                  <a:srgbClr val="00777D"/>
                </a:solidFill>
                <a:effectLst>
                  <a:outerShdw blurRad="38100" dist="38100" dir="2700000" rotWithShape="0">
                    <a:srgbClr val="000000"/>
                  </a:outerShdw>
                </a:effectLst>
                <a:latin typeface="+mn-lt"/>
                <a:ea typeface="+mn-ea"/>
                <a:cs typeface="+mn-cs"/>
                <a:sym typeface="Arial"/>
              </a:defRPr>
            </a:pPr>
            <a:r>
              <a:t>2) See this webnotes' </a:t>
            </a:r>
            <a:r>
              <a:rPr b="1"/>
              <a:t>Resources Webpage (</a:t>
            </a:r>
            <a:r>
              <a:rPr u="sng">
                <a:solidFill>
                  <a:srgbClr val="00CCFF"/>
                </a:solidFill>
                <a:uFill>
                  <a:solidFill>
                    <a:srgbClr val="00CCFF"/>
                  </a:solidFill>
                </a:uFill>
                <a:hlinkClick r:id="rId2"/>
              </a:rPr>
              <a:t>link</a:t>
            </a:r>
            <a:r>
              <a:rPr b="1"/>
              <a:t>)</a:t>
            </a:r>
            <a:r>
              <a:t> for links to reports produced by these organizations (as well as cached copies)</a:t>
            </a:r>
          </a:p>
        </p:txBody>
      </p:sp>
      <p:sp>
        <p:nvSpPr>
          <p:cNvPr id="233" name="Rectangle 2"/>
          <p:cNvSpPr txBox="1">
            <a:spLocks noGrp="1"/>
          </p:cNvSpPr>
          <p:nvPr>
            <p:ph type="title"/>
          </p:nvPr>
        </p:nvSpPr>
        <p:spPr>
          <a:xfrm>
            <a:off x="304800" y="-25400"/>
            <a:ext cx="8534400" cy="583497"/>
          </a:xfrm>
          <a:prstGeom prst="rect">
            <a:avLst/>
          </a:prstGeom>
        </p:spPr>
        <p:txBody>
          <a:bodyPr/>
          <a:lstStyle/>
          <a:p>
            <a:r>
              <a:t>Leading to depictions such as this: </a:t>
            </a:r>
            <a:r>
              <a:rPr baseline="31999"/>
              <a:t>1</a:t>
            </a:r>
          </a:p>
        </p:txBody>
      </p:sp>
      <p:sp>
        <p:nvSpPr>
          <p:cNvPr id="234" name="Rectangle 3"/>
          <p:cNvSpPr txBox="1">
            <a:spLocks noGrp="1"/>
          </p:cNvSpPr>
          <p:nvPr>
            <p:ph type="body" idx="1"/>
          </p:nvPr>
        </p:nvSpPr>
        <p:spPr>
          <a:xfrm>
            <a:off x="175479" y="2808935"/>
            <a:ext cx="8951640" cy="3162718"/>
          </a:xfrm>
          <a:prstGeom prst="rect">
            <a:avLst/>
          </a:prstGeom>
        </p:spPr>
        <p:txBody>
          <a:bodyPr/>
          <a:lstStyle/>
          <a:p>
            <a:pPr>
              <a:lnSpc>
                <a:spcPct val="150000"/>
              </a:lnSpc>
            </a:pPr>
            <a:r>
              <a:rPr dirty="0"/>
              <a:t>Visions such as these are promoted by:  </a:t>
            </a:r>
            <a:r>
              <a:rPr baseline="31999" dirty="0"/>
              <a:t>2</a:t>
            </a:r>
          </a:p>
          <a:p>
            <a:pPr>
              <a:lnSpc>
                <a:spcPct val="150000"/>
              </a:lnSpc>
            </a:pPr>
            <a:r>
              <a:rPr dirty="0"/>
              <a:t>	- Industry backed organizations including:</a:t>
            </a:r>
          </a:p>
          <a:p>
            <a:pPr>
              <a:lnSpc>
                <a:spcPct val="150000"/>
              </a:lnSpc>
              <a:tabLst>
                <a:tab pos="457200" algn="l"/>
                <a:tab pos="914400" algn="l"/>
                <a:tab pos="1371600" algn="l"/>
                <a:tab pos="1828800" algn="l"/>
                <a:tab pos="2286000" algn="l"/>
                <a:tab pos="5118100" algn="l"/>
              </a:tabLst>
            </a:pPr>
            <a:r>
              <a:rPr dirty="0"/>
              <a:t>		The Hydrogen Fuel Cell Partnership (formerly The California Fuel Cell Partnership)</a:t>
            </a:r>
          </a:p>
          <a:p>
            <a:pPr>
              <a:lnSpc>
                <a:spcPct val="150000"/>
              </a:lnSpc>
              <a:tabLst>
                <a:tab pos="457200" algn="l"/>
                <a:tab pos="914400" algn="l"/>
                <a:tab pos="1371600" algn="l"/>
                <a:tab pos="1828800" algn="l"/>
                <a:tab pos="2286000" algn="l"/>
                <a:tab pos="5118100" algn="l"/>
              </a:tabLst>
            </a:pPr>
            <a:r>
              <a:rPr dirty="0"/>
              <a:t>		The Hydrogen Council </a:t>
            </a:r>
          </a:p>
          <a:p>
            <a:pPr>
              <a:lnSpc>
                <a:spcPct val="150000"/>
              </a:lnSpc>
              <a:tabLst>
                <a:tab pos="457200" algn="l"/>
                <a:tab pos="914400" algn="l"/>
                <a:tab pos="1371600" algn="l"/>
                <a:tab pos="1828800" algn="l"/>
                <a:tab pos="2286000" algn="l"/>
                <a:tab pos="5118100" algn="l"/>
              </a:tabLst>
            </a:pPr>
            <a:r>
              <a:rPr dirty="0"/>
              <a:t>		The Clean Hydrogen Future Coalition 		</a:t>
            </a:r>
          </a:p>
          <a:p>
            <a:pPr>
              <a:lnSpc>
                <a:spcPct val="190000"/>
              </a:lnSpc>
            </a:pPr>
            <a:r>
              <a:rPr dirty="0"/>
              <a:t>		The Fuel Cell and Hydrogen Energy Association	</a:t>
            </a:r>
          </a:p>
          <a:p>
            <a:pPr>
              <a:lnSpc>
                <a:spcPct val="150000"/>
              </a:lnSpc>
            </a:pPr>
            <a:r>
              <a:rPr dirty="0"/>
              <a:t>	- Major governmental studies, including those compiled by:</a:t>
            </a:r>
          </a:p>
          <a:p>
            <a:pPr marL="0" lvl="1" indent="640896">
              <a:lnSpc>
                <a:spcPct val="150000"/>
              </a:lnSpc>
              <a:buSzTx/>
              <a:buNone/>
            </a:pPr>
            <a:r>
              <a:rPr dirty="0"/>
              <a:t>	The European Commission </a:t>
            </a:r>
          </a:p>
          <a:p>
            <a:pPr marL="0" lvl="1" indent="640896">
              <a:lnSpc>
                <a:spcPct val="150000"/>
              </a:lnSpc>
              <a:buSzTx/>
              <a:buNone/>
            </a:pPr>
            <a:r>
              <a:rPr dirty="0"/>
              <a:t>	The U.S. Department of Energy</a:t>
            </a:r>
          </a:p>
        </p:txBody>
      </p:sp>
      <p:grpSp>
        <p:nvGrpSpPr>
          <p:cNvPr id="245" name="Group"/>
          <p:cNvGrpSpPr/>
          <p:nvPr/>
        </p:nvGrpSpPr>
        <p:grpSpPr>
          <a:xfrm>
            <a:off x="946892" y="536241"/>
            <a:ext cx="7250216" cy="2177353"/>
            <a:chOff x="0" y="0"/>
            <a:chExt cx="7250215" cy="2177352"/>
          </a:xfrm>
        </p:grpSpPr>
        <p:pic>
          <p:nvPicPr>
            <p:cNvPr id="235" name="Image" descr="Image"/>
            <p:cNvPicPr>
              <a:picLocks noChangeAspect="1"/>
            </p:cNvPicPr>
            <p:nvPr/>
          </p:nvPicPr>
          <p:blipFill>
            <a:blip r:embed="rId3"/>
            <a:stretch>
              <a:fillRect/>
            </a:stretch>
          </p:blipFill>
          <p:spPr>
            <a:xfrm>
              <a:off x="0" y="0"/>
              <a:ext cx="7250216" cy="2177353"/>
            </a:xfrm>
            <a:prstGeom prst="rect">
              <a:avLst/>
            </a:prstGeom>
            <a:ln w="12700" cap="flat">
              <a:noFill/>
              <a:miter lim="400000"/>
            </a:ln>
            <a:effectLst/>
          </p:spPr>
        </p:pic>
        <p:sp>
          <p:nvSpPr>
            <p:cNvPr id="236" name="Rectangle 5"/>
            <p:cNvSpPr txBox="1"/>
            <p:nvPr/>
          </p:nvSpPr>
          <p:spPr>
            <a:xfrm>
              <a:off x="3086908" y="103845"/>
              <a:ext cx="1054822" cy="183029"/>
            </a:xfrm>
            <a:prstGeom prst="rect">
              <a:avLst/>
            </a:prstGeom>
            <a:solidFill>
              <a:srgbClr val="0080A8"/>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b">
              <a:noAutofit/>
            </a:bodyPr>
            <a:lstStyle/>
            <a:p>
              <a:pPr algn="ctr" defTabSz="457200">
                <a:defRPr sz="500" b="0">
                  <a:solidFill>
                    <a:srgbClr val="FFFFFF"/>
                  </a:solidFill>
                  <a:latin typeface="+mj-lt"/>
                  <a:ea typeface="+mj-ea"/>
                  <a:cs typeface="+mj-cs"/>
                  <a:sym typeface="Helvetica"/>
                </a:defRPr>
              </a:pPr>
              <a:r>
                <a:t>H</a:t>
              </a:r>
              <a:r>
                <a:rPr baseline="-5999"/>
                <a:t>2</a:t>
              </a:r>
              <a:r>
                <a:t> or Biofueled Aircraft</a:t>
              </a:r>
            </a:p>
          </p:txBody>
        </p:sp>
        <p:sp>
          <p:nvSpPr>
            <p:cNvPr id="237" name="Rectangle 5"/>
            <p:cNvSpPr txBox="1"/>
            <p:nvPr/>
          </p:nvSpPr>
          <p:spPr>
            <a:xfrm>
              <a:off x="3193738" y="1833789"/>
              <a:ext cx="511936" cy="178787"/>
            </a:xfrm>
            <a:prstGeom prst="rect">
              <a:avLst/>
            </a:prstGeom>
            <a:solidFill>
              <a:srgbClr val="0080A8"/>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b">
              <a:noAutofit/>
            </a:bodyPr>
            <a:lstStyle/>
            <a:p>
              <a:pPr algn="ctr" defTabSz="457200">
                <a:defRPr sz="500" b="0">
                  <a:solidFill>
                    <a:srgbClr val="FFFFFF"/>
                  </a:solidFill>
                  <a:latin typeface="+mj-lt"/>
                  <a:ea typeface="+mj-ea"/>
                  <a:cs typeface="+mj-cs"/>
                  <a:sym typeface="Helvetica"/>
                </a:defRPr>
              </a:pPr>
              <a:r>
                <a:t>H</a:t>
              </a:r>
              <a:r>
                <a:rPr baseline="-5999"/>
                <a:t>2</a:t>
              </a:r>
              <a:r>
                <a:t> Storage</a:t>
              </a:r>
            </a:p>
          </p:txBody>
        </p:sp>
        <p:sp>
          <p:nvSpPr>
            <p:cNvPr id="238" name="Rectangle 5"/>
            <p:cNvSpPr txBox="1"/>
            <p:nvPr/>
          </p:nvSpPr>
          <p:spPr>
            <a:xfrm>
              <a:off x="4053584" y="1388774"/>
              <a:ext cx="630696" cy="280974"/>
            </a:xfrm>
            <a:prstGeom prst="rect">
              <a:avLst/>
            </a:prstGeom>
            <a:solidFill>
              <a:srgbClr val="0080A8"/>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b">
              <a:noAutofit/>
            </a:bodyPr>
            <a:lstStyle/>
            <a:p>
              <a:pPr algn="ctr" defTabSz="457200">
                <a:defRPr sz="500" b="0">
                  <a:solidFill>
                    <a:srgbClr val="FFFFFF"/>
                  </a:solidFill>
                  <a:latin typeface="+mj-lt"/>
                  <a:ea typeface="+mj-ea"/>
                  <a:cs typeface="+mj-cs"/>
                  <a:sym typeface="Helvetica"/>
                </a:defRPr>
              </a:pPr>
              <a:r>
                <a:t>H</a:t>
              </a:r>
              <a:r>
                <a:rPr baseline="-5999"/>
                <a:t>2</a:t>
              </a:r>
              <a:r>
                <a:t> Refueling Station</a:t>
              </a:r>
            </a:p>
          </p:txBody>
        </p:sp>
        <p:sp>
          <p:nvSpPr>
            <p:cNvPr id="239" name="Rectangle 5"/>
            <p:cNvSpPr txBox="1"/>
            <p:nvPr/>
          </p:nvSpPr>
          <p:spPr>
            <a:xfrm>
              <a:off x="3167196" y="1211630"/>
              <a:ext cx="630696" cy="191998"/>
            </a:xfrm>
            <a:prstGeom prst="rect">
              <a:avLst/>
            </a:prstGeom>
            <a:solidFill>
              <a:srgbClr val="0080A8"/>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b">
              <a:noAutofit/>
            </a:bodyPr>
            <a:lstStyle/>
            <a:p>
              <a:pPr algn="ctr" defTabSz="457200">
                <a:defRPr sz="500" b="0">
                  <a:solidFill>
                    <a:srgbClr val="FFFFFF"/>
                  </a:solidFill>
                  <a:latin typeface="+mj-lt"/>
                  <a:ea typeface="+mj-ea"/>
                  <a:cs typeface="+mj-cs"/>
                  <a:sym typeface="Helvetica"/>
                </a:defRPr>
              </a:pPr>
              <a:r>
                <a:t>H</a:t>
              </a:r>
              <a:r>
                <a:rPr baseline="-5999"/>
                <a:t>2</a:t>
              </a:r>
              <a:r>
                <a:t> Pipelines</a:t>
              </a:r>
            </a:p>
          </p:txBody>
        </p:sp>
        <p:sp>
          <p:nvSpPr>
            <p:cNvPr id="240" name="Rectangle 5"/>
            <p:cNvSpPr txBox="1"/>
            <p:nvPr/>
          </p:nvSpPr>
          <p:spPr>
            <a:xfrm>
              <a:off x="4687463" y="940462"/>
              <a:ext cx="791261" cy="189340"/>
            </a:xfrm>
            <a:prstGeom prst="rect">
              <a:avLst/>
            </a:prstGeom>
            <a:solidFill>
              <a:srgbClr val="0080A8"/>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b">
              <a:noAutofit/>
            </a:bodyPr>
            <a:lstStyle>
              <a:lvl1pPr algn="ctr" defTabSz="457200">
                <a:defRPr sz="500" b="0">
                  <a:solidFill>
                    <a:srgbClr val="FFFFFF"/>
                  </a:solidFill>
                  <a:latin typeface="+mj-lt"/>
                  <a:ea typeface="+mj-ea"/>
                  <a:cs typeface="+mj-cs"/>
                  <a:sym typeface="Helvetica"/>
                </a:defRPr>
              </a:lvl1pPr>
            </a:lstStyle>
            <a:p>
              <a:r>
                <a:t>Electrolysis Plant</a:t>
              </a:r>
            </a:p>
          </p:txBody>
        </p:sp>
        <p:sp>
          <p:nvSpPr>
            <p:cNvPr id="241" name="Rectangle 5"/>
            <p:cNvSpPr txBox="1"/>
            <p:nvPr/>
          </p:nvSpPr>
          <p:spPr>
            <a:xfrm>
              <a:off x="1099558" y="1400527"/>
              <a:ext cx="769499" cy="289714"/>
            </a:xfrm>
            <a:prstGeom prst="rect">
              <a:avLst/>
            </a:prstGeom>
            <a:solidFill>
              <a:srgbClr val="0080A8"/>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b">
              <a:noAutofit/>
            </a:bodyPr>
            <a:lstStyle>
              <a:lvl1pPr algn="ctr" defTabSz="457200">
                <a:defRPr sz="500" b="0">
                  <a:solidFill>
                    <a:srgbClr val="FFFFFF"/>
                  </a:solidFill>
                  <a:latin typeface="+mj-lt"/>
                  <a:ea typeface="+mj-ea"/>
                  <a:cs typeface="+mj-cs"/>
                  <a:sym typeface="Helvetica"/>
                </a:defRPr>
              </a:lvl1pPr>
            </a:lstStyle>
            <a:p>
              <a:r>
                <a:t>Biofuel Refueling Station</a:t>
              </a:r>
            </a:p>
          </p:txBody>
        </p:sp>
        <p:sp>
          <p:nvSpPr>
            <p:cNvPr id="242" name="Rectangle 5"/>
            <p:cNvSpPr txBox="1"/>
            <p:nvPr/>
          </p:nvSpPr>
          <p:spPr>
            <a:xfrm>
              <a:off x="2725523" y="935212"/>
              <a:ext cx="1340882" cy="183470"/>
            </a:xfrm>
            <a:prstGeom prst="rect">
              <a:avLst/>
            </a:prstGeom>
            <a:solidFill>
              <a:srgbClr val="0080A8"/>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b">
              <a:noAutofit/>
            </a:bodyPr>
            <a:lstStyle/>
            <a:p>
              <a:pPr algn="ctr" defTabSz="457200">
                <a:defRPr sz="500" b="0">
                  <a:solidFill>
                    <a:srgbClr val="FFFFFF"/>
                  </a:solidFill>
                  <a:latin typeface="+mj-lt"/>
                  <a:ea typeface="+mj-ea"/>
                  <a:cs typeface="+mj-cs"/>
                  <a:sym typeface="Helvetica"/>
                </a:defRPr>
              </a:pPr>
              <a:r>
                <a:t>H</a:t>
              </a:r>
              <a:r>
                <a:rPr baseline="-5999"/>
                <a:t>2</a:t>
              </a:r>
              <a:r>
                <a:t> Fueled Backup Power Plant</a:t>
              </a:r>
            </a:p>
          </p:txBody>
        </p:sp>
        <p:sp>
          <p:nvSpPr>
            <p:cNvPr id="243" name="Rectangle 5"/>
            <p:cNvSpPr txBox="1"/>
            <p:nvPr/>
          </p:nvSpPr>
          <p:spPr>
            <a:xfrm>
              <a:off x="6006271" y="149805"/>
              <a:ext cx="1212165" cy="187747"/>
            </a:xfrm>
            <a:prstGeom prst="rect">
              <a:avLst/>
            </a:prstGeom>
            <a:solidFill>
              <a:srgbClr val="0080A8"/>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b">
              <a:noAutofit/>
            </a:bodyPr>
            <a:lstStyle>
              <a:lvl1pPr algn="ctr" defTabSz="457200">
                <a:defRPr sz="500" b="0">
                  <a:solidFill>
                    <a:srgbClr val="FFFFFF"/>
                  </a:solidFill>
                  <a:latin typeface="+mj-lt"/>
                  <a:ea typeface="+mj-ea"/>
                  <a:cs typeface="+mj-cs"/>
                  <a:sym typeface="Helvetica"/>
                </a:defRPr>
              </a:lvl1pPr>
            </a:lstStyle>
            <a:p>
              <a:r>
                <a:t>Green Grid Energy Sources</a:t>
              </a:r>
            </a:p>
          </p:txBody>
        </p:sp>
        <p:sp>
          <p:nvSpPr>
            <p:cNvPr id="244" name="Rectangle 5"/>
            <p:cNvSpPr txBox="1"/>
            <p:nvPr/>
          </p:nvSpPr>
          <p:spPr>
            <a:xfrm>
              <a:off x="2359861" y="1782243"/>
              <a:ext cx="707857" cy="190488"/>
            </a:xfrm>
            <a:prstGeom prst="rect">
              <a:avLst/>
            </a:prstGeom>
            <a:solidFill>
              <a:srgbClr val="0080A8"/>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b">
              <a:noAutofit/>
            </a:bodyPr>
            <a:lstStyle>
              <a:lvl1pPr algn="ctr" defTabSz="457200">
                <a:defRPr sz="500" b="0">
                  <a:solidFill>
                    <a:srgbClr val="FFFFFF"/>
                  </a:solidFill>
                  <a:latin typeface="+mj-lt"/>
                  <a:ea typeface="+mj-ea"/>
                  <a:cs typeface="+mj-cs"/>
                  <a:sym typeface="Helvetica"/>
                </a:defRPr>
              </a:lvl1pPr>
            </a:lstStyle>
            <a:p>
              <a:r>
                <a:t>Biofuel Refinery</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Rectangle 2"/>
          <p:cNvSpPr txBox="1">
            <a:spLocks noGrp="1"/>
          </p:cNvSpPr>
          <p:nvPr>
            <p:ph type="title"/>
          </p:nvPr>
        </p:nvSpPr>
        <p:spPr>
          <a:xfrm>
            <a:off x="304800" y="38099"/>
            <a:ext cx="8534400" cy="675219"/>
          </a:xfrm>
          <a:prstGeom prst="rect">
            <a:avLst/>
          </a:prstGeom>
        </p:spPr>
        <p:txBody>
          <a:bodyPr/>
          <a:lstStyle/>
          <a:p>
            <a:r>
              <a:t>The GAO then proceeded through a detailed analysis of CCUS technologies</a:t>
            </a:r>
          </a:p>
        </p:txBody>
      </p:sp>
      <p:sp>
        <p:nvSpPr>
          <p:cNvPr id="687" name="Rectangle 3"/>
          <p:cNvSpPr txBox="1">
            <a:spLocks noGrp="1"/>
          </p:cNvSpPr>
          <p:nvPr>
            <p:ph type="body" sz="half" idx="1"/>
          </p:nvPr>
        </p:nvSpPr>
        <p:spPr>
          <a:xfrm>
            <a:off x="63367" y="860988"/>
            <a:ext cx="4520384" cy="3342003"/>
          </a:xfrm>
          <a:prstGeom prst="rect">
            <a:avLst/>
          </a:prstGeom>
        </p:spPr>
        <p:txBody>
          <a:bodyPr/>
          <a:lstStyle/>
          <a:p>
            <a:pPr>
              <a:lnSpc>
                <a:spcPct val="200000"/>
              </a:lnSpc>
            </a:pPr>
            <a:r>
              <a:t>Summarized here by CCUS "pathway" groups:</a:t>
            </a:r>
          </a:p>
          <a:p>
            <a:r>
              <a:t>Within each pathway, technologies were next scored based on answers to 4 critical questions:</a:t>
            </a:r>
          </a:p>
          <a:p>
            <a:pPr>
              <a:tabLst>
                <a:tab pos="292100" algn="l"/>
                <a:tab pos="914400" algn="l"/>
                <a:tab pos="1371600" algn="l"/>
                <a:tab pos="1828800" algn="l"/>
                <a:tab pos="2286000" algn="l"/>
              </a:tabLst>
            </a:pPr>
            <a:r>
              <a:t>	</a:t>
            </a:r>
            <a:r>
              <a:rPr b="1">
                <a:solidFill>
                  <a:srgbClr val="FBC901"/>
                </a:solidFill>
              </a:rPr>
              <a:t>Is cost lower than conventional tech?</a:t>
            </a:r>
          </a:p>
          <a:p>
            <a:pPr>
              <a:tabLst>
                <a:tab pos="292100" algn="l"/>
                <a:tab pos="914400" algn="l"/>
                <a:tab pos="1371600" algn="l"/>
                <a:tab pos="1828800" algn="l"/>
                <a:tab pos="2286000" algn="l"/>
              </a:tabLst>
              <a:defRPr b="1">
                <a:solidFill>
                  <a:srgbClr val="FBC901"/>
                </a:solidFill>
              </a:defRPr>
            </a:pPr>
            <a:r>
              <a:t>	Is CO</a:t>
            </a:r>
            <a:r>
              <a:rPr baseline="-5999"/>
              <a:t>2</a:t>
            </a:r>
            <a:r>
              <a:t> retained for &gt; 100 years?</a:t>
            </a:r>
          </a:p>
          <a:p>
            <a:pPr>
              <a:tabLst>
                <a:tab pos="292100" algn="l"/>
                <a:tab pos="914400" algn="l"/>
                <a:tab pos="1371600" algn="l"/>
                <a:tab pos="1828800" algn="l"/>
                <a:tab pos="2286000" algn="l"/>
              </a:tabLst>
              <a:defRPr b="1">
                <a:solidFill>
                  <a:srgbClr val="FBC901"/>
                </a:solidFill>
              </a:defRPr>
            </a:pPr>
            <a:r>
              <a:t>	Could it capture &gt; 1000 Mt CO</a:t>
            </a:r>
            <a:r>
              <a:rPr baseline="-5999"/>
              <a:t>2</a:t>
            </a:r>
            <a:r>
              <a:t> by 2050? </a:t>
            </a:r>
            <a:r>
              <a:rPr baseline="31999">
                <a:solidFill>
                  <a:srgbClr val="FFFFFF"/>
                </a:solidFill>
              </a:rPr>
              <a:t>1</a:t>
            </a:r>
          </a:p>
          <a:p>
            <a:pPr>
              <a:lnSpc>
                <a:spcPct val="200000"/>
              </a:lnSpc>
              <a:tabLst>
                <a:tab pos="292100" algn="l"/>
                <a:tab pos="914400" algn="l"/>
                <a:tab pos="1371600" algn="l"/>
                <a:tab pos="1828800" algn="l"/>
                <a:tab pos="2286000" algn="l"/>
              </a:tabLst>
              <a:defRPr b="1">
                <a:solidFill>
                  <a:srgbClr val="FBC901"/>
                </a:solidFill>
              </a:defRPr>
            </a:pPr>
            <a:r>
              <a:t>	Is its Technology Readiness Level &gt; 8? </a:t>
            </a:r>
          </a:p>
          <a:p>
            <a:pPr>
              <a:tabLst>
                <a:tab pos="292100" algn="l"/>
                <a:tab pos="914400" algn="l"/>
                <a:tab pos="1371600" algn="l"/>
                <a:tab pos="1828800" algn="l"/>
                <a:tab pos="2286000" algn="l"/>
              </a:tabLst>
            </a:pPr>
            <a:r>
              <a:t>From which they identified the leading prospects:</a:t>
            </a:r>
          </a:p>
        </p:txBody>
      </p:sp>
      <p:pic>
        <p:nvPicPr>
          <p:cNvPr id="688" name="Image" descr="Image"/>
          <p:cNvPicPr>
            <a:picLocks noChangeAspect="1"/>
          </p:cNvPicPr>
          <p:nvPr/>
        </p:nvPicPr>
        <p:blipFill>
          <a:blip r:embed="rId2"/>
          <a:stretch>
            <a:fillRect/>
          </a:stretch>
        </p:blipFill>
        <p:spPr>
          <a:xfrm>
            <a:off x="4647712" y="874095"/>
            <a:ext cx="4300347" cy="5456855"/>
          </a:xfrm>
          <a:prstGeom prst="rect">
            <a:avLst/>
          </a:prstGeom>
          <a:ln w="12700">
            <a:miter lim="400000"/>
          </a:ln>
        </p:spPr>
      </p:pic>
      <p:pic>
        <p:nvPicPr>
          <p:cNvPr id="689" name="Image" descr="Image"/>
          <p:cNvPicPr>
            <a:picLocks noChangeAspect="1"/>
          </p:cNvPicPr>
          <p:nvPr/>
        </p:nvPicPr>
        <p:blipFill>
          <a:blip r:embed="rId3"/>
          <a:stretch>
            <a:fillRect/>
          </a:stretch>
        </p:blipFill>
        <p:spPr>
          <a:xfrm>
            <a:off x="135285" y="4079585"/>
            <a:ext cx="4300347" cy="2256355"/>
          </a:xfrm>
          <a:prstGeom prst="rect">
            <a:avLst/>
          </a:prstGeom>
          <a:ln w="12700">
            <a:miter lim="400000"/>
          </a:ln>
        </p:spPr>
      </p:pic>
      <p:sp>
        <p:nvSpPr>
          <p:cNvPr id="690" name="Rectangle 3"/>
          <p:cNvSpPr txBox="1"/>
          <p:nvPr/>
        </p:nvSpPr>
        <p:spPr>
          <a:xfrm>
            <a:off x="333970" y="6431994"/>
            <a:ext cx="3801378" cy="376095"/>
          </a:xfrm>
          <a:prstGeom prst="rect">
            <a:avLst/>
          </a:prstGeom>
          <a:ln w="12700">
            <a:miter lim="400000"/>
          </a:ln>
          <a:effectLst>
            <a:outerShdw blurRad="38100" dist="20000" dir="5400000" rotWithShape="0">
              <a:srgbClr val="000000">
                <a:alpha val="38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defRPr sz="1200"/>
            </a:pPr>
            <a:r>
              <a:rPr>
                <a:solidFill>
                  <a:srgbClr val="98B3D6"/>
                </a:solidFill>
              </a:rPr>
              <a:t>"Check" = Yes </a:t>
            </a:r>
            <a:r>
              <a:t>    "</a:t>
            </a:r>
            <a:r>
              <a:rPr>
                <a:solidFill>
                  <a:srgbClr val="DEBD87"/>
                </a:solidFill>
              </a:rPr>
              <a:t>"X" = No</a:t>
            </a:r>
            <a:r>
              <a:t>       </a:t>
            </a:r>
            <a:r>
              <a:rPr>
                <a:solidFill>
                  <a:srgbClr val="FFFFFF"/>
                </a:solidFill>
              </a:rPr>
              <a:t>" -" = Maybe</a:t>
            </a:r>
          </a:p>
        </p:txBody>
      </p:sp>
      <p:sp>
        <p:nvSpPr>
          <p:cNvPr id="691" name="Rectangle 5"/>
          <p:cNvSpPr txBox="1"/>
          <p:nvPr/>
        </p:nvSpPr>
        <p:spPr>
          <a:xfrm>
            <a:off x="4659900" y="6404514"/>
            <a:ext cx="4300347" cy="4047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1) To ensure climate change impact, I assume this means 1000 Mt of </a:t>
            </a:r>
          </a:p>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rPr b="1"/>
              <a:t>ANNUAL </a:t>
            </a:r>
            <a:r>
              <a:t>CO</a:t>
            </a:r>
            <a:r>
              <a:rPr baseline="-5999"/>
              <a:t>2</a:t>
            </a:r>
            <a:r>
              <a:t> capture by 2050, not cumulative capture by 2050</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 name="Rectangle 2"/>
          <p:cNvSpPr txBox="1">
            <a:spLocks noGrp="1"/>
          </p:cNvSpPr>
          <p:nvPr>
            <p:ph type="title"/>
          </p:nvPr>
        </p:nvSpPr>
        <p:spPr>
          <a:xfrm>
            <a:off x="304800" y="29265"/>
            <a:ext cx="8534400" cy="427423"/>
          </a:xfrm>
          <a:prstGeom prst="rect">
            <a:avLst/>
          </a:prstGeom>
        </p:spPr>
        <p:txBody>
          <a:bodyPr/>
          <a:lstStyle>
            <a:lvl1pPr>
              <a:defRPr sz="1800"/>
            </a:lvl1pPr>
          </a:lstStyle>
          <a:p>
            <a:r>
              <a:t>Based on those four questions, the three high-scoring prospects were:</a:t>
            </a:r>
          </a:p>
        </p:txBody>
      </p:sp>
      <p:sp>
        <p:nvSpPr>
          <p:cNvPr id="694" name="Rectangle 3"/>
          <p:cNvSpPr txBox="1">
            <a:spLocks noGrp="1"/>
          </p:cNvSpPr>
          <p:nvPr>
            <p:ph type="body" sz="quarter" idx="1"/>
          </p:nvPr>
        </p:nvSpPr>
        <p:spPr>
          <a:xfrm>
            <a:off x="73290" y="578774"/>
            <a:ext cx="9144001" cy="1314453"/>
          </a:xfrm>
          <a:prstGeom prst="rect">
            <a:avLst/>
          </a:prstGeom>
        </p:spPr>
        <p:txBody>
          <a:bodyPr/>
          <a:lstStyle/>
          <a:p>
            <a:pPr>
              <a:lnSpc>
                <a:spcPct val="200000"/>
              </a:lnSpc>
            </a:pPr>
            <a:r>
              <a:rPr b="1" dirty="0">
                <a:solidFill>
                  <a:srgbClr val="FBC901"/>
                </a:solidFill>
              </a:rPr>
              <a:t>CO</a:t>
            </a:r>
            <a:r>
              <a:rPr b="1" baseline="-5999" dirty="0">
                <a:solidFill>
                  <a:srgbClr val="FBC901"/>
                </a:solidFill>
              </a:rPr>
              <a:t>2</a:t>
            </a:r>
            <a:r>
              <a:rPr b="1" dirty="0">
                <a:solidFill>
                  <a:srgbClr val="FBC901"/>
                </a:solidFill>
              </a:rPr>
              <a:t> Cured Concrete </a:t>
            </a:r>
            <a:r>
              <a:rPr dirty="0"/>
              <a:t>-</a:t>
            </a:r>
            <a:r>
              <a:rPr b="1" dirty="0">
                <a:solidFill>
                  <a:srgbClr val="FBC901"/>
                </a:solidFill>
              </a:rPr>
              <a:t> </a:t>
            </a:r>
            <a:r>
              <a:rPr dirty="0"/>
              <a:t>Already satisfying 4 out of 4 criteria</a:t>
            </a:r>
            <a:endParaRPr lang="en-US" dirty="0"/>
          </a:p>
          <a:p>
            <a:pPr>
              <a:lnSpc>
                <a:spcPct val="200000"/>
              </a:lnSpc>
            </a:pPr>
            <a:r>
              <a:rPr b="1" dirty="0">
                <a:solidFill>
                  <a:srgbClr val="FBC901"/>
                </a:solidFill>
              </a:rPr>
              <a:t>Synthetic Mineral Aggregates</a:t>
            </a:r>
            <a:r>
              <a:rPr b="1" dirty="0"/>
              <a:t> </a:t>
            </a:r>
            <a:r>
              <a:rPr dirty="0"/>
              <a:t> &amp;  </a:t>
            </a:r>
            <a:r>
              <a:rPr b="1" dirty="0">
                <a:solidFill>
                  <a:srgbClr val="FBC901"/>
                </a:solidFill>
              </a:rPr>
              <a:t>Polymers </a:t>
            </a:r>
            <a:r>
              <a:rPr dirty="0"/>
              <a:t>- Maybe satisfying 3 of 4 (and eventually 4 of 4?)   For those three leading prospects, the GAO summarized their analyses of each as follows:</a:t>
            </a:r>
          </a:p>
        </p:txBody>
      </p:sp>
      <p:pic>
        <p:nvPicPr>
          <p:cNvPr id="695" name="Image" descr="Image"/>
          <p:cNvPicPr>
            <a:picLocks noChangeAspect="1"/>
          </p:cNvPicPr>
          <p:nvPr/>
        </p:nvPicPr>
        <p:blipFill>
          <a:blip r:embed="rId2"/>
          <a:stretch>
            <a:fillRect/>
          </a:stretch>
        </p:blipFill>
        <p:spPr>
          <a:xfrm>
            <a:off x="4078704" y="2159050"/>
            <a:ext cx="4956672" cy="1782176"/>
          </a:xfrm>
          <a:prstGeom prst="rect">
            <a:avLst/>
          </a:prstGeom>
          <a:ln w="12700">
            <a:miter lim="400000"/>
          </a:ln>
        </p:spPr>
      </p:pic>
      <p:pic>
        <p:nvPicPr>
          <p:cNvPr id="696" name="Image" descr="Image"/>
          <p:cNvPicPr>
            <a:picLocks noChangeAspect="1"/>
          </p:cNvPicPr>
          <p:nvPr/>
        </p:nvPicPr>
        <p:blipFill>
          <a:blip r:embed="rId3"/>
          <a:stretch>
            <a:fillRect/>
          </a:stretch>
        </p:blipFill>
        <p:spPr>
          <a:xfrm>
            <a:off x="4065673" y="4271423"/>
            <a:ext cx="4956672" cy="2103956"/>
          </a:xfrm>
          <a:prstGeom prst="rect">
            <a:avLst/>
          </a:prstGeom>
          <a:ln w="12700">
            <a:miter lim="400000"/>
          </a:ln>
        </p:spPr>
      </p:pic>
      <p:sp>
        <p:nvSpPr>
          <p:cNvPr id="697" name="Rectangle 3"/>
          <p:cNvSpPr txBox="1"/>
          <p:nvPr/>
        </p:nvSpPr>
        <p:spPr>
          <a:xfrm>
            <a:off x="126324" y="2207046"/>
            <a:ext cx="3950643" cy="4048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a:bodyPr>
          <a:lstStyle/>
          <a:p>
            <a:pPr>
              <a:lnSpc>
                <a:spcPct val="170000"/>
              </a:lnSpc>
              <a:tabLst>
                <a:tab pos="457200" algn="l"/>
                <a:tab pos="914400" algn="l"/>
                <a:tab pos="1371600" algn="l"/>
                <a:tab pos="1828800" algn="l"/>
                <a:tab pos="2286000" algn="l"/>
              </a:tabLst>
              <a:defRPr sz="1500">
                <a:solidFill>
                  <a:srgbClr val="FFFFFF"/>
                </a:solidFill>
                <a:effectLst>
                  <a:outerShdw blurRad="38100" dist="38100" dir="2700000" rotWithShape="0">
                    <a:srgbClr val="000000"/>
                  </a:outerShdw>
                </a:effectLst>
                <a:latin typeface="+mn-lt"/>
                <a:ea typeface="+mn-ea"/>
                <a:cs typeface="+mn-cs"/>
                <a:sym typeface="Arial"/>
              </a:defRPr>
            </a:pPr>
            <a:r>
              <a:rPr dirty="0">
                <a:solidFill>
                  <a:srgbClr val="FBC901"/>
                </a:solidFill>
              </a:rPr>
              <a:t>CO</a:t>
            </a:r>
            <a:r>
              <a:rPr baseline="-5999" dirty="0">
                <a:solidFill>
                  <a:srgbClr val="FBC901"/>
                </a:solidFill>
              </a:rPr>
              <a:t>2</a:t>
            </a:r>
            <a:r>
              <a:rPr dirty="0">
                <a:solidFill>
                  <a:srgbClr val="FBC901"/>
                </a:solidFill>
              </a:rPr>
              <a:t>-Cured Concrete </a:t>
            </a:r>
            <a:r>
              <a:rPr b="0" dirty="0"/>
              <a:t>(4 out of 4)</a:t>
            </a:r>
            <a:r>
              <a:rPr dirty="0"/>
              <a:t>:</a:t>
            </a:r>
          </a:p>
          <a:p>
            <a:pPr>
              <a:lnSpc>
                <a:spcPct val="80000"/>
              </a:lnSpc>
              <a:tabLst>
                <a:tab pos="457200" algn="l"/>
                <a:tab pos="914400" algn="l"/>
                <a:tab pos="1371600" algn="l"/>
                <a:tab pos="1828800" algn="l"/>
                <a:tab pos="2286000" algn="l"/>
              </a:tabLst>
              <a:defRPr sz="800">
                <a:solidFill>
                  <a:srgbClr val="FFFFFF"/>
                </a:solidFill>
                <a:effectLst>
                  <a:outerShdw blurRad="38100" dist="38100" dir="2700000" rotWithShape="0">
                    <a:srgbClr val="000000"/>
                  </a:outerShdw>
                </a:effectLst>
                <a:latin typeface="+mn-lt"/>
                <a:ea typeface="+mn-ea"/>
                <a:cs typeface="+mn-cs"/>
                <a:sym typeface="Arial"/>
              </a:defRPr>
            </a:pPr>
            <a:endParaRPr dirty="0"/>
          </a:p>
          <a:p>
            <a:pPr>
              <a:lnSpc>
                <a:spcPct val="170000"/>
              </a:lnSpc>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rPr dirty="0"/>
              <a:t>Reading as if liquid concrete is just foamed</a:t>
            </a:r>
          </a:p>
          <a:p>
            <a:pPr>
              <a:lnSpc>
                <a:spcPct val="170000"/>
              </a:lnSpc>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rPr dirty="0"/>
              <a:t>via injection of GHG gases, which are then trapped as the concrete solidifies into shapes such as blocks, bricks, pavers . . .</a:t>
            </a:r>
          </a:p>
          <a:p>
            <a:pPr>
              <a:lnSpc>
                <a:spcPct val="170000"/>
              </a:lnSpc>
              <a:tabLst>
                <a:tab pos="457200" algn="l"/>
                <a:tab pos="914400" algn="l"/>
                <a:tab pos="1371600" algn="l"/>
                <a:tab pos="1828800" algn="l"/>
                <a:tab pos="22860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dirty="0"/>
          </a:p>
          <a:p>
            <a:pPr>
              <a:lnSpc>
                <a:spcPct val="170000"/>
              </a:lnSpc>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rPr dirty="0"/>
              <a:t>But other sources clarify that the key process feature is carefully controlling both pressure </a:t>
            </a:r>
          </a:p>
          <a:p>
            <a:pPr>
              <a:lnSpc>
                <a:spcPct val="170000"/>
              </a:lnSpc>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rPr dirty="0"/>
              <a:t>and temperature during solidification ("curing") which then leads to the injected CO</a:t>
            </a:r>
            <a:r>
              <a:rPr baseline="-5999" dirty="0"/>
              <a:t>2</a:t>
            </a:r>
            <a:r>
              <a:rPr dirty="0"/>
              <a:t>'s carbon being incorporated into thermodynamically stable solid calcium carbonate compounds *</a:t>
            </a:r>
          </a:p>
        </p:txBody>
      </p:sp>
      <p:sp>
        <p:nvSpPr>
          <p:cNvPr id="698" name="Rectangle 5"/>
          <p:cNvSpPr txBox="1"/>
          <p:nvPr/>
        </p:nvSpPr>
        <p:spPr>
          <a:xfrm>
            <a:off x="177139" y="6608130"/>
            <a:ext cx="8603208" cy="2392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lvl1pPr>
          </a:lstStyle>
          <a:p>
            <a:r>
              <a:t>* See for instance:  https://theconstructor.org/concrete/curing-concrete-carbon-dioxide/39587/</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Rectangle 2"/>
          <p:cNvSpPr txBox="1">
            <a:spLocks noGrp="1"/>
          </p:cNvSpPr>
          <p:nvPr>
            <p:ph type="title"/>
          </p:nvPr>
        </p:nvSpPr>
        <p:spPr>
          <a:xfrm>
            <a:off x="304800" y="12699"/>
            <a:ext cx="8534400" cy="380256"/>
          </a:xfrm>
          <a:prstGeom prst="rect">
            <a:avLst/>
          </a:prstGeom>
        </p:spPr>
        <p:txBody>
          <a:bodyPr/>
          <a:lstStyle>
            <a:lvl1pPr>
              <a:defRPr sz="1800"/>
            </a:lvl1pPr>
          </a:lstStyle>
          <a:p>
            <a:r>
              <a:t>Continuing:</a:t>
            </a:r>
          </a:p>
        </p:txBody>
      </p:sp>
      <p:pic>
        <p:nvPicPr>
          <p:cNvPr id="701" name="Image" descr="Image"/>
          <p:cNvPicPr>
            <a:picLocks noChangeAspect="1"/>
          </p:cNvPicPr>
          <p:nvPr/>
        </p:nvPicPr>
        <p:blipFill>
          <a:blip r:embed="rId2"/>
          <a:stretch>
            <a:fillRect/>
          </a:stretch>
        </p:blipFill>
        <p:spPr>
          <a:xfrm>
            <a:off x="4031391" y="545425"/>
            <a:ext cx="4896370" cy="1758772"/>
          </a:xfrm>
          <a:prstGeom prst="rect">
            <a:avLst/>
          </a:prstGeom>
          <a:ln w="12700">
            <a:miter lim="400000"/>
          </a:ln>
        </p:spPr>
      </p:pic>
      <p:pic>
        <p:nvPicPr>
          <p:cNvPr id="702" name="Image" descr="Image"/>
          <p:cNvPicPr>
            <a:picLocks noChangeAspect="1"/>
          </p:cNvPicPr>
          <p:nvPr/>
        </p:nvPicPr>
        <p:blipFill>
          <a:blip r:embed="rId3"/>
          <a:stretch>
            <a:fillRect/>
          </a:stretch>
        </p:blipFill>
        <p:spPr>
          <a:xfrm>
            <a:off x="4027750" y="2391009"/>
            <a:ext cx="4896370" cy="2096698"/>
          </a:xfrm>
          <a:prstGeom prst="rect">
            <a:avLst/>
          </a:prstGeom>
          <a:ln w="12700">
            <a:miter lim="400000"/>
          </a:ln>
        </p:spPr>
      </p:pic>
      <p:sp>
        <p:nvSpPr>
          <p:cNvPr id="703" name="Rectangle 3"/>
          <p:cNvSpPr txBox="1"/>
          <p:nvPr/>
        </p:nvSpPr>
        <p:spPr>
          <a:xfrm>
            <a:off x="110891" y="476290"/>
            <a:ext cx="3841845" cy="40297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lnSpc>
                <a:spcPct val="170000"/>
              </a:lnSpc>
              <a:tabLst>
                <a:tab pos="457200" algn="l"/>
                <a:tab pos="914400" algn="l"/>
                <a:tab pos="1371600" algn="l"/>
                <a:tab pos="1828800" algn="l"/>
                <a:tab pos="2286000" algn="l"/>
              </a:tabLst>
              <a:defRPr sz="1400">
                <a:solidFill>
                  <a:srgbClr val="FFFFFF"/>
                </a:solidFill>
                <a:effectLst>
                  <a:outerShdw blurRad="38100" dist="38100" dir="2700000" rotWithShape="0">
                    <a:srgbClr val="000000"/>
                  </a:outerShdw>
                </a:effectLst>
                <a:latin typeface="+mn-lt"/>
                <a:ea typeface="+mn-ea"/>
                <a:cs typeface="+mn-cs"/>
                <a:sym typeface="Arial"/>
              </a:defRPr>
            </a:pPr>
            <a:r>
              <a:rPr>
                <a:solidFill>
                  <a:srgbClr val="FBC901"/>
                </a:solidFill>
              </a:rPr>
              <a:t>Synthetic Mineral Aggregates</a:t>
            </a:r>
            <a:r>
              <a:rPr b="0"/>
              <a:t> (3 out of 4)</a:t>
            </a:r>
            <a:r>
              <a:t>:</a:t>
            </a:r>
          </a:p>
          <a:p>
            <a:pPr>
              <a:lnSpc>
                <a:spcPct val="80000"/>
              </a:lnSpc>
              <a:tabLst>
                <a:tab pos="457200" algn="l"/>
                <a:tab pos="914400" algn="l"/>
                <a:tab pos="1371600" algn="l"/>
                <a:tab pos="1828800" algn="l"/>
                <a:tab pos="2286000" algn="l"/>
              </a:tabLst>
              <a:defRPr sz="400">
                <a:solidFill>
                  <a:srgbClr val="FFFFFF"/>
                </a:solidFill>
                <a:effectLst>
                  <a:outerShdw blurRad="38100" dist="38100" dir="2700000" rotWithShape="0">
                    <a:srgbClr val="000000"/>
                  </a:outerShdw>
                </a:effectLst>
                <a:latin typeface="+mn-lt"/>
                <a:ea typeface="+mn-ea"/>
                <a:cs typeface="+mn-cs"/>
                <a:sym typeface="Arial"/>
              </a:defRPr>
            </a:pPr>
            <a:endParaRPr/>
          </a:p>
          <a:p>
            <a:pPr>
              <a:lnSpc>
                <a:spcPct val="170000"/>
              </a:lnSpc>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Here, instead of driving carbon to bind with solidifying concrete, it is driven to react with already solid "aggregates" (i.e., small stones) of either natural rocks or waste solids. </a:t>
            </a:r>
          </a:p>
          <a:p>
            <a:pPr>
              <a:lnSpc>
                <a:spcPct val="170000"/>
              </a:lnSpc>
              <a:tabLst>
                <a:tab pos="457200" algn="l"/>
                <a:tab pos="914400" algn="l"/>
                <a:tab pos="1371600" algn="l"/>
                <a:tab pos="1828800" algn="l"/>
                <a:tab pos="2286000" algn="l"/>
              </a:tabLst>
              <a:defRPr sz="400" b="0">
                <a:solidFill>
                  <a:srgbClr val="FFFFFF"/>
                </a:solidFill>
                <a:effectLst>
                  <a:outerShdw blurRad="38100" dist="38100" dir="2700000" rotWithShape="0">
                    <a:srgbClr val="000000"/>
                  </a:outerShdw>
                </a:effectLst>
                <a:latin typeface="+mn-lt"/>
                <a:ea typeface="+mn-ea"/>
                <a:cs typeface="+mn-cs"/>
                <a:sym typeface="Arial"/>
              </a:defRPr>
            </a:pPr>
            <a:r>
              <a:t> </a:t>
            </a:r>
          </a:p>
          <a:p>
            <a:pPr>
              <a:lnSpc>
                <a:spcPct val="170000"/>
              </a:lnSpc>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Desirably, those waste solids could include </a:t>
            </a:r>
          </a:p>
          <a:p>
            <a:pPr>
              <a:lnSpc>
                <a:spcPct val="170000"/>
              </a:lnSpc>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fly ash (from coal burning), slag (from steel making) &amp; dust (from cement making) which could then be used as the aggregates that must be added to cement to make concrete</a:t>
            </a:r>
          </a:p>
          <a:p>
            <a:pPr>
              <a:lnSpc>
                <a:spcPct val="170000"/>
              </a:lnSpc>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or tars to make asphalt </a:t>
            </a:r>
          </a:p>
        </p:txBody>
      </p:sp>
      <p:pic>
        <p:nvPicPr>
          <p:cNvPr id="704" name="Image" descr="Image"/>
          <p:cNvPicPr>
            <a:picLocks noChangeAspect="1"/>
          </p:cNvPicPr>
          <p:nvPr/>
        </p:nvPicPr>
        <p:blipFill>
          <a:blip r:embed="rId4"/>
          <a:stretch>
            <a:fillRect/>
          </a:stretch>
        </p:blipFill>
        <p:spPr>
          <a:xfrm>
            <a:off x="4031391" y="4799869"/>
            <a:ext cx="4896370" cy="1743913"/>
          </a:xfrm>
          <a:prstGeom prst="rect">
            <a:avLst/>
          </a:prstGeom>
          <a:ln w="12700">
            <a:miter lim="400000"/>
          </a:ln>
        </p:spPr>
      </p:pic>
      <p:sp>
        <p:nvSpPr>
          <p:cNvPr id="705" name="Rectangle 3"/>
          <p:cNvSpPr txBox="1"/>
          <p:nvPr/>
        </p:nvSpPr>
        <p:spPr>
          <a:xfrm>
            <a:off x="125799" y="4589377"/>
            <a:ext cx="3812029" cy="21648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10000"/>
          </a:bodyPr>
          <a:lstStyle/>
          <a:p>
            <a:pPr>
              <a:lnSpc>
                <a:spcPct val="170000"/>
              </a:lnSpc>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Polymers </a:t>
            </a:r>
            <a:r>
              <a:t>(3 out of 4)</a:t>
            </a:r>
            <a:r>
              <a:rPr b="1">
                <a:solidFill>
                  <a:srgbClr val="FBC901"/>
                </a:solidFill>
              </a:rPr>
              <a:t> </a:t>
            </a:r>
            <a:r>
              <a:t>- a.k.a. plastic &amp; rubber</a:t>
            </a:r>
          </a:p>
          <a:p>
            <a:pPr>
              <a:lnSpc>
                <a:spcPct val="170000"/>
              </a:lnSpc>
              <a:tabLst>
                <a:tab pos="457200" algn="l"/>
                <a:tab pos="914400" algn="l"/>
                <a:tab pos="1371600" algn="l"/>
                <a:tab pos="1828800" algn="l"/>
                <a:tab pos="22860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a:p>
          <a:p>
            <a:pPr>
              <a:lnSpc>
                <a:spcPct val="170000"/>
              </a:lnSpc>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Problematic in that, while they can incorporate GHG carbon, their natural deterioration could re-release it too quickly ( &lt; 100 years) thereby ALSO contributing to our growing problems with micro-plastic ocean (and land?) pollution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Rectangle 2"/>
          <p:cNvSpPr txBox="1">
            <a:spLocks noGrp="1"/>
          </p:cNvSpPr>
          <p:nvPr>
            <p:ph type="title"/>
          </p:nvPr>
        </p:nvSpPr>
        <p:spPr>
          <a:xfrm>
            <a:off x="304800" y="12699"/>
            <a:ext cx="8534400" cy="430203"/>
          </a:xfrm>
          <a:prstGeom prst="rect">
            <a:avLst/>
          </a:prstGeom>
        </p:spPr>
        <p:txBody>
          <a:bodyPr/>
          <a:lstStyle/>
          <a:p>
            <a:pPr defTabSz="896111">
              <a:defRPr sz="1764">
                <a:effectLst>
                  <a:outerShdw blurRad="37338" dist="37338" dir="2700000" rotWithShape="0">
                    <a:srgbClr val="000000"/>
                  </a:outerShdw>
                </a:effectLst>
              </a:defRPr>
            </a:pPr>
            <a:r>
              <a:t>Yielding only three possibly viable </a:t>
            </a:r>
            <a:r>
              <a:rPr b="1">
                <a:solidFill>
                  <a:srgbClr val="FBC901"/>
                </a:solidFill>
              </a:rPr>
              <a:t>Utilization</a:t>
            </a:r>
            <a:r>
              <a:t> candidates (one with major downsides)</a:t>
            </a:r>
          </a:p>
        </p:txBody>
      </p:sp>
      <p:sp>
        <p:nvSpPr>
          <p:cNvPr id="708" name="Rectangle 3"/>
          <p:cNvSpPr txBox="1">
            <a:spLocks noGrp="1"/>
          </p:cNvSpPr>
          <p:nvPr>
            <p:ph type="body" sz="quarter" idx="1"/>
          </p:nvPr>
        </p:nvSpPr>
        <p:spPr>
          <a:xfrm>
            <a:off x="79970" y="487104"/>
            <a:ext cx="8984060" cy="1203561"/>
          </a:xfrm>
          <a:prstGeom prst="rect">
            <a:avLst/>
          </a:prstGeom>
        </p:spPr>
        <p:txBody>
          <a:bodyPr/>
          <a:lstStyle/>
          <a:p>
            <a:r>
              <a:rPr dirty="0"/>
              <a:t>Thus, returning to the first of my two earlier CCUS questions:</a:t>
            </a:r>
          </a:p>
          <a:p>
            <a:pPr algn="ctr">
              <a:defRPr>
                <a:solidFill>
                  <a:srgbClr val="FBC901"/>
                </a:solidFill>
              </a:defRPr>
            </a:pPr>
            <a:r>
              <a:rPr dirty="0"/>
              <a:t>"Do proposed CCUS techniques include viable means of stably solidifying carbon?"</a:t>
            </a:r>
          </a:p>
          <a:p>
            <a:pPr algn="ctr"/>
            <a:r>
              <a:rPr dirty="0"/>
              <a:t>The answer appears to be </a:t>
            </a:r>
            <a:r>
              <a:rPr b="1" dirty="0"/>
              <a:t>"Yes, but only for 2-3 out of dozens of suggested technologies"</a:t>
            </a:r>
          </a:p>
        </p:txBody>
      </p:sp>
      <p:sp>
        <p:nvSpPr>
          <p:cNvPr id="709" name="Rectangle 3"/>
          <p:cNvSpPr txBox="1"/>
          <p:nvPr/>
        </p:nvSpPr>
        <p:spPr>
          <a:xfrm>
            <a:off x="118262" y="4752454"/>
            <a:ext cx="8984060" cy="19414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1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As seen above in my added GAO scoring of the earlier IEA figure about Utilization technologies</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So the citizen editors of Wikipedia's CCU page got it right - listings such as this </a:t>
            </a:r>
            <a:r>
              <a:rPr b="1"/>
              <a:t>actually</a:t>
            </a:r>
            <a:r>
              <a:t> describe:</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a:t>
            </a:r>
            <a:r>
              <a:rPr b="1">
                <a:solidFill>
                  <a:srgbClr val="FBC901"/>
                </a:solidFill>
              </a:rPr>
              <a:t>Economically relevant</a:t>
            </a:r>
            <a:r>
              <a:rPr b="1"/>
              <a:t> </a:t>
            </a:r>
            <a:r>
              <a:rPr>
                <a:solidFill>
                  <a:srgbClr val="FBC901"/>
                </a:solidFill>
              </a:rPr>
              <a:t>Carbon Capture &amp; Utilization (CCU)</a:t>
            </a:r>
            <a:r>
              <a:t> - But NOT more challenging</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a:t>
            </a:r>
            <a:r>
              <a:rPr b="1">
                <a:solidFill>
                  <a:srgbClr val="66CC33"/>
                </a:solidFill>
              </a:rPr>
              <a:t>Climate relevant</a:t>
            </a:r>
            <a:r>
              <a:rPr>
                <a:solidFill>
                  <a:srgbClr val="66CC33"/>
                </a:solidFill>
              </a:rPr>
              <a:t> Carbon Capture, Utilization and SUSTAINED Sequestration</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for which I will now coin and carefully use the distinguishing acronym: </a:t>
            </a:r>
            <a:r>
              <a:rPr b="1">
                <a:solidFill>
                  <a:srgbClr val="66CC33"/>
                </a:solidFill>
              </a:rPr>
              <a:t>CCUSS</a:t>
            </a:r>
            <a:r>
              <a:rPr b="1">
                <a:solidFill>
                  <a:srgbClr val="FBC901"/>
                </a:solidFill>
              </a:rPr>
              <a:t> </a:t>
            </a:r>
          </a:p>
        </p:txBody>
      </p:sp>
      <p:grpSp>
        <p:nvGrpSpPr>
          <p:cNvPr id="730" name="Group"/>
          <p:cNvGrpSpPr/>
          <p:nvPr/>
        </p:nvGrpSpPr>
        <p:grpSpPr>
          <a:xfrm>
            <a:off x="1963776" y="1879251"/>
            <a:ext cx="5026571" cy="2730402"/>
            <a:chOff x="0" y="0"/>
            <a:chExt cx="5216446" cy="2871391"/>
          </a:xfrm>
        </p:grpSpPr>
        <p:pic>
          <p:nvPicPr>
            <p:cNvPr id="710" name="Image" descr="Image"/>
            <p:cNvPicPr>
              <a:picLocks noChangeAspect="1"/>
            </p:cNvPicPr>
            <p:nvPr/>
          </p:nvPicPr>
          <p:blipFill>
            <a:blip r:embed="rId2"/>
            <a:stretch>
              <a:fillRect/>
            </a:stretch>
          </p:blipFill>
          <p:spPr>
            <a:xfrm>
              <a:off x="0" y="0"/>
              <a:ext cx="5216447" cy="2871392"/>
            </a:xfrm>
            <a:prstGeom prst="rect">
              <a:avLst/>
            </a:prstGeom>
            <a:ln w="12700" cap="flat">
              <a:noFill/>
              <a:miter lim="400000"/>
            </a:ln>
            <a:effectLst/>
          </p:spPr>
        </p:pic>
        <p:sp>
          <p:nvSpPr>
            <p:cNvPr id="711" name="Multiplication Sign"/>
            <p:cNvSpPr/>
            <p:nvPr/>
          </p:nvSpPr>
          <p:spPr>
            <a:xfrm>
              <a:off x="106958" y="938205"/>
              <a:ext cx="88163" cy="88163"/>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712" name="Multiplication Sign"/>
            <p:cNvSpPr/>
            <p:nvPr/>
          </p:nvSpPr>
          <p:spPr>
            <a:xfrm>
              <a:off x="106958" y="1036651"/>
              <a:ext cx="88163" cy="88163"/>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713" name="Multiplication Sign"/>
            <p:cNvSpPr/>
            <p:nvPr/>
          </p:nvSpPr>
          <p:spPr>
            <a:xfrm>
              <a:off x="106958" y="1145431"/>
              <a:ext cx="88163" cy="88163"/>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714" name="Multiplication Sign"/>
            <p:cNvSpPr/>
            <p:nvPr/>
          </p:nvSpPr>
          <p:spPr>
            <a:xfrm>
              <a:off x="106958" y="1528323"/>
              <a:ext cx="88163" cy="88163"/>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715" name="Multiplication Sign"/>
            <p:cNvSpPr/>
            <p:nvPr/>
          </p:nvSpPr>
          <p:spPr>
            <a:xfrm>
              <a:off x="106958" y="2331773"/>
              <a:ext cx="88163" cy="88163"/>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716" name="Multiplication Sign"/>
            <p:cNvSpPr/>
            <p:nvPr/>
          </p:nvSpPr>
          <p:spPr>
            <a:xfrm>
              <a:off x="4062285" y="601252"/>
              <a:ext cx="88163" cy="88162"/>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717" name="Multiplication Sign"/>
            <p:cNvSpPr/>
            <p:nvPr/>
          </p:nvSpPr>
          <p:spPr>
            <a:xfrm>
              <a:off x="4062285" y="706306"/>
              <a:ext cx="88163" cy="88163"/>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718" name="Multiplication Sign"/>
            <p:cNvSpPr/>
            <p:nvPr/>
          </p:nvSpPr>
          <p:spPr>
            <a:xfrm>
              <a:off x="4062285" y="811361"/>
              <a:ext cx="88163" cy="88163"/>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719" name="Multiplication Sign"/>
            <p:cNvSpPr/>
            <p:nvPr/>
          </p:nvSpPr>
          <p:spPr>
            <a:xfrm>
              <a:off x="4071177" y="1196993"/>
              <a:ext cx="88163" cy="88163"/>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720" name="Multiplication Sign"/>
            <p:cNvSpPr/>
            <p:nvPr/>
          </p:nvSpPr>
          <p:spPr>
            <a:xfrm>
              <a:off x="4071177" y="1302048"/>
              <a:ext cx="88163" cy="88163"/>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721" name="Multiplication Sign"/>
            <p:cNvSpPr/>
            <p:nvPr/>
          </p:nvSpPr>
          <p:spPr>
            <a:xfrm>
              <a:off x="4071177" y="1407102"/>
              <a:ext cx="88163" cy="88163"/>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722" name="Multiplication Sign"/>
            <p:cNvSpPr/>
            <p:nvPr/>
          </p:nvSpPr>
          <p:spPr>
            <a:xfrm>
              <a:off x="4062285" y="2432935"/>
              <a:ext cx="88163" cy="88163"/>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723" name="Multiplication Sign"/>
            <p:cNvSpPr/>
            <p:nvPr/>
          </p:nvSpPr>
          <p:spPr>
            <a:xfrm>
              <a:off x="4062285" y="2537990"/>
              <a:ext cx="88163" cy="88163"/>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724" name="Multiplication Sign"/>
            <p:cNvSpPr/>
            <p:nvPr/>
          </p:nvSpPr>
          <p:spPr>
            <a:xfrm>
              <a:off x="4062285" y="2643044"/>
              <a:ext cx="88163" cy="88163"/>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725" name="Multiplication Sign"/>
            <p:cNvSpPr/>
            <p:nvPr/>
          </p:nvSpPr>
          <p:spPr>
            <a:xfrm>
              <a:off x="4071177" y="1808873"/>
              <a:ext cx="88163" cy="88163"/>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726" name="Multiplication Sign"/>
            <p:cNvSpPr/>
            <p:nvPr/>
          </p:nvSpPr>
          <p:spPr>
            <a:xfrm>
              <a:off x="4071177" y="1913927"/>
              <a:ext cx="88163" cy="88163"/>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727" name="Dingbat Check"/>
            <p:cNvSpPr/>
            <p:nvPr/>
          </p:nvSpPr>
          <p:spPr>
            <a:xfrm>
              <a:off x="95630" y="1728610"/>
              <a:ext cx="110819" cy="105308"/>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66CC33"/>
            </a:solidFill>
            <a:ln w="12700" cap="flat">
              <a:noFill/>
              <a:miter lim="400000"/>
            </a:ln>
            <a:effectLst/>
          </p:spPr>
          <p:txBody>
            <a:bodyPr wrap="square" lIns="45719" tIns="45719" rIns="45719" bIns="45719" numCol="1" anchor="t">
              <a:noAutofit/>
            </a:bodyPr>
            <a:lstStyle/>
            <a:p>
              <a:endParaRPr/>
            </a:p>
          </p:txBody>
        </p:sp>
        <p:sp>
          <p:nvSpPr>
            <p:cNvPr id="728" name="Dingbat Check"/>
            <p:cNvSpPr/>
            <p:nvPr/>
          </p:nvSpPr>
          <p:spPr>
            <a:xfrm>
              <a:off x="95630" y="2436050"/>
              <a:ext cx="110819" cy="105308"/>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66CC33"/>
            </a:solidFill>
            <a:ln w="12700" cap="flat">
              <a:noFill/>
              <a:miter lim="400000"/>
            </a:ln>
            <a:effectLst/>
          </p:spPr>
          <p:txBody>
            <a:bodyPr wrap="square" lIns="45719" tIns="45719" rIns="45719" bIns="45719" numCol="1" anchor="t">
              <a:noAutofit/>
            </a:bodyPr>
            <a:lstStyle/>
            <a:p>
              <a:endParaRPr/>
            </a:p>
          </p:txBody>
        </p:sp>
        <p:sp>
          <p:nvSpPr>
            <p:cNvPr id="729" name="Dingbat Check"/>
            <p:cNvSpPr/>
            <p:nvPr/>
          </p:nvSpPr>
          <p:spPr>
            <a:xfrm>
              <a:off x="95630" y="2133396"/>
              <a:ext cx="110819" cy="105308"/>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66CC33"/>
            </a:solidFill>
            <a:ln w="12700" cap="flat">
              <a:noFill/>
              <a:miter lim="400000"/>
            </a:ln>
            <a:effectLst/>
          </p:spPr>
          <p:txBody>
            <a:bodyPr wrap="square" lIns="45719" tIns="45719" rIns="45719" bIns="45719" numCol="1" anchor="t">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 name="Rectangle 2"/>
          <p:cNvSpPr txBox="1">
            <a:spLocks noGrp="1"/>
          </p:cNvSpPr>
          <p:nvPr>
            <p:ph type="title"/>
          </p:nvPr>
        </p:nvSpPr>
        <p:spPr>
          <a:xfrm>
            <a:off x="304800" y="12699"/>
            <a:ext cx="8534400" cy="421988"/>
          </a:xfrm>
          <a:prstGeom prst="rect">
            <a:avLst/>
          </a:prstGeom>
        </p:spPr>
        <p:txBody>
          <a:bodyPr/>
          <a:lstStyle/>
          <a:p>
            <a:pPr>
              <a:defRPr sz="1800">
                <a:solidFill>
                  <a:srgbClr val="FBC901"/>
                </a:solidFill>
              </a:defRPr>
            </a:pPr>
            <a:r>
              <a:rPr>
                <a:solidFill>
                  <a:srgbClr val="FFFFFF"/>
                </a:solidFill>
              </a:rPr>
              <a:t>Can use of these</a:t>
            </a:r>
            <a:r>
              <a:t> </a:t>
            </a:r>
            <a:r>
              <a:rPr>
                <a:solidFill>
                  <a:srgbClr val="66CC33"/>
                </a:solidFill>
              </a:rPr>
              <a:t>CCUSS</a:t>
            </a:r>
            <a:r>
              <a:t> </a:t>
            </a:r>
            <a:r>
              <a:rPr>
                <a:solidFill>
                  <a:srgbClr val="FFFFFF"/>
                </a:solidFill>
              </a:rPr>
              <a:t>techs grow fast enough to blunt climate change?</a:t>
            </a:r>
          </a:p>
        </p:txBody>
      </p:sp>
      <p:sp>
        <p:nvSpPr>
          <p:cNvPr id="733" name="Rectangle 3"/>
          <p:cNvSpPr txBox="1">
            <a:spLocks noGrp="1"/>
          </p:cNvSpPr>
          <p:nvPr>
            <p:ph type="body" sz="quarter" idx="1"/>
          </p:nvPr>
        </p:nvSpPr>
        <p:spPr>
          <a:xfrm>
            <a:off x="79970" y="505731"/>
            <a:ext cx="8984060" cy="1010150"/>
          </a:xfrm>
          <a:prstGeom prst="rect">
            <a:avLst/>
          </a:prstGeom>
        </p:spPr>
        <p:txBody>
          <a:bodyPr/>
          <a:lstStyle/>
          <a:p>
            <a:r>
              <a:t>To blunt climate change we must eliminate - or at least slash - human GHG emissions: 			Which according to multiple sources have followed this historical trend: </a:t>
            </a:r>
            <a:r>
              <a:rPr baseline="31999"/>
              <a:t>8. 9</a:t>
            </a:r>
          </a:p>
        </p:txBody>
      </p:sp>
      <p:sp>
        <p:nvSpPr>
          <p:cNvPr id="734" name="Rectangle 5"/>
          <p:cNvSpPr txBox="1"/>
          <p:nvPr/>
        </p:nvSpPr>
        <p:spPr>
          <a:xfrm>
            <a:off x="100469" y="6540076"/>
            <a:ext cx="8870156"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8) https://www.iea.org/reports/co2-emissions-in-2022        9) https://ourworldindata.org/co2-emissions</a:t>
            </a:r>
          </a:p>
        </p:txBody>
      </p:sp>
      <p:grpSp>
        <p:nvGrpSpPr>
          <p:cNvPr id="737" name="Group"/>
          <p:cNvGrpSpPr/>
          <p:nvPr/>
        </p:nvGrpSpPr>
        <p:grpSpPr>
          <a:xfrm>
            <a:off x="287445" y="2359841"/>
            <a:ext cx="8569110" cy="2976707"/>
            <a:chOff x="0" y="0"/>
            <a:chExt cx="8569108" cy="2976705"/>
          </a:xfrm>
        </p:grpSpPr>
        <p:pic>
          <p:nvPicPr>
            <p:cNvPr id="735" name="annual-co2-emissions-per-country.png" descr="annual-co2-emissions-per-country.png"/>
            <p:cNvPicPr>
              <a:picLocks noChangeAspect="1"/>
            </p:cNvPicPr>
            <p:nvPr/>
          </p:nvPicPr>
          <p:blipFill>
            <a:blip r:embed="rId2"/>
            <a:stretch>
              <a:fillRect/>
            </a:stretch>
          </p:blipFill>
          <p:spPr>
            <a:xfrm>
              <a:off x="0" y="0"/>
              <a:ext cx="3793405" cy="2976706"/>
            </a:xfrm>
            <a:prstGeom prst="rect">
              <a:avLst/>
            </a:prstGeom>
            <a:ln w="12700" cap="flat">
              <a:noFill/>
              <a:miter lim="400000"/>
            </a:ln>
            <a:effectLst/>
          </p:spPr>
        </p:pic>
        <p:pic>
          <p:nvPicPr>
            <p:cNvPr id="736" name="global-co2-fossil-plus-land-use.png" descr="global-co2-fossil-plus-land-use.png"/>
            <p:cNvPicPr>
              <a:picLocks noChangeAspect="1"/>
            </p:cNvPicPr>
            <p:nvPr/>
          </p:nvPicPr>
          <p:blipFill>
            <a:blip r:embed="rId3"/>
            <a:stretch>
              <a:fillRect/>
            </a:stretch>
          </p:blipFill>
          <p:spPr>
            <a:xfrm>
              <a:off x="4352108" y="0"/>
              <a:ext cx="4217001" cy="2976706"/>
            </a:xfrm>
            <a:prstGeom prst="rect">
              <a:avLst/>
            </a:prstGeom>
            <a:ln w="12700" cap="flat">
              <a:noFill/>
              <a:miter lim="400000"/>
            </a:ln>
            <a:effectLst/>
          </p:spPr>
        </p:pic>
      </p:grpSp>
      <p:sp>
        <p:nvSpPr>
          <p:cNvPr id="738" name="Rectangle 3"/>
          <p:cNvSpPr txBox="1"/>
          <p:nvPr/>
        </p:nvSpPr>
        <p:spPr>
          <a:xfrm>
            <a:off x="291601" y="1453471"/>
            <a:ext cx="3725560" cy="4234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10000"/>
          </a:bodyPr>
          <a:lstStyle/>
          <a:p>
            <a:pPr algn="ctr">
              <a:lnSpc>
                <a:spcPct val="170000"/>
              </a:lnSpc>
              <a:tabLst>
                <a:tab pos="457200" algn="l"/>
                <a:tab pos="914400" algn="l"/>
                <a:tab pos="1371600" algn="l"/>
                <a:tab pos="1828800" algn="l"/>
                <a:tab pos="2286000" algn="l"/>
                <a:tab pos="4330700" algn="l"/>
                <a:tab pos="50673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b="1" dirty="0"/>
              <a:t>Direct Human GHG Emissions</a:t>
            </a:r>
            <a:r>
              <a:rPr dirty="0"/>
              <a:t>  </a:t>
            </a:r>
          </a:p>
        </p:txBody>
      </p:sp>
      <p:sp>
        <p:nvSpPr>
          <p:cNvPr id="739" name="Rectangle 3"/>
          <p:cNvSpPr txBox="1"/>
          <p:nvPr/>
        </p:nvSpPr>
        <p:spPr>
          <a:xfrm>
            <a:off x="4541111" y="1321033"/>
            <a:ext cx="4306331" cy="10101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lgn="ctr">
              <a:lnSpc>
                <a:spcPct val="170000"/>
              </a:lnSpc>
              <a:tabLst>
                <a:tab pos="457200" algn="l"/>
                <a:tab pos="914400" algn="l"/>
                <a:tab pos="1371600" algn="l"/>
                <a:tab pos="1828800" algn="l"/>
                <a:tab pos="2286000" algn="l"/>
                <a:tab pos="4330700" algn="l"/>
                <a:tab pos="5067300" algn="l"/>
              </a:tabLst>
              <a:defRPr sz="1600">
                <a:solidFill>
                  <a:srgbClr val="FFFFFF"/>
                </a:solidFill>
                <a:effectLst>
                  <a:outerShdw blurRad="38100" dist="38100" dir="2700000" rotWithShape="0">
                    <a:srgbClr val="000000"/>
                  </a:outerShdw>
                </a:effectLst>
                <a:latin typeface="+mn-lt"/>
                <a:ea typeface="+mn-ea"/>
                <a:cs typeface="+mn-cs"/>
                <a:sym typeface="Arial"/>
              </a:defRPr>
            </a:pPr>
            <a:r>
              <a:t>Effective Human GHG Emissions</a:t>
            </a:r>
            <a:endParaRPr sz="1100"/>
          </a:p>
          <a:p>
            <a:pPr algn="ctr">
              <a:lnSpc>
                <a:spcPct val="170000"/>
              </a:lnSpc>
              <a:tabLst>
                <a:tab pos="457200" algn="l"/>
                <a:tab pos="914400" algn="l"/>
                <a:tab pos="1371600" algn="l"/>
                <a:tab pos="1828800" algn="l"/>
                <a:tab pos="2286000" algn="l"/>
                <a:tab pos="4330700" algn="l"/>
                <a:tab pos="5067300" algn="l"/>
              </a:tabLst>
              <a:defRPr sz="1100" b="0">
                <a:solidFill>
                  <a:srgbClr val="FFFFFF"/>
                </a:solidFill>
                <a:effectLst>
                  <a:outerShdw blurRad="38100" dist="38100" dir="2700000" rotWithShape="0">
                    <a:srgbClr val="000000"/>
                  </a:outerShdw>
                </a:effectLst>
                <a:latin typeface="+mn-lt"/>
                <a:ea typeface="+mn-ea"/>
                <a:cs typeface="+mn-cs"/>
                <a:sym typeface="Arial"/>
              </a:defRPr>
            </a:pPr>
            <a:r>
              <a:t>(including human land-use effects such </a:t>
            </a:r>
          </a:p>
          <a:p>
            <a:pPr algn="ctr">
              <a:lnSpc>
                <a:spcPct val="170000"/>
              </a:lnSpc>
              <a:tabLst>
                <a:tab pos="457200" algn="l"/>
                <a:tab pos="914400" algn="l"/>
                <a:tab pos="1371600" algn="l"/>
                <a:tab pos="1828800" algn="l"/>
                <a:tab pos="2286000" algn="l"/>
                <a:tab pos="4330700" algn="l"/>
                <a:tab pos="5067300" algn="l"/>
              </a:tabLst>
              <a:defRPr sz="1100" b="0">
                <a:solidFill>
                  <a:srgbClr val="FFFFFF"/>
                </a:solidFill>
                <a:effectLst>
                  <a:outerShdw blurRad="38100" dist="38100" dir="2700000" rotWithShape="0">
                    <a:srgbClr val="000000"/>
                  </a:outerShdw>
                </a:effectLst>
                <a:latin typeface="+mn-lt"/>
                <a:ea typeface="+mn-ea"/>
                <a:cs typeface="+mn-cs"/>
                <a:sym typeface="Arial"/>
              </a:defRPr>
            </a:pPr>
            <a:r>
              <a:t>as elimination of wetlands and deforestation)</a:t>
            </a:r>
          </a:p>
        </p:txBody>
      </p:sp>
      <p:sp>
        <p:nvSpPr>
          <p:cNvPr id="740" name="Rectangle 3"/>
          <p:cNvSpPr txBox="1"/>
          <p:nvPr/>
        </p:nvSpPr>
        <p:spPr>
          <a:xfrm>
            <a:off x="55906" y="5486729"/>
            <a:ext cx="8984060" cy="861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lgn="ct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Meaning that, barring other dramatic and thus far absent reductions in CO</a:t>
            </a:r>
            <a:r>
              <a:rPr baseline="-5999"/>
              <a:t>2</a:t>
            </a:r>
            <a:r>
              <a:t> emissions,</a:t>
            </a:r>
          </a:p>
          <a:p>
            <a:pPr algn="ct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a:solidFill>
                  <a:srgbClr val="66CC33"/>
                </a:solidFill>
              </a:rPr>
              <a:t>CCUSS</a:t>
            </a:r>
            <a:r>
              <a:rPr>
                <a:solidFill>
                  <a:srgbClr val="FBC901"/>
                </a:solidFill>
              </a:rPr>
              <a:t> would have to capture (or slash) ~ 40 billion t (40 Giga tonnes) of CO</a:t>
            </a:r>
            <a:r>
              <a:rPr baseline="-5999">
                <a:solidFill>
                  <a:srgbClr val="FBC901"/>
                </a:solidFill>
              </a:rPr>
              <a:t>2</a:t>
            </a:r>
            <a:r>
              <a:rPr>
                <a:solidFill>
                  <a:srgbClr val="FBC901"/>
                </a:solidFill>
              </a:rPr>
              <a:t> per year</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 name="Rectangle 2"/>
          <p:cNvSpPr txBox="1">
            <a:spLocks noGrp="1"/>
          </p:cNvSpPr>
          <p:nvPr>
            <p:ph type="title"/>
          </p:nvPr>
        </p:nvSpPr>
        <p:spPr>
          <a:xfrm>
            <a:off x="304800" y="12699"/>
            <a:ext cx="8534400" cy="358357"/>
          </a:xfrm>
          <a:prstGeom prst="rect">
            <a:avLst/>
          </a:prstGeom>
        </p:spPr>
        <p:txBody>
          <a:bodyPr/>
          <a:lstStyle/>
          <a:p>
            <a:pPr>
              <a:defRPr sz="1800"/>
            </a:pPr>
            <a:r>
              <a:rPr dirty="0"/>
              <a:t>How much CO</a:t>
            </a:r>
            <a:r>
              <a:rPr baseline="-5999" dirty="0"/>
              <a:t>2</a:t>
            </a:r>
            <a:r>
              <a:rPr dirty="0"/>
              <a:t> </a:t>
            </a:r>
            <a:r>
              <a:rPr b="1" dirty="0"/>
              <a:t>might</a:t>
            </a:r>
            <a:r>
              <a:rPr dirty="0"/>
              <a:t> </a:t>
            </a:r>
            <a:r>
              <a:rPr dirty="0" err="1">
                <a:solidFill>
                  <a:srgbClr val="66CC33"/>
                </a:solidFill>
              </a:rPr>
              <a:t>CCUSS</a:t>
            </a:r>
            <a:r>
              <a:rPr dirty="0"/>
              <a:t> be able to capture?</a:t>
            </a:r>
          </a:p>
        </p:txBody>
      </p:sp>
      <p:sp>
        <p:nvSpPr>
          <p:cNvPr id="743" name="Rectangle 3"/>
          <p:cNvSpPr txBox="1">
            <a:spLocks noGrp="1"/>
          </p:cNvSpPr>
          <p:nvPr>
            <p:ph type="body" sz="quarter" idx="1"/>
          </p:nvPr>
        </p:nvSpPr>
        <p:spPr>
          <a:xfrm>
            <a:off x="79970" y="536016"/>
            <a:ext cx="8984060" cy="358357"/>
          </a:xfrm>
          <a:prstGeom prst="rect">
            <a:avLst/>
          </a:prstGeom>
        </p:spPr>
        <p:txBody>
          <a:bodyPr/>
          <a:lstStyle/>
          <a:p>
            <a:r>
              <a:t>According to the International Energy Agency study (of what was overwhelmingly ONLY CCU): </a:t>
            </a:r>
            <a:r>
              <a:rPr baseline="31999"/>
              <a:t>4</a:t>
            </a:r>
          </a:p>
        </p:txBody>
      </p:sp>
      <p:sp>
        <p:nvSpPr>
          <p:cNvPr id="744" name="Rectangle 5"/>
          <p:cNvSpPr txBox="1"/>
          <p:nvPr/>
        </p:nvSpPr>
        <p:spPr>
          <a:xfrm>
            <a:off x="805055" y="6592903"/>
            <a:ext cx="753389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4) My orange notes added to figures from:     https://www.iea.org/reports/about-ccus  </a:t>
            </a:r>
          </a:p>
        </p:txBody>
      </p:sp>
      <p:sp>
        <p:nvSpPr>
          <p:cNvPr id="745" name="Rectangle 3"/>
          <p:cNvSpPr txBox="1"/>
          <p:nvPr/>
        </p:nvSpPr>
        <p:spPr>
          <a:xfrm>
            <a:off x="1051770" y="926698"/>
            <a:ext cx="7920047" cy="35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77500" lnSpcReduction="20000"/>
          </a:bodyPr>
          <a:lstStyle/>
          <a:p>
            <a:pPr>
              <a:lnSpc>
                <a:spcPct val="170000"/>
              </a:lnSpc>
              <a:tabLst>
                <a:tab pos="241300" algn="l"/>
                <a:tab pos="914400" algn="l"/>
                <a:tab pos="1371600" algn="l"/>
                <a:tab pos="1828800" algn="l"/>
                <a:tab pos="2286000" algn="l"/>
                <a:tab pos="44069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Annual CCU CO</a:t>
            </a:r>
            <a:r>
              <a:rPr baseline="-5999" dirty="0"/>
              <a:t>2</a:t>
            </a:r>
            <a:r>
              <a:rPr dirty="0"/>
              <a:t> Capture to 2021:   	</a:t>
            </a:r>
            <a:r>
              <a:rPr lang="en-US" dirty="0"/>
              <a:t> </a:t>
            </a:r>
            <a:r>
              <a:rPr dirty="0"/>
              <a:t>Scenario of Future CCU CO</a:t>
            </a:r>
            <a:r>
              <a:rPr baseline="-5999" dirty="0"/>
              <a:t>2</a:t>
            </a:r>
            <a:r>
              <a:rPr dirty="0"/>
              <a:t> Capture:</a:t>
            </a:r>
          </a:p>
        </p:txBody>
      </p:sp>
      <p:grpSp>
        <p:nvGrpSpPr>
          <p:cNvPr id="749" name="Group"/>
          <p:cNvGrpSpPr/>
          <p:nvPr/>
        </p:nvGrpSpPr>
        <p:grpSpPr>
          <a:xfrm>
            <a:off x="5034393" y="1355341"/>
            <a:ext cx="3528835" cy="2983999"/>
            <a:chOff x="0" y="0"/>
            <a:chExt cx="3528834" cy="2983998"/>
          </a:xfrm>
        </p:grpSpPr>
        <p:pic>
          <p:nvPicPr>
            <p:cNvPr id="746" name="Image" descr="Image"/>
            <p:cNvPicPr>
              <a:picLocks noChangeAspect="1"/>
            </p:cNvPicPr>
            <p:nvPr/>
          </p:nvPicPr>
          <p:blipFill>
            <a:blip r:embed="rId2"/>
            <a:stretch>
              <a:fillRect/>
            </a:stretch>
          </p:blipFill>
          <p:spPr>
            <a:xfrm>
              <a:off x="0" y="0"/>
              <a:ext cx="3528835" cy="2646626"/>
            </a:xfrm>
            <a:prstGeom prst="rect">
              <a:avLst/>
            </a:prstGeom>
            <a:ln w="12700" cap="flat">
              <a:noFill/>
              <a:miter lim="400000"/>
            </a:ln>
            <a:effectLst/>
          </p:spPr>
        </p:pic>
        <p:pic>
          <p:nvPicPr>
            <p:cNvPr id="747" name="Image" descr="Image"/>
            <p:cNvPicPr>
              <a:picLocks noChangeAspect="1"/>
            </p:cNvPicPr>
            <p:nvPr/>
          </p:nvPicPr>
          <p:blipFill>
            <a:blip r:embed="rId3"/>
            <a:stretch>
              <a:fillRect/>
            </a:stretch>
          </p:blipFill>
          <p:spPr>
            <a:xfrm>
              <a:off x="0" y="2731012"/>
              <a:ext cx="3528835" cy="252987"/>
            </a:xfrm>
            <a:prstGeom prst="rect">
              <a:avLst/>
            </a:prstGeom>
            <a:ln w="12700" cap="flat">
              <a:noFill/>
              <a:miter lim="400000"/>
            </a:ln>
            <a:effectLst/>
          </p:spPr>
        </p:pic>
        <p:sp>
          <p:nvSpPr>
            <p:cNvPr id="748" name="Rectangle 3"/>
            <p:cNvSpPr txBox="1"/>
            <p:nvPr/>
          </p:nvSpPr>
          <p:spPr>
            <a:xfrm>
              <a:off x="465687" y="651905"/>
              <a:ext cx="2763376" cy="3037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algn="ctr" defTabSz="749808">
                <a:defRPr sz="984">
                  <a:solidFill>
                    <a:srgbClr val="FBC901"/>
                  </a:solidFill>
                </a:defRPr>
              </a:lvl1pPr>
            </a:lstStyle>
            <a:p>
              <a:r>
                <a:t>--------------- 10.5 Giga-tonnes ------------- </a:t>
              </a:r>
            </a:p>
          </p:txBody>
        </p:sp>
      </p:grpSp>
      <p:sp>
        <p:nvSpPr>
          <p:cNvPr id="750" name="Rectangle 3"/>
          <p:cNvSpPr txBox="1"/>
          <p:nvPr/>
        </p:nvSpPr>
        <p:spPr>
          <a:xfrm>
            <a:off x="172183" y="4491459"/>
            <a:ext cx="8799634" cy="20763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20000"/>
          </a:bodyPr>
          <a:lstStyle/>
          <a:p>
            <a:pPr defTabSz="850391">
              <a:lnSpc>
                <a:spcPct val="170000"/>
              </a:lnSpc>
              <a:tabLst>
                <a:tab pos="419100" algn="l"/>
                <a:tab pos="838200" algn="l"/>
                <a:tab pos="1270000" algn="l"/>
                <a:tab pos="1689100" algn="l"/>
                <a:tab pos="2120900" algn="l"/>
                <a:tab pos="3797300" algn="l"/>
                <a:tab pos="6642100" algn="l"/>
              </a:tabLst>
              <a:defRPr sz="1488" b="0">
                <a:solidFill>
                  <a:srgbClr val="FFFFFF"/>
                </a:solidFill>
                <a:effectLst>
                  <a:outerShdw blurRad="35433" dist="35433" dir="2700000" rotWithShape="0">
                    <a:srgbClr val="000000"/>
                  </a:outerShdw>
                </a:effectLst>
                <a:latin typeface="+mn-lt"/>
                <a:ea typeface="+mn-ea"/>
                <a:cs typeface="+mn-cs"/>
                <a:sym typeface="Arial"/>
              </a:defRPr>
            </a:pPr>
            <a:r>
              <a:t>Today's human GHG emissions: 	40 Giga tonnes / year 	= target</a:t>
            </a:r>
          </a:p>
          <a:p>
            <a:pPr defTabSz="850391">
              <a:lnSpc>
                <a:spcPct val="170000"/>
              </a:lnSpc>
              <a:tabLst>
                <a:tab pos="419100" algn="l"/>
                <a:tab pos="838200" algn="l"/>
                <a:tab pos="1270000" algn="l"/>
                <a:tab pos="1689100" algn="l"/>
                <a:tab pos="2120900" algn="l"/>
                <a:tab pos="3797300" algn="l"/>
                <a:tab pos="6642100" algn="l"/>
              </a:tabLst>
              <a:defRPr sz="1488" b="0">
                <a:solidFill>
                  <a:srgbClr val="FFFFFF"/>
                </a:solidFill>
                <a:effectLst>
                  <a:outerShdw blurRad="35433" dist="35433" dir="2700000" rotWithShape="0">
                    <a:srgbClr val="000000"/>
                  </a:outerShdw>
                </a:effectLst>
                <a:latin typeface="+mn-lt"/>
                <a:ea typeface="+mn-ea"/>
                <a:cs typeface="+mn-cs"/>
                <a:sym typeface="Arial"/>
              </a:defRPr>
            </a:pPr>
            <a:r>
              <a:t>2021's actual CCU CO</a:t>
            </a:r>
            <a:r>
              <a:rPr baseline="-5999"/>
              <a:t>2</a:t>
            </a:r>
            <a:r>
              <a:t> capture:  	0.043 Giga-tonnes / year	1/930 x target</a:t>
            </a:r>
          </a:p>
          <a:p>
            <a:pPr defTabSz="850391">
              <a:lnSpc>
                <a:spcPct val="170000"/>
              </a:lnSpc>
              <a:tabLst>
                <a:tab pos="419100" algn="l"/>
                <a:tab pos="838200" algn="l"/>
                <a:tab pos="1270000" algn="l"/>
                <a:tab pos="1689100" algn="l"/>
                <a:tab pos="2120900" algn="l"/>
                <a:tab pos="3797300" algn="l"/>
                <a:tab pos="6642100" algn="l"/>
              </a:tabLst>
              <a:defRPr sz="1488" b="0">
                <a:solidFill>
                  <a:srgbClr val="FFFFFF"/>
                </a:solidFill>
                <a:effectLst>
                  <a:outerShdw blurRad="35433" dist="35433" dir="2700000" rotWithShape="0">
                    <a:srgbClr val="000000"/>
                  </a:outerShdw>
                </a:effectLst>
                <a:latin typeface="+mn-lt"/>
                <a:ea typeface="+mn-ea"/>
                <a:cs typeface="+mn-cs"/>
                <a:sym typeface="Arial"/>
              </a:defRPr>
            </a:pPr>
            <a:r>
              <a:t>Versus (hockey stick like) IEA projections of</a:t>
            </a:r>
          </a:p>
          <a:p>
            <a:pPr defTabSz="850391">
              <a:lnSpc>
                <a:spcPct val="170000"/>
              </a:lnSpc>
              <a:tabLst>
                <a:tab pos="419100" algn="l"/>
                <a:tab pos="838200" algn="l"/>
                <a:tab pos="1270000" algn="l"/>
                <a:tab pos="1689100" algn="l"/>
                <a:tab pos="2120900" algn="l"/>
                <a:tab pos="3797300" algn="l"/>
                <a:tab pos="6642100" algn="l"/>
              </a:tabLst>
              <a:defRPr sz="1488" b="0">
                <a:solidFill>
                  <a:srgbClr val="FFFFFF"/>
                </a:solidFill>
                <a:effectLst>
                  <a:outerShdw blurRad="35433" dist="35433" dir="2700000" rotWithShape="0">
                    <a:srgbClr val="000000"/>
                  </a:outerShdw>
                </a:effectLst>
                <a:latin typeface="+mn-lt"/>
                <a:ea typeface="+mn-ea"/>
                <a:cs typeface="+mn-cs"/>
                <a:sym typeface="Arial"/>
              </a:defRPr>
            </a:pPr>
            <a:r>
              <a:t>2030 CCU CO</a:t>
            </a:r>
            <a:r>
              <a:rPr baseline="-5999"/>
              <a:t>2</a:t>
            </a:r>
            <a:r>
              <a:t> capture: 		0.7 Giga-tonnes / year	1/57 x target</a:t>
            </a:r>
          </a:p>
          <a:p>
            <a:pPr defTabSz="850391">
              <a:lnSpc>
                <a:spcPct val="170000"/>
              </a:lnSpc>
              <a:tabLst>
                <a:tab pos="419100" algn="l"/>
                <a:tab pos="838200" algn="l"/>
                <a:tab pos="1270000" algn="l"/>
                <a:tab pos="1689100" algn="l"/>
                <a:tab pos="2120900" algn="l"/>
                <a:tab pos="3797300" algn="l"/>
                <a:tab pos="6642100" algn="l"/>
              </a:tabLst>
              <a:defRPr sz="1488" b="0">
                <a:solidFill>
                  <a:srgbClr val="FFFFFF"/>
                </a:solidFill>
                <a:effectLst>
                  <a:outerShdw blurRad="35433" dist="35433" dir="2700000" rotWithShape="0">
                    <a:srgbClr val="000000"/>
                  </a:outerShdw>
                </a:effectLst>
                <a:latin typeface="+mn-lt"/>
                <a:ea typeface="+mn-ea"/>
                <a:cs typeface="+mn-cs"/>
                <a:sym typeface="Arial"/>
              </a:defRPr>
            </a:pPr>
            <a:r>
              <a:t>2040 CCU CO</a:t>
            </a:r>
            <a:r>
              <a:rPr baseline="-5999"/>
              <a:t>2</a:t>
            </a:r>
            <a:r>
              <a:t> capture: 		2.9 Giga-tonnes / year	1/15 x target</a:t>
            </a:r>
          </a:p>
          <a:p>
            <a:pPr defTabSz="850391">
              <a:lnSpc>
                <a:spcPct val="170000"/>
              </a:lnSpc>
              <a:tabLst>
                <a:tab pos="419100" algn="l"/>
                <a:tab pos="838200" algn="l"/>
                <a:tab pos="1270000" algn="l"/>
                <a:tab pos="1689100" algn="l"/>
                <a:tab pos="2120900" algn="l"/>
                <a:tab pos="3797300" algn="l"/>
                <a:tab pos="6642100" algn="l"/>
              </a:tabLst>
              <a:defRPr sz="1488" b="0">
                <a:solidFill>
                  <a:srgbClr val="FFFFFF"/>
                </a:solidFill>
                <a:effectLst>
                  <a:outerShdw blurRad="35433" dist="35433" dir="2700000" rotWithShape="0">
                    <a:srgbClr val="000000"/>
                  </a:outerShdw>
                </a:effectLst>
                <a:latin typeface="+mn-lt"/>
                <a:ea typeface="+mn-ea"/>
                <a:cs typeface="+mn-cs"/>
                <a:sym typeface="Arial"/>
              </a:defRPr>
            </a:pPr>
            <a:r>
              <a:t>2050 CCU CO</a:t>
            </a:r>
            <a:r>
              <a:rPr baseline="-5999"/>
              <a:t>2</a:t>
            </a:r>
            <a:r>
              <a:t> capture: 		5.7 Giga-tonnes / year	1/7 x target</a:t>
            </a:r>
          </a:p>
        </p:txBody>
      </p:sp>
      <p:grpSp>
        <p:nvGrpSpPr>
          <p:cNvPr id="756" name="Group"/>
          <p:cNvGrpSpPr/>
          <p:nvPr/>
        </p:nvGrpSpPr>
        <p:grpSpPr>
          <a:xfrm>
            <a:off x="482689" y="1320197"/>
            <a:ext cx="3670798" cy="2984000"/>
            <a:chOff x="0" y="0"/>
            <a:chExt cx="3670797" cy="2983998"/>
          </a:xfrm>
        </p:grpSpPr>
        <p:grpSp>
          <p:nvGrpSpPr>
            <p:cNvPr id="754" name="Group"/>
            <p:cNvGrpSpPr/>
            <p:nvPr/>
          </p:nvGrpSpPr>
          <p:grpSpPr>
            <a:xfrm>
              <a:off x="0" y="0"/>
              <a:ext cx="3670798" cy="2983999"/>
              <a:chOff x="0" y="0"/>
              <a:chExt cx="3670797" cy="2983998"/>
            </a:xfrm>
          </p:grpSpPr>
          <p:pic>
            <p:nvPicPr>
              <p:cNvPr id="751" name="Image" descr="Image"/>
              <p:cNvPicPr>
                <a:picLocks noChangeAspect="1"/>
              </p:cNvPicPr>
              <p:nvPr/>
            </p:nvPicPr>
            <p:blipFill>
              <a:blip r:embed="rId4"/>
              <a:stretch>
                <a:fillRect/>
              </a:stretch>
            </p:blipFill>
            <p:spPr>
              <a:xfrm>
                <a:off x="0" y="0"/>
                <a:ext cx="3670798" cy="2735563"/>
              </a:xfrm>
              <a:prstGeom prst="rect">
                <a:avLst/>
              </a:prstGeom>
              <a:ln w="12700" cap="flat">
                <a:noFill/>
                <a:miter lim="400000"/>
              </a:ln>
              <a:effectLst/>
            </p:spPr>
          </p:pic>
          <p:pic>
            <p:nvPicPr>
              <p:cNvPr id="752" name="Image" descr="Image"/>
              <p:cNvPicPr>
                <a:picLocks noChangeAspect="1"/>
              </p:cNvPicPr>
              <p:nvPr/>
            </p:nvPicPr>
            <p:blipFill>
              <a:blip r:embed="rId5"/>
              <a:stretch>
                <a:fillRect/>
              </a:stretch>
            </p:blipFill>
            <p:spPr>
              <a:xfrm>
                <a:off x="0" y="2809820"/>
                <a:ext cx="3670798" cy="174179"/>
              </a:xfrm>
              <a:prstGeom prst="rect">
                <a:avLst/>
              </a:prstGeom>
              <a:ln w="12700" cap="flat">
                <a:noFill/>
                <a:miter lim="400000"/>
              </a:ln>
              <a:effectLst/>
            </p:spPr>
          </p:pic>
          <p:sp>
            <p:nvSpPr>
              <p:cNvPr id="753" name="Rectangle 3"/>
              <p:cNvSpPr txBox="1"/>
              <p:nvPr/>
            </p:nvSpPr>
            <p:spPr>
              <a:xfrm>
                <a:off x="382663" y="651561"/>
                <a:ext cx="2784468" cy="313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algn="ctr" defTabSz="804672">
                  <a:defRPr sz="1056">
                    <a:solidFill>
                      <a:srgbClr val="FBC901"/>
                    </a:solidFill>
                  </a:defRPr>
                </a:lvl1pPr>
              </a:lstStyle>
              <a:p>
                <a:pPr>
                  <a:defRPr>
                    <a:solidFill>
                      <a:srgbClr val="003366"/>
                    </a:solidFill>
                  </a:defRPr>
                </a:pPr>
                <a:r>
                  <a:rPr>
                    <a:solidFill>
                      <a:srgbClr val="FBC901"/>
                    </a:solidFill>
                  </a:rPr>
                  <a:t>-- 43 Mega-tons = 0.043 Giga-tonnes --</a:t>
                </a:r>
              </a:p>
            </p:txBody>
          </p:sp>
        </p:grpSp>
        <p:sp>
          <p:nvSpPr>
            <p:cNvPr id="755" name="Rectangle 3"/>
            <p:cNvSpPr txBox="1"/>
            <p:nvPr/>
          </p:nvSpPr>
          <p:spPr>
            <a:xfrm>
              <a:off x="681832" y="1281071"/>
              <a:ext cx="2097195" cy="320257"/>
            </a:xfrm>
            <a:prstGeom prst="rect">
              <a:avLst/>
            </a:prstGeom>
            <a:noFill/>
            <a:ln w="38100" cap="flat">
              <a:solidFill>
                <a:srgbClr val="FBC901"/>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algn="ctr">
                <a:defRPr sz="1100"/>
              </a:pPr>
              <a:r>
                <a:rPr b="0">
                  <a:solidFill>
                    <a:srgbClr val="000000"/>
                  </a:solidFill>
                </a:rPr>
                <a:t>From color key: </a:t>
              </a:r>
              <a:r>
                <a:rPr>
                  <a:solidFill>
                    <a:srgbClr val="2BAD81"/>
                  </a:solidFill>
                </a:rPr>
                <a:t>ZERO CCUSS </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 name="Rectangle 2"/>
          <p:cNvSpPr txBox="1">
            <a:spLocks noGrp="1"/>
          </p:cNvSpPr>
          <p:nvPr>
            <p:ph type="title"/>
          </p:nvPr>
        </p:nvSpPr>
        <p:spPr>
          <a:xfrm>
            <a:off x="304800" y="12699"/>
            <a:ext cx="8534400" cy="429768"/>
          </a:xfrm>
          <a:prstGeom prst="rect">
            <a:avLst/>
          </a:prstGeom>
        </p:spPr>
        <p:txBody>
          <a:bodyPr/>
          <a:lstStyle>
            <a:lvl1pPr>
              <a:defRPr sz="1800"/>
            </a:lvl1pPr>
          </a:lstStyle>
          <a:p>
            <a:r>
              <a:t>But could the IEA be underestimating the true potential of Carbon Capture ?</a:t>
            </a:r>
          </a:p>
        </p:txBody>
      </p:sp>
      <p:sp>
        <p:nvSpPr>
          <p:cNvPr id="759" name="Rectangle 3"/>
          <p:cNvSpPr txBox="1">
            <a:spLocks noGrp="1"/>
          </p:cNvSpPr>
          <p:nvPr>
            <p:ph type="body" idx="1"/>
          </p:nvPr>
        </p:nvSpPr>
        <p:spPr>
          <a:xfrm>
            <a:off x="79970" y="459338"/>
            <a:ext cx="9077080" cy="5816539"/>
          </a:xfrm>
          <a:prstGeom prst="rect">
            <a:avLst/>
          </a:prstGeom>
        </p:spPr>
        <p:txBody>
          <a:bodyPr>
            <a:noAutofit/>
          </a:bodyPr>
          <a:lstStyle/>
          <a:p>
            <a:pPr>
              <a:tabLst>
                <a:tab pos="330200" algn="l"/>
                <a:tab pos="723900" algn="l"/>
                <a:tab pos="1130300" algn="l"/>
                <a:tab pos="1587500" algn="l"/>
                <a:tab pos="2095500" algn="l"/>
              </a:tabLst>
            </a:pPr>
            <a:r>
              <a:rPr sz="1450" dirty="0"/>
              <a:t>Have any other credible sources projected the impact of carbon capture on GHG emissions?  </a:t>
            </a:r>
          </a:p>
          <a:p>
            <a:pPr>
              <a:tabLst>
                <a:tab pos="330200" algn="l"/>
                <a:tab pos="723900" algn="l"/>
                <a:tab pos="1130300" algn="l"/>
                <a:tab pos="1587500" algn="l"/>
                <a:tab pos="2095500" algn="l"/>
              </a:tabLst>
            </a:pPr>
            <a:r>
              <a:rPr sz="1450" dirty="0"/>
              <a:t>I identified one other study, a synopsis of which was released by McKinsey &amp; Company</a:t>
            </a:r>
          </a:p>
          <a:p>
            <a:pPr>
              <a:tabLst>
                <a:tab pos="330200" algn="l"/>
                <a:tab pos="723900" algn="l"/>
                <a:tab pos="1130300" algn="l"/>
                <a:tab pos="1587500" algn="l"/>
                <a:tab pos="2095500" algn="l"/>
              </a:tabLst>
            </a:pPr>
            <a:r>
              <a:rPr sz="1450" dirty="0"/>
              <a:t>	An organization Wikipedia describes as being far from a green bastion:	</a:t>
            </a:r>
          </a:p>
          <a:p>
            <a:pPr>
              <a:lnSpc>
                <a:spcPct val="180000"/>
              </a:lnSpc>
              <a:tabLst>
                <a:tab pos="330200" algn="l"/>
                <a:tab pos="723900" algn="l"/>
                <a:tab pos="1130300" algn="l"/>
                <a:tab pos="1587500" algn="l"/>
                <a:tab pos="2095500" algn="l"/>
              </a:tabLst>
            </a:pPr>
            <a:r>
              <a:rPr sz="1450" dirty="0"/>
              <a:t>		</a:t>
            </a:r>
            <a:r>
              <a:rPr sz="1450" i="1" dirty="0"/>
              <a:t>"(It is) the oldest and largest of the "Big Three" management consultancies (MBB), the world's 		most prestigious strategy consulting firms (focusing) on the finances and operations of their clients."</a:t>
            </a:r>
          </a:p>
          <a:p>
            <a:pPr>
              <a:lnSpc>
                <a:spcPct val="80000"/>
              </a:lnSpc>
              <a:tabLst>
                <a:tab pos="330200" algn="l"/>
                <a:tab pos="723900" algn="l"/>
                <a:tab pos="1130300" algn="l"/>
                <a:tab pos="1587500" algn="l"/>
                <a:tab pos="2095500" algn="l"/>
              </a:tabLst>
              <a:defRPr sz="500"/>
            </a:pPr>
            <a:endParaRPr sz="1450" i="1" dirty="0"/>
          </a:p>
          <a:p>
            <a:pPr>
              <a:tabLst>
                <a:tab pos="330200" algn="l"/>
                <a:tab pos="723900" algn="l"/>
                <a:tab pos="1130300" algn="l"/>
                <a:tab pos="1587500" algn="l"/>
                <a:tab pos="2095500" algn="l"/>
              </a:tabLst>
            </a:pPr>
            <a:r>
              <a:rPr sz="1450" dirty="0"/>
              <a:t>In their report entitled: </a:t>
            </a:r>
            <a:r>
              <a:rPr sz="1450" b="1" dirty="0"/>
              <a:t>Scaling the CCUS Industry to Achieve Net Zero Emissions </a:t>
            </a:r>
            <a:r>
              <a:rPr sz="1450" b="1" baseline="31999" dirty="0"/>
              <a:t>6</a:t>
            </a:r>
            <a:endParaRPr sz="1450" b="1" dirty="0"/>
          </a:p>
          <a:p>
            <a:pPr>
              <a:tabLst>
                <a:tab pos="330200" algn="l"/>
                <a:tab pos="723900" algn="l"/>
                <a:tab pos="1130300" algn="l"/>
                <a:tab pos="1587500" algn="l"/>
                <a:tab pos="2095500" algn="l"/>
              </a:tabLst>
            </a:pPr>
            <a:r>
              <a:rPr sz="1450" dirty="0"/>
              <a:t>	McKinsey chose a target for annual carbon capture of </a:t>
            </a:r>
            <a:r>
              <a:rPr sz="1450" b="1" dirty="0">
                <a:solidFill>
                  <a:srgbClr val="FBC901"/>
                </a:solidFill>
              </a:rPr>
              <a:t>4.2 Giga-</a:t>
            </a:r>
            <a:r>
              <a:rPr sz="1450" b="1" dirty="0" err="1">
                <a:solidFill>
                  <a:srgbClr val="FBC901"/>
                </a:solidFill>
              </a:rPr>
              <a:t>tonnes</a:t>
            </a:r>
            <a:r>
              <a:rPr sz="1450" b="1" dirty="0">
                <a:solidFill>
                  <a:srgbClr val="FBC901"/>
                </a:solidFill>
              </a:rPr>
              <a:t> </a:t>
            </a:r>
            <a:r>
              <a:rPr sz="1450" dirty="0"/>
              <a:t>of CO</a:t>
            </a:r>
            <a:r>
              <a:rPr sz="1450" baseline="-5999" dirty="0"/>
              <a:t>2</a:t>
            </a:r>
            <a:r>
              <a:rPr sz="1450" dirty="0"/>
              <a:t> by 2050</a:t>
            </a:r>
          </a:p>
          <a:p>
            <a:pPr>
              <a:tabLst>
                <a:tab pos="330200" algn="l"/>
                <a:tab pos="723900" algn="l"/>
                <a:tab pos="1130300" algn="l"/>
                <a:tab pos="1587500" algn="l"/>
                <a:tab pos="2095500" algn="l"/>
              </a:tabLst>
            </a:pPr>
            <a:r>
              <a:rPr sz="1450" dirty="0"/>
              <a:t>	Which is very close to the preceding slide's IEA projection of </a:t>
            </a:r>
            <a:r>
              <a:rPr sz="1450" b="1" dirty="0"/>
              <a:t>5.3 Giga-</a:t>
            </a:r>
            <a:r>
              <a:rPr sz="1450" b="1" dirty="0" err="1"/>
              <a:t>tonnes</a:t>
            </a:r>
            <a:r>
              <a:rPr sz="1450" dirty="0"/>
              <a:t> of CO</a:t>
            </a:r>
            <a:r>
              <a:rPr sz="1450" baseline="-5999" dirty="0"/>
              <a:t>2</a:t>
            </a:r>
            <a:r>
              <a:rPr sz="1450" dirty="0"/>
              <a:t> by 2050</a:t>
            </a:r>
            <a:endParaRPr lang="en-US" sz="1450" dirty="0"/>
          </a:p>
          <a:p>
            <a:pPr>
              <a:tabLst>
                <a:tab pos="330200" algn="l"/>
                <a:tab pos="723900" algn="l"/>
                <a:tab pos="1130300" algn="l"/>
                <a:tab pos="1587500" algn="l"/>
                <a:tab pos="2095500" algn="l"/>
              </a:tabLst>
            </a:pPr>
            <a:endParaRPr lang="en-US" sz="400" dirty="0"/>
          </a:p>
          <a:p>
            <a:pPr>
              <a:tabLst>
                <a:tab pos="330200" algn="l"/>
                <a:tab pos="723900" algn="l"/>
                <a:tab pos="1130300" algn="l"/>
                <a:tab pos="1587500" algn="l"/>
                <a:tab pos="2095500" algn="l"/>
              </a:tabLst>
            </a:pPr>
            <a:r>
              <a:rPr sz="1450" dirty="0"/>
              <a:t>To achieve that goal, McKinsey concluded (color NOT added):</a:t>
            </a:r>
          </a:p>
          <a:p>
            <a:pPr algn="ctr">
              <a:tabLst>
                <a:tab pos="330200" algn="l"/>
                <a:tab pos="723900" algn="l"/>
                <a:tab pos="1130300" algn="l"/>
                <a:tab pos="1587500" algn="l"/>
                <a:tab pos="2095500" algn="l"/>
              </a:tabLst>
              <a:defRPr b="1">
                <a:solidFill>
                  <a:srgbClr val="0096FF"/>
                </a:solidFill>
              </a:defRPr>
            </a:pPr>
            <a:r>
              <a:rPr sz="1450" dirty="0"/>
              <a:t>"CCUS uptake needs to grow 120 times over by 2050 </a:t>
            </a:r>
          </a:p>
          <a:p>
            <a:pPr algn="ctr">
              <a:tabLst>
                <a:tab pos="330200" algn="l"/>
                <a:tab pos="723900" algn="l"/>
                <a:tab pos="1130300" algn="l"/>
                <a:tab pos="1587500" algn="l"/>
                <a:tab pos="2095500" algn="l"/>
              </a:tabLst>
            </a:pPr>
            <a:r>
              <a:rPr sz="1450" b="1" dirty="0">
                <a:solidFill>
                  <a:srgbClr val="0096FF"/>
                </a:solidFill>
              </a:rPr>
              <a:t>for countries to achieve their net-zero commitments" </a:t>
            </a:r>
            <a:r>
              <a:rPr sz="1450" dirty="0"/>
              <a:t> </a:t>
            </a:r>
          </a:p>
          <a:p>
            <a:pPr>
              <a:tabLst>
                <a:tab pos="330200" algn="l"/>
                <a:tab pos="723900" algn="l"/>
                <a:tab pos="1181100" algn="l"/>
                <a:tab pos="1587500" algn="l"/>
                <a:tab pos="2095500" algn="l"/>
              </a:tabLst>
            </a:pPr>
            <a:r>
              <a:rPr sz="1450" dirty="0"/>
              <a:t>Almost identical to IEA's: (2050 projected 5.7 Gt/</a:t>
            </a:r>
            <a:r>
              <a:rPr sz="1450" dirty="0" err="1"/>
              <a:t>yr</a:t>
            </a:r>
            <a:r>
              <a:rPr sz="1450" dirty="0"/>
              <a:t> ) / (2021 actual 0.043 Gt/</a:t>
            </a:r>
            <a:r>
              <a:rPr sz="1450" dirty="0" err="1"/>
              <a:t>yr</a:t>
            </a:r>
            <a:r>
              <a:rPr sz="1450" dirty="0"/>
              <a:t>) = </a:t>
            </a:r>
            <a:r>
              <a:rPr sz="1450" b="1" dirty="0">
                <a:solidFill>
                  <a:srgbClr val="0096FF"/>
                </a:solidFill>
              </a:rPr>
              <a:t>133 times </a:t>
            </a:r>
          </a:p>
          <a:p>
            <a:pPr>
              <a:tabLst>
                <a:tab pos="330200" algn="l"/>
                <a:tab pos="723900" algn="l"/>
                <a:tab pos="1181100" algn="l"/>
                <a:tab pos="1587500" algn="l"/>
                <a:tab pos="2095500" algn="l"/>
              </a:tabLst>
            </a:pPr>
            <a:r>
              <a:rPr sz="1450" b="1" dirty="0">
                <a:solidFill>
                  <a:srgbClr val="0096FF"/>
                </a:solidFill>
              </a:rPr>
              <a:t>	</a:t>
            </a:r>
            <a:r>
              <a:rPr sz="1450" dirty="0"/>
              <a:t>Implying McKinsey was ALSO ignoring the the hugely important distinction between </a:t>
            </a:r>
          </a:p>
          <a:p>
            <a:pPr>
              <a:tabLst>
                <a:tab pos="330200" algn="l"/>
                <a:tab pos="723900" algn="l"/>
                <a:tab pos="1181100" algn="l"/>
                <a:tab pos="1587500" algn="l"/>
                <a:tab pos="2095500" algn="l"/>
              </a:tabLst>
            </a:pPr>
            <a:r>
              <a:rPr sz="1450" dirty="0"/>
              <a:t>		economically relevant (but mostly climate irrelevant) "CCUS" and climate relevant </a:t>
            </a:r>
            <a:r>
              <a:rPr sz="1450" b="1" dirty="0" err="1">
                <a:solidFill>
                  <a:srgbClr val="66CC33"/>
                </a:solidFill>
              </a:rPr>
              <a:t>CCUSS</a:t>
            </a:r>
            <a:endParaRPr sz="1450" b="1" dirty="0">
              <a:solidFill>
                <a:srgbClr val="66CC33"/>
              </a:solidFill>
            </a:endParaRPr>
          </a:p>
        </p:txBody>
      </p:sp>
      <p:sp>
        <p:nvSpPr>
          <p:cNvPr id="760" name="Rectangle 5"/>
          <p:cNvSpPr txBox="1"/>
          <p:nvPr/>
        </p:nvSpPr>
        <p:spPr>
          <a:xfrm>
            <a:off x="84432" y="6540076"/>
            <a:ext cx="8975137"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6) https://www.mckinsey.com/industries/oil-and-gas/our-insights/scaling-the-ccus-industry-to-achieve-net-zero-emissions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 name="Rectangle 2"/>
          <p:cNvSpPr txBox="1">
            <a:spLocks noGrp="1"/>
          </p:cNvSpPr>
          <p:nvPr>
            <p:ph type="title"/>
          </p:nvPr>
        </p:nvSpPr>
        <p:spPr>
          <a:xfrm>
            <a:off x="304800" y="25399"/>
            <a:ext cx="8534400" cy="421988"/>
          </a:xfrm>
          <a:prstGeom prst="rect">
            <a:avLst/>
          </a:prstGeom>
        </p:spPr>
        <p:txBody>
          <a:bodyPr/>
          <a:lstStyle/>
          <a:p>
            <a:pPr>
              <a:defRPr sz="1800">
                <a:solidFill>
                  <a:srgbClr val="FFFFFF"/>
                </a:solidFill>
              </a:defRPr>
            </a:pPr>
            <a:r>
              <a:t>Further, is a 2050 goal of capturing only 4.4 - 5.3 Giga-tonnes of CO</a:t>
            </a:r>
            <a:r>
              <a:rPr baseline="-5999"/>
              <a:t>2</a:t>
            </a:r>
            <a:r>
              <a:t> enough?</a:t>
            </a:r>
          </a:p>
        </p:txBody>
      </p:sp>
      <p:sp>
        <p:nvSpPr>
          <p:cNvPr id="763" name="Rectangle 3"/>
          <p:cNvSpPr txBox="1"/>
          <p:nvPr/>
        </p:nvSpPr>
        <p:spPr>
          <a:xfrm>
            <a:off x="54570" y="3173499"/>
            <a:ext cx="9144001" cy="3524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10000"/>
          </a:bodyPr>
          <a:lstStyle/>
          <a:p>
            <a:pPr defTabSz="868680">
              <a:lnSpc>
                <a:spcPct val="170000"/>
              </a:lnSpc>
              <a:tabLst>
                <a:tab pos="317500" algn="l"/>
                <a:tab pos="698500" algn="l"/>
                <a:tab pos="1079500" algn="l"/>
                <a:tab pos="1574800" algn="l"/>
                <a:tab pos="1727200" algn="l"/>
                <a:tab pos="2159000" algn="l"/>
              </a:tabLst>
              <a:defRPr sz="1520" b="0">
                <a:solidFill>
                  <a:srgbClr val="FFFFFF"/>
                </a:solidFill>
                <a:effectLst>
                  <a:outerShdw blurRad="36195" dist="36195" dir="2700000" rotWithShape="0">
                    <a:srgbClr val="000000"/>
                  </a:outerShdw>
                </a:effectLst>
                <a:latin typeface="+mn-lt"/>
                <a:ea typeface="+mn-ea"/>
                <a:cs typeface="+mn-cs"/>
                <a:sym typeface="Arial"/>
              </a:defRPr>
            </a:pPr>
            <a:r>
              <a:t>Centuries of human CO</a:t>
            </a:r>
            <a:r>
              <a:rPr baseline="-5999"/>
              <a:t>2</a:t>
            </a:r>
            <a:r>
              <a:t> emission have raised its atmospheric concentration to an unprecedented level,</a:t>
            </a:r>
          </a:p>
          <a:p>
            <a:pPr defTabSz="868680">
              <a:lnSpc>
                <a:spcPct val="170000"/>
              </a:lnSpc>
              <a:tabLst>
                <a:tab pos="317500" algn="l"/>
                <a:tab pos="698500" algn="l"/>
                <a:tab pos="1079500" algn="l"/>
                <a:tab pos="1574800" algn="l"/>
                <a:tab pos="1727200" algn="l"/>
                <a:tab pos="2159000" algn="l"/>
              </a:tabLst>
              <a:defRPr sz="1520" b="0">
                <a:solidFill>
                  <a:srgbClr val="FFFFFF"/>
                </a:solidFill>
                <a:effectLst>
                  <a:outerShdw blurRad="36195" dist="36195" dir="2700000" rotWithShape="0">
                    <a:srgbClr val="000000"/>
                  </a:outerShdw>
                </a:effectLst>
                <a:latin typeface="+mn-lt"/>
                <a:ea typeface="+mn-ea"/>
                <a:cs typeface="+mn-cs"/>
                <a:sym typeface="Arial"/>
              </a:defRPr>
            </a:pPr>
            <a:r>
              <a:t>	now driving global warming faster than even the more pessimistic model predictions of a decade ago</a:t>
            </a:r>
          </a:p>
          <a:p>
            <a:pPr defTabSz="868680">
              <a:lnSpc>
                <a:spcPct val="170000"/>
              </a:lnSpc>
              <a:tabLst>
                <a:tab pos="317500" algn="l"/>
                <a:tab pos="698500" algn="l"/>
                <a:tab pos="1079500" algn="l"/>
                <a:tab pos="1574800" algn="l"/>
                <a:tab pos="1727200" algn="l"/>
                <a:tab pos="2159000" algn="l"/>
              </a:tabLst>
              <a:defRPr sz="380" b="0">
                <a:solidFill>
                  <a:srgbClr val="FFFFFF"/>
                </a:solidFill>
                <a:effectLst>
                  <a:outerShdw blurRad="36195" dist="36195" dir="2700000" rotWithShape="0">
                    <a:srgbClr val="000000"/>
                  </a:outerShdw>
                </a:effectLst>
                <a:latin typeface="+mn-lt"/>
                <a:ea typeface="+mn-ea"/>
                <a:cs typeface="+mn-cs"/>
                <a:sym typeface="Arial"/>
              </a:defRPr>
            </a:pPr>
            <a:endParaRPr/>
          </a:p>
          <a:p>
            <a:pPr defTabSz="868680">
              <a:lnSpc>
                <a:spcPct val="170000"/>
              </a:lnSpc>
              <a:tabLst>
                <a:tab pos="317500" algn="l"/>
                <a:tab pos="698500" algn="l"/>
                <a:tab pos="1079500" algn="l"/>
                <a:tab pos="1574800" algn="l"/>
                <a:tab pos="1727200" algn="l"/>
                <a:tab pos="2159000" algn="l"/>
              </a:tabLst>
              <a:defRPr sz="1520" b="0">
                <a:solidFill>
                  <a:srgbClr val="FFFFFF"/>
                </a:solidFill>
                <a:effectLst>
                  <a:outerShdw blurRad="36195" dist="36195" dir="2700000" rotWithShape="0">
                    <a:srgbClr val="000000"/>
                  </a:outerShdw>
                </a:effectLst>
                <a:latin typeface="+mn-lt"/>
                <a:ea typeface="+mn-ea"/>
                <a:cs typeface="+mn-cs"/>
                <a:sym typeface="Arial"/>
              </a:defRPr>
            </a:pPr>
            <a:r>
              <a:t>Now, even if we immediately stopped emitting ANY MORE CO</a:t>
            </a:r>
            <a:r>
              <a:rPr baseline="-5999"/>
              <a:t>2</a:t>
            </a:r>
            <a:r>
              <a:t>, 	</a:t>
            </a:r>
          </a:p>
          <a:p>
            <a:pPr defTabSz="868680">
              <a:lnSpc>
                <a:spcPct val="170000"/>
              </a:lnSpc>
              <a:tabLst>
                <a:tab pos="317500" algn="l"/>
                <a:tab pos="698500" algn="l"/>
                <a:tab pos="1079500" algn="l"/>
                <a:tab pos="1574800" algn="l"/>
                <a:tab pos="1727200" algn="l"/>
                <a:tab pos="2159000" algn="l"/>
              </a:tabLst>
              <a:defRPr sz="1520" b="0">
                <a:solidFill>
                  <a:srgbClr val="FFFFFF"/>
                </a:solidFill>
                <a:effectLst>
                  <a:outerShdw blurRad="36195" dist="36195" dir="2700000" rotWithShape="0">
                    <a:srgbClr val="000000"/>
                  </a:outerShdw>
                </a:effectLst>
                <a:latin typeface="+mn-lt"/>
                <a:ea typeface="+mn-ea"/>
                <a:cs typeface="+mn-cs"/>
                <a:sym typeface="Arial"/>
              </a:defRPr>
            </a:pPr>
            <a:r>
              <a:t>	it would take a century or more for already airborne CO</a:t>
            </a:r>
            <a:r>
              <a:rPr baseline="-5999"/>
              <a:t>2</a:t>
            </a:r>
            <a:r>
              <a:t> to naturally fade away</a:t>
            </a:r>
          </a:p>
          <a:p>
            <a:pPr defTabSz="868680">
              <a:lnSpc>
                <a:spcPct val="170000"/>
              </a:lnSpc>
              <a:tabLst>
                <a:tab pos="317500" algn="l"/>
                <a:tab pos="698500" algn="l"/>
                <a:tab pos="1079500" algn="l"/>
                <a:tab pos="1574800" algn="l"/>
                <a:tab pos="1727200" algn="l"/>
                <a:tab pos="2159000" algn="l"/>
              </a:tabLst>
              <a:defRPr sz="380" b="0">
                <a:solidFill>
                  <a:srgbClr val="FFFFFF"/>
                </a:solidFill>
                <a:effectLst>
                  <a:outerShdw blurRad="36195" dist="36195" dir="2700000" rotWithShape="0">
                    <a:srgbClr val="000000"/>
                  </a:outerShdw>
                </a:effectLst>
                <a:latin typeface="+mn-lt"/>
                <a:ea typeface="+mn-ea"/>
                <a:cs typeface="+mn-cs"/>
                <a:sym typeface="Arial"/>
              </a:defRPr>
            </a:pPr>
            <a:endParaRPr/>
          </a:p>
          <a:p>
            <a:pPr algn="ctr" defTabSz="868680">
              <a:lnSpc>
                <a:spcPct val="170000"/>
              </a:lnSpc>
              <a:tabLst>
                <a:tab pos="317500" algn="l"/>
                <a:tab pos="698500" algn="l"/>
                <a:tab pos="1079500" algn="l"/>
                <a:tab pos="1574800" algn="l"/>
                <a:tab pos="1727200" algn="l"/>
                <a:tab pos="2159000" algn="l"/>
              </a:tabLst>
              <a:defRPr sz="1520" i="1">
                <a:solidFill>
                  <a:srgbClr val="FBC901"/>
                </a:solidFill>
                <a:effectLst>
                  <a:outerShdw blurRad="36195" dist="36195" dir="2700000" rotWithShape="0">
                    <a:srgbClr val="000000"/>
                  </a:outerShdw>
                </a:effectLst>
                <a:latin typeface="+mn-lt"/>
                <a:ea typeface="+mn-ea"/>
                <a:cs typeface="+mn-cs"/>
                <a:sym typeface="Arial"/>
              </a:defRPr>
            </a:pPr>
            <a:r>
              <a:t>So we'll instead continue our CO</a:t>
            </a:r>
            <a:r>
              <a:rPr baseline="-5999"/>
              <a:t>2</a:t>
            </a:r>
            <a:r>
              <a:t> emissions but, over the next 25 years, trim them by &lt; 15%?</a:t>
            </a:r>
          </a:p>
          <a:p>
            <a:pPr defTabSz="868680">
              <a:lnSpc>
                <a:spcPct val="170000"/>
              </a:lnSpc>
              <a:tabLst>
                <a:tab pos="317500" algn="l"/>
                <a:tab pos="698500" algn="l"/>
                <a:tab pos="1079500" algn="l"/>
                <a:tab pos="1574800" algn="l"/>
                <a:tab pos="1727200" algn="l"/>
                <a:tab pos="2159000" algn="l"/>
              </a:tabLst>
              <a:defRPr sz="475" b="0">
                <a:solidFill>
                  <a:srgbClr val="FFFFFF"/>
                </a:solidFill>
                <a:effectLst>
                  <a:outerShdw blurRad="36195" dist="36195" dir="2700000" rotWithShape="0">
                    <a:srgbClr val="000000"/>
                  </a:outerShdw>
                </a:effectLst>
                <a:latin typeface="+mn-lt"/>
                <a:ea typeface="+mn-ea"/>
                <a:cs typeface="+mn-cs"/>
                <a:sym typeface="Arial"/>
              </a:defRPr>
            </a:pPr>
            <a:endParaRPr/>
          </a:p>
          <a:p>
            <a:pPr defTabSz="868680">
              <a:lnSpc>
                <a:spcPct val="170000"/>
              </a:lnSpc>
              <a:tabLst>
                <a:tab pos="317500" algn="l"/>
                <a:tab pos="698500" algn="l"/>
                <a:tab pos="1079500" algn="l"/>
                <a:tab pos="1574800" algn="l"/>
                <a:tab pos="1727200" algn="l"/>
                <a:tab pos="2159000" algn="l"/>
              </a:tabLst>
              <a:defRPr sz="1520" b="0">
                <a:solidFill>
                  <a:srgbClr val="FFFFFF"/>
                </a:solidFill>
                <a:effectLst>
                  <a:outerShdw blurRad="36195" dist="36195" dir="2700000" rotWithShape="0">
                    <a:srgbClr val="000000"/>
                  </a:outerShdw>
                </a:effectLst>
                <a:latin typeface="+mn-lt"/>
                <a:ea typeface="+mn-ea"/>
                <a:cs typeface="+mn-cs"/>
                <a:sym typeface="Arial"/>
              </a:defRPr>
            </a:pPr>
            <a:r>
              <a:t>I'll stick with my earlier statement that we'll likely need to </a:t>
            </a:r>
            <a:r>
              <a:rPr b="1"/>
              <a:t>slash</a:t>
            </a:r>
            <a:r>
              <a:t> our existing emissions, meaning that a</a:t>
            </a:r>
          </a:p>
          <a:p>
            <a:pPr defTabSz="868680">
              <a:lnSpc>
                <a:spcPct val="170000"/>
              </a:lnSpc>
              <a:tabLst>
                <a:tab pos="317500" algn="l"/>
                <a:tab pos="698500" algn="l"/>
                <a:tab pos="1079500" algn="l"/>
                <a:tab pos="1574800" algn="l"/>
                <a:tab pos="1727200" algn="l"/>
                <a:tab pos="2159000" algn="l"/>
              </a:tabLst>
              <a:defRPr sz="1520" b="0">
                <a:solidFill>
                  <a:srgbClr val="FFFFFF"/>
                </a:solidFill>
                <a:effectLst>
                  <a:outerShdw blurRad="36195" dist="36195" dir="2700000" rotWithShape="0">
                    <a:srgbClr val="000000"/>
                  </a:outerShdw>
                </a:effectLst>
                <a:latin typeface="+mn-lt"/>
                <a:ea typeface="+mn-ea"/>
                <a:cs typeface="+mn-cs"/>
                <a:sym typeface="Arial"/>
              </a:defRPr>
            </a:pPr>
            <a:r>
              <a:t>	</a:t>
            </a:r>
            <a:r>
              <a:rPr b="1">
                <a:solidFill>
                  <a:srgbClr val="FBC901"/>
                </a:solidFill>
              </a:rPr>
              <a:t>"Business as Usual + </a:t>
            </a:r>
            <a:r>
              <a:rPr b="1">
                <a:solidFill>
                  <a:srgbClr val="66CC33"/>
                </a:solidFill>
              </a:rPr>
              <a:t>CCUSS</a:t>
            </a:r>
            <a:r>
              <a:rPr b="1">
                <a:solidFill>
                  <a:srgbClr val="FBC901"/>
                </a:solidFill>
              </a:rPr>
              <a:t> Scenario"</a:t>
            </a:r>
            <a:r>
              <a:t> requires ~ 7X more </a:t>
            </a:r>
            <a:r>
              <a:rPr b="1">
                <a:solidFill>
                  <a:srgbClr val="66CC33"/>
                </a:solidFill>
              </a:rPr>
              <a:t>CCUSS</a:t>
            </a:r>
            <a:r>
              <a:t> than IEA &amp; McKinsey target			So instead of an already credibility-straining </a:t>
            </a:r>
            <a:r>
              <a:rPr b="1">
                <a:solidFill>
                  <a:srgbClr val="0096FF"/>
                </a:solidFill>
              </a:rPr>
              <a:t>120X to 133X</a:t>
            </a:r>
            <a:r>
              <a:rPr>
                <a:solidFill>
                  <a:srgbClr val="0096FF"/>
                </a:solidFill>
              </a:rPr>
              <a:t> </a:t>
            </a:r>
            <a:r>
              <a:t>growth from the 2021 CCUS level,</a:t>
            </a:r>
          </a:p>
          <a:p>
            <a:pPr defTabSz="868680">
              <a:lnSpc>
                <a:spcPct val="170000"/>
              </a:lnSpc>
              <a:tabLst>
                <a:tab pos="317500" algn="l"/>
                <a:tab pos="698500" algn="l"/>
                <a:tab pos="1079500" algn="l"/>
                <a:tab pos="1574800" algn="l"/>
                <a:tab pos="1727200" algn="l"/>
                <a:tab pos="2159000" algn="l"/>
              </a:tabLst>
              <a:defRPr sz="1520" b="0">
                <a:solidFill>
                  <a:srgbClr val="FFFFFF"/>
                </a:solidFill>
                <a:effectLst>
                  <a:outerShdw blurRad="36195" dist="36195" dir="2700000" rotWithShape="0">
                    <a:srgbClr val="000000"/>
                  </a:outerShdw>
                </a:effectLst>
                <a:latin typeface="+mn-lt"/>
                <a:ea typeface="+mn-ea"/>
                <a:cs typeface="+mn-cs"/>
                <a:sym typeface="Arial"/>
              </a:defRPr>
            </a:pPr>
            <a:r>
              <a:t>			the net required </a:t>
            </a:r>
            <a:r>
              <a:rPr b="1">
                <a:solidFill>
                  <a:srgbClr val="66CC33"/>
                </a:solidFill>
              </a:rPr>
              <a:t>CCUSS</a:t>
            </a:r>
            <a:r>
              <a:t> growth would be more like 7 x (120X to 130X) ~ </a:t>
            </a:r>
            <a:r>
              <a:rPr b="1">
                <a:solidFill>
                  <a:srgbClr val="0096FF"/>
                </a:solidFill>
              </a:rPr>
              <a:t>900X</a:t>
            </a:r>
          </a:p>
        </p:txBody>
      </p:sp>
      <p:grpSp>
        <p:nvGrpSpPr>
          <p:cNvPr id="780" name="Group"/>
          <p:cNvGrpSpPr/>
          <p:nvPr/>
        </p:nvGrpSpPr>
        <p:grpSpPr>
          <a:xfrm>
            <a:off x="1507617" y="488037"/>
            <a:ext cx="6128767" cy="2556145"/>
            <a:chOff x="0" y="-88668"/>
            <a:chExt cx="6128766" cy="2556143"/>
          </a:xfrm>
        </p:grpSpPr>
        <p:pic>
          <p:nvPicPr>
            <p:cNvPr id="764" name="annual-co2-emissions-per-country.png" descr="annual-co2-emissions-per-country.png"/>
            <p:cNvPicPr>
              <a:picLocks noChangeAspect="1"/>
            </p:cNvPicPr>
            <p:nvPr/>
          </p:nvPicPr>
          <p:blipFill>
            <a:blip r:embed="rId2"/>
            <a:stretch>
              <a:fillRect/>
            </a:stretch>
          </p:blipFill>
          <p:spPr>
            <a:xfrm>
              <a:off x="32872" y="404673"/>
              <a:ext cx="2628759" cy="2062802"/>
            </a:xfrm>
            <a:prstGeom prst="rect">
              <a:avLst/>
            </a:prstGeom>
            <a:ln w="12700" cap="flat">
              <a:noFill/>
              <a:miter lim="400000"/>
            </a:ln>
            <a:effectLst/>
          </p:spPr>
        </p:pic>
        <p:pic>
          <p:nvPicPr>
            <p:cNvPr id="765" name="global-co2-fossil-plus-land-use.png" descr="global-co2-fossil-plus-land-use.png"/>
            <p:cNvPicPr>
              <a:picLocks noChangeAspect="1"/>
            </p:cNvPicPr>
            <p:nvPr/>
          </p:nvPicPr>
          <p:blipFill>
            <a:blip r:embed="rId3"/>
            <a:srcRect t="426"/>
            <a:stretch>
              <a:fillRect/>
            </a:stretch>
          </p:blipFill>
          <p:spPr>
            <a:xfrm>
              <a:off x="3194721" y="236212"/>
              <a:ext cx="2922302" cy="2054001"/>
            </a:xfrm>
            <a:prstGeom prst="rect">
              <a:avLst/>
            </a:prstGeom>
            <a:ln w="12700" cap="flat">
              <a:noFill/>
              <a:miter lim="400000"/>
            </a:ln>
            <a:effectLst/>
          </p:spPr>
        </p:pic>
        <p:sp>
          <p:nvSpPr>
            <p:cNvPr id="766" name="Rectangle 3"/>
            <p:cNvSpPr txBox="1"/>
            <p:nvPr/>
          </p:nvSpPr>
          <p:spPr>
            <a:xfrm>
              <a:off x="0" y="73524"/>
              <a:ext cx="2581742" cy="23415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lgn="ctr">
                <a:lnSpc>
                  <a:spcPct val="170000"/>
                </a:lnSpc>
                <a:tabLst>
                  <a:tab pos="457200" algn="l"/>
                  <a:tab pos="914400" algn="l"/>
                  <a:tab pos="1371600" algn="l"/>
                  <a:tab pos="1828800" algn="l"/>
                  <a:tab pos="2286000" algn="l"/>
                  <a:tab pos="4330700" algn="l"/>
                  <a:tab pos="5067300" algn="l"/>
                </a:tabLst>
                <a:defRPr sz="1000" b="0">
                  <a:solidFill>
                    <a:srgbClr val="FFFFFF"/>
                  </a:solidFill>
                  <a:effectLst>
                    <a:outerShdw blurRad="38100" dist="38100" dir="2700000" rotWithShape="0">
                      <a:srgbClr val="000000"/>
                    </a:outerShdw>
                  </a:effectLst>
                  <a:latin typeface="+mn-lt"/>
                  <a:ea typeface="+mn-ea"/>
                  <a:cs typeface="+mn-cs"/>
                  <a:sym typeface="Arial"/>
                </a:defRPr>
              </a:pPr>
              <a:r>
                <a:rPr sz="1000" b="1" dirty="0"/>
                <a:t>Direct Human GHG Emissions</a:t>
              </a:r>
              <a:r>
                <a:rPr sz="1000" dirty="0"/>
                <a:t>  </a:t>
              </a:r>
            </a:p>
          </p:txBody>
        </p:sp>
        <p:sp>
          <p:nvSpPr>
            <p:cNvPr id="767" name="Rectangle 3"/>
            <p:cNvSpPr txBox="1"/>
            <p:nvPr/>
          </p:nvSpPr>
          <p:spPr>
            <a:xfrm>
              <a:off x="3144560" y="-88668"/>
              <a:ext cx="2984206" cy="23415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lnSpc>
                  <a:spcPct val="170000"/>
                </a:lnSpc>
                <a:tabLst>
                  <a:tab pos="457200" algn="l"/>
                  <a:tab pos="914400" algn="l"/>
                  <a:tab pos="1371600" algn="l"/>
                  <a:tab pos="1828800" algn="l"/>
                  <a:tab pos="2286000" algn="l"/>
                  <a:tab pos="4330700" algn="l"/>
                  <a:tab pos="5067300" algn="l"/>
                </a:tabLst>
                <a:defRPr sz="1000">
                  <a:solidFill>
                    <a:srgbClr val="FFFFFF"/>
                  </a:solidFill>
                  <a:effectLst>
                    <a:outerShdw blurRad="38100" dist="38100" dir="2700000" rotWithShape="0">
                      <a:srgbClr val="000000"/>
                    </a:outerShdw>
                  </a:effectLst>
                  <a:latin typeface="+mn-lt"/>
                  <a:ea typeface="+mn-ea"/>
                  <a:cs typeface="+mn-cs"/>
                  <a:sym typeface="Arial"/>
                </a:defRPr>
              </a:lvl1pPr>
            </a:lstStyle>
            <a:p>
              <a:r>
                <a:rPr dirty="0"/>
                <a:t>Effective Human GHG Emissions</a:t>
              </a:r>
            </a:p>
          </p:txBody>
        </p:sp>
        <p:sp>
          <p:nvSpPr>
            <p:cNvPr id="768" name="Rectangle 3"/>
            <p:cNvSpPr txBox="1"/>
            <p:nvPr/>
          </p:nvSpPr>
          <p:spPr>
            <a:xfrm rot="16200000">
              <a:off x="2288812" y="1146084"/>
              <a:ext cx="1318387" cy="23415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92500"/>
            </a:bodyPr>
            <a:lstStyle/>
            <a:p>
              <a:pPr algn="ctr">
                <a:lnSpc>
                  <a:spcPct val="170000"/>
                </a:lnSpc>
                <a:tabLst>
                  <a:tab pos="457200" algn="l"/>
                  <a:tab pos="914400" algn="l"/>
                  <a:tab pos="1371600" algn="l"/>
                  <a:tab pos="1828800" algn="l"/>
                  <a:tab pos="2286000" algn="l"/>
                  <a:tab pos="4330700" algn="l"/>
                  <a:tab pos="5067300" algn="l"/>
                </a:tabLst>
                <a:defRPr sz="700" b="0">
                  <a:solidFill>
                    <a:srgbClr val="FFFFFF"/>
                  </a:solidFill>
                  <a:effectLst>
                    <a:outerShdw blurRad="38100" dist="38100" dir="2700000" rotWithShape="0">
                      <a:srgbClr val="000000"/>
                    </a:outerShdw>
                  </a:effectLst>
                  <a:latin typeface="+mn-lt"/>
                  <a:ea typeface="+mn-ea"/>
                  <a:cs typeface="+mn-cs"/>
                  <a:sym typeface="Arial"/>
                </a:defRPr>
              </a:pPr>
              <a:r>
                <a:t>b</a:t>
              </a:r>
              <a:r>
                <a:rPr b="1"/>
                <a:t>illion (giga) tonnes</a:t>
              </a:r>
            </a:p>
          </p:txBody>
        </p:sp>
        <p:sp>
          <p:nvSpPr>
            <p:cNvPr id="769" name="Line"/>
            <p:cNvSpPr/>
            <p:nvPr/>
          </p:nvSpPr>
          <p:spPr>
            <a:xfrm>
              <a:off x="2727071" y="2027098"/>
              <a:ext cx="82954" cy="1"/>
            </a:xfrm>
            <a:prstGeom prst="line">
              <a:avLst/>
            </a:prstGeom>
            <a:noFill/>
            <a:ln w="254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770" name="Line"/>
            <p:cNvSpPr/>
            <p:nvPr/>
          </p:nvSpPr>
          <p:spPr>
            <a:xfrm>
              <a:off x="356167" y="1836278"/>
              <a:ext cx="2235380" cy="1"/>
            </a:xfrm>
            <a:prstGeom prst="line">
              <a:avLst/>
            </a:prstGeom>
            <a:noFill/>
            <a:ln w="25400" cap="flat">
              <a:solidFill>
                <a:srgbClr val="FF66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771" name="Line"/>
            <p:cNvSpPr/>
            <p:nvPr/>
          </p:nvSpPr>
          <p:spPr>
            <a:xfrm>
              <a:off x="3577164" y="1836278"/>
              <a:ext cx="2432934" cy="1"/>
            </a:xfrm>
            <a:prstGeom prst="line">
              <a:avLst/>
            </a:prstGeom>
            <a:noFill/>
            <a:ln w="25400" cap="flat">
              <a:solidFill>
                <a:srgbClr val="FF66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772" name="Rectangle 3"/>
            <p:cNvSpPr txBox="1"/>
            <p:nvPr/>
          </p:nvSpPr>
          <p:spPr>
            <a:xfrm>
              <a:off x="2817283" y="1905367"/>
              <a:ext cx="199482" cy="23415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77500" lnSpcReduction="20000"/>
            </a:bodyPr>
            <a:lstStyle>
              <a:lvl1pPr algn="ctr">
                <a:lnSpc>
                  <a:spcPct val="170000"/>
                </a:lnSpc>
                <a:tabLst>
                  <a:tab pos="457200" algn="l"/>
                  <a:tab pos="914400" algn="l"/>
                  <a:tab pos="1371600" algn="l"/>
                  <a:tab pos="1828800" algn="l"/>
                  <a:tab pos="2286000" algn="l"/>
                  <a:tab pos="4330700" algn="l"/>
                  <a:tab pos="5067300" algn="l"/>
                </a:tabLst>
                <a:defRPr sz="900">
                  <a:solidFill>
                    <a:srgbClr val="FFFFFF"/>
                  </a:solidFill>
                  <a:effectLst>
                    <a:outerShdw blurRad="38100" dist="38100" dir="2700000" rotWithShape="0">
                      <a:srgbClr val="000000"/>
                    </a:outerShdw>
                  </a:effectLst>
                  <a:latin typeface="+mn-lt"/>
                  <a:ea typeface="+mn-ea"/>
                  <a:cs typeface="+mn-cs"/>
                  <a:sym typeface="Arial"/>
                </a:defRPr>
              </a:lvl1pPr>
            </a:lstStyle>
            <a:p>
              <a:pPr>
                <a:defRPr b="0"/>
              </a:pPr>
              <a:r>
                <a:rPr b="1" dirty="0"/>
                <a:t>0</a:t>
              </a:r>
            </a:p>
          </p:txBody>
        </p:sp>
        <p:sp>
          <p:nvSpPr>
            <p:cNvPr id="773" name="Line"/>
            <p:cNvSpPr/>
            <p:nvPr/>
          </p:nvSpPr>
          <p:spPr>
            <a:xfrm>
              <a:off x="3035101" y="2027098"/>
              <a:ext cx="82954" cy="1"/>
            </a:xfrm>
            <a:prstGeom prst="line">
              <a:avLst/>
            </a:prstGeom>
            <a:noFill/>
            <a:ln w="254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774" name="Line"/>
            <p:cNvSpPr/>
            <p:nvPr/>
          </p:nvSpPr>
          <p:spPr>
            <a:xfrm>
              <a:off x="2727071" y="1842280"/>
              <a:ext cx="82954" cy="1"/>
            </a:xfrm>
            <a:prstGeom prst="line">
              <a:avLst/>
            </a:prstGeom>
            <a:noFill/>
            <a:ln w="25400" cap="flat">
              <a:solidFill>
                <a:srgbClr val="FF66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775" name="Rectangle 3"/>
            <p:cNvSpPr txBox="1"/>
            <p:nvPr/>
          </p:nvSpPr>
          <p:spPr>
            <a:xfrm>
              <a:off x="2817283" y="1712311"/>
              <a:ext cx="199482" cy="23415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77500" lnSpcReduction="20000"/>
            </a:bodyPr>
            <a:lstStyle>
              <a:lvl1pPr algn="ctr">
                <a:lnSpc>
                  <a:spcPct val="170000"/>
                </a:lnSpc>
                <a:tabLst>
                  <a:tab pos="457200" algn="l"/>
                  <a:tab pos="914400" algn="l"/>
                  <a:tab pos="1371600" algn="l"/>
                  <a:tab pos="1828800" algn="l"/>
                  <a:tab pos="2286000" algn="l"/>
                  <a:tab pos="4330700" algn="l"/>
                  <a:tab pos="5067300" algn="l"/>
                </a:tabLst>
                <a:defRPr sz="900">
                  <a:solidFill>
                    <a:srgbClr val="FF6600"/>
                  </a:solidFill>
                  <a:effectLst>
                    <a:outerShdw blurRad="38100" dist="38100" dir="2700000" rotWithShape="0">
                      <a:srgbClr val="000000"/>
                    </a:outerShdw>
                  </a:effectLst>
                  <a:latin typeface="+mn-lt"/>
                  <a:ea typeface="+mn-ea"/>
                  <a:cs typeface="+mn-cs"/>
                  <a:sym typeface="Arial"/>
                </a:defRPr>
              </a:lvl1pPr>
            </a:lstStyle>
            <a:p>
              <a:r>
                <a:rPr dirty="0"/>
                <a:t>5</a:t>
              </a:r>
            </a:p>
          </p:txBody>
        </p:sp>
        <p:sp>
          <p:nvSpPr>
            <p:cNvPr id="776" name="Line"/>
            <p:cNvSpPr/>
            <p:nvPr/>
          </p:nvSpPr>
          <p:spPr>
            <a:xfrm>
              <a:off x="3035101" y="1842280"/>
              <a:ext cx="82954" cy="1"/>
            </a:xfrm>
            <a:prstGeom prst="line">
              <a:avLst/>
            </a:prstGeom>
            <a:noFill/>
            <a:ln w="254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777" name="Line"/>
            <p:cNvSpPr/>
            <p:nvPr/>
          </p:nvSpPr>
          <p:spPr>
            <a:xfrm>
              <a:off x="2727071" y="698169"/>
              <a:ext cx="82954" cy="1"/>
            </a:xfrm>
            <a:prstGeom prst="line">
              <a:avLst/>
            </a:prstGeom>
            <a:noFill/>
            <a:ln w="254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778" name="Rectangle 3"/>
            <p:cNvSpPr txBox="1"/>
            <p:nvPr/>
          </p:nvSpPr>
          <p:spPr>
            <a:xfrm>
              <a:off x="2811759" y="562670"/>
              <a:ext cx="199482" cy="23415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92500" lnSpcReduction="20000"/>
            </a:bodyPr>
            <a:lstStyle>
              <a:lvl1pPr algn="ctr" defTabSz="768095">
                <a:lnSpc>
                  <a:spcPct val="170000"/>
                </a:lnSpc>
                <a:tabLst>
                  <a:tab pos="381000" algn="l"/>
                  <a:tab pos="762000" algn="l"/>
                  <a:tab pos="1143000" algn="l"/>
                  <a:tab pos="1524000" algn="l"/>
                  <a:tab pos="1917700" algn="l"/>
                  <a:tab pos="3632200" algn="l"/>
                  <a:tab pos="4254500" algn="l"/>
                </a:tabLst>
                <a:defRPr sz="756">
                  <a:solidFill>
                    <a:srgbClr val="FFFFFF"/>
                  </a:solidFill>
                  <a:effectLst>
                    <a:outerShdw blurRad="32004" dist="32004" dir="2700000" rotWithShape="0">
                      <a:srgbClr val="000000"/>
                    </a:outerShdw>
                  </a:effectLst>
                  <a:latin typeface="+mn-lt"/>
                  <a:ea typeface="+mn-ea"/>
                  <a:cs typeface="+mn-cs"/>
                  <a:sym typeface="Arial"/>
                </a:defRPr>
              </a:lvl1pPr>
            </a:lstStyle>
            <a:p>
              <a:r>
                <a:rPr dirty="0"/>
                <a:t>35</a:t>
              </a:r>
            </a:p>
          </p:txBody>
        </p:sp>
        <p:sp>
          <p:nvSpPr>
            <p:cNvPr id="779" name="Line"/>
            <p:cNvSpPr/>
            <p:nvPr/>
          </p:nvSpPr>
          <p:spPr>
            <a:xfrm>
              <a:off x="3035101" y="698169"/>
              <a:ext cx="82954" cy="1"/>
            </a:xfrm>
            <a:prstGeom prst="line">
              <a:avLst/>
            </a:prstGeom>
            <a:noFill/>
            <a:ln w="254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 name="Rectangle 2"/>
          <p:cNvSpPr txBox="1">
            <a:spLocks noGrp="1"/>
          </p:cNvSpPr>
          <p:nvPr>
            <p:ph type="title"/>
          </p:nvPr>
        </p:nvSpPr>
        <p:spPr>
          <a:xfrm>
            <a:off x="-17860" y="12699"/>
            <a:ext cx="9179720" cy="438189"/>
          </a:xfrm>
          <a:prstGeom prst="rect">
            <a:avLst/>
          </a:prstGeom>
        </p:spPr>
        <p:txBody>
          <a:bodyPr/>
          <a:lstStyle>
            <a:lvl1pPr>
              <a:defRPr sz="1600"/>
            </a:lvl1pPr>
          </a:lstStyle>
          <a:p>
            <a:r>
              <a:t>I opened this section by contrasting Climate vs. Industry driven Visions of a Hydrogen Economy</a:t>
            </a:r>
          </a:p>
        </p:txBody>
      </p:sp>
      <p:sp>
        <p:nvSpPr>
          <p:cNvPr id="783" name="Rectangle 3"/>
          <p:cNvSpPr txBox="1">
            <a:spLocks noGrp="1"/>
          </p:cNvSpPr>
          <p:nvPr>
            <p:ph type="body" sz="quarter" idx="1"/>
          </p:nvPr>
        </p:nvSpPr>
        <p:spPr>
          <a:xfrm>
            <a:off x="97073" y="1587593"/>
            <a:ext cx="8969098" cy="685023"/>
          </a:xfrm>
          <a:prstGeom prst="rect">
            <a:avLst/>
          </a:prstGeom>
        </p:spPr>
        <p:txBody>
          <a:bodyPr/>
          <a:lstStyle/>
          <a:p>
            <a:pPr defTabSz="868680">
              <a:tabLst>
                <a:tab pos="431800" algn="l"/>
                <a:tab pos="863600" algn="l"/>
                <a:tab pos="1295400" algn="l"/>
                <a:tab pos="1727200" algn="l"/>
                <a:tab pos="2159000" algn="l"/>
              </a:tabLst>
              <a:defRPr sz="1520">
                <a:effectLst>
                  <a:outerShdw blurRad="36195" dist="36195" dir="2700000" rotWithShape="0">
                    <a:srgbClr val="000000"/>
                  </a:outerShdw>
                </a:effectLst>
              </a:defRPr>
            </a:pPr>
            <a:r>
              <a:rPr dirty="0"/>
              <a:t>The </a:t>
            </a:r>
            <a:r>
              <a:rPr b="1" dirty="0">
                <a:solidFill>
                  <a:srgbClr val="FBC901"/>
                </a:solidFill>
              </a:rPr>
              <a:t>first part of the Industry-driven Vision</a:t>
            </a:r>
            <a:r>
              <a:rPr dirty="0"/>
              <a:t> was that Hydrogen would continue to be supplied by 		Steam Methane Reforming of Methane (</a:t>
            </a:r>
            <a:r>
              <a:rPr dirty="0" err="1"/>
              <a:t>SMR</a:t>
            </a:r>
            <a:r>
              <a:rPr dirty="0"/>
              <a:t>), but via plants migrating from CO</a:t>
            </a:r>
            <a:r>
              <a:rPr baseline="-5999" dirty="0"/>
              <a:t>2</a:t>
            </a:r>
            <a:r>
              <a:rPr dirty="0"/>
              <a:t> release to CCUS</a:t>
            </a:r>
          </a:p>
        </p:txBody>
      </p:sp>
      <p:sp>
        <p:nvSpPr>
          <p:cNvPr id="784" name="Rectangle 5"/>
          <p:cNvSpPr txBox="1"/>
          <p:nvPr/>
        </p:nvSpPr>
        <p:spPr>
          <a:xfrm>
            <a:off x="304800" y="6586967"/>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grpSp>
        <p:nvGrpSpPr>
          <p:cNvPr id="807" name="Group"/>
          <p:cNvGrpSpPr/>
          <p:nvPr/>
        </p:nvGrpSpPr>
        <p:grpSpPr>
          <a:xfrm>
            <a:off x="2008633" y="636814"/>
            <a:ext cx="5126734" cy="685024"/>
            <a:chOff x="0" y="0"/>
            <a:chExt cx="5126733" cy="685022"/>
          </a:xfrm>
        </p:grpSpPr>
        <p:pic>
          <p:nvPicPr>
            <p:cNvPr id="785" name="Image" descr="Image"/>
            <p:cNvPicPr>
              <a:picLocks noChangeAspect="1"/>
            </p:cNvPicPr>
            <p:nvPr/>
          </p:nvPicPr>
          <p:blipFill>
            <a:blip r:embed="rId2"/>
            <a:stretch>
              <a:fillRect/>
            </a:stretch>
          </p:blipFill>
          <p:spPr>
            <a:xfrm>
              <a:off x="0" y="0"/>
              <a:ext cx="2281010" cy="685023"/>
            </a:xfrm>
            <a:prstGeom prst="rect">
              <a:avLst/>
            </a:prstGeom>
            <a:ln w="12700" cap="flat">
              <a:noFill/>
              <a:miter lim="400000"/>
            </a:ln>
            <a:effectLst/>
          </p:spPr>
        </p:pic>
        <p:grpSp>
          <p:nvGrpSpPr>
            <p:cNvPr id="805" name="Group"/>
            <p:cNvGrpSpPr/>
            <p:nvPr/>
          </p:nvGrpSpPr>
          <p:grpSpPr>
            <a:xfrm>
              <a:off x="2842132" y="0"/>
              <a:ext cx="2284602" cy="685023"/>
              <a:chOff x="0" y="0"/>
              <a:chExt cx="2284600" cy="685022"/>
            </a:xfrm>
          </p:grpSpPr>
          <p:pic>
            <p:nvPicPr>
              <p:cNvPr id="786" name="Image" descr="Image"/>
              <p:cNvPicPr>
                <a:picLocks noChangeAspect="1"/>
              </p:cNvPicPr>
              <p:nvPr/>
            </p:nvPicPr>
            <p:blipFill>
              <a:blip r:embed="rId3"/>
              <a:stretch>
                <a:fillRect/>
              </a:stretch>
            </p:blipFill>
            <p:spPr>
              <a:xfrm>
                <a:off x="449567" y="0"/>
                <a:ext cx="418101" cy="137603"/>
              </a:xfrm>
              <a:prstGeom prst="rect">
                <a:avLst/>
              </a:prstGeom>
              <a:ln w="12700" cap="flat">
                <a:noFill/>
                <a:miter lim="400000"/>
              </a:ln>
              <a:effectLst/>
            </p:spPr>
          </p:pic>
          <p:pic>
            <p:nvPicPr>
              <p:cNvPr id="787" name="Image" descr="Image"/>
              <p:cNvPicPr>
                <a:picLocks noChangeAspect="1"/>
              </p:cNvPicPr>
              <p:nvPr/>
            </p:nvPicPr>
            <p:blipFill>
              <a:blip r:embed="rId4"/>
              <a:stretch>
                <a:fillRect/>
              </a:stretch>
            </p:blipFill>
            <p:spPr>
              <a:xfrm>
                <a:off x="4993" y="7336"/>
                <a:ext cx="361292" cy="221370"/>
              </a:xfrm>
              <a:prstGeom prst="rect">
                <a:avLst/>
              </a:prstGeom>
              <a:ln w="12700" cap="flat">
                <a:noFill/>
                <a:miter lim="400000"/>
              </a:ln>
              <a:effectLst/>
            </p:spPr>
          </p:pic>
          <p:pic>
            <p:nvPicPr>
              <p:cNvPr id="788" name="Image" descr="Image"/>
              <p:cNvPicPr>
                <a:picLocks noChangeAspect="1"/>
              </p:cNvPicPr>
              <p:nvPr/>
            </p:nvPicPr>
            <p:blipFill>
              <a:blip r:embed="rId5"/>
              <a:stretch>
                <a:fillRect/>
              </a:stretch>
            </p:blipFill>
            <p:spPr>
              <a:xfrm>
                <a:off x="925075" y="35177"/>
                <a:ext cx="206463" cy="245690"/>
              </a:xfrm>
              <a:prstGeom prst="rect">
                <a:avLst/>
              </a:prstGeom>
              <a:ln w="12700" cap="flat">
                <a:noFill/>
                <a:miter lim="400000"/>
              </a:ln>
              <a:effectLst/>
            </p:spPr>
          </p:pic>
          <p:pic>
            <p:nvPicPr>
              <p:cNvPr id="789" name="Image" descr="Image"/>
              <p:cNvPicPr>
                <a:picLocks noChangeAspect="1"/>
              </p:cNvPicPr>
              <p:nvPr/>
            </p:nvPicPr>
            <p:blipFill>
              <a:blip r:embed="rId6"/>
              <a:stretch>
                <a:fillRect/>
              </a:stretch>
            </p:blipFill>
            <p:spPr>
              <a:xfrm>
                <a:off x="1653227" y="3273"/>
                <a:ext cx="206463" cy="199856"/>
              </a:xfrm>
              <a:prstGeom prst="rect">
                <a:avLst/>
              </a:prstGeom>
              <a:ln w="12700" cap="flat">
                <a:noFill/>
                <a:miter lim="400000"/>
              </a:ln>
              <a:effectLst/>
            </p:spPr>
          </p:pic>
          <p:pic>
            <p:nvPicPr>
              <p:cNvPr id="790" name="Image" descr="Image"/>
              <p:cNvPicPr>
                <a:picLocks noChangeAspect="1"/>
              </p:cNvPicPr>
              <p:nvPr/>
            </p:nvPicPr>
            <p:blipFill>
              <a:blip r:embed="rId7"/>
              <a:stretch>
                <a:fillRect/>
              </a:stretch>
            </p:blipFill>
            <p:spPr>
              <a:xfrm>
                <a:off x="489434" y="177580"/>
                <a:ext cx="338368" cy="137604"/>
              </a:xfrm>
              <a:prstGeom prst="rect">
                <a:avLst/>
              </a:prstGeom>
              <a:ln w="12700" cap="flat">
                <a:noFill/>
                <a:miter lim="400000"/>
              </a:ln>
              <a:effectLst/>
            </p:spPr>
          </p:pic>
          <p:pic>
            <p:nvPicPr>
              <p:cNvPr id="791" name="Image" descr="Image"/>
              <p:cNvPicPr>
                <a:picLocks noChangeAspect="1"/>
              </p:cNvPicPr>
              <p:nvPr/>
            </p:nvPicPr>
            <p:blipFill>
              <a:blip r:embed="rId8"/>
              <a:stretch>
                <a:fillRect/>
              </a:stretch>
            </p:blipFill>
            <p:spPr>
              <a:xfrm>
                <a:off x="1909064" y="11421"/>
                <a:ext cx="356832" cy="174189"/>
              </a:xfrm>
              <a:prstGeom prst="rect">
                <a:avLst/>
              </a:prstGeom>
              <a:ln w="12700" cap="flat">
                <a:noFill/>
                <a:miter lim="400000"/>
              </a:ln>
              <a:effectLst/>
            </p:spPr>
          </p:pic>
          <p:pic>
            <p:nvPicPr>
              <p:cNvPr id="792" name="Image" descr="Image"/>
              <p:cNvPicPr>
                <a:picLocks noChangeAspect="1"/>
              </p:cNvPicPr>
              <p:nvPr/>
            </p:nvPicPr>
            <p:blipFill>
              <a:blip r:embed="rId9"/>
              <a:stretch>
                <a:fillRect/>
              </a:stretch>
            </p:blipFill>
            <p:spPr>
              <a:xfrm>
                <a:off x="1212656" y="189153"/>
                <a:ext cx="275312" cy="199856"/>
              </a:xfrm>
              <a:prstGeom prst="rect">
                <a:avLst/>
              </a:prstGeom>
              <a:ln w="12700" cap="flat">
                <a:noFill/>
                <a:miter lim="400000"/>
              </a:ln>
              <a:effectLst/>
            </p:spPr>
          </p:pic>
          <p:pic>
            <p:nvPicPr>
              <p:cNvPr id="793" name="Image" descr="Image"/>
              <p:cNvPicPr>
                <a:picLocks noChangeAspect="1"/>
              </p:cNvPicPr>
              <p:nvPr/>
            </p:nvPicPr>
            <p:blipFill>
              <a:blip r:embed="rId10"/>
              <a:srcRect t="8906"/>
              <a:stretch>
                <a:fillRect/>
              </a:stretch>
            </p:blipFill>
            <p:spPr>
              <a:xfrm>
                <a:off x="2075919" y="238772"/>
                <a:ext cx="204733" cy="213983"/>
              </a:xfrm>
              <a:prstGeom prst="rect">
                <a:avLst/>
              </a:prstGeom>
              <a:ln w="12700" cap="flat">
                <a:noFill/>
                <a:miter lim="400000"/>
              </a:ln>
              <a:effectLst/>
            </p:spPr>
          </p:pic>
          <p:pic>
            <p:nvPicPr>
              <p:cNvPr id="794" name="Image" descr="Image"/>
              <p:cNvPicPr>
                <a:picLocks noChangeAspect="1"/>
              </p:cNvPicPr>
              <p:nvPr/>
            </p:nvPicPr>
            <p:blipFill>
              <a:blip r:embed="rId11"/>
              <a:srcRect t="15162" b="15162"/>
              <a:stretch>
                <a:fillRect/>
              </a:stretch>
            </p:blipFill>
            <p:spPr>
              <a:xfrm>
                <a:off x="474430" y="350928"/>
                <a:ext cx="368419" cy="137625"/>
              </a:xfrm>
              <a:prstGeom prst="rect">
                <a:avLst/>
              </a:prstGeom>
              <a:ln w="12700" cap="flat">
                <a:noFill/>
                <a:miter lim="400000"/>
              </a:ln>
              <a:effectLst/>
            </p:spPr>
          </p:pic>
          <p:pic>
            <p:nvPicPr>
              <p:cNvPr id="795" name="Image" descr="Image"/>
              <p:cNvPicPr>
                <a:picLocks noChangeAspect="1"/>
              </p:cNvPicPr>
              <p:nvPr/>
            </p:nvPicPr>
            <p:blipFill>
              <a:blip r:embed="rId12"/>
              <a:stretch>
                <a:fillRect/>
              </a:stretch>
            </p:blipFill>
            <p:spPr>
              <a:xfrm>
                <a:off x="1212656" y="0"/>
                <a:ext cx="359453" cy="137603"/>
              </a:xfrm>
              <a:prstGeom prst="rect">
                <a:avLst/>
              </a:prstGeom>
              <a:ln w="12700" cap="flat">
                <a:noFill/>
                <a:miter lim="400000"/>
              </a:ln>
              <a:effectLst/>
            </p:spPr>
          </p:pic>
          <p:pic>
            <p:nvPicPr>
              <p:cNvPr id="796" name="Image" descr="Image"/>
              <p:cNvPicPr>
                <a:picLocks noChangeAspect="1"/>
              </p:cNvPicPr>
              <p:nvPr/>
            </p:nvPicPr>
            <p:blipFill>
              <a:blip r:embed="rId13"/>
              <a:stretch>
                <a:fillRect/>
              </a:stretch>
            </p:blipFill>
            <p:spPr>
              <a:xfrm>
                <a:off x="0" y="285382"/>
                <a:ext cx="379689" cy="160581"/>
              </a:xfrm>
              <a:prstGeom prst="rect">
                <a:avLst/>
              </a:prstGeom>
              <a:ln w="12700" cap="flat">
                <a:noFill/>
                <a:miter lim="400000"/>
              </a:ln>
              <a:effectLst/>
            </p:spPr>
          </p:pic>
          <p:pic>
            <p:nvPicPr>
              <p:cNvPr id="797" name="Image" descr="Image"/>
              <p:cNvPicPr>
                <a:picLocks noChangeAspect="1"/>
              </p:cNvPicPr>
              <p:nvPr/>
            </p:nvPicPr>
            <p:blipFill>
              <a:blip r:embed="rId14"/>
              <a:stretch>
                <a:fillRect/>
              </a:stretch>
            </p:blipFill>
            <p:spPr>
              <a:xfrm>
                <a:off x="1540261" y="255521"/>
                <a:ext cx="213081" cy="199856"/>
              </a:xfrm>
              <a:prstGeom prst="rect">
                <a:avLst/>
              </a:prstGeom>
              <a:ln w="12700" cap="flat">
                <a:noFill/>
                <a:miter lim="400000"/>
              </a:ln>
              <a:effectLst/>
            </p:spPr>
          </p:pic>
          <p:pic>
            <p:nvPicPr>
              <p:cNvPr id="798" name="Image" descr="Image"/>
              <p:cNvPicPr>
                <a:picLocks noChangeAspect="1"/>
              </p:cNvPicPr>
              <p:nvPr/>
            </p:nvPicPr>
            <p:blipFill>
              <a:blip r:embed="rId15"/>
              <a:stretch>
                <a:fillRect/>
              </a:stretch>
            </p:blipFill>
            <p:spPr>
              <a:xfrm>
                <a:off x="1811399" y="236913"/>
                <a:ext cx="206463" cy="217699"/>
              </a:xfrm>
              <a:prstGeom prst="rect">
                <a:avLst/>
              </a:prstGeom>
              <a:ln w="12700" cap="flat">
                <a:noFill/>
                <a:miter lim="400000"/>
              </a:ln>
              <a:effectLst/>
            </p:spPr>
          </p:pic>
          <p:pic>
            <p:nvPicPr>
              <p:cNvPr id="799" name="Image" descr="Image"/>
              <p:cNvPicPr>
                <a:picLocks noChangeAspect="1"/>
              </p:cNvPicPr>
              <p:nvPr/>
            </p:nvPicPr>
            <p:blipFill>
              <a:blip r:embed="rId16"/>
              <a:srcRect l="10068"/>
              <a:stretch>
                <a:fillRect/>
              </a:stretch>
            </p:blipFill>
            <p:spPr>
              <a:xfrm>
                <a:off x="1236974" y="440559"/>
                <a:ext cx="205282" cy="221388"/>
              </a:xfrm>
              <a:prstGeom prst="rect">
                <a:avLst/>
              </a:prstGeom>
              <a:ln w="12700" cap="flat">
                <a:noFill/>
                <a:miter lim="400000"/>
              </a:ln>
              <a:effectLst/>
            </p:spPr>
          </p:pic>
          <p:pic>
            <p:nvPicPr>
              <p:cNvPr id="800" name="Image" descr="Image"/>
              <p:cNvPicPr>
                <a:picLocks noChangeAspect="1"/>
              </p:cNvPicPr>
              <p:nvPr/>
            </p:nvPicPr>
            <p:blipFill>
              <a:blip r:embed="rId17"/>
              <a:stretch>
                <a:fillRect/>
              </a:stretch>
            </p:blipFill>
            <p:spPr>
              <a:xfrm>
                <a:off x="1538339" y="508218"/>
                <a:ext cx="301722" cy="162648"/>
              </a:xfrm>
              <a:prstGeom prst="rect">
                <a:avLst/>
              </a:prstGeom>
              <a:ln w="12700" cap="flat">
                <a:noFill/>
                <a:miter lim="400000"/>
              </a:ln>
              <a:effectLst/>
            </p:spPr>
          </p:pic>
          <p:pic>
            <p:nvPicPr>
              <p:cNvPr id="801" name="Image" descr="Image"/>
              <p:cNvPicPr>
                <a:picLocks noChangeAspect="1"/>
              </p:cNvPicPr>
              <p:nvPr/>
            </p:nvPicPr>
            <p:blipFill>
              <a:blip r:embed="rId18"/>
              <a:stretch>
                <a:fillRect/>
              </a:stretch>
            </p:blipFill>
            <p:spPr>
              <a:xfrm>
                <a:off x="478351" y="522375"/>
                <a:ext cx="360534" cy="162648"/>
              </a:xfrm>
              <a:prstGeom prst="rect">
                <a:avLst/>
              </a:prstGeom>
              <a:ln w="12700" cap="flat">
                <a:noFill/>
                <a:miter lim="400000"/>
              </a:ln>
              <a:effectLst/>
            </p:spPr>
          </p:pic>
          <p:pic>
            <p:nvPicPr>
              <p:cNvPr id="802" name="Image" descr="Image"/>
              <p:cNvPicPr>
                <a:picLocks noChangeAspect="1"/>
              </p:cNvPicPr>
              <p:nvPr/>
            </p:nvPicPr>
            <p:blipFill>
              <a:blip r:embed="rId19"/>
              <a:stretch>
                <a:fillRect/>
              </a:stretch>
            </p:blipFill>
            <p:spPr>
              <a:xfrm>
                <a:off x="39855" y="480279"/>
                <a:ext cx="349441" cy="190009"/>
              </a:xfrm>
              <a:prstGeom prst="rect">
                <a:avLst/>
              </a:prstGeom>
              <a:ln w="12700" cap="flat">
                <a:noFill/>
                <a:miter lim="400000"/>
              </a:ln>
              <a:effectLst/>
            </p:spPr>
          </p:pic>
          <p:pic>
            <p:nvPicPr>
              <p:cNvPr id="803" name="Image" descr="Image"/>
              <p:cNvPicPr>
                <a:picLocks noChangeAspect="1"/>
              </p:cNvPicPr>
              <p:nvPr/>
            </p:nvPicPr>
            <p:blipFill>
              <a:blip r:embed="rId20"/>
              <a:stretch>
                <a:fillRect/>
              </a:stretch>
            </p:blipFill>
            <p:spPr>
              <a:xfrm>
                <a:off x="937546" y="333330"/>
                <a:ext cx="204687" cy="281011"/>
              </a:xfrm>
              <a:prstGeom prst="rect">
                <a:avLst/>
              </a:prstGeom>
              <a:ln w="12700" cap="flat">
                <a:noFill/>
                <a:miter lim="400000"/>
              </a:ln>
              <a:effectLst/>
            </p:spPr>
          </p:pic>
          <p:pic>
            <p:nvPicPr>
              <p:cNvPr id="804" name="Image" descr="Image"/>
              <p:cNvPicPr>
                <a:picLocks noChangeAspect="1"/>
              </p:cNvPicPr>
              <p:nvPr/>
            </p:nvPicPr>
            <p:blipFill>
              <a:blip r:embed="rId21"/>
              <a:stretch>
                <a:fillRect/>
              </a:stretch>
            </p:blipFill>
            <p:spPr>
              <a:xfrm>
                <a:off x="1890359" y="508218"/>
                <a:ext cx="394242" cy="162648"/>
              </a:xfrm>
              <a:prstGeom prst="rect">
                <a:avLst/>
              </a:prstGeom>
              <a:ln w="12700" cap="flat">
                <a:noFill/>
                <a:miter lim="400000"/>
              </a:ln>
              <a:effectLst/>
            </p:spPr>
          </p:pic>
        </p:grpSp>
        <p:sp>
          <p:nvSpPr>
            <p:cNvPr id="806" name="Rectangle 3"/>
            <p:cNvSpPr txBox="1"/>
            <p:nvPr/>
          </p:nvSpPr>
          <p:spPr>
            <a:xfrm>
              <a:off x="2322892" y="182194"/>
              <a:ext cx="477358" cy="3206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70000" lnSpcReduction="20000"/>
            </a:bodyPr>
            <a:lstStyle>
              <a:lvl1pPr algn="ctr" defTabSz="804672">
                <a:lnSpc>
                  <a:spcPct val="170000"/>
                </a:lnSpc>
                <a:tabLst>
                  <a:tab pos="393700" algn="l"/>
                  <a:tab pos="800100" algn="l"/>
                  <a:tab pos="1206500" algn="l"/>
                  <a:tab pos="1600200" algn="l"/>
                  <a:tab pos="2006600" algn="l"/>
                </a:tabLst>
                <a:defRPr sz="1584" b="0">
                  <a:solidFill>
                    <a:srgbClr val="FFFFFF"/>
                  </a:solidFill>
                  <a:effectLst>
                    <a:outerShdw blurRad="33528" dist="33528" dir="2700000" rotWithShape="0">
                      <a:srgbClr val="000000"/>
                    </a:outerShdw>
                  </a:effectLst>
                  <a:latin typeface="+mn-lt"/>
                  <a:ea typeface="+mn-ea"/>
                  <a:cs typeface="+mn-cs"/>
                  <a:sym typeface="Arial"/>
                </a:defRPr>
              </a:lvl1pPr>
            </a:lstStyle>
            <a:p>
              <a:r>
                <a:t>vs.</a:t>
              </a:r>
            </a:p>
          </p:txBody>
        </p:sp>
      </p:grpSp>
      <p:sp>
        <p:nvSpPr>
          <p:cNvPr id="808" name="Rectangle 3"/>
          <p:cNvSpPr txBox="1"/>
          <p:nvPr/>
        </p:nvSpPr>
        <p:spPr>
          <a:xfrm>
            <a:off x="89592" y="3746388"/>
            <a:ext cx="8984060" cy="28452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defTabSz="786384">
              <a:lnSpc>
                <a:spcPct val="240000"/>
              </a:lnSpc>
              <a:tabLst>
                <a:tab pos="381000" algn="l"/>
                <a:tab pos="774700" algn="l"/>
                <a:tab pos="1168400" algn="l"/>
                <a:tab pos="1562100" algn="l"/>
                <a:tab pos="1955800" algn="l"/>
              </a:tabLst>
              <a:defRPr sz="1376" b="0">
                <a:solidFill>
                  <a:srgbClr val="FFFFFF"/>
                </a:solidFill>
                <a:effectLst>
                  <a:outerShdw blurRad="32766" dist="32766" dir="2700000" rotWithShape="0">
                    <a:srgbClr val="000000"/>
                  </a:outerShdw>
                </a:effectLst>
                <a:latin typeface="+mn-lt"/>
                <a:ea typeface="+mn-ea"/>
                <a:cs typeface="+mn-cs"/>
                <a:sym typeface="Arial"/>
              </a:defRPr>
            </a:pPr>
            <a:r>
              <a:rPr dirty="0"/>
              <a:t>Which lead me to then ask:</a:t>
            </a:r>
          </a:p>
          <a:p>
            <a:pPr algn="ctr" defTabSz="786384">
              <a:lnSpc>
                <a:spcPct val="170000"/>
              </a:lnSpc>
              <a:tabLst>
                <a:tab pos="431800" algn="l"/>
                <a:tab pos="825500" algn="l"/>
                <a:tab pos="1168400" algn="l"/>
                <a:tab pos="1562100" algn="l"/>
                <a:tab pos="1955800" algn="l"/>
              </a:tabLst>
              <a:defRPr sz="1376">
                <a:solidFill>
                  <a:srgbClr val="FFFFFF"/>
                </a:solidFill>
                <a:effectLst>
                  <a:outerShdw blurRad="32766" dist="32766" dir="2700000" rotWithShape="0">
                    <a:srgbClr val="000000"/>
                  </a:outerShdw>
                </a:effectLst>
                <a:latin typeface="+mn-lt"/>
                <a:ea typeface="+mn-ea"/>
                <a:cs typeface="+mn-cs"/>
                <a:sym typeface="Arial"/>
              </a:defRPr>
            </a:pPr>
            <a:r>
              <a:rPr dirty="0"/>
              <a:t>"Do proposed CCUS techniques include viable means of stably solidifying carbon?"</a:t>
            </a:r>
          </a:p>
          <a:p>
            <a:pPr algn="ctr" defTabSz="786384">
              <a:lnSpc>
                <a:spcPct val="170000"/>
              </a:lnSpc>
              <a:tabLst>
                <a:tab pos="431800" algn="l"/>
                <a:tab pos="825500" algn="l"/>
                <a:tab pos="1168400" algn="l"/>
                <a:tab pos="1562100" algn="l"/>
                <a:tab pos="1955800" algn="l"/>
              </a:tabLst>
              <a:defRPr sz="1376" b="0">
                <a:solidFill>
                  <a:srgbClr val="FFFFFF"/>
                </a:solidFill>
                <a:effectLst>
                  <a:outerShdw blurRad="32766" dist="32766" dir="2700000" rotWithShape="0">
                    <a:srgbClr val="000000"/>
                  </a:outerShdw>
                </a:effectLst>
                <a:latin typeface="+mn-lt"/>
                <a:ea typeface="+mn-ea"/>
                <a:cs typeface="+mn-cs"/>
                <a:sym typeface="Arial"/>
              </a:defRPr>
            </a:pPr>
            <a:r>
              <a:rPr dirty="0"/>
              <a:t>For which the answer appears to be:  </a:t>
            </a:r>
            <a:r>
              <a:rPr b="1" dirty="0">
                <a:solidFill>
                  <a:srgbClr val="FBC901"/>
                </a:solidFill>
              </a:rPr>
              <a:t>Yes, but only for 2-3 out of dozens of suggested technologies</a:t>
            </a:r>
            <a:endParaRPr lang="en-US" dirty="0">
              <a:solidFill>
                <a:srgbClr val="FBC901"/>
              </a:solidFill>
            </a:endParaRPr>
          </a:p>
          <a:p>
            <a:pPr algn="ctr" defTabSz="786384">
              <a:lnSpc>
                <a:spcPct val="170000"/>
              </a:lnSpc>
              <a:tabLst>
                <a:tab pos="431800" algn="l"/>
                <a:tab pos="825500" algn="l"/>
                <a:tab pos="1168400" algn="l"/>
                <a:tab pos="1562100" algn="l"/>
                <a:tab pos="1955800" algn="l"/>
              </a:tabLst>
              <a:defRPr sz="1376" b="0">
                <a:solidFill>
                  <a:srgbClr val="FFFFFF"/>
                </a:solidFill>
                <a:effectLst>
                  <a:outerShdw blurRad="32766" dist="32766" dir="2700000" rotWithShape="0">
                    <a:srgbClr val="000000"/>
                  </a:outerShdw>
                </a:effectLst>
                <a:latin typeface="+mn-lt"/>
                <a:ea typeface="+mn-ea"/>
                <a:cs typeface="+mn-cs"/>
                <a:sym typeface="Arial"/>
              </a:defRPr>
            </a:pPr>
            <a:endParaRPr lang="en-US" sz="400" dirty="0"/>
          </a:p>
          <a:p>
            <a:pPr algn="ctr" defTabSz="786384">
              <a:lnSpc>
                <a:spcPct val="170000"/>
              </a:lnSpc>
              <a:tabLst>
                <a:tab pos="431800" algn="l"/>
                <a:tab pos="825500" algn="l"/>
                <a:tab pos="1168400" algn="l"/>
                <a:tab pos="1562100" algn="l"/>
                <a:tab pos="1955800" algn="l"/>
              </a:tabLst>
              <a:defRPr sz="1376" b="0">
                <a:solidFill>
                  <a:srgbClr val="FFFFFF"/>
                </a:solidFill>
                <a:effectLst>
                  <a:outerShdw blurRad="32766" dist="32766" dir="2700000" rotWithShape="0">
                    <a:srgbClr val="000000"/>
                  </a:outerShdw>
                </a:effectLst>
                <a:latin typeface="+mn-lt"/>
                <a:ea typeface="+mn-ea"/>
                <a:cs typeface="+mn-cs"/>
                <a:sym typeface="Arial"/>
              </a:defRPr>
            </a:pPr>
            <a:r>
              <a:rPr dirty="0"/>
              <a:t>"Can use of those CCUS techs grow fast enough to blunt climate change?"</a:t>
            </a:r>
          </a:p>
          <a:p>
            <a:pPr algn="ctr" defTabSz="786384">
              <a:lnSpc>
                <a:spcPct val="200000"/>
              </a:lnSpc>
              <a:tabLst>
                <a:tab pos="431800" algn="l"/>
                <a:tab pos="825500" algn="l"/>
                <a:tab pos="1168400" algn="l"/>
                <a:tab pos="1562100" algn="l"/>
                <a:tab pos="1955800" algn="l"/>
              </a:tabLst>
              <a:defRPr sz="1376" b="0">
                <a:solidFill>
                  <a:srgbClr val="FFFFFF"/>
                </a:solidFill>
                <a:effectLst>
                  <a:outerShdw blurRad="32766" dist="32766" dir="2700000" rotWithShape="0">
                    <a:srgbClr val="000000"/>
                  </a:outerShdw>
                </a:effectLst>
                <a:latin typeface="+mn-lt"/>
                <a:ea typeface="+mn-ea"/>
                <a:cs typeface="+mn-cs"/>
                <a:sym typeface="Arial"/>
              </a:defRPr>
            </a:pPr>
            <a:r>
              <a:rPr dirty="0"/>
              <a:t>For which the answer from the last few pages appears to be:</a:t>
            </a:r>
          </a:p>
          <a:p>
            <a:pPr algn="ctr" defTabSz="786384">
              <a:lnSpc>
                <a:spcPct val="200000"/>
              </a:lnSpc>
              <a:tabLst>
                <a:tab pos="431800" algn="l"/>
                <a:tab pos="825500" algn="l"/>
                <a:tab pos="1168400" algn="l"/>
                <a:tab pos="1562100" algn="l"/>
                <a:tab pos="1955800" algn="l"/>
              </a:tabLst>
              <a:defRPr sz="1376">
                <a:solidFill>
                  <a:srgbClr val="FBC901"/>
                </a:solidFill>
                <a:effectLst>
                  <a:outerShdw blurRad="32766" dist="32766" dir="2700000" rotWithShape="0">
                    <a:srgbClr val="000000"/>
                  </a:outerShdw>
                </a:effectLst>
                <a:latin typeface="+mn-lt"/>
                <a:ea typeface="+mn-ea"/>
                <a:cs typeface="+mn-cs"/>
                <a:sym typeface="Arial"/>
              </a:defRPr>
            </a:pPr>
            <a:r>
              <a:rPr dirty="0"/>
              <a:t>If one projects (radical, unprecedented, implausible?) 120-900X growth of </a:t>
            </a:r>
            <a:r>
              <a:rPr dirty="0" err="1">
                <a:solidFill>
                  <a:srgbClr val="66CC33"/>
                </a:solidFill>
              </a:rPr>
              <a:t>CCUSS</a:t>
            </a:r>
            <a:r>
              <a:rPr dirty="0"/>
              <a:t> by 2050</a:t>
            </a:r>
          </a:p>
        </p:txBody>
      </p:sp>
      <p:grpSp>
        <p:nvGrpSpPr>
          <p:cNvPr id="814" name="Group"/>
          <p:cNvGrpSpPr/>
          <p:nvPr/>
        </p:nvGrpSpPr>
        <p:grpSpPr>
          <a:xfrm>
            <a:off x="2294571" y="2440245"/>
            <a:ext cx="4554858" cy="1214905"/>
            <a:chOff x="0" y="0"/>
            <a:chExt cx="4554856" cy="1214903"/>
          </a:xfrm>
        </p:grpSpPr>
        <p:pic>
          <p:nvPicPr>
            <p:cNvPr id="809" name="Image" descr="Image"/>
            <p:cNvPicPr>
              <a:picLocks noChangeAspect="1"/>
            </p:cNvPicPr>
            <p:nvPr/>
          </p:nvPicPr>
          <p:blipFill>
            <a:blip r:embed="rId22"/>
            <a:stretch>
              <a:fillRect/>
            </a:stretch>
          </p:blipFill>
          <p:spPr>
            <a:xfrm>
              <a:off x="2577028" y="330648"/>
              <a:ext cx="1977829" cy="884256"/>
            </a:xfrm>
            <a:prstGeom prst="rect">
              <a:avLst/>
            </a:prstGeom>
            <a:ln w="12700" cap="flat">
              <a:noFill/>
              <a:miter lim="400000"/>
            </a:ln>
            <a:effectLst/>
          </p:spPr>
        </p:pic>
        <p:pic>
          <p:nvPicPr>
            <p:cNvPr id="810" name="Image" descr="Image"/>
            <p:cNvPicPr>
              <a:picLocks noChangeAspect="1"/>
            </p:cNvPicPr>
            <p:nvPr/>
          </p:nvPicPr>
          <p:blipFill>
            <a:blip r:embed="rId23"/>
            <a:stretch>
              <a:fillRect/>
            </a:stretch>
          </p:blipFill>
          <p:spPr>
            <a:xfrm>
              <a:off x="0" y="345900"/>
              <a:ext cx="1596893" cy="853752"/>
            </a:xfrm>
            <a:prstGeom prst="rect">
              <a:avLst/>
            </a:prstGeom>
            <a:ln w="12700" cap="flat">
              <a:noFill/>
              <a:miter lim="400000"/>
            </a:ln>
            <a:effectLst/>
          </p:spPr>
        </p:pic>
        <p:sp>
          <p:nvSpPr>
            <p:cNvPr id="811" name="Arrow"/>
            <p:cNvSpPr/>
            <p:nvPr/>
          </p:nvSpPr>
          <p:spPr>
            <a:xfrm>
              <a:off x="1828398" y="552554"/>
              <a:ext cx="517125" cy="440444"/>
            </a:xfrm>
            <a:prstGeom prst="rightArrow">
              <a:avLst>
                <a:gd name="adj1" fmla="val 32000"/>
                <a:gd name="adj2" fmla="val 75142"/>
              </a:avLst>
            </a:prstGeom>
            <a:solidFill>
              <a:srgbClr val="FBC901"/>
            </a:solidFill>
            <a:ln w="12700" cap="flat">
              <a:noFill/>
              <a:miter lim="400000"/>
            </a:ln>
            <a:effectLst/>
          </p:spPr>
          <p:txBody>
            <a:bodyPr wrap="square" lIns="45719" tIns="45719" rIns="45719" bIns="45719" numCol="1" anchor="t">
              <a:noAutofit/>
            </a:bodyPr>
            <a:lstStyle/>
            <a:p>
              <a:endParaRPr/>
            </a:p>
          </p:txBody>
        </p:sp>
        <p:sp>
          <p:nvSpPr>
            <p:cNvPr id="812" name="Rectangle 3"/>
            <p:cNvSpPr txBox="1"/>
            <p:nvPr/>
          </p:nvSpPr>
          <p:spPr>
            <a:xfrm>
              <a:off x="153589" y="0"/>
              <a:ext cx="1289714" cy="2894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70000" lnSpcReduction="20000"/>
            </a:bodyPr>
            <a:lstStyle>
              <a:lvl1pPr algn="ctr" defTabSz="740663">
                <a:lnSpc>
                  <a:spcPct val="170000"/>
                </a:lnSpc>
                <a:tabLst>
                  <a:tab pos="368300" algn="l"/>
                  <a:tab pos="736600" algn="l"/>
                  <a:tab pos="1104900" algn="l"/>
                  <a:tab pos="1473200" algn="l"/>
                  <a:tab pos="1841500" algn="l"/>
                </a:tabLst>
                <a:defRPr sz="1296">
                  <a:solidFill>
                    <a:srgbClr val="A9A9A9"/>
                  </a:solidFill>
                  <a:effectLst>
                    <a:outerShdw blurRad="30861" dist="30861" dir="2700000" rotWithShape="0">
                      <a:srgbClr val="000000"/>
                    </a:outerShdw>
                  </a:effectLst>
                  <a:latin typeface="+mn-lt"/>
                  <a:ea typeface="+mn-ea"/>
                  <a:cs typeface="+mn-cs"/>
                  <a:sym typeface="Arial"/>
                </a:defRPr>
              </a:lvl1pPr>
            </a:lstStyle>
            <a:p>
              <a:pPr>
                <a:defRPr b="0">
                  <a:solidFill>
                    <a:srgbClr val="FFFFFF"/>
                  </a:solidFill>
                </a:defRPr>
              </a:pPr>
              <a:r>
                <a:rPr b="1">
                  <a:solidFill>
                    <a:srgbClr val="A9A9A9"/>
                  </a:solidFill>
                </a:rPr>
                <a:t>Gray Hydrogen</a:t>
              </a:r>
            </a:p>
          </p:txBody>
        </p:sp>
        <p:sp>
          <p:nvSpPr>
            <p:cNvPr id="813" name="Rectangle 3"/>
            <p:cNvSpPr txBox="1"/>
            <p:nvPr/>
          </p:nvSpPr>
          <p:spPr>
            <a:xfrm>
              <a:off x="2945107" y="0"/>
              <a:ext cx="1241671" cy="2894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70000" lnSpcReduction="20000"/>
            </a:bodyPr>
            <a:lstStyle>
              <a:lvl1pPr algn="ctr" defTabSz="722376">
                <a:lnSpc>
                  <a:spcPct val="170000"/>
                </a:lnSpc>
                <a:tabLst>
                  <a:tab pos="355600" algn="l"/>
                  <a:tab pos="711200" algn="l"/>
                  <a:tab pos="1079500" algn="l"/>
                  <a:tab pos="1435100" algn="l"/>
                  <a:tab pos="1803400" algn="l"/>
                </a:tabLst>
                <a:defRPr sz="1264">
                  <a:solidFill>
                    <a:srgbClr val="76D6FF"/>
                  </a:solidFill>
                  <a:effectLst>
                    <a:outerShdw blurRad="30099" dist="30099" dir="2700000" rotWithShape="0">
                      <a:srgbClr val="000000"/>
                    </a:outerShdw>
                  </a:effectLst>
                  <a:latin typeface="+mn-lt"/>
                  <a:ea typeface="+mn-ea"/>
                  <a:cs typeface="+mn-cs"/>
                  <a:sym typeface="Arial"/>
                </a:defRPr>
              </a:lvl1pPr>
            </a:lstStyle>
            <a:p>
              <a:pPr>
                <a:defRPr b="0">
                  <a:solidFill>
                    <a:srgbClr val="FFFFFF"/>
                  </a:solidFill>
                </a:defRPr>
              </a:pPr>
              <a:r>
                <a:rPr b="1">
                  <a:solidFill>
                    <a:srgbClr val="76D6FF"/>
                  </a:solidFill>
                </a:rPr>
                <a:t>Blue Hydrogen</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 name="Rectangle 2"/>
          <p:cNvSpPr txBox="1">
            <a:spLocks noGrp="1"/>
          </p:cNvSpPr>
          <p:nvPr>
            <p:ph type="title"/>
          </p:nvPr>
        </p:nvSpPr>
        <p:spPr>
          <a:xfrm>
            <a:off x="304800" y="12699"/>
            <a:ext cx="8534400" cy="508425"/>
          </a:xfrm>
          <a:prstGeom prst="rect">
            <a:avLst/>
          </a:prstGeom>
        </p:spPr>
        <p:txBody>
          <a:bodyPr/>
          <a:lstStyle/>
          <a:p>
            <a:pPr>
              <a:defRPr sz="1800"/>
            </a:pPr>
            <a:r>
              <a:t>Bringing me </a:t>
            </a:r>
            <a:r>
              <a:rPr b="1">
                <a:solidFill>
                  <a:srgbClr val="FBC901"/>
                </a:solidFill>
              </a:rPr>
              <a:t>almost </a:t>
            </a:r>
            <a:r>
              <a:t>to the second and third parts of </a:t>
            </a:r>
            <a:r>
              <a:rPr b="1"/>
              <a:t>Hydrogen Economy Visions:</a:t>
            </a:r>
          </a:p>
        </p:txBody>
      </p:sp>
      <p:sp>
        <p:nvSpPr>
          <p:cNvPr id="817" name="Rectangle 3"/>
          <p:cNvSpPr txBox="1">
            <a:spLocks noGrp="1"/>
          </p:cNvSpPr>
          <p:nvPr>
            <p:ph type="body" sz="quarter" idx="1"/>
          </p:nvPr>
        </p:nvSpPr>
        <p:spPr>
          <a:xfrm>
            <a:off x="79970" y="572234"/>
            <a:ext cx="8984060" cy="746934"/>
          </a:xfrm>
          <a:prstGeom prst="rect">
            <a:avLst/>
          </a:prstGeom>
        </p:spPr>
        <p:txBody>
          <a:bodyPr/>
          <a:lstStyle/>
          <a:p>
            <a:r>
              <a:rPr dirty="0"/>
              <a:t>Part 2) Hydrogen Gas could be shipped via existing Natural Gas infrastructure</a:t>
            </a:r>
            <a:endParaRPr lang="en-US" dirty="0"/>
          </a:p>
          <a:p>
            <a:r>
              <a:rPr lang="en-US" dirty="0"/>
              <a:t>	</a:t>
            </a:r>
            <a:r>
              <a:rPr dirty="0"/>
              <a:t>including the existing 3 million miles of buried U.S. Natural Gas Pipelines</a:t>
            </a:r>
          </a:p>
        </p:txBody>
      </p:sp>
      <p:sp>
        <p:nvSpPr>
          <p:cNvPr id="818" name="Rectangle 3"/>
          <p:cNvSpPr txBox="1"/>
          <p:nvPr/>
        </p:nvSpPr>
        <p:spPr>
          <a:xfrm>
            <a:off x="135739" y="2901221"/>
            <a:ext cx="8984061" cy="1145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1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Part 3) Once delivered, Hydrogen Gas's portability would then accommodate myriad applications</a:t>
            </a:r>
          </a:p>
          <a:p>
            <a:pPr>
              <a:lnSpc>
                <a:spcPct val="170000"/>
              </a:lnSpc>
              <a:tabLst>
                <a:tab pos="342900" algn="l"/>
                <a:tab pos="7493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Especially in the U.S.'s largest energy consumption sector of Transportation</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Where it might even meet the extreme challenge of GHG-free long-distance flight</a:t>
            </a:r>
          </a:p>
        </p:txBody>
      </p:sp>
      <p:sp>
        <p:nvSpPr>
          <p:cNvPr id="819" name="Rectangle 3"/>
          <p:cNvSpPr txBox="1"/>
          <p:nvPr/>
        </p:nvSpPr>
        <p:spPr>
          <a:xfrm>
            <a:off x="41617" y="5671723"/>
            <a:ext cx="9060261" cy="4421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p>
            <a:pPr algn="ctr">
              <a:lnSpc>
                <a:spcPct val="220000"/>
              </a:lnSpc>
              <a:tabLst>
                <a:tab pos="457200" algn="l"/>
                <a:tab pos="914400" algn="l"/>
                <a:tab pos="1371600" algn="l"/>
                <a:tab pos="1828800" algn="l"/>
                <a:tab pos="2286000" algn="l"/>
              </a:tabLst>
              <a:defRPr sz="1600" b="0">
                <a:solidFill>
                  <a:srgbClr val="FBC901"/>
                </a:solidFill>
                <a:effectLst>
                  <a:outerShdw blurRad="38100" dist="38100" dir="2700000" rotWithShape="0">
                    <a:srgbClr val="000000"/>
                  </a:outerShdw>
                </a:effectLst>
                <a:latin typeface="+mn-lt"/>
                <a:ea typeface="+mn-ea"/>
                <a:cs typeface="+mn-cs"/>
                <a:sym typeface="Arial"/>
              </a:defRPr>
            </a:pPr>
            <a:r>
              <a:rPr sz="1500" i="1" dirty="0">
                <a:solidFill>
                  <a:srgbClr val="FFFFFF"/>
                </a:solidFill>
              </a:rPr>
              <a:t>"Bringing me </a:t>
            </a:r>
            <a:r>
              <a:rPr sz="1500" b="1" i="1" dirty="0"/>
              <a:t>almost</a:t>
            </a:r>
            <a:r>
              <a:rPr sz="1500" i="1" dirty="0">
                <a:solidFill>
                  <a:srgbClr val="FFFFFF"/>
                </a:solidFill>
              </a:rPr>
              <a:t>"</a:t>
            </a:r>
            <a:r>
              <a:rPr sz="1500" dirty="0">
                <a:solidFill>
                  <a:srgbClr val="FFFFFF"/>
                </a:solidFill>
              </a:rPr>
              <a:t>  because </a:t>
            </a:r>
            <a:r>
              <a:rPr lang="en-US" sz="1600" dirty="0">
                <a:solidFill>
                  <a:srgbClr val="FFFFFF"/>
                </a:solidFill>
                <a:effectLst/>
                <a:latin typeface="Arial" panose="020B0604020202020204" pitchFamily="34" charset="0"/>
              </a:rPr>
              <a:t>some extremely important questions must first be addressed:</a:t>
            </a:r>
          </a:p>
          <a:p>
            <a:pPr algn="ctr">
              <a:lnSpc>
                <a:spcPct val="220000"/>
              </a:lnSpc>
              <a:tabLst>
                <a:tab pos="457200" algn="l"/>
                <a:tab pos="914400" algn="l"/>
                <a:tab pos="1371600" algn="l"/>
                <a:tab pos="1828800" algn="l"/>
                <a:tab pos="2286000" algn="l"/>
              </a:tabLst>
              <a:defRPr sz="1600" b="0">
                <a:solidFill>
                  <a:srgbClr val="FBC901"/>
                </a:solidFill>
                <a:effectLst>
                  <a:outerShdw blurRad="38100" dist="38100" dir="2700000" rotWithShape="0">
                    <a:srgbClr val="000000"/>
                  </a:outerShdw>
                </a:effectLst>
                <a:latin typeface="+mn-lt"/>
                <a:ea typeface="+mn-ea"/>
                <a:cs typeface="+mn-cs"/>
                <a:sym typeface="Arial"/>
              </a:defRPr>
            </a:pPr>
            <a:endParaRPr sz="1500" dirty="0">
              <a:solidFill>
                <a:srgbClr val="FFFFFF"/>
              </a:solidFill>
            </a:endParaRPr>
          </a:p>
        </p:txBody>
      </p:sp>
      <p:grpSp>
        <p:nvGrpSpPr>
          <p:cNvPr id="823" name="Group"/>
          <p:cNvGrpSpPr/>
          <p:nvPr/>
        </p:nvGrpSpPr>
        <p:grpSpPr>
          <a:xfrm>
            <a:off x="1987086" y="1548086"/>
            <a:ext cx="5169828" cy="1102522"/>
            <a:chOff x="0" y="0"/>
            <a:chExt cx="5169827" cy="1102521"/>
          </a:xfrm>
        </p:grpSpPr>
        <p:pic>
          <p:nvPicPr>
            <p:cNvPr id="820" name="Image" descr="Image"/>
            <p:cNvPicPr>
              <a:picLocks noChangeAspect="1"/>
            </p:cNvPicPr>
            <p:nvPr/>
          </p:nvPicPr>
          <p:blipFill>
            <a:blip r:embed="rId2"/>
            <a:srcRect t="35302" b="26281"/>
            <a:stretch>
              <a:fillRect/>
            </a:stretch>
          </p:blipFill>
          <p:spPr>
            <a:xfrm flipH="1">
              <a:off x="3598242" y="306137"/>
              <a:ext cx="1571586" cy="603732"/>
            </a:xfrm>
            <a:prstGeom prst="rect">
              <a:avLst/>
            </a:prstGeom>
            <a:ln w="12700" cap="flat">
              <a:noFill/>
              <a:miter lim="400000"/>
            </a:ln>
            <a:effectLst/>
          </p:spPr>
        </p:pic>
        <p:pic>
          <p:nvPicPr>
            <p:cNvPr id="821" name="Image" descr="Image"/>
            <p:cNvPicPr>
              <a:picLocks noChangeAspect="1"/>
            </p:cNvPicPr>
            <p:nvPr/>
          </p:nvPicPr>
          <p:blipFill>
            <a:blip r:embed="rId3"/>
            <a:srcRect t="13478"/>
            <a:stretch>
              <a:fillRect/>
            </a:stretch>
          </p:blipFill>
          <p:spPr>
            <a:xfrm>
              <a:off x="1783229" y="0"/>
              <a:ext cx="1602866" cy="1102522"/>
            </a:xfrm>
            <a:prstGeom prst="rect">
              <a:avLst/>
            </a:prstGeom>
            <a:ln w="12700" cap="flat">
              <a:noFill/>
              <a:miter lim="400000"/>
            </a:ln>
            <a:effectLst/>
          </p:spPr>
        </p:pic>
        <p:pic>
          <p:nvPicPr>
            <p:cNvPr id="822" name="Image" descr="Image"/>
            <p:cNvPicPr>
              <a:picLocks noChangeAspect="1"/>
            </p:cNvPicPr>
            <p:nvPr/>
          </p:nvPicPr>
          <p:blipFill>
            <a:blip r:embed="rId2"/>
            <a:srcRect t="35302" b="26281"/>
            <a:stretch>
              <a:fillRect/>
            </a:stretch>
          </p:blipFill>
          <p:spPr>
            <a:xfrm>
              <a:off x="0" y="307635"/>
              <a:ext cx="1571446" cy="603678"/>
            </a:xfrm>
            <a:prstGeom prst="rect">
              <a:avLst/>
            </a:prstGeom>
            <a:ln w="12700" cap="flat">
              <a:noFill/>
              <a:miter lim="400000"/>
            </a:ln>
            <a:effectLst/>
          </p:spPr>
        </p:pic>
      </p:grpSp>
      <p:grpSp>
        <p:nvGrpSpPr>
          <p:cNvPr id="840" name="Group"/>
          <p:cNvGrpSpPr/>
          <p:nvPr/>
        </p:nvGrpSpPr>
        <p:grpSpPr>
          <a:xfrm>
            <a:off x="492862" y="4269501"/>
            <a:ext cx="3780555" cy="1326140"/>
            <a:chOff x="0" y="0"/>
            <a:chExt cx="3780553" cy="1326138"/>
          </a:xfrm>
        </p:grpSpPr>
        <p:grpSp>
          <p:nvGrpSpPr>
            <p:cNvPr id="827" name="Group"/>
            <p:cNvGrpSpPr/>
            <p:nvPr/>
          </p:nvGrpSpPr>
          <p:grpSpPr>
            <a:xfrm>
              <a:off x="2899766" y="336316"/>
              <a:ext cx="880788" cy="973415"/>
              <a:chOff x="0" y="-43166"/>
              <a:chExt cx="880787" cy="973413"/>
            </a:xfrm>
          </p:grpSpPr>
          <p:pic>
            <p:nvPicPr>
              <p:cNvPr id="824" name="Image" descr="Image"/>
              <p:cNvPicPr>
                <a:picLocks noChangeAspect="1"/>
              </p:cNvPicPr>
              <p:nvPr/>
            </p:nvPicPr>
            <p:blipFill>
              <a:blip r:embed="rId4"/>
              <a:srcRect b="10167"/>
              <a:stretch>
                <a:fillRect/>
              </a:stretch>
            </p:blipFill>
            <p:spPr>
              <a:xfrm>
                <a:off x="105067" y="-1"/>
                <a:ext cx="670667" cy="730818"/>
              </a:xfrm>
              <a:prstGeom prst="rect">
                <a:avLst/>
              </a:prstGeom>
              <a:ln w="12700" cap="flat">
                <a:noFill/>
                <a:miter lim="400000"/>
              </a:ln>
              <a:effectLst/>
            </p:spPr>
          </p:pic>
          <p:sp>
            <p:nvSpPr>
              <p:cNvPr id="825" name="Rectangle 3"/>
              <p:cNvSpPr txBox="1"/>
              <p:nvPr/>
            </p:nvSpPr>
            <p:spPr>
              <a:xfrm>
                <a:off x="0" y="747237"/>
                <a:ext cx="880788" cy="18301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62500" lnSpcReduction="20000"/>
              </a:bodyPr>
              <a:lstStyle>
                <a:lvl1pPr algn="ctr" defTabSz="640079">
                  <a:lnSpc>
                    <a:spcPct val="170000"/>
                  </a:lnSpc>
                  <a:tabLst>
                    <a:tab pos="317500" algn="l"/>
                    <a:tab pos="635000" algn="l"/>
                    <a:tab pos="952500" algn="l"/>
                    <a:tab pos="1270000" algn="l"/>
                    <a:tab pos="1587500" algn="l"/>
                  </a:tabLst>
                  <a:defRPr sz="700" b="0">
                    <a:solidFill>
                      <a:srgbClr val="FFFFFF"/>
                    </a:solidFill>
                    <a:effectLst>
                      <a:outerShdw blurRad="26669" dist="26669" dir="2700000" rotWithShape="0">
                        <a:srgbClr val="000000"/>
                      </a:outerShdw>
                    </a:effectLst>
                    <a:latin typeface="+mn-lt"/>
                    <a:ea typeface="+mn-ea"/>
                    <a:cs typeface="+mn-cs"/>
                    <a:sym typeface="Arial"/>
                  </a:defRPr>
                </a:lvl1pPr>
              </a:lstStyle>
              <a:p>
                <a:r>
                  <a:t>2.67 QW-h</a:t>
                </a:r>
              </a:p>
            </p:txBody>
          </p:sp>
          <p:sp>
            <p:nvSpPr>
              <p:cNvPr id="826" name="Rectangle 3"/>
              <p:cNvSpPr txBox="1"/>
              <p:nvPr/>
            </p:nvSpPr>
            <p:spPr>
              <a:xfrm>
                <a:off x="110526" y="-43167"/>
                <a:ext cx="657459" cy="186368"/>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algn="ctr">
                  <a:defRPr sz="500"/>
                </a:lvl1pPr>
              </a:lstStyle>
              <a:p>
                <a:r>
                  <a:t>Commercial</a:t>
                </a:r>
              </a:p>
            </p:txBody>
          </p:sp>
        </p:grpSp>
        <p:grpSp>
          <p:nvGrpSpPr>
            <p:cNvPr id="831" name="Group"/>
            <p:cNvGrpSpPr/>
            <p:nvPr/>
          </p:nvGrpSpPr>
          <p:grpSpPr>
            <a:xfrm>
              <a:off x="2145854" y="301607"/>
              <a:ext cx="880788" cy="1014712"/>
              <a:chOff x="0" y="-24807"/>
              <a:chExt cx="880787" cy="1014710"/>
            </a:xfrm>
          </p:grpSpPr>
          <p:pic>
            <p:nvPicPr>
              <p:cNvPr id="828" name="Image" descr="Image"/>
              <p:cNvPicPr>
                <a:picLocks noChangeAspect="1"/>
              </p:cNvPicPr>
              <p:nvPr/>
            </p:nvPicPr>
            <p:blipFill>
              <a:blip r:embed="rId5"/>
              <a:srcRect b="9838"/>
              <a:stretch>
                <a:fillRect/>
              </a:stretch>
            </p:blipFill>
            <p:spPr>
              <a:xfrm>
                <a:off x="89125" y="0"/>
                <a:ext cx="702415" cy="790738"/>
              </a:xfrm>
              <a:prstGeom prst="rect">
                <a:avLst/>
              </a:prstGeom>
              <a:ln w="12700" cap="flat">
                <a:noFill/>
                <a:miter lim="400000"/>
              </a:ln>
              <a:effectLst/>
            </p:spPr>
          </p:pic>
          <p:sp>
            <p:nvSpPr>
              <p:cNvPr id="829" name="Rectangle 3"/>
              <p:cNvSpPr txBox="1"/>
              <p:nvPr/>
            </p:nvSpPr>
            <p:spPr>
              <a:xfrm>
                <a:off x="0" y="806893"/>
                <a:ext cx="880788" cy="18301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62500" lnSpcReduction="20000"/>
              </a:bodyPr>
              <a:lstStyle>
                <a:lvl1pPr algn="ctr" defTabSz="640079">
                  <a:lnSpc>
                    <a:spcPct val="170000"/>
                  </a:lnSpc>
                  <a:tabLst>
                    <a:tab pos="317500" algn="l"/>
                    <a:tab pos="635000" algn="l"/>
                    <a:tab pos="952500" algn="l"/>
                    <a:tab pos="1270000" algn="l"/>
                    <a:tab pos="1587500" algn="l"/>
                  </a:tabLst>
                  <a:defRPr sz="700" b="0">
                    <a:solidFill>
                      <a:srgbClr val="FFFFFF"/>
                    </a:solidFill>
                    <a:effectLst>
                      <a:outerShdw blurRad="26669" dist="26669" dir="2700000" rotWithShape="0">
                        <a:srgbClr val="000000"/>
                      </a:outerShdw>
                    </a:effectLst>
                    <a:latin typeface="+mn-lt"/>
                    <a:ea typeface="+mn-ea"/>
                    <a:cs typeface="+mn-cs"/>
                    <a:sym typeface="Arial"/>
                  </a:defRPr>
                </a:lvl1pPr>
              </a:lstStyle>
              <a:p>
                <a:r>
                  <a:t>3.39 QW-h</a:t>
                </a:r>
              </a:p>
            </p:txBody>
          </p:sp>
          <p:sp>
            <p:nvSpPr>
              <p:cNvPr id="830" name="Rectangle 3"/>
              <p:cNvSpPr txBox="1"/>
              <p:nvPr/>
            </p:nvSpPr>
            <p:spPr>
              <a:xfrm>
                <a:off x="89803" y="-24808"/>
                <a:ext cx="694649" cy="160840"/>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lnSpcReduction="10000"/>
              </a:bodyPr>
              <a:lstStyle>
                <a:lvl1pPr algn="ctr">
                  <a:defRPr sz="500"/>
                </a:lvl1pPr>
              </a:lstStyle>
              <a:p>
                <a:r>
                  <a:t>Residential</a:t>
                </a:r>
              </a:p>
            </p:txBody>
          </p:sp>
        </p:grpSp>
        <p:grpSp>
          <p:nvGrpSpPr>
            <p:cNvPr id="835" name="Group"/>
            <p:cNvGrpSpPr/>
            <p:nvPr/>
          </p:nvGrpSpPr>
          <p:grpSpPr>
            <a:xfrm>
              <a:off x="1129498" y="6974"/>
              <a:ext cx="1038042" cy="1318860"/>
              <a:chOff x="-2278" y="-14710"/>
              <a:chExt cx="1038040" cy="1318859"/>
            </a:xfrm>
          </p:grpSpPr>
          <p:pic>
            <p:nvPicPr>
              <p:cNvPr id="832" name="Image" descr="Image"/>
              <p:cNvPicPr>
                <a:picLocks noChangeAspect="1"/>
              </p:cNvPicPr>
              <p:nvPr/>
            </p:nvPicPr>
            <p:blipFill>
              <a:blip r:embed="rId6"/>
              <a:srcRect b="7933"/>
              <a:stretch>
                <a:fillRect/>
              </a:stretch>
            </p:blipFill>
            <p:spPr>
              <a:xfrm>
                <a:off x="0" y="-1"/>
                <a:ext cx="1035762" cy="1103391"/>
              </a:xfrm>
              <a:prstGeom prst="rect">
                <a:avLst/>
              </a:prstGeom>
              <a:ln w="12700" cap="flat">
                <a:noFill/>
                <a:miter lim="400000"/>
              </a:ln>
              <a:effectLst/>
            </p:spPr>
          </p:pic>
          <p:sp>
            <p:nvSpPr>
              <p:cNvPr id="833" name="Rectangle 3"/>
              <p:cNvSpPr txBox="1"/>
              <p:nvPr/>
            </p:nvSpPr>
            <p:spPr>
              <a:xfrm>
                <a:off x="86232" y="1121138"/>
                <a:ext cx="880789" cy="18301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62500" lnSpcReduction="20000"/>
              </a:bodyPr>
              <a:lstStyle>
                <a:lvl1pPr algn="ctr" defTabSz="640079">
                  <a:lnSpc>
                    <a:spcPct val="170000"/>
                  </a:lnSpc>
                  <a:tabLst>
                    <a:tab pos="317500" algn="l"/>
                    <a:tab pos="635000" algn="l"/>
                    <a:tab pos="952500" algn="l"/>
                    <a:tab pos="1270000" algn="l"/>
                    <a:tab pos="1587500" algn="l"/>
                  </a:tabLst>
                  <a:defRPr sz="700" b="0">
                    <a:solidFill>
                      <a:srgbClr val="FFFFFF"/>
                    </a:solidFill>
                    <a:effectLst>
                      <a:outerShdw blurRad="26669" dist="26669" dir="2700000" rotWithShape="0">
                        <a:srgbClr val="000000"/>
                      </a:outerShdw>
                    </a:effectLst>
                    <a:latin typeface="+mn-lt"/>
                    <a:ea typeface="+mn-ea"/>
                    <a:cs typeface="+mn-cs"/>
                    <a:sym typeface="Arial"/>
                  </a:defRPr>
                </a:lvl1pPr>
              </a:lstStyle>
              <a:p>
                <a:r>
                  <a:t>7.59 QW-h</a:t>
                </a:r>
              </a:p>
            </p:txBody>
          </p:sp>
          <p:sp>
            <p:nvSpPr>
              <p:cNvPr id="834" name="Rectangle 3"/>
              <p:cNvSpPr txBox="1"/>
              <p:nvPr/>
            </p:nvSpPr>
            <p:spPr>
              <a:xfrm>
                <a:off x="-2279" y="-14711"/>
                <a:ext cx="1035636" cy="162284"/>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lnSpcReduction="10000"/>
              </a:bodyPr>
              <a:lstStyle>
                <a:lvl1pPr algn="ctr">
                  <a:defRPr sz="500"/>
                </a:lvl1pPr>
              </a:lstStyle>
              <a:p>
                <a:r>
                  <a:t>Industrial</a:t>
                </a:r>
              </a:p>
            </p:txBody>
          </p:sp>
        </p:grpSp>
        <p:grpSp>
          <p:nvGrpSpPr>
            <p:cNvPr id="839" name="Group"/>
            <p:cNvGrpSpPr/>
            <p:nvPr/>
          </p:nvGrpSpPr>
          <p:grpSpPr>
            <a:xfrm>
              <a:off x="0" y="0"/>
              <a:ext cx="1051636" cy="1326139"/>
              <a:chOff x="0" y="-10580"/>
              <a:chExt cx="1051635" cy="1326138"/>
            </a:xfrm>
          </p:grpSpPr>
          <p:pic>
            <p:nvPicPr>
              <p:cNvPr id="836" name="Image" descr="Image"/>
              <p:cNvPicPr>
                <a:picLocks noChangeAspect="1"/>
              </p:cNvPicPr>
              <p:nvPr/>
            </p:nvPicPr>
            <p:blipFill>
              <a:blip r:embed="rId7"/>
              <a:srcRect b="6658"/>
              <a:stretch>
                <a:fillRect/>
              </a:stretch>
            </p:blipFill>
            <p:spPr>
              <a:xfrm>
                <a:off x="0" y="0"/>
                <a:ext cx="1051636" cy="1107562"/>
              </a:xfrm>
              <a:prstGeom prst="rect">
                <a:avLst/>
              </a:prstGeom>
              <a:ln w="12700" cap="flat">
                <a:noFill/>
                <a:miter lim="400000"/>
              </a:ln>
              <a:effectLst/>
            </p:spPr>
          </p:pic>
          <p:sp>
            <p:nvSpPr>
              <p:cNvPr id="837" name="Rectangle 3"/>
              <p:cNvSpPr txBox="1"/>
              <p:nvPr/>
            </p:nvSpPr>
            <p:spPr>
              <a:xfrm>
                <a:off x="73863" y="1132548"/>
                <a:ext cx="880788" cy="18301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62500" lnSpcReduction="20000"/>
              </a:bodyPr>
              <a:lstStyle>
                <a:lvl1pPr algn="ctr" defTabSz="640079">
                  <a:lnSpc>
                    <a:spcPct val="170000"/>
                  </a:lnSpc>
                  <a:tabLst>
                    <a:tab pos="317500" algn="l"/>
                    <a:tab pos="635000" algn="l"/>
                    <a:tab pos="952500" algn="l"/>
                    <a:tab pos="1270000" algn="l"/>
                    <a:tab pos="1587500" algn="l"/>
                  </a:tabLst>
                  <a:defRPr sz="700" b="0">
                    <a:solidFill>
                      <a:srgbClr val="FFFFFF"/>
                    </a:solidFill>
                    <a:effectLst>
                      <a:outerShdw blurRad="26669" dist="26669" dir="2700000" rotWithShape="0">
                        <a:srgbClr val="000000"/>
                      </a:outerShdw>
                    </a:effectLst>
                    <a:latin typeface="+mn-lt"/>
                    <a:ea typeface="+mn-ea"/>
                    <a:cs typeface="+mn-cs"/>
                    <a:sym typeface="Arial"/>
                  </a:defRPr>
                </a:lvl1pPr>
              </a:lstStyle>
              <a:p>
                <a:r>
                  <a:t>7.88 QW-h</a:t>
                </a:r>
              </a:p>
            </p:txBody>
          </p:sp>
          <p:sp>
            <p:nvSpPr>
              <p:cNvPr id="838" name="Rectangle 3"/>
              <p:cNvSpPr txBox="1"/>
              <p:nvPr/>
            </p:nvSpPr>
            <p:spPr>
              <a:xfrm>
                <a:off x="6483" y="-10581"/>
                <a:ext cx="1037703" cy="161595"/>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lnSpcReduction="10000"/>
              </a:bodyPr>
              <a:lstStyle>
                <a:lvl1pPr algn="ctr">
                  <a:defRPr sz="500"/>
                </a:lvl1pPr>
              </a:lstStyle>
              <a:p>
                <a:r>
                  <a:t>Transportation</a:t>
                </a:r>
              </a:p>
            </p:txBody>
          </p:sp>
        </p:grpSp>
      </p:grpSp>
      <p:grpSp>
        <p:nvGrpSpPr>
          <p:cNvPr id="845" name="Group"/>
          <p:cNvGrpSpPr/>
          <p:nvPr/>
        </p:nvGrpSpPr>
        <p:grpSpPr>
          <a:xfrm>
            <a:off x="4552349" y="4295975"/>
            <a:ext cx="4156202" cy="1273192"/>
            <a:chOff x="0" y="0"/>
            <a:chExt cx="4156201" cy="1273190"/>
          </a:xfrm>
        </p:grpSpPr>
        <p:pic>
          <p:nvPicPr>
            <p:cNvPr id="841" name="Image" descr="Image"/>
            <p:cNvPicPr>
              <a:picLocks noChangeAspect="1"/>
            </p:cNvPicPr>
            <p:nvPr/>
          </p:nvPicPr>
          <p:blipFill>
            <a:blip r:embed="rId8"/>
            <a:srcRect t="10326" b="4651"/>
            <a:stretch>
              <a:fillRect/>
            </a:stretch>
          </p:blipFill>
          <p:spPr>
            <a:xfrm>
              <a:off x="2849934" y="594094"/>
              <a:ext cx="1306268" cy="679097"/>
            </a:xfrm>
            <a:prstGeom prst="rect">
              <a:avLst/>
            </a:prstGeom>
            <a:ln w="12700" cap="flat">
              <a:noFill/>
              <a:miter lim="400000"/>
            </a:ln>
            <a:effectLst/>
          </p:spPr>
        </p:pic>
        <p:pic>
          <p:nvPicPr>
            <p:cNvPr id="842" name="Image" descr="Image"/>
            <p:cNvPicPr>
              <a:picLocks noChangeAspect="1"/>
            </p:cNvPicPr>
            <p:nvPr/>
          </p:nvPicPr>
          <p:blipFill>
            <a:blip r:embed="rId9"/>
            <a:srcRect t="11997"/>
            <a:stretch>
              <a:fillRect/>
            </a:stretch>
          </p:blipFill>
          <p:spPr>
            <a:xfrm>
              <a:off x="863281" y="507171"/>
              <a:ext cx="1089933" cy="598974"/>
            </a:xfrm>
            <a:prstGeom prst="rect">
              <a:avLst/>
            </a:prstGeom>
            <a:ln w="12700" cap="flat">
              <a:noFill/>
              <a:miter lim="400000"/>
            </a:ln>
            <a:effectLst/>
          </p:spPr>
        </p:pic>
        <p:pic>
          <p:nvPicPr>
            <p:cNvPr id="843" name="Image" descr="Image"/>
            <p:cNvPicPr>
              <a:picLocks noChangeAspect="1"/>
            </p:cNvPicPr>
            <p:nvPr/>
          </p:nvPicPr>
          <p:blipFill>
            <a:blip r:embed="rId10"/>
            <a:stretch>
              <a:fillRect/>
            </a:stretch>
          </p:blipFill>
          <p:spPr>
            <a:xfrm>
              <a:off x="1828408" y="0"/>
              <a:ext cx="1210033" cy="679048"/>
            </a:xfrm>
            <a:prstGeom prst="rect">
              <a:avLst/>
            </a:prstGeom>
            <a:ln w="12700" cap="flat">
              <a:noFill/>
              <a:miter lim="400000"/>
            </a:ln>
            <a:effectLst/>
          </p:spPr>
        </p:pic>
        <p:pic>
          <p:nvPicPr>
            <p:cNvPr id="844" name="Image" descr="Image"/>
            <p:cNvPicPr>
              <a:picLocks noChangeAspect="1"/>
            </p:cNvPicPr>
            <p:nvPr/>
          </p:nvPicPr>
          <p:blipFill>
            <a:blip r:embed="rId11"/>
            <a:stretch>
              <a:fillRect/>
            </a:stretch>
          </p:blipFill>
          <p:spPr>
            <a:xfrm>
              <a:off x="0" y="0"/>
              <a:ext cx="1069731" cy="599050"/>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Rectangle 5"/>
          <p:cNvSpPr txBox="1"/>
          <p:nvPr/>
        </p:nvSpPr>
        <p:spPr>
          <a:xfrm>
            <a:off x="103567" y="6381378"/>
            <a:ext cx="8846655" cy="46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900" b="0" i="1">
                <a:solidFill>
                  <a:srgbClr val="00777D"/>
                </a:solidFill>
                <a:effectLst>
                  <a:outerShdw blurRad="38100" dist="38100" dir="2700000" rotWithShape="0">
                    <a:srgbClr val="000000"/>
                  </a:outerShdw>
                </a:effectLst>
                <a:latin typeface="+mn-lt"/>
                <a:ea typeface="+mn-ea"/>
                <a:cs typeface="+mn-cs"/>
                <a:sym typeface="Arial"/>
              </a:defRPr>
            </a:pPr>
            <a:r>
              <a:t>1) Figures both found in web-posted document: https://www.researchgate.net/publication/316087225_Hydrogen_Economy_for_Arab_Countries</a:t>
            </a:r>
            <a:br/>
            <a:r>
              <a:t>That figure credited as: "Renewable Hydrogen Production, Storage, Transport and Utilization for Transport, Household and Industry. Urban Power Station</a:t>
            </a:r>
            <a:br/>
            <a:r>
              <a:t>© Forschungszen- trum Jülich GmbH" </a:t>
            </a:r>
          </a:p>
        </p:txBody>
      </p:sp>
      <p:pic>
        <p:nvPicPr>
          <p:cNvPr id="248" name="Image" descr="Image"/>
          <p:cNvPicPr>
            <a:picLocks noChangeAspect="1"/>
          </p:cNvPicPr>
          <p:nvPr/>
        </p:nvPicPr>
        <p:blipFill>
          <a:blip r:embed="rId2"/>
          <a:srcRect l="59987" t="4129" r="29589" b="50475"/>
          <a:stretch>
            <a:fillRect/>
          </a:stretch>
        </p:blipFill>
        <p:spPr>
          <a:xfrm>
            <a:off x="7341748" y="495751"/>
            <a:ext cx="778164" cy="1017805"/>
          </a:xfrm>
          <a:prstGeom prst="rect">
            <a:avLst/>
          </a:prstGeom>
          <a:ln w="12700">
            <a:miter lim="400000"/>
          </a:ln>
        </p:spPr>
      </p:pic>
      <p:sp>
        <p:nvSpPr>
          <p:cNvPr id="249" name="Rectangle 2"/>
          <p:cNvSpPr txBox="1">
            <a:spLocks noGrp="1"/>
          </p:cNvSpPr>
          <p:nvPr>
            <p:ph type="title"/>
          </p:nvPr>
        </p:nvSpPr>
        <p:spPr>
          <a:xfrm>
            <a:off x="304800" y="-56517"/>
            <a:ext cx="8534400" cy="654051"/>
          </a:xfrm>
          <a:prstGeom prst="rect">
            <a:avLst/>
          </a:prstGeom>
        </p:spPr>
        <p:txBody>
          <a:bodyPr/>
          <a:lstStyle/>
          <a:p>
            <a:r>
              <a:t>But that figure was decidedly lacking in detail:</a:t>
            </a:r>
          </a:p>
        </p:txBody>
      </p:sp>
      <p:sp>
        <p:nvSpPr>
          <p:cNvPr id="250" name="Rectangle 3"/>
          <p:cNvSpPr txBox="1">
            <a:spLocks noGrp="1"/>
          </p:cNvSpPr>
          <p:nvPr>
            <p:ph type="body" sz="quarter" idx="1"/>
          </p:nvPr>
        </p:nvSpPr>
        <p:spPr>
          <a:xfrm>
            <a:off x="203085" y="733802"/>
            <a:ext cx="7149935" cy="916246"/>
          </a:xfrm>
          <a:prstGeom prst="rect">
            <a:avLst/>
          </a:prstGeom>
        </p:spPr>
        <p:txBody>
          <a:bodyPr/>
          <a:lstStyle/>
          <a:p>
            <a:r>
              <a:t>Particularly about the all-important source of the system's H</a:t>
            </a:r>
            <a:r>
              <a:rPr baseline="-5999"/>
              <a:t>2</a:t>
            </a:r>
            <a:r>
              <a:t> </a:t>
            </a:r>
          </a:p>
          <a:p>
            <a:r>
              <a:t>	which all came from a small single building labeled </a:t>
            </a:r>
            <a:r>
              <a:rPr b="1"/>
              <a:t>Electrolysis Plant:</a:t>
            </a:r>
          </a:p>
        </p:txBody>
      </p:sp>
      <p:sp>
        <p:nvSpPr>
          <p:cNvPr id="251" name="Rectangle 3"/>
          <p:cNvSpPr txBox="1"/>
          <p:nvPr/>
        </p:nvSpPr>
        <p:spPr>
          <a:xfrm>
            <a:off x="203085" y="1655706"/>
            <a:ext cx="8737830" cy="1166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1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Another illustration offered a seemingly more technical &amp; complete diagram: </a:t>
            </a:r>
            <a:r>
              <a:rPr baseline="31999"/>
              <a:t>1</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But it is also vague about the Electrolysis plant, which stands almost alone,</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having only ONE familiar input (Sun &amp; Wind Electricity) and ONE benign output (H</a:t>
            </a:r>
            <a:r>
              <a:rPr baseline="-5999"/>
              <a:t>2</a:t>
            </a:r>
            <a:r>
              <a:t>)</a:t>
            </a:r>
          </a:p>
        </p:txBody>
      </p:sp>
      <p:grpSp>
        <p:nvGrpSpPr>
          <p:cNvPr id="254" name="Group"/>
          <p:cNvGrpSpPr/>
          <p:nvPr/>
        </p:nvGrpSpPr>
        <p:grpSpPr>
          <a:xfrm>
            <a:off x="448822" y="3001268"/>
            <a:ext cx="8246356" cy="3200888"/>
            <a:chOff x="0" y="0"/>
            <a:chExt cx="8246354" cy="3200887"/>
          </a:xfrm>
        </p:grpSpPr>
        <p:pic>
          <p:nvPicPr>
            <p:cNvPr id="252" name="Image" descr="Image"/>
            <p:cNvPicPr>
              <a:picLocks noChangeAspect="1"/>
            </p:cNvPicPr>
            <p:nvPr/>
          </p:nvPicPr>
          <p:blipFill>
            <a:blip r:embed="rId3"/>
            <a:stretch>
              <a:fillRect/>
            </a:stretch>
          </p:blipFill>
          <p:spPr>
            <a:xfrm>
              <a:off x="0" y="0"/>
              <a:ext cx="8246355" cy="3200888"/>
            </a:xfrm>
            <a:prstGeom prst="rect">
              <a:avLst/>
            </a:prstGeom>
            <a:ln w="12700" cap="flat">
              <a:noFill/>
              <a:miter lim="400000"/>
            </a:ln>
            <a:effectLst/>
          </p:spPr>
        </p:pic>
        <p:sp>
          <p:nvSpPr>
            <p:cNvPr id="253" name="Oval"/>
            <p:cNvSpPr/>
            <p:nvPr/>
          </p:nvSpPr>
          <p:spPr>
            <a:xfrm>
              <a:off x="1766136" y="1142730"/>
              <a:ext cx="874534" cy="763027"/>
            </a:xfrm>
            <a:prstGeom prst="ellipse">
              <a:avLst/>
            </a:prstGeom>
            <a:noFill/>
            <a:ln w="50800" cap="flat">
              <a:solidFill>
                <a:srgbClr val="FBC901"/>
              </a:solidFill>
              <a:prstDash val="solid"/>
              <a:round/>
            </a:ln>
            <a:effectLst/>
          </p:spPr>
          <p:txBody>
            <a:bodyPr wrap="square" lIns="45719" tIns="45719" rIns="45719" bIns="45719" numCol="1" anchor="t">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Rectangle 2"/>
          <p:cNvSpPr txBox="1">
            <a:spLocks noGrp="1"/>
          </p:cNvSpPr>
          <p:nvPr>
            <p:ph type="title"/>
          </p:nvPr>
        </p:nvSpPr>
        <p:spPr>
          <a:xfrm>
            <a:off x="304800" y="38099"/>
            <a:ext cx="8534400" cy="515051"/>
          </a:xfrm>
          <a:prstGeom prst="rect">
            <a:avLst/>
          </a:prstGeom>
        </p:spPr>
        <p:txBody>
          <a:bodyPr/>
          <a:lstStyle/>
          <a:p>
            <a:pPr>
              <a:defRPr sz="1800" b="1">
                <a:solidFill>
                  <a:srgbClr val="FBC901"/>
                </a:solidFill>
              </a:defRPr>
            </a:pPr>
            <a:r>
              <a:t>How much Energy does H</a:t>
            </a:r>
            <a:r>
              <a:rPr baseline="-5999"/>
              <a:t>2</a:t>
            </a:r>
            <a:r>
              <a:t> contain / How much energy can it transport?</a:t>
            </a:r>
          </a:p>
        </p:txBody>
      </p:sp>
      <p:sp>
        <p:nvSpPr>
          <p:cNvPr id="848" name="Rectangle 3"/>
          <p:cNvSpPr txBox="1">
            <a:spLocks noGrp="1"/>
          </p:cNvSpPr>
          <p:nvPr>
            <p:ph type="body" idx="1"/>
          </p:nvPr>
        </p:nvSpPr>
        <p:spPr>
          <a:xfrm>
            <a:off x="105370" y="438078"/>
            <a:ext cx="9039092" cy="5470853"/>
          </a:xfrm>
          <a:prstGeom prst="rect">
            <a:avLst/>
          </a:prstGeom>
        </p:spPr>
        <p:txBody>
          <a:bodyPr>
            <a:noAutofit/>
          </a:bodyPr>
          <a:lstStyle/>
          <a:p>
            <a:pPr algn="ctr">
              <a:lnSpc>
                <a:spcPct val="250000"/>
              </a:lnSpc>
              <a:defRPr b="1"/>
            </a:pPr>
            <a:r>
              <a:rPr sz="1500" dirty="0"/>
              <a:t>And how does H</a:t>
            </a:r>
            <a:r>
              <a:rPr sz="1500" baseline="-5999" dirty="0"/>
              <a:t>2</a:t>
            </a:r>
            <a:r>
              <a:rPr sz="1500" dirty="0"/>
              <a:t>'s stored energy compare to that of other Energy Storage Media?</a:t>
            </a:r>
          </a:p>
          <a:p>
            <a:r>
              <a:rPr sz="1500" dirty="0"/>
              <a:t>I've sought out tabulations of Energy Density,</a:t>
            </a:r>
            <a:r>
              <a:rPr sz="1500" baseline="31999" dirty="0"/>
              <a:t>1-2</a:t>
            </a:r>
            <a:r>
              <a:rPr sz="1500" dirty="0"/>
              <a:t> and data on single Energy Storage Media </a:t>
            </a:r>
            <a:r>
              <a:rPr sz="1500" baseline="31999" dirty="0"/>
              <a:t>3</a:t>
            </a:r>
          </a:p>
          <a:p>
            <a:r>
              <a:rPr sz="1500" dirty="0"/>
              <a:t>	Energy / Mass data are fairly easy to find, but </a:t>
            </a:r>
            <a:r>
              <a:rPr sz="1500" b="1" i="1" dirty="0"/>
              <a:t>effective</a:t>
            </a:r>
            <a:r>
              <a:rPr sz="1500" dirty="0"/>
              <a:t> values depend upon containers</a:t>
            </a:r>
          </a:p>
          <a:p>
            <a:r>
              <a:rPr sz="1500" dirty="0"/>
              <a:t>	Energy / Volume data can </a:t>
            </a:r>
            <a:r>
              <a:rPr lang="en-US" sz="1500" dirty="0"/>
              <a:t>be </a:t>
            </a:r>
            <a:r>
              <a:rPr sz="1500" dirty="0"/>
              <a:t>difficult to find and, for gases, values depend upon pressure</a:t>
            </a:r>
          </a:p>
          <a:p>
            <a:pPr>
              <a:defRPr sz="600"/>
            </a:pPr>
            <a:r>
              <a:rPr sz="400" dirty="0"/>
              <a:t>	</a:t>
            </a:r>
          </a:p>
          <a:p>
            <a:pPr>
              <a:defRPr b="1"/>
            </a:pPr>
            <a:r>
              <a:rPr sz="1500" dirty="0"/>
              <a:t>For a particular Medium, a cited energy density value typically spans a range of about </a:t>
            </a:r>
            <a:r>
              <a:rPr lang="en-US" sz="1500" dirty="0"/>
              <a:t>10</a:t>
            </a:r>
            <a:r>
              <a:rPr sz="1500" dirty="0"/>
              <a:t>%</a:t>
            </a:r>
          </a:p>
          <a:p>
            <a:r>
              <a:rPr sz="1500" dirty="0"/>
              <a:t>	Variation is due in part to many Media not being uniquely defined, for instance:</a:t>
            </a:r>
          </a:p>
          <a:p>
            <a:r>
              <a:rPr sz="1500" dirty="0"/>
              <a:t>		Fossil-fuel gasoline, diesel, jet fuel &amp; natural gas are in fact complex chemical mixtures</a:t>
            </a:r>
          </a:p>
          <a:p>
            <a:r>
              <a:rPr sz="1500" dirty="0"/>
              <a:t>			which can vary by source, or by deliberate efforts to tweak their energy content</a:t>
            </a:r>
          </a:p>
          <a:p>
            <a:r>
              <a:rPr sz="1500" dirty="0"/>
              <a:t>		Similarly, Li ion batteries &amp; Li metal batteries each come in many different formulations</a:t>
            </a:r>
          </a:p>
          <a:p>
            <a:pPr>
              <a:defRPr sz="400"/>
            </a:pPr>
            <a:endParaRPr sz="400" dirty="0"/>
          </a:p>
          <a:p>
            <a:r>
              <a:rPr sz="1500" dirty="0"/>
              <a:t>Given my intent of exploring possibilities (and the continuing improvement of new technologies),</a:t>
            </a:r>
          </a:p>
          <a:p>
            <a:r>
              <a:rPr sz="1500" dirty="0"/>
              <a:t>	in the table that follows</a:t>
            </a:r>
            <a:r>
              <a:rPr lang="en-US" sz="1500" dirty="0"/>
              <a:t> </a:t>
            </a:r>
            <a:r>
              <a:rPr sz="1500" dirty="0"/>
              <a:t>I've tended to select higher values reported by responsible sources</a:t>
            </a:r>
          </a:p>
          <a:p>
            <a:pPr>
              <a:defRPr sz="400"/>
            </a:pPr>
            <a:endParaRPr sz="400" dirty="0"/>
          </a:p>
          <a:p>
            <a:r>
              <a:rPr sz="1500" dirty="0"/>
              <a:t>Further, in that table, to make comparisons easier, I've also added two columns providing </a:t>
            </a:r>
          </a:p>
          <a:p>
            <a:r>
              <a:rPr sz="1500" dirty="0"/>
              <a:t>	the ratio of a medium's Energy / Mass and Energy / Volume to those values for Gasoline</a:t>
            </a:r>
          </a:p>
        </p:txBody>
      </p:sp>
      <p:sp>
        <p:nvSpPr>
          <p:cNvPr id="849" name="Rectangle 5"/>
          <p:cNvSpPr txBox="1"/>
          <p:nvPr/>
        </p:nvSpPr>
        <p:spPr>
          <a:xfrm>
            <a:off x="6506" y="6275869"/>
            <a:ext cx="9130989" cy="5665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lnSpc>
                <a:spcPct val="150000"/>
              </a:lnSpc>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https://en.wikipedia.org/wiki/Energy_density          2) https://en.wikipedia.org/wiki/Energy_density_Extended_Reference_Table</a:t>
            </a:r>
          </a:p>
          <a:p>
            <a:pPr algn="ctr">
              <a:lnSpc>
                <a:spcPct val="150000"/>
              </a:lnSpc>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3) See sources in the "Energetics of  Hydrogen &amp; Competing Energy Storage Media " section of my </a:t>
            </a:r>
            <a:r>
              <a:rPr b="1"/>
              <a:t>Resources </a:t>
            </a:r>
            <a:r>
              <a:t>webpage (</a:t>
            </a:r>
            <a:r>
              <a:rPr u="sng">
                <a:solidFill>
                  <a:srgbClr val="00CCFF"/>
                </a:solidFill>
                <a:uFill>
                  <a:solidFill>
                    <a:srgbClr val="00CCFF"/>
                  </a:solidFill>
                </a:uFill>
                <a:hlinkClick r:id="rId2"/>
              </a:rPr>
              <a:t>link</a:t>
            </a:r>
            <a:r>
              <a: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 name="Rectangle 2"/>
          <p:cNvSpPr txBox="1">
            <a:spLocks noGrp="1"/>
          </p:cNvSpPr>
          <p:nvPr>
            <p:ph type="title"/>
          </p:nvPr>
        </p:nvSpPr>
        <p:spPr>
          <a:xfrm>
            <a:off x="148785" y="58328"/>
            <a:ext cx="8846430" cy="436709"/>
          </a:xfrm>
          <a:prstGeom prst="rect">
            <a:avLst/>
          </a:prstGeom>
        </p:spPr>
        <p:txBody>
          <a:bodyPr/>
          <a:lstStyle/>
          <a:p>
            <a:pPr>
              <a:defRPr sz="1800"/>
            </a:pPr>
            <a:r>
              <a:rPr dirty="0"/>
              <a:t>In table form, including my data on many additional Energy S</a:t>
            </a:r>
            <a:r>
              <a:rPr lang="en-US" dirty="0"/>
              <a:t>torage Media</a:t>
            </a:r>
            <a:r>
              <a:rPr dirty="0"/>
              <a:t>: </a:t>
            </a:r>
            <a:endParaRPr baseline="31999" dirty="0"/>
          </a:p>
        </p:txBody>
      </p:sp>
      <p:sp>
        <p:nvSpPr>
          <p:cNvPr id="852" name="Rectangle 5"/>
          <p:cNvSpPr txBox="1"/>
          <p:nvPr/>
        </p:nvSpPr>
        <p:spPr>
          <a:xfrm rot="16200000">
            <a:off x="-1426669" y="2808320"/>
            <a:ext cx="3308930" cy="288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nSpc>
                <a:spcPct val="170000"/>
              </a:lnSpc>
              <a:tabLst>
                <a:tab pos="457200" algn="l"/>
                <a:tab pos="914400" algn="l"/>
                <a:tab pos="1371600" algn="l"/>
                <a:tab pos="1828800" algn="l"/>
                <a:tab pos="2286000" algn="l"/>
              </a:tabLst>
              <a:defRPr sz="1400" b="0">
                <a:solidFill>
                  <a:srgbClr val="FBC901"/>
                </a:solidFill>
                <a:effectLst>
                  <a:outerShdw blurRad="38100" dist="38100" dir="2700000" rotWithShape="0">
                    <a:srgbClr val="000000"/>
                  </a:outerShdw>
                </a:effectLst>
                <a:latin typeface="+mn-lt"/>
                <a:ea typeface="+mn-ea"/>
                <a:cs typeface="+mn-cs"/>
                <a:sym typeface="Arial"/>
              </a:defRPr>
            </a:lvl1pPr>
          </a:lstStyle>
          <a:p>
            <a:r>
              <a:t>Increasing Energy per Mass  →</a:t>
            </a:r>
          </a:p>
        </p:txBody>
      </p:sp>
      <p:sp>
        <p:nvSpPr>
          <p:cNvPr id="853" name="Rectangle 5"/>
          <p:cNvSpPr txBox="1"/>
          <p:nvPr/>
        </p:nvSpPr>
        <p:spPr>
          <a:xfrm>
            <a:off x="304800" y="6586967"/>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pic>
        <p:nvPicPr>
          <p:cNvPr id="2" name="Picture 1">
            <a:extLst>
              <a:ext uri="{FF2B5EF4-FFF2-40B4-BE49-F238E27FC236}">
                <a16:creationId xmlns:a16="http://schemas.microsoft.com/office/drawing/2014/main" id="{F52D1E83-0343-9B1D-F9E6-E9A4A62D2ECC}"/>
              </a:ext>
            </a:extLst>
          </p:cNvPr>
          <p:cNvPicPr>
            <a:picLocks noChangeAspect="1"/>
          </p:cNvPicPr>
          <p:nvPr/>
        </p:nvPicPr>
        <p:blipFill>
          <a:blip r:embed="rId2"/>
          <a:stretch>
            <a:fillRect/>
          </a:stretch>
        </p:blipFill>
        <p:spPr>
          <a:xfrm>
            <a:off x="490930" y="854439"/>
            <a:ext cx="8320896" cy="49150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 name="Rectangle 2"/>
          <p:cNvSpPr txBox="1">
            <a:spLocks noGrp="1"/>
          </p:cNvSpPr>
          <p:nvPr>
            <p:ph type="title"/>
          </p:nvPr>
        </p:nvSpPr>
        <p:spPr>
          <a:xfrm>
            <a:off x="304800" y="12699"/>
            <a:ext cx="8534400" cy="430072"/>
          </a:xfrm>
          <a:prstGeom prst="rect">
            <a:avLst/>
          </a:prstGeom>
        </p:spPr>
        <p:txBody>
          <a:bodyPr/>
          <a:lstStyle/>
          <a:p>
            <a:pPr>
              <a:defRPr sz="1800"/>
            </a:pPr>
            <a:r>
              <a:t>Hydrogen compared to today's </a:t>
            </a:r>
            <a:r>
              <a:rPr b="1"/>
              <a:t>most important</a:t>
            </a:r>
            <a:r>
              <a:t> Energy Storage Media: </a:t>
            </a:r>
          </a:p>
        </p:txBody>
      </p:sp>
      <p:sp>
        <p:nvSpPr>
          <p:cNvPr id="857" name="Rectangle 3"/>
          <p:cNvSpPr txBox="1">
            <a:spLocks noGrp="1"/>
          </p:cNvSpPr>
          <p:nvPr>
            <p:ph type="body" sz="quarter" idx="1"/>
          </p:nvPr>
        </p:nvSpPr>
        <p:spPr>
          <a:xfrm>
            <a:off x="247407" y="1271584"/>
            <a:ext cx="685846" cy="330830"/>
          </a:xfrm>
          <a:prstGeom prst="rect">
            <a:avLst/>
          </a:prstGeom>
        </p:spPr>
        <p:txBody>
          <a:bodyPr/>
          <a:lstStyle>
            <a:lvl1pPr algn="r">
              <a:defRPr sz="1000"/>
            </a:lvl1pPr>
          </a:lstStyle>
          <a:p>
            <a:r>
              <a:rPr dirty="0"/>
              <a:t>Hydrogen: </a:t>
            </a:r>
          </a:p>
        </p:txBody>
      </p:sp>
      <p:sp>
        <p:nvSpPr>
          <p:cNvPr id="858" name="Rectangle 3"/>
          <p:cNvSpPr txBox="1"/>
          <p:nvPr/>
        </p:nvSpPr>
        <p:spPr>
          <a:xfrm>
            <a:off x="439438" y="3790119"/>
            <a:ext cx="8289765" cy="23883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lgn="ctr">
              <a:lnSpc>
                <a:spcPct val="16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solidFill>
                  <a:srgbClr val="FBC901"/>
                </a:solidFill>
              </a:rPr>
              <a:t>H</a:t>
            </a:r>
            <a:r>
              <a:rPr baseline="-5999" dirty="0">
                <a:solidFill>
                  <a:srgbClr val="FBC901"/>
                </a:solidFill>
              </a:rPr>
              <a:t>2</a:t>
            </a:r>
            <a:r>
              <a:rPr dirty="0">
                <a:solidFill>
                  <a:srgbClr val="FBC901"/>
                </a:solidFill>
              </a:rPr>
              <a:t> Energy per MASS is ~ 3X </a:t>
            </a:r>
            <a:r>
              <a:rPr dirty="0"/>
              <a:t>that of Gasoline / Diesel / Jet fuel</a:t>
            </a:r>
          </a:p>
          <a:p>
            <a:pPr algn="ctr">
              <a:lnSpc>
                <a:spcPct val="170000"/>
              </a:lnSpc>
              <a:tabLst>
                <a:tab pos="457200" algn="l"/>
                <a:tab pos="914400" algn="l"/>
                <a:tab pos="1371600" algn="l"/>
                <a:tab pos="1828800" algn="l"/>
                <a:tab pos="22860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dirty="0"/>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At 150 Atm. pressure </a:t>
            </a:r>
            <a:r>
              <a:rPr baseline="31999" dirty="0"/>
              <a:t>1</a:t>
            </a:r>
            <a:r>
              <a:rPr dirty="0"/>
              <a:t> </a:t>
            </a:r>
            <a:r>
              <a:rPr dirty="0">
                <a:solidFill>
                  <a:srgbClr val="FBC901"/>
                </a:solidFill>
              </a:rPr>
              <a:t>H</a:t>
            </a:r>
            <a:r>
              <a:rPr baseline="-5999" dirty="0">
                <a:solidFill>
                  <a:srgbClr val="FBC901"/>
                </a:solidFill>
              </a:rPr>
              <a:t>2</a:t>
            </a:r>
            <a:r>
              <a:rPr dirty="0">
                <a:solidFill>
                  <a:srgbClr val="FBC901"/>
                </a:solidFill>
              </a:rPr>
              <a:t> Energy per VOLUME is ~ </a:t>
            </a:r>
            <a:r>
              <a:rPr sz="1400" dirty="0">
                <a:solidFill>
                  <a:srgbClr val="FBC901"/>
                </a:solidFill>
              </a:rPr>
              <a:t>1/20</a:t>
            </a:r>
            <a:r>
              <a:rPr sz="1300" dirty="0">
                <a:solidFill>
                  <a:srgbClr val="FBC901"/>
                </a:solidFill>
              </a:rPr>
              <a:t> </a:t>
            </a:r>
            <a:r>
              <a:rPr dirty="0"/>
              <a:t>that of Gasoline / Diesel / Jet fuel</a:t>
            </a:r>
          </a:p>
          <a:p>
            <a:pPr>
              <a:lnSpc>
                <a:spcPct val="170000"/>
              </a:lnSpc>
              <a:tabLst>
                <a:tab pos="457200" algn="l"/>
                <a:tab pos="914400" algn="l"/>
                <a:tab pos="1371600" algn="l"/>
                <a:tab pos="1828800" algn="l"/>
                <a:tab pos="2286000" algn="l"/>
              </a:tabLst>
              <a:defRPr sz="100" b="0">
                <a:solidFill>
                  <a:srgbClr val="FFFFFF"/>
                </a:solidFill>
                <a:effectLst>
                  <a:outerShdw blurRad="38100" dist="38100" dir="2700000" rotWithShape="0">
                    <a:srgbClr val="000000"/>
                  </a:outerShdw>
                </a:effectLst>
                <a:latin typeface="+mn-lt"/>
                <a:ea typeface="+mn-ea"/>
                <a:cs typeface="+mn-cs"/>
                <a:sym typeface="Arial"/>
              </a:defRPr>
            </a:pPr>
            <a:endParaRPr dirty="0"/>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At 100 Atm. pressure </a:t>
            </a:r>
            <a:r>
              <a:rPr baseline="31999" dirty="0"/>
              <a:t>2</a:t>
            </a:r>
            <a:r>
              <a:rPr dirty="0"/>
              <a:t> </a:t>
            </a:r>
            <a:r>
              <a:rPr dirty="0">
                <a:solidFill>
                  <a:srgbClr val="FBC901"/>
                </a:solidFill>
              </a:rPr>
              <a:t>H</a:t>
            </a:r>
            <a:r>
              <a:rPr baseline="-5999" dirty="0">
                <a:solidFill>
                  <a:srgbClr val="FBC901"/>
                </a:solidFill>
              </a:rPr>
              <a:t>2</a:t>
            </a:r>
            <a:r>
              <a:rPr dirty="0">
                <a:solidFill>
                  <a:srgbClr val="FBC901"/>
                </a:solidFill>
              </a:rPr>
              <a:t> Energy per VOLUME is ~ </a:t>
            </a:r>
            <a:r>
              <a:rPr sz="1300" dirty="0">
                <a:solidFill>
                  <a:srgbClr val="FBC901"/>
                </a:solidFill>
              </a:rPr>
              <a:t>1/30 </a:t>
            </a:r>
            <a:r>
              <a:rPr dirty="0"/>
              <a:t>that of Gasoline / Diesel / Jet fuel</a:t>
            </a:r>
          </a:p>
          <a:p>
            <a:pPr>
              <a:lnSpc>
                <a:spcPct val="170000"/>
              </a:lnSpc>
              <a:tabLst>
                <a:tab pos="457200" algn="l"/>
                <a:tab pos="914400" algn="l"/>
                <a:tab pos="1371600" algn="l"/>
                <a:tab pos="1828800" algn="l"/>
                <a:tab pos="22860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dirty="0"/>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At 1 Atm. pressure </a:t>
            </a:r>
            <a:r>
              <a:rPr dirty="0">
                <a:solidFill>
                  <a:srgbClr val="FBC901"/>
                </a:solidFill>
              </a:rPr>
              <a:t>H</a:t>
            </a:r>
            <a:r>
              <a:rPr baseline="-5999" dirty="0">
                <a:solidFill>
                  <a:srgbClr val="FBC901"/>
                </a:solidFill>
              </a:rPr>
              <a:t>2</a:t>
            </a:r>
            <a:r>
              <a:rPr dirty="0">
                <a:solidFill>
                  <a:srgbClr val="FBC901"/>
                </a:solidFill>
              </a:rPr>
              <a:t> Energy per VOLUME is ~ </a:t>
            </a:r>
            <a:r>
              <a:rPr sz="1100" dirty="0">
                <a:solidFill>
                  <a:srgbClr val="FBC901"/>
                </a:solidFill>
              </a:rPr>
              <a:t>1/3000 </a:t>
            </a:r>
            <a:r>
              <a:rPr dirty="0"/>
              <a:t>that of Gasoline / Diesel / Jet fuel</a:t>
            </a:r>
          </a:p>
          <a:p>
            <a:pPr>
              <a:lnSpc>
                <a:spcPct val="170000"/>
              </a:lnSpc>
              <a:tabLst>
                <a:tab pos="457200" algn="l"/>
                <a:tab pos="914400" algn="l"/>
                <a:tab pos="1371600" algn="l"/>
                <a:tab pos="1828800" algn="l"/>
                <a:tab pos="22860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dirty="0"/>
          </a:p>
          <a:p>
            <a:pPr>
              <a:lnSpc>
                <a:spcPct val="170000"/>
              </a:lnSpc>
              <a:tabLst>
                <a:tab pos="457200" algn="l"/>
                <a:tab pos="914400" algn="l"/>
                <a:tab pos="1371600" algn="l"/>
                <a:tab pos="1828800" algn="l"/>
                <a:tab pos="22860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dirty="0"/>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At any pressure </a:t>
            </a:r>
            <a:r>
              <a:rPr dirty="0">
                <a:solidFill>
                  <a:srgbClr val="FBC901"/>
                </a:solidFill>
              </a:rPr>
              <a:t>H</a:t>
            </a:r>
            <a:r>
              <a:rPr baseline="-5999" dirty="0">
                <a:solidFill>
                  <a:srgbClr val="FBC901"/>
                </a:solidFill>
              </a:rPr>
              <a:t>2</a:t>
            </a:r>
            <a:r>
              <a:rPr dirty="0">
                <a:solidFill>
                  <a:srgbClr val="FBC901"/>
                </a:solidFill>
              </a:rPr>
              <a:t> Energy per VOLUME is ~ </a:t>
            </a:r>
            <a:r>
              <a:rPr sz="1300" dirty="0">
                <a:solidFill>
                  <a:srgbClr val="FBC901"/>
                </a:solidFill>
              </a:rPr>
              <a:t>1/3</a:t>
            </a:r>
            <a:r>
              <a:rPr dirty="0"/>
              <a:t> that of Natural Gas at the same pressure</a:t>
            </a:r>
          </a:p>
        </p:txBody>
      </p:sp>
      <p:sp>
        <p:nvSpPr>
          <p:cNvPr id="859" name="Rectangle 5"/>
          <p:cNvSpPr txBox="1"/>
          <p:nvPr/>
        </p:nvSpPr>
        <p:spPr>
          <a:xfrm>
            <a:off x="117305" y="6488509"/>
            <a:ext cx="8909390" cy="391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lnSpc>
                <a:spcPct val="90000"/>
              </a:lnSpc>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1) ~ Upper pressure range of  common "class 1" compressed-gas cylinders </a:t>
            </a:r>
          </a:p>
          <a:p>
            <a:pP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2) ~ Pressure in NG pipelines:    https://homeupward.com/what-is-the-psi-of-natural-gas-in-a-home/    OR    https://www.nrel.gov/docs/fy13osti/51995.pdf</a:t>
            </a:r>
          </a:p>
        </p:txBody>
      </p:sp>
      <p:sp>
        <p:nvSpPr>
          <p:cNvPr id="860" name="Rectangle 3"/>
          <p:cNvSpPr txBox="1"/>
          <p:nvPr/>
        </p:nvSpPr>
        <p:spPr>
          <a:xfrm>
            <a:off x="8588646" y="1317122"/>
            <a:ext cx="1125786" cy="480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nSpc>
                <a:spcPct val="120000"/>
              </a:lnSpc>
              <a:tabLst>
                <a:tab pos="457200" algn="l"/>
                <a:tab pos="914400" algn="l"/>
                <a:tab pos="1371600" algn="l"/>
                <a:tab pos="1828800" algn="l"/>
                <a:tab pos="2286000" algn="l"/>
              </a:tabLst>
              <a:defRPr sz="800">
                <a:solidFill>
                  <a:srgbClr val="FF6600"/>
                </a:solidFill>
                <a:effectLst>
                  <a:outerShdw blurRad="38100" dist="38100" dir="2700000" rotWithShape="0">
                    <a:srgbClr val="000000"/>
                  </a:outerShdw>
                </a:effectLst>
                <a:latin typeface="+mn-lt"/>
                <a:ea typeface="+mn-ea"/>
                <a:cs typeface="+mn-cs"/>
                <a:sym typeface="Arial"/>
              </a:defRPr>
            </a:pPr>
            <a:r>
              <a:t>1/20 th</a:t>
            </a:r>
          </a:p>
          <a:p>
            <a:pPr>
              <a:lnSpc>
                <a:spcPct val="120000"/>
              </a:lnSpc>
              <a:tabLst>
                <a:tab pos="457200" algn="l"/>
                <a:tab pos="914400" algn="l"/>
                <a:tab pos="1371600" algn="l"/>
                <a:tab pos="1828800" algn="l"/>
                <a:tab pos="2286000" algn="l"/>
              </a:tabLst>
              <a:defRPr sz="800">
                <a:solidFill>
                  <a:srgbClr val="FF6600"/>
                </a:solidFill>
                <a:effectLst>
                  <a:outerShdw blurRad="38100" dist="38100" dir="2700000" rotWithShape="0">
                    <a:srgbClr val="000000"/>
                  </a:outerShdw>
                </a:effectLst>
                <a:latin typeface="+mn-lt"/>
                <a:ea typeface="+mn-ea"/>
                <a:cs typeface="+mn-cs"/>
                <a:sym typeface="Arial"/>
              </a:defRPr>
            </a:pPr>
            <a:r>
              <a:t>1/3000 th</a:t>
            </a:r>
          </a:p>
        </p:txBody>
      </p:sp>
      <p:grpSp>
        <p:nvGrpSpPr>
          <p:cNvPr id="871" name="Group"/>
          <p:cNvGrpSpPr/>
          <p:nvPr/>
        </p:nvGrpSpPr>
        <p:grpSpPr>
          <a:xfrm>
            <a:off x="4820" y="844200"/>
            <a:ext cx="8577339" cy="2721662"/>
            <a:chOff x="0" y="-1"/>
            <a:chExt cx="8577338" cy="2721660"/>
          </a:xfrm>
        </p:grpSpPr>
        <p:grpSp>
          <p:nvGrpSpPr>
            <p:cNvPr id="866" name="Group"/>
            <p:cNvGrpSpPr/>
            <p:nvPr/>
          </p:nvGrpSpPr>
          <p:grpSpPr>
            <a:xfrm>
              <a:off x="935464" y="-1"/>
              <a:ext cx="7641874" cy="2721660"/>
              <a:chOff x="0" y="0"/>
              <a:chExt cx="7641872" cy="2721658"/>
            </a:xfrm>
          </p:grpSpPr>
          <p:pic>
            <p:nvPicPr>
              <p:cNvPr id="861" name="Energy Density Table.jpg" descr="Energy Density Table.jpg"/>
              <p:cNvPicPr>
                <a:picLocks noChangeAspect="1"/>
              </p:cNvPicPr>
              <p:nvPr/>
            </p:nvPicPr>
            <p:blipFill>
              <a:blip r:embed="rId2"/>
              <a:srcRect t="79707" b="12097"/>
              <a:stretch>
                <a:fillRect/>
              </a:stretch>
            </p:blipFill>
            <p:spPr>
              <a:xfrm>
                <a:off x="0" y="2342693"/>
                <a:ext cx="7641873" cy="378966"/>
              </a:xfrm>
              <a:prstGeom prst="rect">
                <a:avLst/>
              </a:prstGeom>
              <a:ln w="12700" cap="flat">
                <a:noFill/>
                <a:miter lim="400000"/>
              </a:ln>
              <a:effectLst/>
            </p:spPr>
          </p:pic>
          <p:pic>
            <p:nvPicPr>
              <p:cNvPr id="862" name="Energy Density Table.jpg" descr="Energy Density Table.jpg"/>
              <p:cNvPicPr>
                <a:picLocks noChangeAspect="1"/>
              </p:cNvPicPr>
              <p:nvPr/>
            </p:nvPicPr>
            <p:blipFill>
              <a:blip r:embed="rId2"/>
              <a:srcRect t="67889" b="26445"/>
              <a:stretch>
                <a:fillRect/>
              </a:stretch>
            </p:blipFill>
            <p:spPr>
              <a:xfrm>
                <a:off x="0" y="2032428"/>
                <a:ext cx="7641873" cy="261975"/>
              </a:xfrm>
              <a:prstGeom prst="rect">
                <a:avLst/>
              </a:prstGeom>
              <a:ln w="12700" cap="flat">
                <a:noFill/>
                <a:miter lim="400000"/>
              </a:ln>
              <a:effectLst/>
            </p:spPr>
          </p:pic>
          <p:pic>
            <p:nvPicPr>
              <p:cNvPr id="863" name="Energy Density Table.jpg" descr="Energy Density Table.jpg"/>
              <p:cNvPicPr>
                <a:picLocks noChangeAspect="1"/>
              </p:cNvPicPr>
              <p:nvPr/>
            </p:nvPicPr>
            <p:blipFill>
              <a:blip r:embed="rId2"/>
              <a:srcRect t="17709" b="57449"/>
              <a:stretch>
                <a:fillRect/>
              </a:stretch>
            </p:blipFill>
            <p:spPr>
              <a:xfrm>
                <a:off x="0" y="835612"/>
                <a:ext cx="7641873" cy="1148740"/>
              </a:xfrm>
              <a:prstGeom prst="rect">
                <a:avLst/>
              </a:prstGeom>
              <a:ln w="12700" cap="flat">
                <a:noFill/>
                <a:miter lim="400000"/>
              </a:ln>
              <a:effectLst/>
            </p:spPr>
          </p:pic>
          <p:pic>
            <p:nvPicPr>
              <p:cNvPr id="864" name="Energy Density Table.jpg" descr="Energy Density Table.jpg"/>
              <p:cNvPicPr>
                <a:picLocks noChangeAspect="1"/>
              </p:cNvPicPr>
              <p:nvPr/>
            </p:nvPicPr>
            <p:blipFill>
              <a:blip r:embed="rId2"/>
              <a:srcRect t="10267" b="83569"/>
              <a:stretch>
                <a:fillRect/>
              </a:stretch>
            </p:blipFill>
            <p:spPr>
              <a:xfrm>
                <a:off x="0" y="502358"/>
                <a:ext cx="7641873" cy="284966"/>
              </a:xfrm>
              <a:prstGeom prst="rect">
                <a:avLst/>
              </a:prstGeom>
              <a:ln w="12700" cap="flat">
                <a:noFill/>
                <a:miter lim="400000"/>
              </a:ln>
              <a:effectLst/>
            </p:spPr>
          </p:pic>
          <p:pic>
            <p:nvPicPr>
              <p:cNvPr id="865" name="Energy Density Table.jpg" descr="Energy Density Table.jpg"/>
              <p:cNvPicPr>
                <a:picLocks noChangeAspect="1"/>
              </p:cNvPicPr>
              <p:nvPr/>
            </p:nvPicPr>
            <p:blipFill>
              <a:blip r:embed="rId2"/>
              <a:srcRect b="90614"/>
              <a:stretch>
                <a:fillRect/>
              </a:stretch>
            </p:blipFill>
            <p:spPr>
              <a:xfrm>
                <a:off x="0" y="0"/>
                <a:ext cx="7641873" cy="434010"/>
              </a:xfrm>
              <a:prstGeom prst="rect">
                <a:avLst/>
              </a:prstGeom>
              <a:ln w="12700" cap="flat">
                <a:noFill/>
                <a:miter lim="400000"/>
              </a:ln>
              <a:effectLst/>
            </p:spPr>
          </p:pic>
        </p:grpSp>
        <p:grpSp>
          <p:nvGrpSpPr>
            <p:cNvPr id="870" name="Group"/>
            <p:cNvGrpSpPr/>
            <p:nvPr/>
          </p:nvGrpSpPr>
          <p:grpSpPr>
            <a:xfrm>
              <a:off x="0" y="1230566"/>
              <a:ext cx="942422" cy="1428866"/>
              <a:chOff x="0" y="-41190"/>
              <a:chExt cx="942421" cy="1428864"/>
            </a:xfrm>
          </p:grpSpPr>
          <p:sp>
            <p:nvSpPr>
              <p:cNvPr id="867" name="Rectangle 3"/>
              <p:cNvSpPr txBox="1"/>
              <p:nvPr/>
            </p:nvSpPr>
            <p:spPr>
              <a:xfrm>
                <a:off x="89637" y="-41190"/>
                <a:ext cx="839346" cy="3308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algn="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rPr dirty="0"/>
                  <a:t>Fossil Fuels: </a:t>
                </a:r>
              </a:p>
            </p:txBody>
          </p:sp>
          <p:sp>
            <p:nvSpPr>
              <p:cNvPr id="868" name="Rectangle 3"/>
              <p:cNvSpPr txBox="1"/>
              <p:nvPr/>
            </p:nvSpPr>
            <p:spPr>
              <a:xfrm>
                <a:off x="0" y="680311"/>
                <a:ext cx="942421" cy="3308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algn="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rPr dirty="0"/>
                  <a:t>New Batteries: </a:t>
                </a:r>
              </a:p>
            </p:txBody>
          </p:sp>
          <p:sp>
            <p:nvSpPr>
              <p:cNvPr id="869" name="Rectangle 3"/>
              <p:cNvSpPr txBox="1"/>
              <p:nvPr/>
            </p:nvSpPr>
            <p:spPr>
              <a:xfrm>
                <a:off x="89637" y="1056845"/>
                <a:ext cx="839346" cy="3308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algn="r" defTabSz="886968">
                  <a:lnSpc>
                    <a:spcPct val="170000"/>
                  </a:lnSpc>
                  <a:tabLst>
                    <a:tab pos="431800" algn="l"/>
                    <a:tab pos="876300" algn="l"/>
                    <a:tab pos="1320800" algn="l"/>
                    <a:tab pos="1765300" algn="l"/>
                    <a:tab pos="2209800" algn="l"/>
                  </a:tabLst>
                  <a:defRPr sz="970" b="0">
                    <a:solidFill>
                      <a:srgbClr val="FFFFFF"/>
                    </a:solidFill>
                    <a:effectLst>
                      <a:outerShdw blurRad="36957" dist="36957" dir="2700000" rotWithShape="0">
                        <a:srgbClr val="000000"/>
                      </a:outerShdw>
                    </a:effectLst>
                    <a:latin typeface="+mn-lt"/>
                    <a:ea typeface="+mn-ea"/>
                    <a:cs typeface="+mn-cs"/>
                    <a:sym typeface="Arial"/>
                  </a:defRPr>
                </a:lvl1pPr>
              </a:lstStyle>
              <a:p>
                <a:r>
                  <a:rPr dirty="0"/>
                  <a:t>Old Batteries: </a:t>
                </a:r>
              </a:p>
            </p:txBody>
          </p:sp>
        </p:gr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Rectangle 2"/>
          <p:cNvSpPr txBox="1">
            <a:spLocks noGrp="1"/>
          </p:cNvSpPr>
          <p:nvPr>
            <p:ph type="title"/>
          </p:nvPr>
        </p:nvSpPr>
        <p:spPr>
          <a:xfrm>
            <a:off x="304800" y="50799"/>
            <a:ext cx="8534400" cy="480859"/>
          </a:xfrm>
          <a:prstGeom prst="rect">
            <a:avLst/>
          </a:prstGeom>
        </p:spPr>
        <p:txBody>
          <a:bodyPr/>
          <a:lstStyle/>
          <a:p>
            <a:pPr>
              <a:defRPr sz="1800"/>
            </a:pPr>
            <a:r>
              <a:t>But </a:t>
            </a:r>
            <a:r>
              <a:rPr b="1">
                <a:solidFill>
                  <a:srgbClr val="FBC901"/>
                </a:solidFill>
              </a:rPr>
              <a:t>high pressurization of H</a:t>
            </a:r>
            <a:r>
              <a:rPr b="1" baseline="-5999">
                <a:solidFill>
                  <a:srgbClr val="FBC901"/>
                </a:solidFill>
              </a:rPr>
              <a:t>2</a:t>
            </a:r>
            <a:r>
              <a:rPr b="1">
                <a:solidFill>
                  <a:srgbClr val="FBC901"/>
                </a:solidFill>
              </a:rPr>
              <a:t> </a:t>
            </a:r>
            <a:r>
              <a:t>requires a very strong &amp; </a:t>
            </a:r>
            <a:r>
              <a:rPr b="1"/>
              <a:t>heavy</a:t>
            </a:r>
            <a:r>
              <a:t> container:</a:t>
            </a:r>
          </a:p>
        </p:txBody>
      </p:sp>
      <p:sp>
        <p:nvSpPr>
          <p:cNvPr id="874" name="Rectangle 5"/>
          <p:cNvSpPr txBox="1"/>
          <p:nvPr/>
        </p:nvSpPr>
        <p:spPr>
          <a:xfrm>
            <a:off x="147184" y="6527376"/>
            <a:ext cx="8900432"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https://en.wikipedia.org/wiki/Gas_cylinder        2) Hence my use of 150 Atm. in the preceding table</a:t>
            </a:r>
          </a:p>
        </p:txBody>
      </p:sp>
      <p:sp>
        <p:nvSpPr>
          <p:cNvPr id="875" name="Rectangle 3"/>
          <p:cNvSpPr txBox="1">
            <a:spLocks noGrp="1"/>
          </p:cNvSpPr>
          <p:nvPr>
            <p:ph type="body" idx="1"/>
          </p:nvPr>
        </p:nvSpPr>
        <p:spPr>
          <a:xfrm>
            <a:off x="105370" y="600012"/>
            <a:ext cx="8984060" cy="4782767"/>
          </a:xfrm>
          <a:prstGeom prst="rect">
            <a:avLst/>
          </a:prstGeom>
        </p:spPr>
        <p:txBody>
          <a:bodyPr/>
          <a:lstStyle/>
          <a:p>
            <a:r>
              <a:rPr dirty="0"/>
              <a:t>The most common high-pressure container is a "Class 1" steel gas cylinder: </a:t>
            </a:r>
            <a:r>
              <a:rPr baseline="31999" dirty="0"/>
              <a:t>1</a:t>
            </a:r>
          </a:p>
          <a:p>
            <a:r>
              <a:rPr dirty="0"/>
              <a:t>	Which can contain gases at up to ~ 150 atmospheres of pressure </a:t>
            </a:r>
            <a:r>
              <a:rPr baseline="31999" dirty="0"/>
              <a:t>2</a:t>
            </a:r>
            <a:endParaRPr lang="en-US" baseline="31999" dirty="0"/>
          </a:p>
          <a:p>
            <a:r>
              <a:rPr lang="en-US" baseline="31999" dirty="0"/>
              <a:t>	</a:t>
            </a:r>
            <a:r>
              <a:rPr dirty="0"/>
              <a:t>And hold up to ~ 50 liters of that gas within the cylinder's ~ 50-85 kg body</a:t>
            </a:r>
          </a:p>
          <a:p>
            <a:pPr>
              <a:defRPr b="1"/>
            </a:pPr>
            <a:r>
              <a:rPr dirty="0"/>
              <a:t>But that reduces pressurized Hydrogen's effective Energy Density per Mass:</a:t>
            </a:r>
          </a:p>
          <a:p>
            <a:r>
              <a:rPr dirty="0"/>
              <a:t>	From the table: 150 Atm. Hydrogen's intrinsic Energy Density = </a:t>
            </a:r>
            <a:r>
              <a:rPr dirty="0">
                <a:solidFill>
                  <a:srgbClr val="FBC901"/>
                </a:solidFill>
              </a:rPr>
              <a:t>39.4 kW-h/kg</a:t>
            </a:r>
            <a:r>
              <a:rPr dirty="0"/>
              <a:t>	</a:t>
            </a:r>
          </a:p>
          <a:p>
            <a:r>
              <a:rPr dirty="0"/>
              <a:t>	But while 50 liters of 150 Atm. H</a:t>
            </a:r>
            <a:r>
              <a:rPr baseline="-5999" dirty="0"/>
              <a:t>2</a:t>
            </a:r>
            <a:r>
              <a:rPr dirty="0"/>
              <a:t> weighs = 50 x 0.0126 kg/l = </a:t>
            </a:r>
            <a:r>
              <a:rPr dirty="0">
                <a:solidFill>
                  <a:srgbClr val="FBC901"/>
                </a:solidFill>
              </a:rPr>
              <a:t>0.63 kg</a:t>
            </a:r>
            <a:endParaRPr lang="en-US" dirty="0">
              <a:solidFill>
                <a:srgbClr val="FBC901"/>
              </a:solidFill>
            </a:endParaRPr>
          </a:p>
          <a:p>
            <a:r>
              <a:rPr lang="en-US" dirty="0">
                <a:solidFill>
                  <a:srgbClr val="FBC901"/>
                </a:solidFill>
              </a:rPr>
              <a:t>		</a:t>
            </a:r>
            <a:r>
              <a:rPr dirty="0"/>
              <a:t>the weight of the cylinder needed to </a:t>
            </a:r>
            <a:r>
              <a:rPr b="1" dirty="0"/>
              <a:t>contain</a:t>
            </a:r>
            <a:r>
              <a:rPr dirty="0"/>
              <a:t> that H</a:t>
            </a:r>
            <a:r>
              <a:rPr baseline="-5999" dirty="0"/>
              <a:t>2</a:t>
            </a:r>
            <a:r>
              <a:rPr dirty="0"/>
              <a:t> = </a:t>
            </a:r>
            <a:r>
              <a:rPr dirty="0">
                <a:solidFill>
                  <a:srgbClr val="FBC901"/>
                </a:solidFill>
              </a:rPr>
              <a:t>50-85 kg </a:t>
            </a:r>
            <a:endParaRPr lang="en-US" dirty="0">
              <a:solidFill>
                <a:srgbClr val="FBC901"/>
              </a:solidFill>
            </a:endParaRPr>
          </a:p>
          <a:p>
            <a:endParaRPr sz="400" dirty="0">
              <a:solidFill>
                <a:srgbClr val="FBC901"/>
              </a:solidFill>
            </a:endParaRPr>
          </a:p>
          <a:p>
            <a:pPr algn="ctr">
              <a:defRPr b="1"/>
            </a:pPr>
            <a:r>
              <a:rPr dirty="0">
                <a:solidFill>
                  <a:srgbClr val="FBC901"/>
                </a:solidFill>
              </a:rPr>
              <a:t>Hydrogen's EFFECTIVE Energy Density / Mass</a:t>
            </a:r>
            <a:r>
              <a:rPr dirty="0"/>
              <a:t> </a:t>
            </a:r>
            <a:r>
              <a:rPr b="0" dirty="0"/>
              <a:t>when contained in a gas cylinder:</a:t>
            </a:r>
          </a:p>
          <a:p>
            <a:pPr algn="ctr"/>
            <a:r>
              <a:rPr sz="1400" dirty="0"/>
              <a:t>≤ [0.63 / (0.63+50)] x 39.4 kW-h/kg </a:t>
            </a:r>
            <a:r>
              <a:rPr dirty="0">
                <a:solidFill>
                  <a:srgbClr val="FBC901"/>
                </a:solidFill>
              </a:rPr>
              <a:t>=</a:t>
            </a:r>
            <a:r>
              <a:rPr dirty="0"/>
              <a:t> </a:t>
            </a:r>
            <a:r>
              <a:rPr b="1" dirty="0">
                <a:solidFill>
                  <a:srgbClr val="FBC901"/>
                </a:solidFill>
              </a:rPr>
              <a:t>1.24% of its intrinsic value</a:t>
            </a:r>
            <a:r>
              <a:rPr dirty="0">
                <a:solidFill>
                  <a:srgbClr val="FBC901"/>
                </a:solidFill>
              </a:rPr>
              <a:t>: 39.4 kW-h/kg</a:t>
            </a:r>
            <a:r>
              <a:rPr dirty="0"/>
              <a:t> → </a:t>
            </a:r>
            <a:r>
              <a:rPr b="1" dirty="0">
                <a:solidFill>
                  <a:srgbClr val="FBC901"/>
                </a:solidFill>
              </a:rPr>
              <a:t>0.49 kW-h/kg</a:t>
            </a:r>
          </a:p>
          <a:p>
            <a:pPr>
              <a:defRPr sz="1200"/>
            </a:pPr>
            <a:endParaRPr sz="700" b="1" dirty="0">
              <a:solidFill>
                <a:srgbClr val="FBC901"/>
              </a:solidFill>
            </a:endParaRPr>
          </a:p>
          <a:p>
            <a:pPr>
              <a:lnSpc>
                <a:spcPct val="280000"/>
              </a:lnSpc>
            </a:pPr>
            <a:r>
              <a:rPr b="1" dirty="0">
                <a:solidFill>
                  <a:srgbClr val="FBC901"/>
                </a:solidFill>
              </a:rPr>
              <a:t>For CONTAINED 150 Atm. Hydrogen, the CORRECTED top of the table would instead be:</a:t>
            </a:r>
          </a:p>
        </p:txBody>
      </p:sp>
      <p:pic>
        <p:nvPicPr>
          <p:cNvPr id="876" name="Image" descr="Image"/>
          <p:cNvPicPr>
            <a:picLocks noChangeAspect="1"/>
          </p:cNvPicPr>
          <p:nvPr/>
        </p:nvPicPr>
        <p:blipFill>
          <a:blip r:embed="rId2"/>
          <a:stretch>
            <a:fillRect/>
          </a:stretch>
        </p:blipFill>
        <p:spPr>
          <a:xfrm>
            <a:off x="7723762" y="741079"/>
            <a:ext cx="1224508" cy="1625256"/>
          </a:xfrm>
          <a:prstGeom prst="rect">
            <a:avLst/>
          </a:prstGeom>
          <a:ln w="12700">
            <a:miter lim="400000"/>
          </a:ln>
        </p:spPr>
      </p:pic>
      <p:sp>
        <p:nvSpPr>
          <p:cNvPr id="877" name="Rectangle"/>
          <p:cNvSpPr/>
          <p:nvPr/>
        </p:nvSpPr>
        <p:spPr>
          <a:xfrm>
            <a:off x="253938" y="3688407"/>
            <a:ext cx="8686924" cy="813559"/>
          </a:xfrm>
          <a:prstGeom prst="rect">
            <a:avLst/>
          </a:prstGeom>
          <a:ln w="25400">
            <a:solidFill>
              <a:srgbClr val="FBC901"/>
            </a:solidFill>
          </a:ln>
        </p:spPr>
        <p:txBody>
          <a:bodyPr lIns="45719" rIns="45719"/>
          <a:lstStyle/>
          <a:p>
            <a:endParaRPr/>
          </a:p>
        </p:txBody>
      </p:sp>
      <p:grpSp>
        <p:nvGrpSpPr>
          <p:cNvPr id="882" name="Group"/>
          <p:cNvGrpSpPr/>
          <p:nvPr/>
        </p:nvGrpSpPr>
        <p:grpSpPr>
          <a:xfrm>
            <a:off x="200980" y="5382779"/>
            <a:ext cx="8712177" cy="864205"/>
            <a:chOff x="0" y="0"/>
            <a:chExt cx="8712175" cy="864203"/>
          </a:xfrm>
        </p:grpSpPr>
        <p:pic>
          <p:nvPicPr>
            <p:cNvPr id="878" name="Energy Density Table - tanked H2.jpg" descr="Energy Density Table - tanked H2.jpg"/>
            <p:cNvPicPr>
              <a:picLocks noChangeAspect="1"/>
            </p:cNvPicPr>
            <p:nvPr/>
          </p:nvPicPr>
          <p:blipFill>
            <a:blip r:embed="rId3"/>
            <a:srcRect b="83620"/>
            <a:stretch>
              <a:fillRect/>
            </a:stretch>
          </p:blipFill>
          <p:spPr>
            <a:xfrm>
              <a:off x="0" y="0"/>
              <a:ext cx="8712176" cy="864204"/>
            </a:xfrm>
            <a:prstGeom prst="rect">
              <a:avLst/>
            </a:prstGeom>
            <a:ln w="12700" cap="flat">
              <a:noFill/>
              <a:miter lim="400000"/>
            </a:ln>
            <a:effectLst/>
          </p:spPr>
        </p:pic>
        <p:sp>
          <p:nvSpPr>
            <p:cNvPr id="879" name="Oval"/>
            <p:cNvSpPr/>
            <p:nvPr/>
          </p:nvSpPr>
          <p:spPr>
            <a:xfrm>
              <a:off x="4138193" y="569809"/>
              <a:ext cx="383609" cy="146305"/>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sp>
          <p:nvSpPr>
            <p:cNvPr id="880" name="Oval"/>
            <p:cNvSpPr/>
            <p:nvPr/>
          </p:nvSpPr>
          <p:spPr>
            <a:xfrm>
              <a:off x="5065293" y="570798"/>
              <a:ext cx="408975" cy="146305"/>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sp>
          <p:nvSpPr>
            <p:cNvPr id="881" name="Oval"/>
            <p:cNvSpPr/>
            <p:nvPr/>
          </p:nvSpPr>
          <p:spPr>
            <a:xfrm>
              <a:off x="3274594" y="569809"/>
              <a:ext cx="383609" cy="146305"/>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002CD7-BD58-71E3-D4BD-C968BFDE6027}"/>
              </a:ext>
            </a:extLst>
          </p:cNvPr>
          <p:cNvPicPr>
            <a:picLocks noChangeAspect="1"/>
          </p:cNvPicPr>
          <p:nvPr/>
        </p:nvPicPr>
        <p:blipFill>
          <a:blip r:embed="rId2"/>
          <a:stretch>
            <a:fillRect/>
          </a:stretch>
        </p:blipFill>
        <p:spPr>
          <a:xfrm>
            <a:off x="1015906" y="2193936"/>
            <a:ext cx="6960296" cy="4108082"/>
          </a:xfrm>
          <a:prstGeom prst="rect">
            <a:avLst/>
          </a:prstGeom>
        </p:spPr>
      </p:pic>
      <p:sp>
        <p:nvSpPr>
          <p:cNvPr id="885" name="Rectangle 2"/>
          <p:cNvSpPr txBox="1">
            <a:spLocks noGrp="1"/>
          </p:cNvSpPr>
          <p:nvPr>
            <p:ph type="title"/>
          </p:nvPr>
        </p:nvSpPr>
        <p:spPr>
          <a:xfrm>
            <a:off x="304800" y="38099"/>
            <a:ext cx="8534400" cy="436710"/>
          </a:xfrm>
          <a:prstGeom prst="rect">
            <a:avLst/>
          </a:prstGeom>
        </p:spPr>
        <p:txBody>
          <a:bodyPr/>
          <a:lstStyle>
            <a:lvl1pPr>
              <a:defRPr sz="1800"/>
            </a:lvl1pPr>
          </a:lstStyle>
          <a:p>
            <a:r>
              <a:t>Container weight correction has HUGE downsides for a Hydrogen Economy:</a:t>
            </a:r>
          </a:p>
        </p:txBody>
      </p:sp>
      <p:sp>
        <p:nvSpPr>
          <p:cNvPr id="886" name="Rectangle 3"/>
          <p:cNvSpPr txBox="1">
            <a:spLocks noGrp="1"/>
          </p:cNvSpPr>
          <p:nvPr>
            <p:ph type="body" sz="half" idx="1"/>
          </p:nvPr>
        </p:nvSpPr>
        <p:spPr>
          <a:xfrm>
            <a:off x="118070" y="534589"/>
            <a:ext cx="8907860" cy="1487902"/>
          </a:xfrm>
          <a:prstGeom prst="rect">
            <a:avLst/>
          </a:prstGeom>
        </p:spPr>
        <p:txBody>
          <a:bodyPr/>
          <a:lstStyle/>
          <a:p>
            <a:pPr>
              <a:lnSpc>
                <a:spcPct val="150000"/>
              </a:lnSpc>
              <a:tabLst>
                <a:tab pos="749300" algn="l"/>
                <a:tab pos="1371600" algn="l"/>
                <a:tab pos="1828800" algn="l"/>
                <a:tab pos="2286000" algn="l"/>
              </a:tabLst>
              <a:defRPr sz="1500"/>
            </a:pPr>
            <a:r>
              <a:rPr b="1" dirty="0">
                <a:solidFill>
                  <a:srgbClr val="FBC901"/>
                </a:solidFill>
              </a:rPr>
              <a:t>Before:</a:t>
            </a:r>
            <a:r>
              <a:rPr dirty="0"/>
              <a:t> 	H</a:t>
            </a:r>
            <a:r>
              <a:rPr baseline="-5999" dirty="0"/>
              <a:t>2</a:t>
            </a:r>
            <a:r>
              <a:rPr dirty="0"/>
              <a:t> easily surpassed the Energy / Mass of ALL common fossil-fuels,</a:t>
            </a:r>
            <a:endParaRPr lang="en-US" dirty="0"/>
          </a:p>
          <a:p>
            <a:pPr>
              <a:lnSpc>
                <a:spcPct val="150000"/>
              </a:lnSpc>
              <a:tabLst>
                <a:tab pos="749300" algn="l"/>
                <a:tab pos="1371600" algn="l"/>
                <a:tab pos="1828800" algn="l"/>
                <a:tab pos="2286000" algn="l"/>
              </a:tabLst>
              <a:defRPr sz="1500"/>
            </a:pPr>
            <a:r>
              <a:rPr lang="en-US" dirty="0"/>
              <a:t>	</a:t>
            </a:r>
            <a:r>
              <a:rPr dirty="0"/>
              <a:t>while maintaining Energy / Volume only ~ 3X smaller than Natural Gas</a:t>
            </a:r>
            <a:endParaRPr lang="en-US" dirty="0"/>
          </a:p>
          <a:p>
            <a:pPr>
              <a:lnSpc>
                <a:spcPct val="150000"/>
              </a:lnSpc>
              <a:tabLst>
                <a:tab pos="749300" algn="l"/>
                <a:tab pos="1371600" algn="l"/>
                <a:tab pos="1828800" algn="l"/>
                <a:tab pos="2286000" algn="l"/>
              </a:tabLst>
              <a:defRPr sz="1500"/>
            </a:pPr>
            <a:endParaRPr sz="400" dirty="0"/>
          </a:p>
          <a:p>
            <a:pPr>
              <a:lnSpc>
                <a:spcPct val="150000"/>
              </a:lnSpc>
              <a:tabLst>
                <a:tab pos="749300" algn="l"/>
                <a:tab pos="1371600" algn="l"/>
                <a:tab pos="1828800" algn="l"/>
                <a:tab pos="2286000" algn="l"/>
              </a:tabLst>
              <a:defRPr sz="1500"/>
            </a:pPr>
            <a:r>
              <a:rPr b="1" dirty="0">
                <a:solidFill>
                  <a:srgbClr val="FBC901"/>
                </a:solidFill>
              </a:rPr>
              <a:t>After:</a:t>
            </a:r>
            <a:r>
              <a:rPr dirty="0"/>
              <a:t> 	</a:t>
            </a:r>
            <a:r>
              <a:rPr dirty="0">
                <a:solidFill>
                  <a:srgbClr val="FBC901"/>
                </a:solidFill>
              </a:rPr>
              <a:t>H</a:t>
            </a:r>
            <a:r>
              <a:rPr baseline="-5999" dirty="0">
                <a:solidFill>
                  <a:srgbClr val="FBC901"/>
                </a:solidFill>
              </a:rPr>
              <a:t>2</a:t>
            </a:r>
            <a:r>
              <a:rPr dirty="0">
                <a:solidFill>
                  <a:srgbClr val="FBC901"/>
                </a:solidFill>
              </a:rPr>
              <a:t> Energy / Mass plummets below fossil-fuels, to almost as low as Lithium Batteries</a:t>
            </a:r>
          </a:p>
          <a:p>
            <a:pPr>
              <a:lnSpc>
                <a:spcPct val="150000"/>
              </a:lnSpc>
              <a:tabLst>
                <a:tab pos="749300" algn="l"/>
                <a:tab pos="1206500" algn="l"/>
                <a:tab pos="1828800" algn="l"/>
                <a:tab pos="2286000" algn="l"/>
              </a:tabLst>
              <a:defRPr sz="1500"/>
            </a:pPr>
            <a:r>
              <a:rPr dirty="0">
                <a:solidFill>
                  <a:srgbClr val="FBC901"/>
                </a:solidFill>
              </a:rPr>
              <a:t>		Placing H</a:t>
            </a:r>
            <a:r>
              <a:rPr baseline="-5999" dirty="0">
                <a:solidFill>
                  <a:srgbClr val="FBC901"/>
                </a:solidFill>
              </a:rPr>
              <a:t>2</a:t>
            </a:r>
            <a:r>
              <a:rPr dirty="0">
                <a:solidFill>
                  <a:srgbClr val="FBC901"/>
                </a:solidFill>
              </a:rPr>
              <a:t> in direct competition with the already-mature technology of those batteries</a:t>
            </a:r>
            <a:r>
              <a:rPr dirty="0">
                <a:solidFill>
                  <a:srgbClr val="FF6600"/>
                </a:solidFill>
              </a:rPr>
              <a:t>	</a:t>
            </a:r>
          </a:p>
        </p:txBody>
      </p:sp>
      <p:grpSp>
        <p:nvGrpSpPr>
          <p:cNvPr id="890" name="Group"/>
          <p:cNvGrpSpPr/>
          <p:nvPr/>
        </p:nvGrpSpPr>
        <p:grpSpPr>
          <a:xfrm>
            <a:off x="5050187" y="676606"/>
            <a:ext cx="2454922" cy="3332994"/>
            <a:chOff x="8057" y="0"/>
            <a:chExt cx="2454920" cy="3332992"/>
          </a:xfrm>
        </p:grpSpPr>
        <p:sp>
          <p:nvSpPr>
            <p:cNvPr id="887" name="Oval"/>
            <p:cNvSpPr/>
            <p:nvPr/>
          </p:nvSpPr>
          <p:spPr>
            <a:xfrm>
              <a:off x="8057" y="2263611"/>
              <a:ext cx="369724" cy="1069382"/>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sp>
          <p:nvSpPr>
            <p:cNvPr id="888" name="Oval"/>
            <p:cNvSpPr/>
            <p:nvPr/>
          </p:nvSpPr>
          <p:spPr>
            <a:xfrm>
              <a:off x="25400" y="2070489"/>
              <a:ext cx="306092" cy="128017"/>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sp>
          <p:nvSpPr>
            <p:cNvPr id="889" name="Arrow"/>
            <p:cNvSpPr/>
            <p:nvPr/>
          </p:nvSpPr>
          <p:spPr>
            <a:xfrm flipH="1">
              <a:off x="1925088" y="0"/>
              <a:ext cx="537890" cy="187411"/>
            </a:xfrm>
            <a:prstGeom prst="rightArrow">
              <a:avLst>
                <a:gd name="adj1" fmla="val 36168"/>
                <a:gd name="adj2" fmla="val 128205"/>
              </a:avLst>
            </a:prstGeom>
            <a:solidFill>
              <a:srgbClr val="FF6600"/>
            </a:solidFill>
            <a:ln w="12700" cap="flat">
              <a:noFill/>
              <a:miter lim="400000"/>
            </a:ln>
            <a:effectLst/>
          </p:spPr>
          <p:txBody>
            <a:bodyPr wrap="square" lIns="45719" tIns="45719" rIns="45719" bIns="45719" numCol="1" anchor="t">
              <a:noAutofit/>
            </a:bodyPr>
            <a:lstStyle/>
            <a:p>
              <a:endParaRPr/>
            </a:p>
          </p:txBody>
        </p:sp>
      </p:grpSp>
      <p:grpSp>
        <p:nvGrpSpPr>
          <p:cNvPr id="894" name="Group"/>
          <p:cNvGrpSpPr/>
          <p:nvPr/>
        </p:nvGrpSpPr>
        <p:grpSpPr>
          <a:xfrm>
            <a:off x="6967219" y="1033017"/>
            <a:ext cx="784978" cy="2345442"/>
            <a:chOff x="12125" y="41184"/>
            <a:chExt cx="784976" cy="2345441"/>
          </a:xfrm>
        </p:grpSpPr>
        <p:sp>
          <p:nvSpPr>
            <p:cNvPr id="891" name="Oval"/>
            <p:cNvSpPr/>
            <p:nvPr/>
          </p:nvSpPr>
          <p:spPr>
            <a:xfrm>
              <a:off x="413832" y="1653662"/>
              <a:ext cx="383269" cy="128017"/>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sp>
          <p:nvSpPr>
            <p:cNvPr id="892" name="Arrow"/>
            <p:cNvSpPr/>
            <p:nvPr/>
          </p:nvSpPr>
          <p:spPr>
            <a:xfrm flipH="1">
              <a:off x="12125" y="41184"/>
              <a:ext cx="537890" cy="187411"/>
            </a:xfrm>
            <a:prstGeom prst="rightArrow">
              <a:avLst>
                <a:gd name="adj1" fmla="val 36168"/>
                <a:gd name="adj2" fmla="val 128205"/>
              </a:avLst>
            </a:prstGeom>
            <a:solidFill>
              <a:srgbClr val="FF6600"/>
            </a:solidFill>
            <a:ln w="12700" cap="flat">
              <a:noFill/>
              <a:miter lim="400000"/>
            </a:ln>
            <a:effectLst/>
          </p:spPr>
          <p:txBody>
            <a:bodyPr wrap="square" lIns="45719" tIns="45719" rIns="45719" bIns="45719" numCol="1" anchor="t">
              <a:noAutofit/>
            </a:bodyPr>
            <a:lstStyle/>
            <a:p>
              <a:endParaRPr dirty="0"/>
            </a:p>
          </p:txBody>
        </p:sp>
        <p:sp>
          <p:nvSpPr>
            <p:cNvPr id="893" name="Oval"/>
            <p:cNvSpPr/>
            <p:nvPr/>
          </p:nvSpPr>
          <p:spPr>
            <a:xfrm>
              <a:off x="423703" y="2258608"/>
              <a:ext cx="356452" cy="128017"/>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grpSp>
      <p:grpSp>
        <p:nvGrpSpPr>
          <p:cNvPr id="900" name="Group"/>
          <p:cNvGrpSpPr/>
          <p:nvPr/>
        </p:nvGrpSpPr>
        <p:grpSpPr>
          <a:xfrm>
            <a:off x="4287063" y="1446184"/>
            <a:ext cx="4416635" cy="3729330"/>
            <a:chOff x="0" y="0"/>
            <a:chExt cx="4416634" cy="3729328"/>
          </a:xfrm>
        </p:grpSpPr>
        <p:sp>
          <p:nvSpPr>
            <p:cNvPr id="895" name="Oval"/>
            <p:cNvSpPr/>
            <p:nvPr/>
          </p:nvSpPr>
          <p:spPr>
            <a:xfrm>
              <a:off x="52111" y="1191703"/>
              <a:ext cx="294178" cy="128017"/>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sp>
          <p:nvSpPr>
            <p:cNvPr id="896" name="Arrow"/>
            <p:cNvSpPr/>
            <p:nvPr/>
          </p:nvSpPr>
          <p:spPr>
            <a:xfrm flipH="1">
              <a:off x="3878744" y="0"/>
              <a:ext cx="537890" cy="187411"/>
            </a:xfrm>
            <a:prstGeom prst="rightArrow">
              <a:avLst>
                <a:gd name="adj1" fmla="val 36168"/>
                <a:gd name="adj2" fmla="val 128205"/>
              </a:avLst>
            </a:prstGeom>
            <a:solidFill>
              <a:srgbClr val="FF6600"/>
            </a:solidFill>
            <a:ln w="12700" cap="flat">
              <a:noFill/>
              <a:miter lim="400000"/>
            </a:ln>
            <a:effectLst/>
          </p:spPr>
          <p:txBody>
            <a:bodyPr wrap="square" lIns="45719" tIns="45719" rIns="45719" bIns="45719" numCol="1" anchor="t">
              <a:noAutofit/>
            </a:bodyPr>
            <a:lstStyle/>
            <a:p>
              <a:endParaRPr/>
            </a:p>
          </p:txBody>
        </p:sp>
        <p:sp>
          <p:nvSpPr>
            <p:cNvPr id="897" name="Oval"/>
            <p:cNvSpPr/>
            <p:nvPr/>
          </p:nvSpPr>
          <p:spPr>
            <a:xfrm>
              <a:off x="0" y="3507611"/>
              <a:ext cx="381846" cy="216618"/>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dirty="0"/>
            </a:p>
          </p:txBody>
        </p:sp>
        <p:sp>
          <p:nvSpPr>
            <p:cNvPr id="898" name="Oval"/>
            <p:cNvSpPr/>
            <p:nvPr/>
          </p:nvSpPr>
          <p:spPr>
            <a:xfrm>
              <a:off x="771899" y="1191703"/>
              <a:ext cx="323690" cy="128017"/>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sp>
          <p:nvSpPr>
            <p:cNvPr id="899" name="Oval"/>
            <p:cNvSpPr/>
            <p:nvPr/>
          </p:nvSpPr>
          <p:spPr>
            <a:xfrm>
              <a:off x="719192" y="3504187"/>
              <a:ext cx="450885" cy="225141"/>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grpSp>
      <p:sp>
        <p:nvSpPr>
          <p:cNvPr id="901" name="Rectangle 3"/>
          <p:cNvSpPr txBox="1"/>
          <p:nvPr/>
        </p:nvSpPr>
        <p:spPr>
          <a:xfrm>
            <a:off x="2291180" y="6513328"/>
            <a:ext cx="4803602" cy="2945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85000" lnSpcReduction="20000"/>
          </a:bodyPr>
          <a:lstStyle>
            <a:lvl1pPr algn="ctr">
              <a:lnSpc>
                <a:spcPct val="170000"/>
              </a:lnSpc>
              <a:tabLst>
                <a:tab pos="457200" algn="l"/>
                <a:tab pos="914400" algn="l"/>
                <a:tab pos="1371600" algn="l"/>
                <a:tab pos="1828800" algn="l"/>
                <a:tab pos="2286000" algn="l"/>
              </a:tabLst>
              <a:defRPr sz="1200" b="0">
                <a:solidFill>
                  <a:srgbClr val="FF6600"/>
                </a:solidFill>
                <a:effectLst>
                  <a:outerShdw blurRad="38100" dist="38100" dir="2700000" rotWithShape="0">
                    <a:srgbClr val="000000"/>
                  </a:outerShdw>
                </a:effectLst>
                <a:latin typeface="+mn-lt"/>
                <a:ea typeface="+mn-ea"/>
                <a:cs typeface="+mn-cs"/>
                <a:sym typeface="Arial"/>
              </a:defRPr>
            </a:lvl1pPr>
          </a:lstStyle>
          <a:p>
            <a:r>
              <a:rPr dirty="0"/>
              <a:t>(use up &amp; down keys to identify the data linked to each statement)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iterate>
                                    <p:tmAbs val="0"/>
                                  </p:iterate>
                                  <p:childTnLst>
                                    <p:set>
                                      <p:cBhvr>
                                        <p:cTn id="10" fill="hold">
                                          <p:stCondLst>
                                            <p:cond delay="0"/>
                                          </p:stCondLst>
                                        </p:cTn>
                                        <p:tgtEl>
                                          <p:spTgt spid="89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8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iterate>
                                    <p:tmAbs val="0"/>
                                  </p:iterate>
                                  <p:childTnLst>
                                    <p:set>
                                      <p:cBhvr>
                                        <p:cTn id="18" fill="hold">
                                          <p:stCondLst>
                                            <p:cond delay="0"/>
                                          </p:stCondLst>
                                        </p:cTn>
                                        <p:tgtEl>
                                          <p:spTgt spid="89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90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iterate>
                                    <p:tmAbs val="0"/>
                                  </p:iterate>
                                  <p:childTnLst>
                                    <p:set>
                                      <p:cBhvr>
                                        <p:cTn id="26" fill="hold">
                                          <p:stCondLst>
                                            <p:cond delay="0"/>
                                          </p:stCondLst>
                                        </p:cTn>
                                        <p:tgtEl>
                                          <p:spTgt spid="9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 grpId="0" animBg="1" advAuto="0"/>
      <p:bldP spid="890" grpId="1" animBg="1" advAuto="0"/>
      <p:bldP spid="894" grpId="0" animBg="1" advAuto="0"/>
      <p:bldP spid="894" grpId="1" animBg="1" advAuto="0"/>
      <p:bldP spid="900" grpId="0" animBg="1" advAuto="0"/>
      <p:bldP spid="900" grpId="1"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 name="Rectangle 2"/>
          <p:cNvSpPr txBox="1">
            <a:spLocks noGrp="1"/>
          </p:cNvSpPr>
          <p:nvPr>
            <p:ph type="title"/>
          </p:nvPr>
        </p:nvSpPr>
        <p:spPr>
          <a:xfrm>
            <a:off x="304800" y="12699"/>
            <a:ext cx="8534400" cy="495817"/>
          </a:xfrm>
          <a:prstGeom prst="rect">
            <a:avLst/>
          </a:prstGeom>
        </p:spPr>
        <p:txBody>
          <a:bodyPr/>
          <a:lstStyle>
            <a:lvl1pPr>
              <a:defRPr sz="1800"/>
            </a:lvl1pPr>
          </a:lstStyle>
          <a:p>
            <a:r>
              <a:t>What about using entirely new types of high pressure Hydrogen gas containers?</a:t>
            </a:r>
          </a:p>
        </p:txBody>
      </p:sp>
      <p:sp>
        <p:nvSpPr>
          <p:cNvPr id="907" name="Rectangle 3"/>
          <p:cNvSpPr txBox="1">
            <a:spLocks noGrp="1"/>
          </p:cNvSpPr>
          <p:nvPr>
            <p:ph type="body" sz="half" idx="1"/>
          </p:nvPr>
        </p:nvSpPr>
        <p:spPr>
          <a:xfrm>
            <a:off x="118070" y="568888"/>
            <a:ext cx="8984060" cy="1664122"/>
          </a:xfrm>
          <a:prstGeom prst="rect">
            <a:avLst/>
          </a:prstGeom>
        </p:spPr>
        <p:txBody>
          <a:bodyPr/>
          <a:lstStyle/>
          <a:p>
            <a:r>
              <a:rPr dirty="0"/>
              <a:t>Above, based on conventional steel gas cylinders, I calculated:</a:t>
            </a:r>
            <a:endParaRPr lang="en-US" dirty="0"/>
          </a:p>
          <a:p>
            <a:r>
              <a:rPr lang="en-US" dirty="0"/>
              <a:t>	</a:t>
            </a:r>
            <a:r>
              <a:rPr dirty="0"/>
              <a:t>(Mass of stored 150 Atm. H</a:t>
            </a:r>
            <a:r>
              <a:rPr baseline="-5999" dirty="0"/>
              <a:t>2</a:t>
            </a:r>
            <a:r>
              <a:rPr dirty="0"/>
              <a:t>) / (Mass of that stored H</a:t>
            </a:r>
            <a:r>
              <a:rPr baseline="-5999" dirty="0"/>
              <a:t>2</a:t>
            </a:r>
            <a:r>
              <a:rPr dirty="0"/>
              <a:t> + gas cylinder) = </a:t>
            </a:r>
            <a:r>
              <a:rPr b="1" dirty="0">
                <a:solidFill>
                  <a:srgbClr val="FBC901"/>
                </a:solidFill>
              </a:rPr>
              <a:t>1.24%</a:t>
            </a:r>
            <a:r>
              <a:rPr dirty="0"/>
              <a:t>   </a:t>
            </a:r>
          </a:p>
          <a:p>
            <a:r>
              <a:rPr dirty="0"/>
              <a:t>But for vehicle applications, the U.S. DOE is funding research into high-tech containers including</a:t>
            </a:r>
          </a:p>
          <a:p>
            <a:r>
              <a:rPr dirty="0"/>
              <a:t>	350 Atm. &amp; 700 Atm. versions of this: </a:t>
            </a:r>
            <a:r>
              <a:rPr baseline="31999" dirty="0"/>
              <a:t>1</a:t>
            </a:r>
          </a:p>
        </p:txBody>
      </p:sp>
      <p:sp>
        <p:nvSpPr>
          <p:cNvPr id="908" name="Rectangle 5"/>
          <p:cNvSpPr txBox="1"/>
          <p:nvPr/>
        </p:nvSpPr>
        <p:spPr>
          <a:xfrm>
            <a:off x="106857" y="6540076"/>
            <a:ext cx="8824343"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https://www.energy.gov/eere/fuelcells/physical-hydrogen-storage</a:t>
            </a:r>
          </a:p>
        </p:txBody>
      </p:sp>
      <p:pic>
        <p:nvPicPr>
          <p:cNvPr id="909" name="Image" descr="Image"/>
          <p:cNvPicPr>
            <a:picLocks noChangeAspect="1"/>
          </p:cNvPicPr>
          <p:nvPr/>
        </p:nvPicPr>
        <p:blipFill>
          <a:blip r:embed="rId2"/>
          <a:stretch>
            <a:fillRect/>
          </a:stretch>
        </p:blipFill>
        <p:spPr>
          <a:xfrm>
            <a:off x="4783873" y="2028909"/>
            <a:ext cx="3221280" cy="2113722"/>
          </a:xfrm>
          <a:prstGeom prst="rect">
            <a:avLst/>
          </a:prstGeom>
          <a:ln w="12700">
            <a:miter lim="400000"/>
          </a:ln>
        </p:spPr>
      </p:pic>
      <p:sp>
        <p:nvSpPr>
          <p:cNvPr id="910" name="Rectangle 3"/>
          <p:cNvSpPr txBox="1"/>
          <p:nvPr/>
        </p:nvSpPr>
        <p:spPr>
          <a:xfrm>
            <a:off x="118070" y="4300504"/>
            <a:ext cx="8984060" cy="20816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Their goals for (H</a:t>
            </a:r>
            <a:r>
              <a:rPr baseline="-5999" dirty="0"/>
              <a:t>2</a:t>
            </a:r>
            <a:r>
              <a:rPr dirty="0"/>
              <a:t> mass) / ("System mass") ratio are </a:t>
            </a:r>
            <a:r>
              <a:rPr b="1" dirty="0">
                <a:solidFill>
                  <a:srgbClr val="FBC901"/>
                </a:solidFill>
              </a:rPr>
              <a:t>4.5% </a:t>
            </a:r>
            <a:r>
              <a:rPr dirty="0"/>
              <a:t>for 2020, and </a:t>
            </a:r>
            <a:r>
              <a:rPr b="1" dirty="0">
                <a:solidFill>
                  <a:srgbClr val="FBC901"/>
                </a:solidFill>
              </a:rPr>
              <a:t>6.5%</a:t>
            </a:r>
            <a:r>
              <a:rPr dirty="0"/>
              <a:t> "eventually"</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The DOE reported one lab approaching the 2020 goal having attained a ratio of </a:t>
            </a:r>
            <a:r>
              <a:rPr b="1" dirty="0">
                <a:solidFill>
                  <a:srgbClr val="FBC901"/>
                </a:solidFill>
              </a:rPr>
              <a:t>4.2%</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For that 700 Atm. Argonne National Lab unit, System energy / System mass = </a:t>
            </a:r>
            <a:r>
              <a:rPr b="1" dirty="0">
                <a:solidFill>
                  <a:srgbClr val="FBC901"/>
                </a:solidFill>
              </a:rPr>
              <a:t>1.4 kW-h / kg</a:t>
            </a:r>
            <a:endParaRPr dirty="0">
              <a:solidFill>
                <a:srgbClr val="FBC901"/>
              </a:solidFill>
            </a:endParaRP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solidFill>
                  <a:srgbClr val="FBC901"/>
                </a:solidFill>
              </a:rPr>
              <a:t>	</a:t>
            </a:r>
            <a:r>
              <a:rPr dirty="0"/>
              <a:t>Which IS far better than the value I calculated for 150 Atm. steel cylinders: </a:t>
            </a:r>
            <a:r>
              <a:rPr b="1" dirty="0">
                <a:solidFill>
                  <a:srgbClr val="FBC901"/>
                </a:solidFill>
              </a:rPr>
              <a:t>0.49 kW-h / kg</a:t>
            </a:r>
            <a:r>
              <a:rPr dirty="0"/>
              <a:t>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But still HUGELY short of H</a:t>
            </a:r>
            <a:r>
              <a:rPr baseline="-5999" dirty="0"/>
              <a:t>2</a:t>
            </a:r>
            <a:r>
              <a:rPr dirty="0"/>
              <a:t>'s (often misleadingly cited) intrinsic value of </a:t>
            </a:r>
            <a:r>
              <a:rPr b="1" dirty="0">
                <a:solidFill>
                  <a:srgbClr val="FBC901"/>
                </a:solidFill>
              </a:rPr>
              <a:t>39.4</a:t>
            </a:r>
            <a:r>
              <a:rPr b="1" dirty="0"/>
              <a:t> </a:t>
            </a:r>
            <a:r>
              <a:rPr b="1" dirty="0">
                <a:solidFill>
                  <a:srgbClr val="FBC901"/>
                </a:solidFill>
              </a:rPr>
              <a:t>kW-h / kg</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 name="Rectangle 2"/>
          <p:cNvSpPr txBox="1">
            <a:spLocks noGrp="1"/>
          </p:cNvSpPr>
          <p:nvPr>
            <p:ph type="title"/>
          </p:nvPr>
        </p:nvSpPr>
        <p:spPr>
          <a:xfrm>
            <a:off x="304800" y="12699"/>
            <a:ext cx="8534400" cy="506390"/>
          </a:xfrm>
          <a:prstGeom prst="rect">
            <a:avLst/>
          </a:prstGeom>
        </p:spPr>
        <p:txBody>
          <a:bodyPr/>
          <a:lstStyle>
            <a:lvl1pPr>
              <a:defRPr sz="1800"/>
            </a:lvl1pPr>
          </a:lstStyle>
          <a:p>
            <a:r>
              <a:t>Then why not just liquify Hydrogen? </a:t>
            </a:r>
          </a:p>
        </p:txBody>
      </p:sp>
      <p:sp>
        <p:nvSpPr>
          <p:cNvPr id="913" name="Rectangle 3"/>
          <p:cNvSpPr txBox="1">
            <a:spLocks noGrp="1"/>
          </p:cNvSpPr>
          <p:nvPr>
            <p:ph type="body" sz="quarter" idx="1"/>
          </p:nvPr>
        </p:nvSpPr>
        <p:spPr>
          <a:xfrm>
            <a:off x="79970" y="616282"/>
            <a:ext cx="8984060" cy="975341"/>
          </a:xfrm>
          <a:prstGeom prst="rect">
            <a:avLst/>
          </a:prstGeom>
        </p:spPr>
        <p:txBody>
          <a:bodyPr/>
          <a:lstStyle/>
          <a:p>
            <a:r>
              <a:rPr dirty="0"/>
              <a:t>After all, the ease of liquifying </a:t>
            </a:r>
            <a:r>
              <a:rPr b="1" dirty="0"/>
              <a:t>Propane</a:t>
            </a:r>
            <a:r>
              <a:rPr dirty="0"/>
              <a:t> vastly increases its energy density and portability,</a:t>
            </a:r>
          </a:p>
          <a:p>
            <a:r>
              <a:rPr dirty="0"/>
              <a:t>		and liquifying </a:t>
            </a:r>
            <a:r>
              <a:rPr b="1" dirty="0"/>
              <a:t>Natural Gas</a:t>
            </a:r>
            <a:r>
              <a:rPr dirty="0"/>
              <a:t> is what makes its huge shipments possible:</a:t>
            </a:r>
          </a:p>
        </p:txBody>
      </p:sp>
      <p:sp>
        <p:nvSpPr>
          <p:cNvPr id="914" name="Rectangle 5"/>
          <p:cNvSpPr txBox="1"/>
          <p:nvPr/>
        </p:nvSpPr>
        <p:spPr>
          <a:xfrm>
            <a:off x="535745" y="6120976"/>
            <a:ext cx="8115961" cy="696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Left figure: https://www.ferrellgas.com/tank-talk/blog-articles/how-to-paint-a-propane-tank/</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Center figure: https://blog.masterappliance.com/discover-these-8-professional-uses-for-a-propane-torch/</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Right figure: https://gcaptain.com/new-lng-terminals-get-smaller/</a:t>
            </a:r>
          </a:p>
        </p:txBody>
      </p:sp>
      <p:sp>
        <p:nvSpPr>
          <p:cNvPr id="915" name="Rectangle 3"/>
          <p:cNvSpPr txBox="1"/>
          <p:nvPr/>
        </p:nvSpPr>
        <p:spPr>
          <a:xfrm>
            <a:off x="114395" y="2908834"/>
            <a:ext cx="8984061" cy="3070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When a fuel is driven from gas to liquid, its molecules ABRUPTLY huddle 1000's of times closer,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giving that liquid a very desirable 1000's of times more energy per volume!</a:t>
            </a:r>
          </a:p>
          <a:p>
            <a:pPr>
              <a:lnSpc>
                <a:spcPct val="170000"/>
              </a:lnSpc>
              <a:tabLst>
                <a:tab pos="457200" algn="l"/>
                <a:tab pos="914400" algn="l"/>
                <a:tab pos="1371600" algn="l"/>
                <a:tab pos="1828800" algn="l"/>
                <a:tab pos="22860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dirty="0"/>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How does one force such a transition?  Decrease temperature (T) and / or increase pressure (P)</a:t>
            </a:r>
          </a:p>
          <a:p>
            <a:pPr>
              <a:lnSpc>
                <a:spcPct val="170000"/>
              </a:lnSpc>
              <a:tabLst>
                <a:tab pos="457200" algn="l"/>
                <a:tab pos="914400" algn="l"/>
                <a:tab pos="1371600" algn="l"/>
                <a:tab pos="1828800" algn="l"/>
                <a:tab pos="22860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dirty="0"/>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But getting practical, we need to know exactly which combinations of T &amp; P force this transition</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And getting really practical, we need to compare these for a variety of candidate fuels</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endParaRPr dirty="0"/>
          </a:p>
          <a:p>
            <a:pPr algn="ctr">
              <a:lnSpc>
                <a:spcPct val="170000"/>
              </a:lnSpc>
              <a:tabLst>
                <a:tab pos="457200" algn="l"/>
                <a:tab pos="914400" algn="l"/>
                <a:tab pos="1371600" algn="l"/>
                <a:tab pos="1828800" algn="l"/>
                <a:tab pos="2286000" algn="l"/>
              </a:tabLst>
              <a:defRPr sz="1600">
                <a:solidFill>
                  <a:srgbClr val="FFFFFF"/>
                </a:solidFill>
                <a:effectLst>
                  <a:outerShdw blurRad="38100" dist="38100" dir="2700000" rotWithShape="0">
                    <a:srgbClr val="000000"/>
                  </a:outerShdw>
                </a:effectLst>
                <a:latin typeface="+mn-lt"/>
                <a:ea typeface="+mn-ea"/>
                <a:cs typeface="+mn-cs"/>
                <a:sym typeface="Arial"/>
              </a:defRPr>
            </a:pPr>
            <a:r>
              <a:rPr dirty="0"/>
              <a:t>Scientists plot a substance's Temperature &amp; Pressure behavior in:</a:t>
            </a:r>
          </a:p>
        </p:txBody>
      </p:sp>
      <p:pic>
        <p:nvPicPr>
          <p:cNvPr id="916" name="Image" descr="Image"/>
          <p:cNvPicPr>
            <a:picLocks noChangeAspect="1"/>
          </p:cNvPicPr>
          <p:nvPr/>
        </p:nvPicPr>
        <p:blipFill>
          <a:blip r:embed="rId2"/>
          <a:srcRect t="13486" b="46286"/>
          <a:stretch>
            <a:fillRect/>
          </a:stretch>
        </p:blipFill>
        <p:spPr>
          <a:xfrm>
            <a:off x="5118100" y="1648815"/>
            <a:ext cx="3808739" cy="998803"/>
          </a:xfrm>
          <a:prstGeom prst="rect">
            <a:avLst/>
          </a:prstGeom>
          <a:ln w="12700">
            <a:miter lim="400000"/>
          </a:ln>
        </p:spPr>
      </p:pic>
      <p:pic>
        <p:nvPicPr>
          <p:cNvPr id="917" name="Image" descr="Image"/>
          <p:cNvPicPr>
            <a:picLocks noChangeAspect="1"/>
          </p:cNvPicPr>
          <p:nvPr/>
        </p:nvPicPr>
        <p:blipFill>
          <a:blip r:embed="rId3"/>
          <a:srcRect t="25508" b="8460"/>
          <a:stretch>
            <a:fillRect/>
          </a:stretch>
        </p:blipFill>
        <p:spPr>
          <a:xfrm>
            <a:off x="261815" y="1648814"/>
            <a:ext cx="2617981" cy="998859"/>
          </a:xfrm>
          <a:prstGeom prst="rect">
            <a:avLst/>
          </a:prstGeom>
          <a:ln w="12700">
            <a:miter lim="400000"/>
          </a:ln>
        </p:spPr>
      </p:pic>
      <p:pic>
        <p:nvPicPr>
          <p:cNvPr id="918" name="Image" descr="Image"/>
          <p:cNvPicPr>
            <a:picLocks noChangeAspect="1"/>
          </p:cNvPicPr>
          <p:nvPr/>
        </p:nvPicPr>
        <p:blipFill>
          <a:blip r:embed="rId4"/>
          <a:stretch>
            <a:fillRect/>
          </a:stretch>
        </p:blipFill>
        <p:spPr>
          <a:xfrm>
            <a:off x="3182351" y="1648815"/>
            <a:ext cx="1683801" cy="99893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 name="Rectangle 2"/>
          <p:cNvSpPr txBox="1">
            <a:spLocks noGrp="1"/>
          </p:cNvSpPr>
          <p:nvPr>
            <p:ph type="title"/>
          </p:nvPr>
        </p:nvSpPr>
        <p:spPr>
          <a:xfrm>
            <a:off x="304800" y="12699"/>
            <a:ext cx="8534400" cy="675219"/>
          </a:xfrm>
          <a:prstGeom prst="rect">
            <a:avLst/>
          </a:prstGeom>
        </p:spPr>
        <p:txBody>
          <a:bodyPr/>
          <a:lstStyle>
            <a:lvl1pPr>
              <a:defRPr sz="1800"/>
            </a:lvl1pPr>
          </a:lstStyle>
          <a:p>
            <a:r>
              <a:t>"Phase Diagrams"</a:t>
            </a:r>
          </a:p>
        </p:txBody>
      </p:sp>
      <p:sp>
        <p:nvSpPr>
          <p:cNvPr id="921" name="Rectangle 3"/>
          <p:cNvSpPr txBox="1">
            <a:spLocks noGrp="1"/>
          </p:cNvSpPr>
          <p:nvPr>
            <p:ph type="body" sz="quarter" idx="1"/>
          </p:nvPr>
        </p:nvSpPr>
        <p:spPr>
          <a:xfrm>
            <a:off x="118070" y="584332"/>
            <a:ext cx="8984060" cy="417413"/>
          </a:xfrm>
          <a:prstGeom prst="rect">
            <a:avLst/>
          </a:prstGeom>
        </p:spPr>
        <p:txBody>
          <a:bodyPr/>
          <a:lstStyle/>
          <a:p>
            <a:r>
              <a:rPr dirty="0"/>
              <a:t>Where pressure increases upward, and temperature increases rightward: </a:t>
            </a:r>
            <a:r>
              <a:rPr baseline="31999" dirty="0"/>
              <a:t>1</a:t>
            </a:r>
          </a:p>
        </p:txBody>
      </p:sp>
      <p:sp>
        <p:nvSpPr>
          <p:cNvPr id="922" name="Rectangle 5"/>
          <p:cNvSpPr txBox="1"/>
          <p:nvPr/>
        </p:nvSpPr>
        <p:spPr>
          <a:xfrm>
            <a:off x="153725" y="6352666"/>
            <a:ext cx="8836550" cy="480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rPr dirty="0"/>
              <a:t>1) This is my modified / simplified version of a figure from: https://</a:t>
            </a:r>
            <a:r>
              <a:rPr dirty="0" err="1"/>
              <a:t>en.wikipedia.org</a:t>
            </a:r>
            <a:r>
              <a:rPr dirty="0"/>
              <a:t>/wiki/</a:t>
            </a:r>
            <a:r>
              <a:rPr dirty="0" err="1"/>
              <a:t>Phase_diagram</a:t>
            </a:r>
            <a:endParaRPr dirty="0"/>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rPr dirty="0"/>
              <a:t>2) https://</a:t>
            </a:r>
            <a:r>
              <a:rPr dirty="0" err="1"/>
              <a:t>en.wikipedia.org</a:t>
            </a:r>
            <a:r>
              <a:rPr dirty="0"/>
              <a:t>/wiki/</a:t>
            </a:r>
            <a:r>
              <a:rPr dirty="0" err="1"/>
              <a:t>Supercritical_fluid</a:t>
            </a:r>
            <a:endParaRPr dirty="0"/>
          </a:p>
        </p:txBody>
      </p:sp>
      <p:pic>
        <p:nvPicPr>
          <p:cNvPr id="923" name="Critical Point edit.jpeg" descr="Critical Point edit.jpeg"/>
          <p:cNvPicPr>
            <a:picLocks noChangeAspect="1"/>
          </p:cNvPicPr>
          <p:nvPr/>
        </p:nvPicPr>
        <p:blipFill>
          <a:blip r:embed="rId2"/>
          <a:stretch>
            <a:fillRect/>
          </a:stretch>
        </p:blipFill>
        <p:spPr>
          <a:xfrm>
            <a:off x="5565180" y="1242392"/>
            <a:ext cx="3152569" cy="2635350"/>
          </a:xfrm>
          <a:prstGeom prst="rect">
            <a:avLst/>
          </a:prstGeom>
          <a:ln w="12700">
            <a:miter lim="400000"/>
          </a:ln>
        </p:spPr>
      </p:pic>
      <p:sp>
        <p:nvSpPr>
          <p:cNvPr id="924" name="Rectangle 3"/>
          <p:cNvSpPr txBox="1"/>
          <p:nvPr/>
        </p:nvSpPr>
        <p:spPr>
          <a:xfrm>
            <a:off x="92670" y="1203888"/>
            <a:ext cx="5446368" cy="23056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1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Our everyday experience falls in the diagram's center,</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where the blue line plots T &amp; P combinations where</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vapor and liquid coexist in equilibrium</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 the substance's "Vapor Pressure Curve")</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At lesser T's  and greater P's everything becomes liquid</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At greater T's and lesser P's everything becomes vapor</a:t>
            </a:r>
          </a:p>
        </p:txBody>
      </p:sp>
      <p:sp>
        <p:nvSpPr>
          <p:cNvPr id="925" name="Rectangle 3"/>
          <p:cNvSpPr txBox="1"/>
          <p:nvPr/>
        </p:nvSpPr>
        <p:spPr>
          <a:xfrm>
            <a:off x="90225" y="3667782"/>
            <a:ext cx="9039750" cy="2593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lnSpc>
                <a:spcPct val="170000"/>
              </a:lnSpc>
              <a:tabLst>
                <a:tab pos="457200" algn="l"/>
                <a:tab pos="914400" algn="l"/>
                <a:tab pos="1371600" algn="l"/>
                <a:tab pos="1828800" algn="l"/>
                <a:tab pos="2286000" algn="l"/>
              </a:tabLst>
              <a:defRPr sz="1600">
                <a:solidFill>
                  <a:srgbClr val="FFFFFF"/>
                </a:solidFill>
                <a:effectLst>
                  <a:outerShdw blurRad="38100" dist="38100" dir="2700000" rotWithShape="0">
                    <a:srgbClr val="000000"/>
                  </a:outerShdw>
                </a:effectLst>
                <a:latin typeface="+mn-lt"/>
                <a:ea typeface="+mn-ea"/>
                <a:cs typeface="+mn-cs"/>
                <a:sym typeface="Arial"/>
              </a:defRPr>
            </a:pPr>
            <a:r>
              <a:rPr dirty="0"/>
              <a:t>But at higher Temperatures things get weird:</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There is a </a:t>
            </a:r>
            <a:r>
              <a:rPr b="1" dirty="0">
                <a:solidFill>
                  <a:srgbClr val="FF6600"/>
                </a:solidFill>
              </a:rPr>
              <a:t>Critical Point</a:t>
            </a:r>
            <a:r>
              <a:rPr dirty="0"/>
              <a:t> above &amp; right of which a normal dense liquid </a:t>
            </a:r>
            <a:r>
              <a:rPr b="1" dirty="0"/>
              <a:t>DOES NOT</a:t>
            </a:r>
            <a:r>
              <a:rPr dirty="0"/>
              <a:t> form</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Instead, there is </a:t>
            </a:r>
            <a:r>
              <a:rPr b="1" dirty="0">
                <a:solidFill>
                  <a:srgbClr val="FBC901"/>
                </a:solidFill>
              </a:rPr>
              <a:t>Supercritical Fluid (SF)</a:t>
            </a:r>
            <a:r>
              <a:rPr dirty="0"/>
              <a:t> </a:t>
            </a:r>
            <a:r>
              <a:rPr baseline="31999" dirty="0"/>
              <a:t>2 </a:t>
            </a:r>
            <a:r>
              <a:rPr dirty="0"/>
              <a:t>which is described as a strange high temperature state</a:t>
            </a:r>
            <a:endParaRPr lang="en-US" dirty="0"/>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lang="en-US" dirty="0"/>
              <a:t>	</a:t>
            </a:r>
            <a:r>
              <a:rPr dirty="0"/>
              <a:t>with properties</a:t>
            </a:r>
            <a:r>
              <a:rPr b="1" dirty="0">
                <a:solidFill>
                  <a:srgbClr val="FBC901"/>
                </a:solidFill>
              </a:rPr>
              <a:t> gradually shifting</a:t>
            </a:r>
            <a:r>
              <a:rPr dirty="0"/>
              <a:t> from gas-like to liquid-like moving up &amp; right in the diagram</a:t>
            </a:r>
            <a:endParaRPr lang="en-US" dirty="0"/>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endParaRPr sz="400" dirty="0"/>
          </a:p>
          <a:p>
            <a:pPr>
              <a:lnSpc>
                <a:spcPct val="170000"/>
              </a:lnSpc>
              <a:tabLst>
                <a:tab pos="457200" algn="l"/>
                <a:tab pos="914400" algn="l"/>
                <a:tab pos="1371600" algn="l"/>
                <a:tab pos="1828800" algn="l"/>
                <a:tab pos="2286000" algn="l"/>
              </a:tabLst>
              <a:defRPr sz="1600">
                <a:solidFill>
                  <a:srgbClr val="FFFFFF"/>
                </a:solidFill>
                <a:effectLst>
                  <a:outerShdw blurRad="38100" dist="38100" dir="2700000" rotWithShape="0">
                    <a:srgbClr val="000000"/>
                  </a:outerShdw>
                </a:effectLst>
                <a:latin typeface="+mn-lt"/>
                <a:ea typeface="+mn-ea"/>
                <a:cs typeface="+mn-cs"/>
                <a:sym typeface="Arial"/>
              </a:defRPr>
            </a:pPr>
            <a:r>
              <a:rPr dirty="0"/>
              <a:t>By NOT abruptly densifying, SF's offer no abrupt energy storage or transport advantage,</a:t>
            </a:r>
          </a:p>
          <a:p>
            <a:pPr>
              <a:lnSpc>
                <a:spcPct val="170000"/>
              </a:lnSpc>
              <a:tabLst>
                <a:tab pos="457200" algn="l"/>
                <a:tab pos="914400" algn="l"/>
                <a:tab pos="1371600" algn="l"/>
                <a:tab pos="1828800" algn="l"/>
                <a:tab pos="2286000" algn="l"/>
              </a:tabLst>
              <a:defRPr sz="1600">
                <a:solidFill>
                  <a:srgbClr val="FFFFFF"/>
                </a:solidFill>
                <a:effectLst>
                  <a:outerShdw blurRad="38100" dist="38100" dir="2700000" rotWithShape="0">
                    <a:srgbClr val="000000"/>
                  </a:outerShdw>
                </a:effectLst>
                <a:latin typeface="+mn-lt"/>
                <a:ea typeface="+mn-ea"/>
                <a:cs typeface="+mn-cs"/>
                <a:sym typeface="Arial"/>
              </a:defRPr>
            </a:pPr>
            <a:r>
              <a:rPr dirty="0"/>
              <a:t>	leading us to seek T &amp; P combinations below &amp; left of the </a:t>
            </a:r>
            <a:r>
              <a:rPr dirty="0">
                <a:solidFill>
                  <a:srgbClr val="FF6600"/>
                </a:solidFill>
              </a:rPr>
              <a:t>Critical Point = (</a:t>
            </a:r>
            <a:r>
              <a:rPr dirty="0" err="1">
                <a:solidFill>
                  <a:srgbClr val="FF6600"/>
                </a:solidFill>
              </a:rPr>
              <a:t>T</a:t>
            </a:r>
            <a:r>
              <a:rPr baseline="-5999" dirty="0" err="1">
                <a:solidFill>
                  <a:srgbClr val="FF6600"/>
                </a:solidFill>
              </a:rPr>
              <a:t>cr</a:t>
            </a:r>
            <a:r>
              <a:rPr baseline="-5999" dirty="0">
                <a:solidFill>
                  <a:srgbClr val="FF6600"/>
                </a:solidFill>
              </a:rPr>
              <a:t>, </a:t>
            </a:r>
            <a:r>
              <a:rPr dirty="0" err="1">
                <a:solidFill>
                  <a:srgbClr val="FF6600"/>
                </a:solidFill>
              </a:rPr>
              <a:t>P</a:t>
            </a:r>
            <a:r>
              <a:rPr baseline="-5999" dirty="0" err="1">
                <a:solidFill>
                  <a:srgbClr val="FF6600"/>
                </a:solidFill>
              </a:rPr>
              <a:t>cr</a:t>
            </a:r>
            <a:r>
              <a:rPr dirty="0">
                <a:solidFill>
                  <a:srgbClr val="FF6600"/>
                </a:solidFill>
              </a:rPr>
              <a: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 name="Rectangle 2"/>
          <p:cNvSpPr txBox="1">
            <a:spLocks noGrp="1"/>
          </p:cNvSpPr>
          <p:nvPr>
            <p:ph type="title"/>
          </p:nvPr>
        </p:nvSpPr>
        <p:spPr>
          <a:xfrm>
            <a:off x="304800" y="12699"/>
            <a:ext cx="8534400" cy="480156"/>
          </a:xfrm>
          <a:prstGeom prst="rect">
            <a:avLst/>
          </a:prstGeom>
        </p:spPr>
        <p:txBody>
          <a:bodyPr/>
          <a:lstStyle>
            <a:lvl1pPr>
              <a:defRPr sz="1800"/>
            </a:lvl1pPr>
          </a:lstStyle>
          <a:p>
            <a:r>
              <a:t>Comparing liquid Hydrogen with other liquid energy fuel contenders:</a:t>
            </a:r>
          </a:p>
        </p:txBody>
      </p:sp>
      <p:sp>
        <p:nvSpPr>
          <p:cNvPr id="928" name="Rectangle 5"/>
          <p:cNvSpPr txBox="1"/>
          <p:nvPr/>
        </p:nvSpPr>
        <p:spPr>
          <a:xfrm>
            <a:off x="77382" y="6387260"/>
            <a:ext cx="9036561" cy="429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1) https://www.engineeringtoolbox.com/gas-critical-temperature-pressure-d_161.html    </a:t>
            </a: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2) https://en.wikipedia.org/wiki/Liquefied_natural_gas         3) https://lcn.people.uic.edu/classes/che205s17/docs/che205s17_reading_02a.pdf</a:t>
            </a:r>
          </a:p>
        </p:txBody>
      </p:sp>
      <p:sp>
        <p:nvSpPr>
          <p:cNvPr id="929" name="Rectangle 3"/>
          <p:cNvSpPr txBox="1"/>
          <p:nvPr/>
        </p:nvSpPr>
        <p:spPr>
          <a:xfrm>
            <a:off x="104519" y="596652"/>
            <a:ext cx="9036562" cy="4426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10000"/>
          </a:bodyPr>
          <a:lstStyle/>
          <a:p>
            <a:pPr defTabSz="905255">
              <a:lnSpc>
                <a:spcPct val="170000"/>
              </a:lnSpc>
              <a:tabLst>
                <a:tab pos="3695700" algn="l"/>
                <a:tab pos="5168900" algn="l"/>
                <a:tab pos="6299200" algn="l"/>
                <a:tab pos="7543800" algn="l"/>
              </a:tabLst>
              <a:defRPr sz="1584" b="0">
                <a:solidFill>
                  <a:srgbClr val="FFFFFF"/>
                </a:solidFill>
                <a:effectLst>
                  <a:outerShdw blurRad="37719" dist="37719" dir="2700000" rotWithShape="0">
                    <a:srgbClr val="000000"/>
                  </a:outerShdw>
                </a:effectLst>
                <a:latin typeface="+mn-lt"/>
                <a:ea typeface="+mn-ea"/>
                <a:cs typeface="+mn-cs"/>
                <a:sym typeface="Arial"/>
              </a:defRPr>
            </a:pPr>
            <a:r>
              <a:rPr dirty="0"/>
              <a:t>Drawing from the Phase Diagrams of Ammonia, Propane, Methane and Hydrogen:</a:t>
            </a:r>
            <a:r>
              <a:rPr baseline="31999" dirty="0"/>
              <a:t> 1-3			</a:t>
            </a:r>
            <a:r>
              <a:rPr b="1" dirty="0"/>
              <a:t>Ammonia	Propane	Methane 	Hydrogen</a:t>
            </a:r>
          </a:p>
          <a:p>
            <a:pPr defTabSz="905255">
              <a:lnSpc>
                <a:spcPct val="170000"/>
              </a:lnSpc>
              <a:tabLst>
                <a:tab pos="3695700" algn="l"/>
                <a:tab pos="5168900" algn="l"/>
                <a:tab pos="6299200" algn="l"/>
                <a:tab pos="7543800" algn="l"/>
              </a:tabLst>
              <a:defRPr sz="1584" b="0">
                <a:solidFill>
                  <a:srgbClr val="FFFFFF"/>
                </a:solidFill>
                <a:effectLst>
                  <a:outerShdw blurRad="37719" dist="37719" dir="2700000" rotWithShape="0">
                    <a:srgbClr val="000000"/>
                  </a:outerShdw>
                </a:effectLst>
                <a:latin typeface="+mn-lt"/>
                <a:ea typeface="+mn-ea"/>
                <a:cs typeface="+mn-cs"/>
                <a:sym typeface="Arial"/>
              </a:defRPr>
            </a:pPr>
            <a:r>
              <a:rPr dirty="0"/>
              <a:t>Critical Temperature (T</a:t>
            </a:r>
            <a:r>
              <a:rPr baseline="-5999" dirty="0"/>
              <a:t>c</a:t>
            </a:r>
            <a:r>
              <a:rPr dirty="0"/>
              <a:t>)	132.4 ºC 	96.7 ºC 	-82.6 ºC 	-240 ºC</a:t>
            </a:r>
            <a:r>
              <a:rPr b="1" dirty="0"/>
              <a:t> </a:t>
            </a:r>
          </a:p>
          <a:p>
            <a:pPr defTabSz="905255">
              <a:lnSpc>
                <a:spcPct val="170000"/>
              </a:lnSpc>
              <a:tabLst>
                <a:tab pos="3695700" algn="l"/>
                <a:tab pos="5168900" algn="l"/>
                <a:tab pos="6299200" algn="l"/>
                <a:tab pos="7543800" algn="l"/>
              </a:tabLst>
              <a:defRPr sz="1584" b="0">
                <a:solidFill>
                  <a:srgbClr val="FFFFFF"/>
                </a:solidFill>
                <a:effectLst>
                  <a:outerShdw blurRad="37719" dist="37719" dir="2700000" rotWithShape="0">
                    <a:srgbClr val="000000"/>
                  </a:outerShdw>
                </a:effectLst>
                <a:latin typeface="+mn-lt"/>
                <a:ea typeface="+mn-ea"/>
                <a:cs typeface="+mn-cs"/>
                <a:sym typeface="Arial"/>
              </a:defRPr>
            </a:pPr>
            <a:r>
              <a:rPr dirty="0"/>
              <a:t>Critical Pressure (P</a:t>
            </a:r>
            <a:r>
              <a:rPr baseline="-5999" dirty="0"/>
              <a:t>c</a:t>
            </a:r>
            <a:r>
              <a:rPr dirty="0"/>
              <a:t>)	111 Atm.	42 Atm.	46 Atm.	13 Atm	</a:t>
            </a:r>
          </a:p>
          <a:p>
            <a:pPr defTabSz="905255">
              <a:lnSpc>
                <a:spcPct val="170000"/>
              </a:lnSpc>
              <a:tabLst>
                <a:tab pos="3695700" algn="l"/>
                <a:tab pos="5168900" algn="l"/>
                <a:tab pos="6299200" algn="l"/>
                <a:tab pos="7543800" algn="l"/>
              </a:tabLst>
              <a:defRPr sz="1584" b="0">
                <a:solidFill>
                  <a:srgbClr val="FFFFFF"/>
                </a:solidFill>
                <a:effectLst>
                  <a:outerShdw blurRad="37719" dist="37719" dir="2700000" rotWithShape="0">
                    <a:srgbClr val="000000"/>
                  </a:outerShdw>
                </a:effectLst>
                <a:latin typeface="+mn-lt"/>
                <a:ea typeface="+mn-ea"/>
                <a:cs typeface="+mn-cs"/>
                <a:sym typeface="Arial"/>
              </a:defRPr>
            </a:pPr>
            <a:r>
              <a:rPr dirty="0"/>
              <a:t>Vapor Pressure of 25 ºC liquid 	9.9 Atm.	9.9 Atm. 	(N/A)	(N/A)</a:t>
            </a:r>
          </a:p>
          <a:p>
            <a:pPr defTabSz="905255">
              <a:lnSpc>
                <a:spcPct val="170000"/>
              </a:lnSpc>
              <a:tabLst>
                <a:tab pos="3695700" algn="l"/>
                <a:tab pos="5168900" algn="l"/>
                <a:tab pos="6299200" algn="l"/>
                <a:tab pos="7543800" algn="l"/>
              </a:tabLst>
              <a:defRPr sz="1584" b="0">
                <a:solidFill>
                  <a:srgbClr val="FFFFFF"/>
                </a:solidFill>
                <a:effectLst>
                  <a:outerShdw blurRad="37719" dist="37719" dir="2700000" rotWithShape="0">
                    <a:srgbClr val="000000"/>
                  </a:outerShdw>
                </a:effectLst>
                <a:latin typeface="+mn-lt"/>
                <a:ea typeface="+mn-ea"/>
                <a:cs typeface="+mn-cs"/>
                <a:sym typeface="Arial"/>
              </a:defRPr>
            </a:pPr>
            <a:r>
              <a:rPr dirty="0"/>
              <a:t>Temperature for 1 Atm. Vapor Pressure	-33 ºC	-43 ºC	-162 ºC	-253 ºC</a:t>
            </a:r>
          </a:p>
          <a:p>
            <a:pPr defTabSz="905255">
              <a:lnSpc>
                <a:spcPct val="170000"/>
              </a:lnSpc>
              <a:tabLst>
                <a:tab pos="3860800" algn="l"/>
                <a:tab pos="5105400" algn="l"/>
                <a:tab pos="6464300" algn="l"/>
                <a:tab pos="7810500" algn="l"/>
              </a:tabLst>
              <a:defRPr sz="396" b="0">
                <a:solidFill>
                  <a:srgbClr val="FFFFFF"/>
                </a:solidFill>
                <a:effectLst>
                  <a:outerShdw blurRad="37719" dist="37719" dir="2700000" rotWithShape="0">
                    <a:srgbClr val="000000"/>
                  </a:outerShdw>
                </a:effectLst>
                <a:latin typeface="+mn-lt"/>
                <a:ea typeface="+mn-ea"/>
                <a:cs typeface="+mn-cs"/>
                <a:sym typeface="Arial"/>
              </a:defRPr>
            </a:pPr>
            <a:endParaRPr dirty="0"/>
          </a:p>
          <a:p>
            <a:pPr defTabSz="905255">
              <a:lnSpc>
                <a:spcPct val="170000"/>
              </a:lnSpc>
              <a:tabLst>
                <a:tab pos="444500" algn="l"/>
                <a:tab pos="901700" algn="l"/>
                <a:tab pos="1346200" algn="l"/>
                <a:tab pos="1803400" algn="l"/>
                <a:tab pos="2260600" algn="l"/>
              </a:tabLst>
              <a:defRPr sz="198" b="0">
                <a:solidFill>
                  <a:srgbClr val="FFFFFF"/>
                </a:solidFill>
                <a:effectLst>
                  <a:outerShdw blurRad="37719" dist="37719" dir="2700000" rotWithShape="0">
                    <a:srgbClr val="000000"/>
                  </a:outerShdw>
                </a:effectLst>
                <a:latin typeface="+mn-lt"/>
                <a:ea typeface="+mn-ea"/>
                <a:cs typeface="+mn-cs"/>
                <a:sym typeface="Arial"/>
              </a:defRPr>
            </a:pPr>
            <a:r>
              <a:rPr dirty="0"/>
              <a:t>	</a:t>
            </a:r>
          </a:p>
          <a:p>
            <a:pPr defTabSz="905255">
              <a:lnSpc>
                <a:spcPct val="160000"/>
              </a:lnSpc>
              <a:tabLst>
                <a:tab pos="444500" algn="l"/>
                <a:tab pos="901700" algn="l"/>
                <a:tab pos="1346200" algn="l"/>
                <a:tab pos="1803400" algn="l"/>
                <a:tab pos="2260600" algn="l"/>
              </a:tabLst>
              <a:defRPr sz="1584" b="0">
                <a:solidFill>
                  <a:srgbClr val="FFFFFF"/>
                </a:solidFill>
                <a:effectLst>
                  <a:outerShdw blurRad="37719" dist="37719" dir="2700000" rotWithShape="0">
                    <a:srgbClr val="000000"/>
                  </a:outerShdw>
                </a:effectLst>
                <a:latin typeface="+mn-lt"/>
                <a:ea typeface="+mn-ea"/>
                <a:cs typeface="+mn-cs"/>
                <a:sym typeface="Arial"/>
              </a:defRPr>
            </a:pPr>
            <a:r>
              <a:rPr dirty="0"/>
              <a:t>Critical temperatures for </a:t>
            </a:r>
            <a:r>
              <a:rPr b="1" dirty="0">
                <a:solidFill>
                  <a:srgbClr val="FBC901"/>
                </a:solidFill>
              </a:rPr>
              <a:t>Ammonia</a:t>
            </a:r>
            <a:r>
              <a:rPr dirty="0"/>
              <a:t> (132.4 ºC) &amp; </a:t>
            </a:r>
            <a:r>
              <a:rPr b="1" dirty="0">
                <a:solidFill>
                  <a:srgbClr val="FBC901"/>
                </a:solidFill>
              </a:rPr>
              <a:t>Propane</a:t>
            </a:r>
            <a:r>
              <a:rPr dirty="0"/>
              <a:t> (96.7 ºC) are far above 25 ºC meaning </a:t>
            </a:r>
          </a:p>
          <a:p>
            <a:pPr defTabSz="905255">
              <a:lnSpc>
                <a:spcPct val="170000"/>
              </a:lnSpc>
              <a:tabLst>
                <a:tab pos="444500" algn="l"/>
                <a:tab pos="901700" algn="l"/>
                <a:tab pos="1346200" algn="l"/>
                <a:tab pos="1803400" algn="l"/>
                <a:tab pos="2260600" algn="l"/>
              </a:tabLst>
              <a:defRPr sz="1584" b="0">
                <a:solidFill>
                  <a:srgbClr val="FFFFFF"/>
                </a:solidFill>
                <a:effectLst>
                  <a:outerShdw blurRad="37719" dist="37719" dir="2700000" rotWithShape="0">
                    <a:srgbClr val="000000"/>
                  </a:outerShdw>
                </a:effectLst>
                <a:latin typeface="+mn-lt"/>
                <a:ea typeface="+mn-ea"/>
                <a:cs typeface="+mn-cs"/>
                <a:sym typeface="Arial"/>
              </a:defRPr>
            </a:pPr>
            <a:r>
              <a:rPr dirty="0"/>
              <a:t>	they are liquid in 25 ºC containers able to withstand their modest 9.9 Atm. vapor pressures</a:t>
            </a:r>
          </a:p>
          <a:p>
            <a:pPr defTabSz="905255">
              <a:lnSpc>
                <a:spcPct val="170000"/>
              </a:lnSpc>
              <a:tabLst>
                <a:tab pos="444500" algn="l"/>
                <a:tab pos="901700" algn="l"/>
                <a:tab pos="1346200" algn="l"/>
                <a:tab pos="1803400" algn="l"/>
                <a:tab pos="2260600" algn="l"/>
              </a:tabLst>
              <a:defRPr sz="1584" b="0">
                <a:solidFill>
                  <a:srgbClr val="FFFFFF"/>
                </a:solidFill>
                <a:effectLst>
                  <a:outerShdw blurRad="37719" dist="37719" dir="2700000" rotWithShape="0">
                    <a:srgbClr val="000000"/>
                  </a:outerShdw>
                </a:effectLst>
                <a:latin typeface="+mn-lt"/>
                <a:ea typeface="+mn-ea"/>
                <a:cs typeface="+mn-cs"/>
                <a:sym typeface="Arial"/>
              </a:defRPr>
            </a:pPr>
            <a:r>
              <a:rPr dirty="0"/>
              <a:t>	Or to use lighter/cheaper 1 Atm. tanks, they'd be cooled to -33 ºC and -43 ºC respectively</a:t>
            </a:r>
          </a:p>
          <a:p>
            <a:pPr defTabSz="905255">
              <a:lnSpc>
                <a:spcPct val="170000"/>
              </a:lnSpc>
              <a:tabLst>
                <a:tab pos="444500" algn="l"/>
                <a:tab pos="901700" algn="l"/>
                <a:tab pos="1346200" algn="l"/>
                <a:tab pos="1803400" algn="l"/>
                <a:tab pos="2260600" algn="l"/>
              </a:tabLst>
              <a:defRPr sz="396" b="0">
                <a:solidFill>
                  <a:srgbClr val="FFFFFF"/>
                </a:solidFill>
                <a:effectLst>
                  <a:outerShdw blurRad="37719" dist="37719" dir="2700000" rotWithShape="0">
                    <a:srgbClr val="000000"/>
                  </a:outerShdw>
                </a:effectLst>
                <a:latin typeface="+mn-lt"/>
                <a:ea typeface="+mn-ea"/>
                <a:cs typeface="+mn-cs"/>
                <a:sym typeface="Arial"/>
              </a:defRPr>
            </a:pPr>
            <a:endParaRPr dirty="0"/>
          </a:p>
          <a:p>
            <a:pPr defTabSz="905255">
              <a:lnSpc>
                <a:spcPct val="170000"/>
              </a:lnSpc>
              <a:tabLst>
                <a:tab pos="444500" algn="l"/>
                <a:tab pos="901700" algn="l"/>
                <a:tab pos="1346200" algn="l"/>
                <a:tab pos="1803400" algn="l"/>
                <a:tab pos="2260600" algn="l"/>
              </a:tabLst>
              <a:defRPr sz="198" b="0">
                <a:solidFill>
                  <a:srgbClr val="FFFFFF"/>
                </a:solidFill>
                <a:effectLst>
                  <a:outerShdw blurRad="37719" dist="37719" dir="2700000" rotWithShape="0">
                    <a:srgbClr val="000000"/>
                  </a:outerShdw>
                </a:effectLst>
                <a:latin typeface="+mn-lt"/>
                <a:ea typeface="+mn-ea"/>
                <a:cs typeface="+mn-cs"/>
                <a:sym typeface="Arial"/>
              </a:defRPr>
            </a:pPr>
            <a:endParaRPr dirty="0"/>
          </a:p>
          <a:p>
            <a:pPr defTabSz="905255">
              <a:lnSpc>
                <a:spcPct val="160000"/>
              </a:lnSpc>
              <a:tabLst>
                <a:tab pos="444500" algn="l"/>
                <a:tab pos="901700" algn="l"/>
                <a:tab pos="1346200" algn="l"/>
                <a:tab pos="1803400" algn="l"/>
                <a:tab pos="2260600" algn="l"/>
              </a:tabLst>
              <a:defRPr sz="1584" b="0">
                <a:solidFill>
                  <a:srgbClr val="FFFFFF"/>
                </a:solidFill>
                <a:effectLst>
                  <a:outerShdw blurRad="37719" dist="37719" dir="2700000" rotWithShape="0">
                    <a:srgbClr val="000000"/>
                  </a:outerShdw>
                </a:effectLst>
                <a:latin typeface="+mn-lt"/>
                <a:ea typeface="+mn-ea"/>
                <a:cs typeface="+mn-cs"/>
                <a:sym typeface="Arial"/>
              </a:defRPr>
            </a:pPr>
            <a:r>
              <a:rPr dirty="0"/>
              <a:t>But to liquify the </a:t>
            </a:r>
            <a:r>
              <a:rPr b="1" dirty="0">
                <a:solidFill>
                  <a:srgbClr val="FBC901"/>
                </a:solidFill>
              </a:rPr>
              <a:t>Methane </a:t>
            </a:r>
            <a:r>
              <a:rPr dirty="0"/>
              <a:t>in Natural Gas it MUST be refrigerated below its </a:t>
            </a:r>
            <a:r>
              <a:rPr b="1" dirty="0">
                <a:solidFill>
                  <a:srgbClr val="FBC901"/>
                </a:solidFill>
              </a:rPr>
              <a:t>-82.6 ºC</a:t>
            </a:r>
            <a:r>
              <a:rPr dirty="0"/>
              <a:t> T</a:t>
            </a:r>
            <a:r>
              <a:rPr baseline="-5999" dirty="0"/>
              <a:t>c</a:t>
            </a:r>
            <a:r>
              <a:rPr dirty="0"/>
              <a:t> </a:t>
            </a:r>
          </a:p>
          <a:p>
            <a:pPr algn="ctr" defTabSz="905255">
              <a:lnSpc>
                <a:spcPct val="160000"/>
              </a:lnSpc>
              <a:tabLst>
                <a:tab pos="444500" algn="l"/>
                <a:tab pos="901700" algn="l"/>
                <a:tab pos="1346200" algn="l"/>
                <a:tab pos="1803400" algn="l"/>
                <a:tab pos="2260600" algn="l"/>
              </a:tabLst>
              <a:defRPr sz="1584" b="0">
                <a:solidFill>
                  <a:srgbClr val="FFFFFF"/>
                </a:solidFill>
                <a:effectLst>
                  <a:outerShdw blurRad="37719" dist="37719" dir="2700000" rotWithShape="0">
                    <a:srgbClr val="000000"/>
                  </a:outerShdw>
                </a:effectLst>
                <a:latin typeface="+mn-lt"/>
                <a:ea typeface="+mn-ea"/>
                <a:cs typeface="+mn-cs"/>
                <a:sym typeface="Arial"/>
              </a:defRPr>
            </a:pPr>
            <a:r>
              <a:rPr dirty="0"/>
              <a:t>Or to use lighter/cheaper 1 Atm. pressure tanks, on today's LNG ships it is cooled to -162 ºC </a:t>
            </a:r>
            <a:r>
              <a:rPr baseline="31999" dirty="0"/>
              <a:t>2</a:t>
            </a:r>
          </a:p>
        </p:txBody>
      </p:sp>
      <p:sp>
        <p:nvSpPr>
          <p:cNvPr id="930" name="Rectangle"/>
          <p:cNvSpPr/>
          <p:nvPr/>
        </p:nvSpPr>
        <p:spPr>
          <a:xfrm>
            <a:off x="283372" y="5276254"/>
            <a:ext cx="8537332" cy="934236"/>
          </a:xfrm>
          <a:prstGeom prst="rect">
            <a:avLst/>
          </a:prstGeom>
          <a:ln w="25400">
            <a:solidFill>
              <a:srgbClr val="FBC901"/>
            </a:solidFill>
          </a:ln>
        </p:spPr>
        <p:txBody>
          <a:bodyPr lIns="45719" rIns="45719"/>
          <a:lstStyle/>
          <a:p>
            <a:endParaRPr/>
          </a:p>
        </p:txBody>
      </p:sp>
      <p:sp>
        <p:nvSpPr>
          <p:cNvPr id="931" name="Rectangle 3"/>
          <p:cNvSpPr txBox="1"/>
          <p:nvPr/>
        </p:nvSpPr>
        <p:spPr>
          <a:xfrm>
            <a:off x="277934" y="5366290"/>
            <a:ext cx="8562732" cy="7541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20000"/>
          </a:bodyPr>
          <a:lstStyle/>
          <a:p>
            <a:pPr algn="ct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solidFill>
                  <a:srgbClr val="FF6600"/>
                </a:solidFill>
              </a:rPr>
              <a:t>Liquifying</a:t>
            </a:r>
            <a:r>
              <a:rPr dirty="0"/>
              <a:t> </a:t>
            </a:r>
            <a:r>
              <a:rPr b="1" dirty="0">
                <a:solidFill>
                  <a:srgbClr val="FBC901"/>
                </a:solidFill>
              </a:rPr>
              <a:t>Hydrogen</a:t>
            </a:r>
            <a:r>
              <a:rPr dirty="0"/>
              <a:t> </a:t>
            </a:r>
            <a:r>
              <a:rPr dirty="0">
                <a:solidFill>
                  <a:srgbClr val="FF6600"/>
                </a:solidFill>
              </a:rPr>
              <a:t>requires refrigeration below</a:t>
            </a:r>
            <a:r>
              <a:rPr dirty="0"/>
              <a:t> </a:t>
            </a:r>
            <a:r>
              <a:rPr b="1" dirty="0">
                <a:solidFill>
                  <a:srgbClr val="FF6600"/>
                </a:solidFill>
              </a:rPr>
              <a:t>-240 ºC</a:t>
            </a:r>
            <a:r>
              <a:rPr dirty="0">
                <a:solidFill>
                  <a:srgbClr val="FF6600"/>
                </a:solidFill>
              </a:rPr>
              <a:t> </a:t>
            </a:r>
            <a:r>
              <a:rPr b="1" dirty="0">
                <a:solidFill>
                  <a:srgbClr val="FF6600"/>
                </a:solidFill>
              </a:rPr>
              <a:t>= 33º above Absolute Zero</a:t>
            </a:r>
            <a:endParaRPr lang="en-US" b="1" dirty="0">
              <a:solidFill>
                <a:srgbClr val="FF6600"/>
              </a:solidFill>
            </a:endParaRPr>
          </a:p>
          <a:p>
            <a:pPr algn="ct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solidFill>
                  <a:srgbClr val="FF6600"/>
                </a:solidFill>
              </a:rPr>
              <a:t>Or to use 1 Atm. tanks, it must be cooled to</a:t>
            </a:r>
            <a:r>
              <a:rPr b="1" dirty="0">
                <a:solidFill>
                  <a:srgbClr val="FF6600"/>
                </a:solidFill>
              </a:rPr>
              <a:t> -253 ºC</a:t>
            </a:r>
            <a:r>
              <a:rPr dirty="0">
                <a:solidFill>
                  <a:srgbClr val="FF6600"/>
                </a:solidFill>
              </a:rPr>
              <a:t> </a:t>
            </a:r>
            <a:r>
              <a:rPr b="1" dirty="0">
                <a:solidFill>
                  <a:srgbClr val="FF6600"/>
                </a:solidFill>
              </a:rPr>
              <a:t>= 20º above Absolute Zero </a:t>
            </a:r>
            <a:r>
              <a:rPr baseline="31999" dirty="0"/>
              <a:t>3</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 name="Rectangle 2"/>
          <p:cNvSpPr txBox="1">
            <a:spLocks noGrp="1"/>
          </p:cNvSpPr>
          <p:nvPr>
            <p:ph type="title"/>
          </p:nvPr>
        </p:nvSpPr>
        <p:spPr>
          <a:xfrm>
            <a:off x="304800" y="12699"/>
            <a:ext cx="8534400" cy="429379"/>
          </a:xfrm>
          <a:prstGeom prst="rect">
            <a:avLst/>
          </a:prstGeom>
        </p:spPr>
        <p:txBody>
          <a:bodyPr/>
          <a:lstStyle/>
          <a:p>
            <a:pPr>
              <a:defRPr sz="1800"/>
            </a:pPr>
            <a:r>
              <a:t>But there might be a final </a:t>
            </a:r>
            <a:r>
              <a:rPr b="1">
                <a:solidFill>
                  <a:srgbClr val="FBC901"/>
                </a:solidFill>
              </a:rPr>
              <a:t>wildcard</a:t>
            </a:r>
            <a:r>
              <a:t> way to densely store Hydrogen:</a:t>
            </a:r>
          </a:p>
        </p:txBody>
      </p:sp>
      <p:sp>
        <p:nvSpPr>
          <p:cNvPr id="934" name="Rectangle 3"/>
          <p:cNvSpPr txBox="1">
            <a:spLocks noGrp="1"/>
          </p:cNvSpPr>
          <p:nvPr>
            <p:ph type="body" sz="quarter" idx="1"/>
          </p:nvPr>
        </p:nvSpPr>
        <p:spPr>
          <a:xfrm>
            <a:off x="118070" y="493374"/>
            <a:ext cx="8984060" cy="1209490"/>
          </a:xfrm>
          <a:prstGeom prst="rect">
            <a:avLst/>
          </a:prstGeom>
        </p:spPr>
        <p:txBody>
          <a:bodyPr>
            <a:noAutofit/>
          </a:bodyPr>
          <a:lstStyle/>
          <a:p>
            <a:r>
              <a:rPr sz="1400" b="1" dirty="0">
                <a:solidFill>
                  <a:srgbClr val="FBC901"/>
                </a:solidFill>
              </a:rPr>
              <a:t>REVERSIBLY</a:t>
            </a:r>
            <a:r>
              <a:rPr sz="1400" dirty="0"/>
              <a:t> bond large numbers of H to certain complex molecules,</a:t>
            </a:r>
            <a:endParaRPr lang="en-US" sz="1400" dirty="0"/>
          </a:p>
          <a:p>
            <a:r>
              <a:rPr lang="en-US" sz="1400" dirty="0"/>
              <a:t>	</a:t>
            </a:r>
            <a:r>
              <a:rPr sz="1400" dirty="0"/>
              <a:t>or drive H into the crevices of especially porous materials, </a:t>
            </a:r>
          </a:p>
          <a:p>
            <a:r>
              <a:rPr sz="1400" dirty="0"/>
              <a:t>		or into even the small spaces between the bonded atoms of special solids: </a:t>
            </a:r>
            <a:r>
              <a:rPr sz="1400" baseline="31999" dirty="0"/>
              <a:t>1</a:t>
            </a:r>
          </a:p>
        </p:txBody>
      </p:sp>
      <p:sp>
        <p:nvSpPr>
          <p:cNvPr id="935" name="Rectangle 5"/>
          <p:cNvSpPr txBox="1"/>
          <p:nvPr/>
        </p:nvSpPr>
        <p:spPr>
          <a:xfrm>
            <a:off x="134407" y="6602270"/>
            <a:ext cx="8951385"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lvl1pPr>
          </a:lstStyle>
          <a:p>
            <a:r>
              <a:t>1) Figure from: https://www.energy.gov/eere/fuelcells/hydrogen-storage        2) https://www.energy.gov/eere/fuelcells/materials-based-hydrogen-storage </a:t>
            </a:r>
          </a:p>
        </p:txBody>
      </p:sp>
      <p:pic>
        <p:nvPicPr>
          <p:cNvPr id="936" name="Image" descr="Image"/>
          <p:cNvPicPr>
            <a:picLocks noChangeAspect="1"/>
          </p:cNvPicPr>
          <p:nvPr/>
        </p:nvPicPr>
        <p:blipFill>
          <a:blip r:embed="rId2"/>
          <a:srcRect t="54814" b="4051"/>
          <a:stretch>
            <a:fillRect/>
          </a:stretch>
        </p:blipFill>
        <p:spPr>
          <a:xfrm>
            <a:off x="2720140" y="1727578"/>
            <a:ext cx="3703719" cy="1304316"/>
          </a:xfrm>
          <a:prstGeom prst="rect">
            <a:avLst/>
          </a:prstGeom>
          <a:ln w="12700">
            <a:miter lim="400000"/>
          </a:ln>
        </p:spPr>
      </p:pic>
      <p:sp>
        <p:nvSpPr>
          <p:cNvPr id="937" name="Rectangle 3"/>
          <p:cNvSpPr txBox="1"/>
          <p:nvPr/>
        </p:nvSpPr>
        <p:spPr>
          <a:xfrm>
            <a:off x="79969" y="3189933"/>
            <a:ext cx="8984060" cy="31740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10000"/>
          </a:bodyPr>
          <a:lstStyle/>
          <a:p>
            <a:pP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dirty="0"/>
              <a:t>Plans &amp; results from a U.S. DOE research initiative on "Materials-based Hydrogen Storage:" </a:t>
            </a:r>
            <a:r>
              <a:rPr baseline="31999" dirty="0"/>
              <a:t>2</a:t>
            </a:r>
          </a:p>
          <a:p>
            <a:pPr defTabSz="905255">
              <a:lnSpc>
                <a:spcPct val="170000"/>
              </a:lnSpc>
              <a:tabLst>
                <a:tab pos="2339975" algn="l"/>
                <a:tab pos="4568825" algn="l"/>
                <a:tab pos="6797675" algn="l"/>
              </a:tabLst>
              <a:defRPr sz="1485" b="0">
                <a:solidFill>
                  <a:srgbClr val="FFFFFF"/>
                </a:solidFill>
                <a:effectLst>
                  <a:outerShdw blurRad="37719" dist="37719" dir="2700000" rotWithShape="0">
                    <a:srgbClr val="000000"/>
                  </a:outerShdw>
                </a:effectLst>
                <a:latin typeface="+mn-lt"/>
                <a:ea typeface="+mn-ea"/>
                <a:cs typeface="+mn-cs"/>
                <a:sym typeface="Arial"/>
              </a:defRPr>
            </a:pPr>
            <a:r>
              <a:rPr dirty="0"/>
              <a:t>	H</a:t>
            </a:r>
            <a:r>
              <a:rPr baseline="-5999" dirty="0"/>
              <a:t>2</a:t>
            </a:r>
            <a:r>
              <a:rPr dirty="0"/>
              <a:t> Mass / System Mass   	System Energy / Mass 	System Energy / Volume</a:t>
            </a:r>
          </a:p>
          <a:p>
            <a:pPr defTabSz="905255">
              <a:lnSpc>
                <a:spcPct val="170000"/>
              </a:lnSpc>
              <a:tabLst>
                <a:tab pos="2339975" algn="l"/>
                <a:tab pos="4568825" algn="l"/>
                <a:tab pos="6797675" algn="l"/>
              </a:tabLst>
              <a:defRPr sz="1485" b="0">
                <a:solidFill>
                  <a:srgbClr val="FFFFFF"/>
                </a:solidFill>
                <a:effectLst>
                  <a:outerShdw blurRad="37719" dist="37719" dir="2700000" rotWithShape="0">
                    <a:srgbClr val="000000"/>
                  </a:outerShdw>
                </a:effectLst>
                <a:latin typeface="+mn-lt"/>
                <a:ea typeface="+mn-ea"/>
                <a:cs typeface="+mn-cs"/>
                <a:sym typeface="Arial"/>
              </a:defRPr>
            </a:pPr>
            <a:r>
              <a:rPr dirty="0"/>
              <a:t>2020 Goal:	4.5%	1.5 kW-h / kg	1.0 kW-h / l	</a:t>
            </a:r>
          </a:p>
          <a:p>
            <a:pPr defTabSz="905255">
              <a:lnSpc>
                <a:spcPct val="170000"/>
              </a:lnSpc>
              <a:tabLst>
                <a:tab pos="2339975" algn="l"/>
                <a:tab pos="4568825" algn="l"/>
                <a:tab pos="6797675" algn="l"/>
              </a:tabLst>
              <a:defRPr sz="1485" b="0">
                <a:solidFill>
                  <a:srgbClr val="FFFFFF"/>
                </a:solidFill>
                <a:effectLst>
                  <a:outerShdw blurRad="37719" dist="37719" dir="2700000" rotWithShape="0">
                    <a:srgbClr val="000000"/>
                  </a:outerShdw>
                </a:effectLst>
                <a:latin typeface="+mn-lt"/>
                <a:ea typeface="+mn-ea"/>
                <a:cs typeface="+mn-cs"/>
                <a:sym typeface="Arial"/>
              </a:defRPr>
            </a:pPr>
            <a:r>
              <a:rPr dirty="0"/>
              <a:t>Ultimate Goal:	6.5%	2.2 kW-h / kg	1.7 kW-h / l</a:t>
            </a:r>
          </a:p>
          <a:p>
            <a:pPr defTabSz="905255">
              <a:lnSpc>
                <a:spcPct val="170000"/>
              </a:lnSpc>
              <a:tabLst>
                <a:tab pos="2339975" algn="l"/>
                <a:tab pos="4568825" algn="l"/>
                <a:tab pos="6797675" algn="l"/>
              </a:tabLst>
              <a:defRPr sz="1485" b="0">
                <a:solidFill>
                  <a:srgbClr val="FFFFFF"/>
                </a:solidFill>
                <a:effectLst>
                  <a:outerShdw blurRad="37719" dist="37719" dir="2700000" rotWithShape="0">
                    <a:srgbClr val="000000"/>
                  </a:outerShdw>
                </a:effectLst>
                <a:latin typeface="+mn-lt"/>
                <a:ea typeface="+mn-ea"/>
                <a:cs typeface="+mn-cs"/>
                <a:sym typeface="Arial"/>
              </a:defRPr>
            </a:pPr>
            <a:r>
              <a:rPr dirty="0"/>
              <a:t>NaAlH</a:t>
            </a:r>
            <a:r>
              <a:rPr baseline="-5999" dirty="0"/>
              <a:t>4</a:t>
            </a:r>
            <a:r>
              <a:rPr dirty="0"/>
              <a:t> results:	1.2%	0.4 kW-h / kg	0.4 kW-h / l	</a:t>
            </a:r>
            <a:endParaRPr lang="en-US" dirty="0"/>
          </a:p>
          <a:p>
            <a:pPr defTabSz="905255">
              <a:lnSpc>
                <a:spcPct val="170000"/>
              </a:lnSpc>
              <a:tabLst>
                <a:tab pos="2339975" algn="l"/>
                <a:tab pos="4568825" algn="l"/>
                <a:tab pos="6797675" algn="l"/>
              </a:tabLst>
              <a:defRPr sz="1485" b="0">
                <a:solidFill>
                  <a:srgbClr val="FFFFFF"/>
                </a:solidFill>
                <a:effectLst>
                  <a:outerShdw blurRad="37719" dist="37719" dir="2700000" rotWithShape="0">
                    <a:srgbClr val="000000"/>
                  </a:outerShdw>
                </a:effectLst>
                <a:latin typeface="+mn-lt"/>
                <a:ea typeface="+mn-ea"/>
                <a:cs typeface="+mn-cs"/>
                <a:sym typeface="Arial"/>
              </a:defRPr>
            </a:pPr>
            <a:r>
              <a:rPr dirty="0"/>
              <a:t>MOF-5 results:	3.8% 	1.3 kW-h / kg	0.7 kW-h / l	</a:t>
            </a:r>
          </a:p>
          <a:p>
            <a:pPr defTabSz="905255">
              <a:lnSpc>
                <a:spcPct val="170000"/>
              </a:lnSpc>
              <a:tabLst>
                <a:tab pos="2339975" algn="l"/>
                <a:tab pos="4568825" algn="l"/>
                <a:tab pos="6797675" algn="l"/>
              </a:tabLst>
              <a:defRPr sz="1485" b="0">
                <a:solidFill>
                  <a:srgbClr val="FFFFFF"/>
                </a:solidFill>
                <a:effectLst>
                  <a:outerShdw blurRad="37719" dist="37719" dir="2700000" rotWithShape="0">
                    <a:srgbClr val="000000"/>
                  </a:outerShdw>
                </a:effectLst>
                <a:latin typeface="+mn-lt"/>
                <a:ea typeface="+mn-ea"/>
                <a:cs typeface="+mn-cs"/>
                <a:sym typeface="Arial"/>
              </a:defRPr>
            </a:pPr>
            <a:r>
              <a:rPr dirty="0"/>
              <a:t>Chemical hydrogen results:	4.6%	1.5 kW-h / kg 	1.3 kW-h / l</a:t>
            </a:r>
          </a:p>
          <a:p>
            <a:pPr algn="ctr" defTabSz="905255">
              <a:lnSpc>
                <a:spcPct val="170000"/>
              </a:lnSpc>
              <a:tabLst>
                <a:tab pos="2339975" algn="l"/>
                <a:tab pos="4568825" algn="l"/>
                <a:tab pos="6797675" algn="l"/>
              </a:tabLst>
              <a:defRPr sz="1485" b="0">
                <a:solidFill>
                  <a:srgbClr val="FBC901"/>
                </a:solidFill>
                <a:effectLst>
                  <a:outerShdw blurRad="37719" dist="37719" dir="2700000" rotWithShape="0">
                    <a:srgbClr val="000000"/>
                  </a:outerShdw>
                </a:effectLst>
                <a:latin typeface="+mn-lt"/>
                <a:ea typeface="+mn-ea"/>
                <a:cs typeface="+mn-cs"/>
                <a:sym typeface="Arial"/>
              </a:defRPr>
            </a:pPr>
            <a:r>
              <a:rPr dirty="0"/>
              <a:t>The best per volume energy density achieved is only ~ 3X better than:</a:t>
            </a:r>
          </a:p>
          <a:p>
            <a:pPr defTabSz="905255">
              <a:lnSpc>
                <a:spcPct val="170000"/>
              </a:lnSpc>
              <a:tabLst>
                <a:tab pos="2339975" algn="l"/>
                <a:tab pos="4568825" algn="l"/>
                <a:tab pos="6797675" algn="l"/>
              </a:tabLst>
              <a:defRPr sz="1485" b="0">
                <a:solidFill>
                  <a:srgbClr val="FFFFFF"/>
                </a:solidFill>
                <a:effectLst>
                  <a:outerShdw blurRad="37719" dist="37719" dir="2700000" rotWithShape="0">
                    <a:srgbClr val="000000"/>
                  </a:outerShdw>
                </a:effectLst>
                <a:latin typeface="+mn-lt"/>
                <a:ea typeface="+mn-ea"/>
                <a:cs typeface="+mn-cs"/>
                <a:sym typeface="Arial"/>
              </a:defRPr>
            </a:pPr>
            <a:r>
              <a:rPr dirty="0"/>
              <a:t>H</a:t>
            </a:r>
            <a:r>
              <a:rPr baseline="-5999" dirty="0"/>
              <a:t>2</a:t>
            </a:r>
            <a:r>
              <a:rPr dirty="0"/>
              <a:t> in 150 Atm. gas cylinder	1.24%	0.49 kW-h / kg	0.495 kW-h / l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Rectangle 2"/>
          <p:cNvSpPr txBox="1">
            <a:spLocks noGrp="1"/>
          </p:cNvSpPr>
          <p:nvPr>
            <p:ph type="title"/>
          </p:nvPr>
        </p:nvSpPr>
        <p:spPr>
          <a:xfrm>
            <a:off x="144872" y="12699"/>
            <a:ext cx="8783228" cy="532534"/>
          </a:xfrm>
          <a:prstGeom prst="rect">
            <a:avLst/>
          </a:prstGeom>
        </p:spPr>
        <p:txBody>
          <a:bodyPr/>
          <a:lstStyle/>
          <a:p>
            <a:r>
              <a:t>Despite an absence of detail, the idea </a:t>
            </a:r>
            <a:r>
              <a:rPr b="1">
                <a:solidFill>
                  <a:srgbClr val="FBC901"/>
                </a:solidFill>
              </a:rPr>
              <a:t>seems</a:t>
            </a:r>
            <a:r>
              <a:t> downright elegant in its simplicity:</a:t>
            </a:r>
          </a:p>
        </p:txBody>
      </p:sp>
      <p:sp>
        <p:nvSpPr>
          <p:cNvPr id="257" name="Rectangle 3"/>
          <p:cNvSpPr txBox="1">
            <a:spLocks noGrp="1"/>
          </p:cNvSpPr>
          <p:nvPr>
            <p:ph type="body" idx="1"/>
          </p:nvPr>
        </p:nvSpPr>
        <p:spPr>
          <a:xfrm>
            <a:off x="34362" y="794138"/>
            <a:ext cx="5977270" cy="5373901"/>
          </a:xfrm>
          <a:prstGeom prst="rect">
            <a:avLst/>
          </a:prstGeom>
        </p:spPr>
        <p:txBody>
          <a:bodyPr/>
          <a:lstStyle/>
          <a:p>
            <a:r>
              <a:rPr dirty="0"/>
              <a:t>In the U.S. we </a:t>
            </a:r>
            <a:r>
              <a:rPr b="1" dirty="0"/>
              <a:t>don't</a:t>
            </a:r>
            <a:r>
              <a:rPr dirty="0"/>
              <a:t> build a </a:t>
            </a:r>
            <a:r>
              <a:rPr b="1" dirty="0"/>
              <a:t>NEW</a:t>
            </a:r>
            <a:r>
              <a:rPr dirty="0"/>
              <a:t> High Voltage DC (HVDC) Grid </a:t>
            </a:r>
          </a:p>
          <a:p>
            <a:r>
              <a:rPr dirty="0"/>
              <a:t>	as required to efficiently send electricity </a:t>
            </a:r>
          </a:p>
          <a:p>
            <a:r>
              <a:rPr dirty="0"/>
              <a:t>		</a:t>
            </a:r>
            <a:r>
              <a:rPr b="1" dirty="0"/>
              <a:t>FROM</a:t>
            </a:r>
            <a:r>
              <a:rPr dirty="0"/>
              <a:t> locations best suited for solar &amp; wind farms</a:t>
            </a:r>
          </a:p>
          <a:p>
            <a:r>
              <a:rPr dirty="0"/>
              <a:t>			</a:t>
            </a:r>
            <a:r>
              <a:rPr b="1" dirty="0"/>
              <a:t>TO</a:t>
            </a:r>
            <a:r>
              <a:rPr dirty="0"/>
              <a:t> consumers in far distant population centers:</a:t>
            </a:r>
            <a:endParaRPr lang="en-US" dirty="0"/>
          </a:p>
          <a:p>
            <a:endParaRPr sz="700" dirty="0"/>
          </a:p>
          <a:p>
            <a:r>
              <a:rPr dirty="0"/>
              <a:t>Instead, we just send Hydrogen gas through our </a:t>
            </a:r>
            <a:r>
              <a:rPr b="1" dirty="0"/>
              <a:t>EXISTING</a:t>
            </a:r>
          </a:p>
          <a:p>
            <a:r>
              <a:rPr dirty="0"/>
              <a:t>	national network of natural gas pipelines:</a:t>
            </a:r>
          </a:p>
          <a:p>
            <a:pPr>
              <a:defRPr sz="200"/>
            </a:pPr>
            <a:endParaRPr dirty="0"/>
          </a:p>
          <a:p>
            <a:r>
              <a:rPr dirty="0"/>
              <a:t>With the added bonus that, while a HVDC Grid requires a </a:t>
            </a:r>
            <a:r>
              <a:rPr b="1" dirty="0"/>
              <a:t>new </a:t>
            </a:r>
            <a:r>
              <a:rPr dirty="0"/>
              <a:t> </a:t>
            </a:r>
          </a:p>
          <a:p>
            <a:r>
              <a:rPr dirty="0"/>
              <a:t>	network of wires strung between especially tall towers,</a:t>
            </a:r>
          </a:p>
          <a:p>
            <a:r>
              <a:rPr dirty="0"/>
              <a:t>		3 million miles of underground gas pipelines</a:t>
            </a:r>
          </a:p>
          <a:p>
            <a:r>
              <a:rPr dirty="0"/>
              <a:t>			</a:t>
            </a:r>
            <a:r>
              <a:rPr b="1" dirty="0"/>
              <a:t>already</a:t>
            </a:r>
            <a:r>
              <a:rPr dirty="0"/>
              <a:t> </a:t>
            </a:r>
            <a:r>
              <a:rPr dirty="0" err="1"/>
              <a:t>criss-cross</a:t>
            </a:r>
            <a:r>
              <a:rPr dirty="0"/>
              <a:t> the the U.S. (!) </a:t>
            </a:r>
            <a:r>
              <a:rPr baseline="31999" dirty="0"/>
              <a:t>1</a:t>
            </a:r>
          </a:p>
          <a:p>
            <a:pPr>
              <a:defRPr sz="200"/>
            </a:pPr>
            <a:endParaRPr baseline="31999" dirty="0"/>
          </a:p>
          <a:p>
            <a:r>
              <a:rPr dirty="0"/>
              <a:t>Similarly, over oceans, we might use versions of the tankers</a:t>
            </a:r>
          </a:p>
          <a:p>
            <a:r>
              <a:rPr dirty="0"/>
              <a:t>	 </a:t>
            </a:r>
            <a:r>
              <a:rPr b="1" dirty="0"/>
              <a:t>already </a:t>
            </a:r>
            <a:r>
              <a:rPr dirty="0"/>
              <a:t>shipping huge loads of Liquified Natural Gas:</a:t>
            </a:r>
          </a:p>
        </p:txBody>
      </p:sp>
      <p:sp>
        <p:nvSpPr>
          <p:cNvPr id="258" name="Rectangle 5"/>
          <p:cNvSpPr txBox="1"/>
          <p:nvPr/>
        </p:nvSpPr>
        <p:spPr>
          <a:xfrm>
            <a:off x="115309" y="6248346"/>
            <a:ext cx="8913382" cy="620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Top Map: https://infrastructureusa.org/interactive-map-visualizing-the-us-electric-grid/</a:t>
            </a: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Reference 1 &amp; bottom map: </a:t>
            </a: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U.S. Energy Information Administration (EIA): https://www.eia.gov/energyexplained/natural-gas/natural-gas-pipelines.php</a:t>
            </a:r>
          </a:p>
        </p:txBody>
      </p:sp>
      <p:sp>
        <p:nvSpPr>
          <p:cNvPr id="259" name="Rectangle 3"/>
          <p:cNvSpPr txBox="1"/>
          <p:nvPr/>
        </p:nvSpPr>
        <p:spPr>
          <a:xfrm>
            <a:off x="5836277" y="2479356"/>
            <a:ext cx="3243912" cy="3114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10000"/>
          </a:bodyPr>
          <a:lstStyle>
            <a:lvl1pPr algn="ctr">
              <a:lnSpc>
                <a:spcPct val="170000"/>
              </a:lnSpc>
              <a:tabLst>
                <a:tab pos="457200" algn="l"/>
                <a:tab pos="914400" algn="l"/>
                <a:tab pos="1371600" algn="l"/>
                <a:tab pos="1828800" algn="l"/>
                <a:tab pos="2286000" algn="l"/>
              </a:tabLst>
              <a:defRPr sz="1100" b="0">
                <a:solidFill>
                  <a:srgbClr val="FFFFFF"/>
                </a:solidFill>
                <a:effectLst>
                  <a:outerShdw blurRad="38100" dist="38100" dir="2700000" rotWithShape="0">
                    <a:srgbClr val="000000"/>
                  </a:outerShdw>
                </a:effectLst>
                <a:latin typeface="+mn-lt"/>
                <a:ea typeface="+mn-ea"/>
                <a:cs typeface="+mn-cs"/>
                <a:sym typeface="Arial"/>
              </a:defRPr>
            </a:lvl1pPr>
          </a:lstStyle>
          <a:p>
            <a:r>
              <a:t>Map of a proposed HVDC Electrical Grid</a:t>
            </a:r>
          </a:p>
        </p:txBody>
      </p:sp>
      <p:sp>
        <p:nvSpPr>
          <p:cNvPr id="260" name="Rectangle 3"/>
          <p:cNvSpPr txBox="1"/>
          <p:nvPr/>
        </p:nvSpPr>
        <p:spPr>
          <a:xfrm>
            <a:off x="5836277" y="5018156"/>
            <a:ext cx="3243912" cy="3114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10000"/>
          </a:bodyPr>
          <a:lstStyle>
            <a:lvl1pPr algn="ctr">
              <a:lnSpc>
                <a:spcPct val="170000"/>
              </a:lnSpc>
              <a:tabLst>
                <a:tab pos="457200" algn="l"/>
                <a:tab pos="914400" algn="l"/>
                <a:tab pos="1371600" algn="l"/>
                <a:tab pos="1828800" algn="l"/>
                <a:tab pos="2286000" algn="l"/>
              </a:tabLst>
              <a:defRPr sz="1100" b="0">
                <a:solidFill>
                  <a:srgbClr val="FFFFFF"/>
                </a:solidFill>
                <a:effectLst>
                  <a:outerShdw blurRad="38100" dist="38100" dir="2700000" rotWithShape="0">
                    <a:srgbClr val="000000"/>
                  </a:outerShdw>
                </a:effectLst>
                <a:latin typeface="+mn-lt"/>
                <a:ea typeface="+mn-ea"/>
                <a:cs typeface="+mn-cs"/>
                <a:sym typeface="Arial"/>
              </a:defRPr>
            </a:lvl1pPr>
          </a:lstStyle>
          <a:p>
            <a:r>
              <a:t>Map of existing U.S. natural gas network</a:t>
            </a:r>
          </a:p>
        </p:txBody>
      </p:sp>
      <p:pic>
        <p:nvPicPr>
          <p:cNvPr id="261" name="Image" descr="Image"/>
          <p:cNvPicPr>
            <a:picLocks noChangeAspect="1"/>
          </p:cNvPicPr>
          <p:nvPr/>
        </p:nvPicPr>
        <p:blipFill>
          <a:blip r:embed="rId2"/>
          <a:srcRect l="14357" b="10315"/>
          <a:stretch>
            <a:fillRect/>
          </a:stretch>
        </p:blipFill>
        <p:spPr>
          <a:xfrm>
            <a:off x="5926890" y="598489"/>
            <a:ext cx="3062689" cy="1878386"/>
          </a:xfrm>
          <a:prstGeom prst="rect">
            <a:avLst/>
          </a:prstGeom>
          <a:ln w="12700">
            <a:miter lim="400000"/>
          </a:ln>
        </p:spPr>
      </p:pic>
      <p:pic>
        <p:nvPicPr>
          <p:cNvPr id="262" name="Image" descr="Image"/>
          <p:cNvPicPr>
            <a:picLocks noChangeAspect="1"/>
          </p:cNvPicPr>
          <p:nvPr/>
        </p:nvPicPr>
        <p:blipFill>
          <a:blip r:embed="rId3"/>
          <a:srcRect t="35302" b="26281"/>
          <a:stretch>
            <a:fillRect/>
          </a:stretch>
        </p:blipFill>
        <p:spPr>
          <a:xfrm flipH="1">
            <a:off x="5807881" y="5251242"/>
            <a:ext cx="3452485" cy="1326288"/>
          </a:xfrm>
          <a:prstGeom prst="rect">
            <a:avLst/>
          </a:prstGeom>
          <a:ln w="12700">
            <a:miter lim="400000"/>
          </a:ln>
        </p:spPr>
      </p:pic>
      <p:pic>
        <p:nvPicPr>
          <p:cNvPr id="263" name="Image" descr="Image"/>
          <p:cNvPicPr>
            <a:picLocks noChangeAspect="1"/>
          </p:cNvPicPr>
          <p:nvPr/>
        </p:nvPicPr>
        <p:blipFill>
          <a:blip r:embed="rId4"/>
          <a:srcRect t="13478"/>
          <a:stretch>
            <a:fillRect/>
          </a:stretch>
        </p:blipFill>
        <p:spPr>
          <a:xfrm>
            <a:off x="5926890" y="2876810"/>
            <a:ext cx="3062862" cy="210677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 name="Rectangle 2"/>
          <p:cNvSpPr txBox="1">
            <a:spLocks noGrp="1"/>
          </p:cNvSpPr>
          <p:nvPr>
            <p:ph type="title"/>
          </p:nvPr>
        </p:nvSpPr>
        <p:spPr>
          <a:xfrm>
            <a:off x="304800" y="12699"/>
            <a:ext cx="8534400" cy="508425"/>
          </a:xfrm>
          <a:prstGeom prst="rect">
            <a:avLst/>
          </a:prstGeom>
        </p:spPr>
        <p:txBody>
          <a:bodyPr/>
          <a:lstStyle/>
          <a:p>
            <a:pPr>
              <a:defRPr sz="1800"/>
            </a:pPr>
            <a:r>
              <a:rPr b="1">
                <a:solidFill>
                  <a:srgbClr val="FBC901"/>
                </a:solidFill>
              </a:rPr>
              <a:t>FINALLY</a:t>
            </a:r>
            <a:r>
              <a:t> getting to the second and third parts of </a:t>
            </a:r>
            <a:r>
              <a:rPr b="1"/>
              <a:t>Hydrogen Economy Visions:</a:t>
            </a:r>
          </a:p>
        </p:txBody>
      </p:sp>
      <p:sp>
        <p:nvSpPr>
          <p:cNvPr id="937" name="Rectangle 3"/>
          <p:cNvSpPr txBox="1">
            <a:spLocks noGrp="1"/>
          </p:cNvSpPr>
          <p:nvPr>
            <p:ph type="body" sz="quarter" idx="1"/>
          </p:nvPr>
        </p:nvSpPr>
        <p:spPr>
          <a:xfrm>
            <a:off x="1913745" y="1489331"/>
            <a:ext cx="6698951" cy="390106"/>
          </a:xfrm>
          <a:prstGeom prst="rect">
            <a:avLst/>
          </a:prstGeom>
        </p:spPr>
        <p:txBody>
          <a:bodyPr/>
          <a:lstStyle>
            <a:lvl1pPr>
              <a:tabLst>
                <a:tab pos="2438400" algn="l"/>
                <a:tab pos="4368800" algn="l"/>
              </a:tabLst>
              <a:defRPr b="1"/>
            </a:lvl1pPr>
          </a:lstStyle>
          <a:p>
            <a:r>
              <a:t>This Reality    	MEETING     	These Visions</a:t>
            </a:r>
          </a:p>
        </p:txBody>
      </p:sp>
      <p:grpSp>
        <p:nvGrpSpPr>
          <p:cNvPr id="964" name="Group"/>
          <p:cNvGrpSpPr/>
          <p:nvPr/>
        </p:nvGrpSpPr>
        <p:grpSpPr>
          <a:xfrm>
            <a:off x="5033060" y="2076223"/>
            <a:ext cx="3837325" cy="3480507"/>
            <a:chOff x="0" y="0"/>
            <a:chExt cx="3837323" cy="3480505"/>
          </a:xfrm>
        </p:grpSpPr>
        <p:grpSp>
          <p:nvGrpSpPr>
            <p:cNvPr id="941" name="Group"/>
            <p:cNvGrpSpPr/>
            <p:nvPr/>
          </p:nvGrpSpPr>
          <p:grpSpPr>
            <a:xfrm>
              <a:off x="-1" y="-1"/>
              <a:ext cx="3837325" cy="818352"/>
              <a:chOff x="0" y="0"/>
              <a:chExt cx="3837323" cy="818350"/>
            </a:xfrm>
          </p:grpSpPr>
          <p:pic>
            <p:nvPicPr>
              <p:cNvPr id="938" name="Image" descr="Image"/>
              <p:cNvPicPr>
                <a:picLocks noChangeAspect="1"/>
              </p:cNvPicPr>
              <p:nvPr/>
            </p:nvPicPr>
            <p:blipFill>
              <a:blip r:embed="rId2"/>
              <a:srcRect t="35302" b="26281"/>
              <a:stretch>
                <a:fillRect/>
              </a:stretch>
            </p:blipFill>
            <p:spPr>
              <a:xfrm flipH="1">
                <a:off x="2670808" y="227231"/>
                <a:ext cx="1166516" cy="448123"/>
              </a:xfrm>
              <a:prstGeom prst="rect">
                <a:avLst/>
              </a:prstGeom>
              <a:ln w="12700" cap="flat">
                <a:noFill/>
                <a:miter lim="400000"/>
              </a:ln>
              <a:effectLst/>
            </p:spPr>
          </p:pic>
          <p:pic>
            <p:nvPicPr>
              <p:cNvPr id="939" name="Image" descr="Image"/>
              <p:cNvPicPr>
                <a:picLocks noChangeAspect="1"/>
              </p:cNvPicPr>
              <p:nvPr/>
            </p:nvPicPr>
            <p:blipFill>
              <a:blip r:embed="rId3"/>
              <a:srcRect t="13478"/>
              <a:stretch>
                <a:fillRect/>
              </a:stretch>
            </p:blipFill>
            <p:spPr>
              <a:xfrm>
                <a:off x="1323608" y="0"/>
                <a:ext cx="1189734" cy="818351"/>
              </a:xfrm>
              <a:prstGeom prst="rect">
                <a:avLst/>
              </a:prstGeom>
              <a:ln w="12700" cap="flat">
                <a:noFill/>
                <a:miter lim="400000"/>
              </a:ln>
              <a:effectLst/>
            </p:spPr>
          </p:pic>
          <p:pic>
            <p:nvPicPr>
              <p:cNvPr id="940" name="Image" descr="Image"/>
              <p:cNvPicPr>
                <a:picLocks noChangeAspect="1"/>
              </p:cNvPicPr>
              <p:nvPr/>
            </p:nvPicPr>
            <p:blipFill>
              <a:blip r:embed="rId2"/>
              <a:srcRect t="35302" b="26281"/>
              <a:stretch>
                <a:fillRect/>
              </a:stretch>
            </p:blipFill>
            <p:spPr>
              <a:xfrm>
                <a:off x="0" y="228343"/>
                <a:ext cx="1166412" cy="448083"/>
              </a:xfrm>
              <a:prstGeom prst="rect">
                <a:avLst/>
              </a:prstGeom>
              <a:ln w="12700" cap="flat">
                <a:noFill/>
                <a:miter lim="400000"/>
              </a:ln>
              <a:effectLst/>
            </p:spPr>
          </p:pic>
        </p:grpSp>
        <p:grpSp>
          <p:nvGrpSpPr>
            <p:cNvPr id="958" name="Group"/>
            <p:cNvGrpSpPr/>
            <p:nvPr/>
          </p:nvGrpSpPr>
          <p:grpSpPr>
            <a:xfrm>
              <a:off x="496126" y="1073901"/>
              <a:ext cx="2845072" cy="997992"/>
              <a:chOff x="0" y="0"/>
              <a:chExt cx="2845070" cy="997991"/>
            </a:xfrm>
          </p:grpSpPr>
          <p:grpSp>
            <p:nvGrpSpPr>
              <p:cNvPr id="945" name="Group"/>
              <p:cNvGrpSpPr/>
              <p:nvPr/>
            </p:nvGrpSpPr>
            <p:grpSpPr>
              <a:xfrm>
                <a:off x="2182230" y="253096"/>
                <a:ext cx="662841" cy="732547"/>
                <a:chOff x="0" y="-32484"/>
                <a:chExt cx="662839" cy="732546"/>
              </a:xfrm>
            </p:grpSpPr>
            <p:pic>
              <p:nvPicPr>
                <p:cNvPr id="942" name="Image" descr="Image"/>
                <p:cNvPicPr>
                  <a:picLocks noChangeAspect="1"/>
                </p:cNvPicPr>
                <p:nvPr/>
              </p:nvPicPr>
              <p:blipFill>
                <a:blip r:embed="rId4"/>
                <a:srcRect b="10167"/>
                <a:stretch>
                  <a:fillRect/>
                </a:stretch>
              </p:blipFill>
              <p:spPr>
                <a:xfrm>
                  <a:off x="79068" y="-1"/>
                  <a:ext cx="504714" cy="549980"/>
                </a:xfrm>
                <a:prstGeom prst="rect">
                  <a:avLst/>
                </a:prstGeom>
                <a:ln w="12700" cap="flat">
                  <a:noFill/>
                  <a:miter lim="400000"/>
                </a:ln>
                <a:effectLst/>
              </p:spPr>
            </p:pic>
            <p:sp>
              <p:nvSpPr>
                <p:cNvPr id="943" name="Rectangle 3"/>
                <p:cNvSpPr txBox="1"/>
                <p:nvPr/>
              </p:nvSpPr>
              <p:spPr>
                <a:xfrm>
                  <a:off x="0" y="562336"/>
                  <a:ext cx="662840" cy="1377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55000" lnSpcReduction="20000"/>
                </a:bodyPr>
                <a:lstStyle>
                  <a:lvl1pPr algn="ctr" defTabSz="365760">
                    <a:lnSpc>
                      <a:spcPct val="170000"/>
                    </a:lnSpc>
                    <a:tabLst>
                      <a:tab pos="177800" algn="l"/>
                      <a:tab pos="355600" algn="l"/>
                      <a:tab pos="546100" algn="l"/>
                      <a:tab pos="723900" algn="l"/>
                      <a:tab pos="914400" algn="l"/>
                    </a:tabLst>
                    <a:defRPr sz="400" b="0">
                      <a:solidFill>
                        <a:srgbClr val="FFFFFF"/>
                      </a:solidFill>
                      <a:effectLst>
                        <a:outerShdw blurRad="15240" dist="15240" dir="2700000" rotWithShape="0">
                          <a:srgbClr val="000000"/>
                        </a:outerShdw>
                      </a:effectLst>
                      <a:latin typeface="+mn-lt"/>
                      <a:ea typeface="+mn-ea"/>
                      <a:cs typeface="+mn-cs"/>
                      <a:sym typeface="Arial"/>
                    </a:defRPr>
                  </a:lvl1pPr>
                </a:lstStyle>
                <a:p>
                  <a:r>
                    <a:t>2.67 QW-h</a:t>
                  </a:r>
                </a:p>
              </p:txBody>
            </p:sp>
            <p:sp>
              <p:nvSpPr>
                <p:cNvPr id="944" name="Rectangle 3"/>
                <p:cNvSpPr txBox="1"/>
                <p:nvPr/>
              </p:nvSpPr>
              <p:spPr>
                <a:xfrm>
                  <a:off x="83177" y="-32485"/>
                  <a:ext cx="494773" cy="140252"/>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lnSpcReduction="10000"/>
                </a:bodyPr>
                <a:lstStyle>
                  <a:lvl1pPr algn="ctr" defTabSz="630936">
                    <a:defRPr sz="345"/>
                  </a:lvl1pPr>
                </a:lstStyle>
                <a:p>
                  <a:r>
                    <a:t>Commercial</a:t>
                  </a:r>
                </a:p>
              </p:txBody>
            </p:sp>
          </p:grpSp>
          <p:grpSp>
            <p:nvGrpSpPr>
              <p:cNvPr id="949" name="Group"/>
              <p:cNvGrpSpPr/>
              <p:nvPr/>
            </p:nvGrpSpPr>
            <p:grpSpPr>
              <a:xfrm>
                <a:off x="1614871" y="226975"/>
                <a:ext cx="662841" cy="763626"/>
                <a:chOff x="0" y="-18668"/>
                <a:chExt cx="662839" cy="763624"/>
              </a:xfrm>
            </p:grpSpPr>
            <p:pic>
              <p:nvPicPr>
                <p:cNvPr id="946" name="Image" descr="Image"/>
                <p:cNvPicPr>
                  <a:picLocks noChangeAspect="1"/>
                </p:cNvPicPr>
                <p:nvPr/>
              </p:nvPicPr>
              <p:blipFill>
                <a:blip r:embed="rId5"/>
                <a:srcRect b="9838"/>
                <a:stretch>
                  <a:fillRect/>
                </a:stretch>
              </p:blipFill>
              <p:spPr>
                <a:xfrm>
                  <a:off x="67072" y="0"/>
                  <a:ext cx="528604" cy="595073"/>
                </a:xfrm>
                <a:prstGeom prst="rect">
                  <a:avLst/>
                </a:prstGeom>
                <a:ln w="12700" cap="flat">
                  <a:noFill/>
                  <a:miter lim="400000"/>
                </a:ln>
                <a:effectLst/>
              </p:spPr>
            </p:pic>
            <p:sp>
              <p:nvSpPr>
                <p:cNvPr id="947" name="Rectangle 3"/>
                <p:cNvSpPr txBox="1"/>
                <p:nvPr/>
              </p:nvSpPr>
              <p:spPr>
                <a:xfrm>
                  <a:off x="0" y="607230"/>
                  <a:ext cx="662840" cy="1377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55000" lnSpcReduction="20000"/>
                </a:bodyPr>
                <a:lstStyle>
                  <a:lvl1pPr algn="ctr" defTabSz="365760">
                    <a:lnSpc>
                      <a:spcPct val="170000"/>
                    </a:lnSpc>
                    <a:tabLst>
                      <a:tab pos="177800" algn="l"/>
                      <a:tab pos="355600" algn="l"/>
                      <a:tab pos="546100" algn="l"/>
                      <a:tab pos="723900" algn="l"/>
                      <a:tab pos="914400" algn="l"/>
                    </a:tabLst>
                    <a:defRPr sz="400" b="0">
                      <a:solidFill>
                        <a:srgbClr val="FFFFFF"/>
                      </a:solidFill>
                      <a:effectLst>
                        <a:outerShdw blurRad="15240" dist="15240" dir="2700000" rotWithShape="0">
                          <a:srgbClr val="000000"/>
                        </a:outerShdw>
                      </a:effectLst>
                      <a:latin typeface="+mn-lt"/>
                      <a:ea typeface="+mn-ea"/>
                      <a:cs typeface="+mn-cs"/>
                      <a:sym typeface="Arial"/>
                    </a:defRPr>
                  </a:lvl1pPr>
                </a:lstStyle>
                <a:p>
                  <a:r>
                    <a:t>3.39 QW-h</a:t>
                  </a:r>
                </a:p>
              </p:txBody>
            </p:sp>
            <p:sp>
              <p:nvSpPr>
                <p:cNvPr id="948" name="Rectangle 3"/>
                <p:cNvSpPr txBox="1"/>
                <p:nvPr/>
              </p:nvSpPr>
              <p:spPr>
                <a:xfrm>
                  <a:off x="67581" y="-18669"/>
                  <a:ext cx="522762" cy="121040"/>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92500" lnSpcReduction="10000"/>
                </a:bodyPr>
                <a:lstStyle>
                  <a:lvl1pPr algn="ctr" defTabSz="448055">
                    <a:defRPr sz="245"/>
                  </a:lvl1pPr>
                </a:lstStyle>
                <a:p>
                  <a:r>
                    <a:t>Residential</a:t>
                  </a:r>
                </a:p>
              </p:txBody>
            </p:sp>
          </p:grpSp>
          <p:grpSp>
            <p:nvGrpSpPr>
              <p:cNvPr id="953" name="Group"/>
              <p:cNvGrpSpPr/>
              <p:nvPr/>
            </p:nvGrpSpPr>
            <p:grpSpPr>
              <a:xfrm>
                <a:off x="850008" y="5248"/>
                <a:ext cx="781183" cy="992514"/>
                <a:chOff x="-1714" y="-11070"/>
                <a:chExt cx="781181" cy="992513"/>
              </a:xfrm>
            </p:grpSpPr>
            <p:pic>
              <p:nvPicPr>
                <p:cNvPr id="950" name="Image" descr="Image"/>
                <p:cNvPicPr>
                  <a:picLocks noChangeAspect="1"/>
                </p:cNvPicPr>
                <p:nvPr/>
              </p:nvPicPr>
              <p:blipFill>
                <a:blip r:embed="rId6"/>
                <a:srcRect b="7933"/>
                <a:stretch>
                  <a:fillRect/>
                </a:stretch>
              </p:blipFill>
              <p:spPr>
                <a:xfrm>
                  <a:off x="0" y="-1"/>
                  <a:ext cx="779467" cy="830362"/>
                </a:xfrm>
                <a:prstGeom prst="rect">
                  <a:avLst/>
                </a:prstGeom>
                <a:ln w="12700" cap="flat">
                  <a:noFill/>
                  <a:miter lim="400000"/>
                </a:ln>
                <a:effectLst/>
              </p:spPr>
            </p:pic>
            <p:sp>
              <p:nvSpPr>
                <p:cNvPr id="951" name="Rectangle 3"/>
                <p:cNvSpPr txBox="1"/>
                <p:nvPr/>
              </p:nvSpPr>
              <p:spPr>
                <a:xfrm>
                  <a:off x="64894" y="843717"/>
                  <a:ext cx="662841" cy="1377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55000" lnSpcReduction="20000"/>
                </a:bodyPr>
                <a:lstStyle>
                  <a:lvl1pPr algn="ctr" defTabSz="365760">
                    <a:lnSpc>
                      <a:spcPct val="170000"/>
                    </a:lnSpc>
                    <a:tabLst>
                      <a:tab pos="177800" algn="l"/>
                      <a:tab pos="355600" algn="l"/>
                      <a:tab pos="546100" algn="l"/>
                      <a:tab pos="723900" algn="l"/>
                      <a:tab pos="914400" algn="l"/>
                    </a:tabLst>
                    <a:defRPr sz="400" b="0">
                      <a:solidFill>
                        <a:srgbClr val="FFFFFF"/>
                      </a:solidFill>
                      <a:effectLst>
                        <a:outerShdw blurRad="15240" dist="15240" dir="2700000" rotWithShape="0">
                          <a:srgbClr val="000000"/>
                        </a:outerShdw>
                      </a:effectLst>
                      <a:latin typeface="+mn-lt"/>
                      <a:ea typeface="+mn-ea"/>
                      <a:cs typeface="+mn-cs"/>
                      <a:sym typeface="Arial"/>
                    </a:defRPr>
                  </a:lvl1pPr>
                </a:lstStyle>
                <a:p>
                  <a:r>
                    <a:t>7.59 QW-h</a:t>
                  </a:r>
                </a:p>
              </p:txBody>
            </p:sp>
            <p:sp>
              <p:nvSpPr>
                <p:cNvPr id="952" name="Rectangle 3"/>
                <p:cNvSpPr txBox="1"/>
                <p:nvPr/>
              </p:nvSpPr>
              <p:spPr>
                <a:xfrm>
                  <a:off x="-1715" y="-11071"/>
                  <a:ext cx="779372" cy="122127"/>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92500"/>
                </a:bodyPr>
                <a:lstStyle>
                  <a:lvl1pPr algn="ctr" defTabSz="448055">
                    <a:defRPr sz="245"/>
                  </a:lvl1pPr>
                </a:lstStyle>
                <a:p>
                  <a:r>
                    <a:t>Industrial</a:t>
                  </a:r>
                </a:p>
              </p:txBody>
            </p:sp>
          </p:grpSp>
          <p:grpSp>
            <p:nvGrpSpPr>
              <p:cNvPr id="957" name="Group"/>
              <p:cNvGrpSpPr/>
              <p:nvPr/>
            </p:nvGrpSpPr>
            <p:grpSpPr>
              <a:xfrm>
                <a:off x="0" y="0"/>
                <a:ext cx="791413" cy="997992"/>
                <a:chOff x="0" y="-7962"/>
                <a:chExt cx="791412" cy="997991"/>
              </a:xfrm>
            </p:grpSpPr>
            <p:pic>
              <p:nvPicPr>
                <p:cNvPr id="954" name="Image" descr="Image"/>
                <p:cNvPicPr>
                  <a:picLocks noChangeAspect="1"/>
                </p:cNvPicPr>
                <p:nvPr/>
              </p:nvPicPr>
              <p:blipFill>
                <a:blip r:embed="rId7"/>
                <a:srcRect b="6657"/>
                <a:stretch>
                  <a:fillRect/>
                </a:stretch>
              </p:blipFill>
              <p:spPr>
                <a:xfrm>
                  <a:off x="0" y="0"/>
                  <a:ext cx="791413" cy="833500"/>
                </a:xfrm>
                <a:prstGeom prst="rect">
                  <a:avLst/>
                </a:prstGeom>
                <a:ln w="12700" cap="flat">
                  <a:noFill/>
                  <a:miter lim="400000"/>
                </a:ln>
                <a:effectLst/>
              </p:spPr>
            </p:pic>
            <p:sp>
              <p:nvSpPr>
                <p:cNvPr id="955" name="Rectangle 3"/>
                <p:cNvSpPr txBox="1"/>
                <p:nvPr/>
              </p:nvSpPr>
              <p:spPr>
                <a:xfrm>
                  <a:off x="55585" y="852303"/>
                  <a:ext cx="662841" cy="1377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55000" lnSpcReduction="20000"/>
                </a:bodyPr>
                <a:lstStyle>
                  <a:lvl1pPr algn="ctr" defTabSz="365760">
                    <a:lnSpc>
                      <a:spcPct val="170000"/>
                    </a:lnSpc>
                    <a:tabLst>
                      <a:tab pos="177800" algn="l"/>
                      <a:tab pos="355600" algn="l"/>
                      <a:tab pos="546100" algn="l"/>
                      <a:tab pos="723900" algn="l"/>
                      <a:tab pos="914400" algn="l"/>
                    </a:tabLst>
                    <a:defRPr sz="400" b="0">
                      <a:solidFill>
                        <a:srgbClr val="FFFFFF"/>
                      </a:solidFill>
                      <a:effectLst>
                        <a:outerShdw blurRad="15240" dist="15240" dir="2700000" rotWithShape="0">
                          <a:srgbClr val="000000"/>
                        </a:outerShdw>
                      </a:effectLst>
                      <a:latin typeface="+mn-lt"/>
                      <a:ea typeface="+mn-ea"/>
                      <a:cs typeface="+mn-cs"/>
                      <a:sym typeface="Arial"/>
                    </a:defRPr>
                  </a:lvl1pPr>
                </a:lstStyle>
                <a:p>
                  <a:r>
                    <a:t>7.88 QW-h</a:t>
                  </a:r>
                </a:p>
              </p:txBody>
            </p:sp>
            <p:sp>
              <p:nvSpPr>
                <p:cNvPr id="956" name="Rectangle 3"/>
                <p:cNvSpPr txBox="1"/>
                <p:nvPr/>
              </p:nvSpPr>
              <p:spPr>
                <a:xfrm>
                  <a:off x="4879" y="-7963"/>
                  <a:ext cx="780928" cy="121609"/>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92500" lnSpcReduction="10000"/>
                </a:bodyPr>
                <a:lstStyle>
                  <a:lvl1pPr algn="ctr" defTabSz="448055">
                    <a:defRPr sz="245"/>
                  </a:lvl1pPr>
                </a:lstStyle>
                <a:p>
                  <a:r>
                    <a:t>Transportation</a:t>
                  </a:r>
                </a:p>
              </p:txBody>
            </p:sp>
          </p:grpSp>
        </p:grpSp>
        <p:grpSp>
          <p:nvGrpSpPr>
            <p:cNvPr id="963" name="Group"/>
            <p:cNvGrpSpPr/>
            <p:nvPr/>
          </p:nvGrpSpPr>
          <p:grpSpPr>
            <a:xfrm>
              <a:off x="289741" y="2482514"/>
              <a:ext cx="3257841" cy="997992"/>
              <a:chOff x="0" y="0"/>
              <a:chExt cx="3257840" cy="997991"/>
            </a:xfrm>
          </p:grpSpPr>
          <p:pic>
            <p:nvPicPr>
              <p:cNvPr id="959" name="Image" descr="Image"/>
              <p:cNvPicPr>
                <a:picLocks noChangeAspect="1"/>
              </p:cNvPicPr>
              <p:nvPr/>
            </p:nvPicPr>
            <p:blipFill>
              <a:blip r:embed="rId8"/>
              <a:srcRect t="10326" b="4651"/>
              <a:stretch>
                <a:fillRect/>
              </a:stretch>
            </p:blipFill>
            <p:spPr>
              <a:xfrm>
                <a:off x="2233922" y="465680"/>
                <a:ext cx="1023919" cy="532312"/>
              </a:xfrm>
              <a:prstGeom prst="rect">
                <a:avLst/>
              </a:prstGeom>
              <a:ln w="12700" cap="flat">
                <a:noFill/>
                <a:miter lim="400000"/>
              </a:ln>
              <a:effectLst/>
            </p:spPr>
          </p:pic>
          <p:pic>
            <p:nvPicPr>
              <p:cNvPr id="960" name="Image" descr="Image"/>
              <p:cNvPicPr>
                <a:picLocks noChangeAspect="1"/>
              </p:cNvPicPr>
              <p:nvPr/>
            </p:nvPicPr>
            <p:blipFill>
              <a:blip r:embed="rId9"/>
              <a:srcRect t="11997"/>
              <a:stretch>
                <a:fillRect/>
              </a:stretch>
            </p:blipFill>
            <p:spPr>
              <a:xfrm>
                <a:off x="676683" y="397546"/>
                <a:ext cx="854344" cy="469506"/>
              </a:xfrm>
              <a:prstGeom prst="rect">
                <a:avLst/>
              </a:prstGeom>
              <a:ln w="12700" cap="flat">
                <a:noFill/>
                <a:miter lim="400000"/>
              </a:ln>
              <a:effectLst/>
            </p:spPr>
          </p:pic>
          <p:pic>
            <p:nvPicPr>
              <p:cNvPr id="961" name="Image" descr="Image"/>
              <p:cNvPicPr>
                <a:picLocks noChangeAspect="1"/>
              </p:cNvPicPr>
              <p:nvPr/>
            </p:nvPicPr>
            <p:blipFill>
              <a:blip r:embed="rId10"/>
              <a:stretch>
                <a:fillRect/>
              </a:stretch>
            </p:blipFill>
            <p:spPr>
              <a:xfrm>
                <a:off x="1433198" y="0"/>
                <a:ext cx="948486" cy="532272"/>
              </a:xfrm>
              <a:prstGeom prst="rect">
                <a:avLst/>
              </a:prstGeom>
              <a:ln w="12700" cap="flat">
                <a:noFill/>
                <a:miter lim="400000"/>
              </a:ln>
              <a:effectLst/>
            </p:spPr>
          </p:pic>
          <p:pic>
            <p:nvPicPr>
              <p:cNvPr id="962" name="Image" descr="Image"/>
              <p:cNvPicPr>
                <a:picLocks noChangeAspect="1"/>
              </p:cNvPicPr>
              <p:nvPr/>
            </p:nvPicPr>
            <p:blipFill>
              <a:blip r:embed="rId11"/>
              <a:stretch>
                <a:fillRect/>
              </a:stretch>
            </p:blipFill>
            <p:spPr>
              <a:xfrm>
                <a:off x="0" y="0"/>
                <a:ext cx="838509" cy="469566"/>
              </a:xfrm>
              <a:prstGeom prst="rect">
                <a:avLst/>
              </a:prstGeom>
              <a:ln w="12700" cap="flat">
                <a:noFill/>
                <a:miter lim="400000"/>
              </a:ln>
              <a:effectLst/>
            </p:spPr>
          </p:pic>
        </p:grpSp>
      </p:grpSp>
      <p:sp>
        <p:nvSpPr>
          <p:cNvPr id="965" name="Rectangle 3"/>
          <p:cNvSpPr txBox="1"/>
          <p:nvPr/>
        </p:nvSpPr>
        <p:spPr>
          <a:xfrm>
            <a:off x="79970" y="667945"/>
            <a:ext cx="8984060" cy="7515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2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But armed with all of that </a:t>
            </a:r>
            <a:r>
              <a:rPr b="1"/>
              <a:t>Energetics Information,</a:t>
            </a:r>
            <a:r>
              <a:t>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and now using it to analyze the full real-world consequences of:</a:t>
            </a:r>
          </a:p>
        </p:txBody>
      </p:sp>
      <p:sp>
        <p:nvSpPr>
          <p:cNvPr id="966" name="Rectangle 5"/>
          <p:cNvSpPr txBox="1"/>
          <p:nvPr/>
        </p:nvSpPr>
        <p:spPr>
          <a:xfrm>
            <a:off x="304800" y="6586967"/>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pic>
        <p:nvPicPr>
          <p:cNvPr id="2" name="Picture 1">
            <a:extLst>
              <a:ext uri="{FF2B5EF4-FFF2-40B4-BE49-F238E27FC236}">
                <a16:creationId xmlns:a16="http://schemas.microsoft.com/office/drawing/2014/main" id="{43CAE3FF-A234-A7D0-534E-8649747F577B}"/>
              </a:ext>
            </a:extLst>
          </p:cNvPr>
          <p:cNvPicPr>
            <a:picLocks noChangeAspect="1"/>
          </p:cNvPicPr>
          <p:nvPr/>
        </p:nvPicPr>
        <p:blipFill>
          <a:blip r:embed="rId12"/>
          <a:stretch>
            <a:fillRect/>
          </a:stretch>
        </p:blipFill>
        <p:spPr>
          <a:xfrm>
            <a:off x="234889" y="2330715"/>
            <a:ext cx="4676183" cy="27599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 name="Rectangle 2"/>
          <p:cNvSpPr txBox="1">
            <a:spLocks noGrp="1"/>
          </p:cNvSpPr>
          <p:nvPr>
            <p:ph type="title"/>
          </p:nvPr>
        </p:nvSpPr>
        <p:spPr>
          <a:xfrm>
            <a:off x="304800" y="12699"/>
            <a:ext cx="8534400" cy="508425"/>
          </a:xfrm>
          <a:prstGeom prst="rect">
            <a:avLst/>
          </a:prstGeom>
        </p:spPr>
        <p:txBody>
          <a:bodyPr/>
          <a:lstStyle/>
          <a:p>
            <a:pPr>
              <a:defRPr sz="1800"/>
            </a:pPr>
            <a:r>
              <a:t>The second part of Hydrogen Economy Visions concerned </a:t>
            </a:r>
            <a:r>
              <a:rPr b="1"/>
              <a:t>TRANSPORT of H</a:t>
            </a:r>
            <a:r>
              <a:rPr b="1" baseline="-5999"/>
              <a:t>2</a:t>
            </a:r>
          </a:p>
        </p:txBody>
      </p:sp>
      <p:sp>
        <p:nvSpPr>
          <p:cNvPr id="973" name="Rectangle 3"/>
          <p:cNvSpPr txBox="1">
            <a:spLocks noGrp="1"/>
          </p:cNvSpPr>
          <p:nvPr>
            <p:ph type="body" sz="quarter" idx="1"/>
          </p:nvPr>
        </p:nvSpPr>
        <p:spPr>
          <a:xfrm>
            <a:off x="79970" y="509782"/>
            <a:ext cx="8984060" cy="1142256"/>
          </a:xfrm>
          <a:prstGeom prst="rect">
            <a:avLst/>
          </a:prstGeom>
        </p:spPr>
        <p:txBody>
          <a:bodyPr/>
          <a:lstStyle/>
          <a:p>
            <a:r>
              <a:rPr dirty="0"/>
              <a:t>For which </a:t>
            </a:r>
            <a:r>
              <a:rPr dirty="0">
                <a:solidFill>
                  <a:srgbClr val="FBC901"/>
                </a:solidFill>
              </a:rPr>
              <a:t>"Liquifying Hydrogen requires refrigeration below -240 ºC = 33º above Absolute Zero"</a:t>
            </a:r>
          </a:p>
          <a:p>
            <a:r>
              <a:rPr dirty="0"/>
              <a:t>	and </a:t>
            </a:r>
            <a:r>
              <a:rPr dirty="0">
                <a:solidFill>
                  <a:srgbClr val="FBC901"/>
                </a:solidFill>
              </a:rPr>
              <a:t>"To use 1 Atm. tanks, it must be cooled to -253 ºC = 20º above Absolute Zero"</a:t>
            </a:r>
          </a:p>
          <a:p>
            <a:pPr>
              <a:tabLst>
                <a:tab pos="330200" algn="l"/>
                <a:tab pos="914400" algn="l"/>
                <a:tab pos="1371600" algn="l"/>
                <a:tab pos="1828800" algn="l"/>
                <a:tab pos="2286000" algn="l"/>
              </a:tabLst>
            </a:pPr>
            <a:r>
              <a:rPr dirty="0"/>
              <a:t>		very likely rule out practical / economic seaborne transport of liquified H</a:t>
            </a:r>
            <a:r>
              <a:rPr baseline="-5999" dirty="0"/>
              <a:t>2</a:t>
            </a:r>
            <a:r>
              <a:rPr dirty="0"/>
              <a:t>:</a:t>
            </a:r>
          </a:p>
        </p:txBody>
      </p:sp>
      <p:sp>
        <p:nvSpPr>
          <p:cNvPr id="974" name="Rectangle 3"/>
          <p:cNvSpPr txBox="1"/>
          <p:nvPr/>
        </p:nvSpPr>
        <p:spPr>
          <a:xfrm>
            <a:off x="104025" y="4083711"/>
            <a:ext cx="9072365" cy="1523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10000"/>
          </a:bodyPr>
          <a:lstStyle/>
          <a:p>
            <a:pPr>
              <a:lnSpc>
                <a:spcPct val="170000"/>
              </a:lnSpc>
              <a:tabLst>
                <a:tab pos="342900" algn="l"/>
                <a:tab pos="736600" algn="l"/>
                <a:tab pos="11430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While "At 100 Atm. pressure </a:t>
            </a:r>
            <a:r>
              <a:rPr dirty="0">
                <a:solidFill>
                  <a:srgbClr val="FBC901"/>
                </a:solidFill>
              </a:rPr>
              <a:t>H</a:t>
            </a:r>
            <a:r>
              <a:rPr baseline="-5999" dirty="0">
                <a:solidFill>
                  <a:srgbClr val="FBC901"/>
                </a:solidFill>
              </a:rPr>
              <a:t>2</a:t>
            </a:r>
            <a:r>
              <a:rPr dirty="0">
                <a:solidFill>
                  <a:srgbClr val="FBC901"/>
                </a:solidFill>
              </a:rPr>
              <a:t> Energy per VOLUME is 1/30 that of Gasoline / Diesel / Jet fuel</a:t>
            </a:r>
            <a:r>
              <a:rPr dirty="0"/>
              <a:t>" </a:t>
            </a:r>
          </a:p>
          <a:p>
            <a:pPr>
              <a:lnSpc>
                <a:spcPct val="170000"/>
              </a:lnSpc>
              <a:tabLst>
                <a:tab pos="342900" algn="l"/>
                <a:tab pos="736600" algn="l"/>
                <a:tab pos="11430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suggests that for H</a:t>
            </a:r>
            <a:r>
              <a:rPr baseline="-5999" dirty="0"/>
              <a:t>2</a:t>
            </a:r>
            <a:r>
              <a:rPr dirty="0"/>
              <a:t> from centralized </a:t>
            </a:r>
            <a:r>
              <a:rPr dirty="0" err="1"/>
              <a:t>SMR</a:t>
            </a:r>
            <a:r>
              <a:rPr dirty="0"/>
              <a:t> / CCUS plants to ALSO replace liquid fossil fuels,  </a:t>
            </a:r>
          </a:p>
          <a:p>
            <a:pPr>
              <a:lnSpc>
                <a:spcPct val="170000"/>
              </a:lnSpc>
              <a:tabLst>
                <a:tab pos="342900" algn="l"/>
                <a:tab pos="736600" algn="l"/>
                <a:tab pos="11430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(which IS part of Industry's alleged Vision), our huge </a:t>
            </a:r>
            <a:r>
              <a:rPr b="1" dirty="0"/>
              <a:t>fossil fuel </a:t>
            </a:r>
            <a:r>
              <a:rPr dirty="0"/>
              <a:t>pipeline network</a:t>
            </a:r>
          </a:p>
          <a:p>
            <a:pPr>
              <a:lnSpc>
                <a:spcPct val="170000"/>
              </a:lnSpc>
              <a:tabLst>
                <a:tab pos="342900" algn="l"/>
                <a:tab pos="736600" algn="l"/>
                <a:tab pos="11430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would also have to be replaced by even HUGER additional H</a:t>
            </a:r>
            <a:r>
              <a:rPr baseline="-5999" dirty="0"/>
              <a:t>2</a:t>
            </a:r>
            <a:r>
              <a:rPr dirty="0"/>
              <a:t> pipeline capacity </a:t>
            </a:r>
            <a:r>
              <a:rPr baseline="31999" dirty="0"/>
              <a:t>1</a:t>
            </a:r>
          </a:p>
        </p:txBody>
      </p:sp>
      <p:sp>
        <p:nvSpPr>
          <p:cNvPr id="975" name="Rectangle 3"/>
          <p:cNvSpPr txBox="1"/>
          <p:nvPr/>
        </p:nvSpPr>
        <p:spPr>
          <a:xfrm>
            <a:off x="79970" y="2360861"/>
            <a:ext cx="8984060" cy="7469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2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As my "At any pressure </a:t>
            </a:r>
            <a:r>
              <a:rPr>
                <a:solidFill>
                  <a:srgbClr val="FBC901"/>
                </a:solidFill>
              </a:rPr>
              <a:t>H</a:t>
            </a:r>
            <a:r>
              <a:rPr baseline="-5999">
                <a:solidFill>
                  <a:srgbClr val="FBC901"/>
                </a:solidFill>
              </a:rPr>
              <a:t>2</a:t>
            </a:r>
            <a:r>
              <a:rPr>
                <a:solidFill>
                  <a:srgbClr val="FBC901"/>
                </a:solidFill>
              </a:rPr>
              <a:t> Energy per VOLUME is ~ </a:t>
            </a:r>
            <a:r>
              <a:rPr sz="1300">
                <a:solidFill>
                  <a:srgbClr val="FBC901"/>
                </a:solidFill>
              </a:rPr>
              <a:t>1/3</a:t>
            </a:r>
            <a:r>
              <a:rPr>
                <a:solidFill>
                  <a:srgbClr val="FBC901"/>
                </a:solidFill>
              </a:rPr>
              <a:t> that of Natural Gas</a:t>
            </a:r>
            <a:r>
              <a:t>"</a:t>
            </a:r>
          </a:p>
          <a:p>
            <a:pPr>
              <a:lnSpc>
                <a:spcPct val="170000"/>
              </a:lnSpc>
              <a:tabLst>
                <a:tab pos="330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means replacing Natural Gas with H</a:t>
            </a:r>
            <a:r>
              <a:rPr baseline="-5999"/>
              <a:t>2</a:t>
            </a:r>
            <a:r>
              <a:t> would require 3X our present day pipeline capacity</a:t>
            </a:r>
          </a:p>
        </p:txBody>
      </p:sp>
      <p:grpSp>
        <p:nvGrpSpPr>
          <p:cNvPr id="979" name="Group"/>
          <p:cNvGrpSpPr/>
          <p:nvPr/>
        </p:nvGrpSpPr>
        <p:grpSpPr>
          <a:xfrm>
            <a:off x="2257199" y="3248933"/>
            <a:ext cx="4766015" cy="804890"/>
            <a:chOff x="0" y="0"/>
            <a:chExt cx="5022659" cy="894966"/>
          </a:xfrm>
        </p:grpSpPr>
        <p:pic>
          <p:nvPicPr>
            <p:cNvPr id="976" name="Image" descr="Image"/>
            <p:cNvPicPr>
              <a:picLocks noChangeAspect="1"/>
            </p:cNvPicPr>
            <p:nvPr/>
          </p:nvPicPr>
          <p:blipFill>
            <a:blip r:embed="rId2"/>
            <a:srcRect t="13478"/>
            <a:stretch>
              <a:fillRect/>
            </a:stretch>
          </p:blipFill>
          <p:spPr>
            <a:xfrm>
              <a:off x="0" y="0"/>
              <a:ext cx="1301118" cy="894967"/>
            </a:xfrm>
            <a:prstGeom prst="rect">
              <a:avLst/>
            </a:prstGeom>
            <a:ln w="12700" cap="flat">
              <a:noFill/>
              <a:miter lim="400000"/>
            </a:ln>
            <a:effectLst/>
          </p:spPr>
        </p:pic>
        <p:pic>
          <p:nvPicPr>
            <p:cNvPr id="977" name="Image" descr="Image"/>
            <p:cNvPicPr>
              <a:picLocks noChangeAspect="1"/>
            </p:cNvPicPr>
            <p:nvPr/>
          </p:nvPicPr>
          <p:blipFill>
            <a:blip r:embed="rId2"/>
            <a:srcRect t="13478"/>
            <a:stretch>
              <a:fillRect/>
            </a:stretch>
          </p:blipFill>
          <p:spPr>
            <a:xfrm>
              <a:off x="1860770" y="0"/>
              <a:ext cx="1301119" cy="894967"/>
            </a:xfrm>
            <a:prstGeom prst="rect">
              <a:avLst/>
            </a:prstGeom>
            <a:ln w="12700" cap="flat">
              <a:noFill/>
              <a:miter lim="400000"/>
            </a:ln>
            <a:effectLst/>
          </p:spPr>
        </p:pic>
        <p:pic>
          <p:nvPicPr>
            <p:cNvPr id="978" name="Image" descr="Image"/>
            <p:cNvPicPr>
              <a:picLocks noChangeAspect="1"/>
            </p:cNvPicPr>
            <p:nvPr/>
          </p:nvPicPr>
          <p:blipFill>
            <a:blip r:embed="rId2"/>
            <a:srcRect t="13478"/>
            <a:stretch>
              <a:fillRect/>
            </a:stretch>
          </p:blipFill>
          <p:spPr>
            <a:xfrm>
              <a:off x="3721541" y="0"/>
              <a:ext cx="1301119" cy="894967"/>
            </a:xfrm>
            <a:prstGeom prst="rect">
              <a:avLst/>
            </a:prstGeom>
            <a:ln w="12700" cap="flat">
              <a:noFill/>
              <a:miter lim="400000"/>
            </a:ln>
            <a:effectLst/>
          </p:spPr>
        </p:pic>
      </p:grpSp>
      <p:grpSp>
        <p:nvGrpSpPr>
          <p:cNvPr id="982" name="Group"/>
          <p:cNvGrpSpPr/>
          <p:nvPr/>
        </p:nvGrpSpPr>
        <p:grpSpPr>
          <a:xfrm>
            <a:off x="3593870" y="1843727"/>
            <a:ext cx="1987595" cy="519750"/>
            <a:chOff x="0" y="0"/>
            <a:chExt cx="2171440" cy="651109"/>
          </a:xfrm>
        </p:grpSpPr>
        <p:pic>
          <p:nvPicPr>
            <p:cNvPr id="980" name="Image" descr="Image"/>
            <p:cNvPicPr>
              <a:picLocks noChangeAspect="1"/>
            </p:cNvPicPr>
            <p:nvPr/>
          </p:nvPicPr>
          <p:blipFill>
            <a:blip r:embed="rId3"/>
            <a:srcRect t="42244" b="31666"/>
            <a:stretch>
              <a:fillRect/>
            </a:stretch>
          </p:blipFill>
          <p:spPr>
            <a:xfrm flipH="1">
              <a:off x="0" y="84611"/>
              <a:ext cx="2171441" cy="566499"/>
            </a:xfrm>
            <a:prstGeom prst="rect">
              <a:avLst/>
            </a:prstGeom>
            <a:ln w="12700" cap="flat">
              <a:noFill/>
              <a:miter lim="400000"/>
            </a:ln>
            <a:effectLst/>
          </p:spPr>
        </p:pic>
        <p:sp>
          <p:nvSpPr>
            <p:cNvPr id="981" name="Dingbat X"/>
            <p:cNvSpPr/>
            <p:nvPr/>
          </p:nvSpPr>
          <p:spPr>
            <a:xfrm>
              <a:off x="826178" y="0"/>
              <a:ext cx="514853" cy="608385"/>
            </a:xfrm>
            <a:custGeom>
              <a:avLst/>
              <a:gdLst/>
              <a:ahLst/>
              <a:cxnLst>
                <a:cxn ang="0">
                  <a:pos x="wd2" y="hd2"/>
                </a:cxn>
                <a:cxn ang="5400000">
                  <a:pos x="wd2" y="hd2"/>
                </a:cxn>
                <a:cxn ang="10800000">
                  <a:pos x="wd2" y="hd2"/>
                </a:cxn>
                <a:cxn ang="16200000">
                  <a:pos x="wd2" y="hd2"/>
                </a:cxn>
              </a:cxnLst>
              <a:rect l="0" t="0" r="r" b="b"/>
              <a:pathLst>
                <a:path w="21484" h="21548" extrusionOk="0">
                  <a:moveTo>
                    <a:pt x="2829" y="0"/>
                  </a:moveTo>
                  <a:cubicBezTo>
                    <a:pt x="2990" y="5"/>
                    <a:pt x="3151" y="109"/>
                    <a:pt x="3418" y="314"/>
                  </a:cubicBezTo>
                  <a:cubicBezTo>
                    <a:pt x="6006" y="2289"/>
                    <a:pt x="8457" y="4381"/>
                    <a:pt x="10757" y="6600"/>
                  </a:cubicBezTo>
                  <a:cubicBezTo>
                    <a:pt x="10897" y="6735"/>
                    <a:pt x="11050" y="6862"/>
                    <a:pt x="11226" y="7020"/>
                  </a:cubicBezTo>
                  <a:cubicBezTo>
                    <a:pt x="11382" y="6832"/>
                    <a:pt x="11510" y="6685"/>
                    <a:pt x="11628" y="6533"/>
                  </a:cubicBezTo>
                  <a:cubicBezTo>
                    <a:pt x="12576" y="5315"/>
                    <a:pt x="13513" y="4091"/>
                    <a:pt x="14475" y="2882"/>
                  </a:cubicBezTo>
                  <a:cubicBezTo>
                    <a:pt x="14859" y="2399"/>
                    <a:pt x="15306" y="1951"/>
                    <a:pt x="15715" y="1483"/>
                  </a:cubicBezTo>
                  <a:cubicBezTo>
                    <a:pt x="15911" y="1260"/>
                    <a:pt x="16157" y="1254"/>
                    <a:pt x="16440" y="1314"/>
                  </a:cubicBezTo>
                  <a:cubicBezTo>
                    <a:pt x="16725" y="1375"/>
                    <a:pt x="16891" y="1540"/>
                    <a:pt x="16894" y="1770"/>
                  </a:cubicBezTo>
                  <a:cubicBezTo>
                    <a:pt x="16901" y="2129"/>
                    <a:pt x="17135" y="2291"/>
                    <a:pt x="17495" y="2389"/>
                  </a:cubicBezTo>
                  <a:cubicBezTo>
                    <a:pt x="17743" y="2232"/>
                    <a:pt x="17986" y="2079"/>
                    <a:pt x="18263" y="1904"/>
                  </a:cubicBezTo>
                  <a:cubicBezTo>
                    <a:pt x="18562" y="2176"/>
                    <a:pt x="18824" y="2427"/>
                    <a:pt x="19102" y="2665"/>
                  </a:cubicBezTo>
                  <a:cubicBezTo>
                    <a:pt x="19349" y="2876"/>
                    <a:pt x="19359" y="3090"/>
                    <a:pt x="19253" y="3371"/>
                  </a:cubicBezTo>
                  <a:cubicBezTo>
                    <a:pt x="18305" y="5877"/>
                    <a:pt x="17090" y="8283"/>
                    <a:pt x="15604" y="10593"/>
                  </a:cubicBezTo>
                  <a:cubicBezTo>
                    <a:pt x="15528" y="10712"/>
                    <a:pt x="15460" y="10835"/>
                    <a:pt x="15390" y="10951"/>
                  </a:cubicBezTo>
                  <a:cubicBezTo>
                    <a:pt x="17438" y="12991"/>
                    <a:pt x="19465" y="15012"/>
                    <a:pt x="21484" y="17024"/>
                  </a:cubicBezTo>
                  <a:cubicBezTo>
                    <a:pt x="21318" y="17359"/>
                    <a:pt x="21187" y="17644"/>
                    <a:pt x="21034" y="17921"/>
                  </a:cubicBezTo>
                  <a:cubicBezTo>
                    <a:pt x="20925" y="18117"/>
                    <a:pt x="20914" y="18299"/>
                    <a:pt x="21041" y="18491"/>
                  </a:cubicBezTo>
                  <a:cubicBezTo>
                    <a:pt x="21129" y="18625"/>
                    <a:pt x="21207" y="18763"/>
                    <a:pt x="21270" y="18906"/>
                  </a:cubicBezTo>
                  <a:cubicBezTo>
                    <a:pt x="21305" y="18986"/>
                    <a:pt x="21345" y="19096"/>
                    <a:pt x="21309" y="19164"/>
                  </a:cubicBezTo>
                  <a:cubicBezTo>
                    <a:pt x="21022" y="19717"/>
                    <a:pt x="20608" y="20186"/>
                    <a:pt x="20078" y="20550"/>
                  </a:cubicBezTo>
                  <a:cubicBezTo>
                    <a:pt x="19816" y="20457"/>
                    <a:pt x="19622" y="20370"/>
                    <a:pt x="19416" y="20319"/>
                  </a:cubicBezTo>
                  <a:cubicBezTo>
                    <a:pt x="19179" y="20259"/>
                    <a:pt x="18978" y="20384"/>
                    <a:pt x="19052" y="20567"/>
                  </a:cubicBezTo>
                  <a:cubicBezTo>
                    <a:pt x="19213" y="20967"/>
                    <a:pt x="18878" y="21165"/>
                    <a:pt x="18646" y="21403"/>
                  </a:cubicBezTo>
                  <a:cubicBezTo>
                    <a:pt x="18457" y="21596"/>
                    <a:pt x="18149" y="21593"/>
                    <a:pt x="17936" y="21414"/>
                  </a:cubicBezTo>
                  <a:cubicBezTo>
                    <a:pt x="17860" y="21350"/>
                    <a:pt x="17805" y="21268"/>
                    <a:pt x="17739" y="21195"/>
                  </a:cubicBezTo>
                  <a:cubicBezTo>
                    <a:pt x="16078" y="19353"/>
                    <a:pt x="14416" y="17510"/>
                    <a:pt x="12752" y="15669"/>
                  </a:cubicBezTo>
                  <a:cubicBezTo>
                    <a:pt x="12634" y="15538"/>
                    <a:pt x="12502" y="15417"/>
                    <a:pt x="12333" y="15248"/>
                  </a:cubicBezTo>
                  <a:cubicBezTo>
                    <a:pt x="12172" y="15457"/>
                    <a:pt x="12042" y="15618"/>
                    <a:pt x="11918" y="15782"/>
                  </a:cubicBezTo>
                  <a:cubicBezTo>
                    <a:pt x="10932" y="17091"/>
                    <a:pt x="9862" y="18348"/>
                    <a:pt x="8685" y="19538"/>
                  </a:cubicBezTo>
                  <a:cubicBezTo>
                    <a:pt x="8347" y="19880"/>
                    <a:pt x="8121" y="19913"/>
                    <a:pt x="7720" y="19639"/>
                  </a:cubicBezTo>
                  <a:cubicBezTo>
                    <a:pt x="7413" y="19429"/>
                    <a:pt x="7144" y="19181"/>
                    <a:pt x="6846" y="18942"/>
                  </a:cubicBezTo>
                  <a:cubicBezTo>
                    <a:pt x="6507" y="19118"/>
                    <a:pt x="6159" y="19299"/>
                    <a:pt x="5814" y="19479"/>
                  </a:cubicBezTo>
                  <a:cubicBezTo>
                    <a:pt x="5610" y="19336"/>
                    <a:pt x="5460" y="19228"/>
                    <a:pt x="5305" y="19123"/>
                  </a:cubicBezTo>
                  <a:cubicBezTo>
                    <a:pt x="5077" y="18969"/>
                    <a:pt x="4898" y="18817"/>
                    <a:pt x="4859" y="18532"/>
                  </a:cubicBezTo>
                  <a:cubicBezTo>
                    <a:pt x="4821" y="18245"/>
                    <a:pt x="4636" y="17980"/>
                    <a:pt x="4246" y="17893"/>
                  </a:cubicBezTo>
                  <a:cubicBezTo>
                    <a:pt x="3947" y="17826"/>
                    <a:pt x="3748" y="17646"/>
                    <a:pt x="3591" y="17435"/>
                  </a:cubicBezTo>
                  <a:cubicBezTo>
                    <a:pt x="3340" y="17098"/>
                    <a:pt x="3147" y="16737"/>
                    <a:pt x="3060" y="16377"/>
                  </a:cubicBezTo>
                  <a:cubicBezTo>
                    <a:pt x="4779" y="14528"/>
                    <a:pt x="6470" y="12708"/>
                    <a:pt x="8176" y="10873"/>
                  </a:cubicBezTo>
                  <a:cubicBezTo>
                    <a:pt x="7990" y="10665"/>
                    <a:pt x="7872" y="10530"/>
                    <a:pt x="7750" y="10397"/>
                  </a:cubicBezTo>
                  <a:cubicBezTo>
                    <a:pt x="5679" y="8137"/>
                    <a:pt x="3445" y="6000"/>
                    <a:pt x="1071" y="3968"/>
                  </a:cubicBezTo>
                  <a:cubicBezTo>
                    <a:pt x="781" y="3719"/>
                    <a:pt x="501" y="3471"/>
                    <a:pt x="294" y="3153"/>
                  </a:cubicBezTo>
                  <a:cubicBezTo>
                    <a:pt x="-101" y="2544"/>
                    <a:pt x="-116" y="2565"/>
                    <a:pt x="355" y="2026"/>
                  </a:cubicBezTo>
                  <a:cubicBezTo>
                    <a:pt x="529" y="1827"/>
                    <a:pt x="722" y="1776"/>
                    <a:pt x="997" y="1772"/>
                  </a:cubicBezTo>
                  <a:cubicBezTo>
                    <a:pt x="1523" y="1764"/>
                    <a:pt x="1764" y="1486"/>
                    <a:pt x="1678" y="1064"/>
                  </a:cubicBezTo>
                  <a:cubicBezTo>
                    <a:pt x="1659" y="971"/>
                    <a:pt x="1680" y="847"/>
                    <a:pt x="1741" y="773"/>
                  </a:cubicBezTo>
                  <a:cubicBezTo>
                    <a:pt x="1887" y="599"/>
                    <a:pt x="2050" y="429"/>
                    <a:pt x="2239" y="289"/>
                  </a:cubicBezTo>
                  <a:cubicBezTo>
                    <a:pt x="2506" y="92"/>
                    <a:pt x="2668" y="-4"/>
                    <a:pt x="2829" y="0"/>
                  </a:cubicBezTo>
                  <a:close/>
                </a:path>
              </a:pathLst>
            </a:custGeom>
            <a:solidFill>
              <a:srgbClr val="FF2600"/>
            </a:solidFill>
            <a:ln w="12700" cap="flat">
              <a:noFill/>
              <a:miter lim="400000"/>
            </a:ln>
            <a:effectLst/>
          </p:spPr>
          <p:txBody>
            <a:bodyPr wrap="square" lIns="45719" tIns="45719" rIns="45719" bIns="45719" numCol="1" anchor="t">
              <a:noAutofit/>
            </a:bodyPr>
            <a:lstStyle/>
            <a:p>
              <a:endParaRPr/>
            </a:p>
          </p:txBody>
        </p:sp>
      </p:grpSp>
      <p:sp>
        <p:nvSpPr>
          <p:cNvPr id="983" name="Rectangle 5"/>
          <p:cNvSpPr txBox="1"/>
          <p:nvPr/>
        </p:nvSpPr>
        <p:spPr>
          <a:xfrm>
            <a:off x="117305" y="6313827"/>
            <a:ext cx="8797062" cy="5444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1) I did not try to estimate HOW MUCH more H</a:t>
            </a:r>
            <a:r>
              <a:rPr baseline="-5999"/>
              <a:t>2</a:t>
            </a:r>
            <a:r>
              <a:t> pipeline capacity would be required to replace the existing U.S. liquid fossil fuel pipeline network because, among other factors, gases at 100 atmospheres almost certainly flow though pipes very differently than liquid fossil fuels </a:t>
            </a:r>
          </a:p>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(which if now pumped at much lower pressures would also use pipelines of significantly different design) </a:t>
            </a:r>
          </a:p>
        </p:txBody>
      </p:sp>
      <p:grpSp>
        <p:nvGrpSpPr>
          <p:cNvPr id="993" name="Group"/>
          <p:cNvGrpSpPr/>
          <p:nvPr/>
        </p:nvGrpSpPr>
        <p:grpSpPr>
          <a:xfrm>
            <a:off x="2103581" y="5739155"/>
            <a:ext cx="5435563" cy="442923"/>
            <a:chOff x="0" y="-25400"/>
            <a:chExt cx="5809759" cy="431808"/>
          </a:xfrm>
        </p:grpSpPr>
        <p:grpSp>
          <p:nvGrpSpPr>
            <p:cNvPr id="987" name="Group"/>
            <p:cNvGrpSpPr/>
            <p:nvPr/>
          </p:nvGrpSpPr>
          <p:grpSpPr>
            <a:xfrm>
              <a:off x="0" y="3883"/>
              <a:ext cx="2259023" cy="402526"/>
              <a:chOff x="0" y="0"/>
              <a:chExt cx="2259022" cy="402525"/>
            </a:xfrm>
          </p:grpSpPr>
          <p:pic>
            <p:nvPicPr>
              <p:cNvPr id="984" name="Image" descr="Image"/>
              <p:cNvPicPr>
                <a:picLocks noChangeAspect="1"/>
              </p:cNvPicPr>
              <p:nvPr/>
            </p:nvPicPr>
            <p:blipFill>
              <a:blip r:embed="rId2"/>
              <a:srcRect t="13478"/>
              <a:stretch>
                <a:fillRect/>
              </a:stretch>
            </p:blipFill>
            <p:spPr>
              <a:xfrm>
                <a:off x="0" y="0"/>
                <a:ext cx="585199" cy="402526"/>
              </a:xfrm>
              <a:prstGeom prst="rect">
                <a:avLst/>
              </a:prstGeom>
              <a:ln w="12700" cap="flat">
                <a:noFill/>
                <a:miter lim="400000"/>
              </a:ln>
              <a:effectLst/>
            </p:spPr>
          </p:pic>
          <p:pic>
            <p:nvPicPr>
              <p:cNvPr id="985" name="Image" descr="Image"/>
              <p:cNvPicPr>
                <a:picLocks noChangeAspect="1"/>
              </p:cNvPicPr>
              <p:nvPr/>
            </p:nvPicPr>
            <p:blipFill>
              <a:blip r:embed="rId2"/>
              <a:srcRect t="13478"/>
              <a:stretch>
                <a:fillRect/>
              </a:stretch>
            </p:blipFill>
            <p:spPr>
              <a:xfrm>
                <a:off x="836911" y="0"/>
                <a:ext cx="585200" cy="402526"/>
              </a:xfrm>
              <a:prstGeom prst="rect">
                <a:avLst/>
              </a:prstGeom>
              <a:ln w="12700" cap="flat">
                <a:noFill/>
                <a:miter lim="400000"/>
              </a:ln>
              <a:effectLst/>
            </p:spPr>
          </p:pic>
          <p:pic>
            <p:nvPicPr>
              <p:cNvPr id="986" name="Image" descr="Image"/>
              <p:cNvPicPr>
                <a:picLocks noChangeAspect="1"/>
              </p:cNvPicPr>
              <p:nvPr/>
            </p:nvPicPr>
            <p:blipFill>
              <a:blip r:embed="rId2"/>
              <a:srcRect t="13478"/>
              <a:stretch>
                <a:fillRect/>
              </a:stretch>
            </p:blipFill>
            <p:spPr>
              <a:xfrm>
                <a:off x="1673823" y="0"/>
                <a:ext cx="585200" cy="402526"/>
              </a:xfrm>
              <a:prstGeom prst="rect">
                <a:avLst/>
              </a:prstGeom>
              <a:ln w="12700" cap="flat">
                <a:noFill/>
                <a:miter lim="400000"/>
              </a:ln>
              <a:effectLst/>
            </p:spPr>
          </p:pic>
        </p:grpSp>
        <p:grpSp>
          <p:nvGrpSpPr>
            <p:cNvPr id="991" name="Group"/>
            <p:cNvGrpSpPr/>
            <p:nvPr/>
          </p:nvGrpSpPr>
          <p:grpSpPr>
            <a:xfrm>
              <a:off x="2540690" y="3883"/>
              <a:ext cx="2259024" cy="402526"/>
              <a:chOff x="0" y="0"/>
              <a:chExt cx="2259022" cy="402525"/>
            </a:xfrm>
          </p:grpSpPr>
          <p:pic>
            <p:nvPicPr>
              <p:cNvPr id="988" name="Image" descr="Image"/>
              <p:cNvPicPr>
                <a:picLocks noChangeAspect="1"/>
              </p:cNvPicPr>
              <p:nvPr/>
            </p:nvPicPr>
            <p:blipFill>
              <a:blip r:embed="rId2"/>
              <a:srcRect t="13478"/>
              <a:stretch>
                <a:fillRect/>
              </a:stretch>
            </p:blipFill>
            <p:spPr>
              <a:xfrm>
                <a:off x="0" y="0"/>
                <a:ext cx="585199" cy="402526"/>
              </a:xfrm>
              <a:prstGeom prst="rect">
                <a:avLst/>
              </a:prstGeom>
              <a:ln w="12700" cap="flat">
                <a:noFill/>
                <a:miter lim="400000"/>
              </a:ln>
              <a:effectLst/>
            </p:spPr>
          </p:pic>
          <p:pic>
            <p:nvPicPr>
              <p:cNvPr id="989" name="Image" descr="Image"/>
              <p:cNvPicPr>
                <a:picLocks noChangeAspect="1"/>
              </p:cNvPicPr>
              <p:nvPr/>
            </p:nvPicPr>
            <p:blipFill>
              <a:blip r:embed="rId2"/>
              <a:srcRect t="13478"/>
              <a:stretch>
                <a:fillRect/>
              </a:stretch>
            </p:blipFill>
            <p:spPr>
              <a:xfrm>
                <a:off x="836911" y="0"/>
                <a:ext cx="585200" cy="402526"/>
              </a:xfrm>
              <a:prstGeom prst="rect">
                <a:avLst/>
              </a:prstGeom>
              <a:ln w="12700" cap="flat">
                <a:noFill/>
                <a:miter lim="400000"/>
              </a:ln>
              <a:effectLst/>
            </p:spPr>
          </p:pic>
          <p:pic>
            <p:nvPicPr>
              <p:cNvPr id="990" name="Image" descr="Image"/>
              <p:cNvPicPr>
                <a:picLocks noChangeAspect="1"/>
              </p:cNvPicPr>
              <p:nvPr/>
            </p:nvPicPr>
            <p:blipFill>
              <a:blip r:embed="rId2"/>
              <a:srcRect t="13478"/>
              <a:stretch>
                <a:fillRect/>
              </a:stretch>
            </p:blipFill>
            <p:spPr>
              <a:xfrm>
                <a:off x="1673823" y="0"/>
                <a:ext cx="585200" cy="402526"/>
              </a:xfrm>
              <a:prstGeom prst="rect">
                <a:avLst/>
              </a:prstGeom>
              <a:ln w="12700" cap="flat">
                <a:noFill/>
                <a:miter lim="400000"/>
              </a:ln>
              <a:effectLst/>
            </p:spPr>
          </p:pic>
        </p:grpSp>
        <p:sp>
          <p:nvSpPr>
            <p:cNvPr id="992" name="Rectangle 3"/>
            <p:cNvSpPr txBox="1"/>
            <p:nvPr/>
          </p:nvSpPr>
          <p:spPr>
            <a:xfrm>
              <a:off x="4841463" y="-25400"/>
              <a:ext cx="968298" cy="4025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70000" lnSpcReduction="20000"/>
            </a:bodyPr>
            <a:lstStyle/>
            <a:p>
              <a:pPr algn="ct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a:t>
              </a:r>
              <a:r>
                <a:t> </a:t>
              </a:r>
              <a:r>
                <a:rPr sz="2200" b="1">
                  <a:solidFill>
                    <a:srgbClr val="FBC901"/>
                  </a:solidFill>
                </a:rPr>
                <a:t>? ? ?</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 name="Rectangle 2"/>
          <p:cNvSpPr txBox="1">
            <a:spLocks noGrp="1"/>
          </p:cNvSpPr>
          <p:nvPr>
            <p:ph type="title"/>
          </p:nvPr>
        </p:nvSpPr>
        <p:spPr>
          <a:xfrm>
            <a:off x="304800" y="25399"/>
            <a:ext cx="8534400" cy="437549"/>
          </a:xfrm>
          <a:prstGeom prst="rect">
            <a:avLst/>
          </a:prstGeom>
        </p:spPr>
        <p:txBody>
          <a:bodyPr/>
          <a:lstStyle/>
          <a:p>
            <a:pPr>
              <a:defRPr sz="1800"/>
            </a:pPr>
            <a:r>
              <a:t>But some industry-backed Visions would only </a:t>
            </a:r>
            <a:r>
              <a:rPr sz="1700" b="1"/>
              <a:t>DILUTE</a:t>
            </a:r>
            <a:r>
              <a:t> pipeline Natural Gas with H</a:t>
            </a:r>
            <a:r>
              <a:rPr baseline="-5999"/>
              <a:t>2</a:t>
            </a:r>
          </a:p>
        </p:txBody>
      </p:sp>
      <p:sp>
        <p:nvSpPr>
          <p:cNvPr id="996" name="Rectangle 3"/>
          <p:cNvSpPr txBox="1">
            <a:spLocks noGrp="1"/>
          </p:cNvSpPr>
          <p:nvPr>
            <p:ph type="body" idx="1"/>
          </p:nvPr>
        </p:nvSpPr>
        <p:spPr>
          <a:xfrm>
            <a:off x="118070" y="594462"/>
            <a:ext cx="8984060" cy="3595114"/>
          </a:xfrm>
          <a:prstGeom prst="rect">
            <a:avLst/>
          </a:prstGeom>
        </p:spPr>
        <p:txBody>
          <a:bodyPr/>
          <a:lstStyle/>
          <a:p>
            <a:r>
              <a:rPr dirty="0"/>
              <a:t>As in the </a:t>
            </a:r>
            <a:r>
              <a:rPr dirty="0">
                <a:solidFill>
                  <a:srgbClr val="FBC901"/>
                </a:solidFill>
              </a:rPr>
              <a:t>Fuel Cell &amp; Hydrogen Energy Association</a:t>
            </a:r>
            <a:r>
              <a:rPr dirty="0"/>
              <a:t>: </a:t>
            </a:r>
            <a:r>
              <a:rPr b="1" dirty="0"/>
              <a:t>Road Map to a U.S. Hydrogen Economy</a:t>
            </a:r>
            <a:r>
              <a:rPr dirty="0"/>
              <a:t> </a:t>
            </a:r>
            <a:r>
              <a:rPr baseline="31999" dirty="0"/>
              <a:t>1</a:t>
            </a:r>
          </a:p>
          <a:p>
            <a:pPr>
              <a:defRPr sz="200"/>
            </a:pPr>
            <a:endParaRPr baseline="31999" dirty="0"/>
          </a:p>
          <a:p>
            <a:r>
              <a:rPr dirty="0"/>
              <a:t>	</a:t>
            </a:r>
            <a:r>
              <a:rPr sz="1500" dirty="0"/>
              <a:t>"Companies can blend low percentages of hydrogen into </a:t>
            </a:r>
            <a:r>
              <a:rPr sz="1500" b="1" dirty="0"/>
              <a:t>existing natural gas networks</a:t>
            </a:r>
            <a:r>
              <a:rPr sz="1500" dirty="0"/>
              <a:t> 		without the need for major changes in infrastructure or new home appliances. In the US gas 	network today, blending levels should be safe within a range of 4 to 5 percent . . . Various 		studies show blending levels limited at 5 to 30 percent by volume without appliance upgrade" </a:t>
            </a:r>
            <a:r>
              <a:rPr sz="1500" baseline="31999" dirty="0"/>
              <a:t>1</a:t>
            </a:r>
          </a:p>
          <a:p>
            <a:pPr>
              <a:defRPr sz="200"/>
            </a:pPr>
            <a:endParaRPr baseline="31999" dirty="0"/>
          </a:p>
          <a:p>
            <a:pPr>
              <a:defRPr sz="200"/>
            </a:pPr>
            <a:endParaRPr baseline="31999" dirty="0"/>
          </a:p>
          <a:p>
            <a:r>
              <a:rPr dirty="0"/>
              <a:t>But again recalling my:  "At any pressure </a:t>
            </a:r>
            <a:r>
              <a:rPr dirty="0">
                <a:solidFill>
                  <a:srgbClr val="FBC901"/>
                </a:solidFill>
              </a:rPr>
              <a:t>H</a:t>
            </a:r>
            <a:r>
              <a:rPr baseline="-5999" dirty="0">
                <a:solidFill>
                  <a:srgbClr val="FBC901"/>
                </a:solidFill>
              </a:rPr>
              <a:t>2</a:t>
            </a:r>
            <a:r>
              <a:rPr dirty="0">
                <a:solidFill>
                  <a:srgbClr val="FBC901"/>
                </a:solidFill>
              </a:rPr>
              <a:t> Energy per VOLUME is ~ </a:t>
            </a:r>
            <a:r>
              <a:rPr sz="1300" dirty="0">
                <a:solidFill>
                  <a:srgbClr val="FBC901"/>
                </a:solidFill>
              </a:rPr>
              <a:t>1/3</a:t>
            </a:r>
            <a:r>
              <a:rPr dirty="0">
                <a:solidFill>
                  <a:srgbClr val="FBC901"/>
                </a:solidFill>
              </a:rPr>
              <a:t> that of Natural Gas"</a:t>
            </a:r>
            <a:r>
              <a:rPr dirty="0"/>
              <a:t> </a:t>
            </a:r>
          </a:p>
          <a:p>
            <a:pPr>
              <a:tabLst>
                <a:tab pos="457200" algn="l"/>
                <a:tab pos="914400" algn="l"/>
                <a:tab pos="1371600" algn="l"/>
                <a:tab pos="1828800" algn="l"/>
                <a:tab pos="5715000" algn="l"/>
                <a:tab pos="6464300" algn="l"/>
                <a:tab pos="7200900" algn="l"/>
                <a:tab pos="7950200" algn="l"/>
              </a:tabLst>
            </a:pPr>
            <a:r>
              <a:rPr dirty="0"/>
              <a:t>	if H</a:t>
            </a:r>
            <a:r>
              <a:rPr baseline="-5999" dirty="0"/>
              <a:t>2</a:t>
            </a:r>
            <a:r>
              <a:rPr dirty="0"/>
              <a:t> were added to Natural Gas at volume fractions of:	3%	5%	20%	30%</a:t>
            </a:r>
          </a:p>
          <a:p>
            <a:pPr>
              <a:tabLst>
                <a:tab pos="457200" algn="l"/>
                <a:tab pos="914400" algn="l"/>
                <a:tab pos="1371600" algn="l"/>
                <a:tab pos="1828800" algn="l"/>
                <a:tab pos="5715000" algn="l"/>
                <a:tab pos="6464300" algn="l"/>
                <a:tab pos="7200900" algn="l"/>
                <a:tab pos="7950200" algn="l"/>
              </a:tabLst>
            </a:pPr>
            <a:r>
              <a:rPr dirty="0"/>
              <a:t>	Its energy contribution to the gas mixture would then be: 	1%    	1.7%   	7%   	10%</a:t>
            </a:r>
          </a:p>
          <a:p>
            <a:pPr>
              <a:tabLst>
                <a:tab pos="457200" algn="l"/>
                <a:tab pos="914400" algn="l"/>
                <a:tab pos="1371600" algn="l"/>
                <a:tab pos="1828800" algn="l"/>
                <a:tab pos="5600700" algn="l"/>
                <a:tab pos="6400800" algn="l"/>
                <a:tab pos="7150100" algn="l"/>
                <a:tab pos="7950200" algn="l"/>
              </a:tabLst>
              <a:defRPr sz="200"/>
            </a:pPr>
            <a:endParaRPr dirty="0"/>
          </a:p>
          <a:p>
            <a:pPr>
              <a:tabLst>
                <a:tab pos="457200" algn="l"/>
                <a:tab pos="914400" algn="l"/>
                <a:tab pos="1371600" algn="l"/>
                <a:tab pos="1828800" algn="l"/>
                <a:tab pos="5600700" algn="l"/>
                <a:tab pos="6400800" algn="l"/>
                <a:tab pos="7150100" algn="l"/>
                <a:tab pos="7950200" algn="l"/>
              </a:tabLst>
            </a:pPr>
            <a:r>
              <a:rPr dirty="0"/>
              <a:t>Which, despite reduction in </a:t>
            </a:r>
            <a:r>
              <a:rPr dirty="0" err="1"/>
              <a:t>NG's</a:t>
            </a:r>
            <a:r>
              <a:rPr dirty="0"/>
              <a:t> share, would increase mixture's cost in proportion to H</a:t>
            </a:r>
            <a:r>
              <a:rPr baseline="-5999" dirty="0"/>
              <a:t>2</a:t>
            </a:r>
            <a:r>
              <a:rPr dirty="0"/>
              <a:t> share: </a:t>
            </a:r>
            <a:r>
              <a:rPr baseline="31999" dirty="0"/>
              <a:t>1</a:t>
            </a:r>
          </a:p>
        </p:txBody>
      </p:sp>
      <p:sp>
        <p:nvSpPr>
          <p:cNvPr id="997" name="Rectangle 5"/>
          <p:cNvSpPr txBox="1"/>
          <p:nvPr/>
        </p:nvSpPr>
        <p:spPr>
          <a:xfrm>
            <a:off x="198008" y="6555110"/>
            <a:ext cx="8747985"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Pages 29-31 in:  https://www.fchea.org/us-hydrogen-study         Yellow box added to figure</a:t>
            </a:r>
          </a:p>
        </p:txBody>
      </p:sp>
      <p:grpSp>
        <p:nvGrpSpPr>
          <p:cNvPr id="1000" name="Group"/>
          <p:cNvGrpSpPr/>
          <p:nvPr/>
        </p:nvGrpSpPr>
        <p:grpSpPr>
          <a:xfrm>
            <a:off x="3002149" y="4647155"/>
            <a:ext cx="3139701" cy="1776271"/>
            <a:chOff x="0" y="0"/>
            <a:chExt cx="3623883" cy="2153220"/>
          </a:xfrm>
        </p:grpSpPr>
        <p:pic>
          <p:nvPicPr>
            <p:cNvPr id="998" name="Image" descr="Image"/>
            <p:cNvPicPr>
              <a:picLocks noChangeAspect="1"/>
            </p:cNvPicPr>
            <p:nvPr/>
          </p:nvPicPr>
          <p:blipFill>
            <a:blip r:embed="rId2"/>
            <a:stretch>
              <a:fillRect/>
            </a:stretch>
          </p:blipFill>
          <p:spPr>
            <a:xfrm>
              <a:off x="0" y="0"/>
              <a:ext cx="3623884" cy="2153221"/>
            </a:xfrm>
            <a:prstGeom prst="rect">
              <a:avLst/>
            </a:prstGeom>
            <a:ln w="12700" cap="flat">
              <a:noFill/>
              <a:miter lim="400000"/>
            </a:ln>
            <a:effectLst/>
          </p:spPr>
        </p:pic>
        <p:sp>
          <p:nvSpPr>
            <p:cNvPr id="999" name="Rounded Rectangle"/>
            <p:cNvSpPr/>
            <p:nvPr/>
          </p:nvSpPr>
          <p:spPr>
            <a:xfrm>
              <a:off x="2318957" y="221863"/>
              <a:ext cx="1261284" cy="1405486"/>
            </a:xfrm>
            <a:prstGeom prst="roundRect">
              <a:avLst>
                <a:gd name="adj" fmla="val 15104"/>
              </a:avLst>
            </a:prstGeom>
            <a:noFill/>
            <a:ln w="25400" cap="flat">
              <a:solidFill>
                <a:srgbClr val="FBC901"/>
              </a:solidFill>
              <a:prstDash val="solid"/>
              <a:round/>
            </a:ln>
            <a:effectLst/>
          </p:spPr>
          <p:txBody>
            <a:bodyPr wrap="square" lIns="45719" tIns="45719" rIns="45719" bIns="45719" numCol="1" anchor="t">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 name="Rectangle 2"/>
          <p:cNvSpPr txBox="1">
            <a:spLocks noGrp="1"/>
          </p:cNvSpPr>
          <p:nvPr>
            <p:ph type="title"/>
          </p:nvPr>
        </p:nvSpPr>
        <p:spPr>
          <a:xfrm>
            <a:off x="304800" y="12699"/>
            <a:ext cx="8534400" cy="426939"/>
          </a:xfrm>
          <a:prstGeom prst="rect">
            <a:avLst/>
          </a:prstGeom>
        </p:spPr>
        <p:txBody>
          <a:bodyPr/>
          <a:lstStyle>
            <a:lvl1pPr>
              <a:defRPr sz="1800"/>
            </a:lvl1pPr>
          </a:lstStyle>
          <a:p>
            <a:r>
              <a:t>Then why even bother to make such minor changes?  A disturbing precedent:</a:t>
            </a:r>
          </a:p>
        </p:txBody>
      </p:sp>
      <p:sp>
        <p:nvSpPr>
          <p:cNvPr id="1003" name="Rectangle 3"/>
          <p:cNvSpPr txBox="1">
            <a:spLocks noGrp="1"/>
          </p:cNvSpPr>
          <p:nvPr>
            <p:ph type="body" idx="1"/>
          </p:nvPr>
        </p:nvSpPr>
        <p:spPr>
          <a:xfrm>
            <a:off x="79970" y="494602"/>
            <a:ext cx="8984060" cy="3594790"/>
          </a:xfrm>
          <a:prstGeom prst="rect">
            <a:avLst/>
          </a:prstGeom>
        </p:spPr>
        <p:txBody>
          <a:bodyPr/>
          <a:lstStyle/>
          <a:p>
            <a:pPr algn="ctr">
              <a:defRPr sz="1800"/>
            </a:pPr>
            <a:r>
              <a:rPr b="1" dirty="0">
                <a:solidFill>
                  <a:srgbClr val="FBC901"/>
                </a:solidFill>
              </a:rPr>
              <a:t>Gasohol</a:t>
            </a:r>
            <a:r>
              <a:rPr dirty="0"/>
              <a:t> (gasoline diluted with ≤ 10% methanol)</a:t>
            </a:r>
          </a:p>
          <a:p>
            <a:pPr algn="ctr">
              <a:defRPr sz="400"/>
            </a:pPr>
            <a:endParaRPr dirty="0"/>
          </a:p>
          <a:p>
            <a:r>
              <a:rPr sz="1500" dirty="0"/>
              <a:t>Which once </a:t>
            </a:r>
            <a:r>
              <a:rPr sz="1500" b="1" i="1" dirty="0"/>
              <a:t>seemed</a:t>
            </a:r>
            <a:r>
              <a:rPr sz="1500" dirty="0"/>
              <a:t> like it might be a climate-friendly change, but turned out to yield equivalent </a:t>
            </a:r>
          </a:p>
          <a:p>
            <a:r>
              <a:rPr sz="1500" dirty="0"/>
              <a:t>	or </a:t>
            </a:r>
            <a:r>
              <a:rPr sz="1500" i="1" dirty="0"/>
              <a:t>higher</a:t>
            </a:r>
            <a:r>
              <a:rPr sz="1500" dirty="0"/>
              <a:t> GHG emissions while causing major environmental &amp; worldwide economic damage 		(associated with the required massive cultivation of water &amp; fertilizer-hungry corn) </a:t>
            </a:r>
            <a:r>
              <a:rPr sz="1500" baseline="31999" dirty="0"/>
              <a:t>1</a:t>
            </a:r>
          </a:p>
          <a:p>
            <a:r>
              <a:rPr sz="1500" dirty="0"/>
              <a:t>	But which continues on thanks to political leverage of embedded farming &amp; industry interests</a:t>
            </a:r>
          </a:p>
          <a:p>
            <a:pPr>
              <a:defRPr sz="400"/>
            </a:pPr>
            <a:endParaRPr sz="400" dirty="0"/>
          </a:p>
          <a:p>
            <a:r>
              <a:rPr sz="1500" dirty="0"/>
              <a:t>Well aware of that precedent, many now see the proposed use of weakly H</a:t>
            </a:r>
            <a:r>
              <a:rPr sz="1500" baseline="-5999" dirty="0"/>
              <a:t>2</a:t>
            </a:r>
            <a:r>
              <a:rPr sz="1500" dirty="0"/>
              <a:t> diluted Natural Gas</a:t>
            </a:r>
          </a:p>
          <a:p>
            <a:r>
              <a:rPr sz="1500" dirty="0"/>
              <a:t>	as a way of </a:t>
            </a:r>
            <a:r>
              <a:rPr sz="1500" b="1" dirty="0">
                <a:solidFill>
                  <a:srgbClr val="66CC33"/>
                </a:solidFill>
              </a:rPr>
              <a:t>Greenwashing</a:t>
            </a:r>
            <a:r>
              <a:rPr sz="1500" dirty="0"/>
              <a:t> business-almost-as-usual operation of the Natural Gas Industry</a:t>
            </a:r>
            <a:endParaRPr lang="en-US" sz="1500" dirty="0"/>
          </a:p>
          <a:p>
            <a:endParaRPr sz="400" dirty="0"/>
          </a:p>
          <a:p>
            <a:pPr algn="ctr">
              <a:defRPr sz="400"/>
            </a:pPr>
            <a:r>
              <a:rPr sz="1500" dirty="0"/>
              <a:t>Among those criticisms (cited in the introduction of this </a:t>
            </a:r>
            <a:r>
              <a:rPr sz="1500" dirty="0" err="1"/>
              <a:t>noteset</a:t>
            </a:r>
            <a:r>
              <a:rPr sz="1500" dirty="0"/>
              <a:t>):</a:t>
            </a:r>
          </a:p>
        </p:txBody>
      </p:sp>
      <p:sp>
        <p:nvSpPr>
          <p:cNvPr id="1004" name="Rectangle 3"/>
          <p:cNvSpPr txBox="1"/>
          <p:nvPr/>
        </p:nvSpPr>
        <p:spPr>
          <a:xfrm>
            <a:off x="129281" y="4064340"/>
            <a:ext cx="1645579" cy="24052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tabLst>
                <a:tab pos="457200" algn="l"/>
                <a:tab pos="914400" algn="l"/>
                <a:tab pos="1371600" algn="l"/>
                <a:tab pos="1828800" algn="l"/>
                <a:tab pos="2286000" algn="l"/>
              </a:tabLst>
              <a:defRPr sz="1500" b="0">
                <a:solidFill>
                  <a:srgbClr val="FBC901"/>
                </a:solidFill>
                <a:effectLst>
                  <a:outerShdw blurRad="38100" dist="38100" dir="2700000" rotWithShape="0">
                    <a:srgbClr val="000000"/>
                  </a:outerShdw>
                </a:effectLst>
                <a:latin typeface="+mn-lt"/>
                <a:ea typeface="+mn-ea"/>
                <a:cs typeface="+mn-cs"/>
                <a:sym typeface="Arial"/>
              </a:defRPr>
            </a:pPr>
            <a:r>
              <a:rPr dirty="0"/>
              <a:t>The Sierra Club:</a:t>
            </a:r>
          </a:p>
          <a:p>
            <a:pPr>
              <a:tabLst>
                <a:tab pos="457200" algn="l"/>
                <a:tab pos="914400" algn="l"/>
                <a:tab pos="1371600" algn="l"/>
                <a:tab pos="1828800" algn="l"/>
                <a:tab pos="2286000" algn="l"/>
              </a:tabLst>
              <a:defRPr sz="1500" b="0">
                <a:solidFill>
                  <a:srgbClr val="FBC901"/>
                </a:solidFill>
                <a:effectLst>
                  <a:outerShdw blurRad="38100" dist="38100" dir="2700000" rotWithShape="0">
                    <a:srgbClr val="000000"/>
                  </a:outerShdw>
                </a:effectLst>
                <a:latin typeface="+mn-lt"/>
                <a:ea typeface="+mn-ea"/>
                <a:cs typeface="+mn-cs"/>
                <a:sym typeface="Arial"/>
              </a:defRPr>
            </a:pPr>
            <a:endParaRPr dirty="0"/>
          </a:p>
          <a:p>
            <a:pPr>
              <a:tabLst>
                <a:tab pos="457200" algn="l"/>
                <a:tab pos="914400" algn="l"/>
                <a:tab pos="1371600" algn="l"/>
                <a:tab pos="1828800" algn="l"/>
                <a:tab pos="2286000" algn="l"/>
              </a:tabLst>
              <a:defRPr sz="1500" b="0">
                <a:solidFill>
                  <a:srgbClr val="FBC901"/>
                </a:solidFill>
                <a:effectLst>
                  <a:outerShdw blurRad="38100" dist="38100" dir="2700000" rotWithShape="0">
                    <a:srgbClr val="000000"/>
                  </a:outerShdw>
                </a:effectLst>
                <a:latin typeface="+mn-lt"/>
                <a:ea typeface="+mn-ea"/>
                <a:cs typeface="+mn-cs"/>
                <a:sym typeface="Arial"/>
              </a:defRPr>
            </a:pPr>
            <a:endParaRPr dirty="0"/>
          </a:p>
          <a:p>
            <a:pPr>
              <a:tabLst>
                <a:tab pos="457200" algn="l"/>
                <a:tab pos="914400" algn="l"/>
                <a:tab pos="1371600" algn="l"/>
                <a:tab pos="1828800" algn="l"/>
                <a:tab pos="2286000" algn="l"/>
              </a:tabLst>
              <a:defRPr sz="1500" b="0">
                <a:solidFill>
                  <a:srgbClr val="FBC901"/>
                </a:solidFill>
                <a:effectLst>
                  <a:outerShdw blurRad="38100" dist="38100" dir="2700000" rotWithShape="0">
                    <a:srgbClr val="000000"/>
                  </a:outerShdw>
                </a:effectLst>
                <a:latin typeface="+mn-lt"/>
                <a:ea typeface="+mn-ea"/>
                <a:cs typeface="+mn-cs"/>
                <a:sym typeface="Arial"/>
              </a:defRPr>
            </a:pPr>
            <a:r>
              <a:rPr dirty="0"/>
              <a:t> 	</a:t>
            </a:r>
            <a:endParaRPr baseline="31999" dirty="0"/>
          </a:p>
          <a:p>
            <a:pPr>
              <a:tabLst>
                <a:tab pos="457200" algn="l"/>
                <a:tab pos="914400" algn="l"/>
                <a:tab pos="1371600" algn="l"/>
                <a:tab pos="1828800" algn="l"/>
                <a:tab pos="2286000" algn="l"/>
              </a:tabLst>
              <a:defRPr sz="1500" b="0">
                <a:solidFill>
                  <a:srgbClr val="FBC901"/>
                </a:solidFill>
                <a:effectLst>
                  <a:outerShdw blurRad="38100" dist="38100" dir="2700000" rotWithShape="0">
                    <a:srgbClr val="000000"/>
                  </a:outerShdw>
                </a:effectLst>
                <a:latin typeface="+mn-lt"/>
                <a:ea typeface="+mn-ea"/>
                <a:cs typeface="+mn-cs"/>
                <a:sym typeface="Arial"/>
              </a:defRPr>
            </a:pPr>
            <a:endParaRPr baseline="31999" dirty="0"/>
          </a:p>
          <a:p>
            <a:pPr>
              <a:tabLst>
                <a:tab pos="457200" algn="l"/>
                <a:tab pos="914400" algn="l"/>
                <a:tab pos="1371600" algn="l"/>
                <a:tab pos="1828800" algn="l"/>
                <a:tab pos="2286000" algn="l"/>
              </a:tabLst>
              <a:defRPr sz="1500" b="0">
                <a:solidFill>
                  <a:srgbClr val="FBC901"/>
                </a:solidFill>
                <a:effectLst>
                  <a:outerShdw blurRad="38100" dist="38100" dir="2700000" rotWithShape="0">
                    <a:srgbClr val="000000"/>
                  </a:outerShdw>
                </a:effectLst>
                <a:latin typeface="+mn-lt"/>
                <a:ea typeface="+mn-ea"/>
                <a:cs typeface="+mn-cs"/>
                <a:sym typeface="Arial"/>
              </a:defRPr>
            </a:pPr>
            <a:endParaRPr lang="en-US" baseline="31999" dirty="0"/>
          </a:p>
          <a:p>
            <a:pPr>
              <a:lnSpc>
                <a:spcPct val="170000"/>
              </a:lnSpc>
              <a:tabLst>
                <a:tab pos="457200" algn="l"/>
                <a:tab pos="914400" algn="l"/>
                <a:tab pos="1371600" algn="l"/>
                <a:tab pos="1828800" algn="l"/>
                <a:tab pos="2286000" algn="l"/>
                <a:tab pos="3073400" algn="l"/>
              </a:tabLst>
              <a:defRPr sz="1500" b="0">
                <a:solidFill>
                  <a:srgbClr val="FBC901"/>
                </a:solidFill>
                <a:effectLst>
                  <a:outerShdw blurRad="38100" dist="38100" dir="2700000" rotWithShape="0">
                    <a:srgbClr val="000000"/>
                  </a:outerShdw>
                </a:effectLst>
                <a:latin typeface="+mn-lt"/>
                <a:ea typeface="+mn-ea"/>
                <a:cs typeface="+mn-cs"/>
                <a:sym typeface="Arial"/>
              </a:defRPr>
            </a:pPr>
            <a:endParaRPr lang="en-US" sz="400" dirty="0"/>
          </a:p>
          <a:p>
            <a:pPr>
              <a:lnSpc>
                <a:spcPct val="170000"/>
              </a:lnSpc>
              <a:tabLst>
                <a:tab pos="457200" algn="l"/>
                <a:tab pos="914400" algn="l"/>
                <a:tab pos="1371600" algn="l"/>
                <a:tab pos="1828800" algn="l"/>
                <a:tab pos="2286000" algn="l"/>
                <a:tab pos="3073400" algn="l"/>
              </a:tabLst>
              <a:defRPr sz="1500" b="0">
                <a:solidFill>
                  <a:srgbClr val="FBC901"/>
                </a:solidFill>
                <a:effectLst>
                  <a:outerShdw blurRad="38100" dist="38100" dir="2700000" rotWithShape="0">
                    <a:srgbClr val="000000"/>
                  </a:outerShdw>
                </a:effectLst>
                <a:latin typeface="+mn-lt"/>
                <a:ea typeface="+mn-ea"/>
                <a:cs typeface="+mn-cs"/>
                <a:sym typeface="Arial"/>
              </a:defRPr>
            </a:pPr>
            <a:r>
              <a:rPr dirty="0"/>
              <a:t>Washington Post:</a:t>
            </a:r>
          </a:p>
        </p:txBody>
      </p:sp>
      <p:sp>
        <p:nvSpPr>
          <p:cNvPr id="1005" name="Rectangle 3"/>
          <p:cNvSpPr txBox="1"/>
          <p:nvPr/>
        </p:nvSpPr>
        <p:spPr>
          <a:xfrm>
            <a:off x="1774860" y="4089392"/>
            <a:ext cx="7472574" cy="22047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"The fossil fuel industry is hyping hydrogen of all kinds as a low-carbon </a:t>
            </a:r>
          </a:p>
          <a:p>
            <a:pPr>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replacement for all sorts of uses of fossil fuels - from powering vehicles </a:t>
            </a:r>
          </a:p>
          <a:p>
            <a:pPr>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and heavy industry to heating buildings. In reality, many hydrogen projects </a:t>
            </a:r>
          </a:p>
          <a:p>
            <a:pPr>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will only lock us in to continued fossil fuel use and additional investments </a:t>
            </a:r>
          </a:p>
          <a:p>
            <a:pPr>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in fossil fuel infrastructure" </a:t>
            </a:r>
            <a:r>
              <a:rPr baseline="31999" dirty="0"/>
              <a:t>2</a:t>
            </a:r>
          </a:p>
          <a:p>
            <a:pPr>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endParaRPr baseline="31999" dirty="0"/>
          </a:p>
          <a:p>
            <a:pPr>
              <a:lnSpc>
                <a:spcPct val="170000"/>
              </a:lnSpc>
              <a:tabLst>
                <a:tab pos="457200" algn="l"/>
                <a:tab pos="914400" algn="l"/>
                <a:tab pos="1371600" algn="l"/>
                <a:tab pos="1828800" algn="l"/>
                <a:tab pos="2286000" algn="l"/>
                <a:tab pos="30734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Clean Energy Superstar or Smokescreen or Fossil Fuel Use?  (2022) </a:t>
            </a:r>
            <a:r>
              <a:rPr baseline="31999" dirty="0"/>
              <a:t>7</a:t>
            </a:r>
          </a:p>
          <a:p>
            <a:pPr>
              <a:lnSpc>
                <a:spcPct val="170000"/>
              </a:lnSpc>
              <a:tabLst>
                <a:tab pos="457200" algn="l"/>
                <a:tab pos="914400" algn="l"/>
                <a:tab pos="1371600" algn="l"/>
                <a:tab pos="1828800" algn="l"/>
                <a:tab pos="2286000" algn="l"/>
                <a:tab pos="30734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Get Tax Right or Clean Hydrogen Will be a Bigger Boondoggle than Biofuels (2023) </a:t>
            </a:r>
            <a:r>
              <a:rPr baseline="31999" dirty="0"/>
              <a:t>8</a:t>
            </a:r>
          </a:p>
        </p:txBody>
      </p:sp>
      <p:sp>
        <p:nvSpPr>
          <p:cNvPr id="1006" name="Rectangle 3"/>
          <p:cNvSpPr txBox="1"/>
          <p:nvPr/>
        </p:nvSpPr>
        <p:spPr>
          <a:xfrm>
            <a:off x="129281" y="6294177"/>
            <a:ext cx="8885438" cy="582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20000"/>
          </a:bodyPr>
          <a:lstStyle/>
          <a:p>
            <a:pPr algn="ctr">
              <a:lnSpc>
                <a:spcPct val="120000"/>
              </a:lnSpc>
              <a:tabLst>
                <a:tab pos="457200" algn="l"/>
                <a:tab pos="914400" algn="l"/>
                <a:tab pos="1371600" algn="l"/>
                <a:tab pos="1828800" algn="l"/>
                <a:tab pos="2286000" algn="l"/>
              </a:tabLst>
              <a:defRPr sz="1000" b="0">
                <a:solidFill>
                  <a:srgbClr val="059797"/>
                </a:solidFill>
                <a:effectLst>
                  <a:outerShdw blurRad="38100" dist="38100" dir="2700000" rotWithShape="0">
                    <a:srgbClr val="000000"/>
                  </a:outerShdw>
                </a:effectLst>
                <a:latin typeface="+mn-lt"/>
                <a:ea typeface="+mn-ea"/>
                <a:cs typeface="+mn-cs"/>
                <a:sym typeface="Arial"/>
              </a:defRPr>
            </a:pPr>
            <a:r>
              <a:t>1) See my noteset: </a:t>
            </a:r>
            <a:r>
              <a:rPr b="1"/>
              <a:t>Biomass and Biofuels</a:t>
            </a:r>
            <a:r>
              <a:t> (</a:t>
            </a:r>
            <a:r>
              <a:rPr u="sng">
                <a:solidFill>
                  <a:srgbClr val="76D6FF"/>
                </a:solidFill>
                <a:hlinkClick r:id="rId2"/>
              </a:rPr>
              <a:t>pptx</a:t>
            </a:r>
            <a:r>
              <a:t> / </a:t>
            </a:r>
            <a:r>
              <a:rPr u="sng">
                <a:solidFill>
                  <a:srgbClr val="76D6FF"/>
                </a:solidFill>
                <a:hlinkClick r:id="rId3"/>
              </a:rPr>
              <a:t>pdf</a:t>
            </a:r>
            <a:r>
              <a:rPr>
                <a:solidFill>
                  <a:srgbClr val="76D6FF"/>
                </a:solidFill>
              </a:rPr>
              <a:t> </a:t>
            </a:r>
            <a:r>
              <a:t>/ </a:t>
            </a:r>
            <a:r>
              <a:rPr u="sng">
                <a:solidFill>
                  <a:srgbClr val="76D6FF"/>
                </a:solidFill>
                <a:hlinkClick r:id="rId4"/>
              </a:rPr>
              <a:t>key</a:t>
            </a:r>
            <a:r>
              <a:t>)      2) https://www.sierraclub.org/articles/2022/01/hydrogen-future-clean-energy-or-false-solution</a:t>
            </a:r>
          </a:p>
          <a:p>
            <a:pPr algn="ctr">
              <a:lnSpc>
                <a:spcPct val="120000"/>
              </a:lnSpc>
              <a:tabLst>
                <a:tab pos="457200" algn="l"/>
                <a:tab pos="914400" algn="l"/>
                <a:tab pos="1371600" algn="l"/>
                <a:tab pos="1828800" algn="l"/>
                <a:tab pos="2286000" algn="l"/>
              </a:tabLst>
              <a:defRPr sz="1000" b="0">
                <a:solidFill>
                  <a:srgbClr val="059797"/>
                </a:solidFill>
                <a:effectLst>
                  <a:outerShdw blurRad="38100" dist="38100" dir="2700000" rotWithShape="0">
                    <a:srgbClr val="000000"/>
                  </a:outerShdw>
                </a:effectLst>
                <a:latin typeface="+mn-lt"/>
                <a:ea typeface="+mn-ea"/>
                <a:cs typeface="+mn-cs"/>
                <a:sym typeface="Arial"/>
              </a:defRPr>
            </a:pPr>
            <a:r>
              <a:t>7) https://www.washingtonpost.com/climate-solutions/2022/03/17/hydrogen-clean-energy-climate-change/</a:t>
            </a:r>
          </a:p>
          <a:p>
            <a:pPr algn="ctr">
              <a:lnSpc>
                <a:spcPct val="170000"/>
              </a:lnSpc>
              <a:tabLst>
                <a:tab pos="457200" algn="l"/>
                <a:tab pos="914400" algn="l"/>
                <a:tab pos="1371600" algn="l"/>
                <a:tab pos="1828800" algn="l"/>
                <a:tab pos="2286000" algn="l"/>
              </a:tabLst>
              <a:defRPr sz="1000" b="0">
                <a:solidFill>
                  <a:srgbClr val="059797"/>
                </a:solidFill>
                <a:effectLst>
                  <a:outerShdw blurRad="38100" dist="38100" dir="2700000" rotWithShape="0">
                    <a:srgbClr val="000000"/>
                  </a:outerShdw>
                </a:effectLst>
                <a:latin typeface="+mn-lt"/>
                <a:ea typeface="+mn-ea"/>
                <a:cs typeface="+mn-cs"/>
                <a:sym typeface="Arial"/>
              </a:defRPr>
            </a:pPr>
            <a:r>
              <a:t>8) https://www.washingtonpost.com/opinions/2023/04/27/clean-hydrogen-tax-credit-stringent-rules/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 name="Rectangle 3"/>
          <p:cNvSpPr txBox="1"/>
          <p:nvPr/>
        </p:nvSpPr>
        <p:spPr>
          <a:xfrm>
            <a:off x="79970" y="2088864"/>
            <a:ext cx="8984060" cy="7749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1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Left of </a:t>
            </a:r>
            <a:r>
              <a:t>center icons </a:t>
            </a:r>
            <a:r>
              <a:rPr dirty="0"/>
              <a:t>depict Residential, Commercial &amp; Industrial </a:t>
            </a:r>
            <a:r>
              <a:rPr b="1" dirty="0">
                <a:solidFill>
                  <a:srgbClr val="FF6600"/>
                </a:solidFill>
              </a:rPr>
              <a:t>HEATING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b="1" dirty="0">
                <a:solidFill>
                  <a:srgbClr val="FF6600"/>
                </a:solidFill>
              </a:rPr>
              <a:t>	</a:t>
            </a:r>
            <a:r>
              <a:rPr dirty="0"/>
              <a:t>which is </a:t>
            </a:r>
            <a:r>
              <a:rPr b="1" dirty="0"/>
              <a:t>the</a:t>
            </a:r>
            <a:r>
              <a:rPr dirty="0"/>
              <a:t> </a:t>
            </a:r>
            <a:r>
              <a:rPr b="1" dirty="0"/>
              <a:t>major contributor</a:t>
            </a:r>
            <a:r>
              <a:rPr dirty="0"/>
              <a:t> to the red parts of these types of U.S. Energy Consumption:</a:t>
            </a:r>
          </a:p>
        </p:txBody>
      </p:sp>
      <p:grpSp>
        <p:nvGrpSpPr>
          <p:cNvPr id="1021" name="Group"/>
          <p:cNvGrpSpPr/>
          <p:nvPr/>
        </p:nvGrpSpPr>
        <p:grpSpPr>
          <a:xfrm>
            <a:off x="2757171" y="3081049"/>
            <a:ext cx="3161625" cy="1572861"/>
            <a:chOff x="0" y="0"/>
            <a:chExt cx="3161623" cy="1572859"/>
          </a:xfrm>
        </p:grpSpPr>
        <p:grpSp>
          <p:nvGrpSpPr>
            <p:cNvPr id="1012" name="Group"/>
            <p:cNvGrpSpPr/>
            <p:nvPr/>
          </p:nvGrpSpPr>
          <p:grpSpPr>
            <a:xfrm>
              <a:off x="2111205" y="392770"/>
              <a:ext cx="1050419" cy="1160885"/>
              <a:chOff x="0" y="0"/>
              <a:chExt cx="1050418" cy="1160883"/>
            </a:xfrm>
          </p:grpSpPr>
          <p:pic>
            <p:nvPicPr>
              <p:cNvPr id="1009" name="Image" descr="Image"/>
              <p:cNvPicPr>
                <a:picLocks noChangeAspect="1"/>
              </p:cNvPicPr>
              <p:nvPr/>
            </p:nvPicPr>
            <p:blipFill>
              <a:blip r:embed="rId2"/>
              <a:srcRect b="10167"/>
              <a:stretch>
                <a:fillRect/>
              </a:stretch>
            </p:blipFill>
            <p:spPr>
              <a:xfrm>
                <a:off x="125302" y="51479"/>
                <a:ext cx="799831" cy="871566"/>
              </a:xfrm>
              <a:prstGeom prst="rect">
                <a:avLst/>
              </a:prstGeom>
              <a:ln w="12700" cap="flat">
                <a:noFill/>
                <a:miter lim="400000"/>
              </a:ln>
              <a:effectLst/>
            </p:spPr>
          </p:pic>
          <p:sp>
            <p:nvSpPr>
              <p:cNvPr id="1010" name="Rectangle 3"/>
              <p:cNvSpPr txBox="1"/>
              <p:nvPr/>
            </p:nvSpPr>
            <p:spPr>
              <a:xfrm>
                <a:off x="0" y="942627"/>
                <a:ext cx="1050419" cy="218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62500" lnSpcReduction="20000"/>
              </a:bodyPr>
              <a:lstStyle>
                <a:lvl1pPr algn="ctr" defTabSz="850391">
                  <a:lnSpc>
                    <a:spcPct val="170000"/>
                  </a:lnSpc>
                  <a:tabLst>
                    <a:tab pos="419100" algn="l"/>
                    <a:tab pos="838200" algn="l"/>
                    <a:tab pos="1270000" algn="l"/>
                    <a:tab pos="1689100" algn="l"/>
                    <a:tab pos="2120900" algn="l"/>
                  </a:tabLst>
                  <a:defRPr sz="930" b="0">
                    <a:solidFill>
                      <a:srgbClr val="FFFFFF"/>
                    </a:solidFill>
                    <a:effectLst>
                      <a:outerShdw blurRad="35433" dist="35433" dir="2700000" rotWithShape="0">
                        <a:srgbClr val="000000"/>
                      </a:outerShdw>
                    </a:effectLst>
                    <a:latin typeface="+mn-lt"/>
                    <a:ea typeface="+mn-ea"/>
                    <a:cs typeface="+mn-cs"/>
                    <a:sym typeface="Arial"/>
                  </a:defRPr>
                </a:lvl1pPr>
              </a:lstStyle>
              <a:p>
                <a:r>
                  <a:t>2.67 QW-h</a:t>
                </a:r>
              </a:p>
            </p:txBody>
          </p:sp>
          <p:sp>
            <p:nvSpPr>
              <p:cNvPr id="1011" name="Rectangle 3"/>
              <p:cNvSpPr txBox="1"/>
              <p:nvPr/>
            </p:nvSpPr>
            <p:spPr>
              <a:xfrm>
                <a:off x="131813" y="0"/>
                <a:ext cx="784079" cy="222260"/>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algn="ctr">
                  <a:defRPr sz="500"/>
                </a:lvl1pPr>
              </a:lstStyle>
              <a:p>
                <a:r>
                  <a:t>Commercial</a:t>
                </a:r>
              </a:p>
            </p:txBody>
          </p:sp>
        </p:grpSp>
        <p:grpSp>
          <p:nvGrpSpPr>
            <p:cNvPr id="1016" name="Group"/>
            <p:cNvGrpSpPr/>
            <p:nvPr/>
          </p:nvGrpSpPr>
          <p:grpSpPr>
            <a:xfrm>
              <a:off x="1212096" y="351376"/>
              <a:ext cx="1050419" cy="1210136"/>
              <a:chOff x="0" y="0"/>
              <a:chExt cx="1050418" cy="1210134"/>
            </a:xfrm>
          </p:grpSpPr>
          <p:pic>
            <p:nvPicPr>
              <p:cNvPr id="1013" name="Image" descr="Image"/>
              <p:cNvPicPr>
                <a:picLocks noChangeAspect="1"/>
              </p:cNvPicPr>
              <p:nvPr/>
            </p:nvPicPr>
            <p:blipFill>
              <a:blip r:embed="rId3"/>
              <a:srcRect b="9838"/>
              <a:stretch>
                <a:fillRect/>
              </a:stretch>
            </p:blipFill>
            <p:spPr>
              <a:xfrm>
                <a:off x="106290" y="29584"/>
                <a:ext cx="837693" cy="943027"/>
              </a:xfrm>
              <a:prstGeom prst="rect">
                <a:avLst/>
              </a:prstGeom>
              <a:ln w="12700" cap="flat">
                <a:noFill/>
                <a:miter lim="400000"/>
              </a:ln>
              <a:effectLst/>
            </p:spPr>
          </p:pic>
          <p:sp>
            <p:nvSpPr>
              <p:cNvPr id="1014" name="Rectangle 3"/>
              <p:cNvSpPr txBox="1"/>
              <p:nvPr/>
            </p:nvSpPr>
            <p:spPr>
              <a:xfrm>
                <a:off x="0" y="991878"/>
                <a:ext cx="1050419" cy="218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62500" lnSpcReduction="20000"/>
              </a:bodyPr>
              <a:lstStyle>
                <a:lvl1pPr algn="ctr" defTabSz="850391">
                  <a:lnSpc>
                    <a:spcPct val="170000"/>
                  </a:lnSpc>
                  <a:tabLst>
                    <a:tab pos="419100" algn="l"/>
                    <a:tab pos="838200" algn="l"/>
                    <a:tab pos="1270000" algn="l"/>
                    <a:tab pos="1689100" algn="l"/>
                    <a:tab pos="2120900" algn="l"/>
                  </a:tabLst>
                  <a:defRPr sz="930" b="0">
                    <a:solidFill>
                      <a:srgbClr val="FFFFFF"/>
                    </a:solidFill>
                    <a:effectLst>
                      <a:outerShdw blurRad="35433" dist="35433" dir="2700000" rotWithShape="0">
                        <a:srgbClr val="000000"/>
                      </a:outerShdw>
                    </a:effectLst>
                    <a:latin typeface="+mn-lt"/>
                    <a:ea typeface="+mn-ea"/>
                    <a:cs typeface="+mn-cs"/>
                    <a:sym typeface="Arial"/>
                  </a:defRPr>
                </a:lvl1pPr>
              </a:lstStyle>
              <a:p>
                <a:r>
                  <a:t>3.39 QW-h</a:t>
                </a:r>
              </a:p>
            </p:txBody>
          </p:sp>
          <p:sp>
            <p:nvSpPr>
              <p:cNvPr id="1015" name="Rectangle 3"/>
              <p:cNvSpPr txBox="1"/>
              <p:nvPr/>
            </p:nvSpPr>
            <p:spPr>
              <a:xfrm>
                <a:off x="107098" y="0"/>
                <a:ext cx="828432" cy="191815"/>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algn="ctr">
                  <a:defRPr sz="500"/>
                </a:lvl1pPr>
              </a:lstStyle>
              <a:p>
                <a:r>
                  <a:t>Residential</a:t>
                </a:r>
              </a:p>
            </p:txBody>
          </p:sp>
        </p:grpSp>
        <p:grpSp>
          <p:nvGrpSpPr>
            <p:cNvPr id="1020" name="Group"/>
            <p:cNvGrpSpPr/>
            <p:nvPr/>
          </p:nvGrpSpPr>
          <p:grpSpPr>
            <a:xfrm>
              <a:off x="0" y="0"/>
              <a:ext cx="1237958" cy="1572860"/>
              <a:chOff x="0" y="0"/>
              <a:chExt cx="1237957" cy="1572859"/>
            </a:xfrm>
          </p:grpSpPr>
          <p:pic>
            <p:nvPicPr>
              <p:cNvPr id="1017" name="Image" descr="Image"/>
              <p:cNvPicPr>
                <a:picLocks noChangeAspect="1"/>
              </p:cNvPicPr>
              <p:nvPr/>
            </p:nvPicPr>
            <p:blipFill>
              <a:blip r:embed="rId4"/>
              <a:srcRect b="7933"/>
              <a:stretch>
                <a:fillRect/>
              </a:stretch>
            </p:blipFill>
            <p:spPr>
              <a:xfrm>
                <a:off x="2717" y="17543"/>
                <a:ext cx="1235241" cy="1315893"/>
              </a:xfrm>
              <a:prstGeom prst="rect">
                <a:avLst/>
              </a:prstGeom>
              <a:ln w="12700" cap="flat">
                <a:noFill/>
                <a:miter lim="400000"/>
              </a:ln>
              <a:effectLst/>
            </p:spPr>
          </p:pic>
          <p:sp>
            <p:nvSpPr>
              <p:cNvPr id="1018" name="Rectangle 3"/>
              <p:cNvSpPr txBox="1"/>
              <p:nvPr/>
            </p:nvSpPr>
            <p:spPr>
              <a:xfrm>
                <a:off x="105558" y="1354603"/>
                <a:ext cx="1050419" cy="218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62500" lnSpcReduction="20000"/>
              </a:bodyPr>
              <a:lstStyle>
                <a:lvl1pPr algn="ctr" defTabSz="850391">
                  <a:lnSpc>
                    <a:spcPct val="170000"/>
                  </a:lnSpc>
                  <a:tabLst>
                    <a:tab pos="419100" algn="l"/>
                    <a:tab pos="838200" algn="l"/>
                    <a:tab pos="1270000" algn="l"/>
                    <a:tab pos="1689100" algn="l"/>
                    <a:tab pos="2120900" algn="l"/>
                  </a:tabLst>
                  <a:defRPr sz="930" b="0">
                    <a:solidFill>
                      <a:srgbClr val="FFFFFF"/>
                    </a:solidFill>
                    <a:effectLst>
                      <a:outerShdw blurRad="35433" dist="35433" dir="2700000" rotWithShape="0">
                        <a:srgbClr val="000000"/>
                      </a:outerShdw>
                    </a:effectLst>
                    <a:latin typeface="+mn-lt"/>
                    <a:ea typeface="+mn-ea"/>
                    <a:cs typeface="+mn-cs"/>
                    <a:sym typeface="Arial"/>
                  </a:defRPr>
                </a:lvl1pPr>
              </a:lstStyle>
              <a:p>
                <a:r>
                  <a:t>7.59 QW-h</a:t>
                </a:r>
              </a:p>
            </p:txBody>
          </p:sp>
          <p:sp>
            <p:nvSpPr>
              <p:cNvPr id="1019" name="Rectangle 3"/>
              <p:cNvSpPr txBox="1"/>
              <p:nvPr/>
            </p:nvSpPr>
            <p:spPr>
              <a:xfrm>
                <a:off x="0" y="0"/>
                <a:ext cx="1235090" cy="193537"/>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algn="ctr">
                  <a:defRPr sz="500"/>
                </a:lvl1pPr>
              </a:lstStyle>
              <a:p>
                <a:r>
                  <a:t>Industrial</a:t>
                </a:r>
              </a:p>
            </p:txBody>
          </p:sp>
        </p:grpSp>
      </p:grpSp>
      <p:sp>
        <p:nvSpPr>
          <p:cNvPr id="1022" name="Rectangle 3"/>
          <p:cNvSpPr txBox="1"/>
          <p:nvPr/>
        </p:nvSpPr>
        <p:spPr>
          <a:xfrm>
            <a:off x="92670" y="4625812"/>
            <a:ext cx="8984060" cy="16135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1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The leftmost 4 icons depict </a:t>
            </a:r>
            <a:r>
              <a:rPr b="1" dirty="0">
                <a:solidFill>
                  <a:srgbClr val="FF6600"/>
                </a:solidFill>
              </a:rPr>
              <a:t>Residential &amp; Commercial</a:t>
            </a:r>
            <a:r>
              <a:rPr dirty="0"/>
              <a:t> </a:t>
            </a:r>
            <a:r>
              <a:rPr b="1" dirty="0">
                <a:solidFill>
                  <a:srgbClr val="FF6600"/>
                </a:solidFill>
              </a:rPr>
              <a:t>HEATING</a:t>
            </a:r>
            <a:r>
              <a:rPr dirty="0"/>
              <a:t>, mostly gas furnaces &amp; ovens</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With fairly minor changes furnaces / ovens </a:t>
            </a:r>
            <a:r>
              <a:rPr b="1" dirty="0"/>
              <a:t>could</a:t>
            </a:r>
            <a:r>
              <a:rPr dirty="0"/>
              <a:t> indeed be converted to burn Hydrogen fuel</a:t>
            </a:r>
          </a:p>
          <a:p>
            <a:pPr>
              <a:lnSpc>
                <a:spcPct val="170000"/>
              </a:lnSpc>
              <a:tabLst>
                <a:tab pos="457200" algn="l"/>
                <a:tab pos="914400" algn="l"/>
                <a:tab pos="1371600" algn="l"/>
                <a:tab pos="1828800" algn="l"/>
                <a:tab pos="22860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dirty="0"/>
          </a:p>
          <a:p>
            <a:pPr>
              <a:lnSpc>
                <a:spcPct val="170000"/>
              </a:lnSpc>
              <a:tabLst>
                <a:tab pos="457200" algn="l"/>
                <a:tab pos="914400" algn="l"/>
                <a:tab pos="1371600" algn="l"/>
                <a:tab pos="1828800" algn="l"/>
                <a:tab pos="2286000" algn="l"/>
              </a:tabLst>
              <a:defRPr sz="200" b="0">
                <a:solidFill>
                  <a:srgbClr val="FFFFFF"/>
                </a:solidFill>
                <a:effectLst>
                  <a:outerShdw blurRad="38100" dist="38100" dir="2700000" rotWithShape="0">
                    <a:srgbClr val="000000"/>
                  </a:outerShdw>
                </a:effectLst>
                <a:latin typeface="+mn-lt"/>
                <a:ea typeface="+mn-ea"/>
                <a:cs typeface="+mn-cs"/>
                <a:sym typeface="Arial"/>
              </a:defRPr>
            </a:pPr>
            <a:r>
              <a:rPr dirty="0"/>
              <a:t>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But recalling my "At any pressure </a:t>
            </a:r>
            <a:r>
              <a:rPr dirty="0">
                <a:solidFill>
                  <a:srgbClr val="FBC901"/>
                </a:solidFill>
              </a:rPr>
              <a:t>H</a:t>
            </a:r>
            <a:r>
              <a:rPr baseline="-5999" dirty="0">
                <a:solidFill>
                  <a:srgbClr val="FBC901"/>
                </a:solidFill>
              </a:rPr>
              <a:t>2</a:t>
            </a:r>
            <a:r>
              <a:rPr dirty="0">
                <a:solidFill>
                  <a:srgbClr val="FBC901"/>
                </a:solidFill>
              </a:rPr>
              <a:t> Energy per VOLUME is ~ </a:t>
            </a:r>
            <a:r>
              <a:rPr sz="1300" dirty="0">
                <a:solidFill>
                  <a:srgbClr val="FBC901"/>
                </a:solidFill>
              </a:rPr>
              <a:t>1/3</a:t>
            </a:r>
            <a:r>
              <a:rPr dirty="0">
                <a:solidFill>
                  <a:srgbClr val="FBC901"/>
                </a:solidFill>
              </a:rPr>
              <a:t> that of Natural Gas"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solidFill>
                  <a:srgbClr val="FBC901"/>
                </a:solidFill>
              </a:rPr>
              <a:t>	H</a:t>
            </a:r>
            <a:r>
              <a:rPr baseline="-5999" dirty="0">
                <a:solidFill>
                  <a:srgbClr val="FBC901"/>
                </a:solidFill>
              </a:rPr>
              <a:t>2</a:t>
            </a:r>
            <a:r>
              <a:rPr dirty="0">
                <a:solidFill>
                  <a:srgbClr val="FBC901"/>
                </a:solidFill>
              </a:rPr>
              <a:t> furnaces &amp; ovens would require 3X the gas</a:t>
            </a:r>
            <a:r>
              <a:rPr dirty="0"/>
              <a:t> to heat as well as Natural Gas units</a:t>
            </a:r>
          </a:p>
        </p:txBody>
      </p:sp>
      <p:grpSp>
        <p:nvGrpSpPr>
          <p:cNvPr id="1047" name="Group"/>
          <p:cNvGrpSpPr/>
          <p:nvPr/>
        </p:nvGrpSpPr>
        <p:grpSpPr>
          <a:xfrm>
            <a:off x="199151" y="621476"/>
            <a:ext cx="8745698" cy="1340272"/>
            <a:chOff x="0" y="0"/>
            <a:chExt cx="8745696" cy="1340271"/>
          </a:xfrm>
        </p:grpSpPr>
        <p:grpSp>
          <p:nvGrpSpPr>
            <p:cNvPr id="1042" name="Group"/>
            <p:cNvGrpSpPr/>
            <p:nvPr/>
          </p:nvGrpSpPr>
          <p:grpSpPr>
            <a:xfrm>
              <a:off x="9873" y="53242"/>
              <a:ext cx="8735824" cy="1287030"/>
              <a:chOff x="0" y="0"/>
              <a:chExt cx="8735823" cy="1287028"/>
            </a:xfrm>
          </p:grpSpPr>
          <p:grpSp>
            <p:nvGrpSpPr>
              <p:cNvPr id="1036" name="Group"/>
              <p:cNvGrpSpPr/>
              <p:nvPr/>
            </p:nvGrpSpPr>
            <p:grpSpPr>
              <a:xfrm>
                <a:off x="0" y="0"/>
                <a:ext cx="4474534" cy="1287029"/>
                <a:chOff x="0" y="0"/>
                <a:chExt cx="4474533" cy="1287028"/>
              </a:xfrm>
            </p:grpSpPr>
            <p:pic>
              <p:nvPicPr>
                <p:cNvPr id="1023" name="Image" descr="Image"/>
                <p:cNvPicPr>
                  <a:picLocks noChangeAspect="1"/>
                </p:cNvPicPr>
                <p:nvPr/>
              </p:nvPicPr>
              <p:blipFill>
                <a:blip r:embed="rId5"/>
                <a:stretch>
                  <a:fillRect/>
                </a:stretch>
              </p:blipFill>
              <p:spPr>
                <a:xfrm>
                  <a:off x="0" y="0"/>
                  <a:ext cx="695586" cy="390350"/>
                </a:xfrm>
                <a:prstGeom prst="rect">
                  <a:avLst/>
                </a:prstGeom>
                <a:ln w="12700" cap="flat">
                  <a:noFill/>
                  <a:miter lim="400000"/>
                </a:ln>
                <a:effectLst/>
              </p:spPr>
            </p:pic>
            <p:pic>
              <p:nvPicPr>
                <p:cNvPr id="1024" name="Image" descr="Image"/>
                <p:cNvPicPr>
                  <a:picLocks noChangeAspect="1"/>
                </p:cNvPicPr>
                <p:nvPr/>
              </p:nvPicPr>
              <p:blipFill>
                <a:blip r:embed="rId6"/>
                <a:stretch>
                  <a:fillRect/>
                </a:stretch>
              </p:blipFill>
              <p:spPr>
                <a:xfrm>
                  <a:off x="279177" y="497550"/>
                  <a:ext cx="592109" cy="789479"/>
                </a:xfrm>
                <a:prstGeom prst="rect">
                  <a:avLst/>
                </a:prstGeom>
                <a:ln w="12700" cap="flat">
                  <a:noFill/>
                  <a:miter lim="400000"/>
                </a:ln>
                <a:effectLst/>
              </p:spPr>
            </p:pic>
            <p:pic>
              <p:nvPicPr>
                <p:cNvPr id="1025" name="Image" descr="Image"/>
                <p:cNvPicPr>
                  <a:picLocks noChangeAspect="1"/>
                </p:cNvPicPr>
                <p:nvPr/>
              </p:nvPicPr>
              <p:blipFill>
                <a:blip r:embed="rId7"/>
                <a:srcRect/>
                <a:stretch>
                  <a:fillRect/>
                </a:stretch>
              </p:blipFill>
              <p:spPr>
                <a:xfrm>
                  <a:off x="1085780" y="11168"/>
                  <a:ext cx="764236" cy="509292"/>
                </a:xfrm>
                <a:prstGeom prst="rect">
                  <a:avLst/>
                </a:prstGeom>
                <a:ln w="12700" cap="flat">
                  <a:noFill/>
                  <a:miter lim="400000"/>
                </a:ln>
                <a:effectLst/>
              </p:spPr>
            </p:pic>
            <p:pic>
              <p:nvPicPr>
                <p:cNvPr id="1026" name="Image" descr="Image"/>
                <p:cNvPicPr>
                  <a:picLocks noChangeAspect="1"/>
                </p:cNvPicPr>
                <p:nvPr/>
              </p:nvPicPr>
              <p:blipFill>
                <a:blip r:embed="rId8"/>
                <a:stretch>
                  <a:fillRect/>
                </a:stretch>
              </p:blipFill>
              <p:spPr>
                <a:xfrm>
                  <a:off x="1342975" y="698346"/>
                  <a:ext cx="835238" cy="556826"/>
                </a:xfrm>
                <a:prstGeom prst="rect">
                  <a:avLst/>
                </a:prstGeom>
                <a:ln w="12700" cap="flat">
                  <a:noFill/>
                  <a:miter lim="400000"/>
                </a:ln>
                <a:effectLst/>
              </p:spPr>
            </p:pic>
            <p:pic>
              <p:nvPicPr>
                <p:cNvPr id="1027" name="Image" descr="Image"/>
                <p:cNvPicPr>
                  <a:picLocks noChangeAspect="1"/>
                </p:cNvPicPr>
                <p:nvPr/>
              </p:nvPicPr>
              <p:blipFill>
                <a:blip r:embed="rId9"/>
                <a:srcRect l="31954" r="19167"/>
                <a:stretch>
                  <a:fillRect/>
                </a:stretch>
              </p:blipFill>
              <p:spPr>
                <a:xfrm>
                  <a:off x="2367210" y="218234"/>
                  <a:ext cx="515580" cy="703584"/>
                </a:xfrm>
                <a:prstGeom prst="rect">
                  <a:avLst/>
                </a:prstGeom>
                <a:ln w="12700" cap="flat">
                  <a:noFill/>
                  <a:miter lim="400000"/>
                </a:ln>
                <a:effectLst/>
              </p:spPr>
            </p:pic>
            <p:pic>
              <p:nvPicPr>
                <p:cNvPr id="1028" name="Image" descr="Image"/>
                <p:cNvPicPr>
                  <a:picLocks noChangeAspect="1"/>
                </p:cNvPicPr>
                <p:nvPr/>
              </p:nvPicPr>
              <p:blipFill>
                <a:blip r:embed="rId10"/>
                <a:stretch>
                  <a:fillRect/>
                </a:stretch>
              </p:blipFill>
              <p:spPr>
                <a:xfrm>
                  <a:off x="3109917" y="11168"/>
                  <a:ext cx="835238" cy="509292"/>
                </a:xfrm>
                <a:prstGeom prst="rect">
                  <a:avLst/>
                </a:prstGeom>
                <a:ln w="12700" cap="flat">
                  <a:noFill/>
                  <a:miter lim="400000"/>
                </a:ln>
                <a:effectLst/>
              </p:spPr>
            </p:pic>
            <p:grpSp>
              <p:nvGrpSpPr>
                <p:cNvPr id="1035" name="Group"/>
                <p:cNvGrpSpPr/>
                <p:nvPr/>
              </p:nvGrpSpPr>
              <p:grpSpPr>
                <a:xfrm>
                  <a:off x="3234914" y="648907"/>
                  <a:ext cx="1239620" cy="616875"/>
                  <a:chOff x="0" y="0"/>
                  <a:chExt cx="1239619" cy="616874"/>
                </a:xfrm>
              </p:grpSpPr>
              <p:pic>
                <p:nvPicPr>
                  <p:cNvPr id="1029" name="Image" descr="Image"/>
                  <p:cNvPicPr>
                    <a:picLocks noChangeAspect="1"/>
                  </p:cNvPicPr>
                  <p:nvPr/>
                </p:nvPicPr>
                <p:blipFill>
                  <a:blip r:embed="rId11"/>
                  <a:srcRect l="35412" r="15148"/>
                  <a:stretch>
                    <a:fillRect/>
                  </a:stretch>
                </p:blipFill>
                <p:spPr>
                  <a:xfrm>
                    <a:off x="137283" y="0"/>
                    <a:ext cx="830767" cy="616853"/>
                  </a:xfrm>
                  <a:prstGeom prst="rect">
                    <a:avLst/>
                  </a:prstGeom>
                  <a:ln w="12700" cap="flat">
                    <a:noFill/>
                    <a:miter lim="400000"/>
                  </a:ln>
                  <a:effectLst/>
                </p:spPr>
              </p:pic>
              <p:sp>
                <p:nvSpPr>
                  <p:cNvPr id="1030" name="Rectangle"/>
                  <p:cNvSpPr/>
                  <p:nvPr/>
                </p:nvSpPr>
                <p:spPr>
                  <a:xfrm>
                    <a:off x="140549" y="458382"/>
                    <a:ext cx="367813" cy="73766"/>
                  </a:xfrm>
                  <a:prstGeom prst="rect">
                    <a:avLst/>
                  </a:prstGeom>
                  <a:solidFill>
                    <a:srgbClr val="8DACB4"/>
                  </a:solidFill>
                  <a:ln w="12700" cap="flat">
                    <a:noFill/>
                    <a:miter lim="400000"/>
                  </a:ln>
                  <a:effectLst/>
                </p:spPr>
                <p:txBody>
                  <a:bodyPr wrap="square" lIns="45719" tIns="45719" rIns="45719" bIns="45719" numCol="1" anchor="t">
                    <a:noAutofit/>
                  </a:bodyPr>
                  <a:lstStyle/>
                  <a:p>
                    <a:endParaRPr/>
                  </a:p>
                </p:txBody>
              </p:sp>
              <p:sp>
                <p:nvSpPr>
                  <p:cNvPr id="1031" name="Rectangle"/>
                  <p:cNvSpPr/>
                  <p:nvPr/>
                </p:nvSpPr>
                <p:spPr>
                  <a:xfrm>
                    <a:off x="967350" y="0"/>
                    <a:ext cx="266211" cy="616812"/>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500">
                        <a:solidFill>
                          <a:srgbClr val="5E5E5E"/>
                        </a:solidFill>
                      </a:defRPr>
                    </a:pPr>
                    <a:endParaRPr/>
                  </a:p>
                  <a:p>
                    <a:pPr>
                      <a:defRPr sz="600">
                        <a:solidFill>
                          <a:srgbClr val="5E5E5E"/>
                        </a:solidFill>
                      </a:defRPr>
                    </a:pPr>
                    <a:endParaRPr/>
                  </a:p>
                </p:txBody>
              </p:sp>
              <p:sp>
                <p:nvSpPr>
                  <p:cNvPr id="1032" name="Rectangle"/>
                  <p:cNvSpPr/>
                  <p:nvPr/>
                </p:nvSpPr>
                <p:spPr>
                  <a:xfrm>
                    <a:off x="0" y="63"/>
                    <a:ext cx="139768" cy="616812"/>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800">
                        <a:solidFill>
                          <a:srgbClr val="5E5E5E"/>
                        </a:solidFill>
                      </a:defRPr>
                    </a:pPr>
                    <a:endParaRPr/>
                  </a:p>
                  <a:p>
                    <a:pPr>
                      <a:defRPr sz="800">
                        <a:solidFill>
                          <a:srgbClr val="5E5E5E"/>
                        </a:solidFill>
                      </a:defRPr>
                    </a:pPr>
                    <a:endParaRPr/>
                  </a:p>
                </p:txBody>
              </p:sp>
              <p:pic>
                <p:nvPicPr>
                  <p:cNvPr id="1033" name="Image" descr="Image"/>
                  <p:cNvPicPr>
                    <a:picLocks noChangeAspect="1"/>
                  </p:cNvPicPr>
                  <p:nvPr/>
                </p:nvPicPr>
                <p:blipFill>
                  <a:blip r:embed="rId12"/>
                  <a:srcRect l="39203" t="28464" r="21435" b="28464"/>
                  <a:stretch>
                    <a:fillRect/>
                  </a:stretch>
                </p:blipFill>
                <p:spPr>
                  <a:xfrm flipH="1">
                    <a:off x="958955" y="238286"/>
                    <a:ext cx="280665" cy="307129"/>
                  </a:xfrm>
                  <a:prstGeom prst="rect">
                    <a:avLst/>
                  </a:prstGeom>
                  <a:ln w="12700" cap="flat">
                    <a:noFill/>
                    <a:miter lim="400000"/>
                  </a:ln>
                  <a:effectLst/>
                </p:spPr>
              </p:pic>
              <p:sp>
                <p:nvSpPr>
                  <p:cNvPr id="1034" name="Rectangle"/>
                  <p:cNvSpPr/>
                  <p:nvPr/>
                </p:nvSpPr>
                <p:spPr>
                  <a:xfrm>
                    <a:off x="591624" y="465430"/>
                    <a:ext cx="367814" cy="73766"/>
                  </a:xfrm>
                  <a:prstGeom prst="rect">
                    <a:avLst/>
                  </a:prstGeom>
                  <a:solidFill>
                    <a:srgbClr val="8DACB4"/>
                  </a:solidFill>
                  <a:ln w="12700" cap="flat">
                    <a:noFill/>
                    <a:miter lim="400000"/>
                  </a:ln>
                  <a:effectLst/>
                </p:spPr>
                <p:txBody>
                  <a:bodyPr wrap="square" lIns="45719" tIns="45719" rIns="45719" bIns="45719" numCol="1" anchor="t">
                    <a:noAutofit/>
                  </a:bodyPr>
                  <a:lstStyle/>
                  <a:p>
                    <a:endParaRPr/>
                  </a:p>
                </p:txBody>
              </p:sp>
            </p:grpSp>
          </p:grpSp>
          <p:grpSp>
            <p:nvGrpSpPr>
              <p:cNvPr id="1041" name="Group"/>
              <p:cNvGrpSpPr/>
              <p:nvPr/>
            </p:nvGrpSpPr>
            <p:grpSpPr>
              <a:xfrm>
                <a:off x="4579622" y="0"/>
                <a:ext cx="4156202" cy="1273191"/>
                <a:chOff x="0" y="0"/>
                <a:chExt cx="4156201" cy="1273190"/>
              </a:xfrm>
            </p:grpSpPr>
            <p:pic>
              <p:nvPicPr>
                <p:cNvPr id="1037" name="Image" descr="Image"/>
                <p:cNvPicPr>
                  <a:picLocks noChangeAspect="1"/>
                </p:cNvPicPr>
                <p:nvPr/>
              </p:nvPicPr>
              <p:blipFill>
                <a:blip r:embed="rId13"/>
                <a:srcRect t="10326" b="4651"/>
                <a:stretch>
                  <a:fillRect/>
                </a:stretch>
              </p:blipFill>
              <p:spPr>
                <a:xfrm>
                  <a:off x="2849934" y="594094"/>
                  <a:ext cx="1306268" cy="679097"/>
                </a:xfrm>
                <a:prstGeom prst="rect">
                  <a:avLst/>
                </a:prstGeom>
                <a:ln w="12700" cap="flat">
                  <a:noFill/>
                  <a:miter lim="400000"/>
                </a:ln>
                <a:effectLst/>
              </p:spPr>
            </p:pic>
            <p:pic>
              <p:nvPicPr>
                <p:cNvPr id="1038" name="Image" descr="Image"/>
                <p:cNvPicPr>
                  <a:picLocks noChangeAspect="1"/>
                </p:cNvPicPr>
                <p:nvPr/>
              </p:nvPicPr>
              <p:blipFill>
                <a:blip r:embed="rId14"/>
                <a:srcRect t="11997"/>
                <a:stretch>
                  <a:fillRect/>
                </a:stretch>
              </p:blipFill>
              <p:spPr>
                <a:xfrm>
                  <a:off x="863281" y="507171"/>
                  <a:ext cx="1089933" cy="598974"/>
                </a:xfrm>
                <a:prstGeom prst="rect">
                  <a:avLst/>
                </a:prstGeom>
                <a:ln w="12700" cap="flat">
                  <a:noFill/>
                  <a:miter lim="400000"/>
                </a:ln>
                <a:effectLst/>
              </p:spPr>
            </p:pic>
            <p:pic>
              <p:nvPicPr>
                <p:cNvPr id="1039" name="Image" descr="Image"/>
                <p:cNvPicPr>
                  <a:picLocks noChangeAspect="1"/>
                </p:cNvPicPr>
                <p:nvPr/>
              </p:nvPicPr>
              <p:blipFill>
                <a:blip r:embed="rId15"/>
                <a:stretch>
                  <a:fillRect/>
                </a:stretch>
              </p:blipFill>
              <p:spPr>
                <a:xfrm>
                  <a:off x="1828408" y="0"/>
                  <a:ext cx="1210033" cy="679048"/>
                </a:xfrm>
                <a:prstGeom prst="rect">
                  <a:avLst/>
                </a:prstGeom>
                <a:ln w="12700" cap="flat">
                  <a:noFill/>
                  <a:miter lim="400000"/>
                </a:ln>
                <a:effectLst/>
              </p:spPr>
            </p:pic>
            <p:pic>
              <p:nvPicPr>
                <p:cNvPr id="1040" name="Image" descr="Image"/>
                <p:cNvPicPr>
                  <a:picLocks noChangeAspect="1"/>
                </p:cNvPicPr>
                <p:nvPr/>
              </p:nvPicPr>
              <p:blipFill>
                <a:blip r:embed="rId16"/>
                <a:stretch>
                  <a:fillRect/>
                </a:stretch>
              </p:blipFill>
              <p:spPr>
                <a:xfrm>
                  <a:off x="0" y="0"/>
                  <a:ext cx="1069731" cy="599050"/>
                </a:xfrm>
                <a:prstGeom prst="rect">
                  <a:avLst/>
                </a:prstGeom>
                <a:ln w="12700" cap="flat">
                  <a:noFill/>
                  <a:miter lim="400000"/>
                </a:ln>
                <a:effectLst/>
              </p:spPr>
            </p:pic>
          </p:grpSp>
        </p:grpSp>
        <p:sp>
          <p:nvSpPr>
            <p:cNvPr id="1043" name="Rectangle"/>
            <p:cNvSpPr/>
            <p:nvPr/>
          </p:nvSpPr>
          <p:spPr>
            <a:xfrm>
              <a:off x="0" y="0"/>
              <a:ext cx="714865" cy="448012"/>
            </a:xfrm>
            <a:prstGeom prst="rect">
              <a:avLst/>
            </a:prstGeom>
            <a:noFill/>
            <a:ln w="25400" cap="flat">
              <a:solidFill>
                <a:srgbClr val="FBC901"/>
              </a:solidFill>
              <a:prstDash val="solid"/>
              <a:round/>
            </a:ln>
            <a:effectLst/>
          </p:spPr>
          <p:txBody>
            <a:bodyPr wrap="square" lIns="45719" tIns="45719" rIns="45719" bIns="45719" numCol="1" anchor="t">
              <a:noAutofit/>
            </a:bodyPr>
            <a:lstStyle/>
            <a:p>
              <a:endParaRPr/>
            </a:p>
          </p:txBody>
        </p:sp>
        <p:sp>
          <p:nvSpPr>
            <p:cNvPr id="1044" name="Rectangle"/>
            <p:cNvSpPr/>
            <p:nvPr/>
          </p:nvSpPr>
          <p:spPr>
            <a:xfrm>
              <a:off x="1092200" y="62896"/>
              <a:ext cx="768029" cy="499416"/>
            </a:xfrm>
            <a:prstGeom prst="rect">
              <a:avLst/>
            </a:prstGeom>
            <a:noFill/>
            <a:ln w="25400" cap="flat">
              <a:solidFill>
                <a:srgbClr val="FBC901"/>
              </a:solidFill>
              <a:prstDash val="solid"/>
              <a:round/>
            </a:ln>
            <a:effectLst/>
          </p:spPr>
          <p:txBody>
            <a:bodyPr wrap="square" lIns="45719" tIns="45719" rIns="45719" bIns="45719" numCol="1" anchor="t">
              <a:noAutofit/>
            </a:bodyPr>
            <a:lstStyle/>
            <a:p>
              <a:endParaRPr/>
            </a:p>
          </p:txBody>
        </p:sp>
        <p:sp>
          <p:nvSpPr>
            <p:cNvPr id="1045" name="Rectangle"/>
            <p:cNvSpPr/>
            <p:nvPr/>
          </p:nvSpPr>
          <p:spPr>
            <a:xfrm>
              <a:off x="1346200" y="749300"/>
              <a:ext cx="850358" cy="564299"/>
            </a:xfrm>
            <a:prstGeom prst="rect">
              <a:avLst/>
            </a:prstGeom>
            <a:noFill/>
            <a:ln w="25400" cap="flat">
              <a:solidFill>
                <a:srgbClr val="FBC901"/>
              </a:solidFill>
              <a:prstDash val="solid"/>
              <a:round/>
            </a:ln>
            <a:effectLst/>
          </p:spPr>
          <p:txBody>
            <a:bodyPr wrap="square" lIns="45719" tIns="45719" rIns="45719" bIns="45719" numCol="1" anchor="t">
              <a:noAutofit/>
            </a:bodyPr>
            <a:lstStyle/>
            <a:p>
              <a:endParaRPr/>
            </a:p>
          </p:txBody>
        </p:sp>
        <p:sp>
          <p:nvSpPr>
            <p:cNvPr id="1046" name="Rectangle"/>
            <p:cNvSpPr/>
            <p:nvPr/>
          </p:nvSpPr>
          <p:spPr>
            <a:xfrm>
              <a:off x="285728" y="533400"/>
              <a:ext cx="594237" cy="795528"/>
            </a:xfrm>
            <a:prstGeom prst="rect">
              <a:avLst/>
            </a:prstGeom>
            <a:noFill/>
            <a:ln w="25400" cap="flat">
              <a:solidFill>
                <a:srgbClr val="FBC901"/>
              </a:solidFill>
              <a:prstDash val="solid"/>
              <a:round/>
            </a:ln>
            <a:effectLst/>
          </p:spPr>
          <p:txBody>
            <a:bodyPr wrap="square" lIns="45719" tIns="45719" rIns="45719" bIns="45719" numCol="1" anchor="t">
              <a:noAutofit/>
            </a:bodyPr>
            <a:lstStyle/>
            <a:p>
              <a:endParaRPr/>
            </a:p>
          </p:txBody>
        </p:sp>
      </p:grpSp>
      <p:sp>
        <p:nvSpPr>
          <p:cNvPr id="1048" name="Rectangle 2"/>
          <p:cNvSpPr txBox="1">
            <a:spLocks noGrp="1"/>
          </p:cNvSpPr>
          <p:nvPr>
            <p:ph type="title"/>
          </p:nvPr>
        </p:nvSpPr>
        <p:spPr>
          <a:xfrm>
            <a:off x="85364" y="12699"/>
            <a:ext cx="8753836" cy="414338"/>
          </a:xfrm>
          <a:prstGeom prst="rect">
            <a:avLst/>
          </a:prstGeom>
        </p:spPr>
        <p:txBody>
          <a:bodyPr/>
          <a:lstStyle/>
          <a:p>
            <a:pPr>
              <a:defRPr sz="1800"/>
            </a:pPr>
            <a:r>
              <a:t>The third &amp; final part of Hydrogen Economy Visions concerned </a:t>
            </a:r>
            <a:r>
              <a:rPr b="1"/>
              <a:t>Applications of H</a:t>
            </a:r>
            <a:r>
              <a:rPr b="1" baseline="-5999"/>
              <a:t>2</a:t>
            </a:r>
          </a:p>
        </p:txBody>
      </p:sp>
      <p:sp>
        <p:nvSpPr>
          <p:cNvPr id="1049" name="Rectangle 5"/>
          <p:cNvSpPr txBox="1"/>
          <p:nvPr/>
        </p:nvSpPr>
        <p:spPr>
          <a:xfrm>
            <a:off x="304800" y="6586967"/>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Rectangle 3"/>
          <p:cNvSpPr txBox="1"/>
          <p:nvPr/>
        </p:nvSpPr>
        <p:spPr>
          <a:xfrm>
            <a:off x="79970" y="522383"/>
            <a:ext cx="8984060" cy="26911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1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HEAT PUMPS which, rather than converting their input electrical energy directly into heat,</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instead use that energy to compel a liquid to expand and evaporate (absorbing heat) </a:t>
            </a:r>
            <a:r>
              <a:rPr b="1" dirty="0"/>
              <a:t>outside</a:t>
            </a:r>
            <a:r>
              <a:rPr dirty="0"/>
              <a:t>,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and then compel the resulting vapor to compress and condense (releasing heat) </a:t>
            </a:r>
            <a:r>
              <a:rPr b="1" dirty="0"/>
              <a:t>inside</a:t>
            </a:r>
            <a:r>
              <a:rPr dirty="0"/>
              <a:t>,</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thereby effectively "pumping" heat from </a:t>
            </a:r>
            <a:r>
              <a:rPr b="1" dirty="0"/>
              <a:t>outside</a:t>
            </a:r>
            <a:r>
              <a:rPr dirty="0"/>
              <a:t> to </a:t>
            </a:r>
            <a:r>
              <a:rPr b="1" dirty="0"/>
              <a:t>inside</a:t>
            </a:r>
          </a:p>
          <a:p>
            <a:pPr>
              <a:lnSpc>
                <a:spcPct val="170000"/>
              </a:lnSpc>
              <a:tabLst>
                <a:tab pos="457200" algn="l"/>
                <a:tab pos="914400" algn="l"/>
                <a:tab pos="1371600" algn="l"/>
                <a:tab pos="1828800" algn="l"/>
                <a:tab pos="22860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b="1" dirty="0"/>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Which can actually be 300% energy efficient (delivering 3X the heat energy per energy expended)</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and which can be reversed, at the flick of a switch, to pull heat from </a:t>
            </a:r>
            <a:r>
              <a:rPr b="1" dirty="0"/>
              <a:t>inside</a:t>
            </a:r>
            <a:r>
              <a:rPr dirty="0"/>
              <a:t> to </a:t>
            </a:r>
            <a:r>
              <a:rPr b="1" dirty="0"/>
              <a:t>outside</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thereby running as invented by Willis Carrier to produce AIR CONDITIONING </a:t>
            </a:r>
            <a:r>
              <a:rPr baseline="31999" dirty="0"/>
              <a:t>1, 2</a:t>
            </a:r>
          </a:p>
        </p:txBody>
      </p:sp>
      <p:sp>
        <p:nvSpPr>
          <p:cNvPr id="1052" name="Rectangle 5"/>
          <p:cNvSpPr txBox="1"/>
          <p:nvPr/>
        </p:nvSpPr>
        <p:spPr>
          <a:xfrm>
            <a:off x="130005" y="6446436"/>
            <a:ext cx="8909390" cy="4047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1) https://www.smithsonianmag.com/smithsonian-institution/unexpected-history-air-conditioner-180972108/        2) https://en.wikipedia.org/wiki/Willis_Carrier</a:t>
            </a:r>
          </a:p>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3) Figure and further detail in my noteset:  </a:t>
            </a:r>
            <a:r>
              <a:rPr b="1"/>
              <a:t>Energy Consumption in Housing</a:t>
            </a:r>
            <a:r>
              <a:t> (</a:t>
            </a:r>
            <a:r>
              <a:rPr u="sng">
                <a:solidFill>
                  <a:srgbClr val="76D6FF"/>
                </a:solidFill>
                <a:hlinkClick r:id="rId2"/>
              </a:rPr>
              <a:t>pptx</a:t>
            </a:r>
            <a:r>
              <a:t> / </a:t>
            </a:r>
            <a:r>
              <a:rPr u="sng">
                <a:solidFill>
                  <a:srgbClr val="76D6FF"/>
                </a:solidFill>
                <a:hlinkClick r:id="rId3"/>
              </a:rPr>
              <a:t>pdf</a:t>
            </a:r>
            <a:r>
              <a:t> / </a:t>
            </a:r>
            <a:r>
              <a:rPr u="sng">
                <a:solidFill>
                  <a:srgbClr val="76D6FF"/>
                </a:solidFill>
                <a:hlinkClick r:id="rId4"/>
              </a:rPr>
              <a:t>key</a:t>
            </a:r>
            <a:r>
              <a:t>)</a:t>
            </a:r>
          </a:p>
        </p:txBody>
      </p:sp>
      <p:sp>
        <p:nvSpPr>
          <p:cNvPr id="1053" name="Rectangle 2"/>
          <p:cNvSpPr txBox="1">
            <a:spLocks noGrp="1"/>
          </p:cNvSpPr>
          <p:nvPr>
            <p:ph type="title"/>
          </p:nvPr>
        </p:nvSpPr>
        <p:spPr>
          <a:xfrm>
            <a:off x="161564" y="52031"/>
            <a:ext cx="8753837" cy="414338"/>
          </a:xfrm>
          <a:prstGeom prst="rect">
            <a:avLst/>
          </a:prstGeom>
        </p:spPr>
        <p:txBody>
          <a:bodyPr/>
          <a:lstStyle/>
          <a:p>
            <a:pPr defTabSz="859536">
              <a:defRPr sz="1692">
                <a:effectLst>
                  <a:outerShdw blurRad="35814" dist="35814" dir="2700000" rotWithShape="0">
                    <a:srgbClr val="000000"/>
                  </a:outerShdw>
                </a:effectLst>
              </a:defRPr>
            </a:pPr>
            <a:r>
              <a:t>But for </a:t>
            </a:r>
            <a:r>
              <a:rPr b="1">
                <a:solidFill>
                  <a:srgbClr val="FF6600"/>
                </a:solidFill>
              </a:rPr>
              <a:t>Residential &amp; Commercial</a:t>
            </a:r>
            <a:r>
              <a:t> </a:t>
            </a:r>
            <a:r>
              <a:rPr b="1">
                <a:solidFill>
                  <a:srgbClr val="FF6600"/>
                </a:solidFill>
              </a:rPr>
              <a:t>HEATING </a:t>
            </a:r>
            <a:r>
              <a:rPr>
                <a:solidFill>
                  <a:srgbClr val="FFFFFF"/>
                </a:solidFill>
              </a:rPr>
              <a:t>there's often an immensely a better solution:</a:t>
            </a:r>
          </a:p>
        </p:txBody>
      </p:sp>
      <p:grpSp>
        <p:nvGrpSpPr>
          <p:cNvPr id="1150" name="Group"/>
          <p:cNvGrpSpPr/>
          <p:nvPr/>
        </p:nvGrpSpPr>
        <p:grpSpPr>
          <a:xfrm>
            <a:off x="1137602" y="3291214"/>
            <a:ext cx="6678639" cy="1829328"/>
            <a:chOff x="0" y="0"/>
            <a:chExt cx="6977124" cy="1973176"/>
          </a:xfrm>
        </p:grpSpPr>
        <p:grpSp>
          <p:nvGrpSpPr>
            <p:cNvPr id="1101" name="Group"/>
            <p:cNvGrpSpPr/>
            <p:nvPr/>
          </p:nvGrpSpPr>
          <p:grpSpPr>
            <a:xfrm>
              <a:off x="-1" y="0"/>
              <a:ext cx="2875704" cy="1922632"/>
              <a:chOff x="0" y="0"/>
              <a:chExt cx="2875702" cy="1922631"/>
            </a:xfrm>
          </p:grpSpPr>
          <p:grpSp>
            <p:nvGrpSpPr>
              <p:cNvPr id="1092" name="Group 119"/>
              <p:cNvGrpSpPr/>
              <p:nvPr/>
            </p:nvGrpSpPr>
            <p:grpSpPr>
              <a:xfrm>
                <a:off x="611086" y="324107"/>
                <a:ext cx="1653530" cy="1246479"/>
                <a:chOff x="0" y="0"/>
                <a:chExt cx="1653528" cy="1246477"/>
              </a:xfrm>
            </p:grpSpPr>
            <p:sp>
              <p:nvSpPr>
                <p:cNvPr id="1054" name="Rectangle 28"/>
                <p:cNvSpPr/>
                <p:nvPr/>
              </p:nvSpPr>
              <p:spPr>
                <a:xfrm flipH="1">
                  <a:off x="679742" y="1205835"/>
                  <a:ext cx="229127" cy="16627"/>
                </a:xfrm>
                <a:prstGeom prst="rect">
                  <a:avLst/>
                </a:prstGeom>
                <a:solidFill>
                  <a:schemeClr val="accent3"/>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55" name="Rectangle 8"/>
                <p:cNvSpPr/>
                <p:nvPr/>
              </p:nvSpPr>
              <p:spPr>
                <a:xfrm flipH="1">
                  <a:off x="822946" y="165739"/>
                  <a:ext cx="544176" cy="55424"/>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56" name="Rectangle 10"/>
                <p:cNvSpPr/>
                <p:nvPr/>
              </p:nvSpPr>
              <p:spPr>
                <a:xfrm flipH="1">
                  <a:off x="1367121" y="332007"/>
                  <a:ext cx="278771" cy="55423"/>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57" name="Rectangle 12"/>
                <p:cNvSpPr/>
                <p:nvPr/>
              </p:nvSpPr>
              <p:spPr>
                <a:xfrm rot="5400000" flipH="1">
                  <a:off x="1530530" y="400340"/>
                  <a:ext cx="180124" cy="58237"/>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58" name="Rectangle 15"/>
                <p:cNvSpPr/>
                <p:nvPr/>
              </p:nvSpPr>
              <p:spPr>
                <a:xfrm rot="5400000" flipH="1">
                  <a:off x="1534349" y="677453"/>
                  <a:ext cx="180123" cy="58237"/>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59" name="Rectangle 17"/>
                <p:cNvSpPr/>
                <p:nvPr/>
              </p:nvSpPr>
              <p:spPr>
                <a:xfrm flipH="1">
                  <a:off x="1338480" y="1024788"/>
                  <a:ext cx="305503" cy="55423"/>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60" name="Rectangle 18"/>
                <p:cNvSpPr/>
                <p:nvPr/>
              </p:nvSpPr>
              <p:spPr>
                <a:xfrm rot="5400000" flipH="1">
                  <a:off x="1534349" y="954565"/>
                  <a:ext cx="180123" cy="58237"/>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61" name="Rectangle 21"/>
                <p:cNvSpPr/>
                <p:nvPr/>
              </p:nvSpPr>
              <p:spPr>
                <a:xfrm rot="5400000" flipH="1">
                  <a:off x="1247941" y="267327"/>
                  <a:ext cx="180124" cy="58237"/>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62" name="Rectangle 22"/>
                <p:cNvSpPr/>
                <p:nvPr/>
              </p:nvSpPr>
              <p:spPr>
                <a:xfrm flipH="1">
                  <a:off x="906959" y="1180894"/>
                  <a:ext cx="486894" cy="65584"/>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63" name="Rectangle 24"/>
                <p:cNvSpPr/>
                <p:nvPr/>
              </p:nvSpPr>
              <p:spPr>
                <a:xfrm rot="5400000" flipH="1">
                  <a:off x="1276582" y="1099587"/>
                  <a:ext cx="180124" cy="58237"/>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64" name="Rectangle 9"/>
                <p:cNvSpPr/>
                <p:nvPr/>
              </p:nvSpPr>
              <p:spPr>
                <a:xfrm flipH="1">
                  <a:off x="278771" y="165739"/>
                  <a:ext cx="544175" cy="55424"/>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65" name="Rectangle 23"/>
                <p:cNvSpPr/>
                <p:nvPr/>
              </p:nvSpPr>
              <p:spPr>
                <a:xfrm flipH="1">
                  <a:off x="248220" y="1180894"/>
                  <a:ext cx="486895" cy="65584"/>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66" name="Rectangle 29"/>
                <p:cNvSpPr/>
                <p:nvPr/>
              </p:nvSpPr>
              <p:spPr>
                <a:xfrm>
                  <a:off x="7271" y="304296"/>
                  <a:ext cx="265406" cy="55423"/>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67" name="Rectangle 30"/>
                <p:cNvSpPr/>
                <p:nvPr/>
              </p:nvSpPr>
              <p:spPr>
                <a:xfrm>
                  <a:off x="12724" y="442852"/>
                  <a:ext cx="518086" cy="55423"/>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68" name="Rectangle 31"/>
                <p:cNvSpPr/>
                <p:nvPr/>
              </p:nvSpPr>
              <p:spPr>
                <a:xfrm rot="16200000">
                  <a:off x="-58704" y="374025"/>
                  <a:ext cx="180124" cy="55445"/>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69" name="Rectangle 32"/>
                <p:cNvSpPr/>
                <p:nvPr/>
              </p:nvSpPr>
              <p:spPr>
                <a:xfrm>
                  <a:off x="3635" y="581408"/>
                  <a:ext cx="518086" cy="55423"/>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70" name="Rectangle 33"/>
                <p:cNvSpPr/>
                <p:nvPr/>
              </p:nvSpPr>
              <p:spPr>
                <a:xfrm>
                  <a:off x="9088" y="719964"/>
                  <a:ext cx="518087" cy="55424"/>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71" name="Rectangle 34"/>
                <p:cNvSpPr/>
                <p:nvPr/>
              </p:nvSpPr>
              <p:spPr>
                <a:xfrm rot="16200000">
                  <a:off x="-62340" y="651138"/>
                  <a:ext cx="180124" cy="55444"/>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72" name="Rectangle 35"/>
                <p:cNvSpPr/>
                <p:nvPr/>
              </p:nvSpPr>
              <p:spPr>
                <a:xfrm>
                  <a:off x="3635" y="858521"/>
                  <a:ext cx="518086" cy="55423"/>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73" name="Rectangle 36"/>
                <p:cNvSpPr/>
                <p:nvPr/>
              </p:nvSpPr>
              <p:spPr>
                <a:xfrm>
                  <a:off x="9088" y="997077"/>
                  <a:ext cx="290856" cy="55423"/>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74" name="Rectangle 37"/>
                <p:cNvSpPr/>
                <p:nvPr/>
              </p:nvSpPr>
              <p:spPr>
                <a:xfrm rot="16200000">
                  <a:off x="-62340" y="928250"/>
                  <a:ext cx="180124" cy="55445"/>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75" name="Rectangle 38"/>
                <p:cNvSpPr/>
                <p:nvPr/>
              </p:nvSpPr>
              <p:spPr>
                <a:xfrm rot="16200000">
                  <a:off x="411208" y="512581"/>
                  <a:ext cx="180124" cy="55445"/>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76" name="Rectangle 39"/>
                <p:cNvSpPr/>
                <p:nvPr/>
              </p:nvSpPr>
              <p:spPr>
                <a:xfrm rot="16200000">
                  <a:off x="411208" y="789694"/>
                  <a:ext cx="180124" cy="55445"/>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77" name="Rectangle 40"/>
                <p:cNvSpPr/>
                <p:nvPr/>
              </p:nvSpPr>
              <p:spPr>
                <a:xfrm rot="16200000">
                  <a:off x="210336" y="241011"/>
                  <a:ext cx="180124" cy="55445"/>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78" name="Rectangle 41"/>
                <p:cNvSpPr/>
                <p:nvPr/>
              </p:nvSpPr>
              <p:spPr>
                <a:xfrm rot="16200000">
                  <a:off x="183069" y="1073272"/>
                  <a:ext cx="180123" cy="55445"/>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79" name="Straight Arrow Connector 61"/>
                <p:cNvSpPr/>
                <p:nvPr/>
              </p:nvSpPr>
              <p:spPr>
                <a:xfrm flipV="1">
                  <a:off x="1032978" y="191026"/>
                  <a:ext cx="229127" cy="578"/>
                </a:xfrm>
                <a:prstGeom prst="line">
                  <a:avLst/>
                </a:prstGeom>
                <a:noFill/>
                <a:ln w="28575" cap="flat">
                  <a:solidFill>
                    <a:srgbClr val="FFD94A"/>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1080" name="Straight Arrow Connector 62"/>
                <p:cNvSpPr/>
                <p:nvPr/>
              </p:nvSpPr>
              <p:spPr>
                <a:xfrm flipV="1">
                  <a:off x="393333" y="189756"/>
                  <a:ext cx="229128" cy="578"/>
                </a:xfrm>
                <a:prstGeom prst="line">
                  <a:avLst/>
                </a:prstGeom>
                <a:noFill/>
                <a:ln w="28575" cap="flat">
                  <a:solidFill>
                    <a:srgbClr val="FFD94A"/>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nvGrpSpPr>
                <p:cNvPr id="1083" name="Group 65"/>
                <p:cNvGrpSpPr/>
                <p:nvPr/>
              </p:nvGrpSpPr>
              <p:grpSpPr>
                <a:xfrm>
                  <a:off x="385696" y="1213225"/>
                  <a:ext cx="868772" cy="1847"/>
                  <a:chOff x="0" y="0"/>
                  <a:chExt cx="868770" cy="1846"/>
                </a:xfrm>
              </p:grpSpPr>
              <p:sp>
                <p:nvSpPr>
                  <p:cNvPr id="1081" name="Straight Arrow Connector 63"/>
                  <p:cNvSpPr/>
                  <p:nvPr/>
                </p:nvSpPr>
                <p:spPr>
                  <a:xfrm flipH="1">
                    <a:off x="0" y="0"/>
                    <a:ext cx="229127" cy="578"/>
                  </a:xfrm>
                  <a:prstGeom prst="line">
                    <a:avLst/>
                  </a:prstGeom>
                  <a:noFill/>
                  <a:ln w="28575" cap="flat">
                    <a:solidFill>
                      <a:srgbClr val="FFD94A"/>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1082" name="Straight Arrow Connector 64"/>
                  <p:cNvSpPr/>
                  <p:nvPr/>
                </p:nvSpPr>
                <p:spPr>
                  <a:xfrm flipH="1">
                    <a:off x="639644" y="1269"/>
                    <a:ext cx="229127" cy="578"/>
                  </a:xfrm>
                  <a:prstGeom prst="line">
                    <a:avLst/>
                  </a:prstGeom>
                  <a:noFill/>
                  <a:ln w="28575" cap="flat">
                    <a:solidFill>
                      <a:srgbClr val="FFD94A"/>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sp>
              <p:nvSpPr>
                <p:cNvPr id="1084" name="Oval 6"/>
                <p:cNvSpPr/>
                <p:nvPr/>
              </p:nvSpPr>
              <p:spPr>
                <a:xfrm flipH="1">
                  <a:off x="708383" y="0"/>
                  <a:ext cx="211502" cy="213773"/>
                </a:xfrm>
                <a:prstGeom prst="ellipse">
                  <a:avLst/>
                </a:prstGeom>
                <a:solidFill>
                  <a:schemeClr val="accent3"/>
                </a:solidFill>
                <a:ln w="12700" cap="flat">
                  <a:solidFill>
                    <a:srgbClr val="FFFFFF"/>
                  </a:solidFill>
                  <a:prstDash val="solid"/>
                  <a:round/>
                </a:ln>
                <a:effectLst/>
              </p:spPr>
              <p:txBody>
                <a:bodyPr wrap="square" lIns="45719" tIns="45719" rIns="45719" bIns="45719" numCol="1" anchor="t">
                  <a:noAutofit/>
                </a:bodyPr>
                <a:lstStyle/>
                <a:p>
                  <a:pPr algn="ctr">
                    <a:spcBef>
                      <a:spcPts val="1000"/>
                    </a:spcBef>
                    <a:defRPr sz="3600">
                      <a:solidFill>
                        <a:srgbClr val="CC3300"/>
                      </a:solidFill>
                    </a:defRPr>
                  </a:pPr>
                  <a:endParaRPr/>
                </a:p>
              </p:txBody>
            </p:sp>
            <p:sp>
              <p:nvSpPr>
                <p:cNvPr id="1085" name="Circular Arrow 7"/>
                <p:cNvSpPr/>
                <p:nvPr/>
              </p:nvSpPr>
              <p:spPr>
                <a:xfrm rot="16200000" flipH="1">
                  <a:off x="729354" y="34558"/>
                  <a:ext cx="163387" cy="154262"/>
                </a:xfrm>
                <a:custGeom>
                  <a:avLst/>
                  <a:gdLst/>
                  <a:ahLst/>
                  <a:cxnLst>
                    <a:cxn ang="0">
                      <a:pos x="wd2" y="hd2"/>
                    </a:cxn>
                    <a:cxn ang="5400000">
                      <a:pos x="wd2" y="hd2"/>
                    </a:cxn>
                    <a:cxn ang="10800000">
                      <a:pos x="wd2" y="hd2"/>
                    </a:cxn>
                    <a:cxn ang="16200000">
                      <a:pos x="wd2" y="hd2"/>
                    </a:cxn>
                  </a:cxnLst>
                  <a:rect l="0" t="0" r="r" b="b"/>
                  <a:pathLst>
                    <a:path w="20429" h="19286" extrusionOk="0">
                      <a:moveTo>
                        <a:pt x="19064" y="12562"/>
                      </a:moveTo>
                      <a:cubicBezTo>
                        <a:pt x="17432" y="17636"/>
                        <a:pt x="11944" y="20443"/>
                        <a:pt x="6807" y="18831"/>
                      </a:cubicBezTo>
                      <a:cubicBezTo>
                        <a:pt x="1670" y="17219"/>
                        <a:pt x="-1171" y="11798"/>
                        <a:pt x="461" y="6724"/>
                      </a:cubicBezTo>
                      <a:cubicBezTo>
                        <a:pt x="2093" y="1650"/>
                        <a:pt x="7581" y="-1157"/>
                        <a:pt x="12718" y="455"/>
                      </a:cubicBezTo>
                      <a:cubicBezTo>
                        <a:pt x="15806" y="1424"/>
                        <a:pt x="18205" y="3844"/>
                        <a:pt x="19123" y="6913"/>
                      </a:cubicBezTo>
                      <a:lnTo>
                        <a:pt x="20429" y="6913"/>
                      </a:lnTo>
                      <a:lnTo>
                        <a:pt x="18145" y="9643"/>
                      </a:lnTo>
                      <a:lnTo>
                        <a:pt x="14920" y="6913"/>
                      </a:lnTo>
                      <a:lnTo>
                        <a:pt x="16194" y="6913"/>
                      </a:lnTo>
                      <a:cubicBezTo>
                        <a:pt x="14660" y="3422"/>
                        <a:pt x="10537" y="1814"/>
                        <a:pt x="6986" y="3321"/>
                      </a:cubicBezTo>
                      <a:cubicBezTo>
                        <a:pt x="3434" y="4829"/>
                        <a:pt x="1798" y="8882"/>
                        <a:pt x="3332" y="12373"/>
                      </a:cubicBezTo>
                      <a:cubicBezTo>
                        <a:pt x="4865" y="15864"/>
                        <a:pt x="8988" y="17472"/>
                        <a:pt x="12540" y="15965"/>
                      </a:cubicBezTo>
                      <a:cubicBezTo>
                        <a:pt x="14399" y="15175"/>
                        <a:pt x="15820" y="13634"/>
                        <a:pt x="16436" y="11737"/>
                      </a:cubicBezTo>
                      <a:close/>
                    </a:path>
                  </a:pathLst>
                </a:custGeom>
                <a:solidFill>
                  <a:srgbClr val="FFD94A"/>
                </a:solidFill>
                <a:ln w="12700" cap="flat">
                  <a:noFill/>
                  <a:miter lim="400000"/>
                </a:ln>
                <a:effectLst/>
              </p:spPr>
              <p:txBody>
                <a:bodyPr wrap="square" lIns="45719" tIns="45719" rIns="45719" bIns="45719" numCol="1" anchor="t">
                  <a:noAutofit/>
                </a:bodyPr>
                <a:lstStyle/>
                <a:p>
                  <a:pPr algn="ctr">
                    <a:spcBef>
                      <a:spcPts val="1000"/>
                    </a:spcBef>
                    <a:defRPr sz="3600">
                      <a:solidFill>
                        <a:srgbClr val="CC3300"/>
                      </a:solidFill>
                    </a:defRPr>
                  </a:pPr>
                  <a:endParaRPr/>
                </a:p>
              </p:txBody>
            </p:sp>
            <p:sp>
              <p:nvSpPr>
                <p:cNvPr id="1086" name="Rectangle 11"/>
                <p:cNvSpPr/>
                <p:nvPr/>
              </p:nvSpPr>
              <p:spPr>
                <a:xfrm flipH="1">
                  <a:off x="1095988" y="470563"/>
                  <a:ext cx="544176" cy="55423"/>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87" name="Rectangle 13"/>
                <p:cNvSpPr/>
                <p:nvPr/>
              </p:nvSpPr>
              <p:spPr>
                <a:xfrm flipH="1">
                  <a:off x="1105535" y="609119"/>
                  <a:ext cx="544176" cy="55424"/>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88" name="Rectangle 14"/>
                <p:cNvSpPr/>
                <p:nvPr/>
              </p:nvSpPr>
              <p:spPr>
                <a:xfrm flipH="1">
                  <a:off x="1099807" y="747676"/>
                  <a:ext cx="544176" cy="55423"/>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89" name="Rectangle 16"/>
                <p:cNvSpPr/>
                <p:nvPr/>
              </p:nvSpPr>
              <p:spPr>
                <a:xfrm flipH="1">
                  <a:off x="1105535" y="886232"/>
                  <a:ext cx="544176" cy="55423"/>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90" name="Rectangle 19"/>
                <p:cNvSpPr/>
                <p:nvPr/>
              </p:nvSpPr>
              <p:spPr>
                <a:xfrm rot="5400000" flipH="1">
                  <a:off x="1036954" y="538896"/>
                  <a:ext cx="180124" cy="58238"/>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91" name="Rectangle 20"/>
                <p:cNvSpPr/>
                <p:nvPr/>
              </p:nvSpPr>
              <p:spPr>
                <a:xfrm rot="5400000" flipH="1">
                  <a:off x="1036954" y="816009"/>
                  <a:ext cx="180124" cy="58237"/>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1093" name="TextBox 68"/>
              <p:cNvSpPr txBox="1"/>
              <p:nvPr/>
            </p:nvSpPr>
            <p:spPr>
              <a:xfrm>
                <a:off x="0" y="754837"/>
                <a:ext cx="682980" cy="49577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lgn="ctr">
                  <a:spcBef>
                    <a:spcPts val="300"/>
                  </a:spcBef>
                  <a:defRPr sz="700" b="0">
                    <a:solidFill>
                      <a:srgbClr val="059797"/>
                    </a:solidFill>
                  </a:defRPr>
                </a:pPr>
                <a:r>
                  <a:t>Indoor</a:t>
                </a:r>
                <a:endParaRPr>
                  <a:solidFill>
                    <a:srgbClr val="FFFFFF"/>
                  </a:solidFill>
                </a:endParaRPr>
              </a:p>
              <a:p>
                <a:pPr algn="ctr">
                  <a:spcBef>
                    <a:spcPts val="300"/>
                  </a:spcBef>
                  <a:defRPr sz="700" b="0">
                    <a:solidFill>
                      <a:srgbClr val="059797"/>
                    </a:solidFill>
                  </a:defRPr>
                </a:pPr>
                <a:r>
                  <a:t>Heat </a:t>
                </a:r>
                <a:endParaRPr>
                  <a:solidFill>
                    <a:srgbClr val="FFFFFF"/>
                  </a:solidFill>
                </a:endParaRPr>
              </a:p>
              <a:p>
                <a:pPr algn="ctr">
                  <a:spcBef>
                    <a:spcPts val="300"/>
                  </a:spcBef>
                  <a:defRPr sz="700" b="0">
                    <a:solidFill>
                      <a:srgbClr val="059797"/>
                    </a:solidFill>
                  </a:defRPr>
                </a:pPr>
                <a:r>
                  <a:t>Exchanger</a:t>
                </a:r>
              </a:p>
            </p:txBody>
          </p:sp>
          <p:sp>
            <p:nvSpPr>
              <p:cNvPr id="1094" name="TextBox 69"/>
              <p:cNvSpPr txBox="1"/>
              <p:nvPr/>
            </p:nvSpPr>
            <p:spPr>
              <a:xfrm>
                <a:off x="2192722" y="751471"/>
                <a:ext cx="682981" cy="4541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lgn="ctr">
                  <a:spcBef>
                    <a:spcPts val="300"/>
                  </a:spcBef>
                  <a:defRPr sz="700" b="0">
                    <a:solidFill>
                      <a:srgbClr val="059797"/>
                    </a:solidFill>
                  </a:defRPr>
                </a:pPr>
                <a:r>
                  <a:t>Outdoor</a:t>
                </a:r>
                <a:endParaRPr>
                  <a:solidFill>
                    <a:srgbClr val="FFFFFF"/>
                  </a:solidFill>
                </a:endParaRPr>
              </a:p>
              <a:p>
                <a:pPr algn="ctr">
                  <a:spcBef>
                    <a:spcPts val="300"/>
                  </a:spcBef>
                  <a:defRPr sz="700" b="0">
                    <a:solidFill>
                      <a:srgbClr val="059797"/>
                    </a:solidFill>
                  </a:defRPr>
                </a:pPr>
                <a:r>
                  <a:t>Heat </a:t>
                </a:r>
                <a:endParaRPr>
                  <a:solidFill>
                    <a:srgbClr val="FFFFFF"/>
                  </a:solidFill>
                </a:endParaRPr>
              </a:p>
              <a:p>
                <a:pPr algn="ctr">
                  <a:spcBef>
                    <a:spcPts val="300"/>
                  </a:spcBef>
                  <a:defRPr sz="700" b="0">
                    <a:solidFill>
                      <a:srgbClr val="059797"/>
                    </a:solidFill>
                  </a:defRPr>
                </a:pPr>
                <a:r>
                  <a:t>Exchanger</a:t>
                </a:r>
              </a:p>
            </p:txBody>
          </p:sp>
          <p:sp>
            <p:nvSpPr>
              <p:cNvPr id="1095" name="TextBox 70"/>
              <p:cNvSpPr txBox="1"/>
              <p:nvPr/>
            </p:nvSpPr>
            <p:spPr>
              <a:xfrm>
                <a:off x="1078388" y="0"/>
                <a:ext cx="682980" cy="3355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lgn="ctr">
                  <a:spcBef>
                    <a:spcPts val="300"/>
                  </a:spcBef>
                  <a:defRPr sz="700" b="0">
                    <a:solidFill>
                      <a:srgbClr val="059797"/>
                    </a:solidFill>
                  </a:defRPr>
                </a:pPr>
                <a:r>
                  <a:t>Pressurizing</a:t>
                </a:r>
                <a:endParaRPr>
                  <a:solidFill>
                    <a:srgbClr val="FFFFFF"/>
                  </a:solidFill>
                </a:endParaRPr>
              </a:p>
              <a:p>
                <a:pPr algn="ctr">
                  <a:spcBef>
                    <a:spcPts val="300"/>
                  </a:spcBef>
                  <a:defRPr sz="700" b="0">
                    <a:solidFill>
                      <a:srgbClr val="059797"/>
                    </a:solidFill>
                  </a:defRPr>
                </a:pPr>
                <a:r>
                  <a:t>Pump</a:t>
                </a:r>
              </a:p>
            </p:txBody>
          </p:sp>
          <p:sp>
            <p:nvSpPr>
              <p:cNvPr id="1096" name="TextBox 118"/>
              <p:cNvSpPr txBox="1"/>
              <p:nvPr/>
            </p:nvSpPr>
            <p:spPr>
              <a:xfrm>
                <a:off x="970549" y="1606200"/>
                <a:ext cx="1006497" cy="3164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lgn="ctr">
                  <a:spcBef>
                    <a:spcPts val="300"/>
                  </a:spcBef>
                  <a:defRPr sz="700" b="0">
                    <a:solidFill>
                      <a:srgbClr val="059797"/>
                    </a:solidFill>
                  </a:defRPr>
                </a:pPr>
                <a:r>
                  <a:t>Restricting Valve </a:t>
                </a:r>
                <a:endParaRPr>
                  <a:solidFill>
                    <a:srgbClr val="FFFFFF"/>
                  </a:solidFill>
                </a:endParaRPr>
              </a:p>
              <a:p>
                <a:pPr algn="ctr">
                  <a:spcBef>
                    <a:spcPts val="300"/>
                  </a:spcBef>
                  <a:defRPr sz="700" b="0">
                    <a:solidFill>
                      <a:srgbClr val="059797"/>
                    </a:solidFill>
                  </a:defRPr>
                </a:pPr>
                <a:r>
                  <a:t>or Capillary</a:t>
                </a:r>
              </a:p>
            </p:txBody>
          </p:sp>
          <p:sp>
            <p:nvSpPr>
              <p:cNvPr id="1097" name="TextBox 120"/>
              <p:cNvSpPr txBox="1"/>
              <p:nvPr/>
            </p:nvSpPr>
            <p:spPr>
              <a:xfrm>
                <a:off x="2048938" y="228867"/>
                <a:ext cx="682980" cy="2765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spcBef>
                    <a:spcPts val="300"/>
                  </a:spcBef>
                  <a:defRPr sz="700" b="0">
                    <a:solidFill>
                      <a:schemeClr val="accent1"/>
                    </a:solidFill>
                  </a:defRPr>
                </a:lvl1pPr>
              </a:lstStyle>
              <a:p>
                <a:r>
                  <a:t>Liquefied Coolant</a:t>
                </a:r>
              </a:p>
            </p:txBody>
          </p:sp>
          <p:sp>
            <p:nvSpPr>
              <p:cNvPr id="1098" name="TextBox 121"/>
              <p:cNvSpPr txBox="1"/>
              <p:nvPr/>
            </p:nvSpPr>
            <p:spPr>
              <a:xfrm>
                <a:off x="179731" y="217266"/>
                <a:ext cx="682981" cy="2765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spcBef>
                    <a:spcPts val="300"/>
                  </a:spcBef>
                  <a:defRPr sz="700" b="0">
                    <a:solidFill>
                      <a:srgbClr val="00F5FB"/>
                    </a:solidFill>
                  </a:defRPr>
                </a:lvl1pPr>
              </a:lstStyle>
              <a:p>
                <a:r>
                  <a:t>Vaporized  Coolant</a:t>
                </a:r>
              </a:p>
            </p:txBody>
          </p:sp>
          <p:sp>
            <p:nvSpPr>
              <p:cNvPr id="1099" name="Straight Connector 123"/>
              <p:cNvSpPr/>
              <p:nvPr/>
            </p:nvSpPr>
            <p:spPr>
              <a:xfrm>
                <a:off x="521221" y="502884"/>
                <a:ext cx="125809" cy="106133"/>
              </a:xfrm>
              <a:prstGeom prst="line">
                <a:avLst/>
              </a:prstGeom>
              <a:solidFill>
                <a:schemeClr val="accent1"/>
              </a:solid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100" name="Straight Connector 125"/>
              <p:cNvSpPr/>
              <p:nvPr/>
            </p:nvSpPr>
            <p:spPr>
              <a:xfrm flipH="1">
                <a:off x="2238255" y="502176"/>
                <a:ext cx="134200" cy="118443"/>
              </a:xfrm>
              <a:prstGeom prst="line">
                <a:avLst/>
              </a:prstGeom>
              <a:solidFill>
                <a:schemeClr val="accent1"/>
              </a:solid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1148" name="Group"/>
            <p:cNvGrpSpPr/>
            <p:nvPr/>
          </p:nvGrpSpPr>
          <p:grpSpPr>
            <a:xfrm>
              <a:off x="4097639" y="12699"/>
              <a:ext cx="2879486" cy="1960478"/>
              <a:chOff x="0" y="0"/>
              <a:chExt cx="2879484" cy="1960476"/>
            </a:xfrm>
          </p:grpSpPr>
          <p:sp>
            <p:nvSpPr>
              <p:cNvPr id="1102" name="Rectangle 28"/>
              <p:cNvSpPr/>
              <p:nvPr/>
            </p:nvSpPr>
            <p:spPr>
              <a:xfrm flipH="1">
                <a:off x="1292526" y="1516867"/>
                <a:ext cx="229428" cy="16623"/>
              </a:xfrm>
              <a:prstGeom prst="rect">
                <a:avLst/>
              </a:prstGeom>
              <a:solidFill>
                <a:schemeClr val="accent3"/>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03" name="Rectangle 8"/>
              <p:cNvSpPr/>
              <p:nvPr/>
            </p:nvSpPr>
            <p:spPr>
              <a:xfrm flipH="1">
                <a:off x="1435918" y="477036"/>
                <a:ext cx="544891" cy="55410"/>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04" name="Rectangle 10"/>
              <p:cNvSpPr/>
              <p:nvPr/>
            </p:nvSpPr>
            <p:spPr>
              <a:xfrm flipH="1">
                <a:off x="1980809" y="643261"/>
                <a:ext cx="279137" cy="55409"/>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05" name="Rectangle 12"/>
              <p:cNvSpPr/>
              <p:nvPr/>
            </p:nvSpPr>
            <p:spPr>
              <a:xfrm rot="5400000" flipH="1">
                <a:off x="2144574" y="711531"/>
                <a:ext cx="180079" cy="58314"/>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06" name="Rectangle 15"/>
              <p:cNvSpPr/>
              <p:nvPr/>
            </p:nvSpPr>
            <p:spPr>
              <a:xfrm rot="5400000" flipH="1">
                <a:off x="2148397" y="988573"/>
                <a:ext cx="180079" cy="58313"/>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07" name="Rectangle 17"/>
              <p:cNvSpPr/>
              <p:nvPr/>
            </p:nvSpPr>
            <p:spPr>
              <a:xfrm flipH="1">
                <a:off x="1952132" y="1335867"/>
                <a:ext cx="305904" cy="55409"/>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08" name="Rectangle 18"/>
              <p:cNvSpPr/>
              <p:nvPr/>
            </p:nvSpPr>
            <p:spPr>
              <a:xfrm rot="5400000" flipH="1">
                <a:off x="2148397" y="1265616"/>
                <a:ext cx="180079" cy="58313"/>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09" name="Rectangle 21"/>
              <p:cNvSpPr/>
              <p:nvPr/>
            </p:nvSpPr>
            <p:spPr>
              <a:xfrm rot="5400000" flipH="1">
                <a:off x="1861613" y="578551"/>
                <a:ext cx="180079" cy="58314"/>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10" name="Rectangle 22"/>
              <p:cNvSpPr/>
              <p:nvPr/>
            </p:nvSpPr>
            <p:spPr>
              <a:xfrm flipH="1">
                <a:off x="1520042" y="1491932"/>
                <a:ext cx="487534" cy="65568"/>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11" name="Rectangle 24"/>
              <p:cNvSpPr/>
              <p:nvPr/>
            </p:nvSpPr>
            <p:spPr>
              <a:xfrm rot="5400000" flipH="1">
                <a:off x="1890292" y="1410600"/>
                <a:ext cx="180079" cy="58314"/>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12" name="Rectangle 9"/>
              <p:cNvSpPr/>
              <p:nvPr/>
            </p:nvSpPr>
            <p:spPr>
              <a:xfrm flipH="1">
                <a:off x="891027" y="477036"/>
                <a:ext cx="544892" cy="55410"/>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13" name="Rectangle 23"/>
              <p:cNvSpPr/>
              <p:nvPr/>
            </p:nvSpPr>
            <p:spPr>
              <a:xfrm flipH="1">
                <a:off x="860437" y="1491932"/>
                <a:ext cx="487535" cy="65568"/>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14" name="Rectangle 29"/>
              <p:cNvSpPr/>
              <p:nvPr/>
            </p:nvSpPr>
            <p:spPr>
              <a:xfrm>
                <a:off x="619170" y="615557"/>
                <a:ext cx="265755" cy="55409"/>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15" name="Rectangle 30"/>
              <p:cNvSpPr/>
              <p:nvPr/>
            </p:nvSpPr>
            <p:spPr>
              <a:xfrm>
                <a:off x="624631" y="754078"/>
                <a:ext cx="518768" cy="55409"/>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16" name="Rectangle 31"/>
              <p:cNvSpPr/>
              <p:nvPr/>
            </p:nvSpPr>
            <p:spPr>
              <a:xfrm rot="16200000">
                <a:off x="553249" y="685225"/>
                <a:ext cx="180079" cy="55518"/>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17" name="Rectangle 32"/>
              <p:cNvSpPr/>
              <p:nvPr/>
            </p:nvSpPr>
            <p:spPr>
              <a:xfrm>
                <a:off x="615529" y="892599"/>
                <a:ext cx="518768" cy="55410"/>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18" name="Rectangle 33"/>
              <p:cNvSpPr/>
              <p:nvPr/>
            </p:nvSpPr>
            <p:spPr>
              <a:xfrm>
                <a:off x="620991" y="1031120"/>
                <a:ext cx="518767" cy="55410"/>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19" name="Rectangle 34"/>
              <p:cNvSpPr/>
              <p:nvPr/>
            </p:nvSpPr>
            <p:spPr>
              <a:xfrm rot="16200000">
                <a:off x="549609" y="962267"/>
                <a:ext cx="180079" cy="55518"/>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20" name="Rectangle 35"/>
              <p:cNvSpPr/>
              <p:nvPr/>
            </p:nvSpPr>
            <p:spPr>
              <a:xfrm>
                <a:off x="615529" y="1169641"/>
                <a:ext cx="518768" cy="55410"/>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21" name="Rectangle 36"/>
              <p:cNvSpPr/>
              <p:nvPr/>
            </p:nvSpPr>
            <p:spPr>
              <a:xfrm>
                <a:off x="620991" y="1308162"/>
                <a:ext cx="291237" cy="55409"/>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22" name="Rectangle 37"/>
              <p:cNvSpPr/>
              <p:nvPr/>
            </p:nvSpPr>
            <p:spPr>
              <a:xfrm rot="16200000">
                <a:off x="549609" y="1239309"/>
                <a:ext cx="180079" cy="55518"/>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23" name="Rectangle 38"/>
              <p:cNvSpPr/>
              <p:nvPr/>
            </p:nvSpPr>
            <p:spPr>
              <a:xfrm rot="16200000">
                <a:off x="1023780" y="823746"/>
                <a:ext cx="180079" cy="55518"/>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24" name="Rectangle 39"/>
              <p:cNvSpPr/>
              <p:nvPr/>
            </p:nvSpPr>
            <p:spPr>
              <a:xfrm rot="16200000">
                <a:off x="1023780" y="1100788"/>
                <a:ext cx="180079" cy="55518"/>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25" name="Rectangle 40"/>
              <p:cNvSpPr/>
              <p:nvPr/>
            </p:nvSpPr>
            <p:spPr>
              <a:xfrm rot="16200000">
                <a:off x="822644" y="552245"/>
                <a:ext cx="180079" cy="55518"/>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26" name="Rectangle 41"/>
              <p:cNvSpPr/>
              <p:nvPr/>
            </p:nvSpPr>
            <p:spPr>
              <a:xfrm rot="16200000">
                <a:off x="795340" y="1384295"/>
                <a:ext cx="180078" cy="55518"/>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nvGrpSpPr>
              <p:cNvPr id="1131" name="Group 51"/>
              <p:cNvGrpSpPr/>
              <p:nvPr/>
            </p:nvGrpSpPr>
            <p:grpSpPr>
              <a:xfrm>
                <a:off x="971825" y="501045"/>
                <a:ext cx="935834" cy="1025057"/>
                <a:chOff x="0" y="0"/>
                <a:chExt cx="935832" cy="1025055"/>
              </a:xfrm>
            </p:grpSpPr>
            <p:sp>
              <p:nvSpPr>
                <p:cNvPr id="1127" name="Straight Arrow Connector 61"/>
                <p:cNvSpPr/>
                <p:nvPr/>
              </p:nvSpPr>
              <p:spPr>
                <a:xfrm>
                  <a:off x="691170" y="1023209"/>
                  <a:ext cx="244663" cy="578"/>
                </a:xfrm>
                <a:prstGeom prst="line">
                  <a:avLst/>
                </a:prstGeom>
                <a:noFill/>
                <a:ln w="28575" cap="flat">
                  <a:solidFill>
                    <a:srgbClr val="FFD94A"/>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1128" name="Straight Arrow Connector 62"/>
                <p:cNvSpPr/>
                <p:nvPr/>
              </p:nvSpPr>
              <p:spPr>
                <a:xfrm>
                  <a:off x="8155" y="1024478"/>
                  <a:ext cx="244663" cy="578"/>
                </a:xfrm>
                <a:prstGeom prst="line">
                  <a:avLst/>
                </a:prstGeom>
                <a:noFill/>
                <a:ln w="28575" cap="flat">
                  <a:solidFill>
                    <a:srgbClr val="FFD94A"/>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1129" name="Straight Arrow Connector 63"/>
                <p:cNvSpPr/>
                <p:nvPr/>
              </p:nvSpPr>
              <p:spPr>
                <a:xfrm flipH="1" flipV="1">
                  <a:off x="0" y="1269"/>
                  <a:ext cx="244662" cy="578"/>
                </a:xfrm>
                <a:prstGeom prst="line">
                  <a:avLst/>
                </a:prstGeom>
                <a:noFill/>
                <a:ln w="28575" cap="flat">
                  <a:solidFill>
                    <a:srgbClr val="FFD94A"/>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1130" name="Straight Arrow Connector 64"/>
                <p:cNvSpPr/>
                <p:nvPr/>
              </p:nvSpPr>
              <p:spPr>
                <a:xfrm flipH="1" flipV="1">
                  <a:off x="683015" y="-1"/>
                  <a:ext cx="244662" cy="579"/>
                </a:xfrm>
                <a:prstGeom prst="line">
                  <a:avLst/>
                </a:prstGeom>
                <a:noFill/>
                <a:ln w="28575" cap="flat">
                  <a:solidFill>
                    <a:srgbClr val="FFD94A"/>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sp>
            <p:nvSpPr>
              <p:cNvPr id="1132" name="Oval 6"/>
              <p:cNvSpPr/>
              <p:nvPr/>
            </p:nvSpPr>
            <p:spPr>
              <a:xfrm flipH="1">
                <a:off x="1321204" y="311337"/>
                <a:ext cx="211780" cy="213720"/>
              </a:xfrm>
              <a:prstGeom prst="ellipse">
                <a:avLst/>
              </a:prstGeom>
              <a:solidFill>
                <a:schemeClr val="accent3"/>
              </a:solidFill>
              <a:ln w="12700" cap="flat">
                <a:solidFill>
                  <a:srgbClr val="FFFFFF"/>
                </a:solidFill>
                <a:prstDash val="solid"/>
                <a:round/>
              </a:ln>
              <a:effectLst/>
            </p:spPr>
            <p:txBody>
              <a:bodyPr wrap="square" lIns="45719" tIns="45719" rIns="45719" bIns="45719" numCol="1" anchor="t">
                <a:noAutofit/>
              </a:bodyPr>
              <a:lstStyle/>
              <a:p>
                <a:pPr algn="ctr">
                  <a:spcBef>
                    <a:spcPts val="1000"/>
                  </a:spcBef>
                  <a:defRPr sz="3600">
                    <a:solidFill>
                      <a:srgbClr val="CC3300"/>
                    </a:solidFill>
                  </a:defRPr>
                </a:pPr>
                <a:endParaRPr/>
              </a:p>
            </p:txBody>
          </p:sp>
          <p:sp>
            <p:nvSpPr>
              <p:cNvPr id="1133" name="Circular Arrow 7"/>
              <p:cNvSpPr/>
              <p:nvPr/>
            </p:nvSpPr>
            <p:spPr>
              <a:xfrm rot="5400000">
                <a:off x="1349137" y="337630"/>
                <a:ext cx="163615" cy="161752"/>
              </a:xfrm>
              <a:custGeom>
                <a:avLst/>
                <a:gdLst/>
                <a:ahLst/>
                <a:cxnLst>
                  <a:cxn ang="0">
                    <a:pos x="wd2" y="hd2"/>
                  </a:cxn>
                  <a:cxn ang="5400000">
                    <a:pos x="wd2" y="hd2"/>
                  </a:cxn>
                  <a:cxn ang="10800000">
                    <a:pos x="wd2" y="hd2"/>
                  </a:cxn>
                  <a:cxn ang="16200000">
                    <a:pos x="wd2" y="hd2"/>
                  </a:cxn>
                </a:cxnLst>
                <a:rect l="0" t="0" r="r" b="b"/>
                <a:pathLst>
                  <a:path w="20462" h="19341" extrusionOk="0">
                    <a:moveTo>
                      <a:pt x="19075" y="12470"/>
                    </a:moveTo>
                    <a:cubicBezTo>
                      <a:pt x="17516" y="17581"/>
                      <a:pt x="12077" y="20471"/>
                      <a:pt x="6926" y="18925"/>
                    </a:cubicBezTo>
                    <a:cubicBezTo>
                      <a:pt x="1775" y="17379"/>
                      <a:pt x="-1138" y="11983"/>
                      <a:pt x="420" y="6872"/>
                    </a:cubicBezTo>
                    <a:cubicBezTo>
                      <a:pt x="1978" y="1761"/>
                      <a:pt x="7417" y="-1129"/>
                      <a:pt x="12569" y="417"/>
                    </a:cubicBezTo>
                    <a:cubicBezTo>
                      <a:pt x="15754" y="1373"/>
                      <a:pt x="18228" y="3876"/>
                      <a:pt x="19128" y="7054"/>
                    </a:cubicBezTo>
                    <a:lnTo>
                      <a:pt x="20462" y="7054"/>
                    </a:lnTo>
                    <a:lnTo>
                      <a:pt x="18100" y="9671"/>
                    </a:lnTo>
                    <a:lnTo>
                      <a:pt x="14894" y="7054"/>
                    </a:lnTo>
                    <a:lnTo>
                      <a:pt x="16204" y="7054"/>
                    </a:lnTo>
                    <a:lnTo>
                      <a:pt x="16204" y="7054"/>
                    </a:lnTo>
                    <a:cubicBezTo>
                      <a:pt x="14768" y="3465"/>
                      <a:pt x="10714" y="1727"/>
                      <a:pt x="7148" y="3172"/>
                    </a:cubicBezTo>
                    <a:cubicBezTo>
                      <a:pt x="3582" y="4617"/>
                      <a:pt x="1855" y="8698"/>
                      <a:pt x="3291" y="12288"/>
                    </a:cubicBezTo>
                    <a:cubicBezTo>
                      <a:pt x="4726" y="15877"/>
                      <a:pt x="8781" y="17615"/>
                      <a:pt x="12347" y="16170"/>
                    </a:cubicBezTo>
                    <a:cubicBezTo>
                      <a:pt x="14313" y="15373"/>
                      <a:pt x="15812" y="13718"/>
                      <a:pt x="16418" y="11673"/>
                    </a:cubicBezTo>
                    <a:close/>
                  </a:path>
                </a:pathLst>
              </a:custGeom>
              <a:solidFill>
                <a:srgbClr val="FFD94A"/>
              </a:solidFill>
              <a:ln w="12700" cap="flat">
                <a:noFill/>
                <a:miter lim="400000"/>
              </a:ln>
              <a:effectLst/>
            </p:spPr>
            <p:txBody>
              <a:bodyPr wrap="square" lIns="45719" tIns="45719" rIns="45719" bIns="45719" numCol="1" anchor="t">
                <a:noAutofit/>
              </a:bodyPr>
              <a:lstStyle/>
              <a:p>
                <a:pPr algn="ctr">
                  <a:spcBef>
                    <a:spcPts val="1000"/>
                  </a:spcBef>
                  <a:defRPr sz="3600">
                    <a:solidFill>
                      <a:srgbClr val="CC3300"/>
                    </a:solidFill>
                  </a:defRPr>
                </a:pPr>
                <a:endParaRPr/>
              </a:p>
            </p:txBody>
          </p:sp>
          <p:sp>
            <p:nvSpPr>
              <p:cNvPr id="1134" name="Rectangle 11"/>
              <p:cNvSpPr/>
              <p:nvPr/>
            </p:nvSpPr>
            <p:spPr>
              <a:xfrm flipH="1">
                <a:off x="1709320" y="781782"/>
                <a:ext cx="544891" cy="55409"/>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35" name="Rectangle 13"/>
              <p:cNvSpPr/>
              <p:nvPr/>
            </p:nvSpPr>
            <p:spPr>
              <a:xfrm flipH="1">
                <a:off x="1718879" y="920303"/>
                <a:ext cx="544891" cy="55409"/>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36" name="Rectangle 14"/>
              <p:cNvSpPr/>
              <p:nvPr/>
            </p:nvSpPr>
            <p:spPr>
              <a:xfrm flipH="1">
                <a:off x="1713143" y="1058824"/>
                <a:ext cx="544891" cy="55409"/>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37" name="Rectangle 16"/>
              <p:cNvSpPr/>
              <p:nvPr/>
            </p:nvSpPr>
            <p:spPr>
              <a:xfrm flipH="1">
                <a:off x="1718879" y="1197346"/>
                <a:ext cx="544891" cy="55409"/>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38" name="Rectangle 19"/>
              <p:cNvSpPr/>
              <p:nvPr/>
            </p:nvSpPr>
            <p:spPr>
              <a:xfrm rot="5400000" flipH="1">
                <a:off x="1650349" y="850052"/>
                <a:ext cx="180079" cy="58314"/>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39" name="Rectangle 20"/>
              <p:cNvSpPr/>
              <p:nvPr/>
            </p:nvSpPr>
            <p:spPr>
              <a:xfrm rot="5400000" flipH="1">
                <a:off x="1650349" y="1127095"/>
                <a:ext cx="180079" cy="58313"/>
              </a:xfrm>
              <a:prstGeom prst="rect">
                <a:avLst/>
              </a:prstGeom>
              <a:solidFill>
                <a:srgbClr val="00F5FB"/>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40" name="TextBox 68"/>
              <p:cNvSpPr txBox="1"/>
              <p:nvPr/>
            </p:nvSpPr>
            <p:spPr>
              <a:xfrm>
                <a:off x="0" y="741959"/>
                <a:ext cx="683878" cy="48309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lgn="ctr">
                  <a:spcBef>
                    <a:spcPts val="300"/>
                  </a:spcBef>
                  <a:defRPr sz="700" b="0">
                    <a:solidFill>
                      <a:srgbClr val="059797"/>
                    </a:solidFill>
                  </a:defRPr>
                </a:pPr>
                <a:r>
                  <a:t>Indoor</a:t>
                </a:r>
                <a:endParaRPr>
                  <a:solidFill>
                    <a:srgbClr val="FFFFFF"/>
                  </a:solidFill>
                </a:endParaRPr>
              </a:p>
              <a:p>
                <a:pPr algn="ctr">
                  <a:spcBef>
                    <a:spcPts val="300"/>
                  </a:spcBef>
                  <a:defRPr sz="700" b="0">
                    <a:solidFill>
                      <a:srgbClr val="059797"/>
                    </a:solidFill>
                  </a:defRPr>
                </a:pPr>
                <a:r>
                  <a:t>Heat </a:t>
                </a:r>
                <a:endParaRPr>
                  <a:solidFill>
                    <a:srgbClr val="FFFFFF"/>
                  </a:solidFill>
                </a:endParaRPr>
              </a:p>
              <a:p>
                <a:pPr algn="ctr">
                  <a:spcBef>
                    <a:spcPts val="300"/>
                  </a:spcBef>
                  <a:defRPr sz="700" b="0">
                    <a:solidFill>
                      <a:srgbClr val="059797"/>
                    </a:solidFill>
                  </a:defRPr>
                </a:pPr>
                <a:r>
                  <a:t>Exchanger</a:t>
                </a:r>
              </a:p>
            </p:txBody>
          </p:sp>
          <p:sp>
            <p:nvSpPr>
              <p:cNvPr id="1141" name="TextBox 69"/>
              <p:cNvSpPr txBox="1"/>
              <p:nvPr/>
            </p:nvSpPr>
            <p:spPr>
              <a:xfrm>
                <a:off x="2195607" y="738593"/>
                <a:ext cx="683878" cy="4545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lgn="ctr">
                  <a:spcBef>
                    <a:spcPts val="300"/>
                  </a:spcBef>
                  <a:defRPr sz="700" b="0">
                    <a:solidFill>
                      <a:srgbClr val="059797"/>
                    </a:solidFill>
                  </a:defRPr>
                </a:pPr>
                <a:r>
                  <a:t>Outdoor</a:t>
                </a:r>
                <a:endParaRPr>
                  <a:solidFill>
                    <a:srgbClr val="FFFFFF"/>
                  </a:solidFill>
                </a:endParaRPr>
              </a:p>
              <a:p>
                <a:pPr algn="ctr">
                  <a:spcBef>
                    <a:spcPts val="300"/>
                  </a:spcBef>
                  <a:defRPr sz="700" b="0">
                    <a:solidFill>
                      <a:srgbClr val="059797"/>
                    </a:solidFill>
                  </a:defRPr>
                </a:pPr>
                <a:r>
                  <a:t>Heat </a:t>
                </a:r>
                <a:endParaRPr>
                  <a:solidFill>
                    <a:srgbClr val="FFFFFF"/>
                  </a:solidFill>
                </a:endParaRPr>
              </a:p>
              <a:p>
                <a:pPr algn="ctr">
                  <a:spcBef>
                    <a:spcPts val="300"/>
                  </a:spcBef>
                  <a:defRPr sz="700" b="0">
                    <a:solidFill>
                      <a:srgbClr val="059797"/>
                    </a:solidFill>
                  </a:defRPr>
                </a:pPr>
                <a:r>
                  <a:t>Exchanger</a:t>
                </a:r>
              </a:p>
            </p:txBody>
          </p:sp>
          <p:sp>
            <p:nvSpPr>
              <p:cNvPr id="1142" name="TextBox 70"/>
              <p:cNvSpPr txBox="1"/>
              <p:nvPr/>
            </p:nvSpPr>
            <p:spPr>
              <a:xfrm>
                <a:off x="1079806" y="0"/>
                <a:ext cx="683878" cy="3673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lgn="ctr">
                  <a:spcBef>
                    <a:spcPts val="300"/>
                  </a:spcBef>
                  <a:defRPr sz="700" b="0">
                    <a:solidFill>
                      <a:srgbClr val="059797"/>
                    </a:solidFill>
                  </a:defRPr>
                </a:pPr>
                <a:r>
                  <a:t>Pressurizing</a:t>
                </a:r>
                <a:endParaRPr>
                  <a:solidFill>
                    <a:srgbClr val="FFFFFF"/>
                  </a:solidFill>
                </a:endParaRPr>
              </a:p>
              <a:p>
                <a:pPr algn="ctr">
                  <a:spcBef>
                    <a:spcPts val="300"/>
                  </a:spcBef>
                  <a:defRPr sz="700" b="0">
                    <a:solidFill>
                      <a:srgbClr val="059797"/>
                    </a:solidFill>
                  </a:defRPr>
                </a:pPr>
                <a:r>
                  <a:t>Pump</a:t>
                </a:r>
              </a:p>
            </p:txBody>
          </p:sp>
          <p:sp>
            <p:nvSpPr>
              <p:cNvPr id="1143" name="TextBox 118"/>
              <p:cNvSpPr txBox="1"/>
              <p:nvPr/>
            </p:nvSpPr>
            <p:spPr>
              <a:xfrm>
                <a:off x="971825" y="1593105"/>
                <a:ext cx="1007820" cy="3673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lgn="ctr">
                  <a:spcBef>
                    <a:spcPts val="300"/>
                  </a:spcBef>
                  <a:defRPr sz="700" b="0">
                    <a:solidFill>
                      <a:srgbClr val="059797"/>
                    </a:solidFill>
                  </a:defRPr>
                </a:pPr>
                <a:r>
                  <a:t>Restricting Valve </a:t>
                </a:r>
                <a:endParaRPr>
                  <a:solidFill>
                    <a:srgbClr val="FFFFFF"/>
                  </a:solidFill>
                </a:endParaRPr>
              </a:p>
              <a:p>
                <a:pPr algn="ctr">
                  <a:spcBef>
                    <a:spcPts val="300"/>
                  </a:spcBef>
                  <a:defRPr sz="700" b="0">
                    <a:solidFill>
                      <a:srgbClr val="059797"/>
                    </a:solidFill>
                  </a:defRPr>
                </a:pPr>
                <a:r>
                  <a:t>or Capillary</a:t>
                </a:r>
              </a:p>
            </p:txBody>
          </p:sp>
          <p:sp>
            <p:nvSpPr>
              <p:cNvPr id="1144" name="TextBox 120"/>
              <p:cNvSpPr txBox="1"/>
              <p:nvPr/>
            </p:nvSpPr>
            <p:spPr>
              <a:xfrm>
                <a:off x="2051632" y="216123"/>
                <a:ext cx="683878" cy="2769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spcBef>
                    <a:spcPts val="300"/>
                  </a:spcBef>
                  <a:defRPr sz="700" b="0">
                    <a:solidFill>
                      <a:schemeClr val="accent1"/>
                    </a:solidFill>
                  </a:defRPr>
                </a:lvl1pPr>
              </a:lstStyle>
              <a:p>
                <a:r>
                  <a:t>Vaporized Coolant</a:t>
                </a:r>
              </a:p>
            </p:txBody>
          </p:sp>
          <p:sp>
            <p:nvSpPr>
              <p:cNvPr id="1145" name="TextBox 121"/>
              <p:cNvSpPr txBox="1"/>
              <p:nvPr/>
            </p:nvSpPr>
            <p:spPr>
              <a:xfrm>
                <a:off x="179967" y="204523"/>
                <a:ext cx="683879" cy="2769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spcBef>
                    <a:spcPts val="300"/>
                  </a:spcBef>
                  <a:defRPr sz="700" b="0">
                    <a:solidFill>
                      <a:srgbClr val="00F5FB"/>
                    </a:solidFill>
                  </a:defRPr>
                </a:lvl1pPr>
              </a:lstStyle>
              <a:p>
                <a:r>
                  <a:t>Liquefied  Coolant</a:t>
                </a:r>
              </a:p>
            </p:txBody>
          </p:sp>
          <p:sp>
            <p:nvSpPr>
              <p:cNvPr id="1146" name="Straight Connector 123"/>
              <p:cNvSpPr/>
              <p:nvPr/>
            </p:nvSpPr>
            <p:spPr>
              <a:xfrm>
                <a:off x="521906" y="490517"/>
                <a:ext cx="125979" cy="105657"/>
              </a:xfrm>
              <a:prstGeom prst="line">
                <a:avLst/>
              </a:prstGeom>
              <a:solidFill>
                <a:schemeClr val="accent1"/>
              </a:solid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147" name="Straight Connector 125"/>
              <p:cNvSpPr/>
              <p:nvPr/>
            </p:nvSpPr>
            <p:spPr>
              <a:xfrm flipH="1">
                <a:off x="2241199" y="489362"/>
                <a:ext cx="134376" cy="118412"/>
              </a:xfrm>
              <a:prstGeom prst="line">
                <a:avLst/>
              </a:prstGeom>
              <a:solidFill>
                <a:schemeClr val="accent1"/>
              </a:solid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1149" name="Double Arrow"/>
            <p:cNvSpPr/>
            <p:nvPr/>
          </p:nvSpPr>
          <p:spPr>
            <a:xfrm>
              <a:off x="2922717" y="810788"/>
              <a:ext cx="1127908" cy="335565"/>
            </a:xfrm>
            <a:prstGeom prst="leftRightArrow">
              <a:avLst>
                <a:gd name="adj1" fmla="val 21503"/>
                <a:gd name="adj2" fmla="val 105134"/>
              </a:avLst>
            </a:prstGeom>
            <a:solidFill>
              <a:srgbClr val="FBC901"/>
            </a:solidFill>
            <a:ln w="12700" cap="flat">
              <a:noFill/>
              <a:miter lim="400000"/>
            </a:ln>
            <a:effectLst/>
          </p:spPr>
          <p:txBody>
            <a:bodyPr wrap="square" lIns="45719" tIns="45719" rIns="45719" bIns="45719" numCol="1" anchor="t">
              <a:noAutofit/>
            </a:bodyPr>
            <a:lstStyle/>
            <a:p>
              <a:endParaRPr/>
            </a:p>
          </p:txBody>
        </p:sp>
      </p:grpSp>
      <p:sp>
        <p:nvSpPr>
          <p:cNvPr id="1151" name="Rectangle 3"/>
          <p:cNvSpPr txBox="1"/>
          <p:nvPr/>
        </p:nvSpPr>
        <p:spPr>
          <a:xfrm>
            <a:off x="92079" y="5082888"/>
            <a:ext cx="8984060" cy="13903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But Heat Pump efficiency drops as difference between </a:t>
            </a:r>
            <a:r>
              <a:rPr b="1" dirty="0"/>
              <a:t>inside</a:t>
            </a:r>
            <a:r>
              <a:rPr dirty="0"/>
              <a:t> &amp; </a:t>
            </a:r>
            <a:r>
              <a:rPr b="1" dirty="0"/>
              <a:t>outside</a:t>
            </a:r>
            <a:r>
              <a:rPr dirty="0"/>
              <a:t> temperature increases</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making them unsuitable for room air heating or cooling in extreme climates, or for the				extreme heating done in other types of commercial non-room-air furnaces &amp; burners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3" name="Rectangle 2"/>
          <p:cNvSpPr txBox="1">
            <a:spLocks noGrp="1"/>
          </p:cNvSpPr>
          <p:nvPr>
            <p:ph type="title"/>
          </p:nvPr>
        </p:nvSpPr>
        <p:spPr>
          <a:xfrm>
            <a:off x="85364" y="12699"/>
            <a:ext cx="8753836" cy="414338"/>
          </a:xfrm>
          <a:prstGeom prst="rect">
            <a:avLst/>
          </a:prstGeom>
        </p:spPr>
        <p:txBody>
          <a:bodyPr/>
          <a:lstStyle/>
          <a:p>
            <a:pPr>
              <a:defRPr sz="1800"/>
            </a:pPr>
            <a:r>
              <a:t>The 5</a:t>
            </a:r>
            <a:r>
              <a:rPr baseline="31999"/>
              <a:t>th</a:t>
            </a:r>
            <a:r>
              <a:t> and 6</a:t>
            </a:r>
            <a:r>
              <a:rPr baseline="31999"/>
              <a:t>th</a:t>
            </a:r>
            <a:r>
              <a:t> icons instead depicted </a:t>
            </a:r>
            <a:r>
              <a:rPr b="1">
                <a:solidFill>
                  <a:srgbClr val="FF6600"/>
                </a:solidFill>
              </a:rPr>
              <a:t>Industrial Heating</a:t>
            </a:r>
          </a:p>
        </p:txBody>
      </p:sp>
      <p:sp>
        <p:nvSpPr>
          <p:cNvPr id="1154" name="Rectangle 3"/>
          <p:cNvSpPr txBox="1"/>
          <p:nvPr/>
        </p:nvSpPr>
        <p:spPr>
          <a:xfrm>
            <a:off x="79970" y="1969105"/>
            <a:ext cx="9144001" cy="24725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10000"/>
          </a:bodyPr>
          <a:lstStyle/>
          <a:p>
            <a:pPr>
              <a:lnSpc>
                <a:spcPct val="170000"/>
              </a:lnSpc>
              <a:tabLst>
                <a:tab pos="381000" algn="l"/>
                <a:tab pos="787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Most of that heat is now produced with electric heaters or GHG-emitting Natural Gas burners,</a:t>
            </a:r>
          </a:p>
          <a:p>
            <a:pPr>
              <a:lnSpc>
                <a:spcPct val="170000"/>
              </a:lnSpc>
              <a:tabLst>
                <a:tab pos="381000" algn="l"/>
                <a:tab pos="787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because non-air industrial heating is mostly to temperatures beyond the reach of Heat Pumps</a:t>
            </a:r>
          </a:p>
          <a:p>
            <a:pPr>
              <a:lnSpc>
                <a:spcPct val="170000"/>
              </a:lnSpc>
              <a:tabLst>
                <a:tab pos="381000" algn="l"/>
                <a:tab pos="787400" algn="l"/>
                <a:tab pos="1371600" algn="l"/>
                <a:tab pos="1828800" algn="l"/>
                <a:tab pos="2286000" algn="l"/>
              </a:tabLst>
              <a:defRPr sz="300" b="0">
                <a:solidFill>
                  <a:srgbClr val="FFFFFF"/>
                </a:solidFill>
                <a:effectLst>
                  <a:outerShdw blurRad="38100" dist="38100" dir="2700000" rotWithShape="0">
                    <a:srgbClr val="000000"/>
                  </a:outerShdw>
                </a:effectLst>
                <a:latin typeface="+mn-lt"/>
                <a:ea typeface="+mn-ea"/>
                <a:cs typeface="+mn-cs"/>
                <a:sym typeface="Arial"/>
              </a:defRPr>
            </a:pPr>
            <a:r>
              <a:rPr dirty="0"/>
              <a:t> </a:t>
            </a:r>
          </a:p>
          <a:p>
            <a:pPr>
              <a:lnSpc>
                <a:spcPct val="170000"/>
              </a:lnSpc>
              <a:tabLst>
                <a:tab pos="381000" algn="l"/>
                <a:tab pos="787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Here H</a:t>
            </a:r>
            <a:r>
              <a:rPr baseline="-5999" dirty="0"/>
              <a:t>2</a:t>
            </a:r>
            <a:r>
              <a:rPr dirty="0"/>
              <a:t> could be substituted for Natural Gas, but having 1/3 the intrinsic heat energy / volume, </a:t>
            </a:r>
          </a:p>
          <a:p>
            <a:pPr>
              <a:lnSpc>
                <a:spcPct val="170000"/>
              </a:lnSpc>
              <a:tabLst>
                <a:tab pos="381000" algn="l"/>
                <a:tab pos="787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3X the H</a:t>
            </a:r>
            <a:r>
              <a:rPr baseline="-5999" dirty="0"/>
              <a:t>2</a:t>
            </a:r>
            <a:r>
              <a:rPr dirty="0"/>
              <a:t> volume of the Natural Gas it supplanted would again be required</a:t>
            </a:r>
          </a:p>
          <a:p>
            <a:pPr>
              <a:lnSpc>
                <a:spcPct val="170000"/>
              </a:lnSpc>
              <a:tabLst>
                <a:tab pos="381000" algn="l"/>
                <a:tab pos="787400" algn="l"/>
                <a:tab pos="1371600" algn="l"/>
                <a:tab pos="1828800" algn="l"/>
                <a:tab pos="22860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dirty="0"/>
          </a:p>
          <a:p>
            <a:pPr>
              <a:lnSpc>
                <a:spcPct val="170000"/>
              </a:lnSpc>
              <a:tabLst>
                <a:tab pos="381000" algn="l"/>
                <a:tab pos="787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If that H</a:t>
            </a:r>
            <a:r>
              <a:rPr baseline="-5999" dirty="0"/>
              <a:t>2</a:t>
            </a:r>
            <a:r>
              <a:rPr dirty="0"/>
              <a:t> came from </a:t>
            </a:r>
            <a:r>
              <a:rPr dirty="0">
                <a:solidFill>
                  <a:srgbClr val="66CC33"/>
                </a:solidFill>
              </a:rPr>
              <a:t>Green Electricity</a:t>
            </a:r>
            <a:r>
              <a:rPr dirty="0"/>
              <a:t> driven Electrolysis, it would eliminate GHG emissions</a:t>
            </a:r>
          </a:p>
          <a:p>
            <a:pPr>
              <a:lnSpc>
                <a:spcPct val="170000"/>
              </a:lnSpc>
              <a:tabLst>
                <a:tab pos="381000" algn="l"/>
                <a:tab pos="787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But going even father back in this </a:t>
            </a:r>
            <a:r>
              <a:rPr dirty="0" err="1"/>
              <a:t>noteset</a:t>
            </a:r>
            <a:r>
              <a:rPr dirty="0"/>
              <a:t>:</a:t>
            </a:r>
          </a:p>
        </p:txBody>
      </p:sp>
      <p:grpSp>
        <p:nvGrpSpPr>
          <p:cNvPr id="1177" name="Group"/>
          <p:cNvGrpSpPr/>
          <p:nvPr/>
        </p:nvGrpSpPr>
        <p:grpSpPr>
          <a:xfrm>
            <a:off x="199525" y="570521"/>
            <a:ext cx="8735825" cy="1290075"/>
            <a:chOff x="0" y="0"/>
            <a:chExt cx="8735823" cy="1290074"/>
          </a:xfrm>
        </p:grpSpPr>
        <p:grpSp>
          <p:nvGrpSpPr>
            <p:cNvPr id="1174" name="Group"/>
            <p:cNvGrpSpPr/>
            <p:nvPr/>
          </p:nvGrpSpPr>
          <p:grpSpPr>
            <a:xfrm>
              <a:off x="0" y="3046"/>
              <a:ext cx="8735824" cy="1287029"/>
              <a:chOff x="0" y="0"/>
              <a:chExt cx="8735823" cy="1287028"/>
            </a:xfrm>
          </p:grpSpPr>
          <p:grpSp>
            <p:nvGrpSpPr>
              <p:cNvPr id="1168" name="Group"/>
              <p:cNvGrpSpPr/>
              <p:nvPr/>
            </p:nvGrpSpPr>
            <p:grpSpPr>
              <a:xfrm>
                <a:off x="0" y="0"/>
                <a:ext cx="4474534" cy="1287029"/>
                <a:chOff x="0" y="0"/>
                <a:chExt cx="4474533" cy="1287028"/>
              </a:xfrm>
            </p:grpSpPr>
            <p:pic>
              <p:nvPicPr>
                <p:cNvPr id="1155" name="Image" descr="Image"/>
                <p:cNvPicPr>
                  <a:picLocks noChangeAspect="1"/>
                </p:cNvPicPr>
                <p:nvPr/>
              </p:nvPicPr>
              <p:blipFill>
                <a:blip r:embed="rId2"/>
                <a:stretch>
                  <a:fillRect/>
                </a:stretch>
              </p:blipFill>
              <p:spPr>
                <a:xfrm>
                  <a:off x="0" y="0"/>
                  <a:ext cx="695586" cy="390350"/>
                </a:xfrm>
                <a:prstGeom prst="rect">
                  <a:avLst/>
                </a:prstGeom>
                <a:ln w="12700" cap="flat">
                  <a:noFill/>
                  <a:miter lim="400000"/>
                </a:ln>
                <a:effectLst/>
              </p:spPr>
            </p:pic>
            <p:pic>
              <p:nvPicPr>
                <p:cNvPr id="1156" name="Image" descr="Image"/>
                <p:cNvPicPr>
                  <a:picLocks noChangeAspect="1"/>
                </p:cNvPicPr>
                <p:nvPr/>
              </p:nvPicPr>
              <p:blipFill>
                <a:blip r:embed="rId3"/>
                <a:stretch>
                  <a:fillRect/>
                </a:stretch>
              </p:blipFill>
              <p:spPr>
                <a:xfrm>
                  <a:off x="279177" y="497550"/>
                  <a:ext cx="592109" cy="789479"/>
                </a:xfrm>
                <a:prstGeom prst="rect">
                  <a:avLst/>
                </a:prstGeom>
                <a:ln w="12700" cap="flat">
                  <a:noFill/>
                  <a:miter lim="400000"/>
                </a:ln>
                <a:effectLst/>
              </p:spPr>
            </p:pic>
            <p:pic>
              <p:nvPicPr>
                <p:cNvPr id="1157" name="Image" descr="Image"/>
                <p:cNvPicPr>
                  <a:picLocks noChangeAspect="1"/>
                </p:cNvPicPr>
                <p:nvPr/>
              </p:nvPicPr>
              <p:blipFill>
                <a:blip r:embed="rId4"/>
                <a:srcRect/>
                <a:stretch>
                  <a:fillRect/>
                </a:stretch>
              </p:blipFill>
              <p:spPr>
                <a:xfrm>
                  <a:off x="1085780" y="11168"/>
                  <a:ext cx="764236" cy="509292"/>
                </a:xfrm>
                <a:prstGeom prst="rect">
                  <a:avLst/>
                </a:prstGeom>
                <a:ln w="12700" cap="flat">
                  <a:noFill/>
                  <a:miter lim="400000"/>
                </a:ln>
                <a:effectLst/>
              </p:spPr>
            </p:pic>
            <p:pic>
              <p:nvPicPr>
                <p:cNvPr id="1158" name="Image" descr="Image"/>
                <p:cNvPicPr>
                  <a:picLocks noChangeAspect="1"/>
                </p:cNvPicPr>
                <p:nvPr/>
              </p:nvPicPr>
              <p:blipFill>
                <a:blip r:embed="rId5"/>
                <a:stretch>
                  <a:fillRect/>
                </a:stretch>
              </p:blipFill>
              <p:spPr>
                <a:xfrm>
                  <a:off x="1342975" y="698346"/>
                  <a:ext cx="835238" cy="556826"/>
                </a:xfrm>
                <a:prstGeom prst="rect">
                  <a:avLst/>
                </a:prstGeom>
                <a:ln w="12700" cap="flat">
                  <a:noFill/>
                  <a:miter lim="400000"/>
                </a:ln>
                <a:effectLst/>
              </p:spPr>
            </p:pic>
            <p:pic>
              <p:nvPicPr>
                <p:cNvPr id="1159" name="Image" descr="Image"/>
                <p:cNvPicPr>
                  <a:picLocks noChangeAspect="1"/>
                </p:cNvPicPr>
                <p:nvPr/>
              </p:nvPicPr>
              <p:blipFill>
                <a:blip r:embed="rId6"/>
                <a:srcRect l="31954" r="19167"/>
                <a:stretch>
                  <a:fillRect/>
                </a:stretch>
              </p:blipFill>
              <p:spPr>
                <a:xfrm>
                  <a:off x="2367210" y="218234"/>
                  <a:ext cx="515580" cy="703584"/>
                </a:xfrm>
                <a:prstGeom prst="rect">
                  <a:avLst/>
                </a:prstGeom>
                <a:ln w="12700" cap="flat">
                  <a:noFill/>
                  <a:miter lim="400000"/>
                </a:ln>
                <a:effectLst/>
              </p:spPr>
            </p:pic>
            <p:pic>
              <p:nvPicPr>
                <p:cNvPr id="1160" name="Image" descr="Image"/>
                <p:cNvPicPr>
                  <a:picLocks noChangeAspect="1"/>
                </p:cNvPicPr>
                <p:nvPr/>
              </p:nvPicPr>
              <p:blipFill>
                <a:blip r:embed="rId7"/>
                <a:stretch>
                  <a:fillRect/>
                </a:stretch>
              </p:blipFill>
              <p:spPr>
                <a:xfrm>
                  <a:off x="3109917" y="11168"/>
                  <a:ext cx="835238" cy="509292"/>
                </a:xfrm>
                <a:prstGeom prst="rect">
                  <a:avLst/>
                </a:prstGeom>
                <a:ln w="12700" cap="flat">
                  <a:noFill/>
                  <a:miter lim="400000"/>
                </a:ln>
                <a:effectLst/>
              </p:spPr>
            </p:pic>
            <p:grpSp>
              <p:nvGrpSpPr>
                <p:cNvPr id="1167" name="Group"/>
                <p:cNvGrpSpPr/>
                <p:nvPr/>
              </p:nvGrpSpPr>
              <p:grpSpPr>
                <a:xfrm>
                  <a:off x="3234914" y="648907"/>
                  <a:ext cx="1239620" cy="616875"/>
                  <a:chOff x="0" y="0"/>
                  <a:chExt cx="1239619" cy="616874"/>
                </a:xfrm>
              </p:grpSpPr>
              <p:pic>
                <p:nvPicPr>
                  <p:cNvPr id="1161" name="Image" descr="Image"/>
                  <p:cNvPicPr>
                    <a:picLocks noChangeAspect="1"/>
                  </p:cNvPicPr>
                  <p:nvPr/>
                </p:nvPicPr>
                <p:blipFill>
                  <a:blip r:embed="rId8"/>
                  <a:srcRect l="35412" r="15148"/>
                  <a:stretch>
                    <a:fillRect/>
                  </a:stretch>
                </p:blipFill>
                <p:spPr>
                  <a:xfrm>
                    <a:off x="137283" y="0"/>
                    <a:ext cx="830767" cy="616853"/>
                  </a:xfrm>
                  <a:prstGeom prst="rect">
                    <a:avLst/>
                  </a:prstGeom>
                  <a:ln w="12700" cap="flat">
                    <a:noFill/>
                    <a:miter lim="400000"/>
                  </a:ln>
                  <a:effectLst/>
                </p:spPr>
              </p:pic>
              <p:sp>
                <p:nvSpPr>
                  <p:cNvPr id="1162" name="Rectangle"/>
                  <p:cNvSpPr/>
                  <p:nvPr/>
                </p:nvSpPr>
                <p:spPr>
                  <a:xfrm>
                    <a:off x="140549" y="458382"/>
                    <a:ext cx="367813" cy="73766"/>
                  </a:xfrm>
                  <a:prstGeom prst="rect">
                    <a:avLst/>
                  </a:prstGeom>
                  <a:solidFill>
                    <a:srgbClr val="8DACB4"/>
                  </a:solidFill>
                  <a:ln w="12700" cap="flat">
                    <a:noFill/>
                    <a:miter lim="400000"/>
                  </a:ln>
                  <a:effectLst/>
                </p:spPr>
                <p:txBody>
                  <a:bodyPr wrap="square" lIns="45719" tIns="45719" rIns="45719" bIns="45719" numCol="1" anchor="t">
                    <a:noAutofit/>
                  </a:bodyPr>
                  <a:lstStyle/>
                  <a:p>
                    <a:endParaRPr/>
                  </a:p>
                </p:txBody>
              </p:sp>
              <p:sp>
                <p:nvSpPr>
                  <p:cNvPr id="1163" name="Rectangle"/>
                  <p:cNvSpPr/>
                  <p:nvPr/>
                </p:nvSpPr>
                <p:spPr>
                  <a:xfrm>
                    <a:off x="967350" y="0"/>
                    <a:ext cx="266211" cy="616812"/>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500">
                        <a:solidFill>
                          <a:srgbClr val="5E5E5E"/>
                        </a:solidFill>
                      </a:defRPr>
                    </a:pPr>
                    <a:endParaRPr/>
                  </a:p>
                  <a:p>
                    <a:pPr>
                      <a:defRPr sz="600">
                        <a:solidFill>
                          <a:srgbClr val="5E5E5E"/>
                        </a:solidFill>
                      </a:defRPr>
                    </a:pPr>
                    <a:endParaRPr/>
                  </a:p>
                </p:txBody>
              </p:sp>
              <p:sp>
                <p:nvSpPr>
                  <p:cNvPr id="1164" name="Rectangle"/>
                  <p:cNvSpPr/>
                  <p:nvPr/>
                </p:nvSpPr>
                <p:spPr>
                  <a:xfrm>
                    <a:off x="0" y="63"/>
                    <a:ext cx="139768" cy="616812"/>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800">
                        <a:solidFill>
                          <a:srgbClr val="5E5E5E"/>
                        </a:solidFill>
                      </a:defRPr>
                    </a:pPr>
                    <a:endParaRPr/>
                  </a:p>
                  <a:p>
                    <a:pPr>
                      <a:defRPr sz="800">
                        <a:solidFill>
                          <a:srgbClr val="5E5E5E"/>
                        </a:solidFill>
                      </a:defRPr>
                    </a:pPr>
                    <a:endParaRPr/>
                  </a:p>
                </p:txBody>
              </p:sp>
              <p:pic>
                <p:nvPicPr>
                  <p:cNvPr id="1165" name="Image" descr="Image"/>
                  <p:cNvPicPr>
                    <a:picLocks noChangeAspect="1"/>
                  </p:cNvPicPr>
                  <p:nvPr/>
                </p:nvPicPr>
                <p:blipFill>
                  <a:blip r:embed="rId9"/>
                  <a:srcRect l="39203" t="28464" r="21435" b="28464"/>
                  <a:stretch>
                    <a:fillRect/>
                  </a:stretch>
                </p:blipFill>
                <p:spPr>
                  <a:xfrm flipH="1">
                    <a:off x="958955" y="238286"/>
                    <a:ext cx="280665" cy="307129"/>
                  </a:xfrm>
                  <a:prstGeom prst="rect">
                    <a:avLst/>
                  </a:prstGeom>
                  <a:ln w="12700" cap="flat">
                    <a:noFill/>
                    <a:miter lim="400000"/>
                  </a:ln>
                  <a:effectLst/>
                </p:spPr>
              </p:pic>
              <p:sp>
                <p:nvSpPr>
                  <p:cNvPr id="1166" name="Rectangle"/>
                  <p:cNvSpPr/>
                  <p:nvPr/>
                </p:nvSpPr>
                <p:spPr>
                  <a:xfrm>
                    <a:off x="591624" y="465430"/>
                    <a:ext cx="367814" cy="73766"/>
                  </a:xfrm>
                  <a:prstGeom prst="rect">
                    <a:avLst/>
                  </a:prstGeom>
                  <a:solidFill>
                    <a:srgbClr val="8DACB4"/>
                  </a:solidFill>
                  <a:ln w="12700" cap="flat">
                    <a:noFill/>
                    <a:miter lim="400000"/>
                  </a:ln>
                  <a:effectLst/>
                </p:spPr>
                <p:txBody>
                  <a:bodyPr wrap="square" lIns="45719" tIns="45719" rIns="45719" bIns="45719" numCol="1" anchor="t">
                    <a:noAutofit/>
                  </a:bodyPr>
                  <a:lstStyle/>
                  <a:p>
                    <a:endParaRPr/>
                  </a:p>
                </p:txBody>
              </p:sp>
            </p:grpSp>
          </p:grpSp>
          <p:grpSp>
            <p:nvGrpSpPr>
              <p:cNvPr id="1173" name="Group"/>
              <p:cNvGrpSpPr/>
              <p:nvPr/>
            </p:nvGrpSpPr>
            <p:grpSpPr>
              <a:xfrm>
                <a:off x="4579622" y="0"/>
                <a:ext cx="4156202" cy="1273191"/>
                <a:chOff x="0" y="0"/>
                <a:chExt cx="4156201" cy="1273190"/>
              </a:xfrm>
            </p:grpSpPr>
            <p:pic>
              <p:nvPicPr>
                <p:cNvPr id="1169" name="Image" descr="Image"/>
                <p:cNvPicPr>
                  <a:picLocks noChangeAspect="1"/>
                </p:cNvPicPr>
                <p:nvPr/>
              </p:nvPicPr>
              <p:blipFill>
                <a:blip r:embed="rId10"/>
                <a:srcRect t="10326" b="4651"/>
                <a:stretch>
                  <a:fillRect/>
                </a:stretch>
              </p:blipFill>
              <p:spPr>
                <a:xfrm>
                  <a:off x="2849934" y="594094"/>
                  <a:ext cx="1306268" cy="679097"/>
                </a:xfrm>
                <a:prstGeom prst="rect">
                  <a:avLst/>
                </a:prstGeom>
                <a:ln w="12700" cap="flat">
                  <a:noFill/>
                  <a:miter lim="400000"/>
                </a:ln>
                <a:effectLst/>
              </p:spPr>
            </p:pic>
            <p:pic>
              <p:nvPicPr>
                <p:cNvPr id="1170" name="Image" descr="Image"/>
                <p:cNvPicPr>
                  <a:picLocks noChangeAspect="1"/>
                </p:cNvPicPr>
                <p:nvPr/>
              </p:nvPicPr>
              <p:blipFill>
                <a:blip r:embed="rId11"/>
                <a:srcRect t="11997"/>
                <a:stretch>
                  <a:fillRect/>
                </a:stretch>
              </p:blipFill>
              <p:spPr>
                <a:xfrm>
                  <a:off x="863281" y="507171"/>
                  <a:ext cx="1089933" cy="598974"/>
                </a:xfrm>
                <a:prstGeom prst="rect">
                  <a:avLst/>
                </a:prstGeom>
                <a:ln w="12700" cap="flat">
                  <a:noFill/>
                  <a:miter lim="400000"/>
                </a:ln>
                <a:effectLst/>
              </p:spPr>
            </p:pic>
            <p:pic>
              <p:nvPicPr>
                <p:cNvPr id="1171" name="Image" descr="Image"/>
                <p:cNvPicPr>
                  <a:picLocks noChangeAspect="1"/>
                </p:cNvPicPr>
                <p:nvPr/>
              </p:nvPicPr>
              <p:blipFill>
                <a:blip r:embed="rId12"/>
                <a:stretch>
                  <a:fillRect/>
                </a:stretch>
              </p:blipFill>
              <p:spPr>
                <a:xfrm>
                  <a:off x="1828408" y="0"/>
                  <a:ext cx="1210033" cy="679048"/>
                </a:xfrm>
                <a:prstGeom prst="rect">
                  <a:avLst/>
                </a:prstGeom>
                <a:ln w="12700" cap="flat">
                  <a:noFill/>
                  <a:miter lim="400000"/>
                </a:ln>
                <a:effectLst/>
              </p:spPr>
            </p:pic>
            <p:pic>
              <p:nvPicPr>
                <p:cNvPr id="1172" name="Image" descr="Image"/>
                <p:cNvPicPr>
                  <a:picLocks noChangeAspect="1"/>
                </p:cNvPicPr>
                <p:nvPr/>
              </p:nvPicPr>
              <p:blipFill>
                <a:blip r:embed="rId13"/>
                <a:stretch>
                  <a:fillRect/>
                </a:stretch>
              </p:blipFill>
              <p:spPr>
                <a:xfrm>
                  <a:off x="0" y="0"/>
                  <a:ext cx="1069731" cy="599050"/>
                </a:xfrm>
                <a:prstGeom prst="rect">
                  <a:avLst/>
                </a:prstGeom>
                <a:ln w="12700" cap="flat">
                  <a:noFill/>
                  <a:miter lim="400000"/>
                </a:ln>
                <a:effectLst/>
              </p:spPr>
            </p:pic>
          </p:grpSp>
        </p:grpSp>
        <p:sp>
          <p:nvSpPr>
            <p:cNvPr id="1175" name="Rectangle"/>
            <p:cNvSpPr/>
            <p:nvPr/>
          </p:nvSpPr>
          <p:spPr>
            <a:xfrm>
              <a:off x="3107976" y="0"/>
              <a:ext cx="833955" cy="518590"/>
            </a:xfrm>
            <a:prstGeom prst="rect">
              <a:avLst/>
            </a:prstGeom>
            <a:noFill/>
            <a:ln w="25400" cap="flat">
              <a:solidFill>
                <a:srgbClr val="FBC901"/>
              </a:solidFill>
              <a:prstDash val="solid"/>
              <a:round/>
            </a:ln>
            <a:effectLst/>
          </p:spPr>
          <p:txBody>
            <a:bodyPr wrap="square" lIns="45719" tIns="45719" rIns="45719" bIns="45719" numCol="1" anchor="t">
              <a:noAutofit/>
            </a:bodyPr>
            <a:lstStyle/>
            <a:p>
              <a:endParaRPr/>
            </a:p>
          </p:txBody>
        </p:sp>
        <p:sp>
          <p:nvSpPr>
            <p:cNvPr id="1176" name="Rectangle"/>
            <p:cNvSpPr/>
            <p:nvPr/>
          </p:nvSpPr>
          <p:spPr>
            <a:xfrm>
              <a:off x="2365026" y="215900"/>
              <a:ext cx="520055" cy="718426"/>
            </a:xfrm>
            <a:prstGeom prst="rect">
              <a:avLst/>
            </a:prstGeom>
            <a:noFill/>
            <a:ln w="25400" cap="flat">
              <a:solidFill>
                <a:srgbClr val="FBC901"/>
              </a:solidFill>
              <a:prstDash val="solid"/>
              <a:round/>
            </a:ln>
            <a:effectLst/>
          </p:spPr>
          <p:txBody>
            <a:bodyPr wrap="square" lIns="45719" tIns="45719" rIns="45719" bIns="45719" numCol="1" anchor="t">
              <a:noAutofit/>
            </a:bodyPr>
            <a:lstStyle/>
            <a:p>
              <a:endParaRPr/>
            </a:p>
          </p:txBody>
        </p:sp>
      </p:grpSp>
      <p:sp>
        <p:nvSpPr>
          <p:cNvPr id="1178" name="Rectangle 3"/>
          <p:cNvSpPr txBox="1"/>
          <p:nvPr/>
        </p:nvSpPr>
        <p:spPr>
          <a:xfrm>
            <a:off x="1081714" y="4363639"/>
            <a:ext cx="6958628" cy="530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lnSpc>
                <a:spcPct val="22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sz="1500" dirty="0"/>
              <a:t>For </a:t>
            </a:r>
            <a:r>
              <a:rPr sz="1500" b="1" dirty="0"/>
              <a:t>Electrolysis</a:t>
            </a:r>
            <a:r>
              <a:rPr sz="1500" dirty="0"/>
              <a:t>:  H</a:t>
            </a:r>
            <a:r>
              <a:rPr sz="1500" baseline="-5999" dirty="0"/>
              <a:t>2</a:t>
            </a:r>
            <a:r>
              <a:rPr sz="1500" dirty="0"/>
              <a:t> Energy Output / Electrical Energy Input = </a:t>
            </a:r>
            <a:r>
              <a:rPr sz="1500" b="1" dirty="0">
                <a:solidFill>
                  <a:srgbClr val="FF6600"/>
                </a:solidFill>
              </a:rPr>
              <a:t>64 - 68%</a:t>
            </a:r>
            <a:r>
              <a:rPr sz="1500" dirty="0">
                <a:solidFill>
                  <a:srgbClr val="FBC901"/>
                </a:solidFill>
              </a:rPr>
              <a:t> </a:t>
            </a:r>
            <a:r>
              <a:rPr sz="1500" baseline="31999" dirty="0"/>
              <a:t>6</a:t>
            </a:r>
          </a:p>
        </p:txBody>
      </p:sp>
      <p:sp>
        <p:nvSpPr>
          <p:cNvPr id="1179" name="Rectangle"/>
          <p:cNvSpPr/>
          <p:nvPr/>
        </p:nvSpPr>
        <p:spPr>
          <a:xfrm>
            <a:off x="1036359" y="4479325"/>
            <a:ext cx="6956597" cy="530229"/>
          </a:xfrm>
          <a:prstGeom prst="rect">
            <a:avLst/>
          </a:prstGeom>
          <a:ln w="25400">
            <a:solidFill>
              <a:srgbClr val="FBC901"/>
            </a:solidFill>
          </a:ln>
        </p:spPr>
        <p:txBody>
          <a:bodyPr lIns="45719" rIns="45719"/>
          <a:lstStyle/>
          <a:p>
            <a:endParaRPr/>
          </a:p>
        </p:txBody>
      </p:sp>
      <p:sp>
        <p:nvSpPr>
          <p:cNvPr id="1180" name="Rectangle 3"/>
          <p:cNvSpPr txBox="1"/>
          <p:nvPr/>
        </p:nvSpPr>
        <p:spPr>
          <a:xfrm>
            <a:off x="67270" y="5107071"/>
            <a:ext cx="8984060" cy="15991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10000"/>
          </a:bodyPr>
          <a:lstStyle/>
          <a:p>
            <a:pPr>
              <a:lnSpc>
                <a:spcPct val="170000"/>
              </a:lnSpc>
              <a:tabLst>
                <a:tab pos="381000" algn="l"/>
                <a:tab pos="787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a:t>
            </a:r>
            <a:r>
              <a:rPr dirty="0">
                <a:solidFill>
                  <a:srgbClr val="FBC901"/>
                </a:solidFill>
              </a:rPr>
              <a:t>Meaning 1.5 times </a:t>
            </a:r>
            <a:r>
              <a:rPr b="1" dirty="0">
                <a:solidFill>
                  <a:srgbClr val="FBC901"/>
                </a:solidFill>
              </a:rPr>
              <a:t>more heat </a:t>
            </a:r>
            <a:r>
              <a:rPr dirty="0">
                <a:solidFill>
                  <a:srgbClr val="FBC901"/>
                </a:solidFill>
              </a:rPr>
              <a:t>would come from heaters powered </a:t>
            </a:r>
            <a:r>
              <a:rPr b="1" dirty="0">
                <a:solidFill>
                  <a:srgbClr val="FBC901"/>
                </a:solidFill>
              </a:rPr>
              <a:t>directly</a:t>
            </a:r>
            <a:r>
              <a:rPr dirty="0">
                <a:solidFill>
                  <a:srgbClr val="FBC901"/>
                </a:solidFill>
              </a:rPr>
              <a:t> by </a:t>
            </a:r>
            <a:r>
              <a:rPr dirty="0">
                <a:solidFill>
                  <a:srgbClr val="66CC33"/>
                </a:solidFill>
              </a:rPr>
              <a:t>Green Electricity</a:t>
            </a:r>
          </a:p>
          <a:p>
            <a:pPr>
              <a:lnSpc>
                <a:spcPct val="170000"/>
              </a:lnSpc>
              <a:tabLst>
                <a:tab pos="381000" algn="l"/>
                <a:tab pos="787400" algn="l"/>
                <a:tab pos="1371600" algn="l"/>
                <a:tab pos="1828800" algn="l"/>
                <a:tab pos="22860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dirty="0">
              <a:solidFill>
                <a:srgbClr val="66CC33"/>
              </a:solidFill>
            </a:endParaRPr>
          </a:p>
          <a:p>
            <a:pPr>
              <a:lnSpc>
                <a:spcPct val="170000"/>
              </a:lnSpc>
              <a:tabLst>
                <a:tab pos="381000" algn="l"/>
                <a:tab pos="787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solidFill>
                  <a:srgbClr val="FBC901"/>
                </a:solidFill>
              </a:rPr>
              <a:t> </a:t>
            </a:r>
            <a:r>
              <a:rPr dirty="0"/>
              <a:t>While the final alternative of </a:t>
            </a:r>
            <a:r>
              <a:rPr dirty="0" err="1"/>
              <a:t>SMR</a:t>
            </a:r>
            <a:r>
              <a:rPr dirty="0"/>
              <a:t> / </a:t>
            </a:r>
            <a:r>
              <a:rPr dirty="0" err="1">
                <a:solidFill>
                  <a:srgbClr val="66CC33"/>
                </a:solidFill>
              </a:rPr>
              <a:t>CCUSS</a:t>
            </a:r>
            <a:r>
              <a:rPr dirty="0"/>
              <a:t> generated GHG-free H</a:t>
            </a:r>
            <a:r>
              <a:rPr baseline="-5999" dirty="0"/>
              <a:t>2</a:t>
            </a:r>
          </a:p>
          <a:p>
            <a:pPr>
              <a:lnSpc>
                <a:spcPct val="170000"/>
              </a:lnSpc>
              <a:tabLst>
                <a:tab pos="381000" algn="l"/>
                <a:tab pos="787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would work ONLY if </a:t>
            </a:r>
            <a:r>
              <a:rPr dirty="0" err="1">
                <a:solidFill>
                  <a:srgbClr val="66CC33"/>
                </a:solidFill>
              </a:rPr>
              <a:t>CCUSS</a:t>
            </a:r>
            <a:r>
              <a:rPr dirty="0"/>
              <a:t> were fully employed, versus: </a:t>
            </a:r>
          </a:p>
          <a:p>
            <a:pPr>
              <a:lnSpc>
                <a:spcPct val="170000"/>
              </a:lnSpc>
              <a:tabLst>
                <a:tab pos="381000" algn="l"/>
                <a:tab pos="787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industry Visions of partially applying only partially (now minimally) effective "CCUS"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2" name="Rectangle 2"/>
          <p:cNvSpPr txBox="1">
            <a:spLocks noGrp="1"/>
          </p:cNvSpPr>
          <p:nvPr>
            <p:ph type="title"/>
          </p:nvPr>
        </p:nvSpPr>
        <p:spPr>
          <a:xfrm>
            <a:off x="85364" y="12699"/>
            <a:ext cx="8753836" cy="414338"/>
          </a:xfrm>
          <a:prstGeom prst="rect">
            <a:avLst/>
          </a:prstGeom>
        </p:spPr>
        <p:txBody>
          <a:bodyPr/>
          <a:lstStyle/>
          <a:p>
            <a:pPr>
              <a:defRPr sz="1800"/>
            </a:pPr>
            <a:r>
              <a:t>The 7</a:t>
            </a:r>
            <a:r>
              <a:rPr baseline="31999"/>
              <a:t>th</a:t>
            </a:r>
            <a:r>
              <a:t> icon depicted gas-powered generation of electricity</a:t>
            </a:r>
          </a:p>
        </p:txBody>
      </p:sp>
      <p:sp>
        <p:nvSpPr>
          <p:cNvPr id="1183" name="Rectangle 3"/>
          <p:cNvSpPr txBox="1"/>
          <p:nvPr/>
        </p:nvSpPr>
        <p:spPr>
          <a:xfrm>
            <a:off x="79970" y="1649211"/>
            <a:ext cx="8984060" cy="36192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And did a good job of representing a </a:t>
            </a:r>
            <a:r>
              <a:rPr b="1" dirty="0"/>
              <a:t>real</a:t>
            </a:r>
            <a:r>
              <a:rPr dirty="0"/>
              <a:t> Open Cycle Gas Turbine (</a:t>
            </a:r>
            <a:r>
              <a:rPr dirty="0" err="1"/>
              <a:t>OCGT</a:t>
            </a:r>
            <a:r>
              <a:rPr dirty="0"/>
              <a:t>) power plant (at right) </a:t>
            </a:r>
            <a:r>
              <a:rPr baseline="31999" dirty="0"/>
              <a:t>1</a:t>
            </a:r>
          </a:p>
          <a:p>
            <a:pPr>
              <a:lnSpc>
                <a:spcPct val="170000"/>
              </a:lnSpc>
              <a:tabLst>
                <a:tab pos="457200" algn="l"/>
                <a:tab pos="914400" algn="l"/>
                <a:tab pos="1371600" algn="l"/>
                <a:tab pos="1828800" algn="l"/>
                <a:tab pos="22860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baseline="31999" dirty="0"/>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Which, even with its covers and catwalks fully in place</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can still be remarkably simple and compact:</a:t>
            </a:r>
          </a:p>
          <a:p>
            <a:pPr>
              <a:lnSpc>
                <a:spcPct val="170000"/>
              </a:lnSpc>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sz="400" dirty="0"/>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But using GHG-free electricity to Electrolyze water into H</a:t>
            </a:r>
            <a:r>
              <a:rPr baseline="-5999" dirty="0"/>
              <a:t>2</a:t>
            </a:r>
            <a:r>
              <a:rPr dirty="0"/>
              <a:t>,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and then using that H</a:t>
            </a:r>
            <a:r>
              <a:rPr baseline="-5999" dirty="0"/>
              <a:t>2</a:t>
            </a:r>
            <a:r>
              <a:rPr dirty="0"/>
              <a:t> to fuel a turbine to drive a generator to re-generate electricity</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would really only make sense in a single, </a:t>
            </a:r>
            <a:r>
              <a:rPr b="1" dirty="0"/>
              <a:t>but possibly very important</a:t>
            </a:r>
            <a:r>
              <a:rPr dirty="0"/>
              <a:t>, situation: </a:t>
            </a:r>
          </a:p>
          <a:p>
            <a:pPr algn="ctr">
              <a:lnSpc>
                <a:spcPct val="170000"/>
              </a:lnSpc>
              <a:tabLst>
                <a:tab pos="457200" algn="l"/>
                <a:tab pos="914400" algn="l"/>
                <a:tab pos="1371600" algn="l"/>
                <a:tab pos="1828800" algn="l"/>
                <a:tab pos="2286000" algn="l"/>
              </a:tabLst>
              <a:defRPr sz="1600" b="0">
                <a:solidFill>
                  <a:srgbClr val="FBC901"/>
                </a:solidFill>
                <a:effectLst>
                  <a:outerShdw blurRad="38100" dist="38100" dir="2700000" rotWithShape="0">
                    <a:srgbClr val="000000"/>
                  </a:outerShdw>
                </a:effectLst>
                <a:latin typeface="+mn-lt"/>
                <a:ea typeface="+mn-ea"/>
                <a:cs typeface="+mn-cs"/>
                <a:sym typeface="Arial"/>
              </a:defRPr>
            </a:pPr>
            <a:r>
              <a:rPr dirty="0"/>
              <a:t>As a buffer used to marry the natural cycles of wind &amp; solar electricity generation </a:t>
            </a:r>
          </a:p>
          <a:p>
            <a:pPr algn="ctr">
              <a:lnSpc>
                <a:spcPct val="170000"/>
              </a:lnSpc>
              <a:tabLst>
                <a:tab pos="457200" algn="l"/>
                <a:tab pos="914400" algn="l"/>
                <a:tab pos="1371600" algn="l"/>
                <a:tab pos="1828800" algn="l"/>
                <a:tab pos="2286000" algn="l"/>
              </a:tabLst>
              <a:defRPr sz="1600" b="0">
                <a:solidFill>
                  <a:srgbClr val="FBC901"/>
                </a:solidFill>
                <a:effectLst>
                  <a:outerShdw blurRad="38100" dist="38100" dir="2700000" rotWithShape="0">
                    <a:srgbClr val="000000"/>
                  </a:outerShdw>
                </a:effectLst>
                <a:latin typeface="+mn-lt"/>
                <a:ea typeface="+mn-ea"/>
                <a:cs typeface="+mn-cs"/>
                <a:sym typeface="Arial"/>
              </a:defRPr>
            </a:pPr>
            <a:r>
              <a:rPr dirty="0"/>
              <a:t>with the significantly different human cycles of electricity consumption:</a:t>
            </a:r>
          </a:p>
        </p:txBody>
      </p:sp>
      <p:grpSp>
        <p:nvGrpSpPr>
          <p:cNvPr id="1190" name="Group"/>
          <p:cNvGrpSpPr/>
          <p:nvPr/>
        </p:nvGrpSpPr>
        <p:grpSpPr>
          <a:xfrm>
            <a:off x="1233233" y="604493"/>
            <a:ext cx="2000041" cy="980278"/>
            <a:chOff x="0" y="0"/>
            <a:chExt cx="2136575" cy="1063228"/>
          </a:xfrm>
        </p:grpSpPr>
        <p:pic>
          <p:nvPicPr>
            <p:cNvPr id="1184" name="Image" descr="Image"/>
            <p:cNvPicPr>
              <a:picLocks noChangeAspect="1"/>
            </p:cNvPicPr>
            <p:nvPr/>
          </p:nvPicPr>
          <p:blipFill>
            <a:blip r:embed="rId2"/>
            <a:srcRect l="35412" r="15148"/>
            <a:stretch>
              <a:fillRect/>
            </a:stretch>
          </p:blipFill>
          <p:spPr>
            <a:xfrm>
              <a:off x="236618" y="0"/>
              <a:ext cx="1431887" cy="1063192"/>
            </a:xfrm>
            <a:prstGeom prst="rect">
              <a:avLst/>
            </a:prstGeom>
            <a:ln w="12700" cap="flat">
              <a:noFill/>
              <a:miter lim="400000"/>
            </a:ln>
            <a:effectLst/>
          </p:spPr>
        </p:pic>
        <p:sp>
          <p:nvSpPr>
            <p:cNvPr id="1185" name="Rectangle"/>
            <p:cNvSpPr/>
            <p:nvPr/>
          </p:nvSpPr>
          <p:spPr>
            <a:xfrm>
              <a:off x="242247" y="790055"/>
              <a:ext cx="633953" cy="127141"/>
            </a:xfrm>
            <a:prstGeom prst="rect">
              <a:avLst/>
            </a:prstGeom>
            <a:solidFill>
              <a:srgbClr val="8DACB4"/>
            </a:solidFill>
            <a:ln w="12700" cap="flat">
              <a:noFill/>
              <a:miter lim="400000"/>
            </a:ln>
            <a:effectLst/>
          </p:spPr>
          <p:txBody>
            <a:bodyPr wrap="square" lIns="45719" tIns="45719" rIns="45719" bIns="45719" numCol="1" anchor="t">
              <a:noAutofit/>
            </a:bodyPr>
            <a:lstStyle/>
            <a:p>
              <a:endParaRPr/>
            </a:p>
          </p:txBody>
        </p:sp>
        <p:sp>
          <p:nvSpPr>
            <p:cNvPr id="1186" name="Rectangle"/>
            <p:cNvSpPr/>
            <p:nvPr/>
          </p:nvSpPr>
          <p:spPr>
            <a:xfrm>
              <a:off x="1667299" y="0"/>
              <a:ext cx="458834" cy="1063120"/>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500">
                  <a:solidFill>
                    <a:srgbClr val="5E5E5E"/>
                  </a:solidFill>
                </a:defRPr>
              </a:pPr>
              <a:endParaRPr/>
            </a:p>
            <a:p>
              <a:pPr>
                <a:defRPr sz="600">
                  <a:solidFill>
                    <a:srgbClr val="5E5E5E"/>
                  </a:solidFill>
                </a:defRPr>
              </a:pPr>
              <a:endParaRPr/>
            </a:p>
          </p:txBody>
        </p:sp>
        <p:sp>
          <p:nvSpPr>
            <p:cNvPr id="1187" name="Rectangle"/>
            <p:cNvSpPr/>
            <p:nvPr/>
          </p:nvSpPr>
          <p:spPr>
            <a:xfrm>
              <a:off x="0" y="108"/>
              <a:ext cx="240900" cy="1063121"/>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800">
                  <a:solidFill>
                    <a:srgbClr val="5E5E5E"/>
                  </a:solidFill>
                </a:defRPr>
              </a:pPr>
              <a:endParaRPr/>
            </a:p>
            <a:p>
              <a:pPr>
                <a:defRPr sz="800">
                  <a:solidFill>
                    <a:srgbClr val="5E5E5E"/>
                  </a:solidFill>
                </a:defRPr>
              </a:pPr>
              <a:endParaRPr/>
            </a:p>
          </p:txBody>
        </p:sp>
        <p:pic>
          <p:nvPicPr>
            <p:cNvPr id="1188" name="Image" descr="Image"/>
            <p:cNvPicPr>
              <a:picLocks noChangeAspect="1"/>
            </p:cNvPicPr>
            <p:nvPr/>
          </p:nvPicPr>
          <p:blipFill>
            <a:blip r:embed="rId3"/>
            <a:srcRect l="39203" t="28464" r="21435" b="28464"/>
            <a:stretch>
              <a:fillRect/>
            </a:stretch>
          </p:blipFill>
          <p:spPr>
            <a:xfrm flipH="1">
              <a:off x="1652831" y="410704"/>
              <a:ext cx="483745" cy="529359"/>
            </a:xfrm>
            <a:prstGeom prst="rect">
              <a:avLst/>
            </a:prstGeom>
            <a:ln w="12700" cap="flat">
              <a:noFill/>
              <a:miter lim="400000"/>
            </a:ln>
            <a:effectLst/>
          </p:spPr>
        </p:pic>
        <p:sp>
          <p:nvSpPr>
            <p:cNvPr id="1189" name="Rectangle"/>
            <p:cNvSpPr/>
            <p:nvPr/>
          </p:nvSpPr>
          <p:spPr>
            <a:xfrm>
              <a:off x="1019709" y="802203"/>
              <a:ext cx="633953" cy="127141"/>
            </a:xfrm>
            <a:prstGeom prst="rect">
              <a:avLst/>
            </a:prstGeom>
            <a:solidFill>
              <a:srgbClr val="8DACB4"/>
            </a:solidFill>
            <a:ln w="12700" cap="flat">
              <a:noFill/>
              <a:miter lim="400000"/>
            </a:ln>
            <a:effectLst/>
          </p:spPr>
          <p:txBody>
            <a:bodyPr wrap="square" lIns="45719" tIns="45719" rIns="45719" bIns="45719" numCol="1" anchor="t">
              <a:noAutofit/>
            </a:bodyPr>
            <a:lstStyle/>
            <a:p>
              <a:endParaRPr/>
            </a:p>
          </p:txBody>
        </p:sp>
      </p:grpSp>
      <p:pic>
        <p:nvPicPr>
          <p:cNvPr id="1191" name="Picture 4" descr="Picture 4"/>
          <p:cNvPicPr>
            <a:picLocks noChangeAspect="1"/>
          </p:cNvPicPr>
          <p:nvPr/>
        </p:nvPicPr>
        <p:blipFill>
          <a:blip r:embed="rId4"/>
          <a:srcRect l="3891" t="10315" r="3114" b="18567"/>
          <a:stretch>
            <a:fillRect/>
          </a:stretch>
        </p:blipFill>
        <p:spPr>
          <a:xfrm>
            <a:off x="4290585" y="570292"/>
            <a:ext cx="3516481" cy="1014616"/>
          </a:xfrm>
          <a:prstGeom prst="rect">
            <a:avLst/>
          </a:prstGeom>
          <a:ln w="12700">
            <a:miter lim="400000"/>
          </a:ln>
        </p:spPr>
      </p:pic>
      <p:sp>
        <p:nvSpPr>
          <p:cNvPr id="1192" name="Rectangle 5"/>
          <p:cNvSpPr txBox="1"/>
          <p:nvPr/>
        </p:nvSpPr>
        <p:spPr>
          <a:xfrm>
            <a:off x="201529" y="6343751"/>
            <a:ext cx="8521507" cy="480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chemeClr val="accent1"/>
                </a:solidFill>
                <a:effectLst>
                  <a:outerShdw blurRad="38100" dist="38100" dir="2700000" rotWithShape="0">
                    <a:srgbClr val="000000"/>
                  </a:outerShdw>
                </a:effectLst>
                <a:latin typeface="+mn-lt"/>
                <a:ea typeface="+mn-ea"/>
                <a:cs typeface="+mn-cs"/>
                <a:sym typeface="Arial"/>
              </a:defRPr>
            </a:pPr>
            <a:r>
              <a:t>1) For more detail, se my noteset: </a:t>
            </a:r>
            <a:r>
              <a:rPr b="1"/>
              <a:t>Fossil Fuels</a:t>
            </a:r>
            <a:r>
              <a:t> (</a:t>
            </a:r>
            <a:r>
              <a:rPr u="sng">
                <a:solidFill>
                  <a:srgbClr val="76D6FF"/>
                </a:solidFill>
                <a:hlinkClick r:id="rId5"/>
              </a:rPr>
              <a:t>pptx</a:t>
            </a:r>
            <a:r>
              <a:t> / </a:t>
            </a:r>
            <a:r>
              <a:rPr u="sng">
                <a:solidFill>
                  <a:srgbClr val="76D6FF"/>
                </a:solidFill>
                <a:hlinkClick r:id="rId6"/>
              </a:rPr>
              <a:t>pdf</a:t>
            </a:r>
            <a:r>
              <a:t> / </a:t>
            </a:r>
            <a:r>
              <a:rPr u="sng">
                <a:solidFill>
                  <a:srgbClr val="76D6FF"/>
                </a:solidFill>
                <a:hlinkClick r:id="rId7"/>
              </a:rPr>
              <a:t>key</a:t>
            </a:r>
            <a:r>
              <a:t>)</a:t>
            </a:r>
          </a:p>
          <a:p>
            <a:pPr algn="ctr">
              <a:spcBef>
                <a:spcPts val="300"/>
              </a:spcBef>
              <a:defRPr sz="1200" b="0" i="1">
                <a:solidFill>
                  <a:schemeClr val="accent1"/>
                </a:solidFill>
                <a:effectLst>
                  <a:outerShdw blurRad="38100" dist="38100" dir="2700000" rotWithShape="0">
                    <a:srgbClr val="000000"/>
                  </a:outerShdw>
                </a:effectLst>
                <a:latin typeface="+mn-lt"/>
                <a:ea typeface="+mn-ea"/>
                <a:cs typeface="+mn-cs"/>
                <a:sym typeface="Arial"/>
              </a:defRPr>
            </a:pPr>
            <a:r>
              <a:t>OCGT photos (used in that noteset) were clipped from video at:   https://www.youtube.com/watch?v=OkfqUSBdN8M</a:t>
            </a:r>
          </a:p>
        </p:txBody>
      </p:sp>
      <p:grpSp>
        <p:nvGrpSpPr>
          <p:cNvPr id="1195" name="Group 6"/>
          <p:cNvGrpSpPr/>
          <p:nvPr/>
        </p:nvGrpSpPr>
        <p:grpSpPr>
          <a:xfrm>
            <a:off x="5760606" y="2204581"/>
            <a:ext cx="1429334" cy="1139634"/>
            <a:chOff x="0" y="0"/>
            <a:chExt cx="1526908" cy="1236068"/>
          </a:xfrm>
        </p:grpSpPr>
        <p:pic>
          <p:nvPicPr>
            <p:cNvPr id="1193" name="Picture 4" descr="Picture 4"/>
            <p:cNvPicPr>
              <a:picLocks noChangeAspect="1"/>
            </p:cNvPicPr>
            <p:nvPr/>
          </p:nvPicPr>
          <p:blipFill>
            <a:blip r:embed="rId8"/>
            <a:stretch>
              <a:fillRect/>
            </a:stretch>
          </p:blipFill>
          <p:spPr>
            <a:xfrm>
              <a:off x="0" y="0"/>
              <a:ext cx="1526909" cy="1236069"/>
            </a:xfrm>
            <a:prstGeom prst="rect">
              <a:avLst/>
            </a:prstGeom>
            <a:ln w="12700" cap="flat">
              <a:noFill/>
              <a:miter lim="400000"/>
            </a:ln>
            <a:effectLst/>
          </p:spPr>
        </p:pic>
        <p:sp>
          <p:nvSpPr>
            <p:cNvPr id="1194" name="Rectangle 5"/>
            <p:cNvSpPr/>
            <p:nvPr/>
          </p:nvSpPr>
          <p:spPr>
            <a:xfrm>
              <a:off x="1250626" y="-1"/>
              <a:ext cx="273007" cy="491806"/>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1209" name="Group"/>
          <p:cNvGrpSpPr/>
          <p:nvPr/>
        </p:nvGrpSpPr>
        <p:grpSpPr>
          <a:xfrm>
            <a:off x="275028" y="5353609"/>
            <a:ext cx="8568544" cy="835471"/>
            <a:chOff x="-25400" y="0"/>
            <a:chExt cx="8568542" cy="835470"/>
          </a:xfrm>
        </p:grpSpPr>
        <p:sp>
          <p:nvSpPr>
            <p:cNvPr id="1196" name="Rectangle 2"/>
            <p:cNvSpPr txBox="1"/>
            <p:nvPr/>
          </p:nvSpPr>
          <p:spPr>
            <a:xfrm>
              <a:off x="-25400" y="179200"/>
              <a:ext cx="1156383" cy="4283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p>
              <a:pPr algn="r">
                <a:defRPr sz="1300" b="0" i="1">
                  <a:solidFill>
                    <a:srgbClr val="E5FFFF"/>
                  </a:solidFill>
                  <a:effectLst>
                    <a:outerShdw blurRad="38100" dist="38100" dir="2700000" rotWithShape="0">
                      <a:srgbClr val="000000"/>
                    </a:outerShdw>
                  </a:effectLst>
                  <a:latin typeface="+mn-lt"/>
                  <a:ea typeface="+mn-ea"/>
                  <a:cs typeface="+mn-cs"/>
                  <a:sym typeface="Arial"/>
                </a:defRPr>
              </a:pPr>
              <a:r>
                <a:rPr b="1">
                  <a:solidFill>
                    <a:srgbClr val="66CC33"/>
                  </a:solidFill>
                </a:rPr>
                <a:t>Electricity</a:t>
              </a:r>
              <a:r>
                <a:t> →</a:t>
              </a:r>
            </a:p>
          </p:txBody>
        </p:sp>
        <p:pic>
          <p:nvPicPr>
            <p:cNvPr id="1197" name="Image" descr="Image"/>
            <p:cNvPicPr>
              <a:picLocks noChangeAspect="1"/>
            </p:cNvPicPr>
            <p:nvPr/>
          </p:nvPicPr>
          <p:blipFill>
            <a:blip r:embed="rId9"/>
            <a:stretch>
              <a:fillRect/>
            </a:stretch>
          </p:blipFill>
          <p:spPr>
            <a:xfrm>
              <a:off x="1148623" y="0"/>
              <a:ext cx="868207" cy="833388"/>
            </a:xfrm>
            <a:prstGeom prst="rect">
              <a:avLst/>
            </a:prstGeom>
            <a:ln w="12700" cap="flat">
              <a:noFill/>
              <a:miter lim="400000"/>
            </a:ln>
            <a:effectLst/>
          </p:spPr>
        </p:pic>
        <p:sp>
          <p:nvSpPr>
            <p:cNvPr id="1198" name="Rectangle 2"/>
            <p:cNvSpPr txBox="1"/>
            <p:nvPr/>
          </p:nvSpPr>
          <p:spPr>
            <a:xfrm>
              <a:off x="7386759" y="202517"/>
              <a:ext cx="1156384" cy="4283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p>
              <a:pPr>
                <a:defRPr sz="1300" b="0" i="1">
                  <a:solidFill>
                    <a:srgbClr val="E5FFFF"/>
                  </a:solidFill>
                  <a:effectLst>
                    <a:outerShdw blurRad="38100" dist="38100" dir="2700000" rotWithShape="0">
                      <a:srgbClr val="000000"/>
                    </a:outerShdw>
                  </a:effectLst>
                  <a:latin typeface="+mn-lt"/>
                  <a:ea typeface="+mn-ea"/>
                  <a:cs typeface="+mn-cs"/>
                  <a:sym typeface="Arial"/>
                </a:defRPr>
              </a:pPr>
              <a:r>
                <a:t>→ </a:t>
              </a:r>
              <a:r>
                <a:rPr b="1">
                  <a:solidFill>
                    <a:srgbClr val="66CC33"/>
                  </a:solidFill>
                </a:rPr>
                <a:t>Electricity</a:t>
              </a:r>
              <a:r>
                <a:t> </a:t>
              </a:r>
            </a:p>
          </p:txBody>
        </p:sp>
        <p:pic>
          <p:nvPicPr>
            <p:cNvPr id="1199" name="Image" descr="Image"/>
            <p:cNvPicPr>
              <a:picLocks noChangeAspect="1"/>
            </p:cNvPicPr>
            <p:nvPr/>
          </p:nvPicPr>
          <p:blipFill>
            <a:blip r:embed="rId10"/>
            <a:stretch>
              <a:fillRect/>
            </a:stretch>
          </p:blipFill>
          <p:spPr>
            <a:xfrm>
              <a:off x="2734697" y="2083"/>
              <a:ext cx="2302620" cy="833388"/>
            </a:xfrm>
            <a:prstGeom prst="rect">
              <a:avLst/>
            </a:prstGeom>
            <a:ln w="12700" cap="flat">
              <a:noFill/>
              <a:miter lim="400000"/>
            </a:ln>
            <a:effectLst/>
          </p:spPr>
        </p:pic>
        <p:grpSp>
          <p:nvGrpSpPr>
            <p:cNvPr id="1206" name="Group"/>
            <p:cNvGrpSpPr/>
            <p:nvPr/>
          </p:nvGrpSpPr>
          <p:grpSpPr>
            <a:xfrm>
              <a:off x="5780583" y="23316"/>
              <a:ext cx="1580999" cy="786755"/>
              <a:chOff x="0" y="0"/>
              <a:chExt cx="1580997" cy="786754"/>
            </a:xfrm>
          </p:grpSpPr>
          <p:pic>
            <p:nvPicPr>
              <p:cNvPr id="1200" name="Image" descr="Image"/>
              <p:cNvPicPr>
                <a:picLocks noChangeAspect="1"/>
              </p:cNvPicPr>
              <p:nvPr/>
            </p:nvPicPr>
            <p:blipFill>
              <a:blip r:embed="rId2"/>
              <a:srcRect l="35412" r="15148"/>
              <a:stretch>
                <a:fillRect/>
              </a:stretch>
            </p:blipFill>
            <p:spPr>
              <a:xfrm>
                <a:off x="175090" y="0"/>
                <a:ext cx="1059550" cy="786728"/>
              </a:xfrm>
              <a:prstGeom prst="rect">
                <a:avLst/>
              </a:prstGeom>
              <a:ln w="12700" cap="flat">
                <a:noFill/>
                <a:miter lim="400000"/>
              </a:ln>
              <a:effectLst/>
            </p:spPr>
          </p:pic>
          <p:sp>
            <p:nvSpPr>
              <p:cNvPr id="1201" name="Rectangle"/>
              <p:cNvSpPr/>
              <p:nvPr/>
            </p:nvSpPr>
            <p:spPr>
              <a:xfrm>
                <a:off x="179255" y="584615"/>
                <a:ext cx="469105" cy="94080"/>
              </a:xfrm>
              <a:prstGeom prst="rect">
                <a:avLst/>
              </a:prstGeom>
              <a:solidFill>
                <a:srgbClr val="8DACB4"/>
              </a:solidFill>
              <a:ln w="12700" cap="flat">
                <a:noFill/>
                <a:miter lim="400000"/>
              </a:ln>
              <a:effectLst/>
            </p:spPr>
            <p:txBody>
              <a:bodyPr wrap="square" lIns="45719" tIns="45719" rIns="45719" bIns="45719" numCol="1" anchor="t">
                <a:noAutofit/>
              </a:bodyPr>
              <a:lstStyle/>
              <a:p>
                <a:endParaRPr/>
              </a:p>
            </p:txBody>
          </p:sp>
          <p:sp>
            <p:nvSpPr>
              <p:cNvPr id="1202" name="Rectangle"/>
              <p:cNvSpPr/>
              <p:nvPr/>
            </p:nvSpPr>
            <p:spPr>
              <a:xfrm>
                <a:off x="1233747" y="0"/>
                <a:ext cx="339523" cy="786675"/>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500">
                    <a:solidFill>
                      <a:srgbClr val="5E5E5E"/>
                    </a:solidFill>
                  </a:defRPr>
                </a:pPr>
                <a:endParaRPr/>
              </a:p>
              <a:p>
                <a:pPr>
                  <a:defRPr sz="600">
                    <a:solidFill>
                      <a:srgbClr val="5E5E5E"/>
                    </a:solidFill>
                  </a:defRPr>
                </a:pPr>
                <a:endParaRPr/>
              </a:p>
            </p:txBody>
          </p:sp>
          <p:sp>
            <p:nvSpPr>
              <p:cNvPr id="1203" name="Rectangle"/>
              <p:cNvSpPr/>
              <p:nvPr/>
            </p:nvSpPr>
            <p:spPr>
              <a:xfrm>
                <a:off x="0" y="80"/>
                <a:ext cx="178258" cy="786675"/>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800">
                    <a:solidFill>
                      <a:srgbClr val="5E5E5E"/>
                    </a:solidFill>
                  </a:defRPr>
                </a:pPr>
                <a:endParaRPr/>
              </a:p>
              <a:p>
                <a:pPr>
                  <a:defRPr sz="800">
                    <a:solidFill>
                      <a:srgbClr val="5E5E5E"/>
                    </a:solidFill>
                  </a:defRPr>
                </a:pPr>
                <a:endParaRPr/>
              </a:p>
            </p:txBody>
          </p:sp>
          <p:pic>
            <p:nvPicPr>
              <p:cNvPr id="1204" name="Image" descr="Image"/>
              <p:cNvPicPr>
                <a:picLocks noChangeAspect="1"/>
              </p:cNvPicPr>
              <p:nvPr/>
            </p:nvPicPr>
            <p:blipFill>
              <a:blip r:embed="rId3"/>
              <a:srcRect l="39203" t="28464" r="21435" b="28464"/>
              <a:stretch>
                <a:fillRect/>
              </a:stretch>
            </p:blipFill>
            <p:spPr>
              <a:xfrm flipH="1">
                <a:off x="1223041" y="303908"/>
                <a:ext cx="357957" cy="391708"/>
              </a:xfrm>
              <a:prstGeom prst="rect">
                <a:avLst/>
              </a:prstGeom>
              <a:ln w="12700" cap="flat">
                <a:noFill/>
                <a:miter lim="400000"/>
              </a:ln>
              <a:effectLst/>
            </p:spPr>
          </p:pic>
          <p:sp>
            <p:nvSpPr>
              <p:cNvPr id="1205" name="Rectangle"/>
              <p:cNvSpPr/>
              <p:nvPr/>
            </p:nvSpPr>
            <p:spPr>
              <a:xfrm>
                <a:off x="754551" y="593604"/>
                <a:ext cx="469105" cy="94080"/>
              </a:xfrm>
              <a:prstGeom prst="rect">
                <a:avLst/>
              </a:prstGeom>
              <a:solidFill>
                <a:srgbClr val="8DACB4"/>
              </a:solidFill>
              <a:ln w="12700" cap="flat">
                <a:noFill/>
                <a:miter lim="400000"/>
              </a:ln>
              <a:effectLst/>
            </p:spPr>
            <p:txBody>
              <a:bodyPr wrap="square" lIns="45719" tIns="45719" rIns="45719" bIns="45719" numCol="1" anchor="t">
                <a:noAutofit/>
              </a:bodyPr>
              <a:lstStyle/>
              <a:p>
                <a:endParaRPr/>
              </a:p>
            </p:txBody>
          </p:sp>
        </p:grpSp>
        <p:sp>
          <p:nvSpPr>
            <p:cNvPr id="1207" name="Rectangle 2"/>
            <p:cNvSpPr txBox="1"/>
            <p:nvPr/>
          </p:nvSpPr>
          <p:spPr>
            <a:xfrm>
              <a:off x="2001959" y="202517"/>
              <a:ext cx="757539" cy="4283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p>
              <a:pPr algn="ctr">
                <a:defRPr sz="1300" b="0" i="1">
                  <a:solidFill>
                    <a:srgbClr val="E5FFFF"/>
                  </a:solidFill>
                  <a:effectLst>
                    <a:outerShdw blurRad="38100" dist="38100" dir="2700000" rotWithShape="0">
                      <a:srgbClr val="000000"/>
                    </a:outerShdw>
                  </a:effectLst>
                  <a:latin typeface="+mn-lt"/>
                  <a:ea typeface="+mn-ea"/>
                  <a:cs typeface="+mn-cs"/>
                  <a:sym typeface="Arial"/>
                </a:defRPr>
              </a:pPr>
              <a:r>
                <a:t>→ </a:t>
              </a:r>
              <a:r>
                <a:rPr b="1">
                  <a:solidFill>
                    <a:srgbClr val="66CC33"/>
                  </a:solidFill>
                </a:rPr>
                <a:t>H</a:t>
              </a:r>
              <a:r>
                <a:rPr b="1" baseline="-5999">
                  <a:solidFill>
                    <a:srgbClr val="66CC33"/>
                  </a:solidFill>
                </a:rPr>
                <a:t>2 </a:t>
              </a:r>
              <a:r>
                <a:rPr b="1">
                  <a:solidFill>
                    <a:srgbClr val="FFFFFF"/>
                  </a:solidFill>
                </a:rPr>
                <a:t>→ </a:t>
              </a:r>
              <a:r>
                <a:t> </a:t>
              </a:r>
            </a:p>
          </p:txBody>
        </p:sp>
        <p:sp>
          <p:nvSpPr>
            <p:cNvPr id="1208" name="Rectangle 2"/>
            <p:cNvSpPr txBox="1"/>
            <p:nvPr/>
          </p:nvSpPr>
          <p:spPr>
            <a:xfrm>
              <a:off x="5042880" y="202517"/>
              <a:ext cx="757540" cy="4283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p>
              <a:pPr algn="ctr">
                <a:defRPr sz="1300" b="0" i="1">
                  <a:solidFill>
                    <a:srgbClr val="E5FFFF"/>
                  </a:solidFill>
                  <a:effectLst>
                    <a:outerShdw blurRad="38100" dist="38100" dir="2700000" rotWithShape="0">
                      <a:srgbClr val="000000"/>
                    </a:outerShdw>
                  </a:effectLst>
                  <a:latin typeface="+mn-lt"/>
                  <a:ea typeface="+mn-ea"/>
                  <a:cs typeface="+mn-cs"/>
                  <a:sym typeface="Arial"/>
                </a:defRPr>
              </a:pPr>
              <a:r>
                <a:t>→ </a:t>
              </a:r>
              <a:r>
                <a:rPr b="1">
                  <a:solidFill>
                    <a:srgbClr val="66CC33"/>
                  </a:solidFill>
                </a:rPr>
                <a:t>H</a:t>
              </a:r>
              <a:r>
                <a:rPr b="1" baseline="-5999">
                  <a:solidFill>
                    <a:srgbClr val="66CC33"/>
                  </a:solidFill>
                </a:rPr>
                <a:t>2 </a:t>
              </a:r>
              <a:r>
                <a:rPr b="1">
                  <a:solidFill>
                    <a:srgbClr val="FFFFFF"/>
                  </a:solidFill>
                </a:rPr>
                <a:t>→ </a:t>
              </a:r>
              <a:r>
                <a:t> </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1" name="Rectangle 2"/>
          <p:cNvSpPr txBox="1">
            <a:spLocks noGrp="1"/>
          </p:cNvSpPr>
          <p:nvPr>
            <p:ph type="title"/>
          </p:nvPr>
        </p:nvSpPr>
        <p:spPr>
          <a:xfrm>
            <a:off x="85364" y="12699"/>
            <a:ext cx="8753836" cy="414338"/>
          </a:xfrm>
          <a:prstGeom prst="rect">
            <a:avLst/>
          </a:prstGeom>
        </p:spPr>
        <p:txBody>
          <a:bodyPr/>
          <a:lstStyle/>
          <a:p>
            <a:pPr defTabSz="859536">
              <a:defRPr sz="1692">
                <a:effectLst>
                  <a:outerShdw blurRad="35814" dist="35814" dir="2700000" rotWithShape="0">
                    <a:srgbClr val="000000"/>
                  </a:outerShdw>
                </a:effectLst>
              </a:defRPr>
            </a:pPr>
            <a:r>
              <a:t>Bringing us to the final (and largest) category of U.S. Energy consumption: </a:t>
            </a:r>
            <a:r>
              <a:rPr b="1">
                <a:solidFill>
                  <a:srgbClr val="FF6600"/>
                </a:solidFill>
              </a:rPr>
              <a:t>Transportation</a:t>
            </a:r>
          </a:p>
        </p:txBody>
      </p:sp>
      <p:sp>
        <p:nvSpPr>
          <p:cNvPr id="1212" name="Rectangle 3"/>
          <p:cNvSpPr txBox="1"/>
          <p:nvPr/>
        </p:nvSpPr>
        <p:spPr>
          <a:xfrm>
            <a:off x="79970" y="2006348"/>
            <a:ext cx="8984060" cy="47319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The leftmost transportation icon depicts road travel in </a:t>
            </a:r>
            <a:r>
              <a:rPr b="1">
                <a:solidFill>
                  <a:srgbClr val="FF6600"/>
                </a:solidFill>
              </a:rPr>
              <a:t>Cars and Trucks</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But I've already discussed calculations of </a:t>
            </a:r>
            <a:r>
              <a:rPr>
                <a:solidFill>
                  <a:srgbClr val="FBC901"/>
                </a:solidFill>
              </a:rPr>
              <a:t>H</a:t>
            </a:r>
            <a:r>
              <a:rPr baseline="-5999">
                <a:solidFill>
                  <a:srgbClr val="FBC901"/>
                </a:solidFill>
              </a:rPr>
              <a:t>2</a:t>
            </a:r>
            <a:r>
              <a:rPr>
                <a:solidFill>
                  <a:srgbClr val="FBC901"/>
                </a:solidFill>
              </a:rPr>
              <a:t> Fuel Cell Vehicle</a:t>
            </a:r>
            <a:r>
              <a:t> energy efficiencies: </a:t>
            </a:r>
            <a:r>
              <a:rPr b="1">
                <a:solidFill>
                  <a:srgbClr val="FBC901"/>
                </a:solidFill>
              </a:rPr>
              <a:t>22-33%</a:t>
            </a:r>
            <a:r>
              <a:t>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which are far inferior to those of </a:t>
            </a:r>
            <a:r>
              <a:rPr>
                <a:solidFill>
                  <a:srgbClr val="FBC901"/>
                </a:solidFill>
              </a:rPr>
              <a:t>Battery Electric Vehicles</a:t>
            </a:r>
            <a:r>
              <a:t>: </a:t>
            </a:r>
            <a:r>
              <a:rPr b="1">
                <a:solidFill>
                  <a:srgbClr val="FBC901"/>
                </a:solidFill>
              </a:rPr>
              <a:t>66-77% </a:t>
            </a:r>
          </a:p>
          <a:p>
            <a:pPr>
              <a:lnSpc>
                <a:spcPct val="170000"/>
              </a:lnSpc>
              <a:tabLst>
                <a:tab pos="457200" algn="l"/>
                <a:tab pos="914400" algn="l"/>
                <a:tab pos="1371600" algn="l"/>
                <a:tab pos="1828800" algn="l"/>
                <a:tab pos="22860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b="1">
              <a:solidFill>
                <a:srgbClr val="FBC901"/>
              </a:solidFill>
            </a:endParaRP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But there are recurring claims that </a:t>
            </a:r>
            <a:r>
              <a:rPr b="1">
                <a:solidFill>
                  <a:srgbClr val="FBC901"/>
                </a:solidFill>
              </a:rPr>
              <a:t>Fuel Cell Vehicles might at least offer superior range</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a:t>
            </a:r>
            <a:r>
              <a:rPr b="1"/>
              <a:t>Which IS critical in long distance trucking &amp; and some delivery truck applications,</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and is at least perceived to be critical in many personal vehicle purchasing decisions</a:t>
            </a:r>
          </a:p>
          <a:p>
            <a:pPr>
              <a:lnSpc>
                <a:spcPct val="170000"/>
              </a:lnSpc>
              <a:tabLst>
                <a:tab pos="457200" algn="l"/>
                <a:tab pos="914400" algn="l"/>
                <a:tab pos="1371600" algn="l"/>
                <a:tab pos="1828800" algn="l"/>
                <a:tab pos="22860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So setting aside efficiencies, let's see if my energy data support claims of superior FCEV range</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I'll try to compare the range of my own car (a small "mature" gasoline-fueled crossover-SUV)</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with that of its possible Fuel Cell or Battery Electric Vehicle replacements (FCEV / BEV)</a:t>
            </a:r>
          </a:p>
          <a:p>
            <a:pPr algn="ctr">
              <a:lnSpc>
                <a:spcPct val="170000"/>
              </a:lnSpc>
              <a:tabLst>
                <a:tab pos="457200" algn="l"/>
                <a:tab pos="914400" algn="l"/>
                <a:tab pos="1371600" algn="l"/>
                <a:tab pos="1828800" algn="l"/>
                <a:tab pos="2286000" algn="l"/>
              </a:tabLst>
              <a:defRPr sz="1600">
                <a:solidFill>
                  <a:srgbClr val="FFFFFF"/>
                </a:solidFill>
                <a:effectLst>
                  <a:outerShdw blurRad="38100" dist="38100" dir="2700000" rotWithShape="0">
                    <a:srgbClr val="000000"/>
                  </a:outerShdw>
                </a:effectLst>
                <a:latin typeface="+mn-lt"/>
                <a:ea typeface="+mn-ea"/>
                <a:cs typeface="+mn-cs"/>
                <a:sym typeface="Arial"/>
              </a:defRPr>
            </a:pPr>
            <a:r>
              <a:t>My car now has or now gets:</a:t>
            </a:r>
          </a:p>
          <a:p>
            <a:pPr>
              <a:lnSpc>
                <a:spcPct val="170000"/>
              </a:lnSpc>
              <a:tabLst>
                <a:tab pos="457200" algn="l"/>
                <a:tab pos="914400" algn="l"/>
                <a:tab pos="1371600" algn="l"/>
                <a:tab pos="1828800" algn="l"/>
                <a:tab pos="22860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a:p>
          <a:p>
            <a:pPr>
              <a:lnSpc>
                <a:spcPct val="170000"/>
              </a:lnSpc>
              <a:tabLst>
                <a:tab pos="457200" algn="l"/>
                <a:tab pos="901700" algn="l"/>
                <a:tab pos="1295400" algn="l"/>
                <a:tab pos="1828800" algn="l"/>
                <a:tab pos="2286000" algn="l"/>
                <a:tab pos="3467100" algn="l"/>
                <a:tab pos="6553200" algn="l"/>
              </a:tabLst>
              <a:defRPr sz="1600" b="0">
                <a:solidFill>
                  <a:srgbClr val="FFFFFF"/>
                </a:solidFill>
                <a:effectLst>
                  <a:outerShdw blurRad="38100" dist="38100" dir="2700000" rotWithShape="0">
                    <a:srgbClr val="000000"/>
                  </a:outerShdw>
                </a:effectLst>
                <a:latin typeface="+mn-lt"/>
                <a:ea typeface="+mn-ea"/>
                <a:cs typeface="+mn-cs"/>
                <a:sym typeface="Arial"/>
              </a:defRPr>
            </a:pPr>
            <a:r>
              <a:t>		53 liter (14 gal) fuel tank	9.4 highway km / liter (22 mpg)  	500 km (310 mile) range</a:t>
            </a:r>
          </a:p>
        </p:txBody>
      </p:sp>
      <p:grpSp>
        <p:nvGrpSpPr>
          <p:cNvPr id="1237" name="Group"/>
          <p:cNvGrpSpPr/>
          <p:nvPr/>
        </p:nvGrpSpPr>
        <p:grpSpPr>
          <a:xfrm>
            <a:off x="199526" y="595921"/>
            <a:ext cx="8752404" cy="1302775"/>
            <a:chOff x="0" y="0"/>
            <a:chExt cx="8752404" cy="1302774"/>
          </a:xfrm>
        </p:grpSpPr>
        <p:sp>
          <p:nvSpPr>
            <p:cNvPr id="1213" name="Rectangle"/>
            <p:cNvSpPr/>
            <p:nvPr/>
          </p:nvSpPr>
          <p:spPr>
            <a:xfrm>
              <a:off x="7422418" y="601133"/>
              <a:ext cx="1329987" cy="694945"/>
            </a:xfrm>
            <a:prstGeom prst="rect">
              <a:avLst/>
            </a:prstGeom>
            <a:noFill/>
            <a:ln w="25400" cap="flat">
              <a:solidFill>
                <a:srgbClr val="FBC901"/>
              </a:solidFill>
              <a:prstDash val="solid"/>
              <a:round/>
            </a:ln>
            <a:effectLst/>
          </p:spPr>
          <p:txBody>
            <a:bodyPr wrap="square" lIns="45719" tIns="45719" rIns="45719" bIns="45719" numCol="1" anchor="t">
              <a:noAutofit/>
            </a:bodyPr>
            <a:lstStyle/>
            <a:p>
              <a:pPr>
                <a:defRPr sz="1900"/>
              </a:pPr>
              <a:endParaRPr/>
            </a:p>
          </p:txBody>
        </p:sp>
        <p:sp>
          <p:nvSpPr>
            <p:cNvPr id="1214" name="Rectangle"/>
            <p:cNvSpPr/>
            <p:nvPr/>
          </p:nvSpPr>
          <p:spPr>
            <a:xfrm>
              <a:off x="5428518" y="512233"/>
              <a:ext cx="1124713" cy="621793"/>
            </a:xfrm>
            <a:prstGeom prst="rect">
              <a:avLst/>
            </a:prstGeom>
            <a:noFill/>
            <a:ln w="25400" cap="flat">
              <a:solidFill>
                <a:srgbClr val="FBC901"/>
              </a:solidFill>
              <a:prstDash val="solid"/>
              <a:round/>
            </a:ln>
            <a:effectLst/>
          </p:spPr>
          <p:txBody>
            <a:bodyPr wrap="square" lIns="45719" tIns="45719" rIns="45719" bIns="45719" numCol="1" anchor="t">
              <a:noAutofit/>
            </a:bodyPr>
            <a:lstStyle/>
            <a:p>
              <a:pPr>
                <a:defRPr sz="1900"/>
              </a:pPr>
              <a:endParaRPr/>
            </a:p>
          </p:txBody>
        </p:sp>
        <p:grpSp>
          <p:nvGrpSpPr>
            <p:cNvPr id="1234" name="Group"/>
            <p:cNvGrpSpPr/>
            <p:nvPr/>
          </p:nvGrpSpPr>
          <p:grpSpPr>
            <a:xfrm>
              <a:off x="0" y="15746"/>
              <a:ext cx="8735824" cy="1287029"/>
              <a:chOff x="0" y="0"/>
              <a:chExt cx="8735823" cy="1287028"/>
            </a:xfrm>
          </p:grpSpPr>
          <p:grpSp>
            <p:nvGrpSpPr>
              <p:cNvPr id="1228" name="Group"/>
              <p:cNvGrpSpPr/>
              <p:nvPr/>
            </p:nvGrpSpPr>
            <p:grpSpPr>
              <a:xfrm>
                <a:off x="0" y="0"/>
                <a:ext cx="4474534" cy="1287029"/>
                <a:chOff x="0" y="0"/>
                <a:chExt cx="4474533" cy="1287028"/>
              </a:xfrm>
            </p:grpSpPr>
            <p:pic>
              <p:nvPicPr>
                <p:cNvPr id="1215" name="Image" descr="Image"/>
                <p:cNvPicPr>
                  <a:picLocks noChangeAspect="1"/>
                </p:cNvPicPr>
                <p:nvPr/>
              </p:nvPicPr>
              <p:blipFill>
                <a:blip r:embed="rId2"/>
                <a:stretch>
                  <a:fillRect/>
                </a:stretch>
              </p:blipFill>
              <p:spPr>
                <a:xfrm>
                  <a:off x="0" y="0"/>
                  <a:ext cx="695586" cy="390350"/>
                </a:xfrm>
                <a:prstGeom prst="rect">
                  <a:avLst/>
                </a:prstGeom>
                <a:ln w="12700" cap="flat">
                  <a:noFill/>
                  <a:miter lim="400000"/>
                </a:ln>
                <a:effectLst/>
              </p:spPr>
            </p:pic>
            <p:pic>
              <p:nvPicPr>
                <p:cNvPr id="1216" name="Image" descr="Image"/>
                <p:cNvPicPr>
                  <a:picLocks noChangeAspect="1"/>
                </p:cNvPicPr>
                <p:nvPr/>
              </p:nvPicPr>
              <p:blipFill>
                <a:blip r:embed="rId3"/>
                <a:stretch>
                  <a:fillRect/>
                </a:stretch>
              </p:blipFill>
              <p:spPr>
                <a:xfrm>
                  <a:off x="279177" y="497550"/>
                  <a:ext cx="592109" cy="789479"/>
                </a:xfrm>
                <a:prstGeom prst="rect">
                  <a:avLst/>
                </a:prstGeom>
                <a:ln w="12700" cap="flat">
                  <a:noFill/>
                  <a:miter lim="400000"/>
                </a:ln>
                <a:effectLst/>
              </p:spPr>
            </p:pic>
            <p:pic>
              <p:nvPicPr>
                <p:cNvPr id="1217" name="Image" descr="Image"/>
                <p:cNvPicPr>
                  <a:picLocks noChangeAspect="1"/>
                </p:cNvPicPr>
                <p:nvPr/>
              </p:nvPicPr>
              <p:blipFill>
                <a:blip r:embed="rId4"/>
                <a:srcRect/>
                <a:stretch>
                  <a:fillRect/>
                </a:stretch>
              </p:blipFill>
              <p:spPr>
                <a:xfrm>
                  <a:off x="1085780" y="11168"/>
                  <a:ext cx="764236" cy="509292"/>
                </a:xfrm>
                <a:prstGeom prst="rect">
                  <a:avLst/>
                </a:prstGeom>
                <a:ln w="12700" cap="flat">
                  <a:noFill/>
                  <a:miter lim="400000"/>
                </a:ln>
                <a:effectLst/>
              </p:spPr>
            </p:pic>
            <p:pic>
              <p:nvPicPr>
                <p:cNvPr id="1218" name="Image" descr="Image"/>
                <p:cNvPicPr>
                  <a:picLocks noChangeAspect="1"/>
                </p:cNvPicPr>
                <p:nvPr/>
              </p:nvPicPr>
              <p:blipFill>
                <a:blip r:embed="rId5"/>
                <a:stretch>
                  <a:fillRect/>
                </a:stretch>
              </p:blipFill>
              <p:spPr>
                <a:xfrm>
                  <a:off x="1342975" y="698346"/>
                  <a:ext cx="835238" cy="556826"/>
                </a:xfrm>
                <a:prstGeom prst="rect">
                  <a:avLst/>
                </a:prstGeom>
                <a:ln w="12700" cap="flat">
                  <a:noFill/>
                  <a:miter lim="400000"/>
                </a:ln>
                <a:effectLst/>
              </p:spPr>
            </p:pic>
            <p:pic>
              <p:nvPicPr>
                <p:cNvPr id="1219" name="Image" descr="Image"/>
                <p:cNvPicPr>
                  <a:picLocks noChangeAspect="1"/>
                </p:cNvPicPr>
                <p:nvPr/>
              </p:nvPicPr>
              <p:blipFill>
                <a:blip r:embed="rId6"/>
                <a:srcRect l="31954" r="19167"/>
                <a:stretch>
                  <a:fillRect/>
                </a:stretch>
              </p:blipFill>
              <p:spPr>
                <a:xfrm>
                  <a:off x="2367210" y="218234"/>
                  <a:ext cx="515580" cy="703584"/>
                </a:xfrm>
                <a:prstGeom prst="rect">
                  <a:avLst/>
                </a:prstGeom>
                <a:ln w="12700" cap="flat">
                  <a:noFill/>
                  <a:miter lim="400000"/>
                </a:ln>
                <a:effectLst/>
              </p:spPr>
            </p:pic>
            <p:pic>
              <p:nvPicPr>
                <p:cNvPr id="1220" name="Image" descr="Image"/>
                <p:cNvPicPr>
                  <a:picLocks noChangeAspect="1"/>
                </p:cNvPicPr>
                <p:nvPr/>
              </p:nvPicPr>
              <p:blipFill>
                <a:blip r:embed="rId7"/>
                <a:stretch>
                  <a:fillRect/>
                </a:stretch>
              </p:blipFill>
              <p:spPr>
                <a:xfrm>
                  <a:off x="3109917" y="11168"/>
                  <a:ext cx="835238" cy="509292"/>
                </a:xfrm>
                <a:prstGeom prst="rect">
                  <a:avLst/>
                </a:prstGeom>
                <a:ln w="12700" cap="flat">
                  <a:noFill/>
                  <a:miter lim="400000"/>
                </a:ln>
                <a:effectLst/>
              </p:spPr>
            </p:pic>
            <p:grpSp>
              <p:nvGrpSpPr>
                <p:cNvPr id="1227" name="Group"/>
                <p:cNvGrpSpPr/>
                <p:nvPr/>
              </p:nvGrpSpPr>
              <p:grpSpPr>
                <a:xfrm>
                  <a:off x="3234914" y="648907"/>
                  <a:ext cx="1239620" cy="616875"/>
                  <a:chOff x="0" y="0"/>
                  <a:chExt cx="1239619" cy="616874"/>
                </a:xfrm>
              </p:grpSpPr>
              <p:pic>
                <p:nvPicPr>
                  <p:cNvPr id="1221" name="Image" descr="Image"/>
                  <p:cNvPicPr>
                    <a:picLocks noChangeAspect="1"/>
                  </p:cNvPicPr>
                  <p:nvPr/>
                </p:nvPicPr>
                <p:blipFill>
                  <a:blip r:embed="rId8"/>
                  <a:srcRect l="35412" r="15148"/>
                  <a:stretch>
                    <a:fillRect/>
                  </a:stretch>
                </p:blipFill>
                <p:spPr>
                  <a:xfrm>
                    <a:off x="137283" y="0"/>
                    <a:ext cx="830767" cy="616853"/>
                  </a:xfrm>
                  <a:prstGeom prst="rect">
                    <a:avLst/>
                  </a:prstGeom>
                  <a:ln w="12700" cap="flat">
                    <a:noFill/>
                    <a:miter lim="400000"/>
                  </a:ln>
                  <a:effectLst/>
                </p:spPr>
              </p:pic>
              <p:sp>
                <p:nvSpPr>
                  <p:cNvPr id="1222" name="Rectangle"/>
                  <p:cNvSpPr/>
                  <p:nvPr/>
                </p:nvSpPr>
                <p:spPr>
                  <a:xfrm>
                    <a:off x="140549" y="458382"/>
                    <a:ext cx="367813" cy="73766"/>
                  </a:xfrm>
                  <a:prstGeom prst="rect">
                    <a:avLst/>
                  </a:prstGeom>
                  <a:solidFill>
                    <a:srgbClr val="8DACB4"/>
                  </a:solidFill>
                  <a:ln w="12700" cap="flat">
                    <a:noFill/>
                    <a:miter lim="400000"/>
                  </a:ln>
                  <a:effectLst/>
                </p:spPr>
                <p:txBody>
                  <a:bodyPr wrap="square" lIns="45719" tIns="45719" rIns="45719" bIns="45719" numCol="1" anchor="t">
                    <a:noAutofit/>
                  </a:bodyPr>
                  <a:lstStyle/>
                  <a:p>
                    <a:endParaRPr/>
                  </a:p>
                </p:txBody>
              </p:sp>
              <p:sp>
                <p:nvSpPr>
                  <p:cNvPr id="1223" name="Rectangle"/>
                  <p:cNvSpPr/>
                  <p:nvPr/>
                </p:nvSpPr>
                <p:spPr>
                  <a:xfrm>
                    <a:off x="967350" y="0"/>
                    <a:ext cx="266211" cy="616812"/>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500">
                        <a:solidFill>
                          <a:srgbClr val="5E5E5E"/>
                        </a:solidFill>
                      </a:defRPr>
                    </a:pPr>
                    <a:endParaRPr/>
                  </a:p>
                  <a:p>
                    <a:pPr>
                      <a:defRPr sz="600">
                        <a:solidFill>
                          <a:srgbClr val="5E5E5E"/>
                        </a:solidFill>
                      </a:defRPr>
                    </a:pPr>
                    <a:endParaRPr/>
                  </a:p>
                </p:txBody>
              </p:sp>
              <p:sp>
                <p:nvSpPr>
                  <p:cNvPr id="1224" name="Rectangle"/>
                  <p:cNvSpPr/>
                  <p:nvPr/>
                </p:nvSpPr>
                <p:spPr>
                  <a:xfrm>
                    <a:off x="0" y="63"/>
                    <a:ext cx="139768" cy="616812"/>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800">
                        <a:solidFill>
                          <a:srgbClr val="5E5E5E"/>
                        </a:solidFill>
                      </a:defRPr>
                    </a:pPr>
                    <a:endParaRPr/>
                  </a:p>
                  <a:p>
                    <a:pPr>
                      <a:defRPr sz="800">
                        <a:solidFill>
                          <a:srgbClr val="5E5E5E"/>
                        </a:solidFill>
                      </a:defRPr>
                    </a:pPr>
                    <a:endParaRPr/>
                  </a:p>
                </p:txBody>
              </p:sp>
              <p:pic>
                <p:nvPicPr>
                  <p:cNvPr id="1225" name="Image" descr="Image"/>
                  <p:cNvPicPr>
                    <a:picLocks noChangeAspect="1"/>
                  </p:cNvPicPr>
                  <p:nvPr/>
                </p:nvPicPr>
                <p:blipFill>
                  <a:blip r:embed="rId9"/>
                  <a:srcRect l="39203" t="28464" r="21435" b="28464"/>
                  <a:stretch>
                    <a:fillRect/>
                  </a:stretch>
                </p:blipFill>
                <p:spPr>
                  <a:xfrm flipH="1">
                    <a:off x="958955" y="238286"/>
                    <a:ext cx="280665" cy="307129"/>
                  </a:xfrm>
                  <a:prstGeom prst="rect">
                    <a:avLst/>
                  </a:prstGeom>
                  <a:ln w="12700" cap="flat">
                    <a:noFill/>
                    <a:miter lim="400000"/>
                  </a:ln>
                  <a:effectLst/>
                </p:spPr>
              </p:pic>
              <p:sp>
                <p:nvSpPr>
                  <p:cNvPr id="1226" name="Rectangle"/>
                  <p:cNvSpPr/>
                  <p:nvPr/>
                </p:nvSpPr>
                <p:spPr>
                  <a:xfrm>
                    <a:off x="591624" y="465430"/>
                    <a:ext cx="367814" cy="73766"/>
                  </a:xfrm>
                  <a:prstGeom prst="rect">
                    <a:avLst/>
                  </a:prstGeom>
                  <a:solidFill>
                    <a:srgbClr val="8DACB4"/>
                  </a:solidFill>
                  <a:ln w="12700" cap="flat">
                    <a:noFill/>
                    <a:miter lim="400000"/>
                  </a:ln>
                  <a:effectLst/>
                </p:spPr>
                <p:txBody>
                  <a:bodyPr wrap="square" lIns="45719" tIns="45719" rIns="45719" bIns="45719" numCol="1" anchor="t">
                    <a:noAutofit/>
                  </a:bodyPr>
                  <a:lstStyle/>
                  <a:p>
                    <a:endParaRPr/>
                  </a:p>
                </p:txBody>
              </p:sp>
            </p:grpSp>
          </p:grpSp>
          <p:grpSp>
            <p:nvGrpSpPr>
              <p:cNvPr id="1233" name="Group"/>
              <p:cNvGrpSpPr/>
              <p:nvPr/>
            </p:nvGrpSpPr>
            <p:grpSpPr>
              <a:xfrm>
                <a:off x="4579622" y="0"/>
                <a:ext cx="4156202" cy="1273191"/>
                <a:chOff x="0" y="0"/>
                <a:chExt cx="4156201" cy="1273190"/>
              </a:xfrm>
            </p:grpSpPr>
            <p:pic>
              <p:nvPicPr>
                <p:cNvPr id="1229" name="Image" descr="Image"/>
                <p:cNvPicPr>
                  <a:picLocks noChangeAspect="1"/>
                </p:cNvPicPr>
                <p:nvPr/>
              </p:nvPicPr>
              <p:blipFill>
                <a:blip r:embed="rId10"/>
                <a:srcRect t="10326" b="4651"/>
                <a:stretch>
                  <a:fillRect/>
                </a:stretch>
              </p:blipFill>
              <p:spPr>
                <a:xfrm>
                  <a:off x="2849934" y="594094"/>
                  <a:ext cx="1306268" cy="679097"/>
                </a:xfrm>
                <a:prstGeom prst="rect">
                  <a:avLst/>
                </a:prstGeom>
                <a:ln w="12700" cap="flat">
                  <a:noFill/>
                  <a:miter lim="400000"/>
                </a:ln>
                <a:effectLst/>
              </p:spPr>
            </p:pic>
            <p:pic>
              <p:nvPicPr>
                <p:cNvPr id="1230" name="Image" descr="Image"/>
                <p:cNvPicPr>
                  <a:picLocks noChangeAspect="1"/>
                </p:cNvPicPr>
                <p:nvPr/>
              </p:nvPicPr>
              <p:blipFill>
                <a:blip r:embed="rId11"/>
                <a:srcRect t="11997"/>
                <a:stretch>
                  <a:fillRect/>
                </a:stretch>
              </p:blipFill>
              <p:spPr>
                <a:xfrm>
                  <a:off x="863281" y="507171"/>
                  <a:ext cx="1089933" cy="598974"/>
                </a:xfrm>
                <a:prstGeom prst="rect">
                  <a:avLst/>
                </a:prstGeom>
                <a:ln w="12700" cap="flat">
                  <a:noFill/>
                  <a:miter lim="400000"/>
                </a:ln>
                <a:effectLst/>
              </p:spPr>
            </p:pic>
            <p:pic>
              <p:nvPicPr>
                <p:cNvPr id="1231" name="Image" descr="Image"/>
                <p:cNvPicPr>
                  <a:picLocks noChangeAspect="1"/>
                </p:cNvPicPr>
                <p:nvPr/>
              </p:nvPicPr>
              <p:blipFill>
                <a:blip r:embed="rId12"/>
                <a:stretch>
                  <a:fillRect/>
                </a:stretch>
              </p:blipFill>
              <p:spPr>
                <a:xfrm>
                  <a:off x="1828408" y="0"/>
                  <a:ext cx="1210033" cy="679048"/>
                </a:xfrm>
                <a:prstGeom prst="rect">
                  <a:avLst/>
                </a:prstGeom>
                <a:ln w="12700" cap="flat">
                  <a:noFill/>
                  <a:miter lim="400000"/>
                </a:ln>
                <a:effectLst/>
              </p:spPr>
            </p:pic>
            <p:pic>
              <p:nvPicPr>
                <p:cNvPr id="1232" name="Image" descr="Image"/>
                <p:cNvPicPr>
                  <a:picLocks noChangeAspect="1"/>
                </p:cNvPicPr>
                <p:nvPr/>
              </p:nvPicPr>
              <p:blipFill>
                <a:blip r:embed="rId13"/>
                <a:stretch>
                  <a:fillRect/>
                </a:stretch>
              </p:blipFill>
              <p:spPr>
                <a:xfrm>
                  <a:off x="0" y="0"/>
                  <a:ext cx="1069731" cy="599050"/>
                </a:xfrm>
                <a:prstGeom prst="rect">
                  <a:avLst/>
                </a:prstGeom>
                <a:ln w="12700" cap="flat">
                  <a:noFill/>
                  <a:miter lim="400000"/>
                </a:ln>
                <a:effectLst/>
              </p:spPr>
            </p:pic>
          </p:grpSp>
        </p:grpSp>
        <p:sp>
          <p:nvSpPr>
            <p:cNvPr id="1235" name="Rectangle"/>
            <p:cNvSpPr/>
            <p:nvPr/>
          </p:nvSpPr>
          <p:spPr>
            <a:xfrm>
              <a:off x="4561530" y="0"/>
              <a:ext cx="1097678" cy="633861"/>
            </a:xfrm>
            <a:prstGeom prst="rect">
              <a:avLst/>
            </a:prstGeom>
            <a:noFill/>
            <a:ln w="25400" cap="flat">
              <a:solidFill>
                <a:srgbClr val="FBC901"/>
              </a:solidFill>
              <a:prstDash val="solid"/>
              <a:round/>
            </a:ln>
            <a:effectLst/>
          </p:spPr>
          <p:txBody>
            <a:bodyPr wrap="square" lIns="45719" tIns="45719" rIns="45719" bIns="45719" numCol="1" anchor="t">
              <a:noAutofit/>
            </a:bodyPr>
            <a:lstStyle/>
            <a:p>
              <a:endParaRPr/>
            </a:p>
          </p:txBody>
        </p:sp>
        <p:sp>
          <p:nvSpPr>
            <p:cNvPr id="1236" name="Rectangle"/>
            <p:cNvSpPr/>
            <p:nvPr/>
          </p:nvSpPr>
          <p:spPr>
            <a:xfrm>
              <a:off x="6419118" y="12700"/>
              <a:ext cx="1198495" cy="685800"/>
            </a:xfrm>
            <a:prstGeom prst="rect">
              <a:avLst/>
            </a:prstGeom>
            <a:noFill/>
            <a:ln w="25400" cap="flat">
              <a:solidFill>
                <a:srgbClr val="FBC901"/>
              </a:solidFill>
              <a:prstDash val="solid"/>
              <a:round/>
            </a:ln>
            <a:effectLst/>
          </p:spPr>
          <p:txBody>
            <a:bodyPr wrap="square" lIns="45719" tIns="45719" rIns="45719" bIns="45719" numCol="1" anchor="t">
              <a:noAutofit/>
            </a:bodyPr>
            <a:lstStyle/>
            <a:p>
              <a:pPr>
                <a:defRPr sz="1900"/>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6" name="Rectangle 2"/>
          <p:cNvSpPr txBox="1">
            <a:spLocks noGrp="1"/>
          </p:cNvSpPr>
          <p:nvPr>
            <p:ph type="title"/>
          </p:nvPr>
        </p:nvSpPr>
        <p:spPr>
          <a:xfrm>
            <a:off x="304800" y="12699"/>
            <a:ext cx="8534400" cy="428505"/>
          </a:xfrm>
          <a:prstGeom prst="rect">
            <a:avLst/>
          </a:prstGeom>
        </p:spPr>
        <p:txBody>
          <a:bodyPr/>
          <a:lstStyle>
            <a:lvl1pPr>
              <a:defRPr sz="1800"/>
            </a:lvl1pPr>
          </a:lstStyle>
          <a:p>
            <a:r>
              <a:t>Drawing on my earlier discussion of comparative energetics:</a:t>
            </a:r>
          </a:p>
        </p:txBody>
      </p:sp>
      <p:sp>
        <p:nvSpPr>
          <p:cNvPr id="1237" name="Rectangle 3"/>
          <p:cNvSpPr txBox="1">
            <a:spLocks noGrp="1"/>
          </p:cNvSpPr>
          <p:nvPr>
            <p:ph type="body" sz="quarter" idx="1"/>
          </p:nvPr>
        </p:nvSpPr>
        <p:spPr>
          <a:xfrm>
            <a:off x="79970" y="415218"/>
            <a:ext cx="8984060" cy="353298"/>
          </a:xfrm>
          <a:prstGeom prst="rect">
            <a:avLst/>
          </a:prstGeom>
        </p:spPr>
        <p:txBody>
          <a:bodyPr/>
          <a:lstStyle/>
          <a:p>
            <a:r>
              <a:rPr dirty="0"/>
              <a:t>By excerpting its table, including its calculation for pressurized H</a:t>
            </a:r>
            <a:r>
              <a:rPr baseline="-5999" dirty="0"/>
              <a:t>2</a:t>
            </a:r>
            <a:r>
              <a:rPr dirty="0"/>
              <a:t> in standard steel cylinders</a:t>
            </a:r>
          </a:p>
        </p:txBody>
      </p:sp>
      <p:sp>
        <p:nvSpPr>
          <p:cNvPr id="1238" name="Rectangle 3"/>
          <p:cNvSpPr txBox="1"/>
          <p:nvPr/>
        </p:nvSpPr>
        <p:spPr>
          <a:xfrm>
            <a:off x="79970" y="3160960"/>
            <a:ext cx="8984060" cy="3534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lnSpc>
                <a:spcPct val="170000"/>
              </a:lnSpc>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Then ignoring the likely small weight of my car's thin sheet metal gas tank itself,</a:t>
            </a:r>
          </a:p>
          <a:p>
            <a:pPr>
              <a:lnSpc>
                <a:spcPct val="170000"/>
              </a:lnSpc>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	its gasoline-filled </a:t>
            </a:r>
            <a:r>
              <a:rPr b="1" dirty="0">
                <a:solidFill>
                  <a:srgbClr val="FBC901"/>
                </a:solidFill>
              </a:rPr>
              <a:t>53 liter</a:t>
            </a:r>
            <a:r>
              <a:rPr dirty="0"/>
              <a:t> tank must weigh ~ (53 l) (0.001 m</a:t>
            </a:r>
            <a:r>
              <a:rPr baseline="31999" dirty="0"/>
              <a:t>3</a:t>
            </a:r>
            <a:r>
              <a:rPr dirty="0"/>
              <a:t>/l)(</a:t>
            </a:r>
            <a:r>
              <a:rPr dirty="0">
                <a:solidFill>
                  <a:srgbClr val="FBC901"/>
                </a:solidFill>
              </a:rPr>
              <a:t>755 kg/m</a:t>
            </a:r>
            <a:r>
              <a:rPr baseline="31999" dirty="0">
                <a:solidFill>
                  <a:srgbClr val="FBC901"/>
                </a:solidFill>
              </a:rPr>
              <a:t>3</a:t>
            </a:r>
            <a:r>
              <a:rPr dirty="0"/>
              <a:t>) = </a:t>
            </a:r>
            <a:r>
              <a:rPr b="1" dirty="0">
                <a:solidFill>
                  <a:srgbClr val="FBC901"/>
                </a:solidFill>
              </a:rPr>
              <a:t>39.3 kg</a:t>
            </a:r>
            <a:endParaRPr dirty="0">
              <a:solidFill>
                <a:srgbClr val="FBC901"/>
              </a:solidFill>
            </a:endParaRPr>
          </a:p>
          <a:p>
            <a:pPr>
              <a:lnSpc>
                <a:spcPct val="170000"/>
              </a:lnSpc>
              <a:tabLst>
                <a:tab pos="457200" algn="l"/>
                <a:tab pos="914400" algn="l"/>
                <a:tab pos="1371600" algn="l"/>
                <a:tab pos="1828800" algn="l"/>
                <a:tab pos="22860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dirty="0">
              <a:solidFill>
                <a:srgbClr val="FBC901"/>
              </a:solidFill>
            </a:endParaRPr>
          </a:p>
          <a:p>
            <a:pPr>
              <a:lnSpc>
                <a:spcPct val="170000"/>
              </a:lnSpc>
              <a:tabLst>
                <a:tab pos="457200" algn="l"/>
                <a:tab pos="914400" algn="l"/>
                <a:tab pos="1371600" algn="l"/>
                <a:tab pos="1828800" algn="l"/>
                <a:tab pos="22860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dirty="0">
              <a:solidFill>
                <a:srgbClr val="FBC901"/>
              </a:solidFill>
            </a:endParaRPr>
          </a:p>
          <a:p>
            <a:pPr>
              <a:lnSpc>
                <a:spcPct val="170000"/>
              </a:lnSpc>
              <a:tabLst>
                <a:tab pos="457200" algn="l"/>
                <a:tab pos="914400" algn="l"/>
                <a:tab pos="1371600" algn="l"/>
                <a:tab pos="1828800" algn="l"/>
                <a:tab pos="2286000" algn="l"/>
              </a:tabLst>
              <a:defRPr sz="200" b="0">
                <a:solidFill>
                  <a:srgbClr val="FFFFFF"/>
                </a:solidFill>
                <a:effectLst>
                  <a:outerShdw blurRad="38100" dist="38100" dir="2700000" rotWithShape="0">
                    <a:srgbClr val="000000"/>
                  </a:outerShdw>
                </a:effectLst>
                <a:latin typeface="+mn-lt"/>
                <a:ea typeface="+mn-ea"/>
                <a:cs typeface="+mn-cs"/>
                <a:sym typeface="Arial"/>
              </a:defRPr>
            </a:pPr>
            <a:r>
              <a:rPr dirty="0">
                <a:solidFill>
                  <a:srgbClr val="FBC901"/>
                </a:solidFill>
              </a:rPr>
              <a:t>,</a:t>
            </a:r>
            <a:endParaRPr b="1" dirty="0">
              <a:solidFill>
                <a:srgbClr val="FBC901"/>
              </a:solidFill>
            </a:endParaRPr>
          </a:p>
          <a:p>
            <a:pPr>
              <a:lnSpc>
                <a:spcPct val="170000"/>
              </a:lnSpc>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Which, from the table, says it contains ~ (39.3 kg)(</a:t>
            </a:r>
            <a:r>
              <a:rPr b="1" dirty="0">
                <a:solidFill>
                  <a:srgbClr val="FF6600"/>
                </a:solidFill>
              </a:rPr>
              <a:t>12.9</a:t>
            </a:r>
            <a:r>
              <a:rPr dirty="0"/>
              <a:t> kW-h/kg) = </a:t>
            </a:r>
            <a:r>
              <a:rPr b="1" dirty="0"/>
              <a:t>507 kW-h of fuel energy</a:t>
            </a:r>
          </a:p>
          <a:p>
            <a:pPr>
              <a:lnSpc>
                <a:spcPct val="170000"/>
              </a:lnSpc>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	But having an internal combustion engine + automatic transmission + 4 wheel drivetrain,</a:t>
            </a:r>
          </a:p>
          <a:p>
            <a:pPr>
              <a:lnSpc>
                <a:spcPct val="170000"/>
              </a:lnSpc>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		no more than 20% of that fuel energy is ultimately transferred to the wheels = </a:t>
            </a:r>
            <a:r>
              <a:rPr b="1" dirty="0">
                <a:solidFill>
                  <a:srgbClr val="FBC901"/>
                </a:solidFill>
              </a:rPr>
              <a:t>101.4 kW-h</a:t>
            </a:r>
          </a:p>
          <a:p>
            <a:pPr>
              <a:lnSpc>
                <a:spcPct val="170000"/>
              </a:lnSpc>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We now need to compare that energy with the energy H</a:t>
            </a:r>
            <a:r>
              <a:rPr baseline="-5999" dirty="0"/>
              <a:t>2</a:t>
            </a:r>
            <a:r>
              <a:rPr dirty="0"/>
              <a:t> Fuel Cells or Lithium Batteries might provide</a:t>
            </a:r>
          </a:p>
          <a:p>
            <a:pPr>
              <a:lnSpc>
                <a:spcPct val="170000"/>
              </a:lnSpc>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	</a:t>
            </a:r>
            <a:r>
              <a:rPr dirty="0">
                <a:solidFill>
                  <a:srgbClr val="FF6600"/>
                </a:solidFill>
              </a:rPr>
              <a:t>But how will the quantity of Hydrogen Tanks or Batteries likely be constrained?</a:t>
            </a:r>
          </a:p>
          <a:p>
            <a:pPr>
              <a:lnSpc>
                <a:spcPct val="170000"/>
              </a:lnSpc>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		By matching the </a:t>
            </a:r>
            <a:r>
              <a:rPr b="1" dirty="0">
                <a:solidFill>
                  <a:srgbClr val="FBC901"/>
                </a:solidFill>
              </a:rPr>
              <a:t>53 liter</a:t>
            </a:r>
            <a:r>
              <a:rPr b="1" dirty="0"/>
              <a:t> </a:t>
            </a:r>
            <a:r>
              <a:rPr b="1" dirty="0">
                <a:solidFill>
                  <a:srgbClr val="FBC901"/>
                </a:solidFill>
              </a:rPr>
              <a:t>VOLUME</a:t>
            </a:r>
            <a:r>
              <a:rPr dirty="0"/>
              <a:t> of my gasoline tank OR by matching its ~ </a:t>
            </a:r>
            <a:r>
              <a:rPr b="1" dirty="0">
                <a:solidFill>
                  <a:srgbClr val="FBC901"/>
                </a:solidFill>
              </a:rPr>
              <a:t>39.3 kg MASS</a:t>
            </a:r>
            <a:r>
              <a:rPr dirty="0"/>
              <a:t>?</a:t>
            </a:r>
          </a:p>
          <a:p>
            <a:pPr>
              <a:lnSpc>
                <a:spcPct val="170000"/>
              </a:lnSpc>
              <a:tabLst>
                <a:tab pos="457200" algn="l"/>
                <a:tab pos="914400" algn="l"/>
                <a:tab pos="1371600" algn="l"/>
                <a:tab pos="1828800" algn="l"/>
                <a:tab pos="22860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dirty="0"/>
          </a:p>
          <a:p>
            <a:pPr algn="ctr">
              <a:lnSpc>
                <a:spcPct val="170000"/>
              </a:lnSpc>
              <a:tabLst>
                <a:tab pos="457200" algn="l"/>
                <a:tab pos="914400" algn="l"/>
                <a:tab pos="1371600" algn="l"/>
                <a:tab pos="1828800" algn="l"/>
                <a:tab pos="2286000" algn="l"/>
              </a:tabLst>
              <a:defRPr sz="1500" b="0" i="1">
                <a:solidFill>
                  <a:srgbClr val="FFFFFF"/>
                </a:solidFill>
                <a:effectLst>
                  <a:outerShdw blurRad="38100" dist="38100" dir="2700000" rotWithShape="0">
                    <a:srgbClr val="000000"/>
                  </a:outerShdw>
                </a:effectLst>
                <a:latin typeface="+mn-lt"/>
                <a:ea typeface="+mn-ea"/>
                <a:cs typeface="+mn-cs"/>
                <a:sym typeface="Arial"/>
              </a:defRPr>
            </a:pPr>
            <a:r>
              <a:rPr dirty="0"/>
              <a:t>It will likely be some subtle vehicle-type-dependent combination of BOTH - So I will calculate BOTH</a:t>
            </a:r>
          </a:p>
        </p:txBody>
      </p:sp>
      <p:grpSp>
        <p:nvGrpSpPr>
          <p:cNvPr id="1246" name="Group"/>
          <p:cNvGrpSpPr/>
          <p:nvPr/>
        </p:nvGrpSpPr>
        <p:grpSpPr>
          <a:xfrm>
            <a:off x="42920" y="933376"/>
            <a:ext cx="8126804" cy="2195440"/>
            <a:chOff x="0" y="0"/>
            <a:chExt cx="8126802" cy="2195438"/>
          </a:xfrm>
        </p:grpSpPr>
        <p:sp>
          <p:nvSpPr>
            <p:cNvPr id="1239" name="Rectangle 3"/>
            <p:cNvSpPr txBox="1"/>
            <p:nvPr/>
          </p:nvSpPr>
          <p:spPr>
            <a:xfrm>
              <a:off x="89637" y="1119081"/>
              <a:ext cx="839346" cy="3308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algn="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t>Fossil Fuels: </a:t>
              </a:r>
            </a:p>
          </p:txBody>
        </p:sp>
        <p:sp>
          <p:nvSpPr>
            <p:cNvPr id="1240" name="Rectangle 3"/>
            <p:cNvSpPr txBox="1"/>
            <p:nvPr/>
          </p:nvSpPr>
          <p:spPr>
            <a:xfrm>
              <a:off x="0" y="1864610"/>
              <a:ext cx="942421" cy="3308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algn="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t>Batteries: </a:t>
              </a:r>
            </a:p>
          </p:txBody>
        </p:sp>
        <p:pic>
          <p:nvPicPr>
            <p:cNvPr id="1241" name="Energy Density Table - tanked H2.jpg" descr="Energy Density Table - tanked H2.jpg"/>
            <p:cNvPicPr>
              <a:picLocks noChangeAspect="1"/>
            </p:cNvPicPr>
            <p:nvPr/>
          </p:nvPicPr>
          <p:blipFill>
            <a:blip r:embed="rId2"/>
            <a:srcRect b="83620"/>
            <a:stretch>
              <a:fillRect/>
            </a:stretch>
          </p:blipFill>
          <p:spPr>
            <a:xfrm>
              <a:off x="935318" y="0"/>
              <a:ext cx="7191485" cy="713359"/>
            </a:xfrm>
            <a:prstGeom prst="rect">
              <a:avLst/>
            </a:prstGeom>
            <a:ln w="12700" cap="flat">
              <a:noFill/>
              <a:miter lim="400000"/>
            </a:ln>
            <a:effectLst/>
          </p:spPr>
        </p:pic>
        <p:pic>
          <p:nvPicPr>
            <p:cNvPr id="1242" name="Energy Density Table - tanked H2.jpg" descr="Energy Density Table - tanked H2.jpg"/>
            <p:cNvPicPr>
              <a:picLocks noChangeAspect="1"/>
            </p:cNvPicPr>
            <p:nvPr/>
          </p:nvPicPr>
          <p:blipFill>
            <a:blip r:embed="rId2"/>
            <a:srcRect t="17803" b="57497"/>
            <a:stretch>
              <a:fillRect/>
            </a:stretch>
          </p:blipFill>
          <p:spPr>
            <a:xfrm>
              <a:off x="935318" y="754471"/>
              <a:ext cx="7191485" cy="1075754"/>
            </a:xfrm>
            <a:prstGeom prst="rect">
              <a:avLst/>
            </a:prstGeom>
            <a:ln w="12700" cap="flat">
              <a:noFill/>
              <a:miter lim="400000"/>
            </a:ln>
            <a:effectLst/>
          </p:spPr>
        </p:pic>
        <p:pic>
          <p:nvPicPr>
            <p:cNvPr id="1243" name="Energy Density Table - tanked H2.jpg" descr="Energy Density Table - tanked H2.jpg"/>
            <p:cNvPicPr>
              <a:picLocks noChangeAspect="1"/>
            </p:cNvPicPr>
            <p:nvPr/>
          </p:nvPicPr>
          <p:blipFill>
            <a:blip r:embed="rId2"/>
            <a:srcRect t="67751" b="26508"/>
            <a:stretch>
              <a:fillRect/>
            </a:stretch>
          </p:blipFill>
          <p:spPr>
            <a:xfrm>
              <a:off x="935318" y="1866041"/>
              <a:ext cx="7191485" cy="250009"/>
            </a:xfrm>
            <a:prstGeom prst="rect">
              <a:avLst/>
            </a:prstGeom>
            <a:ln w="12700" cap="flat">
              <a:noFill/>
              <a:miter lim="400000"/>
            </a:ln>
            <a:effectLst/>
          </p:spPr>
        </p:pic>
        <p:sp>
          <p:nvSpPr>
            <p:cNvPr id="1244" name="Oval"/>
            <p:cNvSpPr/>
            <p:nvPr/>
          </p:nvSpPr>
          <p:spPr>
            <a:xfrm>
              <a:off x="4348110" y="1597014"/>
              <a:ext cx="320041" cy="128017"/>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sp>
          <p:nvSpPr>
            <p:cNvPr id="1245" name="Rectangle 3"/>
            <p:cNvSpPr txBox="1"/>
            <p:nvPr/>
          </p:nvSpPr>
          <p:spPr>
            <a:xfrm>
              <a:off x="229887" y="449764"/>
              <a:ext cx="685846" cy="3308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algn="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t>Hydrogen: </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Rectangle 2"/>
          <p:cNvSpPr txBox="1">
            <a:spLocks noGrp="1"/>
          </p:cNvSpPr>
          <p:nvPr>
            <p:ph type="title"/>
          </p:nvPr>
        </p:nvSpPr>
        <p:spPr>
          <a:xfrm>
            <a:off x="304800" y="12699"/>
            <a:ext cx="8534400" cy="513078"/>
          </a:xfrm>
          <a:prstGeom prst="rect">
            <a:avLst/>
          </a:prstGeom>
        </p:spPr>
        <p:txBody>
          <a:bodyPr/>
          <a:lstStyle/>
          <a:p>
            <a:r>
              <a:t>Hydrogen might even solve the huge problem of variable solar &amp; wind energy:</a:t>
            </a:r>
          </a:p>
        </p:txBody>
      </p:sp>
      <p:sp>
        <p:nvSpPr>
          <p:cNvPr id="266" name="Rectangle 3"/>
          <p:cNvSpPr txBox="1">
            <a:spLocks noGrp="1"/>
          </p:cNvSpPr>
          <p:nvPr>
            <p:ph type="body" idx="1"/>
          </p:nvPr>
        </p:nvSpPr>
        <p:spPr>
          <a:xfrm>
            <a:off x="105507" y="591207"/>
            <a:ext cx="8932986" cy="4409918"/>
          </a:xfrm>
          <a:prstGeom prst="rect">
            <a:avLst/>
          </a:prstGeom>
        </p:spPr>
        <p:txBody>
          <a:bodyPr>
            <a:noAutofit/>
          </a:bodyPr>
          <a:lstStyle/>
          <a:p>
            <a:r>
              <a:rPr sz="1500" dirty="0"/>
              <a:t>Solar and wind energy, peaking either midday or late afternoon, 	</a:t>
            </a:r>
          </a:p>
          <a:p>
            <a:r>
              <a:rPr sz="1500" dirty="0"/>
              <a:t>	won't be able to supply enough electricity in the evenings when we most need it</a:t>
            </a:r>
          </a:p>
          <a:p>
            <a:r>
              <a:rPr sz="1500" dirty="0"/>
              <a:t>Meaning that dependence on solar &amp; wind will require massive electrical energy storage </a:t>
            </a:r>
          </a:p>
          <a:p>
            <a:r>
              <a:rPr sz="1500" dirty="0"/>
              <a:t>	based on mostly untested or undeveloped technologies, including:</a:t>
            </a:r>
          </a:p>
          <a:p>
            <a:r>
              <a:rPr sz="1500" dirty="0"/>
              <a:t>		Pairs of "Pumped Storage Hydro" lakes (the only tried &amp; well tested idea) </a:t>
            </a:r>
          </a:p>
          <a:p>
            <a:r>
              <a:rPr sz="1500" dirty="0"/>
              <a:t>			Huge farms of batteries, capacitors, or flywheels </a:t>
            </a:r>
          </a:p>
          <a:p>
            <a:r>
              <a:rPr sz="1500" dirty="0"/>
              <a:t>				Vast underground tanks/reservoirs of molten salt or compressed air</a:t>
            </a:r>
          </a:p>
          <a:p>
            <a:r>
              <a:rPr sz="1500" dirty="0"/>
              <a:t>					(see my </a:t>
            </a:r>
            <a:r>
              <a:rPr sz="1500" dirty="0" err="1"/>
              <a:t>noteset</a:t>
            </a:r>
            <a:r>
              <a:rPr sz="1500" dirty="0"/>
              <a:t>: </a:t>
            </a:r>
            <a:r>
              <a:rPr sz="1500" b="1" dirty="0">
                <a:solidFill>
                  <a:srgbClr val="059797"/>
                </a:solidFill>
              </a:rPr>
              <a:t>Power Cycles and Energy Storage</a:t>
            </a:r>
            <a:r>
              <a:rPr sz="1500" dirty="0">
                <a:solidFill>
                  <a:srgbClr val="059797"/>
                </a:solidFill>
              </a:rPr>
              <a:t> </a:t>
            </a:r>
            <a:r>
              <a:rPr sz="1500" dirty="0"/>
              <a:t>(</a:t>
            </a:r>
            <a:r>
              <a:rPr sz="1500" u="sng" dirty="0">
                <a:solidFill>
                  <a:srgbClr val="76D6FF"/>
                </a:solidFill>
                <a:hlinkClick r:id="rId2"/>
              </a:rPr>
              <a:t>pptx</a:t>
            </a:r>
            <a:r>
              <a:rPr sz="1500" dirty="0"/>
              <a:t> /</a:t>
            </a:r>
            <a:r>
              <a:rPr sz="1500" u="sng" dirty="0">
                <a:solidFill>
                  <a:srgbClr val="76D6FF"/>
                </a:solidFill>
                <a:hlinkClick r:id="rId3"/>
              </a:rPr>
              <a:t> pdf</a:t>
            </a:r>
            <a:r>
              <a:rPr sz="1500" dirty="0">
                <a:solidFill>
                  <a:srgbClr val="76D6FF"/>
                </a:solidFill>
              </a:rPr>
              <a:t> </a:t>
            </a:r>
            <a:r>
              <a:rPr sz="1500" dirty="0"/>
              <a:t>/</a:t>
            </a:r>
            <a:r>
              <a:rPr sz="1500" u="sng" dirty="0">
                <a:solidFill>
                  <a:srgbClr val="76D6FF"/>
                </a:solidFill>
                <a:hlinkClick r:id="rId4"/>
              </a:rPr>
              <a:t> key</a:t>
            </a:r>
            <a:r>
              <a:rPr sz="1500" dirty="0"/>
              <a:t>))</a:t>
            </a:r>
            <a:endParaRPr lang="en-US" sz="1500" dirty="0"/>
          </a:p>
          <a:p>
            <a:endParaRPr sz="400" dirty="0"/>
          </a:p>
          <a:p>
            <a:r>
              <a:rPr sz="1500" dirty="0"/>
              <a:t>Instead:  AT solar &amp; wind power farms their electricity could be used to generate </a:t>
            </a:r>
            <a:r>
              <a:rPr sz="1500" b="1" dirty="0">
                <a:solidFill>
                  <a:srgbClr val="FBC901"/>
                </a:solidFill>
              </a:rPr>
              <a:t>Hydrogen Gas</a:t>
            </a:r>
          </a:p>
          <a:p>
            <a:r>
              <a:rPr sz="1500" dirty="0">
                <a:solidFill>
                  <a:srgbClr val="FBC901"/>
                </a:solidFill>
              </a:rPr>
              <a:t>	</a:t>
            </a:r>
            <a:r>
              <a:rPr sz="1500" dirty="0"/>
              <a:t>with its resulting cyclic generation then matched to the different cycles of electricity demand</a:t>
            </a:r>
          </a:p>
          <a:p>
            <a:r>
              <a:rPr sz="1500" dirty="0"/>
              <a:t>		by temporarily storing that hydrogen in simple high-pressure gas tanks:</a:t>
            </a:r>
          </a:p>
        </p:txBody>
      </p:sp>
      <p:sp>
        <p:nvSpPr>
          <p:cNvPr id="267" name="Rectangle 5"/>
          <p:cNvSpPr txBox="1"/>
          <p:nvPr/>
        </p:nvSpPr>
        <p:spPr>
          <a:xfrm>
            <a:off x="115309" y="6604362"/>
            <a:ext cx="8913382"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Figure: https://aoghs.org/transportation/hortonspheres/</a:t>
            </a:r>
          </a:p>
        </p:txBody>
      </p:sp>
      <p:pic>
        <p:nvPicPr>
          <p:cNvPr id="268" name="Image" descr="Image"/>
          <p:cNvPicPr>
            <a:picLocks noChangeAspect="1"/>
          </p:cNvPicPr>
          <p:nvPr/>
        </p:nvPicPr>
        <p:blipFill>
          <a:blip r:embed="rId5"/>
          <a:stretch>
            <a:fillRect/>
          </a:stretch>
        </p:blipFill>
        <p:spPr>
          <a:xfrm>
            <a:off x="2810798" y="5223711"/>
            <a:ext cx="3522403" cy="127486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 name="Rectangle 2"/>
          <p:cNvSpPr txBox="1">
            <a:spLocks noGrp="1"/>
          </p:cNvSpPr>
          <p:nvPr>
            <p:ph type="title"/>
          </p:nvPr>
        </p:nvSpPr>
        <p:spPr>
          <a:xfrm>
            <a:off x="304800" y="12699"/>
            <a:ext cx="8534400" cy="428505"/>
          </a:xfrm>
          <a:prstGeom prst="rect">
            <a:avLst/>
          </a:prstGeom>
        </p:spPr>
        <p:txBody>
          <a:bodyPr/>
          <a:lstStyle/>
          <a:p>
            <a:pPr>
              <a:defRPr sz="1800"/>
            </a:pPr>
            <a:r>
              <a:t>First calculating ranges as constrained by fuel storage </a:t>
            </a:r>
            <a:r>
              <a:rPr b="1">
                <a:solidFill>
                  <a:srgbClr val="FBC901"/>
                </a:solidFill>
              </a:rPr>
              <a:t>VOLUME</a:t>
            </a:r>
            <a:r>
              <a:t>:</a:t>
            </a:r>
          </a:p>
        </p:txBody>
      </p:sp>
      <p:sp>
        <p:nvSpPr>
          <p:cNvPr id="1249" name="Rectangle 3"/>
          <p:cNvSpPr txBox="1"/>
          <p:nvPr/>
        </p:nvSpPr>
        <p:spPr>
          <a:xfrm>
            <a:off x="68812" y="2570599"/>
            <a:ext cx="9006376" cy="4197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p>
            <a:pP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dirty="0"/>
              <a:t>From earlier, my gasoline internal combustion engine + automatic transmission + 4 wheel drivetrain car </a:t>
            </a:r>
          </a:p>
          <a:p>
            <a:pP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dirty="0"/>
              <a:t>	now uses </a:t>
            </a:r>
            <a:r>
              <a:rPr sz="1350" b="1" dirty="0">
                <a:solidFill>
                  <a:srgbClr val="FBC901"/>
                </a:solidFill>
              </a:rPr>
              <a:t>53 liters of gasoline</a:t>
            </a:r>
            <a:r>
              <a:rPr sz="1350" dirty="0"/>
              <a:t> to deliver to its wheels ~ </a:t>
            </a:r>
            <a:r>
              <a:rPr sz="1350" b="1" dirty="0">
                <a:solidFill>
                  <a:srgbClr val="FBC901"/>
                </a:solidFill>
              </a:rPr>
              <a:t>101.4 kW-h</a:t>
            </a:r>
          </a:p>
          <a:p>
            <a:pP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dirty="0"/>
              <a:t>Versus </a:t>
            </a:r>
            <a:r>
              <a:rPr sz="1350" b="1" dirty="0">
                <a:solidFill>
                  <a:srgbClr val="FBC901"/>
                </a:solidFill>
              </a:rPr>
              <a:t>53 liters of Lithium ION Batteries</a:t>
            </a:r>
            <a:r>
              <a:rPr sz="1350" dirty="0"/>
              <a:t> providing ~ (53 l)(</a:t>
            </a:r>
            <a:r>
              <a:rPr sz="1350" b="1" dirty="0">
                <a:solidFill>
                  <a:srgbClr val="FF6600"/>
                </a:solidFill>
              </a:rPr>
              <a:t>1.00</a:t>
            </a:r>
            <a:r>
              <a:rPr sz="1350" dirty="0"/>
              <a:t> kW-h/l) = </a:t>
            </a:r>
            <a:r>
              <a:rPr sz="1350" b="1" dirty="0"/>
              <a:t>53.0 kW-h</a:t>
            </a:r>
            <a:r>
              <a:rPr sz="1350" dirty="0"/>
              <a:t>	</a:t>
            </a:r>
          </a:p>
          <a:p>
            <a:pP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dirty="0"/>
              <a:t>	of which, as in all electric vehicles ~ 75% makes it to the wheels: (53.0)(.75) = </a:t>
            </a:r>
            <a:r>
              <a:rPr sz="1350" b="1" dirty="0">
                <a:solidFill>
                  <a:srgbClr val="FBC901"/>
                </a:solidFill>
              </a:rPr>
              <a:t>39.8 kW-h</a:t>
            </a:r>
          </a:p>
          <a:p>
            <a:pPr algn="ct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b="1" dirty="0"/>
              <a:t>Which is 39.2% that of the fossil fueled vehicle</a:t>
            </a:r>
          </a:p>
          <a:p>
            <a:pP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dirty="0"/>
              <a:t>Versus </a:t>
            </a:r>
            <a:r>
              <a:rPr sz="1350" b="1" dirty="0">
                <a:solidFill>
                  <a:srgbClr val="FBC901"/>
                </a:solidFill>
              </a:rPr>
              <a:t>53 liters of 150 Atm. H</a:t>
            </a:r>
            <a:r>
              <a:rPr sz="1350" b="1" baseline="-5999" dirty="0">
                <a:solidFill>
                  <a:srgbClr val="FBC901"/>
                </a:solidFill>
              </a:rPr>
              <a:t>2</a:t>
            </a:r>
            <a:r>
              <a:rPr sz="1350" dirty="0"/>
              <a:t> in steel cylinders containing (53 l)(</a:t>
            </a:r>
            <a:r>
              <a:rPr sz="1350" b="1" dirty="0">
                <a:solidFill>
                  <a:srgbClr val="FF6600"/>
                </a:solidFill>
              </a:rPr>
              <a:t>0.50</a:t>
            </a:r>
            <a:r>
              <a:rPr sz="1350" dirty="0"/>
              <a:t> kW-h/l) = </a:t>
            </a:r>
            <a:r>
              <a:rPr sz="1350" b="1" dirty="0"/>
              <a:t>26.5 kW-h</a:t>
            </a:r>
          </a:p>
          <a:p>
            <a:pP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dirty="0"/>
              <a:t>	of energy input to Fuel Cells which would output about 50% as much electrical energy</a:t>
            </a:r>
          </a:p>
          <a:p>
            <a:pP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dirty="0"/>
              <a:t>		of which, as in all electric vehicles ~ 75% makes it to the wheels: (26.5)(0.5)(0.75) = </a:t>
            </a:r>
            <a:r>
              <a:rPr sz="1350" b="1" dirty="0">
                <a:solidFill>
                  <a:srgbClr val="FBC901"/>
                </a:solidFill>
              </a:rPr>
              <a:t>9.93 kW-h</a:t>
            </a:r>
          </a:p>
          <a:p>
            <a:pPr algn="ct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b="1" dirty="0"/>
              <a:t>Which is 9.8% that of the fossil fueled vehicle</a:t>
            </a:r>
          </a:p>
          <a:p>
            <a:pP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dirty="0"/>
              <a:t>Or assuming that research </a:t>
            </a:r>
            <a:r>
              <a:rPr sz="1350" b="1" dirty="0"/>
              <a:t>does</a:t>
            </a:r>
            <a:r>
              <a:rPr sz="1350" dirty="0"/>
              <a:t> ultimately produce practical </a:t>
            </a:r>
            <a:r>
              <a:rPr sz="1350" b="1" dirty="0">
                <a:solidFill>
                  <a:srgbClr val="FF6600"/>
                </a:solidFill>
              </a:rPr>
              <a:t>700 Atm.</a:t>
            </a:r>
            <a:r>
              <a:rPr sz="1350" dirty="0"/>
              <a:t> H</a:t>
            </a:r>
            <a:r>
              <a:rPr sz="1350" baseline="-5999" dirty="0"/>
              <a:t>2</a:t>
            </a:r>
            <a:r>
              <a:rPr sz="1350" dirty="0"/>
              <a:t> storage tanks </a:t>
            </a:r>
          </a:p>
          <a:p>
            <a:pP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dirty="0"/>
              <a:t>	which would increase H</a:t>
            </a:r>
            <a:r>
              <a:rPr sz="1350" baseline="-5999" dirty="0"/>
              <a:t>2</a:t>
            </a:r>
            <a:r>
              <a:rPr sz="1350" dirty="0"/>
              <a:t> storage per volume by ~ 5X, yielding instead (5)(9.84) = </a:t>
            </a:r>
            <a:r>
              <a:rPr sz="1350" b="1" dirty="0">
                <a:solidFill>
                  <a:srgbClr val="FBC901"/>
                </a:solidFill>
              </a:rPr>
              <a:t>49.2 kW-h</a:t>
            </a:r>
          </a:p>
          <a:p>
            <a:pPr algn="ct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b="1" dirty="0"/>
              <a:t>Which is 49.0% that of the fossil fueled vehicle</a:t>
            </a:r>
          </a:p>
        </p:txBody>
      </p:sp>
      <p:grpSp>
        <p:nvGrpSpPr>
          <p:cNvPr id="1258" name="Group"/>
          <p:cNvGrpSpPr/>
          <p:nvPr/>
        </p:nvGrpSpPr>
        <p:grpSpPr>
          <a:xfrm>
            <a:off x="293370" y="463476"/>
            <a:ext cx="7800155" cy="2054296"/>
            <a:chOff x="-11926" y="0"/>
            <a:chExt cx="8138729" cy="2119726"/>
          </a:xfrm>
        </p:grpSpPr>
        <p:sp>
          <p:nvSpPr>
            <p:cNvPr id="1250" name="Rectangle 3"/>
            <p:cNvSpPr txBox="1"/>
            <p:nvPr/>
          </p:nvSpPr>
          <p:spPr>
            <a:xfrm>
              <a:off x="89637" y="1060111"/>
              <a:ext cx="839346" cy="3308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algn="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rPr dirty="0"/>
                <a:t>Fossil Fuels: </a:t>
              </a:r>
            </a:p>
          </p:txBody>
        </p:sp>
        <p:sp>
          <p:nvSpPr>
            <p:cNvPr id="1251" name="Rectangle 3"/>
            <p:cNvSpPr txBox="1"/>
            <p:nvPr/>
          </p:nvSpPr>
          <p:spPr>
            <a:xfrm>
              <a:off x="-11926" y="1770258"/>
              <a:ext cx="942421" cy="3308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algn="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rPr dirty="0"/>
                <a:t>Batteries: </a:t>
              </a:r>
            </a:p>
          </p:txBody>
        </p:sp>
        <p:pic>
          <p:nvPicPr>
            <p:cNvPr id="1252" name="Energy Density Table - tanked H2.jpg" descr="Energy Density Table - tanked H2.jpg"/>
            <p:cNvPicPr>
              <a:picLocks noChangeAspect="1"/>
            </p:cNvPicPr>
            <p:nvPr/>
          </p:nvPicPr>
          <p:blipFill>
            <a:blip r:embed="rId2"/>
            <a:srcRect b="83620"/>
            <a:stretch>
              <a:fillRect/>
            </a:stretch>
          </p:blipFill>
          <p:spPr>
            <a:xfrm>
              <a:off x="935318" y="0"/>
              <a:ext cx="7191485" cy="713359"/>
            </a:xfrm>
            <a:prstGeom prst="rect">
              <a:avLst/>
            </a:prstGeom>
            <a:ln w="12700" cap="flat">
              <a:noFill/>
              <a:miter lim="400000"/>
            </a:ln>
            <a:effectLst/>
          </p:spPr>
        </p:pic>
        <p:pic>
          <p:nvPicPr>
            <p:cNvPr id="1253" name="Energy Density Table - tanked H2.jpg" descr="Energy Density Table - tanked H2.jpg"/>
            <p:cNvPicPr>
              <a:picLocks noChangeAspect="1"/>
            </p:cNvPicPr>
            <p:nvPr/>
          </p:nvPicPr>
          <p:blipFill>
            <a:blip r:embed="rId2"/>
            <a:srcRect t="17803" b="57497"/>
            <a:stretch>
              <a:fillRect/>
            </a:stretch>
          </p:blipFill>
          <p:spPr>
            <a:xfrm>
              <a:off x="935318" y="754471"/>
              <a:ext cx="7191485" cy="1075754"/>
            </a:xfrm>
            <a:prstGeom prst="rect">
              <a:avLst/>
            </a:prstGeom>
            <a:ln w="12700" cap="flat">
              <a:noFill/>
              <a:miter lim="400000"/>
            </a:ln>
            <a:effectLst/>
          </p:spPr>
        </p:pic>
        <p:pic>
          <p:nvPicPr>
            <p:cNvPr id="1254" name="Energy Density Table - tanked H2.jpg" descr="Energy Density Table - tanked H2.jpg"/>
            <p:cNvPicPr>
              <a:picLocks noChangeAspect="1"/>
            </p:cNvPicPr>
            <p:nvPr/>
          </p:nvPicPr>
          <p:blipFill>
            <a:blip r:embed="rId2"/>
            <a:srcRect t="67751" b="26508"/>
            <a:stretch>
              <a:fillRect/>
            </a:stretch>
          </p:blipFill>
          <p:spPr>
            <a:xfrm>
              <a:off x="935318" y="1866041"/>
              <a:ext cx="7191485" cy="250009"/>
            </a:xfrm>
            <a:prstGeom prst="rect">
              <a:avLst/>
            </a:prstGeom>
            <a:ln w="12700" cap="flat">
              <a:noFill/>
              <a:miter lim="400000"/>
            </a:ln>
            <a:effectLst/>
          </p:spPr>
        </p:pic>
        <p:sp>
          <p:nvSpPr>
            <p:cNvPr id="1255" name="Oval"/>
            <p:cNvSpPr/>
            <p:nvPr/>
          </p:nvSpPr>
          <p:spPr>
            <a:xfrm>
              <a:off x="6714302" y="1973421"/>
              <a:ext cx="352941" cy="146305"/>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sp>
          <p:nvSpPr>
            <p:cNvPr id="1256" name="Oval"/>
            <p:cNvSpPr/>
            <p:nvPr/>
          </p:nvSpPr>
          <p:spPr>
            <a:xfrm>
              <a:off x="6730983" y="463793"/>
              <a:ext cx="352941" cy="146305"/>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sp>
          <p:nvSpPr>
            <p:cNvPr id="1257" name="Rectangle 3"/>
            <p:cNvSpPr txBox="1"/>
            <p:nvPr/>
          </p:nvSpPr>
          <p:spPr>
            <a:xfrm>
              <a:off x="96681" y="384086"/>
              <a:ext cx="839345" cy="3308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algn="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rPr dirty="0"/>
                <a:t>Hydrogen: </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 name="Rectangle 2"/>
          <p:cNvSpPr txBox="1">
            <a:spLocks noGrp="1"/>
          </p:cNvSpPr>
          <p:nvPr>
            <p:ph type="title"/>
          </p:nvPr>
        </p:nvSpPr>
        <p:spPr>
          <a:xfrm>
            <a:off x="304800" y="12699"/>
            <a:ext cx="8534400" cy="428505"/>
          </a:xfrm>
          <a:prstGeom prst="rect">
            <a:avLst/>
          </a:prstGeom>
        </p:spPr>
        <p:txBody>
          <a:bodyPr/>
          <a:lstStyle/>
          <a:p>
            <a:pPr>
              <a:defRPr sz="1800"/>
            </a:pPr>
            <a:r>
              <a:t>Then calculating ranges as constrained by fuel storage </a:t>
            </a:r>
            <a:r>
              <a:rPr b="1">
                <a:solidFill>
                  <a:srgbClr val="FBC901"/>
                </a:solidFill>
              </a:rPr>
              <a:t>MASS</a:t>
            </a:r>
            <a:r>
              <a:t>:</a:t>
            </a:r>
          </a:p>
        </p:txBody>
      </p:sp>
      <p:sp>
        <p:nvSpPr>
          <p:cNvPr id="1261" name="Rectangle 3"/>
          <p:cNvSpPr txBox="1"/>
          <p:nvPr/>
        </p:nvSpPr>
        <p:spPr>
          <a:xfrm>
            <a:off x="67835" y="2581215"/>
            <a:ext cx="8982930" cy="41063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p>
            <a:pP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dirty="0"/>
              <a:t>From earlier, my gasoline internal combustion engine + automatic transmission + 4 wheel drivetrain car </a:t>
            </a:r>
          </a:p>
          <a:p>
            <a:pP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dirty="0"/>
              <a:t>	now uses </a:t>
            </a:r>
            <a:r>
              <a:rPr sz="1350" b="1" dirty="0">
                <a:solidFill>
                  <a:srgbClr val="FBC901"/>
                </a:solidFill>
              </a:rPr>
              <a:t>39.9 kg of gasoline</a:t>
            </a:r>
            <a:r>
              <a:rPr sz="1350" dirty="0"/>
              <a:t> to deliver to its wheels ~ </a:t>
            </a:r>
            <a:r>
              <a:rPr sz="1350" b="1" dirty="0">
                <a:solidFill>
                  <a:srgbClr val="FBC901"/>
                </a:solidFill>
              </a:rPr>
              <a:t>101.4 kW-h</a:t>
            </a:r>
          </a:p>
          <a:p>
            <a:pP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dirty="0"/>
              <a:t>Versus </a:t>
            </a:r>
            <a:r>
              <a:rPr sz="1350" b="1" dirty="0">
                <a:solidFill>
                  <a:srgbClr val="FBC901"/>
                </a:solidFill>
              </a:rPr>
              <a:t>33.9 kg of Lithium ION Batteries</a:t>
            </a:r>
            <a:r>
              <a:rPr sz="1350" dirty="0"/>
              <a:t> providing ~ (33.9 kg)(</a:t>
            </a:r>
            <a:r>
              <a:rPr sz="1350" b="1" dirty="0">
                <a:solidFill>
                  <a:srgbClr val="FF6600"/>
                </a:solidFill>
              </a:rPr>
              <a:t>0.20</a:t>
            </a:r>
            <a:r>
              <a:rPr sz="1350" dirty="0"/>
              <a:t> kW-h/kg) = </a:t>
            </a:r>
            <a:r>
              <a:rPr sz="1350" b="1" dirty="0"/>
              <a:t>6.78 kW-h</a:t>
            </a:r>
            <a:r>
              <a:rPr sz="1350" dirty="0"/>
              <a:t>	</a:t>
            </a:r>
          </a:p>
          <a:p>
            <a:pP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dirty="0"/>
              <a:t>	of which, as in all electric vehicles ~ 75% makes it to the wheels: (</a:t>
            </a:r>
            <a:r>
              <a:rPr sz="1350" b="1" dirty="0"/>
              <a:t>6.78</a:t>
            </a:r>
            <a:r>
              <a:rPr sz="1350" dirty="0"/>
              <a:t>) (0.75)= </a:t>
            </a:r>
            <a:r>
              <a:rPr sz="1350" b="1" dirty="0">
                <a:solidFill>
                  <a:srgbClr val="FBC901"/>
                </a:solidFill>
              </a:rPr>
              <a:t>5.09 kW-h</a:t>
            </a:r>
          </a:p>
          <a:p>
            <a:pPr algn="ct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b="1" dirty="0"/>
              <a:t>Which is 5.0% that of the fossil fueled vehicle</a:t>
            </a:r>
          </a:p>
          <a:p>
            <a:pP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dirty="0"/>
              <a:t>Versus </a:t>
            </a:r>
            <a:r>
              <a:rPr sz="1350" b="1" dirty="0">
                <a:solidFill>
                  <a:srgbClr val="FBC901"/>
                </a:solidFill>
              </a:rPr>
              <a:t>33.9 kg of H</a:t>
            </a:r>
            <a:r>
              <a:rPr sz="1350" b="1" baseline="-5999" dirty="0">
                <a:solidFill>
                  <a:srgbClr val="FBC901"/>
                </a:solidFill>
              </a:rPr>
              <a:t>2</a:t>
            </a:r>
            <a:r>
              <a:rPr sz="1350" dirty="0"/>
              <a:t> </a:t>
            </a:r>
            <a:r>
              <a:rPr sz="1350" b="1" dirty="0">
                <a:solidFill>
                  <a:srgbClr val="FBC901"/>
                </a:solidFill>
              </a:rPr>
              <a:t>in steel cylinders</a:t>
            </a:r>
            <a:r>
              <a:rPr sz="1350" dirty="0"/>
              <a:t> containing (33.9)(</a:t>
            </a:r>
            <a:r>
              <a:rPr sz="1350" b="1" dirty="0">
                <a:solidFill>
                  <a:srgbClr val="FF6600"/>
                </a:solidFill>
              </a:rPr>
              <a:t>0.50</a:t>
            </a:r>
            <a:r>
              <a:rPr sz="1350" dirty="0">
                <a:solidFill>
                  <a:srgbClr val="FF6600"/>
                </a:solidFill>
              </a:rPr>
              <a:t> </a:t>
            </a:r>
            <a:r>
              <a:rPr sz="1350" dirty="0"/>
              <a:t>kW-h/kg) = </a:t>
            </a:r>
            <a:r>
              <a:rPr sz="1350" b="1" dirty="0"/>
              <a:t>17.0 kW-h</a:t>
            </a:r>
          </a:p>
          <a:p>
            <a:pP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dirty="0"/>
              <a:t>	of energy input to Fuel Cells which would output about 50% as much electrical energy</a:t>
            </a:r>
          </a:p>
          <a:p>
            <a:pP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dirty="0"/>
              <a:t>		of which, as in all electric vehicles ~ 75% makes it to the wheels: (17.0)(0.5)(0.75) = </a:t>
            </a:r>
            <a:r>
              <a:rPr sz="1350" b="1" dirty="0">
                <a:solidFill>
                  <a:srgbClr val="FBC901"/>
                </a:solidFill>
              </a:rPr>
              <a:t>6.36 kW-h</a:t>
            </a:r>
          </a:p>
          <a:p>
            <a:pPr algn="ct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b="1" dirty="0"/>
              <a:t>Which is 6.27% that of the fossil fueled vehicle</a:t>
            </a:r>
          </a:p>
          <a:p>
            <a:pP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dirty="0"/>
              <a:t>Or assuming that research </a:t>
            </a:r>
            <a:r>
              <a:rPr sz="1350" b="1" dirty="0"/>
              <a:t>does</a:t>
            </a:r>
            <a:r>
              <a:rPr sz="1350" dirty="0"/>
              <a:t> ultimately boost (H</a:t>
            </a:r>
            <a:r>
              <a:rPr sz="1350" baseline="-5999" dirty="0"/>
              <a:t>2</a:t>
            </a:r>
            <a:r>
              <a:rPr sz="1350" dirty="0"/>
              <a:t> mass) / (Storage System Mass) from 1.24% to 6.5%</a:t>
            </a:r>
          </a:p>
          <a:p>
            <a:pP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dirty="0"/>
              <a:t>	that (6.5 / 1.25) = 5.2X improvement would boost H</a:t>
            </a:r>
            <a:r>
              <a:rPr sz="1350" baseline="-5999" dirty="0"/>
              <a:t>2</a:t>
            </a:r>
            <a:r>
              <a:rPr sz="1350" dirty="0"/>
              <a:t> energy to wheels from 6.23 kW-h to </a:t>
            </a:r>
            <a:r>
              <a:rPr sz="1350" b="1" dirty="0">
                <a:solidFill>
                  <a:srgbClr val="FBC901"/>
                </a:solidFill>
              </a:rPr>
              <a:t>32.4 kW-h</a:t>
            </a:r>
          </a:p>
          <a:p>
            <a:pPr algn="ctr" defTabSz="905255">
              <a:lnSpc>
                <a:spcPct val="170000"/>
              </a:lnSpc>
              <a:tabLst>
                <a:tab pos="444500" algn="l"/>
                <a:tab pos="901700" algn="l"/>
                <a:tab pos="1346200" algn="l"/>
                <a:tab pos="1803400" algn="l"/>
                <a:tab pos="2260600" algn="l"/>
              </a:tabLst>
              <a:defRPr sz="1485" b="0">
                <a:solidFill>
                  <a:srgbClr val="FFFFFF"/>
                </a:solidFill>
                <a:effectLst>
                  <a:outerShdw blurRad="37719" dist="37719" dir="2700000" rotWithShape="0">
                    <a:srgbClr val="000000"/>
                  </a:outerShdw>
                </a:effectLst>
                <a:latin typeface="+mn-lt"/>
                <a:ea typeface="+mn-ea"/>
                <a:cs typeface="+mn-cs"/>
                <a:sym typeface="Arial"/>
              </a:defRPr>
            </a:pPr>
            <a:r>
              <a:rPr sz="1350" b="1" dirty="0"/>
              <a:t>Which is 32.6% that of the fossil fueled vehicle</a:t>
            </a:r>
          </a:p>
        </p:txBody>
      </p:sp>
      <p:grpSp>
        <p:nvGrpSpPr>
          <p:cNvPr id="1271" name="Group"/>
          <p:cNvGrpSpPr/>
          <p:nvPr/>
        </p:nvGrpSpPr>
        <p:grpSpPr>
          <a:xfrm>
            <a:off x="262890" y="464461"/>
            <a:ext cx="7829550" cy="2061570"/>
            <a:chOff x="-23386" y="-1"/>
            <a:chExt cx="8150189" cy="2125330"/>
          </a:xfrm>
        </p:grpSpPr>
        <p:sp>
          <p:nvSpPr>
            <p:cNvPr id="1262" name="Rectangle 3"/>
            <p:cNvSpPr txBox="1"/>
            <p:nvPr/>
          </p:nvSpPr>
          <p:spPr>
            <a:xfrm>
              <a:off x="89637" y="1119081"/>
              <a:ext cx="839346" cy="3308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algn="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t>Fossil Fuels: </a:t>
              </a:r>
            </a:p>
          </p:txBody>
        </p:sp>
        <p:sp>
          <p:nvSpPr>
            <p:cNvPr id="1263" name="Rectangle 3"/>
            <p:cNvSpPr txBox="1"/>
            <p:nvPr/>
          </p:nvSpPr>
          <p:spPr>
            <a:xfrm>
              <a:off x="-23386" y="1794500"/>
              <a:ext cx="942421" cy="3308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algn="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rPr dirty="0"/>
                <a:t>Batteries: </a:t>
              </a:r>
            </a:p>
          </p:txBody>
        </p:sp>
        <p:grpSp>
          <p:nvGrpSpPr>
            <p:cNvPr id="1267" name="Group"/>
            <p:cNvGrpSpPr/>
            <p:nvPr/>
          </p:nvGrpSpPr>
          <p:grpSpPr>
            <a:xfrm>
              <a:off x="935318" y="-1"/>
              <a:ext cx="7191485" cy="2116051"/>
              <a:chOff x="0" y="0"/>
              <a:chExt cx="7191484" cy="2116049"/>
            </a:xfrm>
          </p:grpSpPr>
          <p:pic>
            <p:nvPicPr>
              <p:cNvPr id="1264" name="Energy Density Table - tanked H2.jpg" descr="Energy Density Table - tanked H2.jpg"/>
              <p:cNvPicPr>
                <a:picLocks noChangeAspect="1"/>
              </p:cNvPicPr>
              <p:nvPr/>
            </p:nvPicPr>
            <p:blipFill>
              <a:blip r:embed="rId2"/>
              <a:srcRect b="83620"/>
              <a:stretch>
                <a:fillRect/>
              </a:stretch>
            </p:blipFill>
            <p:spPr>
              <a:xfrm>
                <a:off x="0" y="0"/>
                <a:ext cx="7191485" cy="713359"/>
              </a:xfrm>
              <a:prstGeom prst="rect">
                <a:avLst/>
              </a:prstGeom>
              <a:ln w="12700" cap="flat">
                <a:noFill/>
                <a:miter lim="400000"/>
              </a:ln>
              <a:effectLst/>
            </p:spPr>
          </p:pic>
          <p:pic>
            <p:nvPicPr>
              <p:cNvPr id="1265" name="Energy Density Table - tanked H2.jpg" descr="Energy Density Table - tanked H2.jpg"/>
              <p:cNvPicPr>
                <a:picLocks noChangeAspect="1"/>
              </p:cNvPicPr>
              <p:nvPr/>
            </p:nvPicPr>
            <p:blipFill>
              <a:blip r:embed="rId2"/>
              <a:srcRect t="17803" b="57497"/>
              <a:stretch>
                <a:fillRect/>
              </a:stretch>
            </p:blipFill>
            <p:spPr>
              <a:xfrm>
                <a:off x="0" y="754471"/>
                <a:ext cx="7191485" cy="1075754"/>
              </a:xfrm>
              <a:prstGeom prst="rect">
                <a:avLst/>
              </a:prstGeom>
              <a:ln w="12700" cap="flat">
                <a:noFill/>
                <a:miter lim="400000"/>
              </a:ln>
              <a:effectLst/>
            </p:spPr>
          </p:pic>
          <p:pic>
            <p:nvPicPr>
              <p:cNvPr id="1266" name="Energy Density Table - tanked H2.jpg" descr="Energy Density Table - tanked H2.jpg"/>
              <p:cNvPicPr>
                <a:picLocks noChangeAspect="1"/>
              </p:cNvPicPr>
              <p:nvPr/>
            </p:nvPicPr>
            <p:blipFill>
              <a:blip r:embed="rId2"/>
              <a:srcRect t="67751" b="26508"/>
              <a:stretch>
                <a:fillRect/>
              </a:stretch>
            </p:blipFill>
            <p:spPr>
              <a:xfrm>
                <a:off x="0" y="1866041"/>
                <a:ext cx="7191485" cy="250009"/>
              </a:xfrm>
              <a:prstGeom prst="rect">
                <a:avLst/>
              </a:prstGeom>
              <a:ln w="12700" cap="flat">
                <a:noFill/>
                <a:miter lim="400000"/>
              </a:ln>
              <a:effectLst/>
            </p:spPr>
          </p:pic>
        </p:grpSp>
        <p:sp>
          <p:nvSpPr>
            <p:cNvPr id="1268" name="Oval"/>
            <p:cNvSpPr/>
            <p:nvPr/>
          </p:nvSpPr>
          <p:spPr>
            <a:xfrm>
              <a:off x="4363309" y="459591"/>
              <a:ext cx="320041" cy="146305"/>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sp>
          <p:nvSpPr>
            <p:cNvPr id="1269" name="Oval"/>
            <p:cNvSpPr/>
            <p:nvPr/>
          </p:nvSpPr>
          <p:spPr>
            <a:xfrm>
              <a:off x="4356967" y="1963347"/>
              <a:ext cx="320041" cy="146305"/>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sp>
          <p:nvSpPr>
            <p:cNvPr id="1270" name="Rectangle 3"/>
            <p:cNvSpPr txBox="1"/>
            <p:nvPr/>
          </p:nvSpPr>
          <p:spPr>
            <a:xfrm>
              <a:off x="89638" y="383758"/>
              <a:ext cx="842367" cy="3308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algn="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rPr dirty="0"/>
                <a:t>Hydrogen: </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9" name="Group"/>
          <p:cNvGrpSpPr/>
          <p:nvPr/>
        </p:nvGrpSpPr>
        <p:grpSpPr>
          <a:xfrm>
            <a:off x="237558" y="478684"/>
            <a:ext cx="7851999" cy="2058570"/>
            <a:chOff x="-47392" y="-1"/>
            <a:chExt cx="8174195" cy="2116051"/>
          </a:xfrm>
        </p:grpSpPr>
        <p:sp>
          <p:nvSpPr>
            <p:cNvPr id="1273" name="Rectangle 3"/>
            <p:cNvSpPr txBox="1"/>
            <p:nvPr/>
          </p:nvSpPr>
          <p:spPr>
            <a:xfrm>
              <a:off x="30398" y="1119081"/>
              <a:ext cx="839345" cy="3308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algn="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rPr dirty="0"/>
                <a:t>Fossil Fuels: </a:t>
              </a:r>
            </a:p>
          </p:txBody>
        </p:sp>
        <p:sp>
          <p:nvSpPr>
            <p:cNvPr id="1274" name="Rectangle 3"/>
            <p:cNvSpPr txBox="1"/>
            <p:nvPr/>
          </p:nvSpPr>
          <p:spPr>
            <a:xfrm>
              <a:off x="-47392" y="1772848"/>
              <a:ext cx="942421" cy="3308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algn="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rPr dirty="0"/>
                <a:t>Batteries: </a:t>
              </a:r>
            </a:p>
          </p:txBody>
        </p:sp>
        <p:grpSp>
          <p:nvGrpSpPr>
            <p:cNvPr id="1278" name="Group"/>
            <p:cNvGrpSpPr/>
            <p:nvPr/>
          </p:nvGrpSpPr>
          <p:grpSpPr>
            <a:xfrm>
              <a:off x="935318" y="-1"/>
              <a:ext cx="7191485" cy="2116051"/>
              <a:chOff x="0" y="0"/>
              <a:chExt cx="7191484" cy="2116049"/>
            </a:xfrm>
          </p:grpSpPr>
          <p:pic>
            <p:nvPicPr>
              <p:cNvPr id="1275" name="Energy Density Table - tanked H2.jpg" descr="Energy Density Table - tanked H2.jpg"/>
              <p:cNvPicPr>
                <a:picLocks noChangeAspect="1"/>
              </p:cNvPicPr>
              <p:nvPr/>
            </p:nvPicPr>
            <p:blipFill>
              <a:blip r:embed="rId2"/>
              <a:srcRect b="83620"/>
              <a:stretch>
                <a:fillRect/>
              </a:stretch>
            </p:blipFill>
            <p:spPr>
              <a:xfrm>
                <a:off x="0" y="0"/>
                <a:ext cx="7191485" cy="713359"/>
              </a:xfrm>
              <a:prstGeom prst="rect">
                <a:avLst/>
              </a:prstGeom>
              <a:ln w="12700" cap="flat">
                <a:noFill/>
                <a:miter lim="400000"/>
              </a:ln>
              <a:effectLst/>
            </p:spPr>
          </p:pic>
          <p:pic>
            <p:nvPicPr>
              <p:cNvPr id="1276" name="Energy Density Table - tanked H2.jpg" descr="Energy Density Table - tanked H2.jpg"/>
              <p:cNvPicPr>
                <a:picLocks noChangeAspect="1"/>
              </p:cNvPicPr>
              <p:nvPr/>
            </p:nvPicPr>
            <p:blipFill>
              <a:blip r:embed="rId2"/>
              <a:srcRect t="17803" b="57497"/>
              <a:stretch>
                <a:fillRect/>
              </a:stretch>
            </p:blipFill>
            <p:spPr>
              <a:xfrm>
                <a:off x="0" y="754471"/>
                <a:ext cx="7191485" cy="1075754"/>
              </a:xfrm>
              <a:prstGeom prst="rect">
                <a:avLst/>
              </a:prstGeom>
              <a:ln w="12700" cap="flat">
                <a:noFill/>
                <a:miter lim="400000"/>
              </a:ln>
              <a:effectLst/>
            </p:spPr>
          </p:pic>
          <p:pic>
            <p:nvPicPr>
              <p:cNvPr id="1277" name="Energy Density Table - tanked H2.jpg" descr="Energy Density Table - tanked H2.jpg"/>
              <p:cNvPicPr>
                <a:picLocks noChangeAspect="1"/>
              </p:cNvPicPr>
              <p:nvPr/>
            </p:nvPicPr>
            <p:blipFill>
              <a:blip r:embed="rId2"/>
              <a:srcRect t="67751" b="26508"/>
              <a:stretch>
                <a:fillRect/>
              </a:stretch>
            </p:blipFill>
            <p:spPr>
              <a:xfrm>
                <a:off x="0" y="1866041"/>
                <a:ext cx="7191485" cy="250009"/>
              </a:xfrm>
              <a:prstGeom prst="rect">
                <a:avLst/>
              </a:prstGeom>
              <a:ln w="12700" cap="flat">
                <a:noFill/>
                <a:miter lim="400000"/>
              </a:ln>
              <a:effectLst/>
            </p:spPr>
          </p:pic>
        </p:grpSp>
      </p:grpSp>
      <p:sp>
        <p:nvSpPr>
          <p:cNvPr id="1280" name="Rectangle 2"/>
          <p:cNvSpPr txBox="1">
            <a:spLocks noGrp="1"/>
          </p:cNvSpPr>
          <p:nvPr>
            <p:ph type="title"/>
          </p:nvPr>
        </p:nvSpPr>
        <p:spPr>
          <a:xfrm>
            <a:off x="304800" y="12699"/>
            <a:ext cx="8534400" cy="428505"/>
          </a:xfrm>
          <a:prstGeom prst="rect">
            <a:avLst/>
          </a:prstGeom>
        </p:spPr>
        <p:txBody>
          <a:bodyPr/>
          <a:lstStyle/>
          <a:p>
            <a:pPr>
              <a:defRPr sz="1800"/>
            </a:pPr>
            <a:r>
              <a:t>Finally, calculating both for possible future use of </a:t>
            </a:r>
            <a:r>
              <a:rPr b="1">
                <a:solidFill>
                  <a:srgbClr val="FBC901"/>
                </a:solidFill>
              </a:rPr>
              <a:t>Lithium METAL</a:t>
            </a:r>
            <a:r>
              <a:t> batteries</a:t>
            </a:r>
          </a:p>
        </p:txBody>
      </p:sp>
      <p:sp>
        <p:nvSpPr>
          <p:cNvPr id="1281" name="Rectangle 3"/>
          <p:cNvSpPr txBox="1"/>
          <p:nvPr/>
        </p:nvSpPr>
        <p:spPr>
          <a:xfrm>
            <a:off x="165937" y="2778191"/>
            <a:ext cx="9006377" cy="3912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lnSpc>
                <a:spcPct val="170000"/>
              </a:lnSpc>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From earlier, my gasoline internal combustion engine + automatic transmission + 4 wheel drivetrain car </a:t>
            </a:r>
          </a:p>
          <a:p>
            <a:pPr>
              <a:lnSpc>
                <a:spcPct val="170000"/>
              </a:lnSpc>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	now uses </a:t>
            </a:r>
            <a:r>
              <a:rPr b="1" dirty="0">
                <a:solidFill>
                  <a:srgbClr val="FBC901"/>
                </a:solidFill>
              </a:rPr>
              <a:t>53 liters of gasoline</a:t>
            </a:r>
            <a:r>
              <a:rPr dirty="0"/>
              <a:t> to deliver to its wheels ~ </a:t>
            </a:r>
            <a:r>
              <a:rPr b="1" dirty="0">
                <a:solidFill>
                  <a:srgbClr val="FBC901"/>
                </a:solidFill>
              </a:rPr>
              <a:t>101.4 kW-h</a:t>
            </a:r>
          </a:p>
          <a:p>
            <a:pPr>
              <a:lnSpc>
                <a:spcPct val="170000"/>
              </a:lnSpc>
              <a:tabLst>
                <a:tab pos="457200" algn="l"/>
                <a:tab pos="914400" algn="l"/>
                <a:tab pos="1371600" algn="l"/>
                <a:tab pos="1828800" algn="l"/>
                <a:tab pos="22860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b="1" dirty="0">
              <a:solidFill>
                <a:srgbClr val="FBC901"/>
              </a:solidFill>
            </a:endParaRPr>
          </a:p>
          <a:p>
            <a:pPr>
              <a:lnSpc>
                <a:spcPct val="170000"/>
              </a:lnSpc>
              <a:tabLst>
                <a:tab pos="457200" algn="l"/>
                <a:tab pos="914400" algn="l"/>
                <a:tab pos="1371600" algn="l"/>
                <a:tab pos="1828800" algn="l"/>
                <a:tab pos="2286000" algn="l"/>
              </a:tabLst>
              <a:defRPr sz="1500">
                <a:solidFill>
                  <a:srgbClr val="FFFFFF"/>
                </a:solidFill>
                <a:effectLst>
                  <a:outerShdw blurRad="38100" dist="38100" dir="2700000" rotWithShape="0">
                    <a:srgbClr val="000000"/>
                  </a:outerShdw>
                </a:effectLst>
                <a:latin typeface="+mn-lt"/>
                <a:ea typeface="+mn-ea"/>
                <a:cs typeface="+mn-cs"/>
                <a:sym typeface="Arial"/>
              </a:defRPr>
            </a:pPr>
            <a:r>
              <a:rPr dirty="0"/>
              <a:t>VOLUME CONSTRAINED:</a:t>
            </a:r>
          </a:p>
          <a:p>
            <a:pPr>
              <a:lnSpc>
                <a:spcPct val="170000"/>
              </a:lnSpc>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	</a:t>
            </a:r>
            <a:r>
              <a:rPr b="1" dirty="0">
                <a:solidFill>
                  <a:srgbClr val="FBC901"/>
                </a:solidFill>
              </a:rPr>
              <a:t>53 liters of Lithium METAL Batteries</a:t>
            </a:r>
            <a:r>
              <a:rPr dirty="0"/>
              <a:t> provide ~ (53 l)(</a:t>
            </a:r>
            <a:r>
              <a:rPr b="1" dirty="0">
                <a:solidFill>
                  <a:srgbClr val="FF6600"/>
                </a:solidFill>
              </a:rPr>
              <a:t>0.6</a:t>
            </a:r>
            <a:r>
              <a:rPr dirty="0"/>
              <a:t> kW-h/l) = </a:t>
            </a:r>
            <a:r>
              <a:rPr b="1" dirty="0"/>
              <a:t>31.8 kW-h</a:t>
            </a:r>
            <a:r>
              <a:rPr dirty="0"/>
              <a:t>	</a:t>
            </a:r>
          </a:p>
          <a:p>
            <a:pPr>
              <a:lnSpc>
                <a:spcPct val="170000"/>
              </a:lnSpc>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	of which, as in all electric vehicles ~ 75% makes it to the wheels: (31.8)(.75) = </a:t>
            </a:r>
            <a:r>
              <a:rPr b="1" dirty="0">
                <a:solidFill>
                  <a:srgbClr val="FBC901"/>
                </a:solidFill>
              </a:rPr>
              <a:t>23.9 kW-h</a:t>
            </a:r>
          </a:p>
          <a:p>
            <a:pPr algn="ctr">
              <a:lnSpc>
                <a:spcPct val="170000"/>
              </a:lnSpc>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b="1" dirty="0"/>
              <a:t>Which is 23.5% that of the fossil fueled vehicle</a:t>
            </a:r>
          </a:p>
          <a:p>
            <a:pPr>
              <a:lnSpc>
                <a:spcPct val="170000"/>
              </a:lnSpc>
              <a:tabLst>
                <a:tab pos="457200" algn="l"/>
                <a:tab pos="914400" algn="l"/>
                <a:tab pos="1371600" algn="l"/>
                <a:tab pos="1828800" algn="l"/>
                <a:tab pos="22860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dirty="0">
              <a:solidFill>
                <a:srgbClr val="FBC901"/>
              </a:solidFill>
            </a:endParaRPr>
          </a:p>
          <a:p>
            <a:pPr>
              <a:lnSpc>
                <a:spcPct val="170000"/>
              </a:lnSpc>
              <a:tabLst>
                <a:tab pos="457200" algn="l"/>
                <a:tab pos="914400" algn="l"/>
                <a:tab pos="1371600" algn="l"/>
                <a:tab pos="1828800" algn="l"/>
                <a:tab pos="2286000" algn="l"/>
              </a:tabLst>
              <a:defRPr sz="1500">
                <a:solidFill>
                  <a:srgbClr val="FFFFFF"/>
                </a:solidFill>
                <a:effectLst>
                  <a:outerShdw blurRad="38100" dist="38100" dir="2700000" rotWithShape="0">
                    <a:srgbClr val="000000"/>
                  </a:outerShdw>
                </a:effectLst>
                <a:latin typeface="+mn-lt"/>
                <a:ea typeface="+mn-ea"/>
                <a:cs typeface="+mn-cs"/>
                <a:sym typeface="Arial"/>
              </a:defRPr>
            </a:pPr>
            <a:r>
              <a:rPr dirty="0"/>
              <a:t>MASS CONSTRAINED:</a:t>
            </a:r>
          </a:p>
          <a:p>
            <a:pPr>
              <a:lnSpc>
                <a:spcPct val="170000"/>
              </a:lnSpc>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	</a:t>
            </a:r>
            <a:r>
              <a:rPr b="1" dirty="0">
                <a:solidFill>
                  <a:srgbClr val="FBC901"/>
                </a:solidFill>
              </a:rPr>
              <a:t>33.9 kg of Lithium METAL Batteries</a:t>
            </a:r>
            <a:r>
              <a:rPr dirty="0"/>
              <a:t> provide ~ (33.9 kg)(</a:t>
            </a:r>
            <a:r>
              <a:rPr b="1" dirty="0">
                <a:solidFill>
                  <a:srgbClr val="FF6600"/>
                </a:solidFill>
              </a:rPr>
              <a:t>0.28</a:t>
            </a:r>
            <a:r>
              <a:rPr dirty="0"/>
              <a:t> kW-h/kg) = </a:t>
            </a:r>
            <a:r>
              <a:rPr b="1" dirty="0"/>
              <a:t>9.49 kW-h</a:t>
            </a:r>
            <a:r>
              <a:rPr dirty="0"/>
              <a:t>	</a:t>
            </a:r>
          </a:p>
          <a:p>
            <a:pPr>
              <a:lnSpc>
                <a:spcPct val="170000"/>
              </a:lnSpc>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dirty="0"/>
              <a:t>	of which, as in all electric vehicles ~ 75% makes it to the wheels: (9.49) (0.75)= </a:t>
            </a:r>
            <a:r>
              <a:rPr b="1" dirty="0">
                <a:solidFill>
                  <a:srgbClr val="FBC901"/>
                </a:solidFill>
              </a:rPr>
              <a:t>7.12 kW-h</a:t>
            </a:r>
          </a:p>
          <a:p>
            <a:pPr algn="ctr">
              <a:lnSpc>
                <a:spcPct val="170000"/>
              </a:lnSpc>
              <a:tabLst>
                <a:tab pos="457200" algn="l"/>
                <a:tab pos="914400" algn="l"/>
                <a:tab pos="1371600" algn="l"/>
                <a:tab pos="1828800" algn="l"/>
                <a:tab pos="2286000" algn="l"/>
              </a:tabLst>
              <a:defRPr sz="1500" b="0">
                <a:solidFill>
                  <a:srgbClr val="FFFFFF"/>
                </a:solidFill>
                <a:effectLst>
                  <a:outerShdw blurRad="38100" dist="38100" dir="2700000" rotWithShape="0">
                    <a:srgbClr val="000000"/>
                  </a:outerShdw>
                </a:effectLst>
                <a:latin typeface="+mn-lt"/>
                <a:ea typeface="+mn-ea"/>
                <a:cs typeface="+mn-cs"/>
                <a:sym typeface="Arial"/>
              </a:defRPr>
            </a:pPr>
            <a:r>
              <a:rPr b="1" dirty="0"/>
              <a:t>Which is 7.0% that of the fossil fueled vehicle</a:t>
            </a:r>
          </a:p>
        </p:txBody>
      </p:sp>
      <p:sp>
        <p:nvSpPr>
          <p:cNvPr id="1282" name="Oval"/>
          <p:cNvSpPr/>
          <p:nvPr/>
        </p:nvSpPr>
        <p:spPr>
          <a:xfrm>
            <a:off x="6773200" y="2296056"/>
            <a:ext cx="320041" cy="146305"/>
          </a:xfrm>
          <a:prstGeom prst="ellipse">
            <a:avLst/>
          </a:prstGeom>
          <a:ln w="25400">
            <a:solidFill>
              <a:srgbClr val="FF6600"/>
            </a:solidFill>
          </a:ln>
        </p:spPr>
        <p:txBody>
          <a:bodyPr lIns="45719" rIns="45719"/>
          <a:lstStyle/>
          <a:p>
            <a:pPr>
              <a:defRPr sz="1600"/>
            </a:pPr>
            <a:endParaRPr/>
          </a:p>
        </p:txBody>
      </p:sp>
      <p:sp>
        <p:nvSpPr>
          <p:cNvPr id="1283" name="Oval"/>
          <p:cNvSpPr/>
          <p:nvPr/>
        </p:nvSpPr>
        <p:spPr>
          <a:xfrm>
            <a:off x="4474132" y="2292864"/>
            <a:ext cx="320041" cy="146305"/>
          </a:xfrm>
          <a:prstGeom prst="ellipse">
            <a:avLst/>
          </a:prstGeom>
          <a:ln w="25400">
            <a:solidFill>
              <a:srgbClr val="FF6600"/>
            </a:solidFill>
          </a:ln>
        </p:spPr>
        <p:txBody>
          <a:bodyPr lIns="45719" rIns="45719"/>
          <a:lstStyle/>
          <a:p>
            <a:pPr>
              <a:defRPr sz="1600"/>
            </a:pPr>
            <a:endParaRPr/>
          </a:p>
        </p:txBody>
      </p:sp>
      <p:sp>
        <p:nvSpPr>
          <p:cNvPr id="1284" name="Rectangle 3"/>
          <p:cNvSpPr txBox="1"/>
          <p:nvPr/>
        </p:nvSpPr>
        <p:spPr>
          <a:xfrm>
            <a:off x="503641" y="861177"/>
            <a:ext cx="685846" cy="330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rPr dirty="0"/>
              <a:t>Hydrogen: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6" name="Rectangle 2"/>
          <p:cNvSpPr txBox="1">
            <a:spLocks noGrp="1"/>
          </p:cNvSpPr>
          <p:nvPr>
            <p:ph type="title"/>
          </p:nvPr>
        </p:nvSpPr>
        <p:spPr>
          <a:xfrm>
            <a:off x="304800" y="12699"/>
            <a:ext cx="8534400" cy="407510"/>
          </a:xfrm>
          <a:prstGeom prst="rect">
            <a:avLst/>
          </a:prstGeom>
        </p:spPr>
        <p:txBody>
          <a:bodyPr/>
          <a:lstStyle>
            <a:lvl1pPr>
              <a:defRPr sz="1800"/>
            </a:lvl1pPr>
          </a:lstStyle>
          <a:p>
            <a:r>
              <a:t>Comparing those possibly confusing arrays of results:</a:t>
            </a:r>
          </a:p>
        </p:txBody>
      </p:sp>
      <p:sp>
        <p:nvSpPr>
          <p:cNvPr id="1287" name="Rectangle 3"/>
          <p:cNvSpPr txBox="1">
            <a:spLocks noGrp="1"/>
          </p:cNvSpPr>
          <p:nvPr>
            <p:ph type="body" idx="1"/>
          </p:nvPr>
        </p:nvSpPr>
        <p:spPr>
          <a:xfrm>
            <a:off x="94425" y="412658"/>
            <a:ext cx="8955150" cy="6116622"/>
          </a:xfrm>
          <a:prstGeom prst="rect">
            <a:avLst/>
          </a:prstGeom>
        </p:spPr>
        <p:txBody>
          <a:bodyPr>
            <a:noAutofit/>
          </a:bodyPr>
          <a:lstStyle/>
          <a:p>
            <a:pPr defTabSz="786384">
              <a:tabLst>
                <a:tab pos="381000" algn="l"/>
                <a:tab pos="774700" algn="l"/>
                <a:tab pos="1168400" algn="l"/>
                <a:tab pos="1562100" algn="l"/>
                <a:tab pos="1955800" algn="l"/>
              </a:tabLst>
              <a:defRPr sz="1376">
                <a:effectLst>
                  <a:outerShdw blurRad="32766" dist="32766" dir="2700000" rotWithShape="0">
                    <a:srgbClr val="000000"/>
                  </a:outerShdw>
                </a:effectLst>
              </a:defRPr>
            </a:pPr>
            <a:r>
              <a:rPr sz="1400" dirty="0"/>
              <a:t>Expressing BEV &amp; FCEV energy-to-wheels as percentage of Fossil Fuel vehicle energy-to-wheels:</a:t>
            </a:r>
          </a:p>
          <a:p>
            <a:pPr defTabSz="786384">
              <a:tabLst>
                <a:tab pos="381000" algn="l"/>
                <a:tab pos="774700" algn="l"/>
                <a:tab pos="1168400" algn="l"/>
                <a:tab pos="1562100" algn="l"/>
                <a:tab pos="1955800" algn="l"/>
              </a:tabLst>
              <a:defRPr sz="344">
                <a:effectLst>
                  <a:outerShdw blurRad="32766" dist="32766" dir="2700000" rotWithShape="0">
                    <a:srgbClr val="000000"/>
                  </a:outerShdw>
                </a:effectLst>
              </a:defRPr>
            </a:pPr>
            <a:endParaRPr sz="300" dirty="0"/>
          </a:p>
          <a:p>
            <a:pPr defTabSz="786384">
              <a:tabLst>
                <a:tab pos="381000" algn="l"/>
                <a:tab pos="774700" algn="l"/>
                <a:tab pos="1168400" algn="l"/>
                <a:tab pos="1562100" algn="l"/>
                <a:tab pos="1955800" algn="l"/>
                <a:tab pos="4738688" algn="l"/>
                <a:tab pos="5940425" algn="l"/>
                <a:tab pos="6934200" algn="l"/>
              </a:tabLst>
              <a:defRPr sz="1376">
                <a:effectLst>
                  <a:outerShdw blurRad="32766" dist="32766" dir="2700000" rotWithShape="0">
                    <a:srgbClr val="000000"/>
                  </a:outerShdw>
                </a:effectLst>
              </a:defRPr>
            </a:pPr>
            <a:r>
              <a:rPr sz="1400" dirty="0"/>
              <a:t>						Volume Constrained:    	Mass Constrained:</a:t>
            </a:r>
          </a:p>
          <a:p>
            <a:pPr defTabSz="786384">
              <a:tabLst>
                <a:tab pos="381000" algn="l"/>
                <a:tab pos="774700" algn="l"/>
                <a:tab pos="1168400" algn="l"/>
                <a:tab pos="1562100" algn="l"/>
                <a:tab pos="1955800" algn="l"/>
                <a:tab pos="4738688" algn="l"/>
                <a:tab pos="5940425" algn="l"/>
                <a:tab pos="6934200" algn="l"/>
              </a:tabLst>
              <a:defRPr sz="1376">
                <a:effectLst>
                  <a:outerShdw blurRad="32766" dist="32766" dir="2700000" rotWithShape="0">
                    <a:srgbClr val="000000"/>
                  </a:outerShdw>
                </a:effectLst>
              </a:defRPr>
            </a:pPr>
            <a:r>
              <a:rPr sz="1400" dirty="0"/>
              <a:t>						BEV          </a:t>
            </a:r>
            <a:r>
              <a:rPr lang="en-US" sz="1400" dirty="0"/>
              <a:t>	</a:t>
            </a:r>
            <a:r>
              <a:rPr sz="1400" dirty="0"/>
              <a:t>FCEV      	BEV	FCEV   </a:t>
            </a:r>
            <a:r>
              <a:rPr sz="1400" b="1" dirty="0">
                <a:solidFill>
                  <a:srgbClr val="FBC901"/>
                </a:solidFill>
              </a:rPr>
              <a:t>Today's</a:t>
            </a:r>
            <a:r>
              <a:rPr sz="1400" dirty="0"/>
              <a:t> Li Ion Batteries &amp; </a:t>
            </a:r>
            <a:r>
              <a:rPr sz="1400" b="1" dirty="0">
                <a:solidFill>
                  <a:srgbClr val="FBC901"/>
                </a:solidFill>
              </a:rPr>
              <a:t>Today's </a:t>
            </a:r>
            <a:r>
              <a:rPr sz="1400" dirty="0"/>
              <a:t>H</a:t>
            </a:r>
            <a:r>
              <a:rPr sz="1400" baseline="-5999" dirty="0"/>
              <a:t>2</a:t>
            </a:r>
            <a:r>
              <a:rPr sz="1400" dirty="0"/>
              <a:t> Tanks: 	39.2%	9.8%	5.0%	6.27%</a:t>
            </a:r>
          </a:p>
          <a:p>
            <a:pPr defTabSz="786384">
              <a:tabLst>
                <a:tab pos="381000" algn="l"/>
                <a:tab pos="774700" algn="l"/>
                <a:tab pos="1168400" algn="l"/>
                <a:tab pos="1562100" algn="l"/>
                <a:tab pos="1955800" algn="l"/>
                <a:tab pos="4738688" algn="l"/>
                <a:tab pos="5940425" algn="l"/>
                <a:tab pos="6934200" algn="l"/>
              </a:tabLst>
              <a:defRPr sz="1376">
                <a:effectLst>
                  <a:outerShdw blurRad="32766" dist="32766" dir="2700000" rotWithShape="0">
                    <a:srgbClr val="000000"/>
                  </a:outerShdw>
                </a:effectLst>
              </a:defRPr>
            </a:pPr>
            <a:r>
              <a:rPr sz="1400" b="1" dirty="0">
                <a:solidFill>
                  <a:srgbClr val="FBC901"/>
                </a:solidFill>
              </a:rPr>
              <a:t>Today's</a:t>
            </a:r>
            <a:r>
              <a:rPr sz="1400" dirty="0"/>
              <a:t> Li Ion Batteries &amp; </a:t>
            </a:r>
            <a:r>
              <a:rPr sz="1400" b="1" dirty="0">
                <a:solidFill>
                  <a:srgbClr val="FBC901"/>
                </a:solidFill>
              </a:rPr>
              <a:t>Tomorrow's</a:t>
            </a:r>
            <a:r>
              <a:rPr sz="1400" dirty="0"/>
              <a:t> H</a:t>
            </a:r>
            <a:r>
              <a:rPr sz="1400" baseline="-5999" dirty="0"/>
              <a:t>2</a:t>
            </a:r>
            <a:r>
              <a:rPr sz="1400" dirty="0"/>
              <a:t> Tanks:	39.2%	49.0%	5.0%	32.6%</a:t>
            </a:r>
          </a:p>
          <a:p>
            <a:pPr defTabSz="786384">
              <a:tabLst>
                <a:tab pos="381000" algn="l"/>
                <a:tab pos="774700" algn="l"/>
                <a:tab pos="1168400" algn="l"/>
                <a:tab pos="1562100" algn="l"/>
                <a:tab pos="1955800" algn="l"/>
                <a:tab pos="4738688" algn="l"/>
                <a:tab pos="5940425" algn="l"/>
                <a:tab pos="6934200" algn="l"/>
              </a:tabLst>
              <a:defRPr sz="1376">
                <a:effectLst>
                  <a:outerShdw blurRad="32766" dist="32766" dir="2700000" rotWithShape="0">
                    <a:srgbClr val="000000"/>
                  </a:outerShdw>
                </a:effectLst>
              </a:defRPr>
            </a:pPr>
            <a:r>
              <a:rPr sz="1400" b="1" dirty="0">
                <a:solidFill>
                  <a:srgbClr val="FBC901"/>
                </a:solidFill>
              </a:rPr>
              <a:t>Tomorrow's</a:t>
            </a:r>
            <a:r>
              <a:rPr sz="1400" dirty="0"/>
              <a:t> Li Metal Battery &amp; </a:t>
            </a:r>
            <a:r>
              <a:rPr sz="1400" b="1" dirty="0">
                <a:solidFill>
                  <a:srgbClr val="FBC901"/>
                </a:solidFill>
              </a:rPr>
              <a:t>Tomorrow's </a:t>
            </a:r>
            <a:r>
              <a:rPr sz="1400" dirty="0"/>
              <a:t>H</a:t>
            </a:r>
            <a:r>
              <a:rPr sz="1400" baseline="-5999" dirty="0"/>
              <a:t>2</a:t>
            </a:r>
            <a:r>
              <a:rPr sz="1400" dirty="0"/>
              <a:t> Tanks:	25.3%	49.0%	7.0%	32.6%</a:t>
            </a:r>
          </a:p>
          <a:p>
            <a:pPr defTabSz="786384">
              <a:tabLst>
                <a:tab pos="381000" algn="l"/>
                <a:tab pos="774700" algn="l"/>
                <a:tab pos="1168400" algn="l"/>
                <a:tab pos="1562100" algn="l"/>
                <a:tab pos="1955800" algn="l"/>
                <a:tab pos="4738688" algn="l"/>
                <a:tab pos="5940425" algn="l"/>
                <a:tab pos="6934200" algn="l"/>
              </a:tabLst>
              <a:defRPr sz="946">
                <a:effectLst>
                  <a:outerShdw blurRad="32766" dist="32766" dir="2700000" rotWithShape="0">
                    <a:srgbClr val="000000"/>
                  </a:outerShdw>
                </a:effectLst>
              </a:defRPr>
            </a:pPr>
            <a:endParaRPr sz="300" dirty="0"/>
          </a:p>
          <a:p>
            <a:pPr defTabSz="786384">
              <a:tabLst>
                <a:tab pos="381000" algn="l"/>
                <a:tab pos="774700" algn="l"/>
                <a:tab pos="1168400" algn="l"/>
                <a:tab pos="1562100" algn="l"/>
                <a:tab pos="1955800" algn="l"/>
                <a:tab pos="4738688" algn="l"/>
                <a:tab pos="5940425" algn="l"/>
                <a:tab pos="6934200" algn="l"/>
              </a:tabLst>
              <a:defRPr sz="1376">
                <a:effectLst>
                  <a:outerShdw blurRad="32766" dist="32766" dir="2700000" rotWithShape="0">
                    <a:srgbClr val="000000"/>
                  </a:outerShdw>
                </a:effectLst>
              </a:defRPr>
            </a:pPr>
            <a:r>
              <a:rPr sz="1400" dirty="0"/>
              <a:t>When I compare </a:t>
            </a:r>
            <a:r>
              <a:rPr sz="1400" b="1" dirty="0">
                <a:solidFill>
                  <a:srgbClr val="FBC901"/>
                </a:solidFill>
              </a:rPr>
              <a:t>today's</a:t>
            </a:r>
            <a:r>
              <a:rPr sz="1400" dirty="0"/>
              <a:t> BEV with </a:t>
            </a:r>
            <a:r>
              <a:rPr sz="1400" b="1" dirty="0">
                <a:solidFill>
                  <a:srgbClr val="FBC901"/>
                </a:solidFill>
              </a:rPr>
              <a:t>today's</a:t>
            </a:r>
            <a:r>
              <a:rPr sz="1400" dirty="0"/>
              <a:t> FCEV:</a:t>
            </a:r>
          </a:p>
          <a:p>
            <a:pPr defTabSz="786384">
              <a:tabLst>
                <a:tab pos="381000" algn="l"/>
                <a:tab pos="774700" algn="l"/>
                <a:tab pos="1168400" algn="l"/>
                <a:tab pos="1562100" algn="l"/>
                <a:tab pos="1955800" algn="l"/>
                <a:tab pos="4229100" algn="l"/>
                <a:tab pos="5257800" algn="l"/>
                <a:tab pos="6045200" algn="l"/>
                <a:tab pos="6934200" algn="l"/>
              </a:tabLst>
              <a:defRPr sz="1376">
                <a:effectLst>
                  <a:outerShdw blurRad="32766" dist="32766" dir="2700000" rotWithShape="0">
                    <a:srgbClr val="000000"/>
                  </a:outerShdw>
                </a:effectLst>
              </a:defRPr>
            </a:pPr>
            <a:r>
              <a:rPr sz="1400" dirty="0"/>
              <a:t>	</a:t>
            </a:r>
            <a:r>
              <a:rPr sz="1400" dirty="0">
                <a:solidFill>
                  <a:srgbClr val="FBC901"/>
                </a:solidFill>
              </a:rPr>
              <a:t>VOLUME constrained BEV range is ~ 3X longer than FCEV range</a:t>
            </a:r>
          </a:p>
          <a:p>
            <a:pPr defTabSz="786384">
              <a:tabLst>
                <a:tab pos="381000" algn="l"/>
                <a:tab pos="774700" algn="l"/>
                <a:tab pos="1168400" algn="l"/>
                <a:tab pos="1562100" algn="l"/>
                <a:tab pos="1955800" algn="l"/>
                <a:tab pos="4229100" algn="l"/>
                <a:tab pos="5257800" algn="l"/>
                <a:tab pos="6045200" algn="l"/>
                <a:tab pos="6934200" algn="l"/>
              </a:tabLst>
              <a:defRPr sz="1376">
                <a:effectLst>
                  <a:outerShdw blurRad="32766" dist="32766" dir="2700000" rotWithShape="0">
                    <a:srgbClr val="000000"/>
                  </a:outerShdw>
                </a:effectLst>
              </a:defRPr>
            </a:pPr>
            <a:r>
              <a:rPr sz="1400" dirty="0"/>
              <a:t>	</a:t>
            </a:r>
            <a:r>
              <a:rPr sz="1400" dirty="0">
                <a:solidFill>
                  <a:srgbClr val="FBC901"/>
                </a:solidFill>
              </a:rPr>
              <a:t>MASS constrained ranges are both much lower, but near identical</a:t>
            </a:r>
          </a:p>
          <a:p>
            <a:pPr defTabSz="786384">
              <a:tabLst>
                <a:tab pos="381000" algn="l"/>
                <a:tab pos="774700" algn="l"/>
                <a:tab pos="1168400" algn="l"/>
                <a:tab pos="1562100" algn="l"/>
                <a:tab pos="1955800" algn="l"/>
                <a:tab pos="4229100" algn="l"/>
                <a:tab pos="5257800" algn="l"/>
                <a:tab pos="6045200" algn="l"/>
                <a:tab pos="6934200" algn="l"/>
              </a:tabLst>
              <a:defRPr sz="516">
                <a:effectLst>
                  <a:outerShdw blurRad="32766" dist="32766" dir="2700000" rotWithShape="0">
                    <a:srgbClr val="000000"/>
                  </a:outerShdw>
                </a:effectLst>
              </a:defRPr>
            </a:pPr>
            <a:endParaRPr sz="300" dirty="0">
              <a:solidFill>
                <a:srgbClr val="FBC901"/>
              </a:solidFill>
            </a:endParaRPr>
          </a:p>
          <a:p>
            <a:pPr defTabSz="786384">
              <a:tabLst>
                <a:tab pos="381000" algn="l"/>
                <a:tab pos="774700" algn="l"/>
                <a:tab pos="1168400" algn="l"/>
                <a:tab pos="1562100" algn="l"/>
                <a:tab pos="1955800" algn="l"/>
                <a:tab pos="4229100" algn="l"/>
                <a:tab pos="5257800" algn="l"/>
                <a:tab pos="6045200" algn="l"/>
                <a:tab pos="6934200" algn="l"/>
              </a:tabLst>
              <a:defRPr sz="1376">
                <a:effectLst>
                  <a:outerShdw blurRad="32766" dist="32766" dir="2700000" rotWithShape="0">
                    <a:srgbClr val="000000"/>
                  </a:outerShdw>
                </a:effectLst>
              </a:defRPr>
            </a:pPr>
            <a:r>
              <a:rPr sz="1400" dirty="0"/>
              <a:t>The comparison of BEVs using </a:t>
            </a:r>
            <a:r>
              <a:rPr sz="1400" b="1" dirty="0" err="1">
                <a:solidFill>
                  <a:srgbClr val="FBC901"/>
                </a:solidFill>
              </a:rPr>
              <a:t>TODAY's</a:t>
            </a:r>
            <a:r>
              <a:rPr sz="1400" dirty="0"/>
              <a:t> Batteries with FCEVs using </a:t>
            </a:r>
            <a:r>
              <a:rPr sz="1400" b="1" dirty="0" err="1">
                <a:solidFill>
                  <a:srgbClr val="FBC901"/>
                </a:solidFill>
              </a:rPr>
              <a:t>TOMORROW's</a:t>
            </a:r>
            <a:r>
              <a:rPr sz="1400" dirty="0"/>
              <a:t> H</a:t>
            </a:r>
            <a:r>
              <a:rPr sz="1400" baseline="-5999" dirty="0"/>
              <a:t>2</a:t>
            </a:r>
            <a:r>
              <a:rPr sz="1400" dirty="0"/>
              <a:t> Tanks</a:t>
            </a:r>
          </a:p>
          <a:p>
            <a:pPr defTabSz="786384">
              <a:tabLst>
                <a:tab pos="381000" algn="l"/>
                <a:tab pos="774700" algn="l"/>
                <a:tab pos="1168400" algn="l"/>
                <a:tab pos="1562100" algn="l"/>
                <a:tab pos="1955800" algn="l"/>
                <a:tab pos="4229100" algn="l"/>
                <a:tab pos="5257800" algn="l"/>
                <a:tab pos="6045200" algn="l"/>
                <a:tab pos="6934200" algn="l"/>
              </a:tabLst>
              <a:defRPr sz="1376">
                <a:effectLst>
                  <a:outerShdw blurRad="32766" dist="32766" dir="2700000" rotWithShape="0">
                    <a:srgbClr val="000000"/>
                  </a:outerShdw>
                </a:effectLst>
              </a:defRPr>
            </a:pPr>
            <a:r>
              <a:rPr sz="1400" dirty="0"/>
              <a:t>	is instead a </a:t>
            </a:r>
            <a:r>
              <a:rPr sz="1400" b="1" dirty="0">
                <a:solidFill>
                  <a:srgbClr val="FF6600"/>
                </a:solidFill>
              </a:rPr>
              <a:t>very misleading and inappropriate </a:t>
            </a:r>
            <a:r>
              <a:rPr sz="1400" dirty="0"/>
              <a:t>apples-to-oranges comparison</a:t>
            </a:r>
          </a:p>
          <a:p>
            <a:pPr defTabSz="786384">
              <a:tabLst>
                <a:tab pos="381000" algn="l"/>
                <a:tab pos="774700" algn="l"/>
                <a:tab pos="1168400" algn="l"/>
                <a:tab pos="1562100" algn="l"/>
                <a:tab pos="1955800" algn="l"/>
                <a:tab pos="4229100" algn="l"/>
                <a:tab pos="5257800" algn="l"/>
                <a:tab pos="6045200" algn="l"/>
                <a:tab pos="6934200" algn="l"/>
              </a:tabLst>
              <a:defRPr sz="516">
                <a:effectLst>
                  <a:outerShdw blurRad="32766" dist="32766" dir="2700000" rotWithShape="0">
                    <a:srgbClr val="000000"/>
                  </a:outerShdw>
                </a:effectLst>
              </a:defRPr>
            </a:pPr>
            <a:r>
              <a:rPr sz="300" b="1" dirty="0">
                <a:solidFill>
                  <a:srgbClr val="FBC901"/>
                </a:solidFill>
              </a:rPr>
              <a:t>	</a:t>
            </a:r>
          </a:p>
          <a:p>
            <a:pPr defTabSz="786384">
              <a:tabLst>
                <a:tab pos="381000" algn="l"/>
                <a:tab pos="774700" algn="l"/>
                <a:tab pos="1168400" algn="l"/>
                <a:tab pos="1562100" algn="l"/>
                <a:tab pos="1955800" algn="l"/>
                <a:tab pos="4229100" algn="l"/>
                <a:tab pos="5257800" algn="l"/>
                <a:tab pos="6045200" algn="l"/>
                <a:tab pos="6934200" algn="l"/>
              </a:tabLst>
              <a:defRPr sz="1376">
                <a:effectLst>
                  <a:outerShdw blurRad="32766" dist="32766" dir="2700000" rotWithShape="0">
                    <a:srgbClr val="000000"/>
                  </a:outerShdw>
                </a:effectLst>
              </a:defRPr>
            </a:pPr>
            <a:r>
              <a:rPr sz="1400" dirty="0"/>
              <a:t>But when I compare </a:t>
            </a:r>
            <a:r>
              <a:rPr sz="1400" b="1" dirty="0">
                <a:solidFill>
                  <a:srgbClr val="FBC901"/>
                </a:solidFill>
              </a:rPr>
              <a:t>tomorrow's</a:t>
            </a:r>
            <a:r>
              <a:rPr sz="1400" dirty="0"/>
              <a:t> BEV using a projected more robust &amp; safer Li Metal Battery with</a:t>
            </a:r>
          </a:p>
          <a:p>
            <a:pPr defTabSz="786384">
              <a:tabLst>
                <a:tab pos="381000" algn="l"/>
                <a:tab pos="774700" algn="l"/>
                <a:tab pos="1168400" algn="l"/>
                <a:tab pos="1562100" algn="l"/>
                <a:tab pos="1955800" algn="l"/>
                <a:tab pos="4229100" algn="l"/>
                <a:tab pos="5257800" algn="l"/>
                <a:tab pos="6045200" algn="l"/>
                <a:tab pos="6934200" algn="l"/>
              </a:tabLst>
              <a:defRPr sz="1376">
                <a:effectLst>
                  <a:outerShdw blurRad="32766" dist="32766" dir="2700000" rotWithShape="0">
                    <a:srgbClr val="000000"/>
                  </a:outerShdw>
                </a:effectLst>
              </a:defRPr>
            </a:pPr>
            <a:r>
              <a:rPr sz="1400" dirty="0"/>
              <a:t>	</a:t>
            </a:r>
            <a:r>
              <a:rPr sz="1400" b="1" dirty="0">
                <a:solidFill>
                  <a:srgbClr val="FBC901"/>
                </a:solidFill>
              </a:rPr>
              <a:t>tomorrow's </a:t>
            </a:r>
            <a:r>
              <a:rPr sz="1400" dirty="0"/>
              <a:t>FCEV using U.S. DOE projected new Hydrogen Storage Tank technology:</a:t>
            </a:r>
          </a:p>
          <a:p>
            <a:pPr defTabSz="786384">
              <a:tabLst>
                <a:tab pos="381000" algn="l"/>
                <a:tab pos="774700" algn="l"/>
                <a:tab pos="1168400" algn="l"/>
                <a:tab pos="1562100" algn="l"/>
                <a:tab pos="1955800" algn="l"/>
                <a:tab pos="4229100" algn="l"/>
                <a:tab pos="5257800" algn="l"/>
                <a:tab pos="6045200" algn="l"/>
                <a:tab pos="6934200" algn="l"/>
              </a:tabLst>
              <a:defRPr sz="1376">
                <a:effectLst>
                  <a:outerShdw blurRad="32766" dist="32766" dir="2700000" rotWithShape="0">
                    <a:srgbClr val="000000"/>
                  </a:outerShdw>
                </a:effectLst>
              </a:defRPr>
            </a:pPr>
            <a:r>
              <a:rPr sz="1400" dirty="0"/>
              <a:t>	Projected </a:t>
            </a:r>
            <a:r>
              <a:rPr sz="1400" dirty="0">
                <a:solidFill>
                  <a:srgbClr val="FBC901"/>
                </a:solidFill>
              </a:rPr>
              <a:t>VOLUME &amp; MASS constrained FCEVs improve much more strongly than BEVs</a:t>
            </a:r>
          </a:p>
          <a:p>
            <a:pPr marL="0" lvl="1" indent="551170" defTabSz="786384">
              <a:buSzTx/>
              <a:buNone/>
              <a:tabLst>
                <a:tab pos="381000" algn="l"/>
                <a:tab pos="774700" algn="l"/>
                <a:tab pos="1168400" algn="l"/>
                <a:tab pos="1562100" algn="l"/>
                <a:tab pos="1955800" algn="l"/>
                <a:tab pos="4229100" algn="l"/>
                <a:tab pos="5257800" algn="l"/>
                <a:tab pos="6045200" algn="l"/>
                <a:tab pos="6934200" algn="l"/>
              </a:tabLst>
              <a:defRPr sz="1376">
                <a:effectLst>
                  <a:outerShdw blurRad="32766" dist="32766" dir="2700000" rotWithShape="0">
                    <a:srgbClr val="000000"/>
                  </a:outerShdw>
                </a:effectLst>
              </a:defRPr>
            </a:pPr>
            <a:r>
              <a:rPr sz="1400" b="1" dirty="0">
                <a:solidFill>
                  <a:srgbClr val="FBC901"/>
                </a:solidFill>
              </a:rPr>
              <a:t>producing FCEV Ranges that (as claimed) would be much longer than BEV ranges </a:t>
            </a:r>
          </a:p>
          <a:p>
            <a:pPr defTabSz="786384">
              <a:tabLst>
                <a:tab pos="381000" algn="l"/>
                <a:tab pos="774700" algn="l"/>
                <a:tab pos="1168400" algn="l"/>
                <a:tab pos="1562100" algn="l"/>
                <a:tab pos="1955800" algn="l"/>
                <a:tab pos="4229100" algn="l"/>
                <a:tab pos="5257800" algn="l"/>
                <a:tab pos="6045200" algn="l"/>
                <a:tab pos="6934200" algn="l"/>
              </a:tabLst>
              <a:defRPr sz="1376">
                <a:effectLst>
                  <a:outerShdw blurRad="32766" dist="32766" dir="2700000" rotWithShape="0">
                    <a:srgbClr val="000000"/>
                  </a:outerShdw>
                </a:effectLst>
              </a:defRPr>
            </a:pPr>
            <a:r>
              <a:rPr sz="1400" b="1" dirty="0">
                <a:solidFill>
                  <a:srgbClr val="FBC901"/>
                </a:solidFill>
              </a:rPr>
              <a:t>		</a:t>
            </a:r>
            <a:r>
              <a:rPr sz="1400" dirty="0"/>
              <a:t>(undoubtedly why the U.S. DOE is pushing its underlying Hydrogen storage research programs)</a:t>
            </a:r>
            <a:endParaRPr sz="1400" dirty="0">
              <a:solidFill>
                <a:srgbClr val="FBC901"/>
              </a:solidFill>
            </a:endParaRP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9" name="Rectangle 2"/>
          <p:cNvSpPr txBox="1">
            <a:spLocks noGrp="1"/>
          </p:cNvSpPr>
          <p:nvPr>
            <p:ph type="title"/>
          </p:nvPr>
        </p:nvSpPr>
        <p:spPr>
          <a:xfrm>
            <a:off x="304800" y="12699"/>
            <a:ext cx="8534400" cy="491107"/>
          </a:xfrm>
          <a:prstGeom prst="rect">
            <a:avLst/>
          </a:prstGeom>
        </p:spPr>
        <p:txBody>
          <a:bodyPr/>
          <a:lstStyle>
            <a:lvl1pPr defTabSz="896111">
              <a:defRPr sz="1862">
                <a:effectLst>
                  <a:outerShdw blurRad="37338" dist="37338" dir="2700000" rotWithShape="0">
                    <a:srgbClr val="000000"/>
                  </a:outerShdw>
                </a:effectLst>
              </a:defRPr>
            </a:lvl1pPr>
          </a:lstStyle>
          <a:p>
            <a:r>
              <a:t>Repeating a bit to make sure ALL of my EV calculations are put into perspective:</a:t>
            </a:r>
          </a:p>
        </p:txBody>
      </p:sp>
      <p:sp>
        <p:nvSpPr>
          <p:cNvPr id="1290" name="Rectangle 3"/>
          <p:cNvSpPr txBox="1">
            <a:spLocks noGrp="1"/>
          </p:cNvSpPr>
          <p:nvPr>
            <p:ph type="body" idx="1"/>
          </p:nvPr>
        </p:nvSpPr>
        <p:spPr>
          <a:xfrm>
            <a:off x="79970" y="641058"/>
            <a:ext cx="9018360" cy="5808657"/>
          </a:xfrm>
          <a:prstGeom prst="rect">
            <a:avLst/>
          </a:prstGeom>
        </p:spPr>
        <p:txBody>
          <a:bodyPr/>
          <a:lstStyle/>
          <a:p>
            <a:pPr>
              <a:tabLst>
                <a:tab pos="330200" algn="l"/>
                <a:tab pos="787400" algn="l"/>
                <a:tab pos="1244600" algn="l"/>
                <a:tab pos="1828800" algn="l"/>
                <a:tab pos="2286000" algn="l"/>
              </a:tabLst>
            </a:pPr>
            <a:r>
              <a:t>First, do not let those </a:t>
            </a:r>
            <a:r>
              <a:rPr b="1">
                <a:solidFill>
                  <a:srgbClr val="FBC901"/>
                </a:solidFill>
              </a:rPr>
              <a:t>Range</a:t>
            </a:r>
            <a:r>
              <a:rPr b="1"/>
              <a:t> </a:t>
            </a:r>
            <a:r>
              <a:t>calculations obscure my earlier calculation,</a:t>
            </a:r>
          </a:p>
          <a:p>
            <a:pPr>
              <a:tabLst>
                <a:tab pos="330200" algn="l"/>
                <a:tab pos="787400" algn="l"/>
                <a:tab pos="1244600" algn="l"/>
                <a:tab pos="1828800" algn="l"/>
                <a:tab pos="2286000" algn="l"/>
              </a:tabLst>
            </a:pPr>
            <a:r>
              <a:t>	and its corroboration by no less than three other respected sources,</a:t>
            </a:r>
          </a:p>
          <a:p>
            <a:pPr>
              <a:tabLst>
                <a:tab pos="330200" algn="l"/>
                <a:tab pos="787400" algn="l"/>
                <a:tab pos="1244600" algn="l"/>
                <a:tab pos="1828800" algn="l"/>
                <a:tab pos="2286000" algn="l"/>
              </a:tabLst>
            </a:pPr>
            <a:r>
              <a:t>		that BEVs are at least 2-3X more </a:t>
            </a:r>
            <a:r>
              <a:rPr b="1">
                <a:solidFill>
                  <a:srgbClr val="FBC901"/>
                </a:solidFill>
              </a:rPr>
              <a:t>Energy Efficient</a:t>
            </a:r>
            <a:r>
              <a:t> than H</a:t>
            </a:r>
            <a:r>
              <a:rPr baseline="-5999"/>
              <a:t>2</a:t>
            </a:r>
            <a:r>
              <a:t> FCEVs</a:t>
            </a:r>
          </a:p>
          <a:p>
            <a:pPr>
              <a:tabLst>
                <a:tab pos="330200" algn="l"/>
                <a:tab pos="787400" algn="l"/>
                <a:tab pos="1244600" algn="l"/>
                <a:tab pos="1828800" algn="l"/>
                <a:tab pos="2286000" algn="l"/>
              </a:tabLst>
              <a:defRPr sz="200"/>
            </a:pPr>
            <a:endParaRPr/>
          </a:p>
          <a:p>
            <a:pPr>
              <a:tabLst>
                <a:tab pos="330200" algn="l"/>
                <a:tab pos="787400" algn="l"/>
                <a:tab pos="1244600" algn="l"/>
                <a:tab pos="1828800" algn="l"/>
                <a:tab pos="2286000" algn="l"/>
              </a:tabLst>
            </a:pPr>
            <a:r>
              <a:t>	BEVs will thus require substantially less expansion of our </a:t>
            </a:r>
            <a:r>
              <a:rPr>
                <a:solidFill>
                  <a:srgbClr val="66CC33"/>
                </a:solidFill>
              </a:rPr>
              <a:t>Green Electricity Grid </a:t>
            </a:r>
          </a:p>
          <a:p>
            <a:pPr>
              <a:tabLst>
                <a:tab pos="330200" algn="l"/>
                <a:tab pos="787400" algn="l"/>
                <a:tab pos="1244600" algn="l"/>
                <a:tab pos="1828800" algn="l"/>
                <a:tab pos="2286000" algn="l"/>
              </a:tabLst>
            </a:pPr>
            <a:r>
              <a:t>		and require us, as individuals, to spend far less on powering them up</a:t>
            </a:r>
          </a:p>
          <a:p>
            <a:pPr>
              <a:tabLst>
                <a:tab pos="330200" algn="l"/>
                <a:tab pos="787400" algn="l"/>
                <a:tab pos="1244600" algn="l"/>
                <a:tab pos="1828800" algn="l"/>
                <a:tab pos="2286000" algn="l"/>
              </a:tabLst>
              <a:defRPr sz="700"/>
            </a:pPr>
            <a:endParaRPr/>
          </a:p>
          <a:p>
            <a:pPr>
              <a:tabLst>
                <a:tab pos="330200" algn="l"/>
                <a:tab pos="787400" algn="l"/>
                <a:tab pos="1244600" algn="l"/>
                <a:tab pos="1828800" algn="l"/>
                <a:tab pos="2286000" algn="l"/>
              </a:tabLst>
            </a:pPr>
            <a:r>
              <a:t>Second, contrary to claims, my Range calculations based on </a:t>
            </a:r>
            <a:r>
              <a:rPr b="1"/>
              <a:t>current technologies</a:t>
            </a:r>
          </a:p>
          <a:p>
            <a:pPr>
              <a:tabLst>
                <a:tab pos="330200" algn="l"/>
                <a:tab pos="787400" algn="l"/>
                <a:tab pos="1244600" algn="l"/>
                <a:tab pos="1828800" algn="l"/>
                <a:tab pos="2286000" algn="l"/>
              </a:tabLst>
            </a:pPr>
            <a:r>
              <a:t>	indicated ~ 4X superior BEV ranges under Volume constraints </a:t>
            </a:r>
          </a:p>
          <a:p>
            <a:pPr marL="0" lvl="1" indent="640896">
              <a:buSzTx/>
              <a:buNone/>
              <a:tabLst>
                <a:tab pos="330200" algn="l"/>
                <a:tab pos="787400" algn="l"/>
                <a:tab pos="1244600" algn="l"/>
                <a:tab pos="1828800" algn="l"/>
                <a:tab pos="2286000" algn="l"/>
              </a:tabLst>
            </a:pPr>
            <a:r>
              <a:t>versus near equal BEV and FCEV ranges under Mass constraints</a:t>
            </a:r>
          </a:p>
          <a:p>
            <a:pPr marL="0" lvl="1" indent="640896">
              <a:buSzTx/>
              <a:buNone/>
              <a:tabLst>
                <a:tab pos="330200" algn="l"/>
                <a:tab pos="787400" algn="l"/>
                <a:tab pos="1244600" algn="l"/>
                <a:tab pos="1828800" algn="l"/>
                <a:tab pos="2286000" algn="l"/>
              </a:tabLst>
              <a:defRPr sz="600"/>
            </a:pPr>
            <a:endParaRPr/>
          </a:p>
          <a:p>
            <a:pPr>
              <a:tabLst>
                <a:tab pos="330200" algn="l"/>
                <a:tab pos="787400" algn="l"/>
                <a:tab pos="1244600" algn="l"/>
                <a:tab pos="1828800" algn="l"/>
                <a:tab pos="2286000" algn="l"/>
              </a:tabLst>
              <a:defRPr b="1"/>
            </a:pPr>
            <a:r>
              <a:t>Third, only when I assumed that U.S. DOE Hydrogen storage programs are fully successful</a:t>
            </a:r>
          </a:p>
          <a:p>
            <a:pPr>
              <a:tabLst>
                <a:tab pos="330200" algn="l"/>
                <a:tab pos="787400" algn="l"/>
                <a:tab pos="1244600" algn="l"/>
                <a:tab pos="1828800" algn="l"/>
                <a:tab pos="2286000" algn="l"/>
              </a:tabLst>
              <a:defRPr b="1"/>
            </a:pPr>
            <a:r>
              <a:t>	could claims of superior across-the-board FCEV ranges find any validation</a:t>
            </a:r>
          </a:p>
          <a:p>
            <a:pPr>
              <a:tabLst>
                <a:tab pos="330200" algn="l"/>
                <a:tab pos="787400" algn="l"/>
                <a:tab pos="1244600" algn="l"/>
                <a:tab pos="1828800" algn="l"/>
                <a:tab pos="2286000" algn="l"/>
              </a:tabLst>
              <a:defRPr sz="600"/>
            </a:pPr>
            <a:endParaRPr/>
          </a:p>
          <a:p>
            <a:pPr>
              <a:tabLst>
                <a:tab pos="330200" algn="l"/>
                <a:tab pos="787400" algn="l"/>
                <a:tab pos="1244600" algn="l"/>
                <a:tab pos="1828800" algn="l"/>
                <a:tab pos="2286000" algn="l"/>
              </a:tabLst>
            </a:pPr>
            <a:r>
              <a:t>Finally, even if research falls short, with current technology unconstrained by Volume or Mass </a:t>
            </a:r>
          </a:p>
          <a:p>
            <a:pPr>
              <a:tabLst>
                <a:tab pos="330200" algn="l"/>
                <a:tab pos="787400" algn="l"/>
                <a:tab pos="1244600" algn="l"/>
                <a:tab pos="1828800" algn="l"/>
                <a:tab pos="2286000" algn="l"/>
              </a:tabLst>
            </a:pPr>
            <a:r>
              <a:t>	BEVs could MATCH fossil-fuel vehicle range if batteries were 2.5X larger in volume</a:t>
            </a:r>
          </a:p>
          <a:p>
            <a:pPr>
              <a:tabLst>
                <a:tab pos="330200" algn="l"/>
                <a:tab pos="787400" algn="l"/>
                <a:tab pos="1244600" algn="l"/>
                <a:tab pos="1828800" algn="l"/>
                <a:tab pos="2286000" algn="l"/>
              </a:tabLst>
            </a:pPr>
            <a:r>
              <a:t>	FCEVs could MATCH fossil-fuel vehicle range if H</a:t>
            </a:r>
            <a:r>
              <a:rPr baseline="-5999"/>
              <a:t>2</a:t>
            </a:r>
            <a:r>
              <a:t> Tanks were 10X larger in mass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4" name="Rectangle 2"/>
          <p:cNvSpPr txBox="1">
            <a:spLocks noGrp="1"/>
          </p:cNvSpPr>
          <p:nvPr>
            <p:ph type="title"/>
          </p:nvPr>
        </p:nvSpPr>
        <p:spPr>
          <a:xfrm>
            <a:off x="342900" y="38099"/>
            <a:ext cx="8534400" cy="429771"/>
          </a:xfrm>
          <a:prstGeom prst="rect">
            <a:avLst/>
          </a:prstGeom>
        </p:spPr>
        <p:txBody>
          <a:bodyPr/>
          <a:lstStyle/>
          <a:p>
            <a:r>
              <a:t>Bringing us to this would-be H</a:t>
            </a:r>
            <a:r>
              <a:rPr baseline="-5999"/>
              <a:t>2</a:t>
            </a:r>
            <a:r>
              <a:t> application:</a:t>
            </a:r>
          </a:p>
        </p:txBody>
      </p:sp>
      <p:sp>
        <p:nvSpPr>
          <p:cNvPr id="1295" name="Rectangle 3"/>
          <p:cNvSpPr txBox="1">
            <a:spLocks noGrp="1"/>
          </p:cNvSpPr>
          <p:nvPr>
            <p:ph type="body" idx="1"/>
          </p:nvPr>
        </p:nvSpPr>
        <p:spPr>
          <a:xfrm>
            <a:off x="117548" y="1585495"/>
            <a:ext cx="8797330" cy="4615248"/>
          </a:xfrm>
          <a:prstGeom prst="rect">
            <a:avLst/>
          </a:prstGeom>
        </p:spPr>
        <p:txBody>
          <a:bodyPr>
            <a:noAutofit/>
          </a:bodyPr>
          <a:lstStyle/>
          <a:p>
            <a:r>
              <a:rPr sz="1450" dirty="0"/>
              <a:t>Regarding efforts to reduce GHG emissions from trains, I found three informative sources:</a:t>
            </a:r>
          </a:p>
          <a:p>
            <a:r>
              <a:rPr sz="1450" dirty="0"/>
              <a:t>	From the International Rail Journal: "Europe Leads the Charge to Replace Diesel Traction" </a:t>
            </a:r>
            <a:r>
              <a:rPr sz="1450" baseline="31999" dirty="0"/>
              <a:t>1</a:t>
            </a:r>
          </a:p>
          <a:p>
            <a:r>
              <a:rPr sz="1450" dirty="0"/>
              <a:t>	From </a:t>
            </a:r>
            <a:r>
              <a:rPr sz="1450" dirty="0" err="1"/>
              <a:t>RailNet.com</a:t>
            </a:r>
            <a:r>
              <a:rPr sz="1450" dirty="0"/>
              <a:t> </a:t>
            </a:r>
            <a:r>
              <a:rPr sz="1450" baseline="31999" dirty="0"/>
              <a:t>2</a:t>
            </a:r>
            <a:r>
              <a:rPr sz="1450" dirty="0"/>
              <a:t> - which thoughtfully analyzed a study on: </a:t>
            </a:r>
          </a:p>
          <a:p>
            <a:r>
              <a:rPr sz="1450" dirty="0"/>
              <a:t>	U.S. rail electrification from the Lawrence Laboratory National Lab, UCLA &amp; UC Berkeley </a:t>
            </a:r>
            <a:r>
              <a:rPr sz="1450" baseline="31999" dirty="0"/>
              <a:t>3</a:t>
            </a:r>
          </a:p>
          <a:p>
            <a:pPr>
              <a:defRPr sz="200"/>
            </a:pPr>
            <a:endParaRPr sz="400" baseline="31999" dirty="0"/>
          </a:p>
          <a:p>
            <a:pPr algn="ctr">
              <a:defRPr>
                <a:solidFill>
                  <a:srgbClr val="FBC901"/>
                </a:solidFill>
              </a:defRPr>
            </a:pPr>
            <a:r>
              <a:rPr sz="1450" dirty="0"/>
              <a:t>For me, these contained two surprises and one reminder:</a:t>
            </a:r>
          </a:p>
          <a:p>
            <a:r>
              <a:rPr sz="1450" dirty="0"/>
              <a:t>The first surprise was that overhead electrification of Europe's trains is </a:t>
            </a:r>
            <a:r>
              <a:rPr sz="1450" b="1" dirty="0"/>
              <a:t>not</a:t>
            </a:r>
            <a:r>
              <a:rPr sz="1450" dirty="0"/>
              <a:t> nearly complete</a:t>
            </a:r>
          </a:p>
          <a:p>
            <a:r>
              <a:rPr sz="1450" dirty="0"/>
              <a:t>	It was instead pointed out that while </a:t>
            </a:r>
            <a:r>
              <a:rPr sz="1450" b="1" dirty="0">
                <a:solidFill>
                  <a:srgbClr val="FBC901"/>
                </a:solidFill>
              </a:rPr>
              <a:t>mainline</a:t>
            </a:r>
            <a:r>
              <a:rPr sz="1450" b="1" dirty="0"/>
              <a:t> </a:t>
            </a:r>
            <a:r>
              <a:rPr sz="1450" dirty="0"/>
              <a:t>passenger &amp; freight rail was largely electrified,</a:t>
            </a:r>
          </a:p>
          <a:p>
            <a:r>
              <a:rPr sz="1450" dirty="0"/>
              <a:t>		low </a:t>
            </a:r>
            <a:r>
              <a:rPr sz="1450" b="1" dirty="0">
                <a:solidFill>
                  <a:srgbClr val="FBC901"/>
                </a:solidFill>
              </a:rPr>
              <a:t>branch line</a:t>
            </a:r>
            <a:r>
              <a:rPr sz="1450" dirty="0"/>
              <a:t> traffic often fails to support the cost of overhead electric line installation </a:t>
            </a:r>
          </a:p>
          <a:p>
            <a:r>
              <a:rPr sz="1450" dirty="0"/>
              <a:t>	Leading to intense discussion, including about possible </a:t>
            </a:r>
            <a:r>
              <a:rPr sz="1450" b="1" dirty="0"/>
              <a:t>Battery or H</a:t>
            </a:r>
            <a:r>
              <a:rPr sz="1450" b="1" baseline="-5999" dirty="0"/>
              <a:t>2</a:t>
            </a:r>
            <a:r>
              <a:rPr sz="1450" b="1" dirty="0"/>
              <a:t> Fuel Cell engines </a:t>
            </a:r>
            <a:r>
              <a:rPr sz="1450" b="1" baseline="31999" dirty="0"/>
              <a:t>1</a:t>
            </a:r>
          </a:p>
          <a:p>
            <a:r>
              <a:rPr sz="1450" dirty="0"/>
              <a:t>But, while ongoing, discussion seemed to be leaning toward addition of </a:t>
            </a:r>
            <a:r>
              <a:rPr sz="1450" b="1" dirty="0"/>
              <a:t>battery tenders</a:t>
            </a:r>
          </a:p>
          <a:p>
            <a:r>
              <a:rPr sz="1450" dirty="0"/>
              <a:t>	which are cars packed with batteries trailing existing mainline electric engines</a:t>
            </a:r>
          </a:p>
          <a:p>
            <a:r>
              <a:rPr sz="1450" dirty="0"/>
              <a:t>		to which those engines can switch when on unelectrified branch lines </a:t>
            </a:r>
            <a:r>
              <a:rPr sz="1450" b="1" baseline="31999" dirty="0"/>
              <a:t>2</a:t>
            </a:r>
          </a:p>
        </p:txBody>
      </p:sp>
      <p:sp>
        <p:nvSpPr>
          <p:cNvPr id="1296" name="Rectangle 5"/>
          <p:cNvSpPr txBox="1"/>
          <p:nvPr/>
        </p:nvSpPr>
        <p:spPr>
          <a:xfrm>
            <a:off x="102510" y="6412660"/>
            <a:ext cx="8938980" cy="429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1) https://www.railjournal.com/opinion/europe-leads-charge-replace-diesel-traction/</a:t>
            </a: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2) https://dieselnet.com/news/2021/12berkeley.php           3) https://www.nature.com/articles/s41560-021-00915-5.pdf</a:t>
            </a:r>
          </a:p>
        </p:txBody>
      </p:sp>
      <p:pic>
        <p:nvPicPr>
          <p:cNvPr id="1297" name="Image" descr="Image"/>
          <p:cNvPicPr>
            <a:picLocks noChangeAspect="1"/>
          </p:cNvPicPr>
          <p:nvPr/>
        </p:nvPicPr>
        <p:blipFill>
          <a:blip r:embed="rId2"/>
          <a:srcRect t="11997"/>
          <a:stretch>
            <a:fillRect/>
          </a:stretch>
        </p:blipFill>
        <p:spPr>
          <a:xfrm>
            <a:off x="3515597" y="605345"/>
            <a:ext cx="1661869" cy="91328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9" name="Rectangle 2"/>
          <p:cNvSpPr txBox="1">
            <a:spLocks noGrp="1"/>
          </p:cNvSpPr>
          <p:nvPr>
            <p:ph type="title"/>
          </p:nvPr>
        </p:nvSpPr>
        <p:spPr>
          <a:xfrm>
            <a:off x="304800" y="12699"/>
            <a:ext cx="8534400" cy="559225"/>
          </a:xfrm>
          <a:prstGeom prst="rect">
            <a:avLst/>
          </a:prstGeom>
        </p:spPr>
        <p:txBody>
          <a:bodyPr/>
          <a:lstStyle/>
          <a:p>
            <a:r>
              <a:t>The reminder:</a:t>
            </a:r>
          </a:p>
        </p:txBody>
      </p:sp>
      <p:sp>
        <p:nvSpPr>
          <p:cNvPr id="1300" name="Rectangle 3"/>
          <p:cNvSpPr txBox="1">
            <a:spLocks noGrp="1"/>
          </p:cNvSpPr>
          <p:nvPr>
            <p:ph type="body" sz="quarter" idx="1"/>
          </p:nvPr>
        </p:nvSpPr>
        <p:spPr>
          <a:xfrm>
            <a:off x="118070" y="544532"/>
            <a:ext cx="8984060" cy="1114764"/>
          </a:xfrm>
          <a:prstGeom prst="rect">
            <a:avLst/>
          </a:prstGeom>
        </p:spPr>
        <p:txBody>
          <a:bodyPr/>
          <a:lstStyle/>
          <a:p>
            <a:pPr>
              <a:defRPr b="1">
                <a:solidFill>
                  <a:srgbClr val="FBC901"/>
                </a:solidFill>
              </a:defRPr>
            </a:pPr>
            <a:r>
              <a:rPr dirty="0"/>
              <a:t>For ~70 years virtually all rail engines - including U.S. engines - have been partially electric</a:t>
            </a:r>
          </a:p>
          <a:p>
            <a:r>
              <a:rPr dirty="0"/>
              <a:t>	As in the icon image's engine which has wheels driven directly by electric motors, </a:t>
            </a:r>
          </a:p>
          <a:p>
            <a:r>
              <a:rPr dirty="0"/>
              <a:t>		powered from the main body of the engine by diesel-engine-driven electric generators:</a:t>
            </a:r>
          </a:p>
        </p:txBody>
      </p:sp>
      <p:sp>
        <p:nvSpPr>
          <p:cNvPr id="1301" name="Rectangle 3"/>
          <p:cNvSpPr txBox="1"/>
          <p:nvPr/>
        </p:nvSpPr>
        <p:spPr>
          <a:xfrm>
            <a:off x="79970" y="2879877"/>
            <a:ext cx="9060260" cy="35567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10000"/>
          </a:bodyPr>
          <a:lstStyle/>
          <a:p>
            <a:pPr>
              <a:lnSpc>
                <a:spcPct val="170000"/>
              </a:lnSpc>
              <a:tabLst>
                <a:tab pos="457200" algn="l"/>
                <a:tab pos="914400" algn="l"/>
                <a:tab pos="1371600" algn="l"/>
                <a:tab pos="1828800" algn="l"/>
                <a:tab pos="2286000" algn="l"/>
              </a:tabLst>
              <a:defRPr b="0" i="1">
                <a:solidFill>
                  <a:srgbClr val="FFFFFF"/>
                </a:solidFill>
                <a:effectLst>
                  <a:outerShdw blurRad="38100" dist="38100" dir="2700000" rotWithShape="0">
                    <a:srgbClr val="000000"/>
                  </a:outerShdw>
                </a:effectLst>
                <a:latin typeface="+mn-lt"/>
                <a:ea typeface="+mn-ea"/>
                <a:cs typeface="+mn-cs"/>
                <a:sym typeface="Arial"/>
              </a:defRPr>
            </a:pPr>
            <a:r>
              <a:rPr dirty="0"/>
              <a:t>The </a:t>
            </a:r>
            <a:r>
              <a:rPr b="1" dirty="0"/>
              <a:t>second</a:t>
            </a:r>
            <a:r>
              <a:rPr dirty="0"/>
              <a:t> surprise:</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Despite the much, much longer distances traveled by U.S. freight trains,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not only </a:t>
            </a:r>
            <a:r>
              <a:rPr b="1" dirty="0"/>
              <a:t>fully electrical</a:t>
            </a:r>
            <a:r>
              <a:rPr dirty="0"/>
              <a:t>, but even </a:t>
            </a:r>
            <a:r>
              <a:rPr b="1" dirty="0"/>
              <a:t>battery electric</a:t>
            </a:r>
            <a:r>
              <a:rPr dirty="0"/>
              <a:t> engines are being seriously discussed</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This based on the fact that while a train may travel ~ 700 miles per day, there are stops during		that day to replace crews (or even change out engines to deal with different upcoming terrain)</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Advocates argue that Battery electric engines could be recharged during these stops OR that</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already recharged engines could be swapped in - both using only </a:t>
            </a:r>
            <a:r>
              <a:rPr b="1" dirty="0"/>
              <a:t>existing</a:t>
            </a:r>
            <a:r>
              <a:rPr dirty="0"/>
              <a:t> infrastructure </a:t>
            </a:r>
            <a:r>
              <a:rPr baseline="31999" dirty="0"/>
              <a:t>3</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U.S. rail operators are still unconvinced but, again, the relative maturity of battery technology</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seems to have undercut consideration of less developed options, such as </a:t>
            </a:r>
            <a:r>
              <a:rPr b="1" dirty="0"/>
              <a:t>H</a:t>
            </a:r>
            <a:r>
              <a:rPr b="1" baseline="-5999" dirty="0"/>
              <a:t>2</a:t>
            </a:r>
            <a:r>
              <a:rPr b="1" dirty="0"/>
              <a:t> Fuel Cells</a:t>
            </a:r>
            <a:r>
              <a:rPr dirty="0"/>
              <a:t> </a:t>
            </a:r>
            <a:r>
              <a:rPr baseline="31999" dirty="0"/>
              <a:t>2</a:t>
            </a:r>
          </a:p>
        </p:txBody>
      </p:sp>
      <p:pic>
        <p:nvPicPr>
          <p:cNvPr id="1302" name="diesel electric.gif" descr="diesel electric.gif"/>
          <p:cNvPicPr>
            <a:picLocks/>
          </p:cNvPicPr>
          <p:nvPr/>
        </p:nvPicPr>
        <p:blipFill>
          <a:blip r:embed="rId2"/>
          <a:stretch>
            <a:fillRect/>
          </a:stretch>
        </p:blipFill>
        <p:spPr>
          <a:xfrm>
            <a:off x="2676223" y="1907501"/>
            <a:ext cx="3298692" cy="1114764"/>
          </a:xfrm>
          <a:prstGeom prst="rect">
            <a:avLst/>
          </a:prstGeom>
          <a:ln w="12700">
            <a:miter lim="400000"/>
          </a:ln>
        </p:spPr>
      </p:pic>
      <p:sp>
        <p:nvSpPr>
          <p:cNvPr id="1303" name="Rectangle 5"/>
          <p:cNvSpPr txBox="1"/>
          <p:nvPr/>
        </p:nvSpPr>
        <p:spPr>
          <a:xfrm>
            <a:off x="79969" y="6420944"/>
            <a:ext cx="8984061" cy="41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Figure:  https://commons.wikimedia.org/wiki/File:DieselElectricLocomotiveSchematic.svg       </a:t>
            </a: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2) https://dieselnet.com/news/2021/12berkeley.php                   3) https://www.nature.com/articles/s41560-021-00915-5.pdf</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5" name="Rectangle 2"/>
          <p:cNvSpPr txBox="1">
            <a:spLocks noGrp="1"/>
          </p:cNvSpPr>
          <p:nvPr>
            <p:ph type="title"/>
          </p:nvPr>
        </p:nvSpPr>
        <p:spPr>
          <a:xfrm>
            <a:off x="342900" y="12699"/>
            <a:ext cx="8534400" cy="572018"/>
          </a:xfrm>
          <a:prstGeom prst="rect">
            <a:avLst/>
          </a:prstGeom>
        </p:spPr>
        <p:txBody>
          <a:bodyPr/>
          <a:lstStyle/>
          <a:p>
            <a:r>
              <a:t>And then on to this would-be H</a:t>
            </a:r>
            <a:r>
              <a:rPr baseline="-5999"/>
              <a:t>2</a:t>
            </a:r>
            <a:r>
              <a:t> application:</a:t>
            </a:r>
          </a:p>
        </p:txBody>
      </p:sp>
      <p:sp>
        <p:nvSpPr>
          <p:cNvPr id="1306" name="Rectangle 3"/>
          <p:cNvSpPr txBox="1">
            <a:spLocks noGrp="1"/>
          </p:cNvSpPr>
          <p:nvPr>
            <p:ph type="body" idx="1"/>
          </p:nvPr>
        </p:nvSpPr>
        <p:spPr>
          <a:xfrm>
            <a:off x="118070" y="1589346"/>
            <a:ext cx="8984060" cy="4736297"/>
          </a:xfrm>
          <a:prstGeom prst="rect">
            <a:avLst/>
          </a:prstGeom>
        </p:spPr>
        <p:txBody>
          <a:bodyPr/>
          <a:lstStyle/>
          <a:p>
            <a:r>
              <a:rPr dirty="0"/>
              <a:t>In my </a:t>
            </a:r>
            <a:r>
              <a:rPr dirty="0" err="1"/>
              <a:t>noteset</a:t>
            </a:r>
            <a:r>
              <a:rPr dirty="0"/>
              <a:t> about </a:t>
            </a:r>
            <a:r>
              <a:rPr b="1" dirty="0"/>
              <a:t>Energy Consumption in Transportation</a:t>
            </a:r>
            <a:r>
              <a:rPr dirty="0"/>
              <a:t> (</a:t>
            </a:r>
            <a:r>
              <a:rPr u="sng" dirty="0">
                <a:solidFill>
                  <a:srgbClr val="76D6FF"/>
                </a:solidFill>
                <a:hlinkClick r:id="rId2"/>
              </a:rPr>
              <a:t>pptx</a:t>
            </a:r>
            <a:r>
              <a:rPr dirty="0"/>
              <a:t> /</a:t>
            </a:r>
            <a:r>
              <a:rPr dirty="0">
                <a:solidFill>
                  <a:srgbClr val="76D6FF"/>
                </a:solidFill>
              </a:rPr>
              <a:t> </a:t>
            </a:r>
            <a:r>
              <a:rPr u="sng" dirty="0">
                <a:solidFill>
                  <a:srgbClr val="76D6FF"/>
                </a:solidFill>
                <a:hlinkClick r:id="rId3"/>
              </a:rPr>
              <a:t>pdf</a:t>
            </a:r>
            <a:r>
              <a:rPr dirty="0"/>
              <a:t> / </a:t>
            </a:r>
            <a:r>
              <a:rPr u="sng" dirty="0">
                <a:solidFill>
                  <a:srgbClr val="76D6FF"/>
                </a:solidFill>
                <a:hlinkClick r:id="rId4"/>
              </a:rPr>
              <a:t>key</a:t>
            </a:r>
            <a:r>
              <a:rPr dirty="0"/>
              <a:t>)</a:t>
            </a:r>
          </a:p>
          <a:p>
            <a:r>
              <a:rPr dirty="0"/>
              <a:t>	I spend over forty pages discussing ways of lowering the carbon footprint of Shipping</a:t>
            </a:r>
          </a:p>
          <a:p>
            <a:r>
              <a:rPr dirty="0"/>
              <a:t>		Summarizing that discussion VERY briefly (emphasizing parts relevant to Hydrogen):</a:t>
            </a:r>
          </a:p>
          <a:p>
            <a:pPr>
              <a:defRPr sz="200"/>
            </a:pPr>
            <a:endParaRPr dirty="0"/>
          </a:p>
          <a:p>
            <a:r>
              <a:rPr dirty="0"/>
              <a:t>For simpler ideas, the estimated percentage CO</a:t>
            </a:r>
            <a:r>
              <a:rPr baseline="-5999" dirty="0"/>
              <a:t>2</a:t>
            </a:r>
            <a:r>
              <a:rPr dirty="0"/>
              <a:t> emission reductions are disappointingly minor</a:t>
            </a:r>
          </a:p>
          <a:p>
            <a:r>
              <a:rPr dirty="0"/>
              <a:t>	Moving from higher toward lower impact ideas, highlights include: </a:t>
            </a:r>
          </a:p>
          <a:p>
            <a:r>
              <a:rPr dirty="0"/>
              <a:t>	Speed reduction (8.5%), Hull Cleaning (4.8%), Wind Power (2.4%), Solar Power (0.1%) </a:t>
            </a:r>
            <a:r>
              <a:rPr baseline="31999" dirty="0"/>
              <a:t>1</a:t>
            </a:r>
          </a:p>
          <a:p>
            <a:pPr>
              <a:defRPr sz="400"/>
            </a:pPr>
            <a:endParaRPr baseline="31999" dirty="0"/>
          </a:p>
          <a:p>
            <a:r>
              <a:rPr dirty="0"/>
              <a:t>I therefore constructed a model of a possible large (Panama Canal limited) Battery Electric Ship,</a:t>
            </a:r>
          </a:p>
          <a:p>
            <a:r>
              <a:rPr dirty="0"/>
              <a:t>	but while that model showed that such a BES might be </a:t>
            </a:r>
            <a:r>
              <a:rPr b="1" dirty="0"/>
              <a:t>technically</a:t>
            </a:r>
            <a:r>
              <a:rPr dirty="0"/>
              <a:t> feasible, matching 	the Range of Fossil-Fuel counterparts required Li Batteries costing ~ 6.3 billion dollars</a:t>
            </a:r>
          </a:p>
          <a:p>
            <a:pPr>
              <a:defRPr sz="200"/>
            </a:pPr>
            <a:endParaRPr dirty="0"/>
          </a:p>
          <a:p>
            <a:r>
              <a:rPr dirty="0"/>
              <a:t>Explaining the shipping industry search for </a:t>
            </a:r>
            <a:r>
              <a:rPr dirty="0">
                <a:solidFill>
                  <a:srgbClr val="FBC901"/>
                </a:solidFill>
              </a:rPr>
              <a:t>extremely high energy density but climate-friendly</a:t>
            </a:r>
            <a:r>
              <a:rPr dirty="0"/>
              <a:t> fuels</a:t>
            </a:r>
          </a:p>
          <a:p>
            <a:r>
              <a:rPr dirty="0"/>
              <a:t>	Essentially, something with near fossil-fuel energy density, but without the carbon </a:t>
            </a:r>
          </a:p>
        </p:txBody>
      </p:sp>
      <p:sp>
        <p:nvSpPr>
          <p:cNvPr id="1307" name="Rectangle 5"/>
          <p:cNvSpPr txBox="1"/>
          <p:nvPr/>
        </p:nvSpPr>
        <p:spPr>
          <a:xfrm>
            <a:off x="156581" y="6561567"/>
            <a:ext cx="8907038"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 1) Page 10 :  https://theicct.org/sites/default/files/publications/ICCT_GHGfromships_jun2011.pdf</a:t>
            </a:r>
          </a:p>
        </p:txBody>
      </p:sp>
      <p:pic>
        <p:nvPicPr>
          <p:cNvPr id="1308" name="Image" descr="Image"/>
          <p:cNvPicPr>
            <a:picLocks noChangeAspect="1"/>
          </p:cNvPicPr>
          <p:nvPr/>
        </p:nvPicPr>
        <p:blipFill>
          <a:blip r:embed="rId5"/>
          <a:stretch>
            <a:fillRect/>
          </a:stretch>
        </p:blipFill>
        <p:spPr>
          <a:xfrm>
            <a:off x="3728254" y="635140"/>
            <a:ext cx="1569028" cy="88050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8" name="Rectangle 2"/>
          <p:cNvSpPr txBox="1">
            <a:spLocks noGrp="1"/>
          </p:cNvSpPr>
          <p:nvPr>
            <p:ph type="title"/>
          </p:nvPr>
        </p:nvSpPr>
        <p:spPr>
          <a:xfrm>
            <a:off x="304800" y="-28796"/>
            <a:ext cx="8534400" cy="418151"/>
          </a:xfrm>
          <a:prstGeom prst="rect">
            <a:avLst/>
          </a:prstGeom>
        </p:spPr>
        <p:txBody>
          <a:bodyPr/>
          <a:lstStyle/>
          <a:p>
            <a:pPr>
              <a:defRPr sz="1800"/>
            </a:pPr>
            <a:r>
              <a:t>Per my table, pressurized-H</a:t>
            </a:r>
            <a:r>
              <a:rPr baseline="-5999"/>
              <a:t>2</a:t>
            </a:r>
            <a:r>
              <a:t> is NOT the obvious Fossil-Fuel replacement</a:t>
            </a:r>
          </a:p>
        </p:txBody>
      </p:sp>
      <p:sp>
        <p:nvSpPr>
          <p:cNvPr id="1309" name="Rectangle 3"/>
          <p:cNvSpPr txBox="1">
            <a:spLocks noGrp="1"/>
          </p:cNvSpPr>
          <p:nvPr>
            <p:ph type="body" idx="1"/>
          </p:nvPr>
        </p:nvSpPr>
        <p:spPr>
          <a:xfrm>
            <a:off x="166766" y="2263859"/>
            <a:ext cx="9144001" cy="4315622"/>
          </a:xfrm>
          <a:prstGeom prst="rect">
            <a:avLst/>
          </a:prstGeom>
        </p:spPr>
        <p:txBody>
          <a:bodyPr>
            <a:noAutofit/>
          </a:bodyPr>
          <a:lstStyle/>
          <a:p>
            <a:r>
              <a:rPr sz="1400" dirty="0"/>
              <a:t>But lower in the table, </a:t>
            </a:r>
            <a:r>
              <a:rPr sz="1400" b="1" dirty="0">
                <a:solidFill>
                  <a:srgbClr val="FBC901"/>
                </a:solidFill>
              </a:rPr>
              <a:t>Ammonia</a:t>
            </a:r>
            <a:r>
              <a:rPr sz="1400" dirty="0">
                <a:solidFill>
                  <a:srgbClr val="FBC901"/>
                </a:solidFill>
              </a:rPr>
              <a:t> </a:t>
            </a:r>
            <a:r>
              <a:rPr sz="1400" dirty="0"/>
              <a:t>has</a:t>
            </a:r>
            <a:r>
              <a:rPr sz="1400" dirty="0">
                <a:solidFill>
                  <a:srgbClr val="FBC901"/>
                </a:solidFill>
              </a:rPr>
              <a:t> Energy/Mass =  4.7 kW-h / kg,   Energy/Vol. = 3.2 kW-h / l </a:t>
            </a:r>
          </a:p>
          <a:p>
            <a:pPr>
              <a:defRPr>
                <a:solidFill>
                  <a:srgbClr val="FBC901"/>
                </a:solidFill>
              </a:defRPr>
            </a:pPr>
            <a:r>
              <a:rPr sz="1400" dirty="0"/>
              <a:t>	Which is more than 1/3 that of fossil-fuels (and 7-10X times better than pressurized H</a:t>
            </a:r>
            <a:r>
              <a:rPr sz="1400" baseline="-5999" dirty="0"/>
              <a:t>2</a:t>
            </a:r>
            <a:r>
              <a:rPr sz="1400" dirty="0"/>
              <a:t>)</a:t>
            </a:r>
          </a:p>
          <a:p>
            <a:pPr>
              <a:defRPr sz="200"/>
            </a:pPr>
            <a:endParaRPr sz="100" dirty="0"/>
          </a:p>
          <a:p>
            <a:r>
              <a:rPr sz="1400" dirty="0"/>
              <a:t>Even more striking is that while liquifying </a:t>
            </a:r>
            <a:r>
              <a:rPr sz="1400" b="1" dirty="0">
                <a:solidFill>
                  <a:srgbClr val="FBC901"/>
                </a:solidFill>
              </a:rPr>
              <a:t>H</a:t>
            </a:r>
            <a:r>
              <a:rPr sz="1400" b="1" baseline="-5999" dirty="0">
                <a:solidFill>
                  <a:srgbClr val="FBC901"/>
                </a:solidFill>
              </a:rPr>
              <a:t>2</a:t>
            </a:r>
            <a:r>
              <a:rPr sz="1400" dirty="0"/>
              <a:t> requires temperatures below </a:t>
            </a:r>
            <a:r>
              <a:rPr sz="1400" b="1" dirty="0">
                <a:solidFill>
                  <a:srgbClr val="FBC901"/>
                </a:solidFill>
              </a:rPr>
              <a:t>-240 ºC</a:t>
            </a:r>
          </a:p>
          <a:p>
            <a:r>
              <a:rPr sz="1400" dirty="0"/>
              <a:t>	</a:t>
            </a:r>
            <a:r>
              <a:rPr sz="1400" b="1" dirty="0">
                <a:solidFill>
                  <a:srgbClr val="FBC901"/>
                </a:solidFill>
              </a:rPr>
              <a:t>Ammonia</a:t>
            </a:r>
            <a:r>
              <a:rPr sz="1400" dirty="0"/>
              <a:t> only requires cooling below </a:t>
            </a:r>
            <a:r>
              <a:rPr sz="1400" b="1" dirty="0">
                <a:solidFill>
                  <a:srgbClr val="FBC901"/>
                </a:solidFill>
              </a:rPr>
              <a:t>-33.3 ºC</a:t>
            </a:r>
            <a:r>
              <a:rPr sz="1400" dirty="0"/>
              <a:t>, and will remain liquid at </a:t>
            </a:r>
            <a:r>
              <a:rPr sz="1400" b="1" dirty="0">
                <a:solidFill>
                  <a:srgbClr val="FBC901"/>
                </a:solidFill>
              </a:rPr>
              <a:t>room temperature</a:t>
            </a:r>
          </a:p>
          <a:p>
            <a:r>
              <a:rPr sz="1400" dirty="0"/>
              <a:t>		if held in a tank capable of withstanding its </a:t>
            </a:r>
            <a:r>
              <a:rPr sz="1400" b="1" dirty="0">
                <a:solidFill>
                  <a:srgbClr val="FBC901"/>
                </a:solidFill>
              </a:rPr>
              <a:t>9.9 Atm.</a:t>
            </a:r>
            <a:r>
              <a:rPr sz="1400" dirty="0"/>
              <a:t> room temperature vapor pressure</a:t>
            </a:r>
          </a:p>
          <a:p>
            <a:r>
              <a:rPr sz="1400" dirty="0"/>
              <a:t>But paralleling H</a:t>
            </a:r>
            <a:r>
              <a:rPr sz="1400" baseline="-5999" dirty="0"/>
              <a:t>2</a:t>
            </a:r>
            <a:r>
              <a:rPr sz="1400" dirty="0"/>
              <a:t>:  </a:t>
            </a:r>
          </a:p>
          <a:p>
            <a:r>
              <a:rPr sz="1400" dirty="0"/>
              <a:t>	NH</a:t>
            </a:r>
            <a:r>
              <a:rPr sz="1400" baseline="-5999" dirty="0"/>
              <a:t>3</a:t>
            </a:r>
            <a:r>
              <a:rPr sz="1400" dirty="0"/>
              <a:t> is also now generated via energy-intensive, heavily GHG-emitting chemical processes</a:t>
            </a:r>
          </a:p>
          <a:p>
            <a:r>
              <a:rPr sz="1400" dirty="0"/>
              <a:t>	Which would have to be replaced by </a:t>
            </a:r>
            <a:r>
              <a:rPr sz="1400" dirty="0">
                <a:solidFill>
                  <a:srgbClr val="66CC33"/>
                </a:solidFill>
              </a:rPr>
              <a:t>Green Electricity</a:t>
            </a:r>
            <a:r>
              <a:rPr sz="1400" dirty="0"/>
              <a:t> powered </a:t>
            </a:r>
            <a:r>
              <a:rPr sz="1400" b="1" dirty="0">
                <a:solidFill>
                  <a:srgbClr val="FBC901"/>
                </a:solidFill>
              </a:rPr>
              <a:t>Electrolytic Synthesis</a:t>
            </a:r>
          </a:p>
          <a:p>
            <a:r>
              <a:rPr sz="1400" dirty="0"/>
              <a:t>And continuing that parallel: </a:t>
            </a:r>
          </a:p>
          <a:p>
            <a:r>
              <a:rPr sz="1400" dirty="0"/>
              <a:t>	While Green NH</a:t>
            </a:r>
            <a:r>
              <a:rPr sz="1400" baseline="-5999" dirty="0"/>
              <a:t>3</a:t>
            </a:r>
            <a:r>
              <a:rPr sz="1400" dirty="0"/>
              <a:t> could then cleanly fuel Internal Combustion Engines	</a:t>
            </a:r>
          </a:p>
          <a:p>
            <a:r>
              <a:rPr sz="1400" dirty="0"/>
              <a:t>	The environmentally preferred use would to fuel </a:t>
            </a:r>
            <a:r>
              <a:rPr sz="1400" b="1" dirty="0">
                <a:solidFill>
                  <a:srgbClr val="FBC901"/>
                </a:solidFill>
              </a:rPr>
              <a:t>NH</a:t>
            </a:r>
            <a:r>
              <a:rPr sz="1400" b="1" baseline="-5999" dirty="0">
                <a:solidFill>
                  <a:srgbClr val="FBC901"/>
                </a:solidFill>
              </a:rPr>
              <a:t>3</a:t>
            </a:r>
            <a:r>
              <a:rPr sz="1400" b="1" dirty="0">
                <a:solidFill>
                  <a:srgbClr val="FBC901"/>
                </a:solidFill>
              </a:rPr>
              <a:t> Fuel Cells</a:t>
            </a:r>
            <a:r>
              <a:rPr sz="1400" dirty="0"/>
              <a:t> producing Electricity</a:t>
            </a:r>
          </a:p>
        </p:txBody>
      </p:sp>
      <p:grpSp>
        <p:nvGrpSpPr>
          <p:cNvPr id="1320" name="Group"/>
          <p:cNvGrpSpPr/>
          <p:nvPr/>
        </p:nvGrpSpPr>
        <p:grpSpPr>
          <a:xfrm>
            <a:off x="234193" y="462864"/>
            <a:ext cx="8675614" cy="1685066"/>
            <a:chOff x="0" y="0"/>
            <a:chExt cx="8675613" cy="1685065"/>
          </a:xfrm>
        </p:grpSpPr>
        <p:grpSp>
          <p:nvGrpSpPr>
            <p:cNvPr id="1313" name="Group"/>
            <p:cNvGrpSpPr/>
            <p:nvPr/>
          </p:nvGrpSpPr>
          <p:grpSpPr>
            <a:xfrm>
              <a:off x="0" y="0"/>
              <a:ext cx="8675614" cy="1685066"/>
              <a:chOff x="0" y="0"/>
              <a:chExt cx="8675613" cy="1685065"/>
            </a:xfrm>
          </p:grpSpPr>
          <p:pic>
            <p:nvPicPr>
              <p:cNvPr id="1310" name="Energy Density Table - tanked H2.jpg" descr="Energy Density Table - tanked H2.jpg"/>
              <p:cNvPicPr>
                <a:picLocks noChangeAspect="1"/>
              </p:cNvPicPr>
              <p:nvPr/>
            </p:nvPicPr>
            <p:blipFill>
              <a:blip r:embed="rId2"/>
              <a:srcRect b="83620"/>
              <a:stretch>
                <a:fillRect/>
              </a:stretch>
            </p:blipFill>
            <p:spPr>
              <a:xfrm>
                <a:off x="0" y="0"/>
                <a:ext cx="8675614" cy="860577"/>
              </a:xfrm>
              <a:prstGeom prst="rect">
                <a:avLst/>
              </a:prstGeom>
              <a:ln w="12700" cap="flat">
                <a:noFill/>
                <a:miter lim="400000"/>
              </a:ln>
              <a:effectLst/>
            </p:spPr>
          </p:pic>
          <p:pic>
            <p:nvPicPr>
              <p:cNvPr id="1311" name="Energy Density Table - tanked H2.jpg" descr="Energy Density Table - tanked H2.jpg"/>
              <p:cNvPicPr>
                <a:picLocks noChangeAspect="1"/>
              </p:cNvPicPr>
              <p:nvPr/>
            </p:nvPicPr>
            <p:blipFill>
              <a:blip r:embed="rId2"/>
              <a:srcRect t="31930" b="57497"/>
              <a:stretch>
                <a:fillRect/>
              </a:stretch>
            </p:blipFill>
            <p:spPr>
              <a:xfrm>
                <a:off x="0" y="917049"/>
                <a:ext cx="8675614" cy="555480"/>
              </a:xfrm>
              <a:prstGeom prst="rect">
                <a:avLst/>
              </a:prstGeom>
              <a:ln w="12700" cap="flat">
                <a:noFill/>
                <a:miter lim="400000"/>
              </a:ln>
              <a:effectLst/>
            </p:spPr>
          </p:pic>
          <p:pic>
            <p:nvPicPr>
              <p:cNvPr id="1312" name="Energy Density Table - tanked H2.jpg" descr="Energy Density Table - tanked H2.jpg"/>
              <p:cNvPicPr>
                <a:picLocks noChangeAspect="1"/>
              </p:cNvPicPr>
              <p:nvPr/>
            </p:nvPicPr>
            <p:blipFill>
              <a:blip r:embed="rId2"/>
              <a:srcRect t="51310" b="45606"/>
              <a:stretch>
                <a:fillRect/>
              </a:stretch>
            </p:blipFill>
            <p:spPr>
              <a:xfrm>
                <a:off x="0" y="1523058"/>
                <a:ext cx="8675614" cy="162008"/>
              </a:xfrm>
              <a:prstGeom prst="rect">
                <a:avLst/>
              </a:prstGeom>
              <a:ln w="12700" cap="flat">
                <a:noFill/>
                <a:miter lim="400000"/>
              </a:ln>
              <a:effectLst/>
            </p:spPr>
          </p:pic>
        </p:grpSp>
        <p:sp>
          <p:nvSpPr>
            <p:cNvPr id="1314" name="Oval"/>
            <p:cNvSpPr/>
            <p:nvPr/>
          </p:nvSpPr>
          <p:spPr>
            <a:xfrm>
              <a:off x="5048181" y="1184786"/>
              <a:ext cx="391716" cy="146305"/>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sp>
          <p:nvSpPr>
            <p:cNvPr id="1315" name="Oval"/>
            <p:cNvSpPr/>
            <p:nvPr/>
          </p:nvSpPr>
          <p:spPr>
            <a:xfrm>
              <a:off x="7950286" y="1184786"/>
              <a:ext cx="382723" cy="146305"/>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sp>
          <p:nvSpPr>
            <p:cNvPr id="1316" name="Oval"/>
            <p:cNvSpPr/>
            <p:nvPr/>
          </p:nvSpPr>
          <p:spPr>
            <a:xfrm>
              <a:off x="5065378" y="569189"/>
              <a:ext cx="382723" cy="146305"/>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sp>
          <p:nvSpPr>
            <p:cNvPr id="1317" name="Oval"/>
            <p:cNvSpPr/>
            <p:nvPr/>
          </p:nvSpPr>
          <p:spPr>
            <a:xfrm>
              <a:off x="7885541" y="565021"/>
              <a:ext cx="518348" cy="146305"/>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sp>
          <p:nvSpPr>
            <p:cNvPr id="1318" name="Oval"/>
            <p:cNvSpPr/>
            <p:nvPr/>
          </p:nvSpPr>
          <p:spPr>
            <a:xfrm>
              <a:off x="5007761" y="1536026"/>
              <a:ext cx="447156" cy="146305"/>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sp>
          <p:nvSpPr>
            <p:cNvPr id="1319" name="Oval"/>
            <p:cNvSpPr/>
            <p:nvPr/>
          </p:nvSpPr>
          <p:spPr>
            <a:xfrm>
              <a:off x="7952971" y="1536026"/>
              <a:ext cx="408888" cy="146305"/>
            </a:xfrm>
            <a:prstGeom prst="ellipse">
              <a:avLst/>
            </a:prstGeom>
            <a:noFill/>
            <a:ln w="25400" cap="flat">
              <a:solidFill>
                <a:srgbClr val="FF6600"/>
              </a:solidFill>
              <a:prstDash val="solid"/>
              <a:round/>
            </a:ln>
            <a:effectLst/>
          </p:spPr>
          <p:txBody>
            <a:bodyPr wrap="square" lIns="45719" tIns="45719" rIns="45719" bIns="45719" numCol="1" anchor="t">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 name="Rectangle 2"/>
          <p:cNvSpPr txBox="1">
            <a:spLocks noGrp="1"/>
          </p:cNvSpPr>
          <p:nvPr>
            <p:ph type="title"/>
          </p:nvPr>
        </p:nvSpPr>
        <p:spPr>
          <a:xfrm>
            <a:off x="304800" y="12699"/>
            <a:ext cx="8534400" cy="432964"/>
          </a:xfrm>
          <a:prstGeom prst="rect">
            <a:avLst/>
          </a:prstGeom>
        </p:spPr>
        <p:txBody>
          <a:bodyPr/>
          <a:lstStyle>
            <a:lvl1pPr>
              <a:defRPr sz="1800"/>
            </a:lvl1pPr>
          </a:lstStyle>
          <a:p>
            <a:r>
              <a:t>But due to its much higher energy density AND much higher boiling point . . .</a:t>
            </a:r>
          </a:p>
        </p:txBody>
      </p:sp>
      <p:sp>
        <p:nvSpPr>
          <p:cNvPr id="1324" name="Rectangle 3"/>
          <p:cNvSpPr txBox="1">
            <a:spLocks noGrp="1"/>
          </p:cNvSpPr>
          <p:nvPr>
            <p:ph type="body" sz="half" idx="1"/>
          </p:nvPr>
        </p:nvSpPr>
        <p:spPr>
          <a:xfrm>
            <a:off x="79970" y="494275"/>
            <a:ext cx="8984060" cy="1463484"/>
          </a:xfrm>
          <a:prstGeom prst="rect">
            <a:avLst/>
          </a:prstGeom>
        </p:spPr>
        <p:txBody>
          <a:bodyPr/>
          <a:lstStyle/>
          <a:p>
            <a:r>
              <a:rPr b="1" dirty="0">
                <a:solidFill>
                  <a:srgbClr val="FBC901"/>
                </a:solidFill>
              </a:rPr>
              <a:t>Ammonia Fuel Cell </a:t>
            </a:r>
            <a:r>
              <a:rPr dirty="0"/>
              <a:t>powered test ships ARE under construction:</a:t>
            </a:r>
          </a:p>
          <a:p>
            <a:r>
              <a:rPr dirty="0"/>
              <a:t>	As funded by the </a:t>
            </a:r>
            <a:r>
              <a:rPr b="1" dirty="0">
                <a:solidFill>
                  <a:srgbClr val="FBC901"/>
                </a:solidFill>
              </a:rPr>
              <a:t>European Union's fourteen nation </a:t>
            </a:r>
            <a:r>
              <a:rPr b="1" dirty="0" err="1">
                <a:solidFill>
                  <a:srgbClr val="FBC901"/>
                </a:solidFill>
              </a:rPr>
              <a:t>ShipFC</a:t>
            </a:r>
            <a:r>
              <a:rPr b="1" dirty="0">
                <a:solidFill>
                  <a:srgbClr val="FBC901"/>
                </a:solidFill>
              </a:rPr>
              <a:t> project, </a:t>
            </a:r>
            <a:r>
              <a:rPr baseline="31999" dirty="0"/>
              <a:t>1</a:t>
            </a:r>
          </a:p>
          <a:p>
            <a:r>
              <a:rPr dirty="0"/>
              <a:t>		the "Viking Energy" is scheduled for sea trials late in 2023, </a:t>
            </a:r>
            <a:r>
              <a:rPr baseline="31999" dirty="0"/>
              <a:t>2</a:t>
            </a:r>
            <a:r>
              <a:rPr dirty="0"/>
              <a:t>							propelled by NH</a:t>
            </a:r>
            <a:r>
              <a:rPr baseline="-5999" dirty="0"/>
              <a:t>3</a:t>
            </a:r>
            <a:r>
              <a:rPr dirty="0"/>
              <a:t> Solid Oxide Fuel Cells generating 2 MW of electricity</a:t>
            </a:r>
          </a:p>
        </p:txBody>
      </p:sp>
      <p:sp>
        <p:nvSpPr>
          <p:cNvPr id="1325" name="Rectangle 5"/>
          <p:cNvSpPr txBox="1"/>
          <p:nvPr/>
        </p:nvSpPr>
        <p:spPr>
          <a:xfrm>
            <a:off x="124102" y="6374145"/>
            <a:ext cx="8895796" cy="4047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1) https://www.prototech.no/news/2020/01/23/prototech-awarded-contract-to-supply-2mw-zero-emission-ammonia-fuel-cell-module/ </a:t>
            </a:r>
          </a:p>
          <a:p>
            <a:pPr algn="ctr">
              <a:defRPr sz="1000" b="0" i="1">
                <a:solidFill>
                  <a:schemeClr val="accent1"/>
                </a:solidFill>
                <a:effectLst>
                  <a:outerShdw blurRad="38100" dist="38100" dir="2700000" rotWithShape="0">
                    <a:srgbClr val="000000"/>
                  </a:outerShdw>
                </a:effectLst>
                <a:latin typeface="+mn-lt"/>
                <a:ea typeface="+mn-ea"/>
                <a:cs typeface="+mn-cs"/>
                <a:sym typeface="Arial"/>
              </a:defRPr>
            </a:pPr>
            <a:r>
              <a:t>2) https://www.prototech.no				3) https://www.mdpi.com/2077-1312/8/3/183/htm</a:t>
            </a:r>
          </a:p>
        </p:txBody>
      </p:sp>
      <p:pic>
        <p:nvPicPr>
          <p:cNvPr id="1326" name="Image" descr="Image"/>
          <p:cNvPicPr>
            <a:picLocks noChangeAspect="1"/>
          </p:cNvPicPr>
          <p:nvPr/>
        </p:nvPicPr>
        <p:blipFill>
          <a:blip r:embed="rId2"/>
          <a:stretch>
            <a:fillRect/>
          </a:stretch>
        </p:blipFill>
        <p:spPr>
          <a:xfrm>
            <a:off x="2919768" y="2275758"/>
            <a:ext cx="2566632" cy="1446354"/>
          </a:xfrm>
          <a:prstGeom prst="rect">
            <a:avLst/>
          </a:prstGeom>
          <a:ln w="12700">
            <a:miter lim="400000"/>
          </a:ln>
        </p:spPr>
      </p:pic>
      <p:sp>
        <p:nvSpPr>
          <p:cNvPr id="1327" name="Rectangle 3"/>
          <p:cNvSpPr txBox="1"/>
          <p:nvPr/>
        </p:nvSpPr>
        <p:spPr>
          <a:xfrm>
            <a:off x="132971" y="3968970"/>
            <a:ext cx="8895797" cy="23446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1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With a 2020: "Study of Alternative Ship Propulsion System(s) Fueled by Ammonia . . ." </a:t>
            </a:r>
            <a:r>
              <a:rPr baseline="31999" dirty="0"/>
              <a:t>1</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concluding that Ammonia powered alternatives to fossil-fueled diesel ships would:</a:t>
            </a:r>
          </a:p>
          <a:p>
            <a:pPr lvl="3" indent="1577339">
              <a:lnSpc>
                <a:spcPct val="170000"/>
              </a:lnSpc>
              <a:tabLst>
                <a:tab pos="457200" algn="l"/>
                <a:tab pos="914400" algn="l"/>
                <a:tab pos="1371600" algn="l"/>
                <a:tab pos="1828800" algn="l"/>
                <a:tab pos="2286000" algn="l"/>
              </a:tabLst>
              <a:defRPr sz="1600" b="0">
                <a:solidFill>
                  <a:srgbClr val="FF6600"/>
                </a:solidFill>
                <a:effectLst>
                  <a:outerShdw blurRad="38100" dist="38100" dir="2700000" rotWithShape="0">
                    <a:srgbClr val="000000"/>
                  </a:outerShdw>
                </a:effectLst>
                <a:latin typeface="+mn-lt"/>
                <a:ea typeface="+mn-ea"/>
                <a:cs typeface="+mn-cs"/>
                <a:sym typeface="Arial"/>
              </a:defRPr>
            </a:pPr>
            <a:r>
              <a:rPr dirty="0"/>
              <a:t>Require 1.6 - 2.3 times the volume</a:t>
            </a:r>
          </a:p>
          <a:p>
            <a:pPr lvl="3" indent="1577339">
              <a:lnSpc>
                <a:spcPct val="170000"/>
              </a:lnSpc>
              <a:tabLst>
                <a:tab pos="457200" algn="l"/>
                <a:tab pos="914400" algn="l"/>
                <a:tab pos="1371600" algn="l"/>
                <a:tab pos="1828800" algn="l"/>
                <a:tab pos="2286000" algn="l"/>
              </a:tabLst>
              <a:defRPr sz="1600" b="0">
                <a:solidFill>
                  <a:srgbClr val="FF6600"/>
                </a:solidFill>
                <a:effectLst>
                  <a:outerShdw blurRad="38100" dist="38100" dir="2700000" rotWithShape="0">
                    <a:srgbClr val="000000"/>
                  </a:outerShdw>
                </a:effectLst>
                <a:latin typeface="+mn-lt"/>
                <a:ea typeface="+mn-ea"/>
                <a:cs typeface="+mn-cs"/>
                <a:sym typeface="Arial"/>
              </a:defRPr>
            </a:pPr>
            <a:r>
              <a:rPr dirty="0"/>
              <a:t>Be 1.4 - 1.6 times heavier</a:t>
            </a:r>
          </a:p>
          <a:p>
            <a:pPr lvl="3" indent="1577339">
              <a:lnSpc>
                <a:spcPct val="170000"/>
              </a:lnSpc>
              <a:tabLst>
                <a:tab pos="457200" algn="l"/>
                <a:tab pos="914400" algn="l"/>
                <a:tab pos="1371600" algn="l"/>
                <a:tab pos="1828800" algn="l"/>
                <a:tab pos="2286000" algn="l"/>
              </a:tabLst>
              <a:defRPr sz="1600" b="0">
                <a:solidFill>
                  <a:srgbClr val="FF6600"/>
                </a:solidFill>
                <a:effectLst>
                  <a:outerShdw blurRad="38100" dist="38100" dir="2700000" rotWithShape="0">
                    <a:srgbClr val="000000"/>
                  </a:outerShdw>
                </a:effectLst>
                <a:latin typeface="+mn-lt"/>
                <a:ea typeface="+mn-ea"/>
                <a:cs typeface="+mn-cs"/>
                <a:sym typeface="Arial"/>
              </a:defRPr>
            </a:pPr>
            <a:r>
              <a:rPr dirty="0"/>
              <a:t>Have a total life cycle cost 3.5 - 5.2 times larger</a:t>
            </a:r>
          </a:p>
          <a:p>
            <a:pPr lvl="3" indent="1577339">
              <a:lnSpc>
                <a:spcPct val="170000"/>
              </a:lnSpc>
              <a:tabLst>
                <a:tab pos="457200" algn="l"/>
                <a:tab pos="914400" algn="l"/>
                <a:tab pos="1371600" algn="l"/>
                <a:tab pos="1828800" algn="l"/>
                <a:tab pos="2286000" algn="l"/>
              </a:tabLst>
              <a:defRPr sz="1600" b="0">
                <a:solidFill>
                  <a:srgbClr val="FBC901"/>
                </a:solidFill>
                <a:effectLst>
                  <a:outerShdw blurRad="38100" dist="38100" dir="2700000" rotWithShape="0">
                    <a:srgbClr val="000000"/>
                  </a:outerShdw>
                </a:effectLst>
                <a:latin typeface="+mn-lt"/>
                <a:ea typeface="+mn-ea"/>
                <a:cs typeface="+mn-cs"/>
                <a:sym typeface="Arial"/>
              </a:defRPr>
            </a:pPr>
            <a:r>
              <a:rPr dirty="0"/>
              <a:t>But could reduce GHG emissions by 83.7 - 92.1%</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 name="Image" descr="Image"/>
          <p:cNvPicPr>
            <a:picLocks noChangeAspect="1"/>
          </p:cNvPicPr>
          <p:nvPr/>
        </p:nvPicPr>
        <p:blipFill>
          <a:blip r:embed="rId2"/>
          <a:srcRect t="10326" b="4651"/>
          <a:stretch>
            <a:fillRect/>
          </a:stretch>
        </p:blipFill>
        <p:spPr>
          <a:xfrm>
            <a:off x="5893596" y="4936532"/>
            <a:ext cx="2399551" cy="1247469"/>
          </a:xfrm>
          <a:prstGeom prst="rect">
            <a:avLst/>
          </a:prstGeom>
          <a:ln w="12700">
            <a:miter lim="400000"/>
          </a:ln>
        </p:spPr>
      </p:pic>
      <p:sp>
        <p:nvSpPr>
          <p:cNvPr id="271" name="Rectangle 2"/>
          <p:cNvSpPr txBox="1">
            <a:spLocks noGrp="1"/>
          </p:cNvSpPr>
          <p:nvPr>
            <p:ph type="title"/>
          </p:nvPr>
        </p:nvSpPr>
        <p:spPr>
          <a:xfrm>
            <a:off x="117968" y="149722"/>
            <a:ext cx="8908064" cy="376585"/>
          </a:xfrm>
          <a:prstGeom prst="rect">
            <a:avLst/>
          </a:prstGeom>
        </p:spPr>
        <p:txBody>
          <a:bodyPr/>
          <a:lstStyle/>
          <a:p>
            <a:r>
              <a:t>Then, often with only minor modification of existing equipment:</a:t>
            </a:r>
          </a:p>
        </p:txBody>
      </p:sp>
      <p:sp>
        <p:nvSpPr>
          <p:cNvPr id="272" name="Rectangle 3"/>
          <p:cNvSpPr txBox="1">
            <a:spLocks noGrp="1"/>
          </p:cNvSpPr>
          <p:nvPr>
            <p:ph type="body" sz="quarter" idx="1"/>
          </p:nvPr>
        </p:nvSpPr>
        <p:spPr>
          <a:xfrm>
            <a:off x="79970" y="681126"/>
            <a:ext cx="8984060" cy="453347"/>
          </a:xfrm>
          <a:prstGeom prst="rect">
            <a:avLst/>
          </a:prstGeom>
        </p:spPr>
        <p:txBody>
          <a:bodyPr/>
          <a:lstStyle/>
          <a:p>
            <a:r>
              <a:rPr dirty="0"/>
              <a:t>H</a:t>
            </a:r>
            <a:r>
              <a:rPr baseline="-5999" dirty="0"/>
              <a:t>2</a:t>
            </a:r>
            <a:r>
              <a:rPr dirty="0"/>
              <a:t> could fuel the myriad burners upon which our homes, businesses &amp; industry depend:</a:t>
            </a:r>
          </a:p>
        </p:txBody>
      </p:sp>
      <p:sp>
        <p:nvSpPr>
          <p:cNvPr id="273" name="Rectangle 5"/>
          <p:cNvSpPr txBox="1"/>
          <p:nvPr/>
        </p:nvSpPr>
        <p:spPr>
          <a:xfrm>
            <a:off x="304800" y="6586967"/>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274" name="Rectangle 3"/>
          <p:cNvSpPr txBox="1"/>
          <p:nvPr/>
        </p:nvSpPr>
        <p:spPr>
          <a:xfrm>
            <a:off x="79970" y="3708524"/>
            <a:ext cx="8984060" cy="3765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85000" lnSpcReduction="2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And if enough H</a:t>
            </a:r>
            <a:r>
              <a:rPr baseline="-5999"/>
              <a:t>2 </a:t>
            </a:r>
            <a:r>
              <a:t>can be stored onboard, it could also power the combustion engines moving:</a:t>
            </a:r>
          </a:p>
        </p:txBody>
      </p:sp>
      <p:pic>
        <p:nvPicPr>
          <p:cNvPr id="275" name="Image" descr="Image"/>
          <p:cNvPicPr>
            <a:picLocks noChangeAspect="1"/>
          </p:cNvPicPr>
          <p:nvPr/>
        </p:nvPicPr>
        <p:blipFill>
          <a:blip r:embed="rId3"/>
          <a:stretch>
            <a:fillRect/>
          </a:stretch>
        </p:blipFill>
        <p:spPr>
          <a:xfrm>
            <a:off x="360105" y="1196239"/>
            <a:ext cx="1253388" cy="703379"/>
          </a:xfrm>
          <a:prstGeom prst="rect">
            <a:avLst/>
          </a:prstGeom>
          <a:ln w="12700">
            <a:miter lim="400000"/>
          </a:ln>
        </p:spPr>
      </p:pic>
      <p:pic>
        <p:nvPicPr>
          <p:cNvPr id="276" name="Image" descr="Image"/>
          <p:cNvPicPr>
            <a:picLocks noChangeAspect="1"/>
          </p:cNvPicPr>
          <p:nvPr/>
        </p:nvPicPr>
        <p:blipFill>
          <a:blip r:embed="rId4"/>
          <a:stretch>
            <a:fillRect/>
          </a:stretch>
        </p:blipFill>
        <p:spPr>
          <a:xfrm>
            <a:off x="954696" y="2092784"/>
            <a:ext cx="1066930" cy="1422573"/>
          </a:xfrm>
          <a:prstGeom prst="rect">
            <a:avLst/>
          </a:prstGeom>
          <a:ln w="12700">
            <a:miter lim="400000"/>
          </a:ln>
        </p:spPr>
      </p:pic>
      <p:pic>
        <p:nvPicPr>
          <p:cNvPr id="277" name="Image" descr="Image"/>
          <p:cNvPicPr>
            <a:picLocks noChangeAspect="1"/>
          </p:cNvPicPr>
          <p:nvPr/>
        </p:nvPicPr>
        <p:blipFill>
          <a:blip r:embed="rId5"/>
          <a:stretch>
            <a:fillRect/>
          </a:stretch>
        </p:blipFill>
        <p:spPr>
          <a:xfrm>
            <a:off x="2476781" y="1216364"/>
            <a:ext cx="1377087" cy="917701"/>
          </a:xfrm>
          <a:prstGeom prst="rect">
            <a:avLst/>
          </a:prstGeom>
          <a:ln w="12700">
            <a:miter lim="400000"/>
          </a:ln>
        </p:spPr>
      </p:pic>
      <p:pic>
        <p:nvPicPr>
          <p:cNvPr id="278" name="Image" descr="Image"/>
          <p:cNvPicPr>
            <a:picLocks noChangeAspect="1"/>
          </p:cNvPicPr>
          <p:nvPr/>
        </p:nvPicPr>
        <p:blipFill>
          <a:blip r:embed="rId6"/>
          <a:stretch>
            <a:fillRect/>
          </a:stretch>
        </p:blipFill>
        <p:spPr>
          <a:xfrm>
            <a:off x="2894456" y="2454601"/>
            <a:ext cx="1505027" cy="1003352"/>
          </a:xfrm>
          <a:prstGeom prst="rect">
            <a:avLst/>
          </a:prstGeom>
          <a:ln w="12700">
            <a:miter lim="400000"/>
          </a:ln>
        </p:spPr>
      </p:pic>
      <p:pic>
        <p:nvPicPr>
          <p:cNvPr id="279" name="Image" descr="Image"/>
          <p:cNvPicPr>
            <a:picLocks noChangeAspect="1"/>
          </p:cNvPicPr>
          <p:nvPr/>
        </p:nvPicPr>
        <p:blipFill>
          <a:blip r:embed="rId7"/>
          <a:srcRect l="31954" r="19167"/>
          <a:stretch>
            <a:fillRect/>
          </a:stretch>
        </p:blipFill>
        <p:spPr>
          <a:xfrm>
            <a:off x="4717156" y="1589479"/>
            <a:ext cx="929032" cy="1267799"/>
          </a:xfrm>
          <a:prstGeom prst="rect">
            <a:avLst/>
          </a:prstGeom>
          <a:ln w="12700">
            <a:miter lim="400000"/>
          </a:ln>
        </p:spPr>
      </p:pic>
      <p:pic>
        <p:nvPicPr>
          <p:cNvPr id="280" name="Image" descr="Image"/>
          <p:cNvPicPr>
            <a:picLocks noChangeAspect="1"/>
          </p:cNvPicPr>
          <p:nvPr/>
        </p:nvPicPr>
        <p:blipFill>
          <a:blip r:embed="rId8"/>
          <a:stretch>
            <a:fillRect/>
          </a:stretch>
        </p:blipFill>
        <p:spPr>
          <a:xfrm>
            <a:off x="5963914" y="1216364"/>
            <a:ext cx="1505027" cy="917701"/>
          </a:xfrm>
          <a:prstGeom prst="rect">
            <a:avLst/>
          </a:prstGeom>
          <a:ln w="12700">
            <a:miter lim="400000"/>
          </a:ln>
        </p:spPr>
      </p:pic>
      <p:pic>
        <p:nvPicPr>
          <p:cNvPr id="281" name="Image" descr="Image"/>
          <p:cNvPicPr>
            <a:picLocks noChangeAspect="1"/>
          </p:cNvPicPr>
          <p:nvPr/>
        </p:nvPicPr>
        <p:blipFill>
          <a:blip r:embed="rId9"/>
          <a:srcRect t="11997"/>
          <a:stretch>
            <a:fillRect/>
          </a:stretch>
        </p:blipFill>
        <p:spPr>
          <a:xfrm>
            <a:off x="2244209" y="5010152"/>
            <a:ext cx="2002153" cy="1100286"/>
          </a:xfrm>
          <a:prstGeom prst="rect">
            <a:avLst/>
          </a:prstGeom>
          <a:ln w="12700">
            <a:miter lim="400000"/>
          </a:ln>
        </p:spPr>
      </p:pic>
      <p:pic>
        <p:nvPicPr>
          <p:cNvPr id="282" name="Image" descr="Image"/>
          <p:cNvPicPr>
            <a:picLocks noChangeAspect="1"/>
          </p:cNvPicPr>
          <p:nvPr/>
        </p:nvPicPr>
        <p:blipFill>
          <a:blip r:embed="rId10"/>
          <a:stretch>
            <a:fillRect/>
          </a:stretch>
        </p:blipFill>
        <p:spPr>
          <a:xfrm>
            <a:off x="4017102" y="4171820"/>
            <a:ext cx="2222772" cy="1247379"/>
          </a:xfrm>
          <a:prstGeom prst="rect">
            <a:avLst/>
          </a:prstGeom>
          <a:ln w="12700">
            <a:miter lim="400000"/>
          </a:ln>
        </p:spPr>
      </p:pic>
      <p:pic>
        <p:nvPicPr>
          <p:cNvPr id="283" name="Image" descr="Image"/>
          <p:cNvPicPr>
            <a:picLocks noChangeAspect="1"/>
          </p:cNvPicPr>
          <p:nvPr/>
        </p:nvPicPr>
        <p:blipFill>
          <a:blip r:embed="rId11"/>
          <a:stretch>
            <a:fillRect/>
          </a:stretch>
        </p:blipFill>
        <p:spPr>
          <a:xfrm>
            <a:off x="658402" y="4171820"/>
            <a:ext cx="1965045" cy="1100426"/>
          </a:xfrm>
          <a:prstGeom prst="rect">
            <a:avLst/>
          </a:prstGeom>
          <a:ln w="12700">
            <a:miter lim="400000"/>
          </a:ln>
        </p:spPr>
      </p:pic>
      <p:grpSp>
        <p:nvGrpSpPr>
          <p:cNvPr id="290" name="Group"/>
          <p:cNvGrpSpPr/>
          <p:nvPr/>
        </p:nvGrpSpPr>
        <p:grpSpPr>
          <a:xfrm>
            <a:off x="6509529" y="2365516"/>
            <a:ext cx="2233691" cy="1111556"/>
            <a:chOff x="0" y="0"/>
            <a:chExt cx="2233690" cy="1111555"/>
          </a:xfrm>
        </p:grpSpPr>
        <p:pic>
          <p:nvPicPr>
            <p:cNvPr id="284" name="Image" descr="Image"/>
            <p:cNvPicPr>
              <a:picLocks noChangeAspect="1"/>
            </p:cNvPicPr>
            <p:nvPr/>
          </p:nvPicPr>
          <p:blipFill>
            <a:blip r:embed="rId12"/>
            <a:srcRect l="35412" r="15148"/>
            <a:stretch>
              <a:fillRect/>
            </a:stretch>
          </p:blipFill>
          <p:spPr>
            <a:xfrm>
              <a:off x="247373" y="0"/>
              <a:ext cx="1496971" cy="1111518"/>
            </a:xfrm>
            <a:prstGeom prst="rect">
              <a:avLst/>
            </a:prstGeom>
            <a:ln w="12700" cap="flat">
              <a:noFill/>
              <a:miter lim="400000"/>
            </a:ln>
            <a:effectLst/>
          </p:spPr>
        </p:pic>
        <p:sp>
          <p:nvSpPr>
            <p:cNvPr id="285" name="Rectangle"/>
            <p:cNvSpPr/>
            <p:nvPr/>
          </p:nvSpPr>
          <p:spPr>
            <a:xfrm>
              <a:off x="253258" y="825966"/>
              <a:ext cx="662768" cy="132920"/>
            </a:xfrm>
            <a:prstGeom prst="rect">
              <a:avLst/>
            </a:prstGeom>
            <a:solidFill>
              <a:srgbClr val="8DACB4"/>
            </a:solidFill>
            <a:ln w="12700" cap="flat">
              <a:noFill/>
              <a:miter lim="400000"/>
            </a:ln>
            <a:effectLst/>
          </p:spPr>
          <p:txBody>
            <a:bodyPr wrap="square" lIns="45719" tIns="45719" rIns="45719" bIns="45719" numCol="1" anchor="t">
              <a:noAutofit/>
            </a:bodyPr>
            <a:lstStyle/>
            <a:p>
              <a:endParaRPr/>
            </a:p>
          </p:txBody>
        </p:sp>
        <p:sp>
          <p:nvSpPr>
            <p:cNvPr id="286" name="Electricity"/>
            <p:cNvSpPr/>
            <p:nvPr/>
          </p:nvSpPr>
          <p:spPr>
            <a:xfrm>
              <a:off x="1743083" y="0"/>
              <a:ext cx="479689" cy="1111443"/>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800">
                  <a:solidFill>
                    <a:srgbClr val="5E5E5E"/>
                  </a:solidFill>
                </a:defRPr>
              </a:pPr>
              <a:endParaRPr/>
            </a:p>
            <a:p>
              <a:pPr>
                <a:defRPr sz="800">
                  <a:solidFill>
                    <a:srgbClr val="5E5E5E"/>
                  </a:solidFill>
                </a:defRPr>
              </a:pPr>
              <a:endParaRPr/>
            </a:p>
            <a:p>
              <a:pPr>
                <a:defRPr sz="800">
                  <a:solidFill>
                    <a:srgbClr val="5E5E5E"/>
                  </a:solidFill>
                </a:defRPr>
              </a:pPr>
              <a:endParaRPr/>
            </a:p>
            <a:p>
              <a:pPr>
                <a:defRPr sz="800">
                  <a:solidFill>
                    <a:srgbClr val="5E5E5E"/>
                  </a:solidFill>
                </a:defRPr>
              </a:pPr>
              <a:endParaRPr/>
            </a:p>
            <a:p>
              <a:pPr>
                <a:defRPr sz="500">
                  <a:solidFill>
                    <a:srgbClr val="5E5E5E"/>
                  </a:solidFill>
                </a:defRPr>
              </a:pPr>
              <a:endParaRPr/>
            </a:p>
            <a:p>
              <a:pPr>
                <a:defRPr sz="800">
                  <a:solidFill>
                    <a:srgbClr val="5E5E5E"/>
                  </a:solidFill>
                </a:defRPr>
              </a:pPr>
              <a:endParaRPr/>
            </a:p>
            <a:p>
              <a:pPr>
                <a:defRPr sz="800">
                  <a:solidFill>
                    <a:srgbClr val="5E5E5E"/>
                  </a:solidFill>
                </a:defRPr>
              </a:pPr>
              <a:endParaRPr/>
            </a:p>
            <a:p>
              <a:pPr>
                <a:defRPr sz="600">
                  <a:solidFill>
                    <a:srgbClr val="5E5E5E"/>
                  </a:solidFill>
                </a:defRPr>
              </a:pPr>
              <a:endParaRPr/>
            </a:p>
            <a:p>
              <a:pPr>
                <a:defRPr sz="600">
                  <a:solidFill>
                    <a:srgbClr val="5E5E5E"/>
                  </a:solidFill>
                </a:defRPr>
              </a:pPr>
              <a:r>
                <a:t>Electricity</a:t>
              </a:r>
            </a:p>
          </p:txBody>
        </p:sp>
        <p:sp>
          <p:nvSpPr>
            <p:cNvPr id="287" name="Gas"/>
            <p:cNvSpPr/>
            <p:nvPr/>
          </p:nvSpPr>
          <p:spPr>
            <a:xfrm>
              <a:off x="0" y="113"/>
              <a:ext cx="251850" cy="1111443"/>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800">
                  <a:solidFill>
                    <a:srgbClr val="5E5E5E"/>
                  </a:solidFill>
                </a:defRPr>
              </a:pPr>
              <a:endParaRPr/>
            </a:p>
            <a:p>
              <a:pPr>
                <a:defRPr sz="800">
                  <a:solidFill>
                    <a:srgbClr val="5E5E5E"/>
                  </a:solidFill>
                </a:defRPr>
              </a:pPr>
              <a:endParaRPr/>
            </a:p>
            <a:p>
              <a:pPr>
                <a:defRPr sz="800">
                  <a:solidFill>
                    <a:srgbClr val="5E5E5E"/>
                  </a:solidFill>
                </a:defRPr>
              </a:pPr>
              <a:endParaRPr/>
            </a:p>
            <a:p>
              <a:pPr>
                <a:defRPr sz="800">
                  <a:solidFill>
                    <a:srgbClr val="5E5E5E"/>
                  </a:solidFill>
                </a:defRPr>
              </a:pPr>
              <a:endParaRPr/>
            </a:p>
            <a:p>
              <a:pPr>
                <a:defRPr sz="700">
                  <a:solidFill>
                    <a:srgbClr val="5E5E5E"/>
                  </a:solidFill>
                </a:defRPr>
              </a:pPr>
              <a:endParaRPr/>
            </a:p>
            <a:p>
              <a:pPr>
                <a:defRPr sz="1100">
                  <a:solidFill>
                    <a:srgbClr val="5E5E5E"/>
                  </a:solidFill>
                </a:defRPr>
              </a:pPr>
              <a:endParaRPr/>
            </a:p>
            <a:p>
              <a:pPr>
                <a:defRPr sz="800">
                  <a:solidFill>
                    <a:srgbClr val="5E5E5E"/>
                  </a:solidFill>
                </a:defRPr>
              </a:pPr>
              <a:endParaRPr/>
            </a:p>
            <a:p>
              <a:pPr algn="r">
                <a:defRPr sz="600">
                  <a:solidFill>
                    <a:srgbClr val="5E5E5E"/>
                  </a:solidFill>
                </a:defRPr>
              </a:pPr>
              <a:r>
                <a:t>Gas</a:t>
              </a:r>
            </a:p>
          </p:txBody>
        </p:sp>
        <p:pic>
          <p:nvPicPr>
            <p:cNvPr id="288" name="Image" descr="Image"/>
            <p:cNvPicPr>
              <a:picLocks noChangeAspect="1"/>
            </p:cNvPicPr>
            <p:nvPr/>
          </p:nvPicPr>
          <p:blipFill>
            <a:blip r:embed="rId13"/>
            <a:srcRect l="39203" t="28464" r="21435" b="28464"/>
            <a:stretch>
              <a:fillRect/>
            </a:stretch>
          </p:blipFill>
          <p:spPr>
            <a:xfrm flipH="1">
              <a:off x="1727957" y="429372"/>
              <a:ext cx="505734" cy="553420"/>
            </a:xfrm>
            <a:prstGeom prst="rect">
              <a:avLst/>
            </a:prstGeom>
            <a:ln w="12700" cap="flat">
              <a:noFill/>
              <a:miter lim="400000"/>
            </a:ln>
            <a:effectLst/>
          </p:spPr>
        </p:pic>
        <p:sp>
          <p:nvSpPr>
            <p:cNvPr id="289" name="Rectangle"/>
            <p:cNvSpPr/>
            <p:nvPr/>
          </p:nvSpPr>
          <p:spPr>
            <a:xfrm>
              <a:off x="1066058" y="838666"/>
              <a:ext cx="662768" cy="132920"/>
            </a:xfrm>
            <a:prstGeom prst="rect">
              <a:avLst/>
            </a:prstGeom>
            <a:solidFill>
              <a:srgbClr val="8DACB4"/>
            </a:solidFill>
            <a:ln w="12700" cap="flat">
              <a:noFill/>
              <a:miter lim="400000"/>
            </a:ln>
            <a:effectLst/>
          </p:spPr>
          <p:txBody>
            <a:bodyPr wrap="square" lIns="45719" tIns="45719" rIns="45719" bIns="45719" numCol="1" anchor="t">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9" name="Rectangle 2"/>
          <p:cNvSpPr txBox="1">
            <a:spLocks noGrp="1"/>
          </p:cNvSpPr>
          <p:nvPr>
            <p:ph type="title"/>
          </p:nvPr>
        </p:nvSpPr>
        <p:spPr>
          <a:xfrm>
            <a:off x="342900" y="12699"/>
            <a:ext cx="8534400" cy="572018"/>
          </a:xfrm>
          <a:prstGeom prst="rect">
            <a:avLst/>
          </a:prstGeom>
        </p:spPr>
        <p:txBody>
          <a:bodyPr/>
          <a:lstStyle/>
          <a:p>
            <a:r>
              <a:t>And finally to this would-be H</a:t>
            </a:r>
            <a:r>
              <a:rPr baseline="-5999"/>
              <a:t>2</a:t>
            </a:r>
            <a:r>
              <a:t> application:</a:t>
            </a:r>
          </a:p>
        </p:txBody>
      </p:sp>
      <p:sp>
        <p:nvSpPr>
          <p:cNvPr id="1330" name="Rectangle 3"/>
          <p:cNvSpPr txBox="1">
            <a:spLocks noGrp="1"/>
          </p:cNvSpPr>
          <p:nvPr>
            <p:ph type="body" sz="half" idx="1"/>
          </p:nvPr>
        </p:nvSpPr>
        <p:spPr>
          <a:xfrm>
            <a:off x="245070" y="1636895"/>
            <a:ext cx="8984060" cy="2005916"/>
          </a:xfrm>
          <a:prstGeom prst="rect">
            <a:avLst/>
          </a:prstGeom>
        </p:spPr>
        <p:txBody>
          <a:bodyPr/>
          <a:lstStyle/>
          <a:p>
            <a:r>
              <a:rPr dirty="0"/>
              <a:t>In my </a:t>
            </a:r>
            <a:r>
              <a:rPr dirty="0" err="1"/>
              <a:t>noteset</a:t>
            </a:r>
            <a:r>
              <a:rPr dirty="0"/>
              <a:t> about </a:t>
            </a:r>
            <a:r>
              <a:rPr b="1" dirty="0"/>
              <a:t>Energy Consumption in Transportation</a:t>
            </a:r>
            <a:r>
              <a:rPr dirty="0"/>
              <a:t> (</a:t>
            </a:r>
            <a:r>
              <a:rPr u="sng" dirty="0">
                <a:solidFill>
                  <a:srgbClr val="76D6FF"/>
                </a:solidFill>
                <a:hlinkClick r:id="rId2"/>
              </a:rPr>
              <a:t>pptx</a:t>
            </a:r>
            <a:r>
              <a:rPr dirty="0"/>
              <a:t> /</a:t>
            </a:r>
            <a:r>
              <a:rPr dirty="0">
                <a:solidFill>
                  <a:srgbClr val="76D6FF"/>
                </a:solidFill>
              </a:rPr>
              <a:t> </a:t>
            </a:r>
            <a:r>
              <a:rPr u="sng" dirty="0">
                <a:solidFill>
                  <a:srgbClr val="76D6FF"/>
                </a:solidFill>
                <a:hlinkClick r:id="rId3"/>
              </a:rPr>
              <a:t>pdf</a:t>
            </a:r>
            <a:r>
              <a:rPr dirty="0"/>
              <a:t> / </a:t>
            </a:r>
            <a:r>
              <a:rPr u="sng" dirty="0">
                <a:solidFill>
                  <a:srgbClr val="76D6FF"/>
                </a:solidFill>
                <a:hlinkClick r:id="rId4"/>
              </a:rPr>
              <a:t>key</a:t>
            </a:r>
            <a:r>
              <a:rPr dirty="0"/>
              <a:t>) I also</a:t>
            </a:r>
          </a:p>
          <a:p>
            <a:r>
              <a:rPr dirty="0"/>
              <a:t>	spend over twenty-four pages discussing ways of lowering the carbon footprint of Aircraft</a:t>
            </a:r>
          </a:p>
          <a:p>
            <a:pPr>
              <a:defRPr sz="200"/>
            </a:pPr>
            <a:endParaRPr dirty="0"/>
          </a:p>
          <a:p>
            <a:r>
              <a:rPr dirty="0"/>
              <a:t>But its most Hydrogen (and Battery) relevant section is an analysis I made of a typical airliner</a:t>
            </a:r>
          </a:p>
          <a:p>
            <a:r>
              <a:rPr dirty="0"/>
              <a:t>	In particular, for different Boeing 777 models with maximum ranges of 10,000 to 16,000 km</a:t>
            </a:r>
          </a:p>
          <a:p>
            <a:r>
              <a:rPr dirty="0"/>
              <a:t>		For which Wikipedia had a webpage that supplied these data: </a:t>
            </a:r>
            <a:r>
              <a:rPr baseline="31999" dirty="0"/>
              <a:t>1</a:t>
            </a:r>
          </a:p>
        </p:txBody>
      </p:sp>
      <p:pic>
        <p:nvPicPr>
          <p:cNvPr id="1331" name="Image" descr="Image"/>
          <p:cNvPicPr>
            <a:picLocks noChangeAspect="1"/>
          </p:cNvPicPr>
          <p:nvPr/>
        </p:nvPicPr>
        <p:blipFill>
          <a:blip r:embed="rId5"/>
          <a:srcRect t="10326" b="4651"/>
          <a:stretch>
            <a:fillRect/>
          </a:stretch>
        </p:blipFill>
        <p:spPr>
          <a:xfrm>
            <a:off x="3658195" y="613108"/>
            <a:ext cx="1903959" cy="989823"/>
          </a:xfrm>
          <a:prstGeom prst="rect">
            <a:avLst/>
          </a:prstGeom>
          <a:ln w="12700">
            <a:miter lim="400000"/>
          </a:ln>
        </p:spPr>
      </p:pic>
      <p:grpSp>
        <p:nvGrpSpPr>
          <p:cNvPr id="1337" name="Group"/>
          <p:cNvGrpSpPr/>
          <p:nvPr/>
        </p:nvGrpSpPr>
        <p:grpSpPr>
          <a:xfrm>
            <a:off x="885829" y="3995803"/>
            <a:ext cx="7481557" cy="2391684"/>
            <a:chOff x="0" y="0"/>
            <a:chExt cx="7874424" cy="2535331"/>
          </a:xfrm>
        </p:grpSpPr>
        <p:pic>
          <p:nvPicPr>
            <p:cNvPr id="1332" name="Image" descr="Image"/>
            <p:cNvPicPr>
              <a:picLocks noChangeAspect="1"/>
            </p:cNvPicPr>
            <p:nvPr/>
          </p:nvPicPr>
          <p:blipFill>
            <a:blip r:embed="rId6"/>
            <a:stretch>
              <a:fillRect/>
            </a:stretch>
          </p:blipFill>
          <p:spPr>
            <a:xfrm>
              <a:off x="0" y="1227174"/>
              <a:ext cx="7874425" cy="1308158"/>
            </a:xfrm>
            <a:prstGeom prst="rect">
              <a:avLst/>
            </a:prstGeom>
            <a:ln w="12700" cap="flat">
              <a:noFill/>
              <a:miter lim="400000"/>
            </a:ln>
            <a:effectLst/>
          </p:spPr>
        </p:pic>
        <p:pic>
          <p:nvPicPr>
            <p:cNvPr id="1333" name="Image" descr="Image"/>
            <p:cNvPicPr>
              <a:picLocks noChangeAspect="1"/>
            </p:cNvPicPr>
            <p:nvPr/>
          </p:nvPicPr>
          <p:blipFill>
            <a:blip r:embed="rId7"/>
            <a:stretch>
              <a:fillRect/>
            </a:stretch>
          </p:blipFill>
          <p:spPr>
            <a:xfrm>
              <a:off x="0" y="0"/>
              <a:ext cx="7874425" cy="736640"/>
            </a:xfrm>
            <a:prstGeom prst="rect">
              <a:avLst/>
            </a:prstGeom>
            <a:ln w="12700" cap="flat">
              <a:noFill/>
              <a:miter lim="400000"/>
            </a:ln>
            <a:effectLst/>
          </p:spPr>
        </p:pic>
        <p:pic>
          <p:nvPicPr>
            <p:cNvPr id="1334" name="Image" descr="Image"/>
            <p:cNvPicPr>
              <a:picLocks noChangeAspect="1"/>
            </p:cNvPicPr>
            <p:nvPr/>
          </p:nvPicPr>
          <p:blipFill>
            <a:blip r:embed="rId8"/>
            <a:stretch>
              <a:fillRect/>
            </a:stretch>
          </p:blipFill>
          <p:spPr>
            <a:xfrm>
              <a:off x="0" y="757044"/>
              <a:ext cx="7874425" cy="449726"/>
            </a:xfrm>
            <a:prstGeom prst="rect">
              <a:avLst/>
            </a:prstGeom>
            <a:ln w="12700" cap="flat">
              <a:noFill/>
              <a:miter lim="400000"/>
            </a:ln>
            <a:effectLst/>
          </p:spPr>
        </p:pic>
        <p:sp>
          <p:nvSpPr>
            <p:cNvPr id="1335" name="Rectangle 3"/>
            <p:cNvSpPr txBox="1"/>
            <p:nvPr/>
          </p:nvSpPr>
          <p:spPr>
            <a:xfrm>
              <a:off x="46214" y="1287160"/>
              <a:ext cx="1262096" cy="353961"/>
            </a:xfrm>
            <a:prstGeom prst="rect">
              <a:avLst/>
            </a:prstGeom>
            <a:solidFill>
              <a:srgbClr val="EBEBEB"/>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92500"/>
            </a:bodyPr>
            <a:lstStyle>
              <a:lvl1pPr algn="ctr" defTabSz="374904">
                <a:defRPr sz="984">
                  <a:solidFill>
                    <a:srgbClr val="000000"/>
                  </a:solidFill>
                  <a:latin typeface="+mj-lt"/>
                  <a:ea typeface="+mj-ea"/>
                  <a:cs typeface="+mj-cs"/>
                  <a:sym typeface="Helvetica"/>
                </a:defRPr>
              </a:lvl1pPr>
            </a:lstStyle>
            <a:p>
              <a:r>
                <a:t>Max Takeoff Weight</a:t>
              </a:r>
            </a:p>
          </p:txBody>
        </p:sp>
        <p:sp>
          <p:nvSpPr>
            <p:cNvPr id="1336" name="Rectangle 3"/>
            <p:cNvSpPr txBox="1"/>
            <p:nvPr/>
          </p:nvSpPr>
          <p:spPr>
            <a:xfrm>
              <a:off x="12353" y="1716059"/>
              <a:ext cx="1262097" cy="353961"/>
            </a:xfrm>
            <a:prstGeom prst="rect">
              <a:avLst/>
            </a:prstGeom>
            <a:solidFill>
              <a:srgbClr val="EBEBEB"/>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algn="ctr" defTabSz="457200">
                <a:defRPr sz="1200">
                  <a:solidFill>
                    <a:srgbClr val="000000"/>
                  </a:solidFill>
                  <a:latin typeface="+mj-lt"/>
                  <a:ea typeface="+mj-ea"/>
                  <a:cs typeface="+mj-cs"/>
                  <a:sym typeface="Helvetica"/>
                </a:defRPr>
              </a:lvl1pPr>
            </a:lstStyle>
            <a:p>
              <a:r>
                <a:t>Empty Weight</a:t>
              </a:r>
            </a:p>
          </p:txBody>
        </p:sp>
      </p:grpSp>
      <p:sp>
        <p:nvSpPr>
          <p:cNvPr id="1338" name="Rectangle 5"/>
          <p:cNvSpPr txBox="1"/>
          <p:nvPr/>
        </p:nvSpPr>
        <p:spPr>
          <a:xfrm>
            <a:off x="304800" y="65715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With two expanded acronyms, excerpted from main table at: https://en.wikipedia.org/wiki/Boeing_777</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9" name="Rectangle 2"/>
          <p:cNvSpPr txBox="1">
            <a:spLocks noGrp="1"/>
          </p:cNvSpPr>
          <p:nvPr>
            <p:ph type="title"/>
          </p:nvPr>
        </p:nvSpPr>
        <p:spPr>
          <a:xfrm>
            <a:off x="458027" y="-25401"/>
            <a:ext cx="8534401" cy="475654"/>
          </a:xfrm>
          <a:prstGeom prst="rect">
            <a:avLst/>
          </a:prstGeom>
        </p:spPr>
        <p:txBody>
          <a:bodyPr/>
          <a:lstStyle>
            <a:lvl1pPr>
              <a:defRPr sz="1800"/>
            </a:lvl1pPr>
          </a:lstStyle>
          <a:p>
            <a:r>
              <a:t>Thus, for a flight approaching the aircraft's full range:</a:t>
            </a:r>
          </a:p>
        </p:txBody>
      </p:sp>
      <p:sp>
        <p:nvSpPr>
          <p:cNvPr id="1340" name="Rectangle 3"/>
          <p:cNvSpPr txBox="1">
            <a:spLocks noGrp="1"/>
          </p:cNvSpPr>
          <p:nvPr>
            <p:ph type="body" sz="quarter" idx="1"/>
          </p:nvPr>
        </p:nvSpPr>
        <p:spPr>
          <a:xfrm>
            <a:off x="2551592" y="923092"/>
            <a:ext cx="1625451" cy="2063064"/>
          </a:xfrm>
          <a:prstGeom prst="rect">
            <a:avLst/>
          </a:prstGeom>
        </p:spPr>
        <p:txBody>
          <a:bodyPr/>
          <a:lstStyle/>
          <a:p>
            <a:pPr>
              <a:tabLst/>
              <a:defRPr sz="1200"/>
            </a:pPr>
            <a:r>
              <a:t>10,000 km</a:t>
            </a:r>
          </a:p>
          <a:p>
            <a:pPr>
              <a:tabLst/>
              <a:defRPr sz="500"/>
            </a:pPr>
            <a:endParaRPr/>
          </a:p>
          <a:p>
            <a:pPr>
              <a:tabLst/>
              <a:defRPr sz="1200"/>
            </a:pPr>
            <a:r>
              <a:t>247200 kg</a:t>
            </a:r>
          </a:p>
          <a:p>
            <a:pPr>
              <a:tabLst/>
              <a:defRPr sz="500"/>
            </a:pPr>
            <a:endParaRPr/>
          </a:p>
          <a:p>
            <a:pPr>
              <a:tabLst/>
              <a:defRPr sz="1200"/>
            </a:pPr>
            <a:r>
              <a:t>135850 kg  </a:t>
            </a:r>
            <a:r>
              <a:rPr b="1">
                <a:solidFill>
                  <a:srgbClr val="FBC901"/>
                </a:solidFill>
              </a:rPr>
              <a:t>~ 55%</a:t>
            </a:r>
          </a:p>
          <a:p>
            <a:pPr>
              <a:tabLst/>
              <a:defRPr sz="500"/>
            </a:pPr>
            <a:endParaRPr b="1">
              <a:solidFill>
                <a:srgbClr val="FBC901"/>
              </a:solidFill>
            </a:endParaRPr>
          </a:p>
          <a:p>
            <a:pPr>
              <a:tabLst/>
              <a:defRPr sz="1200"/>
            </a:pPr>
            <a:r>
              <a:t>94240 kg  </a:t>
            </a:r>
            <a:r>
              <a:rPr b="1">
                <a:solidFill>
                  <a:srgbClr val="FBC901"/>
                </a:solidFill>
              </a:rPr>
              <a:t>~ 38%</a:t>
            </a:r>
          </a:p>
          <a:p>
            <a:pPr>
              <a:tabLst/>
              <a:defRPr sz="500"/>
            </a:pPr>
            <a:endParaRPr b="1">
              <a:solidFill>
                <a:srgbClr val="FBC901"/>
              </a:solidFill>
            </a:endParaRPr>
          </a:p>
          <a:p>
            <a:pPr>
              <a:tabLst/>
              <a:defRPr sz="1200"/>
            </a:pPr>
            <a:r>
              <a:t>17110 kg  </a:t>
            </a:r>
            <a:r>
              <a:rPr b="1">
                <a:solidFill>
                  <a:srgbClr val="FBC901"/>
                </a:solidFill>
              </a:rPr>
              <a:t>~ 7%</a:t>
            </a:r>
          </a:p>
        </p:txBody>
      </p:sp>
      <p:sp>
        <p:nvSpPr>
          <p:cNvPr id="1341" name="Rectangle 3"/>
          <p:cNvSpPr txBox="1"/>
          <p:nvPr/>
        </p:nvSpPr>
        <p:spPr>
          <a:xfrm>
            <a:off x="79979" y="505134"/>
            <a:ext cx="8984042" cy="4756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spcBef>
                <a:spcPts val="400"/>
              </a:spcBef>
              <a:defRPr sz="1600" b="0">
                <a:solidFill>
                  <a:srgbClr val="FFFFFF"/>
                </a:solidFill>
                <a:effectLst>
                  <a:outerShdw blurRad="38100" dist="38100" dir="2700000" rotWithShape="0">
                    <a:srgbClr val="000000"/>
                  </a:outerShdw>
                </a:effectLst>
                <a:latin typeface="+mn-lt"/>
                <a:ea typeface="+mn-ea"/>
                <a:cs typeface="+mn-cs"/>
                <a:sym typeface="Arial"/>
              </a:defRPr>
            </a:lvl1pPr>
          </a:lstStyle>
          <a:p>
            <a:r>
              <a:t>Load weight (Passengers + Cargo) = (Max. Takeoff weight) - (Empty weight) - (Max. Fuel weight):</a:t>
            </a:r>
          </a:p>
        </p:txBody>
      </p:sp>
      <p:sp>
        <p:nvSpPr>
          <p:cNvPr id="1342" name="Rectangle 3"/>
          <p:cNvSpPr txBox="1"/>
          <p:nvPr/>
        </p:nvSpPr>
        <p:spPr>
          <a:xfrm>
            <a:off x="31258" y="923092"/>
            <a:ext cx="2231386" cy="19007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r">
              <a:spcBef>
                <a:spcPts val="400"/>
              </a:spcBef>
              <a:defRPr sz="1200" b="0">
                <a:solidFill>
                  <a:srgbClr val="FFFFFF"/>
                </a:solidFill>
                <a:effectLst>
                  <a:outerShdw blurRad="38100" dist="38100" dir="2700000" rotWithShape="0">
                    <a:srgbClr val="000000"/>
                  </a:outerShdw>
                </a:effectLst>
                <a:latin typeface="+mn-lt"/>
                <a:ea typeface="+mn-ea"/>
                <a:cs typeface="+mn-cs"/>
                <a:sym typeface="Arial"/>
              </a:defRPr>
            </a:pPr>
            <a:r>
              <a:t>Aircraft Model's Range:</a:t>
            </a:r>
          </a:p>
          <a:p>
            <a:pPr algn="r">
              <a:spcBef>
                <a:spcPts val="400"/>
              </a:spcBef>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lgn="r">
              <a:spcBef>
                <a:spcPts val="400"/>
              </a:spcBef>
              <a:defRPr sz="1200" b="0">
                <a:solidFill>
                  <a:srgbClr val="FFFFFF"/>
                </a:solidFill>
                <a:effectLst>
                  <a:outerShdw blurRad="38100" dist="38100" dir="2700000" rotWithShape="0">
                    <a:srgbClr val="000000"/>
                  </a:outerShdw>
                </a:effectLst>
                <a:latin typeface="+mn-lt"/>
                <a:ea typeface="+mn-ea"/>
                <a:cs typeface="+mn-cs"/>
                <a:sym typeface="Arial"/>
              </a:defRPr>
            </a:pPr>
            <a:r>
              <a:t>Max takeoff Wt (=100%):</a:t>
            </a:r>
          </a:p>
          <a:p>
            <a:pPr algn="r">
              <a:spcBef>
                <a:spcPts val="400"/>
              </a:spcBef>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lgn="r">
              <a:spcBef>
                <a:spcPts val="400"/>
              </a:spcBef>
              <a:defRPr sz="1200" b="0">
                <a:solidFill>
                  <a:srgbClr val="FFFFFF"/>
                </a:solidFill>
                <a:effectLst>
                  <a:outerShdw blurRad="38100" dist="38100" dir="2700000" rotWithShape="0">
                    <a:srgbClr val="000000"/>
                  </a:outerShdw>
                </a:effectLst>
                <a:latin typeface="+mn-lt"/>
                <a:ea typeface="+mn-ea"/>
                <a:cs typeface="+mn-cs"/>
                <a:sym typeface="Arial"/>
              </a:defRPr>
            </a:pPr>
            <a:r>
              <a:t>Aircraft Empty Wt:</a:t>
            </a:r>
          </a:p>
          <a:p>
            <a:pPr algn="r">
              <a:spcBef>
                <a:spcPts val="400"/>
              </a:spcBef>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lgn="r">
              <a:spcBef>
                <a:spcPts val="400"/>
              </a:spcBef>
              <a:defRPr sz="1200" b="0">
                <a:solidFill>
                  <a:srgbClr val="FFFFFF"/>
                </a:solidFill>
                <a:effectLst>
                  <a:outerShdw blurRad="38100" dist="38100" dir="2700000" rotWithShape="0">
                    <a:srgbClr val="000000"/>
                  </a:outerShdw>
                </a:effectLst>
                <a:latin typeface="+mn-lt"/>
                <a:ea typeface="+mn-ea"/>
                <a:cs typeface="+mn-cs"/>
                <a:sym typeface="Arial"/>
              </a:defRPr>
            </a:pPr>
            <a:r>
              <a:t>Max Full Fuel Load Wt:</a:t>
            </a:r>
          </a:p>
          <a:p>
            <a:pPr algn="r">
              <a:spcBef>
                <a:spcPts val="400"/>
              </a:spcBef>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lgn="r">
              <a:spcBef>
                <a:spcPts val="400"/>
              </a:spcBef>
              <a:defRPr sz="1200" b="0">
                <a:solidFill>
                  <a:srgbClr val="FFFFFF"/>
                </a:solidFill>
                <a:effectLst>
                  <a:outerShdw blurRad="38100" dist="38100" dir="2700000" rotWithShape="0">
                    <a:srgbClr val="000000"/>
                  </a:outerShdw>
                </a:effectLst>
                <a:latin typeface="+mn-lt"/>
                <a:ea typeface="+mn-ea"/>
                <a:cs typeface="+mn-cs"/>
                <a:sym typeface="Arial"/>
              </a:defRPr>
            </a:pPr>
            <a:r>
              <a:t>→ Passenger + Cargo Wt =</a:t>
            </a:r>
          </a:p>
        </p:txBody>
      </p:sp>
      <p:sp>
        <p:nvSpPr>
          <p:cNvPr id="1343" name="Rectangle 3"/>
          <p:cNvSpPr txBox="1"/>
          <p:nvPr/>
        </p:nvSpPr>
        <p:spPr>
          <a:xfrm>
            <a:off x="4219076" y="935792"/>
            <a:ext cx="1548841" cy="21138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sz="1200" b="0">
                <a:solidFill>
                  <a:srgbClr val="FFFFFF"/>
                </a:solidFill>
                <a:effectLst>
                  <a:outerShdw blurRad="38100" dist="38100" dir="2700000" rotWithShape="0">
                    <a:srgbClr val="000000"/>
                  </a:outerShdw>
                </a:effectLst>
                <a:latin typeface="+mn-lt"/>
                <a:ea typeface="+mn-ea"/>
                <a:cs typeface="+mn-cs"/>
                <a:sym typeface="Arial"/>
              </a:defRPr>
            </a:pPr>
            <a:r>
              <a:t>11,000 km</a:t>
            </a:r>
          </a:p>
          <a:p>
            <a:pPr>
              <a:spcBef>
                <a:spcPts val="400"/>
              </a:spcBef>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sz="1200" b="0">
                <a:solidFill>
                  <a:srgbClr val="FFFFFF"/>
                </a:solidFill>
                <a:effectLst>
                  <a:outerShdw blurRad="38100" dist="38100" dir="2700000" rotWithShape="0">
                    <a:srgbClr val="000000"/>
                  </a:outerShdw>
                </a:effectLst>
                <a:latin typeface="+mn-lt"/>
                <a:ea typeface="+mn-ea"/>
                <a:cs typeface="+mn-cs"/>
                <a:sym typeface="Arial"/>
              </a:defRPr>
            </a:pPr>
            <a:r>
              <a:t>299370 kg</a:t>
            </a:r>
          </a:p>
          <a:p>
            <a:pPr>
              <a:spcBef>
                <a:spcPts val="400"/>
              </a:spcBef>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sz="1200" b="0">
                <a:solidFill>
                  <a:srgbClr val="FFFFFF"/>
                </a:solidFill>
                <a:effectLst>
                  <a:outerShdw blurRad="38100" dist="38100" dir="2700000" rotWithShape="0">
                    <a:srgbClr val="000000"/>
                  </a:outerShdw>
                </a:effectLst>
                <a:latin typeface="+mn-lt"/>
                <a:ea typeface="+mn-ea"/>
                <a:cs typeface="+mn-cs"/>
                <a:sym typeface="Arial"/>
              </a:defRPr>
            </a:pPr>
            <a:r>
              <a:t>160530 kg  </a:t>
            </a:r>
            <a:r>
              <a:rPr b="1">
                <a:solidFill>
                  <a:srgbClr val="FBC901"/>
                </a:solidFill>
              </a:rPr>
              <a:t>~ 54%</a:t>
            </a:r>
          </a:p>
          <a:p>
            <a:pPr>
              <a:spcBef>
                <a:spcPts val="400"/>
              </a:spcBef>
              <a:defRPr sz="500" b="0">
                <a:solidFill>
                  <a:srgbClr val="FFFFFF"/>
                </a:solidFill>
                <a:effectLst>
                  <a:outerShdw blurRad="38100" dist="38100" dir="2700000" rotWithShape="0">
                    <a:srgbClr val="000000"/>
                  </a:outerShdw>
                </a:effectLst>
                <a:latin typeface="+mn-lt"/>
                <a:ea typeface="+mn-ea"/>
                <a:cs typeface="+mn-cs"/>
                <a:sym typeface="Arial"/>
              </a:defRPr>
            </a:pPr>
            <a:endParaRPr b="1">
              <a:solidFill>
                <a:srgbClr val="FBC901"/>
              </a:solidFill>
            </a:endParaRPr>
          </a:p>
          <a:p>
            <a:pPr>
              <a:spcBef>
                <a:spcPts val="400"/>
              </a:spcBef>
              <a:defRPr sz="1200" b="0">
                <a:solidFill>
                  <a:srgbClr val="FFFFFF"/>
                </a:solidFill>
                <a:effectLst>
                  <a:outerShdw blurRad="38100" dist="38100" dir="2700000" rotWithShape="0">
                    <a:srgbClr val="000000"/>
                  </a:outerShdw>
                </a:effectLst>
                <a:latin typeface="+mn-lt"/>
                <a:ea typeface="+mn-ea"/>
                <a:cs typeface="+mn-cs"/>
                <a:sym typeface="Arial"/>
              </a:defRPr>
            </a:pPr>
            <a:r>
              <a:t>94240 kg  </a:t>
            </a:r>
            <a:r>
              <a:rPr b="1">
                <a:solidFill>
                  <a:srgbClr val="FBC901"/>
                </a:solidFill>
              </a:rPr>
              <a:t>~ 32%</a:t>
            </a:r>
          </a:p>
          <a:p>
            <a:pPr>
              <a:spcBef>
                <a:spcPts val="400"/>
              </a:spcBef>
              <a:defRPr sz="500" b="0">
                <a:solidFill>
                  <a:srgbClr val="FFFFFF"/>
                </a:solidFill>
                <a:effectLst>
                  <a:outerShdw blurRad="38100" dist="38100" dir="2700000" rotWithShape="0">
                    <a:srgbClr val="000000"/>
                  </a:outerShdw>
                </a:effectLst>
                <a:latin typeface="+mn-lt"/>
                <a:ea typeface="+mn-ea"/>
                <a:cs typeface="+mn-cs"/>
                <a:sym typeface="Arial"/>
              </a:defRPr>
            </a:pPr>
            <a:endParaRPr b="1">
              <a:solidFill>
                <a:srgbClr val="FBC901"/>
              </a:solidFill>
            </a:endParaRPr>
          </a:p>
          <a:p>
            <a:pPr>
              <a:spcBef>
                <a:spcPts val="400"/>
              </a:spcBef>
              <a:defRPr sz="1200" b="0">
                <a:solidFill>
                  <a:srgbClr val="FFFFFF"/>
                </a:solidFill>
                <a:effectLst>
                  <a:outerShdw blurRad="38100" dist="38100" dir="2700000" rotWithShape="0">
                    <a:srgbClr val="000000"/>
                  </a:outerShdw>
                </a:effectLst>
                <a:latin typeface="+mn-lt"/>
                <a:ea typeface="+mn-ea"/>
                <a:cs typeface="+mn-cs"/>
                <a:sym typeface="Arial"/>
              </a:defRPr>
            </a:pPr>
            <a:r>
              <a:t>44600 kg  </a:t>
            </a:r>
            <a:r>
              <a:rPr b="1">
                <a:solidFill>
                  <a:srgbClr val="FBC901"/>
                </a:solidFill>
              </a:rPr>
              <a:t>~15%</a:t>
            </a:r>
          </a:p>
        </p:txBody>
      </p:sp>
      <p:sp>
        <p:nvSpPr>
          <p:cNvPr id="1344" name="Rectangle 3"/>
          <p:cNvSpPr txBox="1"/>
          <p:nvPr/>
        </p:nvSpPr>
        <p:spPr>
          <a:xfrm>
            <a:off x="5883012" y="935792"/>
            <a:ext cx="1548841" cy="22061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sz="1200" b="0">
                <a:solidFill>
                  <a:srgbClr val="FFFFFF"/>
                </a:solidFill>
                <a:effectLst>
                  <a:outerShdw blurRad="38100" dist="38100" dir="2700000" rotWithShape="0">
                    <a:srgbClr val="000000"/>
                  </a:outerShdw>
                </a:effectLst>
                <a:latin typeface="+mn-lt"/>
                <a:ea typeface="+mn-ea"/>
                <a:cs typeface="+mn-cs"/>
                <a:sym typeface="Arial"/>
              </a:defRPr>
            </a:pPr>
            <a:r>
              <a:t>13600 km</a:t>
            </a:r>
          </a:p>
          <a:p>
            <a:pPr>
              <a:spcBef>
                <a:spcPts val="400"/>
              </a:spcBef>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sz="1200" b="0">
                <a:solidFill>
                  <a:srgbClr val="FFFFFF"/>
                </a:solidFill>
                <a:effectLst>
                  <a:outerShdw blurRad="38100" dist="38100" dir="2700000" rotWithShape="0">
                    <a:srgbClr val="000000"/>
                  </a:outerShdw>
                </a:effectLst>
                <a:latin typeface="+mn-lt"/>
                <a:ea typeface="+mn-ea"/>
                <a:cs typeface="+mn-cs"/>
                <a:sym typeface="Arial"/>
              </a:defRPr>
            </a:pPr>
            <a:r>
              <a:t>351533 kg</a:t>
            </a:r>
          </a:p>
          <a:p>
            <a:pPr>
              <a:spcBef>
                <a:spcPts val="400"/>
              </a:spcBef>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sz="1200" b="0">
                <a:solidFill>
                  <a:srgbClr val="FFFFFF"/>
                </a:solidFill>
                <a:effectLst>
                  <a:outerShdw blurRad="38100" dist="38100" dir="2700000" rotWithShape="0">
                    <a:srgbClr val="000000"/>
                  </a:outerShdw>
                </a:effectLst>
                <a:latin typeface="+mn-lt"/>
                <a:ea typeface="+mn-ea"/>
                <a:cs typeface="+mn-cs"/>
                <a:sym typeface="Arial"/>
              </a:defRPr>
            </a:pPr>
            <a:r>
              <a:t>167829 kg  </a:t>
            </a:r>
            <a:r>
              <a:rPr b="1">
                <a:solidFill>
                  <a:srgbClr val="FBC901"/>
                </a:solidFill>
              </a:rPr>
              <a:t>~ 48%</a:t>
            </a:r>
          </a:p>
          <a:p>
            <a:pPr>
              <a:spcBef>
                <a:spcPts val="400"/>
              </a:spcBef>
              <a:defRPr sz="500" b="0">
                <a:solidFill>
                  <a:srgbClr val="FFFFFF"/>
                </a:solidFill>
                <a:effectLst>
                  <a:outerShdw blurRad="38100" dist="38100" dir="2700000" rotWithShape="0">
                    <a:srgbClr val="000000"/>
                  </a:outerShdw>
                </a:effectLst>
                <a:latin typeface="+mn-lt"/>
                <a:ea typeface="+mn-ea"/>
                <a:cs typeface="+mn-cs"/>
                <a:sym typeface="Arial"/>
              </a:defRPr>
            </a:pPr>
            <a:endParaRPr b="1">
              <a:solidFill>
                <a:srgbClr val="FBC901"/>
              </a:solidFill>
            </a:endParaRPr>
          </a:p>
          <a:p>
            <a:pPr>
              <a:spcBef>
                <a:spcPts val="400"/>
              </a:spcBef>
              <a:defRPr sz="1200" b="0">
                <a:solidFill>
                  <a:srgbClr val="FFFFFF"/>
                </a:solidFill>
                <a:effectLst>
                  <a:outerShdw blurRad="38100" dist="38100" dir="2700000" rotWithShape="0">
                    <a:srgbClr val="000000"/>
                  </a:outerShdw>
                </a:effectLst>
                <a:latin typeface="+mn-lt"/>
                <a:ea typeface="+mn-ea"/>
                <a:cs typeface="+mn-cs"/>
                <a:sym typeface="Arial"/>
              </a:defRPr>
            </a:pPr>
            <a:r>
              <a:t>145538 kg  </a:t>
            </a:r>
            <a:r>
              <a:rPr b="1">
                <a:solidFill>
                  <a:srgbClr val="FBC901"/>
                </a:solidFill>
              </a:rPr>
              <a:t>~ 41%</a:t>
            </a:r>
          </a:p>
          <a:p>
            <a:pPr>
              <a:spcBef>
                <a:spcPts val="400"/>
              </a:spcBef>
              <a:defRPr sz="500" b="0">
                <a:solidFill>
                  <a:srgbClr val="FFFFFF"/>
                </a:solidFill>
                <a:effectLst>
                  <a:outerShdw blurRad="38100" dist="38100" dir="2700000" rotWithShape="0">
                    <a:srgbClr val="000000"/>
                  </a:outerShdw>
                </a:effectLst>
                <a:latin typeface="+mn-lt"/>
                <a:ea typeface="+mn-ea"/>
                <a:cs typeface="+mn-cs"/>
                <a:sym typeface="Arial"/>
              </a:defRPr>
            </a:pPr>
            <a:endParaRPr b="1">
              <a:solidFill>
                <a:srgbClr val="FBC901"/>
              </a:solidFill>
            </a:endParaRPr>
          </a:p>
          <a:p>
            <a:pPr>
              <a:spcBef>
                <a:spcPts val="400"/>
              </a:spcBef>
              <a:defRPr sz="1200" b="0">
                <a:solidFill>
                  <a:srgbClr val="FFFFFF"/>
                </a:solidFill>
                <a:effectLst>
                  <a:outerShdw blurRad="38100" dist="38100" dir="2700000" rotWithShape="0">
                    <a:srgbClr val="000000"/>
                  </a:outerShdw>
                </a:effectLst>
                <a:latin typeface="+mn-lt"/>
                <a:ea typeface="+mn-ea"/>
                <a:cs typeface="+mn-cs"/>
                <a:sym typeface="Arial"/>
              </a:defRPr>
            </a:pPr>
            <a:r>
              <a:t>38166 kg </a:t>
            </a:r>
            <a:r>
              <a:rPr b="1">
                <a:solidFill>
                  <a:srgbClr val="FBC901"/>
                </a:solidFill>
              </a:rPr>
              <a:t>~ 11%</a:t>
            </a:r>
          </a:p>
        </p:txBody>
      </p:sp>
      <p:sp>
        <p:nvSpPr>
          <p:cNvPr id="1345" name="Rectangle 3"/>
          <p:cNvSpPr txBox="1"/>
          <p:nvPr/>
        </p:nvSpPr>
        <p:spPr>
          <a:xfrm>
            <a:off x="7487853" y="935792"/>
            <a:ext cx="1548840" cy="18753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sz="1200" b="0">
                <a:solidFill>
                  <a:srgbClr val="FFFFFF"/>
                </a:solidFill>
                <a:effectLst>
                  <a:outerShdw blurRad="38100" dist="38100" dir="2700000" rotWithShape="0">
                    <a:srgbClr val="000000"/>
                  </a:outerShdw>
                </a:effectLst>
                <a:latin typeface="+mn-lt"/>
                <a:ea typeface="+mn-ea"/>
                <a:cs typeface="+mn-cs"/>
                <a:sym typeface="Arial"/>
              </a:defRPr>
            </a:pPr>
            <a:r>
              <a:t>16,000 km</a:t>
            </a:r>
          </a:p>
          <a:p>
            <a:pPr>
              <a:spcBef>
                <a:spcPts val="400"/>
              </a:spcBef>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sz="1200" b="0">
                <a:solidFill>
                  <a:srgbClr val="FFFFFF"/>
                </a:solidFill>
                <a:effectLst>
                  <a:outerShdw blurRad="38100" dist="38100" dir="2700000" rotWithShape="0">
                    <a:srgbClr val="000000"/>
                  </a:outerShdw>
                </a:effectLst>
                <a:latin typeface="+mn-lt"/>
                <a:ea typeface="+mn-ea"/>
                <a:cs typeface="+mn-cs"/>
                <a:sym typeface="Arial"/>
              </a:defRPr>
            </a:pPr>
            <a:r>
              <a:t>347452 kg</a:t>
            </a:r>
          </a:p>
          <a:p>
            <a:pPr>
              <a:spcBef>
                <a:spcPts val="400"/>
              </a:spcBef>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sz="1200" b="0">
                <a:solidFill>
                  <a:srgbClr val="FFFFFF"/>
                </a:solidFill>
                <a:effectLst>
                  <a:outerShdw blurRad="38100" dist="38100" dir="2700000" rotWithShape="0">
                    <a:srgbClr val="000000"/>
                  </a:outerShdw>
                </a:effectLst>
                <a:latin typeface="+mn-lt"/>
                <a:ea typeface="+mn-ea"/>
                <a:cs typeface="+mn-cs"/>
                <a:sym typeface="Arial"/>
              </a:defRPr>
            </a:pPr>
            <a:r>
              <a:t>145150 kg  </a:t>
            </a:r>
            <a:r>
              <a:rPr b="1">
                <a:solidFill>
                  <a:srgbClr val="FBC901"/>
                </a:solidFill>
              </a:rPr>
              <a:t>~ 42%</a:t>
            </a:r>
          </a:p>
          <a:p>
            <a:pPr>
              <a:spcBef>
                <a:spcPts val="400"/>
              </a:spcBef>
              <a:defRPr sz="500" b="0">
                <a:solidFill>
                  <a:srgbClr val="FFFFFF"/>
                </a:solidFill>
                <a:effectLst>
                  <a:outerShdw blurRad="38100" dist="38100" dir="2700000" rotWithShape="0">
                    <a:srgbClr val="000000"/>
                  </a:outerShdw>
                </a:effectLst>
                <a:latin typeface="+mn-lt"/>
                <a:ea typeface="+mn-ea"/>
                <a:cs typeface="+mn-cs"/>
                <a:sym typeface="Arial"/>
              </a:defRPr>
            </a:pPr>
            <a:endParaRPr b="1">
              <a:solidFill>
                <a:srgbClr val="FBC901"/>
              </a:solidFill>
            </a:endParaRPr>
          </a:p>
          <a:p>
            <a:pPr>
              <a:spcBef>
                <a:spcPts val="400"/>
              </a:spcBef>
              <a:defRPr sz="1200" b="0">
                <a:solidFill>
                  <a:srgbClr val="FFFFFF"/>
                </a:solidFill>
                <a:effectLst>
                  <a:outerShdw blurRad="38100" dist="38100" dir="2700000" rotWithShape="0">
                    <a:srgbClr val="000000"/>
                  </a:outerShdw>
                </a:effectLst>
                <a:latin typeface="+mn-lt"/>
                <a:ea typeface="+mn-ea"/>
                <a:cs typeface="+mn-cs"/>
                <a:sym typeface="Arial"/>
              </a:defRPr>
            </a:pPr>
            <a:r>
              <a:t>145538 kg  </a:t>
            </a:r>
            <a:r>
              <a:rPr b="1">
                <a:solidFill>
                  <a:srgbClr val="FBC901"/>
                </a:solidFill>
              </a:rPr>
              <a:t>~ 42%</a:t>
            </a:r>
          </a:p>
          <a:p>
            <a:pPr>
              <a:spcBef>
                <a:spcPts val="400"/>
              </a:spcBef>
              <a:defRPr sz="500" b="0">
                <a:solidFill>
                  <a:srgbClr val="FFFFFF"/>
                </a:solidFill>
                <a:effectLst>
                  <a:outerShdw blurRad="38100" dist="38100" dir="2700000" rotWithShape="0">
                    <a:srgbClr val="000000"/>
                  </a:outerShdw>
                </a:effectLst>
                <a:latin typeface="+mn-lt"/>
                <a:ea typeface="+mn-ea"/>
                <a:cs typeface="+mn-cs"/>
                <a:sym typeface="Arial"/>
              </a:defRPr>
            </a:pPr>
            <a:endParaRPr b="1">
              <a:solidFill>
                <a:srgbClr val="FBC901"/>
              </a:solidFill>
            </a:endParaRPr>
          </a:p>
          <a:p>
            <a:pPr>
              <a:spcBef>
                <a:spcPts val="400"/>
              </a:spcBef>
              <a:defRPr sz="1200" b="0">
                <a:solidFill>
                  <a:srgbClr val="FFFFFF"/>
                </a:solidFill>
                <a:effectLst>
                  <a:outerShdw blurRad="38100" dist="38100" dir="2700000" rotWithShape="0">
                    <a:srgbClr val="000000"/>
                  </a:outerShdw>
                </a:effectLst>
                <a:latin typeface="+mn-lt"/>
                <a:ea typeface="+mn-ea"/>
                <a:cs typeface="+mn-cs"/>
                <a:sym typeface="Arial"/>
              </a:defRPr>
            </a:pPr>
            <a:r>
              <a:t>56764 kg  </a:t>
            </a:r>
            <a:r>
              <a:rPr b="1">
                <a:solidFill>
                  <a:srgbClr val="FBC901"/>
                </a:solidFill>
              </a:rPr>
              <a:t>~ 16%</a:t>
            </a:r>
          </a:p>
        </p:txBody>
      </p:sp>
      <p:sp>
        <p:nvSpPr>
          <p:cNvPr id="1346" name="Rectangle 3"/>
          <p:cNvSpPr txBox="1"/>
          <p:nvPr/>
        </p:nvSpPr>
        <p:spPr>
          <a:xfrm>
            <a:off x="100597" y="2790441"/>
            <a:ext cx="8942806" cy="35607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defTabSz="886968">
              <a:lnSpc>
                <a:spcPct val="170000"/>
              </a:lnSpc>
              <a:tabLst>
                <a:tab pos="431800" algn="l"/>
                <a:tab pos="876300" algn="l"/>
                <a:tab pos="1320800" algn="l"/>
                <a:tab pos="1765300" algn="l"/>
                <a:tab pos="2209800" algn="l"/>
              </a:tabLst>
              <a:defRPr sz="1552" b="0">
                <a:solidFill>
                  <a:srgbClr val="FFFFFF"/>
                </a:solidFill>
                <a:effectLst>
                  <a:outerShdw blurRad="36957" dist="36957" dir="2700000" rotWithShape="0">
                    <a:srgbClr val="000000"/>
                  </a:outerShdw>
                </a:effectLst>
                <a:latin typeface="+mn-lt"/>
                <a:ea typeface="+mn-ea"/>
                <a:cs typeface="+mn-cs"/>
                <a:sym typeface="Arial"/>
              </a:defRPr>
            </a:pPr>
            <a:r>
              <a:rPr dirty="0"/>
              <a:t>Leading to the conclusion that </a:t>
            </a:r>
            <a:r>
              <a:rPr b="1" dirty="0"/>
              <a:t>for a typical, fully loaded, transcontinental or transoceanic flight:</a:t>
            </a:r>
            <a:r>
              <a:rPr dirty="0"/>
              <a:t> </a:t>
            </a:r>
          </a:p>
          <a:p>
            <a:pPr defTabSz="886968">
              <a:lnSpc>
                <a:spcPct val="170000"/>
              </a:lnSpc>
              <a:tabLst>
                <a:tab pos="431800" algn="l"/>
                <a:tab pos="876300" algn="l"/>
                <a:tab pos="1320800" algn="l"/>
                <a:tab pos="1765300" algn="l"/>
                <a:tab pos="2209800" algn="l"/>
              </a:tabLst>
              <a:defRPr sz="194" b="0">
                <a:solidFill>
                  <a:srgbClr val="FFFFFF"/>
                </a:solidFill>
                <a:effectLst>
                  <a:outerShdw blurRad="36957" dist="36957" dir="2700000" rotWithShape="0">
                    <a:srgbClr val="000000"/>
                  </a:outerShdw>
                </a:effectLst>
                <a:latin typeface="+mn-lt"/>
                <a:ea typeface="+mn-ea"/>
                <a:cs typeface="+mn-cs"/>
                <a:sym typeface="Arial"/>
              </a:defRPr>
            </a:pPr>
            <a:endParaRPr dirty="0"/>
          </a:p>
          <a:p>
            <a:pPr algn="ctr" defTabSz="886968">
              <a:lnSpc>
                <a:spcPct val="170000"/>
              </a:lnSpc>
              <a:tabLst>
                <a:tab pos="431800" algn="l"/>
                <a:tab pos="876300" algn="l"/>
                <a:tab pos="1320800" algn="l"/>
                <a:tab pos="1765300" algn="l"/>
                <a:tab pos="2209800" algn="l"/>
              </a:tabLst>
              <a:defRPr sz="1552">
                <a:solidFill>
                  <a:srgbClr val="FBC901"/>
                </a:solidFill>
                <a:effectLst>
                  <a:outerShdw blurRad="36957" dist="36957" dir="2700000" rotWithShape="0">
                    <a:srgbClr val="000000"/>
                  </a:outerShdw>
                </a:effectLst>
                <a:latin typeface="+mn-lt"/>
                <a:ea typeface="+mn-ea"/>
                <a:cs typeface="+mn-cs"/>
                <a:sym typeface="Arial"/>
              </a:defRPr>
            </a:pPr>
            <a:r>
              <a:rPr dirty="0"/>
              <a:t>Load Weight is approximately ~ 3/4 Fuel versus 1/4 (Passengers + Cargo) </a:t>
            </a:r>
            <a:r>
              <a:rPr baseline="31999" dirty="0">
                <a:solidFill>
                  <a:schemeClr val="accent1">
                    <a:satOff val="-52631"/>
                    <a:lumOff val="17500"/>
                  </a:schemeClr>
                </a:solidFill>
              </a:rPr>
              <a:t>1</a:t>
            </a:r>
          </a:p>
          <a:p>
            <a:pPr algn="ctr" defTabSz="886968">
              <a:lnSpc>
                <a:spcPct val="170000"/>
              </a:lnSpc>
              <a:tabLst>
                <a:tab pos="431800" algn="l"/>
                <a:tab pos="876300" algn="l"/>
                <a:tab pos="1320800" algn="l"/>
                <a:tab pos="1765300" algn="l"/>
                <a:tab pos="2209800" algn="l"/>
              </a:tabLst>
              <a:defRPr sz="1552">
                <a:solidFill>
                  <a:srgbClr val="FF6600"/>
                </a:solidFill>
                <a:effectLst>
                  <a:outerShdw blurRad="36957" dist="36957" dir="2700000" rotWithShape="0">
                    <a:srgbClr val="000000"/>
                  </a:outerShdw>
                </a:effectLst>
                <a:latin typeface="+mn-lt"/>
                <a:ea typeface="+mn-ea"/>
                <a:cs typeface="+mn-cs"/>
                <a:sym typeface="Arial"/>
              </a:defRPr>
            </a:pPr>
            <a:r>
              <a:rPr dirty="0"/>
              <a:t>If Fuel Weight increased by 33%,  Passenger + Cargo weight would have to be cut to ZERO</a:t>
            </a:r>
          </a:p>
          <a:p>
            <a:pPr algn="ctr" defTabSz="886968">
              <a:lnSpc>
                <a:spcPct val="170000"/>
              </a:lnSpc>
              <a:tabLst>
                <a:tab pos="431800" algn="l"/>
                <a:tab pos="876300" algn="l"/>
                <a:tab pos="1320800" algn="l"/>
                <a:tab pos="1765300" algn="l"/>
                <a:tab pos="2209800" algn="l"/>
              </a:tabLst>
              <a:defRPr sz="1552">
                <a:solidFill>
                  <a:srgbClr val="FF6600"/>
                </a:solidFill>
                <a:effectLst>
                  <a:outerShdw blurRad="36957" dist="36957" dir="2700000" rotWithShape="0">
                    <a:srgbClr val="000000"/>
                  </a:outerShdw>
                </a:effectLst>
                <a:latin typeface="+mn-lt"/>
                <a:ea typeface="+mn-ea"/>
                <a:cs typeface="+mn-cs"/>
                <a:sym typeface="Arial"/>
              </a:defRPr>
            </a:pPr>
            <a:r>
              <a:rPr dirty="0"/>
              <a:t>If Fuel Weight increased by only 10%, Passenger + Cargo Weight would have to be cut by 30%</a:t>
            </a:r>
            <a:endParaRPr lang="en-US" dirty="0"/>
          </a:p>
          <a:p>
            <a:pPr algn="ctr" defTabSz="886968">
              <a:lnSpc>
                <a:spcPct val="170000"/>
              </a:lnSpc>
              <a:tabLst>
                <a:tab pos="431800" algn="l"/>
                <a:tab pos="876300" algn="l"/>
                <a:tab pos="1320800" algn="l"/>
                <a:tab pos="1765300" algn="l"/>
                <a:tab pos="2209800" algn="l"/>
              </a:tabLst>
              <a:defRPr sz="485">
                <a:solidFill>
                  <a:srgbClr val="FBC901"/>
                </a:solidFill>
                <a:effectLst>
                  <a:outerShdw blurRad="36957" dist="36957" dir="2700000" rotWithShape="0">
                    <a:srgbClr val="000000"/>
                  </a:outerShdw>
                </a:effectLst>
                <a:latin typeface="+mn-lt"/>
                <a:ea typeface="+mn-ea"/>
                <a:cs typeface="+mn-cs"/>
                <a:sym typeface="Arial"/>
              </a:defRPr>
            </a:pPr>
            <a:endParaRPr lang="en-US" dirty="0"/>
          </a:p>
          <a:p>
            <a:pPr algn="ctr" defTabSz="886968">
              <a:lnSpc>
                <a:spcPct val="170000"/>
              </a:lnSpc>
              <a:tabLst>
                <a:tab pos="431800" algn="l"/>
                <a:tab pos="876300" algn="l"/>
                <a:tab pos="1320800" algn="l"/>
                <a:tab pos="1765300" algn="l"/>
                <a:tab pos="2209800" algn="l"/>
              </a:tabLst>
              <a:defRPr sz="194">
                <a:solidFill>
                  <a:srgbClr val="FBC901"/>
                </a:solidFill>
                <a:effectLst>
                  <a:outerShdw blurRad="36957" dist="36957" dir="2700000" rotWithShape="0">
                    <a:srgbClr val="000000"/>
                  </a:outerShdw>
                </a:effectLst>
                <a:latin typeface="+mn-lt"/>
                <a:ea typeface="+mn-ea"/>
                <a:cs typeface="+mn-cs"/>
                <a:sym typeface="Arial"/>
              </a:defRPr>
            </a:pPr>
            <a:r>
              <a:rPr dirty="0"/>
              <a:t>:</a:t>
            </a:r>
          </a:p>
          <a:p>
            <a:pPr algn="ctr" defTabSz="886968">
              <a:lnSpc>
                <a:spcPct val="170000"/>
              </a:lnSpc>
              <a:tabLst>
                <a:tab pos="431800" algn="l"/>
                <a:tab pos="876300" algn="l"/>
                <a:tab pos="1320800" algn="l"/>
                <a:tab pos="1765300" algn="l"/>
                <a:tab pos="2209800" algn="l"/>
              </a:tabLst>
              <a:defRPr sz="1552" b="0">
                <a:solidFill>
                  <a:srgbClr val="FFFFFF"/>
                </a:solidFill>
                <a:effectLst>
                  <a:outerShdw blurRad="36957" dist="36957" dir="2700000" rotWithShape="0">
                    <a:srgbClr val="000000"/>
                  </a:outerShdw>
                </a:effectLst>
                <a:latin typeface="+mn-lt"/>
                <a:ea typeface="+mn-ea"/>
                <a:cs typeface="+mn-cs"/>
                <a:sym typeface="Arial"/>
              </a:defRPr>
            </a:pPr>
            <a:r>
              <a:rPr dirty="0"/>
              <a:t>But flight income is PAID by and thus proportional to Passenger + Cargo Weight</a:t>
            </a:r>
          </a:p>
          <a:p>
            <a:pPr algn="ctr" defTabSz="886968">
              <a:lnSpc>
                <a:spcPct val="170000"/>
              </a:lnSpc>
              <a:tabLst>
                <a:tab pos="431800" algn="l"/>
                <a:tab pos="876300" algn="l"/>
                <a:tab pos="1320800" algn="l"/>
                <a:tab pos="1765300" algn="l"/>
                <a:tab pos="2209800" algn="l"/>
              </a:tabLst>
              <a:defRPr sz="1552">
                <a:solidFill>
                  <a:srgbClr val="FF6600"/>
                </a:solidFill>
                <a:effectLst>
                  <a:outerShdw blurRad="36957" dist="36957" dir="2700000" rotWithShape="0">
                    <a:srgbClr val="000000"/>
                  </a:outerShdw>
                </a:effectLst>
                <a:latin typeface="+mn-lt"/>
                <a:ea typeface="+mn-ea"/>
                <a:cs typeface="+mn-cs"/>
                <a:sym typeface="Arial"/>
              </a:defRPr>
            </a:pPr>
            <a:r>
              <a:rPr dirty="0"/>
              <a:t>33% Heavier Fuel → ZERO Income </a:t>
            </a:r>
          </a:p>
          <a:p>
            <a:pPr algn="ctr" defTabSz="886968">
              <a:lnSpc>
                <a:spcPct val="170000"/>
              </a:lnSpc>
              <a:tabLst>
                <a:tab pos="431800" algn="l"/>
                <a:tab pos="876300" algn="l"/>
                <a:tab pos="1320800" algn="l"/>
                <a:tab pos="1765300" algn="l"/>
                <a:tab pos="2209800" algn="l"/>
              </a:tabLst>
              <a:defRPr sz="1552">
                <a:solidFill>
                  <a:srgbClr val="FFFFFF"/>
                </a:solidFill>
                <a:effectLst>
                  <a:outerShdw blurRad="36957" dist="36957" dir="2700000" rotWithShape="0">
                    <a:srgbClr val="000000"/>
                  </a:outerShdw>
                </a:effectLst>
                <a:latin typeface="+mn-lt"/>
                <a:ea typeface="+mn-ea"/>
                <a:cs typeface="+mn-cs"/>
                <a:sym typeface="Arial"/>
              </a:defRPr>
            </a:pPr>
            <a:r>
              <a:rPr dirty="0">
                <a:solidFill>
                  <a:srgbClr val="FF6600"/>
                </a:solidFill>
              </a:rPr>
              <a:t>10% Heavier Fuel → 1/3 drop in Income (</a:t>
            </a:r>
            <a:r>
              <a:rPr b="0" dirty="0">
                <a:solidFill>
                  <a:srgbClr val="FF6600"/>
                </a:solidFill>
              </a:rPr>
              <a:t>likely yielding</a:t>
            </a:r>
            <a:r>
              <a:rPr dirty="0">
                <a:solidFill>
                  <a:srgbClr val="FF6600"/>
                </a:solidFill>
              </a:rPr>
              <a:t> Negative Profit)</a:t>
            </a:r>
            <a:r>
              <a:rPr dirty="0"/>
              <a:t> </a:t>
            </a:r>
          </a:p>
          <a:p>
            <a:pPr algn="ctr" defTabSz="886968">
              <a:lnSpc>
                <a:spcPct val="170000"/>
              </a:lnSpc>
              <a:tabLst>
                <a:tab pos="431800" algn="l"/>
                <a:tab pos="876300" algn="l"/>
                <a:tab pos="1320800" algn="l"/>
                <a:tab pos="1765300" algn="l"/>
                <a:tab pos="2209800" algn="l"/>
              </a:tabLst>
              <a:defRPr sz="1552" b="0">
                <a:solidFill>
                  <a:srgbClr val="FFFFFF"/>
                </a:solidFill>
                <a:effectLst>
                  <a:outerShdw blurRad="36957" dist="36957" dir="2700000" rotWithShape="0">
                    <a:srgbClr val="000000"/>
                  </a:outerShdw>
                </a:effectLst>
                <a:latin typeface="+mn-lt"/>
                <a:ea typeface="+mn-ea"/>
                <a:cs typeface="+mn-cs"/>
                <a:sym typeface="Arial"/>
              </a:defRPr>
            </a:pPr>
            <a:r>
              <a:rPr dirty="0"/>
              <a:t>Smaller increases in Fuel Weight could still bankrupt today's low-profit-margin Aircraft Industry</a:t>
            </a:r>
          </a:p>
        </p:txBody>
      </p:sp>
      <p:sp>
        <p:nvSpPr>
          <p:cNvPr id="1347" name="Rectangle 5"/>
          <p:cNvSpPr txBox="1"/>
          <p:nvPr/>
        </p:nvSpPr>
        <p:spPr>
          <a:xfrm>
            <a:off x="124102" y="6384193"/>
            <a:ext cx="8895796" cy="4047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rPr dirty="0"/>
              <a:t>1) Explaining modern air travel's HUGE CARBON FOOTPRINT:</a:t>
            </a:r>
          </a:p>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rPr dirty="0"/>
              <a:t>For each </a:t>
            </a:r>
            <a:r>
              <a:rPr b="1" dirty="0"/>
              <a:t>1 kg</a:t>
            </a:r>
            <a:r>
              <a:rPr dirty="0"/>
              <a:t> of body &amp; luggage weight you add to a flight, ~ 3 </a:t>
            </a:r>
            <a:r>
              <a:rPr b="1" dirty="0"/>
              <a:t>kg</a:t>
            </a:r>
            <a:r>
              <a:rPr dirty="0"/>
              <a:t> of hydrocarbon fuel must be loaded and then burned into Greenhouse Gases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8" name="Rectangle 2"/>
          <p:cNvSpPr txBox="1">
            <a:spLocks noGrp="1"/>
          </p:cNvSpPr>
          <p:nvPr>
            <p:ph type="title"/>
          </p:nvPr>
        </p:nvSpPr>
        <p:spPr>
          <a:xfrm>
            <a:off x="304800" y="12699"/>
            <a:ext cx="8534400" cy="399273"/>
          </a:xfrm>
          <a:prstGeom prst="rect">
            <a:avLst/>
          </a:prstGeom>
        </p:spPr>
        <p:txBody>
          <a:bodyPr/>
          <a:lstStyle>
            <a:lvl1pPr>
              <a:defRPr sz="1700"/>
            </a:lvl1pPr>
          </a:lstStyle>
          <a:p>
            <a:r>
              <a:rPr dirty="0"/>
              <a:t>Returning (for a final time) to my Energetics Table:</a:t>
            </a:r>
          </a:p>
        </p:txBody>
      </p:sp>
      <p:sp>
        <p:nvSpPr>
          <p:cNvPr id="1349" name="Rectangle 3"/>
          <p:cNvSpPr txBox="1">
            <a:spLocks noGrp="1"/>
          </p:cNvSpPr>
          <p:nvPr>
            <p:ph type="body" sz="half" idx="1"/>
          </p:nvPr>
        </p:nvSpPr>
        <p:spPr>
          <a:xfrm>
            <a:off x="82717" y="3988145"/>
            <a:ext cx="9025546" cy="2680182"/>
          </a:xfrm>
          <a:prstGeom prst="rect">
            <a:avLst/>
          </a:prstGeom>
        </p:spPr>
        <p:txBody>
          <a:bodyPr>
            <a:noAutofit/>
          </a:bodyPr>
          <a:lstStyle/>
          <a:p>
            <a:r>
              <a:rPr sz="1400" dirty="0"/>
              <a:t>Below H</a:t>
            </a:r>
            <a:r>
              <a:rPr sz="1400" baseline="-5999" dirty="0"/>
              <a:t>2</a:t>
            </a:r>
            <a:r>
              <a:rPr sz="1400" dirty="0"/>
              <a:t> (with Energy / Mass plummeting in its pressurized and thus necessarily heavy tanks)</a:t>
            </a:r>
          </a:p>
          <a:p>
            <a:r>
              <a:rPr sz="1400" dirty="0"/>
              <a:t>	Below all of the Fossil-Fuels AND Fat (which, biofuel or not, would surely choke a Jet engine)</a:t>
            </a:r>
          </a:p>
          <a:p>
            <a:pPr>
              <a:defRPr sz="800"/>
            </a:pPr>
            <a:endParaRPr sz="700" dirty="0"/>
          </a:p>
          <a:p>
            <a:pPr algn="ctr">
              <a:defRPr b="1"/>
            </a:pPr>
            <a:r>
              <a:rPr sz="1400" dirty="0"/>
              <a:t>EVERYTHING ELSE IN THE TABLE HAS ENERGY / MASS &lt; 1/2 THAT OF JET FUEL</a:t>
            </a:r>
          </a:p>
          <a:p>
            <a:pPr algn="ctr"/>
            <a:r>
              <a:rPr sz="1400" dirty="0"/>
              <a:t>meaning planes would need MORE THAN twice the weight of those other "fuels"</a:t>
            </a:r>
          </a:p>
          <a:p>
            <a:pPr algn="ctr">
              <a:defRPr sz="800"/>
            </a:pPr>
            <a:endParaRPr sz="700" dirty="0"/>
          </a:p>
          <a:p>
            <a:pPr algn="ctr"/>
            <a:r>
              <a:rPr sz="1400" b="1" dirty="0">
                <a:solidFill>
                  <a:srgbClr val="FBC901"/>
                </a:solidFill>
              </a:rPr>
              <a:t>Income-generating </a:t>
            </a:r>
            <a:r>
              <a:rPr sz="1400" b="1" dirty="0">
                <a:solidFill>
                  <a:srgbClr val="66CC33"/>
                </a:solidFill>
              </a:rPr>
              <a:t>Green Flight</a:t>
            </a:r>
            <a:r>
              <a:rPr sz="1400" b="1" dirty="0">
                <a:solidFill>
                  <a:srgbClr val="FBC901"/>
                </a:solidFill>
              </a:rPr>
              <a:t> thus REQUIRES new fossil-fuel</a:t>
            </a:r>
            <a:r>
              <a:rPr lang="en-US" sz="1400" b="1" dirty="0">
                <a:solidFill>
                  <a:srgbClr val="FBC901"/>
                </a:solidFill>
              </a:rPr>
              <a:t>-</a:t>
            </a:r>
            <a:r>
              <a:rPr sz="1400" b="1" dirty="0">
                <a:solidFill>
                  <a:srgbClr val="FBC901"/>
                </a:solidFill>
              </a:rPr>
              <a:t>like synthetic fuels,</a:t>
            </a:r>
          </a:p>
          <a:p>
            <a:pPr algn="ctr">
              <a:defRPr b="1"/>
            </a:pPr>
            <a:r>
              <a:rPr sz="1400" b="0" dirty="0">
                <a:solidFill>
                  <a:srgbClr val="FBC901"/>
                </a:solidFill>
              </a:rPr>
              <a:t>(achievable only by investing much </a:t>
            </a:r>
            <a:r>
              <a:rPr sz="1400" dirty="0">
                <a:solidFill>
                  <a:srgbClr val="FBC901"/>
                </a:solidFill>
              </a:rPr>
              <a:t>more </a:t>
            </a:r>
            <a:r>
              <a:rPr sz="1400" b="0" dirty="0">
                <a:solidFill>
                  <a:srgbClr val="FBC901"/>
                </a:solidFill>
              </a:rPr>
              <a:t>energy &amp; money into their chemical synthesis)</a:t>
            </a:r>
            <a:r>
              <a:rPr sz="1400" dirty="0"/>
              <a:t> </a:t>
            </a:r>
          </a:p>
        </p:txBody>
      </p:sp>
      <p:pic>
        <p:nvPicPr>
          <p:cNvPr id="2" name="Picture 1">
            <a:extLst>
              <a:ext uri="{FF2B5EF4-FFF2-40B4-BE49-F238E27FC236}">
                <a16:creationId xmlns:a16="http://schemas.microsoft.com/office/drawing/2014/main" id="{B098A010-7AB7-9AB5-78E8-0E4B57FFCB24}"/>
              </a:ext>
            </a:extLst>
          </p:cNvPr>
          <p:cNvPicPr>
            <a:picLocks noChangeAspect="1"/>
          </p:cNvPicPr>
          <p:nvPr/>
        </p:nvPicPr>
        <p:blipFill>
          <a:blip r:embed="rId2"/>
          <a:stretch>
            <a:fillRect/>
          </a:stretch>
        </p:blipFill>
        <p:spPr>
          <a:xfrm>
            <a:off x="649255" y="622645"/>
            <a:ext cx="7696200" cy="3365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5" name="Rectangle 2"/>
          <p:cNvSpPr txBox="1">
            <a:spLocks noGrp="1"/>
          </p:cNvSpPr>
          <p:nvPr>
            <p:ph type="title"/>
          </p:nvPr>
        </p:nvSpPr>
        <p:spPr>
          <a:xfrm>
            <a:off x="304800" y="1993900"/>
            <a:ext cx="8534400" cy="675218"/>
          </a:xfrm>
          <a:prstGeom prst="rect">
            <a:avLst/>
          </a:prstGeom>
        </p:spPr>
        <p:txBody>
          <a:bodyPr/>
          <a:lstStyle>
            <a:lvl1pPr>
              <a:lnSpc>
                <a:spcPct val="200000"/>
              </a:lnSpc>
              <a:defRPr sz="2200" b="1" i="0">
                <a:solidFill>
                  <a:srgbClr val="FBC901"/>
                </a:solidFill>
              </a:defRPr>
            </a:lvl1pPr>
          </a:lstStyle>
          <a:p>
            <a:r>
              <a:t>Summary &amp; Conclusions</a:t>
            </a:r>
          </a:p>
        </p:txBody>
      </p:sp>
      <p:sp>
        <p:nvSpPr>
          <p:cNvPr id="1356" name="Rectangle 5"/>
          <p:cNvSpPr txBox="1"/>
          <p:nvPr/>
        </p:nvSpPr>
        <p:spPr>
          <a:xfrm>
            <a:off x="304800" y="6586967"/>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8" name="Rectangle 2"/>
          <p:cNvSpPr txBox="1">
            <a:spLocks noGrp="1"/>
          </p:cNvSpPr>
          <p:nvPr>
            <p:ph type="title"/>
          </p:nvPr>
        </p:nvSpPr>
        <p:spPr>
          <a:xfrm>
            <a:off x="304800" y="12699"/>
            <a:ext cx="8534400" cy="500506"/>
          </a:xfrm>
          <a:prstGeom prst="rect">
            <a:avLst/>
          </a:prstGeom>
        </p:spPr>
        <p:txBody>
          <a:bodyPr/>
          <a:lstStyle>
            <a:lvl1pPr>
              <a:defRPr sz="1800"/>
            </a:lvl1pPr>
          </a:lstStyle>
          <a:p>
            <a:r>
              <a:rPr dirty="0"/>
              <a:t>Part I:  Hydrogen Sources</a:t>
            </a:r>
          </a:p>
        </p:txBody>
      </p:sp>
      <p:sp>
        <p:nvSpPr>
          <p:cNvPr id="1359" name="Rectangle 3"/>
          <p:cNvSpPr txBox="1">
            <a:spLocks noGrp="1"/>
          </p:cNvSpPr>
          <p:nvPr>
            <p:ph type="body" sz="quarter" idx="1"/>
          </p:nvPr>
        </p:nvSpPr>
        <p:spPr>
          <a:xfrm>
            <a:off x="79970" y="624930"/>
            <a:ext cx="8984060" cy="357028"/>
          </a:xfrm>
          <a:prstGeom prst="rect">
            <a:avLst/>
          </a:prstGeom>
        </p:spPr>
        <p:txBody>
          <a:bodyPr/>
          <a:lstStyle/>
          <a:p>
            <a:pPr>
              <a:defRPr>
                <a:solidFill>
                  <a:srgbClr val="FBC901"/>
                </a:solidFill>
              </a:defRPr>
            </a:pPr>
            <a:r>
              <a:rPr b="1" dirty="0"/>
              <a:t>Climate Driven Choice:</a:t>
            </a:r>
            <a:r>
              <a:rPr dirty="0"/>
              <a:t>  </a:t>
            </a:r>
            <a:r>
              <a:rPr dirty="0">
                <a:solidFill>
                  <a:srgbClr val="FFFFFF"/>
                </a:solidFill>
              </a:rPr>
              <a:t>Green-electricity-powered water Electrolysis</a:t>
            </a:r>
          </a:p>
        </p:txBody>
      </p:sp>
      <p:sp>
        <p:nvSpPr>
          <p:cNvPr id="1360" name="Rectangle 3"/>
          <p:cNvSpPr txBox="1"/>
          <p:nvPr/>
        </p:nvSpPr>
        <p:spPr>
          <a:xfrm>
            <a:off x="108998" y="2985802"/>
            <a:ext cx="8984060" cy="3570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sz="1600" dirty="0"/>
              <a:t>Now accounting for only an almost negligible </a:t>
            </a:r>
            <a:r>
              <a:rPr sz="1600" dirty="0">
                <a:solidFill>
                  <a:srgbClr val="FF6600"/>
                </a:solidFill>
              </a:rPr>
              <a:t>"~ 0.03% of today's H</a:t>
            </a:r>
            <a:r>
              <a:rPr sz="1600" baseline="-5999" dirty="0">
                <a:solidFill>
                  <a:srgbClr val="FF6600"/>
                </a:solidFill>
              </a:rPr>
              <a:t>2</a:t>
            </a:r>
            <a:r>
              <a:rPr sz="1600" dirty="0">
                <a:solidFill>
                  <a:srgbClr val="FF6600"/>
                </a:solidFill>
              </a:rPr>
              <a:t> production"</a:t>
            </a:r>
          </a:p>
        </p:txBody>
      </p:sp>
      <p:grpSp>
        <p:nvGrpSpPr>
          <p:cNvPr id="1377" name="Group"/>
          <p:cNvGrpSpPr/>
          <p:nvPr/>
        </p:nvGrpSpPr>
        <p:grpSpPr>
          <a:xfrm>
            <a:off x="4584525" y="3820438"/>
            <a:ext cx="4507601" cy="1474920"/>
            <a:chOff x="0" y="0"/>
            <a:chExt cx="4622875" cy="1608528"/>
          </a:xfrm>
        </p:grpSpPr>
        <p:grpSp>
          <p:nvGrpSpPr>
            <p:cNvPr id="1364" name="Group"/>
            <p:cNvGrpSpPr/>
            <p:nvPr/>
          </p:nvGrpSpPr>
          <p:grpSpPr>
            <a:xfrm>
              <a:off x="3553033" y="-1"/>
              <a:ext cx="1069843" cy="1129920"/>
              <a:chOff x="0" y="0"/>
              <a:chExt cx="1069841" cy="1129918"/>
            </a:xfrm>
          </p:grpSpPr>
          <p:pic>
            <p:nvPicPr>
              <p:cNvPr id="1361" name="Image" descr="Image"/>
              <p:cNvPicPr>
                <a:picLocks noChangeAspect="1"/>
              </p:cNvPicPr>
              <p:nvPr/>
            </p:nvPicPr>
            <p:blipFill>
              <a:blip r:embed="rId2"/>
              <a:srcRect b="10167"/>
              <a:stretch>
                <a:fillRect/>
              </a:stretch>
            </p:blipFill>
            <p:spPr>
              <a:xfrm>
                <a:off x="127619" y="-1"/>
                <a:ext cx="814620" cy="887683"/>
              </a:xfrm>
              <a:prstGeom prst="rect">
                <a:avLst/>
              </a:prstGeom>
              <a:ln w="12700" cap="flat">
                <a:noFill/>
                <a:miter lim="400000"/>
              </a:ln>
              <a:effectLst/>
            </p:spPr>
          </p:pic>
          <p:sp>
            <p:nvSpPr>
              <p:cNvPr id="1362" name="Rectangle 3"/>
              <p:cNvSpPr txBox="1"/>
              <p:nvPr/>
            </p:nvSpPr>
            <p:spPr>
              <a:xfrm>
                <a:off x="0" y="907626"/>
                <a:ext cx="1069842" cy="2222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47500" lnSpcReduction="20000"/>
              </a:bodyPr>
              <a:lstStyle>
                <a:lvl1pPr algn="ct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t>2.67 QW-h</a:t>
                </a:r>
              </a:p>
            </p:txBody>
          </p:sp>
          <p:sp>
            <p:nvSpPr>
              <p:cNvPr id="1363" name="Rectangle 3"/>
              <p:cNvSpPr txBox="1"/>
              <p:nvPr/>
            </p:nvSpPr>
            <p:spPr>
              <a:xfrm>
                <a:off x="200581" y="9272"/>
                <a:ext cx="668381" cy="158055"/>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92500" lnSpcReduction="20000"/>
              </a:bodyPr>
              <a:lstStyle>
                <a:lvl1pPr algn="ctr" defTabSz="512063">
                  <a:defRPr sz="448"/>
                </a:lvl1pPr>
              </a:lstStyle>
              <a:p>
                <a:r>
                  <a:t>Commercial</a:t>
                </a:r>
              </a:p>
            </p:txBody>
          </p:sp>
        </p:grpSp>
        <p:grpSp>
          <p:nvGrpSpPr>
            <p:cNvPr id="1368" name="Group"/>
            <p:cNvGrpSpPr/>
            <p:nvPr/>
          </p:nvGrpSpPr>
          <p:grpSpPr>
            <a:xfrm>
              <a:off x="2621872" y="7000"/>
              <a:ext cx="1069843" cy="1202380"/>
              <a:chOff x="0" y="0"/>
              <a:chExt cx="1069841" cy="1202379"/>
            </a:xfrm>
          </p:grpSpPr>
          <p:pic>
            <p:nvPicPr>
              <p:cNvPr id="1365" name="Image" descr="Image"/>
              <p:cNvPicPr>
                <a:picLocks noChangeAspect="1"/>
              </p:cNvPicPr>
              <p:nvPr/>
            </p:nvPicPr>
            <p:blipFill>
              <a:blip r:embed="rId3"/>
              <a:srcRect b="9838"/>
              <a:stretch>
                <a:fillRect/>
              </a:stretch>
            </p:blipFill>
            <p:spPr>
              <a:xfrm>
                <a:off x="108256" y="0"/>
                <a:ext cx="853182" cy="960464"/>
              </a:xfrm>
              <a:prstGeom prst="rect">
                <a:avLst/>
              </a:prstGeom>
              <a:ln w="12700" cap="flat">
                <a:noFill/>
                <a:miter lim="400000"/>
              </a:ln>
              <a:effectLst/>
            </p:spPr>
          </p:pic>
          <p:sp>
            <p:nvSpPr>
              <p:cNvPr id="1366" name="Rectangle 3"/>
              <p:cNvSpPr txBox="1"/>
              <p:nvPr/>
            </p:nvSpPr>
            <p:spPr>
              <a:xfrm>
                <a:off x="0" y="980087"/>
                <a:ext cx="1069842" cy="2222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47500" lnSpcReduction="20000"/>
              </a:bodyPr>
              <a:lstStyle>
                <a:lvl1pPr algn="ct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t>3.39 QW-h</a:t>
                </a:r>
              </a:p>
            </p:txBody>
          </p:sp>
          <p:sp>
            <p:nvSpPr>
              <p:cNvPr id="1367" name="Rectangle 3"/>
              <p:cNvSpPr txBox="1"/>
              <p:nvPr/>
            </p:nvSpPr>
            <p:spPr>
              <a:xfrm>
                <a:off x="118670" y="720"/>
                <a:ext cx="814603" cy="158055"/>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92500" lnSpcReduction="20000"/>
              </a:bodyPr>
              <a:lstStyle>
                <a:lvl1pPr algn="ctr" defTabSz="512063">
                  <a:defRPr sz="448"/>
                </a:lvl1pPr>
              </a:lstStyle>
              <a:p>
                <a:r>
                  <a:t>Residential</a:t>
                </a:r>
              </a:p>
            </p:txBody>
          </p:sp>
        </p:grpSp>
        <p:grpSp>
          <p:nvGrpSpPr>
            <p:cNvPr id="1372" name="Group"/>
            <p:cNvGrpSpPr/>
            <p:nvPr/>
          </p:nvGrpSpPr>
          <p:grpSpPr>
            <a:xfrm>
              <a:off x="1374705" y="10094"/>
              <a:ext cx="1258082" cy="1584077"/>
              <a:chOff x="0" y="0"/>
              <a:chExt cx="1258081" cy="1584075"/>
            </a:xfrm>
          </p:grpSpPr>
          <p:pic>
            <p:nvPicPr>
              <p:cNvPr id="1369" name="Image" descr="Image"/>
              <p:cNvPicPr>
                <a:picLocks noChangeAspect="1"/>
              </p:cNvPicPr>
              <p:nvPr/>
            </p:nvPicPr>
            <p:blipFill>
              <a:blip r:embed="rId4"/>
              <a:srcRect b="7933"/>
              <a:stretch>
                <a:fillRect/>
              </a:stretch>
            </p:blipFill>
            <p:spPr>
              <a:xfrm>
                <a:off x="0" y="-1"/>
                <a:ext cx="1258082" cy="1340226"/>
              </a:xfrm>
              <a:prstGeom prst="rect">
                <a:avLst/>
              </a:prstGeom>
              <a:ln w="12700" cap="flat">
                <a:noFill/>
                <a:miter lim="400000"/>
              </a:ln>
              <a:effectLst/>
            </p:spPr>
          </p:pic>
          <p:sp>
            <p:nvSpPr>
              <p:cNvPr id="1370" name="Rectangle 3"/>
              <p:cNvSpPr txBox="1"/>
              <p:nvPr/>
            </p:nvSpPr>
            <p:spPr>
              <a:xfrm>
                <a:off x="104742" y="1361783"/>
                <a:ext cx="1069843" cy="2222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47500" lnSpcReduction="20000"/>
              </a:bodyPr>
              <a:lstStyle>
                <a:lvl1pPr algn="ct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t>7.59 QW-h</a:t>
                </a:r>
              </a:p>
            </p:txBody>
          </p:sp>
          <p:sp>
            <p:nvSpPr>
              <p:cNvPr id="1371" name="Rectangle 3"/>
              <p:cNvSpPr txBox="1"/>
              <p:nvPr/>
            </p:nvSpPr>
            <p:spPr>
              <a:xfrm>
                <a:off x="171767" y="28409"/>
                <a:ext cx="914426" cy="158055"/>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92500" lnSpcReduction="20000"/>
              </a:bodyPr>
              <a:lstStyle>
                <a:lvl1pPr algn="ctr" defTabSz="512063">
                  <a:defRPr sz="448"/>
                </a:lvl1pPr>
              </a:lstStyle>
              <a:p>
                <a:r>
                  <a:t>Industrial</a:t>
                </a:r>
              </a:p>
            </p:txBody>
          </p:sp>
        </p:grpSp>
        <p:grpSp>
          <p:nvGrpSpPr>
            <p:cNvPr id="1376" name="Group"/>
            <p:cNvGrpSpPr/>
            <p:nvPr/>
          </p:nvGrpSpPr>
          <p:grpSpPr>
            <a:xfrm>
              <a:off x="0" y="10594"/>
              <a:ext cx="1277363" cy="1597935"/>
              <a:chOff x="0" y="0"/>
              <a:chExt cx="1277362" cy="1597934"/>
            </a:xfrm>
          </p:grpSpPr>
          <p:pic>
            <p:nvPicPr>
              <p:cNvPr id="1373" name="Image" descr="Image"/>
              <p:cNvPicPr>
                <a:picLocks noChangeAspect="1"/>
              </p:cNvPicPr>
              <p:nvPr/>
            </p:nvPicPr>
            <p:blipFill>
              <a:blip r:embed="rId5"/>
              <a:srcRect b="6658"/>
              <a:stretch>
                <a:fillRect/>
              </a:stretch>
            </p:blipFill>
            <p:spPr>
              <a:xfrm>
                <a:off x="0" y="0"/>
                <a:ext cx="1277363" cy="1345292"/>
              </a:xfrm>
              <a:prstGeom prst="rect">
                <a:avLst/>
              </a:prstGeom>
              <a:ln w="12700" cap="flat">
                <a:noFill/>
                <a:miter lim="400000"/>
              </a:ln>
              <a:effectLst/>
            </p:spPr>
          </p:pic>
          <p:sp>
            <p:nvSpPr>
              <p:cNvPr id="1374" name="Rectangle 3"/>
              <p:cNvSpPr txBox="1"/>
              <p:nvPr/>
            </p:nvSpPr>
            <p:spPr>
              <a:xfrm>
                <a:off x="89717" y="1375642"/>
                <a:ext cx="1069843" cy="2222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47500" lnSpcReduction="20000"/>
              </a:bodyPr>
              <a:lstStyle>
                <a:lvl1pPr algn="ctr">
                  <a:lnSpc>
                    <a:spcPct val="170000"/>
                  </a:lnSpc>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n-lt"/>
                    <a:ea typeface="+mn-ea"/>
                    <a:cs typeface="+mn-cs"/>
                    <a:sym typeface="Arial"/>
                  </a:defRPr>
                </a:lvl1pPr>
              </a:lstStyle>
              <a:p>
                <a:r>
                  <a:t>7.88 QW-h</a:t>
                </a:r>
              </a:p>
            </p:txBody>
          </p:sp>
          <p:sp>
            <p:nvSpPr>
              <p:cNvPr id="1375" name="Rectangle 3"/>
              <p:cNvSpPr txBox="1"/>
              <p:nvPr/>
            </p:nvSpPr>
            <p:spPr>
              <a:xfrm>
                <a:off x="181449" y="18000"/>
                <a:ext cx="914426" cy="158055"/>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92500" lnSpcReduction="20000"/>
              </a:bodyPr>
              <a:lstStyle>
                <a:lvl1pPr algn="ctr" defTabSz="512063">
                  <a:defRPr sz="448"/>
                </a:lvl1pPr>
              </a:lstStyle>
              <a:p>
                <a:r>
                  <a:t>Transportation</a:t>
                </a:r>
              </a:p>
            </p:txBody>
          </p:sp>
        </p:grpSp>
      </p:grpSp>
      <p:grpSp>
        <p:nvGrpSpPr>
          <p:cNvPr id="1384" name="Group"/>
          <p:cNvGrpSpPr/>
          <p:nvPr/>
        </p:nvGrpSpPr>
        <p:grpSpPr>
          <a:xfrm>
            <a:off x="681080" y="1246083"/>
            <a:ext cx="8112041" cy="1358142"/>
            <a:chOff x="0" y="0"/>
            <a:chExt cx="8112041" cy="1358140"/>
          </a:xfrm>
        </p:grpSpPr>
        <p:pic>
          <p:nvPicPr>
            <p:cNvPr id="1378" name="Image" descr="Image"/>
            <p:cNvPicPr>
              <a:picLocks noChangeAspect="1"/>
            </p:cNvPicPr>
            <p:nvPr/>
          </p:nvPicPr>
          <p:blipFill>
            <a:blip r:embed="rId6"/>
            <a:stretch>
              <a:fillRect/>
            </a:stretch>
          </p:blipFill>
          <p:spPr>
            <a:xfrm>
              <a:off x="0" y="0"/>
              <a:ext cx="2896949" cy="1358140"/>
            </a:xfrm>
            <a:prstGeom prst="rect">
              <a:avLst/>
            </a:prstGeom>
            <a:ln w="12700" cap="flat">
              <a:noFill/>
              <a:miter lim="400000"/>
            </a:ln>
            <a:effectLst/>
          </p:spPr>
        </p:pic>
        <p:grpSp>
          <p:nvGrpSpPr>
            <p:cNvPr id="1382" name="Group"/>
            <p:cNvGrpSpPr/>
            <p:nvPr/>
          </p:nvGrpSpPr>
          <p:grpSpPr>
            <a:xfrm>
              <a:off x="3611408" y="0"/>
              <a:ext cx="4500633" cy="1358140"/>
              <a:chOff x="0" y="0"/>
              <a:chExt cx="4500631" cy="1358139"/>
            </a:xfrm>
          </p:grpSpPr>
          <p:sp>
            <p:nvSpPr>
              <p:cNvPr id="1379" name="Rectangle 2"/>
              <p:cNvSpPr txBox="1"/>
              <p:nvPr/>
            </p:nvSpPr>
            <p:spPr>
              <a:xfrm>
                <a:off x="0" y="491483"/>
                <a:ext cx="1417284" cy="3570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p>
                <a:pPr algn="r">
                  <a:defRPr sz="1400" b="0" i="1">
                    <a:solidFill>
                      <a:srgbClr val="E5FFFF"/>
                    </a:solidFill>
                    <a:effectLst>
                      <a:outerShdw blurRad="38100" dist="38100" dir="2700000" rotWithShape="0">
                        <a:srgbClr val="000000"/>
                      </a:outerShdw>
                    </a:effectLst>
                    <a:latin typeface="+mn-lt"/>
                    <a:ea typeface="+mn-ea"/>
                    <a:cs typeface="+mn-cs"/>
                    <a:sym typeface="Arial"/>
                  </a:defRPr>
                </a:pPr>
                <a:r>
                  <a:rPr b="1">
                    <a:solidFill>
                      <a:srgbClr val="66CC33"/>
                    </a:solidFill>
                  </a:rPr>
                  <a:t>Electricity</a:t>
                </a:r>
                <a:r>
                  <a:t> →</a:t>
                </a:r>
              </a:p>
            </p:txBody>
          </p:sp>
          <p:pic>
            <p:nvPicPr>
              <p:cNvPr id="1380" name="Image" descr="Image"/>
              <p:cNvPicPr>
                <a:picLocks noChangeAspect="1"/>
              </p:cNvPicPr>
              <p:nvPr/>
            </p:nvPicPr>
            <p:blipFill>
              <a:blip r:embed="rId7"/>
              <a:stretch>
                <a:fillRect/>
              </a:stretch>
            </p:blipFill>
            <p:spPr>
              <a:xfrm>
                <a:off x="1409524" y="0"/>
                <a:ext cx="1414883" cy="1358140"/>
              </a:xfrm>
              <a:prstGeom prst="rect">
                <a:avLst/>
              </a:prstGeom>
              <a:ln w="12700" cap="flat">
                <a:noFill/>
                <a:miter lim="400000"/>
              </a:ln>
              <a:effectLst/>
            </p:spPr>
          </p:pic>
          <p:sp>
            <p:nvSpPr>
              <p:cNvPr id="1381" name="Rectangle 2"/>
              <p:cNvSpPr txBox="1"/>
              <p:nvPr/>
            </p:nvSpPr>
            <p:spPr>
              <a:xfrm>
                <a:off x="2854747" y="497071"/>
                <a:ext cx="1645885" cy="3458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p>
                <a:pPr>
                  <a:defRPr sz="1400" i="1">
                    <a:solidFill>
                      <a:srgbClr val="E5FFFF"/>
                    </a:solidFill>
                    <a:effectLst>
                      <a:outerShdw blurRad="38100" dist="38100" dir="2700000" rotWithShape="0">
                        <a:srgbClr val="000000"/>
                      </a:outerShdw>
                    </a:effectLst>
                    <a:latin typeface="+mn-lt"/>
                    <a:ea typeface="+mn-ea"/>
                    <a:cs typeface="+mn-cs"/>
                    <a:sym typeface="Arial"/>
                  </a:defRPr>
                </a:pPr>
                <a:r>
                  <a:t>→ </a:t>
                </a:r>
                <a:r>
                  <a:rPr>
                    <a:solidFill>
                      <a:srgbClr val="66CC33"/>
                    </a:solidFill>
                  </a:rPr>
                  <a:t>Hydrogen Gas</a:t>
                </a:r>
              </a:p>
            </p:txBody>
          </p:sp>
        </p:grpSp>
        <p:sp>
          <p:nvSpPr>
            <p:cNvPr id="1383" name="Rectangle 3"/>
            <p:cNvSpPr txBox="1"/>
            <p:nvPr/>
          </p:nvSpPr>
          <p:spPr>
            <a:xfrm>
              <a:off x="3145811" y="329466"/>
              <a:ext cx="593574" cy="5756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92500" lnSpcReduction="20000"/>
            </a:bodyPr>
            <a:lstStyle>
              <a:lvl1pPr algn="ctr">
                <a:lnSpc>
                  <a:spcPct val="170000"/>
                </a:lnSpc>
                <a:tabLst>
                  <a:tab pos="457200" algn="l"/>
                  <a:tab pos="914400" algn="l"/>
                  <a:tab pos="1371600" algn="l"/>
                  <a:tab pos="1828800" algn="l"/>
                  <a:tab pos="2286000" algn="l"/>
                </a:tabLst>
                <a:defRPr sz="2500">
                  <a:solidFill>
                    <a:srgbClr val="FBC901"/>
                  </a:solidFill>
                  <a:effectLst>
                    <a:outerShdw blurRad="38100" dist="38100" dir="2700000" rotWithShape="0">
                      <a:srgbClr val="000000"/>
                    </a:outerShdw>
                  </a:effectLst>
                  <a:latin typeface="+mn-lt"/>
                  <a:ea typeface="+mn-ea"/>
                  <a:cs typeface="+mn-cs"/>
                  <a:sym typeface="Arial"/>
                </a:defRPr>
              </a:lvl1pPr>
            </a:lstStyle>
            <a:p>
              <a:r>
                <a:rPr dirty="0"/>
                <a:t>=</a:t>
              </a:r>
            </a:p>
          </p:txBody>
        </p:sp>
      </p:grpSp>
      <p:sp>
        <p:nvSpPr>
          <p:cNvPr id="1385" name="Rectangle 3"/>
          <p:cNvSpPr txBox="1"/>
          <p:nvPr/>
        </p:nvSpPr>
        <p:spPr>
          <a:xfrm>
            <a:off x="129009" y="3709230"/>
            <a:ext cx="4753678" cy="15722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10000"/>
          </a:bodyPr>
          <a:lstStyle/>
          <a:p>
            <a:pPr>
              <a:lnSpc>
                <a:spcPct val="170000"/>
              </a:lnSpc>
              <a:tabLst>
                <a:tab pos="446088" algn="l"/>
              </a:tabLst>
            </a:pPr>
            <a:r>
              <a:rPr lang="en-US" sz="1600" b="0" dirty="0">
                <a:solidFill>
                  <a:srgbClr val="FFFFFF"/>
                </a:solidFill>
                <a:effectLst/>
                <a:latin typeface="Arial" panose="020B0604020202020204" pitchFamily="34" charset="0"/>
              </a:rPr>
              <a:t>For electrolyzed H</a:t>
            </a:r>
            <a:r>
              <a:rPr lang="en-US" sz="1600" b="0" baseline="-25000" dirty="0">
                <a:solidFill>
                  <a:srgbClr val="FFFFFF"/>
                </a:solidFill>
                <a:effectLst/>
                <a:latin typeface="Arial" panose="020B0604020202020204" pitchFamily="34" charset="0"/>
              </a:rPr>
              <a:t>2</a:t>
            </a:r>
            <a:r>
              <a:rPr lang="en-US" sz="1600" b="0" dirty="0">
                <a:solidFill>
                  <a:srgbClr val="FFFFFF"/>
                </a:solidFill>
                <a:effectLst/>
                <a:latin typeface="Arial" panose="020B0604020202020204" pitchFamily="34" charset="0"/>
              </a:rPr>
              <a:t> to displace U.S. use of </a:t>
            </a:r>
          </a:p>
          <a:p>
            <a:pPr>
              <a:lnSpc>
                <a:spcPct val="170000"/>
              </a:lnSpc>
              <a:tabLst>
                <a:tab pos="446088" algn="l"/>
              </a:tabLst>
            </a:pPr>
            <a:r>
              <a:rPr lang="en-US" sz="1600" b="0" dirty="0">
                <a:solidFill>
                  <a:srgbClr val="FFFFFF"/>
                </a:solidFill>
                <a:effectLst/>
                <a:latin typeface="Arial" panose="020B0604020202020204" pitchFamily="34" charset="0"/>
              </a:rPr>
              <a:t>	Fossil Fuels (</a:t>
            </a:r>
            <a:r>
              <a:rPr lang="en-US" sz="1600" b="0" dirty="0">
                <a:solidFill>
                  <a:srgbClr val="FC4F08"/>
                </a:solidFill>
                <a:effectLst/>
                <a:latin typeface="Arial" panose="020B0604020202020204" pitchFamily="34" charset="0"/>
              </a:rPr>
              <a:t>red</a:t>
            </a:r>
            <a:r>
              <a:rPr lang="en-US" sz="1600" b="0" dirty="0">
                <a:solidFill>
                  <a:srgbClr val="FFFFFF"/>
                </a:solidFill>
                <a:effectLst/>
                <a:latin typeface="Arial" panose="020B0604020202020204" pitchFamily="34" charset="0"/>
              </a:rPr>
              <a:t> &amp; </a:t>
            </a:r>
            <a:r>
              <a:rPr lang="en-US" sz="1600" b="0" dirty="0">
                <a:solidFill>
                  <a:srgbClr val="FC7477"/>
                </a:solidFill>
                <a:effectLst/>
                <a:latin typeface="Arial" panose="020B0604020202020204" pitchFamily="34" charset="0"/>
              </a:rPr>
              <a:t>pink</a:t>
            </a:r>
            <a:r>
              <a:rPr lang="en-US" sz="1600" b="0" dirty="0">
                <a:solidFill>
                  <a:srgbClr val="FFFFFF"/>
                </a:solidFill>
                <a:effectLst/>
                <a:latin typeface="Arial" panose="020B0604020202020204" pitchFamily="34" charset="0"/>
              </a:rPr>
              <a:t> parts of pie charts),</a:t>
            </a:r>
          </a:p>
          <a:p>
            <a:pPr>
              <a:lnSpc>
                <a:spcPct val="170000"/>
              </a:lnSpc>
              <a:tabLst>
                <a:tab pos="446088" algn="l"/>
              </a:tabLst>
            </a:pPr>
            <a:r>
              <a:rPr lang="en-US" sz="1600" b="0" dirty="0">
                <a:solidFill>
                  <a:srgbClr val="FFFFFF"/>
                </a:solidFill>
                <a:effectLst/>
                <a:latin typeface="Arial" panose="020B0604020202020204" pitchFamily="34" charset="0"/>
              </a:rPr>
              <a:t>Total U.S. </a:t>
            </a:r>
            <a:r>
              <a:rPr lang="en-US" sz="1600" b="0" dirty="0">
                <a:solidFill>
                  <a:srgbClr val="58C627"/>
                </a:solidFill>
                <a:effectLst/>
                <a:latin typeface="Arial" panose="020B0604020202020204" pitchFamily="34" charset="0"/>
              </a:rPr>
              <a:t>Green Electricity</a:t>
            </a:r>
            <a:r>
              <a:rPr lang="en-US" sz="1600" b="0" dirty="0">
                <a:solidFill>
                  <a:srgbClr val="FFFFFF"/>
                </a:solidFill>
                <a:effectLst/>
                <a:latin typeface="Arial" panose="020B0604020202020204" pitchFamily="34" charset="0"/>
              </a:rPr>
              <a:t> production would </a:t>
            </a:r>
          </a:p>
          <a:p>
            <a:pPr>
              <a:lnSpc>
                <a:spcPct val="170000"/>
              </a:lnSpc>
              <a:tabLst>
                <a:tab pos="446088" algn="l"/>
              </a:tabLst>
            </a:pPr>
            <a:r>
              <a:rPr lang="en-US" sz="1600" b="0" dirty="0">
                <a:solidFill>
                  <a:srgbClr val="FFFFFF"/>
                </a:solidFill>
                <a:effectLst/>
                <a:latin typeface="Arial" panose="020B0604020202020204" pitchFamily="34" charset="0"/>
              </a:rPr>
              <a:t>	have to increase by ~ 7 to 12 times</a:t>
            </a:r>
          </a:p>
        </p:txBody>
      </p:sp>
      <p:sp>
        <p:nvSpPr>
          <p:cNvPr id="1386" name="Rectangle 3"/>
          <p:cNvSpPr txBox="1"/>
          <p:nvPr/>
        </p:nvSpPr>
        <p:spPr>
          <a:xfrm>
            <a:off x="203395" y="5701862"/>
            <a:ext cx="8737210" cy="9004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 THE SAME CHALLENGE CONFRONTING </a:t>
            </a:r>
            <a:r>
              <a:rPr b="1" dirty="0"/>
              <a:t>ALL</a:t>
            </a:r>
            <a:r>
              <a:rPr dirty="0"/>
              <a:t> ELECTRIFICATION SCHEMES</a:t>
            </a:r>
          </a:p>
          <a:p>
            <a:pPr algn="ct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dirty="0"/>
              <a:t>(including those dependent upon batteries)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8" name="Rectangle 2"/>
          <p:cNvSpPr txBox="1">
            <a:spLocks noGrp="1"/>
          </p:cNvSpPr>
          <p:nvPr>
            <p:ph type="title"/>
          </p:nvPr>
        </p:nvSpPr>
        <p:spPr>
          <a:xfrm>
            <a:off x="304800" y="12699"/>
            <a:ext cx="8534400" cy="500506"/>
          </a:xfrm>
          <a:prstGeom prst="rect">
            <a:avLst/>
          </a:prstGeom>
        </p:spPr>
        <p:txBody>
          <a:bodyPr/>
          <a:lstStyle>
            <a:lvl1pPr>
              <a:defRPr sz="1800"/>
            </a:lvl1pPr>
          </a:lstStyle>
          <a:p>
            <a:r>
              <a:t>Part I:  Hydrogen Sources (cont'd)</a:t>
            </a:r>
          </a:p>
        </p:txBody>
      </p:sp>
      <p:sp>
        <p:nvSpPr>
          <p:cNvPr id="1389" name="Rectangle 3"/>
          <p:cNvSpPr txBox="1">
            <a:spLocks noGrp="1"/>
          </p:cNvSpPr>
          <p:nvPr>
            <p:ph type="body" sz="quarter" idx="1"/>
          </p:nvPr>
        </p:nvSpPr>
        <p:spPr>
          <a:xfrm>
            <a:off x="79970" y="523330"/>
            <a:ext cx="8984060" cy="1331022"/>
          </a:xfrm>
          <a:prstGeom prst="rect">
            <a:avLst/>
          </a:prstGeom>
        </p:spPr>
        <p:txBody>
          <a:bodyPr/>
          <a:lstStyle/>
          <a:p>
            <a:pPr>
              <a:defRPr>
                <a:solidFill>
                  <a:srgbClr val="FBC901"/>
                </a:solidFill>
              </a:defRPr>
            </a:pPr>
            <a:r>
              <a:rPr b="1"/>
              <a:t>Industry Driven Choice:</a:t>
            </a:r>
            <a:r>
              <a:t>  </a:t>
            </a:r>
            <a:r>
              <a:rPr>
                <a:solidFill>
                  <a:srgbClr val="FFFFFF"/>
                </a:solidFill>
              </a:rPr>
              <a:t>H</a:t>
            </a:r>
            <a:r>
              <a:rPr baseline="-5999">
                <a:solidFill>
                  <a:srgbClr val="FFFFFF"/>
                </a:solidFill>
              </a:rPr>
              <a:t>2</a:t>
            </a:r>
            <a:r>
              <a:rPr>
                <a:solidFill>
                  <a:srgbClr val="FFFFFF"/>
                </a:solidFill>
              </a:rPr>
              <a:t> gas synthesized via its separation from Fossil Fuels</a:t>
            </a:r>
          </a:p>
          <a:p>
            <a:pPr>
              <a:defRPr>
                <a:solidFill>
                  <a:srgbClr val="FBC901"/>
                </a:solidFill>
              </a:defRPr>
            </a:pPr>
            <a:r>
              <a:rPr>
                <a:solidFill>
                  <a:srgbClr val="FFFFFF"/>
                </a:solidFill>
              </a:rPr>
              <a:t>	Most particularly, by high-energy-investment Steam Reforming of Methane (SMR), with a</a:t>
            </a:r>
          </a:p>
          <a:p>
            <a:pPr>
              <a:defRPr>
                <a:solidFill>
                  <a:srgbClr val="FBC901"/>
                </a:solidFill>
              </a:defRPr>
            </a:pPr>
            <a:r>
              <a:rPr>
                <a:solidFill>
                  <a:srgbClr val="FFFFFF"/>
                </a:solidFill>
              </a:rPr>
              <a:t>		claim that the GHG CO</a:t>
            </a:r>
            <a:r>
              <a:rPr baseline="-5999">
                <a:solidFill>
                  <a:srgbClr val="FFFFFF"/>
                </a:solidFill>
              </a:rPr>
              <a:t>2</a:t>
            </a:r>
            <a:r>
              <a:rPr>
                <a:solidFill>
                  <a:srgbClr val="FFFFFF"/>
                </a:solidFill>
              </a:rPr>
              <a:t> byproduct of reforming would EVENTUALLY be captured  </a:t>
            </a:r>
          </a:p>
        </p:txBody>
      </p:sp>
      <p:pic>
        <p:nvPicPr>
          <p:cNvPr id="1390" name="Image" descr="Image"/>
          <p:cNvPicPr>
            <a:picLocks noChangeAspect="1"/>
          </p:cNvPicPr>
          <p:nvPr/>
        </p:nvPicPr>
        <p:blipFill>
          <a:blip r:embed="rId2"/>
          <a:stretch>
            <a:fillRect/>
          </a:stretch>
        </p:blipFill>
        <p:spPr>
          <a:xfrm>
            <a:off x="3417009" y="1968050"/>
            <a:ext cx="2132021" cy="953193"/>
          </a:xfrm>
          <a:prstGeom prst="rect">
            <a:avLst/>
          </a:prstGeom>
          <a:ln w="12700">
            <a:miter lim="400000"/>
          </a:ln>
        </p:spPr>
      </p:pic>
      <p:sp>
        <p:nvSpPr>
          <p:cNvPr id="1391" name="Rectangle 3"/>
          <p:cNvSpPr txBox="1"/>
          <p:nvPr/>
        </p:nvSpPr>
        <p:spPr>
          <a:xfrm>
            <a:off x="79970" y="2712738"/>
            <a:ext cx="9144001" cy="40598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Contrary to 2019 report that:</a:t>
            </a:r>
          </a:p>
          <a:p>
            <a:pPr algn="ctr">
              <a:lnSpc>
                <a:spcPct val="170000"/>
              </a:lnSpc>
              <a:tabLst>
                <a:tab pos="457200" algn="l"/>
                <a:tab pos="914400" algn="l"/>
                <a:tab pos="1371600" algn="l"/>
                <a:tab pos="1828800" algn="l"/>
                <a:tab pos="2286000" algn="l"/>
              </a:tabLst>
              <a:defRPr sz="1600">
                <a:solidFill>
                  <a:srgbClr val="FFFFFF"/>
                </a:solidFill>
                <a:effectLst>
                  <a:outerShdw blurRad="38100" dist="38100" dir="2700000" rotWithShape="0">
                    <a:srgbClr val="000000"/>
                  </a:outerShdw>
                </a:effectLst>
                <a:latin typeface="+mn-lt"/>
                <a:ea typeface="+mn-ea"/>
                <a:cs typeface="+mn-cs"/>
                <a:sym typeface="Arial"/>
              </a:defRPr>
            </a:pPr>
            <a:r>
              <a:t>"Overall, less than 0.7% of current hydrogen production</a:t>
            </a:r>
          </a:p>
          <a:p>
            <a:pPr algn="ct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is from renewables or from fossil fuel plants equipped with CCUS"</a:t>
            </a:r>
          </a:p>
          <a:p>
            <a:pPr>
              <a:lnSpc>
                <a:spcPct val="170000"/>
              </a:lnSpc>
              <a:tabLst>
                <a:tab pos="457200" algn="l"/>
                <a:tab pos="914400" algn="l"/>
                <a:tab pos="1371600" algn="l"/>
                <a:tab pos="1828800" algn="l"/>
                <a:tab pos="22860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a:p>
          <a:p>
            <a:pPr>
              <a:lnSpc>
                <a:spcPct val="170000"/>
              </a:lnSpc>
              <a:tabLst>
                <a:tab pos="457200" algn="l"/>
                <a:tab pos="914400" algn="l"/>
                <a:tab pos="1371600" algn="l"/>
                <a:tab pos="1828800" algn="l"/>
                <a:tab pos="2286000" algn="l"/>
              </a:tabLst>
              <a:defRPr sz="1600">
                <a:solidFill>
                  <a:srgbClr val="FF6600"/>
                </a:solidFill>
                <a:effectLst>
                  <a:outerShdw blurRad="38100" dist="38100" dir="2700000" rotWithShape="0">
                    <a:srgbClr val="000000"/>
                  </a:outerShdw>
                </a:effectLst>
                <a:latin typeface="+mn-lt"/>
                <a:ea typeface="+mn-ea"/>
                <a:cs typeface="+mn-cs"/>
                <a:sym typeface="Arial"/>
              </a:defRPr>
            </a:pPr>
            <a:r>
              <a:t>But even more alarming (to me): The accepted meanings of "EVENTUALLY" and "CCUS"</a:t>
            </a:r>
          </a:p>
          <a:p>
            <a:pPr>
              <a:lnSpc>
                <a:spcPct val="170000"/>
              </a:lnSpc>
              <a:tabLst>
                <a:tab pos="457200" algn="l"/>
                <a:tab pos="914400" algn="l"/>
                <a:tab pos="1371600" algn="l"/>
                <a:tab pos="1828800" algn="l"/>
                <a:tab pos="22860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"EVENTUALLY" because the broadly accepted goal is to increase the level of CO</a:t>
            </a:r>
            <a:r>
              <a:rPr baseline="-5999"/>
              <a:t>2</a:t>
            </a:r>
            <a:r>
              <a:t> capture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to &lt;15% of today's level of human CO</a:t>
            </a:r>
            <a:r>
              <a:rPr baseline="-5999"/>
              <a:t>2</a:t>
            </a:r>
            <a:r>
              <a:t> emissions, and doing that </a:t>
            </a:r>
            <a:r>
              <a:rPr b="1"/>
              <a:t>only</a:t>
            </a:r>
            <a:r>
              <a:t> by the year 2050</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An apparently weak and likely climate-ineffective goal nevertheless widely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calculated to still require a </a:t>
            </a:r>
            <a:r>
              <a:rPr b="1">
                <a:solidFill>
                  <a:srgbClr val="0096FF"/>
                </a:solidFill>
              </a:rPr>
              <a:t>120-133X</a:t>
            </a:r>
            <a:r>
              <a:t> increase of today's level of carbon capture</a:t>
            </a:r>
          </a:p>
          <a:p>
            <a:pPr>
              <a:lnSpc>
                <a:spcPct val="170000"/>
              </a:lnSpc>
              <a:tabLst>
                <a:tab pos="457200" algn="l"/>
                <a:tab pos="914400" algn="l"/>
                <a:tab pos="1371600" algn="l"/>
                <a:tab pos="1828800" algn="l"/>
                <a:tab pos="22860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a:p>
          <a:p>
            <a:pPr algn="ctr">
              <a:lnSpc>
                <a:spcPct val="170000"/>
              </a:lnSpc>
              <a:tabLst>
                <a:tab pos="457200" algn="l"/>
                <a:tab pos="914400" algn="l"/>
                <a:tab pos="1371600" algn="l"/>
                <a:tab pos="1828800" algn="l"/>
                <a:tab pos="2286000" algn="l"/>
              </a:tabLst>
              <a:defRPr sz="1600">
                <a:solidFill>
                  <a:srgbClr val="FFFFFF"/>
                </a:solidFill>
                <a:effectLst>
                  <a:outerShdw blurRad="38100" dist="38100" dir="2700000" rotWithShape="0">
                    <a:srgbClr val="000000"/>
                  </a:outerShdw>
                </a:effectLst>
                <a:latin typeface="+mn-lt"/>
                <a:ea typeface="+mn-ea"/>
                <a:cs typeface="+mn-cs"/>
                <a:sym typeface="Arial"/>
              </a:defRPr>
            </a:pPr>
            <a:r>
              <a:t>Versus COMPLETE CO</a:t>
            </a:r>
            <a:r>
              <a:rPr baseline="-5999"/>
              <a:t>2</a:t>
            </a:r>
            <a:r>
              <a:t> capture instead requiring an almost ~ </a:t>
            </a:r>
            <a:r>
              <a:rPr>
                <a:solidFill>
                  <a:srgbClr val="0096FF"/>
                </a:solidFill>
              </a:rPr>
              <a:t>1000X</a:t>
            </a:r>
            <a:r>
              <a:t> increase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3" name="Rectangle 2"/>
          <p:cNvSpPr txBox="1">
            <a:spLocks noGrp="1"/>
          </p:cNvSpPr>
          <p:nvPr>
            <p:ph type="title"/>
          </p:nvPr>
        </p:nvSpPr>
        <p:spPr>
          <a:xfrm>
            <a:off x="304800" y="12699"/>
            <a:ext cx="8534400" cy="531784"/>
          </a:xfrm>
          <a:prstGeom prst="rect">
            <a:avLst/>
          </a:prstGeom>
        </p:spPr>
        <p:txBody>
          <a:bodyPr/>
          <a:lstStyle>
            <a:lvl1pPr>
              <a:defRPr sz="1800"/>
            </a:lvl1pPr>
          </a:lstStyle>
          <a:p>
            <a:r>
              <a:t>Then hugely compounded by insights into the use of the acronym "CCUS" </a:t>
            </a:r>
          </a:p>
        </p:txBody>
      </p:sp>
      <p:sp>
        <p:nvSpPr>
          <p:cNvPr id="1394" name="Rectangle 3"/>
          <p:cNvSpPr txBox="1">
            <a:spLocks noGrp="1"/>
          </p:cNvSpPr>
          <p:nvPr>
            <p:ph type="body" sz="half" idx="1"/>
          </p:nvPr>
        </p:nvSpPr>
        <p:spPr>
          <a:xfrm>
            <a:off x="79970" y="595150"/>
            <a:ext cx="8984060" cy="2616149"/>
          </a:xfrm>
          <a:prstGeom prst="rect">
            <a:avLst/>
          </a:prstGeom>
        </p:spPr>
        <p:txBody>
          <a:bodyPr/>
          <a:lstStyle/>
          <a:p>
            <a:r>
              <a:rPr dirty="0"/>
              <a:t>Which, expanded into </a:t>
            </a:r>
            <a:r>
              <a:rPr dirty="0">
                <a:solidFill>
                  <a:srgbClr val="FBC901"/>
                </a:solidFill>
              </a:rPr>
              <a:t>Carbon Capture, Utilization &amp; Sequestration,</a:t>
            </a:r>
          </a:p>
          <a:p>
            <a:r>
              <a:rPr dirty="0"/>
              <a:t>	</a:t>
            </a:r>
            <a:r>
              <a:rPr b="1" dirty="0">
                <a:solidFill>
                  <a:srgbClr val="FBC901"/>
                </a:solidFill>
              </a:rPr>
              <a:t>is popularly believed to mean carbon capture capable of blunting Global Warming</a:t>
            </a:r>
          </a:p>
          <a:p>
            <a:pPr>
              <a:defRPr sz="400"/>
            </a:pPr>
            <a:endParaRPr b="1" dirty="0">
              <a:solidFill>
                <a:srgbClr val="FBC901"/>
              </a:solidFill>
            </a:endParaRPr>
          </a:p>
          <a:p>
            <a:r>
              <a:rPr dirty="0"/>
              <a:t>Instead, "CCUS" is being broadly applied to describe carbon capture </a:t>
            </a:r>
          </a:p>
          <a:p>
            <a:r>
              <a:rPr dirty="0"/>
              <a:t>	driven almost entirely by economic exploitation, rather than by suppression of warming</a:t>
            </a:r>
          </a:p>
          <a:p>
            <a:pPr>
              <a:defRPr sz="400"/>
            </a:pPr>
            <a:endParaRPr dirty="0"/>
          </a:p>
          <a:p>
            <a:r>
              <a:rPr dirty="0"/>
              <a:t>Economic exploitation involves carbon capture for days, months, years or perhaps decades</a:t>
            </a:r>
          </a:p>
          <a:p>
            <a:r>
              <a:rPr dirty="0"/>
              <a:t>	vs. suppression of global warming which instead requires CO</a:t>
            </a:r>
            <a:r>
              <a:rPr baseline="-5999" dirty="0"/>
              <a:t>2</a:t>
            </a:r>
            <a:r>
              <a:rPr dirty="0"/>
              <a:t> capture for a century or longer</a:t>
            </a:r>
          </a:p>
        </p:txBody>
      </p:sp>
      <p:grpSp>
        <p:nvGrpSpPr>
          <p:cNvPr id="1415" name="Group"/>
          <p:cNvGrpSpPr/>
          <p:nvPr/>
        </p:nvGrpSpPr>
        <p:grpSpPr>
          <a:xfrm>
            <a:off x="2646113" y="3529207"/>
            <a:ext cx="3692057" cy="1980753"/>
            <a:chOff x="0" y="0"/>
            <a:chExt cx="3901876" cy="2147786"/>
          </a:xfrm>
        </p:grpSpPr>
        <p:pic>
          <p:nvPicPr>
            <p:cNvPr id="1395" name="Image" descr="Image"/>
            <p:cNvPicPr>
              <a:picLocks noChangeAspect="1"/>
            </p:cNvPicPr>
            <p:nvPr/>
          </p:nvPicPr>
          <p:blipFill>
            <a:blip r:embed="rId2"/>
            <a:stretch>
              <a:fillRect/>
            </a:stretch>
          </p:blipFill>
          <p:spPr>
            <a:xfrm>
              <a:off x="0" y="0"/>
              <a:ext cx="3901877" cy="2147787"/>
            </a:xfrm>
            <a:prstGeom prst="rect">
              <a:avLst/>
            </a:prstGeom>
            <a:ln w="12700" cap="flat">
              <a:noFill/>
              <a:miter lim="400000"/>
            </a:ln>
            <a:effectLst/>
          </p:spPr>
        </p:pic>
        <p:sp>
          <p:nvSpPr>
            <p:cNvPr id="1396" name="Multiplication Sign"/>
            <p:cNvSpPr/>
            <p:nvPr/>
          </p:nvSpPr>
          <p:spPr>
            <a:xfrm>
              <a:off x="80004" y="701773"/>
              <a:ext cx="65946" cy="65945"/>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1397" name="Multiplication Sign"/>
            <p:cNvSpPr/>
            <p:nvPr/>
          </p:nvSpPr>
          <p:spPr>
            <a:xfrm>
              <a:off x="80004" y="775410"/>
              <a:ext cx="65946" cy="65946"/>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1398" name="Multiplication Sign"/>
            <p:cNvSpPr/>
            <p:nvPr/>
          </p:nvSpPr>
          <p:spPr>
            <a:xfrm>
              <a:off x="80004" y="856777"/>
              <a:ext cx="65946" cy="65945"/>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1399" name="Multiplication Sign"/>
            <p:cNvSpPr/>
            <p:nvPr/>
          </p:nvSpPr>
          <p:spPr>
            <a:xfrm>
              <a:off x="80004" y="1143178"/>
              <a:ext cx="65946" cy="65946"/>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1400" name="Multiplication Sign"/>
            <p:cNvSpPr/>
            <p:nvPr/>
          </p:nvSpPr>
          <p:spPr>
            <a:xfrm>
              <a:off x="80004" y="1744155"/>
              <a:ext cx="65946" cy="65946"/>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1401" name="Multiplication Sign"/>
            <p:cNvSpPr/>
            <p:nvPr/>
          </p:nvSpPr>
          <p:spPr>
            <a:xfrm>
              <a:off x="3038570" y="449733"/>
              <a:ext cx="65945" cy="65946"/>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1402" name="Multiplication Sign"/>
            <p:cNvSpPr/>
            <p:nvPr/>
          </p:nvSpPr>
          <p:spPr>
            <a:xfrm>
              <a:off x="3038570" y="528314"/>
              <a:ext cx="65945" cy="65945"/>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1403" name="Multiplication Sign"/>
            <p:cNvSpPr/>
            <p:nvPr/>
          </p:nvSpPr>
          <p:spPr>
            <a:xfrm>
              <a:off x="3038570" y="606894"/>
              <a:ext cx="65945" cy="65946"/>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1404" name="Multiplication Sign"/>
            <p:cNvSpPr/>
            <p:nvPr/>
          </p:nvSpPr>
          <p:spPr>
            <a:xfrm>
              <a:off x="3045221" y="895345"/>
              <a:ext cx="65945" cy="65946"/>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1405" name="Multiplication Sign"/>
            <p:cNvSpPr/>
            <p:nvPr/>
          </p:nvSpPr>
          <p:spPr>
            <a:xfrm>
              <a:off x="3045221" y="973925"/>
              <a:ext cx="65945" cy="65946"/>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1406" name="Multiplication Sign"/>
            <p:cNvSpPr/>
            <p:nvPr/>
          </p:nvSpPr>
          <p:spPr>
            <a:xfrm>
              <a:off x="3045221" y="1052506"/>
              <a:ext cx="65945" cy="65945"/>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1407" name="Multiplication Sign"/>
            <p:cNvSpPr/>
            <p:nvPr/>
          </p:nvSpPr>
          <p:spPr>
            <a:xfrm>
              <a:off x="3038570" y="1819823"/>
              <a:ext cx="65945" cy="65946"/>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1408" name="Multiplication Sign"/>
            <p:cNvSpPr/>
            <p:nvPr/>
          </p:nvSpPr>
          <p:spPr>
            <a:xfrm>
              <a:off x="3038570" y="1898404"/>
              <a:ext cx="65945" cy="65946"/>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1409" name="Multiplication Sign"/>
            <p:cNvSpPr/>
            <p:nvPr/>
          </p:nvSpPr>
          <p:spPr>
            <a:xfrm>
              <a:off x="3038570" y="1976984"/>
              <a:ext cx="65945" cy="65946"/>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1410" name="Multiplication Sign"/>
            <p:cNvSpPr/>
            <p:nvPr/>
          </p:nvSpPr>
          <p:spPr>
            <a:xfrm>
              <a:off x="3045221" y="1353028"/>
              <a:ext cx="65945" cy="65946"/>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1411" name="Multiplication Sign"/>
            <p:cNvSpPr/>
            <p:nvPr/>
          </p:nvSpPr>
          <p:spPr>
            <a:xfrm>
              <a:off x="3045221" y="1431608"/>
              <a:ext cx="65945" cy="65946"/>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F6600"/>
            </a:solidFill>
            <a:ln w="12700" cap="flat">
              <a:noFill/>
              <a:miter lim="400000"/>
            </a:ln>
            <a:effectLst/>
          </p:spPr>
          <p:txBody>
            <a:bodyPr wrap="square" lIns="45719" tIns="45719" rIns="45719" bIns="45719" numCol="1" anchor="t">
              <a:noAutofit/>
            </a:bodyPr>
            <a:lstStyle/>
            <a:p>
              <a:endParaRPr/>
            </a:p>
          </p:txBody>
        </p:sp>
        <p:sp>
          <p:nvSpPr>
            <p:cNvPr id="1412" name="Dingbat Check"/>
            <p:cNvSpPr/>
            <p:nvPr/>
          </p:nvSpPr>
          <p:spPr>
            <a:xfrm>
              <a:off x="71530" y="1292992"/>
              <a:ext cx="82893" cy="78770"/>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66CC33"/>
            </a:solidFill>
            <a:ln w="12700" cap="flat">
              <a:noFill/>
              <a:miter lim="400000"/>
            </a:ln>
            <a:effectLst/>
          </p:spPr>
          <p:txBody>
            <a:bodyPr wrap="square" lIns="45719" tIns="45719" rIns="45719" bIns="45719" numCol="1" anchor="t">
              <a:noAutofit/>
            </a:bodyPr>
            <a:lstStyle/>
            <a:p>
              <a:endParaRPr/>
            </a:p>
          </p:txBody>
        </p:sp>
        <p:sp>
          <p:nvSpPr>
            <p:cNvPr id="1413" name="Dingbat Check"/>
            <p:cNvSpPr/>
            <p:nvPr/>
          </p:nvSpPr>
          <p:spPr>
            <a:xfrm>
              <a:off x="71530" y="1822154"/>
              <a:ext cx="82893" cy="78770"/>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66CC33"/>
            </a:solidFill>
            <a:ln w="12700" cap="flat">
              <a:noFill/>
              <a:miter lim="400000"/>
            </a:ln>
            <a:effectLst/>
          </p:spPr>
          <p:txBody>
            <a:bodyPr wrap="square" lIns="45719" tIns="45719" rIns="45719" bIns="45719" numCol="1" anchor="t">
              <a:noAutofit/>
            </a:bodyPr>
            <a:lstStyle/>
            <a:p>
              <a:endParaRPr/>
            </a:p>
          </p:txBody>
        </p:sp>
        <p:sp>
          <p:nvSpPr>
            <p:cNvPr id="1414" name="Dingbat Check"/>
            <p:cNvSpPr/>
            <p:nvPr/>
          </p:nvSpPr>
          <p:spPr>
            <a:xfrm>
              <a:off x="71530" y="1595770"/>
              <a:ext cx="82893" cy="78770"/>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66CC33"/>
            </a:solidFill>
            <a:ln w="12700" cap="flat">
              <a:noFill/>
              <a:miter lim="400000"/>
            </a:ln>
            <a:effectLst/>
          </p:spPr>
          <p:txBody>
            <a:bodyPr wrap="square" lIns="45719" tIns="45719" rIns="45719" bIns="45719" numCol="1" anchor="t">
              <a:noAutofit/>
            </a:bodyPr>
            <a:lstStyle/>
            <a:p>
              <a:endParaRPr/>
            </a:p>
          </p:txBody>
        </p:sp>
      </p:grpSp>
      <p:sp>
        <p:nvSpPr>
          <p:cNvPr id="1416" name="Rectangle 3"/>
          <p:cNvSpPr txBox="1"/>
          <p:nvPr/>
        </p:nvSpPr>
        <p:spPr>
          <a:xfrm>
            <a:off x="92670" y="5687850"/>
            <a:ext cx="8984060" cy="8496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lgn="ctr">
              <a:lnSpc>
                <a:spcPct val="170000"/>
              </a:lnSpc>
              <a:tabLst>
                <a:tab pos="457200" algn="l"/>
                <a:tab pos="914400" algn="l"/>
                <a:tab pos="1371600" algn="l"/>
                <a:tab pos="1828800" algn="l"/>
                <a:tab pos="2286000" algn="l"/>
              </a:tabLst>
              <a:defRPr sz="1600">
                <a:solidFill>
                  <a:srgbClr val="FFFFFF"/>
                </a:solidFill>
                <a:effectLst>
                  <a:outerShdw blurRad="38100" dist="38100" dir="2700000" rotWithShape="0">
                    <a:srgbClr val="000000"/>
                  </a:outerShdw>
                </a:effectLst>
                <a:latin typeface="+mn-lt"/>
                <a:ea typeface="+mn-ea"/>
                <a:cs typeface="+mn-cs"/>
                <a:sym typeface="Arial"/>
              </a:defRPr>
            </a:pPr>
            <a:r>
              <a:t>Rated by the U.S. GAO: Only a very small subset of today's "CCUS" technologies actually</a:t>
            </a:r>
          </a:p>
          <a:p>
            <a:pPr algn="ct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b="1"/>
              <a:t>qualify as climate-relevant </a:t>
            </a:r>
            <a:r>
              <a:rPr b="1">
                <a:solidFill>
                  <a:srgbClr val="66CC33"/>
                </a:solidFill>
              </a:rPr>
              <a:t>Carbon, Capture, Utilization and SUSTAINED Sequestration</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8" name="Rectangle 2"/>
          <p:cNvSpPr txBox="1">
            <a:spLocks noGrp="1"/>
          </p:cNvSpPr>
          <p:nvPr>
            <p:ph type="title"/>
          </p:nvPr>
        </p:nvSpPr>
        <p:spPr>
          <a:xfrm>
            <a:off x="304800" y="12699"/>
            <a:ext cx="8534400" cy="512354"/>
          </a:xfrm>
          <a:prstGeom prst="rect">
            <a:avLst/>
          </a:prstGeom>
        </p:spPr>
        <p:txBody>
          <a:bodyPr/>
          <a:lstStyle>
            <a:lvl1pPr>
              <a:defRPr sz="1800"/>
            </a:lvl1pPr>
          </a:lstStyle>
          <a:p>
            <a:r>
              <a:t>Part II:  Transportation of Hydrogen</a:t>
            </a:r>
          </a:p>
        </p:txBody>
      </p:sp>
      <p:sp>
        <p:nvSpPr>
          <p:cNvPr id="1419" name="Rectangle 3"/>
          <p:cNvSpPr txBox="1">
            <a:spLocks noGrp="1"/>
          </p:cNvSpPr>
          <p:nvPr>
            <p:ph type="body" sz="half" idx="1"/>
          </p:nvPr>
        </p:nvSpPr>
        <p:spPr>
          <a:xfrm>
            <a:off x="156170" y="547267"/>
            <a:ext cx="8984060" cy="1908810"/>
          </a:xfrm>
          <a:prstGeom prst="rect">
            <a:avLst/>
          </a:prstGeom>
        </p:spPr>
        <p:txBody>
          <a:bodyPr/>
          <a:lstStyle/>
          <a:p>
            <a:pPr>
              <a:defRPr>
                <a:solidFill>
                  <a:srgbClr val="FBC901"/>
                </a:solidFill>
              </a:defRPr>
            </a:pPr>
            <a:r>
              <a:rPr dirty="0"/>
              <a:t>Climate-Driven &amp; Industry-Driven Visions both assume H</a:t>
            </a:r>
            <a:r>
              <a:rPr baseline="-5999" dirty="0"/>
              <a:t>2</a:t>
            </a:r>
            <a:r>
              <a:rPr dirty="0"/>
              <a:t> transport </a:t>
            </a:r>
          </a:p>
          <a:p>
            <a:pPr>
              <a:defRPr>
                <a:solidFill>
                  <a:srgbClr val="FBC901"/>
                </a:solidFill>
              </a:defRPr>
            </a:pPr>
            <a:r>
              <a:rPr dirty="0"/>
              <a:t>	from its point-of-synthesis to its point-of-use via existing or similar infrastructure</a:t>
            </a:r>
          </a:p>
          <a:p>
            <a:endParaRPr lang="en-US" sz="400" dirty="0"/>
          </a:p>
          <a:p>
            <a:r>
              <a:rPr dirty="0"/>
              <a:t>But based on simple, direct, and unambiguous energy data and calculations: </a:t>
            </a:r>
          </a:p>
          <a:p>
            <a:r>
              <a:rPr lang="en-US" dirty="0"/>
              <a:t>	</a:t>
            </a:r>
            <a:r>
              <a:rPr dirty="0"/>
              <a:t>H</a:t>
            </a:r>
            <a:r>
              <a:rPr baseline="-5999" dirty="0"/>
              <a:t>2</a:t>
            </a:r>
            <a:r>
              <a:rPr dirty="0"/>
              <a:t>'s 3X lower energy / volume means replacing NG will require 3X more pipeline capacity:</a:t>
            </a:r>
          </a:p>
        </p:txBody>
      </p:sp>
      <p:grpSp>
        <p:nvGrpSpPr>
          <p:cNvPr id="1423" name="Group"/>
          <p:cNvGrpSpPr/>
          <p:nvPr/>
        </p:nvGrpSpPr>
        <p:grpSpPr>
          <a:xfrm>
            <a:off x="2060670" y="2498802"/>
            <a:ext cx="4828645" cy="729792"/>
            <a:chOff x="0" y="0"/>
            <a:chExt cx="5022659" cy="894966"/>
          </a:xfrm>
        </p:grpSpPr>
        <p:pic>
          <p:nvPicPr>
            <p:cNvPr id="1420" name="Image" descr="Image"/>
            <p:cNvPicPr>
              <a:picLocks noChangeAspect="1"/>
            </p:cNvPicPr>
            <p:nvPr/>
          </p:nvPicPr>
          <p:blipFill>
            <a:blip r:embed="rId2"/>
            <a:srcRect t="13478"/>
            <a:stretch>
              <a:fillRect/>
            </a:stretch>
          </p:blipFill>
          <p:spPr>
            <a:xfrm>
              <a:off x="0" y="0"/>
              <a:ext cx="1301118" cy="894967"/>
            </a:xfrm>
            <a:prstGeom prst="rect">
              <a:avLst/>
            </a:prstGeom>
            <a:ln w="12700" cap="flat">
              <a:noFill/>
              <a:miter lim="400000"/>
            </a:ln>
            <a:effectLst/>
          </p:spPr>
        </p:pic>
        <p:pic>
          <p:nvPicPr>
            <p:cNvPr id="1421" name="Image" descr="Image"/>
            <p:cNvPicPr>
              <a:picLocks noChangeAspect="1"/>
            </p:cNvPicPr>
            <p:nvPr/>
          </p:nvPicPr>
          <p:blipFill>
            <a:blip r:embed="rId2"/>
            <a:srcRect t="13478"/>
            <a:stretch>
              <a:fillRect/>
            </a:stretch>
          </p:blipFill>
          <p:spPr>
            <a:xfrm>
              <a:off x="1860770" y="0"/>
              <a:ext cx="1301119" cy="894967"/>
            </a:xfrm>
            <a:prstGeom prst="rect">
              <a:avLst/>
            </a:prstGeom>
            <a:ln w="12700" cap="flat">
              <a:noFill/>
              <a:miter lim="400000"/>
            </a:ln>
            <a:effectLst/>
          </p:spPr>
        </p:pic>
        <p:pic>
          <p:nvPicPr>
            <p:cNvPr id="1422" name="Image" descr="Image"/>
            <p:cNvPicPr>
              <a:picLocks noChangeAspect="1"/>
            </p:cNvPicPr>
            <p:nvPr/>
          </p:nvPicPr>
          <p:blipFill>
            <a:blip r:embed="rId2"/>
            <a:srcRect t="13478"/>
            <a:stretch>
              <a:fillRect/>
            </a:stretch>
          </p:blipFill>
          <p:spPr>
            <a:xfrm>
              <a:off x="3721541" y="0"/>
              <a:ext cx="1301119" cy="894967"/>
            </a:xfrm>
            <a:prstGeom prst="rect">
              <a:avLst/>
            </a:prstGeom>
            <a:ln w="12700" cap="flat">
              <a:noFill/>
              <a:miter lim="400000"/>
            </a:ln>
            <a:effectLst/>
          </p:spPr>
        </p:pic>
      </p:grpSp>
      <p:sp>
        <p:nvSpPr>
          <p:cNvPr id="1424" name="Rectangle 3"/>
          <p:cNvSpPr txBox="1"/>
          <p:nvPr/>
        </p:nvSpPr>
        <p:spPr>
          <a:xfrm>
            <a:off x="586670" y="3441384"/>
            <a:ext cx="8843423" cy="7842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1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While 30X lower energy / volume of pressurized H</a:t>
            </a:r>
            <a:r>
              <a:rPr baseline="-5999"/>
              <a:t>2 </a:t>
            </a:r>
            <a:r>
              <a:rPr b="1"/>
              <a:t>gas</a:t>
            </a:r>
            <a:r>
              <a:t> means replacing </a:t>
            </a:r>
            <a:r>
              <a:rPr b="1"/>
              <a:t>liquid</a:t>
            </a:r>
            <a:r>
              <a:t> Fossil Fuels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will require VASTLY more pipeline capacity, as well as very different types of pipelines:</a:t>
            </a:r>
          </a:p>
        </p:txBody>
      </p:sp>
      <p:grpSp>
        <p:nvGrpSpPr>
          <p:cNvPr id="1434" name="Group"/>
          <p:cNvGrpSpPr/>
          <p:nvPr/>
        </p:nvGrpSpPr>
        <p:grpSpPr>
          <a:xfrm>
            <a:off x="1955217" y="4358566"/>
            <a:ext cx="5447665" cy="486283"/>
            <a:chOff x="0" y="-25400"/>
            <a:chExt cx="5809759" cy="431808"/>
          </a:xfrm>
        </p:grpSpPr>
        <p:grpSp>
          <p:nvGrpSpPr>
            <p:cNvPr id="1428" name="Group"/>
            <p:cNvGrpSpPr/>
            <p:nvPr/>
          </p:nvGrpSpPr>
          <p:grpSpPr>
            <a:xfrm>
              <a:off x="0" y="3883"/>
              <a:ext cx="2259023" cy="402526"/>
              <a:chOff x="0" y="0"/>
              <a:chExt cx="2259022" cy="402525"/>
            </a:xfrm>
          </p:grpSpPr>
          <p:pic>
            <p:nvPicPr>
              <p:cNvPr id="1425" name="Image" descr="Image"/>
              <p:cNvPicPr>
                <a:picLocks noChangeAspect="1"/>
              </p:cNvPicPr>
              <p:nvPr/>
            </p:nvPicPr>
            <p:blipFill>
              <a:blip r:embed="rId2"/>
              <a:srcRect t="13478"/>
              <a:stretch>
                <a:fillRect/>
              </a:stretch>
            </p:blipFill>
            <p:spPr>
              <a:xfrm>
                <a:off x="0" y="0"/>
                <a:ext cx="585199" cy="402526"/>
              </a:xfrm>
              <a:prstGeom prst="rect">
                <a:avLst/>
              </a:prstGeom>
              <a:ln w="12700" cap="flat">
                <a:noFill/>
                <a:miter lim="400000"/>
              </a:ln>
              <a:effectLst/>
            </p:spPr>
          </p:pic>
          <p:pic>
            <p:nvPicPr>
              <p:cNvPr id="1426" name="Image" descr="Image"/>
              <p:cNvPicPr>
                <a:picLocks noChangeAspect="1"/>
              </p:cNvPicPr>
              <p:nvPr/>
            </p:nvPicPr>
            <p:blipFill>
              <a:blip r:embed="rId2"/>
              <a:srcRect t="13478"/>
              <a:stretch>
                <a:fillRect/>
              </a:stretch>
            </p:blipFill>
            <p:spPr>
              <a:xfrm>
                <a:off x="836911" y="0"/>
                <a:ext cx="585200" cy="402526"/>
              </a:xfrm>
              <a:prstGeom prst="rect">
                <a:avLst/>
              </a:prstGeom>
              <a:ln w="12700" cap="flat">
                <a:noFill/>
                <a:miter lim="400000"/>
              </a:ln>
              <a:effectLst/>
            </p:spPr>
          </p:pic>
          <p:pic>
            <p:nvPicPr>
              <p:cNvPr id="1427" name="Image" descr="Image"/>
              <p:cNvPicPr>
                <a:picLocks noChangeAspect="1"/>
              </p:cNvPicPr>
              <p:nvPr/>
            </p:nvPicPr>
            <p:blipFill>
              <a:blip r:embed="rId2"/>
              <a:srcRect t="13478"/>
              <a:stretch>
                <a:fillRect/>
              </a:stretch>
            </p:blipFill>
            <p:spPr>
              <a:xfrm>
                <a:off x="1673823" y="0"/>
                <a:ext cx="585200" cy="402526"/>
              </a:xfrm>
              <a:prstGeom prst="rect">
                <a:avLst/>
              </a:prstGeom>
              <a:ln w="12700" cap="flat">
                <a:noFill/>
                <a:miter lim="400000"/>
              </a:ln>
              <a:effectLst/>
            </p:spPr>
          </p:pic>
        </p:grpSp>
        <p:grpSp>
          <p:nvGrpSpPr>
            <p:cNvPr id="1432" name="Group"/>
            <p:cNvGrpSpPr/>
            <p:nvPr/>
          </p:nvGrpSpPr>
          <p:grpSpPr>
            <a:xfrm>
              <a:off x="2540690" y="3883"/>
              <a:ext cx="2259024" cy="402526"/>
              <a:chOff x="0" y="0"/>
              <a:chExt cx="2259022" cy="402525"/>
            </a:xfrm>
          </p:grpSpPr>
          <p:pic>
            <p:nvPicPr>
              <p:cNvPr id="1429" name="Image" descr="Image"/>
              <p:cNvPicPr>
                <a:picLocks noChangeAspect="1"/>
              </p:cNvPicPr>
              <p:nvPr/>
            </p:nvPicPr>
            <p:blipFill>
              <a:blip r:embed="rId2"/>
              <a:srcRect t="13478"/>
              <a:stretch>
                <a:fillRect/>
              </a:stretch>
            </p:blipFill>
            <p:spPr>
              <a:xfrm>
                <a:off x="0" y="0"/>
                <a:ext cx="585199" cy="402526"/>
              </a:xfrm>
              <a:prstGeom prst="rect">
                <a:avLst/>
              </a:prstGeom>
              <a:ln w="12700" cap="flat">
                <a:noFill/>
                <a:miter lim="400000"/>
              </a:ln>
              <a:effectLst/>
            </p:spPr>
          </p:pic>
          <p:pic>
            <p:nvPicPr>
              <p:cNvPr id="1430" name="Image" descr="Image"/>
              <p:cNvPicPr>
                <a:picLocks noChangeAspect="1"/>
              </p:cNvPicPr>
              <p:nvPr/>
            </p:nvPicPr>
            <p:blipFill>
              <a:blip r:embed="rId2"/>
              <a:srcRect t="13478"/>
              <a:stretch>
                <a:fillRect/>
              </a:stretch>
            </p:blipFill>
            <p:spPr>
              <a:xfrm>
                <a:off x="836911" y="0"/>
                <a:ext cx="585200" cy="402526"/>
              </a:xfrm>
              <a:prstGeom prst="rect">
                <a:avLst/>
              </a:prstGeom>
              <a:ln w="12700" cap="flat">
                <a:noFill/>
                <a:miter lim="400000"/>
              </a:ln>
              <a:effectLst/>
            </p:spPr>
          </p:pic>
          <p:pic>
            <p:nvPicPr>
              <p:cNvPr id="1431" name="Image" descr="Image"/>
              <p:cNvPicPr>
                <a:picLocks noChangeAspect="1"/>
              </p:cNvPicPr>
              <p:nvPr/>
            </p:nvPicPr>
            <p:blipFill>
              <a:blip r:embed="rId2"/>
              <a:srcRect t="13478"/>
              <a:stretch>
                <a:fillRect/>
              </a:stretch>
            </p:blipFill>
            <p:spPr>
              <a:xfrm>
                <a:off x="1673823" y="0"/>
                <a:ext cx="585200" cy="402526"/>
              </a:xfrm>
              <a:prstGeom prst="rect">
                <a:avLst/>
              </a:prstGeom>
              <a:ln w="12700" cap="flat">
                <a:noFill/>
                <a:miter lim="400000"/>
              </a:ln>
              <a:effectLst/>
            </p:spPr>
          </p:pic>
        </p:grpSp>
        <p:sp>
          <p:nvSpPr>
            <p:cNvPr id="1433" name="Rectangle 3"/>
            <p:cNvSpPr txBox="1"/>
            <p:nvPr/>
          </p:nvSpPr>
          <p:spPr>
            <a:xfrm>
              <a:off x="4841463" y="-25400"/>
              <a:ext cx="968298" cy="4025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77500" lnSpcReduction="20000"/>
            </a:bodyPr>
            <a:lstStyle/>
            <a:p>
              <a:pPr algn="ct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a:t>
              </a:r>
              <a:r>
                <a:t> </a:t>
              </a:r>
              <a:r>
                <a:rPr sz="2200" b="1">
                  <a:solidFill>
                    <a:srgbClr val="FBC901"/>
                  </a:solidFill>
                </a:rPr>
                <a:t>? ? ?</a:t>
              </a:r>
            </a:p>
          </p:txBody>
        </p:sp>
      </p:grpSp>
      <p:sp>
        <p:nvSpPr>
          <p:cNvPr id="1435" name="Rectangle 3"/>
          <p:cNvSpPr txBox="1"/>
          <p:nvPr/>
        </p:nvSpPr>
        <p:spPr>
          <a:xfrm>
            <a:off x="79970" y="5037168"/>
            <a:ext cx="8984060" cy="11978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1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While considerably more complex "Phase Diagram" science indicated that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shipment of liquified H</a:t>
            </a:r>
            <a:r>
              <a:rPr baseline="-5999"/>
              <a:t>2</a:t>
            </a:r>
            <a:r>
              <a:t> would require such extreme low temperatures (</a:t>
            </a:r>
            <a:r>
              <a:rPr b="1">
                <a:solidFill>
                  <a:srgbClr val="FBC901"/>
                </a:solidFill>
              </a:rPr>
              <a:t>-240 to -253º C</a:t>
            </a:r>
            <a:r>
              <a:t>)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as to almost certainly rule out such transport:</a:t>
            </a:r>
          </a:p>
        </p:txBody>
      </p:sp>
      <p:grpSp>
        <p:nvGrpSpPr>
          <p:cNvPr id="1438" name="Group"/>
          <p:cNvGrpSpPr/>
          <p:nvPr/>
        </p:nvGrpSpPr>
        <p:grpSpPr>
          <a:xfrm>
            <a:off x="5251579" y="5938833"/>
            <a:ext cx="2171442" cy="651110"/>
            <a:chOff x="0" y="0"/>
            <a:chExt cx="2171440" cy="651109"/>
          </a:xfrm>
        </p:grpSpPr>
        <p:pic>
          <p:nvPicPr>
            <p:cNvPr id="1436" name="Image" descr="Image"/>
            <p:cNvPicPr>
              <a:picLocks noChangeAspect="1"/>
            </p:cNvPicPr>
            <p:nvPr/>
          </p:nvPicPr>
          <p:blipFill>
            <a:blip r:embed="rId3"/>
            <a:srcRect t="42244" b="31666"/>
            <a:stretch>
              <a:fillRect/>
            </a:stretch>
          </p:blipFill>
          <p:spPr>
            <a:xfrm flipH="1">
              <a:off x="0" y="84611"/>
              <a:ext cx="2171441" cy="566499"/>
            </a:xfrm>
            <a:prstGeom prst="rect">
              <a:avLst/>
            </a:prstGeom>
            <a:ln w="12700" cap="flat">
              <a:noFill/>
              <a:miter lim="400000"/>
            </a:ln>
            <a:effectLst/>
          </p:spPr>
        </p:pic>
        <p:sp>
          <p:nvSpPr>
            <p:cNvPr id="1437" name="Dingbat X"/>
            <p:cNvSpPr/>
            <p:nvPr/>
          </p:nvSpPr>
          <p:spPr>
            <a:xfrm>
              <a:off x="826178" y="0"/>
              <a:ext cx="514853" cy="608385"/>
            </a:xfrm>
            <a:custGeom>
              <a:avLst/>
              <a:gdLst/>
              <a:ahLst/>
              <a:cxnLst>
                <a:cxn ang="0">
                  <a:pos x="wd2" y="hd2"/>
                </a:cxn>
                <a:cxn ang="5400000">
                  <a:pos x="wd2" y="hd2"/>
                </a:cxn>
                <a:cxn ang="10800000">
                  <a:pos x="wd2" y="hd2"/>
                </a:cxn>
                <a:cxn ang="16200000">
                  <a:pos x="wd2" y="hd2"/>
                </a:cxn>
              </a:cxnLst>
              <a:rect l="0" t="0" r="r" b="b"/>
              <a:pathLst>
                <a:path w="21484" h="21548" extrusionOk="0">
                  <a:moveTo>
                    <a:pt x="2829" y="0"/>
                  </a:moveTo>
                  <a:cubicBezTo>
                    <a:pt x="2990" y="5"/>
                    <a:pt x="3151" y="109"/>
                    <a:pt x="3418" y="314"/>
                  </a:cubicBezTo>
                  <a:cubicBezTo>
                    <a:pt x="6006" y="2289"/>
                    <a:pt x="8457" y="4381"/>
                    <a:pt x="10757" y="6600"/>
                  </a:cubicBezTo>
                  <a:cubicBezTo>
                    <a:pt x="10897" y="6735"/>
                    <a:pt x="11050" y="6862"/>
                    <a:pt x="11226" y="7020"/>
                  </a:cubicBezTo>
                  <a:cubicBezTo>
                    <a:pt x="11382" y="6832"/>
                    <a:pt x="11510" y="6685"/>
                    <a:pt x="11628" y="6533"/>
                  </a:cubicBezTo>
                  <a:cubicBezTo>
                    <a:pt x="12576" y="5315"/>
                    <a:pt x="13513" y="4091"/>
                    <a:pt x="14475" y="2882"/>
                  </a:cubicBezTo>
                  <a:cubicBezTo>
                    <a:pt x="14859" y="2399"/>
                    <a:pt x="15306" y="1951"/>
                    <a:pt x="15715" y="1483"/>
                  </a:cubicBezTo>
                  <a:cubicBezTo>
                    <a:pt x="15911" y="1260"/>
                    <a:pt x="16157" y="1254"/>
                    <a:pt x="16440" y="1314"/>
                  </a:cubicBezTo>
                  <a:cubicBezTo>
                    <a:pt x="16725" y="1375"/>
                    <a:pt x="16891" y="1540"/>
                    <a:pt x="16894" y="1770"/>
                  </a:cubicBezTo>
                  <a:cubicBezTo>
                    <a:pt x="16901" y="2129"/>
                    <a:pt x="17135" y="2291"/>
                    <a:pt x="17495" y="2389"/>
                  </a:cubicBezTo>
                  <a:cubicBezTo>
                    <a:pt x="17743" y="2232"/>
                    <a:pt x="17986" y="2079"/>
                    <a:pt x="18263" y="1904"/>
                  </a:cubicBezTo>
                  <a:cubicBezTo>
                    <a:pt x="18562" y="2176"/>
                    <a:pt x="18824" y="2427"/>
                    <a:pt x="19102" y="2665"/>
                  </a:cubicBezTo>
                  <a:cubicBezTo>
                    <a:pt x="19349" y="2876"/>
                    <a:pt x="19359" y="3090"/>
                    <a:pt x="19253" y="3371"/>
                  </a:cubicBezTo>
                  <a:cubicBezTo>
                    <a:pt x="18305" y="5877"/>
                    <a:pt x="17090" y="8283"/>
                    <a:pt x="15604" y="10593"/>
                  </a:cubicBezTo>
                  <a:cubicBezTo>
                    <a:pt x="15528" y="10712"/>
                    <a:pt x="15460" y="10835"/>
                    <a:pt x="15390" y="10951"/>
                  </a:cubicBezTo>
                  <a:cubicBezTo>
                    <a:pt x="17438" y="12991"/>
                    <a:pt x="19465" y="15012"/>
                    <a:pt x="21484" y="17024"/>
                  </a:cubicBezTo>
                  <a:cubicBezTo>
                    <a:pt x="21318" y="17359"/>
                    <a:pt x="21187" y="17644"/>
                    <a:pt x="21034" y="17921"/>
                  </a:cubicBezTo>
                  <a:cubicBezTo>
                    <a:pt x="20925" y="18117"/>
                    <a:pt x="20914" y="18299"/>
                    <a:pt x="21041" y="18491"/>
                  </a:cubicBezTo>
                  <a:cubicBezTo>
                    <a:pt x="21129" y="18625"/>
                    <a:pt x="21207" y="18763"/>
                    <a:pt x="21270" y="18906"/>
                  </a:cubicBezTo>
                  <a:cubicBezTo>
                    <a:pt x="21305" y="18986"/>
                    <a:pt x="21345" y="19096"/>
                    <a:pt x="21309" y="19164"/>
                  </a:cubicBezTo>
                  <a:cubicBezTo>
                    <a:pt x="21022" y="19717"/>
                    <a:pt x="20608" y="20186"/>
                    <a:pt x="20078" y="20550"/>
                  </a:cubicBezTo>
                  <a:cubicBezTo>
                    <a:pt x="19816" y="20457"/>
                    <a:pt x="19622" y="20370"/>
                    <a:pt x="19416" y="20319"/>
                  </a:cubicBezTo>
                  <a:cubicBezTo>
                    <a:pt x="19179" y="20259"/>
                    <a:pt x="18978" y="20384"/>
                    <a:pt x="19052" y="20567"/>
                  </a:cubicBezTo>
                  <a:cubicBezTo>
                    <a:pt x="19213" y="20967"/>
                    <a:pt x="18878" y="21165"/>
                    <a:pt x="18646" y="21403"/>
                  </a:cubicBezTo>
                  <a:cubicBezTo>
                    <a:pt x="18457" y="21596"/>
                    <a:pt x="18149" y="21593"/>
                    <a:pt x="17936" y="21414"/>
                  </a:cubicBezTo>
                  <a:cubicBezTo>
                    <a:pt x="17860" y="21350"/>
                    <a:pt x="17805" y="21268"/>
                    <a:pt x="17739" y="21195"/>
                  </a:cubicBezTo>
                  <a:cubicBezTo>
                    <a:pt x="16078" y="19353"/>
                    <a:pt x="14416" y="17510"/>
                    <a:pt x="12752" y="15669"/>
                  </a:cubicBezTo>
                  <a:cubicBezTo>
                    <a:pt x="12634" y="15538"/>
                    <a:pt x="12502" y="15417"/>
                    <a:pt x="12333" y="15248"/>
                  </a:cubicBezTo>
                  <a:cubicBezTo>
                    <a:pt x="12172" y="15457"/>
                    <a:pt x="12042" y="15618"/>
                    <a:pt x="11918" y="15782"/>
                  </a:cubicBezTo>
                  <a:cubicBezTo>
                    <a:pt x="10932" y="17091"/>
                    <a:pt x="9862" y="18348"/>
                    <a:pt x="8685" y="19538"/>
                  </a:cubicBezTo>
                  <a:cubicBezTo>
                    <a:pt x="8347" y="19880"/>
                    <a:pt x="8121" y="19913"/>
                    <a:pt x="7720" y="19639"/>
                  </a:cubicBezTo>
                  <a:cubicBezTo>
                    <a:pt x="7413" y="19429"/>
                    <a:pt x="7144" y="19181"/>
                    <a:pt x="6846" y="18942"/>
                  </a:cubicBezTo>
                  <a:cubicBezTo>
                    <a:pt x="6507" y="19118"/>
                    <a:pt x="6159" y="19299"/>
                    <a:pt x="5814" y="19479"/>
                  </a:cubicBezTo>
                  <a:cubicBezTo>
                    <a:pt x="5610" y="19336"/>
                    <a:pt x="5460" y="19228"/>
                    <a:pt x="5305" y="19123"/>
                  </a:cubicBezTo>
                  <a:cubicBezTo>
                    <a:pt x="5077" y="18969"/>
                    <a:pt x="4898" y="18817"/>
                    <a:pt x="4859" y="18532"/>
                  </a:cubicBezTo>
                  <a:cubicBezTo>
                    <a:pt x="4821" y="18245"/>
                    <a:pt x="4636" y="17980"/>
                    <a:pt x="4246" y="17893"/>
                  </a:cubicBezTo>
                  <a:cubicBezTo>
                    <a:pt x="3947" y="17826"/>
                    <a:pt x="3748" y="17646"/>
                    <a:pt x="3591" y="17435"/>
                  </a:cubicBezTo>
                  <a:cubicBezTo>
                    <a:pt x="3340" y="17098"/>
                    <a:pt x="3147" y="16737"/>
                    <a:pt x="3060" y="16377"/>
                  </a:cubicBezTo>
                  <a:cubicBezTo>
                    <a:pt x="4779" y="14528"/>
                    <a:pt x="6470" y="12708"/>
                    <a:pt x="8176" y="10873"/>
                  </a:cubicBezTo>
                  <a:cubicBezTo>
                    <a:pt x="7990" y="10665"/>
                    <a:pt x="7872" y="10530"/>
                    <a:pt x="7750" y="10397"/>
                  </a:cubicBezTo>
                  <a:cubicBezTo>
                    <a:pt x="5679" y="8137"/>
                    <a:pt x="3445" y="6000"/>
                    <a:pt x="1071" y="3968"/>
                  </a:cubicBezTo>
                  <a:cubicBezTo>
                    <a:pt x="781" y="3719"/>
                    <a:pt x="501" y="3471"/>
                    <a:pt x="294" y="3153"/>
                  </a:cubicBezTo>
                  <a:cubicBezTo>
                    <a:pt x="-101" y="2544"/>
                    <a:pt x="-116" y="2565"/>
                    <a:pt x="355" y="2026"/>
                  </a:cubicBezTo>
                  <a:cubicBezTo>
                    <a:pt x="529" y="1827"/>
                    <a:pt x="722" y="1776"/>
                    <a:pt x="997" y="1772"/>
                  </a:cubicBezTo>
                  <a:cubicBezTo>
                    <a:pt x="1523" y="1764"/>
                    <a:pt x="1764" y="1486"/>
                    <a:pt x="1678" y="1064"/>
                  </a:cubicBezTo>
                  <a:cubicBezTo>
                    <a:pt x="1659" y="971"/>
                    <a:pt x="1680" y="847"/>
                    <a:pt x="1741" y="773"/>
                  </a:cubicBezTo>
                  <a:cubicBezTo>
                    <a:pt x="1887" y="599"/>
                    <a:pt x="2050" y="429"/>
                    <a:pt x="2239" y="289"/>
                  </a:cubicBezTo>
                  <a:cubicBezTo>
                    <a:pt x="2506" y="92"/>
                    <a:pt x="2668" y="-4"/>
                    <a:pt x="2829" y="0"/>
                  </a:cubicBezTo>
                  <a:close/>
                </a:path>
              </a:pathLst>
            </a:custGeom>
            <a:solidFill>
              <a:srgbClr val="FF2600"/>
            </a:solidFill>
            <a:ln w="12700" cap="flat">
              <a:noFill/>
              <a:miter lim="400000"/>
            </a:ln>
            <a:effectLst/>
          </p:spPr>
          <p:txBody>
            <a:bodyPr wrap="square" lIns="45719" tIns="45719" rIns="45719" bIns="45719" numCol="1" anchor="t">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0" name="Rectangle 2"/>
          <p:cNvSpPr txBox="1">
            <a:spLocks noGrp="1"/>
          </p:cNvSpPr>
          <p:nvPr>
            <p:ph type="title"/>
          </p:nvPr>
        </p:nvSpPr>
        <p:spPr>
          <a:xfrm>
            <a:off x="304800" y="12699"/>
            <a:ext cx="8534400" cy="501530"/>
          </a:xfrm>
          <a:prstGeom prst="rect">
            <a:avLst/>
          </a:prstGeom>
        </p:spPr>
        <p:txBody>
          <a:bodyPr/>
          <a:lstStyle/>
          <a:p>
            <a:pPr>
              <a:defRPr sz="1800"/>
            </a:pPr>
            <a:r>
              <a:t>Part III:  Applications of H</a:t>
            </a:r>
            <a:r>
              <a:rPr baseline="-5999"/>
              <a:t>2</a:t>
            </a:r>
          </a:p>
        </p:txBody>
      </p:sp>
      <p:sp>
        <p:nvSpPr>
          <p:cNvPr id="1441" name="Rectangle 3"/>
          <p:cNvSpPr txBox="1">
            <a:spLocks noGrp="1"/>
          </p:cNvSpPr>
          <p:nvPr>
            <p:ph type="body" idx="1"/>
          </p:nvPr>
        </p:nvSpPr>
        <p:spPr>
          <a:xfrm>
            <a:off x="118070" y="594288"/>
            <a:ext cx="8984060" cy="3995573"/>
          </a:xfrm>
          <a:prstGeom prst="rect">
            <a:avLst/>
          </a:prstGeom>
        </p:spPr>
        <p:txBody>
          <a:bodyPr/>
          <a:lstStyle/>
          <a:p>
            <a:r>
              <a:rPr dirty="0"/>
              <a:t>Which I will summarize even </a:t>
            </a:r>
            <a:r>
              <a:rPr b="1" dirty="0"/>
              <a:t>more</a:t>
            </a:r>
            <a:r>
              <a:rPr dirty="0"/>
              <a:t> quickly because it was topic of the preceding section:</a:t>
            </a:r>
          </a:p>
          <a:p>
            <a:pPr>
              <a:defRPr b="1">
                <a:solidFill>
                  <a:srgbClr val="FF6600"/>
                </a:solidFill>
              </a:defRPr>
            </a:pPr>
            <a:r>
              <a:rPr dirty="0"/>
              <a:t>Heating:</a:t>
            </a:r>
          </a:p>
          <a:p>
            <a:r>
              <a:rPr dirty="0"/>
              <a:t>	H</a:t>
            </a:r>
            <a:r>
              <a:rPr baseline="-5999" dirty="0"/>
              <a:t>2</a:t>
            </a:r>
            <a:r>
              <a:rPr dirty="0"/>
              <a:t> combustion could replace Fossil Fuel combustion in high temperature furnaces		</a:t>
            </a:r>
            <a:r>
              <a:rPr lang="en-US" dirty="0"/>
              <a:t>	</a:t>
            </a:r>
            <a:r>
              <a:rPr dirty="0"/>
              <a:t>But rather than using electricity to produce that hydrogen via Electrolysis it would be</a:t>
            </a:r>
          </a:p>
          <a:p>
            <a:r>
              <a:rPr dirty="0"/>
              <a:t>		</a:t>
            </a:r>
            <a:r>
              <a:rPr lang="en-US" dirty="0"/>
              <a:t>	</a:t>
            </a:r>
            <a:r>
              <a:rPr dirty="0"/>
              <a:t>~ 1.5X more energy efficient to use that electricity directly in electric heaters</a:t>
            </a:r>
          </a:p>
          <a:p>
            <a:r>
              <a:rPr dirty="0"/>
              <a:t>	Similar direct use of electricity in heat pumps would produce a further 3X energy efficiency 				improvement for room air heating, while also allowing </a:t>
            </a:r>
            <a:r>
              <a:rPr lang="en-US" dirty="0"/>
              <a:t>for </a:t>
            </a:r>
            <a:r>
              <a:rPr dirty="0"/>
              <a:t>room air cooling</a:t>
            </a:r>
          </a:p>
          <a:p>
            <a:pPr>
              <a:defRPr sz="600"/>
            </a:pPr>
            <a:endParaRPr sz="300" dirty="0"/>
          </a:p>
          <a:p>
            <a:r>
              <a:rPr b="1" dirty="0">
                <a:solidFill>
                  <a:srgbClr val="FF6600"/>
                </a:solidFill>
              </a:rPr>
              <a:t>H</a:t>
            </a:r>
            <a:r>
              <a:rPr b="1" baseline="-5999" dirty="0">
                <a:solidFill>
                  <a:srgbClr val="FF6600"/>
                </a:solidFill>
              </a:rPr>
              <a:t>2</a:t>
            </a:r>
            <a:r>
              <a:rPr b="1" dirty="0">
                <a:solidFill>
                  <a:srgbClr val="FF6600"/>
                </a:solidFill>
              </a:rPr>
              <a:t> Fueled Electric Power Plants:</a:t>
            </a:r>
            <a:r>
              <a:rPr dirty="0"/>
              <a:t>  Make energy sense only if used for</a:t>
            </a:r>
          </a:p>
          <a:p>
            <a:r>
              <a:rPr dirty="0"/>
              <a:t>	matching the natural cycles of wind and solar electricity production</a:t>
            </a:r>
          </a:p>
          <a:p>
            <a:r>
              <a:rPr dirty="0"/>
              <a:t>		to the substantially different human cycles of electricity consumption</a:t>
            </a:r>
          </a:p>
        </p:txBody>
      </p:sp>
      <p:grpSp>
        <p:nvGrpSpPr>
          <p:cNvPr id="1455" name="Group"/>
          <p:cNvGrpSpPr/>
          <p:nvPr/>
        </p:nvGrpSpPr>
        <p:grpSpPr>
          <a:xfrm>
            <a:off x="242170" y="5029041"/>
            <a:ext cx="8676363" cy="764449"/>
            <a:chOff x="-25400" y="0"/>
            <a:chExt cx="8568542" cy="835470"/>
          </a:xfrm>
        </p:grpSpPr>
        <p:sp>
          <p:nvSpPr>
            <p:cNvPr id="1442" name="Rectangle 2"/>
            <p:cNvSpPr txBox="1"/>
            <p:nvPr/>
          </p:nvSpPr>
          <p:spPr>
            <a:xfrm>
              <a:off x="-25400" y="179200"/>
              <a:ext cx="1156383" cy="4283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p>
              <a:pPr algn="r">
                <a:defRPr sz="1300" b="0" i="1">
                  <a:solidFill>
                    <a:srgbClr val="E5FFFF"/>
                  </a:solidFill>
                  <a:effectLst>
                    <a:outerShdw blurRad="38100" dist="38100" dir="2700000" rotWithShape="0">
                      <a:srgbClr val="000000"/>
                    </a:outerShdw>
                  </a:effectLst>
                  <a:latin typeface="+mn-lt"/>
                  <a:ea typeface="+mn-ea"/>
                  <a:cs typeface="+mn-cs"/>
                  <a:sym typeface="Arial"/>
                </a:defRPr>
              </a:pPr>
              <a:r>
                <a:rPr b="1">
                  <a:solidFill>
                    <a:srgbClr val="66CC33"/>
                  </a:solidFill>
                </a:rPr>
                <a:t>Electricity</a:t>
              </a:r>
              <a:r>
                <a:t> →</a:t>
              </a:r>
            </a:p>
          </p:txBody>
        </p:sp>
        <p:pic>
          <p:nvPicPr>
            <p:cNvPr id="1443" name="Image" descr="Image"/>
            <p:cNvPicPr>
              <a:picLocks noChangeAspect="1"/>
            </p:cNvPicPr>
            <p:nvPr/>
          </p:nvPicPr>
          <p:blipFill>
            <a:blip r:embed="rId2"/>
            <a:stretch>
              <a:fillRect/>
            </a:stretch>
          </p:blipFill>
          <p:spPr>
            <a:xfrm>
              <a:off x="1148623" y="0"/>
              <a:ext cx="868207" cy="833388"/>
            </a:xfrm>
            <a:prstGeom prst="rect">
              <a:avLst/>
            </a:prstGeom>
            <a:ln w="12700" cap="flat">
              <a:noFill/>
              <a:miter lim="400000"/>
            </a:ln>
            <a:effectLst/>
          </p:spPr>
        </p:pic>
        <p:sp>
          <p:nvSpPr>
            <p:cNvPr id="1444" name="Rectangle 2"/>
            <p:cNvSpPr txBox="1"/>
            <p:nvPr/>
          </p:nvSpPr>
          <p:spPr>
            <a:xfrm>
              <a:off x="7386759" y="202517"/>
              <a:ext cx="1156384" cy="4283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p>
              <a:pPr>
                <a:defRPr sz="1300" b="0" i="1">
                  <a:solidFill>
                    <a:srgbClr val="E5FFFF"/>
                  </a:solidFill>
                  <a:effectLst>
                    <a:outerShdw blurRad="38100" dist="38100" dir="2700000" rotWithShape="0">
                      <a:srgbClr val="000000"/>
                    </a:outerShdw>
                  </a:effectLst>
                  <a:latin typeface="+mn-lt"/>
                  <a:ea typeface="+mn-ea"/>
                  <a:cs typeface="+mn-cs"/>
                  <a:sym typeface="Arial"/>
                </a:defRPr>
              </a:pPr>
              <a:r>
                <a:t>→ </a:t>
              </a:r>
              <a:r>
                <a:rPr b="1">
                  <a:solidFill>
                    <a:srgbClr val="66CC33"/>
                  </a:solidFill>
                </a:rPr>
                <a:t>Electricity</a:t>
              </a:r>
              <a:r>
                <a:t> </a:t>
              </a:r>
            </a:p>
          </p:txBody>
        </p:sp>
        <p:pic>
          <p:nvPicPr>
            <p:cNvPr id="1445" name="Image" descr="Image"/>
            <p:cNvPicPr>
              <a:picLocks noChangeAspect="1"/>
            </p:cNvPicPr>
            <p:nvPr/>
          </p:nvPicPr>
          <p:blipFill>
            <a:blip r:embed="rId3"/>
            <a:stretch>
              <a:fillRect/>
            </a:stretch>
          </p:blipFill>
          <p:spPr>
            <a:xfrm>
              <a:off x="2734697" y="2083"/>
              <a:ext cx="2302620" cy="833388"/>
            </a:xfrm>
            <a:prstGeom prst="rect">
              <a:avLst/>
            </a:prstGeom>
            <a:ln w="12700" cap="flat">
              <a:noFill/>
              <a:miter lim="400000"/>
            </a:ln>
            <a:effectLst/>
          </p:spPr>
        </p:pic>
        <p:grpSp>
          <p:nvGrpSpPr>
            <p:cNvPr id="1452" name="Group"/>
            <p:cNvGrpSpPr/>
            <p:nvPr/>
          </p:nvGrpSpPr>
          <p:grpSpPr>
            <a:xfrm>
              <a:off x="5780583" y="23316"/>
              <a:ext cx="1580999" cy="786755"/>
              <a:chOff x="0" y="0"/>
              <a:chExt cx="1580997" cy="786754"/>
            </a:xfrm>
          </p:grpSpPr>
          <p:pic>
            <p:nvPicPr>
              <p:cNvPr id="1446" name="Image" descr="Image"/>
              <p:cNvPicPr>
                <a:picLocks noChangeAspect="1"/>
              </p:cNvPicPr>
              <p:nvPr/>
            </p:nvPicPr>
            <p:blipFill>
              <a:blip r:embed="rId4"/>
              <a:srcRect l="35412" r="15148"/>
              <a:stretch>
                <a:fillRect/>
              </a:stretch>
            </p:blipFill>
            <p:spPr>
              <a:xfrm>
                <a:off x="175090" y="0"/>
                <a:ext cx="1059550" cy="786728"/>
              </a:xfrm>
              <a:prstGeom prst="rect">
                <a:avLst/>
              </a:prstGeom>
              <a:ln w="12700" cap="flat">
                <a:noFill/>
                <a:miter lim="400000"/>
              </a:ln>
              <a:effectLst/>
            </p:spPr>
          </p:pic>
          <p:sp>
            <p:nvSpPr>
              <p:cNvPr id="1447" name="Rectangle"/>
              <p:cNvSpPr/>
              <p:nvPr/>
            </p:nvSpPr>
            <p:spPr>
              <a:xfrm>
                <a:off x="179255" y="584615"/>
                <a:ext cx="469105" cy="94080"/>
              </a:xfrm>
              <a:prstGeom prst="rect">
                <a:avLst/>
              </a:prstGeom>
              <a:solidFill>
                <a:srgbClr val="8DACB4"/>
              </a:solidFill>
              <a:ln w="12700" cap="flat">
                <a:noFill/>
                <a:miter lim="400000"/>
              </a:ln>
              <a:effectLst/>
            </p:spPr>
            <p:txBody>
              <a:bodyPr wrap="square" lIns="45719" tIns="45719" rIns="45719" bIns="45719" numCol="1" anchor="t">
                <a:noAutofit/>
              </a:bodyPr>
              <a:lstStyle/>
              <a:p>
                <a:endParaRPr/>
              </a:p>
            </p:txBody>
          </p:sp>
          <p:sp>
            <p:nvSpPr>
              <p:cNvPr id="1448" name="Rectangle"/>
              <p:cNvSpPr/>
              <p:nvPr/>
            </p:nvSpPr>
            <p:spPr>
              <a:xfrm>
                <a:off x="1233747" y="0"/>
                <a:ext cx="339523" cy="786675"/>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500">
                    <a:solidFill>
                      <a:srgbClr val="5E5E5E"/>
                    </a:solidFill>
                  </a:defRPr>
                </a:pPr>
                <a:endParaRPr/>
              </a:p>
              <a:p>
                <a:pPr>
                  <a:defRPr sz="600">
                    <a:solidFill>
                      <a:srgbClr val="5E5E5E"/>
                    </a:solidFill>
                  </a:defRPr>
                </a:pPr>
                <a:endParaRPr/>
              </a:p>
            </p:txBody>
          </p:sp>
          <p:sp>
            <p:nvSpPr>
              <p:cNvPr id="1449" name="Rectangle"/>
              <p:cNvSpPr/>
              <p:nvPr/>
            </p:nvSpPr>
            <p:spPr>
              <a:xfrm>
                <a:off x="0" y="80"/>
                <a:ext cx="178258" cy="786675"/>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800">
                    <a:solidFill>
                      <a:srgbClr val="5E5E5E"/>
                    </a:solidFill>
                  </a:defRPr>
                </a:pPr>
                <a:endParaRPr/>
              </a:p>
              <a:p>
                <a:pPr>
                  <a:defRPr sz="800">
                    <a:solidFill>
                      <a:srgbClr val="5E5E5E"/>
                    </a:solidFill>
                  </a:defRPr>
                </a:pPr>
                <a:endParaRPr/>
              </a:p>
            </p:txBody>
          </p:sp>
          <p:pic>
            <p:nvPicPr>
              <p:cNvPr id="1450" name="Image" descr="Image"/>
              <p:cNvPicPr>
                <a:picLocks noChangeAspect="1"/>
              </p:cNvPicPr>
              <p:nvPr/>
            </p:nvPicPr>
            <p:blipFill>
              <a:blip r:embed="rId5"/>
              <a:srcRect l="39203" t="28464" r="21435" b="28464"/>
              <a:stretch>
                <a:fillRect/>
              </a:stretch>
            </p:blipFill>
            <p:spPr>
              <a:xfrm flipH="1">
                <a:off x="1223041" y="303908"/>
                <a:ext cx="357957" cy="391708"/>
              </a:xfrm>
              <a:prstGeom prst="rect">
                <a:avLst/>
              </a:prstGeom>
              <a:ln w="12700" cap="flat">
                <a:noFill/>
                <a:miter lim="400000"/>
              </a:ln>
              <a:effectLst/>
            </p:spPr>
          </p:pic>
          <p:sp>
            <p:nvSpPr>
              <p:cNvPr id="1451" name="Rectangle"/>
              <p:cNvSpPr/>
              <p:nvPr/>
            </p:nvSpPr>
            <p:spPr>
              <a:xfrm>
                <a:off x="754551" y="593604"/>
                <a:ext cx="469105" cy="94080"/>
              </a:xfrm>
              <a:prstGeom prst="rect">
                <a:avLst/>
              </a:prstGeom>
              <a:solidFill>
                <a:srgbClr val="8DACB4"/>
              </a:solidFill>
              <a:ln w="12700" cap="flat">
                <a:noFill/>
                <a:miter lim="400000"/>
              </a:ln>
              <a:effectLst/>
            </p:spPr>
            <p:txBody>
              <a:bodyPr wrap="square" lIns="45719" tIns="45719" rIns="45719" bIns="45719" numCol="1" anchor="t">
                <a:noAutofit/>
              </a:bodyPr>
              <a:lstStyle/>
              <a:p>
                <a:endParaRPr/>
              </a:p>
            </p:txBody>
          </p:sp>
        </p:grpSp>
        <p:sp>
          <p:nvSpPr>
            <p:cNvPr id="1453" name="Rectangle 2"/>
            <p:cNvSpPr txBox="1"/>
            <p:nvPr/>
          </p:nvSpPr>
          <p:spPr>
            <a:xfrm>
              <a:off x="2001959" y="202517"/>
              <a:ext cx="757539" cy="4283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p>
              <a:pPr algn="ctr">
                <a:defRPr sz="1300" b="0" i="1">
                  <a:solidFill>
                    <a:srgbClr val="E5FFFF"/>
                  </a:solidFill>
                  <a:effectLst>
                    <a:outerShdw blurRad="38100" dist="38100" dir="2700000" rotWithShape="0">
                      <a:srgbClr val="000000"/>
                    </a:outerShdw>
                  </a:effectLst>
                  <a:latin typeface="+mn-lt"/>
                  <a:ea typeface="+mn-ea"/>
                  <a:cs typeface="+mn-cs"/>
                  <a:sym typeface="Arial"/>
                </a:defRPr>
              </a:pPr>
              <a:r>
                <a:t>→ </a:t>
              </a:r>
              <a:r>
                <a:rPr b="1">
                  <a:solidFill>
                    <a:srgbClr val="66CC33"/>
                  </a:solidFill>
                </a:rPr>
                <a:t>H</a:t>
              </a:r>
              <a:r>
                <a:rPr b="1" baseline="-5999">
                  <a:solidFill>
                    <a:srgbClr val="66CC33"/>
                  </a:solidFill>
                </a:rPr>
                <a:t>2 </a:t>
              </a:r>
              <a:r>
                <a:rPr b="1">
                  <a:solidFill>
                    <a:srgbClr val="FFFFFF"/>
                  </a:solidFill>
                </a:rPr>
                <a:t>→ </a:t>
              </a:r>
              <a:r>
                <a:t> </a:t>
              </a:r>
            </a:p>
          </p:txBody>
        </p:sp>
        <p:sp>
          <p:nvSpPr>
            <p:cNvPr id="1454" name="Rectangle 2"/>
            <p:cNvSpPr txBox="1"/>
            <p:nvPr/>
          </p:nvSpPr>
          <p:spPr>
            <a:xfrm>
              <a:off x="5042880" y="202517"/>
              <a:ext cx="757540" cy="4283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p>
              <a:pPr algn="ctr">
                <a:defRPr sz="1300" b="0" i="1">
                  <a:solidFill>
                    <a:srgbClr val="E5FFFF"/>
                  </a:solidFill>
                  <a:effectLst>
                    <a:outerShdw blurRad="38100" dist="38100" dir="2700000" rotWithShape="0">
                      <a:srgbClr val="000000"/>
                    </a:outerShdw>
                  </a:effectLst>
                  <a:latin typeface="+mn-lt"/>
                  <a:ea typeface="+mn-ea"/>
                  <a:cs typeface="+mn-cs"/>
                  <a:sym typeface="Arial"/>
                </a:defRPr>
              </a:pPr>
              <a:r>
                <a:t>→ </a:t>
              </a:r>
              <a:r>
                <a:rPr b="1">
                  <a:solidFill>
                    <a:srgbClr val="66CC33"/>
                  </a:solidFill>
                </a:rPr>
                <a:t>H</a:t>
              </a:r>
              <a:r>
                <a:rPr b="1" baseline="-5999">
                  <a:solidFill>
                    <a:srgbClr val="66CC33"/>
                  </a:solidFill>
                </a:rPr>
                <a:t>2 </a:t>
              </a:r>
              <a:r>
                <a:rPr b="1">
                  <a:solidFill>
                    <a:srgbClr val="FFFFFF"/>
                  </a:solidFill>
                </a:rPr>
                <a:t>→ </a:t>
              </a:r>
              <a:r>
                <a:t> </a:t>
              </a:r>
            </a:p>
          </p:txBody>
        </p:sp>
      </p:grpSp>
      <p:sp>
        <p:nvSpPr>
          <p:cNvPr id="1456" name="Rectangle 3"/>
          <p:cNvSpPr txBox="1"/>
          <p:nvPr/>
        </p:nvSpPr>
        <p:spPr>
          <a:xfrm>
            <a:off x="118071" y="5938616"/>
            <a:ext cx="8863092" cy="7644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2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lang="en-US" b="1" dirty="0">
                <a:solidFill>
                  <a:srgbClr val="FF6600"/>
                </a:solidFill>
              </a:rPr>
              <a:t>Highway Transportation: </a:t>
            </a:r>
            <a:r>
              <a:rPr lang="en-US" dirty="0">
                <a:solidFill>
                  <a:srgbClr val="FBC901"/>
                </a:solidFill>
              </a:rPr>
              <a:t>H</a:t>
            </a:r>
            <a:r>
              <a:rPr lang="en-US" baseline="-5999" dirty="0">
                <a:solidFill>
                  <a:srgbClr val="FBC901"/>
                </a:solidFill>
              </a:rPr>
              <a:t>2</a:t>
            </a:r>
            <a:r>
              <a:rPr lang="en-US" dirty="0">
                <a:solidFill>
                  <a:srgbClr val="FBC901"/>
                </a:solidFill>
              </a:rPr>
              <a:t> FCEVs will remain </a:t>
            </a:r>
            <a:r>
              <a:rPr lang="en-US" b="1" dirty="0">
                <a:solidFill>
                  <a:srgbClr val="FBC901"/>
                </a:solidFill>
              </a:rPr>
              <a:t>2X to 3X times less energy efficient</a:t>
            </a:r>
            <a:r>
              <a:rPr lang="en-US" dirty="0">
                <a:solidFill>
                  <a:srgbClr val="FBC901"/>
                </a:solidFill>
              </a:rPr>
              <a:t> than BEVs</a:t>
            </a:r>
            <a:r>
              <a:rPr lang="en-US" dirty="0"/>
              <a:t> </a:t>
            </a:r>
          </a:p>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lang="en-US" dirty="0"/>
              <a:t>	But if research programs succeed, </a:t>
            </a:r>
            <a:r>
              <a:rPr lang="en-US" b="1" dirty="0">
                <a:solidFill>
                  <a:srgbClr val="FBC901"/>
                </a:solidFill>
              </a:rPr>
              <a:t>future </a:t>
            </a:r>
            <a:r>
              <a:rPr lang="en-US" dirty="0">
                <a:solidFill>
                  <a:srgbClr val="FBC901"/>
                </a:solidFill>
              </a:rPr>
              <a:t>FCEVs might indeed offer significantly longer range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8" name="Rectangle 2"/>
          <p:cNvSpPr txBox="1">
            <a:spLocks noGrp="1"/>
          </p:cNvSpPr>
          <p:nvPr>
            <p:ph type="title"/>
          </p:nvPr>
        </p:nvSpPr>
        <p:spPr>
          <a:xfrm>
            <a:off x="304800" y="12699"/>
            <a:ext cx="8534400" cy="501530"/>
          </a:xfrm>
          <a:prstGeom prst="rect">
            <a:avLst/>
          </a:prstGeom>
        </p:spPr>
        <p:txBody>
          <a:bodyPr/>
          <a:lstStyle/>
          <a:p>
            <a:pPr>
              <a:defRPr sz="1800"/>
            </a:pPr>
            <a:r>
              <a:rPr dirty="0"/>
              <a:t>Part III:  Applications of H</a:t>
            </a:r>
            <a:r>
              <a:rPr baseline="-5999" dirty="0"/>
              <a:t>2 </a:t>
            </a:r>
            <a:r>
              <a:rPr dirty="0"/>
              <a:t>(cont'd)</a:t>
            </a:r>
          </a:p>
        </p:txBody>
      </p:sp>
      <p:sp>
        <p:nvSpPr>
          <p:cNvPr id="1459" name="Rectangle 3"/>
          <p:cNvSpPr txBox="1">
            <a:spLocks noGrp="1"/>
          </p:cNvSpPr>
          <p:nvPr>
            <p:ph type="body" idx="1"/>
          </p:nvPr>
        </p:nvSpPr>
        <p:spPr>
          <a:xfrm>
            <a:off x="118070" y="518436"/>
            <a:ext cx="8984060" cy="6094859"/>
          </a:xfrm>
          <a:prstGeom prst="rect">
            <a:avLst/>
          </a:prstGeom>
        </p:spPr>
        <p:txBody>
          <a:bodyPr/>
          <a:lstStyle/>
          <a:p>
            <a:pPr>
              <a:defRPr b="1">
                <a:solidFill>
                  <a:srgbClr val="FF6600"/>
                </a:solidFill>
              </a:defRPr>
            </a:pPr>
            <a:r>
              <a:rPr dirty="0"/>
              <a:t>Rail Transportation:</a:t>
            </a:r>
          </a:p>
          <a:p>
            <a:r>
              <a:rPr dirty="0"/>
              <a:t>	Europe's already extensive mainline over-rail electric lines seem</a:t>
            </a:r>
            <a:r>
              <a:rPr lang="en-US" dirty="0"/>
              <a:t>s</a:t>
            </a:r>
            <a:r>
              <a:rPr dirty="0"/>
              <a:t> to make it more likely that</a:t>
            </a:r>
          </a:p>
          <a:p>
            <a:r>
              <a:rPr dirty="0"/>
              <a:t>		travel onto now non-electrified branch lines will be provided via added "battery tenders"</a:t>
            </a:r>
          </a:p>
          <a:p>
            <a:pPr>
              <a:defRPr sz="400"/>
            </a:pPr>
            <a:endParaRPr dirty="0"/>
          </a:p>
          <a:p>
            <a:r>
              <a:rPr dirty="0"/>
              <a:t>Whereas, despite the immensely longer and entirely non-electrified U.S. main and branch lines,</a:t>
            </a:r>
          </a:p>
          <a:p>
            <a:r>
              <a:rPr dirty="0"/>
              <a:t>	the fact that engines now use diesels to generate electricity powering electric wheel motors,</a:t>
            </a:r>
          </a:p>
          <a:p>
            <a:r>
              <a:rPr dirty="0"/>
              <a:t>		makes replacing those diesel engines with batteries, or adding "battery tenders"</a:t>
            </a:r>
          </a:p>
          <a:p>
            <a:r>
              <a:rPr dirty="0"/>
              <a:t>			plausible enough that proponents are beginning to argue for such a change </a:t>
            </a:r>
          </a:p>
          <a:p>
            <a:pPr>
              <a:defRPr sz="800"/>
            </a:pPr>
            <a:endParaRPr sz="400" dirty="0"/>
          </a:p>
          <a:p>
            <a:pPr>
              <a:defRPr b="1">
                <a:solidFill>
                  <a:srgbClr val="FF6600"/>
                </a:solidFill>
              </a:defRPr>
            </a:pPr>
            <a:r>
              <a:rPr dirty="0"/>
              <a:t>Ocean Transportation:  </a:t>
            </a:r>
            <a:r>
              <a:rPr b="0" dirty="0">
                <a:solidFill>
                  <a:srgbClr val="FFFFFF"/>
                </a:solidFill>
              </a:rPr>
              <a:t>Battery electric conversion seems to be prohibitively expensive</a:t>
            </a:r>
          </a:p>
          <a:p>
            <a:pPr>
              <a:defRPr b="1">
                <a:solidFill>
                  <a:srgbClr val="FF6600"/>
                </a:solidFill>
              </a:defRPr>
            </a:pPr>
            <a:r>
              <a:rPr b="0" dirty="0">
                <a:solidFill>
                  <a:srgbClr val="FFFFFF"/>
                </a:solidFill>
              </a:rPr>
              <a:t>	But while Fuel Cell driven ships are being discussed and test ships are even being built,</a:t>
            </a:r>
          </a:p>
          <a:p>
            <a:pPr>
              <a:defRPr b="1">
                <a:solidFill>
                  <a:srgbClr val="FF6600"/>
                </a:solidFill>
              </a:defRPr>
            </a:pPr>
            <a:r>
              <a:rPr b="0" dirty="0">
                <a:solidFill>
                  <a:srgbClr val="FFFFFF"/>
                </a:solidFill>
              </a:rPr>
              <a:t>		the fuel of choice is now Ammonia, chosen because it can be stored onboard</a:t>
            </a:r>
          </a:p>
          <a:p>
            <a:pPr>
              <a:defRPr b="1">
                <a:solidFill>
                  <a:srgbClr val="FF6600"/>
                </a:solidFill>
              </a:defRPr>
            </a:pPr>
            <a:r>
              <a:rPr b="0" dirty="0">
                <a:solidFill>
                  <a:srgbClr val="FFFFFF"/>
                </a:solidFill>
              </a:rPr>
              <a:t>			with only modest cooling or pressurization  (</a:t>
            </a:r>
            <a:r>
              <a:rPr dirty="0">
                <a:solidFill>
                  <a:srgbClr val="FFFFFF"/>
                </a:solidFill>
              </a:rPr>
              <a:t>-33.3 ºC or 9.9 Atm.</a:t>
            </a:r>
            <a:r>
              <a:rPr b="0" dirty="0">
                <a:solidFill>
                  <a:srgbClr val="FFFFFF"/>
                </a:solidFill>
              </a:rPr>
              <a:t>)</a:t>
            </a:r>
          </a:p>
          <a:p>
            <a:pPr>
              <a:defRPr b="1">
                <a:solidFill>
                  <a:srgbClr val="FF6600"/>
                </a:solidFill>
              </a:defRPr>
            </a:pPr>
            <a:r>
              <a:rPr b="0" dirty="0">
                <a:solidFill>
                  <a:srgbClr val="FFFFFF"/>
                </a:solidFill>
              </a:rPr>
              <a:t>				versus the extreme cooling required to liquify H</a:t>
            </a:r>
            <a:r>
              <a:rPr b="0" baseline="-5999" dirty="0">
                <a:solidFill>
                  <a:srgbClr val="FFFFFF"/>
                </a:solidFill>
              </a:rPr>
              <a:t>2</a:t>
            </a:r>
            <a:r>
              <a:rPr b="0" dirty="0">
                <a:solidFill>
                  <a:srgbClr val="FFFFFF"/>
                </a:solidFill>
              </a:rPr>
              <a:t> (</a:t>
            </a:r>
            <a:r>
              <a:rPr dirty="0">
                <a:solidFill>
                  <a:srgbClr val="FBC901"/>
                </a:solidFill>
              </a:rPr>
              <a:t>-240 to -253 ºC</a:t>
            </a:r>
            <a:r>
              <a:rPr b="0" dirty="0">
                <a:solidFill>
                  <a:srgbClr val="FFFFFF"/>
                </a:solidFill>
              </a:rPr>
              <a:t>)</a:t>
            </a:r>
          </a:p>
          <a:p>
            <a:pPr>
              <a:defRPr sz="800" b="1">
                <a:solidFill>
                  <a:srgbClr val="FF6600"/>
                </a:solidFill>
              </a:defRPr>
            </a:pPr>
            <a:endParaRPr sz="400" b="0" dirty="0">
              <a:solidFill>
                <a:srgbClr val="FFFFFF"/>
              </a:solidFill>
            </a:endParaRPr>
          </a:p>
          <a:p>
            <a:pPr>
              <a:defRPr b="1">
                <a:solidFill>
                  <a:srgbClr val="FF6600"/>
                </a:solidFill>
              </a:defRPr>
            </a:pPr>
            <a:r>
              <a:rPr dirty="0"/>
              <a:t>Air Transportation:</a:t>
            </a:r>
            <a:r>
              <a:rPr b="0" dirty="0">
                <a:solidFill>
                  <a:srgbClr val="FFFFFF"/>
                </a:solidFill>
              </a:rPr>
              <a:t>  </a:t>
            </a:r>
            <a:r>
              <a:rPr dirty="0">
                <a:solidFill>
                  <a:srgbClr val="FBC901"/>
                </a:solidFill>
              </a:rPr>
              <a:t>ONLY</a:t>
            </a:r>
            <a:r>
              <a:rPr b="0" dirty="0">
                <a:solidFill>
                  <a:srgbClr val="FFFFFF"/>
                </a:solidFill>
              </a:rPr>
              <a:t> Fossil-fuels or their synthetic near equivalents are energetic enough </a:t>
            </a:r>
          </a:p>
          <a:p>
            <a:pPr>
              <a:defRPr b="1">
                <a:solidFill>
                  <a:srgbClr val="FF6600"/>
                </a:solidFill>
              </a:defRPr>
            </a:pPr>
            <a:r>
              <a:rPr b="0" dirty="0">
                <a:solidFill>
                  <a:srgbClr val="FFFFFF"/>
                </a:solidFill>
              </a:rPr>
              <a:t>	AND light enough for</a:t>
            </a:r>
            <a:r>
              <a:rPr lang="en-US" b="0" dirty="0">
                <a:solidFill>
                  <a:srgbClr val="FFFFFF"/>
                </a:solidFill>
              </a:rPr>
              <a:t> </a:t>
            </a:r>
            <a:r>
              <a:rPr b="0" dirty="0">
                <a:solidFill>
                  <a:srgbClr val="FFFFFF"/>
                </a:solidFill>
              </a:rPr>
              <a:t>income</a:t>
            </a:r>
            <a:r>
              <a:rPr lang="en-US" b="0" dirty="0">
                <a:solidFill>
                  <a:srgbClr val="FFFFFF"/>
                </a:solidFill>
              </a:rPr>
              <a:t>-</a:t>
            </a:r>
            <a:r>
              <a:rPr b="0" dirty="0">
                <a:solidFill>
                  <a:srgbClr val="FFFFFF"/>
                </a:solidFill>
              </a:rPr>
              <a:t>producing (passenger / cargo hauling) long distance flights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theme/theme1.xml><?xml version="1.0" encoding="utf-8"?>
<a:theme xmlns:a="http://schemas.openxmlformats.org/drawingml/2006/main" name="Lecture 1 - What is Nanoscience">
  <a:themeElements>
    <a:clrScheme name="Custom 172">
      <a:dk1>
        <a:srgbClr val="003366"/>
      </a:dk1>
      <a:lt1>
        <a:srgbClr val="666666"/>
      </a:lt1>
      <a:dk2>
        <a:srgbClr val="059797"/>
      </a:dk2>
      <a:lt2>
        <a:srgbClr val="FBC901"/>
      </a:lt2>
      <a:accent1>
        <a:srgbClr val="009999"/>
      </a:accent1>
      <a:accent2>
        <a:srgbClr val="336699"/>
      </a:accent2>
      <a:accent3>
        <a:srgbClr val="ACB3C1"/>
      </a:accent3>
      <a:accent4>
        <a:srgbClr val="DADADA"/>
      </a:accent4>
      <a:accent5>
        <a:srgbClr val="AACACA"/>
      </a:accent5>
      <a:accent6>
        <a:srgbClr val="2D5C8A"/>
      </a:accent6>
      <a:hlink>
        <a:srgbClr val="75D5FF"/>
      </a:hlink>
      <a:folHlink>
        <a:srgbClr val="FF00FF"/>
      </a:folHlink>
    </a:clrScheme>
    <a:fontScheme name="Lecture 1 - What is Nanoscience">
      <a:majorFont>
        <a:latin typeface="Helvetica"/>
        <a:ea typeface="Helvetica"/>
        <a:cs typeface="Helvetica"/>
      </a:majorFont>
      <a:minorFont>
        <a:latin typeface="Arial"/>
        <a:ea typeface="Arial"/>
        <a:cs typeface="Arial"/>
      </a:minorFont>
    </a:fontScheme>
    <a:fmtScheme name="Lecture 1 - What is Nanoscie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Lecture 1 - What is Nanoscience">
  <a:themeElements>
    <a:clrScheme name="Lecture 1 - What is Nanoscience">
      <a:dk1>
        <a:srgbClr val="000000"/>
      </a:dk1>
      <a:lt1>
        <a:srgbClr val="FFFFFF"/>
      </a:lt1>
      <a:dk2>
        <a:srgbClr val="059797"/>
      </a:dk2>
      <a:lt2>
        <a:srgbClr val="FBC901"/>
      </a:lt2>
      <a:accent1>
        <a:srgbClr val="009999"/>
      </a:accent1>
      <a:accent2>
        <a:srgbClr val="336699"/>
      </a:accent2>
      <a:accent3>
        <a:srgbClr val="ACB3C1"/>
      </a:accent3>
      <a:accent4>
        <a:srgbClr val="DADADA"/>
      </a:accent4>
      <a:accent5>
        <a:srgbClr val="AACACA"/>
      </a:accent5>
      <a:accent6>
        <a:srgbClr val="2D5C8A"/>
      </a:accent6>
      <a:hlink>
        <a:srgbClr val="0000FF"/>
      </a:hlink>
      <a:folHlink>
        <a:srgbClr val="FF00FF"/>
      </a:folHlink>
    </a:clrScheme>
    <a:fontScheme name="Lecture 1 - What is Nanoscience">
      <a:majorFont>
        <a:latin typeface="Helvetica"/>
        <a:ea typeface="Helvetica"/>
        <a:cs typeface="Helvetica"/>
      </a:majorFont>
      <a:minorFont>
        <a:latin typeface="Arial"/>
        <a:ea typeface="Arial"/>
        <a:cs typeface="Arial"/>
      </a:minorFont>
    </a:fontScheme>
    <a:fmtScheme name="Lecture 1 - What is Nanoscie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295</TotalTime>
  <Words>18528</Words>
  <Application>Microsoft Macintosh PowerPoint</Application>
  <PresentationFormat>On-screen Show (4:3)</PresentationFormat>
  <Paragraphs>1489</Paragraphs>
  <Slides>101</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101</vt:i4>
      </vt:variant>
    </vt:vector>
  </HeadingPairs>
  <TitlesOfParts>
    <vt:vector size="105" baseType="lpstr">
      <vt:lpstr>Arial</vt:lpstr>
      <vt:lpstr>Helvetica</vt:lpstr>
      <vt:lpstr>Tahoma</vt:lpstr>
      <vt:lpstr>Lecture 1 - What is Nanoscience</vt:lpstr>
      <vt:lpstr>A Hydrogen Economy?</vt:lpstr>
      <vt:lpstr>The Vision(s) of a Hydrogen Economy:</vt:lpstr>
      <vt:lpstr>The reasoning goes something like this:</vt:lpstr>
      <vt:lpstr>So instead of REPLACING those systems, why not just REPLACE their fuel?</vt:lpstr>
      <vt:lpstr>Leading to depictions such as this: 1</vt:lpstr>
      <vt:lpstr>But that figure was decidedly lacking in detail:</vt:lpstr>
      <vt:lpstr>Despite an absence of detail, the idea seems downright elegant in its simplicity:</vt:lpstr>
      <vt:lpstr>Hydrogen might even solve the huge problem of variable solar &amp; wind energy:</vt:lpstr>
      <vt:lpstr>Then, often with only minor modification of existing equipment:</vt:lpstr>
      <vt:lpstr>Reactions:</vt:lpstr>
      <vt:lpstr>The doubts of Environmental &amp; Scientific Organizations:</vt:lpstr>
      <vt:lpstr>As echoed in recent Business, Popular &amp; Technical Press Headlines:</vt:lpstr>
      <vt:lpstr>Versus the enthusiasm of established Petrochemical &amp; Energy Companies:</vt:lpstr>
      <vt:lpstr>Sources cited in the previous three pages:</vt:lpstr>
      <vt:lpstr>What explains the enthusiasm of well-established Petrochemical &amp; Energy Companies?  What explains the contrasting negativity of not only Environmental &amp; Scientific Groups  but also that of the Business, Popular &amp; Technical Press? To understand those reactions, we must first dig more deeply into:  Today's Not So Simple Hydrogen</vt:lpstr>
      <vt:lpstr>From where do we NOW get Hydrogen Gas?</vt:lpstr>
      <vt:lpstr>So instead of Getting H2 Gas we must now Produce H2 Gas</vt:lpstr>
      <vt:lpstr>Characteristics of today's "Electrolytic" production of Hydrogen Gas</vt:lpstr>
      <vt:lpstr>Sources cited on the previous page:</vt:lpstr>
      <vt:lpstr>Then from where does the remaining 96% of today's Hydrogen Gas come?</vt:lpstr>
      <vt:lpstr>Steam Methane Reforming (SMR): ~ 50-60% of today's worldwide Hydrogen Gas</vt:lpstr>
      <vt:lpstr>Coal Gasification: ~ 20-30% of today's worldwide Hydrogen Gas</vt:lpstr>
      <vt:lpstr>Liquid Petroleum Refining: ~ 20-30% of today's worldwide Hydrogen Gas</vt:lpstr>
      <vt:lpstr>Summarizing the answer to: "From where do we now get Hydrogen Gas?"</vt:lpstr>
      <vt:lpstr>But Gray Hydrogen's dependence on Methane has an additional hidden impact:</vt:lpstr>
      <vt:lpstr>"But what about Blue Hydrogen?"</vt:lpstr>
      <vt:lpstr>How do we now USE Hydrogen Gas?</vt:lpstr>
      <vt:lpstr>To more concisely answer the same question, IRENA offered this figure:</vt:lpstr>
      <vt:lpstr>Meaning that right NOW Hydrogen has virtually ZERO impact on ANY of these:</vt:lpstr>
      <vt:lpstr>USING what we've learned about Today's Hydrogen to help define viable possibilities for Tomorrow's Hydrogen</vt:lpstr>
      <vt:lpstr>Perhaps the KEY thing we have learned:</vt:lpstr>
      <vt:lpstr>Those distinctions mean that:</vt:lpstr>
      <vt:lpstr>Which Process Pairings would optimize H2 as an Energy Storage Medium?</vt:lpstr>
      <vt:lpstr>But for storing electricity, Li Batteries are much more energy efficient:</vt:lpstr>
      <vt:lpstr>A variety of reports, drawing on other data sources, reach near identical conclusions:</vt:lpstr>
      <vt:lpstr>But ANY FORM of complete Electrification will require VASTLY more Electricity:</vt:lpstr>
      <vt:lpstr>To stimulate such a VAST expansion of U.S. clean Electrical Power Capacity . . .</vt:lpstr>
      <vt:lpstr>WITH those requirements, few if any existing U.S. H2 plants could qualify</vt:lpstr>
      <vt:lpstr>Brushing aside the GHFC's tax-lobbying, what ELSE is industry arguing for?</vt:lpstr>
      <vt:lpstr>A three page review of why Carbon Capture is desirable: 1</vt:lpstr>
      <vt:lpstr>So to be a Greenhouse Gas, that gas must strongly absorb / emit Infrared Light</vt:lpstr>
      <vt:lpstr>CO2 &amp; CH4 concentrations are thus extremely important - but so is their persistence:</vt:lpstr>
      <vt:lpstr>So we must not only CAPTURE but then HOLD any new GHG's for CENTURIES</vt:lpstr>
      <vt:lpstr>The massive 111 day leak from the Porter Ranch / Aliso Canyon Natural Gas storage plant:</vt:lpstr>
      <vt:lpstr>The long list of NG storage plant flaws cited in the official California report:   </vt:lpstr>
      <vt:lpstr>A decade later, CCUS is now proposed to clean up SMR production of H2</vt:lpstr>
      <vt:lpstr>I was immediately struck by those source's lack of interest in Sequestration</vt:lpstr>
      <vt:lpstr>The IEA described Capture &amp; Utilization in even greater detail 4, 5</vt:lpstr>
      <vt:lpstr>ONLY the GAO confronted the need to Utilize or Sequester carbon for CENTURIES</vt:lpstr>
      <vt:lpstr>The GAO then proceeded through a detailed analysis of CCUS technologies</vt:lpstr>
      <vt:lpstr>Based on those four questions, the three high-scoring prospects were:</vt:lpstr>
      <vt:lpstr>Continuing:</vt:lpstr>
      <vt:lpstr>Yielding only three possibly viable Utilization candidates (one with major downsides)</vt:lpstr>
      <vt:lpstr>Can use of these CCUSS techs grow fast enough to blunt climate change?</vt:lpstr>
      <vt:lpstr>How much CO2 might CCUSS be able to capture?</vt:lpstr>
      <vt:lpstr>But could the IEA be underestimating the true potential of Carbon Capture ?</vt:lpstr>
      <vt:lpstr>Further, is a 2050 goal of capturing only 4.4 - 5.3 Giga-tonnes of CO2 enough?</vt:lpstr>
      <vt:lpstr>I opened this section by contrasting Climate vs. Industry driven Visions of a Hydrogen Economy</vt:lpstr>
      <vt:lpstr>Bringing me almost to the second and third parts of Hydrogen Economy Visions:</vt:lpstr>
      <vt:lpstr>How much Energy does H2 contain / How much energy can it transport?</vt:lpstr>
      <vt:lpstr>In table form, including my data on many additional Energy Storage Media: </vt:lpstr>
      <vt:lpstr>Hydrogen compared to today's most important Energy Storage Media: </vt:lpstr>
      <vt:lpstr>But high pressurization of H2 requires a very strong &amp; heavy container:</vt:lpstr>
      <vt:lpstr>Container weight correction has HUGE downsides for a Hydrogen Economy:</vt:lpstr>
      <vt:lpstr>What about using entirely new types of high pressure Hydrogen gas containers?</vt:lpstr>
      <vt:lpstr>Then why not just liquify Hydrogen? </vt:lpstr>
      <vt:lpstr>"Phase Diagrams"</vt:lpstr>
      <vt:lpstr>Comparing liquid Hydrogen with other liquid energy fuel contenders:</vt:lpstr>
      <vt:lpstr>But there might be a final wildcard way to densely store Hydrogen:</vt:lpstr>
      <vt:lpstr>FINALLY getting to the second and third parts of Hydrogen Economy Visions:</vt:lpstr>
      <vt:lpstr>The second part of Hydrogen Economy Visions concerned TRANSPORT of H2</vt:lpstr>
      <vt:lpstr>But some industry-backed Visions would only DILUTE pipeline Natural Gas with H2</vt:lpstr>
      <vt:lpstr>Then why even bother to make such minor changes?  A disturbing precedent:</vt:lpstr>
      <vt:lpstr>The third &amp; final part of Hydrogen Economy Visions concerned Applications of H2</vt:lpstr>
      <vt:lpstr>But for Residential &amp; Commercial HEATING there's often an immensely a better solution:</vt:lpstr>
      <vt:lpstr>The 5th and 6th icons instead depicted Industrial Heating</vt:lpstr>
      <vt:lpstr>The 7th icon depicted gas-powered generation of electricity</vt:lpstr>
      <vt:lpstr>Bringing us to the final (and largest) category of U.S. Energy consumption: Transportation</vt:lpstr>
      <vt:lpstr>Drawing on my earlier discussion of comparative energetics:</vt:lpstr>
      <vt:lpstr>First calculating ranges as constrained by fuel storage VOLUME:</vt:lpstr>
      <vt:lpstr>Then calculating ranges as constrained by fuel storage MASS:</vt:lpstr>
      <vt:lpstr>Finally, calculating both for possible future use of Lithium METAL batteries</vt:lpstr>
      <vt:lpstr>Comparing those possibly confusing arrays of results:</vt:lpstr>
      <vt:lpstr>Repeating a bit to make sure ALL of my EV calculations are put into perspective:</vt:lpstr>
      <vt:lpstr>Bringing us to this would-be H2 application:</vt:lpstr>
      <vt:lpstr>The reminder:</vt:lpstr>
      <vt:lpstr>And then on to this would-be H2 application:</vt:lpstr>
      <vt:lpstr>Per my table, pressurized-H2 is NOT the obvious Fossil-Fuel replacement</vt:lpstr>
      <vt:lpstr>But due to its much higher energy density AND much higher boiling point . . .</vt:lpstr>
      <vt:lpstr>And finally to this would-be H2 application:</vt:lpstr>
      <vt:lpstr>Thus, for a flight approaching the aircraft's full range:</vt:lpstr>
      <vt:lpstr>Returning (for a final time) to my Energetics Table:</vt:lpstr>
      <vt:lpstr>Summary &amp; Conclusions</vt:lpstr>
      <vt:lpstr>Part I:  Hydrogen Sources</vt:lpstr>
      <vt:lpstr>Part I:  Hydrogen Sources (cont'd)</vt:lpstr>
      <vt:lpstr>Then hugely compounded by insights into the use of the acronym "CCUS" </vt:lpstr>
      <vt:lpstr>Part II:  Transportation of Hydrogen</vt:lpstr>
      <vt:lpstr>Part III:  Applications of H2</vt:lpstr>
      <vt:lpstr>Part III:  Applications of H2 (cont'd)</vt:lpstr>
      <vt:lpstr>My Personal Takeaways?</vt:lpstr>
      <vt:lpstr>Credits / 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Hydrogen Economy?</dc:title>
  <cp:lastModifiedBy>John Bean</cp:lastModifiedBy>
  <cp:revision>35</cp:revision>
  <dcterms:modified xsi:type="dcterms:W3CDTF">2024-07-13T19:32:22Z</dcterms:modified>
</cp:coreProperties>
</file>