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1pPr>
    <a:lvl2pPr marL="0" marR="0" indent="457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2pPr>
    <a:lvl3pPr marL="0" marR="0" indent="914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3pPr>
    <a:lvl4pPr marL="0" marR="0" indent="1371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4pPr>
    <a:lvl5pPr marL="0" marR="0" indent="18288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5pPr>
    <a:lvl6pPr marL="0" marR="0" indent="22860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6pPr>
    <a:lvl7pPr marL="0" marR="0" indent="2743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7pPr>
    <a:lvl8pPr marL="0" marR="0" indent="3200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8pPr>
    <a:lvl9pPr marL="0" marR="0" indent="3657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DDD"/>
          </a:solidFill>
        </a:fill>
      </a:tcStyle>
    </a:wholeTbl>
    <a:band2H>
      <a:tcTxStyle/>
      <a:tcStyle>
        <a:tcBdr/>
        <a:fill>
          <a:solidFill>
            <a:srgbClr val="E6EFE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E4E9"/>
          </a:solidFill>
        </a:fill>
      </a:tcStyle>
    </a:wholeTbl>
    <a:band2H>
      <a:tcTxStyle/>
      <a:tcStyle>
        <a:tcBdr/>
        <a:fill>
          <a:solidFill>
            <a:srgbClr val="F1F2F4"/>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1D9"/>
          </a:solidFill>
        </a:fill>
      </a:tcStyle>
    </a:wholeTbl>
    <a:band2H>
      <a:tcTxStyle/>
      <a:tcStyle>
        <a:tcBdr/>
        <a:fill>
          <a:solidFill>
            <a:srgbClr val="E7E9ED"/>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ahoma"/>
          <a:ea typeface="Tahoma"/>
          <a:cs typeface="Tahoma"/>
        </a:font>
        <a:srgbClr val="00336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ahoma"/>
          <a:ea typeface="Tahoma"/>
          <a:cs typeface="Tahoma"/>
        </a:font>
        <a:srgbClr val="003366"/>
      </a:tcTxStyle>
      <a:tcStyle>
        <a:tcBdr>
          <a:left>
            <a:ln w="12700" cap="flat">
              <a:noFill/>
              <a:miter lim="400000"/>
            </a:ln>
          </a:left>
          <a:right>
            <a:ln w="12700" cap="flat">
              <a:noFill/>
              <a:miter lim="400000"/>
            </a:ln>
          </a:right>
          <a:top>
            <a:ln w="508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ahoma"/>
          <a:ea typeface="Tahoma"/>
          <a:cs typeface="Tahoma"/>
        </a:font>
        <a:srgbClr val="FFFFFF"/>
      </a:tcTxStyle>
      <a:tcStyle>
        <a:tcBdr>
          <a:left>
            <a:ln w="12700" cap="flat">
              <a:noFill/>
              <a:miter lim="400000"/>
            </a:ln>
          </a:left>
          <a:right>
            <a:ln w="12700" cap="flat">
              <a:noFill/>
              <a:miter lim="400000"/>
            </a:ln>
          </a:right>
          <a:top>
            <a:ln w="25400" cap="flat">
              <a:solidFill>
                <a:srgbClr val="003366"/>
              </a:solidFill>
              <a:prstDash val="solid"/>
              <a:round/>
            </a:ln>
          </a:top>
          <a:bottom>
            <a:ln w="25400" cap="flat">
              <a:solidFill>
                <a:srgbClr val="003366"/>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ahoma"/>
          <a:ea typeface="Tahoma"/>
          <a:cs typeface="Tahoma"/>
        </a:font>
        <a:srgbClr val="003366"/>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D2"/>
          </a:solidFill>
        </a:fill>
      </a:tcStyle>
    </a:wholeTbl>
    <a:band2H>
      <a:tcTxStyle/>
      <a:tcStyle>
        <a:tcBdr/>
        <a:fill>
          <a:solidFill>
            <a:srgbClr val="E6E7EA"/>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3366"/>
          </a:solidFill>
        </a:fill>
      </a:tcStyle>
    </a:firstRow>
  </a:tblStyle>
  <a:tblStyle styleId="{2708684C-4D16-4618-839F-0558EEFCDFE6}" styleName="">
    <a:tblBg/>
    <a:wholeTbl>
      <a:tcTxStyle b="off"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Tahoma"/>
          <a:ea typeface="Tahoma"/>
          <a:cs typeface="Tahom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Objects="1">
      <p:cViewPr varScale="1">
        <p:scale>
          <a:sx n="119" d="100"/>
          <a:sy n="119" d="100"/>
        </p:scale>
        <p:origin x="1984"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notesMaster" Target="notesMasters/notesMaster1.xml"/><Relationship Id="rId200"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viewProps" Target="view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1143000" y="685800"/>
            <a:ext cx="4572000" cy="3429000"/>
          </a:xfrm>
          <a:prstGeom prst="rect">
            <a:avLst/>
          </a:prstGeom>
        </p:spPr>
        <p:txBody>
          <a:bodyPr/>
          <a:lstStyle/>
          <a:p>
            <a:endParaRPr/>
          </a:p>
        </p:txBody>
      </p:sp>
      <p:sp>
        <p:nvSpPr>
          <p:cNvPr id="223" name="Shape 22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457200" y="381000"/>
            <a:ext cx="8229600" cy="1371600"/>
          </a:xfrm>
          <a:prstGeom prst="rect">
            <a:avLst/>
          </a:prstGeom>
        </p:spPr>
        <p:txBody>
          <a:bodyPr/>
          <a:lstStyle>
            <a:lvl1pPr>
              <a:defRPr sz="4400" i="0">
                <a:solidFill>
                  <a:srgbClr val="E5FFFF"/>
                </a:solidFill>
                <a:latin typeface="Tahoma"/>
                <a:ea typeface="Tahoma"/>
                <a:cs typeface="Tahoma"/>
                <a:sym typeface="Tahoma"/>
              </a:defRPr>
            </a:lvl1pPr>
          </a:lstStyle>
          <a:p>
            <a:r>
              <a:t>Title Text</a:t>
            </a:r>
          </a:p>
        </p:txBody>
      </p:sp>
      <p:sp>
        <p:nvSpPr>
          <p:cNvPr id="93"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tabLst/>
              <a:defRPr sz="3200">
                <a:latin typeface="Tahoma"/>
                <a:ea typeface="Tahoma"/>
                <a:cs typeface="Tahoma"/>
                <a:sym typeface="Tahoma"/>
              </a:defRPr>
            </a:lvl1pPr>
            <a:lvl2pPr marL="783771" indent="-326571">
              <a:spcBef>
                <a:spcPts val="700"/>
              </a:spcBef>
              <a:buClr>
                <a:srgbClr val="00CCFF"/>
              </a:buClr>
              <a:tabLst/>
              <a:defRPr sz="3200">
                <a:latin typeface="Tahoma"/>
                <a:ea typeface="Tahoma"/>
                <a:cs typeface="Tahoma"/>
                <a:sym typeface="Tahoma"/>
              </a:defRPr>
            </a:lvl2pPr>
            <a:lvl3pPr marL="1219200" indent="-304800">
              <a:spcBef>
                <a:spcPts val="700"/>
              </a:spcBef>
              <a:buClr>
                <a:srgbClr val="00CCFF"/>
              </a:buClr>
              <a:tabLst/>
              <a:defRPr sz="3200">
                <a:latin typeface="Tahoma"/>
                <a:ea typeface="Tahoma"/>
                <a:cs typeface="Tahoma"/>
                <a:sym typeface="Tahoma"/>
              </a:defRPr>
            </a:lvl3pPr>
            <a:lvl4pPr marL="1737360" indent="-365760">
              <a:spcBef>
                <a:spcPts val="700"/>
              </a:spcBef>
              <a:buClr>
                <a:srgbClr val="00CCFF"/>
              </a:buClr>
              <a:tabLst/>
              <a:defRPr sz="3200">
                <a:latin typeface="Tahoma"/>
                <a:ea typeface="Tahoma"/>
                <a:cs typeface="Tahoma"/>
                <a:sym typeface="Tahoma"/>
              </a:defRPr>
            </a:lvl4pPr>
            <a:lvl5pPr marL="2194560" indent="-365760">
              <a:spcBef>
                <a:spcPts val="700"/>
              </a:spcBef>
              <a:buClr>
                <a:srgbClr val="00CCFF"/>
              </a:buClr>
              <a:tabLst/>
              <a:defRPr sz="32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381000"/>
            <a:ext cx="2057400" cy="5715000"/>
          </a:xfrm>
          <a:prstGeom prst="rect">
            <a:avLst/>
          </a:prstGeom>
        </p:spPr>
        <p:txBody>
          <a:bodyPr/>
          <a:lstStyle>
            <a:lvl1pPr>
              <a:defRPr sz="4400" i="0">
                <a:solidFill>
                  <a:srgbClr val="E5FFFF"/>
                </a:solidFill>
                <a:latin typeface="Tahoma"/>
                <a:ea typeface="Tahoma"/>
                <a:cs typeface="Tahoma"/>
                <a:sym typeface="Tahoma"/>
              </a:defRPr>
            </a:lvl1pPr>
          </a:lstStyle>
          <a:p>
            <a:r>
              <a:t>Title Text</a:t>
            </a:r>
          </a:p>
        </p:txBody>
      </p:sp>
      <p:sp>
        <p:nvSpPr>
          <p:cNvPr id="102" name="Body Level One…"/>
          <p:cNvSpPr txBox="1">
            <a:spLocks noGrp="1"/>
          </p:cNvSpPr>
          <p:nvPr>
            <p:ph type="body" idx="1"/>
          </p:nvPr>
        </p:nvSpPr>
        <p:spPr>
          <a:xfrm>
            <a:off x="457200" y="381000"/>
            <a:ext cx="6019800" cy="5715000"/>
          </a:xfrm>
          <a:prstGeom prst="rect">
            <a:avLst/>
          </a:prstGeom>
        </p:spPr>
        <p:txBody>
          <a:bodyPr/>
          <a:lstStyle>
            <a:lvl1pPr marL="342900" indent="-342900">
              <a:spcBef>
                <a:spcPts val="700"/>
              </a:spcBef>
              <a:buClr>
                <a:srgbClr val="00CCFF"/>
              </a:buClr>
              <a:buSzPct val="65000"/>
              <a:buChar char="■"/>
              <a:tabLst/>
              <a:defRPr sz="3200">
                <a:latin typeface="Tahoma"/>
                <a:ea typeface="Tahoma"/>
                <a:cs typeface="Tahoma"/>
                <a:sym typeface="Tahoma"/>
              </a:defRPr>
            </a:lvl1pPr>
            <a:lvl2pPr marL="783771" indent="-326571">
              <a:spcBef>
                <a:spcPts val="700"/>
              </a:spcBef>
              <a:buClr>
                <a:srgbClr val="00CCFF"/>
              </a:buClr>
              <a:tabLst/>
              <a:defRPr sz="3200">
                <a:latin typeface="Tahoma"/>
                <a:ea typeface="Tahoma"/>
                <a:cs typeface="Tahoma"/>
                <a:sym typeface="Tahoma"/>
              </a:defRPr>
            </a:lvl2pPr>
            <a:lvl3pPr marL="1219200" indent="-304800">
              <a:spcBef>
                <a:spcPts val="700"/>
              </a:spcBef>
              <a:buClr>
                <a:srgbClr val="00CCFF"/>
              </a:buClr>
              <a:tabLst/>
              <a:defRPr sz="3200">
                <a:latin typeface="Tahoma"/>
                <a:ea typeface="Tahoma"/>
                <a:cs typeface="Tahoma"/>
                <a:sym typeface="Tahoma"/>
              </a:defRPr>
            </a:lvl3pPr>
            <a:lvl4pPr marL="1737360" indent="-365760">
              <a:spcBef>
                <a:spcPts val="700"/>
              </a:spcBef>
              <a:buClr>
                <a:srgbClr val="00CCFF"/>
              </a:buClr>
              <a:tabLst/>
              <a:defRPr sz="3200">
                <a:latin typeface="Tahoma"/>
                <a:ea typeface="Tahoma"/>
                <a:cs typeface="Tahoma"/>
                <a:sym typeface="Tahoma"/>
              </a:defRPr>
            </a:lvl4pPr>
            <a:lvl5pPr marL="2194560" indent="-365760">
              <a:spcBef>
                <a:spcPts val="700"/>
              </a:spcBef>
              <a:buClr>
                <a:srgbClr val="00CCFF"/>
              </a:buClr>
              <a:tabLst/>
              <a:defRPr sz="32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p>
            <a:r>
              <a:t>Title Text</a:t>
            </a:r>
          </a:p>
        </p:txBody>
      </p:sp>
      <p:sp>
        <p:nvSpPr>
          <p:cNvPr id="111" name="Body Level One…"/>
          <p:cNvSpPr txBox="1">
            <a:spLocks noGrp="1"/>
          </p:cNvSpPr>
          <p:nvPr>
            <p:ph type="body" idx="1"/>
          </p:nvPr>
        </p:nvSpPr>
        <p:spPr>
          <a:prstGeom prst="rect">
            <a:avLst/>
          </a:prstGeom>
        </p:spPr>
        <p:txBody>
          <a:bodyPr/>
          <a:lstStyle>
            <a:lvl1pPr>
              <a:spcBef>
                <a:spcPts val="300"/>
              </a:spcBef>
              <a:tabLst>
                <a:tab pos="444500" algn="l"/>
              </a:tabLst>
              <a:defRPr sz="1600"/>
            </a:lvl1pPr>
            <a:lvl2pPr marL="620485" indent="-163285">
              <a:spcBef>
                <a:spcPts val="300"/>
              </a:spcBef>
              <a:tabLst>
                <a:tab pos="444500" algn="l"/>
              </a:tabLst>
              <a:defRPr sz="1600"/>
            </a:lvl2pPr>
            <a:lvl3pPr marL="1066800" indent="-152400">
              <a:spcBef>
                <a:spcPts val="300"/>
              </a:spcBef>
              <a:tabLst>
                <a:tab pos="444500" algn="l"/>
              </a:tabLst>
              <a:defRPr sz="1600"/>
            </a:lvl3pPr>
            <a:lvl4pPr marL="1554480" indent="-182880">
              <a:spcBef>
                <a:spcPts val="300"/>
              </a:spcBef>
              <a:tabLst>
                <a:tab pos="444500" algn="l"/>
              </a:tabLst>
              <a:defRPr sz="1600"/>
            </a:lvl4pPr>
            <a:lvl5pPr marL="2011679" indent="-182879">
              <a:spcBef>
                <a:spcPts val="300"/>
              </a:spcBef>
              <a:tabLst>
                <a:tab pos="444500" algn="l"/>
              </a:tabLst>
              <a:defRPr sz="1600"/>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4419600" y="5988050"/>
            <a:ext cx="2133600" cy="368301"/>
          </a:xfrm>
          <a:prstGeom prst="rect">
            <a:avLst/>
          </a:prstGeom>
        </p:spPr>
        <p:txBody>
          <a:bodyPr/>
          <a:lstStyle>
            <a:lvl1pPr algn="r">
              <a:spcBef>
                <a:spcPts val="0"/>
              </a:spcBef>
              <a:defRPr sz="1400" i="0">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9" name="Title Text"/>
          <p:cNvSpPr txBox="1">
            <a:spLocks noGrp="1"/>
          </p:cNvSpPr>
          <p:nvPr>
            <p:ph type="title"/>
          </p:nvPr>
        </p:nvSpPr>
        <p:spPr>
          <a:prstGeom prst="rect">
            <a:avLst/>
          </a:prstGeom>
        </p:spPr>
        <p:txBody>
          <a:bodyPr/>
          <a:lstStyle/>
          <a:p>
            <a:r>
              <a:t>Title Text</a:t>
            </a:r>
          </a:p>
        </p:txBody>
      </p:sp>
      <p:sp>
        <p:nvSpPr>
          <p:cNvPr id="120" name="Body Level One…"/>
          <p:cNvSpPr txBox="1">
            <a:spLocks noGrp="1"/>
          </p:cNvSpPr>
          <p:nvPr>
            <p:ph type="body" idx="1"/>
          </p:nvPr>
        </p:nvSpPr>
        <p:spPr>
          <a:prstGeom prst="rect">
            <a:avLst/>
          </a:prstGeom>
        </p:spPr>
        <p:txBody>
          <a:bodyPr/>
          <a:lstStyle>
            <a:lvl1pPr>
              <a:tabLst/>
              <a:defRPr sz="2000">
                <a:latin typeface="Tahoma"/>
                <a:ea typeface="Tahoma"/>
                <a:cs typeface="Tahoma"/>
                <a:sym typeface="Tahoma"/>
              </a:defRPr>
            </a:lvl1pPr>
            <a:lvl2pPr marL="661307" indent="-204107">
              <a:tabLst/>
              <a:defRPr sz="2000">
                <a:latin typeface="Tahoma"/>
                <a:ea typeface="Tahoma"/>
                <a:cs typeface="Tahoma"/>
                <a:sym typeface="Tahoma"/>
              </a:defRPr>
            </a:lvl2pPr>
            <a:lvl3pPr marL="1104900" indent="-190500">
              <a:tabLst/>
              <a:defRPr sz="2000">
                <a:latin typeface="Tahoma"/>
                <a:ea typeface="Tahoma"/>
                <a:cs typeface="Tahoma"/>
                <a:sym typeface="Tahoma"/>
              </a:defRPr>
            </a:lvl3pPr>
            <a:lvl4pPr marL="1600200" indent="-228600">
              <a:tabLst/>
              <a:defRPr sz="2000">
                <a:latin typeface="Tahoma"/>
                <a:ea typeface="Tahoma"/>
                <a:cs typeface="Tahoma"/>
                <a:sym typeface="Tahoma"/>
              </a:defRPr>
            </a:lvl4pPr>
            <a:lvl5pPr marL="2057400" indent="-228600">
              <a:tabLst/>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4419600" y="5988050"/>
            <a:ext cx="2133600" cy="368301"/>
          </a:xfrm>
          <a:prstGeom prst="rect">
            <a:avLst/>
          </a:prstGeom>
        </p:spPr>
        <p:txBody>
          <a:bodyPr/>
          <a:lstStyle>
            <a:lvl1pPr algn="r">
              <a:spcBef>
                <a:spcPts val="0"/>
              </a:spcBef>
              <a:defRPr sz="1400" i="0">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8" name="Title Text"/>
          <p:cNvSpPr txBox="1">
            <a:spLocks noGrp="1"/>
          </p:cNvSpPr>
          <p:nvPr>
            <p:ph type="title"/>
          </p:nvPr>
        </p:nvSpPr>
        <p:spPr>
          <a:prstGeom prst="rect">
            <a:avLst/>
          </a:prstGeom>
        </p:spPr>
        <p:txBody>
          <a:bodyPr/>
          <a:lstStyle>
            <a:lvl1pPr>
              <a:defRPr sz="2800" i="0">
                <a:solidFill>
                  <a:srgbClr val="E5FFFF"/>
                </a:solidFill>
              </a:defRPr>
            </a:lvl1pPr>
          </a:lstStyle>
          <a:p>
            <a:r>
              <a:t>Title Text</a:t>
            </a:r>
          </a:p>
        </p:txBody>
      </p:sp>
      <p:sp>
        <p:nvSpPr>
          <p:cNvPr id="129" name="Body Level One…"/>
          <p:cNvSpPr txBox="1">
            <a:spLocks noGrp="1"/>
          </p:cNvSpPr>
          <p:nvPr>
            <p:ph type="body" idx="1"/>
          </p:nvPr>
        </p:nvSpPr>
        <p:spPr>
          <a:prstGeom prst="rect">
            <a:avLst/>
          </a:prstGeom>
        </p:spPr>
        <p:txBody>
          <a:bodyPr/>
          <a:lstStyle>
            <a:lvl1pPr>
              <a:tabLst/>
              <a:defRPr sz="2000"/>
            </a:lvl1pPr>
            <a:lvl2pPr marL="661307" indent="-204107">
              <a:tabLst/>
              <a:defRPr sz="2000"/>
            </a:lvl2pPr>
            <a:lvl3pPr marL="1104900" indent="-190500">
              <a:tabLst/>
              <a:defRPr sz="2000"/>
            </a:lvl3pPr>
            <a:lvl4pPr marL="1600200" indent="-228600">
              <a:tabLst/>
              <a:defRPr sz="2000"/>
            </a:lvl4pPr>
            <a:lvl5pPr marL="2057400" indent="-228600">
              <a:tabLst/>
              <a:defRPr sz="2000"/>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7" name="Title Text"/>
          <p:cNvSpPr txBox="1">
            <a:spLocks noGrp="1"/>
          </p:cNvSpPr>
          <p:nvPr>
            <p:ph type="title"/>
          </p:nvPr>
        </p:nvSpPr>
        <p:spPr>
          <a:prstGeom prst="rect">
            <a:avLst/>
          </a:prstGeom>
        </p:spPr>
        <p:txBody>
          <a:bodyPr/>
          <a:lstStyle>
            <a:lvl1pPr>
              <a:defRPr sz="2200">
                <a:solidFill>
                  <a:srgbClr val="E5FFFF"/>
                </a:solidFill>
              </a:defRPr>
            </a:lvl1pPr>
          </a:lstStyle>
          <a:p>
            <a:r>
              <a:t>Title Text</a:t>
            </a:r>
          </a:p>
        </p:txBody>
      </p:sp>
      <p:sp>
        <p:nvSpPr>
          <p:cNvPr id="138" name="Body Level One…"/>
          <p:cNvSpPr txBox="1">
            <a:spLocks noGrp="1"/>
          </p:cNvSpPr>
          <p:nvPr>
            <p:ph type="body" idx="1"/>
          </p:nvPr>
        </p:nvSpPr>
        <p:spPr>
          <a:prstGeom prst="rect">
            <a:avLst/>
          </a:prstGeom>
        </p:spPr>
        <p:txBody>
          <a:bodyPr/>
          <a:lstStyle>
            <a:lvl1pPr>
              <a:tabLst/>
              <a:defRPr sz="2000">
                <a:latin typeface="Tahoma"/>
                <a:ea typeface="Tahoma"/>
                <a:cs typeface="Tahoma"/>
                <a:sym typeface="Tahoma"/>
              </a:defRPr>
            </a:lvl1pPr>
            <a:lvl2pPr marL="661307" indent="-204107">
              <a:tabLst/>
              <a:defRPr sz="2000">
                <a:latin typeface="Tahoma"/>
                <a:ea typeface="Tahoma"/>
                <a:cs typeface="Tahoma"/>
                <a:sym typeface="Tahoma"/>
              </a:defRPr>
            </a:lvl2pPr>
            <a:lvl3pPr marL="1104900" indent="-190500">
              <a:tabLst/>
              <a:defRPr sz="2000">
                <a:latin typeface="Tahoma"/>
                <a:ea typeface="Tahoma"/>
                <a:cs typeface="Tahoma"/>
                <a:sym typeface="Tahoma"/>
              </a:defRPr>
            </a:lvl3pPr>
            <a:lvl4pPr marL="1600200" indent="-228600">
              <a:tabLst/>
              <a:defRPr sz="2000">
                <a:latin typeface="Tahoma"/>
                <a:ea typeface="Tahoma"/>
                <a:cs typeface="Tahoma"/>
                <a:sym typeface="Tahoma"/>
              </a:defRPr>
            </a:lvl4pPr>
            <a:lvl5pPr marL="2057400" indent="-228600">
              <a:tabLst/>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pic>
        <p:nvPicPr>
          <p:cNvPr id="146" name="DSC05459 copy" descr="DSC05459 copy"/>
          <p:cNvPicPr>
            <a:picLocks noChangeAspect="1"/>
          </p:cNvPicPr>
          <p:nvPr/>
        </p:nvPicPr>
        <p:blipFill>
          <a:blip r:embed="rId2"/>
          <a:stretch>
            <a:fillRect/>
          </a:stretch>
        </p:blipFill>
        <p:spPr>
          <a:xfrm>
            <a:off x="6858000" y="1066800"/>
            <a:ext cx="2286000" cy="5791200"/>
          </a:xfrm>
          <a:prstGeom prst="rect">
            <a:avLst/>
          </a:prstGeom>
          <a:ln w="12700">
            <a:miter lim="400000"/>
          </a:ln>
        </p:spPr>
      </p:pic>
      <p:grpSp>
        <p:nvGrpSpPr>
          <p:cNvPr id="149" name="Group"/>
          <p:cNvGrpSpPr/>
          <p:nvPr/>
        </p:nvGrpSpPr>
        <p:grpSpPr>
          <a:xfrm>
            <a:off x="609599" y="762000"/>
            <a:ext cx="7958139" cy="109538"/>
            <a:chOff x="0" y="0"/>
            <a:chExt cx="7958137" cy="109537"/>
          </a:xfrm>
        </p:grpSpPr>
        <p:sp>
          <p:nvSpPr>
            <p:cNvPr id="147" name="Rectangle"/>
            <p:cNvSpPr/>
            <p:nvPr/>
          </p:nvSpPr>
          <p:spPr>
            <a:xfrm>
              <a:off x="-1" y="0"/>
              <a:ext cx="4806717" cy="109538"/>
            </a:xfrm>
            <a:prstGeom prst="rect">
              <a:avLst/>
            </a:prstGeom>
            <a:solidFill>
              <a:srgbClr val="A5001E"/>
            </a:solidFill>
            <a:ln w="12700" cap="flat">
              <a:noFill/>
              <a:miter lim="400000"/>
            </a:ln>
            <a:effectLst/>
          </p:spPr>
          <p:txBody>
            <a:bodyPr wrap="square" lIns="45719" tIns="45719" rIns="45719" bIns="45719" numCol="1" anchor="t">
              <a:noAutofit/>
            </a:bodyPr>
            <a:lstStyle/>
            <a:p>
              <a:pPr defTabSz="457200">
                <a:defRPr sz="2400" b="0">
                  <a:solidFill>
                    <a:srgbClr val="000000"/>
                  </a:solidFill>
                  <a:latin typeface="Times New Roman"/>
                  <a:ea typeface="Times New Roman"/>
                  <a:cs typeface="Times New Roman"/>
                  <a:sym typeface="Times New Roman"/>
                </a:defRPr>
              </a:pPr>
              <a:endParaRPr/>
            </a:p>
          </p:txBody>
        </p:sp>
        <p:sp>
          <p:nvSpPr>
            <p:cNvPr id="148" name="Line"/>
            <p:cNvSpPr/>
            <p:nvPr/>
          </p:nvSpPr>
          <p:spPr>
            <a:xfrm>
              <a:off x="0" y="0"/>
              <a:ext cx="7958138" cy="1"/>
            </a:xfrm>
            <a:prstGeom prst="line">
              <a:avLst/>
            </a:prstGeom>
            <a:noFill/>
            <a:ln w="9525" cap="flat">
              <a:solidFill>
                <a:srgbClr val="A5001E"/>
              </a:solidFill>
              <a:prstDash val="solid"/>
              <a:round/>
            </a:ln>
            <a:effectLst/>
          </p:spPr>
          <p:txBody>
            <a:bodyPr wrap="square" lIns="45719" tIns="45719" rIns="45719" bIns="45719" numCol="1" anchor="t">
              <a:noAutofit/>
            </a:bodyPr>
            <a:lstStyle/>
            <a:p>
              <a:pPr>
                <a:defRPr sz="1600" b="0">
                  <a:solidFill>
                    <a:srgbClr val="000000"/>
                  </a:solidFill>
                  <a:latin typeface="Calibri"/>
                  <a:ea typeface="Calibri"/>
                  <a:cs typeface="Calibri"/>
                  <a:sym typeface="Calibri"/>
                </a:defRPr>
              </a:pPr>
              <a:endParaRPr/>
            </a:p>
          </p:txBody>
        </p:sp>
      </p:grpSp>
      <p:sp>
        <p:nvSpPr>
          <p:cNvPr id="150" name="Line"/>
          <p:cNvSpPr/>
          <p:nvPr/>
        </p:nvSpPr>
        <p:spPr>
          <a:xfrm>
            <a:off x="609600" y="6249670"/>
            <a:ext cx="7924800" cy="1"/>
          </a:xfrm>
          <a:prstGeom prst="line">
            <a:avLst/>
          </a:prstGeom>
          <a:ln w="3175">
            <a:solidFill>
              <a:srgbClr val="A5001E"/>
            </a:solidFill>
          </a:ln>
        </p:spPr>
        <p:txBody>
          <a:bodyPr lIns="45719" rIns="45719"/>
          <a:lstStyle/>
          <a:p>
            <a:pPr>
              <a:defRPr sz="1600" b="0">
                <a:solidFill>
                  <a:srgbClr val="000000"/>
                </a:solidFill>
                <a:latin typeface="Calibri"/>
                <a:ea typeface="Calibri"/>
                <a:cs typeface="Calibri"/>
                <a:sym typeface="Calibri"/>
              </a:defRPr>
            </a:pPr>
            <a:endParaRPr/>
          </a:p>
        </p:txBody>
      </p:sp>
      <p:pic>
        <p:nvPicPr>
          <p:cNvPr id="151" name="s6_r_g" descr="s6_r_g"/>
          <p:cNvPicPr>
            <a:picLocks noChangeAspect="1"/>
          </p:cNvPicPr>
          <p:nvPr/>
        </p:nvPicPr>
        <p:blipFill>
          <a:blip r:embed="rId3"/>
          <a:stretch>
            <a:fillRect/>
          </a:stretch>
        </p:blipFill>
        <p:spPr>
          <a:xfrm>
            <a:off x="6781800" y="6294437"/>
            <a:ext cx="1828800" cy="563563"/>
          </a:xfrm>
          <a:prstGeom prst="rect">
            <a:avLst/>
          </a:prstGeom>
          <a:ln w="12700">
            <a:miter lim="400000"/>
          </a:ln>
        </p:spPr>
      </p:pic>
      <p:pic>
        <p:nvPicPr>
          <p:cNvPr id="152" name="EVT Side Logo" descr="EVT Side Logo"/>
          <p:cNvPicPr>
            <a:picLocks noChangeAspect="1"/>
          </p:cNvPicPr>
          <p:nvPr/>
        </p:nvPicPr>
        <p:blipFill>
          <a:blip r:embed="rId4"/>
          <a:stretch>
            <a:fillRect/>
          </a:stretch>
        </p:blipFill>
        <p:spPr>
          <a:xfrm>
            <a:off x="685800" y="6373812"/>
            <a:ext cx="1828800" cy="406401"/>
          </a:xfrm>
          <a:prstGeom prst="rect">
            <a:avLst/>
          </a:prstGeom>
          <a:ln w="12700">
            <a:miter lim="400000"/>
          </a:ln>
        </p:spPr>
      </p:pic>
      <p:sp>
        <p:nvSpPr>
          <p:cNvPr id="153" name="Slide Number"/>
          <p:cNvSpPr txBox="1">
            <a:spLocks noGrp="1"/>
          </p:cNvSpPr>
          <p:nvPr>
            <p:ph type="sldNum" sz="quarter" idx="2"/>
          </p:nvPr>
        </p:nvSpPr>
        <p:spPr>
          <a:xfrm>
            <a:off x="8732976" y="6400800"/>
            <a:ext cx="258624" cy="269240"/>
          </a:xfrm>
          <a:prstGeom prst="rect">
            <a:avLst/>
          </a:prstGeom>
        </p:spPr>
        <p:txBody>
          <a:bodyPr anchor="t"/>
          <a:lstStyle>
            <a:lvl1pPr algn="r" defTabSz="457200">
              <a:spcBef>
                <a:spcPts val="0"/>
              </a:spcBef>
              <a:defRPr i="0">
                <a:solidFill>
                  <a:srgbClr val="A5001E"/>
                </a:solidFill>
                <a:latin typeface="Calibri"/>
                <a:ea typeface="Calibri"/>
                <a:cs typeface="Calibri"/>
                <a:sym typeface="Calibri"/>
              </a:defRPr>
            </a:lvl1pPr>
          </a:lstStyle>
          <a:p>
            <a:pPr>
              <a:defRPr>
                <a:effectLst/>
              </a:defRPr>
            </a:pPr>
            <a:fld id="{86CB4B4D-7CA3-9044-876B-883B54F8677D}" type="slidenum">
              <a:rPr/>
              <a:pPr>
                <a:defRPr>
                  <a:effectLst/>
                </a:defRPr>
              </a:p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0" name="Title Text"/>
          <p:cNvSpPr txBox="1">
            <a:spLocks noGrp="1"/>
          </p:cNvSpPr>
          <p:nvPr>
            <p:ph type="title"/>
          </p:nvPr>
        </p:nvSpPr>
        <p:spPr>
          <a:prstGeom prst="rect">
            <a:avLst/>
          </a:prstGeom>
        </p:spPr>
        <p:txBody>
          <a:bodyPr/>
          <a:lstStyle>
            <a:lvl1pPr>
              <a:defRPr sz="2200"/>
            </a:lvl1pPr>
          </a:lstStyle>
          <a:p>
            <a:r>
              <a:t>Title Text</a:t>
            </a:r>
          </a:p>
        </p:txBody>
      </p:sp>
      <p:sp>
        <p:nvSpPr>
          <p:cNvPr id="161" name="Body Level One…"/>
          <p:cNvSpPr txBox="1">
            <a:spLocks noGrp="1"/>
          </p:cNvSpPr>
          <p:nvPr>
            <p:ph type="body" idx="1"/>
          </p:nvPr>
        </p:nvSpPr>
        <p:spPr>
          <a:prstGeom prst="rect">
            <a:avLst/>
          </a:prstGeom>
        </p:spPr>
        <p:txBody>
          <a:bodyPr/>
          <a:lstStyle>
            <a:lvl1pPr>
              <a:lnSpc>
                <a:spcPct val="150000"/>
              </a:lnSpc>
              <a:spcBef>
                <a:spcPts val="1200"/>
              </a:spcBef>
              <a:tabLst>
                <a:tab pos="901700" algn="l"/>
                <a:tab pos="1816100" algn="l"/>
                <a:tab pos="2730500" algn="l"/>
                <a:tab pos="3644900" algn="l"/>
                <a:tab pos="4559300" algn="l"/>
                <a:tab pos="5473700" algn="l"/>
                <a:tab pos="6388100" algn="l"/>
                <a:tab pos="7302500" algn="l"/>
              </a:tabLst>
            </a:lvl1pPr>
            <a:lvl2pPr>
              <a:lnSpc>
                <a:spcPct val="150000"/>
              </a:lnSpc>
              <a:spcBef>
                <a:spcPts val="1200"/>
              </a:spcBef>
              <a:tabLst>
                <a:tab pos="901700" algn="l"/>
                <a:tab pos="1816100" algn="l"/>
                <a:tab pos="2730500" algn="l"/>
                <a:tab pos="3644900" algn="l"/>
                <a:tab pos="4559300" algn="l"/>
                <a:tab pos="5473700" algn="l"/>
                <a:tab pos="6388100" algn="l"/>
                <a:tab pos="7302500" algn="l"/>
              </a:tabLst>
            </a:lvl2pPr>
            <a:lvl3pPr>
              <a:lnSpc>
                <a:spcPct val="150000"/>
              </a:lnSpc>
              <a:spcBef>
                <a:spcPts val="1200"/>
              </a:spcBef>
              <a:tabLst>
                <a:tab pos="901700" algn="l"/>
                <a:tab pos="1816100" algn="l"/>
                <a:tab pos="2730500" algn="l"/>
                <a:tab pos="3644900" algn="l"/>
                <a:tab pos="4559300" algn="l"/>
                <a:tab pos="5473700" algn="l"/>
                <a:tab pos="6388100" algn="l"/>
                <a:tab pos="7302500" algn="l"/>
              </a:tabLst>
            </a:lvl3pPr>
            <a:lvl4pPr>
              <a:lnSpc>
                <a:spcPct val="150000"/>
              </a:lnSpc>
              <a:spcBef>
                <a:spcPts val="1200"/>
              </a:spcBef>
              <a:tabLst>
                <a:tab pos="901700" algn="l"/>
                <a:tab pos="1816100" algn="l"/>
                <a:tab pos="2730500" algn="l"/>
                <a:tab pos="3644900" algn="l"/>
                <a:tab pos="4559300" algn="l"/>
                <a:tab pos="5473700" algn="l"/>
                <a:tab pos="6388100" algn="l"/>
                <a:tab pos="7302500" algn="l"/>
              </a:tabLst>
            </a:lvl4pPr>
            <a:lvl5pPr>
              <a:lnSpc>
                <a:spcPct val="150000"/>
              </a:lnSpc>
              <a:spcBef>
                <a:spcPts val="1200"/>
              </a:spcBef>
              <a:tabLst>
                <a:tab pos="901700" algn="l"/>
                <a:tab pos="1816100" algn="l"/>
                <a:tab pos="2730500" algn="l"/>
                <a:tab pos="3644900" algn="l"/>
                <a:tab pos="4559300" algn="l"/>
                <a:tab pos="5473700" algn="l"/>
                <a:tab pos="6388100" algn="l"/>
                <a:tab pos="7302500" algn="l"/>
              </a:tabLst>
            </a:lvl5pPr>
          </a:lstStyle>
          <a:p>
            <a:r>
              <a:t>Body Level One</a:t>
            </a:r>
          </a:p>
          <a:p>
            <a:pPr lvl="1"/>
            <a:r>
              <a:t>Body Level Two</a:t>
            </a:r>
          </a:p>
          <a:p>
            <a:pPr lvl="2"/>
            <a:r>
              <a:t>Body Level Three</a:t>
            </a:r>
          </a:p>
          <a:p>
            <a:pPr lvl="3"/>
            <a:r>
              <a:t>Body Level Four</a:t>
            </a:r>
          </a:p>
          <a:p>
            <a:pPr lvl="4"/>
            <a:r>
              <a:t>Body Level Five</a:t>
            </a:r>
          </a:p>
        </p:txBody>
      </p:sp>
      <p:sp>
        <p:nvSpPr>
          <p:cNvPr id="16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9" name="Title Text"/>
          <p:cNvSpPr txBox="1">
            <a:spLocks noGrp="1"/>
          </p:cNvSpPr>
          <p:nvPr>
            <p:ph type="title"/>
          </p:nvPr>
        </p:nvSpPr>
        <p:spPr>
          <a:prstGeom prst="rect">
            <a:avLst/>
          </a:prstGeom>
        </p:spPr>
        <p:txBody>
          <a:bodyPr/>
          <a:lstStyle>
            <a:lvl1pPr>
              <a:defRPr sz="2200">
                <a:solidFill>
                  <a:srgbClr val="E5FFFF"/>
                </a:solidFill>
              </a:defRPr>
            </a:lvl1pPr>
          </a:lstStyle>
          <a:p>
            <a:r>
              <a:t>Title Text</a:t>
            </a:r>
          </a:p>
        </p:txBody>
      </p:sp>
      <p:sp>
        <p:nvSpPr>
          <p:cNvPr id="170" name="Body Level One…"/>
          <p:cNvSpPr txBox="1">
            <a:spLocks noGrp="1"/>
          </p:cNvSpPr>
          <p:nvPr>
            <p:ph type="body" idx="1"/>
          </p:nvPr>
        </p:nvSpPr>
        <p:spPr>
          <a:prstGeom prst="rect">
            <a:avLst/>
          </a:prstGeom>
        </p:spPr>
        <p:txBody>
          <a:bodyPr/>
          <a:lstStyle>
            <a:lvl1pPr>
              <a:lnSpc>
                <a:spcPct val="150000"/>
              </a:lnSpc>
              <a:spcBef>
                <a:spcPts val="1200"/>
              </a:spcBef>
              <a:tabLst>
                <a:tab pos="901700" algn="l"/>
                <a:tab pos="1816100" algn="l"/>
                <a:tab pos="2730500" algn="l"/>
                <a:tab pos="3644900" algn="l"/>
                <a:tab pos="4559300" algn="l"/>
                <a:tab pos="5473700" algn="l"/>
                <a:tab pos="6388100" algn="l"/>
                <a:tab pos="7302500" algn="l"/>
              </a:tabLst>
            </a:lvl1pPr>
            <a:lvl2pPr>
              <a:lnSpc>
                <a:spcPct val="150000"/>
              </a:lnSpc>
              <a:spcBef>
                <a:spcPts val="1200"/>
              </a:spcBef>
              <a:tabLst>
                <a:tab pos="901700" algn="l"/>
                <a:tab pos="1816100" algn="l"/>
                <a:tab pos="2730500" algn="l"/>
                <a:tab pos="3644900" algn="l"/>
                <a:tab pos="4559300" algn="l"/>
                <a:tab pos="5473700" algn="l"/>
                <a:tab pos="6388100" algn="l"/>
                <a:tab pos="7302500" algn="l"/>
              </a:tabLst>
            </a:lvl2pPr>
            <a:lvl3pPr>
              <a:lnSpc>
                <a:spcPct val="150000"/>
              </a:lnSpc>
              <a:spcBef>
                <a:spcPts val="1200"/>
              </a:spcBef>
              <a:tabLst>
                <a:tab pos="901700" algn="l"/>
                <a:tab pos="1816100" algn="l"/>
                <a:tab pos="2730500" algn="l"/>
                <a:tab pos="3644900" algn="l"/>
                <a:tab pos="4559300" algn="l"/>
                <a:tab pos="5473700" algn="l"/>
                <a:tab pos="6388100" algn="l"/>
                <a:tab pos="7302500" algn="l"/>
              </a:tabLst>
            </a:lvl3pPr>
            <a:lvl4pPr>
              <a:lnSpc>
                <a:spcPct val="150000"/>
              </a:lnSpc>
              <a:spcBef>
                <a:spcPts val="1200"/>
              </a:spcBef>
              <a:tabLst>
                <a:tab pos="901700" algn="l"/>
                <a:tab pos="1816100" algn="l"/>
                <a:tab pos="2730500" algn="l"/>
                <a:tab pos="3644900" algn="l"/>
                <a:tab pos="4559300" algn="l"/>
                <a:tab pos="5473700" algn="l"/>
                <a:tab pos="6388100" algn="l"/>
                <a:tab pos="7302500" algn="l"/>
              </a:tabLst>
            </a:lvl4pPr>
            <a:lvl5pPr>
              <a:lnSpc>
                <a:spcPct val="150000"/>
              </a:lnSpc>
              <a:spcBef>
                <a:spcPts val="1200"/>
              </a:spcBef>
              <a:tabLst>
                <a:tab pos="901700" algn="l"/>
                <a:tab pos="1816100" algn="l"/>
                <a:tab pos="2730500" algn="l"/>
                <a:tab pos="3644900" algn="l"/>
                <a:tab pos="4559300" algn="l"/>
                <a:tab pos="5473700" algn="l"/>
                <a:tab pos="6388100" algn="l"/>
                <a:tab pos="7302500" algn="l"/>
              </a:tabLst>
            </a:lvl5pPr>
          </a:lstStyle>
          <a:p>
            <a:r>
              <a:t>Body Level One</a:t>
            </a:r>
          </a:p>
          <a:p>
            <a:pPr lvl="1"/>
            <a:r>
              <a:t>Body Level Two</a:t>
            </a:r>
          </a:p>
          <a:p>
            <a:pPr lvl="2"/>
            <a:r>
              <a:t>Body Level Three</a:t>
            </a:r>
          </a:p>
          <a:p>
            <a:pPr lvl="3"/>
            <a:r>
              <a:t>Body Level Four</a:t>
            </a:r>
          </a:p>
          <a:p>
            <a:pPr lvl="4"/>
            <a:r>
              <a:t>Body Level Five</a:t>
            </a:r>
          </a:p>
        </p:txBody>
      </p:sp>
      <p:sp>
        <p:nvSpPr>
          <p:cNvPr id="17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78" name="Title Text"/>
          <p:cNvSpPr txBox="1">
            <a:spLocks noGrp="1"/>
          </p:cNvSpPr>
          <p:nvPr>
            <p:ph type="title"/>
          </p:nvPr>
        </p:nvSpPr>
        <p:spPr>
          <a:prstGeom prst="rect">
            <a:avLst/>
          </a:prstGeom>
        </p:spPr>
        <p:txBody>
          <a:bodyPr/>
          <a:lstStyle>
            <a:lvl1pPr>
              <a:defRPr sz="2800" i="0">
                <a:solidFill>
                  <a:srgbClr val="E5FFFF"/>
                </a:solidFill>
                <a:latin typeface="Tahoma"/>
                <a:ea typeface="Tahoma"/>
                <a:cs typeface="Tahoma"/>
                <a:sym typeface="Tahoma"/>
              </a:defRPr>
            </a:lvl1pPr>
          </a:lstStyle>
          <a:p>
            <a:r>
              <a:t>Title Text</a:t>
            </a:r>
          </a:p>
        </p:txBody>
      </p:sp>
      <p:sp>
        <p:nvSpPr>
          <p:cNvPr id="179" name="Body Level One…"/>
          <p:cNvSpPr txBox="1">
            <a:spLocks noGrp="1"/>
          </p:cNvSpPr>
          <p:nvPr>
            <p:ph type="body" idx="1"/>
          </p:nvPr>
        </p:nvSpPr>
        <p:spPr>
          <a:prstGeom prst="rect">
            <a:avLst/>
          </a:prstGeom>
        </p:spPr>
        <p:txBody>
          <a:bodyPr/>
          <a:lstStyle>
            <a:lvl1pPr>
              <a:tabLst/>
              <a:defRPr sz="2000">
                <a:latin typeface="Tahoma"/>
                <a:ea typeface="Tahoma"/>
                <a:cs typeface="Tahoma"/>
                <a:sym typeface="Tahoma"/>
              </a:defRPr>
            </a:lvl1pPr>
            <a:lvl2pPr marL="661307" indent="-204107">
              <a:tabLst/>
              <a:defRPr sz="2000">
                <a:latin typeface="Tahoma"/>
                <a:ea typeface="Tahoma"/>
                <a:cs typeface="Tahoma"/>
                <a:sym typeface="Tahoma"/>
              </a:defRPr>
            </a:lvl2pPr>
            <a:lvl3pPr marL="1104900" indent="-190500">
              <a:tabLst/>
              <a:defRPr sz="2000">
                <a:latin typeface="Tahoma"/>
                <a:ea typeface="Tahoma"/>
                <a:cs typeface="Tahoma"/>
                <a:sym typeface="Tahoma"/>
              </a:defRPr>
            </a:lvl3pPr>
            <a:lvl4pPr marL="1600200" indent="-228600">
              <a:tabLst/>
              <a:defRPr sz="2000">
                <a:latin typeface="Tahoma"/>
                <a:ea typeface="Tahoma"/>
                <a:cs typeface="Tahoma"/>
                <a:sym typeface="Tahoma"/>
              </a:defRPr>
            </a:lvl4pPr>
            <a:lvl5pPr marL="2057400" indent="-228600">
              <a:tabLst/>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80" name="Slide Number"/>
          <p:cNvSpPr txBox="1">
            <a:spLocks noGrp="1"/>
          </p:cNvSpPr>
          <p:nvPr>
            <p:ph type="sldNum" sz="quarter" idx="2"/>
          </p:nvPr>
        </p:nvSpPr>
        <p:spPr>
          <a:xfrm>
            <a:off x="4419600" y="5988050"/>
            <a:ext cx="2133600" cy="368301"/>
          </a:xfrm>
          <a:prstGeom prst="rect">
            <a:avLst/>
          </a:prstGeom>
        </p:spPr>
        <p:txBody>
          <a:bodyPr/>
          <a:lstStyle>
            <a:lvl1pPr algn="r">
              <a:spcBef>
                <a:spcPts val="0"/>
              </a:spcBef>
              <a:defRPr sz="1400" i="0">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57200" y="381000"/>
            <a:ext cx="8229600" cy="1371600"/>
          </a:xfrm>
          <a:prstGeom prst="rect">
            <a:avLst/>
          </a:prstGeom>
        </p:spPr>
        <p:txBody>
          <a:bodyPr/>
          <a:lstStyle>
            <a:lvl1pPr>
              <a:defRPr sz="4400" i="0">
                <a:solidFill>
                  <a:srgbClr val="E5FFFF"/>
                </a:solidFill>
                <a:latin typeface="Tahoma"/>
                <a:ea typeface="Tahoma"/>
                <a:cs typeface="Tahoma"/>
                <a:sym typeface="Tahoma"/>
              </a:defRPr>
            </a:lvl1pPr>
          </a:lstStyle>
          <a:p>
            <a:r>
              <a:t>Title Text</a:t>
            </a:r>
          </a:p>
        </p:txBody>
      </p:sp>
      <p:sp>
        <p:nvSpPr>
          <p:cNvPr id="21" name="Body Level One…"/>
          <p:cNvSpPr txBox="1">
            <a:spLocks noGrp="1"/>
          </p:cNvSpPr>
          <p:nvPr>
            <p:ph type="body" idx="1"/>
          </p:nvPr>
        </p:nvSpPr>
        <p:spPr>
          <a:xfrm>
            <a:off x="457200" y="1981200"/>
            <a:ext cx="8229600" cy="4114800"/>
          </a:xfrm>
          <a:prstGeom prst="rect">
            <a:avLst/>
          </a:prstGeom>
        </p:spPr>
        <p:txBody>
          <a:bodyPr/>
          <a:lstStyle>
            <a:lvl1pPr marL="342900" indent="-342900">
              <a:spcBef>
                <a:spcPts val="700"/>
              </a:spcBef>
              <a:buClr>
                <a:srgbClr val="00CCFF"/>
              </a:buClr>
              <a:buSzPct val="65000"/>
              <a:buChar char="■"/>
              <a:tabLst/>
              <a:defRPr sz="3200">
                <a:latin typeface="Tahoma"/>
                <a:ea typeface="Tahoma"/>
                <a:cs typeface="Tahoma"/>
                <a:sym typeface="Tahoma"/>
              </a:defRPr>
            </a:lvl1pPr>
            <a:lvl2pPr marL="783771" indent="-326571">
              <a:spcBef>
                <a:spcPts val="700"/>
              </a:spcBef>
              <a:buClr>
                <a:srgbClr val="00CCFF"/>
              </a:buClr>
              <a:tabLst/>
              <a:defRPr sz="3200">
                <a:latin typeface="Tahoma"/>
                <a:ea typeface="Tahoma"/>
                <a:cs typeface="Tahoma"/>
                <a:sym typeface="Tahoma"/>
              </a:defRPr>
            </a:lvl2pPr>
            <a:lvl3pPr marL="1219200" indent="-304800">
              <a:spcBef>
                <a:spcPts val="700"/>
              </a:spcBef>
              <a:buClr>
                <a:srgbClr val="00CCFF"/>
              </a:buClr>
              <a:tabLst/>
              <a:defRPr sz="3200">
                <a:latin typeface="Tahoma"/>
                <a:ea typeface="Tahoma"/>
                <a:cs typeface="Tahoma"/>
                <a:sym typeface="Tahoma"/>
              </a:defRPr>
            </a:lvl3pPr>
            <a:lvl4pPr marL="1737360" indent="-365760">
              <a:spcBef>
                <a:spcPts val="700"/>
              </a:spcBef>
              <a:buClr>
                <a:srgbClr val="00CCFF"/>
              </a:buClr>
              <a:tabLst/>
              <a:defRPr sz="3200">
                <a:latin typeface="Tahoma"/>
                <a:ea typeface="Tahoma"/>
                <a:cs typeface="Tahoma"/>
                <a:sym typeface="Tahoma"/>
              </a:defRPr>
            </a:lvl4pPr>
            <a:lvl5pPr marL="2194560" indent="-365760">
              <a:spcBef>
                <a:spcPts val="700"/>
              </a:spcBef>
              <a:buClr>
                <a:srgbClr val="00CCFF"/>
              </a:buClr>
              <a:tabLst/>
              <a:defRPr sz="32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87" name="Title Text"/>
          <p:cNvSpPr txBox="1">
            <a:spLocks noGrp="1"/>
          </p:cNvSpPr>
          <p:nvPr>
            <p:ph type="title"/>
          </p:nvPr>
        </p:nvSpPr>
        <p:spPr>
          <a:prstGeom prst="rect">
            <a:avLst/>
          </a:prstGeom>
        </p:spPr>
        <p:txBody>
          <a:bodyPr/>
          <a:lstStyle>
            <a:lvl1pPr>
              <a:defRPr>
                <a:solidFill>
                  <a:srgbClr val="E5FFFF"/>
                </a:solidFill>
              </a:defRPr>
            </a:lvl1pPr>
          </a:lstStyle>
          <a:p>
            <a:r>
              <a:t>Title Text</a:t>
            </a:r>
          </a:p>
        </p:txBody>
      </p:sp>
      <p:sp>
        <p:nvSpPr>
          <p:cNvPr id="188" name="Body Level One…"/>
          <p:cNvSpPr txBox="1">
            <a:spLocks noGrp="1"/>
          </p:cNvSpPr>
          <p:nvPr>
            <p:ph type="body" idx="1"/>
          </p:nvPr>
        </p:nvSpPr>
        <p:spPr>
          <a:prstGeom prst="rect">
            <a:avLst/>
          </a:prstGeom>
        </p:spPr>
        <p:txBody>
          <a:bodyPr/>
          <a:lstStyle>
            <a:lvl1pPr>
              <a:tabLst/>
              <a:defRPr sz="2000">
                <a:latin typeface="Tahoma"/>
                <a:ea typeface="Tahoma"/>
                <a:cs typeface="Tahoma"/>
                <a:sym typeface="Tahoma"/>
              </a:defRPr>
            </a:lvl1pPr>
            <a:lvl2pPr marL="661307" indent="-204107">
              <a:tabLst/>
              <a:defRPr sz="2000">
                <a:latin typeface="Tahoma"/>
                <a:ea typeface="Tahoma"/>
                <a:cs typeface="Tahoma"/>
                <a:sym typeface="Tahoma"/>
              </a:defRPr>
            </a:lvl2pPr>
            <a:lvl3pPr marL="1104900" indent="-190500">
              <a:tabLst/>
              <a:defRPr sz="2000">
                <a:latin typeface="Tahoma"/>
                <a:ea typeface="Tahoma"/>
                <a:cs typeface="Tahoma"/>
                <a:sym typeface="Tahoma"/>
              </a:defRPr>
            </a:lvl3pPr>
            <a:lvl4pPr marL="1600200" indent="-228600">
              <a:tabLst/>
              <a:defRPr sz="2000">
                <a:latin typeface="Tahoma"/>
                <a:ea typeface="Tahoma"/>
                <a:cs typeface="Tahoma"/>
                <a:sym typeface="Tahoma"/>
              </a:defRPr>
            </a:lvl4pPr>
            <a:lvl5pPr marL="2057400" indent="-228600">
              <a:tabLst/>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96" name="Title Text"/>
          <p:cNvSpPr txBox="1">
            <a:spLocks noGrp="1"/>
          </p:cNvSpPr>
          <p:nvPr>
            <p:ph type="title"/>
          </p:nvPr>
        </p:nvSpPr>
        <p:spPr>
          <a:prstGeom prst="rect">
            <a:avLst/>
          </a:prstGeom>
        </p:spPr>
        <p:txBody>
          <a:bodyPr/>
          <a:lstStyle>
            <a:lvl1pPr>
              <a:defRPr sz="2800" i="0">
                <a:solidFill>
                  <a:srgbClr val="E5FFFF"/>
                </a:solidFill>
                <a:latin typeface="Tahoma"/>
                <a:ea typeface="Tahoma"/>
                <a:cs typeface="Tahoma"/>
                <a:sym typeface="Tahoma"/>
              </a:defRPr>
            </a:lvl1pPr>
          </a:lstStyle>
          <a:p>
            <a:r>
              <a:t>Title Text</a:t>
            </a:r>
          </a:p>
        </p:txBody>
      </p:sp>
      <p:sp>
        <p:nvSpPr>
          <p:cNvPr id="19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05" name="Title Text"/>
          <p:cNvSpPr txBox="1">
            <a:spLocks noGrp="1"/>
          </p:cNvSpPr>
          <p:nvPr>
            <p:ph type="title"/>
          </p:nvPr>
        </p:nvSpPr>
        <p:spPr>
          <a:prstGeom prst="rect">
            <a:avLst/>
          </a:prstGeom>
        </p:spPr>
        <p:txBody>
          <a:bodyPr/>
          <a:lstStyle>
            <a:lvl1pPr>
              <a:defRPr>
                <a:solidFill>
                  <a:srgbClr val="E5FFFF"/>
                </a:solidFill>
              </a:defRPr>
            </a:lvl1pPr>
          </a:lstStyle>
          <a:p>
            <a:r>
              <a:t>Title Text</a:t>
            </a:r>
          </a:p>
        </p:txBody>
      </p:sp>
      <p:sp>
        <p:nvSpPr>
          <p:cNvPr id="206" name="Body Level One…"/>
          <p:cNvSpPr txBox="1">
            <a:spLocks noGrp="1"/>
          </p:cNvSpPr>
          <p:nvPr>
            <p:ph type="body" idx="1"/>
          </p:nvPr>
        </p:nvSpPr>
        <p:spPr>
          <a:prstGeom prst="rect">
            <a:avLst/>
          </a:prstGeom>
        </p:spPr>
        <p:txBody>
          <a:bodyPr/>
          <a:lstStyle>
            <a:lvl1pPr>
              <a:tabLst/>
              <a:defRPr sz="2000">
                <a:latin typeface="Tahoma"/>
                <a:ea typeface="Tahoma"/>
                <a:cs typeface="Tahoma"/>
                <a:sym typeface="Tahoma"/>
              </a:defRPr>
            </a:lvl1pPr>
            <a:lvl2pPr marL="661307" indent="-204107">
              <a:tabLst/>
              <a:defRPr sz="2000">
                <a:latin typeface="Tahoma"/>
                <a:ea typeface="Tahoma"/>
                <a:cs typeface="Tahoma"/>
                <a:sym typeface="Tahoma"/>
              </a:defRPr>
            </a:lvl2pPr>
            <a:lvl3pPr marL="1104900" indent="-190500">
              <a:tabLst/>
              <a:defRPr sz="2000">
                <a:latin typeface="Tahoma"/>
                <a:ea typeface="Tahoma"/>
                <a:cs typeface="Tahoma"/>
                <a:sym typeface="Tahoma"/>
              </a:defRPr>
            </a:lvl3pPr>
            <a:lvl4pPr marL="1600200" indent="-228600">
              <a:tabLst/>
              <a:defRPr sz="2000">
                <a:latin typeface="Tahoma"/>
                <a:ea typeface="Tahoma"/>
                <a:cs typeface="Tahoma"/>
                <a:sym typeface="Tahoma"/>
              </a:defRPr>
            </a:lvl4pPr>
            <a:lvl5pPr marL="2057400" indent="-228600">
              <a:tabLst/>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14" name="Title Text"/>
          <p:cNvSpPr txBox="1">
            <a:spLocks noGrp="1"/>
          </p:cNvSpPr>
          <p:nvPr>
            <p:ph type="title"/>
          </p:nvPr>
        </p:nvSpPr>
        <p:spPr>
          <a:prstGeom prst="rect">
            <a:avLst/>
          </a:prstGeom>
        </p:spPr>
        <p:txBody>
          <a:bodyPr/>
          <a:lstStyle>
            <a:lvl1pPr>
              <a:defRPr sz="2800" i="0">
                <a:solidFill>
                  <a:srgbClr val="E5FFFF"/>
                </a:solidFill>
                <a:latin typeface="Tahoma"/>
                <a:ea typeface="Tahoma"/>
                <a:cs typeface="Tahoma"/>
                <a:sym typeface="Tahoma"/>
              </a:defRPr>
            </a:lvl1pPr>
          </a:lstStyle>
          <a:p>
            <a:r>
              <a:t>Title Text</a:t>
            </a:r>
          </a:p>
        </p:txBody>
      </p:sp>
      <p:sp>
        <p:nvSpPr>
          <p:cNvPr id="215" name="Body Level One…"/>
          <p:cNvSpPr txBox="1">
            <a:spLocks noGrp="1"/>
          </p:cNvSpPr>
          <p:nvPr>
            <p:ph type="body" idx="1"/>
          </p:nvPr>
        </p:nvSpPr>
        <p:spPr>
          <a:prstGeom prst="rect">
            <a:avLst/>
          </a:prstGeom>
        </p:spPr>
        <p:txBody>
          <a:bodyPr/>
          <a:lstStyle>
            <a:lvl1pPr>
              <a:tabLst/>
              <a:defRPr sz="2000">
                <a:latin typeface="Tahoma"/>
                <a:ea typeface="Tahoma"/>
                <a:cs typeface="Tahoma"/>
                <a:sym typeface="Tahoma"/>
              </a:defRPr>
            </a:lvl1pPr>
            <a:lvl2pPr marL="661307" indent="-204107">
              <a:tabLst/>
              <a:defRPr sz="2000">
                <a:latin typeface="Tahoma"/>
                <a:ea typeface="Tahoma"/>
                <a:cs typeface="Tahoma"/>
                <a:sym typeface="Tahoma"/>
              </a:defRPr>
            </a:lvl2pPr>
            <a:lvl3pPr marL="1104900" indent="-190500">
              <a:tabLst/>
              <a:defRPr sz="2000">
                <a:latin typeface="Tahoma"/>
                <a:ea typeface="Tahoma"/>
                <a:cs typeface="Tahoma"/>
                <a:sym typeface="Tahoma"/>
              </a:defRPr>
            </a:lvl3pPr>
            <a:lvl4pPr marL="1600200" indent="-228600">
              <a:tabLst/>
              <a:defRPr sz="2000">
                <a:latin typeface="Tahoma"/>
                <a:ea typeface="Tahoma"/>
                <a:cs typeface="Tahoma"/>
                <a:sym typeface="Tahoma"/>
              </a:defRPr>
            </a:lvl4pPr>
            <a:lvl5pPr marL="2057400" indent="-228600">
              <a:tabLst/>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16" name="Slide Number"/>
          <p:cNvSpPr txBox="1">
            <a:spLocks noGrp="1"/>
          </p:cNvSpPr>
          <p:nvPr>
            <p:ph type="sldNum" sz="quarter" idx="2"/>
          </p:nvPr>
        </p:nvSpPr>
        <p:spPr>
          <a:xfrm>
            <a:off x="4419600" y="5988050"/>
            <a:ext cx="2133600" cy="368301"/>
          </a:xfrm>
          <a:prstGeom prst="rect">
            <a:avLst/>
          </a:prstGeom>
        </p:spPr>
        <p:txBody>
          <a:bodyPr/>
          <a:lstStyle>
            <a:lvl1pPr algn="r">
              <a:spcBef>
                <a:spcPts val="0"/>
              </a:spcBef>
              <a:defRPr sz="1400" i="0">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rgbClr val="E5FFFF"/>
                </a:solidFill>
                <a:latin typeface="Tahoma"/>
                <a:ea typeface="Tahoma"/>
                <a:cs typeface="Tahoma"/>
                <a:sym typeface="Tahoma"/>
              </a:defRPr>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1pPr>
              <a:tabLst/>
              <a:defRPr sz="2000">
                <a:latin typeface="Tahoma"/>
                <a:ea typeface="Tahoma"/>
                <a:cs typeface="Tahoma"/>
                <a:sym typeface="Tahoma"/>
              </a:defRPr>
            </a:lvl1pPr>
            <a:lvl2pPr marL="0" indent="457200">
              <a:buSzTx/>
              <a:buNone/>
              <a:tabLst/>
              <a:defRPr sz="2000">
                <a:latin typeface="Tahoma"/>
                <a:ea typeface="Tahoma"/>
                <a:cs typeface="Tahoma"/>
                <a:sym typeface="Tahoma"/>
              </a:defRPr>
            </a:lvl2pPr>
            <a:lvl3pPr marL="0" indent="914400">
              <a:buSzTx/>
              <a:buNone/>
              <a:tabLst/>
              <a:defRPr sz="2000">
                <a:latin typeface="Tahoma"/>
                <a:ea typeface="Tahoma"/>
                <a:cs typeface="Tahoma"/>
                <a:sym typeface="Tahoma"/>
              </a:defRPr>
            </a:lvl3pPr>
            <a:lvl4pPr marL="0" indent="1371600">
              <a:buSzTx/>
              <a:buNone/>
              <a:tabLst/>
              <a:defRPr sz="2000">
                <a:latin typeface="Tahoma"/>
                <a:ea typeface="Tahoma"/>
                <a:cs typeface="Tahoma"/>
                <a:sym typeface="Tahoma"/>
              </a:defRPr>
            </a:lvl4pPr>
            <a:lvl5pPr marL="0" indent="1828800">
              <a:buSzTx/>
              <a:buNone/>
              <a:tabLst/>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57200" y="381000"/>
            <a:ext cx="8229600" cy="1371600"/>
          </a:xfrm>
          <a:prstGeom prst="rect">
            <a:avLst/>
          </a:prstGeom>
        </p:spPr>
        <p:txBody>
          <a:bodyPr/>
          <a:lstStyle>
            <a:lvl1pPr>
              <a:defRPr sz="4400" i="0">
                <a:solidFill>
                  <a:srgbClr val="E5FFFF"/>
                </a:solidFill>
                <a:latin typeface="Tahoma"/>
                <a:ea typeface="Tahoma"/>
                <a:cs typeface="Tahoma"/>
                <a:sym typeface="Tahoma"/>
              </a:defRPr>
            </a:lvl1pPr>
          </a:lstStyle>
          <a:p>
            <a:r>
              <a:t>Title Text</a:t>
            </a:r>
          </a:p>
        </p:txBody>
      </p:sp>
      <p:sp>
        <p:nvSpPr>
          <p:cNvPr id="39" name="Body Level One…"/>
          <p:cNvSpPr txBox="1">
            <a:spLocks noGrp="1"/>
          </p:cNvSpPr>
          <p:nvPr>
            <p:ph type="body" sz="half" idx="1"/>
          </p:nvPr>
        </p:nvSpPr>
        <p:spPr>
          <a:xfrm>
            <a:off x="457200" y="1981200"/>
            <a:ext cx="4038600" cy="4114800"/>
          </a:xfrm>
          <a:prstGeom prst="rect">
            <a:avLst/>
          </a:prstGeom>
        </p:spPr>
        <p:txBody>
          <a:bodyPr/>
          <a:lstStyle>
            <a:lvl1pPr marL="342900" indent="-342900">
              <a:spcBef>
                <a:spcPts val="600"/>
              </a:spcBef>
              <a:buClr>
                <a:srgbClr val="00CCFF"/>
              </a:buClr>
              <a:buSzPct val="65000"/>
              <a:buChar char="■"/>
              <a:tabLst/>
              <a:defRPr sz="2800">
                <a:latin typeface="Tahoma"/>
                <a:ea typeface="Tahoma"/>
                <a:cs typeface="Tahoma"/>
                <a:sym typeface="Tahoma"/>
              </a:defRPr>
            </a:lvl1pPr>
            <a:lvl2pPr marL="790575" indent="-333375">
              <a:spcBef>
                <a:spcPts val="600"/>
              </a:spcBef>
              <a:buClr>
                <a:srgbClr val="00CCFF"/>
              </a:buClr>
              <a:tabLst/>
              <a:defRPr sz="2800">
                <a:latin typeface="Tahoma"/>
                <a:ea typeface="Tahoma"/>
                <a:cs typeface="Tahoma"/>
                <a:sym typeface="Tahoma"/>
              </a:defRPr>
            </a:lvl2pPr>
            <a:lvl3pPr marL="1234439" indent="-320039">
              <a:spcBef>
                <a:spcPts val="600"/>
              </a:spcBef>
              <a:buClr>
                <a:srgbClr val="00CCFF"/>
              </a:buClr>
              <a:tabLst/>
              <a:defRPr sz="2800">
                <a:latin typeface="Tahoma"/>
                <a:ea typeface="Tahoma"/>
                <a:cs typeface="Tahoma"/>
                <a:sym typeface="Tahoma"/>
              </a:defRPr>
            </a:lvl3pPr>
            <a:lvl4pPr marL="1727200" indent="-355600">
              <a:spcBef>
                <a:spcPts val="600"/>
              </a:spcBef>
              <a:buClr>
                <a:srgbClr val="00CCFF"/>
              </a:buClr>
              <a:tabLst/>
              <a:defRPr sz="2800">
                <a:latin typeface="Tahoma"/>
                <a:ea typeface="Tahoma"/>
                <a:cs typeface="Tahoma"/>
                <a:sym typeface="Tahoma"/>
              </a:defRPr>
            </a:lvl4pPr>
            <a:lvl5pPr marL="2184400" indent="-355600">
              <a:spcBef>
                <a:spcPts val="600"/>
              </a:spcBef>
              <a:buClr>
                <a:srgbClr val="00CCFF"/>
              </a:buClr>
              <a:tabLst/>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lvl1pPr>
              <a:defRPr sz="4400" i="0">
                <a:solidFill>
                  <a:srgbClr val="E5FFFF"/>
                </a:solidFill>
                <a:latin typeface="Tahoma"/>
                <a:ea typeface="Tahoma"/>
                <a:cs typeface="Tahoma"/>
                <a:sym typeface="Tahoma"/>
              </a:defRPr>
            </a:lvl1p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a:spcBef>
                <a:spcPts val="500"/>
              </a:spcBef>
              <a:tabLst/>
              <a:defRPr sz="2400" b="1">
                <a:latin typeface="Tahoma"/>
                <a:ea typeface="Tahoma"/>
                <a:cs typeface="Tahoma"/>
                <a:sym typeface="Tahoma"/>
              </a:defRPr>
            </a:lvl1pPr>
            <a:lvl2pPr marL="0" indent="457200">
              <a:spcBef>
                <a:spcPts val="500"/>
              </a:spcBef>
              <a:buSzTx/>
              <a:buNone/>
              <a:tabLst/>
              <a:defRPr sz="2400" b="1">
                <a:latin typeface="Tahoma"/>
                <a:ea typeface="Tahoma"/>
                <a:cs typeface="Tahoma"/>
                <a:sym typeface="Tahoma"/>
              </a:defRPr>
            </a:lvl2pPr>
            <a:lvl3pPr marL="0" indent="914400">
              <a:spcBef>
                <a:spcPts val="500"/>
              </a:spcBef>
              <a:buSzTx/>
              <a:buNone/>
              <a:tabLst/>
              <a:defRPr sz="2400" b="1">
                <a:latin typeface="Tahoma"/>
                <a:ea typeface="Tahoma"/>
                <a:cs typeface="Tahoma"/>
                <a:sym typeface="Tahoma"/>
              </a:defRPr>
            </a:lvl3pPr>
            <a:lvl4pPr marL="0" indent="1371600">
              <a:spcBef>
                <a:spcPts val="500"/>
              </a:spcBef>
              <a:buSzTx/>
              <a:buNone/>
              <a:tabLst/>
              <a:defRPr sz="2400" b="1">
                <a:latin typeface="Tahoma"/>
                <a:ea typeface="Tahoma"/>
                <a:cs typeface="Tahoma"/>
                <a:sym typeface="Tahoma"/>
              </a:defRPr>
            </a:lvl4pPr>
            <a:lvl5pPr marL="0" indent="1828800">
              <a:spcBef>
                <a:spcPts val="500"/>
              </a:spcBef>
              <a:buSzTx/>
              <a:buNone/>
              <a:tabLst/>
              <a:defRPr sz="2400" b="1">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5" y="1535112"/>
            <a:ext cx="4041775" cy="639763"/>
          </a:xfrm>
          <a:prstGeom prst="rect">
            <a:avLst/>
          </a:prstGeom>
        </p:spPr>
        <p:txBody>
          <a:bodyPr anchor="b"/>
          <a:lstStyle/>
          <a:p>
            <a:pPr>
              <a:spcBef>
                <a:spcPts val="500"/>
              </a:spcBef>
              <a:tabLst/>
              <a:defRPr sz="2400" b="1">
                <a:latin typeface="Tahoma"/>
                <a:ea typeface="Tahoma"/>
                <a:cs typeface="Tahoma"/>
                <a:sym typeface="Tahoma"/>
              </a:defRPr>
            </a:pPr>
            <a:endParaRPr/>
          </a:p>
        </p:txBody>
      </p:sp>
      <p:sp>
        <p:nvSpPr>
          <p:cNvPr id="50"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457200" y="381000"/>
            <a:ext cx="8229600" cy="1371600"/>
          </a:xfrm>
          <a:prstGeom prst="rect">
            <a:avLst/>
          </a:prstGeom>
        </p:spPr>
        <p:txBody>
          <a:bodyPr/>
          <a:lstStyle>
            <a:lvl1pPr>
              <a:defRPr sz="4400" i="0">
                <a:solidFill>
                  <a:srgbClr val="E5FFFF"/>
                </a:solidFill>
                <a:latin typeface="Tahoma"/>
                <a:ea typeface="Tahoma"/>
                <a:cs typeface="Tahoma"/>
                <a:sym typeface="Tahoma"/>
              </a:defRPr>
            </a:lvl1pPr>
          </a:lstStyle>
          <a:p>
            <a:r>
              <a:t>Title Text</a:t>
            </a:r>
          </a:p>
        </p:txBody>
      </p:sp>
      <p:sp>
        <p:nvSpPr>
          <p:cNvPr id="58"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b="1" i="0">
                <a:solidFill>
                  <a:srgbClr val="E5FFFF"/>
                </a:solidFill>
                <a:latin typeface="Tahoma"/>
                <a:ea typeface="Tahoma"/>
                <a:cs typeface="Tahoma"/>
                <a:sym typeface="Tahoma"/>
              </a:defRPr>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lvl1pPr marL="342900" indent="-342900">
              <a:spcBef>
                <a:spcPts val="700"/>
              </a:spcBef>
              <a:buClr>
                <a:srgbClr val="00CCFF"/>
              </a:buClr>
              <a:buSzPct val="65000"/>
              <a:buChar char="■"/>
              <a:tabLst/>
              <a:defRPr sz="3200">
                <a:latin typeface="Tahoma"/>
                <a:ea typeface="Tahoma"/>
                <a:cs typeface="Tahoma"/>
                <a:sym typeface="Tahoma"/>
              </a:defRPr>
            </a:lvl1pPr>
            <a:lvl2pPr marL="783771" indent="-326571">
              <a:spcBef>
                <a:spcPts val="700"/>
              </a:spcBef>
              <a:buClr>
                <a:srgbClr val="00CCFF"/>
              </a:buClr>
              <a:tabLst/>
              <a:defRPr sz="3200">
                <a:latin typeface="Tahoma"/>
                <a:ea typeface="Tahoma"/>
                <a:cs typeface="Tahoma"/>
                <a:sym typeface="Tahoma"/>
              </a:defRPr>
            </a:lvl2pPr>
            <a:lvl3pPr marL="1219200" indent="-304800">
              <a:spcBef>
                <a:spcPts val="700"/>
              </a:spcBef>
              <a:buClr>
                <a:srgbClr val="00CCFF"/>
              </a:buClr>
              <a:tabLst/>
              <a:defRPr sz="3200">
                <a:latin typeface="Tahoma"/>
                <a:ea typeface="Tahoma"/>
                <a:cs typeface="Tahoma"/>
                <a:sym typeface="Tahoma"/>
              </a:defRPr>
            </a:lvl3pPr>
            <a:lvl4pPr marL="1737360" indent="-365760">
              <a:spcBef>
                <a:spcPts val="700"/>
              </a:spcBef>
              <a:buClr>
                <a:srgbClr val="00CCFF"/>
              </a:buClr>
              <a:tabLst/>
              <a:defRPr sz="3200">
                <a:latin typeface="Tahoma"/>
                <a:ea typeface="Tahoma"/>
                <a:cs typeface="Tahoma"/>
                <a:sym typeface="Tahoma"/>
              </a:defRPr>
            </a:lvl4pPr>
            <a:lvl5pPr marL="2194560" indent="-365760">
              <a:spcBef>
                <a:spcPts val="700"/>
              </a:spcBef>
              <a:buClr>
                <a:srgbClr val="00CCFF"/>
              </a:buClr>
              <a:tabLst/>
              <a:defRPr sz="32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199" y="1435100"/>
            <a:ext cx="3008315" cy="4691063"/>
          </a:xfrm>
          <a:prstGeom prst="rect">
            <a:avLst/>
          </a:prstGeom>
        </p:spPr>
        <p:txBody>
          <a:bodyPr/>
          <a:lstStyle/>
          <a:p>
            <a:pPr>
              <a:spcBef>
                <a:spcPts val="300"/>
              </a:spcBef>
              <a:tabLst/>
              <a:defRPr sz="1400">
                <a:latin typeface="Tahoma"/>
                <a:ea typeface="Tahoma"/>
                <a:cs typeface="Tahoma"/>
                <a:sym typeface="Tahoma"/>
              </a:defRPr>
            </a:pPr>
            <a:endParaRPr/>
          </a:p>
        </p:txBody>
      </p:sp>
      <p:sp>
        <p:nvSpPr>
          <p:cNvPr id="75"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b="1" i="0">
                <a:solidFill>
                  <a:srgbClr val="E5FFFF"/>
                </a:solidFill>
                <a:latin typeface="Tahoma"/>
                <a:ea typeface="Tahoma"/>
                <a:cs typeface="Tahoma"/>
                <a:sym typeface="Tahoma"/>
              </a:defRPr>
            </a:lvl1pPr>
          </a:lstStyle>
          <a:p>
            <a:r>
              <a:t>Title Text</a:t>
            </a:r>
          </a:p>
        </p:txBody>
      </p:sp>
      <p:sp>
        <p:nvSpPr>
          <p:cNvPr id="83"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a:spcBef>
                <a:spcPts val="300"/>
              </a:spcBef>
              <a:tabLst/>
              <a:defRPr sz="1400">
                <a:latin typeface="Tahoma"/>
                <a:ea typeface="Tahoma"/>
                <a:cs typeface="Tahoma"/>
                <a:sym typeface="Tahoma"/>
              </a:defRPr>
            </a:lvl1pPr>
            <a:lvl2pPr marL="0" indent="457200">
              <a:spcBef>
                <a:spcPts val="300"/>
              </a:spcBef>
              <a:buSzTx/>
              <a:buNone/>
              <a:tabLst/>
              <a:defRPr sz="1400">
                <a:latin typeface="Tahoma"/>
                <a:ea typeface="Tahoma"/>
                <a:cs typeface="Tahoma"/>
                <a:sym typeface="Tahoma"/>
              </a:defRPr>
            </a:lvl2pPr>
            <a:lvl3pPr marL="0" indent="914400">
              <a:spcBef>
                <a:spcPts val="300"/>
              </a:spcBef>
              <a:buSzTx/>
              <a:buNone/>
              <a:tabLst/>
              <a:defRPr sz="1400">
                <a:latin typeface="Tahoma"/>
                <a:ea typeface="Tahoma"/>
                <a:cs typeface="Tahoma"/>
                <a:sym typeface="Tahoma"/>
              </a:defRPr>
            </a:lvl3pPr>
            <a:lvl4pPr marL="0" indent="1371600">
              <a:spcBef>
                <a:spcPts val="300"/>
              </a:spcBef>
              <a:buSzTx/>
              <a:buNone/>
              <a:tabLst/>
              <a:defRPr sz="1400">
                <a:latin typeface="Tahoma"/>
                <a:ea typeface="Tahoma"/>
                <a:cs typeface="Tahoma"/>
                <a:sym typeface="Tahoma"/>
              </a:defRPr>
            </a:lvl4pPr>
            <a:lvl5pPr marL="0" indent="1828800">
              <a:spcBef>
                <a:spcPts val="300"/>
              </a:spcBef>
              <a:buSzTx/>
              <a:buNone/>
              <a:tabLst/>
              <a:defRPr sz="1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8549972" y="6457220"/>
            <a:ext cx="273656" cy="264256"/>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5"/>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04800" y="76200"/>
            <a:ext cx="8534400" cy="99060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304800" y="1143000"/>
            <a:ext cx="8534400" cy="525780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486400" y="5988050"/>
            <a:ext cx="2133600" cy="368301"/>
          </a:xfrm>
          <a:prstGeom prst="rect">
            <a:avLst/>
          </a:prstGeom>
          <a:ln w="12700">
            <a:miter lim="400000"/>
          </a:ln>
        </p:spPr>
        <p:txBody>
          <a:bodyPr wrap="none"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ransition spd="med"/>
  <p:txStyles>
    <p:titleStyle>
      <a:lvl1pPr marL="0" marR="0" indent="0" algn="ctr" defTabSz="914400" rtl="0" latinLnBrk="0">
        <a:lnSpc>
          <a:spcPct val="100000"/>
        </a:lnSpc>
        <a:spcBef>
          <a:spcPts val="0"/>
        </a:spcBef>
        <a:spcAft>
          <a:spcPts val="0"/>
        </a:spcAft>
        <a:buClrTx/>
        <a:buSzTx/>
        <a:buFontTx/>
        <a:buNone/>
        <a:tabLst/>
        <a:defRPr sz="2000" b="0" i="1"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2000" b="0" i="1"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2000" b="0" i="1"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2000" b="0" i="1"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2000" b="0" i="1"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2000" b="0" i="1"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2000" b="0" i="1"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2000" b="0" i="1"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2000" b="0" i="1"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9pPr>
    </p:titleStyle>
    <p:bodyStyle>
      <a:lvl1pPr marL="0" marR="0" indent="0" algn="l" defTabSz="914400" rtl="0" latinLnBrk="0">
        <a:lnSpc>
          <a:spcPct val="100000"/>
        </a:lnSpc>
        <a:spcBef>
          <a:spcPts val="400"/>
        </a:spcBef>
        <a:spcAft>
          <a:spcPts val="0"/>
        </a:spcAft>
        <a:buClrTx/>
        <a:buSzTx/>
        <a:buFontTx/>
        <a:buNone/>
        <a:tabLst>
          <a:tab pos="457200" algn="l"/>
          <a:tab pos="914400" algn="l"/>
          <a:tab pos="1371600" algn="l"/>
          <a:tab pos="1828800" algn="l"/>
          <a:tab pos="2286000" algn="l"/>
        </a:tabLst>
        <a:defRPr sz="18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1pPr>
      <a:lvl2pPr marL="640896" marR="0" indent="-183696" algn="l" defTabSz="914400" rtl="0" latinLnBrk="0">
        <a:lnSpc>
          <a:spcPct val="100000"/>
        </a:lnSpc>
        <a:spcBef>
          <a:spcPts val="400"/>
        </a:spcBef>
        <a:spcAft>
          <a:spcPts val="0"/>
        </a:spcAft>
        <a:buClrTx/>
        <a:buSzPct val="65000"/>
        <a:buFontTx/>
        <a:buChar char="■"/>
        <a:tabLst>
          <a:tab pos="457200" algn="l"/>
          <a:tab pos="914400" algn="l"/>
          <a:tab pos="1371600" algn="l"/>
          <a:tab pos="1828800" algn="l"/>
          <a:tab pos="2286000" algn="l"/>
        </a:tabLst>
        <a:defRPr sz="18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2pPr>
      <a:lvl3pPr marL="1085850" marR="0" indent="-171450" algn="l" defTabSz="914400" rtl="0" latinLnBrk="0">
        <a:lnSpc>
          <a:spcPct val="100000"/>
        </a:lnSpc>
        <a:spcBef>
          <a:spcPts val="400"/>
        </a:spcBef>
        <a:spcAft>
          <a:spcPts val="0"/>
        </a:spcAft>
        <a:buClrTx/>
        <a:buSzPct val="65000"/>
        <a:buFontTx/>
        <a:buChar char="■"/>
        <a:tabLst>
          <a:tab pos="457200" algn="l"/>
          <a:tab pos="914400" algn="l"/>
          <a:tab pos="1371600" algn="l"/>
          <a:tab pos="1828800" algn="l"/>
          <a:tab pos="2286000" algn="l"/>
        </a:tabLst>
        <a:defRPr sz="18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3pPr>
      <a:lvl4pPr marL="1577339" marR="0" indent="-205739" algn="l" defTabSz="914400" rtl="0" latinLnBrk="0">
        <a:lnSpc>
          <a:spcPct val="100000"/>
        </a:lnSpc>
        <a:spcBef>
          <a:spcPts val="400"/>
        </a:spcBef>
        <a:spcAft>
          <a:spcPts val="0"/>
        </a:spcAft>
        <a:buClrTx/>
        <a:buSzPct val="65000"/>
        <a:buFontTx/>
        <a:buChar char="■"/>
        <a:tabLst>
          <a:tab pos="457200" algn="l"/>
          <a:tab pos="914400" algn="l"/>
          <a:tab pos="1371600" algn="l"/>
          <a:tab pos="1828800" algn="l"/>
          <a:tab pos="2286000" algn="l"/>
        </a:tabLst>
        <a:defRPr sz="18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4pPr>
      <a:lvl5pPr marL="2034539" marR="0" indent="-205739" algn="l" defTabSz="914400" rtl="0" latinLnBrk="0">
        <a:lnSpc>
          <a:spcPct val="100000"/>
        </a:lnSpc>
        <a:spcBef>
          <a:spcPts val="400"/>
        </a:spcBef>
        <a:spcAft>
          <a:spcPts val="0"/>
        </a:spcAft>
        <a:buClrTx/>
        <a:buSzPct val="65000"/>
        <a:buFontTx/>
        <a:buChar char="■"/>
        <a:tabLst>
          <a:tab pos="457200" algn="l"/>
          <a:tab pos="914400" algn="l"/>
          <a:tab pos="1371600" algn="l"/>
          <a:tab pos="1828800" algn="l"/>
          <a:tab pos="2286000" algn="l"/>
        </a:tabLst>
        <a:defRPr sz="18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5pPr>
      <a:lvl6pPr marL="2491739" marR="0" indent="-205739" algn="l" defTabSz="914400" rtl="0" latinLnBrk="0">
        <a:lnSpc>
          <a:spcPct val="100000"/>
        </a:lnSpc>
        <a:spcBef>
          <a:spcPts val="400"/>
        </a:spcBef>
        <a:spcAft>
          <a:spcPts val="0"/>
        </a:spcAft>
        <a:buClrTx/>
        <a:buSzPct val="65000"/>
        <a:buFontTx/>
        <a:buChar char="■"/>
        <a:tabLst>
          <a:tab pos="457200" algn="l"/>
          <a:tab pos="914400" algn="l"/>
          <a:tab pos="1371600" algn="l"/>
          <a:tab pos="1828800" algn="l"/>
          <a:tab pos="2286000" algn="l"/>
        </a:tabLst>
        <a:defRPr sz="18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6pPr>
      <a:lvl7pPr marL="2948939" marR="0" indent="-205739" algn="l" defTabSz="914400" rtl="0" latinLnBrk="0">
        <a:lnSpc>
          <a:spcPct val="100000"/>
        </a:lnSpc>
        <a:spcBef>
          <a:spcPts val="400"/>
        </a:spcBef>
        <a:spcAft>
          <a:spcPts val="0"/>
        </a:spcAft>
        <a:buClrTx/>
        <a:buSzPct val="65000"/>
        <a:buFontTx/>
        <a:buChar char="■"/>
        <a:tabLst>
          <a:tab pos="457200" algn="l"/>
          <a:tab pos="914400" algn="l"/>
          <a:tab pos="1371600" algn="l"/>
          <a:tab pos="1828800" algn="l"/>
          <a:tab pos="2286000" algn="l"/>
        </a:tabLst>
        <a:defRPr sz="18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7pPr>
      <a:lvl8pPr marL="3406140" marR="0" indent="-205740" algn="l" defTabSz="914400" rtl="0" latinLnBrk="0">
        <a:lnSpc>
          <a:spcPct val="100000"/>
        </a:lnSpc>
        <a:spcBef>
          <a:spcPts val="400"/>
        </a:spcBef>
        <a:spcAft>
          <a:spcPts val="0"/>
        </a:spcAft>
        <a:buClrTx/>
        <a:buSzPct val="65000"/>
        <a:buFontTx/>
        <a:buChar char="■"/>
        <a:tabLst>
          <a:tab pos="457200" algn="l"/>
          <a:tab pos="914400" algn="l"/>
          <a:tab pos="1371600" algn="l"/>
          <a:tab pos="1828800" algn="l"/>
          <a:tab pos="2286000" algn="l"/>
        </a:tabLst>
        <a:defRPr sz="18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8pPr>
      <a:lvl9pPr marL="3863340" marR="0" indent="-205740" algn="l" defTabSz="914400" rtl="0" latinLnBrk="0">
        <a:lnSpc>
          <a:spcPct val="100000"/>
        </a:lnSpc>
        <a:spcBef>
          <a:spcPts val="400"/>
        </a:spcBef>
        <a:spcAft>
          <a:spcPts val="0"/>
        </a:spcAft>
        <a:buClrTx/>
        <a:buSzPct val="65000"/>
        <a:buFontTx/>
        <a:buChar char="■"/>
        <a:tabLst>
          <a:tab pos="457200" algn="l"/>
          <a:tab pos="914400" algn="l"/>
          <a:tab pos="1371600" algn="l"/>
          <a:tab pos="1828800" algn="l"/>
          <a:tab pos="2286000" algn="l"/>
        </a:tabLst>
        <a:defRPr sz="1800" b="0" i="0" u="none" strike="noStrike" cap="none" spc="0" baseline="0">
          <a:solidFill>
            <a:srgbClr val="FFFFFF"/>
          </a:solidFill>
          <a:effectLst>
            <a:outerShdw blurRad="38100" dist="38100" dir="2700000" rotWithShape="0">
              <a:srgbClr val="000000"/>
            </a:outerShdw>
          </a:effectLst>
          <a:uFillTx/>
          <a:latin typeface="+mn-lt"/>
          <a:ea typeface="+mn-ea"/>
          <a:cs typeface="+mn-cs"/>
          <a:sym typeface="Arial"/>
        </a:defRPr>
      </a:lvl9pPr>
    </p:bodyStyle>
    <p:otherStyle>
      <a:lvl1pPr marL="0" marR="0" indent="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1pPr>
      <a:lvl2pPr marL="0" marR="0" indent="45720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2pPr>
      <a:lvl3pPr marL="0" marR="0" indent="91440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3pPr>
      <a:lvl4pPr marL="0" marR="0" indent="137160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4pPr>
      <a:lvl5pPr marL="0" marR="0" indent="182880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5pPr>
      <a:lvl6pPr marL="0" marR="0" indent="228600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6pPr>
      <a:lvl7pPr marL="0" marR="0" indent="274320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7pPr>
      <a:lvl8pPr marL="0" marR="0" indent="320040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8pPr>
      <a:lvl9pPr marL="0" marR="0" indent="3657600" algn="ctr" defTabSz="914400" rtl="0" latinLnBrk="0">
        <a:lnSpc>
          <a:spcPct val="100000"/>
        </a:lnSpc>
        <a:spcBef>
          <a:spcPts val="300"/>
        </a:spcBef>
        <a:spcAft>
          <a:spcPts val="0"/>
        </a:spcAft>
        <a:buClrTx/>
        <a:buSzTx/>
        <a:buFontTx/>
        <a:buNone/>
        <a:tabLst/>
        <a:defRPr sz="1200" b="0" i="1"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hyperlink" Target="https://wecanfigurethisout.org/ENERGY/Web_notes/Electricity/Electricty%20and%20Magnetism.pdf" TargetMode="External"/><Relationship Id="rId7" Type="http://schemas.openxmlformats.org/officeDocument/2006/relationships/hyperlink" Target="https://www.wecanfigurethisout.org/VL/Motors.htm/state/0" TargetMode="External"/><Relationship Id="rId2" Type="http://schemas.openxmlformats.org/officeDocument/2006/relationships/hyperlink" Target="https://wecanfigurethisout.org/ENERGY/Web_notes/Electricity/Electricty%20and%20Magnetism.pptx" TargetMode="External"/><Relationship Id="rId1" Type="http://schemas.openxmlformats.org/officeDocument/2006/relationships/slideLayout" Target="../slideLayouts/slideLayout1.xml"/><Relationship Id="rId6" Type="http://schemas.openxmlformats.org/officeDocument/2006/relationships/hyperlink" Target="https://wecanfigurethisout.org/ENERGY/Web_notes/Electricity/Magnetic%20Induction.key" TargetMode="External"/><Relationship Id="rId5" Type="http://schemas.openxmlformats.org/officeDocument/2006/relationships/hyperlink" Target="https://wecanfigurethisout.org/ENERGY/Web_notes/Electricity/Magnetic%20Induction.pptx" TargetMode="External"/><Relationship Id="rId10" Type="http://schemas.openxmlformats.org/officeDocument/2006/relationships/image" Target="../media/image99.png"/><Relationship Id="rId4" Type="http://schemas.openxmlformats.org/officeDocument/2006/relationships/hyperlink" Target="https://wecanfigurethisout.org/ENERGY/Web_notes/Electricity/Electricty%20and%20Magnetism.key" TargetMode="External"/><Relationship Id="rId9" Type="http://schemas.openxmlformats.org/officeDocument/2006/relationships/image" Target="../media/image98.png"/></Relationships>
</file>

<file path=ppt/slides/_rels/slide104.xml.rels><?xml version="1.0" encoding="UTF-8" standalone="yes"?>
<Relationships xmlns="http://schemas.openxmlformats.org/package/2006/relationships"><Relationship Id="rId3" Type="http://schemas.openxmlformats.org/officeDocument/2006/relationships/hyperlink" Target="https://wecanfigurethisout.org/ENERGY/Web_notes/Electrochemical/Batteries%20and%20Fuel%20Cells.pdf" TargetMode="External"/><Relationship Id="rId2" Type="http://schemas.openxmlformats.org/officeDocument/2006/relationships/hyperlink" Target="https://wecanfigurethisout.org/ENERGY/Web_notes/Electrochemical/Batteries%20and%20Fuel%20Cells.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Electrochemical/Batteries%20and%20Fuel%20Cells.key" TargetMode="External"/></Relationships>
</file>

<file path=ppt/slides/_rels/slide105.xml.rels><?xml version="1.0" encoding="UTF-8" standalone="yes"?>
<Relationships xmlns="http://schemas.openxmlformats.org/package/2006/relationships"><Relationship Id="rId2" Type="http://schemas.openxmlformats.org/officeDocument/2006/relationships/image" Target="../media/image100.gif"/><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hyperlink" Target="https://www.wecanfigurethisout.org/ENERGY/Web_notes/Energy_Consumption/Greener_Cars_and_Trucks_Supporting.htm" TargetMode="External"/><Relationship Id="rId2" Type="http://schemas.openxmlformats.org/officeDocument/2006/relationships/hyperlink" Target="https://www.wecanfigurethisout.org/ENERGY/Web_notes/Energy_Consumption/Greener_Cars_and_Trucks_Supporting.htm%23Regenerative" TargetMode="Externa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02.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hyperlink" Target="https://wecanfigurethisout.org/ENERGY/Web_notes/Carbon/Fossil%20Fuels.pdf" TargetMode="External"/><Relationship Id="rId2" Type="http://schemas.openxmlformats.org/officeDocument/2006/relationships/hyperlink" Target="https://wecanfigurethisout.org/ENERGY/Web_notes/Carbon/Fossil%20Fuels.pptx" TargetMode="Externa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hyperlink" Target="https://wecanfigurethisout.org/ENERGY/Web_notes/Carbon/Fossil%20Fuels.ke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2.gif"/><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hyperlink" Target="https://wecanfigurethisout.org/ENERGY/Web_notes/Energy_Consumption/Greener_Cars_and_Trucks_Supporting.htm" TargetMode="External"/><Relationship Id="rId2" Type="http://schemas.openxmlformats.org/officeDocument/2006/relationships/hyperlink" Target="https://wecanfigurethisout.org/ENERGY/Web_notes/Energy_Consumption/Greener_Cars_and_Trucks_Supporting.htm%23Nongreen" TargetMode="Externa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hyperlink" Target="https://wecanfigurethisout.org/ENERGY/Energy_home.htm" TargetMode="Externa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hyperlink" Target="https://www.wecanfigurethisout.org/ENERGY/Web_notes/Wind/Wind%20Power.pdf" TargetMode="External"/><Relationship Id="rId2" Type="http://schemas.openxmlformats.org/officeDocument/2006/relationships/hyperlink" Target="https://www.wecanfigurethisout.org/ENERGY/Web_notes/Wind/Wind%20Power.pptx" TargetMode="External"/><Relationship Id="rId1" Type="http://schemas.openxmlformats.org/officeDocument/2006/relationships/slideLayout" Target="../slideLayouts/slideLayout1.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hyperlink" Target="https://www.wecanfigurethisout.org/ENERGY/Web_notes/Wind/Wind%20Power.key"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s://www.wecanfigurethisout.org/ENERGY/Web_notes/Solar/Solar%20-%20Todays%20PV.pdf" TargetMode="External"/><Relationship Id="rId2" Type="http://schemas.openxmlformats.org/officeDocument/2006/relationships/hyperlink" Target="https://www.wecanfigurethisout.org/ENERGY/Web_notes/Solar/Solar%20-%20Todays%20PV.pptx" TargetMode="External"/><Relationship Id="rId1" Type="http://schemas.openxmlformats.org/officeDocument/2006/relationships/slideLayout" Target="../slideLayouts/slideLayout1.xml"/><Relationship Id="rId5" Type="http://schemas.openxmlformats.org/officeDocument/2006/relationships/image" Target="../media/image125.png"/><Relationship Id="rId4" Type="http://schemas.openxmlformats.org/officeDocument/2006/relationships/hyperlink" Target="https://www.wecanfigurethisout.org/ENERGY/Web_notes/Solar/Solar%20-%20Todays%20PV.key" TargetMode="External"/></Relationships>
</file>

<file path=ppt/slides/_rels/slide139.xml.rels><?xml version="1.0" encoding="UTF-8" standalone="yes"?>
<Relationships xmlns="http://schemas.openxmlformats.org/package/2006/relationships"><Relationship Id="rId3" Type="http://schemas.openxmlformats.org/officeDocument/2006/relationships/hyperlink" Target="https://www.wecanfigurethisout.org/ENERGY/Web_notes/Solar/Solar%20Thermal%20-%20Heat%20Storage.pdf" TargetMode="External"/><Relationship Id="rId2" Type="http://schemas.openxmlformats.org/officeDocument/2006/relationships/hyperlink" Target="https://www.wecanfigurethisout.org/ENERGY/Web_notes/Solar/Solar%20Thermal%20-%20Heat%20Storage.pptx" TargetMode="External"/><Relationship Id="rId1" Type="http://schemas.openxmlformats.org/officeDocument/2006/relationships/slideLayout" Target="../slideLayouts/slideLayout1.xml"/><Relationship Id="rId5" Type="http://schemas.openxmlformats.org/officeDocument/2006/relationships/image" Target="../media/image126.png"/><Relationship Id="rId4" Type="http://schemas.openxmlformats.org/officeDocument/2006/relationships/hyperlink" Target="https://www.wecanfigurethisout.org/ENERGY/Web_notes/Solar/Solar%20Thermal%20-%20Heat%20Storage.key"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8" Type="http://schemas.openxmlformats.org/officeDocument/2006/relationships/hyperlink" Target="https://www.wecanfigurethisout.org/ENERGY/Web_notes/Round_Pegs/Renewable%20Distributed%20Grid.pdf" TargetMode="External"/><Relationship Id="rId3" Type="http://schemas.openxmlformats.org/officeDocument/2006/relationships/image" Target="../media/image128.png"/><Relationship Id="rId7" Type="http://schemas.openxmlformats.org/officeDocument/2006/relationships/hyperlink" Target="https://www.wecanfigurethisout.org/ENERGY/Web_notes/Round_Pegs/Renewable%20Distributed%20Grid.pptx" TargetMode="External"/><Relationship Id="rId2" Type="http://schemas.openxmlformats.org/officeDocument/2006/relationships/image" Target="../media/image127.png"/><Relationship Id="rId1" Type="http://schemas.openxmlformats.org/officeDocument/2006/relationships/slideLayout" Target="../slideLayouts/slideLayout22.xml"/><Relationship Id="rId6" Type="http://schemas.openxmlformats.org/officeDocument/2006/relationships/hyperlink" Target="https://www.wecanfigurethisout.org/ENERGY/Web_notes/Electricity/Generic%20Power%20Plant%20and%20Grid.key" TargetMode="External"/><Relationship Id="rId5" Type="http://schemas.openxmlformats.org/officeDocument/2006/relationships/hyperlink" Target="https://www.wecanfigurethisout.org/ENERGY/Web_notes/Electricity/Generic%20Power%20Plant%20and%20Grid.pdf" TargetMode="External"/><Relationship Id="rId4" Type="http://schemas.openxmlformats.org/officeDocument/2006/relationships/hyperlink" Target="https://www.wecanfigurethisout.org/ENERGY/Web_notes/Electricity/Generic%20Power%20Plant%20and%20Grid.pptx" TargetMode="External"/><Relationship Id="rId9" Type="http://schemas.openxmlformats.org/officeDocument/2006/relationships/hyperlink" Target="https://www.wecanfigurethisout.org/ENERGY/Web_notes/Round_Pegs/Renewable%20Distributed%20Grid.key" TargetMode="External"/></Relationships>
</file>

<file path=ppt/slides/_rels/slide141.xml.rels><?xml version="1.0" encoding="UTF-8" standalone="yes"?>
<Relationships xmlns="http://schemas.openxmlformats.org/package/2006/relationships"><Relationship Id="rId3" Type="http://schemas.openxmlformats.org/officeDocument/2006/relationships/hyperlink" Target="https://www.wecanfigurethisout.org/ENERGY/Web_notes/Round_Pegs/Power%20Cycles%20and%20Energy%20Storage.pdf" TargetMode="External"/><Relationship Id="rId2" Type="http://schemas.openxmlformats.org/officeDocument/2006/relationships/hyperlink" Target="https://www.wecanfigurethisout.org/ENERGY/Web_notes/Round_Pegs/Power%20Cycles%20and%20Energy%20Storage.pptx" TargetMode="External"/><Relationship Id="rId1" Type="http://schemas.openxmlformats.org/officeDocument/2006/relationships/slideLayout" Target="../slideLayouts/slideLayout1.xml"/><Relationship Id="rId5" Type="http://schemas.openxmlformats.org/officeDocument/2006/relationships/image" Target="../media/image129.png"/><Relationship Id="rId4" Type="http://schemas.openxmlformats.org/officeDocument/2006/relationships/hyperlink" Target="https://www.wecanfigurethisout.org/ENERGY/Web_notes/Round_Pegs/Power%20Cycles%20and%20Energy%20Storage.key" TargetMode="External"/></Relationships>
</file>

<file path=ppt/slides/_rels/slide142.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hyperlink" Target="https://www.wecanfigurethisout.org/ENERGY/Web_notes/Round_Pegs/Power%20Cycles%20and%20Energy%20Storage.pdf" TargetMode="External"/><Relationship Id="rId7" Type="http://schemas.openxmlformats.org/officeDocument/2006/relationships/hyperlink" Target="https://www.wecanfigurethisout.org/ENERGY/Web_notes/Technology_Comparisons/Plant%20Economics.key" TargetMode="External"/><Relationship Id="rId2" Type="http://schemas.openxmlformats.org/officeDocument/2006/relationships/hyperlink" Target="https://www.wecanfigurethisout.org/ENERGY/Web_notes/Round_Pegs/Power%20Cycles%20and%20Energy%20Storage.pptx" TargetMode="External"/><Relationship Id="rId1" Type="http://schemas.openxmlformats.org/officeDocument/2006/relationships/slideLayout" Target="../slideLayouts/slideLayout1.xml"/><Relationship Id="rId6" Type="http://schemas.openxmlformats.org/officeDocument/2006/relationships/hyperlink" Target="https://www.wecanfigurethisout.org/ENERGY/Web_notes/Technology_Comparisons/Plant%20Economics.pdf" TargetMode="External"/><Relationship Id="rId11" Type="http://schemas.openxmlformats.org/officeDocument/2006/relationships/image" Target="../media/image133.png"/><Relationship Id="rId5" Type="http://schemas.openxmlformats.org/officeDocument/2006/relationships/hyperlink" Target="https://www.wecanfigurethisout.org/ENERGY/Web_notes/Technology_Comparisons/Plant%20Economics.pptx" TargetMode="External"/><Relationship Id="rId10" Type="http://schemas.openxmlformats.org/officeDocument/2006/relationships/image" Target="../media/image132.png"/><Relationship Id="rId4" Type="http://schemas.openxmlformats.org/officeDocument/2006/relationships/hyperlink" Target="https://www.wecanfigurethisout.org/ENERGY/Web_notes/Round_Pegs/Power%20Cycles%20and%20Energy%20Storage.key" TargetMode="External"/><Relationship Id="rId9" Type="http://schemas.openxmlformats.org/officeDocument/2006/relationships/image" Target="../media/image131.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image" Target="../media/image12.gif"/><Relationship Id="rId1" Type="http://schemas.openxmlformats.org/officeDocument/2006/relationships/slideLayout" Target="../slideLayouts/slideLayout1.xml"/><Relationship Id="rId4" Type="http://schemas.openxmlformats.org/officeDocument/2006/relationships/image" Target="../media/image135.gif"/></Relationships>
</file>

<file path=ppt/slides/_rels/slide14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hyperlink" Target="https://www.wecanfigurethisout.org/ENERGY/Web_notes/Solar/Solar%20-%20Todays%20PV.pptx" TargetMode="External"/><Relationship Id="rId2" Type="http://schemas.openxmlformats.org/officeDocument/2006/relationships/image" Target="../media/image139.png"/><Relationship Id="rId1" Type="http://schemas.openxmlformats.org/officeDocument/2006/relationships/slideLayout" Target="../slideLayouts/slideLayout1.xml"/><Relationship Id="rId5" Type="http://schemas.openxmlformats.org/officeDocument/2006/relationships/hyperlink" Target="https://www.wecanfigurethisout.org/ENERGY/Web_notes/Solar/Solar%20-%20Todays%20PV.key" TargetMode="External"/><Relationship Id="rId4" Type="http://schemas.openxmlformats.org/officeDocument/2006/relationships/hyperlink" Target="https://www.wecanfigurethisout.org/ENERGY/Web_notes/Solar/Solar%20-%20Todays%20PV.pdf" TargetMode="External"/></Relationships>
</file>

<file path=ppt/slides/_rels/slide15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xml"/><Relationship Id="rId6" Type="http://schemas.openxmlformats.org/officeDocument/2006/relationships/hyperlink" Target="https://wecanfigurethisout.org/ENERGY/Web_notes/Carbon/Fossil%20Fuels.key" TargetMode="External"/><Relationship Id="rId5" Type="http://schemas.openxmlformats.org/officeDocument/2006/relationships/hyperlink" Target="https://wecanfigurethisout.org/ENERGY/Web_notes/Carbon/Fossil%20Fuels.pdf" TargetMode="External"/><Relationship Id="rId4" Type="http://schemas.openxmlformats.org/officeDocument/2006/relationships/hyperlink" Target="https://wecanfigurethisout.org/ENERGY/Web_notes/Carbon/Fossil%20Fuels.pptx" TargetMode="Externa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3.xml"/></Relationships>
</file>

<file path=ppt/slides/_rels/slide15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xml"/><Relationship Id="rId6" Type="http://schemas.openxmlformats.org/officeDocument/2006/relationships/image" Target="../media/image12.gif"/><Relationship Id="rId5" Type="http://schemas.openxmlformats.org/officeDocument/2006/relationships/image" Target="../media/image133.png"/><Relationship Id="rId4" Type="http://schemas.openxmlformats.org/officeDocument/2006/relationships/image" Target="../media/image132.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8.xml.rels><?xml version="1.0" encoding="UTF-8" standalone="yes"?>
<Relationships xmlns="http://schemas.openxmlformats.org/package/2006/relationships"><Relationship Id="rId3" Type="http://schemas.openxmlformats.org/officeDocument/2006/relationships/hyperlink" Target="https://www.wecanfigurethisout.org/ENERGY/Web_notes/Round_Pegs/Smart%20Grid.pdf" TargetMode="External"/><Relationship Id="rId2" Type="http://schemas.openxmlformats.org/officeDocument/2006/relationships/hyperlink" Target="https://www.wecanfigurethisout.org/ENERGY/Web_notes/Round_Pegs/Smart%20Grid.pptx" TargetMode="External"/><Relationship Id="rId1" Type="http://schemas.openxmlformats.org/officeDocument/2006/relationships/slideLayout" Target="../slideLayouts/slideLayout1.xml"/><Relationship Id="rId4" Type="http://schemas.openxmlformats.org/officeDocument/2006/relationships/hyperlink" Target="https://www.wecanfigurethisout.org/ENERGY/Web_notes/Round_Pegs/Smart%20Grid.key" TargetMode="External"/></Relationships>
</file>

<file path=ppt/slides/_rels/slide159.xml.rels><?xml version="1.0" encoding="UTF-8" standalone="yes"?>
<Relationships xmlns="http://schemas.openxmlformats.org/package/2006/relationships"><Relationship Id="rId3" Type="http://schemas.openxmlformats.org/officeDocument/2006/relationships/hyperlink" Target="https://wecanfigurethisout.org/ENERGY/Web_notes/Energy_Consumption/Greener_Cars_and_Trucks_Supporting.htm" TargetMode="External"/><Relationship Id="rId2" Type="http://schemas.openxmlformats.org/officeDocument/2006/relationships/hyperlink" Target="https://www.wecanfigurethisout.org/ENERGY/Web_notes/Energy_Consumption/Greener_Cars_and_Trucks_Supporting.htm%23PEVgrid"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hyperlink" Target="file:///Users/johncbean/Sites/ENERGY/Web_notes/Electrochemical/Batteries%20and%20Fuel%20Cells.pdf" TargetMode="External"/><Relationship Id="rId2" Type="http://schemas.openxmlformats.org/officeDocument/2006/relationships/hyperlink" Target="file:///Users/johncbean/Sites/ENERGY/Web_notes/Electrochemical/Batteries%20and%20Fuel%20Cells.pptx" TargetMode="External"/><Relationship Id="rId1" Type="http://schemas.openxmlformats.org/officeDocument/2006/relationships/slideLayout" Target="../slideLayouts/slideLayout20.xml"/><Relationship Id="rId4" Type="http://schemas.openxmlformats.org/officeDocument/2006/relationships/hyperlink" Target="file:///Users/johncbean/Sites/ENERGY/Web_notes/Electrochemical/Batteries%20and%20Fuel%20Cells.key"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48.jpe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7.png"/><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16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hyperlink" Target="https://wecanfigurethisout.org/ENERGY/Web_notes/Electrochemical/Hydrogen%20Economy.pdf" TargetMode="External"/><Relationship Id="rId2" Type="http://schemas.openxmlformats.org/officeDocument/2006/relationships/hyperlink" Target="https://wecanfigurethisout.org/ENERGY/Web_notes/Electrochemical/Hydrogen%20Economy.pptx" TargetMode="External"/><Relationship Id="rId1" Type="http://schemas.openxmlformats.org/officeDocument/2006/relationships/slideLayout" Target="../slideLayouts/slideLayout1.xml"/><Relationship Id="rId4" Type="http://schemas.openxmlformats.org/officeDocument/2006/relationships/hyperlink" Target="https://wecanfigurethisout.org/ENERGY/Web_notes/Electrochemical/Hydrogen%20Economy.key" TargetMode="Externa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hyperlink" Target="https://wecanfigurethisout.org/ENERGY/Web_notes/Energy_Consumption/Greener_Cars_and_Trucks_Supporting.htm" TargetMode="External"/><Relationship Id="rId2" Type="http://schemas.openxmlformats.org/officeDocument/2006/relationships/hyperlink" Target="https://www.wecanfigurethisout.org/ENERGY/Web_notes/Energy_Consumption/Greener_Cars_and_Trucks_Supporting.htm%23FCEV_WTW" TargetMode="Externa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hyperlink" Target="https://wecanfigurethisout.org/ENERGY/Web_notes/Energy_Consumption/Greener_Cars_and_Trucks_Supporting.htm" TargetMode="External"/><Relationship Id="rId2" Type="http://schemas.openxmlformats.org/officeDocument/2006/relationships/hyperlink" Target="https://www.wecanfigurethisout.org/ENERGY/Web_notes/Energy_Consumption/Greener_Cars_and_Trucks_Supporting.htm%23Environmental_Impacts" TargetMode="External"/><Relationship Id="rId1" Type="http://schemas.openxmlformats.org/officeDocument/2006/relationships/slideLayout" Target="../slideLayouts/slideLayout1.xml"/><Relationship Id="rId4" Type="http://schemas.openxmlformats.org/officeDocument/2006/relationships/hyperlink" Target="https://www.wecanfigurethisout.org/ENERGY/Web_notes/Energy_Consumption/Greener_Cars_and_Trucks_Supporting.htm%23EV_debate" TargetMode="Externa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image" Target="../media/image156.gif"/><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9.xml.rels><?xml version="1.0" encoding="UTF-8" standalone="yes"?>
<Relationships xmlns="http://schemas.openxmlformats.org/package/2006/relationships"><Relationship Id="rId3" Type="http://schemas.openxmlformats.org/officeDocument/2006/relationships/image" Target="../media/image162.gif"/><Relationship Id="rId2" Type="http://schemas.openxmlformats.org/officeDocument/2006/relationships/image" Target="../media/image161.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hyperlink" Target="https://wecanfigurethisout.org/ENERGY/Web_notes/Energy_Consumption/Greener_Cars_and_Trucks_Supporting.htm" TargetMode="External"/><Relationship Id="rId2" Type="http://schemas.openxmlformats.org/officeDocument/2006/relationships/hyperlink" Target="https://www.wecanfigurethisout.org/ENERGY/Web_notes/Energy_Consumption/Greener_Cars_and_Trucks_Supporting.htm%23Autonomous" TargetMode="Externa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ttps://www.withouthotair.com/cC/page_269.shtml" TargetMode="External"/><Relationship Id="rId2" Type="http://schemas.openxmlformats.org/officeDocument/2006/relationships/hyperlink" Target="https://www.withouthotair.com/cA/page_254.shtml" TargetMode="Externa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4.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https://wecanfigurethisout.org/ENERGY/Web_notes/Energy_Consumption/Greener_Cars_and_Trucks_Supporting.htm" TargetMode="Externa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hyperlink" Target="https://wecanfigurethisout.org/ENERGY/Web_notes/Energy_Consumption/Greener_Cars_and_Trucks_Supporting.htm"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17.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6.gif"/></Relationships>
</file>

<file path=ppt/slides/_rels/slide4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3.gif"/><Relationship Id="rId1" Type="http://schemas.openxmlformats.org/officeDocument/2006/relationships/slideLayout" Target="../slideLayouts/slideLayout17.xml"/><Relationship Id="rId4" Type="http://schemas.openxmlformats.org/officeDocument/2006/relationships/image" Target="../media/image40.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hyperlink" Target="https://www.wecanfigurethisout.org/ENERGY/Web_notes/Energy_Consumption/Transportation.key" TargetMode="External"/><Relationship Id="rId5" Type="http://schemas.openxmlformats.org/officeDocument/2006/relationships/hyperlink" Target="https://www.wecanfigurethisout.org/ENERGY/Web_notes/Energy_Consumption/Transportation.pdf" TargetMode="External"/><Relationship Id="rId4" Type="http://schemas.openxmlformats.org/officeDocument/2006/relationships/hyperlink" Target="https://www.wecanfigurethisout.org/ENERGY/Web_notes/Energy_Consumption/Transportation.pptx"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www.wecanfigurethisout.org/ENERGY/Web_notes/Carbon/Fossil%20Fuels.pdf" TargetMode="External"/><Relationship Id="rId2" Type="http://schemas.openxmlformats.org/officeDocument/2006/relationships/hyperlink" Target="https://www.wecanfigurethisout.org/ENERGY/Web_notes/Carbon/Fossil%20Fuels.pptx" TargetMode="External"/><Relationship Id="rId1" Type="http://schemas.openxmlformats.org/officeDocument/2006/relationships/slideLayout" Target="../slideLayouts/slideLayout1.xml"/><Relationship Id="rId4" Type="http://schemas.openxmlformats.org/officeDocument/2006/relationships/hyperlink" Target="https://www.wecanfigurethisout.org/ENERGY/Web_notes/Carbon/Fossil%20Fuels.key"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www.wecanfigurethisout.org/ENERGY/Web_notes/Carbon/Fossil%20Fuels.pdf" TargetMode="External"/><Relationship Id="rId2" Type="http://schemas.openxmlformats.org/officeDocument/2006/relationships/hyperlink" Target="https://www.wecanfigurethisout.org/ENERGY/Web_notes/Carbon/Fossil%20Fuels.pptx" TargetMode="External"/><Relationship Id="rId1" Type="http://schemas.openxmlformats.org/officeDocument/2006/relationships/slideLayout" Target="../slideLayouts/slideLayout1.xml"/><Relationship Id="rId4" Type="http://schemas.openxmlformats.org/officeDocument/2006/relationships/hyperlink" Target="https://www.wecanfigurethisout.org/ENERGY/Web_notes/Carbon/Fossil%20Fuels.key"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1.xml"/><Relationship Id="rId4" Type="http://schemas.openxmlformats.org/officeDocument/2006/relationships/image" Target="../media/image46.gif"/></Relationships>
</file>

<file path=ppt/slides/_rels/slide5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7.gif"/><Relationship Id="rId1" Type="http://schemas.openxmlformats.org/officeDocument/2006/relationships/slideLayout" Target="../slideLayouts/slideLayout17.xml"/><Relationship Id="rId4" Type="http://schemas.openxmlformats.org/officeDocument/2006/relationships/image" Target="../media/image46.gif"/></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7.gif"/><Relationship Id="rId1" Type="http://schemas.openxmlformats.org/officeDocument/2006/relationships/slideLayout" Target="../slideLayouts/slideLayout17.xml"/><Relationship Id="rId4" Type="http://schemas.openxmlformats.org/officeDocument/2006/relationships/image" Target="../media/image48.gif"/></Relationships>
</file>

<file path=ppt/slides/_rels/slide61.xml.rels><?xml version="1.0" encoding="UTF-8" standalone="yes"?>
<Relationships xmlns="http://schemas.openxmlformats.org/package/2006/relationships"><Relationship Id="rId3" Type="http://schemas.openxmlformats.org/officeDocument/2006/relationships/image" Target="../media/image45.gif"/><Relationship Id="rId7" Type="http://schemas.openxmlformats.org/officeDocument/2006/relationships/image" Target="../media/image51.png"/><Relationship Id="rId2" Type="http://schemas.openxmlformats.org/officeDocument/2006/relationships/image" Target="../media/image47.gif"/><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1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6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40.g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9.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tiff"/><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66.gif"/><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1.xml"/><Relationship Id="rId4" Type="http://schemas.openxmlformats.org/officeDocument/2006/relationships/image" Target="../media/image14.gif"/></Relationships>
</file>

<file path=ppt/slides/_rels/slide80.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ecanfigurethisout.org/ENERGY/Web_notes/Introduction/US%20Energy%20Production%20and%20Consumption.pptx" TargetMode="External"/><Relationship Id="rId2" Type="http://schemas.openxmlformats.org/officeDocument/2006/relationships/image" Target="../media/image15.gif"/><Relationship Id="rId1" Type="http://schemas.openxmlformats.org/officeDocument/2006/relationships/slideLayout" Target="../slideLayouts/slideLayout13.xml"/><Relationship Id="rId5" Type="http://schemas.openxmlformats.org/officeDocument/2006/relationships/hyperlink" Target="https://wecanfigurethisout.org/ENERGY/Web_notes/Introduction/US%20Energy%20Production%20and%20Consumption.key" TargetMode="External"/><Relationship Id="rId4" Type="http://schemas.openxmlformats.org/officeDocument/2006/relationships/hyperlink" Target="https://wecanfigurethisout.org/ENERGY/Web_notes/Introduction/US%20Energy%20Production%20and%20Consumption.pdf"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7.png"/><Relationship Id="rId1" Type="http://schemas.openxmlformats.org/officeDocument/2006/relationships/slideLayout" Target="../slideLayouts/slideLayout14.xml"/><Relationship Id="rId4" Type="http://schemas.openxmlformats.org/officeDocument/2006/relationships/image" Target="../media/image82.jpeg"/></Relationships>
</file>

<file path=ppt/slides/_rels/slide9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 Id="rId5" Type="http://schemas.openxmlformats.org/officeDocument/2006/relationships/image" Target="../media/image91.png"/><Relationship Id="rId4" Type="http://schemas.openxmlformats.org/officeDocument/2006/relationships/image" Target="../media/image9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Rectangle 2"/>
          <p:cNvSpPr txBox="1">
            <a:spLocks noGrp="1"/>
          </p:cNvSpPr>
          <p:nvPr>
            <p:ph type="title"/>
          </p:nvPr>
        </p:nvSpPr>
        <p:spPr>
          <a:xfrm>
            <a:off x="304800" y="-12700"/>
            <a:ext cx="8534400" cy="543481"/>
          </a:xfrm>
          <a:prstGeom prst="rect">
            <a:avLst/>
          </a:prstGeom>
        </p:spPr>
        <p:txBody>
          <a:bodyPr/>
          <a:lstStyle>
            <a:lvl1pPr>
              <a:defRPr sz="2200"/>
            </a:lvl1pPr>
          </a:lstStyle>
          <a:p>
            <a:r>
              <a:t>Green(er) Cars &amp; Trucks</a:t>
            </a:r>
          </a:p>
        </p:txBody>
      </p:sp>
      <p:sp>
        <p:nvSpPr>
          <p:cNvPr id="226" name="Rectangle 3"/>
          <p:cNvSpPr txBox="1">
            <a:spLocks noGrp="1"/>
          </p:cNvSpPr>
          <p:nvPr>
            <p:ph type="body" sz="quarter" idx="1"/>
          </p:nvPr>
        </p:nvSpPr>
        <p:spPr>
          <a:xfrm>
            <a:off x="304800" y="495300"/>
            <a:ext cx="8534400" cy="827921"/>
          </a:xfrm>
          <a:prstGeom prst="rect">
            <a:avLst/>
          </a:prstGeom>
        </p:spPr>
        <p:txBody>
          <a:bodyPr/>
          <a:lstStyle/>
          <a:p>
            <a:pPr algn="ctr"/>
            <a:r>
              <a:t>John C. Bean</a:t>
            </a:r>
          </a:p>
          <a:p>
            <a:pPr>
              <a:defRPr sz="200"/>
            </a:pPr>
            <a:endParaRPr/>
          </a:p>
          <a:p>
            <a:pPr algn="ctr">
              <a:spcBef>
                <a:spcPts val="300"/>
              </a:spcBef>
              <a:defRPr sz="1600" u="sng"/>
            </a:pPr>
            <a:r>
              <a:t>Outline</a:t>
            </a:r>
          </a:p>
        </p:txBody>
      </p:sp>
      <p:sp>
        <p:nvSpPr>
          <p:cNvPr id="227" name="Rectangle 5"/>
          <p:cNvSpPr txBox="1"/>
          <p:nvPr/>
        </p:nvSpPr>
        <p:spPr>
          <a:xfrm>
            <a:off x="304800" y="65969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i="1">
                <a:solidFill>
                  <a:srgbClr val="E5FFFF"/>
                </a:solidFill>
                <a:effectLst>
                  <a:outerShdw blurRad="38100" dist="38100" dir="2700000" rotWithShape="0">
                    <a:srgbClr val="000000"/>
                  </a:outerShdw>
                </a:effectLst>
                <a:latin typeface="+mn-lt"/>
                <a:ea typeface="+mn-ea"/>
                <a:cs typeface="+mn-cs"/>
                <a:sym typeface="Arial"/>
              </a:defRPr>
            </a:lvl1pPr>
          </a:lstStyle>
          <a:p>
            <a:r>
              <a:t>(Written / Revised:  December 2020)</a:t>
            </a:r>
          </a:p>
        </p:txBody>
      </p:sp>
      <p:sp>
        <p:nvSpPr>
          <p:cNvPr id="228" name="Rectangle 3"/>
          <p:cNvSpPr txBox="1"/>
          <p:nvPr/>
        </p:nvSpPr>
        <p:spPr>
          <a:xfrm>
            <a:off x="205565" y="1095849"/>
            <a:ext cx="8905690" cy="527878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Energy spent moving Cars &amp; Trucks</a:t>
            </a:r>
          </a:p>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"Greener" vehicles mitigating the impact of internal combustion engines (ICEs):</a:t>
            </a:r>
          </a:p>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Improving ICE fuel/air mixing, injection &amp; spark ignition</a:t>
            </a:r>
          </a:p>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Using gasoline ICEs more effectively:</a:t>
            </a:r>
          </a:p>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Improved transmissions, including Dual Clutch &amp; Continuously Variable (CVTs) </a:t>
            </a:r>
          </a:p>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Combined electric motor / ICE drives =&gt; Hybrid Electric Vehicles (HEVs)</a:t>
            </a:r>
          </a:p>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Storing (rather than dissipating) kinetic energy when vehicles slow or stop </a:t>
            </a:r>
          </a:p>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Kinetic Energy Recovery Systems (KERs) or Regenerative Braking Systems</a:t>
            </a:r>
          </a:p>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"Green" electric vehicles</a:t>
            </a:r>
          </a:p>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Powered by a not yet Green Grid =&gt; "Well-to-Wheel" / Lifecycle Energy &amp; GHG analyses</a:t>
            </a:r>
          </a:p>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Green Grid + Battery Plug-in Electric Vehicles</a:t>
            </a:r>
          </a:p>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Challenges &amp; possible benefits for the Grid</a:t>
            </a:r>
          </a:p>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Including one weirdly plausible Grid-vehicle synergy: "Vehicle-to-Grid (V2G)"</a:t>
            </a:r>
          </a:p>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Green Grid + Combined Hydrogen Fuel Cell / Battery Vehicles</a:t>
            </a:r>
          </a:p>
          <a:p>
            <a:pPr>
              <a:lnSpc>
                <a:spcPct val="130000"/>
              </a:lnSpc>
              <a:spcBef>
                <a:spcPts val="400"/>
              </a:spcBef>
              <a:tabLst>
                <a:tab pos="444500" algn="l"/>
                <a:tab pos="914400" algn="l"/>
                <a:tab pos="1371600" algn="l"/>
                <a:tab pos="1828800" algn="l"/>
                <a:tab pos="2286000" algn="l"/>
              </a:tabLst>
              <a:defRPr sz="1600" b="0">
                <a:solidFill>
                  <a:srgbClr val="FFFFFF"/>
                </a:solidFill>
                <a:effectLst>
                  <a:outerShdw blurRad="38100" dist="38100" dir="2700000" rotWithShape="0">
                    <a:srgbClr val="000000"/>
                  </a:outerShdw>
                </a:effectLst>
                <a:latin typeface="+mn-lt"/>
                <a:ea typeface="+mn-ea"/>
                <a:cs typeface="+mn-cs"/>
                <a:sym typeface="Arial"/>
              </a:defRPr>
            </a:pPr>
            <a:r>
              <a:t>	Impacts of Autonomous Vehicles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Rectangle 5"/>
          <p:cNvSpPr txBox="1"/>
          <p:nvPr/>
        </p:nvSpPr>
        <p:spPr>
          <a:xfrm>
            <a:off x="399705" y="6511374"/>
            <a:ext cx="8115990" cy="2642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http://www.washingtonpost.com/graphics/national/power-plants/</a:t>
            </a:r>
          </a:p>
        </p:txBody>
      </p:sp>
      <p:sp>
        <p:nvSpPr>
          <p:cNvPr id="298" name="Rectangle 2"/>
          <p:cNvSpPr txBox="1">
            <a:spLocks noGrp="1"/>
          </p:cNvSpPr>
          <p:nvPr>
            <p:ph type="title"/>
          </p:nvPr>
        </p:nvSpPr>
        <p:spPr>
          <a:xfrm>
            <a:off x="127000" y="-25400"/>
            <a:ext cx="8839200" cy="685800"/>
          </a:xfrm>
          <a:prstGeom prst="rect">
            <a:avLst/>
          </a:prstGeom>
        </p:spPr>
        <p:txBody>
          <a:bodyPr/>
          <a:lstStyle>
            <a:lvl1pPr>
              <a:defRPr>
                <a:solidFill>
                  <a:srgbClr val="E5FFFF"/>
                </a:solidFill>
              </a:defRPr>
            </a:lvl1pPr>
          </a:lstStyle>
          <a:p>
            <a:r>
              <a:t>And in many parts of the U.S. electrical power is downright filthy:</a:t>
            </a:r>
          </a:p>
        </p:txBody>
      </p:sp>
      <p:grpSp>
        <p:nvGrpSpPr>
          <p:cNvPr id="313" name="Group"/>
          <p:cNvGrpSpPr/>
          <p:nvPr/>
        </p:nvGrpSpPr>
        <p:grpSpPr>
          <a:xfrm>
            <a:off x="166577" y="1502804"/>
            <a:ext cx="8825024" cy="4806963"/>
            <a:chOff x="0" y="0"/>
            <a:chExt cx="8825023" cy="4806961"/>
          </a:xfrm>
        </p:grpSpPr>
        <p:sp>
          <p:nvSpPr>
            <p:cNvPr id="299" name="TextBox 15"/>
            <p:cNvSpPr txBox="1"/>
            <p:nvPr/>
          </p:nvSpPr>
          <p:spPr>
            <a:xfrm rot="16200000">
              <a:off x="5593991" y="3777136"/>
              <a:ext cx="1746259" cy="31339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600" b="0">
                  <a:solidFill>
                    <a:srgbClr val="FFFFFF"/>
                  </a:solidFill>
                  <a:latin typeface="+mn-lt"/>
                  <a:ea typeface="+mn-ea"/>
                  <a:cs typeface="+mn-cs"/>
                  <a:sym typeface="Arial"/>
                </a:defRPr>
              </a:lvl1pPr>
            </a:lstStyle>
            <a:p>
              <a:r>
                <a:t>New Hampshire</a:t>
              </a:r>
            </a:p>
          </p:txBody>
        </p:sp>
        <p:pic>
          <p:nvPicPr>
            <p:cNvPr id="300" name="Picture 4" descr="Picture 4"/>
            <p:cNvPicPr>
              <a:picLocks noChangeAspect="1"/>
            </p:cNvPicPr>
            <p:nvPr/>
          </p:nvPicPr>
          <p:blipFill>
            <a:blip r:embed="rId2"/>
            <a:srcRect t="1860"/>
            <a:stretch>
              <a:fillRect/>
            </a:stretch>
          </p:blipFill>
          <p:spPr>
            <a:xfrm>
              <a:off x="0" y="0"/>
              <a:ext cx="8825024" cy="3063753"/>
            </a:xfrm>
            <a:prstGeom prst="rect">
              <a:avLst/>
            </a:prstGeom>
            <a:ln w="12700" cap="flat">
              <a:noFill/>
              <a:miter lim="400000"/>
            </a:ln>
            <a:effectLst/>
          </p:spPr>
        </p:pic>
        <p:sp>
          <p:nvSpPr>
            <p:cNvPr id="301" name="TextBox 5"/>
            <p:cNvSpPr txBox="1"/>
            <p:nvPr/>
          </p:nvSpPr>
          <p:spPr>
            <a:xfrm rot="16200000">
              <a:off x="-238481" y="3598271"/>
              <a:ext cx="1371601" cy="31339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600" b="0">
                  <a:solidFill>
                    <a:srgbClr val="FFFFFF"/>
                  </a:solidFill>
                  <a:latin typeface="+mn-lt"/>
                  <a:ea typeface="+mn-ea"/>
                  <a:cs typeface="+mn-cs"/>
                  <a:sym typeface="Arial"/>
                </a:defRPr>
              </a:lvl1pPr>
            </a:lstStyle>
            <a:p>
              <a:r>
                <a:t>West Virginia</a:t>
              </a:r>
            </a:p>
          </p:txBody>
        </p:sp>
        <p:sp>
          <p:nvSpPr>
            <p:cNvPr id="302" name="TextBox 6"/>
            <p:cNvSpPr txBox="1"/>
            <p:nvPr/>
          </p:nvSpPr>
          <p:spPr>
            <a:xfrm rot="16200000">
              <a:off x="4534602" y="3473388"/>
              <a:ext cx="1100668" cy="31339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r">
                <a:defRPr sz="1600" b="0">
                  <a:solidFill>
                    <a:srgbClr val="FFCC00"/>
                  </a:solidFill>
                  <a:latin typeface="+mn-lt"/>
                  <a:ea typeface="+mn-ea"/>
                  <a:cs typeface="+mn-cs"/>
                  <a:sym typeface="Arial"/>
                </a:defRPr>
              </a:pPr>
              <a:r>
                <a:t>Virginia</a:t>
              </a:r>
              <a:r>
                <a:rPr>
                  <a:solidFill>
                    <a:srgbClr val="FFFFFF"/>
                  </a:solidFill>
                </a:rPr>
                <a:t> </a:t>
              </a:r>
            </a:p>
          </p:txBody>
        </p:sp>
        <p:sp>
          <p:nvSpPr>
            <p:cNvPr id="303" name="TextBox 7"/>
            <p:cNvSpPr txBox="1"/>
            <p:nvPr/>
          </p:nvSpPr>
          <p:spPr>
            <a:xfrm rot="16200000">
              <a:off x="7071427" y="3681880"/>
              <a:ext cx="1534584" cy="31339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600" b="0">
                  <a:solidFill>
                    <a:srgbClr val="FFFFFF"/>
                  </a:solidFill>
                  <a:latin typeface="+mn-lt"/>
                  <a:ea typeface="+mn-ea"/>
                  <a:cs typeface="+mn-cs"/>
                  <a:sym typeface="Arial"/>
                </a:defRPr>
              </a:lvl1pPr>
            </a:lstStyle>
            <a:p>
              <a:r>
                <a:t>California</a:t>
              </a:r>
            </a:p>
          </p:txBody>
        </p:sp>
        <p:sp>
          <p:nvSpPr>
            <p:cNvPr id="304" name="TextBox 8"/>
            <p:cNvSpPr txBox="1"/>
            <p:nvPr/>
          </p:nvSpPr>
          <p:spPr>
            <a:xfrm rot="16200000">
              <a:off x="6592002" y="3636371"/>
              <a:ext cx="1426634" cy="31339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600" b="0">
                  <a:solidFill>
                    <a:srgbClr val="FFFFFF"/>
                  </a:solidFill>
                  <a:latin typeface="+mn-lt"/>
                  <a:ea typeface="+mn-ea"/>
                  <a:cs typeface="+mn-cs"/>
                  <a:sym typeface="Arial"/>
                </a:defRPr>
              </a:lvl1pPr>
            </a:lstStyle>
            <a:p>
              <a:r>
                <a:t>Washington</a:t>
              </a:r>
            </a:p>
          </p:txBody>
        </p:sp>
        <p:sp>
          <p:nvSpPr>
            <p:cNvPr id="305" name="TextBox 9"/>
            <p:cNvSpPr txBox="1"/>
            <p:nvPr/>
          </p:nvSpPr>
          <p:spPr>
            <a:xfrm rot="16200000">
              <a:off x="7741353" y="3513607"/>
              <a:ext cx="1109133" cy="31339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600" b="0">
                  <a:solidFill>
                    <a:srgbClr val="FFFFFF"/>
                  </a:solidFill>
                  <a:latin typeface="+mn-lt"/>
                  <a:ea typeface="+mn-ea"/>
                  <a:cs typeface="+mn-cs"/>
                  <a:sym typeface="Arial"/>
                </a:defRPr>
              </a:lvl1pPr>
            </a:lstStyle>
            <a:p>
              <a:r>
                <a:t>Vermont </a:t>
              </a:r>
            </a:p>
          </p:txBody>
        </p:sp>
        <p:sp>
          <p:nvSpPr>
            <p:cNvPr id="306" name="TextBox 10"/>
            <p:cNvSpPr txBox="1"/>
            <p:nvPr/>
          </p:nvSpPr>
          <p:spPr>
            <a:xfrm rot="16200000">
              <a:off x="1514120" y="3304054"/>
              <a:ext cx="762001" cy="31339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600" b="0">
                  <a:solidFill>
                    <a:srgbClr val="FFFFFF"/>
                  </a:solidFill>
                  <a:latin typeface="+mn-lt"/>
                  <a:ea typeface="+mn-ea"/>
                  <a:cs typeface="+mn-cs"/>
                  <a:sym typeface="Arial"/>
                </a:defRPr>
              </a:lvl1pPr>
            </a:lstStyle>
            <a:p>
              <a:r>
                <a:t>Ohio </a:t>
              </a:r>
            </a:p>
          </p:txBody>
        </p:sp>
        <p:sp>
          <p:nvSpPr>
            <p:cNvPr id="307" name="TextBox 11"/>
            <p:cNvSpPr txBox="1"/>
            <p:nvPr/>
          </p:nvSpPr>
          <p:spPr>
            <a:xfrm rot="16200000">
              <a:off x="3260482" y="3638489"/>
              <a:ext cx="1468967" cy="31339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600" b="0">
                  <a:solidFill>
                    <a:srgbClr val="FFFFFF"/>
                  </a:solidFill>
                  <a:latin typeface="+mn-lt"/>
                  <a:ea typeface="+mn-ea"/>
                  <a:cs typeface="+mn-cs"/>
                  <a:sym typeface="Arial"/>
                </a:defRPr>
              </a:lvl1pPr>
            </a:lstStyle>
            <a:p>
              <a:r>
                <a:t>Pennsylvania</a:t>
              </a:r>
            </a:p>
          </p:txBody>
        </p:sp>
        <p:sp>
          <p:nvSpPr>
            <p:cNvPr id="308" name="TextBox 13"/>
            <p:cNvSpPr txBox="1"/>
            <p:nvPr/>
          </p:nvSpPr>
          <p:spPr>
            <a:xfrm rot="16200000">
              <a:off x="2608549" y="3509375"/>
              <a:ext cx="1185332" cy="31339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600" b="0">
                  <a:solidFill>
                    <a:srgbClr val="FFFFFF"/>
                  </a:solidFill>
                  <a:latin typeface="+mn-lt"/>
                  <a:ea typeface="+mn-ea"/>
                  <a:cs typeface="+mn-cs"/>
                  <a:sym typeface="Arial"/>
                </a:defRPr>
              </a:lvl1pPr>
            </a:lstStyle>
            <a:p>
              <a:r>
                <a:t>Maryland</a:t>
              </a:r>
            </a:p>
          </p:txBody>
        </p:sp>
        <p:sp>
          <p:nvSpPr>
            <p:cNvPr id="309" name="TextBox 14"/>
            <p:cNvSpPr txBox="1"/>
            <p:nvPr/>
          </p:nvSpPr>
          <p:spPr>
            <a:xfrm rot="16200000">
              <a:off x="4903959" y="3755963"/>
              <a:ext cx="1665818" cy="31339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600" b="0">
                  <a:solidFill>
                    <a:srgbClr val="FFFFFF"/>
                  </a:solidFill>
                  <a:latin typeface="+mn-lt"/>
                  <a:ea typeface="+mn-ea"/>
                  <a:cs typeface="+mn-cs"/>
                  <a:sym typeface="Arial"/>
                </a:defRPr>
              </a:lvl1pPr>
            </a:lstStyle>
            <a:p>
              <a:r>
                <a:t>Massachusetts</a:t>
              </a:r>
            </a:p>
          </p:txBody>
        </p:sp>
        <p:sp>
          <p:nvSpPr>
            <p:cNvPr id="310" name="TextBox 17"/>
            <p:cNvSpPr txBox="1"/>
            <p:nvPr/>
          </p:nvSpPr>
          <p:spPr>
            <a:xfrm rot="16200000">
              <a:off x="752119" y="3318875"/>
              <a:ext cx="762001" cy="31339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600" b="0">
                  <a:solidFill>
                    <a:srgbClr val="FFFFFF"/>
                  </a:solidFill>
                  <a:latin typeface="+mn-lt"/>
                  <a:ea typeface="+mn-ea"/>
                  <a:cs typeface="+mn-cs"/>
                  <a:sym typeface="Arial"/>
                </a:defRPr>
              </a:lvl1pPr>
            </a:lstStyle>
            <a:p>
              <a:r>
                <a:t>Utah </a:t>
              </a:r>
            </a:p>
          </p:txBody>
        </p:sp>
        <p:sp>
          <p:nvSpPr>
            <p:cNvPr id="311" name="TextBox 18"/>
            <p:cNvSpPr txBox="1"/>
            <p:nvPr/>
          </p:nvSpPr>
          <p:spPr>
            <a:xfrm rot="16200000">
              <a:off x="2199919" y="3306172"/>
              <a:ext cx="762001" cy="31339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600" b="0">
                  <a:solidFill>
                    <a:srgbClr val="FFFFFF"/>
                  </a:solidFill>
                  <a:latin typeface="+mn-lt"/>
                  <a:ea typeface="+mn-ea"/>
                  <a:cs typeface="+mn-cs"/>
                  <a:sym typeface="Arial"/>
                </a:defRPr>
              </a:lvl1pPr>
            </a:lstStyle>
            <a:p>
              <a:r>
                <a:t>Idaho </a:t>
              </a:r>
            </a:p>
          </p:txBody>
        </p:sp>
        <p:sp>
          <p:nvSpPr>
            <p:cNvPr id="312" name="TextBox 20"/>
            <p:cNvSpPr txBox="1"/>
            <p:nvPr/>
          </p:nvSpPr>
          <p:spPr>
            <a:xfrm rot="16200000">
              <a:off x="3870082" y="3659657"/>
              <a:ext cx="1468967" cy="31339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600" b="0">
                  <a:solidFill>
                    <a:srgbClr val="FFFFFF"/>
                  </a:solidFill>
                  <a:latin typeface="+mn-lt"/>
                  <a:ea typeface="+mn-ea"/>
                  <a:cs typeface="+mn-cs"/>
                  <a:sym typeface="Arial"/>
                </a:defRPr>
              </a:lvl1pPr>
            </a:lstStyle>
            <a:p>
              <a:r>
                <a:t>Texas</a:t>
              </a:r>
            </a:p>
          </p:txBody>
        </p:sp>
      </p:grpSp>
      <p:sp>
        <p:nvSpPr>
          <p:cNvPr id="314" name="Rectangle 3"/>
          <p:cNvSpPr txBox="1"/>
          <p:nvPr/>
        </p:nvSpPr>
        <p:spPr>
          <a:xfrm>
            <a:off x="140852" y="851570"/>
            <a:ext cx="9081991" cy="53626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This 2017 Washington Post figure depicted state-by-state electrical power sources: </a:t>
            </a:r>
            <a:r>
              <a:rPr baseline="31999"/>
              <a:t>1</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7" name="Rectangle 5"/>
          <p:cNvSpPr txBox="1"/>
          <p:nvPr/>
        </p:nvSpPr>
        <p:spPr>
          <a:xfrm>
            <a:off x="-4168" y="6342920"/>
            <a:ext cx="9144001" cy="4801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Figure &amp; 1) https://ricardo.com/news-and-media/news-and-press/breakthrough-in-ricardo-kinergy-%E2%80%98second-generation</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https://en.wikipedia.org/wiki/Kinetic_energy_recovery_system</a:t>
            </a:r>
          </a:p>
        </p:txBody>
      </p:sp>
      <p:sp>
        <p:nvSpPr>
          <p:cNvPr id="1558" name="Rectangle 2"/>
          <p:cNvSpPr txBox="1">
            <a:spLocks noGrp="1"/>
          </p:cNvSpPr>
          <p:nvPr>
            <p:ph type="title"/>
          </p:nvPr>
        </p:nvSpPr>
        <p:spPr>
          <a:xfrm>
            <a:off x="304800" y="50799"/>
            <a:ext cx="8534400" cy="455149"/>
          </a:xfrm>
          <a:prstGeom prst="rect">
            <a:avLst/>
          </a:prstGeom>
        </p:spPr>
        <p:txBody>
          <a:bodyPr/>
          <a:lstStyle/>
          <a:p>
            <a:r>
              <a:t>ICE vehicles are largely mechanical devices</a:t>
            </a:r>
          </a:p>
        </p:txBody>
      </p:sp>
      <p:sp>
        <p:nvSpPr>
          <p:cNvPr id="1559" name="Rectangle 3"/>
          <p:cNvSpPr txBox="1">
            <a:spLocks noGrp="1"/>
          </p:cNvSpPr>
          <p:nvPr>
            <p:ph type="body" sz="quarter" idx="1"/>
          </p:nvPr>
        </p:nvSpPr>
        <p:spPr>
          <a:xfrm>
            <a:off x="127000" y="642906"/>
            <a:ext cx="9144000" cy="1218934"/>
          </a:xfrm>
          <a:prstGeom prst="rect">
            <a:avLst/>
          </a:prstGeom>
        </p:spPr>
        <p:txBody>
          <a:bodyPr/>
          <a:lstStyle/>
          <a:p>
            <a:pPr>
              <a:tabLst>
                <a:tab pos="444500" algn="l"/>
                <a:tab pos="1016000" algn="l"/>
                <a:tab pos="1473200" algn="l"/>
                <a:tab pos="1930400" algn="l"/>
                <a:tab pos="2387600" algn="l"/>
              </a:tabLst>
            </a:pPr>
            <a:r>
              <a:t>Which makes it easier to recapture their KE in </a:t>
            </a:r>
            <a:r>
              <a:rPr b="1"/>
              <a:t>other</a:t>
            </a:r>
            <a:r>
              <a:t> mechanical devices =&gt; KERS</a:t>
            </a:r>
          </a:p>
          <a:p>
            <a:pPr>
              <a:tabLst>
                <a:tab pos="444500" algn="l"/>
                <a:tab pos="1016000" algn="l"/>
                <a:tab pos="1473200" algn="l"/>
                <a:tab pos="1930400" algn="l"/>
                <a:tab pos="2387600" algn="l"/>
              </a:tabLst>
              <a:defRPr sz="800"/>
            </a:pPr>
            <a:endParaRPr/>
          </a:p>
          <a:p>
            <a:pPr>
              <a:tabLst>
                <a:tab pos="444500" algn="l"/>
                <a:tab pos="1016000" algn="l"/>
                <a:tab pos="1473200" algn="l"/>
                <a:tab pos="1930400" algn="l"/>
                <a:tab pos="2387600" algn="l"/>
              </a:tabLst>
            </a:pPr>
            <a:r>
              <a:t>The other mechanical device is usually an extremely big, massive &amp; strong </a:t>
            </a:r>
            <a:r>
              <a:rPr b="1">
                <a:solidFill>
                  <a:srgbClr val="FBC901"/>
                </a:solidFill>
              </a:rPr>
              <a:t>flywheel </a:t>
            </a:r>
            <a:r>
              <a:rPr baseline="31999"/>
              <a:t>1, 2</a:t>
            </a:r>
          </a:p>
        </p:txBody>
      </p:sp>
      <p:pic>
        <p:nvPicPr>
          <p:cNvPr id="1560" name="Flywheel.gif" descr="Flywheel.gif"/>
          <p:cNvPicPr>
            <a:picLocks noChangeAspect="1"/>
          </p:cNvPicPr>
          <p:nvPr/>
        </p:nvPicPr>
        <p:blipFill>
          <a:blip r:embed="rId2"/>
          <a:stretch>
            <a:fillRect/>
          </a:stretch>
        </p:blipFill>
        <p:spPr>
          <a:xfrm>
            <a:off x="3376393" y="1478098"/>
            <a:ext cx="2391214" cy="2089272"/>
          </a:xfrm>
          <a:prstGeom prst="rect">
            <a:avLst/>
          </a:prstGeom>
          <a:ln w="12700">
            <a:miter lim="400000"/>
          </a:ln>
        </p:spPr>
      </p:pic>
      <p:sp>
        <p:nvSpPr>
          <p:cNvPr id="1561" name="Rectangle 3"/>
          <p:cNvSpPr txBox="1"/>
          <p:nvPr/>
        </p:nvSpPr>
        <p:spPr>
          <a:xfrm>
            <a:off x="127000" y="3538506"/>
            <a:ext cx="9144000" cy="272244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355600" algn="l"/>
                <a:tab pos="812800" algn="l"/>
                <a:tab pos="12700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The flywheel has be </a:t>
            </a:r>
            <a:r>
              <a:rPr b="1"/>
              <a:t>extremely strong </a:t>
            </a:r>
            <a:r>
              <a:t>because in a KERS, to slow the vehicle, </a:t>
            </a:r>
          </a:p>
          <a:p>
            <a:pPr>
              <a:spcBef>
                <a:spcPts val="400"/>
              </a:spcBef>
              <a:tabLst>
                <a:tab pos="355600" algn="l"/>
                <a:tab pos="812800" algn="l"/>
                <a:tab pos="1270000" algn="l"/>
                <a:tab pos="19304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55600" algn="l"/>
                <a:tab pos="812800" algn="l"/>
                <a:tab pos="12700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rather than just applying the brakes (which throw away vehicle KE as waste heat),</a:t>
            </a:r>
          </a:p>
          <a:p>
            <a:pPr>
              <a:spcBef>
                <a:spcPts val="400"/>
              </a:spcBef>
              <a:tabLst>
                <a:tab pos="355600" algn="l"/>
                <a:tab pos="812800" algn="l"/>
                <a:tab pos="1270000" algn="l"/>
                <a:tab pos="19304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55600" algn="l"/>
                <a:tab pos="812800" algn="l"/>
                <a:tab pos="12700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vehicle wheels are decoupled from the ICE's transmission </a:t>
            </a:r>
          </a:p>
          <a:p>
            <a:pPr>
              <a:spcBef>
                <a:spcPts val="400"/>
              </a:spcBef>
              <a:tabLst>
                <a:tab pos="355600" algn="l"/>
                <a:tab pos="812800" algn="l"/>
                <a:tab pos="1270000" algn="l"/>
                <a:tab pos="19304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55600" algn="l"/>
                <a:tab pos="812800" algn="l"/>
                <a:tab pos="12700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and recoupled (via a gear box) to spin a flywheel up to</a:t>
            </a:r>
            <a:r>
              <a:rPr>
                <a:solidFill>
                  <a:srgbClr val="FBC901"/>
                </a:solidFill>
              </a:rPr>
              <a:t> ~ 50,000 RPM</a:t>
            </a:r>
          </a:p>
          <a:p>
            <a:pPr>
              <a:spcBef>
                <a:spcPts val="400"/>
              </a:spcBef>
              <a:tabLst>
                <a:tab pos="355600" algn="l"/>
                <a:tab pos="812800" algn="l"/>
                <a:tab pos="1270000" algn="l"/>
                <a:tab pos="1930400" algn="l"/>
                <a:tab pos="23876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solidFill>
                <a:srgbClr val="FBC901"/>
              </a:solidFill>
            </a:endParaRPr>
          </a:p>
          <a:p>
            <a:pPr>
              <a:spcBef>
                <a:spcPts val="400"/>
              </a:spcBef>
              <a:tabLst>
                <a:tab pos="355600" algn="l"/>
                <a:tab pos="812800" algn="l"/>
                <a:tab pos="12700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When the vehicle wants to restart, the gearing is changed so that the ICE &amp; flywheel </a:t>
            </a:r>
          </a:p>
          <a:p>
            <a:pPr>
              <a:spcBef>
                <a:spcPts val="400"/>
              </a:spcBef>
              <a:tabLst>
                <a:tab pos="355600" algn="l"/>
                <a:tab pos="812800" algn="l"/>
                <a:tab pos="1270000" algn="l"/>
                <a:tab pos="19304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55600" algn="l"/>
                <a:tab pos="812800" algn="l"/>
                <a:tab pos="12700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work together (the flywheel slowing as its KE is transferred back to the vehicle)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3" name="Rectangle 5"/>
          <p:cNvSpPr txBox="1"/>
          <p:nvPr/>
        </p:nvSpPr>
        <p:spPr>
          <a:xfrm>
            <a:off x="304800" y="6622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https://www.wired.com/2014/07/f1-kers-london-buses/      2) https://en.wikipedia.org/wiki/Kinetic_energy_recovery_system</a:t>
            </a:r>
          </a:p>
        </p:txBody>
      </p:sp>
      <p:sp>
        <p:nvSpPr>
          <p:cNvPr id="1564" name="Rectangle 2"/>
          <p:cNvSpPr txBox="1">
            <a:spLocks noGrp="1"/>
          </p:cNvSpPr>
          <p:nvPr>
            <p:ph type="title"/>
          </p:nvPr>
        </p:nvSpPr>
        <p:spPr>
          <a:xfrm>
            <a:off x="304800" y="50799"/>
            <a:ext cx="8534400" cy="455149"/>
          </a:xfrm>
          <a:prstGeom prst="rect">
            <a:avLst/>
          </a:prstGeom>
        </p:spPr>
        <p:txBody>
          <a:bodyPr/>
          <a:lstStyle/>
          <a:p>
            <a:r>
              <a:t>You've likely heard about the use of flywheel KERS for diesel city buses</a:t>
            </a:r>
          </a:p>
        </p:txBody>
      </p:sp>
      <p:sp>
        <p:nvSpPr>
          <p:cNvPr id="1565" name="Rectangle 3"/>
          <p:cNvSpPr txBox="1">
            <a:spLocks noGrp="1"/>
          </p:cNvSpPr>
          <p:nvPr>
            <p:ph type="body" idx="1"/>
          </p:nvPr>
        </p:nvSpPr>
        <p:spPr>
          <a:xfrm>
            <a:off x="88900" y="3529874"/>
            <a:ext cx="9003110" cy="3155170"/>
          </a:xfrm>
          <a:prstGeom prst="rect">
            <a:avLst/>
          </a:prstGeom>
        </p:spPr>
        <p:txBody>
          <a:bodyPr/>
          <a:lstStyle/>
          <a:p>
            <a:pPr algn="ctr" defTabSz="905255">
              <a:tabLst>
                <a:tab pos="444500" algn="l"/>
                <a:tab pos="1003300" algn="l"/>
                <a:tab pos="1460500" algn="l"/>
                <a:tab pos="1905000" algn="l"/>
                <a:tab pos="2362200" algn="l"/>
              </a:tabLst>
              <a:defRPr sz="1782" b="1">
                <a:solidFill>
                  <a:srgbClr val="FBC901"/>
                </a:solidFill>
                <a:effectLst>
                  <a:outerShdw blurRad="37719" dist="37719" dir="2700000" rotWithShape="0">
                    <a:srgbClr val="000000"/>
                  </a:outerShdw>
                </a:effectLst>
              </a:defRPr>
            </a:pPr>
            <a:r>
              <a:t>"Sudden need?"  Yes:</a:t>
            </a:r>
          </a:p>
          <a:p>
            <a:pPr defTabSz="905255">
              <a:tabLst>
                <a:tab pos="444500" algn="l"/>
                <a:tab pos="1003300" algn="l"/>
                <a:tab pos="1460500" algn="l"/>
                <a:tab pos="1905000" algn="l"/>
                <a:tab pos="2362200" algn="l"/>
              </a:tabLst>
              <a:defRPr sz="396">
                <a:effectLst>
                  <a:outerShdw blurRad="37719" dist="37719" dir="2700000" rotWithShape="0">
                    <a:srgbClr val="000000"/>
                  </a:outerShdw>
                </a:effectLst>
              </a:defRPr>
            </a:pPr>
            <a:endParaRPr/>
          </a:p>
          <a:p>
            <a:pPr defTabSz="905255">
              <a:tabLst>
                <a:tab pos="444500" algn="l"/>
                <a:tab pos="1003300" algn="l"/>
                <a:tab pos="1460500" algn="l"/>
                <a:tab pos="1905000" algn="l"/>
                <a:tab pos="2362200" algn="l"/>
              </a:tabLst>
              <a:defRPr sz="1782">
                <a:effectLst>
                  <a:outerShdw blurRad="37719" dist="37719" dir="2700000" rotWithShape="0">
                    <a:srgbClr val="000000"/>
                  </a:outerShdw>
                </a:effectLst>
              </a:defRPr>
            </a:pPr>
            <a:r>
              <a:rPr b="1"/>
              <a:t>Formula 1 Racing</a:t>
            </a:r>
            <a:r>
              <a:t> was born as a vrroom-vroom macho celebration of powerful ICEs</a:t>
            </a:r>
          </a:p>
          <a:p>
            <a:pPr defTabSz="905255">
              <a:tabLst>
                <a:tab pos="444500" algn="l"/>
                <a:tab pos="1003300" algn="l"/>
                <a:tab pos="1460500" algn="l"/>
                <a:tab pos="1905000" algn="l"/>
                <a:tab pos="2362200" algn="l"/>
              </a:tabLst>
              <a:defRPr sz="494">
                <a:effectLst>
                  <a:outerShdw blurRad="37719" dist="37719" dir="2700000" rotWithShape="0">
                    <a:srgbClr val="000000"/>
                  </a:outerShdw>
                </a:effectLst>
              </a:defRPr>
            </a:pPr>
            <a:endParaRPr/>
          </a:p>
          <a:p>
            <a:pPr defTabSz="905255">
              <a:tabLst>
                <a:tab pos="444500" algn="l"/>
                <a:tab pos="1003300" algn="l"/>
                <a:tab pos="1460500" algn="l"/>
                <a:tab pos="1905000" algn="l"/>
                <a:tab pos="2362200" algn="l"/>
              </a:tabLst>
              <a:defRPr sz="1782">
                <a:effectLst>
                  <a:outerShdw blurRad="37719" dist="37719" dir="2700000" rotWithShape="0">
                    <a:srgbClr val="000000"/>
                  </a:outerShdw>
                </a:effectLst>
              </a:defRPr>
            </a:pPr>
            <a:r>
              <a:t>	And partially justified by its claim that racing would further ICE development</a:t>
            </a:r>
          </a:p>
          <a:p>
            <a:pPr defTabSz="905255">
              <a:tabLst>
                <a:tab pos="444500" algn="l"/>
                <a:tab pos="1003300" algn="l"/>
                <a:tab pos="1460500" algn="l"/>
                <a:tab pos="1905000" algn="l"/>
                <a:tab pos="2362200" algn="l"/>
              </a:tabLst>
              <a:defRPr sz="693">
                <a:effectLst>
                  <a:outerShdw blurRad="37719" dist="37719" dir="2700000" rotWithShape="0">
                    <a:srgbClr val="000000"/>
                  </a:outerShdw>
                </a:effectLst>
              </a:defRPr>
            </a:pPr>
            <a:endParaRPr/>
          </a:p>
          <a:p>
            <a:pPr defTabSz="905255">
              <a:tabLst>
                <a:tab pos="444500" algn="l"/>
                <a:tab pos="1003300" algn="l"/>
                <a:tab pos="1460500" algn="l"/>
                <a:tab pos="1905000" algn="l"/>
                <a:tab pos="2362200" algn="l"/>
              </a:tabLst>
              <a:defRPr sz="1782">
                <a:effectLst>
                  <a:outerShdw blurRad="37719" dist="37719" dir="2700000" rotWithShape="0">
                    <a:srgbClr val="000000"/>
                  </a:outerShdw>
                </a:effectLst>
              </a:defRPr>
            </a:pPr>
            <a:r>
              <a:t>But by the early 2000's auto industry sponsors were cultivating Green corporate images, </a:t>
            </a:r>
          </a:p>
          <a:p>
            <a:pPr defTabSz="905255">
              <a:tabLst>
                <a:tab pos="444500" algn="l"/>
                <a:tab pos="1003300" algn="l"/>
                <a:tab pos="1460500" algn="l"/>
                <a:tab pos="1905000" algn="l"/>
                <a:tab pos="2362200" algn="l"/>
              </a:tabLst>
              <a:defRPr sz="494">
                <a:effectLst>
                  <a:outerShdw blurRad="37719" dist="37719" dir="2700000" rotWithShape="0">
                    <a:srgbClr val="000000"/>
                  </a:outerShdw>
                </a:effectLst>
              </a:defRPr>
            </a:pPr>
            <a:endParaRPr/>
          </a:p>
          <a:p>
            <a:pPr defTabSz="905255">
              <a:tabLst>
                <a:tab pos="444500" algn="l"/>
                <a:tab pos="1003300" algn="l"/>
                <a:tab pos="1460500" algn="l"/>
                <a:tab pos="1905000" algn="l"/>
                <a:tab pos="2362200" algn="l"/>
              </a:tabLst>
              <a:defRPr sz="1782">
                <a:effectLst>
                  <a:outerShdw blurRad="37719" dist="37719" dir="2700000" rotWithShape="0">
                    <a:srgbClr val="000000"/>
                  </a:outerShdw>
                </a:effectLst>
              </a:defRPr>
            </a:pPr>
            <a:r>
              <a:t>	which were being undermined by continued participation in this gas-guzzling sport</a:t>
            </a:r>
          </a:p>
          <a:p>
            <a:pPr defTabSz="905255">
              <a:tabLst>
                <a:tab pos="444500" algn="l"/>
                <a:tab pos="1003300" algn="l"/>
                <a:tab pos="1460500" algn="l"/>
                <a:tab pos="1905000" algn="l"/>
                <a:tab pos="2362200" algn="l"/>
              </a:tabLst>
              <a:defRPr sz="693">
                <a:effectLst>
                  <a:outerShdw blurRad="37719" dist="37719" dir="2700000" rotWithShape="0">
                    <a:srgbClr val="000000"/>
                  </a:outerShdw>
                </a:effectLst>
              </a:defRPr>
            </a:pPr>
            <a:endParaRPr/>
          </a:p>
          <a:p>
            <a:pPr defTabSz="905255">
              <a:tabLst>
                <a:tab pos="444500" algn="l"/>
                <a:tab pos="1003300" algn="l"/>
                <a:tab pos="1460500" algn="l"/>
                <a:tab pos="1905000" algn="l"/>
                <a:tab pos="2362200" algn="l"/>
              </a:tabLst>
              <a:defRPr sz="1782">
                <a:effectLst>
                  <a:outerShdw blurRad="37719" dist="37719" dir="2700000" rotWithShape="0">
                    <a:srgbClr val="000000"/>
                  </a:outerShdw>
                </a:effectLst>
              </a:defRPr>
            </a:pPr>
            <a:r>
              <a:t>Hence, beginning in 2009, stringent Formula 1 fuel restrictions were introduced </a:t>
            </a:r>
            <a:r>
              <a:rPr baseline="31999"/>
              <a:t>2 </a:t>
            </a:r>
            <a:r>
              <a:t>making</a:t>
            </a:r>
          </a:p>
          <a:p>
            <a:pPr defTabSz="905255">
              <a:tabLst>
                <a:tab pos="444500" algn="l"/>
                <a:tab pos="1003300" algn="l"/>
                <a:tab pos="1460500" algn="l"/>
                <a:tab pos="1905000" algn="l"/>
                <a:tab pos="2362200" algn="l"/>
              </a:tabLst>
              <a:defRPr sz="494">
                <a:effectLst>
                  <a:outerShdw blurRad="37719" dist="37719" dir="2700000" rotWithShape="0">
                    <a:srgbClr val="000000"/>
                  </a:outerShdw>
                </a:effectLst>
              </a:defRPr>
            </a:pPr>
            <a:endParaRPr/>
          </a:p>
          <a:p>
            <a:pPr defTabSz="905255">
              <a:tabLst>
                <a:tab pos="444500" algn="l"/>
                <a:tab pos="1003300" algn="l"/>
                <a:tab pos="1460500" algn="l"/>
                <a:tab pos="1905000" algn="l"/>
                <a:tab pos="2362200" algn="l"/>
              </a:tabLst>
              <a:defRPr sz="1782">
                <a:effectLst>
                  <a:outerShdw blurRad="37719" dist="37719" dir="2700000" rotWithShape="0">
                    <a:srgbClr val="000000"/>
                  </a:outerShdw>
                </a:effectLst>
              </a:defRPr>
            </a:pPr>
            <a:r>
              <a:t>	it imperative that cars NOT throw away energy braking into every curve =&gt; KERS</a:t>
            </a:r>
          </a:p>
        </p:txBody>
      </p:sp>
      <p:pic>
        <p:nvPicPr>
          <p:cNvPr id="1566" name="full.jpg" descr="full.jpg"/>
          <p:cNvPicPr>
            <a:picLocks noChangeAspect="1"/>
          </p:cNvPicPr>
          <p:nvPr/>
        </p:nvPicPr>
        <p:blipFill>
          <a:blip r:embed="rId2"/>
          <a:srcRect t="6845" b="3168"/>
          <a:stretch>
            <a:fillRect/>
          </a:stretch>
        </p:blipFill>
        <p:spPr>
          <a:xfrm>
            <a:off x="219524" y="1321177"/>
            <a:ext cx="3593909" cy="2103359"/>
          </a:xfrm>
          <a:prstGeom prst="rect">
            <a:avLst/>
          </a:prstGeom>
          <a:ln w="12700">
            <a:miter lim="400000"/>
          </a:ln>
        </p:spPr>
      </p:pic>
      <p:sp>
        <p:nvSpPr>
          <p:cNvPr id="1567" name="Rectangle 3"/>
          <p:cNvSpPr txBox="1"/>
          <p:nvPr/>
        </p:nvSpPr>
        <p:spPr>
          <a:xfrm>
            <a:off x="138856" y="646974"/>
            <a:ext cx="4705053" cy="107232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1016000" algn="l"/>
                <a:tab pos="1473200" algn="l"/>
                <a:tab pos="1930400" algn="l"/>
                <a:tab pos="2387600" algn="l"/>
              </a:tabLst>
              <a:defRPr sz="1700" b="0">
                <a:solidFill>
                  <a:srgbClr val="FFFFFF"/>
                </a:solidFill>
                <a:effectLst>
                  <a:outerShdw blurRad="38100" dist="38100" dir="2700000" rotWithShape="0">
                    <a:srgbClr val="000000"/>
                  </a:outerShdw>
                </a:effectLst>
                <a:latin typeface="+mn-lt"/>
                <a:ea typeface="+mn-ea"/>
                <a:cs typeface="+mn-cs"/>
                <a:sym typeface="Arial"/>
              </a:defRPr>
            </a:pPr>
            <a:r>
              <a:t>Such as these London city buses where </a:t>
            </a:r>
          </a:p>
          <a:p>
            <a:pPr>
              <a:spcBef>
                <a:spcPts val="400"/>
              </a:spcBef>
              <a:tabLst>
                <a:tab pos="444500" algn="l"/>
                <a:tab pos="1016000" algn="l"/>
                <a:tab pos="1473200" algn="l"/>
                <a:tab pos="1930400" algn="l"/>
                <a:tab pos="2387600" algn="l"/>
              </a:tabLst>
              <a:defRPr sz="1700" b="0">
                <a:solidFill>
                  <a:srgbClr val="FFFFFF"/>
                </a:solidFill>
                <a:effectLst>
                  <a:outerShdw blurRad="38100" dist="38100" dir="2700000" rotWithShape="0">
                    <a:srgbClr val="000000"/>
                  </a:outerShdw>
                </a:effectLst>
                <a:latin typeface="+mn-lt"/>
                <a:ea typeface="+mn-ea"/>
                <a:cs typeface="+mn-cs"/>
                <a:sym typeface="Arial"/>
              </a:defRPr>
            </a:pPr>
            <a:r>
              <a:t>KERS cut fuel consumption by 20%: </a:t>
            </a:r>
            <a:r>
              <a:rPr baseline="31999"/>
              <a:t>1</a:t>
            </a:r>
          </a:p>
        </p:txBody>
      </p:sp>
      <p:sp>
        <p:nvSpPr>
          <p:cNvPr id="1568" name="Rectangle 3"/>
          <p:cNvSpPr txBox="1"/>
          <p:nvPr/>
        </p:nvSpPr>
        <p:spPr>
          <a:xfrm>
            <a:off x="4472101" y="685074"/>
            <a:ext cx="4547543" cy="99612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1016000" algn="l"/>
                <a:tab pos="1473200" algn="l"/>
                <a:tab pos="1930400" algn="l"/>
                <a:tab pos="2387600" algn="l"/>
              </a:tabLst>
              <a:defRPr sz="1700" b="0">
                <a:solidFill>
                  <a:srgbClr val="FFFFFF"/>
                </a:solidFill>
                <a:effectLst>
                  <a:outerShdw blurRad="38100" dist="38100" dir="2700000" rotWithShape="0">
                    <a:srgbClr val="000000"/>
                  </a:outerShdw>
                </a:effectLst>
                <a:latin typeface="+mn-lt"/>
                <a:ea typeface="+mn-ea"/>
                <a:cs typeface="+mn-cs"/>
                <a:sym typeface="Arial"/>
              </a:defRPr>
            </a:pPr>
            <a:r>
              <a:t>But KERS development was actually driven by the </a:t>
            </a:r>
            <a:r>
              <a:rPr b="1"/>
              <a:t>sudden need</a:t>
            </a:r>
            <a:r>
              <a:t> to increase fuel mileage in vehicles such as this: </a:t>
            </a:r>
            <a:r>
              <a:rPr baseline="31999"/>
              <a:t>2</a:t>
            </a:r>
          </a:p>
        </p:txBody>
      </p:sp>
      <p:pic>
        <p:nvPicPr>
          <p:cNvPr id="1569" name="Kimi_Raikkonen_2009_Belgium_3.jpg" descr="Kimi_Raikkonen_2009_Belgium_3.jpg"/>
          <p:cNvPicPr>
            <a:picLocks noChangeAspect="1"/>
          </p:cNvPicPr>
          <p:nvPr/>
        </p:nvPicPr>
        <p:blipFill>
          <a:blip r:embed="rId3"/>
          <a:stretch>
            <a:fillRect/>
          </a:stretch>
        </p:blipFill>
        <p:spPr>
          <a:xfrm>
            <a:off x="4672398" y="1790862"/>
            <a:ext cx="4096148" cy="154629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1" name="Rectangle 5"/>
          <p:cNvSpPr txBox="1"/>
          <p:nvPr/>
        </p:nvSpPr>
        <p:spPr>
          <a:xfrm>
            <a:off x="297482" y="6619145"/>
            <a:ext cx="8599836"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My version (captions enlarged) from:  https://www.wired.com/2010/10/flywheel-hybrid-system-for-premium-vehicles/</a:t>
            </a:r>
          </a:p>
        </p:txBody>
      </p:sp>
      <p:sp>
        <p:nvSpPr>
          <p:cNvPr id="1572" name="Rectangle 3"/>
          <p:cNvSpPr txBox="1">
            <a:spLocks noGrp="1"/>
          </p:cNvSpPr>
          <p:nvPr>
            <p:ph type="body" sz="quarter" idx="1"/>
          </p:nvPr>
        </p:nvSpPr>
        <p:spPr>
          <a:xfrm>
            <a:off x="139700" y="609600"/>
            <a:ext cx="8915400" cy="861155"/>
          </a:xfrm>
          <a:prstGeom prst="rect">
            <a:avLst/>
          </a:prstGeom>
        </p:spPr>
        <p:txBody>
          <a:bodyPr/>
          <a:lstStyle/>
          <a:p>
            <a:pPr>
              <a:spcBef>
                <a:spcPts val="300"/>
              </a:spcBef>
              <a:defRPr sz="1800"/>
            </a:pPr>
            <a:r>
              <a:t>Pictured here, for example,</a:t>
            </a:r>
          </a:p>
          <a:p>
            <a:pPr>
              <a:spcBef>
                <a:spcPts val="0"/>
              </a:spcBef>
              <a:defRPr sz="500"/>
            </a:pPr>
            <a:endParaRPr/>
          </a:p>
          <a:p>
            <a:pPr>
              <a:spcBef>
                <a:spcPts val="300"/>
              </a:spcBef>
              <a:defRPr sz="1800"/>
            </a:pPr>
            <a:r>
              <a:t>	is a flywheel-based KERS system developed for Jaguar's cars:</a:t>
            </a:r>
          </a:p>
        </p:txBody>
      </p:sp>
      <p:sp>
        <p:nvSpPr>
          <p:cNvPr id="1573" name="Rectangle 2"/>
          <p:cNvSpPr txBox="1">
            <a:spLocks noGrp="1"/>
          </p:cNvSpPr>
          <p:nvPr>
            <p:ph type="title"/>
          </p:nvPr>
        </p:nvSpPr>
        <p:spPr>
          <a:xfrm>
            <a:off x="177800" y="0"/>
            <a:ext cx="8788400" cy="609600"/>
          </a:xfrm>
          <a:prstGeom prst="rect">
            <a:avLst/>
          </a:prstGeom>
        </p:spPr>
        <p:txBody>
          <a:bodyPr/>
          <a:lstStyle>
            <a:lvl1pPr>
              <a:defRPr sz="2000" i="1"/>
            </a:lvl1pPr>
          </a:lstStyle>
          <a:p>
            <a:r>
              <a:t>Leading, over the last decade, to KERS showing up in luxury ICE cars:</a:t>
            </a:r>
          </a:p>
        </p:txBody>
      </p:sp>
      <p:grpSp>
        <p:nvGrpSpPr>
          <p:cNvPr id="1595" name="Group"/>
          <p:cNvGrpSpPr/>
          <p:nvPr/>
        </p:nvGrpSpPr>
        <p:grpSpPr>
          <a:xfrm>
            <a:off x="114519" y="1475502"/>
            <a:ext cx="8914961" cy="3490198"/>
            <a:chOff x="0" y="0"/>
            <a:chExt cx="8914959" cy="3490197"/>
          </a:xfrm>
        </p:grpSpPr>
        <p:grpSp>
          <p:nvGrpSpPr>
            <p:cNvPr id="1580" name="Group"/>
            <p:cNvGrpSpPr/>
            <p:nvPr/>
          </p:nvGrpSpPr>
          <p:grpSpPr>
            <a:xfrm>
              <a:off x="0" y="0"/>
              <a:ext cx="4438402" cy="3490198"/>
              <a:chOff x="0" y="0"/>
              <a:chExt cx="4438401" cy="3490197"/>
            </a:xfrm>
          </p:grpSpPr>
          <p:pic>
            <p:nvPicPr>
              <p:cNvPr id="1574" name="Picture 6" descr="Picture 6"/>
              <p:cNvPicPr>
                <a:picLocks noChangeAspect="1"/>
              </p:cNvPicPr>
              <p:nvPr/>
            </p:nvPicPr>
            <p:blipFill>
              <a:blip r:embed="rId2"/>
              <a:stretch>
                <a:fillRect/>
              </a:stretch>
            </p:blipFill>
            <p:spPr>
              <a:xfrm>
                <a:off x="0" y="0"/>
                <a:ext cx="4438402" cy="3490198"/>
              </a:xfrm>
              <a:prstGeom prst="rect">
                <a:avLst/>
              </a:prstGeom>
              <a:ln w="12700" cap="flat">
                <a:noFill/>
                <a:miter lim="400000"/>
              </a:ln>
              <a:effectLst/>
            </p:spPr>
          </p:pic>
          <p:sp>
            <p:nvSpPr>
              <p:cNvPr id="1575" name="Rectangle"/>
              <p:cNvSpPr/>
              <p:nvPr/>
            </p:nvSpPr>
            <p:spPr>
              <a:xfrm>
                <a:off x="37717" y="363562"/>
                <a:ext cx="1138109" cy="319303"/>
              </a:xfrm>
              <a:prstGeom prst="rect">
                <a:avLst/>
              </a:prstGeom>
              <a:solidFill>
                <a:srgbClr val="FFFFFF"/>
              </a:solidFill>
              <a:ln w="12700" cap="flat">
                <a:noFill/>
                <a:miter lim="400000"/>
              </a:ln>
              <a:effectLst/>
            </p:spPr>
            <p:txBody>
              <a:bodyPr wrap="square" lIns="45719" tIns="45719" rIns="45719" bIns="45719" numCol="1" anchor="b">
                <a:noAutofit/>
              </a:bodyPr>
              <a:lstStyle/>
              <a:p>
                <a:pPr algn="ctr">
                  <a:defRPr sz="1600" b="0">
                    <a:solidFill>
                      <a:srgbClr val="FFCC66"/>
                    </a:solidFill>
                    <a:effectLst>
                      <a:outerShdw blurRad="38100" dist="38100" dir="2700000" rotWithShape="0">
                        <a:srgbClr val="000000"/>
                      </a:outerShdw>
                    </a:effectLst>
                    <a:latin typeface="+mn-lt"/>
                    <a:ea typeface="+mn-ea"/>
                    <a:cs typeface="+mn-cs"/>
                    <a:sym typeface="Arial"/>
                  </a:defRPr>
                </a:pPr>
                <a:endParaRPr/>
              </a:p>
            </p:txBody>
          </p:sp>
          <p:sp>
            <p:nvSpPr>
              <p:cNvPr id="1576" name="Flywheel"/>
              <p:cNvSpPr txBox="1"/>
              <p:nvPr/>
            </p:nvSpPr>
            <p:spPr>
              <a:xfrm>
                <a:off x="37717" y="414777"/>
                <a:ext cx="1138109" cy="268088"/>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lvl1pPr defTabSz="457200">
                  <a:defRPr sz="1200">
                    <a:solidFill>
                      <a:srgbClr val="000000"/>
                    </a:solidFill>
                    <a:latin typeface="+mj-lt"/>
                    <a:ea typeface="+mj-ea"/>
                    <a:cs typeface="+mj-cs"/>
                    <a:sym typeface="Helvetica"/>
                  </a:defRPr>
                </a:lvl1pPr>
              </a:lstStyle>
              <a:p>
                <a:r>
                  <a:t>Flywheel</a:t>
                </a:r>
              </a:p>
            </p:txBody>
          </p:sp>
          <p:sp>
            <p:nvSpPr>
              <p:cNvPr id="1577" name="Continuously Variable Transmission"/>
              <p:cNvSpPr txBox="1"/>
              <p:nvPr/>
            </p:nvSpPr>
            <p:spPr>
              <a:xfrm>
                <a:off x="707936" y="3222110"/>
                <a:ext cx="3262578" cy="268088"/>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lvl1pPr defTabSz="457200">
                  <a:defRPr sz="1200">
                    <a:solidFill>
                      <a:srgbClr val="000000"/>
                    </a:solidFill>
                    <a:latin typeface="+mj-lt"/>
                    <a:ea typeface="+mj-ea"/>
                    <a:cs typeface="+mj-cs"/>
                    <a:sym typeface="Helvetica"/>
                  </a:defRPr>
                </a:lvl1pPr>
              </a:lstStyle>
              <a:p>
                <a:r>
                  <a:t>Continuously Variable Transmission</a:t>
                </a:r>
              </a:p>
            </p:txBody>
          </p:sp>
          <p:sp>
            <p:nvSpPr>
              <p:cNvPr id="1578" name="Differential / Coupling Gear"/>
              <p:cNvSpPr txBox="1"/>
              <p:nvPr/>
            </p:nvSpPr>
            <p:spPr>
              <a:xfrm>
                <a:off x="2277884" y="63544"/>
                <a:ext cx="2069935" cy="268089"/>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lvl1pPr defTabSz="457200">
                  <a:defRPr sz="1200">
                    <a:solidFill>
                      <a:srgbClr val="000000"/>
                    </a:solidFill>
                    <a:latin typeface="+mj-lt"/>
                    <a:ea typeface="+mj-ea"/>
                    <a:cs typeface="+mj-cs"/>
                    <a:sym typeface="Helvetica"/>
                  </a:defRPr>
                </a:lvl1pPr>
              </a:lstStyle>
              <a:p>
                <a:r>
                  <a:t>Differential / Coupling Gear</a:t>
                </a:r>
              </a:p>
            </p:txBody>
          </p:sp>
          <p:sp>
            <p:nvSpPr>
              <p:cNvPr id="1579" name="KERS EXTERIOR VIEW:"/>
              <p:cNvSpPr txBox="1"/>
              <p:nvPr/>
            </p:nvSpPr>
            <p:spPr>
              <a:xfrm>
                <a:off x="50363" y="21973"/>
                <a:ext cx="2218126" cy="275356"/>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lvl1pPr defTabSz="457200">
                  <a:defRPr sz="1300">
                    <a:solidFill>
                      <a:srgbClr val="000000"/>
                    </a:solidFill>
                    <a:latin typeface="+mn-lt"/>
                    <a:ea typeface="+mn-ea"/>
                    <a:cs typeface="+mn-cs"/>
                    <a:sym typeface="Arial"/>
                  </a:defRPr>
                </a:lvl1pPr>
              </a:lstStyle>
              <a:p>
                <a:r>
                  <a:t>KERS EXTERIOR VIEW:</a:t>
                </a:r>
              </a:p>
            </p:txBody>
          </p:sp>
        </p:grpSp>
        <p:grpSp>
          <p:nvGrpSpPr>
            <p:cNvPr id="1594" name="Group"/>
            <p:cNvGrpSpPr/>
            <p:nvPr/>
          </p:nvGrpSpPr>
          <p:grpSpPr>
            <a:xfrm>
              <a:off x="4576860" y="0"/>
              <a:ext cx="4338100" cy="3490198"/>
              <a:chOff x="0" y="0"/>
              <a:chExt cx="4338099" cy="3490197"/>
            </a:xfrm>
          </p:grpSpPr>
          <p:pic>
            <p:nvPicPr>
              <p:cNvPr id="1581" name="Picture 7" descr="Picture 7"/>
              <p:cNvPicPr>
                <a:picLocks noChangeAspect="1"/>
              </p:cNvPicPr>
              <p:nvPr/>
            </p:nvPicPr>
            <p:blipFill>
              <a:blip r:embed="rId3"/>
              <a:stretch>
                <a:fillRect/>
              </a:stretch>
            </p:blipFill>
            <p:spPr>
              <a:xfrm>
                <a:off x="0" y="0"/>
                <a:ext cx="4338100" cy="3490198"/>
              </a:xfrm>
              <a:prstGeom prst="rect">
                <a:avLst/>
              </a:prstGeom>
              <a:ln w="12700" cap="flat">
                <a:noFill/>
                <a:miter lim="400000"/>
              </a:ln>
              <a:effectLst/>
            </p:spPr>
          </p:pic>
          <p:sp>
            <p:nvSpPr>
              <p:cNvPr id="1582" name="KER COMPONENTS:"/>
              <p:cNvSpPr txBox="1"/>
              <p:nvPr/>
            </p:nvSpPr>
            <p:spPr>
              <a:xfrm>
                <a:off x="25934" y="21973"/>
                <a:ext cx="1910256" cy="275356"/>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lvl1pPr defTabSz="457200">
                  <a:defRPr sz="1300">
                    <a:solidFill>
                      <a:srgbClr val="000000"/>
                    </a:solidFill>
                    <a:latin typeface="+mn-lt"/>
                    <a:ea typeface="+mn-ea"/>
                    <a:cs typeface="+mn-cs"/>
                    <a:sym typeface="Arial"/>
                  </a:defRPr>
                </a:lvl1pPr>
              </a:lstStyle>
              <a:p>
                <a:r>
                  <a:t>KER COMPONENTS:</a:t>
                </a:r>
              </a:p>
            </p:txBody>
          </p:sp>
          <p:sp>
            <p:nvSpPr>
              <p:cNvPr id="1583" name="Flywheel side clutch"/>
              <p:cNvSpPr txBox="1"/>
              <p:nvPr/>
            </p:nvSpPr>
            <p:spPr>
              <a:xfrm>
                <a:off x="84727" y="324385"/>
                <a:ext cx="1311196" cy="230152"/>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lvl1pPr defTabSz="457200">
                  <a:defRPr sz="900">
                    <a:solidFill>
                      <a:srgbClr val="000000"/>
                    </a:solidFill>
                    <a:latin typeface="+mj-lt"/>
                    <a:ea typeface="+mj-ea"/>
                    <a:cs typeface="+mj-cs"/>
                    <a:sym typeface="Helvetica"/>
                  </a:defRPr>
                </a:lvl1pPr>
              </a:lstStyle>
              <a:p>
                <a:r>
                  <a:t>Flywheel side clutch</a:t>
                </a:r>
              </a:p>
            </p:txBody>
          </p:sp>
          <p:sp>
            <p:nvSpPr>
              <p:cNvPr id="1584" name="CVT module"/>
              <p:cNvSpPr txBox="1"/>
              <p:nvPr/>
            </p:nvSpPr>
            <p:spPr>
              <a:xfrm>
                <a:off x="1456780" y="299094"/>
                <a:ext cx="797121" cy="230151"/>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lvl1pPr defTabSz="457200">
                  <a:defRPr sz="900">
                    <a:solidFill>
                      <a:srgbClr val="000000"/>
                    </a:solidFill>
                    <a:latin typeface="+mj-lt"/>
                    <a:ea typeface="+mj-ea"/>
                    <a:cs typeface="+mj-cs"/>
                    <a:sym typeface="Helvetica"/>
                  </a:defRPr>
                </a:lvl1pPr>
              </a:lstStyle>
              <a:p>
                <a:r>
                  <a:t>CVT module</a:t>
                </a:r>
              </a:p>
            </p:txBody>
          </p:sp>
          <p:sp>
            <p:nvSpPr>
              <p:cNvPr id="1585" name="Step-up gear"/>
              <p:cNvSpPr txBox="1"/>
              <p:nvPr/>
            </p:nvSpPr>
            <p:spPr>
              <a:xfrm>
                <a:off x="1534012" y="961022"/>
                <a:ext cx="642656" cy="192214"/>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lvl1pPr defTabSz="457200">
                  <a:defRPr sz="700">
                    <a:solidFill>
                      <a:srgbClr val="000000"/>
                    </a:solidFill>
                    <a:latin typeface="+mj-lt"/>
                    <a:ea typeface="+mj-ea"/>
                    <a:cs typeface="+mj-cs"/>
                    <a:sym typeface="Helvetica"/>
                  </a:defRPr>
                </a:lvl1pPr>
              </a:lstStyle>
              <a:p>
                <a:r>
                  <a:t>Step-up gear</a:t>
                </a:r>
              </a:p>
            </p:txBody>
          </p:sp>
          <p:sp>
            <p:nvSpPr>
              <p:cNvPr id="1586" name="Axle side clutch"/>
              <p:cNvSpPr txBox="1"/>
              <p:nvPr/>
            </p:nvSpPr>
            <p:spPr>
              <a:xfrm>
                <a:off x="3012663" y="2252846"/>
                <a:ext cx="962527" cy="293380"/>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lvl1pPr defTabSz="457200">
                  <a:defRPr sz="700">
                    <a:solidFill>
                      <a:srgbClr val="000000"/>
                    </a:solidFill>
                    <a:latin typeface="+mj-lt"/>
                    <a:ea typeface="+mj-ea"/>
                    <a:cs typeface="+mj-cs"/>
                    <a:sym typeface="Helvetica"/>
                  </a:defRPr>
                </a:lvl1pPr>
              </a:lstStyle>
              <a:p>
                <a:r>
                  <a:t>Axle side clutch</a:t>
                </a:r>
              </a:p>
            </p:txBody>
          </p:sp>
          <p:sp>
            <p:nvSpPr>
              <p:cNvPr id="1587" name="Axle coupling gear"/>
              <p:cNvSpPr txBox="1"/>
              <p:nvPr/>
            </p:nvSpPr>
            <p:spPr>
              <a:xfrm>
                <a:off x="2019980" y="656"/>
                <a:ext cx="962527" cy="192215"/>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lvl1pPr defTabSz="457200">
                  <a:defRPr sz="700">
                    <a:solidFill>
                      <a:srgbClr val="000000"/>
                    </a:solidFill>
                    <a:latin typeface="+mj-lt"/>
                    <a:ea typeface="+mj-ea"/>
                    <a:cs typeface="+mj-cs"/>
                    <a:sym typeface="Helvetica"/>
                  </a:defRPr>
                </a:lvl1pPr>
              </a:lstStyle>
              <a:p>
                <a:r>
                  <a:t>Axle coupling gear</a:t>
                </a:r>
              </a:p>
            </p:txBody>
          </p:sp>
          <p:sp>
            <p:nvSpPr>
              <p:cNvPr id="1588" name="Existing Differential"/>
              <p:cNvSpPr txBox="1"/>
              <p:nvPr/>
            </p:nvSpPr>
            <p:spPr>
              <a:xfrm>
                <a:off x="3066297" y="656"/>
                <a:ext cx="962527" cy="192215"/>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lvl1pPr defTabSz="457200">
                  <a:defRPr sz="700">
                    <a:solidFill>
                      <a:srgbClr val="000000"/>
                    </a:solidFill>
                    <a:latin typeface="+mj-lt"/>
                    <a:ea typeface="+mj-ea"/>
                    <a:cs typeface="+mj-cs"/>
                    <a:sym typeface="Helvetica"/>
                  </a:defRPr>
                </a:lvl1pPr>
              </a:lstStyle>
              <a:p>
                <a:r>
                  <a:t>Existing Differential</a:t>
                </a:r>
              </a:p>
            </p:txBody>
          </p:sp>
          <p:sp>
            <p:nvSpPr>
              <p:cNvPr id="1589" name="Existing driveshaft"/>
              <p:cNvSpPr txBox="1"/>
              <p:nvPr/>
            </p:nvSpPr>
            <p:spPr>
              <a:xfrm>
                <a:off x="3404678" y="1390741"/>
                <a:ext cx="903226" cy="192215"/>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lvl1pPr algn="r" defTabSz="457200">
                  <a:defRPr sz="700">
                    <a:solidFill>
                      <a:srgbClr val="000000"/>
                    </a:solidFill>
                    <a:latin typeface="+mj-lt"/>
                    <a:ea typeface="+mj-ea"/>
                    <a:cs typeface="+mj-cs"/>
                    <a:sym typeface="Helvetica"/>
                  </a:defRPr>
                </a:lvl1pPr>
              </a:lstStyle>
              <a:p>
                <a:r>
                  <a:t>Existing driveshaft</a:t>
                </a:r>
              </a:p>
            </p:txBody>
          </p:sp>
          <p:sp>
            <p:nvSpPr>
              <p:cNvPr id="1590" name="Step-up gear"/>
              <p:cNvSpPr txBox="1"/>
              <p:nvPr/>
            </p:nvSpPr>
            <p:spPr>
              <a:xfrm>
                <a:off x="3435823" y="1726083"/>
                <a:ext cx="642656" cy="293380"/>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lvl1pPr defTabSz="457200">
                  <a:defRPr sz="700">
                    <a:solidFill>
                      <a:srgbClr val="000000"/>
                    </a:solidFill>
                    <a:latin typeface="+mj-lt"/>
                    <a:ea typeface="+mj-ea"/>
                    <a:cs typeface="+mj-cs"/>
                    <a:sym typeface="Helvetica"/>
                  </a:defRPr>
                </a:lvl1pPr>
              </a:lstStyle>
              <a:p>
                <a:r>
                  <a:t>Step-up gear</a:t>
                </a:r>
              </a:p>
            </p:txBody>
          </p:sp>
          <p:sp>
            <p:nvSpPr>
              <p:cNvPr id="1591" name="Vacuum pump…"/>
              <p:cNvSpPr txBox="1"/>
              <p:nvPr/>
            </p:nvSpPr>
            <p:spPr>
              <a:xfrm>
                <a:off x="18561" y="2486790"/>
                <a:ext cx="642656" cy="268089"/>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p>
                <a:pPr algn="ctr" defTabSz="457200">
                  <a:defRPr sz="600">
                    <a:solidFill>
                      <a:srgbClr val="000000"/>
                    </a:solidFill>
                    <a:latin typeface="+mj-lt"/>
                    <a:ea typeface="+mj-ea"/>
                    <a:cs typeface="+mj-cs"/>
                    <a:sym typeface="Helvetica"/>
                  </a:defRPr>
                </a:pPr>
                <a:r>
                  <a:t>Vacuum pump</a:t>
                </a:r>
              </a:p>
              <a:p>
                <a:pPr algn="ctr" defTabSz="457200">
                  <a:defRPr sz="600">
                    <a:solidFill>
                      <a:srgbClr val="000000"/>
                    </a:solidFill>
                    <a:latin typeface="+mj-lt"/>
                    <a:ea typeface="+mj-ea"/>
                    <a:cs typeface="+mj-cs"/>
                    <a:sym typeface="Helvetica"/>
                  </a:defRPr>
                </a:pPr>
                <a:r>
                  <a:t>(not visible)</a:t>
                </a:r>
              </a:p>
            </p:txBody>
          </p:sp>
          <p:sp>
            <p:nvSpPr>
              <p:cNvPr id="1592" name="Hydraulic supply &amp; control valves for CVT &amp; clutches"/>
              <p:cNvSpPr txBox="1"/>
              <p:nvPr/>
            </p:nvSpPr>
            <p:spPr>
              <a:xfrm>
                <a:off x="1004921" y="3157009"/>
                <a:ext cx="1426118" cy="293380"/>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lvl1pPr defTabSz="457200">
                  <a:defRPr sz="700">
                    <a:solidFill>
                      <a:srgbClr val="000000"/>
                    </a:solidFill>
                    <a:latin typeface="+mj-lt"/>
                    <a:ea typeface="+mj-ea"/>
                    <a:cs typeface="+mj-cs"/>
                    <a:sym typeface="Helvetica"/>
                  </a:defRPr>
                </a:lvl1pPr>
              </a:lstStyle>
              <a:p>
                <a:r>
                  <a:t>Hydraulic supply &amp; control valves for CVT &amp; clutches</a:t>
                </a:r>
              </a:p>
            </p:txBody>
          </p:sp>
          <p:sp>
            <p:nvSpPr>
              <p:cNvPr id="1593" name="Flywheel"/>
              <p:cNvSpPr txBox="1"/>
              <p:nvPr/>
            </p:nvSpPr>
            <p:spPr>
              <a:xfrm>
                <a:off x="248615" y="2853514"/>
                <a:ext cx="642656" cy="230152"/>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noAutofit/>
              </a:bodyPr>
              <a:lstStyle>
                <a:lvl1pPr defTabSz="457200">
                  <a:defRPr sz="900">
                    <a:solidFill>
                      <a:srgbClr val="000000"/>
                    </a:solidFill>
                    <a:latin typeface="+mj-lt"/>
                    <a:ea typeface="+mj-ea"/>
                    <a:cs typeface="+mj-cs"/>
                    <a:sym typeface="Helvetica"/>
                  </a:defRPr>
                </a:lvl1pPr>
              </a:lstStyle>
              <a:p>
                <a:r>
                  <a:t>Flywheel</a:t>
                </a:r>
              </a:p>
            </p:txBody>
          </p:sp>
        </p:grpSp>
      </p:grpSp>
      <p:sp>
        <p:nvSpPr>
          <p:cNvPr id="1596" name="Rectangle 3"/>
          <p:cNvSpPr txBox="1"/>
          <p:nvPr/>
        </p:nvSpPr>
        <p:spPr>
          <a:xfrm>
            <a:off x="139700" y="5107845"/>
            <a:ext cx="8915400" cy="145810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300"/>
              </a:spcBef>
              <a:tabLst>
                <a:tab pos="381000" algn="l"/>
                <a:tab pos="838200" algn="l"/>
                <a:tab pos="1295400" algn="l"/>
              </a:tabLst>
              <a:defRPr b="0">
                <a:solidFill>
                  <a:srgbClr val="FFFFFF"/>
                </a:solidFill>
                <a:effectLst>
                  <a:outerShdw blurRad="38100" dist="38100" dir="2700000" rotWithShape="0">
                    <a:srgbClr val="000000"/>
                  </a:outerShdw>
                </a:effectLst>
                <a:latin typeface="+mn-lt"/>
                <a:ea typeface="+mn-ea"/>
                <a:cs typeface="+mn-cs"/>
                <a:sym typeface="Arial"/>
              </a:defRPr>
            </a:pPr>
            <a:r>
              <a:t>But as with the earlier example of Turbocharged + Intercooled ICE's</a:t>
            </a:r>
          </a:p>
          <a:p>
            <a:pPr>
              <a:spcBef>
                <a:spcPts val="300"/>
              </a:spcBef>
              <a:tabLst>
                <a:tab pos="381000" algn="l"/>
                <a:tab pos="838200" algn="l"/>
                <a:tab pos="12954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300"/>
              </a:spcBef>
              <a:tabLst>
                <a:tab pos="381000" algn="l"/>
                <a:tab pos="838200" algn="l"/>
                <a:tab pos="1295400" algn="l"/>
              </a:tabLst>
              <a:defRPr b="0">
                <a:solidFill>
                  <a:srgbClr val="FFFFFF"/>
                </a:solidFill>
                <a:effectLst>
                  <a:outerShdw blurRad="38100" dist="38100" dir="2700000" rotWithShape="0">
                    <a:srgbClr val="000000"/>
                  </a:outerShdw>
                </a:effectLst>
                <a:latin typeface="+mn-lt"/>
                <a:ea typeface="+mn-ea"/>
                <a:cs typeface="+mn-cs"/>
                <a:sym typeface="Arial"/>
              </a:defRPr>
            </a:pPr>
            <a:r>
              <a:t>	KERS technology adds a lot of complexity to already very complex ICE vehicles</a:t>
            </a:r>
          </a:p>
          <a:p>
            <a:pPr>
              <a:spcBef>
                <a:spcPts val="300"/>
              </a:spcBef>
              <a:tabLst>
                <a:tab pos="381000" algn="l"/>
                <a:tab pos="838200" algn="l"/>
                <a:tab pos="12954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300"/>
              </a:spcBef>
              <a:tabLst>
                <a:tab pos="381000" algn="l"/>
                <a:tab pos="838200" algn="l"/>
                <a:tab pos="1295400" algn="l"/>
              </a:tabLst>
              <a:defRPr b="0">
                <a:solidFill>
                  <a:srgbClr val="FFFFFF"/>
                </a:solidFill>
                <a:effectLst>
                  <a:outerShdw blurRad="38100" dist="38100" dir="2700000" rotWithShape="0">
                    <a:srgbClr val="000000"/>
                  </a:outerShdw>
                </a:effectLst>
                <a:latin typeface="+mn-lt"/>
                <a:ea typeface="+mn-ea"/>
                <a:cs typeface="+mn-cs"/>
                <a:sym typeface="Arial"/>
              </a:defRPr>
            </a:pPr>
            <a:r>
              <a:t>Stimulating the search for alternate, much simpler, Kinetic Energy capture schemes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8" name="Rectangle 2"/>
          <p:cNvSpPr txBox="1">
            <a:spLocks noGrp="1"/>
          </p:cNvSpPr>
          <p:nvPr>
            <p:ph type="title"/>
          </p:nvPr>
        </p:nvSpPr>
        <p:spPr>
          <a:xfrm>
            <a:off x="118715" y="50799"/>
            <a:ext cx="8906570" cy="377957"/>
          </a:xfrm>
          <a:prstGeom prst="rect">
            <a:avLst/>
          </a:prstGeom>
        </p:spPr>
        <p:txBody>
          <a:bodyPr/>
          <a:lstStyle/>
          <a:p>
            <a:r>
              <a:t>The prime alternative?  Dual use of any available Electric Motors</a:t>
            </a:r>
          </a:p>
        </p:txBody>
      </p:sp>
      <p:sp>
        <p:nvSpPr>
          <p:cNvPr id="1599" name="Rectangle 3"/>
          <p:cNvSpPr txBox="1">
            <a:spLocks noGrp="1"/>
          </p:cNvSpPr>
          <p:nvPr>
            <p:ph type="body" idx="1"/>
          </p:nvPr>
        </p:nvSpPr>
        <p:spPr>
          <a:xfrm>
            <a:off x="88900" y="541306"/>
            <a:ext cx="8966200" cy="3377437"/>
          </a:xfrm>
          <a:prstGeom prst="rect">
            <a:avLst/>
          </a:prstGeom>
        </p:spPr>
        <p:txBody>
          <a:bodyPr/>
          <a:lstStyle/>
          <a:p>
            <a:pPr>
              <a:tabLst>
                <a:tab pos="444500" algn="l"/>
                <a:tab pos="1016000" algn="l"/>
                <a:tab pos="1473200" algn="l"/>
                <a:tab pos="1930400" algn="l"/>
                <a:tab pos="2387600" algn="l"/>
              </a:tabLst>
            </a:pPr>
            <a:r>
              <a:t>By this I mean exploiting another very unique characteristic of e-Motors:</a:t>
            </a:r>
          </a:p>
          <a:p>
            <a:pPr>
              <a:tabLst>
                <a:tab pos="444500" algn="l"/>
                <a:tab pos="1016000" algn="l"/>
                <a:tab pos="1473200" algn="l"/>
                <a:tab pos="1930400" algn="l"/>
                <a:tab pos="2387600" algn="l"/>
              </a:tabLst>
              <a:defRPr sz="600"/>
            </a:pPr>
            <a:endParaRPr/>
          </a:p>
          <a:p>
            <a:pPr algn="ctr">
              <a:tabLst>
                <a:tab pos="444500" algn="l"/>
                <a:tab pos="1016000" algn="l"/>
                <a:tab pos="1473200" algn="l"/>
                <a:tab pos="1930400" algn="l"/>
                <a:tab pos="2387600" algn="l"/>
              </a:tabLst>
              <a:defRPr b="1">
                <a:solidFill>
                  <a:srgbClr val="FBC901"/>
                </a:solidFill>
              </a:defRPr>
            </a:pPr>
            <a:r>
              <a:t>If supplied with electrical power they produce mechanical power =  A Motor</a:t>
            </a:r>
          </a:p>
          <a:p>
            <a:pPr algn="ctr">
              <a:tabLst>
                <a:tab pos="444500" algn="l"/>
                <a:tab pos="1016000" algn="l"/>
                <a:tab pos="1473200" algn="l"/>
                <a:tab pos="1930400" algn="l"/>
                <a:tab pos="2387600" algn="l"/>
              </a:tabLst>
              <a:defRPr sz="600" b="1">
                <a:solidFill>
                  <a:srgbClr val="FBC901"/>
                </a:solidFill>
              </a:defRPr>
            </a:pPr>
            <a:endParaRPr/>
          </a:p>
          <a:p>
            <a:pPr algn="ctr">
              <a:tabLst>
                <a:tab pos="444500" algn="l"/>
                <a:tab pos="1016000" algn="l"/>
                <a:tab pos="1473200" algn="l"/>
                <a:tab pos="1930400" algn="l"/>
                <a:tab pos="2387600" algn="l"/>
              </a:tabLst>
              <a:defRPr b="1">
                <a:solidFill>
                  <a:srgbClr val="FBC901"/>
                </a:solidFill>
              </a:defRPr>
            </a:pPr>
            <a:r>
              <a:t>If driven by mechanical power, they produce electrical power = A Generator</a:t>
            </a:r>
          </a:p>
          <a:p>
            <a:pPr>
              <a:tabLst>
                <a:tab pos="444500" algn="l"/>
                <a:tab pos="1016000" algn="l"/>
                <a:tab pos="1473200" algn="l"/>
                <a:tab pos="1930400" algn="l"/>
                <a:tab pos="2387600" algn="l"/>
              </a:tabLst>
              <a:defRPr sz="900"/>
            </a:pPr>
            <a:endParaRPr/>
          </a:p>
          <a:p>
            <a:pPr>
              <a:tabLst>
                <a:tab pos="444500" algn="l"/>
                <a:tab pos="1016000" algn="l"/>
                <a:tab pos="1473200" algn="l"/>
                <a:tab pos="1930400" algn="l"/>
                <a:tab pos="2387600" algn="l"/>
              </a:tabLst>
            </a:pPr>
            <a:r>
              <a:t>The science behind this uniquely reversible behavior is the subject of my note sets:</a:t>
            </a:r>
          </a:p>
          <a:p>
            <a:pPr>
              <a:tabLst>
                <a:tab pos="444500" algn="l"/>
                <a:tab pos="1016000" algn="l"/>
                <a:tab pos="1473200" algn="l"/>
                <a:tab pos="1930400" algn="l"/>
                <a:tab pos="2387600" algn="l"/>
              </a:tabLst>
              <a:defRPr sz="700"/>
            </a:pPr>
            <a:endParaRPr/>
          </a:p>
          <a:p>
            <a:pPr algn="ctr">
              <a:tabLst>
                <a:tab pos="444500" algn="l"/>
                <a:tab pos="1016000" algn="l"/>
                <a:tab pos="1473200" algn="l"/>
                <a:tab pos="1930400" algn="l"/>
                <a:tab pos="2387600" algn="l"/>
              </a:tabLst>
            </a:pPr>
            <a:r>
              <a:rPr sz="1700" b="1"/>
              <a:t>Electric &amp; Magnetic Fields</a:t>
            </a:r>
            <a:r>
              <a:rPr sz="1700"/>
              <a:t> (</a:t>
            </a:r>
            <a:r>
              <a:rPr sz="1700" u="sng">
                <a:solidFill>
                  <a:srgbClr val="00CCFF"/>
                </a:solidFill>
                <a:uFill>
                  <a:solidFill>
                    <a:srgbClr val="00CCFF"/>
                  </a:solidFill>
                </a:uFill>
                <a:hlinkClick r:id="rId2"/>
              </a:rPr>
              <a:t>pptx</a:t>
            </a:r>
            <a:r>
              <a:rPr sz="1700"/>
              <a:t> / </a:t>
            </a:r>
            <a:r>
              <a:rPr sz="1700" u="sng">
                <a:solidFill>
                  <a:srgbClr val="00CCFF"/>
                </a:solidFill>
                <a:uFill>
                  <a:solidFill>
                    <a:srgbClr val="00CCFF"/>
                  </a:solidFill>
                </a:uFill>
                <a:hlinkClick r:id="rId3"/>
              </a:rPr>
              <a:t>pdf</a:t>
            </a:r>
            <a:r>
              <a:rPr sz="1700"/>
              <a:t> / </a:t>
            </a:r>
            <a:r>
              <a:rPr sz="1700" u="sng">
                <a:solidFill>
                  <a:srgbClr val="00CCFF"/>
                </a:solidFill>
                <a:uFill>
                  <a:solidFill>
                    <a:srgbClr val="00CCFF"/>
                  </a:solidFill>
                </a:uFill>
                <a:hlinkClick r:id="rId4"/>
              </a:rPr>
              <a:t>key</a:t>
            </a:r>
            <a:r>
              <a:rPr sz="1700"/>
              <a:t>)   </a:t>
            </a:r>
            <a:r>
              <a:rPr sz="1700" b="1"/>
              <a:t>Magnetic Induction</a:t>
            </a:r>
            <a:r>
              <a:rPr sz="1700"/>
              <a:t> (</a:t>
            </a:r>
            <a:r>
              <a:rPr sz="1700" u="sng">
                <a:solidFill>
                  <a:srgbClr val="00CCFF"/>
                </a:solidFill>
                <a:uFill>
                  <a:solidFill>
                    <a:srgbClr val="00CCFF"/>
                  </a:solidFill>
                </a:uFill>
                <a:hlinkClick r:id="rId5"/>
              </a:rPr>
              <a:t>pptx</a:t>
            </a:r>
            <a:r>
              <a:rPr sz="1700"/>
              <a:t> /</a:t>
            </a:r>
            <a:r>
              <a:rPr sz="1700" u="sng">
                <a:solidFill>
                  <a:srgbClr val="00CCFF"/>
                </a:solidFill>
                <a:uFill>
                  <a:solidFill>
                    <a:srgbClr val="00CCFF"/>
                  </a:solidFill>
                </a:uFill>
                <a:hlinkClick r:id="rId6"/>
              </a:rPr>
              <a:t>pdf</a:t>
            </a:r>
            <a:r>
              <a:rPr sz="1700"/>
              <a:t> / </a:t>
            </a:r>
            <a:r>
              <a:rPr sz="1700" u="sng">
                <a:solidFill>
                  <a:srgbClr val="00CCFF"/>
                </a:solidFill>
                <a:uFill>
                  <a:solidFill>
                    <a:srgbClr val="00CCFF"/>
                  </a:solidFill>
                </a:uFill>
                <a:hlinkClick r:id="rId6"/>
              </a:rPr>
              <a:t>key</a:t>
            </a:r>
            <a:r>
              <a:rPr sz="1700"/>
              <a:t>)</a:t>
            </a:r>
            <a:r>
              <a:t> </a:t>
            </a:r>
          </a:p>
          <a:p>
            <a:pPr>
              <a:tabLst>
                <a:tab pos="444500" algn="l"/>
                <a:tab pos="1016000" algn="l"/>
                <a:tab pos="1473200" algn="l"/>
                <a:tab pos="1930400" algn="l"/>
                <a:tab pos="2387600" algn="l"/>
              </a:tabLst>
              <a:defRPr sz="900"/>
            </a:pPr>
            <a:endParaRPr/>
          </a:p>
          <a:p>
            <a:pPr>
              <a:tabLst>
                <a:tab pos="444500" algn="l"/>
                <a:tab pos="1016000" algn="l"/>
                <a:tab pos="1473200" algn="l"/>
                <a:tab pos="1930400" algn="l"/>
                <a:tab pos="2387600" algn="l"/>
              </a:tabLst>
            </a:pPr>
            <a:r>
              <a:t>And my animated explanation of how e-Motors work is a complete WCFTO Virtual Lab:</a:t>
            </a:r>
          </a:p>
          <a:p>
            <a:pPr>
              <a:tabLst>
                <a:tab pos="444500" algn="l"/>
                <a:tab pos="1016000" algn="l"/>
                <a:tab pos="1473200" algn="l"/>
                <a:tab pos="1930400" algn="l"/>
                <a:tab pos="2387600" algn="l"/>
              </a:tabLst>
              <a:defRPr sz="900"/>
            </a:pPr>
            <a:endParaRPr/>
          </a:p>
          <a:p>
            <a:pPr algn="ctr">
              <a:tabLst>
                <a:tab pos="444500" algn="l"/>
                <a:tab pos="1016000" algn="l"/>
                <a:tab pos="1473200" algn="l"/>
                <a:tab pos="1930400" algn="l"/>
                <a:tab pos="2387600" algn="l"/>
              </a:tabLst>
              <a:defRPr b="1"/>
            </a:pPr>
            <a:r>
              <a:rPr u="sng">
                <a:solidFill>
                  <a:srgbClr val="00CCFF"/>
                </a:solidFill>
                <a:uFill>
                  <a:solidFill>
                    <a:srgbClr val="00CCFF"/>
                  </a:solidFill>
                </a:uFill>
                <a:hlinkClick r:id="rId7"/>
              </a:rPr>
              <a:t>AC &amp; DC Electric Motors</a:t>
            </a:r>
          </a:p>
        </p:txBody>
      </p:sp>
      <p:pic>
        <p:nvPicPr>
          <p:cNvPr id="1600" name="Picture 8" descr="Picture 8"/>
          <p:cNvPicPr>
            <a:picLocks noChangeAspect="1"/>
          </p:cNvPicPr>
          <p:nvPr/>
        </p:nvPicPr>
        <p:blipFill>
          <a:blip r:embed="rId8"/>
          <a:stretch>
            <a:fillRect/>
          </a:stretch>
        </p:blipFill>
        <p:spPr>
          <a:xfrm>
            <a:off x="6108208" y="4196393"/>
            <a:ext cx="2855994" cy="2185228"/>
          </a:xfrm>
          <a:prstGeom prst="rect">
            <a:avLst/>
          </a:prstGeom>
          <a:ln w="12700">
            <a:miter lim="400000"/>
          </a:ln>
        </p:spPr>
      </p:pic>
      <p:pic>
        <p:nvPicPr>
          <p:cNvPr id="1601" name="Picture 11" descr="Picture 11"/>
          <p:cNvPicPr>
            <a:picLocks noChangeAspect="1"/>
          </p:cNvPicPr>
          <p:nvPr/>
        </p:nvPicPr>
        <p:blipFill>
          <a:blip r:embed="rId9"/>
          <a:stretch>
            <a:fillRect/>
          </a:stretch>
        </p:blipFill>
        <p:spPr>
          <a:xfrm>
            <a:off x="190500" y="4196393"/>
            <a:ext cx="2682592" cy="2185228"/>
          </a:xfrm>
          <a:prstGeom prst="rect">
            <a:avLst/>
          </a:prstGeom>
          <a:ln w="12700">
            <a:miter lim="400000"/>
          </a:ln>
        </p:spPr>
      </p:pic>
      <p:pic>
        <p:nvPicPr>
          <p:cNvPr id="1602" name="Picture 12" descr="Picture 12"/>
          <p:cNvPicPr>
            <a:picLocks noChangeAspect="1"/>
          </p:cNvPicPr>
          <p:nvPr/>
        </p:nvPicPr>
        <p:blipFill>
          <a:blip r:embed="rId10"/>
          <a:stretch>
            <a:fillRect/>
          </a:stretch>
        </p:blipFill>
        <p:spPr>
          <a:xfrm>
            <a:off x="3193519" y="4196393"/>
            <a:ext cx="2528362" cy="2185228"/>
          </a:xfrm>
          <a:prstGeom prst="rect">
            <a:avLst/>
          </a:prstGeom>
          <a:ln w="12700">
            <a:miter lim="400000"/>
          </a:ln>
        </p:spPr>
      </p:pic>
      <p:sp>
        <p:nvSpPr>
          <p:cNvPr id="1603"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5" name="Rectangle 2"/>
          <p:cNvSpPr txBox="1">
            <a:spLocks noGrp="1"/>
          </p:cNvSpPr>
          <p:nvPr>
            <p:ph type="title"/>
          </p:nvPr>
        </p:nvSpPr>
        <p:spPr>
          <a:xfrm>
            <a:off x="118715" y="50799"/>
            <a:ext cx="8906570" cy="455149"/>
          </a:xfrm>
          <a:prstGeom prst="rect">
            <a:avLst/>
          </a:prstGeom>
        </p:spPr>
        <p:txBody>
          <a:bodyPr/>
          <a:lstStyle/>
          <a:p>
            <a:r>
              <a:t>The idea is to repurpose the e-Motor that had been pushing the car</a:t>
            </a:r>
          </a:p>
        </p:txBody>
      </p:sp>
      <p:sp>
        <p:nvSpPr>
          <p:cNvPr id="1606" name="Rectangle 3"/>
          <p:cNvSpPr txBox="1">
            <a:spLocks noGrp="1"/>
          </p:cNvSpPr>
          <p:nvPr>
            <p:ph type="body" idx="1"/>
          </p:nvPr>
        </p:nvSpPr>
        <p:spPr>
          <a:xfrm>
            <a:off x="165100" y="592106"/>
            <a:ext cx="8906570" cy="3703235"/>
          </a:xfrm>
          <a:prstGeom prst="rect">
            <a:avLst/>
          </a:prstGeom>
        </p:spPr>
        <p:txBody>
          <a:bodyPr/>
          <a:lstStyle/>
          <a:p>
            <a:pPr>
              <a:tabLst>
                <a:tab pos="444500" algn="l"/>
                <a:tab pos="1016000" algn="l"/>
                <a:tab pos="1473200" algn="l"/>
                <a:tab pos="1930400" algn="l"/>
                <a:tab pos="2387600" algn="l"/>
              </a:tabLst>
            </a:pPr>
            <a:r>
              <a:t>And instead, when you want to slow or stop, use the car to push the motor which, </a:t>
            </a:r>
          </a:p>
          <a:p>
            <a:pPr>
              <a:tabLst>
                <a:tab pos="444500" algn="l"/>
                <a:tab pos="1016000" algn="l"/>
                <a:tab pos="1473200" algn="l"/>
                <a:tab pos="1930400" algn="l"/>
                <a:tab pos="2387600" algn="l"/>
              </a:tabLst>
              <a:defRPr sz="600"/>
            </a:pPr>
            <a:endParaRPr/>
          </a:p>
          <a:p>
            <a:pPr>
              <a:tabLst>
                <a:tab pos="444500" algn="l"/>
                <a:tab pos="1016000" algn="l"/>
                <a:tab pos="1473200" algn="l"/>
                <a:tab pos="1930400" algn="l"/>
                <a:tab pos="2387600" algn="l"/>
              </a:tabLst>
            </a:pPr>
            <a:r>
              <a:t>	then acting as an e-Generator, can be used to recharge your car's Batteries</a:t>
            </a:r>
          </a:p>
          <a:p>
            <a:pPr>
              <a:tabLst>
                <a:tab pos="444500" algn="l"/>
                <a:tab pos="1016000" algn="l"/>
                <a:tab pos="1473200" algn="l"/>
                <a:tab pos="1930400" algn="l"/>
                <a:tab pos="2387600" algn="l"/>
              </a:tabLst>
              <a:defRPr sz="900"/>
            </a:pPr>
            <a:endParaRPr/>
          </a:p>
          <a:p>
            <a:pPr>
              <a:tabLst>
                <a:tab pos="444500" algn="l"/>
                <a:tab pos="1016000" algn="l"/>
                <a:tab pos="1473200" algn="l"/>
                <a:tab pos="1930400" algn="l"/>
                <a:tab pos="2387600" algn="l"/>
              </a:tabLst>
            </a:pPr>
            <a:r>
              <a:t>But, contrary to popular accounts, that alone will not work - because of time scales:</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Slowing or stopping cars takes from a few seconds to perhaps half a minute</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But even quick-charging a battery takes from a fraction of an hour to hours</a:t>
            </a:r>
          </a:p>
          <a:p>
            <a:pPr>
              <a:tabLst>
                <a:tab pos="444500" algn="l"/>
                <a:tab pos="1016000" algn="l"/>
                <a:tab pos="1473200" algn="l"/>
                <a:tab pos="1930400" algn="l"/>
                <a:tab pos="2387600" algn="l"/>
              </a:tabLst>
              <a:defRPr sz="900"/>
            </a:pPr>
            <a:endParaRPr/>
          </a:p>
          <a:p>
            <a:pPr algn="ctr">
              <a:tabLst>
                <a:tab pos="444500" algn="l"/>
                <a:tab pos="1016000" algn="l"/>
                <a:tab pos="1473200" algn="l"/>
                <a:tab pos="1930400" algn="l"/>
                <a:tab pos="2387600" algn="l"/>
              </a:tabLst>
              <a:defRPr b="1">
                <a:solidFill>
                  <a:srgbClr val="FBC901"/>
                </a:solidFill>
              </a:defRPr>
            </a:pPr>
            <a:r>
              <a:t>Batteries can't move atoms &amp; ions fast enough to accept a slowing car's energy</a:t>
            </a:r>
          </a:p>
          <a:p>
            <a:pPr>
              <a:tabLst>
                <a:tab pos="444500" algn="l"/>
                <a:tab pos="1016000" algn="l"/>
                <a:tab pos="1473200" algn="l"/>
                <a:tab pos="1930400" algn="l"/>
                <a:tab pos="2387600" algn="l"/>
              </a:tabLst>
              <a:defRPr sz="600"/>
            </a:pPr>
            <a:endParaRPr/>
          </a:p>
          <a:p>
            <a:pPr>
              <a:tabLst>
                <a:tab pos="444500" algn="l"/>
                <a:tab pos="1016000" algn="l"/>
                <a:tab pos="1473200" algn="l"/>
                <a:tab pos="1930400" algn="l"/>
                <a:tab pos="2387600" algn="l"/>
              </a:tabLst>
            </a:pPr>
            <a:r>
              <a:t>	From my note set </a:t>
            </a:r>
            <a:r>
              <a:rPr b="1"/>
              <a:t>Batteries &amp; Fuel Cells</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a:p>
            <a:pPr>
              <a:tabLst>
                <a:tab pos="444500" algn="l"/>
                <a:tab pos="1016000" algn="l"/>
                <a:tab pos="1473200" algn="l"/>
                <a:tab pos="1930400" algn="l"/>
                <a:tab pos="2387600" algn="l"/>
              </a:tabLst>
              <a:defRPr sz="600"/>
            </a:pPr>
            <a:endParaRPr/>
          </a:p>
          <a:p>
            <a:pPr>
              <a:tabLst>
                <a:tab pos="444500" algn="l"/>
                <a:tab pos="1016000" algn="l"/>
                <a:tab pos="1473200" algn="l"/>
                <a:tab pos="1930400" algn="l"/>
                <a:tab pos="2387600" algn="l"/>
              </a:tabLst>
            </a:pPr>
            <a:r>
              <a:t>		the atom-by-atom rearrangement going on within a charging Li-ion battery:</a:t>
            </a:r>
          </a:p>
        </p:txBody>
      </p:sp>
      <p:grpSp>
        <p:nvGrpSpPr>
          <p:cNvPr id="1688" name="Group"/>
          <p:cNvGrpSpPr/>
          <p:nvPr/>
        </p:nvGrpSpPr>
        <p:grpSpPr>
          <a:xfrm>
            <a:off x="469900" y="4381499"/>
            <a:ext cx="7924800" cy="2298701"/>
            <a:chOff x="0" y="0"/>
            <a:chExt cx="7924800" cy="2298700"/>
          </a:xfrm>
        </p:grpSpPr>
        <p:grpSp>
          <p:nvGrpSpPr>
            <p:cNvPr id="1686" name="Group"/>
            <p:cNvGrpSpPr/>
            <p:nvPr/>
          </p:nvGrpSpPr>
          <p:grpSpPr>
            <a:xfrm>
              <a:off x="0" y="-1"/>
              <a:ext cx="7924800" cy="2298701"/>
              <a:chOff x="0" y="0"/>
              <a:chExt cx="7924800" cy="2298700"/>
            </a:xfrm>
          </p:grpSpPr>
          <p:sp>
            <p:nvSpPr>
              <p:cNvPr id="1607" name="TextBox 77"/>
              <p:cNvSpPr txBox="1"/>
              <p:nvPr/>
            </p:nvSpPr>
            <p:spPr>
              <a:xfrm>
                <a:off x="0" y="1048715"/>
                <a:ext cx="1717831" cy="70104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spcBef>
                    <a:spcPts val="300"/>
                  </a:spcBef>
                  <a:defRPr sz="1200" b="0">
                    <a:solidFill>
                      <a:srgbClr val="FF9933"/>
                    </a:solidFill>
                  </a:defRPr>
                </a:pPr>
                <a:r>
                  <a:t>Anode:</a:t>
                </a:r>
                <a:endParaRPr>
                  <a:solidFill>
                    <a:srgbClr val="FFFFFF"/>
                  </a:solidFill>
                </a:endParaRPr>
              </a:p>
              <a:p>
                <a:pPr algn="ctr">
                  <a:spcBef>
                    <a:spcPts val="300"/>
                  </a:spcBef>
                  <a:defRPr sz="1200" b="0">
                    <a:solidFill>
                      <a:srgbClr val="FF9933"/>
                    </a:solidFill>
                  </a:defRPr>
                </a:pPr>
                <a:r>
                  <a:t> Li absorbing</a:t>
                </a:r>
                <a:endParaRPr>
                  <a:solidFill>
                    <a:srgbClr val="FFFFFF"/>
                  </a:solidFill>
                </a:endParaRPr>
              </a:p>
              <a:p>
                <a:pPr algn="ctr">
                  <a:spcBef>
                    <a:spcPts val="300"/>
                  </a:spcBef>
                  <a:defRPr sz="1200" b="0">
                    <a:solidFill>
                      <a:srgbClr val="FF9933"/>
                    </a:solidFill>
                  </a:defRPr>
                </a:pPr>
                <a:r>
                  <a:t>and deionizing</a:t>
                </a:r>
              </a:p>
            </p:txBody>
          </p:sp>
          <p:sp>
            <p:nvSpPr>
              <p:cNvPr id="1608" name="TextBox 102"/>
              <p:cNvSpPr txBox="1"/>
              <p:nvPr/>
            </p:nvSpPr>
            <p:spPr>
              <a:xfrm>
                <a:off x="6533963" y="1123141"/>
                <a:ext cx="1390837" cy="66294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spcBef>
                    <a:spcPts val="300"/>
                  </a:spcBef>
                  <a:defRPr sz="1200" b="0">
                    <a:solidFill>
                      <a:srgbClr val="20D46F"/>
                    </a:solidFill>
                  </a:defRPr>
                </a:pPr>
                <a:r>
                  <a:t>Cathode:</a:t>
                </a:r>
                <a:endParaRPr>
                  <a:solidFill>
                    <a:srgbClr val="FFFFFF"/>
                  </a:solidFill>
                </a:endParaRPr>
              </a:p>
              <a:p>
                <a:pPr algn="ctr">
                  <a:spcBef>
                    <a:spcPts val="300"/>
                  </a:spcBef>
                  <a:defRPr sz="1200" b="0">
                    <a:solidFill>
                      <a:srgbClr val="20D46F"/>
                    </a:solidFill>
                  </a:defRPr>
                </a:pPr>
                <a:r>
                  <a:t>Li dissolving and ionizing </a:t>
                </a:r>
              </a:p>
            </p:txBody>
          </p:sp>
          <p:sp>
            <p:nvSpPr>
              <p:cNvPr id="1609" name="Straight Connector 131"/>
              <p:cNvSpPr/>
              <p:nvPr/>
            </p:nvSpPr>
            <p:spPr>
              <a:xfrm flipH="1" flipV="1">
                <a:off x="2545548" y="171289"/>
                <a:ext cx="2935304" cy="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610" name="Oval 249"/>
              <p:cNvSpPr/>
              <p:nvPr/>
            </p:nvSpPr>
            <p:spPr>
              <a:xfrm flipH="1">
                <a:off x="3845455" y="115093"/>
                <a:ext cx="137605" cy="121865"/>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11" name="TextBox 250"/>
              <p:cNvSpPr txBox="1"/>
              <p:nvPr/>
            </p:nvSpPr>
            <p:spPr>
              <a:xfrm>
                <a:off x="3818580" y="0"/>
                <a:ext cx="275209" cy="332740"/>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300"/>
                  </a:spcBef>
                  <a:defRPr sz="1600">
                    <a:solidFill>
                      <a:srgbClr val="0000FF"/>
                    </a:solidFill>
                  </a:defRPr>
                </a:lvl1pPr>
              </a:lstStyle>
              <a:p>
                <a:r>
                  <a:t>-</a:t>
                </a:r>
              </a:p>
            </p:txBody>
          </p:sp>
          <p:sp>
            <p:nvSpPr>
              <p:cNvPr id="1612" name="Rectangle 137"/>
              <p:cNvSpPr/>
              <p:nvPr/>
            </p:nvSpPr>
            <p:spPr>
              <a:xfrm flipH="1">
                <a:off x="1708692" y="574357"/>
                <a:ext cx="4609016" cy="1677527"/>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13" name="Straight Connector 139"/>
              <p:cNvSpPr/>
              <p:nvPr/>
            </p:nvSpPr>
            <p:spPr>
              <a:xfrm>
                <a:off x="6357543" y="605312"/>
                <a:ext cx="718" cy="1690473"/>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614" name="Straight Connector 142"/>
              <p:cNvSpPr/>
              <p:nvPr/>
            </p:nvSpPr>
            <p:spPr>
              <a:xfrm>
                <a:off x="1747099" y="592614"/>
                <a:ext cx="1432" cy="1706086"/>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615" name="Straight Connector 143"/>
              <p:cNvSpPr/>
              <p:nvPr/>
            </p:nvSpPr>
            <p:spPr>
              <a:xfrm flipV="1">
                <a:off x="4155880" y="2269749"/>
                <a:ext cx="2201663" cy="1271"/>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616" name="Straight Connector 145"/>
              <p:cNvSpPr/>
              <p:nvPr/>
            </p:nvSpPr>
            <p:spPr>
              <a:xfrm flipV="1">
                <a:off x="1748529" y="2269749"/>
                <a:ext cx="2407350" cy="16251"/>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617" name="Straight Connector 212"/>
              <p:cNvSpPr/>
              <p:nvPr/>
            </p:nvSpPr>
            <p:spPr>
              <a:xfrm>
                <a:off x="5491723" y="153391"/>
                <a:ext cx="1436" cy="670249"/>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618" name="Straight Connector 213"/>
              <p:cNvSpPr/>
              <p:nvPr/>
            </p:nvSpPr>
            <p:spPr>
              <a:xfrm>
                <a:off x="2558247" y="153391"/>
                <a:ext cx="718" cy="792113"/>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1619" name="Right Arrow 218"/>
              <p:cNvSpPr/>
              <p:nvPr/>
            </p:nvSpPr>
            <p:spPr>
              <a:xfrm flipH="1">
                <a:off x="3812588" y="275254"/>
                <a:ext cx="275209" cy="121864"/>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20" name="Oval 97"/>
              <p:cNvSpPr/>
              <p:nvPr/>
            </p:nvSpPr>
            <p:spPr>
              <a:xfrm flipH="1">
                <a:off x="5836302" y="1103252"/>
                <a:ext cx="240807" cy="20524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21" name="Oval 100"/>
              <p:cNvSpPr/>
              <p:nvPr/>
            </p:nvSpPr>
            <p:spPr>
              <a:xfrm flipH="1">
                <a:off x="5836302" y="1602339"/>
                <a:ext cx="240807" cy="20524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1662" name="Group"/>
              <p:cNvGrpSpPr/>
              <p:nvPr/>
            </p:nvGrpSpPr>
            <p:grpSpPr>
              <a:xfrm>
                <a:off x="4371752" y="761015"/>
                <a:ext cx="1734991" cy="1361795"/>
                <a:chOff x="0" y="0"/>
                <a:chExt cx="1734990" cy="1361793"/>
              </a:xfrm>
            </p:grpSpPr>
            <p:sp>
              <p:nvSpPr>
                <p:cNvPr id="1622" name="Oval 91"/>
                <p:cNvSpPr/>
                <p:nvPr/>
              </p:nvSpPr>
              <p:spPr>
                <a:xfrm flipH="1">
                  <a:off x="1008973" y="857366"/>
                  <a:ext cx="240807" cy="20524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1632" name="Group 255"/>
                <p:cNvGrpSpPr/>
                <p:nvPr/>
              </p:nvGrpSpPr>
              <p:grpSpPr>
                <a:xfrm>
                  <a:off x="490390" y="-1"/>
                  <a:ext cx="1229784" cy="342232"/>
                  <a:chOff x="0" y="0"/>
                  <a:chExt cx="1229783" cy="342230"/>
                </a:xfrm>
              </p:grpSpPr>
              <p:sp>
                <p:nvSpPr>
                  <p:cNvPr id="1623" name="Oval 134"/>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1626" name="Group 178"/>
                  <p:cNvGrpSpPr/>
                  <p:nvPr/>
                </p:nvGrpSpPr>
                <p:grpSpPr>
                  <a:xfrm>
                    <a:off x="288925" y="0"/>
                    <a:ext cx="185210" cy="342231"/>
                    <a:chOff x="0" y="0"/>
                    <a:chExt cx="185208" cy="342230"/>
                  </a:xfrm>
                </p:grpSpPr>
                <p:sp>
                  <p:nvSpPr>
                    <p:cNvPr id="1624" name="Oval 143"/>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25" name="Oval 144"/>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1627" name="Oval 138"/>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28" name="Oval 139"/>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1631" name="Group 252"/>
                  <p:cNvGrpSpPr/>
                  <p:nvPr/>
                </p:nvGrpSpPr>
                <p:grpSpPr>
                  <a:xfrm>
                    <a:off x="755648" y="0"/>
                    <a:ext cx="185210" cy="342231"/>
                    <a:chOff x="0" y="0"/>
                    <a:chExt cx="185208" cy="342230"/>
                  </a:xfrm>
                </p:grpSpPr>
                <p:sp>
                  <p:nvSpPr>
                    <p:cNvPr id="1629" name="Oval 141"/>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30" name="Oval 142"/>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1642" name="Group 256"/>
                <p:cNvGrpSpPr/>
                <p:nvPr/>
              </p:nvGrpSpPr>
              <p:grpSpPr>
                <a:xfrm>
                  <a:off x="505206" y="520476"/>
                  <a:ext cx="1229785" cy="342231"/>
                  <a:chOff x="0" y="0"/>
                  <a:chExt cx="1229783" cy="342230"/>
                </a:xfrm>
              </p:grpSpPr>
              <p:sp>
                <p:nvSpPr>
                  <p:cNvPr id="1633" name="Oval 122"/>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1636" name="Group 178"/>
                  <p:cNvGrpSpPr/>
                  <p:nvPr/>
                </p:nvGrpSpPr>
                <p:grpSpPr>
                  <a:xfrm>
                    <a:off x="288925" y="0"/>
                    <a:ext cx="185210" cy="342231"/>
                    <a:chOff x="0" y="0"/>
                    <a:chExt cx="185208" cy="342230"/>
                  </a:xfrm>
                </p:grpSpPr>
                <p:sp>
                  <p:nvSpPr>
                    <p:cNvPr id="1634" name="Oval 132"/>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35" name="Oval 133"/>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1637" name="Oval 124"/>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38" name="Oval 125"/>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1641" name="Group 252"/>
                  <p:cNvGrpSpPr/>
                  <p:nvPr/>
                </p:nvGrpSpPr>
                <p:grpSpPr>
                  <a:xfrm>
                    <a:off x="755648" y="0"/>
                    <a:ext cx="185210" cy="342231"/>
                    <a:chOff x="0" y="0"/>
                    <a:chExt cx="185208" cy="342230"/>
                  </a:xfrm>
                </p:grpSpPr>
                <p:sp>
                  <p:nvSpPr>
                    <p:cNvPr id="1639" name="Oval 130"/>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40" name="Oval 131"/>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1652" name="Group 266"/>
                <p:cNvGrpSpPr/>
                <p:nvPr/>
              </p:nvGrpSpPr>
              <p:grpSpPr>
                <a:xfrm>
                  <a:off x="505206" y="1019563"/>
                  <a:ext cx="1229785" cy="342231"/>
                  <a:chOff x="0" y="0"/>
                  <a:chExt cx="1229783" cy="342230"/>
                </a:xfrm>
              </p:grpSpPr>
              <p:sp>
                <p:nvSpPr>
                  <p:cNvPr id="1643" name="Oval 106"/>
                  <p:cNvSpPr/>
                  <p:nvPr/>
                </p:nvSpPr>
                <p:spPr>
                  <a:xfrm flipH="1">
                    <a:off x="0"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1646" name="Group 178"/>
                  <p:cNvGrpSpPr/>
                  <p:nvPr/>
                </p:nvGrpSpPr>
                <p:grpSpPr>
                  <a:xfrm>
                    <a:off x="288925" y="0"/>
                    <a:ext cx="185210" cy="342231"/>
                    <a:chOff x="0" y="0"/>
                    <a:chExt cx="185208" cy="342230"/>
                  </a:xfrm>
                </p:grpSpPr>
                <p:sp>
                  <p:nvSpPr>
                    <p:cNvPr id="1644" name="Oval 120"/>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45" name="Oval 121"/>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1647" name="Oval 109"/>
                  <p:cNvSpPr/>
                  <p:nvPr/>
                </p:nvSpPr>
                <p:spPr>
                  <a:xfrm flipH="1">
                    <a:off x="468216" y="5046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48" name="Oval 110"/>
                  <p:cNvSpPr/>
                  <p:nvPr/>
                </p:nvSpPr>
                <p:spPr>
                  <a:xfrm flipH="1">
                    <a:off x="934941" y="43333"/>
                    <a:ext cx="294843" cy="256125"/>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1651" name="Group 252"/>
                  <p:cNvGrpSpPr/>
                  <p:nvPr/>
                </p:nvGrpSpPr>
                <p:grpSpPr>
                  <a:xfrm>
                    <a:off x="755648" y="0"/>
                    <a:ext cx="185210" cy="342231"/>
                    <a:chOff x="0" y="0"/>
                    <a:chExt cx="185208" cy="342230"/>
                  </a:xfrm>
                </p:grpSpPr>
                <p:sp>
                  <p:nvSpPr>
                    <p:cNvPr id="1649" name="Oval 113"/>
                    <p:cNvSpPr/>
                    <p:nvPr/>
                  </p:nvSpPr>
                  <p:spPr>
                    <a:xfrm flipH="1">
                      <a:off x="0" y="0"/>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50" name="Oval 118"/>
                    <p:cNvSpPr/>
                    <p:nvPr/>
                  </p:nvSpPr>
                  <p:spPr>
                    <a:xfrm flipH="1">
                      <a:off x="1773" y="184788"/>
                      <a:ext cx="183437" cy="157443"/>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1655" name="Group"/>
                <p:cNvGrpSpPr/>
                <p:nvPr/>
              </p:nvGrpSpPr>
              <p:grpSpPr>
                <a:xfrm>
                  <a:off x="0" y="318629"/>
                  <a:ext cx="236443" cy="239271"/>
                  <a:chOff x="0" y="0"/>
                  <a:chExt cx="236442" cy="239269"/>
                </a:xfrm>
              </p:grpSpPr>
              <p:sp>
                <p:nvSpPr>
                  <p:cNvPr id="1653" name="Oval 304"/>
                  <p:cNvSpPr/>
                  <p:nvPr/>
                </p:nvSpPr>
                <p:spPr>
                  <a:xfrm flipH="1">
                    <a:off x="0" y="33495"/>
                    <a:ext cx="206407" cy="18279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54" name="TextBox 305"/>
                  <p:cNvSpPr txBox="1"/>
                  <p:nvPr/>
                </p:nvSpPr>
                <p:spPr>
                  <a:xfrm>
                    <a:off x="17336" y="0"/>
                    <a:ext cx="219107" cy="239270"/>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300"/>
                      </a:spcBef>
                      <a:defRPr sz="1100" i="1">
                        <a:solidFill>
                          <a:srgbClr val="059797"/>
                        </a:solidFill>
                        <a:latin typeface="+mn-lt"/>
                        <a:ea typeface="+mn-ea"/>
                        <a:cs typeface="+mn-cs"/>
                        <a:sym typeface="Arial"/>
                      </a:defRPr>
                    </a:lvl1pPr>
                  </a:lstStyle>
                  <a:p>
                    <a:r>
                      <a:t>+</a:t>
                    </a:r>
                  </a:p>
                </p:txBody>
              </p:sp>
            </p:grpSp>
            <p:sp>
              <p:nvSpPr>
                <p:cNvPr id="1656" name="Bent Arrow 302"/>
                <p:cNvSpPr/>
                <p:nvPr/>
              </p:nvSpPr>
              <p:spPr>
                <a:xfrm rot="10800000" flipH="1">
                  <a:off x="668499" y="251267"/>
                  <a:ext cx="228601" cy="2286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0390"/>
                      </a:lnTo>
                      <a:cubicBezTo>
                        <a:pt x="21600" y="5171"/>
                        <a:pt x="18481" y="940"/>
                        <a:pt x="14633" y="940"/>
                      </a:cubicBezTo>
                      <a:lnTo>
                        <a:pt x="3981" y="940"/>
                      </a:lnTo>
                      <a:lnTo>
                        <a:pt x="3981" y="0"/>
                      </a:lnTo>
                      <a:lnTo>
                        <a:pt x="0" y="3240"/>
                      </a:lnTo>
                      <a:lnTo>
                        <a:pt x="3981" y="6480"/>
                      </a:lnTo>
                      <a:lnTo>
                        <a:pt x="3981" y="5540"/>
                      </a:lnTo>
                      <a:lnTo>
                        <a:pt x="14633" y="5540"/>
                      </a:lnTo>
                      <a:cubicBezTo>
                        <a:pt x="16608" y="5540"/>
                        <a:pt x="18209" y="7711"/>
                        <a:pt x="18209" y="10390"/>
                      </a:cubicBezTo>
                      <a:lnTo>
                        <a:pt x="18209"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1659" name="Group"/>
                <p:cNvGrpSpPr/>
                <p:nvPr/>
              </p:nvGrpSpPr>
              <p:grpSpPr>
                <a:xfrm>
                  <a:off x="786939" y="20182"/>
                  <a:ext cx="275208" cy="313394"/>
                  <a:chOff x="0" y="0"/>
                  <a:chExt cx="275207" cy="313392"/>
                </a:xfrm>
              </p:grpSpPr>
              <p:sp>
                <p:nvSpPr>
                  <p:cNvPr id="1657" name="Oval 298"/>
                  <p:cNvSpPr/>
                  <p:nvPr/>
                </p:nvSpPr>
                <p:spPr>
                  <a:xfrm flipH="1">
                    <a:off x="27175" y="104807"/>
                    <a:ext cx="137605" cy="121865"/>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58" name="TextBox 299"/>
                  <p:cNvSpPr txBox="1"/>
                  <p:nvPr/>
                </p:nvSpPr>
                <p:spPr>
                  <a:xfrm>
                    <a:off x="0" y="0"/>
                    <a:ext cx="275208" cy="31339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300"/>
                      </a:spcBef>
                      <a:defRPr sz="1600" i="1">
                        <a:solidFill>
                          <a:srgbClr val="0000FF"/>
                        </a:solidFill>
                        <a:latin typeface="+mn-lt"/>
                        <a:ea typeface="+mn-ea"/>
                        <a:cs typeface="+mn-cs"/>
                        <a:sym typeface="Arial"/>
                      </a:defRPr>
                    </a:lvl1pPr>
                  </a:lstStyle>
                  <a:p>
                    <a:r>
                      <a:t>-</a:t>
                    </a:r>
                  </a:p>
                </p:txBody>
              </p:sp>
            </p:grpSp>
            <p:sp>
              <p:nvSpPr>
                <p:cNvPr id="1660" name="Right Arrow 163"/>
                <p:cNvSpPr/>
                <p:nvPr/>
              </p:nvSpPr>
              <p:spPr>
                <a:xfrm flipH="1">
                  <a:off x="274005" y="405174"/>
                  <a:ext cx="278314" cy="91441"/>
                </a:xfrm>
                <a:prstGeom prst="rightArrow">
                  <a:avLst>
                    <a:gd name="adj1" fmla="val 50000"/>
                    <a:gd name="adj2" fmla="val 57379"/>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61" name="Oval 97"/>
                <p:cNvSpPr/>
                <p:nvPr/>
              </p:nvSpPr>
              <p:spPr>
                <a:xfrm flipH="1">
                  <a:off x="1007349" y="329536"/>
                  <a:ext cx="240807" cy="20524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nvGrpSpPr>
              <p:cNvPr id="1685" name="Group"/>
              <p:cNvGrpSpPr/>
              <p:nvPr/>
            </p:nvGrpSpPr>
            <p:grpSpPr>
              <a:xfrm>
                <a:off x="1933138" y="865026"/>
                <a:ext cx="2202006" cy="1096189"/>
                <a:chOff x="0" y="0"/>
                <a:chExt cx="2202005" cy="1096187"/>
              </a:xfrm>
            </p:grpSpPr>
            <p:grpSp>
              <p:nvGrpSpPr>
                <p:cNvPr id="1665" name="Group"/>
                <p:cNvGrpSpPr/>
                <p:nvPr/>
              </p:nvGrpSpPr>
              <p:grpSpPr>
                <a:xfrm>
                  <a:off x="1789194" y="606464"/>
                  <a:ext cx="412812" cy="269241"/>
                  <a:chOff x="0" y="0"/>
                  <a:chExt cx="412810" cy="269240"/>
                </a:xfrm>
              </p:grpSpPr>
              <p:sp>
                <p:nvSpPr>
                  <p:cNvPr id="1663" name="Oval 73"/>
                  <p:cNvSpPr/>
                  <p:nvPr/>
                </p:nvSpPr>
                <p:spPr>
                  <a:xfrm flipH="1">
                    <a:off x="8063" y="58896"/>
                    <a:ext cx="206407" cy="182797"/>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64" name="TextBox 72"/>
                  <p:cNvSpPr txBox="1"/>
                  <p:nvPr/>
                </p:nvSpPr>
                <p:spPr>
                  <a:xfrm>
                    <a:off x="0" y="0"/>
                    <a:ext cx="412811" cy="269240"/>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300"/>
                      </a:spcBef>
                      <a:defRPr sz="1200">
                        <a:solidFill>
                          <a:srgbClr val="059797"/>
                        </a:solidFill>
                      </a:defRPr>
                    </a:lvl1pPr>
                  </a:lstStyle>
                  <a:p>
                    <a:r>
                      <a:t>+</a:t>
                    </a:r>
                  </a:p>
                </p:txBody>
              </p:sp>
            </p:grpSp>
            <p:sp>
              <p:nvSpPr>
                <p:cNvPr id="1666" name="Oval 248"/>
                <p:cNvSpPr/>
                <p:nvPr/>
              </p:nvSpPr>
              <p:spPr>
                <a:xfrm flipH="1">
                  <a:off x="326190" y="2004"/>
                  <a:ext cx="323853"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67" name="Oval 251"/>
                <p:cNvSpPr/>
                <p:nvPr/>
              </p:nvSpPr>
              <p:spPr>
                <a:xfrm flipH="1">
                  <a:off x="0" y="0"/>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68" name="Oval 252"/>
                <p:cNvSpPr/>
                <p:nvPr/>
              </p:nvSpPr>
              <p:spPr>
                <a:xfrm flipH="1">
                  <a:off x="969159" y="2004"/>
                  <a:ext cx="323853"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69" name="Oval 254"/>
                <p:cNvSpPr/>
                <p:nvPr/>
              </p:nvSpPr>
              <p:spPr>
                <a:xfrm flipH="1">
                  <a:off x="641008" y="2004"/>
                  <a:ext cx="323854"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70" name="Oval 248"/>
                <p:cNvSpPr/>
                <p:nvPr/>
              </p:nvSpPr>
              <p:spPr>
                <a:xfrm flipH="1">
                  <a:off x="326190" y="419589"/>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71" name="Oval 251"/>
                <p:cNvSpPr/>
                <p:nvPr/>
              </p:nvSpPr>
              <p:spPr>
                <a:xfrm flipH="1">
                  <a:off x="0" y="417584"/>
                  <a:ext cx="323853" cy="27094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72" name="Oval 252"/>
                <p:cNvSpPr/>
                <p:nvPr/>
              </p:nvSpPr>
              <p:spPr>
                <a:xfrm flipH="1">
                  <a:off x="969159" y="419589"/>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73" name="Oval 254"/>
                <p:cNvSpPr/>
                <p:nvPr/>
              </p:nvSpPr>
              <p:spPr>
                <a:xfrm flipH="1">
                  <a:off x="641008" y="419589"/>
                  <a:ext cx="323854"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74" name="Oval 248"/>
                <p:cNvSpPr/>
                <p:nvPr/>
              </p:nvSpPr>
              <p:spPr>
                <a:xfrm flipH="1">
                  <a:off x="338121" y="825243"/>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75" name="Oval 251"/>
                <p:cNvSpPr/>
                <p:nvPr/>
              </p:nvSpPr>
              <p:spPr>
                <a:xfrm flipH="1">
                  <a:off x="11931" y="823238"/>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76" name="Oval 252"/>
                <p:cNvSpPr/>
                <p:nvPr/>
              </p:nvSpPr>
              <p:spPr>
                <a:xfrm flipH="1">
                  <a:off x="981090" y="825243"/>
                  <a:ext cx="323853"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77" name="Oval 254"/>
                <p:cNvSpPr/>
                <p:nvPr/>
              </p:nvSpPr>
              <p:spPr>
                <a:xfrm flipH="1">
                  <a:off x="652939" y="825243"/>
                  <a:ext cx="323854" cy="270945"/>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78" name="Oval 152"/>
                <p:cNvSpPr/>
                <p:nvPr/>
              </p:nvSpPr>
              <p:spPr>
                <a:xfrm flipH="1">
                  <a:off x="536693" y="245298"/>
                  <a:ext cx="226226" cy="192818"/>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79" name="Oval 152"/>
                <p:cNvSpPr/>
                <p:nvPr/>
              </p:nvSpPr>
              <p:spPr>
                <a:xfrm flipH="1">
                  <a:off x="214556" y="662883"/>
                  <a:ext cx="226226" cy="192818"/>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80" name="Right Arrow 163"/>
                <p:cNvSpPr/>
                <p:nvPr/>
              </p:nvSpPr>
              <p:spPr>
                <a:xfrm flipH="1">
                  <a:off x="1464783" y="726515"/>
                  <a:ext cx="261462" cy="91441"/>
                </a:xfrm>
                <a:prstGeom prst="rightArrow">
                  <a:avLst>
                    <a:gd name="adj1" fmla="val 50000"/>
                    <a:gd name="adj2" fmla="val 53904"/>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1683" name="Group"/>
                <p:cNvGrpSpPr/>
                <p:nvPr/>
              </p:nvGrpSpPr>
              <p:grpSpPr>
                <a:xfrm>
                  <a:off x="1045758" y="372144"/>
                  <a:ext cx="258544" cy="294417"/>
                  <a:chOff x="0" y="0"/>
                  <a:chExt cx="258542" cy="294415"/>
                </a:xfrm>
              </p:grpSpPr>
              <p:sp>
                <p:nvSpPr>
                  <p:cNvPr id="1681" name="Oval 298"/>
                  <p:cNvSpPr/>
                  <p:nvPr/>
                </p:nvSpPr>
                <p:spPr>
                  <a:xfrm flipH="1">
                    <a:off x="25529" y="98460"/>
                    <a:ext cx="129273" cy="114486"/>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1682" name="TextBox 299"/>
                  <p:cNvSpPr txBox="1"/>
                  <p:nvPr/>
                </p:nvSpPr>
                <p:spPr>
                  <a:xfrm>
                    <a:off x="0" y="0"/>
                    <a:ext cx="258543" cy="29441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spcBef>
                        <a:spcPts val="300"/>
                      </a:spcBef>
                      <a:defRPr sz="1600" i="1">
                        <a:solidFill>
                          <a:srgbClr val="0000FF"/>
                        </a:solidFill>
                        <a:latin typeface="+mn-lt"/>
                        <a:ea typeface="+mn-ea"/>
                        <a:cs typeface="+mn-cs"/>
                        <a:sym typeface="Arial"/>
                      </a:defRPr>
                    </a:lvl1pPr>
                  </a:lstStyle>
                  <a:p>
                    <a:r>
                      <a:t>-</a:t>
                    </a:r>
                  </a:p>
                </p:txBody>
              </p:sp>
            </p:grpSp>
            <p:sp>
              <p:nvSpPr>
                <p:cNvPr id="1684" name="Bent Arrow 302"/>
                <p:cNvSpPr/>
                <p:nvPr/>
              </p:nvSpPr>
              <p:spPr>
                <a:xfrm rot="10800000">
                  <a:off x="1123021" y="571527"/>
                  <a:ext cx="228601" cy="2286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0390"/>
                      </a:lnTo>
                      <a:cubicBezTo>
                        <a:pt x="21600" y="5171"/>
                        <a:pt x="18481" y="940"/>
                        <a:pt x="14633" y="940"/>
                      </a:cubicBezTo>
                      <a:lnTo>
                        <a:pt x="3981" y="940"/>
                      </a:lnTo>
                      <a:lnTo>
                        <a:pt x="3981" y="0"/>
                      </a:lnTo>
                      <a:lnTo>
                        <a:pt x="0" y="3240"/>
                      </a:lnTo>
                      <a:lnTo>
                        <a:pt x="3981" y="6480"/>
                      </a:lnTo>
                      <a:lnTo>
                        <a:pt x="3981" y="5540"/>
                      </a:lnTo>
                      <a:lnTo>
                        <a:pt x="14633" y="5540"/>
                      </a:lnTo>
                      <a:cubicBezTo>
                        <a:pt x="16608" y="5540"/>
                        <a:pt x="18209" y="7711"/>
                        <a:pt x="18209" y="10390"/>
                      </a:cubicBezTo>
                      <a:lnTo>
                        <a:pt x="18209"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sp>
          <p:nvSpPr>
            <p:cNvPr id="1687" name="Straight Connector 143"/>
            <p:cNvSpPr/>
            <p:nvPr/>
          </p:nvSpPr>
          <p:spPr>
            <a:xfrm>
              <a:off x="4102099" y="774433"/>
              <a:ext cx="1" cy="1343121"/>
            </a:xfrm>
            <a:prstGeom prst="line">
              <a:avLst/>
            </a:prstGeom>
            <a:solidFill>
              <a:srgbClr val="000000"/>
            </a:solidFill>
            <a:ln w="76200" cap="flat">
              <a:solidFill>
                <a:srgbClr val="FBC901"/>
              </a:solidFill>
              <a:prstDash val="sysDot"/>
              <a:miter lim="400000"/>
            </a:ln>
            <a:effectLst>
              <a:outerShdw blurRad="101600" dist="25400" dir="5400000" rotWithShape="0">
                <a:srgbClr val="000000">
                  <a:alpha val="75000"/>
                </a:srgbClr>
              </a:outerShdw>
            </a:effectLst>
          </p:spPr>
          <p:txBody>
            <a:bodyPr vert="eaVert"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 name="Rectangle 2"/>
          <p:cNvSpPr txBox="1">
            <a:spLocks noGrp="1"/>
          </p:cNvSpPr>
          <p:nvPr>
            <p:ph type="title"/>
          </p:nvPr>
        </p:nvSpPr>
        <p:spPr>
          <a:xfrm>
            <a:off x="76200" y="25400"/>
            <a:ext cx="9067800" cy="457200"/>
          </a:xfrm>
          <a:prstGeom prst="rect">
            <a:avLst/>
          </a:prstGeom>
        </p:spPr>
        <p:txBody>
          <a:bodyPr/>
          <a:lstStyle/>
          <a:p>
            <a:pPr>
              <a:defRPr sz="2000" i="1">
                <a:latin typeface="+mn-lt"/>
                <a:ea typeface="+mn-ea"/>
                <a:cs typeface="+mn-cs"/>
                <a:sym typeface="Arial"/>
              </a:defRPr>
            </a:pPr>
            <a:r>
              <a:t>A temporary energy storage device is needed </a:t>
            </a:r>
            <a:r>
              <a:rPr b="1"/>
              <a:t>between</a:t>
            </a:r>
            <a:r>
              <a:t> e-Generator &amp; Battery</a:t>
            </a:r>
          </a:p>
        </p:txBody>
      </p:sp>
      <p:sp>
        <p:nvSpPr>
          <p:cNvPr id="1691" name="Rectangle 3"/>
          <p:cNvSpPr txBox="1">
            <a:spLocks noGrp="1"/>
          </p:cNvSpPr>
          <p:nvPr>
            <p:ph type="body" sz="half" idx="1"/>
          </p:nvPr>
        </p:nvSpPr>
        <p:spPr>
          <a:xfrm>
            <a:off x="88900" y="584200"/>
            <a:ext cx="9017000" cy="2374005"/>
          </a:xfrm>
          <a:prstGeom prst="rect">
            <a:avLst/>
          </a:prstGeom>
        </p:spPr>
        <p:txBody>
          <a:bodyPr/>
          <a:lstStyle/>
          <a:p>
            <a:pPr>
              <a:tabLst>
                <a:tab pos="419100" algn="l"/>
                <a:tab pos="876300" algn="l"/>
                <a:tab pos="1333500" algn="l"/>
                <a:tab pos="1790700" algn="l"/>
                <a:tab pos="2222500" algn="l"/>
              </a:tabLst>
              <a:defRPr sz="1800">
                <a:solidFill>
                  <a:srgbClr val="FBC901"/>
                </a:solidFill>
                <a:latin typeface="+mn-lt"/>
                <a:ea typeface="+mn-ea"/>
                <a:cs typeface="+mn-cs"/>
                <a:sym typeface="Arial"/>
              </a:defRPr>
            </a:pPr>
            <a:r>
              <a:t>A device that can quickly accept energy generated as a car briefly decelerates or stops</a:t>
            </a:r>
          </a:p>
          <a:p>
            <a:pPr>
              <a:tabLst>
                <a:tab pos="419100" algn="l"/>
                <a:tab pos="876300" algn="l"/>
                <a:tab pos="1333500" algn="l"/>
                <a:tab pos="1790700" algn="l"/>
                <a:tab pos="2222500" algn="l"/>
              </a:tabLst>
              <a:defRPr sz="600">
                <a:solidFill>
                  <a:srgbClr val="FBC901"/>
                </a:solidFill>
                <a:latin typeface="+mn-lt"/>
                <a:ea typeface="+mn-ea"/>
                <a:cs typeface="+mn-cs"/>
                <a:sym typeface="Arial"/>
              </a:defRPr>
            </a:pPr>
            <a:endParaRPr/>
          </a:p>
          <a:p>
            <a:pPr>
              <a:tabLst>
                <a:tab pos="419100" algn="l"/>
                <a:tab pos="876300" algn="l"/>
                <a:tab pos="1333500" algn="l"/>
                <a:tab pos="1790700" algn="l"/>
                <a:tab pos="2222500" algn="l"/>
              </a:tabLst>
              <a:defRPr sz="1800">
                <a:solidFill>
                  <a:srgbClr val="FBC901"/>
                </a:solidFill>
                <a:latin typeface="+mn-lt"/>
                <a:ea typeface="+mn-ea"/>
                <a:cs typeface="+mn-cs"/>
                <a:sym typeface="Arial"/>
              </a:defRPr>
            </a:pPr>
            <a:r>
              <a:t>	then gradually send that energy onward at a rate that the Battery can accept</a:t>
            </a:r>
          </a:p>
          <a:p>
            <a:pPr>
              <a:tabLst>
                <a:tab pos="419100" algn="l"/>
                <a:tab pos="876300" algn="l"/>
                <a:tab pos="1333500" algn="l"/>
                <a:tab pos="1790700" algn="l"/>
                <a:tab pos="2222500" algn="l"/>
              </a:tabLst>
              <a:defRPr sz="800">
                <a:latin typeface="+mn-lt"/>
                <a:ea typeface="+mn-ea"/>
                <a:cs typeface="+mn-cs"/>
                <a:sym typeface="Arial"/>
              </a:defRPr>
            </a:pPr>
            <a:endParaRPr/>
          </a:p>
          <a:p>
            <a:pPr>
              <a:tabLst>
                <a:tab pos="419100" algn="l"/>
                <a:tab pos="876300" algn="l"/>
                <a:tab pos="1333500" algn="l"/>
                <a:tab pos="1790700" algn="l"/>
                <a:tab pos="2222500" algn="l"/>
              </a:tabLst>
              <a:defRPr sz="1800">
                <a:latin typeface="+mn-lt"/>
                <a:ea typeface="+mn-ea"/>
                <a:cs typeface="+mn-cs"/>
                <a:sym typeface="Arial"/>
              </a:defRPr>
            </a:pPr>
            <a:r>
              <a:t>Imagine trying to store energy by pumping electrons from one metal plate to another</a:t>
            </a:r>
          </a:p>
          <a:p>
            <a:pPr>
              <a:tabLst>
                <a:tab pos="419100" algn="l"/>
                <a:tab pos="876300" algn="l"/>
                <a:tab pos="1333500" algn="l"/>
                <a:tab pos="1790700" algn="l"/>
                <a:tab pos="2222500" algn="l"/>
              </a:tabLst>
              <a:defRPr sz="600">
                <a:latin typeface="+mn-lt"/>
                <a:ea typeface="+mn-ea"/>
                <a:cs typeface="+mn-cs"/>
                <a:sym typeface="Arial"/>
              </a:defRPr>
            </a:pPr>
            <a:endParaRPr/>
          </a:p>
          <a:p>
            <a:pPr>
              <a:tabLst>
                <a:tab pos="419100" algn="l"/>
                <a:tab pos="876300" algn="l"/>
                <a:tab pos="1333500" algn="l"/>
                <a:tab pos="1790700" algn="l"/>
                <a:tab pos="2222500" algn="l"/>
              </a:tabLst>
              <a:defRPr sz="1800">
                <a:latin typeface="+mn-lt"/>
                <a:ea typeface="+mn-ea"/>
                <a:cs typeface="+mn-cs"/>
                <a:sym typeface="Arial"/>
              </a:defRPr>
            </a:pPr>
            <a:r>
              <a:t>THIS wouldn't work:  	Because accumulating net </a:t>
            </a:r>
            <a:r>
              <a:rPr b="1">
                <a:solidFill>
                  <a:schemeClr val="accent1">
                    <a:satOff val="-57142"/>
                    <a:lumOff val="34999"/>
                  </a:schemeClr>
                </a:solidFill>
              </a:rPr>
              <a:t>- -</a:t>
            </a:r>
            <a:r>
              <a:t> charges repel each other fiercely</a:t>
            </a:r>
          </a:p>
          <a:p>
            <a:pPr>
              <a:tabLst>
                <a:tab pos="419100" algn="l"/>
                <a:tab pos="876300" algn="l"/>
                <a:tab pos="1333500" algn="l"/>
                <a:tab pos="1790700" algn="l"/>
                <a:tab pos="2222500" algn="l"/>
              </a:tabLst>
              <a:defRPr sz="500">
                <a:latin typeface="+mn-lt"/>
                <a:ea typeface="+mn-ea"/>
                <a:cs typeface="+mn-cs"/>
                <a:sym typeface="Arial"/>
              </a:defRPr>
            </a:pPr>
            <a:endParaRPr/>
          </a:p>
          <a:p>
            <a:pPr>
              <a:tabLst>
                <a:tab pos="419100" algn="l"/>
                <a:tab pos="876300" algn="l"/>
                <a:tab pos="1333500" algn="l"/>
                <a:tab pos="1790700" algn="l"/>
                <a:tab pos="2222500" algn="l"/>
              </a:tabLst>
              <a:defRPr sz="1800">
                <a:latin typeface="+mn-lt"/>
                <a:ea typeface="+mn-ea"/>
                <a:cs typeface="+mn-cs"/>
                <a:sym typeface="Arial"/>
              </a:defRPr>
            </a:pPr>
            <a:r>
              <a:t>					And </a:t>
            </a:r>
            <a:r>
              <a:rPr b="1">
                <a:solidFill>
                  <a:srgbClr val="FF6600"/>
                </a:solidFill>
              </a:rPr>
              <a:t>+</a:t>
            </a:r>
            <a:r>
              <a:t> charges left behind suck back that </a:t>
            </a:r>
            <a:r>
              <a:rPr b="1">
                <a:solidFill>
                  <a:schemeClr val="accent1">
                    <a:satOff val="-57142"/>
                    <a:lumOff val="34999"/>
                  </a:schemeClr>
                </a:solidFill>
              </a:rPr>
              <a:t>-</a:t>
            </a:r>
            <a:r>
              <a:t> charge just as fiercely</a:t>
            </a:r>
          </a:p>
        </p:txBody>
      </p:sp>
      <p:grpSp>
        <p:nvGrpSpPr>
          <p:cNvPr id="1737" name="Group"/>
          <p:cNvGrpSpPr/>
          <p:nvPr/>
        </p:nvGrpSpPr>
        <p:grpSpPr>
          <a:xfrm>
            <a:off x="2104439" y="2896123"/>
            <a:ext cx="4282571" cy="708042"/>
            <a:chOff x="0" y="0"/>
            <a:chExt cx="4282570" cy="708041"/>
          </a:xfrm>
        </p:grpSpPr>
        <p:sp>
          <p:nvSpPr>
            <p:cNvPr id="1692" name="Line 14"/>
            <p:cNvSpPr/>
            <p:nvPr/>
          </p:nvSpPr>
          <p:spPr>
            <a:xfrm>
              <a:off x="923916" y="381209"/>
              <a:ext cx="836526" cy="15401"/>
            </a:xfrm>
            <a:prstGeom prst="line">
              <a:avLst/>
            </a:prstGeom>
            <a:noFill/>
            <a:ln w="38100" cap="flat">
              <a:solidFill>
                <a:srgbClr val="969696"/>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1697" name="AutoShape 5"/>
            <p:cNvGrpSpPr/>
            <p:nvPr/>
          </p:nvGrpSpPr>
          <p:grpSpPr>
            <a:xfrm>
              <a:off x="2918198" y="228273"/>
              <a:ext cx="1364373" cy="333061"/>
              <a:chOff x="0" y="0"/>
              <a:chExt cx="1364371" cy="333060"/>
            </a:xfrm>
          </p:grpSpPr>
          <p:sp>
            <p:nvSpPr>
              <p:cNvPr id="1693" name="Shape"/>
              <p:cNvSpPr/>
              <p:nvPr/>
            </p:nvSpPr>
            <p:spPr>
              <a:xfrm>
                <a:off x="-1" y="-1"/>
                <a:ext cx="1364373" cy="333062"/>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4127" y="0"/>
                    </a:lnTo>
                    <a:lnTo>
                      <a:pt x="21600" y="0"/>
                    </a:lnTo>
                    <a:lnTo>
                      <a:pt x="21600" y="4693"/>
                    </a:lnTo>
                    <a:lnTo>
                      <a:pt x="17473" y="21600"/>
                    </a:lnTo>
                    <a:lnTo>
                      <a:pt x="0" y="21600"/>
                    </a:lnTo>
                    <a:close/>
                  </a:path>
                </a:pathLst>
              </a:custGeom>
              <a:solidFill>
                <a:srgbClr val="969696"/>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694" name="Shape"/>
              <p:cNvSpPr/>
              <p:nvPr/>
            </p:nvSpPr>
            <p:spPr>
              <a:xfrm>
                <a:off x="1103675" y="-1"/>
                <a:ext cx="260697" cy="333062"/>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21600" y="0"/>
                    </a:lnTo>
                    <a:lnTo>
                      <a:pt x="21600" y="4693"/>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695" name="Shape"/>
              <p:cNvSpPr/>
              <p:nvPr/>
            </p:nvSpPr>
            <p:spPr>
              <a:xfrm>
                <a:off x="-1" y="-1"/>
                <a:ext cx="1364373" cy="26069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127" y="0"/>
                    </a:lnTo>
                    <a:lnTo>
                      <a:pt x="21600" y="0"/>
                    </a:lnTo>
                    <a:lnTo>
                      <a:pt x="17473"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696" name="Shape"/>
              <p:cNvSpPr/>
              <p:nvPr/>
            </p:nvSpPr>
            <p:spPr>
              <a:xfrm>
                <a:off x="-1" y="-1"/>
                <a:ext cx="1364373" cy="333062"/>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4127" y="0"/>
                    </a:lnTo>
                    <a:lnTo>
                      <a:pt x="21600" y="0"/>
                    </a:lnTo>
                    <a:lnTo>
                      <a:pt x="21600" y="4693"/>
                    </a:lnTo>
                    <a:lnTo>
                      <a:pt x="17473" y="21600"/>
                    </a:lnTo>
                    <a:lnTo>
                      <a:pt x="0" y="21600"/>
                    </a:lnTo>
                    <a:close/>
                    <a:moveTo>
                      <a:pt x="0" y="16907"/>
                    </a:moveTo>
                    <a:lnTo>
                      <a:pt x="17473" y="16907"/>
                    </a:lnTo>
                    <a:lnTo>
                      <a:pt x="21600" y="0"/>
                    </a:lnTo>
                    <a:moveTo>
                      <a:pt x="17473" y="16907"/>
                    </a:moveTo>
                    <a:lnTo>
                      <a:pt x="17473" y="21600"/>
                    </a:lnTo>
                  </a:path>
                </a:pathLst>
              </a:custGeom>
              <a:noFill/>
              <a:ln w="12700" cap="flat">
                <a:solidFill>
                  <a:srgbClr val="FFFFFF"/>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grpSp>
        <p:grpSp>
          <p:nvGrpSpPr>
            <p:cNvPr id="1702" name="AutoShape 38"/>
            <p:cNvGrpSpPr/>
            <p:nvPr/>
          </p:nvGrpSpPr>
          <p:grpSpPr>
            <a:xfrm>
              <a:off x="3671027" y="323433"/>
              <a:ext cx="314855" cy="56502"/>
              <a:chOff x="0" y="0"/>
              <a:chExt cx="314854" cy="56501"/>
            </a:xfrm>
          </p:grpSpPr>
          <p:sp>
            <p:nvSpPr>
              <p:cNvPr id="1698" name="Shape"/>
              <p:cNvSpPr/>
              <p:nvPr/>
            </p:nvSpPr>
            <p:spPr>
              <a:xfrm>
                <a:off x="-1" y="-1"/>
                <a:ext cx="314856" cy="56503"/>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34" y="0"/>
                    </a:lnTo>
                    <a:lnTo>
                      <a:pt x="21600" y="0"/>
                    </a:lnTo>
                    <a:lnTo>
                      <a:pt x="21600" y="4693"/>
                    </a:lnTo>
                    <a:lnTo>
                      <a:pt x="18566" y="21600"/>
                    </a:lnTo>
                    <a:lnTo>
                      <a:pt x="0" y="21600"/>
                    </a:lnTo>
                    <a:close/>
                  </a:path>
                </a:pathLst>
              </a:custGeom>
              <a:solidFill>
                <a:schemeClr val="accent1"/>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699" name="Shape"/>
              <p:cNvSpPr/>
              <p:nvPr/>
            </p:nvSpPr>
            <p:spPr>
              <a:xfrm>
                <a:off x="270629" y="-1"/>
                <a:ext cx="44226" cy="56503"/>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21600" y="0"/>
                    </a:lnTo>
                    <a:lnTo>
                      <a:pt x="21600" y="4693"/>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00" name="Shape"/>
              <p:cNvSpPr/>
              <p:nvPr/>
            </p:nvSpPr>
            <p:spPr>
              <a:xfrm>
                <a:off x="-1" y="-1"/>
                <a:ext cx="314856" cy="4422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34" y="0"/>
                    </a:lnTo>
                    <a:lnTo>
                      <a:pt x="21600" y="0"/>
                    </a:lnTo>
                    <a:lnTo>
                      <a:pt x="18566"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01" name="Shape"/>
              <p:cNvSpPr/>
              <p:nvPr/>
            </p:nvSpPr>
            <p:spPr>
              <a:xfrm>
                <a:off x="-1" y="-1"/>
                <a:ext cx="314856" cy="56503"/>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34" y="0"/>
                    </a:lnTo>
                    <a:lnTo>
                      <a:pt x="21600" y="0"/>
                    </a:lnTo>
                    <a:lnTo>
                      <a:pt x="21600" y="4693"/>
                    </a:lnTo>
                    <a:lnTo>
                      <a:pt x="18566" y="21600"/>
                    </a:lnTo>
                    <a:lnTo>
                      <a:pt x="0" y="21600"/>
                    </a:lnTo>
                    <a:close/>
                    <a:moveTo>
                      <a:pt x="0" y="16907"/>
                    </a:moveTo>
                    <a:lnTo>
                      <a:pt x="18566" y="16907"/>
                    </a:lnTo>
                    <a:lnTo>
                      <a:pt x="21600" y="0"/>
                    </a:lnTo>
                    <a:moveTo>
                      <a:pt x="18566" y="16907"/>
                    </a:moveTo>
                    <a:lnTo>
                      <a:pt x="18566" y="21600"/>
                    </a:lnTo>
                  </a:path>
                </a:pathLst>
              </a:custGeom>
              <a:noFill/>
              <a:ln w="12700" cap="flat">
                <a:solidFill>
                  <a:schemeClr val="accent1"/>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grpSp>
        <p:grpSp>
          <p:nvGrpSpPr>
            <p:cNvPr id="1707" name="AutoShape 39"/>
            <p:cNvGrpSpPr/>
            <p:nvPr/>
          </p:nvGrpSpPr>
          <p:grpSpPr>
            <a:xfrm>
              <a:off x="3198744" y="314512"/>
              <a:ext cx="314856" cy="56502"/>
              <a:chOff x="0" y="0"/>
              <a:chExt cx="314854" cy="56501"/>
            </a:xfrm>
          </p:grpSpPr>
          <p:sp>
            <p:nvSpPr>
              <p:cNvPr id="1703" name="Shape"/>
              <p:cNvSpPr/>
              <p:nvPr/>
            </p:nvSpPr>
            <p:spPr>
              <a:xfrm>
                <a:off x="-1" y="-1"/>
                <a:ext cx="314856" cy="56503"/>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34" y="0"/>
                    </a:lnTo>
                    <a:lnTo>
                      <a:pt x="21600" y="0"/>
                    </a:lnTo>
                    <a:lnTo>
                      <a:pt x="21600" y="4693"/>
                    </a:lnTo>
                    <a:lnTo>
                      <a:pt x="18566" y="21600"/>
                    </a:lnTo>
                    <a:lnTo>
                      <a:pt x="0" y="21600"/>
                    </a:lnTo>
                    <a:close/>
                  </a:path>
                </a:pathLst>
              </a:custGeom>
              <a:solidFill>
                <a:schemeClr val="accent1"/>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04" name="Shape"/>
              <p:cNvSpPr/>
              <p:nvPr/>
            </p:nvSpPr>
            <p:spPr>
              <a:xfrm>
                <a:off x="270629" y="-1"/>
                <a:ext cx="44226" cy="56503"/>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21600" y="0"/>
                    </a:lnTo>
                    <a:lnTo>
                      <a:pt x="21600" y="4693"/>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05" name="Shape"/>
              <p:cNvSpPr/>
              <p:nvPr/>
            </p:nvSpPr>
            <p:spPr>
              <a:xfrm>
                <a:off x="-1" y="-1"/>
                <a:ext cx="314856" cy="4422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34" y="0"/>
                    </a:lnTo>
                    <a:lnTo>
                      <a:pt x="21600" y="0"/>
                    </a:lnTo>
                    <a:lnTo>
                      <a:pt x="18566"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06" name="Shape"/>
              <p:cNvSpPr/>
              <p:nvPr/>
            </p:nvSpPr>
            <p:spPr>
              <a:xfrm>
                <a:off x="-1" y="-1"/>
                <a:ext cx="314856" cy="56503"/>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34" y="0"/>
                    </a:lnTo>
                    <a:lnTo>
                      <a:pt x="21600" y="0"/>
                    </a:lnTo>
                    <a:lnTo>
                      <a:pt x="21600" y="4693"/>
                    </a:lnTo>
                    <a:lnTo>
                      <a:pt x="18566" y="21600"/>
                    </a:lnTo>
                    <a:lnTo>
                      <a:pt x="0" y="21600"/>
                    </a:lnTo>
                    <a:close/>
                    <a:moveTo>
                      <a:pt x="0" y="16907"/>
                    </a:moveTo>
                    <a:lnTo>
                      <a:pt x="18566" y="16907"/>
                    </a:lnTo>
                    <a:lnTo>
                      <a:pt x="21600" y="0"/>
                    </a:lnTo>
                    <a:moveTo>
                      <a:pt x="18566" y="16907"/>
                    </a:moveTo>
                    <a:lnTo>
                      <a:pt x="18566" y="21600"/>
                    </a:lnTo>
                  </a:path>
                </a:pathLst>
              </a:custGeom>
              <a:noFill/>
              <a:ln w="12700" cap="flat">
                <a:solidFill>
                  <a:schemeClr val="accent1"/>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grpSp>
        <p:grpSp>
          <p:nvGrpSpPr>
            <p:cNvPr id="1712" name="AutoShape 6"/>
            <p:cNvGrpSpPr/>
            <p:nvPr/>
          </p:nvGrpSpPr>
          <p:grpSpPr>
            <a:xfrm>
              <a:off x="-1" y="228273"/>
              <a:ext cx="1364373" cy="333061"/>
              <a:chOff x="0" y="0"/>
              <a:chExt cx="1364371" cy="333060"/>
            </a:xfrm>
          </p:grpSpPr>
          <p:sp>
            <p:nvSpPr>
              <p:cNvPr id="1708" name="Shape"/>
              <p:cNvSpPr/>
              <p:nvPr/>
            </p:nvSpPr>
            <p:spPr>
              <a:xfrm>
                <a:off x="-1" y="-1"/>
                <a:ext cx="1364373" cy="333062"/>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4127" y="0"/>
                    </a:lnTo>
                    <a:lnTo>
                      <a:pt x="21600" y="0"/>
                    </a:lnTo>
                    <a:lnTo>
                      <a:pt x="21600" y="4693"/>
                    </a:lnTo>
                    <a:lnTo>
                      <a:pt x="17473" y="21600"/>
                    </a:lnTo>
                    <a:lnTo>
                      <a:pt x="0" y="21600"/>
                    </a:lnTo>
                    <a:close/>
                  </a:path>
                </a:pathLst>
              </a:custGeom>
              <a:solidFill>
                <a:srgbClr val="969696"/>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09" name="Shape"/>
              <p:cNvSpPr/>
              <p:nvPr/>
            </p:nvSpPr>
            <p:spPr>
              <a:xfrm>
                <a:off x="1103675" y="-1"/>
                <a:ext cx="260697" cy="333062"/>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21600" y="0"/>
                    </a:lnTo>
                    <a:lnTo>
                      <a:pt x="21600" y="4693"/>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10" name="Shape"/>
              <p:cNvSpPr/>
              <p:nvPr/>
            </p:nvSpPr>
            <p:spPr>
              <a:xfrm>
                <a:off x="-1" y="-1"/>
                <a:ext cx="1364373" cy="26069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127" y="0"/>
                    </a:lnTo>
                    <a:lnTo>
                      <a:pt x="21600" y="0"/>
                    </a:lnTo>
                    <a:lnTo>
                      <a:pt x="17473"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11" name="Shape"/>
              <p:cNvSpPr/>
              <p:nvPr/>
            </p:nvSpPr>
            <p:spPr>
              <a:xfrm>
                <a:off x="-1" y="-1"/>
                <a:ext cx="1364373" cy="333062"/>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4127" y="0"/>
                    </a:lnTo>
                    <a:lnTo>
                      <a:pt x="21600" y="0"/>
                    </a:lnTo>
                    <a:lnTo>
                      <a:pt x="21600" y="4693"/>
                    </a:lnTo>
                    <a:lnTo>
                      <a:pt x="17473" y="21600"/>
                    </a:lnTo>
                    <a:lnTo>
                      <a:pt x="0" y="21600"/>
                    </a:lnTo>
                    <a:close/>
                    <a:moveTo>
                      <a:pt x="0" y="16907"/>
                    </a:moveTo>
                    <a:lnTo>
                      <a:pt x="17473" y="16907"/>
                    </a:lnTo>
                    <a:lnTo>
                      <a:pt x="21600" y="0"/>
                    </a:lnTo>
                    <a:moveTo>
                      <a:pt x="17473" y="16907"/>
                    </a:moveTo>
                    <a:lnTo>
                      <a:pt x="17473" y="21600"/>
                    </a:lnTo>
                  </a:path>
                </a:pathLst>
              </a:custGeom>
              <a:noFill/>
              <a:ln w="12700" cap="flat">
                <a:solidFill>
                  <a:srgbClr val="FFFFFF"/>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grpSp>
        <p:grpSp>
          <p:nvGrpSpPr>
            <p:cNvPr id="1723" name="Group 28"/>
            <p:cNvGrpSpPr/>
            <p:nvPr/>
          </p:nvGrpSpPr>
          <p:grpSpPr>
            <a:xfrm>
              <a:off x="262379" y="275853"/>
              <a:ext cx="314855" cy="142741"/>
              <a:chOff x="0" y="0"/>
              <a:chExt cx="314854" cy="142739"/>
            </a:xfrm>
          </p:grpSpPr>
          <p:grpSp>
            <p:nvGrpSpPr>
              <p:cNvPr id="1717" name="AutoShape 19"/>
              <p:cNvGrpSpPr/>
              <p:nvPr/>
            </p:nvGrpSpPr>
            <p:grpSpPr>
              <a:xfrm>
                <a:off x="57246" y="-1"/>
                <a:ext cx="200363" cy="142741"/>
                <a:chOff x="0" y="0"/>
                <a:chExt cx="200361" cy="142739"/>
              </a:xfrm>
            </p:grpSpPr>
            <p:sp>
              <p:nvSpPr>
                <p:cNvPr id="1713" name="Shape"/>
                <p:cNvSpPr/>
                <p:nvPr/>
              </p:nvSpPr>
              <p:spPr>
                <a:xfrm>
                  <a:off x="-1" y="0"/>
                  <a:ext cx="200363" cy="142740"/>
                </a:xfrm>
                <a:custGeom>
                  <a:avLst/>
                  <a:gdLst/>
                  <a:ahLst/>
                  <a:cxnLst>
                    <a:cxn ang="0">
                      <a:pos x="wd2" y="hd2"/>
                    </a:cxn>
                    <a:cxn ang="5400000">
                      <a:pos x="wd2" y="hd2"/>
                    </a:cxn>
                    <a:cxn ang="10800000">
                      <a:pos x="wd2" y="hd2"/>
                    </a:cxn>
                    <a:cxn ang="16200000">
                      <a:pos x="wd2" y="hd2"/>
                    </a:cxn>
                  </a:cxnLst>
                  <a:rect l="0" t="0" r="r" b="b"/>
                  <a:pathLst>
                    <a:path w="21600" h="21600" extrusionOk="0">
                      <a:moveTo>
                        <a:pt x="0" y="17269"/>
                      </a:moveTo>
                      <a:lnTo>
                        <a:pt x="12303" y="0"/>
                      </a:lnTo>
                      <a:lnTo>
                        <a:pt x="21600" y="0"/>
                      </a:lnTo>
                      <a:lnTo>
                        <a:pt x="21600" y="4331"/>
                      </a:lnTo>
                      <a:lnTo>
                        <a:pt x="9297" y="21600"/>
                      </a:lnTo>
                      <a:lnTo>
                        <a:pt x="0" y="21600"/>
                      </a:lnTo>
                      <a:close/>
                    </a:path>
                  </a:pathLst>
                </a:custGeom>
                <a:solidFill>
                  <a:srgbClr val="FF00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14" name="Shape"/>
                <p:cNvSpPr/>
                <p:nvPr/>
              </p:nvSpPr>
              <p:spPr>
                <a:xfrm>
                  <a:off x="86242" y="0"/>
                  <a:ext cx="114120" cy="142740"/>
                </a:xfrm>
                <a:custGeom>
                  <a:avLst/>
                  <a:gdLst/>
                  <a:ahLst/>
                  <a:cxnLst>
                    <a:cxn ang="0">
                      <a:pos x="wd2" y="hd2"/>
                    </a:cxn>
                    <a:cxn ang="5400000">
                      <a:pos x="wd2" y="hd2"/>
                    </a:cxn>
                    <a:cxn ang="10800000">
                      <a:pos x="wd2" y="hd2"/>
                    </a:cxn>
                    <a:cxn ang="16200000">
                      <a:pos x="wd2" y="hd2"/>
                    </a:cxn>
                  </a:cxnLst>
                  <a:rect l="0" t="0" r="r" b="b"/>
                  <a:pathLst>
                    <a:path w="21600" h="21600" extrusionOk="0">
                      <a:moveTo>
                        <a:pt x="0" y="17269"/>
                      </a:moveTo>
                      <a:lnTo>
                        <a:pt x="21600" y="0"/>
                      </a:lnTo>
                      <a:lnTo>
                        <a:pt x="21600" y="4331"/>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15" name="Shape"/>
                <p:cNvSpPr/>
                <p:nvPr/>
              </p:nvSpPr>
              <p:spPr>
                <a:xfrm>
                  <a:off x="-1" y="-1"/>
                  <a:ext cx="200363" cy="1141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303" y="0"/>
                      </a:lnTo>
                      <a:lnTo>
                        <a:pt x="21600" y="0"/>
                      </a:lnTo>
                      <a:lnTo>
                        <a:pt x="9297"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16" name="Shape"/>
                <p:cNvSpPr/>
                <p:nvPr/>
              </p:nvSpPr>
              <p:spPr>
                <a:xfrm>
                  <a:off x="-1" y="0"/>
                  <a:ext cx="200363" cy="142740"/>
                </a:xfrm>
                <a:custGeom>
                  <a:avLst/>
                  <a:gdLst/>
                  <a:ahLst/>
                  <a:cxnLst>
                    <a:cxn ang="0">
                      <a:pos x="wd2" y="hd2"/>
                    </a:cxn>
                    <a:cxn ang="5400000">
                      <a:pos x="wd2" y="hd2"/>
                    </a:cxn>
                    <a:cxn ang="10800000">
                      <a:pos x="wd2" y="hd2"/>
                    </a:cxn>
                    <a:cxn ang="16200000">
                      <a:pos x="wd2" y="hd2"/>
                    </a:cxn>
                  </a:cxnLst>
                  <a:rect l="0" t="0" r="r" b="b"/>
                  <a:pathLst>
                    <a:path w="21600" h="21600" extrusionOk="0">
                      <a:moveTo>
                        <a:pt x="0" y="17269"/>
                      </a:moveTo>
                      <a:lnTo>
                        <a:pt x="12303" y="0"/>
                      </a:lnTo>
                      <a:lnTo>
                        <a:pt x="21600" y="0"/>
                      </a:lnTo>
                      <a:lnTo>
                        <a:pt x="21600" y="4331"/>
                      </a:lnTo>
                      <a:lnTo>
                        <a:pt x="9297" y="21600"/>
                      </a:lnTo>
                      <a:lnTo>
                        <a:pt x="0" y="21600"/>
                      </a:lnTo>
                      <a:close/>
                      <a:moveTo>
                        <a:pt x="0" y="17269"/>
                      </a:moveTo>
                      <a:lnTo>
                        <a:pt x="9297" y="17269"/>
                      </a:lnTo>
                      <a:lnTo>
                        <a:pt x="21600" y="0"/>
                      </a:lnTo>
                      <a:moveTo>
                        <a:pt x="9297" y="17269"/>
                      </a:moveTo>
                      <a:lnTo>
                        <a:pt x="9297" y="21600"/>
                      </a:lnTo>
                    </a:path>
                  </a:pathLst>
                </a:custGeom>
                <a:noFill/>
                <a:ln w="12700" cap="flat">
                  <a:solidFill>
                    <a:srgbClr val="FF0000"/>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grpSp>
          <p:grpSp>
            <p:nvGrpSpPr>
              <p:cNvPr id="1722" name="AutoShape 20"/>
              <p:cNvGrpSpPr/>
              <p:nvPr/>
            </p:nvGrpSpPr>
            <p:grpSpPr>
              <a:xfrm>
                <a:off x="-1" y="28547"/>
                <a:ext cx="314856" cy="57097"/>
                <a:chOff x="0" y="0"/>
                <a:chExt cx="314854" cy="57095"/>
              </a:xfrm>
            </p:grpSpPr>
            <p:sp>
              <p:nvSpPr>
                <p:cNvPr id="1718" name="Shape"/>
                <p:cNvSpPr/>
                <p:nvPr/>
              </p:nvSpPr>
              <p:spPr>
                <a:xfrm>
                  <a:off x="-1" y="0"/>
                  <a:ext cx="314856" cy="57096"/>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66" y="0"/>
                      </a:lnTo>
                      <a:lnTo>
                        <a:pt x="21600" y="0"/>
                      </a:lnTo>
                      <a:lnTo>
                        <a:pt x="21600" y="4693"/>
                      </a:lnTo>
                      <a:lnTo>
                        <a:pt x="18534" y="21600"/>
                      </a:lnTo>
                      <a:lnTo>
                        <a:pt x="0" y="21600"/>
                      </a:lnTo>
                      <a:close/>
                    </a:path>
                  </a:pathLst>
                </a:custGeom>
                <a:solidFill>
                  <a:srgbClr val="FF00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19" name="Shape"/>
                <p:cNvSpPr/>
                <p:nvPr/>
              </p:nvSpPr>
              <p:spPr>
                <a:xfrm>
                  <a:off x="270163" y="0"/>
                  <a:ext cx="44692" cy="57096"/>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21600" y="0"/>
                      </a:lnTo>
                      <a:lnTo>
                        <a:pt x="21600" y="4693"/>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20" name="Shape"/>
                <p:cNvSpPr/>
                <p:nvPr/>
              </p:nvSpPr>
              <p:spPr>
                <a:xfrm>
                  <a:off x="-1" y="0"/>
                  <a:ext cx="314856" cy="44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66" y="0"/>
                      </a:lnTo>
                      <a:lnTo>
                        <a:pt x="21600" y="0"/>
                      </a:lnTo>
                      <a:lnTo>
                        <a:pt x="18534"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21" name="Shape"/>
                <p:cNvSpPr/>
                <p:nvPr/>
              </p:nvSpPr>
              <p:spPr>
                <a:xfrm>
                  <a:off x="-1" y="0"/>
                  <a:ext cx="314856" cy="57096"/>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66" y="0"/>
                      </a:lnTo>
                      <a:lnTo>
                        <a:pt x="21600" y="0"/>
                      </a:lnTo>
                      <a:lnTo>
                        <a:pt x="21600" y="4693"/>
                      </a:lnTo>
                      <a:lnTo>
                        <a:pt x="18534" y="21600"/>
                      </a:lnTo>
                      <a:lnTo>
                        <a:pt x="0" y="21600"/>
                      </a:lnTo>
                      <a:close/>
                      <a:moveTo>
                        <a:pt x="0" y="16907"/>
                      </a:moveTo>
                      <a:lnTo>
                        <a:pt x="18534" y="16907"/>
                      </a:lnTo>
                      <a:lnTo>
                        <a:pt x="21600" y="0"/>
                      </a:lnTo>
                      <a:moveTo>
                        <a:pt x="18534" y="16907"/>
                      </a:moveTo>
                      <a:lnTo>
                        <a:pt x="18534" y="21600"/>
                      </a:lnTo>
                    </a:path>
                  </a:pathLst>
                </a:custGeom>
                <a:noFill/>
                <a:ln w="12700" cap="flat">
                  <a:solidFill>
                    <a:srgbClr val="FF0000"/>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grpSp>
        </p:grpSp>
        <p:grpSp>
          <p:nvGrpSpPr>
            <p:cNvPr id="1734" name="Group 33"/>
            <p:cNvGrpSpPr/>
            <p:nvPr/>
          </p:nvGrpSpPr>
          <p:grpSpPr>
            <a:xfrm>
              <a:off x="734662" y="275853"/>
              <a:ext cx="314855" cy="142741"/>
              <a:chOff x="0" y="0"/>
              <a:chExt cx="314854" cy="142739"/>
            </a:xfrm>
          </p:grpSpPr>
          <p:grpSp>
            <p:nvGrpSpPr>
              <p:cNvPr id="1728" name="AutoShape 34"/>
              <p:cNvGrpSpPr/>
              <p:nvPr/>
            </p:nvGrpSpPr>
            <p:grpSpPr>
              <a:xfrm>
                <a:off x="57246" y="-1"/>
                <a:ext cx="200363" cy="142741"/>
                <a:chOff x="0" y="0"/>
                <a:chExt cx="200361" cy="142739"/>
              </a:xfrm>
            </p:grpSpPr>
            <p:sp>
              <p:nvSpPr>
                <p:cNvPr id="1724" name="Shape"/>
                <p:cNvSpPr/>
                <p:nvPr/>
              </p:nvSpPr>
              <p:spPr>
                <a:xfrm>
                  <a:off x="-1" y="0"/>
                  <a:ext cx="200363" cy="142740"/>
                </a:xfrm>
                <a:custGeom>
                  <a:avLst/>
                  <a:gdLst/>
                  <a:ahLst/>
                  <a:cxnLst>
                    <a:cxn ang="0">
                      <a:pos x="wd2" y="hd2"/>
                    </a:cxn>
                    <a:cxn ang="5400000">
                      <a:pos x="wd2" y="hd2"/>
                    </a:cxn>
                    <a:cxn ang="10800000">
                      <a:pos x="wd2" y="hd2"/>
                    </a:cxn>
                    <a:cxn ang="16200000">
                      <a:pos x="wd2" y="hd2"/>
                    </a:cxn>
                  </a:cxnLst>
                  <a:rect l="0" t="0" r="r" b="b"/>
                  <a:pathLst>
                    <a:path w="21600" h="21600" extrusionOk="0">
                      <a:moveTo>
                        <a:pt x="0" y="17269"/>
                      </a:moveTo>
                      <a:lnTo>
                        <a:pt x="12303" y="0"/>
                      </a:lnTo>
                      <a:lnTo>
                        <a:pt x="21600" y="0"/>
                      </a:lnTo>
                      <a:lnTo>
                        <a:pt x="21600" y="4331"/>
                      </a:lnTo>
                      <a:lnTo>
                        <a:pt x="9297" y="21600"/>
                      </a:lnTo>
                      <a:lnTo>
                        <a:pt x="0" y="21600"/>
                      </a:lnTo>
                      <a:close/>
                    </a:path>
                  </a:pathLst>
                </a:custGeom>
                <a:solidFill>
                  <a:srgbClr val="FF00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25" name="Shape"/>
                <p:cNvSpPr/>
                <p:nvPr/>
              </p:nvSpPr>
              <p:spPr>
                <a:xfrm>
                  <a:off x="86242" y="0"/>
                  <a:ext cx="114120" cy="142740"/>
                </a:xfrm>
                <a:custGeom>
                  <a:avLst/>
                  <a:gdLst/>
                  <a:ahLst/>
                  <a:cxnLst>
                    <a:cxn ang="0">
                      <a:pos x="wd2" y="hd2"/>
                    </a:cxn>
                    <a:cxn ang="5400000">
                      <a:pos x="wd2" y="hd2"/>
                    </a:cxn>
                    <a:cxn ang="10800000">
                      <a:pos x="wd2" y="hd2"/>
                    </a:cxn>
                    <a:cxn ang="16200000">
                      <a:pos x="wd2" y="hd2"/>
                    </a:cxn>
                  </a:cxnLst>
                  <a:rect l="0" t="0" r="r" b="b"/>
                  <a:pathLst>
                    <a:path w="21600" h="21600" extrusionOk="0">
                      <a:moveTo>
                        <a:pt x="0" y="17269"/>
                      </a:moveTo>
                      <a:lnTo>
                        <a:pt x="21600" y="0"/>
                      </a:lnTo>
                      <a:lnTo>
                        <a:pt x="21600" y="4331"/>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26" name="Shape"/>
                <p:cNvSpPr/>
                <p:nvPr/>
              </p:nvSpPr>
              <p:spPr>
                <a:xfrm>
                  <a:off x="-1" y="-1"/>
                  <a:ext cx="200363" cy="11412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303" y="0"/>
                      </a:lnTo>
                      <a:lnTo>
                        <a:pt x="21600" y="0"/>
                      </a:lnTo>
                      <a:lnTo>
                        <a:pt x="9297"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27" name="Shape"/>
                <p:cNvSpPr/>
                <p:nvPr/>
              </p:nvSpPr>
              <p:spPr>
                <a:xfrm>
                  <a:off x="-1" y="0"/>
                  <a:ext cx="200363" cy="142740"/>
                </a:xfrm>
                <a:custGeom>
                  <a:avLst/>
                  <a:gdLst/>
                  <a:ahLst/>
                  <a:cxnLst>
                    <a:cxn ang="0">
                      <a:pos x="wd2" y="hd2"/>
                    </a:cxn>
                    <a:cxn ang="5400000">
                      <a:pos x="wd2" y="hd2"/>
                    </a:cxn>
                    <a:cxn ang="10800000">
                      <a:pos x="wd2" y="hd2"/>
                    </a:cxn>
                    <a:cxn ang="16200000">
                      <a:pos x="wd2" y="hd2"/>
                    </a:cxn>
                  </a:cxnLst>
                  <a:rect l="0" t="0" r="r" b="b"/>
                  <a:pathLst>
                    <a:path w="21600" h="21600" extrusionOk="0">
                      <a:moveTo>
                        <a:pt x="0" y="17269"/>
                      </a:moveTo>
                      <a:lnTo>
                        <a:pt x="12303" y="0"/>
                      </a:lnTo>
                      <a:lnTo>
                        <a:pt x="21600" y="0"/>
                      </a:lnTo>
                      <a:lnTo>
                        <a:pt x="21600" y="4331"/>
                      </a:lnTo>
                      <a:lnTo>
                        <a:pt x="9297" y="21600"/>
                      </a:lnTo>
                      <a:lnTo>
                        <a:pt x="0" y="21600"/>
                      </a:lnTo>
                      <a:close/>
                      <a:moveTo>
                        <a:pt x="0" y="17269"/>
                      </a:moveTo>
                      <a:lnTo>
                        <a:pt x="9297" y="17269"/>
                      </a:lnTo>
                      <a:lnTo>
                        <a:pt x="21600" y="0"/>
                      </a:lnTo>
                      <a:moveTo>
                        <a:pt x="9297" y="17269"/>
                      </a:moveTo>
                      <a:lnTo>
                        <a:pt x="9297" y="21600"/>
                      </a:lnTo>
                    </a:path>
                  </a:pathLst>
                </a:custGeom>
                <a:noFill/>
                <a:ln w="12700" cap="flat">
                  <a:solidFill>
                    <a:srgbClr val="FF0000"/>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grpSp>
          <p:grpSp>
            <p:nvGrpSpPr>
              <p:cNvPr id="1733" name="AutoShape 35"/>
              <p:cNvGrpSpPr/>
              <p:nvPr/>
            </p:nvGrpSpPr>
            <p:grpSpPr>
              <a:xfrm>
                <a:off x="-1" y="28547"/>
                <a:ext cx="314856" cy="57097"/>
                <a:chOff x="0" y="0"/>
                <a:chExt cx="314854" cy="57095"/>
              </a:xfrm>
            </p:grpSpPr>
            <p:sp>
              <p:nvSpPr>
                <p:cNvPr id="1729" name="Shape"/>
                <p:cNvSpPr/>
                <p:nvPr/>
              </p:nvSpPr>
              <p:spPr>
                <a:xfrm>
                  <a:off x="-1" y="0"/>
                  <a:ext cx="314856" cy="57096"/>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66" y="0"/>
                      </a:lnTo>
                      <a:lnTo>
                        <a:pt x="21600" y="0"/>
                      </a:lnTo>
                      <a:lnTo>
                        <a:pt x="21600" y="4693"/>
                      </a:lnTo>
                      <a:lnTo>
                        <a:pt x="18534" y="21600"/>
                      </a:lnTo>
                      <a:lnTo>
                        <a:pt x="0" y="21600"/>
                      </a:lnTo>
                      <a:close/>
                    </a:path>
                  </a:pathLst>
                </a:custGeom>
                <a:solidFill>
                  <a:srgbClr val="FF00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30" name="Shape"/>
                <p:cNvSpPr/>
                <p:nvPr/>
              </p:nvSpPr>
              <p:spPr>
                <a:xfrm>
                  <a:off x="270163" y="0"/>
                  <a:ext cx="44692" cy="57096"/>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21600" y="0"/>
                      </a:lnTo>
                      <a:lnTo>
                        <a:pt x="21600" y="4693"/>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31" name="Shape"/>
                <p:cNvSpPr/>
                <p:nvPr/>
              </p:nvSpPr>
              <p:spPr>
                <a:xfrm>
                  <a:off x="-1" y="0"/>
                  <a:ext cx="314856" cy="44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66" y="0"/>
                      </a:lnTo>
                      <a:lnTo>
                        <a:pt x="21600" y="0"/>
                      </a:lnTo>
                      <a:lnTo>
                        <a:pt x="18534"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32" name="Shape"/>
                <p:cNvSpPr/>
                <p:nvPr/>
              </p:nvSpPr>
              <p:spPr>
                <a:xfrm>
                  <a:off x="-1" y="0"/>
                  <a:ext cx="314856" cy="57096"/>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66" y="0"/>
                      </a:lnTo>
                      <a:lnTo>
                        <a:pt x="21600" y="0"/>
                      </a:lnTo>
                      <a:lnTo>
                        <a:pt x="21600" y="4693"/>
                      </a:lnTo>
                      <a:lnTo>
                        <a:pt x="18534" y="21600"/>
                      </a:lnTo>
                      <a:lnTo>
                        <a:pt x="0" y="21600"/>
                      </a:lnTo>
                      <a:close/>
                      <a:moveTo>
                        <a:pt x="0" y="16907"/>
                      </a:moveTo>
                      <a:lnTo>
                        <a:pt x="18534" y="16907"/>
                      </a:lnTo>
                      <a:lnTo>
                        <a:pt x="21600" y="0"/>
                      </a:lnTo>
                      <a:moveTo>
                        <a:pt x="18534" y="16907"/>
                      </a:moveTo>
                      <a:lnTo>
                        <a:pt x="18534" y="21600"/>
                      </a:lnTo>
                    </a:path>
                  </a:pathLst>
                </a:custGeom>
                <a:noFill/>
                <a:ln w="12700" cap="flat">
                  <a:solidFill>
                    <a:srgbClr val="FF0000"/>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grpSp>
        </p:grpSp>
        <p:sp>
          <p:nvSpPr>
            <p:cNvPr id="1735" name="Line 16"/>
            <p:cNvSpPr/>
            <p:nvPr/>
          </p:nvSpPr>
          <p:spPr>
            <a:xfrm flipH="1" flipV="1">
              <a:off x="2580210" y="395992"/>
              <a:ext cx="428221" cy="1"/>
            </a:xfrm>
            <a:prstGeom prst="line">
              <a:avLst/>
            </a:prstGeom>
            <a:noFill/>
            <a:ln w="38100" cap="flat">
              <a:solidFill>
                <a:srgbClr val="969696"/>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1736" name="Picture 18" descr="Picture 18"/>
            <p:cNvPicPr>
              <a:picLocks noChangeAspect="1"/>
            </p:cNvPicPr>
            <p:nvPr/>
          </p:nvPicPr>
          <p:blipFill>
            <a:blip r:embed="rId2"/>
            <a:stretch>
              <a:fillRect/>
            </a:stretch>
          </p:blipFill>
          <p:spPr>
            <a:xfrm>
              <a:off x="1617424" y="0"/>
              <a:ext cx="1012446" cy="708042"/>
            </a:xfrm>
            <a:prstGeom prst="rect">
              <a:avLst/>
            </a:prstGeom>
            <a:ln w="12700" cap="flat">
              <a:noFill/>
              <a:miter lim="400000"/>
            </a:ln>
            <a:effectLst/>
          </p:spPr>
        </p:pic>
      </p:grpSp>
      <p:grpSp>
        <p:nvGrpSpPr>
          <p:cNvPr id="1789" name="Group"/>
          <p:cNvGrpSpPr/>
          <p:nvPr/>
        </p:nvGrpSpPr>
        <p:grpSpPr>
          <a:xfrm>
            <a:off x="2971239" y="4647207"/>
            <a:ext cx="2971741" cy="1093194"/>
            <a:chOff x="0" y="0"/>
            <a:chExt cx="2971740" cy="1093192"/>
          </a:xfrm>
        </p:grpSpPr>
        <p:sp>
          <p:nvSpPr>
            <p:cNvPr id="1738" name="Line 10"/>
            <p:cNvSpPr/>
            <p:nvPr/>
          </p:nvSpPr>
          <p:spPr>
            <a:xfrm flipH="1" flipV="1">
              <a:off x="1040567" y="368454"/>
              <a:ext cx="730715" cy="1"/>
            </a:xfrm>
            <a:prstGeom prst="line">
              <a:avLst/>
            </a:prstGeom>
            <a:noFill/>
            <a:ln w="38100" cap="flat">
              <a:solidFill>
                <a:srgbClr val="969696"/>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1743" name="AutoShape 6"/>
            <p:cNvGrpSpPr/>
            <p:nvPr/>
          </p:nvGrpSpPr>
          <p:grpSpPr>
            <a:xfrm>
              <a:off x="1614699" y="226481"/>
              <a:ext cx="1357042" cy="331271"/>
              <a:chOff x="0" y="0"/>
              <a:chExt cx="1357041" cy="331270"/>
            </a:xfrm>
          </p:grpSpPr>
          <p:sp>
            <p:nvSpPr>
              <p:cNvPr id="1739" name="Shape"/>
              <p:cNvSpPr/>
              <p:nvPr/>
            </p:nvSpPr>
            <p:spPr>
              <a:xfrm>
                <a:off x="-1" y="-1"/>
                <a:ext cx="1357042" cy="331272"/>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4127" y="0"/>
                    </a:lnTo>
                    <a:lnTo>
                      <a:pt x="21600" y="0"/>
                    </a:lnTo>
                    <a:lnTo>
                      <a:pt x="21600" y="4693"/>
                    </a:lnTo>
                    <a:lnTo>
                      <a:pt x="17473" y="21600"/>
                    </a:lnTo>
                    <a:lnTo>
                      <a:pt x="0" y="21600"/>
                    </a:lnTo>
                    <a:close/>
                  </a:path>
                </a:pathLst>
              </a:custGeom>
              <a:solidFill>
                <a:srgbClr val="969696"/>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40" name="Shape"/>
              <p:cNvSpPr/>
              <p:nvPr/>
            </p:nvSpPr>
            <p:spPr>
              <a:xfrm>
                <a:off x="1097745" y="-1"/>
                <a:ext cx="259297" cy="331272"/>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21600" y="0"/>
                    </a:lnTo>
                    <a:lnTo>
                      <a:pt x="21600" y="4693"/>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41" name="Shape"/>
              <p:cNvSpPr/>
              <p:nvPr/>
            </p:nvSpPr>
            <p:spPr>
              <a:xfrm>
                <a:off x="-1" y="-1"/>
                <a:ext cx="1357042" cy="25929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127" y="0"/>
                    </a:lnTo>
                    <a:lnTo>
                      <a:pt x="21600" y="0"/>
                    </a:lnTo>
                    <a:lnTo>
                      <a:pt x="17473"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42" name="Shape"/>
              <p:cNvSpPr/>
              <p:nvPr/>
            </p:nvSpPr>
            <p:spPr>
              <a:xfrm>
                <a:off x="-1" y="-1"/>
                <a:ext cx="1357042" cy="331272"/>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4127" y="0"/>
                    </a:lnTo>
                    <a:lnTo>
                      <a:pt x="21600" y="0"/>
                    </a:lnTo>
                    <a:lnTo>
                      <a:pt x="21600" y="4693"/>
                    </a:lnTo>
                    <a:lnTo>
                      <a:pt x="17473" y="21600"/>
                    </a:lnTo>
                    <a:lnTo>
                      <a:pt x="0" y="21600"/>
                    </a:lnTo>
                    <a:close/>
                    <a:moveTo>
                      <a:pt x="0" y="16907"/>
                    </a:moveTo>
                    <a:lnTo>
                      <a:pt x="17473" y="16907"/>
                    </a:lnTo>
                    <a:lnTo>
                      <a:pt x="21600" y="0"/>
                    </a:lnTo>
                    <a:moveTo>
                      <a:pt x="17473" y="16907"/>
                    </a:moveTo>
                    <a:lnTo>
                      <a:pt x="17473" y="21600"/>
                    </a:lnTo>
                  </a:path>
                </a:pathLst>
              </a:custGeom>
              <a:noFill/>
              <a:ln w="12700" cap="flat">
                <a:solidFill>
                  <a:srgbClr val="FFFFFF"/>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grpSp>
        <p:sp>
          <p:nvSpPr>
            <p:cNvPr id="1744" name="Line 11"/>
            <p:cNvSpPr/>
            <p:nvPr/>
          </p:nvSpPr>
          <p:spPr>
            <a:xfrm flipH="1" flipV="1">
              <a:off x="1040567" y="747049"/>
              <a:ext cx="730715" cy="1"/>
            </a:xfrm>
            <a:prstGeom prst="line">
              <a:avLst/>
            </a:prstGeom>
            <a:noFill/>
            <a:ln w="38100" cap="flat">
              <a:solidFill>
                <a:srgbClr val="969696"/>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1749" name="AutoShape 5"/>
            <p:cNvGrpSpPr/>
            <p:nvPr/>
          </p:nvGrpSpPr>
          <p:grpSpPr>
            <a:xfrm>
              <a:off x="1562505" y="605076"/>
              <a:ext cx="1357042" cy="331272"/>
              <a:chOff x="0" y="0"/>
              <a:chExt cx="1357041" cy="331270"/>
            </a:xfrm>
          </p:grpSpPr>
          <p:sp>
            <p:nvSpPr>
              <p:cNvPr id="1745" name="Shape"/>
              <p:cNvSpPr/>
              <p:nvPr/>
            </p:nvSpPr>
            <p:spPr>
              <a:xfrm>
                <a:off x="-1" y="-1"/>
                <a:ext cx="1357042" cy="331272"/>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4127" y="0"/>
                    </a:lnTo>
                    <a:lnTo>
                      <a:pt x="21600" y="0"/>
                    </a:lnTo>
                    <a:lnTo>
                      <a:pt x="21600" y="4693"/>
                    </a:lnTo>
                    <a:lnTo>
                      <a:pt x="17473" y="21600"/>
                    </a:lnTo>
                    <a:lnTo>
                      <a:pt x="0" y="21600"/>
                    </a:lnTo>
                    <a:close/>
                  </a:path>
                </a:pathLst>
              </a:custGeom>
              <a:solidFill>
                <a:srgbClr val="969696"/>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46" name="Shape"/>
              <p:cNvSpPr/>
              <p:nvPr/>
            </p:nvSpPr>
            <p:spPr>
              <a:xfrm>
                <a:off x="1097745" y="-1"/>
                <a:ext cx="259297" cy="331272"/>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21600" y="0"/>
                    </a:lnTo>
                    <a:lnTo>
                      <a:pt x="21600" y="4693"/>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47" name="Shape"/>
              <p:cNvSpPr/>
              <p:nvPr/>
            </p:nvSpPr>
            <p:spPr>
              <a:xfrm>
                <a:off x="-1" y="-1"/>
                <a:ext cx="1357042" cy="25929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127" y="0"/>
                    </a:lnTo>
                    <a:lnTo>
                      <a:pt x="21600" y="0"/>
                    </a:lnTo>
                    <a:lnTo>
                      <a:pt x="17473"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48" name="Shape"/>
              <p:cNvSpPr/>
              <p:nvPr/>
            </p:nvSpPr>
            <p:spPr>
              <a:xfrm>
                <a:off x="-1" y="-1"/>
                <a:ext cx="1357042" cy="331272"/>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4127" y="0"/>
                    </a:lnTo>
                    <a:lnTo>
                      <a:pt x="21600" y="0"/>
                    </a:lnTo>
                    <a:lnTo>
                      <a:pt x="21600" y="4693"/>
                    </a:lnTo>
                    <a:lnTo>
                      <a:pt x="17473" y="21600"/>
                    </a:lnTo>
                    <a:lnTo>
                      <a:pt x="0" y="21600"/>
                    </a:lnTo>
                    <a:close/>
                    <a:moveTo>
                      <a:pt x="0" y="16907"/>
                    </a:moveTo>
                    <a:lnTo>
                      <a:pt x="17473" y="16907"/>
                    </a:lnTo>
                    <a:lnTo>
                      <a:pt x="21600" y="0"/>
                    </a:lnTo>
                    <a:moveTo>
                      <a:pt x="17473" y="16907"/>
                    </a:moveTo>
                    <a:lnTo>
                      <a:pt x="17473" y="21600"/>
                    </a:lnTo>
                  </a:path>
                </a:pathLst>
              </a:custGeom>
              <a:noFill/>
              <a:ln w="12700" cap="flat">
                <a:solidFill>
                  <a:srgbClr val="FFFFFF"/>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grpSp>
        <p:sp>
          <p:nvSpPr>
            <p:cNvPr id="1750" name="Line 12"/>
            <p:cNvSpPr/>
            <p:nvPr/>
          </p:nvSpPr>
          <p:spPr>
            <a:xfrm flipH="1">
              <a:off x="309852" y="1085080"/>
              <a:ext cx="730715" cy="1"/>
            </a:xfrm>
            <a:prstGeom prst="line">
              <a:avLst/>
            </a:prstGeom>
            <a:noFill/>
            <a:ln w="38100" cap="flat">
              <a:solidFill>
                <a:srgbClr val="969696"/>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751" name="Line 13"/>
            <p:cNvSpPr/>
            <p:nvPr/>
          </p:nvSpPr>
          <p:spPr>
            <a:xfrm flipH="1" flipV="1">
              <a:off x="309852" y="0"/>
              <a:ext cx="730715" cy="1"/>
            </a:xfrm>
            <a:prstGeom prst="line">
              <a:avLst/>
            </a:prstGeom>
            <a:noFill/>
            <a:ln w="38100" cap="flat">
              <a:solidFill>
                <a:srgbClr val="969696"/>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752" name="Line 16"/>
            <p:cNvSpPr/>
            <p:nvPr/>
          </p:nvSpPr>
          <p:spPr>
            <a:xfrm flipV="1">
              <a:off x="310866" y="943107"/>
              <a:ext cx="1" cy="141974"/>
            </a:xfrm>
            <a:prstGeom prst="line">
              <a:avLst/>
            </a:prstGeom>
            <a:noFill/>
            <a:ln w="38100" cap="flat">
              <a:solidFill>
                <a:srgbClr val="969696"/>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753" name="Line 18"/>
            <p:cNvSpPr/>
            <p:nvPr/>
          </p:nvSpPr>
          <p:spPr>
            <a:xfrm flipV="1">
              <a:off x="1032794" y="728118"/>
              <a:ext cx="1" cy="365075"/>
            </a:xfrm>
            <a:prstGeom prst="line">
              <a:avLst/>
            </a:prstGeom>
            <a:noFill/>
            <a:ln w="38100" cap="flat">
              <a:solidFill>
                <a:srgbClr val="969696"/>
              </a:solidFill>
              <a:prstDash val="solid"/>
              <a:round/>
            </a:ln>
            <a:effectLst/>
          </p:spPr>
          <p:txBody>
            <a:bodyPr wrap="square" lIns="45719" tIns="45719" rIns="45719" bIns="45719" numCol="1" anchor="t">
              <a:noAutofit/>
            </a:bodyPr>
            <a:lstStyle/>
            <a:p>
              <a:pPr>
                <a:defRPr>
                  <a:solidFill>
                    <a:srgbClr val="FFFFFF"/>
                  </a:solidFill>
                </a:defRPr>
              </a:pPr>
              <a:endParaRPr/>
            </a:p>
          </p:txBody>
        </p:sp>
        <p:grpSp>
          <p:nvGrpSpPr>
            <p:cNvPr id="1764" name="Group 28"/>
            <p:cNvGrpSpPr/>
            <p:nvPr/>
          </p:nvGrpSpPr>
          <p:grpSpPr>
            <a:xfrm>
              <a:off x="1875669" y="273805"/>
              <a:ext cx="313164" cy="141974"/>
              <a:chOff x="0" y="0"/>
              <a:chExt cx="313163" cy="141973"/>
            </a:xfrm>
          </p:grpSpPr>
          <p:grpSp>
            <p:nvGrpSpPr>
              <p:cNvPr id="1758" name="AutoShape 19"/>
              <p:cNvGrpSpPr/>
              <p:nvPr/>
            </p:nvGrpSpPr>
            <p:grpSpPr>
              <a:xfrm>
                <a:off x="56938" y="0"/>
                <a:ext cx="199287" cy="141974"/>
                <a:chOff x="0" y="0"/>
                <a:chExt cx="199285" cy="141973"/>
              </a:xfrm>
            </p:grpSpPr>
            <p:sp>
              <p:nvSpPr>
                <p:cNvPr id="1754" name="Shape"/>
                <p:cNvSpPr/>
                <p:nvPr/>
              </p:nvSpPr>
              <p:spPr>
                <a:xfrm>
                  <a:off x="-1" y="0"/>
                  <a:ext cx="199287" cy="141974"/>
                </a:xfrm>
                <a:custGeom>
                  <a:avLst/>
                  <a:gdLst/>
                  <a:ahLst/>
                  <a:cxnLst>
                    <a:cxn ang="0">
                      <a:pos x="wd2" y="hd2"/>
                    </a:cxn>
                    <a:cxn ang="5400000">
                      <a:pos x="wd2" y="hd2"/>
                    </a:cxn>
                    <a:cxn ang="10800000">
                      <a:pos x="wd2" y="hd2"/>
                    </a:cxn>
                    <a:cxn ang="16200000">
                      <a:pos x="wd2" y="hd2"/>
                    </a:cxn>
                  </a:cxnLst>
                  <a:rect l="0" t="0" r="r" b="b"/>
                  <a:pathLst>
                    <a:path w="21600" h="21600" extrusionOk="0">
                      <a:moveTo>
                        <a:pt x="0" y="17269"/>
                      </a:moveTo>
                      <a:lnTo>
                        <a:pt x="12303" y="0"/>
                      </a:lnTo>
                      <a:lnTo>
                        <a:pt x="21600" y="0"/>
                      </a:lnTo>
                      <a:lnTo>
                        <a:pt x="21600" y="4331"/>
                      </a:lnTo>
                      <a:lnTo>
                        <a:pt x="9297" y="21600"/>
                      </a:lnTo>
                      <a:lnTo>
                        <a:pt x="0" y="21600"/>
                      </a:lnTo>
                      <a:close/>
                    </a:path>
                  </a:pathLst>
                </a:custGeom>
                <a:solidFill>
                  <a:srgbClr val="FF00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55" name="Shape"/>
                <p:cNvSpPr/>
                <p:nvPr/>
              </p:nvSpPr>
              <p:spPr>
                <a:xfrm>
                  <a:off x="85779" y="0"/>
                  <a:ext cx="113507" cy="141974"/>
                </a:xfrm>
                <a:custGeom>
                  <a:avLst/>
                  <a:gdLst/>
                  <a:ahLst/>
                  <a:cxnLst>
                    <a:cxn ang="0">
                      <a:pos x="wd2" y="hd2"/>
                    </a:cxn>
                    <a:cxn ang="5400000">
                      <a:pos x="wd2" y="hd2"/>
                    </a:cxn>
                    <a:cxn ang="10800000">
                      <a:pos x="wd2" y="hd2"/>
                    </a:cxn>
                    <a:cxn ang="16200000">
                      <a:pos x="wd2" y="hd2"/>
                    </a:cxn>
                  </a:cxnLst>
                  <a:rect l="0" t="0" r="r" b="b"/>
                  <a:pathLst>
                    <a:path w="21600" h="21600" extrusionOk="0">
                      <a:moveTo>
                        <a:pt x="0" y="17269"/>
                      </a:moveTo>
                      <a:lnTo>
                        <a:pt x="21600" y="0"/>
                      </a:lnTo>
                      <a:lnTo>
                        <a:pt x="21600" y="4331"/>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56" name="Shape"/>
                <p:cNvSpPr/>
                <p:nvPr/>
              </p:nvSpPr>
              <p:spPr>
                <a:xfrm>
                  <a:off x="-1" y="-1"/>
                  <a:ext cx="199287" cy="11350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303" y="0"/>
                      </a:lnTo>
                      <a:lnTo>
                        <a:pt x="21600" y="0"/>
                      </a:lnTo>
                      <a:lnTo>
                        <a:pt x="9297"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57" name="Shape"/>
                <p:cNvSpPr/>
                <p:nvPr/>
              </p:nvSpPr>
              <p:spPr>
                <a:xfrm>
                  <a:off x="-1" y="0"/>
                  <a:ext cx="199287" cy="141974"/>
                </a:xfrm>
                <a:custGeom>
                  <a:avLst/>
                  <a:gdLst/>
                  <a:ahLst/>
                  <a:cxnLst>
                    <a:cxn ang="0">
                      <a:pos x="wd2" y="hd2"/>
                    </a:cxn>
                    <a:cxn ang="5400000">
                      <a:pos x="wd2" y="hd2"/>
                    </a:cxn>
                    <a:cxn ang="10800000">
                      <a:pos x="wd2" y="hd2"/>
                    </a:cxn>
                    <a:cxn ang="16200000">
                      <a:pos x="wd2" y="hd2"/>
                    </a:cxn>
                  </a:cxnLst>
                  <a:rect l="0" t="0" r="r" b="b"/>
                  <a:pathLst>
                    <a:path w="21600" h="21600" extrusionOk="0">
                      <a:moveTo>
                        <a:pt x="0" y="17269"/>
                      </a:moveTo>
                      <a:lnTo>
                        <a:pt x="12303" y="0"/>
                      </a:lnTo>
                      <a:lnTo>
                        <a:pt x="21600" y="0"/>
                      </a:lnTo>
                      <a:lnTo>
                        <a:pt x="21600" y="4331"/>
                      </a:lnTo>
                      <a:lnTo>
                        <a:pt x="9297" y="21600"/>
                      </a:lnTo>
                      <a:lnTo>
                        <a:pt x="0" y="21600"/>
                      </a:lnTo>
                      <a:close/>
                      <a:moveTo>
                        <a:pt x="0" y="17269"/>
                      </a:moveTo>
                      <a:lnTo>
                        <a:pt x="9297" y="17269"/>
                      </a:lnTo>
                      <a:lnTo>
                        <a:pt x="21600" y="0"/>
                      </a:lnTo>
                      <a:moveTo>
                        <a:pt x="9297" y="17269"/>
                      </a:moveTo>
                      <a:lnTo>
                        <a:pt x="9297" y="21600"/>
                      </a:lnTo>
                    </a:path>
                  </a:pathLst>
                </a:custGeom>
                <a:noFill/>
                <a:ln w="12700" cap="flat">
                  <a:solidFill>
                    <a:srgbClr val="FF0000"/>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grpSp>
          <p:grpSp>
            <p:nvGrpSpPr>
              <p:cNvPr id="1763" name="AutoShape 20"/>
              <p:cNvGrpSpPr/>
              <p:nvPr/>
            </p:nvGrpSpPr>
            <p:grpSpPr>
              <a:xfrm>
                <a:off x="-1" y="28394"/>
                <a:ext cx="313165" cy="56790"/>
                <a:chOff x="0" y="0"/>
                <a:chExt cx="313163" cy="56789"/>
              </a:xfrm>
            </p:grpSpPr>
            <p:sp>
              <p:nvSpPr>
                <p:cNvPr id="1759" name="Shape"/>
                <p:cNvSpPr/>
                <p:nvPr/>
              </p:nvSpPr>
              <p:spPr>
                <a:xfrm>
                  <a:off x="-1" y="0"/>
                  <a:ext cx="313165" cy="56790"/>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66" y="0"/>
                      </a:lnTo>
                      <a:lnTo>
                        <a:pt x="21600" y="0"/>
                      </a:lnTo>
                      <a:lnTo>
                        <a:pt x="21600" y="4693"/>
                      </a:lnTo>
                      <a:lnTo>
                        <a:pt x="18534" y="21600"/>
                      </a:lnTo>
                      <a:lnTo>
                        <a:pt x="0" y="21600"/>
                      </a:lnTo>
                      <a:close/>
                    </a:path>
                  </a:pathLst>
                </a:custGeom>
                <a:solidFill>
                  <a:srgbClr val="FF00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60" name="Shape"/>
                <p:cNvSpPr/>
                <p:nvPr/>
              </p:nvSpPr>
              <p:spPr>
                <a:xfrm>
                  <a:off x="268712" y="0"/>
                  <a:ext cx="44452" cy="56790"/>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21600" y="0"/>
                      </a:lnTo>
                      <a:lnTo>
                        <a:pt x="21600" y="4693"/>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61" name="Shape"/>
                <p:cNvSpPr/>
                <p:nvPr/>
              </p:nvSpPr>
              <p:spPr>
                <a:xfrm>
                  <a:off x="-1" y="0"/>
                  <a:ext cx="313165" cy="44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66" y="0"/>
                      </a:lnTo>
                      <a:lnTo>
                        <a:pt x="21600" y="0"/>
                      </a:lnTo>
                      <a:lnTo>
                        <a:pt x="18534"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62" name="Shape"/>
                <p:cNvSpPr/>
                <p:nvPr/>
              </p:nvSpPr>
              <p:spPr>
                <a:xfrm>
                  <a:off x="-1" y="0"/>
                  <a:ext cx="313165" cy="56790"/>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66" y="0"/>
                      </a:lnTo>
                      <a:lnTo>
                        <a:pt x="21600" y="0"/>
                      </a:lnTo>
                      <a:lnTo>
                        <a:pt x="21600" y="4693"/>
                      </a:lnTo>
                      <a:lnTo>
                        <a:pt x="18534" y="21600"/>
                      </a:lnTo>
                      <a:lnTo>
                        <a:pt x="0" y="21600"/>
                      </a:lnTo>
                      <a:close/>
                      <a:moveTo>
                        <a:pt x="0" y="16907"/>
                      </a:moveTo>
                      <a:lnTo>
                        <a:pt x="18534" y="16907"/>
                      </a:lnTo>
                      <a:lnTo>
                        <a:pt x="21600" y="0"/>
                      </a:lnTo>
                      <a:moveTo>
                        <a:pt x="18534" y="16907"/>
                      </a:moveTo>
                      <a:lnTo>
                        <a:pt x="18534" y="21600"/>
                      </a:lnTo>
                    </a:path>
                  </a:pathLst>
                </a:custGeom>
                <a:noFill/>
                <a:ln w="12700" cap="flat">
                  <a:solidFill>
                    <a:srgbClr val="FF0000"/>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grpSp>
        </p:grpSp>
        <p:grpSp>
          <p:nvGrpSpPr>
            <p:cNvPr id="1775" name="Group 33"/>
            <p:cNvGrpSpPr/>
            <p:nvPr/>
          </p:nvGrpSpPr>
          <p:grpSpPr>
            <a:xfrm>
              <a:off x="2345414" y="273805"/>
              <a:ext cx="313164" cy="141974"/>
              <a:chOff x="0" y="0"/>
              <a:chExt cx="313163" cy="141973"/>
            </a:xfrm>
          </p:grpSpPr>
          <p:grpSp>
            <p:nvGrpSpPr>
              <p:cNvPr id="1769" name="AutoShape 34"/>
              <p:cNvGrpSpPr/>
              <p:nvPr/>
            </p:nvGrpSpPr>
            <p:grpSpPr>
              <a:xfrm>
                <a:off x="56938" y="0"/>
                <a:ext cx="199287" cy="141974"/>
                <a:chOff x="0" y="0"/>
                <a:chExt cx="199285" cy="141973"/>
              </a:xfrm>
            </p:grpSpPr>
            <p:sp>
              <p:nvSpPr>
                <p:cNvPr id="1765" name="Shape"/>
                <p:cNvSpPr/>
                <p:nvPr/>
              </p:nvSpPr>
              <p:spPr>
                <a:xfrm>
                  <a:off x="-1" y="0"/>
                  <a:ext cx="199287" cy="141974"/>
                </a:xfrm>
                <a:custGeom>
                  <a:avLst/>
                  <a:gdLst/>
                  <a:ahLst/>
                  <a:cxnLst>
                    <a:cxn ang="0">
                      <a:pos x="wd2" y="hd2"/>
                    </a:cxn>
                    <a:cxn ang="5400000">
                      <a:pos x="wd2" y="hd2"/>
                    </a:cxn>
                    <a:cxn ang="10800000">
                      <a:pos x="wd2" y="hd2"/>
                    </a:cxn>
                    <a:cxn ang="16200000">
                      <a:pos x="wd2" y="hd2"/>
                    </a:cxn>
                  </a:cxnLst>
                  <a:rect l="0" t="0" r="r" b="b"/>
                  <a:pathLst>
                    <a:path w="21600" h="21600" extrusionOk="0">
                      <a:moveTo>
                        <a:pt x="0" y="17269"/>
                      </a:moveTo>
                      <a:lnTo>
                        <a:pt x="12303" y="0"/>
                      </a:lnTo>
                      <a:lnTo>
                        <a:pt x="21600" y="0"/>
                      </a:lnTo>
                      <a:lnTo>
                        <a:pt x="21600" y="4331"/>
                      </a:lnTo>
                      <a:lnTo>
                        <a:pt x="9297" y="21600"/>
                      </a:lnTo>
                      <a:lnTo>
                        <a:pt x="0" y="21600"/>
                      </a:lnTo>
                      <a:close/>
                    </a:path>
                  </a:pathLst>
                </a:custGeom>
                <a:solidFill>
                  <a:srgbClr val="FF00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66" name="Shape"/>
                <p:cNvSpPr/>
                <p:nvPr/>
              </p:nvSpPr>
              <p:spPr>
                <a:xfrm>
                  <a:off x="85779" y="0"/>
                  <a:ext cx="113507" cy="141974"/>
                </a:xfrm>
                <a:custGeom>
                  <a:avLst/>
                  <a:gdLst/>
                  <a:ahLst/>
                  <a:cxnLst>
                    <a:cxn ang="0">
                      <a:pos x="wd2" y="hd2"/>
                    </a:cxn>
                    <a:cxn ang="5400000">
                      <a:pos x="wd2" y="hd2"/>
                    </a:cxn>
                    <a:cxn ang="10800000">
                      <a:pos x="wd2" y="hd2"/>
                    </a:cxn>
                    <a:cxn ang="16200000">
                      <a:pos x="wd2" y="hd2"/>
                    </a:cxn>
                  </a:cxnLst>
                  <a:rect l="0" t="0" r="r" b="b"/>
                  <a:pathLst>
                    <a:path w="21600" h="21600" extrusionOk="0">
                      <a:moveTo>
                        <a:pt x="0" y="17269"/>
                      </a:moveTo>
                      <a:lnTo>
                        <a:pt x="21600" y="0"/>
                      </a:lnTo>
                      <a:lnTo>
                        <a:pt x="21600" y="4331"/>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67" name="Shape"/>
                <p:cNvSpPr/>
                <p:nvPr/>
              </p:nvSpPr>
              <p:spPr>
                <a:xfrm>
                  <a:off x="-1" y="-1"/>
                  <a:ext cx="199287" cy="11350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303" y="0"/>
                      </a:lnTo>
                      <a:lnTo>
                        <a:pt x="21600" y="0"/>
                      </a:lnTo>
                      <a:lnTo>
                        <a:pt x="9297"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68" name="Shape"/>
                <p:cNvSpPr/>
                <p:nvPr/>
              </p:nvSpPr>
              <p:spPr>
                <a:xfrm>
                  <a:off x="-1" y="0"/>
                  <a:ext cx="199287" cy="141974"/>
                </a:xfrm>
                <a:custGeom>
                  <a:avLst/>
                  <a:gdLst/>
                  <a:ahLst/>
                  <a:cxnLst>
                    <a:cxn ang="0">
                      <a:pos x="wd2" y="hd2"/>
                    </a:cxn>
                    <a:cxn ang="5400000">
                      <a:pos x="wd2" y="hd2"/>
                    </a:cxn>
                    <a:cxn ang="10800000">
                      <a:pos x="wd2" y="hd2"/>
                    </a:cxn>
                    <a:cxn ang="16200000">
                      <a:pos x="wd2" y="hd2"/>
                    </a:cxn>
                  </a:cxnLst>
                  <a:rect l="0" t="0" r="r" b="b"/>
                  <a:pathLst>
                    <a:path w="21600" h="21600" extrusionOk="0">
                      <a:moveTo>
                        <a:pt x="0" y="17269"/>
                      </a:moveTo>
                      <a:lnTo>
                        <a:pt x="12303" y="0"/>
                      </a:lnTo>
                      <a:lnTo>
                        <a:pt x="21600" y="0"/>
                      </a:lnTo>
                      <a:lnTo>
                        <a:pt x="21600" y="4331"/>
                      </a:lnTo>
                      <a:lnTo>
                        <a:pt x="9297" y="21600"/>
                      </a:lnTo>
                      <a:lnTo>
                        <a:pt x="0" y="21600"/>
                      </a:lnTo>
                      <a:close/>
                      <a:moveTo>
                        <a:pt x="0" y="17269"/>
                      </a:moveTo>
                      <a:lnTo>
                        <a:pt x="9297" y="17269"/>
                      </a:lnTo>
                      <a:lnTo>
                        <a:pt x="21600" y="0"/>
                      </a:lnTo>
                      <a:moveTo>
                        <a:pt x="9297" y="17269"/>
                      </a:moveTo>
                      <a:lnTo>
                        <a:pt x="9297" y="21600"/>
                      </a:lnTo>
                    </a:path>
                  </a:pathLst>
                </a:custGeom>
                <a:noFill/>
                <a:ln w="12700" cap="flat">
                  <a:solidFill>
                    <a:srgbClr val="FF0000"/>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grpSp>
          <p:grpSp>
            <p:nvGrpSpPr>
              <p:cNvPr id="1774" name="AutoShape 35"/>
              <p:cNvGrpSpPr/>
              <p:nvPr/>
            </p:nvGrpSpPr>
            <p:grpSpPr>
              <a:xfrm>
                <a:off x="-1" y="28394"/>
                <a:ext cx="313165" cy="56790"/>
                <a:chOff x="0" y="0"/>
                <a:chExt cx="313163" cy="56789"/>
              </a:xfrm>
            </p:grpSpPr>
            <p:sp>
              <p:nvSpPr>
                <p:cNvPr id="1770" name="Shape"/>
                <p:cNvSpPr/>
                <p:nvPr/>
              </p:nvSpPr>
              <p:spPr>
                <a:xfrm>
                  <a:off x="-1" y="0"/>
                  <a:ext cx="313165" cy="56790"/>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66" y="0"/>
                      </a:lnTo>
                      <a:lnTo>
                        <a:pt x="21600" y="0"/>
                      </a:lnTo>
                      <a:lnTo>
                        <a:pt x="21600" y="4693"/>
                      </a:lnTo>
                      <a:lnTo>
                        <a:pt x="18534" y="21600"/>
                      </a:lnTo>
                      <a:lnTo>
                        <a:pt x="0" y="21600"/>
                      </a:lnTo>
                      <a:close/>
                    </a:path>
                  </a:pathLst>
                </a:custGeom>
                <a:solidFill>
                  <a:srgbClr val="FF0000"/>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71" name="Shape"/>
                <p:cNvSpPr/>
                <p:nvPr/>
              </p:nvSpPr>
              <p:spPr>
                <a:xfrm>
                  <a:off x="268712" y="0"/>
                  <a:ext cx="44452" cy="56790"/>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21600" y="0"/>
                      </a:lnTo>
                      <a:lnTo>
                        <a:pt x="21600" y="4693"/>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72" name="Shape"/>
                <p:cNvSpPr/>
                <p:nvPr/>
              </p:nvSpPr>
              <p:spPr>
                <a:xfrm>
                  <a:off x="-1" y="0"/>
                  <a:ext cx="313165" cy="44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66" y="0"/>
                      </a:lnTo>
                      <a:lnTo>
                        <a:pt x="21600" y="0"/>
                      </a:lnTo>
                      <a:lnTo>
                        <a:pt x="18534"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73" name="Shape"/>
                <p:cNvSpPr/>
                <p:nvPr/>
              </p:nvSpPr>
              <p:spPr>
                <a:xfrm>
                  <a:off x="-1" y="0"/>
                  <a:ext cx="313165" cy="56790"/>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66" y="0"/>
                      </a:lnTo>
                      <a:lnTo>
                        <a:pt x="21600" y="0"/>
                      </a:lnTo>
                      <a:lnTo>
                        <a:pt x="21600" y="4693"/>
                      </a:lnTo>
                      <a:lnTo>
                        <a:pt x="18534" y="21600"/>
                      </a:lnTo>
                      <a:lnTo>
                        <a:pt x="0" y="21600"/>
                      </a:lnTo>
                      <a:close/>
                      <a:moveTo>
                        <a:pt x="0" y="16907"/>
                      </a:moveTo>
                      <a:lnTo>
                        <a:pt x="18534" y="16907"/>
                      </a:lnTo>
                      <a:lnTo>
                        <a:pt x="21600" y="0"/>
                      </a:lnTo>
                      <a:moveTo>
                        <a:pt x="18534" y="16907"/>
                      </a:moveTo>
                      <a:lnTo>
                        <a:pt x="18534" y="21600"/>
                      </a:lnTo>
                    </a:path>
                  </a:pathLst>
                </a:custGeom>
                <a:noFill/>
                <a:ln w="12700" cap="flat">
                  <a:solidFill>
                    <a:srgbClr val="FF0000"/>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grpSp>
        </p:grpSp>
        <p:grpSp>
          <p:nvGrpSpPr>
            <p:cNvPr id="1780" name="AutoShape 38"/>
            <p:cNvGrpSpPr/>
            <p:nvPr/>
          </p:nvGrpSpPr>
          <p:grpSpPr>
            <a:xfrm>
              <a:off x="2293220" y="699724"/>
              <a:ext cx="313164" cy="56199"/>
              <a:chOff x="0" y="0"/>
              <a:chExt cx="313163" cy="56197"/>
            </a:xfrm>
          </p:grpSpPr>
          <p:sp>
            <p:nvSpPr>
              <p:cNvPr id="1776" name="Shape"/>
              <p:cNvSpPr/>
              <p:nvPr/>
            </p:nvSpPr>
            <p:spPr>
              <a:xfrm>
                <a:off x="-1" y="-1"/>
                <a:ext cx="313165" cy="56199"/>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34" y="0"/>
                    </a:lnTo>
                    <a:lnTo>
                      <a:pt x="21600" y="0"/>
                    </a:lnTo>
                    <a:lnTo>
                      <a:pt x="21600" y="4693"/>
                    </a:lnTo>
                    <a:lnTo>
                      <a:pt x="18566" y="21600"/>
                    </a:lnTo>
                    <a:lnTo>
                      <a:pt x="0" y="21600"/>
                    </a:lnTo>
                    <a:close/>
                  </a:path>
                </a:pathLst>
              </a:custGeom>
              <a:solidFill>
                <a:schemeClr val="accent1"/>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77" name="Shape"/>
              <p:cNvSpPr/>
              <p:nvPr/>
            </p:nvSpPr>
            <p:spPr>
              <a:xfrm>
                <a:off x="269175" y="-1"/>
                <a:ext cx="43989" cy="56199"/>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21600" y="0"/>
                    </a:lnTo>
                    <a:lnTo>
                      <a:pt x="21600" y="4693"/>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78" name="Shape"/>
              <p:cNvSpPr/>
              <p:nvPr/>
            </p:nvSpPr>
            <p:spPr>
              <a:xfrm>
                <a:off x="-1" y="-1"/>
                <a:ext cx="313165" cy="439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34" y="0"/>
                    </a:lnTo>
                    <a:lnTo>
                      <a:pt x="21600" y="0"/>
                    </a:lnTo>
                    <a:lnTo>
                      <a:pt x="18566"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79" name="Shape"/>
              <p:cNvSpPr/>
              <p:nvPr/>
            </p:nvSpPr>
            <p:spPr>
              <a:xfrm>
                <a:off x="-1" y="-1"/>
                <a:ext cx="313165" cy="56199"/>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34" y="0"/>
                    </a:lnTo>
                    <a:lnTo>
                      <a:pt x="21600" y="0"/>
                    </a:lnTo>
                    <a:lnTo>
                      <a:pt x="21600" y="4693"/>
                    </a:lnTo>
                    <a:lnTo>
                      <a:pt x="18566" y="21600"/>
                    </a:lnTo>
                    <a:lnTo>
                      <a:pt x="0" y="21600"/>
                    </a:lnTo>
                    <a:close/>
                    <a:moveTo>
                      <a:pt x="0" y="16907"/>
                    </a:moveTo>
                    <a:lnTo>
                      <a:pt x="18566" y="16907"/>
                    </a:lnTo>
                    <a:lnTo>
                      <a:pt x="21600" y="0"/>
                    </a:lnTo>
                    <a:moveTo>
                      <a:pt x="18566" y="16907"/>
                    </a:moveTo>
                    <a:lnTo>
                      <a:pt x="18566" y="21600"/>
                    </a:lnTo>
                  </a:path>
                </a:pathLst>
              </a:custGeom>
              <a:noFill/>
              <a:ln w="12700" cap="flat">
                <a:solidFill>
                  <a:schemeClr val="accent1"/>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grpSp>
        <p:grpSp>
          <p:nvGrpSpPr>
            <p:cNvPr id="1785" name="AutoShape 39"/>
            <p:cNvGrpSpPr/>
            <p:nvPr/>
          </p:nvGrpSpPr>
          <p:grpSpPr>
            <a:xfrm>
              <a:off x="1823475" y="690852"/>
              <a:ext cx="313164" cy="56198"/>
              <a:chOff x="0" y="0"/>
              <a:chExt cx="313163" cy="56197"/>
            </a:xfrm>
          </p:grpSpPr>
          <p:sp>
            <p:nvSpPr>
              <p:cNvPr id="1781" name="Shape"/>
              <p:cNvSpPr/>
              <p:nvPr/>
            </p:nvSpPr>
            <p:spPr>
              <a:xfrm>
                <a:off x="-1" y="-1"/>
                <a:ext cx="313165" cy="56199"/>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34" y="0"/>
                    </a:lnTo>
                    <a:lnTo>
                      <a:pt x="21600" y="0"/>
                    </a:lnTo>
                    <a:lnTo>
                      <a:pt x="21600" y="4693"/>
                    </a:lnTo>
                    <a:lnTo>
                      <a:pt x="18566" y="21600"/>
                    </a:lnTo>
                    <a:lnTo>
                      <a:pt x="0" y="21600"/>
                    </a:lnTo>
                    <a:close/>
                  </a:path>
                </a:pathLst>
              </a:custGeom>
              <a:solidFill>
                <a:schemeClr val="accent1"/>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82" name="Shape"/>
              <p:cNvSpPr/>
              <p:nvPr/>
            </p:nvSpPr>
            <p:spPr>
              <a:xfrm>
                <a:off x="269175" y="-1"/>
                <a:ext cx="43989" cy="56199"/>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21600" y="0"/>
                    </a:lnTo>
                    <a:lnTo>
                      <a:pt x="21600" y="4693"/>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83" name="Shape"/>
              <p:cNvSpPr/>
              <p:nvPr/>
            </p:nvSpPr>
            <p:spPr>
              <a:xfrm>
                <a:off x="-1" y="-1"/>
                <a:ext cx="313165" cy="439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34" y="0"/>
                    </a:lnTo>
                    <a:lnTo>
                      <a:pt x="21600" y="0"/>
                    </a:lnTo>
                    <a:lnTo>
                      <a:pt x="18566"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784" name="Shape"/>
              <p:cNvSpPr/>
              <p:nvPr/>
            </p:nvSpPr>
            <p:spPr>
              <a:xfrm>
                <a:off x="-1" y="-1"/>
                <a:ext cx="313165" cy="56199"/>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34" y="0"/>
                    </a:lnTo>
                    <a:lnTo>
                      <a:pt x="21600" y="0"/>
                    </a:lnTo>
                    <a:lnTo>
                      <a:pt x="21600" y="4693"/>
                    </a:lnTo>
                    <a:lnTo>
                      <a:pt x="18566" y="21600"/>
                    </a:lnTo>
                    <a:lnTo>
                      <a:pt x="0" y="21600"/>
                    </a:lnTo>
                    <a:close/>
                    <a:moveTo>
                      <a:pt x="0" y="16907"/>
                    </a:moveTo>
                    <a:lnTo>
                      <a:pt x="18566" y="16907"/>
                    </a:lnTo>
                    <a:lnTo>
                      <a:pt x="21600" y="0"/>
                    </a:lnTo>
                    <a:moveTo>
                      <a:pt x="18566" y="16907"/>
                    </a:moveTo>
                    <a:lnTo>
                      <a:pt x="18566" y="21600"/>
                    </a:lnTo>
                  </a:path>
                </a:pathLst>
              </a:custGeom>
              <a:noFill/>
              <a:ln w="12700" cap="flat">
                <a:solidFill>
                  <a:schemeClr val="accent1"/>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grpSp>
        <p:sp>
          <p:nvSpPr>
            <p:cNvPr id="1786" name="Line 14"/>
            <p:cNvSpPr/>
            <p:nvPr/>
          </p:nvSpPr>
          <p:spPr>
            <a:xfrm>
              <a:off x="309852" y="0"/>
              <a:ext cx="1" cy="94650"/>
            </a:xfrm>
            <a:prstGeom prst="line">
              <a:avLst/>
            </a:prstGeom>
            <a:noFill/>
            <a:ln w="38100" cap="flat">
              <a:solidFill>
                <a:srgbClr val="969696"/>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1787" name="Line 18"/>
            <p:cNvSpPr/>
            <p:nvPr/>
          </p:nvSpPr>
          <p:spPr>
            <a:xfrm flipV="1">
              <a:off x="1061189" y="-1"/>
              <a:ext cx="1" cy="365075"/>
            </a:xfrm>
            <a:prstGeom prst="line">
              <a:avLst/>
            </a:prstGeom>
            <a:noFill/>
            <a:ln w="38100" cap="flat">
              <a:solidFill>
                <a:srgbClr val="969696"/>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1788" name="Picture 18" descr="Picture 18"/>
            <p:cNvPicPr>
              <a:picLocks noChangeAspect="1"/>
            </p:cNvPicPr>
            <p:nvPr/>
          </p:nvPicPr>
          <p:blipFill>
            <a:blip r:embed="rId2"/>
            <a:stretch>
              <a:fillRect/>
            </a:stretch>
          </p:blipFill>
          <p:spPr>
            <a:xfrm rot="5400000">
              <a:off x="-151385" y="186196"/>
              <a:ext cx="1007007" cy="704238"/>
            </a:xfrm>
            <a:prstGeom prst="rect">
              <a:avLst/>
            </a:prstGeom>
            <a:ln w="12700" cap="flat">
              <a:noFill/>
              <a:miter lim="400000"/>
            </a:ln>
            <a:effectLst/>
          </p:spPr>
        </p:pic>
      </p:grpSp>
      <p:sp>
        <p:nvSpPr>
          <p:cNvPr id="1790" name="Rectangle 3"/>
          <p:cNvSpPr txBox="1"/>
          <p:nvPr/>
        </p:nvSpPr>
        <p:spPr>
          <a:xfrm>
            <a:off x="50800" y="3780493"/>
            <a:ext cx="9093200" cy="91747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19100" algn="l"/>
                <a:tab pos="876300" algn="l"/>
                <a:tab pos="1333500" algn="l"/>
                <a:tab pos="1790700" algn="l"/>
                <a:tab pos="2222500" algn="l"/>
              </a:tabLst>
              <a:defRPr b="0">
                <a:solidFill>
                  <a:srgbClr val="FFFFFF"/>
                </a:solidFill>
                <a:effectLst>
                  <a:outerShdw blurRad="38100" dist="38100" dir="2700000" rotWithShape="0">
                    <a:srgbClr val="000000"/>
                  </a:outerShdw>
                </a:effectLst>
                <a:latin typeface="+mn-lt"/>
                <a:ea typeface="+mn-ea"/>
                <a:cs typeface="+mn-cs"/>
                <a:sym typeface="Arial"/>
              </a:defRPr>
            </a:pPr>
            <a:r>
              <a:t>But THIS COULD if the two plates were ~ as close as the </a:t>
            </a:r>
            <a:r>
              <a:rPr b="1">
                <a:solidFill>
                  <a:srgbClr val="FF6600"/>
                </a:solidFill>
              </a:rPr>
              <a:t>+</a:t>
            </a:r>
            <a:r>
              <a:t> </a:t>
            </a:r>
            <a:r>
              <a:rPr b="1">
                <a:solidFill>
                  <a:srgbClr val="FF6600"/>
                </a:solidFill>
              </a:rPr>
              <a:t>+</a:t>
            </a:r>
            <a:r>
              <a:t> and </a:t>
            </a:r>
            <a:r>
              <a:rPr b="1">
                <a:solidFill>
                  <a:schemeClr val="accent1">
                    <a:satOff val="-57142"/>
                    <a:lumOff val="34999"/>
                  </a:schemeClr>
                </a:solidFill>
              </a:rPr>
              <a:t>- -</a:t>
            </a:r>
            <a:r>
              <a:t> charge spacings</a:t>
            </a:r>
          </a:p>
          <a:p>
            <a:pPr>
              <a:spcBef>
                <a:spcPts val="400"/>
              </a:spcBef>
              <a:tabLst>
                <a:tab pos="419100" algn="l"/>
                <a:tab pos="876300" algn="l"/>
                <a:tab pos="1333500" algn="l"/>
                <a:tab pos="1790700" algn="l"/>
                <a:tab pos="22225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19100" algn="l"/>
                <a:tab pos="876300" algn="l"/>
                <a:tab pos="1333500" algn="l"/>
                <a:tab pos="1790700" algn="l"/>
                <a:tab pos="2222500" algn="l"/>
              </a:tabLst>
              <a:defRPr b="0">
                <a:solidFill>
                  <a:srgbClr val="FFFFFF"/>
                </a:solidFill>
                <a:effectLst>
                  <a:outerShdw blurRad="38100" dist="38100" dir="2700000" rotWithShape="0">
                    <a:srgbClr val="000000"/>
                  </a:outerShdw>
                </a:effectLst>
                <a:latin typeface="+mn-lt"/>
                <a:ea typeface="+mn-ea"/>
                <a:cs typeface="+mn-cs"/>
                <a:sym typeface="Arial"/>
              </a:defRPr>
            </a:pPr>
            <a:r>
              <a:t>Because </a:t>
            </a:r>
            <a:r>
              <a:rPr b="1">
                <a:solidFill>
                  <a:srgbClr val="FF6600"/>
                </a:solidFill>
              </a:rPr>
              <a:t>+</a:t>
            </a:r>
            <a:r>
              <a:t> </a:t>
            </a:r>
            <a:r>
              <a:rPr b="1">
                <a:solidFill>
                  <a:srgbClr val="FF6600"/>
                </a:solidFill>
              </a:rPr>
              <a:t>+</a:t>
            </a:r>
            <a:r>
              <a:t> and </a:t>
            </a:r>
            <a:r>
              <a:rPr b="1">
                <a:solidFill>
                  <a:schemeClr val="accent1">
                    <a:satOff val="-57142"/>
                    <a:lumOff val="34999"/>
                  </a:schemeClr>
                </a:solidFill>
              </a:rPr>
              <a:t>- -</a:t>
            </a:r>
            <a:r>
              <a:t> charge repulsions would then be balanced by </a:t>
            </a:r>
            <a:r>
              <a:rPr b="1">
                <a:solidFill>
                  <a:srgbClr val="FF6600"/>
                </a:solidFill>
              </a:rPr>
              <a:t>+ </a:t>
            </a:r>
            <a:r>
              <a:rPr b="1">
                <a:solidFill>
                  <a:schemeClr val="accent1">
                    <a:satOff val="-57142"/>
                    <a:lumOff val="34999"/>
                  </a:schemeClr>
                </a:solidFill>
              </a:rPr>
              <a:t>-</a:t>
            </a:r>
            <a:r>
              <a:t> charge attractions </a:t>
            </a:r>
          </a:p>
        </p:txBody>
      </p:sp>
      <p:sp>
        <p:nvSpPr>
          <p:cNvPr id="1791" name="Rectangle 3"/>
          <p:cNvSpPr txBox="1"/>
          <p:nvPr/>
        </p:nvSpPr>
        <p:spPr>
          <a:xfrm>
            <a:off x="101600" y="5926793"/>
            <a:ext cx="9017000" cy="91747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19100" algn="l"/>
                <a:tab pos="876300" algn="l"/>
                <a:tab pos="1333500" algn="l"/>
                <a:tab pos="1790700" algn="l"/>
                <a:tab pos="2222500" algn="l"/>
              </a:tabLst>
              <a:defRPr b="0">
                <a:solidFill>
                  <a:srgbClr val="FFFFFF"/>
                </a:solidFill>
                <a:effectLst>
                  <a:outerShdw blurRad="38100" dist="38100" dir="2700000" rotWithShape="0">
                    <a:srgbClr val="000000"/>
                  </a:outerShdw>
                </a:effectLst>
                <a:latin typeface="+mn-lt"/>
                <a:ea typeface="+mn-ea"/>
                <a:cs typeface="+mn-cs"/>
                <a:sym typeface="Arial"/>
              </a:defRPr>
            </a:pPr>
            <a:r>
              <a:t>This is a simple </a:t>
            </a:r>
            <a:r>
              <a:rPr b="1">
                <a:solidFill>
                  <a:srgbClr val="FBC901"/>
                </a:solidFill>
              </a:rPr>
              <a:t>Capacitor</a:t>
            </a:r>
            <a:r>
              <a:t>, which CAN store &amp; expel charge energy VERY quickly</a:t>
            </a:r>
          </a:p>
          <a:p>
            <a:pPr>
              <a:spcBef>
                <a:spcPts val="400"/>
              </a:spcBef>
              <a:tabLst>
                <a:tab pos="419100" algn="l"/>
                <a:tab pos="876300" algn="l"/>
                <a:tab pos="1333500" algn="l"/>
                <a:tab pos="1790700" algn="l"/>
                <a:tab pos="22225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419100" algn="l"/>
                <a:tab pos="876300" algn="l"/>
                <a:tab pos="1333500" algn="l"/>
                <a:tab pos="1790700" algn="l"/>
                <a:tab pos="2222500" algn="l"/>
              </a:tabLst>
              <a:defRPr b="0">
                <a:solidFill>
                  <a:srgbClr val="FFFFFF"/>
                </a:solidFill>
                <a:effectLst>
                  <a:outerShdw blurRad="38100" dist="38100" dir="2700000" rotWithShape="0">
                    <a:srgbClr val="000000"/>
                  </a:outerShdw>
                </a:effectLst>
                <a:latin typeface="+mn-lt"/>
                <a:ea typeface="+mn-ea"/>
                <a:cs typeface="+mn-cs"/>
                <a:sym typeface="Arial"/>
              </a:defRPr>
            </a:pPr>
            <a:r>
              <a:t>(even if the amount of charge, and thus charge energy, is very limited)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3" name="Rectangle 2"/>
          <p:cNvSpPr txBox="1">
            <a:spLocks noGrp="1"/>
          </p:cNvSpPr>
          <p:nvPr>
            <p:ph type="title"/>
          </p:nvPr>
        </p:nvSpPr>
        <p:spPr>
          <a:xfrm>
            <a:off x="79424" y="12699"/>
            <a:ext cx="9144001" cy="455149"/>
          </a:xfrm>
          <a:prstGeom prst="rect">
            <a:avLst/>
          </a:prstGeom>
        </p:spPr>
        <p:txBody>
          <a:bodyPr/>
          <a:lstStyle/>
          <a:p>
            <a:r>
              <a:rPr b="1"/>
              <a:t>Capacitor</a:t>
            </a:r>
            <a:r>
              <a:t> =&gt; </a:t>
            </a:r>
            <a:r>
              <a:rPr b="1"/>
              <a:t>Supercapacitor</a:t>
            </a:r>
            <a:r>
              <a:rPr>
                <a:solidFill>
                  <a:srgbClr val="FBC901"/>
                </a:solidFill>
              </a:rPr>
              <a:t> </a:t>
            </a:r>
            <a:r>
              <a:t>if its plates are mere atoms apart</a:t>
            </a:r>
          </a:p>
        </p:txBody>
      </p:sp>
      <p:sp>
        <p:nvSpPr>
          <p:cNvPr id="1794" name="Rectangle 3"/>
          <p:cNvSpPr txBox="1">
            <a:spLocks noGrp="1"/>
          </p:cNvSpPr>
          <p:nvPr>
            <p:ph type="body" sz="quarter" idx="1"/>
          </p:nvPr>
        </p:nvSpPr>
        <p:spPr>
          <a:xfrm>
            <a:off x="190500" y="604806"/>
            <a:ext cx="8693250" cy="455148"/>
          </a:xfrm>
          <a:prstGeom prst="rect">
            <a:avLst/>
          </a:prstGeom>
        </p:spPr>
        <p:txBody>
          <a:bodyPr/>
          <a:lstStyle/>
          <a:p>
            <a:pPr>
              <a:tabLst>
                <a:tab pos="444500" algn="l"/>
                <a:tab pos="1016000" algn="l"/>
                <a:tab pos="1473200" algn="l"/>
                <a:tab pos="1930400" algn="l"/>
                <a:tab pos="2387600" algn="l"/>
              </a:tabLst>
            </a:pPr>
            <a:r>
              <a:t>Which, with e-Motor / e-Generator + Battery allows for </a:t>
            </a:r>
            <a:r>
              <a:rPr b="1">
                <a:solidFill>
                  <a:srgbClr val="FBC901"/>
                </a:solidFill>
              </a:rPr>
              <a:t>Regenerative Braking:</a:t>
            </a:r>
          </a:p>
        </p:txBody>
      </p:sp>
      <p:grpSp>
        <p:nvGrpSpPr>
          <p:cNvPr id="1797" name="Group"/>
          <p:cNvGrpSpPr/>
          <p:nvPr/>
        </p:nvGrpSpPr>
        <p:grpSpPr>
          <a:xfrm>
            <a:off x="180191" y="3760812"/>
            <a:ext cx="8802470" cy="2569147"/>
            <a:chOff x="0" y="0"/>
            <a:chExt cx="8802468" cy="2569145"/>
          </a:xfrm>
        </p:grpSpPr>
        <p:pic>
          <p:nvPicPr>
            <p:cNvPr id="1795" name="Picture 6" descr="Picture 6"/>
            <p:cNvPicPr>
              <a:picLocks noChangeAspect="1"/>
            </p:cNvPicPr>
            <p:nvPr/>
          </p:nvPicPr>
          <p:blipFill>
            <a:blip r:embed="rId2"/>
            <a:srcRect l="53958" t="13911" r="1435" b="5686"/>
            <a:stretch>
              <a:fillRect/>
            </a:stretch>
          </p:blipFill>
          <p:spPr>
            <a:xfrm>
              <a:off x="4585267" y="0"/>
              <a:ext cx="4217202" cy="2533824"/>
            </a:xfrm>
            <a:prstGeom prst="rect">
              <a:avLst/>
            </a:prstGeom>
            <a:ln w="12700" cap="flat">
              <a:noFill/>
              <a:miter lim="400000"/>
            </a:ln>
            <a:effectLst/>
          </p:spPr>
        </p:pic>
        <p:pic>
          <p:nvPicPr>
            <p:cNvPr id="1796" name="Picture 6" descr="Picture 6"/>
            <p:cNvPicPr>
              <a:picLocks noChangeAspect="1"/>
            </p:cNvPicPr>
            <p:nvPr/>
          </p:nvPicPr>
          <p:blipFill>
            <a:blip r:embed="rId2"/>
            <a:srcRect l="1609" t="13021" r="53720" b="5353"/>
            <a:stretch>
              <a:fillRect/>
            </a:stretch>
          </p:blipFill>
          <p:spPr>
            <a:xfrm>
              <a:off x="0" y="559"/>
              <a:ext cx="4217021" cy="2568587"/>
            </a:xfrm>
            <a:prstGeom prst="rect">
              <a:avLst/>
            </a:prstGeom>
            <a:ln w="12700" cap="flat">
              <a:noFill/>
              <a:miter lim="400000"/>
            </a:ln>
            <a:effectLst/>
          </p:spPr>
        </p:pic>
      </p:grpSp>
      <p:sp>
        <p:nvSpPr>
          <p:cNvPr id="1798" name="Rectangle 3"/>
          <p:cNvSpPr txBox="1"/>
          <p:nvPr/>
        </p:nvSpPr>
        <p:spPr>
          <a:xfrm>
            <a:off x="177800" y="1984312"/>
            <a:ext cx="4217194" cy="167639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lnSpc>
                <a:spcPct val="120000"/>
              </a:lnSpc>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When car is slowing or stopping </a:t>
            </a:r>
          </a:p>
          <a:p>
            <a:pPr algn="ctr">
              <a:lnSpc>
                <a:spcPct val="120000"/>
              </a:lnSpc>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the wheels turn the </a:t>
            </a:r>
            <a:r>
              <a:rPr b="1">
                <a:solidFill>
                  <a:srgbClr val="FBC901"/>
                </a:solidFill>
              </a:rPr>
              <a:t>e-Generator</a:t>
            </a:r>
          </a:p>
          <a:p>
            <a:pPr algn="ctr">
              <a:lnSpc>
                <a:spcPct val="120000"/>
              </a:lnSpc>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which charges the </a:t>
            </a:r>
            <a:r>
              <a:rPr b="1">
                <a:solidFill>
                  <a:srgbClr val="FBC901"/>
                </a:solidFill>
              </a:rPr>
              <a:t>Capacitor</a:t>
            </a:r>
          </a:p>
          <a:p>
            <a:pPr algn="ctr">
              <a:lnSpc>
                <a:spcPct val="120000"/>
              </a:lnSpc>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which gradually recharges the </a:t>
            </a:r>
            <a:r>
              <a:rPr b="1">
                <a:solidFill>
                  <a:srgbClr val="FBC901"/>
                </a:solidFill>
              </a:rPr>
              <a:t>Battery</a:t>
            </a:r>
          </a:p>
        </p:txBody>
      </p:sp>
      <p:sp>
        <p:nvSpPr>
          <p:cNvPr id="1799" name="Rectangle 3"/>
          <p:cNvSpPr txBox="1"/>
          <p:nvPr/>
        </p:nvSpPr>
        <p:spPr>
          <a:xfrm>
            <a:off x="4645800" y="1253749"/>
            <a:ext cx="4336853" cy="234346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lnSpc>
                <a:spcPct val="120000"/>
              </a:lnSpc>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When the car is cruising </a:t>
            </a:r>
          </a:p>
          <a:p>
            <a:pPr algn="ctr">
              <a:lnSpc>
                <a:spcPct val="120000"/>
              </a:lnSpc>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Capacitor</a:t>
            </a:r>
            <a:r>
              <a:t> charging of </a:t>
            </a:r>
            <a:r>
              <a:rPr b="1">
                <a:solidFill>
                  <a:srgbClr val="FBC901"/>
                </a:solidFill>
              </a:rPr>
              <a:t>Battery</a:t>
            </a:r>
            <a:r>
              <a:t> continues </a:t>
            </a:r>
          </a:p>
          <a:p>
            <a:pPr algn="ctr">
              <a:lnSpc>
                <a:spcPct val="120000"/>
              </a:lnSpc>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OR (not shown in figure):</a:t>
            </a:r>
          </a:p>
          <a:p>
            <a:pPr algn="ctr">
              <a:lnSpc>
                <a:spcPct val="120000"/>
              </a:lnSpc>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the </a:t>
            </a:r>
            <a:r>
              <a:rPr b="1">
                <a:solidFill>
                  <a:srgbClr val="FBC901"/>
                </a:solidFill>
              </a:rPr>
              <a:t>Battery</a:t>
            </a:r>
            <a:r>
              <a:t> can power the </a:t>
            </a:r>
            <a:r>
              <a:rPr b="1">
                <a:solidFill>
                  <a:srgbClr val="FBC901"/>
                </a:solidFill>
              </a:rPr>
              <a:t>e-Motor</a:t>
            </a:r>
            <a:r>
              <a:t> </a:t>
            </a:r>
          </a:p>
          <a:p>
            <a:pPr algn="ctr">
              <a:lnSpc>
                <a:spcPct val="120000"/>
              </a:lnSpc>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helping the </a:t>
            </a:r>
            <a:r>
              <a:rPr b="1">
                <a:solidFill>
                  <a:srgbClr val="FBC901"/>
                </a:solidFill>
              </a:rPr>
              <a:t>ICE</a:t>
            </a:r>
            <a:r>
              <a:t> to power the wheels </a:t>
            </a:r>
          </a:p>
          <a:p>
            <a:pPr algn="ctr">
              <a:lnSpc>
                <a:spcPct val="120000"/>
              </a:lnSpc>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a:t>
            </a:r>
            <a:r>
              <a:rPr b="1"/>
              <a:t>HEV</a:t>
            </a:r>
            <a:r>
              <a:t> configuration discussed earlier)</a:t>
            </a:r>
          </a:p>
        </p:txBody>
      </p:sp>
      <p:sp>
        <p:nvSpPr>
          <p:cNvPr id="1800" name="Rectangle 5"/>
          <p:cNvSpPr txBox="1"/>
          <p:nvPr/>
        </p:nvSpPr>
        <p:spPr>
          <a:xfrm>
            <a:off x="547704" y="6573474"/>
            <a:ext cx="8207441"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Figure of MAZDA "i-ELOOP system from: https://www.mazda.com/en/innovation/technology/env/i-eloop/</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 name="Rectangle 2"/>
          <p:cNvSpPr txBox="1">
            <a:spLocks noGrp="1"/>
          </p:cNvSpPr>
          <p:nvPr>
            <p:ph type="title"/>
          </p:nvPr>
        </p:nvSpPr>
        <p:spPr>
          <a:xfrm>
            <a:off x="79424" y="25399"/>
            <a:ext cx="9144001" cy="455149"/>
          </a:xfrm>
          <a:prstGeom prst="rect">
            <a:avLst/>
          </a:prstGeom>
        </p:spPr>
        <p:txBody>
          <a:bodyPr/>
          <a:lstStyle/>
          <a:p>
            <a:r>
              <a:t>Regenerative Braking </a:t>
            </a:r>
            <a:r>
              <a:rPr b="1"/>
              <a:t>really</a:t>
            </a:r>
            <a:r>
              <a:t> is just about that simple:</a:t>
            </a:r>
          </a:p>
        </p:txBody>
      </p:sp>
      <p:sp>
        <p:nvSpPr>
          <p:cNvPr id="1803" name="Rectangle 3"/>
          <p:cNvSpPr txBox="1">
            <a:spLocks noGrp="1"/>
          </p:cNvSpPr>
          <p:nvPr>
            <p:ph type="body" idx="1"/>
          </p:nvPr>
        </p:nvSpPr>
        <p:spPr>
          <a:xfrm>
            <a:off x="190500" y="706406"/>
            <a:ext cx="8921850" cy="5218739"/>
          </a:xfrm>
          <a:prstGeom prst="rect">
            <a:avLst/>
          </a:prstGeom>
        </p:spPr>
        <p:txBody>
          <a:bodyPr/>
          <a:lstStyle/>
          <a:p>
            <a:pPr>
              <a:tabLst>
                <a:tab pos="444500" algn="l"/>
                <a:tab pos="1016000" algn="l"/>
                <a:tab pos="1473200" algn="l"/>
                <a:tab pos="1930400" algn="l"/>
                <a:tab pos="2387600" algn="l"/>
              </a:tabLst>
            </a:pPr>
            <a:r>
              <a:t>The essential ingredient is a handy </a:t>
            </a:r>
            <a:r>
              <a:rPr b="1">
                <a:solidFill>
                  <a:srgbClr val="FBC901"/>
                </a:solidFill>
              </a:rPr>
              <a:t>e-Motor / e-Generator</a:t>
            </a:r>
            <a:r>
              <a:t> (along with its </a:t>
            </a:r>
            <a:r>
              <a:rPr b="1">
                <a:solidFill>
                  <a:srgbClr val="FBC901"/>
                </a:solidFill>
              </a:rPr>
              <a:t>Batteries</a:t>
            </a:r>
            <a:r>
              <a:t>)</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The </a:t>
            </a:r>
            <a:r>
              <a:rPr b="1">
                <a:solidFill>
                  <a:srgbClr val="FBC901"/>
                </a:solidFill>
              </a:rPr>
              <a:t>Capacitor</a:t>
            </a:r>
            <a:r>
              <a:t> is easy (and more effective Supercapacitors are being developed)</a:t>
            </a:r>
          </a:p>
          <a:p>
            <a:pPr>
              <a:tabLst>
                <a:tab pos="444500" algn="l"/>
                <a:tab pos="1016000" algn="l"/>
                <a:tab pos="1473200" algn="l"/>
                <a:tab pos="1930400" algn="l"/>
                <a:tab pos="2387600" algn="l"/>
              </a:tabLst>
              <a:defRPr sz="800"/>
            </a:pPr>
            <a:endParaRPr/>
          </a:p>
          <a:p>
            <a:pPr>
              <a:tabLst>
                <a:tab pos="444500" algn="l"/>
                <a:tab pos="1016000" algn="l"/>
                <a:tab pos="1473200" algn="l"/>
                <a:tab pos="1930400" algn="l"/>
                <a:tab pos="2387600" algn="l"/>
              </a:tabLst>
            </a:pPr>
            <a:r>
              <a:t>And the </a:t>
            </a:r>
            <a:r>
              <a:rPr b="1">
                <a:solidFill>
                  <a:srgbClr val="FBC901"/>
                </a:solidFill>
              </a:rPr>
              <a:t>electronic components</a:t>
            </a:r>
            <a:r>
              <a:t> consist primarily of simple electrical circuits which</a:t>
            </a:r>
          </a:p>
          <a:p>
            <a:pPr>
              <a:tabLst>
                <a:tab pos="444500" algn="l"/>
                <a:tab pos="1016000" algn="l"/>
                <a:tab pos="1473200" algn="l"/>
                <a:tab pos="1930400" algn="l"/>
                <a:tab pos="2387600" algn="l"/>
              </a:tabLst>
              <a:defRPr sz="700"/>
            </a:pPr>
            <a:endParaRPr/>
          </a:p>
          <a:p>
            <a:pPr marL="0" lvl="1" indent="640896">
              <a:buSzTx/>
              <a:buNone/>
              <a:tabLst>
                <a:tab pos="444500" algn="l"/>
                <a:tab pos="1016000" algn="l"/>
                <a:tab pos="1473200" algn="l"/>
                <a:tab pos="1930400" algn="l"/>
                <a:tab pos="2387600" algn="l"/>
              </a:tabLst>
            </a:pPr>
            <a:r>
              <a:t>ensure that electrical power moves in desirable directions, at desirable times</a:t>
            </a:r>
          </a:p>
          <a:p>
            <a:pPr>
              <a:tabLst>
                <a:tab pos="444500" algn="l"/>
                <a:tab pos="1016000" algn="l"/>
                <a:tab pos="1473200" algn="l"/>
                <a:tab pos="1930400" algn="l"/>
                <a:tab pos="2387600" algn="l"/>
              </a:tabLst>
              <a:defRPr sz="900"/>
            </a:pPr>
            <a:endParaRPr/>
          </a:p>
          <a:p>
            <a:pPr algn="ctr">
              <a:tabLst>
                <a:tab pos="444500" algn="l"/>
                <a:tab pos="1016000" algn="l"/>
                <a:tab pos="1473200" algn="l"/>
                <a:tab pos="1930400" algn="l"/>
                <a:tab pos="2387600" algn="l"/>
              </a:tabLst>
              <a:defRPr sz="1600" i="1"/>
            </a:pPr>
            <a:r>
              <a:t>(For electrically inclined readers, I've included papers about the required </a:t>
            </a:r>
          </a:p>
          <a:p>
            <a:pPr algn="ctr">
              <a:tabLst>
                <a:tab pos="444500" algn="l"/>
                <a:tab pos="1016000" algn="l"/>
                <a:tab pos="1473200" algn="l"/>
                <a:tab pos="1930400" algn="l"/>
                <a:tab pos="2387600" algn="l"/>
              </a:tabLst>
              <a:defRPr sz="1600" i="1"/>
            </a:pPr>
            <a:r>
              <a:t>circuit operation + circuit examples </a:t>
            </a:r>
            <a:r>
              <a:rPr u="sng">
                <a:solidFill>
                  <a:srgbClr val="00CCFF"/>
                </a:solidFill>
                <a:uFill>
                  <a:solidFill>
                    <a:srgbClr val="00CCFF"/>
                  </a:solidFill>
                </a:uFill>
                <a:hlinkClick r:id="rId2"/>
              </a:rPr>
              <a:t>HERE</a:t>
            </a:r>
            <a:r>
              <a:t> in this note set's </a:t>
            </a:r>
            <a:r>
              <a:rPr u="sng">
                <a:solidFill>
                  <a:srgbClr val="00CCFF"/>
                </a:solidFill>
                <a:uFill>
                  <a:solidFill>
                    <a:srgbClr val="00CCFF"/>
                  </a:solidFill>
                </a:uFill>
                <a:hlinkClick r:id="rId3"/>
              </a:rPr>
              <a:t>Resources</a:t>
            </a:r>
            <a:r>
              <a:t> webpage)</a:t>
            </a:r>
          </a:p>
          <a:p>
            <a:pPr>
              <a:tabLst>
                <a:tab pos="444500" algn="l"/>
                <a:tab pos="1016000" algn="l"/>
                <a:tab pos="1473200" algn="l"/>
                <a:tab pos="1930400" algn="l"/>
                <a:tab pos="2387600" algn="l"/>
              </a:tabLst>
              <a:defRPr sz="1900"/>
            </a:pPr>
            <a:endParaRPr/>
          </a:p>
          <a:p>
            <a:pPr>
              <a:tabLst>
                <a:tab pos="444500" algn="l"/>
                <a:tab pos="1016000" algn="l"/>
                <a:tab pos="1473200" algn="l"/>
                <a:tab pos="1930400" algn="l"/>
                <a:tab pos="2387600" algn="l"/>
              </a:tabLst>
              <a:defRPr sz="1900"/>
            </a:pPr>
            <a:endParaRPr/>
          </a:p>
          <a:p>
            <a:pPr>
              <a:tabLst>
                <a:tab pos="444500" algn="l"/>
                <a:tab pos="1016000" algn="l"/>
                <a:tab pos="1473200" algn="l"/>
                <a:tab pos="1930400" algn="l"/>
                <a:tab pos="2387600" algn="l"/>
              </a:tabLst>
              <a:defRPr b="1"/>
            </a:pPr>
            <a:r>
              <a:t>Making </a:t>
            </a:r>
            <a:r>
              <a:rPr>
                <a:solidFill>
                  <a:srgbClr val="FBC901"/>
                </a:solidFill>
              </a:rPr>
              <a:t>electronic</a:t>
            </a:r>
            <a:r>
              <a:t> Regenerative Braking a LOT simpler than </a:t>
            </a:r>
            <a:r>
              <a:rPr>
                <a:solidFill>
                  <a:srgbClr val="FBC901"/>
                </a:solidFill>
              </a:rPr>
              <a:t>mechanical</a:t>
            </a:r>
            <a:r>
              <a:t> KERS</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endParaRPr/>
          </a:p>
          <a:p>
            <a:pPr>
              <a:tabLst>
                <a:tab pos="444500" algn="l"/>
                <a:tab pos="1016000" algn="l"/>
                <a:tab pos="1473200" algn="l"/>
                <a:tab pos="1930400" algn="l"/>
                <a:tab pos="2387600" algn="l"/>
              </a:tabLst>
            </a:pPr>
            <a:r>
              <a:t>	</a:t>
            </a:r>
          </a:p>
          <a:p>
            <a:pPr>
              <a:tabLst>
                <a:tab pos="444500" algn="l"/>
                <a:tab pos="1016000" algn="l"/>
                <a:tab pos="1473200" algn="l"/>
                <a:tab pos="1930400" algn="l"/>
                <a:tab pos="2387600" algn="l"/>
              </a:tabLst>
            </a:pPr>
            <a:r>
              <a:t>But, of course, if you want to make things even simpler, </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there IS the option of just eliminating the ICE, taking you all the way to:</a:t>
            </a:r>
          </a:p>
        </p:txBody>
      </p:sp>
      <p:sp>
        <p:nvSpPr>
          <p:cNvPr id="1804"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6" name="Rectangle 2"/>
          <p:cNvSpPr txBox="1">
            <a:spLocks noGrp="1"/>
          </p:cNvSpPr>
          <p:nvPr>
            <p:ph type="title"/>
          </p:nvPr>
        </p:nvSpPr>
        <p:spPr>
          <a:xfrm>
            <a:off x="304800" y="1930400"/>
            <a:ext cx="8534400" cy="1413901"/>
          </a:xfrm>
          <a:prstGeom prst="rect">
            <a:avLst/>
          </a:prstGeom>
        </p:spPr>
        <p:txBody>
          <a:bodyPr/>
          <a:lstStyle/>
          <a:p>
            <a:pPr>
              <a:defRPr sz="2200" b="1">
                <a:solidFill>
                  <a:srgbClr val="FBC901"/>
                </a:solidFill>
              </a:defRPr>
            </a:pPr>
            <a:r>
              <a:t>Part II:</a:t>
            </a:r>
          </a:p>
          <a:p>
            <a:pPr>
              <a:defRPr sz="2200" b="1">
                <a:solidFill>
                  <a:srgbClr val="FBC901"/>
                </a:solidFill>
              </a:defRPr>
            </a:pPr>
            <a:endParaRPr/>
          </a:p>
          <a:p>
            <a:pPr>
              <a:defRPr sz="2200" b="1">
                <a:solidFill>
                  <a:srgbClr val="FBC901"/>
                </a:solidFill>
              </a:defRPr>
            </a:pPr>
            <a:r>
              <a:rPr>
                <a:solidFill>
                  <a:srgbClr val="66CC33"/>
                </a:solidFill>
              </a:rPr>
              <a:t>GREEN</a:t>
            </a:r>
            <a:r>
              <a:t> Cars &amp; Trucks</a:t>
            </a:r>
          </a:p>
        </p:txBody>
      </p:sp>
      <p:sp>
        <p:nvSpPr>
          <p:cNvPr id="1807"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9" name="Rectangle 2"/>
          <p:cNvSpPr txBox="1">
            <a:spLocks noGrp="1"/>
          </p:cNvSpPr>
          <p:nvPr>
            <p:ph type="title"/>
          </p:nvPr>
        </p:nvSpPr>
        <p:spPr>
          <a:xfrm>
            <a:off x="85080" y="50799"/>
            <a:ext cx="8973840" cy="455149"/>
          </a:xfrm>
          <a:prstGeom prst="rect">
            <a:avLst/>
          </a:prstGeom>
        </p:spPr>
        <p:txBody>
          <a:bodyPr/>
          <a:lstStyle/>
          <a:p>
            <a:r>
              <a:rPr>
                <a:solidFill>
                  <a:srgbClr val="66CC33"/>
                </a:solidFill>
              </a:rPr>
              <a:t>Green</a:t>
            </a:r>
            <a:r>
              <a:t> Plug-in Electric Vehicle Basics:</a:t>
            </a:r>
          </a:p>
        </p:txBody>
      </p:sp>
      <p:sp>
        <p:nvSpPr>
          <p:cNvPr id="1810" name="Rectangle 3"/>
          <p:cNvSpPr txBox="1">
            <a:spLocks noGrp="1"/>
          </p:cNvSpPr>
          <p:nvPr>
            <p:ph type="body" sz="quarter" idx="1"/>
          </p:nvPr>
        </p:nvSpPr>
        <p:spPr>
          <a:xfrm>
            <a:off x="139700" y="642906"/>
            <a:ext cx="8534400" cy="455148"/>
          </a:xfrm>
          <a:prstGeom prst="rect">
            <a:avLst/>
          </a:prstGeom>
        </p:spPr>
        <p:txBody>
          <a:bodyPr/>
          <a:lstStyle>
            <a:lvl1pPr>
              <a:tabLst>
                <a:tab pos="444500" algn="l"/>
                <a:tab pos="1016000" algn="l"/>
                <a:tab pos="1473200" algn="l"/>
                <a:tab pos="1930400" algn="l"/>
                <a:tab pos="2387600" algn="l"/>
              </a:tabLst>
            </a:lvl1pPr>
          </a:lstStyle>
          <a:p>
            <a:r>
              <a:t>Earlier I suggested a PEV might be this simple:</a:t>
            </a:r>
          </a:p>
        </p:txBody>
      </p:sp>
      <p:sp>
        <p:nvSpPr>
          <p:cNvPr id="1811" name="Rectangle 3"/>
          <p:cNvSpPr txBox="1"/>
          <p:nvPr/>
        </p:nvSpPr>
        <p:spPr>
          <a:xfrm>
            <a:off x="139700" y="3387360"/>
            <a:ext cx="8534400" cy="45514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Which looks </a:t>
            </a:r>
            <a:r>
              <a:rPr b="1"/>
              <a:t>awfully close</a:t>
            </a:r>
            <a:r>
              <a:t> to a "PEV concept" released by Volkswagen:</a:t>
            </a:r>
          </a:p>
        </p:txBody>
      </p:sp>
      <p:sp>
        <p:nvSpPr>
          <p:cNvPr id="1812" name="Rectangle 5"/>
          <p:cNvSpPr txBox="1"/>
          <p:nvPr/>
        </p:nvSpPr>
        <p:spPr>
          <a:xfrm>
            <a:off x="304800" y="65715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Adapted from: https://evreporter.com/ev-powertrain-components/</a:t>
            </a:r>
          </a:p>
        </p:txBody>
      </p:sp>
      <p:grpSp>
        <p:nvGrpSpPr>
          <p:cNvPr id="1819" name="Group"/>
          <p:cNvGrpSpPr/>
          <p:nvPr/>
        </p:nvGrpSpPr>
        <p:grpSpPr>
          <a:xfrm>
            <a:off x="227607" y="3757818"/>
            <a:ext cx="8033148" cy="2757458"/>
            <a:chOff x="0" y="0"/>
            <a:chExt cx="8033146" cy="2757457"/>
          </a:xfrm>
        </p:grpSpPr>
        <p:sp>
          <p:nvSpPr>
            <p:cNvPr id="1813" name="Rectangle 3"/>
            <p:cNvSpPr txBox="1"/>
            <p:nvPr/>
          </p:nvSpPr>
          <p:spPr>
            <a:xfrm>
              <a:off x="0" y="829960"/>
              <a:ext cx="2197646" cy="907487"/>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Rear: </a:t>
              </a:r>
            </a:p>
            <a:p>
              <a: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e-Motor / Generator </a:t>
              </a:r>
            </a:p>
            <a:p>
              <a: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Gearbox &amp; Power Control</a:t>
              </a:r>
            </a:p>
          </p:txBody>
        </p:sp>
        <p:sp>
          <p:nvSpPr>
            <p:cNvPr id="1814" name="Rectangle 3"/>
            <p:cNvSpPr txBox="1"/>
            <p:nvPr/>
          </p:nvSpPr>
          <p:spPr>
            <a:xfrm>
              <a:off x="6223992" y="1033160"/>
              <a:ext cx="1809155" cy="704287"/>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p>
              <a:pPr algn="ctr" defTabSz="768095">
                <a:spcBef>
                  <a:spcPts val="300"/>
                </a:spcBef>
                <a:tabLst>
                  <a:tab pos="368300" algn="l"/>
                  <a:tab pos="850900" algn="l"/>
                  <a:tab pos="1231900" algn="l"/>
                  <a:tab pos="1625600" algn="l"/>
                  <a:tab pos="2006600" algn="l"/>
                </a:tabLst>
                <a:defRPr sz="1175" b="0">
                  <a:solidFill>
                    <a:srgbClr val="FFFFFF"/>
                  </a:solidFill>
                  <a:effectLst>
                    <a:outerShdw blurRad="32004" dist="32004" dir="2700000" rotWithShape="0">
                      <a:srgbClr val="000000"/>
                    </a:outerShdw>
                  </a:effectLst>
                  <a:latin typeface="+mn-lt"/>
                  <a:ea typeface="+mn-ea"/>
                  <a:cs typeface="+mn-cs"/>
                  <a:sym typeface="Arial"/>
                </a:defRPr>
              </a:pPr>
              <a:r>
                <a:t>Front:</a:t>
              </a:r>
            </a:p>
            <a:p>
              <a:pPr algn="ctr" defTabSz="768095">
                <a:spcBef>
                  <a:spcPts val="300"/>
                </a:spcBef>
                <a:tabLst>
                  <a:tab pos="368300" algn="l"/>
                  <a:tab pos="850900" algn="l"/>
                  <a:tab pos="1231900" algn="l"/>
                  <a:tab pos="1625600" algn="l"/>
                  <a:tab pos="2006600" algn="l"/>
                </a:tabLst>
                <a:defRPr sz="1175" b="0">
                  <a:solidFill>
                    <a:srgbClr val="FFFFFF"/>
                  </a:solidFill>
                  <a:effectLst>
                    <a:outerShdw blurRad="32004" dist="32004" dir="2700000" rotWithShape="0">
                      <a:srgbClr val="000000"/>
                    </a:outerShdw>
                  </a:effectLst>
                  <a:latin typeface="+mn-lt"/>
                  <a:ea typeface="+mn-ea"/>
                  <a:cs typeface="+mn-cs"/>
                  <a:sym typeface="Arial"/>
                </a:defRPr>
              </a:pPr>
              <a:r>
                <a:t>Optional e-Motor</a:t>
              </a:r>
            </a:p>
            <a:p>
              <a:pPr algn="ctr" defTabSz="768095">
                <a:spcBef>
                  <a:spcPts val="300"/>
                </a:spcBef>
                <a:tabLst>
                  <a:tab pos="368300" algn="l"/>
                  <a:tab pos="850900" algn="l"/>
                  <a:tab pos="1231900" algn="l"/>
                  <a:tab pos="1625600" algn="l"/>
                  <a:tab pos="2006600" algn="l"/>
                </a:tabLst>
                <a:defRPr sz="1175" b="0">
                  <a:solidFill>
                    <a:srgbClr val="FFFFFF"/>
                  </a:solidFill>
                  <a:effectLst>
                    <a:outerShdw blurRad="32004" dist="32004" dir="2700000" rotWithShape="0">
                      <a:srgbClr val="000000"/>
                    </a:outerShdw>
                  </a:effectLst>
                  <a:latin typeface="+mn-lt"/>
                  <a:ea typeface="+mn-ea"/>
                  <a:cs typeface="+mn-cs"/>
                  <a:sym typeface="Arial"/>
                </a:defRPr>
              </a:pPr>
              <a:r>
                <a:t>for 4WD</a:t>
              </a:r>
            </a:p>
          </p:txBody>
        </p:sp>
        <p:grpSp>
          <p:nvGrpSpPr>
            <p:cNvPr id="1817" name="Group"/>
            <p:cNvGrpSpPr/>
            <p:nvPr/>
          </p:nvGrpSpPr>
          <p:grpSpPr>
            <a:xfrm>
              <a:off x="1985917" y="0"/>
              <a:ext cx="4624714" cy="2757458"/>
              <a:chOff x="0" y="0"/>
              <a:chExt cx="4624712" cy="2757457"/>
            </a:xfrm>
          </p:grpSpPr>
          <p:pic>
            <p:nvPicPr>
              <p:cNvPr id="1815" name="VW concept PEV.gif" descr="VW concept PEV.gif"/>
              <p:cNvPicPr>
                <a:picLocks noChangeAspect="1"/>
              </p:cNvPicPr>
              <p:nvPr/>
            </p:nvPicPr>
            <p:blipFill>
              <a:blip r:embed="rId2"/>
              <a:stretch>
                <a:fillRect/>
              </a:stretch>
            </p:blipFill>
            <p:spPr>
              <a:xfrm>
                <a:off x="0" y="0"/>
                <a:ext cx="4624713" cy="2757458"/>
              </a:xfrm>
              <a:prstGeom prst="rect">
                <a:avLst/>
              </a:prstGeom>
              <a:ln w="12700" cap="flat">
                <a:noFill/>
                <a:miter lim="400000"/>
              </a:ln>
              <a:effectLst/>
            </p:spPr>
          </p:pic>
          <p:sp>
            <p:nvSpPr>
              <p:cNvPr id="1816" name="Rectangle"/>
              <p:cNvSpPr/>
              <p:nvPr/>
            </p:nvSpPr>
            <p:spPr>
              <a:xfrm>
                <a:off x="1463124" y="1344435"/>
                <a:ext cx="1270001" cy="128017"/>
              </a:xfrm>
              <a:prstGeom prst="rect">
                <a:avLst/>
              </a:prstGeom>
              <a:solidFill>
                <a:srgbClr val="777777"/>
              </a:solidFill>
              <a:ln w="12700" cap="flat">
                <a:noFill/>
                <a:miter lim="400000"/>
              </a:ln>
              <a:effectLst/>
            </p:spPr>
            <p:txBody>
              <a:bodyPr wrap="square" lIns="45719" tIns="45719" rIns="45719" bIns="45719" numCol="1" anchor="t">
                <a:noAutofit/>
              </a:bodyPr>
              <a:lstStyle/>
              <a:p>
                <a:endParaRPr/>
              </a:p>
            </p:txBody>
          </p:sp>
        </p:grpSp>
        <p:sp>
          <p:nvSpPr>
            <p:cNvPr id="1818" name="Rectangle 3"/>
            <p:cNvSpPr txBox="1"/>
            <p:nvPr/>
          </p:nvSpPr>
          <p:spPr>
            <a:xfrm>
              <a:off x="3393696" y="1259722"/>
              <a:ext cx="1809156" cy="455148"/>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lvl1pPr>
            </a:lstStyle>
            <a:p>
              <a:r>
                <a:t>Batteries</a:t>
              </a:r>
            </a:p>
          </p:txBody>
        </p:sp>
      </p:grpSp>
      <p:grpSp>
        <p:nvGrpSpPr>
          <p:cNvPr id="1841" name="Group"/>
          <p:cNvGrpSpPr/>
          <p:nvPr/>
        </p:nvGrpSpPr>
        <p:grpSpPr>
          <a:xfrm>
            <a:off x="2027088" y="1054369"/>
            <a:ext cx="4774265" cy="2244135"/>
            <a:chOff x="0" y="0"/>
            <a:chExt cx="4774263" cy="2244133"/>
          </a:xfrm>
        </p:grpSpPr>
        <p:sp>
          <p:nvSpPr>
            <p:cNvPr id="1820" name="Rounded Rectangle"/>
            <p:cNvSpPr/>
            <p:nvPr/>
          </p:nvSpPr>
          <p:spPr>
            <a:xfrm>
              <a:off x="780568" y="0"/>
              <a:ext cx="2829560" cy="2244134"/>
            </a:xfrm>
            <a:prstGeom prst="roundRect">
              <a:avLst>
                <a:gd name="adj" fmla="val 9185"/>
              </a:avLst>
            </a:prstGeom>
            <a:solidFill>
              <a:srgbClr val="4F81BD">
                <a:alpha val="25097"/>
              </a:srgbClr>
            </a:solidFill>
            <a:ln w="12700" cap="flat">
              <a:noFill/>
              <a:miter lim="400000"/>
            </a:ln>
            <a:effectLst/>
          </p:spPr>
          <p:txBody>
            <a:bodyPr wrap="square" lIns="45719" tIns="45719" rIns="45719" bIns="45719" numCol="1" anchor="ctr">
              <a:noAutofit/>
            </a:bodyPr>
            <a:lstStyle/>
            <a:p>
              <a:pPr defTabSz="457200">
                <a:defRPr b="0">
                  <a:solidFill>
                    <a:srgbClr val="000000"/>
                  </a:solidFill>
                  <a:latin typeface="+mn-lt"/>
                  <a:ea typeface="+mn-ea"/>
                  <a:cs typeface="+mn-cs"/>
                  <a:sym typeface="Arial"/>
                </a:defRPr>
              </a:pPr>
              <a:endParaRPr/>
            </a:p>
          </p:txBody>
        </p:sp>
        <p:grpSp>
          <p:nvGrpSpPr>
            <p:cNvPr id="1823" name="Group"/>
            <p:cNvGrpSpPr/>
            <p:nvPr/>
          </p:nvGrpSpPr>
          <p:grpSpPr>
            <a:xfrm>
              <a:off x="1206439" y="829353"/>
              <a:ext cx="744982" cy="439071"/>
              <a:chOff x="0" y="0"/>
              <a:chExt cx="744980" cy="439069"/>
            </a:xfrm>
          </p:grpSpPr>
          <p:sp>
            <p:nvSpPr>
              <p:cNvPr id="1821" name="Rounded Rectangle"/>
              <p:cNvSpPr/>
              <p:nvPr/>
            </p:nvSpPr>
            <p:spPr>
              <a:xfrm>
                <a:off x="13198" y="0"/>
                <a:ext cx="731783" cy="439070"/>
              </a:xfrm>
              <a:prstGeom prst="roundRect">
                <a:avLst>
                  <a:gd name="adj" fmla="val 16667"/>
                </a:avLst>
              </a:prstGeom>
              <a:solidFill>
                <a:srgbClr val="99FF99"/>
              </a:solidFill>
              <a:ln w="12700" cap="flat">
                <a:noFill/>
                <a:miter lim="400000"/>
              </a:ln>
              <a:effectLst>
                <a:outerShdw blurRad="63500" dist="17960" dir="2700000" rotWithShape="0">
                  <a:srgbClr val="5C995C">
                    <a:alpha val="74996"/>
                  </a:srgbClr>
                </a:outerShdw>
              </a:effectLst>
            </p:spPr>
            <p:txBody>
              <a:bodyPr wrap="square" lIns="45719" tIns="45719" rIns="45719" bIns="45719" numCol="1" anchor="ctr">
                <a:noAutofit/>
              </a:bodyPr>
              <a:lstStyle/>
              <a:p>
                <a:pPr algn="ctr" defTabSz="457200">
                  <a:defRPr>
                    <a:solidFill>
                      <a:srgbClr val="000000"/>
                    </a:solidFill>
                    <a:latin typeface="Calibri"/>
                    <a:ea typeface="Calibri"/>
                    <a:cs typeface="Calibri"/>
                    <a:sym typeface="Calibri"/>
                  </a:defRPr>
                </a:pPr>
                <a:endParaRPr/>
              </a:p>
            </p:txBody>
          </p:sp>
          <p:sp>
            <p:nvSpPr>
              <p:cNvPr id="1822" name="Battery"/>
              <p:cNvSpPr txBox="1"/>
              <p:nvPr/>
            </p:nvSpPr>
            <p:spPr>
              <a:xfrm>
                <a:off x="0" y="81968"/>
                <a:ext cx="709601" cy="314018"/>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4" tIns="45714" rIns="45714" bIns="45714" numCol="1" anchor="ctr">
                <a:noAutofit/>
              </a:bodyPr>
              <a:lstStyle>
                <a:lvl1pPr algn="ctr" defTabSz="457200">
                  <a:defRPr sz="1200" b="0" i="1">
                    <a:solidFill>
                      <a:srgbClr val="000000"/>
                    </a:solidFill>
                    <a:latin typeface="+mn-lt"/>
                    <a:ea typeface="+mn-ea"/>
                    <a:cs typeface="+mn-cs"/>
                    <a:sym typeface="Arial"/>
                  </a:defRPr>
                </a:lvl1pPr>
              </a:lstStyle>
              <a:p>
                <a:r>
                  <a:t>Battery</a:t>
                </a:r>
              </a:p>
            </p:txBody>
          </p:sp>
        </p:grpSp>
        <p:grpSp>
          <p:nvGrpSpPr>
            <p:cNvPr id="1826" name="Group"/>
            <p:cNvGrpSpPr/>
            <p:nvPr/>
          </p:nvGrpSpPr>
          <p:grpSpPr>
            <a:xfrm>
              <a:off x="0" y="536640"/>
              <a:ext cx="731783" cy="1024497"/>
              <a:chOff x="0" y="0"/>
              <a:chExt cx="731782" cy="1024495"/>
            </a:xfrm>
          </p:grpSpPr>
          <p:sp>
            <p:nvSpPr>
              <p:cNvPr id="1824" name="Rounded Rectangle"/>
              <p:cNvSpPr/>
              <p:nvPr/>
            </p:nvSpPr>
            <p:spPr>
              <a:xfrm>
                <a:off x="0" y="0"/>
                <a:ext cx="731783" cy="1024496"/>
              </a:xfrm>
              <a:prstGeom prst="roundRect">
                <a:avLst>
                  <a:gd name="adj" fmla="val 16667"/>
                </a:avLst>
              </a:prstGeom>
              <a:solidFill>
                <a:srgbClr val="66CC33"/>
              </a:solidFill>
              <a:ln w="12700" cap="flat">
                <a:noFill/>
                <a:miter lim="400000"/>
              </a:ln>
              <a:effectLst>
                <a:outerShdw blurRad="63500" dist="17960" dir="2700000" rotWithShape="0">
                  <a:srgbClr val="92897A">
                    <a:alpha val="74996"/>
                  </a:srgbClr>
                </a:outerShdw>
              </a:effectLst>
            </p:spPr>
            <p:txBody>
              <a:bodyPr wrap="square" lIns="45719" tIns="45719" rIns="45719" bIns="45719" numCol="1" anchor="ctr">
                <a:noAutofit/>
              </a:bodyPr>
              <a:lstStyle/>
              <a:p>
                <a:pPr algn="ctr" defTabSz="457200">
                  <a:defRPr>
                    <a:solidFill>
                      <a:srgbClr val="000000"/>
                    </a:solidFill>
                    <a:latin typeface="Calibri"/>
                    <a:ea typeface="Calibri"/>
                    <a:cs typeface="Calibri"/>
                    <a:sym typeface="Calibri"/>
                  </a:defRPr>
                </a:pPr>
                <a:endParaRPr/>
              </a:p>
            </p:txBody>
          </p:sp>
          <p:sp>
            <p:nvSpPr>
              <p:cNvPr id="1825" name="Grid"/>
              <p:cNvSpPr txBox="1"/>
              <p:nvPr/>
            </p:nvSpPr>
            <p:spPr>
              <a:xfrm>
                <a:off x="145395" y="314624"/>
                <a:ext cx="440992" cy="49552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4" tIns="45714" rIns="45714" bIns="45714" numCol="1" anchor="ctr">
                <a:noAutofit/>
              </a:bodyPr>
              <a:lstStyle>
                <a:lvl1pPr algn="ctr" defTabSz="457200">
                  <a:defRPr sz="1200" b="0" i="1">
                    <a:solidFill>
                      <a:srgbClr val="000000"/>
                    </a:solidFill>
                    <a:latin typeface="+mn-lt"/>
                    <a:ea typeface="+mn-ea"/>
                    <a:cs typeface="+mn-cs"/>
                    <a:sym typeface="Arial"/>
                  </a:defRPr>
                </a:lvl1pPr>
              </a:lstStyle>
              <a:p>
                <a:r>
                  <a:t>Grid</a:t>
                </a:r>
              </a:p>
            </p:txBody>
          </p:sp>
        </p:grpSp>
        <p:sp>
          <p:nvSpPr>
            <p:cNvPr id="1842" name="Connection Line"/>
            <p:cNvSpPr/>
            <p:nvPr/>
          </p:nvSpPr>
          <p:spPr>
            <a:xfrm>
              <a:off x="731837" y="1048888"/>
              <a:ext cx="474704" cy="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noFill/>
            <a:ln w="127000" cap="flat">
              <a:solidFill>
                <a:srgbClr val="FF9300"/>
              </a:solidFill>
              <a:prstDash val="solid"/>
              <a:round/>
              <a:tailEnd type="triangle" w="med" len="med"/>
            </a:ln>
            <a:effectLst/>
          </p:spPr>
          <p:txBody>
            <a:bodyPr/>
            <a:lstStyle/>
            <a:p>
              <a:endParaRPr/>
            </a:p>
          </p:txBody>
        </p:sp>
        <p:grpSp>
          <p:nvGrpSpPr>
            <p:cNvPr id="1830" name="Group"/>
            <p:cNvGrpSpPr/>
            <p:nvPr/>
          </p:nvGrpSpPr>
          <p:grpSpPr>
            <a:xfrm>
              <a:off x="2423100" y="804036"/>
              <a:ext cx="861705" cy="517023"/>
              <a:chOff x="0" y="0"/>
              <a:chExt cx="861704" cy="517022"/>
            </a:xfrm>
          </p:grpSpPr>
          <p:sp>
            <p:nvSpPr>
              <p:cNvPr id="1828" name="Rounded Rectangle"/>
              <p:cNvSpPr/>
              <p:nvPr/>
            </p:nvSpPr>
            <p:spPr>
              <a:xfrm>
                <a:off x="0" y="0"/>
                <a:ext cx="861705" cy="517023"/>
              </a:xfrm>
              <a:prstGeom prst="roundRect">
                <a:avLst>
                  <a:gd name="adj" fmla="val 16667"/>
                </a:avLst>
              </a:prstGeom>
              <a:solidFill>
                <a:srgbClr val="8EB4DA"/>
              </a:solidFill>
              <a:ln w="12700" cap="flat">
                <a:noFill/>
                <a:miter lim="400000"/>
              </a:ln>
              <a:effectLst>
                <a:outerShdw blurRad="63500" dist="17960" dir="2700000" rotWithShape="0">
                  <a:srgbClr val="556C83">
                    <a:alpha val="74996"/>
                  </a:srgbClr>
                </a:outerShdw>
              </a:effectLst>
            </p:spPr>
            <p:txBody>
              <a:bodyPr wrap="square" lIns="45719" tIns="45719" rIns="45719" bIns="45719" numCol="1" anchor="ctr">
                <a:noAutofit/>
              </a:bodyPr>
              <a:lstStyle/>
              <a:p>
                <a:pPr algn="ctr" defTabSz="457200">
                  <a:defRPr>
                    <a:solidFill>
                      <a:srgbClr val="000000"/>
                    </a:solidFill>
                    <a:latin typeface="Calibri"/>
                    <a:ea typeface="Calibri"/>
                    <a:cs typeface="Calibri"/>
                    <a:sym typeface="Calibri"/>
                  </a:defRPr>
                </a:pPr>
                <a:endParaRPr/>
              </a:p>
            </p:txBody>
          </p:sp>
          <p:sp>
            <p:nvSpPr>
              <p:cNvPr id="1829" name="Power…"/>
              <p:cNvSpPr txBox="1"/>
              <p:nvPr/>
            </p:nvSpPr>
            <p:spPr>
              <a:xfrm>
                <a:off x="99470" y="25801"/>
                <a:ext cx="662764" cy="46542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4" tIns="45714" rIns="45714" bIns="45714" numCol="1" anchor="ctr">
                <a:noAutofit/>
              </a:bodyPr>
              <a:lstStyle/>
              <a:p>
                <a:pPr algn="ctr" defTabSz="457200">
                  <a:defRPr sz="1200" b="0" i="1">
                    <a:solidFill>
                      <a:srgbClr val="000000"/>
                    </a:solidFill>
                    <a:latin typeface="+mn-lt"/>
                    <a:ea typeface="+mn-ea"/>
                    <a:cs typeface="+mn-cs"/>
                    <a:sym typeface="Arial"/>
                  </a:defRPr>
                </a:pPr>
                <a:r>
                  <a:t>Power </a:t>
                </a:r>
              </a:p>
              <a:p>
                <a:pPr algn="ctr" defTabSz="457200">
                  <a:defRPr sz="1200" b="0" i="1">
                    <a:solidFill>
                      <a:srgbClr val="000000"/>
                    </a:solidFill>
                    <a:latin typeface="+mn-lt"/>
                    <a:ea typeface="+mn-ea"/>
                    <a:cs typeface="+mn-cs"/>
                    <a:sym typeface="Arial"/>
                  </a:defRPr>
                </a:pPr>
                <a:r>
                  <a:t>Control</a:t>
                </a:r>
              </a:p>
            </p:txBody>
          </p:sp>
        </p:grpSp>
        <p:sp>
          <p:nvSpPr>
            <p:cNvPr id="1831" name="Line"/>
            <p:cNvSpPr/>
            <p:nvPr/>
          </p:nvSpPr>
          <p:spPr>
            <a:xfrm>
              <a:off x="1951420" y="1048888"/>
              <a:ext cx="471475" cy="1"/>
            </a:xfrm>
            <a:prstGeom prst="line">
              <a:avLst/>
            </a:prstGeom>
            <a:noFill/>
            <a:ln w="139700" cap="flat">
              <a:solidFill>
                <a:srgbClr val="FF9300"/>
              </a:solidFill>
              <a:prstDash val="solid"/>
              <a:round/>
              <a:tailEnd type="triangle" w="med" len="med"/>
            </a:ln>
            <a:effectLst/>
          </p:spPr>
          <p:txBody>
            <a:bodyPr wrap="square" lIns="45719" tIns="45719" rIns="45719" bIns="45719" numCol="1" anchor="t">
              <a:noAutofit/>
            </a:bodyPr>
            <a:lstStyle/>
            <a:p>
              <a:pPr>
                <a:defRPr sz="1600" b="0">
                  <a:solidFill>
                    <a:srgbClr val="000000"/>
                  </a:solidFill>
                  <a:latin typeface="Calibri"/>
                  <a:ea typeface="Calibri"/>
                  <a:cs typeface="Calibri"/>
                  <a:sym typeface="Calibri"/>
                </a:defRPr>
              </a:pPr>
              <a:endParaRPr/>
            </a:p>
          </p:txBody>
        </p:sp>
        <p:grpSp>
          <p:nvGrpSpPr>
            <p:cNvPr id="1834" name="Group"/>
            <p:cNvGrpSpPr/>
            <p:nvPr/>
          </p:nvGrpSpPr>
          <p:grpSpPr>
            <a:xfrm>
              <a:off x="4188837" y="73178"/>
              <a:ext cx="585427" cy="2097778"/>
              <a:chOff x="0" y="0"/>
              <a:chExt cx="585426" cy="2097776"/>
            </a:xfrm>
          </p:grpSpPr>
          <p:sp>
            <p:nvSpPr>
              <p:cNvPr id="1832" name="Circle"/>
              <p:cNvSpPr/>
              <p:nvPr/>
            </p:nvSpPr>
            <p:spPr>
              <a:xfrm>
                <a:off x="0" y="0"/>
                <a:ext cx="585427" cy="585427"/>
              </a:xfrm>
              <a:prstGeom prst="ellipse">
                <a:avLst/>
              </a:prstGeom>
              <a:solidFill>
                <a:srgbClr val="7F7F7F"/>
              </a:solidFill>
              <a:ln w="9525" cap="flat">
                <a:solidFill>
                  <a:srgbClr val="000000"/>
                </a:solidFill>
                <a:prstDash val="solid"/>
                <a:round/>
              </a:ln>
              <a:effectLst/>
            </p:spPr>
            <p:txBody>
              <a:bodyPr wrap="square" lIns="45719" tIns="45719" rIns="45719" bIns="45719" numCol="1" anchor="ctr">
                <a:noAutofit/>
              </a:bodyPr>
              <a:lstStyle/>
              <a:p>
                <a:pPr defTabSz="457200">
                  <a:defRPr b="0">
                    <a:solidFill>
                      <a:srgbClr val="000000"/>
                    </a:solidFill>
                    <a:latin typeface="Calibri"/>
                    <a:ea typeface="Calibri"/>
                    <a:cs typeface="Calibri"/>
                    <a:sym typeface="Calibri"/>
                  </a:defRPr>
                </a:pPr>
                <a:endParaRPr/>
              </a:p>
            </p:txBody>
          </p:sp>
          <p:sp>
            <p:nvSpPr>
              <p:cNvPr id="1833" name="Circle"/>
              <p:cNvSpPr/>
              <p:nvPr/>
            </p:nvSpPr>
            <p:spPr>
              <a:xfrm>
                <a:off x="0" y="1512350"/>
                <a:ext cx="585427" cy="585427"/>
              </a:xfrm>
              <a:prstGeom prst="ellipse">
                <a:avLst/>
              </a:prstGeom>
              <a:solidFill>
                <a:srgbClr val="7F7F7F"/>
              </a:solidFill>
              <a:ln w="9525" cap="flat">
                <a:solidFill>
                  <a:srgbClr val="000000"/>
                </a:solidFill>
                <a:prstDash val="solid"/>
                <a:round/>
              </a:ln>
              <a:effectLst/>
            </p:spPr>
            <p:txBody>
              <a:bodyPr wrap="square" lIns="45719" tIns="45719" rIns="45719" bIns="45719" numCol="1" anchor="ctr">
                <a:noAutofit/>
              </a:bodyPr>
              <a:lstStyle/>
              <a:p>
                <a:pPr defTabSz="457200">
                  <a:defRPr b="0">
                    <a:solidFill>
                      <a:srgbClr val="000000"/>
                    </a:solidFill>
                    <a:latin typeface="Calibri"/>
                    <a:ea typeface="Calibri"/>
                    <a:cs typeface="Calibri"/>
                    <a:sym typeface="Calibri"/>
                  </a:defRPr>
                </a:pPr>
                <a:endParaRPr/>
              </a:p>
            </p:txBody>
          </p:sp>
        </p:grpSp>
        <p:sp>
          <p:nvSpPr>
            <p:cNvPr id="1835" name="Rounded Rectangle"/>
            <p:cNvSpPr/>
            <p:nvPr/>
          </p:nvSpPr>
          <p:spPr>
            <a:xfrm>
              <a:off x="4244339" y="1317208"/>
              <a:ext cx="439070" cy="292714"/>
            </a:xfrm>
            <a:prstGeom prst="roundRect">
              <a:avLst>
                <a:gd name="adj" fmla="val 16667"/>
              </a:avLst>
            </a:prstGeom>
            <a:solidFill>
              <a:srgbClr val="8EB4DA"/>
            </a:solidFill>
            <a:ln w="12700" cap="flat">
              <a:noFill/>
              <a:miter lim="400000"/>
            </a:ln>
            <a:effectLst>
              <a:outerShdw blurRad="63500" dist="17960" dir="2700000" rotWithShape="0">
                <a:srgbClr val="556C83">
                  <a:alpha val="74996"/>
                </a:srgbClr>
              </a:outerShdw>
            </a:effectLst>
          </p:spPr>
          <p:txBody>
            <a:bodyPr wrap="square" lIns="45719" tIns="45719" rIns="45719" bIns="45719" numCol="1" anchor="ctr">
              <a:noAutofit/>
            </a:bodyPr>
            <a:lstStyle/>
            <a:p>
              <a:pPr algn="ctr" defTabSz="457200">
                <a:defRPr sz="1400">
                  <a:solidFill>
                    <a:srgbClr val="000000"/>
                  </a:solidFill>
                  <a:latin typeface="Calibri"/>
                  <a:ea typeface="Calibri"/>
                  <a:cs typeface="Calibri"/>
                  <a:sym typeface="Calibri"/>
                </a:defRPr>
              </a:pPr>
              <a:endParaRPr/>
            </a:p>
          </p:txBody>
        </p:sp>
        <p:sp>
          <p:nvSpPr>
            <p:cNvPr id="1836" name="Electric…"/>
            <p:cNvSpPr txBox="1"/>
            <p:nvPr/>
          </p:nvSpPr>
          <p:spPr>
            <a:xfrm>
              <a:off x="4228137" y="1306064"/>
              <a:ext cx="471475" cy="31500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4" tIns="45714" rIns="45714" bIns="45714" numCol="1" anchor="ctr">
              <a:noAutofit/>
            </a:bodyPr>
            <a:lstStyle/>
            <a:p>
              <a:pPr algn="ctr" defTabSz="457200">
                <a:defRPr sz="900" b="0" i="1">
                  <a:solidFill>
                    <a:srgbClr val="000000"/>
                  </a:solidFill>
                  <a:latin typeface="+mn-lt"/>
                  <a:ea typeface="+mn-ea"/>
                  <a:cs typeface="+mn-cs"/>
                  <a:sym typeface="Arial"/>
                </a:defRPr>
              </a:pPr>
              <a:r>
                <a:t>Electric</a:t>
              </a:r>
            </a:p>
            <a:p>
              <a:pPr algn="ctr" defTabSz="457200">
                <a:defRPr sz="900" b="0" i="1">
                  <a:solidFill>
                    <a:srgbClr val="000000"/>
                  </a:solidFill>
                  <a:latin typeface="+mn-lt"/>
                  <a:ea typeface="+mn-ea"/>
                  <a:cs typeface="+mn-cs"/>
                  <a:sym typeface="Arial"/>
                </a:defRPr>
              </a:pPr>
              <a:r>
                <a:t>Motor</a:t>
              </a:r>
            </a:p>
          </p:txBody>
        </p:sp>
        <p:sp>
          <p:nvSpPr>
            <p:cNvPr id="1837" name="Rounded Rectangle"/>
            <p:cNvSpPr/>
            <p:nvPr/>
          </p:nvSpPr>
          <p:spPr>
            <a:xfrm>
              <a:off x="4262016" y="390283"/>
              <a:ext cx="439070" cy="292715"/>
            </a:xfrm>
            <a:prstGeom prst="roundRect">
              <a:avLst>
                <a:gd name="adj" fmla="val 16667"/>
              </a:avLst>
            </a:prstGeom>
            <a:solidFill>
              <a:srgbClr val="8EB4DA"/>
            </a:solidFill>
            <a:ln w="12700" cap="flat">
              <a:noFill/>
              <a:miter lim="400000"/>
            </a:ln>
            <a:effectLst>
              <a:outerShdw blurRad="63500" dist="17960" dir="2700000" rotWithShape="0">
                <a:srgbClr val="556C83">
                  <a:alpha val="74996"/>
                </a:srgbClr>
              </a:outerShdw>
            </a:effectLst>
          </p:spPr>
          <p:txBody>
            <a:bodyPr wrap="square" lIns="45719" tIns="45719" rIns="45719" bIns="45719" numCol="1" anchor="ctr">
              <a:noAutofit/>
            </a:bodyPr>
            <a:lstStyle/>
            <a:p>
              <a:pPr algn="ctr" defTabSz="457200">
                <a:defRPr sz="1400">
                  <a:solidFill>
                    <a:srgbClr val="000000"/>
                  </a:solidFill>
                  <a:latin typeface="Calibri"/>
                  <a:ea typeface="Calibri"/>
                  <a:cs typeface="Calibri"/>
                  <a:sym typeface="Calibri"/>
                </a:defRPr>
              </a:pPr>
              <a:endParaRPr/>
            </a:p>
          </p:txBody>
        </p:sp>
        <p:sp>
          <p:nvSpPr>
            <p:cNvPr id="1838" name="Electric…"/>
            <p:cNvSpPr txBox="1"/>
            <p:nvPr/>
          </p:nvSpPr>
          <p:spPr>
            <a:xfrm>
              <a:off x="4182519" y="255282"/>
              <a:ext cx="585427" cy="562717"/>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4" tIns="45714" rIns="45714" bIns="45714" numCol="1" anchor="ctr">
              <a:noAutofit/>
            </a:bodyPr>
            <a:lstStyle/>
            <a:p>
              <a:pPr algn="ctr" defTabSz="457200">
                <a:defRPr sz="900" b="0" i="1">
                  <a:solidFill>
                    <a:srgbClr val="000000"/>
                  </a:solidFill>
                  <a:latin typeface="+mn-lt"/>
                  <a:ea typeface="+mn-ea"/>
                  <a:cs typeface="+mn-cs"/>
                  <a:sym typeface="Arial"/>
                </a:defRPr>
              </a:pPr>
              <a:r>
                <a:t>Electric</a:t>
              </a:r>
            </a:p>
            <a:p>
              <a:pPr algn="ctr" defTabSz="457200">
                <a:defRPr sz="900" b="0" i="1">
                  <a:solidFill>
                    <a:srgbClr val="000000"/>
                  </a:solidFill>
                  <a:latin typeface="+mn-lt"/>
                  <a:ea typeface="+mn-ea"/>
                  <a:cs typeface="+mn-cs"/>
                  <a:sym typeface="Arial"/>
                </a:defRPr>
              </a:pPr>
              <a:r>
                <a:t>Motor</a:t>
              </a:r>
            </a:p>
          </p:txBody>
        </p:sp>
        <p:sp>
          <p:nvSpPr>
            <p:cNvPr id="1839" name="Line"/>
            <p:cNvSpPr/>
            <p:nvPr/>
          </p:nvSpPr>
          <p:spPr>
            <a:xfrm>
              <a:off x="3268629" y="1056003"/>
              <a:ext cx="926925" cy="390285"/>
            </a:xfrm>
            <a:prstGeom prst="line">
              <a:avLst/>
            </a:prstGeom>
            <a:noFill/>
            <a:ln w="114300" cap="flat">
              <a:solidFill>
                <a:srgbClr val="FF9300"/>
              </a:solidFill>
              <a:prstDash val="solid"/>
              <a:round/>
              <a:tailEnd type="triangle" w="med" len="med"/>
            </a:ln>
            <a:effectLst/>
          </p:spPr>
          <p:txBody>
            <a:bodyPr wrap="square" lIns="45719" tIns="45719" rIns="45719" bIns="45719" numCol="1" anchor="t">
              <a:noAutofit/>
            </a:bodyPr>
            <a:lstStyle/>
            <a:p>
              <a:pPr>
                <a:defRPr sz="1600" b="0">
                  <a:solidFill>
                    <a:srgbClr val="000000"/>
                  </a:solidFill>
                  <a:latin typeface="Calibri"/>
                  <a:ea typeface="Calibri"/>
                  <a:cs typeface="Calibri"/>
                  <a:sym typeface="Calibri"/>
                </a:defRPr>
              </a:pPr>
              <a:endParaRPr/>
            </a:p>
          </p:txBody>
        </p:sp>
        <p:sp>
          <p:nvSpPr>
            <p:cNvPr id="1840" name="Line"/>
            <p:cNvSpPr/>
            <p:nvPr/>
          </p:nvSpPr>
          <p:spPr>
            <a:xfrm flipV="1">
              <a:off x="3268629" y="616933"/>
              <a:ext cx="975711" cy="439071"/>
            </a:xfrm>
            <a:prstGeom prst="line">
              <a:avLst/>
            </a:prstGeom>
            <a:noFill/>
            <a:ln w="114300" cap="flat">
              <a:solidFill>
                <a:srgbClr val="FF9300"/>
              </a:solidFill>
              <a:prstDash val="solid"/>
              <a:round/>
              <a:tailEnd type="triangle" w="med" len="med"/>
            </a:ln>
            <a:effectLst/>
          </p:spPr>
          <p:txBody>
            <a:bodyPr wrap="square" lIns="45719" tIns="45719" rIns="45719" bIns="45719" numCol="1" anchor="t">
              <a:noAutofit/>
            </a:bodyPr>
            <a:lstStyle/>
            <a:p>
              <a:pPr>
                <a:defRPr sz="1600" b="0">
                  <a:solidFill>
                    <a:srgbClr val="000000"/>
                  </a:solidFill>
                  <a:latin typeface="Calibri"/>
                  <a:ea typeface="Calibri"/>
                  <a:cs typeface="Calibri"/>
                  <a:sym typeface="Calibri"/>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2"/>
          <p:cNvSpPr txBox="1">
            <a:spLocks noGrp="1"/>
          </p:cNvSpPr>
          <p:nvPr>
            <p:ph type="title"/>
          </p:nvPr>
        </p:nvSpPr>
        <p:spPr>
          <a:xfrm>
            <a:off x="118048" y="-15241"/>
            <a:ext cx="8879418" cy="609601"/>
          </a:xfrm>
          <a:prstGeom prst="rect">
            <a:avLst/>
          </a:prstGeom>
        </p:spPr>
        <p:txBody>
          <a:bodyPr/>
          <a:lstStyle>
            <a:lvl1pPr>
              <a:defRPr>
                <a:solidFill>
                  <a:srgbClr val="E5FFFF"/>
                </a:solidFill>
              </a:defRPr>
            </a:lvl1pPr>
          </a:lstStyle>
          <a:p>
            <a:r>
              <a:t>How much will green / desirable electrical energy sources have to grow?</a:t>
            </a:r>
          </a:p>
        </p:txBody>
      </p:sp>
      <p:grpSp>
        <p:nvGrpSpPr>
          <p:cNvPr id="321" name="Group"/>
          <p:cNvGrpSpPr/>
          <p:nvPr/>
        </p:nvGrpSpPr>
        <p:grpSpPr>
          <a:xfrm>
            <a:off x="2031842" y="719089"/>
            <a:ext cx="5311093" cy="2857622"/>
            <a:chOff x="0" y="0"/>
            <a:chExt cx="5311091" cy="2857620"/>
          </a:xfrm>
        </p:grpSpPr>
        <p:pic>
          <p:nvPicPr>
            <p:cNvPr id="317" name="EIA-Electricity-Data-Browser-spreadsheet.gif" descr="EIA-Electricity-Data-Browser-spreadsheet.gif"/>
            <p:cNvPicPr>
              <a:picLocks noChangeAspect="1"/>
            </p:cNvPicPr>
            <p:nvPr/>
          </p:nvPicPr>
          <p:blipFill>
            <a:blip r:embed="rId2"/>
            <a:stretch>
              <a:fillRect/>
            </a:stretch>
          </p:blipFill>
          <p:spPr>
            <a:xfrm>
              <a:off x="0" y="341"/>
              <a:ext cx="4708162" cy="2856938"/>
            </a:xfrm>
            <a:prstGeom prst="rect">
              <a:avLst/>
            </a:prstGeom>
            <a:ln w="12700" cap="flat">
              <a:noFill/>
              <a:miter lim="400000"/>
            </a:ln>
            <a:effectLst/>
          </p:spPr>
        </p:pic>
        <p:sp>
          <p:nvSpPr>
            <p:cNvPr id="318" name="Rectangle"/>
            <p:cNvSpPr/>
            <p:nvPr/>
          </p:nvSpPr>
          <p:spPr>
            <a:xfrm>
              <a:off x="3904316" y="0"/>
              <a:ext cx="891286" cy="2542749"/>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319" name="Rectangle"/>
            <p:cNvSpPr/>
            <p:nvPr/>
          </p:nvSpPr>
          <p:spPr>
            <a:xfrm>
              <a:off x="4122617" y="0"/>
              <a:ext cx="1188475" cy="2857621"/>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320" name="Rectangle 3"/>
            <p:cNvSpPr txBox="1"/>
            <p:nvPr/>
          </p:nvSpPr>
          <p:spPr>
            <a:xfrm>
              <a:off x="3911283" y="27507"/>
              <a:ext cx="1393229" cy="274652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defTabSz="457200">
                <a:defRPr sz="1000">
                  <a:solidFill>
                    <a:srgbClr val="000000"/>
                  </a:solidFill>
                  <a:latin typeface="+mj-lt"/>
                  <a:ea typeface="+mj-ea"/>
                  <a:cs typeface="+mj-cs"/>
                  <a:sym typeface="Helvetica"/>
                </a:defRPr>
              </a:pPr>
              <a:r>
                <a:t>2019 Sources of U.S. </a:t>
              </a:r>
            </a:p>
            <a:p>
              <a:pPr algn="ctr" defTabSz="457200">
                <a:defRPr sz="1000">
                  <a:solidFill>
                    <a:srgbClr val="000000"/>
                  </a:solidFill>
                  <a:latin typeface="+mj-lt"/>
                  <a:ea typeface="+mj-ea"/>
                  <a:cs typeface="+mj-cs"/>
                  <a:sym typeface="Helvetica"/>
                </a:defRPr>
              </a:pPr>
              <a:r>
                <a:t>Electrical Energy:</a:t>
              </a:r>
            </a:p>
            <a:p>
              <a:pPr defTabSz="457200">
                <a:defRPr sz="1000" b="0">
                  <a:solidFill>
                    <a:srgbClr val="000000"/>
                  </a:solidFill>
                  <a:latin typeface="+mj-lt"/>
                  <a:ea typeface="+mj-ea"/>
                  <a:cs typeface="+mj-cs"/>
                  <a:sym typeface="Helvetica"/>
                </a:defRPr>
              </a:pPr>
              <a:endParaRPr/>
            </a:p>
            <a:p>
              <a:pPr defTabSz="457200">
                <a:defRPr sz="1000">
                  <a:solidFill>
                    <a:srgbClr val="FF921F"/>
                  </a:solidFill>
                  <a:latin typeface="+mj-lt"/>
                  <a:ea typeface="+mj-ea"/>
                  <a:cs typeface="+mj-cs"/>
                  <a:sym typeface="Helvetica"/>
                </a:defRPr>
              </a:pPr>
              <a:r>
                <a:t>Natural Gas: 38.1%</a:t>
              </a:r>
            </a:p>
            <a:p>
              <a:pPr defTabSz="457200">
                <a:defRPr sz="1000">
                  <a:solidFill>
                    <a:srgbClr val="FF921F"/>
                  </a:solidFill>
                  <a:latin typeface="+mj-lt"/>
                  <a:ea typeface="+mj-ea"/>
                  <a:cs typeface="+mj-cs"/>
                  <a:sym typeface="Helvetica"/>
                </a:defRPr>
              </a:pPr>
              <a:endParaRPr/>
            </a:p>
            <a:p>
              <a:pPr defTabSz="457200">
                <a:defRPr sz="1000">
                  <a:solidFill>
                    <a:srgbClr val="FF921F"/>
                  </a:solidFill>
                  <a:latin typeface="+mj-lt"/>
                  <a:ea typeface="+mj-ea"/>
                  <a:cs typeface="+mj-cs"/>
                  <a:sym typeface="Helvetica"/>
                </a:defRPr>
              </a:pPr>
              <a:endParaRPr/>
            </a:p>
            <a:p>
              <a:pPr defTabSz="457200">
                <a:defRPr sz="1000">
                  <a:solidFill>
                    <a:srgbClr val="FF921F"/>
                  </a:solidFill>
                  <a:latin typeface="+mj-lt"/>
                  <a:ea typeface="+mj-ea"/>
                  <a:cs typeface="+mj-cs"/>
                  <a:sym typeface="Helvetica"/>
                </a:defRPr>
              </a:pPr>
              <a:endParaRPr/>
            </a:p>
            <a:p>
              <a:pPr defTabSz="457200">
                <a:defRPr sz="1000">
                  <a:solidFill>
                    <a:srgbClr val="FF921F"/>
                  </a:solidFill>
                  <a:latin typeface="+mj-lt"/>
                  <a:ea typeface="+mj-ea"/>
                  <a:cs typeface="+mj-cs"/>
                  <a:sym typeface="Helvetica"/>
                </a:defRPr>
              </a:pPr>
              <a:endParaRPr/>
            </a:p>
            <a:p>
              <a:pPr defTabSz="457200">
                <a:defRPr sz="1000">
                  <a:solidFill>
                    <a:srgbClr val="000000"/>
                  </a:solidFill>
                  <a:latin typeface="+mj-lt"/>
                  <a:ea typeface="+mj-ea"/>
                  <a:cs typeface="+mj-cs"/>
                  <a:sym typeface="Helvetica"/>
                </a:defRPr>
              </a:pPr>
              <a:r>
                <a:t>Coal: 23.3%</a:t>
              </a:r>
            </a:p>
            <a:p>
              <a:pPr defTabSz="457200">
                <a:defRPr sz="1000">
                  <a:solidFill>
                    <a:srgbClr val="F15AEF"/>
                  </a:solidFill>
                  <a:latin typeface="+mj-lt"/>
                  <a:ea typeface="+mj-ea"/>
                  <a:cs typeface="+mj-cs"/>
                  <a:sym typeface="Helvetica"/>
                </a:defRPr>
              </a:pPr>
              <a:r>
                <a:t>Nuclear: 19.5%</a:t>
              </a:r>
            </a:p>
            <a:p>
              <a:pPr defTabSz="457200">
                <a:defRPr sz="1000">
                  <a:solidFill>
                    <a:srgbClr val="16B921"/>
                  </a:solidFill>
                  <a:latin typeface="+mj-lt"/>
                  <a:ea typeface="+mj-ea"/>
                  <a:cs typeface="+mj-cs"/>
                  <a:sym typeface="Helvetica"/>
                </a:defRPr>
              </a:pPr>
              <a:endParaRPr/>
            </a:p>
            <a:p>
              <a:pPr defTabSz="457200">
                <a:defRPr sz="1000">
                  <a:solidFill>
                    <a:srgbClr val="16B921"/>
                  </a:solidFill>
                  <a:latin typeface="+mj-lt"/>
                  <a:ea typeface="+mj-ea"/>
                  <a:cs typeface="+mj-cs"/>
                  <a:sym typeface="Helvetica"/>
                </a:defRPr>
              </a:pPr>
              <a:endParaRPr/>
            </a:p>
            <a:p>
              <a:pPr defTabSz="457200">
                <a:defRPr sz="1000">
                  <a:solidFill>
                    <a:srgbClr val="16B921"/>
                  </a:solidFill>
                  <a:latin typeface="+mj-lt"/>
                  <a:ea typeface="+mj-ea"/>
                  <a:cs typeface="+mj-cs"/>
                  <a:sym typeface="Helvetica"/>
                </a:defRPr>
              </a:pPr>
              <a:endParaRPr/>
            </a:p>
            <a:p>
              <a:pPr defTabSz="457200">
                <a:defRPr sz="1000">
                  <a:solidFill>
                    <a:srgbClr val="16B921"/>
                  </a:solidFill>
                  <a:latin typeface="+mj-lt"/>
                  <a:ea typeface="+mj-ea"/>
                  <a:cs typeface="+mj-cs"/>
                  <a:sym typeface="Helvetica"/>
                </a:defRPr>
              </a:pPr>
              <a:r>
                <a:t>Wind: 7.2%</a:t>
              </a:r>
            </a:p>
            <a:p>
              <a:pPr defTabSz="457200">
                <a:defRPr sz="1000">
                  <a:solidFill>
                    <a:srgbClr val="7AD7FE"/>
                  </a:solidFill>
                  <a:latin typeface="+mj-lt"/>
                  <a:ea typeface="+mj-ea"/>
                  <a:cs typeface="+mj-cs"/>
                  <a:sym typeface="Helvetica"/>
                </a:defRPr>
              </a:pPr>
              <a:r>
                <a:t>Hydro: 6.6%</a:t>
              </a:r>
            </a:p>
            <a:p>
              <a:pPr defTabSz="457200">
                <a:defRPr sz="1000">
                  <a:solidFill>
                    <a:srgbClr val="19BB23"/>
                  </a:solidFill>
                  <a:latin typeface="+mj-lt"/>
                  <a:ea typeface="+mj-ea"/>
                  <a:cs typeface="+mj-cs"/>
                  <a:sym typeface="Helvetica"/>
                </a:defRPr>
              </a:pPr>
              <a:r>
                <a:t>Solar: 2.6%</a:t>
              </a:r>
            </a:p>
            <a:p>
              <a:pPr defTabSz="457200">
                <a:defRPr sz="1000">
                  <a:solidFill>
                    <a:srgbClr val="E19147"/>
                  </a:solidFill>
                  <a:latin typeface="+mj-lt"/>
                  <a:ea typeface="+mj-ea"/>
                  <a:cs typeface="+mj-cs"/>
                  <a:sym typeface="Helvetica"/>
                </a:defRPr>
              </a:pPr>
              <a:r>
                <a:t>Biomass: 1.4%</a:t>
              </a:r>
            </a:p>
          </p:txBody>
        </p:sp>
      </p:grpSp>
      <p:sp>
        <p:nvSpPr>
          <p:cNvPr id="322" name="Rectangle 3"/>
          <p:cNvSpPr txBox="1"/>
          <p:nvPr/>
        </p:nvSpPr>
        <p:spPr>
          <a:xfrm>
            <a:off x="112857" y="3739539"/>
            <a:ext cx="9199863" cy="286904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342900" algn="l"/>
                <a:tab pos="800100" algn="l"/>
                <a:tab pos="1257300" algn="l"/>
                <a:tab pos="1714500" algn="l"/>
                <a:tab pos="2171700" algn="l"/>
              </a:tabLst>
              <a:defRPr b="0">
                <a:solidFill>
                  <a:srgbClr val="FFFFFF"/>
                </a:solidFill>
                <a:effectLst>
                  <a:outerShdw blurRad="38100" dist="38100" dir="2700000" rotWithShape="0">
                    <a:srgbClr val="000000"/>
                  </a:outerShdw>
                </a:effectLst>
                <a:latin typeface="+mn-lt"/>
                <a:ea typeface="+mn-ea"/>
                <a:cs typeface="+mn-cs"/>
                <a:sym typeface="Arial"/>
              </a:defRPr>
            </a:pPr>
            <a:r>
              <a:rPr>
                <a:solidFill>
                  <a:srgbClr val="FBC901"/>
                </a:solidFill>
              </a:rPr>
              <a:t>Eliminating fossil-fuel natural gas</a:t>
            </a:r>
            <a:r>
              <a:t> (38.1%) </a:t>
            </a:r>
            <a:r>
              <a:rPr>
                <a:solidFill>
                  <a:srgbClr val="FBC901"/>
                </a:solidFill>
              </a:rPr>
              <a:t>&amp; coal </a:t>
            </a:r>
            <a:r>
              <a:t>(23.3%) will require remaining sources</a:t>
            </a:r>
          </a:p>
          <a:p>
            <a:pPr>
              <a:spcBef>
                <a:spcPts val="400"/>
              </a:spcBef>
              <a:tabLst>
                <a:tab pos="342900" algn="l"/>
                <a:tab pos="800100" algn="l"/>
                <a:tab pos="1257300" algn="l"/>
                <a:tab pos="1714500" algn="l"/>
                <a:tab pos="21717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714500" algn="l"/>
                <a:tab pos="2171700" algn="l"/>
              </a:tabLst>
              <a:defRPr b="0">
                <a:solidFill>
                  <a:srgbClr val="FFFFFF"/>
                </a:solidFill>
                <a:effectLst>
                  <a:outerShdw blurRad="38100" dist="38100" dir="2700000" rotWithShape="0">
                    <a:srgbClr val="000000"/>
                  </a:outerShdw>
                </a:effectLst>
                <a:latin typeface="+mn-lt"/>
                <a:ea typeface="+mn-ea"/>
                <a:cs typeface="+mn-cs"/>
                <a:sym typeface="Arial"/>
              </a:defRPr>
            </a:pPr>
            <a:r>
              <a:t>	to grow in total capacity by a factor of 100 / (100 - 38.1 - 23.3) =&gt;  </a:t>
            </a:r>
            <a:r>
              <a:rPr b="1">
                <a:solidFill>
                  <a:srgbClr val="FBC901"/>
                </a:solidFill>
              </a:rPr>
              <a:t>2.5 X </a:t>
            </a:r>
          </a:p>
          <a:p>
            <a:pPr>
              <a:spcBef>
                <a:spcPts val="400"/>
              </a:spcBef>
              <a:tabLst>
                <a:tab pos="342900" algn="l"/>
                <a:tab pos="800100" algn="l"/>
                <a:tab pos="1257300" algn="l"/>
                <a:tab pos="1714500" algn="l"/>
                <a:tab pos="21717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714500" algn="l"/>
                <a:tab pos="2171700" algn="l"/>
              </a:tabLst>
              <a:defRPr b="0">
                <a:solidFill>
                  <a:srgbClr val="FFFFFF"/>
                </a:solidFill>
                <a:effectLst>
                  <a:outerShdw blurRad="38100" dist="38100" dir="2700000" rotWithShape="0">
                    <a:srgbClr val="000000"/>
                  </a:outerShdw>
                </a:effectLst>
                <a:latin typeface="+mn-lt"/>
                <a:ea typeface="+mn-ea"/>
                <a:cs typeface="+mn-cs"/>
                <a:sym typeface="Arial"/>
              </a:defRPr>
            </a:pPr>
            <a:r>
              <a:rPr>
                <a:solidFill>
                  <a:srgbClr val="FBC901"/>
                </a:solidFill>
              </a:rPr>
              <a:t>Eliminating fossil-fuels &amp; nuclear</a:t>
            </a:r>
            <a:r>
              <a:t> (19.5%) will require remaining sources</a:t>
            </a:r>
          </a:p>
          <a:p>
            <a:pPr>
              <a:spcBef>
                <a:spcPts val="400"/>
              </a:spcBef>
              <a:tabLst>
                <a:tab pos="342900" algn="l"/>
                <a:tab pos="800100" algn="l"/>
                <a:tab pos="1257300" algn="l"/>
                <a:tab pos="1714500" algn="l"/>
                <a:tab pos="21717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714500" algn="l"/>
                <a:tab pos="2171700" algn="l"/>
              </a:tabLst>
              <a:defRPr b="0">
                <a:solidFill>
                  <a:srgbClr val="FFFFFF"/>
                </a:solidFill>
                <a:effectLst>
                  <a:outerShdw blurRad="38100" dist="38100" dir="2700000" rotWithShape="0">
                    <a:srgbClr val="000000"/>
                  </a:outerShdw>
                </a:effectLst>
                <a:latin typeface="+mn-lt"/>
                <a:ea typeface="+mn-ea"/>
                <a:cs typeface="+mn-cs"/>
                <a:sym typeface="Arial"/>
              </a:defRPr>
            </a:pPr>
            <a:r>
              <a:t>	to grow in total capacity by a factor of 100 / (100 - 38.1 - 23.3 - 19.5) =&gt;  </a:t>
            </a:r>
            <a:r>
              <a:rPr b="1">
                <a:solidFill>
                  <a:srgbClr val="FBC901"/>
                </a:solidFill>
              </a:rPr>
              <a:t>5.2 X</a:t>
            </a:r>
          </a:p>
          <a:p>
            <a:pPr>
              <a:spcBef>
                <a:spcPts val="400"/>
              </a:spcBef>
              <a:tabLst>
                <a:tab pos="342900" algn="l"/>
                <a:tab pos="800100" algn="l"/>
                <a:tab pos="1257300" algn="l"/>
                <a:tab pos="1714500" algn="l"/>
                <a:tab pos="21717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714500" algn="l"/>
                <a:tab pos="2171700" algn="l"/>
              </a:tabLst>
              <a:defRPr b="0">
                <a:solidFill>
                  <a:srgbClr val="FFFFFF"/>
                </a:solidFill>
                <a:effectLst>
                  <a:outerShdw blurRad="38100" dist="38100" dir="2700000" rotWithShape="0">
                    <a:srgbClr val="000000"/>
                  </a:outerShdw>
                </a:effectLst>
                <a:latin typeface="+mn-lt"/>
                <a:ea typeface="+mn-ea"/>
                <a:cs typeface="+mn-cs"/>
                <a:sym typeface="Arial"/>
              </a:defRPr>
            </a:pPr>
            <a:r>
              <a:rPr>
                <a:solidFill>
                  <a:srgbClr val="FBC901"/>
                </a:solidFill>
              </a:rPr>
              <a:t>Eliminating fossil fuels &amp; nuclear &amp; hydro</a:t>
            </a:r>
            <a:r>
              <a:t> (6.6%) will require remaining sources </a:t>
            </a:r>
          </a:p>
          <a:p>
            <a:pPr>
              <a:spcBef>
                <a:spcPts val="400"/>
              </a:spcBef>
              <a:tabLst>
                <a:tab pos="342900" algn="l"/>
                <a:tab pos="800100" algn="l"/>
                <a:tab pos="1257300" algn="l"/>
                <a:tab pos="1714500" algn="l"/>
                <a:tab pos="21717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714500" algn="l"/>
                <a:tab pos="2171700" algn="l"/>
              </a:tabLst>
              <a:defRPr b="0">
                <a:solidFill>
                  <a:srgbClr val="FFFFFF"/>
                </a:solidFill>
                <a:effectLst>
                  <a:outerShdw blurRad="38100" dist="38100" dir="2700000" rotWithShape="0">
                    <a:srgbClr val="000000"/>
                  </a:outerShdw>
                </a:effectLst>
                <a:latin typeface="+mn-lt"/>
                <a:ea typeface="+mn-ea"/>
                <a:cs typeface="+mn-cs"/>
                <a:sym typeface="Arial"/>
              </a:defRPr>
            </a:pPr>
            <a:r>
              <a:t>	to grow in total capacity by a factor of 100 / (100 - 38.1 - 23.3 - 19.5 - 6.6) =&gt;  </a:t>
            </a:r>
            <a:r>
              <a:rPr b="1">
                <a:solidFill>
                  <a:srgbClr val="FBC901"/>
                </a:solidFill>
              </a:rPr>
              <a:t>8 X</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 name="Rectangle 2"/>
          <p:cNvSpPr txBox="1">
            <a:spLocks noGrp="1"/>
          </p:cNvSpPr>
          <p:nvPr>
            <p:ph type="title"/>
          </p:nvPr>
        </p:nvSpPr>
        <p:spPr>
          <a:xfrm>
            <a:off x="304800" y="50799"/>
            <a:ext cx="8534400" cy="455149"/>
          </a:xfrm>
          <a:prstGeom prst="rect">
            <a:avLst/>
          </a:prstGeom>
        </p:spPr>
        <p:txBody>
          <a:bodyPr/>
          <a:lstStyle/>
          <a:p>
            <a:r>
              <a:t>But moving beyond "concept" and into reality:</a:t>
            </a:r>
          </a:p>
        </p:txBody>
      </p:sp>
      <p:sp>
        <p:nvSpPr>
          <p:cNvPr id="1845" name="Rectangle 5"/>
          <p:cNvSpPr txBox="1"/>
          <p:nvPr/>
        </p:nvSpPr>
        <p:spPr>
          <a:xfrm>
            <a:off x="814132" y="6342348"/>
            <a:ext cx="7515736" cy="45514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This is my re-captioned version of a figure listed at: https://afdc.energy.gov/data/ </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Link to the unmodified figure: https://afdc.energy.gov/data/10567</a:t>
            </a:r>
          </a:p>
        </p:txBody>
      </p:sp>
      <p:grpSp>
        <p:nvGrpSpPr>
          <p:cNvPr id="1855" name="Group"/>
          <p:cNvGrpSpPr/>
          <p:nvPr/>
        </p:nvGrpSpPr>
        <p:grpSpPr>
          <a:xfrm>
            <a:off x="556047" y="2439482"/>
            <a:ext cx="7937096" cy="3807696"/>
            <a:chOff x="0" y="0"/>
            <a:chExt cx="7937095" cy="3807694"/>
          </a:xfrm>
        </p:grpSpPr>
        <p:sp>
          <p:nvSpPr>
            <p:cNvPr id="1846" name="Rectangle"/>
            <p:cNvSpPr/>
            <p:nvPr/>
          </p:nvSpPr>
          <p:spPr>
            <a:xfrm>
              <a:off x="0" y="43732"/>
              <a:ext cx="7937096" cy="3763963"/>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pic>
          <p:nvPicPr>
            <p:cNvPr id="1847" name="us-plug-in-electric-vehi.pdf" descr="us-plug-in-electric-vehi.pdf"/>
            <p:cNvPicPr>
              <a:picLocks noChangeAspect="1"/>
            </p:cNvPicPr>
            <p:nvPr/>
          </p:nvPicPr>
          <p:blipFill>
            <a:blip r:embed="rId2"/>
            <a:srcRect r="20384"/>
            <a:stretch>
              <a:fillRect/>
            </a:stretch>
          </p:blipFill>
          <p:spPr>
            <a:xfrm>
              <a:off x="73065" y="0"/>
              <a:ext cx="6411096" cy="3789447"/>
            </a:xfrm>
            <a:prstGeom prst="rect">
              <a:avLst/>
            </a:prstGeom>
            <a:ln w="12700" cap="flat">
              <a:noFill/>
              <a:miter lim="400000"/>
            </a:ln>
            <a:effectLst/>
          </p:spPr>
        </p:pic>
        <p:sp>
          <p:nvSpPr>
            <p:cNvPr id="1848" name="Rectangle 3"/>
            <p:cNvSpPr txBox="1"/>
            <p:nvPr/>
          </p:nvSpPr>
          <p:spPr>
            <a:xfrm>
              <a:off x="6394749" y="895188"/>
              <a:ext cx="1264178" cy="31872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defTabSz="457200">
                <a:defRPr sz="1600">
                  <a:solidFill>
                    <a:srgbClr val="FBC901"/>
                  </a:solidFill>
                  <a:latin typeface="+mn-lt"/>
                  <a:ea typeface="+mn-ea"/>
                  <a:cs typeface="+mn-cs"/>
                  <a:sym typeface="Arial"/>
                </a:defRPr>
              </a:lvl1pPr>
            </a:lstStyle>
            <a:p>
              <a:r>
                <a:t>Nissan Leaf</a:t>
              </a:r>
            </a:p>
          </p:txBody>
        </p:sp>
        <p:sp>
          <p:nvSpPr>
            <p:cNvPr id="1849" name="Rectangle 3"/>
            <p:cNvSpPr txBox="1"/>
            <p:nvPr/>
          </p:nvSpPr>
          <p:spPr>
            <a:xfrm>
              <a:off x="6383565" y="1166325"/>
              <a:ext cx="1264177" cy="31872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defTabSz="457200">
                <a:defRPr sz="1600">
                  <a:solidFill>
                    <a:srgbClr val="A84946"/>
                  </a:solidFill>
                  <a:latin typeface="+mn-lt"/>
                  <a:ea typeface="+mn-ea"/>
                  <a:cs typeface="+mn-cs"/>
                  <a:sym typeface="Arial"/>
                </a:defRPr>
              </a:lvl1pPr>
            </a:lstStyle>
            <a:p>
              <a:r>
                <a:t>Tesla S</a:t>
              </a:r>
            </a:p>
          </p:txBody>
        </p:sp>
        <p:sp>
          <p:nvSpPr>
            <p:cNvPr id="1850" name="Rectangle 3"/>
            <p:cNvSpPr txBox="1"/>
            <p:nvPr/>
          </p:nvSpPr>
          <p:spPr>
            <a:xfrm>
              <a:off x="6394749" y="1448164"/>
              <a:ext cx="1264178" cy="31872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defTabSz="457200">
                <a:defRPr sz="1600">
                  <a:solidFill>
                    <a:srgbClr val="4A306F"/>
                  </a:solidFill>
                  <a:latin typeface="+mn-lt"/>
                  <a:ea typeface="+mn-ea"/>
                  <a:cs typeface="+mn-cs"/>
                  <a:sym typeface="Arial"/>
                </a:defRPr>
              </a:lvl1pPr>
            </a:lstStyle>
            <a:p>
              <a:r>
                <a:t>Tesla X</a:t>
              </a:r>
            </a:p>
          </p:txBody>
        </p:sp>
        <p:sp>
          <p:nvSpPr>
            <p:cNvPr id="1851" name="Rectangle 3"/>
            <p:cNvSpPr txBox="1"/>
            <p:nvPr/>
          </p:nvSpPr>
          <p:spPr>
            <a:xfrm>
              <a:off x="6394749" y="1641620"/>
              <a:ext cx="1264178" cy="31872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defTabSz="457200">
                <a:defRPr sz="1600">
                  <a:solidFill>
                    <a:srgbClr val="3338E2"/>
                  </a:solidFill>
                  <a:latin typeface="+mn-lt"/>
                  <a:ea typeface="+mn-ea"/>
                  <a:cs typeface="+mn-cs"/>
                  <a:sym typeface="Arial"/>
                </a:defRPr>
              </a:lvl1pPr>
            </a:lstStyle>
            <a:p>
              <a:r>
                <a:t>Chevy Bolt</a:t>
              </a:r>
            </a:p>
          </p:txBody>
        </p:sp>
        <p:sp>
          <p:nvSpPr>
            <p:cNvPr id="1852" name="Rectangle 3"/>
            <p:cNvSpPr txBox="1"/>
            <p:nvPr/>
          </p:nvSpPr>
          <p:spPr>
            <a:xfrm>
              <a:off x="6394749" y="2357404"/>
              <a:ext cx="1264178" cy="31872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defTabSz="457200">
                <a:defRPr sz="1600">
                  <a:solidFill>
                    <a:srgbClr val="FABA2B"/>
                  </a:solidFill>
                  <a:latin typeface="+mn-lt"/>
                  <a:ea typeface="+mn-ea"/>
                  <a:cs typeface="+mn-cs"/>
                  <a:sym typeface="Arial"/>
                </a:defRPr>
              </a:lvl1pPr>
            </a:lstStyle>
            <a:p>
              <a:r>
                <a:t>Tesla 3</a:t>
              </a:r>
            </a:p>
          </p:txBody>
        </p:sp>
        <p:sp>
          <p:nvSpPr>
            <p:cNvPr id="1853" name="Rectangle 3"/>
            <p:cNvSpPr txBox="1"/>
            <p:nvPr/>
          </p:nvSpPr>
          <p:spPr>
            <a:xfrm>
              <a:off x="6394749" y="692388"/>
              <a:ext cx="1264178" cy="31872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defTabSz="457200">
                <a:defRPr sz="1600">
                  <a:solidFill>
                    <a:srgbClr val="3180D5"/>
                  </a:solidFill>
                  <a:latin typeface="+mn-lt"/>
                  <a:ea typeface="+mn-ea"/>
                  <a:cs typeface="+mn-cs"/>
                  <a:sym typeface="Arial"/>
                </a:defRPr>
              </a:lvl1pPr>
            </a:lstStyle>
            <a:p>
              <a:r>
                <a:t>Chevy Volt</a:t>
              </a:r>
            </a:p>
          </p:txBody>
        </p:sp>
        <p:sp>
          <p:nvSpPr>
            <p:cNvPr id="1854" name="Rectangle 3"/>
            <p:cNvSpPr txBox="1"/>
            <p:nvPr/>
          </p:nvSpPr>
          <p:spPr>
            <a:xfrm>
              <a:off x="472652" y="63735"/>
              <a:ext cx="7224019" cy="318723"/>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defTabSz="411479">
                <a:defRPr sz="1440">
                  <a:solidFill>
                    <a:srgbClr val="000000"/>
                  </a:solidFill>
                  <a:latin typeface="+mj-lt"/>
                  <a:ea typeface="+mj-ea"/>
                  <a:cs typeface="+mj-cs"/>
                  <a:sym typeface="Helvetica"/>
                </a:defRPr>
              </a:lvl1pPr>
            </a:lstStyle>
            <a:p>
              <a:r>
                <a:t>U.S. Plug-in Electric Vehicles by Model (HEVs + PHEVs + PEVs)        	PEVs only:</a:t>
              </a:r>
            </a:p>
          </p:txBody>
        </p:sp>
      </p:grpSp>
      <p:sp>
        <p:nvSpPr>
          <p:cNvPr id="1856" name="Rectangle 3"/>
          <p:cNvSpPr txBox="1">
            <a:spLocks noGrp="1"/>
          </p:cNvSpPr>
          <p:nvPr>
            <p:ph type="body" sz="half" idx="1"/>
          </p:nvPr>
        </p:nvSpPr>
        <p:spPr>
          <a:xfrm>
            <a:off x="215900" y="604806"/>
            <a:ext cx="8534400" cy="2038683"/>
          </a:xfrm>
          <a:prstGeom prst="rect">
            <a:avLst/>
          </a:prstGeom>
        </p:spPr>
        <p:txBody>
          <a:bodyPr/>
          <a:lstStyle/>
          <a:p>
            <a:r>
              <a:t>What is now the best-selling PEV in the U.S.?</a:t>
            </a:r>
          </a:p>
          <a:p>
            <a:pPr>
              <a:defRPr sz="500"/>
            </a:pPr>
            <a:endParaRPr/>
          </a:p>
          <a:p>
            <a:r>
              <a:t>	From a listing posted by the U.S. DOE's "Alternative Fuels Data Center" </a:t>
            </a:r>
            <a:r>
              <a:rPr baseline="31999"/>
              <a:t>1</a:t>
            </a:r>
          </a:p>
          <a:p>
            <a:pPr>
              <a:defRPr sz="600"/>
            </a:pPr>
            <a:endParaRPr/>
          </a:p>
          <a:p>
            <a:r>
              <a:t>		a figure in which I've labeled the major 2019 PEVs:</a:t>
            </a:r>
          </a:p>
          <a:p>
            <a:pPr>
              <a:defRPr sz="1000"/>
            </a:pPr>
            <a:endParaRPr/>
          </a:p>
          <a:p>
            <a:pPr algn="ctr">
              <a:defRPr b="1" i="1"/>
            </a:pPr>
            <a:r>
              <a:t>The winner apparently is . . . the Tesla Model 3</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8" name="Rectangle 5"/>
          <p:cNvSpPr txBox="1"/>
          <p:nvPr/>
        </p:nvSpPr>
        <p:spPr>
          <a:xfrm>
            <a:off x="304800" y="5479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My captions added to figure from: https://insideevs.com/news/360161/16-percent-batteries-model-3/</a:t>
            </a:r>
          </a:p>
        </p:txBody>
      </p:sp>
      <p:sp>
        <p:nvSpPr>
          <p:cNvPr id="1859" name="Rectangle 2"/>
          <p:cNvSpPr txBox="1">
            <a:spLocks noGrp="1"/>
          </p:cNvSpPr>
          <p:nvPr>
            <p:ph type="title"/>
          </p:nvPr>
        </p:nvSpPr>
        <p:spPr>
          <a:xfrm>
            <a:off x="304800" y="50799"/>
            <a:ext cx="8534400" cy="455149"/>
          </a:xfrm>
          <a:prstGeom prst="rect">
            <a:avLst/>
          </a:prstGeom>
        </p:spPr>
        <p:txBody>
          <a:bodyPr/>
          <a:lstStyle/>
          <a:p>
            <a:r>
              <a:t>THIS is a diagram of what's inside such a Tesla Model 3</a:t>
            </a:r>
          </a:p>
        </p:txBody>
      </p:sp>
      <p:sp>
        <p:nvSpPr>
          <p:cNvPr id="1860"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grpSp>
        <p:nvGrpSpPr>
          <p:cNvPr id="1868" name="Group"/>
          <p:cNvGrpSpPr/>
          <p:nvPr/>
        </p:nvGrpSpPr>
        <p:grpSpPr>
          <a:xfrm>
            <a:off x="1114982" y="1408929"/>
            <a:ext cx="6809818" cy="3850154"/>
            <a:chOff x="0" y="0"/>
            <a:chExt cx="6809817" cy="3850152"/>
          </a:xfrm>
        </p:grpSpPr>
        <p:pic>
          <p:nvPicPr>
            <p:cNvPr id="1861" name="Image" descr="Image"/>
            <p:cNvPicPr>
              <a:picLocks noChangeAspect="1"/>
            </p:cNvPicPr>
            <p:nvPr/>
          </p:nvPicPr>
          <p:blipFill>
            <a:blip r:embed="rId2"/>
            <a:stretch>
              <a:fillRect/>
            </a:stretch>
          </p:blipFill>
          <p:spPr>
            <a:xfrm>
              <a:off x="0" y="15756"/>
              <a:ext cx="6809818" cy="3834397"/>
            </a:xfrm>
            <a:prstGeom prst="rect">
              <a:avLst/>
            </a:prstGeom>
            <a:ln w="12700" cap="flat">
              <a:noFill/>
              <a:miter lim="400000"/>
            </a:ln>
            <a:effectLst/>
          </p:spPr>
        </p:pic>
        <p:sp>
          <p:nvSpPr>
            <p:cNvPr id="1862" name="Rectangle 3"/>
            <p:cNvSpPr txBox="1"/>
            <p:nvPr/>
          </p:nvSpPr>
          <p:spPr>
            <a:xfrm>
              <a:off x="4700674" y="2109221"/>
              <a:ext cx="2106713" cy="103265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defTabSz="457200">
                <a:defRPr sz="1200">
                  <a:solidFill>
                    <a:srgbClr val="000000"/>
                  </a:solidFill>
                  <a:latin typeface="+mj-lt"/>
                  <a:ea typeface="+mj-ea"/>
                  <a:cs typeface="+mj-cs"/>
                  <a:sym typeface="Helvetica"/>
                </a:defRPr>
              </a:pPr>
              <a:r>
                <a:t>Front axle: </a:t>
              </a:r>
            </a:p>
            <a:p>
              <a:pPr algn="ctr" defTabSz="457200">
                <a:defRPr sz="1200" b="0">
                  <a:solidFill>
                    <a:srgbClr val="000000"/>
                  </a:solidFill>
                  <a:latin typeface="+mj-lt"/>
                  <a:ea typeface="+mj-ea"/>
                  <a:cs typeface="+mj-cs"/>
                  <a:sym typeface="Helvetica"/>
                </a:defRPr>
              </a:pPr>
              <a:r>
                <a:t>e-Motor / Generator</a:t>
              </a:r>
            </a:p>
            <a:p>
              <a:pPr algn="ctr" defTabSz="457200">
                <a:defRPr sz="1200" b="0">
                  <a:solidFill>
                    <a:srgbClr val="000000"/>
                  </a:solidFill>
                  <a:latin typeface="+mj-lt"/>
                  <a:ea typeface="+mj-ea"/>
                  <a:cs typeface="+mj-cs"/>
                  <a:sym typeface="Helvetica"/>
                </a:defRPr>
              </a:pPr>
              <a:r>
                <a:t>+ 1-speed gearbox</a:t>
              </a:r>
            </a:p>
            <a:p>
              <a:pPr algn="ctr" defTabSz="457200">
                <a:defRPr sz="1200" b="0">
                  <a:solidFill>
                    <a:srgbClr val="000000"/>
                  </a:solidFill>
                  <a:latin typeface="+mj-lt"/>
                  <a:ea typeface="+mj-ea"/>
                  <a:cs typeface="+mj-cs"/>
                  <a:sym typeface="Helvetica"/>
                </a:defRPr>
              </a:pPr>
              <a:r>
                <a:t>with differential</a:t>
              </a:r>
            </a:p>
            <a:p>
              <a:pPr algn="ctr" defTabSz="457200">
                <a:defRPr sz="1200">
                  <a:solidFill>
                    <a:srgbClr val="000000"/>
                  </a:solidFill>
                  <a:latin typeface="+mj-lt"/>
                  <a:ea typeface="+mj-ea"/>
                  <a:cs typeface="+mj-cs"/>
                  <a:sym typeface="Helvetica"/>
                </a:defRPr>
              </a:pPr>
              <a:r>
                <a:t> </a:t>
              </a:r>
            </a:p>
          </p:txBody>
        </p:sp>
        <p:sp>
          <p:nvSpPr>
            <p:cNvPr id="1863" name="Rectangle 3"/>
            <p:cNvSpPr txBox="1"/>
            <p:nvPr/>
          </p:nvSpPr>
          <p:spPr>
            <a:xfrm>
              <a:off x="1321631" y="0"/>
              <a:ext cx="3319960" cy="78445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defTabSz="457200">
                <a:defRPr sz="1200">
                  <a:solidFill>
                    <a:srgbClr val="000000"/>
                  </a:solidFill>
                  <a:latin typeface="+mj-lt"/>
                  <a:ea typeface="+mj-ea"/>
                  <a:cs typeface="+mj-cs"/>
                  <a:sym typeface="Helvetica"/>
                </a:defRPr>
              </a:pPr>
              <a:r>
                <a:t>Control Electronics </a:t>
              </a:r>
              <a:r>
                <a:rPr b="0"/>
                <a:t>including </a:t>
              </a:r>
            </a:p>
            <a:p>
              <a:pPr algn="ctr" defTabSz="457200">
                <a:defRPr sz="1200" b="0">
                  <a:solidFill>
                    <a:srgbClr val="000000"/>
                  </a:solidFill>
                  <a:latin typeface="+mj-lt"/>
                  <a:ea typeface="+mj-ea"/>
                  <a:cs typeface="+mj-cs"/>
                  <a:sym typeface="Helvetica"/>
                </a:defRPr>
              </a:pPr>
              <a:r>
                <a:t>High / Low Voltage converters </a:t>
              </a:r>
            </a:p>
            <a:p>
              <a:pPr algn="ctr" defTabSz="457200">
                <a:defRPr sz="1200" b="0">
                  <a:solidFill>
                    <a:srgbClr val="000000"/>
                  </a:solidFill>
                  <a:latin typeface="+mj-lt"/>
                  <a:ea typeface="+mj-ea"/>
                  <a:cs typeface="+mj-cs"/>
                  <a:sym typeface="Helvetica"/>
                </a:defRPr>
              </a:pPr>
              <a:r>
                <a:t>&amp; DC / AC Converters</a:t>
              </a:r>
            </a:p>
          </p:txBody>
        </p:sp>
        <p:sp>
          <p:nvSpPr>
            <p:cNvPr id="1864" name="Rectangle 3"/>
            <p:cNvSpPr txBox="1"/>
            <p:nvPr/>
          </p:nvSpPr>
          <p:spPr>
            <a:xfrm>
              <a:off x="3069146" y="1611236"/>
              <a:ext cx="1055143" cy="45514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defTabSz="457200">
                <a:defRPr sz="1400">
                  <a:solidFill>
                    <a:srgbClr val="000000"/>
                  </a:solidFill>
                  <a:latin typeface="+mj-lt"/>
                  <a:ea typeface="+mj-ea"/>
                  <a:cs typeface="+mj-cs"/>
                  <a:sym typeface="Helvetica"/>
                </a:defRPr>
              </a:lvl1pPr>
            </a:lstStyle>
            <a:p>
              <a:r>
                <a:t>Batteries</a:t>
              </a:r>
            </a:p>
          </p:txBody>
        </p:sp>
        <p:sp>
          <p:nvSpPr>
            <p:cNvPr id="1865" name="Line"/>
            <p:cNvSpPr/>
            <p:nvPr/>
          </p:nvSpPr>
          <p:spPr>
            <a:xfrm flipH="1" flipV="1">
              <a:off x="1382672" y="1515330"/>
              <a:ext cx="428208" cy="428208"/>
            </a:xfrm>
            <a:prstGeom prst="line">
              <a:avLst/>
            </a:prstGeom>
            <a:noFill/>
            <a:ln w="381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866" name="Line"/>
            <p:cNvSpPr/>
            <p:nvPr/>
          </p:nvSpPr>
          <p:spPr>
            <a:xfrm flipH="1" flipV="1">
              <a:off x="3551250" y="639338"/>
              <a:ext cx="644626" cy="228134"/>
            </a:xfrm>
            <a:prstGeom prst="line">
              <a:avLst/>
            </a:prstGeom>
            <a:noFill/>
            <a:ln w="381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867" name="Line"/>
            <p:cNvSpPr/>
            <p:nvPr/>
          </p:nvSpPr>
          <p:spPr>
            <a:xfrm flipH="1" flipV="1">
              <a:off x="5412321" y="1038343"/>
              <a:ext cx="327175" cy="1021212"/>
            </a:xfrm>
            <a:prstGeom prst="line">
              <a:avLst/>
            </a:prstGeom>
            <a:noFill/>
            <a:ln w="381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
        <p:nvSpPr>
          <p:cNvPr id="1869" name="Rectangle 3"/>
          <p:cNvSpPr txBox="1"/>
          <p:nvPr/>
        </p:nvSpPr>
        <p:spPr>
          <a:xfrm>
            <a:off x="215900" y="681006"/>
            <a:ext cx="8712200" cy="45514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lvl1pPr>
          </a:lstStyle>
          <a:p>
            <a:r>
              <a:t>Which was unlabeled, compelling me to dig into other sources to sort out the details:</a:t>
            </a:r>
          </a:p>
        </p:txBody>
      </p:sp>
      <p:sp>
        <p:nvSpPr>
          <p:cNvPr id="1870" name="Rectangle 3"/>
          <p:cNvSpPr txBox="1">
            <a:spLocks noGrp="1"/>
          </p:cNvSpPr>
          <p:nvPr>
            <p:ph type="body" sz="quarter" idx="1"/>
          </p:nvPr>
        </p:nvSpPr>
        <p:spPr>
          <a:xfrm>
            <a:off x="1549400" y="2041131"/>
            <a:ext cx="2559993" cy="784455"/>
          </a:xfrm>
          <a:prstGeom prst="rect">
            <a:avLst/>
          </a:prstGeom>
        </p:spPr>
        <p:txBody>
          <a:bodyPr/>
          <a:lstStyle/>
          <a:p>
            <a:pPr algn="ctr" defTabSz="416052">
              <a:spcBef>
                <a:spcPts val="0"/>
              </a:spcBef>
              <a:tabLst/>
              <a:defRPr sz="1092" b="1">
                <a:solidFill>
                  <a:srgbClr val="000000"/>
                </a:solidFill>
                <a:effectLst/>
                <a:latin typeface="+mj-lt"/>
                <a:ea typeface="+mj-ea"/>
                <a:cs typeface="+mj-cs"/>
                <a:sym typeface="Helvetica"/>
              </a:defRPr>
            </a:pPr>
            <a:r>
              <a:t>Rear axle: </a:t>
            </a:r>
          </a:p>
          <a:p>
            <a:pPr algn="ctr" defTabSz="416052">
              <a:spcBef>
                <a:spcPts val="0"/>
              </a:spcBef>
              <a:tabLst/>
              <a:defRPr sz="1092">
                <a:solidFill>
                  <a:srgbClr val="000000"/>
                </a:solidFill>
                <a:effectLst/>
                <a:latin typeface="+mj-lt"/>
                <a:ea typeface="+mj-ea"/>
                <a:cs typeface="+mj-cs"/>
                <a:sym typeface="Helvetica"/>
              </a:defRPr>
            </a:pPr>
            <a:r>
              <a:t>e-Motor</a:t>
            </a:r>
          </a:p>
          <a:p>
            <a:pPr algn="ctr" defTabSz="416052">
              <a:spcBef>
                <a:spcPts val="0"/>
              </a:spcBef>
              <a:tabLst/>
              <a:defRPr sz="1092">
                <a:solidFill>
                  <a:srgbClr val="000000"/>
                </a:solidFill>
                <a:effectLst/>
                <a:latin typeface="+mj-lt"/>
                <a:ea typeface="+mj-ea"/>
                <a:cs typeface="+mj-cs"/>
                <a:sym typeface="Helvetica"/>
              </a:defRPr>
            </a:pPr>
            <a:r>
              <a:t>+ 1-speed gearbox</a:t>
            </a:r>
          </a:p>
          <a:p>
            <a:pPr algn="ctr" defTabSz="416052">
              <a:spcBef>
                <a:spcPts val="0"/>
              </a:spcBef>
              <a:tabLst/>
              <a:defRPr sz="1092">
                <a:solidFill>
                  <a:srgbClr val="000000"/>
                </a:solidFill>
                <a:effectLst/>
                <a:latin typeface="+mj-lt"/>
                <a:ea typeface="+mj-ea"/>
                <a:cs typeface="+mj-cs"/>
                <a:sym typeface="Helvetica"/>
              </a:defRPr>
            </a:pPr>
            <a:r>
              <a:t>with differential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2" name="Rectangle 5"/>
          <p:cNvSpPr txBox="1"/>
          <p:nvPr/>
        </p:nvSpPr>
        <p:spPr>
          <a:xfrm>
            <a:off x="6934200" y="1970252"/>
            <a:ext cx="2030016" cy="26518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Figure derived from: https://www.autocar.co.uk/car-news/industry/secret-tech-behind-tesla-model-3</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endParaRP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Tesla service and owner blogs report that in the M3 electronic connections have NOT YET replaced traditional mechanical steering linkage and hydraulic brake lines (but I could find no Tesla confirmation of this)</a:t>
            </a:r>
          </a:p>
        </p:txBody>
      </p:sp>
      <p:sp>
        <p:nvSpPr>
          <p:cNvPr id="1873" name="Rectangle 2"/>
          <p:cNvSpPr txBox="1">
            <a:spLocks noGrp="1"/>
          </p:cNvSpPr>
          <p:nvPr>
            <p:ph type="title"/>
          </p:nvPr>
        </p:nvSpPr>
        <p:spPr>
          <a:xfrm>
            <a:off x="304800" y="-1"/>
            <a:ext cx="8534400" cy="455149"/>
          </a:xfrm>
          <a:prstGeom prst="rect">
            <a:avLst/>
          </a:prstGeom>
        </p:spPr>
        <p:txBody>
          <a:bodyPr/>
          <a:lstStyle/>
          <a:p>
            <a:r>
              <a:t>A closer look at the front axle e-Motor / Generator + gearbox + differential:</a:t>
            </a:r>
          </a:p>
        </p:txBody>
      </p:sp>
      <p:sp>
        <p:nvSpPr>
          <p:cNvPr id="1874" name="Rectangle 3"/>
          <p:cNvSpPr txBox="1"/>
          <p:nvPr/>
        </p:nvSpPr>
        <p:spPr>
          <a:xfrm>
            <a:off x="110628" y="562349"/>
            <a:ext cx="8871944" cy="130296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868680">
              <a:spcBef>
                <a:spcPts val="400"/>
              </a:spcBef>
              <a:tabLst>
                <a:tab pos="419100" algn="l"/>
                <a:tab pos="901700" algn="l"/>
                <a:tab pos="1346200" algn="l"/>
                <a:tab pos="1828800" algn="l"/>
                <a:tab pos="2260600" algn="l"/>
              </a:tabLst>
              <a:defRPr sz="1710" b="0">
                <a:solidFill>
                  <a:srgbClr val="FFFFFF"/>
                </a:solidFill>
                <a:effectLst>
                  <a:outerShdw blurRad="36195" dist="36195" dir="2700000" rotWithShape="0">
                    <a:srgbClr val="000000"/>
                  </a:outerShdw>
                </a:effectLst>
                <a:latin typeface="+mn-lt"/>
                <a:ea typeface="+mn-ea"/>
                <a:cs typeface="+mn-cs"/>
                <a:sym typeface="Arial"/>
              </a:defRPr>
            </a:pPr>
            <a:r>
              <a:t>Tesla has integrated these with the steering, suspension, brakes &amp; tire mounts</a:t>
            </a:r>
          </a:p>
          <a:p>
            <a:pPr defTabSz="868680">
              <a:spcBef>
                <a:spcPts val="400"/>
              </a:spcBef>
              <a:tabLst>
                <a:tab pos="419100" algn="l"/>
                <a:tab pos="901700" algn="l"/>
                <a:tab pos="1346200" algn="l"/>
                <a:tab pos="1828800" algn="l"/>
                <a:tab pos="2260600" algn="l"/>
              </a:tabLst>
              <a:defRPr sz="475"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spcBef>
                <a:spcPts val="400"/>
              </a:spcBef>
              <a:tabLst>
                <a:tab pos="419100" algn="l"/>
                <a:tab pos="901700" algn="l"/>
                <a:tab pos="1346200" algn="l"/>
                <a:tab pos="1828800" algn="l"/>
                <a:tab pos="2260600" algn="l"/>
              </a:tabLst>
              <a:defRPr sz="1710" b="0">
                <a:solidFill>
                  <a:srgbClr val="FFFFFF"/>
                </a:solidFill>
                <a:effectLst>
                  <a:outerShdw blurRad="36195" dist="36195" dir="2700000" rotWithShape="0">
                    <a:srgbClr val="000000"/>
                  </a:outerShdw>
                </a:effectLst>
                <a:latin typeface="+mn-lt"/>
                <a:ea typeface="+mn-ea"/>
                <a:cs typeface="+mn-cs"/>
                <a:sym typeface="Arial"/>
              </a:defRPr>
            </a:pPr>
            <a:r>
              <a:t>The resulting monolithic assembly is installed at the front of the Model 3 PEV by ONLY:</a:t>
            </a:r>
          </a:p>
          <a:p>
            <a:pPr defTabSz="868680">
              <a:spcBef>
                <a:spcPts val="400"/>
              </a:spcBef>
              <a:tabLst>
                <a:tab pos="419100" algn="l"/>
                <a:tab pos="901700" algn="l"/>
                <a:tab pos="1346200" algn="l"/>
                <a:tab pos="1828800" algn="l"/>
                <a:tab pos="2260600" algn="l"/>
              </a:tabLst>
              <a:defRPr sz="380"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spcBef>
                <a:spcPts val="400"/>
              </a:spcBef>
              <a:tabLst>
                <a:tab pos="419100" algn="l"/>
                <a:tab pos="901700" algn="l"/>
                <a:tab pos="1346200" algn="l"/>
                <a:tab pos="1828800" algn="l"/>
                <a:tab pos="2260600" algn="l"/>
              </a:tabLst>
              <a:defRPr sz="1710" b="0">
                <a:solidFill>
                  <a:srgbClr val="FFFFFF"/>
                </a:solidFill>
                <a:effectLst>
                  <a:outerShdw blurRad="36195" dist="36195" dir="2700000" rotWithShape="0">
                    <a:srgbClr val="000000"/>
                  </a:outerShdw>
                </a:effectLst>
                <a:latin typeface="+mn-lt"/>
                <a:ea typeface="+mn-ea"/>
                <a:cs typeface="+mn-cs"/>
                <a:sym typeface="Arial"/>
              </a:defRPr>
            </a:pPr>
            <a:r>
              <a:t>		tightening 4 bolts + connecting electrical cables, steering wheel, and brake lines </a:t>
            </a:r>
            <a:r>
              <a:rPr baseline="31999"/>
              <a:t>1</a:t>
            </a:r>
          </a:p>
        </p:txBody>
      </p:sp>
      <p:sp>
        <p:nvSpPr>
          <p:cNvPr id="1875" name="Rectangle 3"/>
          <p:cNvSpPr txBox="1"/>
          <p:nvPr/>
        </p:nvSpPr>
        <p:spPr>
          <a:xfrm>
            <a:off x="76200" y="4825515"/>
            <a:ext cx="9144000" cy="45514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lvl1pPr>
          </a:lstStyle>
          <a:p>
            <a:r>
              <a:t>Surprisingly, you can now even buy one on eBay (this one was offered at $14,999):</a:t>
            </a:r>
          </a:p>
        </p:txBody>
      </p:sp>
      <p:pic>
        <p:nvPicPr>
          <p:cNvPr id="1876" name="Image" descr="Image"/>
          <p:cNvPicPr>
            <a:picLocks noChangeAspect="1"/>
          </p:cNvPicPr>
          <p:nvPr/>
        </p:nvPicPr>
        <p:blipFill>
          <a:blip r:embed="rId2"/>
          <a:srcRect t="14295"/>
          <a:stretch>
            <a:fillRect/>
          </a:stretch>
        </p:blipFill>
        <p:spPr>
          <a:xfrm>
            <a:off x="3041650" y="5332062"/>
            <a:ext cx="2950830" cy="1456089"/>
          </a:xfrm>
          <a:prstGeom prst="rect">
            <a:avLst/>
          </a:prstGeom>
          <a:ln w="12700">
            <a:miter lim="400000"/>
          </a:ln>
        </p:spPr>
      </p:pic>
      <p:grpSp>
        <p:nvGrpSpPr>
          <p:cNvPr id="1883" name="Group"/>
          <p:cNvGrpSpPr/>
          <p:nvPr/>
        </p:nvGrpSpPr>
        <p:grpSpPr>
          <a:xfrm>
            <a:off x="1235252" y="1934419"/>
            <a:ext cx="5455358" cy="2850522"/>
            <a:chOff x="0" y="0"/>
            <a:chExt cx="5455356" cy="2850521"/>
          </a:xfrm>
        </p:grpSpPr>
        <p:pic>
          <p:nvPicPr>
            <p:cNvPr id="1877" name="Tesla-model-3-drivtrain.gif" descr="Tesla-model-3-drivtrain.gif"/>
            <p:cNvPicPr>
              <a:picLocks noChangeAspect="1"/>
            </p:cNvPicPr>
            <p:nvPr/>
          </p:nvPicPr>
          <p:blipFill>
            <a:blip r:embed="rId3"/>
            <a:stretch>
              <a:fillRect/>
            </a:stretch>
          </p:blipFill>
          <p:spPr>
            <a:xfrm>
              <a:off x="1079352" y="685009"/>
              <a:ext cx="4376005" cy="2165513"/>
            </a:xfrm>
            <a:prstGeom prst="rect">
              <a:avLst/>
            </a:prstGeom>
            <a:ln w="12700" cap="flat">
              <a:noFill/>
              <a:miter lim="400000"/>
            </a:ln>
            <a:effectLst/>
          </p:spPr>
        </p:pic>
        <p:sp>
          <p:nvSpPr>
            <p:cNvPr id="1878" name="Rectangle 3"/>
            <p:cNvSpPr txBox="1"/>
            <p:nvPr/>
          </p:nvSpPr>
          <p:spPr>
            <a:xfrm>
              <a:off x="324051" y="872481"/>
              <a:ext cx="1231166" cy="34704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lvl1pPr>
            </a:lstStyle>
            <a:p>
              <a:r>
                <a:t>Disc Brake</a:t>
              </a:r>
            </a:p>
          </p:txBody>
        </p:sp>
        <p:sp>
          <p:nvSpPr>
            <p:cNvPr id="1879" name="Rectangle 3"/>
            <p:cNvSpPr txBox="1"/>
            <p:nvPr/>
          </p:nvSpPr>
          <p:spPr>
            <a:xfrm>
              <a:off x="246541" y="511476"/>
              <a:ext cx="2179128" cy="30077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lvl1pPr>
            </a:lstStyle>
            <a:p>
              <a:r>
                <a:t>Suspension / Steering</a:t>
              </a:r>
            </a:p>
          </p:txBody>
        </p:sp>
        <p:sp>
          <p:nvSpPr>
            <p:cNvPr id="1880" name="Rectangle 3"/>
            <p:cNvSpPr txBox="1"/>
            <p:nvPr/>
          </p:nvSpPr>
          <p:spPr>
            <a:xfrm>
              <a:off x="1921063" y="0"/>
              <a:ext cx="2847888" cy="53647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p>
              <a:pPr algn="ctr" defTabSz="896111">
                <a:spcBef>
                  <a:spcPts val="400"/>
                </a:spcBef>
                <a:tabLst>
                  <a:tab pos="431800" algn="l"/>
                  <a:tab pos="990600" algn="l"/>
                  <a:tab pos="1447800" algn="l"/>
                  <a:tab pos="1892300" algn="l"/>
                  <a:tab pos="2336800" algn="l"/>
                </a:tabLst>
                <a:defRPr sz="1372">
                  <a:solidFill>
                    <a:srgbClr val="FFFFFF"/>
                  </a:solidFill>
                  <a:effectLst>
                    <a:outerShdw blurRad="37338" dist="37338" dir="2700000" rotWithShape="0">
                      <a:srgbClr val="000000"/>
                    </a:outerShdw>
                  </a:effectLst>
                  <a:latin typeface="+mn-lt"/>
                  <a:ea typeface="+mn-ea"/>
                  <a:cs typeface="+mn-cs"/>
                  <a:sym typeface="Arial"/>
                </a:defRPr>
              </a:pPr>
              <a:r>
                <a:t>e-Motor / Generator </a:t>
              </a:r>
            </a:p>
            <a:p>
              <a:pPr algn="ctr" defTabSz="896111">
                <a:spcBef>
                  <a:spcPts val="400"/>
                </a:spcBef>
                <a:tabLst>
                  <a:tab pos="431800" algn="l"/>
                  <a:tab pos="990600" algn="l"/>
                  <a:tab pos="1447800" algn="l"/>
                  <a:tab pos="1892300" algn="l"/>
                  <a:tab pos="2336800" algn="l"/>
                </a:tabLst>
                <a:defRPr sz="1372">
                  <a:solidFill>
                    <a:srgbClr val="FFFFFF"/>
                  </a:solidFill>
                  <a:effectLst>
                    <a:outerShdw blurRad="37338" dist="37338" dir="2700000" rotWithShape="0">
                      <a:srgbClr val="000000"/>
                    </a:outerShdw>
                  </a:effectLst>
                  <a:latin typeface="+mn-lt"/>
                  <a:ea typeface="+mn-ea"/>
                  <a:cs typeface="+mn-cs"/>
                  <a:sym typeface="Arial"/>
                </a:defRPr>
              </a:pPr>
              <a:r>
                <a:t>+</a:t>
              </a:r>
              <a:r>
                <a:rPr b="0"/>
                <a:t> 1-speed gearbox with differential</a:t>
              </a:r>
            </a:p>
          </p:txBody>
        </p:sp>
        <p:sp>
          <p:nvSpPr>
            <p:cNvPr id="1881" name="Line"/>
            <p:cNvSpPr/>
            <p:nvPr/>
          </p:nvSpPr>
          <p:spPr>
            <a:xfrm flipV="1">
              <a:off x="3295043" y="570454"/>
              <a:ext cx="1" cy="303855"/>
            </a:xfrm>
            <a:prstGeom prst="line">
              <a:avLst/>
            </a:prstGeom>
            <a:noFill/>
            <a:ln w="508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882" name="Rectangle 3"/>
            <p:cNvSpPr txBox="1"/>
            <p:nvPr/>
          </p:nvSpPr>
          <p:spPr>
            <a:xfrm>
              <a:off x="0" y="1292455"/>
              <a:ext cx="1231166" cy="34704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lvl1pPr>
            </a:lstStyle>
            <a:p>
              <a:r>
                <a:t>Tire mount</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5" name="Rectangle 5"/>
          <p:cNvSpPr txBox="1"/>
          <p:nvPr/>
        </p:nvSpPr>
        <p:spPr>
          <a:xfrm>
            <a:off x="288156" y="6520720"/>
            <a:ext cx="8534401"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https://www.ipt.fraunhofer.de/en/trends/future-powertrain.html </a:t>
            </a:r>
          </a:p>
        </p:txBody>
      </p:sp>
      <p:sp>
        <p:nvSpPr>
          <p:cNvPr id="1886" name="Rectangle 2"/>
          <p:cNvSpPr txBox="1">
            <a:spLocks noGrp="1"/>
          </p:cNvSpPr>
          <p:nvPr>
            <p:ph type="title"/>
          </p:nvPr>
        </p:nvSpPr>
        <p:spPr>
          <a:xfrm>
            <a:off x="304800" y="50799"/>
            <a:ext cx="8534400" cy="455149"/>
          </a:xfrm>
          <a:prstGeom prst="rect">
            <a:avLst/>
          </a:prstGeom>
        </p:spPr>
        <p:txBody>
          <a:bodyPr/>
          <a:lstStyle/>
          <a:p>
            <a:r>
              <a:t>The simplification, compared to a modern ICE vehicle, is stunning!</a:t>
            </a:r>
          </a:p>
        </p:txBody>
      </p:sp>
      <p:sp>
        <p:nvSpPr>
          <p:cNvPr id="1887" name="Rectangle 3"/>
          <p:cNvSpPr txBox="1">
            <a:spLocks noGrp="1"/>
          </p:cNvSpPr>
          <p:nvPr>
            <p:ph type="body" sz="quarter" idx="1"/>
          </p:nvPr>
        </p:nvSpPr>
        <p:spPr>
          <a:xfrm>
            <a:off x="127000" y="604806"/>
            <a:ext cx="8856713" cy="571762"/>
          </a:xfrm>
          <a:prstGeom prst="rect">
            <a:avLst/>
          </a:prstGeom>
        </p:spPr>
        <p:txBody>
          <a:bodyPr/>
          <a:lstStyle/>
          <a:p>
            <a:pPr>
              <a:tabLst>
                <a:tab pos="444500" algn="l"/>
                <a:tab pos="1016000" algn="l"/>
                <a:tab pos="1473200" algn="l"/>
                <a:tab pos="1930400" algn="l"/>
                <a:tab pos="2387600" algn="l"/>
              </a:tabLst>
            </a:pPr>
            <a:r>
              <a:t>As stated on the homepage of one of Germany's Fraunhofer Institutes: </a:t>
            </a:r>
            <a:r>
              <a:rPr baseline="31999"/>
              <a:t>1</a:t>
            </a:r>
          </a:p>
        </p:txBody>
      </p:sp>
      <p:sp>
        <p:nvSpPr>
          <p:cNvPr id="1888" name="Rectangle 3"/>
          <p:cNvSpPr txBox="1"/>
          <p:nvPr/>
        </p:nvSpPr>
        <p:spPr>
          <a:xfrm>
            <a:off x="451519" y="1093257"/>
            <a:ext cx="8534401" cy="379364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spcBef>
                <a:spcPts val="400"/>
              </a:spcBef>
              <a:tabLst>
                <a:tab pos="444500" algn="l"/>
                <a:tab pos="1016000" algn="l"/>
                <a:tab pos="1473200" algn="l"/>
                <a:tab pos="1930400" algn="l"/>
                <a:tab pos="2387600" algn="l"/>
              </a:tabLst>
              <a:defRPr>
                <a:solidFill>
                  <a:srgbClr val="FFFFFF"/>
                </a:solidFill>
                <a:effectLst>
                  <a:outerShdw blurRad="38100" dist="38100" dir="2700000" rotWithShape="0">
                    <a:srgbClr val="000000"/>
                  </a:outerShdw>
                </a:effectLst>
                <a:latin typeface="+mn-lt"/>
                <a:ea typeface="+mn-ea"/>
                <a:cs typeface="+mn-cs"/>
                <a:sym typeface="Arial"/>
              </a:defRPr>
            </a:pPr>
            <a:r>
              <a:t>"Vehicle complexity decreases sharply whenever the combustion engine is replaced by an electric powertrain. </a:t>
            </a:r>
          </a:p>
          <a:p>
            <a:pPr>
              <a:spcBef>
                <a:spcPts val="400"/>
              </a:spcBef>
              <a:tabLst>
                <a:tab pos="444500" algn="l"/>
                <a:tab pos="1016000" algn="l"/>
                <a:tab pos="1473200" algn="l"/>
                <a:tab pos="1930400" algn="l"/>
                <a:tab pos="2387600" algn="l"/>
              </a:tabLst>
              <a:defRPr sz="90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a:solidFill>
                  <a:srgbClr val="FFFFFF"/>
                </a:solidFill>
                <a:effectLst>
                  <a:outerShdw blurRad="38100" dist="38100" dir="2700000" rotWithShape="0">
                    <a:srgbClr val="000000"/>
                  </a:outerShdw>
                </a:effectLst>
                <a:latin typeface="+mn-lt"/>
                <a:ea typeface="+mn-ea"/>
                <a:cs typeface="+mn-cs"/>
                <a:sym typeface="Arial"/>
              </a:defRPr>
            </a:pPr>
            <a:r>
              <a:t>Whereas a car fitted with a combustion engine consists of some </a:t>
            </a:r>
            <a:r>
              <a:rPr>
                <a:solidFill>
                  <a:srgbClr val="FBC901"/>
                </a:solidFill>
              </a:rPr>
              <a:t>1400</a:t>
            </a:r>
            <a:r>
              <a:t> moving parts, those with an electric powertrain have only approximately </a:t>
            </a:r>
            <a:r>
              <a:rPr>
                <a:solidFill>
                  <a:srgbClr val="FBC901"/>
                </a:solidFill>
              </a:rPr>
              <a:t>210</a:t>
            </a:r>
            <a:r>
              <a:t>.</a:t>
            </a:r>
          </a:p>
          <a:p>
            <a:pPr>
              <a:spcBef>
                <a:spcPts val="400"/>
              </a:spcBef>
              <a:tabLst>
                <a:tab pos="444500" algn="l"/>
                <a:tab pos="1016000" algn="l"/>
                <a:tab pos="1473200" algn="l"/>
                <a:tab pos="1930400" algn="l"/>
                <a:tab pos="2387600" algn="l"/>
              </a:tabLst>
              <a:defRPr sz="90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a:solidFill>
                  <a:srgbClr val="FFFFFF"/>
                </a:solidFill>
                <a:effectLst>
                  <a:outerShdw blurRad="38100" dist="38100" dir="2700000" rotWithShape="0">
                    <a:srgbClr val="000000"/>
                  </a:outerShdw>
                </a:effectLst>
                <a:latin typeface="+mn-lt"/>
                <a:ea typeface="+mn-ea"/>
                <a:cs typeface="+mn-cs"/>
                <a:sym typeface="Arial"/>
              </a:defRPr>
            </a:pPr>
            <a:r>
              <a:t>An eight-cylinder (ICE) engine is made up of around </a:t>
            </a:r>
            <a:r>
              <a:rPr>
                <a:solidFill>
                  <a:srgbClr val="FBC901"/>
                </a:solidFill>
              </a:rPr>
              <a:t>1200</a:t>
            </a:r>
            <a:r>
              <a:t> parts, each of which requires fitting; in contrast, an electric engine has only </a:t>
            </a:r>
            <a:r>
              <a:rPr>
                <a:solidFill>
                  <a:srgbClr val="FBC901"/>
                </a:solidFill>
              </a:rPr>
              <a:t>17</a:t>
            </a:r>
            <a:r>
              <a:t>.</a:t>
            </a:r>
          </a:p>
          <a:p>
            <a:pPr>
              <a:spcBef>
                <a:spcPts val="400"/>
              </a:spcBef>
              <a:tabLst>
                <a:tab pos="444500" algn="l"/>
                <a:tab pos="1016000" algn="l"/>
                <a:tab pos="1473200" algn="l"/>
                <a:tab pos="1930400" algn="l"/>
                <a:tab pos="2387600" algn="l"/>
              </a:tabLst>
              <a:defRPr sz="90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57200" algn="l"/>
                <a:tab pos="914400" algn="l"/>
                <a:tab pos="1371600" algn="l"/>
                <a:tab pos="1828800" algn="l"/>
                <a:tab pos="2286000" algn="l"/>
              </a:tabLst>
              <a:defRPr>
                <a:solidFill>
                  <a:srgbClr val="FFFFFF"/>
                </a:solidFill>
                <a:effectLst>
                  <a:outerShdw blurRad="38100" dist="38100" dir="2700000" rotWithShape="0">
                    <a:srgbClr val="000000"/>
                  </a:outerShdw>
                </a:effectLst>
                <a:latin typeface="+mn-lt"/>
                <a:ea typeface="+mn-ea"/>
                <a:cs typeface="+mn-cs"/>
                <a:sym typeface="Arial"/>
              </a:defRPr>
            </a:pPr>
            <a:r>
              <a:t>Consequently, there have been considerable changes in the range of system parts and components needed. New suppliers and smaller vehicle manufacturers suddenly find themselves in an environment in which they can compete with large, established OEMs due to the reduction in vehicle complexity."</a:t>
            </a:r>
          </a:p>
        </p:txBody>
      </p:sp>
      <p:sp>
        <p:nvSpPr>
          <p:cNvPr id="1889" name="Rectangle 3"/>
          <p:cNvSpPr txBox="1"/>
          <p:nvPr/>
        </p:nvSpPr>
        <p:spPr>
          <a:xfrm>
            <a:off x="130943" y="5037106"/>
            <a:ext cx="8856714" cy="156201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1016000" algn="l"/>
                <a:tab pos="1473200" algn="l"/>
                <a:tab pos="1930400" algn="l"/>
                <a:tab pos="2387600" algn="l"/>
              </a:tabLst>
              <a:defRPr>
                <a:solidFill>
                  <a:srgbClr val="FBC901"/>
                </a:solidFill>
                <a:effectLst>
                  <a:outerShdw blurRad="38100" dist="38100" dir="2700000" rotWithShape="0">
                    <a:srgbClr val="000000"/>
                  </a:outerShdw>
                </a:effectLst>
                <a:latin typeface="+mn-lt"/>
                <a:ea typeface="+mn-ea"/>
                <a:cs typeface="+mn-cs"/>
                <a:sym typeface="Arial"/>
              </a:defRPr>
            </a:pPr>
            <a:r>
              <a:t>Given that simplicity almost always yields lower operating &amp; repair costs</a:t>
            </a:r>
          </a:p>
          <a:p>
            <a:pPr>
              <a:spcBef>
                <a:spcPts val="400"/>
              </a:spcBef>
              <a:tabLst>
                <a:tab pos="444500" algn="l"/>
                <a:tab pos="1016000" algn="l"/>
                <a:tab pos="1473200" algn="l"/>
                <a:tab pos="1930400" algn="l"/>
                <a:tab pos="2387600" algn="l"/>
              </a:tabLst>
              <a:defRPr sz="600">
                <a:solidFill>
                  <a:srgbClr val="FBC901"/>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a:solidFill>
                  <a:srgbClr val="FBC901"/>
                </a:solidFill>
                <a:effectLst>
                  <a:outerShdw blurRad="38100" dist="38100" dir="2700000" rotWithShape="0">
                    <a:srgbClr val="000000"/>
                  </a:outerShdw>
                </a:effectLst>
                <a:latin typeface="+mn-lt"/>
                <a:ea typeface="+mn-ea"/>
                <a:cs typeface="+mn-cs"/>
                <a:sym typeface="Arial"/>
              </a:defRPr>
            </a:pPr>
            <a:r>
              <a:t>	and that PEVs' have 3-4 times the intrinsic energy efficiency,</a:t>
            </a:r>
          </a:p>
          <a:p>
            <a:pPr>
              <a:spcBef>
                <a:spcPts val="400"/>
              </a:spcBef>
              <a:tabLst>
                <a:tab pos="444500" algn="l"/>
                <a:tab pos="1016000" algn="l"/>
                <a:tab pos="1473200" algn="l"/>
                <a:tab pos="1930400" algn="l"/>
                <a:tab pos="2387600" algn="l"/>
              </a:tabLst>
              <a:defRPr sz="500">
                <a:solidFill>
                  <a:srgbClr val="FBC901"/>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a:solidFill>
                  <a:srgbClr val="FBC901"/>
                </a:solidFill>
                <a:effectLst>
                  <a:outerShdw blurRad="38100" dist="38100" dir="2700000" rotWithShape="0">
                    <a:srgbClr val="000000"/>
                  </a:outerShdw>
                </a:effectLst>
                <a:latin typeface="+mn-lt"/>
                <a:ea typeface="+mn-ea"/>
                <a:cs typeface="+mn-cs"/>
                <a:sym typeface="Arial"/>
              </a:defRPr>
            </a:pPr>
            <a:r>
              <a:t>		the eventual displacement of ICE vehicles by PEVs seems inevitable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1" name="Rectangle 2"/>
          <p:cNvSpPr txBox="1">
            <a:spLocks noGrp="1"/>
          </p:cNvSpPr>
          <p:nvPr>
            <p:ph type="title"/>
          </p:nvPr>
        </p:nvSpPr>
        <p:spPr>
          <a:xfrm>
            <a:off x="17809" y="1498600"/>
            <a:ext cx="9108382" cy="2870200"/>
          </a:xfrm>
          <a:prstGeom prst="rect">
            <a:avLst/>
          </a:prstGeom>
        </p:spPr>
        <p:txBody>
          <a:bodyPr/>
          <a:lstStyle/>
          <a:p>
            <a:pPr>
              <a:defRPr sz="2100" b="1">
                <a:solidFill>
                  <a:srgbClr val="FBC901"/>
                </a:solidFill>
              </a:defRPr>
            </a:pPr>
            <a:r>
              <a:rPr>
                <a:solidFill>
                  <a:srgbClr val="FF6600"/>
                </a:solidFill>
              </a:rPr>
              <a:t>Non-Green</a:t>
            </a:r>
            <a:r>
              <a:rPr>
                <a:solidFill>
                  <a:srgbClr val="66CC33"/>
                </a:solidFill>
              </a:rPr>
              <a:t> </a:t>
            </a:r>
            <a:r>
              <a:t>Grid + </a:t>
            </a:r>
            <a:r>
              <a:rPr>
                <a:solidFill>
                  <a:srgbClr val="66CC33"/>
                </a:solidFill>
              </a:rPr>
              <a:t>Green</a:t>
            </a:r>
            <a:r>
              <a:t> PEVs:</a:t>
            </a:r>
          </a:p>
          <a:p>
            <a:pPr>
              <a:defRPr sz="1100" b="1">
                <a:solidFill>
                  <a:srgbClr val="FBC901"/>
                </a:solidFill>
              </a:defRPr>
            </a:pPr>
            <a:endParaRPr/>
          </a:p>
          <a:p>
            <a:pPr>
              <a:defRPr sz="2100" b="1">
                <a:solidFill>
                  <a:srgbClr val="FBC901"/>
                </a:solidFill>
              </a:defRPr>
            </a:pPr>
            <a:r>
              <a:t>When &amp; where will it make GHG sense?</a:t>
            </a:r>
          </a:p>
          <a:p>
            <a:pPr>
              <a:defRPr sz="2400" b="1">
                <a:solidFill>
                  <a:srgbClr val="FBC901"/>
                </a:solidFill>
              </a:defRPr>
            </a:pPr>
            <a:endParaRPr/>
          </a:p>
          <a:p>
            <a:pPr>
              <a:defRPr sz="2100">
                <a:solidFill>
                  <a:srgbClr val="FBC901"/>
                </a:solidFill>
              </a:defRPr>
            </a:pPr>
            <a:r>
              <a:t>("Well-to-Wheel" &amp; Vehicle Life Cycle Analyses)</a:t>
            </a:r>
          </a:p>
        </p:txBody>
      </p:sp>
      <p:sp>
        <p:nvSpPr>
          <p:cNvPr id="1892"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 name="Rectangle 5"/>
          <p:cNvSpPr txBox="1"/>
          <p:nvPr/>
        </p:nvSpPr>
        <p:spPr>
          <a:xfrm>
            <a:off x="65533" y="5720620"/>
            <a:ext cx="9012934" cy="11278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http://aboutme.samexent.com/classes/spring09/ee4940/Plugin1.pdf   </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https://spectrum.ieee.org/energy/renewables/unclean-at-any-speed</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3) http://www.bbc.co.uk/news/magazine-22001356?print=true</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4) https://www.scientificamerican.com/article/electric-cars-are-not-necessarily-clean/ </a:t>
            </a:r>
            <a:endParaRPr>
              <a:latin typeface="Times"/>
              <a:ea typeface="Times"/>
              <a:cs typeface="Times"/>
              <a:sym typeface="Times"/>
            </a:endParaRP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5) DISCLOSURE: I am an IEEE member / Fellow</a:t>
            </a:r>
          </a:p>
        </p:txBody>
      </p:sp>
      <p:sp>
        <p:nvSpPr>
          <p:cNvPr id="1895" name="Rectangle 2"/>
          <p:cNvSpPr txBox="1">
            <a:spLocks noGrp="1"/>
          </p:cNvSpPr>
          <p:nvPr>
            <p:ph type="title"/>
          </p:nvPr>
        </p:nvSpPr>
        <p:spPr>
          <a:xfrm>
            <a:off x="304800" y="-1"/>
            <a:ext cx="8534400" cy="455149"/>
          </a:xfrm>
          <a:prstGeom prst="rect">
            <a:avLst/>
          </a:prstGeom>
        </p:spPr>
        <p:txBody>
          <a:bodyPr/>
          <a:lstStyle/>
          <a:p>
            <a:r>
              <a:t>Answers to that question are </a:t>
            </a:r>
            <a:r>
              <a:rPr b="1"/>
              <a:t>not</a:t>
            </a:r>
            <a:r>
              <a:t> clear cut:</a:t>
            </a:r>
          </a:p>
        </p:txBody>
      </p:sp>
      <p:sp>
        <p:nvSpPr>
          <p:cNvPr id="1896" name="Rectangle 3"/>
          <p:cNvSpPr txBox="1">
            <a:spLocks noGrp="1"/>
          </p:cNvSpPr>
          <p:nvPr>
            <p:ph type="body" idx="1"/>
          </p:nvPr>
        </p:nvSpPr>
        <p:spPr>
          <a:xfrm>
            <a:off x="257928" y="515385"/>
            <a:ext cx="8766593" cy="5144998"/>
          </a:xfrm>
          <a:prstGeom prst="rect">
            <a:avLst/>
          </a:prstGeom>
        </p:spPr>
        <p:txBody>
          <a:bodyPr/>
          <a:lstStyle/>
          <a:p>
            <a:r>
              <a:t>As suggested by these news articles:</a:t>
            </a:r>
          </a:p>
          <a:p>
            <a:pPr>
              <a:defRPr sz="500"/>
            </a:pPr>
            <a:endParaRPr/>
          </a:p>
          <a:p>
            <a:r>
              <a:t>	</a:t>
            </a:r>
            <a:r>
              <a:rPr sz="1400"/>
              <a:t>2009 IEEE Spectrum:   </a:t>
            </a:r>
            <a:r>
              <a:rPr b="1">
                <a:solidFill>
                  <a:srgbClr val="FBC901"/>
                </a:solidFill>
              </a:rPr>
              <a:t>How Green is My Plug-in? </a:t>
            </a:r>
            <a:r>
              <a:rPr b="1" baseline="31999">
                <a:solidFill>
                  <a:srgbClr val="FBC901"/>
                </a:solidFill>
              </a:rPr>
              <a:t>1</a:t>
            </a:r>
            <a:endParaRPr b="1">
              <a:solidFill>
                <a:srgbClr val="FBC901"/>
              </a:solidFill>
            </a:endParaRPr>
          </a:p>
          <a:p>
            <a:pPr>
              <a:defRPr sz="900"/>
            </a:pPr>
            <a:endParaRPr/>
          </a:p>
          <a:p>
            <a:r>
              <a:t>	</a:t>
            </a:r>
            <a:r>
              <a:rPr sz="1400"/>
              <a:t>2013 IEEE Spectrum:   </a:t>
            </a:r>
            <a:r>
              <a:rPr b="1">
                <a:solidFill>
                  <a:srgbClr val="FBC901"/>
                </a:solidFill>
              </a:rPr>
              <a:t>Unclean at Any Speed: Electric Cars Donʼt Solve the 							Automobileʼs Environmental Problems </a:t>
            </a:r>
            <a:r>
              <a:rPr b="1" baseline="31999">
                <a:solidFill>
                  <a:srgbClr val="FBC901"/>
                </a:solidFill>
              </a:rPr>
              <a:t>2</a:t>
            </a:r>
            <a:endParaRPr b="1">
              <a:solidFill>
                <a:srgbClr val="FBC901"/>
              </a:solidFill>
            </a:endParaRPr>
          </a:p>
          <a:p>
            <a:pPr>
              <a:defRPr sz="900"/>
            </a:pPr>
            <a:endParaRPr/>
          </a:p>
          <a:p>
            <a:r>
              <a:t>	</a:t>
            </a:r>
            <a:r>
              <a:rPr sz="1400"/>
              <a:t>2013 BBC News:  	</a:t>
            </a:r>
            <a:r>
              <a:rPr b="1">
                <a:solidFill>
                  <a:srgbClr val="FBC901"/>
                </a:solidFill>
              </a:rPr>
              <a:t>How Environmentally Friendly are Electric Cars? </a:t>
            </a:r>
            <a:r>
              <a:rPr b="1" baseline="31999">
                <a:solidFill>
                  <a:srgbClr val="FBC901"/>
                </a:solidFill>
              </a:rPr>
              <a:t>3</a:t>
            </a:r>
          </a:p>
          <a:p>
            <a:pPr>
              <a:defRPr sz="900" b="1"/>
            </a:pPr>
            <a:r>
              <a:t>	</a:t>
            </a:r>
          </a:p>
          <a:p>
            <a:pPr>
              <a:defRPr b="1"/>
            </a:pPr>
            <a:r>
              <a:t>	</a:t>
            </a:r>
            <a:r>
              <a:rPr sz="1500" b="0"/>
              <a:t>2016 Scientific American:  </a:t>
            </a:r>
            <a:r>
              <a:rPr>
                <a:solidFill>
                  <a:srgbClr val="FBC901"/>
                </a:solidFill>
              </a:rPr>
              <a:t>Electric Cars ar Not Necessarily Clean </a:t>
            </a:r>
            <a:r>
              <a:rPr baseline="31999">
                <a:solidFill>
                  <a:srgbClr val="FBC901"/>
                </a:solidFill>
              </a:rPr>
              <a:t>4</a:t>
            </a:r>
            <a:endParaRPr>
              <a:solidFill>
                <a:srgbClr val="FBC901"/>
              </a:solidFill>
            </a:endParaRPr>
          </a:p>
          <a:p>
            <a:pPr>
              <a:defRPr sz="1300" b="1"/>
            </a:pPr>
            <a:endParaRPr b="0"/>
          </a:p>
          <a:p>
            <a:r>
              <a:t>Doubts raised by the IEEE (Institute of Electrical &amp; Electronic Engineers)</a:t>
            </a:r>
          </a:p>
          <a:p>
            <a:pPr>
              <a:defRPr sz="700"/>
            </a:pPr>
            <a:endParaRPr/>
          </a:p>
          <a:p>
            <a:r>
              <a:t>	are particular noteworthy in that this international professional society </a:t>
            </a:r>
          </a:p>
          <a:p>
            <a:pPr>
              <a:defRPr sz="700"/>
            </a:pPr>
            <a:endParaRPr/>
          </a:p>
          <a:p>
            <a:r>
              <a:t>		has almost a half million members, likely including </a:t>
            </a:r>
          </a:p>
          <a:p>
            <a:pPr>
              <a:defRPr sz="700"/>
            </a:pPr>
            <a:endParaRPr/>
          </a:p>
          <a:p>
            <a:r>
              <a:t>			most of the engineers designing today's PEVs</a:t>
            </a:r>
          </a:p>
          <a:p>
            <a:pPr>
              <a:defRPr sz="700"/>
            </a:pPr>
            <a:endParaRPr/>
          </a:p>
          <a:p>
            <a:r>
              <a:t>				as well as those operating many of the world's electrical Grids </a:t>
            </a:r>
            <a:r>
              <a:rPr baseline="31999"/>
              <a:t>5</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8" name="Rectangle 5"/>
          <p:cNvSpPr txBox="1"/>
          <p:nvPr/>
        </p:nvSpPr>
        <p:spPr>
          <a:xfrm>
            <a:off x="5122961" y="6584220"/>
            <a:ext cx="3901878"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https://cafcp.org/sites/default/files/W2W-2016.pdf</a:t>
            </a:r>
          </a:p>
        </p:txBody>
      </p:sp>
      <p:sp>
        <p:nvSpPr>
          <p:cNvPr id="1899" name="Rectangle 2"/>
          <p:cNvSpPr txBox="1">
            <a:spLocks noGrp="1"/>
          </p:cNvSpPr>
          <p:nvPr>
            <p:ph type="title"/>
          </p:nvPr>
        </p:nvSpPr>
        <p:spPr>
          <a:xfrm>
            <a:off x="113109" y="-1"/>
            <a:ext cx="8917782" cy="570439"/>
          </a:xfrm>
          <a:prstGeom prst="rect">
            <a:avLst/>
          </a:prstGeom>
        </p:spPr>
        <p:txBody>
          <a:bodyPr/>
          <a:lstStyle/>
          <a:p>
            <a:r>
              <a:t>Solid answers require </a:t>
            </a:r>
            <a:r>
              <a:rPr b="1">
                <a:solidFill>
                  <a:srgbClr val="FBC901"/>
                </a:solidFill>
              </a:rPr>
              <a:t>Well-to-Wheel </a:t>
            </a:r>
            <a:r>
              <a:rPr>
                <a:solidFill>
                  <a:srgbClr val="FBC901"/>
                </a:solidFill>
              </a:rPr>
              <a:t>(WtW / W2W)</a:t>
            </a:r>
            <a:r>
              <a:t> analyses that evaluate:</a:t>
            </a:r>
          </a:p>
        </p:txBody>
      </p:sp>
      <p:sp>
        <p:nvSpPr>
          <p:cNvPr id="1900" name="Rectangle 3"/>
          <p:cNvSpPr txBox="1">
            <a:spLocks noGrp="1"/>
          </p:cNvSpPr>
          <p:nvPr>
            <p:ph type="body" idx="1"/>
          </p:nvPr>
        </p:nvSpPr>
        <p:spPr>
          <a:xfrm>
            <a:off x="147687" y="607580"/>
            <a:ext cx="8917782" cy="3317265"/>
          </a:xfrm>
          <a:prstGeom prst="rect">
            <a:avLst/>
          </a:prstGeom>
        </p:spPr>
        <p:txBody>
          <a:bodyPr/>
          <a:lstStyle/>
          <a:p>
            <a:pPr>
              <a:tabLst>
                <a:tab pos="444500" algn="l"/>
                <a:tab pos="1016000" algn="l"/>
                <a:tab pos="1473200" algn="l"/>
                <a:tab pos="1930400" algn="l"/>
                <a:tab pos="2387600" algn="l"/>
              </a:tabLst>
            </a:pPr>
            <a:r>
              <a:t>The COMPLETE transfer of energy from the energy source to a vehicle's wheels</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	OR the COMPLETE greenhouse gas (GHG) emission </a:t>
            </a:r>
            <a:r>
              <a:rPr b="1"/>
              <a:t>due</a:t>
            </a:r>
            <a:r>
              <a:t> to that energy transfer</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These can be subdivided as: </a:t>
            </a:r>
            <a:r>
              <a:rPr b="1"/>
              <a:t>Well-to-Wheel = Well-to-Tank + Tank-to-Wheel </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	Those terms were originally chosen to describe fossil-fueled vehicles,</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		but they are now also applied to hybrid and all-electric vehicles:</a:t>
            </a:r>
          </a:p>
          <a:p>
            <a:pPr>
              <a:tabLst>
                <a:tab pos="444500" algn="l"/>
                <a:tab pos="1016000" algn="l"/>
                <a:tab pos="1473200" algn="l"/>
                <a:tab pos="1930400" algn="l"/>
                <a:tab pos="2387600" algn="l"/>
              </a:tabLst>
              <a:defRPr sz="800"/>
            </a:pPr>
            <a:endParaRPr/>
          </a:p>
          <a:p>
            <a:pPr>
              <a:tabLst>
                <a:tab pos="444500" algn="l"/>
                <a:tab pos="1016000" algn="l"/>
                <a:tab pos="1473200" algn="l"/>
                <a:tab pos="1930400" algn="l"/>
                <a:tab pos="2387600" algn="l"/>
              </a:tabLst>
            </a:pPr>
            <a:r>
              <a:rPr b="1">
                <a:solidFill>
                  <a:srgbClr val="FBC901"/>
                </a:solidFill>
              </a:rPr>
              <a:t>"Well"</a:t>
            </a:r>
            <a:r>
              <a:t> = </a:t>
            </a:r>
            <a:r>
              <a:rPr b="1"/>
              <a:t>Oil or gas well, coal mine, nuclear or hydro plant, wind or solar farm . . .</a:t>
            </a:r>
          </a:p>
          <a:p>
            <a:pPr marL="0" lvl="1" indent="640896" algn="ctr">
              <a:buSzTx/>
              <a:buNone/>
              <a:tabLst>
                <a:tab pos="444500" algn="l"/>
                <a:tab pos="1016000" algn="l"/>
                <a:tab pos="1473200" algn="l"/>
                <a:tab pos="1930400" algn="l"/>
                <a:tab pos="2387600" algn="l"/>
              </a:tabLst>
              <a:defRPr sz="400"/>
            </a:pPr>
            <a:endParaRPr/>
          </a:p>
          <a:p>
            <a:pPr algn="ctr">
              <a:tabLst>
                <a:tab pos="444500" algn="l"/>
                <a:tab pos="1016000" algn="l"/>
                <a:tab pos="1473200" algn="l"/>
                <a:tab pos="1930400" algn="l"/>
                <a:tab pos="2387600" algn="l"/>
              </a:tabLst>
            </a:pPr>
            <a:r>
              <a:rPr b="1">
                <a:solidFill>
                  <a:srgbClr val="FBC901"/>
                </a:solidFill>
              </a:rPr>
              <a:t>"Tank"</a:t>
            </a:r>
            <a:r>
              <a:t> =&gt; </a:t>
            </a:r>
            <a:r>
              <a:rPr b="1"/>
              <a:t>Vehicle's fossil-fuel tank / electric battery / fuel cell . . .</a:t>
            </a:r>
          </a:p>
        </p:txBody>
      </p:sp>
      <p:pic>
        <p:nvPicPr>
          <p:cNvPr id="1901" name="page4image1731264.png" descr="page4image1731264.png"/>
          <p:cNvPicPr>
            <a:picLocks noChangeAspect="1"/>
          </p:cNvPicPr>
          <p:nvPr/>
        </p:nvPicPr>
        <p:blipFill>
          <a:blip r:embed="rId2"/>
          <a:stretch>
            <a:fillRect/>
          </a:stretch>
        </p:blipFill>
        <p:spPr>
          <a:xfrm>
            <a:off x="5376541" y="3853215"/>
            <a:ext cx="3547118" cy="2565904"/>
          </a:xfrm>
          <a:prstGeom prst="rect">
            <a:avLst/>
          </a:prstGeom>
          <a:ln w="12700">
            <a:miter lim="400000"/>
          </a:ln>
        </p:spPr>
      </p:pic>
      <p:sp>
        <p:nvSpPr>
          <p:cNvPr id="1902" name="Text"/>
          <p:cNvSpPr txBox="1"/>
          <p:nvPr/>
        </p:nvSpPr>
        <p:spPr>
          <a:xfrm>
            <a:off x="-21031200" y="-17106900"/>
            <a:ext cx="180340" cy="44704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lnSpc>
                <a:spcPts val="2800"/>
              </a:lnSpc>
              <a:defRPr sz="1200" b="0">
                <a:solidFill>
                  <a:srgbClr val="000000"/>
                </a:solidFill>
                <a:latin typeface="Times"/>
                <a:ea typeface="Times"/>
                <a:cs typeface="Times"/>
                <a:sym typeface="Times"/>
              </a:defRPr>
            </a:lvl1pPr>
          </a:lstStyle>
          <a:p>
            <a:r>
              <a:t> </a:t>
            </a:r>
          </a:p>
        </p:txBody>
      </p:sp>
      <p:pic>
        <p:nvPicPr>
          <p:cNvPr id="1903" name="gB5NtbOXacX8bIKU01RlPclskyElM4wb9DFEUB4WYYhRW6vGJbfD-1hu_I2Xf5_andj3E2qQ7NUC7ZTkPX8YhQhm5vaO8hJEiA_hwWgcWDh7sLS33SQOZI5sW2KvrrcuBpXgub1A.jpg" descr="gB5NtbOXacX8bIKU01RlPclskyElM4wb9DFEUB4WYYhRW6vGJbfD-1hu_I2Xf5_andj3E2qQ7NUC7ZTkPX8YhQhm5vaO8hJEiA_hwWgcWDh7sLS33SQOZI5sW2KvrrcuBpXgub1A.jpg"/>
          <p:cNvPicPr>
            <a:picLocks noChangeAspect="1"/>
          </p:cNvPicPr>
          <p:nvPr/>
        </p:nvPicPr>
        <p:blipFill>
          <a:blip r:embed="rId3"/>
          <a:stretch>
            <a:fillRect/>
          </a:stretch>
        </p:blipFill>
        <p:spPr>
          <a:xfrm>
            <a:off x="228260" y="3853215"/>
            <a:ext cx="4910819" cy="2565904"/>
          </a:xfrm>
          <a:prstGeom prst="rect">
            <a:avLst/>
          </a:prstGeom>
          <a:ln w="12700">
            <a:miter lim="400000"/>
          </a:ln>
        </p:spPr>
      </p:pic>
      <p:sp>
        <p:nvSpPr>
          <p:cNvPr id="1904" name="Rectangle 5"/>
          <p:cNvSpPr txBox="1"/>
          <p:nvPr/>
        </p:nvSpPr>
        <p:spPr>
          <a:xfrm>
            <a:off x="316746" y="6584220"/>
            <a:ext cx="3901877"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https://gmobility.eu/what-is-well-to-wheel/</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6" name="Rectangle 5"/>
          <p:cNvSpPr txBox="1"/>
          <p:nvPr/>
        </p:nvSpPr>
        <p:spPr>
          <a:xfrm>
            <a:off x="304800" y="6584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My cleaned up and relabeled version of figure in: https://cafcp.org/sites/default/files/W2W-2016.pdf</a:t>
            </a:r>
          </a:p>
        </p:txBody>
      </p:sp>
      <p:sp>
        <p:nvSpPr>
          <p:cNvPr id="1907" name="Rectangle 2"/>
          <p:cNvSpPr txBox="1">
            <a:spLocks noGrp="1"/>
          </p:cNvSpPr>
          <p:nvPr>
            <p:ph type="title"/>
          </p:nvPr>
        </p:nvSpPr>
        <p:spPr>
          <a:xfrm>
            <a:off x="-17165" y="50799"/>
            <a:ext cx="9144001" cy="455149"/>
          </a:xfrm>
          <a:prstGeom prst="rect">
            <a:avLst/>
          </a:prstGeom>
        </p:spPr>
        <p:txBody>
          <a:bodyPr/>
          <a:lstStyle/>
          <a:p>
            <a:pPr>
              <a:defRPr sz="1800"/>
            </a:pPr>
            <a:r>
              <a:t>An Example: Calif. Well-to-Wheel </a:t>
            </a:r>
            <a:r>
              <a:rPr b="1">
                <a:solidFill>
                  <a:srgbClr val="FBC901"/>
                </a:solidFill>
              </a:rPr>
              <a:t>Energy / mile traveled</a:t>
            </a:r>
            <a:r>
              <a:t> for alternately fueled vehicles:</a:t>
            </a:r>
          </a:p>
        </p:txBody>
      </p:sp>
      <p:sp>
        <p:nvSpPr>
          <p:cNvPr id="1908" name="Rectangle 3"/>
          <p:cNvSpPr txBox="1">
            <a:spLocks noGrp="1"/>
          </p:cNvSpPr>
          <p:nvPr>
            <p:ph type="body" sz="quarter" idx="1"/>
          </p:nvPr>
        </p:nvSpPr>
        <p:spPr>
          <a:xfrm>
            <a:off x="83691" y="889621"/>
            <a:ext cx="1612504" cy="374735"/>
          </a:xfrm>
          <a:prstGeom prst="rect">
            <a:avLst/>
          </a:prstGeom>
        </p:spPr>
        <p:txBody>
          <a:bodyPr/>
          <a:lstStyle>
            <a:lvl1pPr>
              <a:tabLst>
                <a:tab pos="444500" algn="l"/>
                <a:tab pos="1016000" algn="l"/>
                <a:tab pos="1473200" algn="l"/>
                <a:tab pos="1930400" algn="l"/>
                <a:tab pos="2387600" algn="l"/>
              </a:tabLst>
              <a:defRPr sz="1400"/>
            </a:lvl1pPr>
          </a:lstStyle>
          <a:p>
            <a:r>
              <a:t>Gas &amp; NG ICEs:</a:t>
            </a:r>
          </a:p>
        </p:txBody>
      </p:sp>
      <p:grpSp>
        <p:nvGrpSpPr>
          <p:cNvPr id="1921" name="Group"/>
          <p:cNvGrpSpPr/>
          <p:nvPr/>
        </p:nvGrpSpPr>
        <p:grpSpPr>
          <a:xfrm>
            <a:off x="968295" y="3527376"/>
            <a:ext cx="7283431" cy="2985508"/>
            <a:chOff x="0" y="0"/>
            <a:chExt cx="7283430" cy="2985506"/>
          </a:xfrm>
        </p:grpSpPr>
        <p:pic>
          <p:nvPicPr>
            <p:cNvPr id="1909" name="Image" descr="Image"/>
            <p:cNvPicPr>
              <a:picLocks noChangeAspect="1"/>
            </p:cNvPicPr>
            <p:nvPr/>
          </p:nvPicPr>
          <p:blipFill>
            <a:blip r:embed="rId2"/>
            <a:srcRect t="14129"/>
            <a:stretch>
              <a:fillRect/>
            </a:stretch>
          </p:blipFill>
          <p:spPr>
            <a:xfrm>
              <a:off x="0" y="2909"/>
              <a:ext cx="7277256" cy="2982598"/>
            </a:xfrm>
            <a:prstGeom prst="rect">
              <a:avLst/>
            </a:prstGeom>
            <a:ln w="12700" cap="flat">
              <a:noFill/>
              <a:miter lim="400000"/>
            </a:ln>
            <a:effectLst/>
          </p:spPr>
        </p:pic>
        <p:sp>
          <p:nvSpPr>
            <p:cNvPr id="1910" name="Rectangle"/>
            <p:cNvSpPr/>
            <p:nvPr/>
          </p:nvSpPr>
          <p:spPr>
            <a:xfrm>
              <a:off x="4035504" y="2309347"/>
              <a:ext cx="3247927" cy="675631"/>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911" name="Rectangle"/>
            <p:cNvSpPr/>
            <p:nvPr/>
          </p:nvSpPr>
          <p:spPr>
            <a:xfrm>
              <a:off x="809704" y="0"/>
              <a:ext cx="1709143" cy="675631"/>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912" name="Rectangle"/>
            <p:cNvSpPr/>
            <p:nvPr/>
          </p:nvSpPr>
          <p:spPr>
            <a:xfrm>
              <a:off x="4480004" y="2164"/>
              <a:ext cx="2802980" cy="111953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913" name="Rectangle"/>
            <p:cNvSpPr/>
            <p:nvPr/>
          </p:nvSpPr>
          <p:spPr>
            <a:xfrm>
              <a:off x="6880304" y="925047"/>
              <a:ext cx="398662" cy="939801"/>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914" name="Rectangle"/>
            <p:cNvSpPr/>
            <p:nvPr/>
          </p:nvSpPr>
          <p:spPr>
            <a:xfrm>
              <a:off x="670004" y="2309347"/>
              <a:ext cx="1709143" cy="675631"/>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915" name="Rectangle 3"/>
            <p:cNvSpPr txBox="1"/>
            <p:nvPr/>
          </p:nvSpPr>
          <p:spPr>
            <a:xfrm>
              <a:off x="2164312" y="2141460"/>
              <a:ext cx="1101231" cy="248858"/>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defTabSz="416052">
                <a:defRPr sz="1092" b="0">
                  <a:solidFill>
                    <a:srgbClr val="000000"/>
                  </a:solidFill>
                  <a:latin typeface="+mj-lt"/>
                  <a:ea typeface="+mj-ea"/>
                  <a:cs typeface="+mj-cs"/>
                  <a:sym typeface="Helvetica"/>
                </a:defRPr>
              </a:lvl1pPr>
            </a:lstStyle>
            <a:p>
              <a:r>
                <a:t>Natural Gas ICE</a:t>
              </a:r>
            </a:p>
          </p:txBody>
        </p:sp>
        <p:sp>
          <p:nvSpPr>
            <p:cNvPr id="1916" name="Rectangle 3"/>
            <p:cNvSpPr txBox="1"/>
            <p:nvPr/>
          </p:nvSpPr>
          <p:spPr>
            <a:xfrm>
              <a:off x="966115" y="2141460"/>
              <a:ext cx="915496" cy="248858"/>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defTabSz="416052">
                <a:defRPr sz="1092" b="0">
                  <a:solidFill>
                    <a:srgbClr val="000000"/>
                  </a:solidFill>
                  <a:latin typeface="+mj-lt"/>
                  <a:ea typeface="+mj-ea"/>
                  <a:cs typeface="+mj-cs"/>
                  <a:sym typeface="Helvetica"/>
                </a:defRPr>
              </a:lvl1pPr>
            </a:lstStyle>
            <a:p>
              <a:r>
                <a:t>Gasoline ICE</a:t>
              </a:r>
            </a:p>
          </p:txBody>
        </p:sp>
        <p:sp>
          <p:nvSpPr>
            <p:cNvPr id="1917" name="Rectangle 3"/>
            <p:cNvSpPr txBox="1"/>
            <p:nvPr/>
          </p:nvSpPr>
          <p:spPr>
            <a:xfrm>
              <a:off x="3542153" y="2141460"/>
              <a:ext cx="915496" cy="248858"/>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defTabSz="416052">
                <a:defRPr sz="1092" b="0">
                  <a:solidFill>
                    <a:srgbClr val="000000"/>
                  </a:solidFill>
                  <a:latin typeface="+mj-lt"/>
                  <a:ea typeface="+mj-ea"/>
                  <a:cs typeface="+mj-cs"/>
                  <a:sym typeface="Helvetica"/>
                </a:defRPr>
              </a:lvl1pPr>
            </a:lstStyle>
            <a:p>
              <a:r>
                <a:t>Gasohol ICE</a:t>
              </a:r>
            </a:p>
          </p:txBody>
        </p:sp>
        <p:sp>
          <p:nvSpPr>
            <p:cNvPr id="1918" name="Rectangle 3"/>
            <p:cNvSpPr txBox="1"/>
            <p:nvPr/>
          </p:nvSpPr>
          <p:spPr>
            <a:xfrm>
              <a:off x="4899002" y="2141460"/>
              <a:ext cx="915496" cy="248858"/>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defTabSz="416052">
                <a:defRPr sz="1092" b="0">
                  <a:solidFill>
                    <a:srgbClr val="000000"/>
                  </a:solidFill>
                  <a:latin typeface="+mj-lt"/>
                  <a:ea typeface="+mj-ea"/>
                  <a:cs typeface="+mj-cs"/>
                  <a:sym typeface="Helvetica"/>
                </a:defRPr>
              </a:lvl1pPr>
            </a:lstStyle>
            <a:p>
              <a:r>
                <a:t>H2 Fuel Cell</a:t>
              </a:r>
            </a:p>
          </p:txBody>
        </p:sp>
        <p:sp>
          <p:nvSpPr>
            <p:cNvPr id="1919" name="Rectangle 3"/>
            <p:cNvSpPr txBox="1"/>
            <p:nvPr/>
          </p:nvSpPr>
          <p:spPr>
            <a:xfrm>
              <a:off x="6019560" y="2141460"/>
              <a:ext cx="1101231" cy="248858"/>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defTabSz="416052">
                <a:defRPr sz="1092" b="0">
                  <a:solidFill>
                    <a:srgbClr val="000000"/>
                  </a:solidFill>
                  <a:latin typeface="+mj-lt"/>
                  <a:ea typeface="+mj-ea"/>
                  <a:cs typeface="+mj-cs"/>
                  <a:sym typeface="Helvetica"/>
                </a:defRPr>
              </a:lvl1pPr>
            </a:lstStyle>
            <a:p>
              <a:r>
                <a:t>PEV</a:t>
              </a:r>
            </a:p>
          </p:txBody>
        </p:sp>
        <p:sp>
          <p:nvSpPr>
            <p:cNvPr id="1920" name="Rectangle 3"/>
            <p:cNvSpPr txBox="1"/>
            <p:nvPr/>
          </p:nvSpPr>
          <p:spPr>
            <a:xfrm>
              <a:off x="4739473" y="984576"/>
              <a:ext cx="2522373" cy="248858"/>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defTabSz="416052">
                <a:defRPr sz="1092" b="0">
                  <a:solidFill>
                    <a:srgbClr val="000000"/>
                  </a:solidFill>
                  <a:latin typeface="+mj-lt"/>
                  <a:ea typeface="+mj-ea"/>
                  <a:cs typeface="+mj-cs"/>
                  <a:sym typeface="Helvetica"/>
                </a:defRPr>
              </a:lvl1pPr>
            </a:lstStyle>
            <a:p>
              <a:r>
                <a:t>Energy derived from 2016 Calif Grid:</a:t>
              </a:r>
            </a:p>
          </p:txBody>
        </p:sp>
      </p:grpSp>
      <p:grpSp>
        <p:nvGrpSpPr>
          <p:cNvPr id="1930" name="Group"/>
          <p:cNvGrpSpPr/>
          <p:nvPr/>
        </p:nvGrpSpPr>
        <p:grpSpPr>
          <a:xfrm>
            <a:off x="83691" y="519342"/>
            <a:ext cx="9076060" cy="3013277"/>
            <a:chOff x="0" y="0"/>
            <a:chExt cx="9076059" cy="3013275"/>
          </a:xfrm>
        </p:grpSpPr>
        <p:sp>
          <p:nvSpPr>
            <p:cNvPr id="1922" name="Rectangle 3"/>
            <p:cNvSpPr txBox="1"/>
            <p:nvPr/>
          </p:nvSpPr>
          <p:spPr>
            <a:xfrm>
              <a:off x="1641400" y="0"/>
              <a:ext cx="4176044" cy="1019980"/>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rPr b="1">
                  <a:solidFill>
                    <a:srgbClr val="00A3D8"/>
                  </a:solidFill>
                </a:rPr>
                <a:t>Well-to-Tank:</a:t>
              </a:r>
            </a:p>
            <a:p>
              <a:pPr>
                <a:spcBef>
                  <a:spcPts val="400"/>
                </a:spcBef>
                <a:tabLst>
                  <a:tab pos="444500" algn="l"/>
                  <a:tab pos="1016000" algn="l"/>
                  <a:tab pos="1473200" algn="l"/>
                  <a:tab pos="1930400" algn="l"/>
                  <a:tab pos="2387600" algn="l"/>
                </a:tabLst>
                <a:defRPr sz="3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00A3D8"/>
                </a:solidFill>
              </a:endParaRPr>
            </a:p>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Drilling + Refinery + Transport energy </a:t>
              </a:r>
            </a:p>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from well to refinery to gas station</a:t>
              </a:r>
            </a:p>
          </p:txBody>
        </p:sp>
        <p:sp>
          <p:nvSpPr>
            <p:cNvPr id="1923" name="Rectangle 3"/>
            <p:cNvSpPr txBox="1"/>
            <p:nvPr/>
          </p:nvSpPr>
          <p:spPr>
            <a:xfrm>
              <a:off x="5777433" y="49154"/>
              <a:ext cx="2719140" cy="127110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a:spcBef>
                  <a:spcPts val="400"/>
                </a:spcBef>
                <a:tabLst>
                  <a:tab pos="444500" algn="l"/>
                  <a:tab pos="1016000" algn="l"/>
                  <a:tab pos="1473200" algn="l"/>
                  <a:tab pos="1930400" algn="l"/>
                  <a:tab pos="2387600" algn="l"/>
                </a:tabLst>
                <a:defRPr sz="1400" b="0">
                  <a:solidFill>
                    <a:srgbClr val="F9E94D"/>
                  </a:solidFill>
                  <a:effectLst>
                    <a:outerShdw blurRad="38100" dist="38100" dir="2700000" rotWithShape="0">
                      <a:srgbClr val="000000"/>
                    </a:outerShdw>
                  </a:effectLst>
                  <a:latin typeface="+mn-lt"/>
                  <a:ea typeface="+mn-ea"/>
                  <a:cs typeface="+mn-cs"/>
                  <a:sym typeface="Arial"/>
                </a:defRPr>
              </a:pPr>
              <a:r>
                <a:rPr b="1"/>
                <a:t>Tank-to-Wheel:</a:t>
              </a:r>
              <a:endParaRPr b="1">
                <a:solidFill>
                  <a:srgbClr val="00A3D8"/>
                </a:solidFill>
              </a:endParaRPr>
            </a:p>
            <a:p>
              <a:pPr>
                <a:spcBef>
                  <a:spcPts val="400"/>
                </a:spcBef>
                <a:tabLst>
                  <a:tab pos="444500" algn="l"/>
                  <a:tab pos="1016000" algn="l"/>
                  <a:tab pos="1473200" algn="l"/>
                  <a:tab pos="1930400" algn="l"/>
                  <a:tab pos="23876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00A3D8"/>
                </a:solidFill>
              </a:endParaRPr>
            </a:p>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ICE energy losses as heat</a:t>
              </a:r>
            </a:p>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ICE drivetrain &amp; braking losses</a:t>
              </a:r>
            </a:p>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Vehicle drag losses</a:t>
              </a:r>
            </a:p>
          </p:txBody>
        </p:sp>
        <p:sp>
          <p:nvSpPr>
            <p:cNvPr id="1924" name="Rectangle 3"/>
            <p:cNvSpPr txBox="1"/>
            <p:nvPr/>
          </p:nvSpPr>
          <p:spPr>
            <a:xfrm>
              <a:off x="5777433" y="1256125"/>
              <a:ext cx="2719140" cy="87254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ICE energy losses as heat</a:t>
              </a:r>
            </a:p>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ICE drivetrain &amp; braking losses</a:t>
              </a:r>
            </a:p>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Vehicle drag losses</a:t>
              </a:r>
            </a:p>
          </p:txBody>
        </p:sp>
        <p:sp>
          <p:nvSpPr>
            <p:cNvPr id="1925" name="Rectangle 3"/>
            <p:cNvSpPr txBox="1"/>
            <p:nvPr/>
          </p:nvSpPr>
          <p:spPr>
            <a:xfrm>
              <a:off x="5802833" y="2140735"/>
              <a:ext cx="3273227" cy="87254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Small e-Motor / gearbox / control losses </a:t>
              </a:r>
            </a:p>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Reduced braking losses</a:t>
              </a:r>
            </a:p>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Vehicle drag losses</a:t>
              </a:r>
            </a:p>
          </p:txBody>
        </p:sp>
        <p:sp>
          <p:nvSpPr>
            <p:cNvPr id="1926" name="Rectangle 3"/>
            <p:cNvSpPr txBox="1"/>
            <p:nvPr/>
          </p:nvSpPr>
          <p:spPr>
            <a:xfrm>
              <a:off x="1641400" y="1258387"/>
              <a:ext cx="4107136" cy="893418"/>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Gasoline 85%: Energies above</a:t>
              </a:r>
            </a:p>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Alcohol 15%: Farm chemical, irrigation, machinery</a:t>
              </a:r>
            </a:p>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energies + fermentation &amp; distillation energies</a:t>
              </a:r>
            </a:p>
          </p:txBody>
        </p:sp>
        <p:sp>
          <p:nvSpPr>
            <p:cNvPr id="1927" name="Rectangle 3"/>
            <p:cNvSpPr txBox="1"/>
            <p:nvPr/>
          </p:nvSpPr>
          <p:spPr>
            <a:xfrm>
              <a:off x="1628700" y="2133600"/>
              <a:ext cx="4176044" cy="37473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lvl1pPr>
            </a:lstStyle>
            <a:p>
              <a:r>
                <a:t>Energy drawn from Calif. power plants</a:t>
              </a:r>
            </a:p>
          </p:txBody>
        </p:sp>
        <p:sp>
          <p:nvSpPr>
            <p:cNvPr id="1928" name="Rectangle 3"/>
            <p:cNvSpPr txBox="1"/>
            <p:nvPr/>
          </p:nvSpPr>
          <p:spPr>
            <a:xfrm>
              <a:off x="0" y="1255686"/>
              <a:ext cx="1612504" cy="37473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lvl1pPr>
            </a:lstStyle>
            <a:p>
              <a:r>
                <a:t>Gasohol ICE's:</a:t>
              </a:r>
            </a:p>
          </p:txBody>
        </p:sp>
        <p:sp>
          <p:nvSpPr>
            <p:cNvPr id="1929" name="Rectangle 3"/>
            <p:cNvSpPr txBox="1"/>
            <p:nvPr/>
          </p:nvSpPr>
          <p:spPr>
            <a:xfrm>
              <a:off x="0" y="2136867"/>
              <a:ext cx="1612504" cy="31392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lvl1pPr>
            </a:lstStyle>
            <a:p>
              <a:r>
                <a:t>Fuel Cell &amp; PEV: </a:t>
              </a:r>
            </a:p>
          </p:txBody>
        </p:sp>
      </p:grpSp>
      <p:sp>
        <p:nvSpPr>
          <p:cNvPr id="1931" name="Rectangle 3"/>
          <p:cNvSpPr txBox="1"/>
          <p:nvPr/>
        </p:nvSpPr>
        <p:spPr>
          <a:xfrm>
            <a:off x="1052611" y="6099057"/>
            <a:ext cx="2807498" cy="37473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457200">
              <a:defRPr sz="1200">
                <a:solidFill>
                  <a:srgbClr val="FF6600"/>
                </a:solidFill>
                <a:latin typeface="+mj-lt"/>
                <a:ea typeface="+mj-ea"/>
                <a:cs typeface="+mj-cs"/>
                <a:sym typeface="Helvetica"/>
              </a:defRPr>
            </a:pPr>
            <a:r>
              <a:t>Source: Calif. Fuel Cell Partnership: </a:t>
            </a:r>
            <a:r>
              <a:rPr baseline="31999"/>
              <a:t>1</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3" name="Rectangle 5"/>
          <p:cNvSpPr txBox="1"/>
          <p:nvPr/>
        </p:nvSpPr>
        <p:spPr>
          <a:xfrm>
            <a:off x="304800" y="6584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My relabeled version of figure in: https://cafcp.org/sites/default/files/W2W-2016.pdf</a:t>
            </a:r>
          </a:p>
        </p:txBody>
      </p:sp>
      <p:sp>
        <p:nvSpPr>
          <p:cNvPr id="1934" name="Rectangle 2"/>
          <p:cNvSpPr txBox="1">
            <a:spLocks noGrp="1"/>
          </p:cNvSpPr>
          <p:nvPr>
            <p:ph type="title"/>
          </p:nvPr>
        </p:nvSpPr>
        <p:spPr>
          <a:xfrm>
            <a:off x="109835" y="50799"/>
            <a:ext cx="8924330" cy="455149"/>
          </a:xfrm>
          <a:prstGeom prst="rect">
            <a:avLst/>
          </a:prstGeom>
        </p:spPr>
        <p:txBody>
          <a:bodyPr/>
          <a:lstStyle/>
          <a:p>
            <a:pPr defTabSz="804672">
              <a:defRPr sz="1760">
                <a:effectLst>
                  <a:outerShdw blurRad="33528" dist="33528" dir="2700000" rotWithShape="0">
                    <a:srgbClr val="000000"/>
                  </a:outerShdw>
                </a:effectLst>
              </a:defRPr>
            </a:pPr>
            <a:r>
              <a:t>Continued: Calif. Well-to-Wheel analysis of </a:t>
            </a:r>
            <a:r>
              <a:rPr sz="1584" b="1">
                <a:solidFill>
                  <a:srgbClr val="FBC901"/>
                </a:solidFill>
              </a:rPr>
              <a:t>GHG emissions</a:t>
            </a:r>
            <a:r>
              <a:t> for alternately fueled vehicles:</a:t>
            </a:r>
          </a:p>
        </p:txBody>
      </p:sp>
      <p:sp>
        <p:nvSpPr>
          <p:cNvPr id="1935" name="Rectangle 3"/>
          <p:cNvSpPr txBox="1">
            <a:spLocks noGrp="1"/>
          </p:cNvSpPr>
          <p:nvPr>
            <p:ph type="body" sz="quarter" idx="1"/>
          </p:nvPr>
        </p:nvSpPr>
        <p:spPr>
          <a:xfrm>
            <a:off x="50800" y="985489"/>
            <a:ext cx="1612504" cy="2067614"/>
          </a:xfrm>
          <a:prstGeom prst="rect">
            <a:avLst/>
          </a:prstGeom>
        </p:spPr>
        <p:txBody>
          <a:bodyPr/>
          <a:lstStyle/>
          <a:p>
            <a:pPr>
              <a:tabLst>
                <a:tab pos="444500" algn="l"/>
                <a:tab pos="1016000" algn="l"/>
                <a:tab pos="1473200" algn="l"/>
                <a:tab pos="1930400" algn="l"/>
                <a:tab pos="2387600" algn="l"/>
              </a:tabLst>
              <a:defRPr sz="1400"/>
            </a:pPr>
            <a:r>
              <a:t>Gas &amp; NG ICEs:</a:t>
            </a:r>
          </a:p>
          <a:p>
            <a:pPr>
              <a:tabLst>
                <a:tab pos="444500" algn="l"/>
                <a:tab pos="1016000" algn="l"/>
                <a:tab pos="1473200" algn="l"/>
                <a:tab pos="1930400" algn="l"/>
                <a:tab pos="2387600" algn="l"/>
              </a:tabLst>
              <a:defRPr sz="1400"/>
            </a:pPr>
            <a:endParaRPr/>
          </a:p>
          <a:p>
            <a:pPr>
              <a:tabLst>
                <a:tab pos="444500" algn="l"/>
                <a:tab pos="1016000" algn="l"/>
                <a:tab pos="1473200" algn="l"/>
                <a:tab pos="1930400" algn="l"/>
                <a:tab pos="2387600" algn="l"/>
              </a:tabLst>
              <a:defRPr sz="1400"/>
            </a:pPr>
            <a:endParaRPr/>
          </a:p>
          <a:p>
            <a:pPr>
              <a:tabLst>
                <a:tab pos="444500" algn="l"/>
                <a:tab pos="1016000" algn="l"/>
                <a:tab pos="1473200" algn="l"/>
                <a:tab pos="1930400" algn="l"/>
                <a:tab pos="2387600" algn="l"/>
              </a:tabLst>
              <a:defRPr sz="1400"/>
            </a:pPr>
            <a:r>
              <a:t>Gasohol ICE's:</a:t>
            </a:r>
          </a:p>
          <a:p>
            <a:pPr>
              <a:tabLst>
                <a:tab pos="444500" algn="l"/>
                <a:tab pos="1016000" algn="l"/>
                <a:tab pos="1473200" algn="l"/>
                <a:tab pos="1930400" algn="l"/>
                <a:tab pos="2387600" algn="l"/>
              </a:tabLst>
              <a:defRPr sz="1400"/>
            </a:pPr>
            <a:endParaRPr/>
          </a:p>
          <a:p>
            <a:pPr>
              <a:tabLst>
                <a:tab pos="444500" algn="l"/>
                <a:tab pos="1016000" algn="l"/>
                <a:tab pos="1473200" algn="l"/>
                <a:tab pos="1930400" algn="l"/>
                <a:tab pos="2387600" algn="l"/>
              </a:tabLst>
              <a:defRPr sz="1400"/>
            </a:pPr>
            <a:r>
              <a:t>Fuel Cell &amp; PEV: </a:t>
            </a:r>
          </a:p>
        </p:txBody>
      </p:sp>
      <p:grpSp>
        <p:nvGrpSpPr>
          <p:cNvPr id="1943" name="Group"/>
          <p:cNvGrpSpPr/>
          <p:nvPr/>
        </p:nvGrpSpPr>
        <p:grpSpPr>
          <a:xfrm>
            <a:off x="1082595" y="3001318"/>
            <a:ext cx="6978810" cy="3526214"/>
            <a:chOff x="0" y="0"/>
            <a:chExt cx="6978808" cy="3526212"/>
          </a:xfrm>
        </p:grpSpPr>
        <p:pic>
          <p:nvPicPr>
            <p:cNvPr id="1936" name="Image" descr="Image"/>
            <p:cNvPicPr>
              <a:picLocks noChangeAspect="1"/>
            </p:cNvPicPr>
            <p:nvPr/>
          </p:nvPicPr>
          <p:blipFill>
            <a:blip r:embed="rId2"/>
            <a:stretch>
              <a:fillRect/>
            </a:stretch>
          </p:blipFill>
          <p:spPr>
            <a:xfrm>
              <a:off x="0" y="0"/>
              <a:ext cx="6978809" cy="3526213"/>
            </a:xfrm>
            <a:prstGeom prst="rect">
              <a:avLst/>
            </a:prstGeom>
            <a:ln w="12700" cap="flat">
              <a:noFill/>
              <a:miter lim="400000"/>
            </a:ln>
            <a:effectLst/>
          </p:spPr>
        </p:pic>
        <p:sp>
          <p:nvSpPr>
            <p:cNvPr id="1937" name="Rectangle 3"/>
            <p:cNvSpPr txBox="1"/>
            <p:nvPr/>
          </p:nvSpPr>
          <p:spPr>
            <a:xfrm>
              <a:off x="1872212" y="2819918"/>
              <a:ext cx="1101231" cy="248858"/>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defTabSz="416052">
                <a:defRPr sz="1092" b="0">
                  <a:solidFill>
                    <a:srgbClr val="000000"/>
                  </a:solidFill>
                  <a:latin typeface="+mj-lt"/>
                  <a:ea typeface="+mj-ea"/>
                  <a:cs typeface="+mj-cs"/>
                  <a:sym typeface="Helvetica"/>
                </a:defRPr>
              </a:lvl1pPr>
            </a:lstStyle>
            <a:p>
              <a:r>
                <a:t>Natural Gas ICE</a:t>
              </a:r>
            </a:p>
          </p:txBody>
        </p:sp>
        <p:sp>
          <p:nvSpPr>
            <p:cNvPr id="1938" name="Rectangle 3"/>
            <p:cNvSpPr txBox="1"/>
            <p:nvPr/>
          </p:nvSpPr>
          <p:spPr>
            <a:xfrm>
              <a:off x="674015" y="2819918"/>
              <a:ext cx="915496" cy="248858"/>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defTabSz="416052">
                <a:defRPr sz="1092" b="0">
                  <a:solidFill>
                    <a:srgbClr val="000000"/>
                  </a:solidFill>
                  <a:latin typeface="+mj-lt"/>
                  <a:ea typeface="+mj-ea"/>
                  <a:cs typeface="+mj-cs"/>
                  <a:sym typeface="Helvetica"/>
                </a:defRPr>
              </a:lvl1pPr>
            </a:lstStyle>
            <a:p>
              <a:r>
                <a:t>Gasoline ICE</a:t>
              </a:r>
            </a:p>
          </p:txBody>
        </p:sp>
        <p:sp>
          <p:nvSpPr>
            <p:cNvPr id="1939" name="Rectangle 3"/>
            <p:cNvSpPr txBox="1"/>
            <p:nvPr/>
          </p:nvSpPr>
          <p:spPr>
            <a:xfrm>
              <a:off x="3250052" y="2819918"/>
              <a:ext cx="915496" cy="248858"/>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defTabSz="416052">
                <a:defRPr sz="1092" b="0">
                  <a:solidFill>
                    <a:srgbClr val="000000"/>
                  </a:solidFill>
                  <a:latin typeface="+mj-lt"/>
                  <a:ea typeface="+mj-ea"/>
                  <a:cs typeface="+mj-cs"/>
                  <a:sym typeface="Helvetica"/>
                </a:defRPr>
              </a:lvl1pPr>
            </a:lstStyle>
            <a:p>
              <a:r>
                <a:t>Gasohol ICE</a:t>
              </a:r>
            </a:p>
          </p:txBody>
        </p:sp>
        <p:sp>
          <p:nvSpPr>
            <p:cNvPr id="1940" name="Rectangle 3"/>
            <p:cNvSpPr txBox="1"/>
            <p:nvPr/>
          </p:nvSpPr>
          <p:spPr>
            <a:xfrm>
              <a:off x="4606902" y="2819918"/>
              <a:ext cx="915496" cy="248858"/>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defTabSz="416052">
                <a:defRPr sz="1092" b="0">
                  <a:solidFill>
                    <a:srgbClr val="000000"/>
                  </a:solidFill>
                  <a:latin typeface="+mj-lt"/>
                  <a:ea typeface="+mj-ea"/>
                  <a:cs typeface="+mj-cs"/>
                  <a:sym typeface="Helvetica"/>
                </a:defRPr>
              </a:lvl1pPr>
            </a:lstStyle>
            <a:p>
              <a:r>
                <a:t>H2 Fuel Cell</a:t>
              </a:r>
            </a:p>
          </p:txBody>
        </p:sp>
        <p:sp>
          <p:nvSpPr>
            <p:cNvPr id="1941" name="Rectangle 3"/>
            <p:cNvSpPr txBox="1"/>
            <p:nvPr/>
          </p:nvSpPr>
          <p:spPr>
            <a:xfrm>
              <a:off x="5702059" y="2819918"/>
              <a:ext cx="1101232" cy="248858"/>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defTabSz="416052">
                <a:defRPr sz="1092" b="0">
                  <a:solidFill>
                    <a:srgbClr val="000000"/>
                  </a:solidFill>
                  <a:latin typeface="+mj-lt"/>
                  <a:ea typeface="+mj-ea"/>
                  <a:cs typeface="+mj-cs"/>
                  <a:sym typeface="Helvetica"/>
                </a:defRPr>
              </a:lvl1pPr>
            </a:lstStyle>
            <a:p>
              <a:r>
                <a:t>PEV</a:t>
              </a:r>
            </a:p>
          </p:txBody>
        </p:sp>
        <p:sp>
          <p:nvSpPr>
            <p:cNvPr id="1942" name="Rectangle 3"/>
            <p:cNvSpPr txBox="1"/>
            <p:nvPr/>
          </p:nvSpPr>
          <p:spPr>
            <a:xfrm>
              <a:off x="4447373" y="1536035"/>
              <a:ext cx="2522373" cy="248857"/>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defTabSz="416052">
                <a:defRPr sz="1092" b="0">
                  <a:solidFill>
                    <a:srgbClr val="000000"/>
                  </a:solidFill>
                  <a:latin typeface="+mj-lt"/>
                  <a:ea typeface="+mj-ea"/>
                  <a:cs typeface="+mj-cs"/>
                  <a:sym typeface="Helvetica"/>
                </a:defRPr>
              </a:lvl1pPr>
            </a:lstStyle>
            <a:p>
              <a:r>
                <a:t>Energy derived from 2016 Calif Grid:</a:t>
              </a:r>
            </a:p>
          </p:txBody>
        </p:sp>
      </p:grpSp>
      <p:grpSp>
        <p:nvGrpSpPr>
          <p:cNvPr id="1946" name="Group"/>
          <p:cNvGrpSpPr/>
          <p:nvPr/>
        </p:nvGrpSpPr>
        <p:grpSpPr>
          <a:xfrm>
            <a:off x="1648891" y="620942"/>
            <a:ext cx="7453413" cy="2381361"/>
            <a:chOff x="0" y="0"/>
            <a:chExt cx="7453411" cy="2381359"/>
          </a:xfrm>
        </p:grpSpPr>
        <p:sp>
          <p:nvSpPr>
            <p:cNvPr id="1944" name="Rectangle 3"/>
            <p:cNvSpPr txBox="1"/>
            <p:nvPr/>
          </p:nvSpPr>
          <p:spPr>
            <a:xfrm>
              <a:off x="0" y="0"/>
              <a:ext cx="4567809" cy="2355960"/>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rPr b="1">
                  <a:solidFill>
                    <a:srgbClr val="00A3D8"/>
                  </a:solidFill>
                </a:rPr>
                <a:t>Well-to-Tank:</a:t>
              </a:r>
            </a:p>
            <a:p>
              <a:pPr>
                <a:spcBef>
                  <a:spcPts val="400"/>
                </a:spcBef>
                <a:tabLst>
                  <a:tab pos="444500" algn="l"/>
                  <a:tab pos="1016000" algn="l"/>
                  <a:tab pos="1473200" algn="l"/>
                  <a:tab pos="1930400" algn="l"/>
                  <a:tab pos="2387600" algn="l"/>
                </a:tabLst>
                <a:defRPr sz="3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00A3D8"/>
                </a:solidFill>
              </a:endParaRPr>
            </a:p>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Drilling GHGs + Refinery GHGs + pipeline/truck GHGs </a:t>
              </a:r>
            </a:p>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moving fuel from well to refinery to gas station</a:t>
              </a:r>
            </a:p>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Slight net negative due to corn carbon capture</a:t>
              </a:r>
            </a:p>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Due to fossil fuel combusted at California's </a:t>
              </a:r>
            </a:p>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natural gas burning power plants (Ca coal plants ~ 0)</a:t>
              </a:r>
            </a:p>
          </p:txBody>
        </p:sp>
        <p:sp>
          <p:nvSpPr>
            <p:cNvPr id="1945" name="Rectangle 3"/>
            <p:cNvSpPr txBox="1"/>
            <p:nvPr/>
          </p:nvSpPr>
          <p:spPr>
            <a:xfrm>
              <a:off x="4572000" y="25400"/>
              <a:ext cx="2881412" cy="2355960"/>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a:spcBef>
                  <a:spcPts val="400"/>
                </a:spcBef>
                <a:tabLst>
                  <a:tab pos="444500" algn="l"/>
                  <a:tab pos="1016000" algn="l"/>
                  <a:tab pos="1473200" algn="l"/>
                  <a:tab pos="1930400" algn="l"/>
                  <a:tab pos="2387600" algn="l"/>
                </a:tabLst>
                <a:defRPr sz="1400" b="0">
                  <a:solidFill>
                    <a:srgbClr val="F9E94D"/>
                  </a:solidFill>
                  <a:effectLst>
                    <a:outerShdw blurRad="38100" dist="38100" dir="2700000" rotWithShape="0">
                      <a:srgbClr val="000000"/>
                    </a:outerShdw>
                  </a:effectLst>
                  <a:latin typeface="+mn-lt"/>
                  <a:ea typeface="+mn-ea"/>
                  <a:cs typeface="+mn-cs"/>
                  <a:sym typeface="Arial"/>
                </a:defRPr>
              </a:pPr>
              <a:r>
                <a:rPr b="1"/>
                <a:t>Tank-to-Wheel:</a:t>
              </a:r>
              <a:endParaRPr b="1">
                <a:solidFill>
                  <a:srgbClr val="00A3D8"/>
                </a:solidFill>
              </a:endParaRPr>
            </a:p>
            <a:p>
              <a:pPr>
                <a:spcBef>
                  <a:spcPts val="400"/>
                </a:spcBef>
                <a:tabLst>
                  <a:tab pos="444500" algn="l"/>
                  <a:tab pos="1016000" algn="l"/>
                  <a:tab pos="1473200" algn="l"/>
                  <a:tab pos="1930400" algn="l"/>
                  <a:tab pos="23876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00A3D8"/>
                </a:solidFill>
              </a:endParaRPr>
            </a:p>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Gasoline &amp; NG combustion gases</a:t>
              </a:r>
            </a:p>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Gasohol combustion gases</a:t>
              </a:r>
            </a:p>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Zero in-vehicle GHG emission</a:t>
              </a:r>
            </a:p>
          </p:txBody>
        </p:sp>
      </p:grpSp>
      <p:sp>
        <p:nvSpPr>
          <p:cNvPr id="1947" name="Rectangle 3"/>
          <p:cNvSpPr txBox="1"/>
          <p:nvPr/>
        </p:nvSpPr>
        <p:spPr>
          <a:xfrm>
            <a:off x="1281328" y="6148321"/>
            <a:ext cx="2745852" cy="37473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448055">
              <a:defRPr sz="1176">
                <a:solidFill>
                  <a:srgbClr val="FF6600"/>
                </a:solidFill>
                <a:latin typeface="+mj-lt"/>
                <a:ea typeface="+mj-ea"/>
                <a:cs typeface="+mj-cs"/>
                <a:sym typeface="Helvetica"/>
              </a:defRPr>
            </a:pPr>
            <a:r>
              <a:t>Source: Calif. Fuel Cell Partnership: </a:t>
            </a:r>
            <a:r>
              <a:rPr baseline="31999"/>
              <a:t>1</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9" name="Rectangle 2"/>
          <p:cNvSpPr txBox="1">
            <a:spLocks noGrp="1"/>
          </p:cNvSpPr>
          <p:nvPr>
            <p:ph type="title"/>
          </p:nvPr>
        </p:nvSpPr>
        <p:spPr>
          <a:xfrm>
            <a:off x="304800" y="50799"/>
            <a:ext cx="8534400" cy="455149"/>
          </a:xfrm>
          <a:prstGeom prst="rect">
            <a:avLst/>
          </a:prstGeom>
        </p:spPr>
        <p:txBody>
          <a:bodyPr/>
          <a:lstStyle/>
          <a:p>
            <a:r>
              <a:t>But California's Grid was already Greener than most in the U.S.:</a:t>
            </a:r>
          </a:p>
        </p:txBody>
      </p:sp>
      <p:sp>
        <p:nvSpPr>
          <p:cNvPr id="1950" name="Rectangle 3"/>
          <p:cNvSpPr txBox="1">
            <a:spLocks noGrp="1"/>
          </p:cNvSpPr>
          <p:nvPr>
            <p:ph type="body" sz="quarter" idx="1"/>
          </p:nvPr>
        </p:nvSpPr>
        <p:spPr>
          <a:xfrm>
            <a:off x="177800" y="655606"/>
            <a:ext cx="8534400" cy="455148"/>
          </a:xfrm>
          <a:prstGeom prst="rect">
            <a:avLst/>
          </a:prstGeom>
        </p:spPr>
        <p:txBody>
          <a:bodyPr/>
          <a:lstStyle/>
          <a:p>
            <a:pPr>
              <a:tabLst>
                <a:tab pos="444500" algn="l"/>
                <a:tab pos="1016000" algn="l"/>
                <a:tab pos="1473200" algn="l"/>
                <a:tab pos="1930400" algn="l"/>
                <a:tab pos="2387600" algn="l"/>
              </a:tabLst>
            </a:pPr>
            <a:r>
              <a:t>The 2017 Washington Post figure used earlier: </a:t>
            </a:r>
            <a:r>
              <a:rPr baseline="31999"/>
              <a:t>1</a:t>
            </a:r>
          </a:p>
        </p:txBody>
      </p:sp>
      <p:sp>
        <p:nvSpPr>
          <p:cNvPr id="1951" name="Rectangle 5"/>
          <p:cNvSpPr txBox="1"/>
          <p:nvPr/>
        </p:nvSpPr>
        <p:spPr>
          <a:xfrm>
            <a:off x="-9870" y="6549474"/>
            <a:ext cx="9144001" cy="2642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chemeClr val="accent1"/>
                </a:solidFill>
                <a:effectLst>
                  <a:outerShdw blurRad="38100" dist="38100" dir="2700000" rotWithShape="0">
                    <a:srgbClr val="000000"/>
                  </a:outerShdw>
                </a:effectLst>
                <a:latin typeface="+mn-lt"/>
                <a:ea typeface="+mn-ea"/>
                <a:cs typeface="+mn-cs"/>
                <a:sym typeface="Arial"/>
              </a:defRPr>
            </a:pPr>
            <a:r>
              <a:t>1) http://www.washingtonpost.com/graphics/national/power-plants/                2) See my note set  </a:t>
            </a:r>
            <a:r>
              <a:rPr b="1"/>
              <a:t>Fossil Fuels</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p:txBody>
      </p:sp>
      <p:sp>
        <p:nvSpPr>
          <p:cNvPr id="1952" name="Rectangle 3"/>
          <p:cNvSpPr txBox="1"/>
          <p:nvPr/>
        </p:nvSpPr>
        <p:spPr>
          <a:xfrm>
            <a:off x="134019" y="4620099"/>
            <a:ext cx="7120683" cy="45514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55% Natural Gas Power (w/ GHG's 20-40% less than Coal Power): </a:t>
            </a:r>
            <a:r>
              <a:rPr baseline="31999"/>
              <a:t>2</a:t>
            </a:r>
          </a:p>
        </p:txBody>
      </p:sp>
      <p:sp>
        <p:nvSpPr>
          <p:cNvPr id="1953" name="Rectangle 3"/>
          <p:cNvSpPr txBox="1"/>
          <p:nvPr/>
        </p:nvSpPr>
        <p:spPr>
          <a:xfrm>
            <a:off x="32419" y="5540337"/>
            <a:ext cx="7120683" cy="45514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lvl1pPr>
          </a:lstStyle>
          <a:p>
            <a:r>
              <a:t>45% Low life cycle GHG Nuclear, Hydro, Wind, Solar + Other Power:</a:t>
            </a:r>
          </a:p>
        </p:txBody>
      </p:sp>
      <p:grpSp>
        <p:nvGrpSpPr>
          <p:cNvPr id="1961" name="Group"/>
          <p:cNvGrpSpPr/>
          <p:nvPr/>
        </p:nvGrpSpPr>
        <p:grpSpPr>
          <a:xfrm>
            <a:off x="936228" y="1136096"/>
            <a:ext cx="7537674" cy="5314398"/>
            <a:chOff x="0" y="0"/>
            <a:chExt cx="7537673" cy="5314397"/>
          </a:xfrm>
        </p:grpSpPr>
        <p:pic>
          <p:nvPicPr>
            <p:cNvPr id="1954" name="Picture 4" descr="Picture 4"/>
            <p:cNvPicPr>
              <a:picLocks noChangeAspect="1"/>
            </p:cNvPicPr>
            <p:nvPr/>
          </p:nvPicPr>
          <p:blipFill>
            <a:blip r:embed="rId5"/>
            <a:srcRect t="1860"/>
            <a:stretch>
              <a:fillRect/>
            </a:stretch>
          </p:blipFill>
          <p:spPr>
            <a:xfrm>
              <a:off x="0" y="0"/>
              <a:ext cx="7398702" cy="2568582"/>
            </a:xfrm>
            <a:prstGeom prst="rect">
              <a:avLst/>
            </a:prstGeom>
            <a:ln w="12700" cap="flat">
              <a:noFill/>
              <a:miter lim="400000"/>
            </a:ln>
            <a:effectLst/>
          </p:spPr>
        </p:pic>
        <p:pic>
          <p:nvPicPr>
            <p:cNvPr id="1955" name="Picture 4" descr="Picture 4"/>
            <p:cNvPicPr>
              <a:picLocks noChangeAspect="1"/>
            </p:cNvPicPr>
            <p:nvPr/>
          </p:nvPicPr>
          <p:blipFill>
            <a:blip r:embed="rId5"/>
            <a:srcRect l="87662" t="49864" r="10488" b="4925"/>
            <a:stretch>
              <a:fillRect/>
            </a:stretch>
          </p:blipFill>
          <p:spPr>
            <a:xfrm>
              <a:off x="6427824" y="2687043"/>
              <a:ext cx="283893" cy="2455526"/>
            </a:xfrm>
            <a:prstGeom prst="rect">
              <a:avLst/>
            </a:prstGeom>
            <a:ln w="12700" cap="flat">
              <a:noFill/>
              <a:miter lim="400000"/>
            </a:ln>
            <a:effectLst/>
          </p:spPr>
        </p:pic>
        <p:sp>
          <p:nvSpPr>
            <p:cNvPr id="1956" name="Oval"/>
            <p:cNvSpPr/>
            <p:nvPr/>
          </p:nvSpPr>
          <p:spPr>
            <a:xfrm>
              <a:off x="6429771" y="1285875"/>
              <a:ext cx="258367" cy="1270000"/>
            </a:xfrm>
            <a:prstGeom prst="ellipse">
              <a:avLst/>
            </a:prstGeom>
            <a:noFill/>
            <a:ln w="50800" cap="flat">
              <a:solidFill>
                <a:srgbClr val="FBC901"/>
              </a:solidFill>
              <a:prstDash val="solid"/>
              <a:round/>
            </a:ln>
            <a:effectLst/>
          </p:spPr>
          <p:txBody>
            <a:bodyPr wrap="square" lIns="45719" tIns="45719" rIns="45719" bIns="45719" numCol="1" anchor="t">
              <a:noAutofit/>
            </a:bodyPr>
            <a:lstStyle/>
            <a:p>
              <a:endParaRPr/>
            </a:p>
          </p:txBody>
        </p:sp>
        <p:sp>
          <p:nvSpPr>
            <p:cNvPr id="1957" name="Rectangle 3"/>
            <p:cNvSpPr txBox="1"/>
            <p:nvPr/>
          </p:nvSpPr>
          <p:spPr>
            <a:xfrm>
              <a:off x="6758954" y="4959609"/>
              <a:ext cx="778720" cy="35478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lvl1pPr>
            </a:lstStyle>
            <a:p>
              <a:r>
                <a:t>- 100%</a:t>
              </a:r>
            </a:p>
          </p:txBody>
        </p:sp>
        <p:sp>
          <p:nvSpPr>
            <p:cNvPr id="1958" name="Rectangle 3"/>
            <p:cNvSpPr txBox="1"/>
            <p:nvPr/>
          </p:nvSpPr>
          <p:spPr>
            <a:xfrm>
              <a:off x="6758954" y="3969009"/>
              <a:ext cx="778720" cy="35478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lvl1pPr>
            </a:lstStyle>
            <a:p>
              <a:r>
                <a:t>- 50%</a:t>
              </a:r>
            </a:p>
          </p:txBody>
        </p:sp>
        <p:sp>
          <p:nvSpPr>
            <p:cNvPr id="1959" name="Rectangle 3"/>
            <p:cNvSpPr txBox="1"/>
            <p:nvPr/>
          </p:nvSpPr>
          <p:spPr>
            <a:xfrm>
              <a:off x="6758954" y="2984072"/>
              <a:ext cx="778720" cy="35478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lvl1pPr>
            </a:lstStyle>
            <a:p>
              <a:r>
                <a:t>- 0%</a:t>
              </a:r>
            </a:p>
          </p:txBody>
        </p:sp>
        <p:sp>
          <p:nvSpPr>
            <p:cNvPr id="1960" name="Line"/>
            <p:cNvSpPr/>
            <p:nvPr/>
          </p:nvSpPr>
          <p:spPr>
            <a:xfrm flipV="1">
              <a:off x="6565007" y="2510628"/>
              <a:ext cx="1" cy="366779"/>
            </a:xfrm>
            <a:prstGeom prst="line">
              <a:avLst/>
            </a:prstGeom>
            <a:noFill/>
            <a:ln w="381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Rectangle 2"/>
          <p:cNvSpPr txBox="1">
            <a:spLocks noGrp="1"/>
          </p:cNvSpPr>
          <p:nvPr>
            <p:ph type="title"/>
          </p:nvPr>
        </p:nvSpPr>
        <p:spPr>
          <a:xfrm>
            <a:off x="254000" y="668751"/>
            <a:ext cx="8534400" cy="675218"/>
          </a:xfrm>
          <a:prstGeom prst="rect">
            <a:avLst/>
          </a:prstGeom>
        </p:spPr>
        <p:txBody>
          <a:bodyPr/>
          <a:lstStyle>
            <a:lvl1pPr>
              <a:defRPr sz="2200" b="1">
                <a:solidFill>
                  <a:srgbClr val="FBC901"/>
                </a:solidFill>
              </a:defRPr>
            </a:lvl1pPr>
          </a:lstStyle>
          <a:p>
            <a:pPr>
              <a:defRPr>
                <a:solidFill>
                  <a:srgbClr val="FFFFFF"/>
                </a:solidFill>
              </a:defRPr>
            </a:pPr>
            <a:r>
              <a:rPr>
                <a:solidFill>
                  <a:srgbClr val="FBC901"/>
                </a:solidFill>
              </a:rPr>
              <a:t>Challenge #2:  Increasing the Grid's Capacity</a:t>
            </a:r>
          </a:p>
        </p:txBody>
      </p:sp>
      <p:sp>
        <p:nvSpPr>
          <p:cNvPr id="325" name="Rectangle 2"/>
          <p:cNvSpPr txBox="1"/>
          <p:nvPr/>
        </p:nvSpPr>
        <p:spPr>
          <a:xfrm>
            <a:off x="1490639" y="3473292"/>
            <a:ext cx="1419474" cy="67521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lvl="2" indent="0" algn="ctr">
              <a:defRPr sz="2200" i="1">
                <a:solidFill>
                  <a:srgbClr val="FFFFFF"/>
                </a:solidFill>
                <a:effectLst>
                  <a:outerShdw blurRad="38100" dist="38100" dir="2700000" rotWithShape="0">
                    <a:srgbClr val="000000"/>
                  </a:outerShdw>
                </a:effectLst>
                <a:latin typeface="+mn-lt"/>
                <a:ea typeface="+mn-ea"/>
                <a:cs typeface="+mn-cs"/>
                <a:sym typeface="Arial"/>
              </a:defRPr>
            </a:pPr>
            <a:r>
              <a:t>Today</a:t>
            </a:r>
          </a:p>
        </p:txBody>
      </p:sp>
      <p:sp>
        <p:nvSpPr>
          <p:cNvPr id="326" name="Rectangle 2"/>
          <p:cNvSpPr txBox="1"/>
          <p:nvPr/>
        </p:nvSpPr>
        <p:spPr>
          <a:xfrm>
            <a:off x="5846092" y="5787237"/>
            <a:ext cx="1843734" cy="67521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lvl="2" indent="0" algn="ctr">
              <a:defRPr sz="2200" i="1">
                <a:solidFill>
                  <a:srgbClr val="FFFFFF"/>
                </a:solidFill>
                <a:effectLst>
                  <a:outerShdw blurRad="38100" dist="38100" dir="2700000" rotWithShape="0">
                    <a:srgbClr val="000000"/>
                  </a:outerShdw>
                </a:effectLst>
                <a:latin typeface="+mn-lt"/>
                <a:ea typeface="+mn-ea"/>
                <a:cs typeface="+mn-cs"/>
                <a:sym typeface="Arial"/>
              </a:defRPr>
            </a:pPr>
            <a:r>
              <a:t>Tomorrow</a:t>
            </a:r>
          </a:p>
        </p:txBody>
      </p:sp>
      <p:grpSp>
        <p:nvGrpSpPr>
          <p:cNvPr id="334" name="Group"/>
          <p:cNvGrpSpPr/>
          <p:nvPr/>
        </p:nvGrpSpPr>
        <p:grpSpPr>
          <a:xfrm>
            <a:off x="380283" y="1634768"/>
            <a:ext cx="4065809" cy="1979525"/>
            <a:chOff x="0" y="0"/>
            <a:chExt cx="4065807" cy="1979523"/>
          </a:xfrm>
        </p:grpSpPr>
        <p:pic>
          <p:nvPicPr>
            <p:cNvPr id="327" name="Electric car gif.gif" descr="Electric car gif.gif"/>
            <p:cNvPicPr>
              <a:picLocks noChangeAspect="1"/>
            </p:cNvPicPr>
            <p:nvPr/>
          </p:nvPicPr>
          <p:blipFill>
            <a:blip r:embed="rId2"/>
            <a:srcRect l="32043"/>
            <a:stretch>
              <a:fillRect/>
            </a:stretch>
          </p:blipFill>
          <p:spPr>
            <a:xfrm>
              <a:off x="1586742" y="876693"/>
              <a:ext cx="892451" cy="507864"/>
            </a:xfrm>
            <a:prstGeom prst="rect">
              <a:avLst/>
            </a:prstGeom>
            <a:ln w="12700" cap="flat">
              <a:noFill/>
              <a:miter lim="400000"/>
            </a:ln>
            <a:effectLst/>
          </p:spPr>
        </p:pic>
        <p:pic>
          <p:nvPicPr>
            <p:cNvPr id="328" name="Non-electric-car.gif" descr="Non-electric-car.gif"/>
            <p:cNvPicPr>
              <a:picLocks noChangeAspect="1"/>
            </p:cNvPicPr>
            <p:nvPr/>
          </p:nvPicPr>
          <p:blipFill>
            <a:blip r:embed="rId3">
              <a:alphaModFix amt="44380"/>
            </a:blip>
            <a:stretch>
              <a:fillRect/>
            </a:stretch>
          </p:blipFill>
          <p:spPr>
            <a:xfrm>
              <a:off x="543346" y="0"/>
              <a:ext cx="1312841" cy="507700"/>
            </a:xfrm>
            <a:prstGeom prst="rect">
              <a:avLst/>
            </a:prstGeom>
            <a:ln w="12700" cap="flat">
              <a:noFill/>
              <a:miter lim="400000"/>
            </a:ln>
            <a:effectLst/>
          </p:spPr>
        </p:pic>
        <p:pic>
          <p:nvPicPr>
            <p:cNvPr id="329" name="Non-electric-car.gif" descr="Non-electric-car.gif"/>
            <p:cNvPicPr>
              <a:picLocks noChangeAspect="1"/>
            </p:cNvPicPr>
            <p:nvPr/>
          </p:nvPicPr>
          <p:blipFill>
            <a:blip r:embed="rId3">
              <a:alphaModFix amt="44380"/>
            </a:blip>
            <a:stretch>
              <a:fillRect/>
            </a:stretch>
          </p:blipFill>
          <p:spPr>
            <a:xfrm>
              <a:off x="409410" y="1305715"/>
              <a:ext cx="1312840" cy="507701"/>
            </a:xfrm>
            <a:prstGeom prst="rect">
              <a:avLst/>
            </a:prstGeom>
            <a:ln w="12700" cap="flat">
              <a:noFill/>
              <a:miter lim="400000"/>
            </a:ln>
            <a:effectLst/>
          </p:spPr>
        </p:pic>
        <p:pic>
          <p:nvPicPr>
            <p:cNvPr id="330" name="Non-electric-car.gif" descr="Non-electric-car.gif"/>
            <p:cNvPicPr>
              <a:picLocks noChangeAspect="1"/>
            </p:cNvPicPr>
            <p:nvPr/>
          </p:nvPicPr>
          <p:blipFill>
            <a:blip r:embed="rId3">
              <a:alphaModFix amt="44380"/>
            </a:blip>
            <a:stretch>
              <a:fillRect/>
            </a:stretch>
          </p:blipFill>
          <p:spPr>
            <a:xfrm>
              <a:off x="2104707" y="1471824"/>
              <a:ext cx="1312841" cy="507700"/>
            </a:xfrm>
            <a:prstGeom prst="rect">
              <a:avLst/>
            </a:prstGeom>
            <a:ln w="12700" cap="flat">
              <a:noFill/>
              <a:miter lim="400000"/>
            </a:ln>
            <a:effectLst/>
          </p:spPr>
        </p:pic>
        <p:pic>
          <p:nvPicPr>
            <p:cNvPr id="331" name="Non-electric-car.gif" descr="Non-electric-car.gif"/>
            <p:cNvPicPr>
              <a:picLocks noChangeAspect="1"/>
            </p:cNvPicPr>
            <p:nvPr/>
          </p:nvPicPr>
          <p:blipFill>
            <a:blip r:embed="rId3">
              <a:alphaModFix amt="44380"/>
            </a:blip>
            <a:stretch>
              <a:fillRect/>
            </a:stretch>
          </p:blipFill>
          <p:spPr>
            <a:xfrm>
              <a:off x="2104707" y="281667"/>
              <a:ext cx="1312841" cy="507701"/>
            </a:xfrm>
            <a:prstGeom prst="rect">
              <a:avLst/>
            </a:prstGeom>
            <a:ln w="12700" cap="flat">
              <a:noFill/>
              <a:miter lim="400000"/>
            </a:ln>
            <a:effectLst/>
          </p:spPr>
        </p:pic>
        <p:pic>
          <p:nvPicPr>
            <p:cNvPr id="332" name="Non-electric-car.gif" descr="Non-electric-car.gif"/>
            <p:cNvPicPr>
              <a:picLocks noChangeAspect="1"/>
            </p:cNvPicPr>
            <p:nvPr/>
          </p:nvPicPr>
          <p:blipFill>
            <a:blip r:embed="rId3">
              <a:alphaModFix amt="44380"/>
            </a:blip>
            <a:stretch>
              <a:fillRect/>
            </a:stretch>
          </p:blipFill>
          <p:spPr>
            <a:xfrm>
              <a:off x="2752968" y="877638"/>
              <a:ext cx="1312840" cy="507701"/>
            </a:xfrm>
            <a:prstGeom prst="rect">
              <a:avLst/>
            </a:prstGeom>
            <a:ln w="12700" cap="flat">
              <a:noFill/>
              <a:miter lim="400000"/>
            </a:ln>
            <a:effectLst/>
          </p:spPr>
        </p:pic>
        <p:pic>
          <p:nvPicPr>
            <p:cNvPr id="333" name="Non-electric-car.gif" descr="Non-electric-car.gif"/>
            <p:cNvPicPr>
              <a:picLocks noChangeAspect="1"/>
            </p:cNvPicPr>
            <p:nvPr/>
          </p:nvPicPr>
          <p:blipFill>
            <a:blip r:embed="rId3">
              <a:alphaModFix amt="44380"/>
            </a:blip>
            <a:stretch>
              <a:fillRect/>
            </a:stretch>
          </p:blipFill>
          <p:spPr>
            <a:xfrm>
              <a:off x="0" y="629705"/>
              <a:ext cx="1312840" cy="507701"/>
            </a:xfrm>
            <a:prstGeom prst="rect">
              <a:avLst/>
            </a:prstGeom>
            <a:ln w="12700" cap="flat">
              <a:noFill/>
              <a:miter lim="400000"/>
            </a:ln>
            <a:effectLst/>
          </p:spPr>
        </p:pic>
      </p:grpSp>
      <p:grpSp>
        <p:nvGrpSpPr>
          <p:cNvPr id="342" name="Group"/>
          <p:cNvGrpSpPr/>
          <p:nvPr/>
        </p:nvGrpSpPr>
        <p:grpSpPr>
          <a:xfrm>
            <a:off x="5025085" y="3601250"/>
            <a:ext cx="3663548" cy="2180109"/>
            <a:chOff x="0" y="0"/>
            <a:chExt cx="3663547" cy="2180108"/>
          </a:xfrm>
        </p:grpSpPr>
        <p:pic>
          <p:nvPicPr>
            <p:cNvPr id="335" name="Electric car gif.gif" descr="Electric car gif.gif"/>
            <p:cNvPicPr>
              <a:picLocks noChangeAspect="1"/>
            </p:cNvPicPr>
            <p:nvPr/>
          </p:nvPicPr>
          <p:blipFill>
            <a:blip r:embed="rId2"/>
            <a:srcRect l="32043"/>
            <a:stretch>
              <a:fillRect/>
            </a:stretch>
          </p:blipFill>
          <p:spPr>
            <a:xfrm>
              <a:off x="1254242" y="988218"/>
              <a:ext cx="941836" cy="535967"/>
            </a:xfrm>
            <a:prstGeom prst="rect">
              <a:avLst/>
            </a:prstGeom>
            <a:ln w="12700" cap="flat">
              <a:noFill/>
              <a:miter lim="400000"/>
            </a:ln>
            <a:effectLst/>
          </p:spPr>
        </p:pic>
        <p:pic>
          <p:nvPicPr>
            <p:cNvPr id="336" name="Electric car gif.gif" descr="Electric car gif.gif"/>
            <p:cNvPicPr>
              <a:picLocks noChangeAspect="1"/>
            </p:cNvPicPr>
            <p:nvPr/>
          </p:nvPicPr>
          <p:blipFill>
            <a:blip r:embed="rId2"/>
            <a:srcRect l="32043"/>
            <a:stretch>
              <a:fillRect/>
            </a:stretch>
          </p:blipFill>
          <p:spPr>
            <a:xfrm>
              <a:off x="244333" y="1411729"/>
              <a:ext cx="941835" cy="535967"/>
            </a:xfrm>
            <a:prstGeom prst="rect">
              <a:avLst/>
            </a:prstGeom>
            <a:ln w="12700" cap="flat">
              <a:noFill/>
              <a:miter lim="400000"/>
            </a:ln>
            <a:effectLst/>
          </p:spPr>
        </p:pic>
        <p:pic>
          <p:nvPicPr>
            <p:cNvPr id="337" name="Electric car gif.gif" descr="Electric car gif.gif"/>
            <p:cNvPicPr>
              <a:picLocks noChangeAspect="1"/>
            </p:cNvPicPr>
            <p:nvPr/>
          </p:nvPicPr>
          <p:blipFill>
            <a:blip r:embed="rId2"/>
            <a:srcRect l="32043"/>
            <a:stretch>
              <a:fillRect/>
            </a:stretch>
          </p:blipFill>
          <p:spPr>
            <a:xfrm>
              <a:off x="716710" y="0"/>
              <a:ext cx="941836" cy="535967"/>
            </a:xfrm>
            <a:prstGeom prst="rect">
              <a:avLst/>
            </a:prstGeom>
            <a:ln w="12700" cap="flat">
              <a:noFill/>
              <a:miter lim="400000"/>
            </a:ln>
            <a:effectLst/>
          </p:spPr>
        </p:pic>
        <p:pic>
          <p:nvPicPr>
            <p:cNvPr id="338" name="Electric car gif.gif" descr="Electric car gif.gif"/>
            <p:cNvPicPr>
              <a:picLocks noChangeAspect="1"/>
            </p:cNvPicPr>
            <p:nvPr/>
          </p:nvPicPr>
          <p:blipFill>
            <a:blip r:embed="rId2"/>
            <a:srcRect l="32043"/>
            <a:stretch>
              <a:fillRect/>
            </a:stretch>
          </p:blipFill>
          <p:spPr>
            <a:xfrm>
              <a:off x="2721712" y="998779"/>
              <a:ext cx="941836" cy="535967"/>
            </a:xfrm>
            <a:prstGeom prst="rect">
              <a:avLst/>
            </a:prstGeom>
            <a:ln w="12700" cap="flat">
              <a:noFill/>
              <a:miter lim="400000"/>
            </a:ln>
            <a:effectLst/>
          </p:spPr>
        </p:pic>
        <p:pic>
          <p:nvPicPr>
            <p:cNvPr id="339" name="Electric car gif.gif" descr="Electric car gif.gif"/>
            <p:cNvPicPr>
              <a:picLocks noChangeAspect="1"/>
            </p:cNvPicPr>
            <p:nvPr/>
          </p:nvPicPr>
          <p:blipFill>
            <a:blip r:embed="rId2"/>
            <a:srcRect l="32043"/>
            <a:stretch>
              <a:fillRect/>
            </a:stretch>
          </p:blipFill>
          <p:spPr>
            <a:xfrm>
              <a:off x="2022763" y="353416"/>
              <a:ext cx="941836" cy="535968"/>
            </a:xfrm>
            <a:prstGeom prst="rect">
              <a:avLst/>
            </a:prstGeom>
            <a:ln w="12700" cap="flat">
              <a:noFill/>
              <a:miter lim="400000"/>
            </a:ln>
            <a:effectLst/>
          </p:spPr>
        </p:pic>
        <p:pic>
          <p:nvPicPr>
            <p:cNvPr id="340" name="Electric car gif.gif" descr="Electric car gif.gif"/>
            <p:cNvPicPr>
              <a:picLocks noChangeAspect="1"/>
            </p:cNvPicPr>
            <p:nvPr/>
          </p:nvPicPr>
          <p:blipFill>
            <a:blip r:embed="rId2"/>
            <a:srcRect l="32043"/>
            <a:stretch>
              <a:fillRect/>
            </a:stretch>
          </p:blipFill>
          <p:spPr>
            <a:xfrm>
              <a:off x="0" y="575518"/>
              <a:ext cx="941835" cy="535967"/>
            </a:xfrm>
            <a:prstGeom prst="rect">
              <a:avLst/>
            </a:prstGeom>
            <a:ln w="12700" cap="flat">
              <a:noFill/>
              <a:miter lim="400000"/>
            </a:ln>
            <a:effectLst/>
          </p:spPr>
        </p:pic>
        <p:pic>
          <p:nvPicPr>
            <p:cNvPr id="341" name="Electric car gif.gif" descr="Electric car gif.gif"/>
            <p:cNvPicPr>
              <a:picLocks noChangeAspect="1"/>
            </p:cNvPicPr>
            <p:nvPr/>
          </p:nvPicPr>
          <p:blipFill>
            <a:blip r:embed="rId2"/>
            <a:srcRect l="32043"/>
            <a:stretch>
              <a:fillRect/>
            </a:stretch>
          </p:blipFill>
          <p:spPr>
            <a:xfrm>
              <a:off x="2218230" y="1644141"/>
              <a:ext cx="941836" cy="535968"/>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3" name="Rectangle 2"/>
          <p:cNvSpPr txBox="1">
            <a:spLocks noGrp="1"/>
          </p:cNvSpPr>
          <p:nvPr>
            <p:ph type="title"/>
          </p:nvPr>
        </p:nvSpPr>
        <p:spPr>
          <a:xfrm>
            <a:off x="304800" y="50799"/>
            <a:ext cx="8534400" cy="455149"/>
          </a:xfrm>
          <a:prstGeom prst="rect">
            <a:avLst/>
          </a:prstGeom>
        </p:spPr>
        <p:txBody>
          <a:bodyPr/>
          <a:lstStyle/>
          <a:p>
            <a:r>
              <a:t>Making that an atypical case, from a possibly biased source</a:t>
            </a:r>
          </a:p>
        </p:txBody>
      </p:sp>
      <p:sp>
        <p:nvSpPr>
          <p:cNvPr id="1964" name="Rectangle 3"/>
          <p:cNvSpPr txBox="1">
            <a:spLocks noGrp="1"/>
          </p:cNvSpPr>
          <p:nvPr>
            <p:ph type="body" idx="1"/>
          </p:nvPr>
        </p:nvSpPr>
        <p:spPr>
          <a:xfrm>
            <a:off x="56838" y="726102"/>
            <a:ext cx="9030324" cy="5726864"/>
          </a:xfrm>
          <a:prstGeom prst="rect">
            <a:avLst/>
          </a:prstGeom>
        </p:spPr>
        <p:txBody>
          <a:bodyPr/>
          <a:lstStyle/>
          <a:p>
            <a:pPr>
              <a:tabLst>
                <a:tab pos="444500" algn="l"/>
                <a:tab pos="1016000" algn="l"/>
                <a:tab pos="1473200" algn="l"/>
                <a:tab pos="1930400" algn="l"/>
                <a:tab pos="2387600" algn="l"/>
              </a:tabLst>
            </a:pPr>
            <a:r>
              <a:t>To really answer my question of :</a:t>
            </a:r>
          </a:p>
          <a:p>
            <a:pPr>
              <a:tabLst>
                <a:tab pos="444500" algn="l"/>
                <a:tab pos="1016000" algn="l"/>
                <a:tab pos="1473200" algn="l"/>
                <a:tab pos="1930400" algn="l"/>
                <a:tab pos="2387600" algn="l"/>
              </a:tabLst>
              <a:defRPr sz="700"/>
            </a:pPr>
            <a:endParaRPr/>
          </a:p>
          <a:p>
            <a:pPr algn="ctr">
              <a:tabLst>
                <a:tab pos="444500" algn="l"/>
                <a:tab pos="1016000" algn="l"/>
                <a:tab pos="1473200" algn="l"/>
                <a:tab pos="1930400" algn="l"/>
                <a:tab pos="2387600" algn="l"/>
              </a:tabLst>
              <a:defRPr b="1"/>
            </a:pPr>
            <a:r>
              <a:rPr>
                <a:solidFill>
                  <a:srgbClr val="FF6600"/>
                </a:solidFill>
              </a:rPr>
              <a:t>Non-GREEN</a:t>
            </a:r>
            <a:r>
              <a:rPr>
                <a:solidFill>
                  <a:srgbClr val="66CC33"/>
                </a:solidFill>
              </a:rPr>
              <a:t> </a:t>
            </a:r>
            <a:r>
              <a:t>Grid + </a:t>
            </a:r>
            <a:r>
              <a:rPr>
                <a:solidFill>
                  <a:srgbClr val="66CC33"/>
                </a:solidFill>
              </a:rPr>
              <a:t>Green</a:t>
            </a:r>
            <a:r>
              <a:t> PEVs: When &amp; where will it make GHG sense?</a:t>
            </a:r>
          </a:p>
          <a:p>
            <a:pPr>
              <a:tabLst>
                <a:tab pos="444500" algn="l"/>
                <a:tab pos="1016000" algn="l"/>
                <a:tab pos="1473200" algn="l"/>
                <a:tab pos="1930400" algn="l"/>
                <a:tab pos="2387600" algn="l"/>
              </a:tabLst>
              <a:defRPr sz="900"/>
            </a:pPr>
            <a:endParaRPr/>
          </a:p>
          <a:p>
            <a:pPr>
              <a:tabLst>
                <a:tab pos="444500" algn="l"/>
                <a:tab pos="1016000" algn="l"/>
                <a:tab pos="1473200" algn="l"/>
                <a:tab pos="1930400" algn="l"/>
                <a:tab pos="2387600" algn="l"/>
              </a:tabLst>
            </a:pPr>
            <a:r>
              <a:t>We need Well-to-Wheel analyses for a wider range of locations</a:t>
            </a:r>
          </a:p>
          <a:p>
            <a:pPr>
              <a:tabLst>
                <a:tab pos="444500" algn="l"/>
                <a:tab pos="1016000" algn="l"/>
                <a:tab pos="1473200" algn="l"/>
                <a:tab pos="1930400" algn="l"/>
                <a:tab pos="2387600" algn="l"/>
              </a:tabLst>
              <a:defRPr sz="900"/>
            </a:pPr>
            <a:endParaRPr/>
          </a:p>
          <a:p>
            <a:pPr>
              <a:tabLst>
                <a:tab pos="444500" algn="l"/>
                <a:tab pos="1016000" algn="l"/>
                <a:tab pos="1473200" algn="l"/>
                <a:tab pos="1930400" algn="l"/>
                <a:tab pos="2387600" algn="l"/>
              </a:tabLst>
            </a:pPr>
            <a:r>
              <a:t>We need Well-to-Wheel analyses from supposedly neutral sources</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Including refereed scientific journals, governmental and NGO sources</a:t>
            </a:r>
          </a:p>
          <a:p>
            <a:pPr>
              <a:tabLst>
                <a:tab pos="444500" algn="l"/>
                <a:tab pos="1016000" algn="l"/>
                <a:tab pos="1473200" algn="l"/>
                <a:tab pos="1930400" algn="l"/>
                <a:tab pos="2387600" algn="l"/>
              </a:tabLst>
              <a:defRPr sz="900"/>
            </a:pPr>
            <a:endParaRPr/>
          </a:p>
          <a:p>
            <a:pPr>
              <a:tabLst>
                <a:tab pos="444500" algn="l"/>
                <a:tab pos="1016000" algn="l"/>
                <a:tab pos="1473200" algn="l"/>
                <a:tab pos="1930400" algn="l"/>
                <a:tab pos="2387600" algn="l"/>
              </a:tabLst>
            </a:pPr>
            <a:r>
              <a:t>We need to consider more than Well-to-Wheel's production-to-consumption time frame</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considering, instead, Energy consumed &amp; GHG emissions over entire </a:t>
            </a:r>
            <a:r>
              <a:rPr b="1">
                <a:solidFill>
                  <a:srgbClr val="FBC901"/>
                </a:solidFill>
              </a:rPr>
              <a:t>Life Cycles</a:t>
            </a:r>
            <a:r>
              <a:t>,</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from gathering of raw materials through to final full disposal or recycling</a:t>
            </a:r>
          </a:p>
          <a:p>
            <a:pPr>
              <a:tabLst>
                <a:tab pos="444500" algn="l"/>
                <a:tab pos="1016000" algn="l"/>
                <a:tab pos="1473200" algn="l"/>
                <a:tab pos="1930400" algn="l"/>
                <a:tab pos="2387600" algn="l"/>
              </a:tabLst>
              <a:defRPr sz="900"/>
            </a:pPr>
            <a:endParaRPr/>
          </a:p>
          <a:p>
            <a:pPr>
              <a:tabLst>
                <a:tab pos="444500" algn="l"/>
                <a:tab pos="1016000" algn="l"/>
                <a:tab pos="1473200" algn="l"/>
                <a:tab pos="1930400" algn="l"/>
                <a:tab pos="2387600" algn="l"/>
              </a:tabLst>
            </a:pPr>
            <a:r>
              <a:t>I have identified seven analyses apparently meeting those criteria, spanning 2012-20</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Links and cached copies are given </a:t>
            </a:r>
            <a:r>
              <a:rPr u="sng">
                <a:solidFill>
                  <a:srgbClr val="00CCFF"/>
                </a:solidFill>
                <a:uFill>
                  <a:solidFill>
                    <a:srgbClr val="00CCFF"/>
                  </a:solidFill>
                </a:uFill>
                <a:hlinkClick r:id="rId2"/>
              </a:rPr>
              <a:t>HERE</a:t>
            </a:r>
            <a:r>
              <a:t> on this note set's </a:t>
            </a:r>
            <a:r>
              <a:rPr u="sng">
                <a:solidFill>
                  <a:srgbClr val="00CCFF"/>
                </a:solidFill>
                <a:uFill>
                  <a:solidFill>
                    <a:srgbClr val="00CCFF"/>
                  </a:solidFill>
                </a:uFill>
                <a:hlinkClick r:id="rId3"/>
              </a:rPr>
              <a:t>Resources</a:t>
            </a:r>
            <a:r>
              <a:t> webpage</a:t>
            </a:r>
          </a:p>
          <a:p>
            <a:pPr>
              <a:tabLst>
                <a:tab pos="444500" algn="l"/>
                <a:tab pos="1016000" algn="l"/>
                <a:tab pos="1473200" algn="l"/>
                <a:tab pos="1930400" algn="l"/>
                <a:tab pos="2387600" algn="l"/>
              </a:tabLst>
            </a:pPr>
            <a:endParaRPr/>
          </a:p>
          <a:p>
            <a:pPr algn="ctr">
              <a:tabLst>
                <a:tab pos="444500" algn="l"/>
                <a:tab pos="1016000" algn="l"/>
                <a:tab pos="1473200" algn="l"/>
                <a:tab pos="1930400" algn="l"/>
                <a:tab pos="2387600" algn="l"/>
              </a:tabLst>
              <a:defRPr>
                <a:solidFill>
                  <a:srgbClr val="FBC901"/>
                </a:solidFill>
              </a:defRPr>
            </a:pPr>
            <a:r>
              <a:t>Looking to those sources for answers about when &amp; where PEVs make GHG sense:</a:t>
            </a:r>
          </a:p>
        </p:txBody>
      </p:sp>
      <p:sp>
        <p:nvSpPr>
          <p:cNvPr id="1965"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7" name="Rectangle 2"/>
          <p:cNvSpPr txBox="1">
            <a:spLocks noGrp="1"/>
          </p:cNvSpPr>
          <p:nvPr>
            <p:ph type="title"/>
          </p:nvPr>
        </p:nvSpPr>
        <p:spPr>
          <a:xfrm>
            <a:off x="304800" y="50799"/>
            <a:ext cx="8534400" cy="455149"/>
          </a:xfrm>
          <a:prstGeom prst="rect">
            <a:avLst/>
          </a:prstGeom>
        </p:spPr>
        <p:txBody>
          <a:bodyPr/>
          <a:lstStyle/>
          <a:p>
            <a:r>
              <a:t>From a 2016 U.S. National Renewable Energy Lab study </a:t>
            </a:r>
            <a:r>
              <a:rPr baseline="31999"/>
              <a:t>1</a:t>
            </a:r>
          </a:p>
        </p:txBody>
      </p:sp>
      <p:sp>
        <p:nvSpPr>
          <p:cNvPr id="1968" name="Rectangle 3"/>
          <p:cNvSpPr txBox="1">
            <a:spLocks noGrp="1"/>
          </p:cNvSpPr>
          <p:nvPr>
            <p:ph type="body" sz="quarter" idx="1"/>
          </p:nvPr>
        </p:nvSpPr>
        <p:spPr>
          <a:xfrm>
            <a:off x="56838" y="637202"/>
            <a:ext cx="9030324" cy="1375406"/>
          </a:xfrm>
          <a:prstGeom prst="rect">
            <a:avLst/>
          </a:prstGeom>
        </p:spPr>
        <p:txBody>
          <a:bodyPr/>
          <a:lstStyle/>
          <a:p>
            <a:pPr>
              <a:tabLst>
                <a:tab pos="444500" algn="l"/>
                <a:tab pos="1016000" algn="l"/>
                <a:tab pos="1473200" algn="l"/>
                <a:tab pos="1930400" algn="l"/>
                <a:tab pos="2387600" algn="l"/>
              </a:tabLst>
            </a:pPr>
            <a:r>
              <a:t>Which modeled conventional ICE vehicles, PEVs, and PHEVs,</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	with the latter two types drawing their electric power from a range of Grid types</a:t>
            </a:r>
          </a:p>
          <a:p>
            <a:pPr>
              <a:tabLst>
                <a:tab pos="444500" algn="l"/>
                <a:tab pos="1016000" algn="l"/>
                <a:tab pos="1473200" algn="l"/>
                <a:tab pos="1930400" algn="l"/>
                <a:tab pos="2387600" algn="l"/>
              </a:tabLst>
              <a:defRPr sz="600"/>
            </a:pPr>
            <a:endParaRPr/>
          </a:p>
          <a:p>
            <a:pPr>
              <a:tabLst>
                <a:tab pos="444500" algn="l"/>
                <a:tab pos="1016000" algn="l"/>
                <a:tab pos="1473200" algn="l"/>
                <a:tab pos="1930400" algn="l"/>
                <a:tab pos="2387600" algn="l"/>
              </a:tabLst>
            </a:pPr>
            <a:r>
              <a:t>		(roughly equivalent to today's cleanest to dirtiest U.S. power grids)</a:t>
            </a:r>
          </a:p>
        </p:txBody>
      </p:sp>
      <p:sp>
        <p:nvSpPr>
          <p:cNvPr id="1969" name="Rectangle 5"/>
          <p:cNvSpPr txBox="1"/>
          <p:nvPr/>
        </p:nvSpPr>
        <p:spPr>
          <a:xfrm>
            <a:off x="304800" y="65715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https://afdc.energy.gov/files/u/publication/ev_emissions_impact.pdf</a:t>
            </a:r>
          </a:p>
        </p:txBody>
      </p:sp>
      <p:pic>
        <p:nvPicPr>
          <p:cNvPr id="1970" name="Image" descr="Image"/>
          <p:cNvPicPr>
            <a:picLocks noChangeAspect="1"/>
          </p:cNvPicPr>
          <p:nvPr/>
        </p:nvPicPr>
        <p:blipFill>
          <a:blip r:embed="rId2"/>
          <a:stretch>
            <a:fillRect/>
          </a:stretch>
        </p:blipFill>
        <p:spPr>
          <a:xfrm>
            <a:off x="520986" y="2143863"/>
            <a:ext cx="6200127" cy="4078306"/>
          </a:xfrm>
          <a:prstGeom prst="rect">
            <a:avLst/>
          </a:prstGeom>
          <a:ln w="12700">
            <a:miter lim="400000"/>
          </a:ln>
        </p:spPr>
      </p:pic>
      <p:sp>
        <p:nvSpPr>
          <p:cNvPr id="1971" name="Rectangle 3"/>
          <p:cNvSpPr txBox="1"/>
          <p:nvPr/>
        </p:nvSpPr>
        <p:spPr>
          <a:xfrm>
            <a:off x="6953901" y="3319514"/>
            <a:ext cx="2003854" cy="438440"/>
          </a:xfrm>
          <a:prstGeom prst="rect">
            <a:avLst/>
          </a:prstGeom>
          <a:solidFill>
            <a:srgbClr val="FFFFFF"/>
          </a:solidFill>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gn="ctr" defTabSz="457200">
              <a:defRPr sz="1200">
                <a:solidFill>
                  <a:srgbClr val="CB3D5E"/>
                </a:solidFill>
                <a:latin typeface="+mj-lt"/>
                <a:ea typeface="+mj-ea"/>
                <a:cs typeface="+mj-cs"/>
                <a:sym typeface="Helvetica"/>
              </a:defRPr>
            </a:pPr>
            <a:r>
              <a:t>Evening only "Peaking"</a:t>
            </a:r>
          </a:p>
          <a:p>
            <a:pPr algn="ctr" defTabSz="457200">
              <a:defRPr sz="1200">
                <a:solidFill>
                  <a:srgbClr val="CB3D5E"/>
                </a:solidFill>
                <a:latin typeface="+mj-lt"/>
                <a:ea typeface="+mj-ea"/>
                <a:cs typeface="+mj-cs"/>
                <a:sym typeface="Helvetica"/>
              </a:defRPr>
            </a:pPr>
            <a:r>
              <a:t>NG power Plants</a:t>
            </a:r>
          </a:p>
        </p:txBody>
      </p:sp>
      <p:sp>
        <p:nvSpPr>
          <p:cNvPr id="1972" name="Rectangle 3"/>
          <p:cNvSpPr txBox="1"/>
          <p:nvPr/>
        </p:nvSpPr>
        <p:spPr>
          <a:xfrm>
            <a:off x="6845703" y="4387584"/>
            <a:ext cx="2157069" cy="455149"/>
          </a:xfrm>
          <a:prstGeom prst="rect">
            <a:avLst/>
          </a:prstGeom>
          <a:solidFill>
            <a:srgbClr val="FFFFFF"/>
          </a:solidFill>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gn="ctr" defTabSz="457200">
              <a:defRPr sz="1200">
                <a:solidFill>
                  <a:srgbClr val="768F5D"/>
                </a:solidFill>
                <a:latin typeface="+mj-lt"/>
                <a:ea typeface="+mj-ea"/>
                <a:cs typeface="+mj-cs"/>
                <a:sym typeface="Helvetica"/>
              </a:defRPr>
            </a:pPr>
            <a:r>
              <a:t>Midday Solar Plants &amp;</a:t>
            </a:r>
          </a:p>
          <a:p>
            <a:pPr algn="ctr" defTabSz="457200">
              <a:defRPr sz="1200">
                <a:solidFill>
                  <a:srgbClr val="768F5D"/>
                </a:solidFill>
                <a:latin typeface="+mj-lt"/>
                <a:ea typeface="+mj-ea"/>
                <a:cs typeface="+mj-cs"/>
                <a:sym typeface="Helvetica"/>
              </a:defRPr>
            </a:pPr>
            <a:r>
              <a:t>Late midday Wind Plants</a:t>
            </a:r>
          </a:p>
        </p:txBody>
      </p:sp>
      <p:sp>
        <p:nvSpPr>
          <p:cNvPr id="1973" name="Rectangle 3"/>
          <p:cNvSpPr txBox="1"/>
          <p:nvPr/>
        </p:nvSpPr>
        <p:spPr>
          <a:xfrm>
            <a:off x="7046486" y="2675797"/>
            <a:ext cx="1755502" cy="43844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defTabSz="457200">
              <a:defRPr sz="1400">
                <a:solidFill>
                  <a:srgbClr val="FFFFFF"/>
                </a:solidFill>
                <a:latin typeface="+mj-lt"/>
                <a:ea typeface="+mj-ea"/>
                <a:cs typeface="+mj-cs"/>
                <a:sym typeface="Helvetica"/>
              </a:defRPr>
            </a:lvl1pPr>
          </a:lstStyle>
          <a:p>
            <a:r>
              <a:t>Presumably:</a:t>
            </a:r>
          </a:p>
        </p:txBody>
      </p:sp>
      <p:sp>
        <p:nvSpPr>
          <p:cNvPr id="1974" name="Line"/>
          <p:cNvSpPr/>
          <p:nvPr/>
        </p:nvSpPr>
        <p:spPr>
          <a:xfrm flipH="1" flipV="1">
            <a:off x="5684827" y="3149324"/>
            <a:ext cx="1341143" cy="399669"/>
          </a:xfrm>
          <a:prstGeom prst="line">
            <a:avLst/>
          </a:prstGeom>
          <a:ln w="25400">
            <a:solidFill>
              <a:srgbClr val="CB3D5E"/>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1975" name="Line"/>
          <p:cNvSpPr/>
          <p:nvPr/>
        </p:nvSpPr>
        <p:spPr>
          <a:xfrm flipH="1" flipV="1">
            <a:off x="5340340" y="4219299"/>
            <a:ext cx="1571267" cy="421924"/>
          </a:xfrm>
          <a:prstGeom prst="line">
            <a:avLst/>
          </a:prstGeom>
          <a:ln w="25400">
            <a:solidFill>
              <a:srgbClr val="768F5D"/>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7" name="Rectangle 2"/>
          <p:cNvSpPr txBox="1">
            <a:spLocks noGrp="1"/>
          </p:cNvSpPr>
          <p:nvPr>
            <p:ph type="title"/>
          </p:nvPr>
        </p:nvSpPr>
        <p:spPr>
          <a:xfrm>
            <a:off x="88900" y="101599"/>
            <a:ext cx="8993667" cy="455149"/>
          </a:xfrm>
          <a:prstGeom prst="rect">
            <a:avLst/>
          </a:prstGeom>
        </p:spPr>
        <p:txBody>
          <a:bodyPr/>
          <a:lstStyle>
            <a:lvl1pPr>
              <a:defRPr sz="1800"/>
            </a:lvl1pPr>
          </a:lstStyle>
          <a:p>
            <a:r>
              <a:t>With power delivered via alternate BEV / PHEV charging locations, times, and levels:</a:t>
            </a:r>
          </a:p>
        </p:txBody>
      </p:sp>
      <p:sp>
        <p:nvSpPr>
          <p:cNvPr id="1978" name="Rectangle 3"/>
          <p:cNvSpPr txBox="1">
            <a:spLocks noGrp="1"/>
          </p:cNvSpPr>
          <p:nvPr>
            <p:ph type="body" idx="1"/>
          </p:nvPr>
        </p:nvSpPr>
        <p:spPr>
          <a:xfrm>
            <a:off x="145738" y="3487029"/>
            <a:ext cx="8879991" cy="3186266"/>
          </a:xfrm>
          <a:prstGeom prst="rect">
            <a:avLst/>
          </a:prstGeom>
        </p:spPr>
        <p:txBody>
          <a:bodyPr/>
          <a:lstStyle/>
          <a:p>
            <a:pPr>
              <a:tabLst>
                <a:tab pos="457200" algn="l"/>
                <a:tab pos="914400" algn="l"/>
                <a:tab pos="1371600" algn="l"/>
                <a:tab pos="1930400" algn="l"/>
                <a:tab pos="2387600" algn="l"/>
              </a:tabLst>
            </a:pPr>
            <a:r>
              <a:t>Per the preceding slide, different scenarios draw on a different mix of power plants</a:t>
            </a:r>
          </a:p>
          <a:p>
            <a:pPr>
              <a:tabLst>
                <a:tab pos="457200" algn="l"/>
                <a:tab pos="914400" algn="l"/>
                <a:tab pos="1371600" algn="l"/>
                <a:tab pos="1930400" algn="l"/>
                <a:tab pos="2387600" algn="l"/>
              </a:tabLst>
              <a:defRPr sz="600"/>
            </a:pPr>
            <a:endParaRPr/>
          </a:p>
          <a:p>
            <a:pPr>
              <a:tabLst>
                <a:tab pos="457200" algn="l"/>
                <a:tab pos="914400" algn="l"/>
                <a:tab pos="1371600" algn="l"/>
                <a:tab pos="1930400" algn="l"/>
                <a:tab pos="2387600" algn="l"/>
              </a:tabLst>
            </a:pPr>
            <a:r>
              <a:t>	TR is the least likely to draw from natural gas plants used only in the evenings</a:t>
            </a:r>
          </a:p>
          <a:p>
            <a:pPr>
              <a:tabLst>
                <a:tab pos="457200" algn="l"/>
                <a:tab pos="914400" algn="l"/>
                <a:tab pos="1371600" algn="l"/>
                <a:tab pos="1930400" algn="l"/>
                <a:tab pos="2387600" algn="l"/>
              </a:tabLst>
              <a:defRPr sz="600"/>
            </a:pPr>
            <a:endParaRPr/>
          </a:p>
          <a:p>
            <a:pPr>
              <a:tabLst>
                <a:tab pos="457200" algn="l"/>
                <a:tab pos="914400" algn="l"/>
                <a:tab pos="1371600" algn="l"/>
                <a:tab pos="1930400" algn="l"/>
                <a:tab pos="2387600" algn="l"/>
              </a:tabLst>
            </a:pPr>
            <a:r>
              <a:t>		(which, while cleaner than coal plants, are dirtier than renewables &amp; nuclear)</a:t>
            </a:r>
          </a:p>
          <a:p>
            <a:pPr>
              <a:tabLst>
                <a:tab pos="457200" algn="l"/>
                <a:tab pos="914400" algn="l"/>
                <a:tab pos="1371600" algn="l"/>
                <a:tab pos="1930400" algn="l"/>
                <a:tab pos="2387600" algn="l"/>
              </a:tabLst>
              <a:defRPr sz="900"/>
            </a:pPr>
            <a:endParaRPr/>
          </a:p>
          <a:p>
            <a:pPr>
              <a:tabLst>
                <a:tab pos="457200" algn="l"/>
                <a:tab pos="914400" algn="l"/>
                <a:tab pos="1371600" algn="l"/>
                <a:tab pos="1930400" algn="l"/>
                <a:tab pos="2387600" algn="l"/>
              </a:tabLst>
            </a:pPr>
            <a:r>
              <a:t>And, as discussed in more detail later in this note set:</a:t>
            </a:r>
          </a:p>
          <a:p>
            <a:pPr>
              <a:tabLst>
                <a:tab pos="457200" algn="l"/>
                <a:tab pos="914400" algn="l"/>
                <a:tab pos="1371600" algn="l"/>
                <a:tab pos="1930400" algn="l"/>
                <a:tab pos="2387600" algn="l"/>
              </a:tabLst>
              <a:defRPr sz="700"/>
            </a:pPr>
            <a:endParaRPr/>
          </a:p>
          <a:p>
            <a:pPr>
              <a:tabLst>
                <a:tab pos="457200" algn="l"/>
                <a:tab pos="914400" algn="l"/>
                <a:tab pos="1371600" algn="l"/>
                <a:tab pos="1930400" algn="l"/>
                <a:tab pos="2387600" algn="l"/>
              </a:tabLst>
            </a:pPr>
            <a:r>
              <a:t>	</a:t>
            </a:r>
            <a:r>
              <a:rPr b="1">
                <a:solidFill>
                  <a:srgbClr val="FFCC00"/>
                </a:solidFill>
              </a:rPr>
              <a:t>Level 1</a:t>
            </a:r>
            <a:r>
              <a:rPr>
                <a:solidFill>
                  <a:srgbClr val="FFCC00"/>
                </a:solidFill>
              </a:rPr>
              <a:t> </a:t>
            </a:r>
            <a:r>
              <a:t>electric charging stations use standard </a:t>
            </a:r>
            <a:r>
              <a:rPr>
                <a:solidFill>
                  <a:srgbClr val="FBC901"/>
                </a:solidFill>
              </a:rPr>
              <a:t>110V x 15 Amps</a:t>
            </a:r>
            <a:r>
              <a:t> home circuit</a:t>
            </a:r>
          </a:p>
          <a:p>
            <a:pPr>
              <a:tabLst>
                <a:tab pos="457200" algn="l"/>
                <a:tab pos="914400" algn="l"/>
                <a:tab pos="1371600" algn="l"/>
                <a:tab pos="1930400" algn="l"/>
                <a:tab pos="2387600" algn="l"/>
              </a:tabLst>
              <a:defRPr sz="800"/>
            </a:pPr>
            <a:endParaRPr/>
          </a:p>
          <a:p>
            <a:pPr>
              <a:tabLst>
                <a:tab pos="457200" algn="l"/>
                <a:tab pos="914400" algn="l"/>
                <a:tab pos="1371600" algn="l"/>
                <a:tab pos="1930400" algn="l"/>
                <a:tab pos="2387600" algn="l"/>
              </a:tabLst>
            </a:pPr>
            <a:r>
              <a:t>	</a:t>
            </a:r>
            <a:r>
              <a:rPr b="1">
                <a:solidFill>
                  <a:srgbClr val="FFCC00"/>
                </a:solidFill>
              </a:rPr>
              <a:t>Level 2</a:t>
            </a:r>
            <a:r>
              <a:rPr>
                <a:solidFill>
                  <a:srgbClr val="FFCC00"/>
                </a:solidFill>
              </a:rPr>
              <a:t> </a:t>
            </a:r>
            <a:r>
              <a:t>electric charging stations use heavy duty </a:t>
            </a:r>
            <a:r>
              <a:rPr>
                <a:solidFill>
                  <a:srgbClr val="FFCC00"/>
                </a:solidFill>
              </a:rPr>
              <a:t>230V x 30 Amps</a:t>
            </a:r>
            <a:r>
              <a:t> home circuit</a:t>
            </a:r>
            <a:endParaRPr baseline="30000"/>
          </a:p>
          <a:p>
            <a:pPr>
              <a:tabLst>
                <a:tab pos="457200" algn="l"/>
                <a:tab pos="914400" algn="l"/>
                <a:tab pos="1371600" algn="l"/>
                <a:tab pos="1930400" algn="l"/>
                <a:tab pos="2387600" algn="l"/>
              </a:tabLst>
              <a:defRPr sz="500"/>
            </a:pPr>
            <a:endParaRPr/>
          </a:p>
          <a:p>
            <a:pPr>
              <a:tabLst>
                <a:tab pos="457200" algn="l"/>
                <a:tab pos="914400" algn="l"/>
                <a:tab pos="1371600" algn="l"/>
                <a:tab pos="1930400" algn="l"/>
                <a:tab pos="2387600" algn="l"/>
              </a:tabLst>
            </a:pPr>
            <a:r>
              <a:t>		But U.S. homes are NOT now built with such a spare 230V x 30 Amp circuit</a:t>
            </a:r>
          </a:p>
        </p:txBody>
      </p:sp>
      <p:grpSp>
        <p:nvGrpSpPr>
          <p:cNvPr id="1982" name="Group"/>
          <p:cNvGrpSpPr/>
          <p:nvPr/>
        </p:nvGrpSpPr>
        <p:grpSpPr>
          <a:xfrm>
            <a:off x="1142999" y="784589"/>
            <a:ext cx="6648462" cy="2527522"/>
            <a:chOff x="0" y="0"/>
            <a:chExt cx="6648460" cy="2527521"/>
          </a:xfrm>
        </p:grpSpPr>
        <p:pic>
          <p:nvPicPr>
            <p:cNvPr id="1979" name="Image" descr="Image"/>
            <p:cNvPicPr>
              <a:picLocks noChangeAspect="1"/>
            </p:cNvPicPr>
            <p:nvPr/>
          </p:nvPicPr>
          <p:blipFill>
            <a:blip r:embed="rId2"/>
            <a:stretch>
              <a:fillRect/>
            </a:stretch>
          </p:blipFill>
          <p:spPr>
            <a:xfrm>
              <a:off x="537905" y="0"/>
              <a:ext cx="6110556" cy="2502123"/>
            </a:xfrm>
            <a:prstGeom prst="rect">
              <a:avLst/>
            </a:prstGeom>
            <a:ln w="12700" cap="flat">
              <a:noFill/>
              <a:miter lim="400000"/>
            </a:ln>
            <a:effectLst/>
          </p:spPr>
        </p:pic>
        <p:sp>
          <p:nvSpPr>
            <p:cNvPr id="1980" name="Rectangle"/>
            <p:cNvSpPr/>
            <p:nvPr/>
          </p:nvSpPr>
          <p:spPr>
            <a:xfrm>
              <a:off x="0" y="0"/>
              <a:ext cx="527416" cy="2502123"/>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981" name="Rectangle 3"/>
            <p:cNvSpPr txBox="1"/>
            <p:nvPr/>
          </p:nvSpPr>
          <p:spPr>
            <a:xfrm>
              <a:off x="39764" y="619821"/>
              <a:ext cx="527417" cy="190770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defTabSz="457200">
                <a:defRPr>
                  <a:solidFill>
                    <a:srgbClr val="224A6D"/>
                  </a:solidFill>
                  <a:latin typeface="+mj-lt"/>
                  <a:ea typeface="+mj-ea"/>
                  <a:cs typeface="+mj-cs"/>
                  <a:sym typeface="Helvetica"/>
                </a:defRPr>
              </a:pPr>
              <a:r>
                <a:t>H1</a:t>
              </a:r>
            </a:p>
            <a:p>
              <a:pPr defTabSz="457200">
                <a:defRPr sz="1200">
                  <a:solidFill>
                    <a:srgbClr val="000000"/>
                  </a:solidFill>
                  <a:latin typeface="+mj-lt"/>
                  <a:ea typeface="+mj-ea"/>
                  <a:cs typeface="+mj-cs"/>
                  <a:sym typeface="Helvetica"/>
                </a:defRPr>
              </a:pPr>
              <a:endParaRPr/>
            </a:p>
            <a:p>
              <a:pPr defTabSz="457200">
                <a:defRPr>
                  <a:solidFill>
                    <a:srgbClr val="C8C07E"/>
                  </a:solidFill>
                  <a:latin typeface="+mj-lt"/>
                  <a:ea typeface="+mj-ea"/>
                  <a:cs typeface="+mj-cs"/>
                  <a:sym typeface="Helvetica"/>
                </a:defRPr>
              </a:pPr>
              <a:r>
                <a:t>H2</a:t>
              </a:r>
            </a:p>
            <a:p>
              <a:pPr defTabSz="457200">
                <a:defRPr sz="1200">
                  <a:solidFill>
                    <a:srgbClr val="000000"/>
                  </a:solidFill>
                  <a:latin typeface="+mj-lt"/>
                  <a:ea typeface="+mj-ea"/>
                  <a:cs typeface="+mj-cs"/>
                  <a:sym typeface="Helvetica"/>
                </a:defRPr>
              </a:pPr>
              <a:endParaRPr/>
            </a:p>
            <a:p>
              <a:pPr defTabSz="457200">
                <a:defRPr>
                  <a:solidFill>
                    <a:srgbClr val="8E3A3E"/>
                  </a:solidFill>
                  <a:latin typeface="+mj-lt"/>
                  <a:ea typeface="+mj-ea"/>
                  <a:cs typeface="+mj-cs"/>
                  <a:sym typeface="Helvetica"/>
                </a:defRPr>
              </a:pPr>
              <a:r>
                <a:t>TR</a:t>
              </a:r>
            </a:p>
            <a:p>
              <a:pPr defTabSz="457200">
                <a:defRPr sz="1300">
                  <a:solidFill>
                    <a:srgbClr val="000000"/>
                  </a:solidFill>
                  <a:latin typeface="+mj-lt"/>
                  <a:ea typeface="+mj-ea"/>
                  <a:cs typeface="+mj-cs"/>
                  <a:sym typeface="Helvetica"/>
                </a:defRPr>
              </a:pPr>
              <a:endParaRPr/>
            </a:p>
            <a:p>
              <a:pPr defTabSz="457200">
                <a:defRPr>
                  <a:solidFill>
                    <a:srgbClr val="077E11"/>
                  </a:solidFill>
                  <a:latin typeface="+mj-lt"/>
                  <a:ea typeface="+mj-ea"/>
                  <a:cs typeface="+mj-cs"/>
                  <a:sym typeface="Helvetica"/>
                </a:defRPr>
              </a:pPr>
              <a:r>
                <a:t>WP</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4" name="Rectangle 2"/>
          <p:cNvSpPr txBox="1">
            <a:spLocks noGrp="1"/>
          </p:cNvSpPr>
          <p:nvPr>
            <p:ph type="title"/>
          </p:nvPr>
        </p:nvSpPr>
        <p:spPr>
          <a:xfrm>
            <a:off x="304800" y="50799"/>
            <a:ext cx="8534400" cy="455149"/>
          </a:xfrm>
          <a:prstGeom prst="rect">
            <a:avLst/>
          </a:prstGeom>
        </p:spPr>
        <p:txBody>
          <a:bodyPr/>
          <a:lstStyle/>
          <a:p>
            <a:r>
              <a:t>Leading to a range of possible vehicle GHG emissions: </a:t>
            </a:r>
            <a:r>
              <a:rPr baseline="31999"/>
              <a:t>1</a:t>
            </a:r>
          </a:p>
        </p:txBody>
      </p:sp>
      <p:sp>
        <p:nvSpPr>
          <p:cNvPr id="1985" name="Rectangle 3"/>
          <p:cNvSpPr txBox="1">
            <a:spLocks noGrp="1"/>
          </p:cNvSpPr>
          <p:nvPr>
            <p:ph type="body" sz="quarter" idx="1"/>
          </p:nvPr>
        </p:nvSpPr>
        <p:spPr>
          <a:xfrm>
            <a:off x="742638" y="637202"/>
            <a:ext cx="3903791" cy="1676282"/>
          </a:xfrm>
          <a:prstGeom prst="rect">
            <a:avLst/>
          </a:prstGeom>
        </p:spPr>
        <p:txBody>
          <a:bodyPr/>
          <a:lstStyle/>
          <a:p>
            <a:pPr algn="ctr">
              <a:tabLst>
                <a:tab pos="914400" algn="l"/>
                <a:tab pos="1257300" algn="l"/>
                <a:tab pos="1473200" algn="l"/>
                <a:tab pos="1930400" algn="l"/>
                <a:tab pos="2387600" algn="l"/>
              </a:tabLst>
              <a:defRPr sz="1600">
                <a:solidFill>
                  <a:srgbClr val="66CC33"/>
                </a:solidFill>
              </a:defRPr>
            </a:pPr>
            <a:r>
              <a:rPr b="1"/>
              <a:t>Using a Low Carbon Grid</a:t>
            </a:r>
            <a:r>
              <a:t>:</a:t>
            </a:r>
          </a:p>
          <a:p>
            <a:pPr>
              <a:tabLst>
                <a:tab pos="914400" algn="l"/>
                <a:tab pos="1257300" algn="l"/>
                <a:tab pos="1473200" algn="l"/>
                <a:tab pos="1930400" algn="l"/>
                <a:tab pos="2387600" algn="l"/>
              </a:tabLst>
              <a:defRPr sz="700"/>
            </a:pPr>
            <a:endParaRPr/>
          </a:p>
          <a:p>
            <a:pPr>
              <a:tabLst>
                <a:tab pos="914400" algn="l"/>
                <a:tab pos="1257300" algn="l"/>
                <a:tab pos="1473200" algn="l"/>
                <a:tab pos="1930400" algn="l"/>
                <a:tab pos="2387600" algn="l"/>
              </a:tabLst>
              <a:defRPr sz="1600"/>
            </a:pPr>
            <a:r>
              <a:t>ICEs:    	High GHG emissions</a:t>
            </a:r>
          </a:p>
          <a:p>
            <a:pPr>
              <a:tabLst>
                <a:tab pos="914400" algn="l"/>
                <a:tab pos="1257300" algn="l"/>
                <a:tab pos="1473200" algn="l"/>
                <a:tab pos="1930400" algn="l"/>
                <a:tab pos="2387600" algn="l"/>
              </a:tabLst>
              <a:defRPr sz="500"/>
            </a:pPr>
            <a:endParaRPr/>
          </a:p>
          <a:p>
            <a:pPr>
              <a:tabLst>
                <a:tab pos="914400" algn="l"/>
                <a:tab pos="1257300" algn="l"/>
                <a:tab pos="1473200" algn="l"/>
                <a:tab pos="1930400" algn="l"/>
                <a:tab pos="2387600" algn="l"/>
              </a:tabLst>
              <a:defRPr sz="1600"/>
            </a:pPr>
            <a:r>
              <a:t>PEVs: 	GHGs ~ 1/3 that of ICEs</a:t>
            </a:r>
          </a:p>
          <a:p>
            <a:pPr>
              <a:tabLst>
                <a:tab pos="914400" algn="l"/>
                <a:tab pos="1257300" algn="l"/>
                <a:tab pos="1473200" algn="l"/>
                <a:tab pos="1930400" algn="l"/>
                <a:tab pos="2387600" algn="l"/>
              </a:tabLst>
              <a:defRPr sz="500"/>
            </a:pPr>
            <a:endParaRPr/>
          </a:p>
          <a:p>
            <a:pPr>
              <a:tabLst>
                <a:tab pos="914400" algn="l"/>
                <a:tab pos="1257300" algn="l"/>
                <a:tab pos="1473200" algn="l"/>
                <a:tab pos="1930400" algn="l"/>
                <a:tab pos="2387600" algn="l"/>
              </a:tabLst>
              <a:defRPr sz="1600"/>
            </a:pPr>
            <a:r>
              <a:t>PHEVs:   	GHGs ~ 1/3 that of ICEs</a:t>
            </a:r>
          </a:p>
        </p:txBody>
      </p:sp>
      <p:sp>
        <p:nvSpPr>
          <p:cNvPr id="1986" name="Rectangle 3"/>
          <p:cNvSpPr txBox="1"/>
          <p:nvPr/>
        </p:nvSpPr>
        <p:spPr>
          <a:xfrm>
            <a:off x="5251138" y="637202"/>
            <a:ext cx="3454330" cy="167628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863600" algn="l"/>
                <a:tab pos="1016000" algn="l"/>
                <a:tab pos="1473200" algn="l"/>
                <a:tab pos="1930400" algn="l"/>
                <a:tab pos="2387600" algn="l"/>
              </a:tabLst>
              <a:defRPr sz="1600" b="0">
                <a:solidFill>
                  <a:srgbClr val="FF6600"/>
                </a:solidFill>
                <a:effectLst>
                  <a:outerShdw blurRad="38100" dist="38100" dir="2700000" rotWithShape="0">
                    <a:srgbClr val="000000"/>
                  </a:outerShdw>
                </a:effectLst>
                <a:latin typeface="+mn-lt"/>
                <a:ea typeface="+mn-ea"/>
                <a:cs typeface="+mn-cs"/>
                <a:sym typeface="Arial"/>
              </a:defRPr>
            </a:pPr>
            <a:r>
              <a:rPr b="1"/>
              <a:t>Using a High Carbon Grid</a:t>
            </a:r>
            <a:r>
              <a:t>:</a:t>
            </a:r>
          </a:p>
          <a:p>
            <a:pPr>
              <a:spcBef>
                <a:spcPts val="400"/>
              </a:spcBef>
              <a:tabLst>
                <a:tab pos="8636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8636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ICEs:   	High GHG emissions</a:t>
            </a:r>
          </a:p>
          <a:p>
            <a:pPr>
              <a:spcBef>
                <a:spcPts val="400"/>
              </a:spcBef>
              <a:tabLst>
                <a:tab pos="863600" algn="l"/>
                <a:tab pos="1016000" algn="l"/>
                <a:tab pos="1473200" algn="l"/>
                <a:tab pos="19304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8636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PEVs:  	GHGs ~ 92% that of ICEs</a:t>
            </a:r>
          </a:p>
          <a:p>
            <a:pPr>
              <a:spcBef>
                <a:spcPts val="400"/>
              </a:spcBef>
              <a:tabLst>
                <a:tab pos="863600" algn="l"/>
                <a:tab pos="1016000" algn="l"/>
                <a:tab pos="1473200" algn="l"/>
                <a:tab pos="19304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8636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PHEVs: 	GHGs ~ 73% that of ICEs</a:t>
            </a:r>
          </a:p>
        </p:txBody>
      </p:sp>
      <p:sp>
        <p:nvSpPr>
          <p:cNvPr id="1987" name="Rectangle 3"/>
          <p:cNvSpPr txBox="1"/>
          <p:nvPr/>
        </p:nvSpPr>
        <p:spPr>
          <a:xfrm>
            <a:off x="228288" y="5283498"/>
            <a:ext cx="9030324" cy="133473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1016000" algn="l"/>
                <a:tab pos="1473200" algn="l"/>
                <a:tab pos="1930400" algn="l"/>
                <a:tab pos="2387600" algn="l"/>
              </a:tabLst>
              <a:defRPr b="0">
                <a:solidFill>
                  <a:srgbClr val="FBC901"/>
                </a:solidFill>
                <a:effectLst>
                  <a:outerShdw blurRad="38100" dist="38100" dir="2700000" rotWithShape="0">
                    <a:srgbClr val="000000"/>
                  </a:outerShdw>
                </a:effectLst>
                <a:latin typeface="+mn-lt"/>
                <a:ea typeface="+mn-ea"/>
                <a:cs typeface="+mn-cs"/>
                <a:sym typeface="Arial"/>
              </a:defRPr>
            </a:pPr>
            <a:r>
              <a:rPr b="1"/>
              <a:t>Drawing from a High Carbon Grid:</a:t>
            </a:r>
            <a:r>
              <a:t> </a:t>
            </a:r>
          </a:p>
          <a:p>
            <a:pPr algn="ctr">
              <a:spcBef>
                <a:spcPts val="400"/>
              </a:spcBef>
              <a:tabLst>
                <a:tab pos="444500" algn="l"/>
                <a:tab pos="1016000" algn="l"/>
                <a:tab pos="1473200" algn="l"/>
                <a:tab pos="1930400" algn="l"/>
                <a:tab pos="2387600" algn="l"/>
              </a:tabLst>
              <a:defRPr sz="500" b="0">
                <a:solidFill>
                  <a:srgbClr val="FBC901"/>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b="0">
                <a:solidFill>
                  <a:srgbClr val="FBC901"/>
                </a:solidFill>
                <a:effectLst>
                  <a:outerShdw blurRad="38100" dist="38100" dir="2700000" rotWithShape="0">
                    <a:srgbClr val="000000"/>
                  </a:outerShdw>
                </a:effectLst>
                <a:latin typeface="+mn-lt"/>
                <a:ea typeface="+mn-ea"/>
                <a:cs typeface="+mn-cs"/>
                <a:sym typeface="Arial"/>
              </a:defRPr>
            </a:pPr>
            <a:r>
              <a:t>PEV emissions are virtually identical to those from a fossil-fueled ICE</a:t>
            </a:r>
          </a:p>
          <a:p>
            <a:pPr algn="ctr">
              <a:spcBef>
                <a:spcPts val="400"/>
              </a:spcBef>
              <a:tabLst>
                <a:tab pos="444500" algn="l"/>
                <a:tab pos="1016000" algn="l"/>
                <a:tab pos="1473200" algn="l"/>
                <a:tab pos="1930400" algn="l"/>
                <a:tab pos="2387600" algn="l"/>
              </a:tabLst>
              <a:defRPr sz="500" b="0">
                <a:solidFill>
                  <a:srgbClr val="FBC901"/>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b="0">
                <a:solidFill>
                  <a:srgbClr val="FBC901"/>
                </a:solidFill>
                <a:effectLst>
                  <a:outerShdw blurRad="38100" dist="38100" dir="2700000" rotWithShape="0">
                    <a:srgbClr val="000000"/>
                  </a:outerShdw>
                </a:effectLst>
                <a:latin typeface="+mn-lt"/>
                <a:ea typeface="+mn-ea"/>
                <a:cs typeface="+mn-cs"/>
                <a:sym typeface="Arial"/>
              </a:defRPr>
            </a:pPr>
            <a:r>
              <a:t>	and PHEV emissions are only slightly lower</a:t>
            </a:r>
          </a:p>
        </p:txBody>
      </p:sp>
      <p:sp>
        <p:nvSpPr>
          <p:cNvPr id="1988" name="Rectangle 5"/>
          <p:cNvSpPr txBox="1"/>
          <p:nvPr/>
        </p:nvSpPr>
        <p:spPr>
          <a:xfrm>
            <a:off x="304800" y="6584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I've changed acronyms to be consistent with those used in this note set</a:t>
            </a:r>
          </a:p>
        </p:txBody>
      </p:sp>
      <p:grpSp>
        <p:nvGrpSpPr>
          <p:cNvPr id="1993" name="Group"/>
          <p:cNvGrpSpPr/>
          <p:nvPr/>
        </p:nvGrpSpPr>
        <p:grpSpPr>
          <a:xfrm>
            <a:off x="604893" y="2347305"/>
            <a:ext cx="3729819" cy="2758255"/>
            <a:chOff x="0" y="0"/>
            <a:chExt cx="3729818" cy="2758254"/>
          </a:xfrm>
        </p:grpSpPr>
        <p:pic>
          <p:nvPicPr>
            <p:cNvPr id="1989" name="Image" descr="Image"/>
            <p:cNvPicPr>
              <a:picLocks noChangeAspect="1"/>
            </p:cNvPicPr>
            <p:nvPr/>
          </p:nvPicPr>
          <p:blipFill>
            <a:blip r:embed="rId2"/>
            <a:stretch>
              <a:fillRect/>
            </a:stretch>
          </p:blipFill>
          <p:spPr>
            <a:xfrm>
              <a:off x="0" y="0"/>
              <a:ext cx="3729819" cy="2758255"/>
            </a:xfrm>
            <a:prstGeom prst="rect">
              <a:avLst/>
            </a:prstGeom>
            <a:ln w="12700" cap="flat">
              <a:noFill/>
              <a:miter lim="400000"/>
            </a:ln>
            <a:effectLst/>
          </p:spPr>
        </p:pic>
        <p:sp>
          <p:nvSpPr>
            <p:cNvPr id="1990" name="Rectangle 3"/>
            <p:cNvSpPr txBox="1"/>
            <p:nvPr/>
          </p:nvSpPr>
          <p:spPr>
            <a:xfrm>
              <a:off x="2722194" y="6117"/>
              <a:ext cx="579953" cy="246889"/>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defTabSz="457200">
                <a:defRPr sz="1000">
                  <a:solidFill>
                    <a:srgbClr val="000000"/>
                  </a:solidFill>
                  <a:latin typeface="+mj-lt"/>
                  <a:ea typeface="+mj-ea"/>
                  <a:cs typeface="+mj-cs"/>
                  <a:sym typeface="Helvetica"/>
                </a:defRPr>
              </a:lvl1pPr>
            </a:lstStyle>
            <a:p>
              <a:pPr>
                <a:defRPr b="0"/>
              </a:pPr>
              <a:r>
                <a:rPr b="1"/>
                <a:t>ICEs</a:t>
              </a:r>
            </a:p>
          </p:txBody>
        </p:sp>
        <p:sp>
          <p:nvSpPr>
            <p:cNvPr id="1991" name="Rectangle 3"/>
            <p:cNvSpPr txBox="1"/>
            <p:nvPr/>
          </p:nvSpPr>
          <p:spPr>
            <a:xfrm>
              <a:off x="793064" y="1110650"/>
              <a:ext cx="579953" cy="246889"/>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defTabSz="457200">
                <a:defRPr sz="1000">
                  <a:solidFill>
                    <a:srgbClr val="000000"/>
                  </a:solidFill>
                  <a:latin typeface="+mj-lt"/>
                  <a:ea typeface="+mj-ea"/>
                  <a:cs typeface="+mj-cs"/>
                  <a:sym typeface="Helvetica"/>
                </a:defRPr>
              </a:lvl1pPr>
            </a:lstStyle>
            <a:p>
              <a:pPr>
                <a:defRPr b="0"/>
              </a:pPr>
              <a:r>
                <a:rPr b="1"/>
                <a:t>PEVs</a:t>
              </a:r>
            </a:p>
          </p:txBody>
        </p:sp>
        <p:sp>
          <p:nvSpPr>
            <p:cNvPr id="1992" name="Rectangle 3"/>
            <p:cNvSpPr txBox="1"/>
            <p:nvPr/>
          </p:nvSpPr>
          <p:spPr>
            <a:xfrm>
              <a:off x="1737944" y="1201334"/>
              <a:ext cx="579953" cy="246889"/>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defTabSz="457200">
                <a:defRPr sz="1000">
                  <a:solidFill>
                    <a:srgbClr val="000000"/>
                  </a:solidFill>
                  <a:latin typeface="+mj-lt"/>
                  <a:ea typeface="+mj-ea"/>
                  <a:cs typeface="+mj-cs"/>
                  <a:sym typeface="Helvetica"/>
                </a:defRPr>
              </a:lvl1pPr>
            </a:lstStyle>
            <a:p>
              <a:pPr>
                <a:defRPr b="0"/>
              </a:pPr>
              <a:r>
                <a:rPr b="1"/>
                <a:t>PHEVs</a:t>
              </a:r>
            </a:p>
          </p:txBody>
        </p:sp>
      </p:grpSp>
      <p:grpSp>
        <p:nvGrpSpPr>
          <p:cNvPr id="1998" name="Group"/>
          <p:cNvGrpSpPr/>
          <p:nvPr/>
        </p:nvGrpSpPr>
        <p:grpSpPr>
          <a:xfrm>
            <a:off x="5154167" y="2347305"/>
            <a:ext cx="3648272" cy="2758255"/>
            <a:chOff x="0" y="0"/>
            <a:chExt cx="3648271" cy="2758254"/>
          </a:xfrm>
        </p:grpSpPr>
        <p:pic>
          <p:nvPicPr>
            <p:cNvPr id="1994" name="Image" descr="Image"/>
            <p:cNvPicPr>
              <a:picLocks noChangeAspect="1"/>
            </p:cNvPicPr>
            <p:nvPr/>
          </p:nvPicPr>
          <p:blipFill>
            <a:blip r:embed="rId3"/>
            <a:stretch>
              <a:fillRect/>
            </a:stretch>
          </p:blipFill>
          <p:spPr>
            <a:xfrm>
              <a:off x="0" y="0"/>
              <a:ext cx="3648272" cy="2758255"/>
            </a:xfrm>
            <a:prstGeom prst="rect">
              <a:avLst/>
            </a:prstGeom>
            <a:ln w="12700" cap="flat">
              <a:noFill/>
              <a:miter lim="400000"/>
            </a:ln>
            <a:effectLst/>
          </p:spPr>
        </p:pic>
        <p:sp>
          <p:nvSpPr>
            <p:cNvPr id="1995" name="Rectangle 3"/>
            <p:cNvSpPr txBox="1"/>
            <p:nvPr/>
          </p:nvSpPr>
          <p:spPr>
            <a:xfrm>
              <a:off x="2631890" y="27707"/>
              <a:ext cx="579953" cy="246889"/>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defTabSz="457200">
                <a:defRPr sz="1000">
                  <a:solidFill>
                    <a:srgbClr val="000000"/>
                  </a:solidFill>
                  <a:latin typeface="+mj-lt"/>
                  <a:ea typeface="+mj-ea"/>
                  <a:cs typeface="+mj-cs"/>
                  <a:sym typeface="Helvetica"/>
                </a:defRPr>
              </a:lvl1pPr>
            </a:lstStyle>
            <a:p>
              <a:pPr>
                <a:defRPr b="0"/>
              </a:pPr>
              <a:r>
                <a:rPr b="1"/>
                <a:t>ICEs</a:t>
              </a:r>
            </a:p>
          </p:txBody>
        </p:sp>
        <p:sp>
          <p:nvSpPr>
            <p:cNvPr id="1996" name="Rectangle 3"/>
            <p:cNvSpPr txBox="1"/>
            <p:nvPr/>
          </p:nvSpPr>
          <p:spPr>
            <a:xfrm>
              <a:off x="724192" y="120417"/>
              <a:ext cx="579952" cy="246889"/>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defTabSz="457200">
                <a:defRPr sz="1000">
                  <a:solidFill>
                    <a:srgbClr val="000000"/>
                  </a:solidFill>
                  <a:latin typeface="+mj-lt"/>
                  <a:ea typeface="+mj-ea"/>
                  <a:cs typeface="+mj-cs"/>
                  <a:sym typeface="Helvetica"/>
                </a:defRPr>
              </a:lvl1pPr>
            </a:lstStyle>
            <a:p>
              <a:pPr>
                <a:defRPr b="0"/>
              </a:pPr>
              <a:r>
                <a:rPr b="1"/>
                <a:t>PEVs</a:t>
              </a:r>
            </a:p>
          </p:txBody>
        </p:sp>
        <p:sp>
          <p:nvSpPr>
            <p:cNvPr id="1997" name="Rectangle 3"/>
            <p:cNvSpPr txBox="1"/>
            <p:nvPr/>
          </p:nvSpPr>
          <p:spPr>
            <a:xfrm>
              <a:off x="1763211" y="641264"/>
              <a:ext cx="579952" cy="246889"/>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defTabSz="457200">
                <a:defRPr sz="1000">
                  <a:solidFill>
                    <a:srgbClr val="000000"/>
                  </a:solidFill>
                  <a:latin typeface="+mj-lt"/>
                  <a:ea typeface="+mj-ea"/>
                  <a:cs typeface="+mj-cs"/>
                  <a:sym typeface="Helvetica"/>
                </a:defRPr>
              </a:lvl1pPr>
            </a:lstStyle>
            <a:p>
              <a:pPr>
                <a:defRPr b="0"/>
              </a:pPr>
              <a:r>
                <a:rPr b="1"/>
                <a:t>PHEVs</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0" name="Rectangle 5"/>
          <p:cNvSpPr txBox="1"/>
          <p:nvPr/>
        </p:nvSpPr>
        <p:spPr>
          <a:xfrm>
            <a:off x="304800" y="65461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https://kundoc.com/pdf-a-new-comparison-between-the-life-cycle-greenhouse-gas-emissions-of-battery-elec.html</a:t>
            </a:r>
          </a:p>
        </p:txBody>
      </p:sp>
      <p:sp>
        <p:nvSpPr>
          <p:cNvPr id="2001" name="Rectangle 2"/>
          <p:cNvSpPr txBox="1">
            <a:spLocks noGrp="1"/>
          </p:cNvSpPr>
          <p:nvPr>
            <p:ph type="title"/>
          </p:nvPr>
        </p:nvSpPr>
        <p:spPr>
          <a:xfrm>
            <a:off x="304800" y="50799"/>
            <a:ext cx="8534400" cy="455149"/>
          </a:xfrm>
          <a:prstGeom prst="rect">
            <a:avLst/>
          </a:prstGeom>
        </p:spPr>
        <p:txBody>
          <a:bodyPr/>
          <a:lstStyle/>
          <a:p>
            <a:r>
              <a:t>From a journal analysis pertaining to 2012 U.K. &amp; California Grids: </a:t>
            </a:r>
            <a:r>
              <a:rPr baseline="31999"/>
              <a:t>1</a:t>
            </a:r>
          </a:p>
        </p:txBody>
      </p:sp>
      <p:sp>
        <p:nvSpPr>
          <p:cNvPr id="2002" name="Rectangle 3"/>
          <p:cNvSpPr txBox="1">
            <a:spLocks noGrp="1"/>
          </p:cNvSpPr>
          <p:nvPr>
            <p:ph type="body" sz="quarter" idx="1"/>
          </p:nvPr>
        </p:nvSpPr>
        <p:spPr>
          <a:xfrm>
            <a:off x="88900" y="579406"/>
            <a:ext cx="8966200" cy="980617"/>
          </a:xfrm>
          <a:prstGeom prst="rect">
            <a:avLst/>
          </a:prstGeom>
        </p:spPr>
        <p:txBody>
          <a:bodyPr/>
          <a:lstStyle/>
          <a:p>
            <a:pPr>
              <a:tabLst>
                <a:tab pos="444500" algn="l"/>
                <a:tab pos="1016000" algn="l"/>
                <a:tab pos="1473200" algn="l"/>
                <a:tab pos="1930400" algn="l"/>
                <a:tab pos="2387600" algn="l"/>
              </a:tabLst>
              <a:defRPr b="1">
                <a:solidFill>
                  <a:srgbClr val="FBC901"/>
                </a:solidFill>
              </a:defRPr>
            </a:pPr>
            <a:r>
              <a:t>United Kingdom GHG emissions: Well-to-Wheel + full Life Cycle:</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 pos="4546600" algn="l"/>
              </a:tabLst>
            </a:pPr>
            <a:r>
              <a:t>	Low speed &amp; light load urban driving	Higher speed &amp; load non-urban driving</a:t>
            </a:r>
          </a:p>
        </p:txBody>
      </p:sp>
      <p:sp>
        <p:nvSpPr>
          <p:cNvPr id="2003" name="Rectangle 3"/>
          <p:cNvSpPr txBox="1"/>
          <p:nvPr/>
        </p:nvSpPr>
        <p:spPr>
          <a:xfrm>
            <a:off x="106331" y="4078115"/>
            <a:ext cx="8931338" cy="245400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fontScale="92500"/>
          </a:bodyPr>
          <a:lstStyle/>
          <a:p>
            <a:pPr>
              <a:spcBef>
                <a:spcPts val="400"/>
              </a:spcBef>
              <a:tabLst>
                <a:tab pos="444500" algn="l"/>
                <a:tab pos="1016000" algn="l"/>
                <a:tab pos="1473200" algn="l"/>
                <a:tab pos="1930400" algn="l"/>
                <a:tab pos="2387600" algn="l"/>
                <a:tab pos="2819400" algn="l"/>
                <a:tab pos="3276600" algn="l"/>
              </a:tabLst>
              <a:defRPr b="0">
                <a:solidFill>
                  <a:srgbClr val="FFFFFF"/>
                </a:solidFill>
                <a:effectLst>
                  <a:outerShdw blurRad="38100" dist="38100" dir="2700000" rotWithShape="0">
                    <a:srgbClr val="000000"/>
                  </a:outerShdw>
                </a:effectLst>
                <a:latin typeface="+mn-lt"/>
                <a:ea typeface="+mn-ea"/>
                <a:cs typeface="+mn-cs"/>
                <a:sym typeface="Arial"/>
              </a:defRPr>
            </a:pPr>
            <a:r>
              <a:t>"BEV marginal grid intensity"  = "incremental electricity that must be brought on stream </a:t>
            </a:r>
          </a:p>
          <a:p>
            <a:pPr>
              <a:spcBef>
                <a:spcPts val="400"/>
              </a:spcBef>
              <a:tabLst>
                <a:tab pos="444500" algn="l"/>
                <a:tab pos="1016000" algn="l"/>
                <a:tab pos="1473200" algn="l"/>
                <a:tab pos="1930400" algn="l"/>
                <a:tab pos="2387600" algn="l"/>
                <a:tab pos="2819400" algn="l"/>
                <a:tab pos="3276600" algn="l"/>
              </a:tabLst>
              <a:defRPr b="0">
                <a:solidFill>
                  <a:srgbClr val="FFFFFF"/>
                </a:solidFill>
                <a:effectLst>
                  <a:outerShdw blurRad="38100" dist="38100" dir="2700000" rotWithShape="0">
                    <a:srgbClr val="000000"/>
                  </a:outerShdw>
                </a:effectLst>
                <a:latin typeface="+mn-lt"/>
                <a:ea typeface="+mn-ea"/>
                <a:cs typeface="+mn-cs"/>
                <a:sym typeface="Arial"/>
              </a:defRPr>
            </a:pPr>
            <a:r>
              <a:t>						   		to meet the additional demand from BEVs"</a:t>
            </a:r>
          </a:p>
          <a:p>
            <a:pPr>
              <a:spcBef>
                <a:spcPts val="400"/>
              </a:spcBef>
              <a:tabLst>
                <a:tab pos="444500" algn="l"/>
                <a:tab pos="1016000" algn="l"/>
                <a:tab pos="1473200" algn="l"/>
                <a:tab pos="1930400" algn="l"/>
                <a:tab pos="2387600" algn="l"/>
              </a:tabLst>
              <a:defRPr sz="1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b="0" i="1">
                <a:solidFill>
                  <a:srgbClr val="FFFFFF"/>
                </a:solidFill>
                <a:effectLst>
                  <a:outerShdw blurRad="38100" dist="38100" dir="2700000" rotWithShape="0">
                    <a:srgbClr val="000000"/>
                  </a:outerShdw>
                </a:effectLst>
                <a:latin typeface="+mn-lt"/>
                <a:ea typeface="+mn-ea"/>
                <a:cs typeface="+mn-cs"/>
                <a:sym typeface="Arial"/>
              </a:defRPr>
            </a:pPr>
            <a:r>
              <a:t>Which this study argues is a better indicator of true GHG impact</a:t>
            </a:r>
          </a:p>
          <a:p>
            <a:pP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rPr b="1"/>
              <a:t>Urban driving:</a:t>
            </a:r>
            <a:r>
              <a:t> </a:t>
            </a:r>
            <a:r>
              <a:rPr b="1"/>
              <a:t> </a:t>
            </a:r>
            <a:r>
              <a:rPr b="1">
                <a:solidFill>
                  <a:srgbClr val="FBC901"/>
                </a:solidFill>
              </a:rPr>
              <a:t>ICE vehicle GHGs are ~ 30% higher</a:t>
            </a:r>
            <a:r>
              <a:rPr b="1"/>
              <a:t> </a:t>
            </a:r>
            <a:r>
              <a:t>than HEV &amp; PEV (BEV) GHGs</a:t>
            </a:r>
          </a:p>
          <a:p>
            <a:pP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133600" algn="l"/>
              </a:tabLst>
              <a:defRPr b="0">
                <a:solidFill>
                  <a:srgbClr val="FFFFFF"/>
                </a:solidFill>
                <a:effectLst>
                  <a:outerShdw blurRad="38100" dist="38100" dir="2700000" rotWithShape="0">
                    <a:srgbClr val="000000"/>
                  </a:outerShdw>
                </a:effectLst>
                <a:latin typeface="+mn-lt"/>
                <a:ea typeface="+mn-ea"/>
                <a:cs typeface="+mn-cs"/>
                <a:sym typeface="Arial"/>
              </a:defRPr>
            </a:pPr>
            <a:r>
              <a:rPr b="1"/>
              <a:t>Non-urban driving:	</a:t>
            </a:r>
            <a:r>
              <a:rPr b="1">
                <a:solidFill>
                  <a:srgbClr val="FBC901"/>
                </a:solidFill>
              </a:rPr>
              <a:t>ICE vehicle GHGs are ~ equal to </a:t>
            </a:r>
            <a:r>
              <a:t>HEV GHGs</a:t>
            </a:r>
          </a:p>
          <a:p>
            <a:pP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133600" algn="l"/>
              </a:tabLst>
              <a:defRPr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FBC901"/>
                </a:solidFill>
              </a:rPr>
              <a:t>ICE vehicle GHGs are ~ 25% lower </a:t>
            </a:r>
            <a:r>
              <a:t>than PEV (BEV) GHGs (!)	</a:t>
            </a:r>
          </a:p>
        </p:txBody>
      </p:sp>
      <p:pic>
        <p:nvPicPr>
          <p:cNvPr id="2004" name="Image" descr="Image"/>
          <p:cNvPicPr>
            <a:picLocks noChangeAspect="1"/>
          </p:cNvPicPr>
          <p:nvPr/>
        </p:nvPicPr>
        <p:blipFill>
          <a:blip r:embed="rId2"/>
          <a:stretch>
            <a:fillRect/>
          </a:stretch>
        </p:blipFill>
        <p:spPr>
          <a:xfrm>
            <a:off x="797448" y="1567653"/>
            <a:ext cx="3137735" cy="2340850"/>
          </a:xfrm>
          <a:prstGeom prst="rect">
            <a:avLst/>
          </a:prstGeom>
          <a:ln w="12700">
            <a:miter lim="400000"/>
          </a:ln>
        </p:spPr>
      </p:pic>
      <p:pic>
        <p:nvPicPr>
          <p:cNvPr id="2005" name="Image" descr="Image"/>
          <p:cNvPicPr>
            <a:picLocks noChangeAspect="1"/>
          </p:cNvPicPr>
          <p:nvPr/>
        </p:nvPicPr>
        <p:blipFill>
          <a:blip r:embed="rId3"/>
          <a:stretch>
            <a:fillRect/>
          </a:stretch>
        </p:blipFill>
        <p:spPr>
          <a:xfrm>
            <a:off x="5029271" y="1567653"/>
            <a:ext cx="3176867" cy="2340850"/>
          </a:xfrm>
          <a:prstGeom prst="rect">
            <a:avLst/>
          </a:prstGeom>
          <a:ln w="12700">
            <a:miter lim="400000"/>
          </a:ln>
        </p:spPr>
      </p:pic>
      <p:sp>
        <p:nvSpPr>
          <p:cNvPr id="2006" name="Rectangle 3"/>
          <p:cNvSpPr txBox="1"/>
          <p:nvPr/>
        </p:nvSpPr>
        <p:spPr>
          <a:xfrm>
            <a:off x="825144" y="3643550"/>
            <a:ext cx="1576454"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defTabSz="457200">
              <a:defRPr sz="700" b="0">
                <a:solidFill>
                  <a:srgbClr val="000000"/>
                </a:solidFill>
                <a:latin typeface="+mn-lt"/>
                <a:ea typeface="+mn-ea"/>
                <a:cs typeface="+mn-cs"/>
                <a:sym typeface="Arial"/>
              </a:defRPr>
            </a:pPr>
            <a:r>
              <a:t>ICV = ICE Vehicle</a:t>
            </a:r>
          </a:p>
          <a:p>
            <a:pPr defTabSz="457200">
              <a:defRPr sz="700" b="0">
                <a:solidFill>
                  <a:srgbClr val="000000"/>
                </a:solidFill>
                <a:latin typeface="+mn-lt"/>
                <a:ea typeface="+mn-ea"/>
                <a:cs typeface="+mn-cs"/>
                <a:sym typeface="Arial"/>
              </a:defRPr>
            </a:pPr>
            <a:r>
              <a:t>BEV = Battery Electric Vehicle = PEV</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8" name="Image" descr="Image"/>
          <p:cNvPicPr>
            <a:picLocks noChangeAspect="1"/>
          </p:cNvPicPr>
          <p:nvPr/>
        </p:nvPicPr>
        <p:blipFill>
          <a:blip r:embed="rId2"/>
          <a:stretch>
            <a:fillRect/>
          </a:stretch>
        </p:blipFill>
        <p:spPr>
          <a:xfrm>
            <a:off x="784666" y="1567653"/>
            <a:ext cx="3318097" cy="2340850"/>
          </a:xfrm>
          <a:prstGeom prst="rect">
            <a:avLst/>
          </a:prstGeom>
          <a:ln w="12700">
            <a:miter lim="400000"/>
          </a:ln>
        </p:spPr>
      </p:pic>
      <p:sp>
        <p:nvSpPr>
          <p:cNvPr id="2009"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https://kundoc.com/pdf-a-new-comparison-between-the-life-cycle-greenhouse-gas-emissions-of-battery-elec.html</a:t>
            </a:r>
          </a:p>
        </p:txBody>
      </p:sp>
      <p:sp>
        <p:nvSpPr>
          <p:cNvPr id="2010" name="Rectangle 2"/>
          <p:cNvSpPr txBox="1">
            <a:spLocks noGrp="1"/>
          </p:cNvSpPr>
          <p:nvPr>
            <p:ph type="title"/>
          </p:nvPr>
        </p:nvSpPr>
        <p:spPr>
          <a:xfrm>
            <a:off x="304800" y="50799"/>
            <a:ext cx="8534400" cy="455149"/>
          </a:xfrm>
          <a:prstGeom prst="rect">
            <a:avLst/>
          </a:prstGeom>
        </p:spPr>
        <p:txBody>
          <a:bodyPr/>
          <a:lstStyle/>
          <a:p>
            <a:r>
              <a:t>From that same 2012 journal analysis: </a:t>
            </a:r>
            <a:r>
              <a:rPr baseline="31999"/>
              <a:t>1</a:t>
            </a:r>
          </a:p>
        </p:txBody>
      </p:sp>
      <p:sp>
        <p:nvSpPr>
          <p:cNvPr id="2011" name="Rectangle 3"/>
          <p:cNvSpPr txBox="1">
            <a:spLocks noGrp="1"/>
          </p:cNvSpPr>
          <p:nvPr>
            <p:ph type="body" sz="quarter" idx="1"/>
          </p:nvPr>
        </p:nvSpPr>
        <p:spPr>
          <a:xfrm>
            <a:off x="88900" y="579406"/>
            <a:ext cx="8966200" cy="980617"/>
          </a:xfrm>
          <a:prstGeom prst="rect">
            <a:avLst/>
          </a:prstGeom>
        </p:spPr>
        <p:txBody>
          <a:bodyPr/>
          <a:lstStyle/>
          <a:p>
            <a:pPr>
              <a:tabLst>
                <a:tab pos="444500" algn="l"/>
                <a:tab pos="1016000" algn="l"/>
                <a:tab pos="1473200" algn="l"/>
                <a:tab pos="1930400" algn="l"/>
                <a:tab pos="2387600" algn="l"/>
              </a:tabLst>
              <a:defRPr b="1">
                <a:solidFill>
                  <a:srgbClr val="FBC901"/>
                </a:solidFill>
              </a:defRPr>
            </a:pPr>
            <a:r>
              <a:t>California GHG emissions: Well-to-Wheel + full Life Cycle:</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 pos="4546600" algn="l"/>
              </a:tabLst>
            </a:pPr>
            <a:r>
              <a:t>	Low speed &amp; light load urban driving	Higher speed &amp; load non-urban driving</a:t>
            </a:r>
          </a:p>
        </p:txBody>
      </p:sp>
      <p:sp>
        <p:nvSpPr>
          <p:cNvPr id="2012" name="Rectangle 3"/>
          <p:cNvSpPr txBox="1"/>
          <p:nvPr/>
        </p:nvSpPr>
        <p:spPr>
          <a:xfrm>
            <a:off x="106331" y="4103515"/>
            <a:ext cx="8931338" cy="249404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rPr dirty="0"/>
              <a:t>Again based on BEV marginal grid intensities:</a:t>
            </a:r>
          </a:p>
          <a:p>
            <a:pPr>
              <a:spcBef>
                <a:spcPts val="400"/>
              </a:spcBef>
              <a:tabLst>
                <a:tab pos="444500" algn="l"/>
                <a:tab pos="1016000" algn="l"/>
                <a:tab pos="1473200" algn="l"/>
                <a:tab pos="1930400" algn="l"/>
                <a:tab pos="2387600" algn="l"/>
              </a:tabLst>
              <a:defRPr sz="1200" b="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400"/>
              </a:spcBef>
              <a:tabLst>
                <a:tab pos="444500" algn="l"/>
                <a:tab pos="1016000" algn="l"/>
                <a:tab pos="16764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rPr b="1" dirty="0"/>
              <a:t>Urban driving:</a:t>
            </a:r>
            <a:r>
              <a:rPr dirty="0"/>
              <a:t> </a:t>
            </a:r>
            <a:r>
              <a:rPr b="1" dirty="0"/>
              <a:t>	</a:t>
            </a:r>
            <a:r>
              <a:rPr b="1" dirty="0">
                <a:solidFill>
                  <a:srgbClr val="FBC901"/>
                </a:solidFill>
              </a:rPr>
              <a:t>ICE vehicle GHGs are ~ 30% higher</a:t>
            </a:r>
            <a:r>
              <a:rPr b="1" dirty="0"/>
              <a:t> </a:t>
            </a:r>
            <a:r>
              <a:rPr dirty="0"/>
              <a:t>than HEV GHGs</a:t>
            </a:r>
          </a:p>
          <a:p>
            <a:pPr>
              <a:spcBef>
                <a:spcPts val="400"/>
              </a:spcBef>
              <a:tabLst>
                <a:tab pos="444500" algn="l"/>
                <a:tab pos="1016000" algn="l"/>
                <a:tab pos="16764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400"/>
              </a:spcBef>
              <a:tabLst>
                <a:tab pos="444500" algn="l"/>
                <a:tab pos="1016000" algn="l"/>
                <a:tab pos="16764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rPr dirty="0"/>
              <a:t>			</a:t>
            </a:r>
            <a:r>
              <a:rPr lang="en-US" dirty="0"/>
              <a:t>	</a:t>
            </a:r>
            <a:r>
              <a:rPr b="1" dirty="0">
                <a:solidFill>
                  <a:srgbClr val="FBC901"/>
                </a:solidFill>
              </a:rPr>
              <a:t>ICE vehicle GHGs are ~ 60% higher</a:t>
            </a:r>
            <a:r>
              <a:rPr b="1" dirty="0"/>
              <a:t> </a:t>
            </a:r>
            <a:r>
              <a:rPr dirty="0"/>
              <a:t>than PEV (BEV) GHGs</a:t>
            </a:r>
          </a:p>
          <a:p>
            <a:pPr>
              <a:spcBef>
                <a:spcPts val="400"/>
              </a:spcBef>
              <a:tabLst>
                <a:tab pos="444500" algn="l"/>
                <a:tab pos="1016000" algn="l"/>
                <a:tab pos="1473200" algn="l"/>
                <a:tab pos="1930400" algn="l"/>
                <a:tab pos="23876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400"/>
              </a:spcBef>
              <a:tabLst>
                <a:tab pos="444500" algn="l"/>
                <a:tab pos="1016000" algn="l"/>
                <a:tab pos="1473200" algn="l"/>
                <a:tab pos="1905000" algn="l"/>
                <a:tab pos="2133600" algn="l"/>
              </a:tabLst>
              <a:defRPr b="0">
                <a:solidFill>
                  <a:srgbClr val="FFFFFF"/>
                </a:solidFill>
                <a:effectLst>
                  <a:outerShdw blurRad="38100" dist="38100" dir="2700000" rotWithShape="0">
                    <a:srgbClr val="000000"/>
                  </a:outerShdw>
                </a:effectLst>
                <a:latin typeface="+mn-lt"/>
                <a:ea typeface="+mn-ea"/>
                <a:cs typeface="+mn-cs"/>
                <a:sym typeface="Arial"/>
              </a:defRPr>
            </a:pPr>
            <a:r>
              <a:rPr b="1" dirty="0"/>
              <a:t>Suburban driving:</a:t>
            </a:r>
            <a:r>
              <a:rPr dirty="0"/>
              <a:t>  </a:t>
            </a:r>
            <a:r>
              <a:rPr b="1" dirty="0">
                <a:solidFill>
                  <a:srgbClr val="FBC901"/>
                </a:solidFill>
              </a:rPr>
              <a:t>ICE vehicle GHGs are ~ 14% higher</a:t>
            </a:r>
            <a:r>
              <a:rPr b="1" dirty="0"/>
              <a:t> </a:t>
            </a:r>
            <a:r>
              <a:rPr dirty="0"/>
              <a:t>than HEV GHGs</a:t>
            </a:r>
          </a:p>
          <a:p>
            <a:pPr>
              <a:spcBef>
                <a:spcPts val="400"/>
              </a:spcBef>
              <a:tabLst>
                <a:tab pos="444500" algn="l"/>
                <a:tab pos="1016000" algn="l"/>
                <a:tab pos="1473200" algn="l"/>
                <a:tab pos="1905000" algn="l"/>
                <a:tab pos="2133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400"/>
              </a:spcBef>
              <a:tabLst>
                <a:tab pos="444500" algn="l"/>
                <a:tab pos="1016000" algn="l"/>
                <a:tab pos="1473200" algn="l"/>
                <a:tab pos="1905000" algn="l"/>
                <a:tab pos="2133600" algn="l"/>
              </a:tabLst>
              <a:defRPr b="0">
                <a:solidFill>
                  <a:srgbClr val="FFFFFF"/>
                </a:solidFill>
                <a:effectLst>
                  <a:outerShdw blurRad="38100" dist="38100" dir="2700000" rotWithShape="0">
                    <a:srgbClr val="000000"/>
                  </a:outerShdw>
                </a:effectLst>
                <a:latin typeface="+mn-lt"/>
                <a:ea typeface="+mn-ea"/>
                <a:cs typeface="+mn-cs"/>
                <a:sym typeface="Arial"/>
              </a:defRPr>
            </a:pPr>
            <a:r>
              <a:rPr dirty="0"/>
              <a:t>					</a:t>
            </a:r>
            <a:r>
              <a:rPr b="1" dirty="0">
                <a:solidFill>
                  <a:srgbClr val="FBC901"/>
                </a:solidFill>
              </a:rPr>
              <a:t>ICE vehicle GHGs are ~ 8% higher</a:t>
            </a:r>
            <a:r>
              <a:rPr b="1" dirty="0"/>
              <a:t> </a:t>
            </a:r>
            <a:r>
              <a:rPr dirty="0"/>
              <a:t>than PEV (BEV) GHGs</a:t>
            </a:r>
          </a:p>
        </p:txBody>
      </p:sp>
      <p:sp>
        <p:nvSpPr>
          <p:cNvPr id="2013" name="Rectangle 3"/>
          <p:cNvSpPr txBox="1"/>
          <p:nvPr/>
        </p:nvSpPr>
        <p:spPr>
          <a:xfrm>
            <a:off x="825144" y="3643550"/>
            <a:ext cx="1576454"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defTabSz="457200">
              <a:defRPr sz="700" b="0">
                <a:solidFill>
                  <a:srgbClr val="000000"/>
                </a:solidFill>
                <a:latin typeface="+mn-lt"/>
                <a:ea typeface="+mn-ea"/>
                <a:cs typeface="+mn-cs"/>
                <a:sym typeface="Arial"/>
              </a:defRPr>
            </a:pPr>
            <a:r>
              <a:t>ICV = ICE Vehicle</a:t>
            </a:r>
          </a:p>
          <a:p>
            <a:pPr defTabSz="457200">
              <a:defRPr sz="700" b="0">
                <a:solidFill>
                  <a:srgbClr val="000000"/>
                </a:solidFill>
                <a:latin typeface="+mn-lt"/>
                <a:ea typeface="+mn-ea"/>
                <a:cs typeface="+mn-cs"/>
                <a:sym typeface="Arial"/>
              </a:defRPr>
            </a:pPr>
            <a:r>
              <a:t>BEV = Battery Electric Vehicle = PEV</a:t>
            </a:r>
          </a:p>
        </p:txBody>
      </p:sp>
      <p:pic>
        <p:nvPicPr>
          <p:cNvPr id="2014" name="Image" descr="Image"/>
          <p:cNvPicPr>
            <a:picLocks noChangeAspect="1"/>
          </p:cNvPicPr>
          <p:nvPr/>
        </p:nvPicPr>
        <p:blipFill>
          <a:blip r:embed="rId3"/>
          <a:stretch>
            <a:fillRect/>
          </a:stretch>
        </p:blipFill>
        <p:spPr>
          <a:xfrm>
            <a:off x="5046111" y="1567653"/>
            <a:ext cx="3325672" cy="23408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6" name="Rectangle 2"/>
          <p:cNvSpPr txBox="1">
            <a:spLocks noGrp="1"/>
          </p:cNvSpPr>
          <p:nvPr>
            <p:ph type="title"/>
          </p:nvPr>
        </p:nvSpPr>
        <p:spPr>
          <a:xfrm>
            <a:off x="304800" y="50799"/>
            <a:ext cx="8534400" cy="455149"/>
          </a:xfrm>
          <a:prstGeom prst="rect">
            <a:avLst/>
          </a:prstGeom>
        </p:spPr>
        <p:txBody>
          <a:bodyPr/>
          <a:lstStyle/>
          <a:p>
            <a:r>
              <a:t>What was going on there?</a:t>
            </a:r>
          </a:p>
        </p:txBody>
      </p:sp>
      <p:sp>
        <p:nvSpPr>
          <p:cNvPr id="2017" name="Rectangle 3"/>
          <p:cNvSpPr txBox="1">
            <a:spLocks noGrp="1"/>
          </p:cNvSpPr>
          <p:nvPr>
            <p:ph type="body" idx="1"/>
          </p:nvPr>
        </p:nvSpPr>
        <p:spPr>
          <a:xfrm>
            <a:off x="114300" y="670090"/>
            <a:ext cx="9022180" cy="5661089"/>
          </a:xfrm>
          <a:prstGeom prst="rect">
            <a:avLst/>
          </a:prstGeom>
        </p:spPr>
        <p:txBody>
          <a:bodyPr/>
          <a:lstStyle/>
          <a:p>
            <a:pPr>
              <a:tabLst>
                <a:tab pos="444500" algn="l"/>
                <a:tab pos="1016000" algn="l"/>
                <a:tab pos="1473200" algn="l"/>
                <a:tab pos="1930400" algn="l"/>
                <a:tab pos="2387600" algn="l"/>
              </a:tabLst>
              <a:defRPr b="1"/>
            </a:pPr>
            <a:r>
              <a:t>UK urban driving: ICE vehicles ~ 30% dirtier than both Hybrids &amp; PEVs</a:t>
            </a:r>
          </a:p>
          <a:p>
            <a:pPr>
              <a:tabLst>
                <a:tab pos="444500" algn="l"/>
                <a:tab pos="1016000" algn="l"/>
                <a:tab pos="1473200" algn="l"/>
                <a:tab pos="1930400" algn="l"/>
                <a:tab pos="2387600" algn="l"/>
              </a:tabLst>
              <a:defRPr sz="700" b="1"/>
            </a:pPr>
            <a:endParaRPr/>
          </a:p>
          <a:p>
            <a:pPr>
              <a:tabLst>
                <a:tab pos="444500" algn="l"/>
                <a:tab pos="1016000" algn="l"/>
                <a:tab pos="1473200" algn="l"/>
                <a:tab pos="1930400" algn="l"/>
                <a:tab pos="2387600" algn="l"/>
              </a:tabLst>
              <a:defRPr b="1"/>
            </a:pPr>
            <a:r>
              <a:t>UK non-urban driving: ICE vehicles as clean as Hybrids &amp; 25% cleaner than PEVs</a:t>
            </a:r>
          </a:p>
          <a:p>
            <a:pPr>
              <a:tabLst>
                <a:tab pos="444500" algn="l"/>
                <a:tab pos="1016000" algn="l"/>
                <a:tab pos="1473200" algn="l"/>
                <a:tab pos="1930400" algn="l"/>
                <a:tab pos="2387600" algn="l"/>
              </a:tabLst>
              <a:defRPr sz="900"/>
            </a:pPr>
            <a:endParaRPr/>
          </a:p>
          <a:p>
            <a:pPr algn="ctr">
              <a:tabLst>
                <a:tab pos="444500" algn="l"/>
                <a:tab pos="1016000" algn="l"/>
                <a:tab pos="1473200" algn="l"/>
                <a:tab pos="1930400" algn="l"/>
                <a:tab pos="2387600" algn="l"/>
              </a:tabLst>
              <a:defRPr>
                <a:solidFill>
                  <a:srgbClr val="FBC901"/>
                </a:solidFill>
              </a:defRPr>
            </a:pPr>
            <a:r>
              <a:t>Explanation for UK urban vs. suburban driving difference?</a:t>
            </a:r>
          </a:p>
          <a:p>
            <a:pPr algn="ctr">
              <a:tabLst>
                <a:tab pos="444500" algn="l"/>
                <a:tab pos="1016000" algn="l"/>
                <a:tab pos="1473200" algn="l"/>
                <a:tab pos="1930400" algn="l"/>
                <a:tab pos="2387600" algn="l"/>
              </a:tabLst>
              <a:defRPr sz="500"/>
            </a:pPr>
            <a:endParaRPr/>
          </a:p>
          <a:p>
            <a:pPr algn="ctr">
              <a:tabLst>
                <a:tab pos="444500" algn="l"/>
                <a:tab pos="1016000" algn="l"/>
                <a:tab pos="1473200" algn="l"/>
                <a:tab pos="1930400" algn="l"/>
                <a:tab pos="2387600" algn="l"/>
              </a:tabLst>
            </a:pPr>
            <a:r>
              <a:t>Gasoline ICE "fuel economy" increases markedly for highway (vs. city) driving</a:t>
            </a:r>
          </a:p>
          <a:p>
            <a:pPr>
              <a:tabLst>
                <a:tab pos="444500" algn="l"/>
                <a:tab pos="1016000" algn="l"/>
                <a:tab pos="1473200" algn="l"/>
                <a:tab pos="1930400" algn="l"/>
                <a:tab pos="2387600" algn="l"/>
              </a:tabLst>
              <a:defRPr sz="2000"/>
            </a:pPr>
            <a:endParaRPr/>
          </a:p>
          <a:p>
            <a:pPr>
              <a:tabLst>
                <a:tab pos="444500" algn="l"/>
                <a:tab pos="1016000" algn="l"/>
                <a:tab pos="1473200" algn="l"/>
                <a:tab pos="1930400" algn="l"/>
                <a:tab pos="2387600" algn="l"/>
              </a:tabLst>
              <a:defRPr b="1"/>
            </a:pPr>
            <a:r>
              <a:t>CA urban driving: ICE vehicles ~ 30% dirtier than Hybrids, 60% dirtier than PEVs</a:t>
            </a:r>
          </a:p>
          <a:p>
            <a:pPr>
              <a:tabLst>
                <a:tab pos="444500" algn="l"/>
                <a:tab pos="1016000" algn="l"/>
                <a:tab pos="1473200" algn="l"/>
                <a:tab pos="1930400" algn="l"/>
                <a:tab pos="2387600" algn="l"/>
              </a:tabLst>
              <a:defRPr sz="700" b="1"/>
            </a:pPr>
            <a:endParaRPr/>
          </a:p>
          <a:p>
            <a:pPr>
              <a:tabLst>
                <a:tab pos="444500" algn="l"/>
                <a:tab pos="1016000" algn="l"/>
                <a:tab pos="1473200" algn="l"/>
                <a:tab pos="1930400" algn="l"/>
                <a:tab pos="2387600" algn="l"/>
              </a:tabLst>
              <a:defRPr b="1"/>
            </a:pPr>
            <a:r>
              <a:t>CA non-urban driving: ICE vehicles 14% dirtier than Hybrids, 8% dirtier than PEVs</a:t>
            </a:r>
          </a:p>
          <a:p>
            <a:pPr>
              <a:tabLst>
                <a:tab pos="444500" algn="l"/>
                <a:tab pos="1016000" algn="l"/>
                <a:tab pos="1473200" algn="l"/>
                <a:tab pos="1930400" algn="l"/>
                <a:tab pos="2387600" algn="l"/>
              </a:tabLst>
              <a:defRPr sz="900"/>
            </a:pPr>
            <a:endParaRPr/>
          </a:p>
          <a:p>
            <a:pPr algn="ctr">
              <a:tabLst>
                <a:tab pos="444500" algn="l"/>
                <a:tab pos="1016000" algn="l"/>
                <a:tab pos="1473200" algn="l"/>
                <a:tab pos="1930400" algn="l"/>
                <a:tab pos="2387600" algn="l"/>
              </a:tabLst>
              <a:defRPr>
                <a:solidFill>
                  <a:srgbClr val="FBC901"/>
                </a:solidFill>
              </a:defRPr>
            </a:pPr>
            <a:r>
              <a:t>Explanation for CA vs. UK PEV differences?</a:t>
            </a:r>
          </a:p>
          <a:p>
            <a:pPr algn="ctr">
              <a:tabLst>
                <a:tab pos="444500" algn="l"/>
                <a:tab pos="1016000" algn="l"/>
                <a:tab pos="1473200" algn="l"/>
                <a:tab pos="1930400" algn="l"/>
                <a:tab pos="2387600" algn="l"/>
              </a:tabLst>
              <a:defRPr sz="500"/>
            </a:pPr>
            <a:endParaRPr/>
          </a:p>
          <a:p>
            <a:pPr algn="ctr">
              <a:tabLst>
                <a:tab pos="444500" algn="l"/>
                <a:tab pos="1016000" algn="l"/>
                <a:tab pos="1473200" algn="l"/>
                <a:tab pos="1930400" algn="l"/>
                <a:tab pos="2387600" algn="l"/>
              </a:tabLst>
            </a:pPr>
            <a:r>
              <a:t>California Grid is significantly GREENER than UK Grid (zero vs. significant coal power)</a:t>
            </a:r>
          </a:p>
          <a:p>
            <a:pPr algn="ctr">
              <a:tabLst>
                <a:tab pos="444500" algn="l"/>
                <a:tab pos="1016000" algn="l"/>
                <a:tab pos="1473200" algn="l"/>
                <a:tab pos="1930400" algn="l"/>
                <a:tab pos="2387600" algn="l"/>
              </a:tabLst>
              <a:defRPr sz="500"/>
            </a:pPr>
            <a:endParaRPr/>
          </a:p>
          <a:p>
            <a:pPr algn="ctr">
              <a:tabLst>
                <a:tab pos="444500" algn="l"/>
                <a:tab pos="1016000" algn="l"/>
                <a:tab pos="1473200" algn="l"/>
                <a:tab pos="1930400" algn="l"/>
                <a:tab pos="2387600" algn="l"/>
              </a:tabLst>
            </a:pPr>
            <a:r>
              <a:t>which makes PEVs charged from the CA Grid much cleaner</a:t>
            </a:r>
          </a:p>
          <a:p>
            <a:pPr algn="ctr">
              <a:tabLst>
                <a:tab pos="444500" algn="l"/>
                <a:tab pos="1016000" algn="l"/>
                <a:tab pos="1473200" algn="l"/>
                <a:tab pos="1930400" algn="l"/>
                <a:tab pos="2387600" algn="l"/>
              </a:tabLst>
              <a:defRPr sz="900"/>
            </a:pPr>
            <a:endParaRPr/>
          </a:p>
          <a:p>
            <a:pPr algn="ctr">
              <a:tabLst>
                <a:tab pos="444500" algn="l"/>
                <a:tab pos="1016000" algn="l"/>
                <a:tab pos="1473200" algn="l"/>
                <a:tab pos="1930400" algn="l"/>
                <a:tab pos="2387600" algn="l"/>
              </a:tabLst>
              <a:defRPr>
                <a:solidFill>
                  <a:srgbClr val="FBC901"/>
                </a:solidFill>
              </a:defRPr>
            </a:pPr>
            <a:r>
              <a:t>Explanation for CA vs. UK suburban ICE vs. HEV difference?</a:t>
            </a:r>
          </a:p>
          <a:p>
            <a:pPr algn="ctr">
              <a:tabLst>
                <a:tab pos="444500" algn="l"/>
                <a:tab pos="1016000" algn="l"/>
                <a:tab pos="1473200" algn="l"/>
                <a:tab pos="1930400" algn="l"/>
                <a:tab pos="2387600" algn="l"/>
              </a:tabLst>
              <a:defRPr sz="500">
                <a:solidFill>
                  <a:srgbClr val="FBC901"/>
                </a:solidFill>
              </a:defRPr>
            </a:pPr>
            <a:endParaRPr/>
          </a:p>
          <a:p>
            <a:pPr algn="ctr">
              <a:tabLst>
                <a:tab pos="444500" algn="l"/>
                <a:tab pos="1016000" algn="l"/>
                <a:tab pos="1473200" algn="l"/>
                <a:tab pos="1930400" algn="l"/>
                <a:tab pos="2387600" algn="l"/>
              </a:tabLst>
            </a:pPr>
            <a:r>
              <a:t>Higher speed CA suburban driving (freeways) depressing ICE vehicle fuel economy?</a:t>
            </a:r>
          </a:p>
          <a:p>
            <a:pPr>
              <a:tabLst>
                <a:tab pos="444500" algn="l"/>
                <a:tab pos="1016000" algn="l"/>
                <a:tab pos="1473200" algn="l"/>
                <a:tab pos="1930400" algn="l"/>
                <a:tab pos="2387600" algn="l"/>
              </a:tabLst>
            </a:pPr>
            <a:r>
              <a:t> </a:t>
            </a:r>
          </a:p>
        </p:txBody>
      </p:sp>
      <p:sp>
        <p:nvSpPr>
          <p:cNvPr id="2018"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0" name="Rectangle 2"/>
          <p:cNvSpPr txBox="1">
            <a:spLocks noGrp="1"/>
          </p:cNvSpPr>
          <p:nvPr>
            <p:ph type="title"/>
          </p:nvPr>
        </p:nvSpPr>
        <p:spPr>
          <a:xfrm>
            <a:off x="304800" y="-1"/>
            <a:ext cx="8534400" cy="455149"/>
          </a:xfrm>
          <a:prstGeom prst="rect">
            <a:avLst/>
          </a:prstGeom>
        </p:spPr>
        <p:txBody>
          <a:bodyPr/>
          <a:lstStyle/>
          <a:p>
            <a:r>
              <a:t>From a 2015 Union of Concerned Scientists study comes this strange map:</a:t>
            </a:r>
          </a:p>
        </p:txBody>
      </p:sp>
      <p:sp>
        <p:nvSpPr>
          <p:cNvPr id="2021" name="Rectangle 3"/>
          <p:cNvSpPr txBox="1">
            <a:spLocks noGrp="1"/>
          </p:cNvSpPr>
          <p:nvPr>
            <p:ph type="body" sz="half" idx="1"/>
          </p:nvPr>
        </p:nvSpPr>
        <p:spPr>
          <a:xfrm>
            <a:off x="56838" y="530121"/>
            <a:ext cx="9030324" cy="2480401"/>
          </a:xfrm>
          <a:prstGeom prst="rect">
            <a:avLst/>
          </a:prstGeom>
        </p:spPr>
        <p:txBody>
          <a:bodyPr/>
          <a:lstStyle/>
          <a:p>
            <a:pPr>
              <a:tabLst>
                <a:tab pos="444500" algn="l"/>
                <a:tab pos="914400" algn="l"/>
                <a:tab pos="1371600" algn="l"/>
                <a:tab pos="1930400" algn="l"/>
                <a:tab pos="2387600" algn="l"/>
              </a:tabLst>
            </a:pPr>
            <a:r>
              <a:t>By U.S. region, taking into account the GREENESS of that region's Grid,</a:t>
            </a:r>
          </a:p>
          <a:p>
            <a:pPr>
              <a:tabLst>
                <a:tab pos="444500" algn="l"/>
                <a:tab pos="914400" algn="l"/>
                <a:tab pos="1371600" algn="l"/>
                <a:tab pos="1930400" algn="l"/>
                <a:tab pos="2387600" algn="l"/>
              </a:tabLst>
              <a:defRPr sz="600"/>
            </a:pPr>
            <a:endParaRPr/>
          </a:p>
          <a:p>
            <a:pPr>
              <a:tabLst>
                <a:tab pos="444500" algn="l"/>
                <a:tab pos="914400" algn="l"/>
                <a:tab pos="1371600" algn="l"/>
                <a:tab pos="1930400" algn="l"/>
                <a:tab pos="2387600" algn="l"/>
              </a:tabLst>
            </a:pPr>
            <a:r>
              <a:t>	its colors and MPG numbers refer to the </a:t>
            </a:r>
          </a:p>
          <a:p>
            <a:pPr>
              <a:tabLst>
                <a:tab pos="444500" algn="l"/>
                <a:tab pos="914400" algn="l"/>
                <a:tab pos="1371600" algn="l"/>
                <a:tab pos="1930400" algn="l"/>
                <a:tab pos="2387600" algn="l"/>
              </a:tabLst>
              <a:defRPr sz="600"/>
            </a:pPr>
            <a:endParaRPr/>
          </a:p>
          <a:p>
            <a:pPr>
              <a:tabLst>
                <a:tab pos="444500" algn="l"/>
                <a:tab pos="914400" algn="l"/>
                <a:tab pos="1371600" algn="l"/>
                <a:tab pos="1930400" algn="l"/>
                <a:tab pos="2387600" algn="l"/>
              </a:tabLst>
            </a:pPr>
            <a:r>
              <a:t>		city/highway fuel economy a gasoline ICE vehicle must achieve to match</a:t>
            </a:r>
          </a:p>
          <a:p>
            <a:pPr>
              <a:tabLst>
                <a:tab pos="444500" algn="l"/>
                <a:tab pos="914400" algn="l"/>
                <a:tab pos="1371600" algn="l"/>
                <a:tab pos="1930400" algn="l"/>
                <a:tab pos="2387600" algn="l"/>
              </a:tabLst>
              <a:defRPr sz="600"/>
            </a:pPr>
            <a:endParaRPr/>
          </a:p>
          <a:p>
            <a:pPr>
              <a:tabLst>
                <a:tab pos="444500" algn="l"/>
                <a:tab pos="914400" algn="l"/>
                <a:tab pos="1371600" algn="l"/>
                <a:tab pos="1930400" algn="l"/>
                <a:tab pos="2387600" algn="l"/>
              </a:tabLst>
            </a:pPr>
            <a:r>
              <a:t>			the GHG output of a PEV charged from that region's electrical Grid</a:t>
            </a:r>
          </a:p>
          <a:p>
            <a:pPr>
              <a:tabLst>
                <a:tab pos="444500" algn="l"/>
                <a:tab pos="914400" algn="l"/>
                <a:tab pos="1371600" algn="l"/>
                <a:tab pos="1930400" algn="l"/>
                <a:tab pos="2387600" algn="l"/>
              </a:tabLst>
              <a:defRPr sz="900"/>
            </a:pPr>
            <a:endParaRPr/>
          </a:p>
          <a:p>
            <a:pPr algn="ctr">
              <a:tabLst>
                <a:tab pos="444500" algn="l"/>
                <a:tab pos="914400" algn="l"/>
                <a:tab pos="1371600" algn="l"/>
                <a:tab pos="1930400" algn="l"/>
                <a:tab pos="2387600" algn="l"/>
              </a:tabLst>
              <a:defRPr b="1">
                <a:solidFill>
                  <a:srgbClr val="FBC901"/>
                </a:solidFill>
              </a:defRPr>
            </a:pPr>
            <a:r>
              <a:t>Greener Grid =&gt; Greener PEV =&gt; Higher mileage required from GHG-matching ICE </a:t>
            </a:r>
          </a:p>
        </p:txBody>
      </p:sp>
      <p:sp>
        <p:nvSpPr>
          <p:cNvPr id="2022" name="Rectangle 5"/>
          <p:cNvSpPr txBox="1"/>
          <p:nvPr/>
        </p:nvSpPr>
        <p:spPr>
          <a:xfrm>
            <a:off x="304800" y="65969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https://www.ucsusa.org/sites/default/files/attach/2015/11/Cleaner-Cars-from-Cradle-to-Grave-full-report.pdf</a:t>
            </a:r>
          </a:p>
        </p:txBody>
      </p:sp>
      <p:grpSp>
        <p:nvGrpSpPr>
          <p:cNvPr id="2026" name="Group"/>
          <p:cNvGrpSpPr/>
          <p:nvPr/>
        </p:nvGrpSpPr>
        <p:grpSpPr>
          <a:xfrm>
            <a:off x="355489" y="2935720"/>
            <a:ext cx="3846277" cy="2564185"/>
            <a:chOff x="0" y="0"/>
            <a:chExt cx="3846275" cy="2564183"/>
          </a:xfrm>
        </p:grpSpPr>
        <p:pic>
          <p:nvPicPr>
            <p:cNvPr id="2023" name="Image" descr="Image"/>
            <p:cNvPicPr>
              <a:picLocks noChangeAspect="1"/>
            </p:cNvPicPr>
            <p:nvPr/>
          </p:nvPicPr>
          <p:blipFill>
            <a:blip r:embed="rId2"/>
            <a:stretch>
              <a:fillRect/>
            </a:stretch>
          </p:blipFill>
          <p:spPr>
            <a:xfrm>
              <a:off x="0" y="0"/>
              <a:ext cx="3846276" cy="2564184"/>
            </a:xfrm>
            <a:prstGeom prst="rect">
              <a:avLst/>
            </a:prstGeom>
            <a:ln w="12700" cap="flat">
              <a:noFill/>
              <a:miter lim="400000"/>
            </a:ln>
            <a:effectLst/>
          </p:spPr>
        </p:pic>
        <p:sp>
          <p:nvSpPr>
            <p:cNvPr id="2024" name="Rectangle"/>
            <p:cNvSpPr/>
            <p:nvPr/>
          </p:nvSpPr>
          <p:spPr>
            <a:xfrm>
              <a:off x="3191849" y="1438492"/>
              <a:ext cx="640531" cy="938077"/>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2025" name="Rectangle"/>
            <p:cNvSpPr/>
            <p:nvPr/>
          </p:nvSpPr>
          <p:spPr>
            <a:xfrm>
              <a:off x="2146883" y="2357806"/>
              <a:ext cx="1694291" cy="195191"/>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2027" name="Rectangle 3"/>
          <p:cNvSpPr txBox="1"/>
          <p:nvPr/>
        </p:nvSpPr>
        <p:spPr>
          <a:xfrm>
            <a:off x="4575464" y="3021995"/>
            <a:ext cx="4469679" cy="256943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1016000" algn="l"/>
                <a:tab pos="1473200" algn="l"/>
                <a:tab pos="1930400" algn="l"/>
                <a:tab pos="2387600" algn="l"/>
              </a:tabLst>
              <a:defRPr sz="1600">
                <a:solidFill>
                  <a:srgbClr val="FFFFFF"/>
                </a:solidFill>
                <a:effectLst>
                  <a:outerShdw blurRad="38100" dist="38100" dir="2700000" rotWithShape="0">
                    <a:srgbClr val="000000"/>
                  </a:outerShdw>
                </a:effectLst>
                <a:latin typeface="+mn-lt"/>
                <a:ea typeface="+mn-ea"/>
                <a:cs typeface="+mn-cs"/>
                <a:sym typeface="Arial"/>
              </a:defRPr>
            </a:pPr>
            <a:r>
              <a:t>ICE's fuel economy to be cleaner than PEV:</a:t>
            </a:r>
          </a:p>
          <a:p>
            <a:pPr>
              <a:spcBef>
                <a:spcPts val="400"/>
              </a:spcBef>
              <a:tabLst>
                <a:tab pos="444500" algn="l"/>
                <a:tab pos="1016000" algn="l"/>
                <a:tab pos="1473200" algn="l"/>
                <a:tab pos="1930400" algn="l"/>
                <a:tab pos="2387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Hydro-powered Northwest: &gt; 94 MPG</a:t>
            </a:r>
          </a:p>
          <a:p>
            <a:pPr>
              <a:spcBef>
                <a:spcPts val="400"/>
              </a:spcBef>
              <a:tabLst>
                <a:tab pos="444500" algn="l"/>
                <a:tab pos="1016000" algn="l"/>
                <a:tab pos="1473200" algn="l"/>
                <a:tab pos="1930400" algn="l"/>
                <a:tab pos="2387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NG + zero-GHG powered California: &gt; 87 MPG</a:t>
            </a:r>
          </a:p>
          <a:p>
            <a:pPr>
              <a:spcBef>
                <a:spcPts val="400"/>
              </a:spcBef>
              <a:tabLst>
                <a:tab pos="444500" algn="l"/>
                <a:tab pos="1016000" algn="l"/>
                <a:tab pos="1473200" algn="l"/>
                <a:tab pos="1930400" algn="l"/>
                <a:tab pos="2387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Mix powered South: &gt; 50-63 MPG</a:t>
            </a:r>
          </a:p>
          <a:p>
            <a:pPr>
              <a:spcBef>
                <a:spcPts val="400"/>
              </a:spcBef>
              <a:tabLst>
                <a:tab pos="444500" algn="l"/>
                <a:tab pos="1016000" algn="l"/>
                <a:tab pos="1473200" algn="l"/>
                <a:tab pos="1930400" algn="l"/>
                <a:tab pos="2387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Partly coal-powered upper Midwest: &gt; 43 MPG</a:t>
            </a:r>
          </a:p>
          <a:p>
            <a:pP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Heavily coal powered central states: &gt; 35 MPG</a:t>
            </a:r>
          </a:p>
        </p:txBody>
      </p:sp>
      <p:sp>
        <p:nvSpPr>
          <p:cNvPr id="2028" name="Rectangle 3"/>
          <p:cNvSpPr txBox="1"/>
          <p:nvPr/>
        </p:nvSpPr>
        <p:spPr>
          <a:xfrm>
            <a:off x="150903" y="5769473"/>
            <a:ext cx="8664394" cy="79237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1016000" algn="l"/>
                <a:tab pos="1473200" algn="l"/>
                <a:tab pos="1930400" algn="l"/>
                <a:tab pos="2387600" algn="l"/>
              </a:tabLst>
              <a:defRPr sz="1600">
                <a:solidFill>
                  <a:srgbClr val="FBC901"/>
                </a:solidFill>
                <a:effectLst>
                  <a:outerShdw blurRad="38100" dist="38100" dir="2700000" rotWithShape="0">
                    <a:srgbClr val="000000"/>
                  </a:outerShdw>
                </a:effectLst>
                <a:latin typeface="+mn-lt"/>
                <a:ea typeface="+mn-ea"/>
                <a:cs typeface="+mn-cs"/>
                <a:sym typeface="Arial"/>
              </a:defRPr>
            </a:pPr>
            <a:r>
              <a:t>In darker regions MOST gasoline HEVs are still cleaner than PEVs</a:t>
            </a:r>
          </a:p>
          <a:p>
            <a:pPr>
              <a:spcBef>
                <a:spcPts val="400"/>
              </a:spcBef>
              <a:tabLst>
                <a:tab pos="444500" algn="l"/>
                <a:tab pos="1016000" algn="l"/>
                <a:tab pos="1473200" algn="l"/>
                <a:tab pos="1930400" algn="l"/>
                <a:tab pos="2387600" algn="l"/>
              </a:tabLst>
              <a:defRPr sz="500">
                <a:solidFill>
                  <a:srgbClr val="FBC901"/>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sz="1600">
                <a:solidFill>
                  <a:srgbClr val="FBC901"/>
                </a:solidFill>
                <a:effectLst>
                  <a:outerShdw blurRad="38100" dist="38100" dir="2700000" rotWithShape="0">
                    <a:srgbClr val="000000"/>
                  </a:outerShdw>
                </a:effectLst>
                <a:latin typeface="+mn-lt"/>
                <a:ea typeface="+mn-ea"/>
                <a:cs typeface="+mn-cs"/>
                <a:sym typeface="Arial"/>
              </a:defRPr>
            </a:pPr>
            <a:r>
              <a:t>In darker regions MORE fuel efficient gasoline ICEs are even cleaner than PEVs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0" name="Rectangle 2"/>
          <p:cNvSpPr txBox="1">
            <a:spLocks noGrp="1"/>
          </p:cNvSpPr>
          <p:nvPr>
            <p:ph type="title"/>
          </p:nvPr>
        </p:nvSpPr>
        <p:spPr>
          <a:xfrm>
            <a:off x="24060" y="-1"/>
            <a:ext cx="9095880" cy="455149"/>
          </a:xfrm>
          <a:prstGeom prst="rect">
            <a:avLst/>
          </a:prstGeom>
        </p:spPr>
        <p:txBody>
          <a:bodyPr/>
          <a:lstStyle/>
          <a:p>
            <a:pPr>
              <a:defRPr sz="1900"/>
            </a:pPr>
            <a:r>
              <a:t>From a 2016 journal publication comes a different type of GHG emission map:  </a:t>
            </a:r>
            <a:r>
              <a:rPr baseline="31999"/>
              <a:t>1</a:t>
            </a:r>
          </a:p>
        </p:txBody>
      </p:sp>
      <p:sp>
        <p:nvSpPr>
          <p:cNvPr id="2031" name="Rectangle 3"/>
          <p:cNvSpPr txBox="1">
            <a:spLocks noGrp="1"/>
          </p:cNvSpPr>
          <p:nvPr>
            <p:ph type="body" sz="quarter" idx="1"/>
          </p:nvPr>
        </p:nvSpPr>
        <p:spPr>
          <a:xfrm>
            <a:off x="56838" y="566706"/>
            <a:ext cx="9030324" cy="1169706"/>
          </a:xfrm>
          <a:prstGeom prst="rect">
            <a:avLst/>
          </a:prstGeom>
        </p:spPr>
        <p:txBody>
          <a:bodyPr/>
          <a:lstStyle/>
          <a:p>
            <a:pPr>
              <a:tabLst>
                <a:tab pos="444500" algn="l"/>
                <a:tab pos="1016000" algn="l"/>
                <a:tab pos="1473200" algn="l"/>
                <a:tab pos="1930400" algn="l"/>
                <a:tab pos="2387600" algn="l"/>
              </a:tabLst>
            </a:pPr>
            <a:r>
              <a:t>Which compares GHGs from three PEV models (identified vertically near left margin) </a:t>
            </a:r>
          </a:p>
          <a:p>
            <a:pPr>
              <a:tabLst>
                <a:tab pos="444500" algn="l"/>
                <a:tab pos="1016000" algn="l"/>
                <a:tab pos="1473200" algn="l"/>
                <a:tab pos="1930400" algn="l"/>
                <a:tab pos="2387600" algn="l"/>
              </a:tabLst>
              <a:defRPr sz="600"/>
            </a:pPr>
            <a:endParaRPr/>
          </a:p>
          <a:p>
            <a:pPr>
              <a:tabLst>
                <a:tab pos="444500" algn="l"/>
                <a:tab pos="1016000" algn="l"/>
                <a:tab pos="1473200" algn="l"/>
                <a:tab pos="1930400" algn="l"/>
                <a:tab pos="2387600" algn="l"/>
              </a:tabLst>
            </a:pPr>
            <a:r>
              <a:t>	versus Prius gasoline HEV or Mazda gasoline ICE w/ regenerative braking </a:t>
            </a:r>
            <a:r>
              <a:rPr baseline="31999"/>
              <a:t>2</a:t>
            </a:r>
          </a:p>
        </p:txBody>
      </p:sp>
      <p:sp>
        <p:nvSpPr>
          <p:cNvPr id="2032" name="Rectangle 5"/>
          <p:cNvSpPr txBox="1"/>
          <p:nvPr/>
        </p:nvSpPr>
        <p:spPr>
          <a:xfrm>
            <a:off x="-10071" y="5682520"/>
            <a:ext cx="4003902" cy="10516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https://iopscience.iop.org/article/10.1088/1748-9326/11/4/044007?platform=hootsuite</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endParaRP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By coincidence, this Mazda was exactly the vehicle I used earlier in my explanation of regenerative braking</a:t>
            </a:r>
          </a:p>
        </p:txBody>
      </p:sp>
      <p:pic>
        <p:nvPicPr>
          <p:cNvPr id="2033" name="Image" descr="Image"/>
          <p:cNvPicPr>
            <a:picLocks noChangeAspect="1"/>
          </p:cNvPicPr>
          <p:nvPr/>
        </p:nvPicPr>
        <p:blipFill>
          <a:blip r:embed="rId2"/>
          <a:stretch>
            <a:fillRect/>
          </a:stretch>
        </p:blipFill>
        <p:spPr>
          <a:xfrm>
            <a:off x="4072953" y="1619981"/>
            <a:ext cx="5011295" cy="5081017"/>
          </a:xfrm>
          <a:prstGeom prst="rect">
            <a:avLst/>
          </a:prstGeom>
          <a:ln w="12700">
            <a:miter lim="400000"/>
          </a:ln>
        </p:spPr>
      </p:pic>
      <p:sp>
        <p:nvSpPr>
          <p:cNvPr id="2034" name="Rectangle 3"/>
          <p:cNvSpPr txBox="1"/>
          <p:nvPr/>
        </p:nvSpPr>
        <p:spPr>
          <a:xfrm>
            <a:off x="107638" y="1646205"/>
            <a:ext cx="4184732" cy="400036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a:solidFill>
                  <a:srgbClr val="76D6FF"/>
                </a:solidFill>
              </a:rPr>
              <a:t>Blue</a:t>
            </a:r>
            <a:r>
              <a:t> = Where PEV is cleaner</a:t>
            </a:r>
          </a:p>
          <a:p>
            <a:pPr>
              <a:spcBef>
                <a:spcPts val="400"/>
              </a:spcBef>
              <a:tabLst>
                <a:tab pos="444500" algn="l"/>
                <a:tab pos="1016000" algn="l"/>
                <a:tab pos="1473200" algn="l"/>
                <a:tab pos="1930400" algn="l"/>
                <a:tab pos="2387600" algn="l"/>
              </a:tabLst>
              <a:defRPr sz="2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064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0096FF"/>
                </a:solidFill>
              </a:rPr>
              <a:t>Intensity</a:t>
            </a:r>
            <a:r>
              <a:t> =&gt; PEV advantage</a:t>
            </a:r>
          </a:p>
          <a:p>
            <a:pPr>
              <a:spcBef>
                <a:spcPts val="400"/>
              </a:spcBef>
              <a:tabLst>
                <a:tab pos="406400" algn="l"/>
                <a:tab pos="1016000" algn="l"/>
                <a:tab pos="1473200" algn="l"/>
                <a:tab pos="1930400" algn="l"/>
                <a:tab pos="23876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064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a:solidFill>
                  <a:srgbClr val="FF2600"/>
                </a:solidFill>
              </a:rPr>
              <a:t>Red</a:t>
            </a:r>
            <a:r>
              <a:t> = Where Gasoline vehicle is cleaner</a:t>
            </a:r>
          </a:p>
          <a:p>
            <a:pPr>
              <a:spcBef>
                <a:spcPts val="400"/>
              </a:spcBef>
              <a:tabLst>
                <a:tab pos="406400" algn="l"/>
                <a:tab pos="1016000" algn="l"/>
                <a:tab pos="1473200" algn="l"/>
                <a:tab pos="1930400" algn="l"/>
                <a:tab pos="2387600" algn="l"/>
              </a:tabLst>
              <a:defRPr sz="3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064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CD1519"/>
                </a:solidFill>
              </a:rPr>
              <a:t>Intensity</a:t>
            </a:r>
            <a:r>
              <a:t> =&gt; PEV disadvantage</a:t>
            </a:r>
          </a:p>
          <a:p>
            <a:pPr>
              <a:spcBef>
                <a:spcPts val="400"/>
              </a:spcBef>
              <a:tabLst>
                <a:tab pos="406400" algn="l"/>
                <a:tab pos="1016000" algn="l"/>
                <a:tab pos="1473200" algn="l"/>
                <a:tab pos="1930400" algn="l"/>
                <a:tab pos="23876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064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Prius gasoline HEV:</a:t>
            </a:r>
            <a:r>
              <a:t> </a:t>
            </a:r>
          </a:p>
          <a:p>
            <a:pPr>
              <a:spcBef>
                <a:spcPts val="400"/>
              </a:spcBef>
              <a:tabLst>
                <a:tab pos="406400" algn="l"/>
                <a:tab pos="1016000" algn="l"/>
                <a:tab pos="1473200" algn="l"/>
                <a:tab pos="19304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r>
              <a:t>	</a:t>
            </a:r>
          </a:p>
          <a:p>
            <a:pPr>
              <a:spcBef>
                <a:spcPts val="400"/>
              </a:spcBef>
              <a:tabLst>
                <a:tab pos="4064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	Cleaner than or about as clean as all  		PEVs ANYWHERE across U.S. Grid</a:t>
            </a:r>
          </a:p>
          <a:p>
            <a:pPr>
              <a:spcBef>
                <a:spcPts val="400"/>
              </a:spcBef>
              <a:tabLst>
                <a:tab pos="406400" algn="l"/>
                <a:tab pos="1016000" algn="l"/>
                <a:tab pos="1473200" algn="l"/>
                <a:tab pos="1930400" algn="l"/>
                <a:tab pos="23876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06400" algn="l"/>
                <a:tab pos="1016000" algn="l"/>
                <a:tab pos="1473200" algn="l"/>
                <a:tab pos="1930400" algn="l"/>
                <a:tab pos="2387600" algn="l"/>
              </a:tabLst>
              <a:defRPr sz="1600">
                <a:solidFill>
                  <a:srgbClr val="FBC901"/>
                </a:solidFill>
                <a:effectLst>
                  <a:outerShdw blurRad="38100" dist="38100" dir="2700000" rotWithShape="0">
                    <a:srgbClr val="000000"/>
                  </a:outerShdw>
                </a:effectLst>
                <a:latin typeface="+mn-lt"/>
                <a:ea typeface="+mn-ea"/>
                <a:cs typeface="+mn-cs"/>
                <a:sym typeface="Arial"/>
              </a:defRPr>
            </a:pPr>
            <a:r>
              <a:t>Mazda gas ICE + regenerative braking:</a:t>
            </a:r>
          </a:p>
          <a:p>
            <a:pPr>
              <a:spcBef>
                <a:spcPts val="400"/>
              </a:spcBef>
              <a:tabLst>
                <a:tab pos="406400" algn="l"/>
                <a:tab pos="1016000" algn="l"/>
                <a:tab pos="1473200" algn="l"/>
                <a:tab pos="1930400" algn="l"/>
                <a:tab pos="2387600" algn="l"/>
              </a:tabLst>
              <a:defRPr sz="500">
                <a:solidFill>
                  <a:srgbClr val="FBC901"/>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06400" algn="l"/>
                <a:tab pos="1016000" algn="l"/>
                <a:tab pos="1473200" algn="l"/>
                <a:tab pos="1930400" algn="l"/>
                <a:tab pos="2387600" algn="l"/>
              </a:tabLst>
              <a:defRPr sz="1600">
                <a:solidFill>
                  <a:srgbClr val="FBC901"/>
                </a:solidFill>
                <a:effectLst>
                  <a:outerShdw blurRad="38100" dist="38100" dir="2700000" rotWithShape="0">
                    <a:srgbClr val="000000"/>
                  </a:outerShdw>
                </a:effectLst>
                <a:latin typeface="+mn-lt"/>
                <a:ea typeface="+mn-ea"/>
                <a:cs typeface="+mn-cs"/>
                <a:sym typeface="Arial"/>
              </a:defRPr>
            </a:pPr>
            <a:r>
              <a:t>	</a:t>
            </a:r>
            <a:r>
              <a:rPr b="0">
                <a:solidFill>
                  <a:srgbClr val="FFFFFF"/>
                </a:solidFill>
              </a:rPr>
              <a:t>Cleaner than Leaf in upper Midwest</a:t>
            </a:r>
          </a:p>
          <a:p>
            <a:pPr>
              <a:spcBef>
                <a:spcPts val="400"/>
              </a:spcBef>
              <a:tabLst>
                <a:tab pos="406400" algn="l"/>
                <a:tab pos="1016000" algn="l"/>
                <a:tab pos="1473200" algn="l"/>
                <a:tab pos="1930400" algn="l"/>
                <a:tab pos="2387600" algn="l"/>
              </a:tabLst>
              <a:defRPr sz="500">
                <a:solidFill>
                  <a:srgbClr val="FBC901"/>
                </a:solidFill>
                <a:effectLst>
                  <a:outerShdw blurRad="38100" dist="38100" dir="2700000" rotWithShape="0">
                    <a:srgbClr val="000000"/>
                  </a:outerShdw>
                </a:effectLst>
                <a:latin typeface="+mn-lt"/>
                <a:ea typeface="+mn-ea"/>
                <a:cs typeface="+mn-cs"/>
                <a:sym typeface="Arial"/>
              </a:defRPr>
            </a:pPr>
            <a:r>
              <a:rPr b="0">
                <a:solidFill>
                  <a:srgbClr val="FFFFFF"/>
                </a:solidFill>
              </a:rPr>
              <a:t>	</a:t>
            </a:r>
          </a:p>
          <a:p>
            <a:pPr>
              <a:spcBef>
                <a:spcPts val="400"/>
              </a:spcBef>
              <a:tabLst>
                <a:tab pos="406400" algn="l"/>
                <a:tab pos="1016000" algn="l"/>
                <a:tab pos="1473200" algn="l"/>
                <a:tab pos="1930400" algn="l"/>
                <a:tab pos="2387600" algn="l"/>
              </a:tabLst>
              <a:defRPr sz="1600">
                <a:solidFill>
                  <a:srgbClr val="FBC901"/>
                </a:solidFill>
                <a:effectLst>
                  <a:outerShdw blurRad="38100" dist="38100" dir="2700000" rotWithShape="0">
                    <a:srgbClr val="000000"/>
                  </a:outerShdw>
                </a:effectLst>
                <a:latin typeface="+mn-lt"/>
                <a:ea typeface="+mn-ea"/>
                <a:cs typeface="+mn-cs"/>
                <a:sym typeface="Arial"/>
              </a:defRPr>
            </a:pPr>
            <a:r>
              <a:rPr b="0">
                <a:solidFill>
                  <a:srgbClr val="FFFFFF"/>
                </a:solidFill>
              </a:rPr>
              <a:t>	Cleaner than Volt in Midwest &amp; East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6" name="Rectangle 2"/>
          <p:cNvSpPr txBox="1">
            <a:spLocks noGrp="1"/>
          </p:cNvSpPr>
          <p:nvPr>
            <p:ph type="title"/>
          </p:nvPr>
        </p:nvSpPr>
        <p:spPr>
          <a:xfrm>
            <a:off x="304800" y="38099"/>
            <a:ext cx="8534400" cy="455149"/>
          </a:xfrm>
          <a:prstGeom prst="rect">
            <a:avLst/>
          </a:prstGeom>
        </p:spPr>
        <p:txBody>
          <a:bodyPr/>
          <a:lstStyle/>
          <a:p>
            <a:r>
              <a:t>A final 2020 study spanned most of the world: </a:t>
            </a:r>
            <a:r>
              <a:rPr baseline="31999"/>
              <a:t>1</a:t>
            </a:r>
          </a:p>
        </p:txBody>
      </p:sp>
      <p:sp>
        <p:nvSpPr>
          <p:cNvPr id="2037" name="Rectangle 3"/>
          <p:cNvSpPr txBox="1">
            <a:spLocks noGrp="1"/>
          </p:cNvSpPr>
          <p:nvPr>
            <p:ph type="body" idx="1"/>
          </p:nvPr>
        </p:nvSpPr>
        <p:spPr>
          <a:xfrm>
            <a:off x="120338" y="706406"/>
            <a:ext cx="9030324" cy="5638013"/>
          </a:xfrm>
          <a:prstGeom prst="rect">
            <a:avLst/>
          </a:prstGeom>
        </p:spPr>
        <p:txBody>
          <a:bodyPr/>
          <a:lstStyle/>
          <a:p>
            <a:pPr>
              <a:tabLst>
                <a:tab pos="444500" algn="l"/>
                <a:tab pos="1016000" algn="l"/>
                <a:tab pos="1473200" algn="l"/>
                <a:tab pos="1930400" algn="l"/>
                <a:tab pos="2387600" algn="l"/>
              </a:tabLst>
            </a:pPr>
            <a:r>
              <a:t>It opened by asking the essentially my question:</a:t>
            </a:r>
          </a:p>
          <a:p>
            <a:pPr>
              <a:tabLst>
                <a:tab pos="444500" algn="l"/>
                <a:tab pos="1016000" algn="l"/>
                <a:tab pos="1473200" algn="l"/>
                <a:tab pos="1930400" algn="l"/>
                <a:tab pos="2387600" algn="l"/>
              </a:tabLst>
              <a:defRPr sz="900"/>
            </a:pPr>
            <a:endParaRPr/>
          </a:p>
          <a:p>
            <a:pPr algn="ctr">
              <a:tabLst>
                <a:tab pos="444500" algn="l"/>
                <a:tab pos="1016000" algn="l"/>
                <a:tab pos="1473200" algn="l"/>
                <a:tab pos="1930400" algn="l"/>
                <a:tab pos="2387600" algn="l"/>
              </a:tabLst>
              <a:defRPr>
                <a:solidFill>
                  <a:srgbClr val="FBC901"/>
                </a:solidFill>
              </a:defRPr>
            </a:pPr>
            <a:r>
              <a:t>"Could electrification policies backfire </a:t>
            </a:r>
          </a:p>
          <a:p>
            <a:pPr algn="ctr">
              <a:tabLst>
                <a:tab pos="444500" algn="l"/>
                <a:tab pos="1016000" algn="l"/>
                <a:tab pos="1473200" algn="l"/>
                <a:tab pos="1930400" algn="l"/>
                <a:tab pos="2387600" algn="l"/>
              </a:tabLst>
              <a:defRPr>
                <a:solidFill>
                  <a:srgbClr val="FBC901"/>
                </a:solidFill>
              </a:defRPr>
            </a:pPr>
            <a:r>
              <a:t>by promoting their diffusion before electricity is decarbonized?" </a:t>
            </a:r>
            <a:r>
              <a:rPr baseline="31999"/>
              <a:t>1</a:t>
            </a:r>
          </a:p>
          <a:p>
            <a:pPr>
              <a:tabLst>
                <a:tab pos="444500" algn="l"/>
                <a:tab pos="1016000" algn="l"/>
                <a:tab pos="1473200" algn="l"/>
                <a:tab pos="1930400" algn="l"/>
                <a:tab pos="2387600" algn="l"/>
              </a:tabLst>
              <a:defRPr sz="1100"/>
            </a:pPr>
            <a:endParaRPr/>
          </a:p>
          <a:p>
            <a:pPr>
              <a:tabLst>
                <a:tab pos="444500" algn="l"/>
                <a:tab pos="1016000" algn="l"/>
                <a:tab pos="1473200" algn="l"/>
                <a:tab pos="1930400" algn="l"/>
                <a:tab pos="2387600" algn="l"/>
              </a:tabLst>
            </a:pPr>
            <a:r>
              <a:t>The study then estimated the country-by-country GHG-emission impact of </a:t>
            </a:r>
          </a:p>
          <a:p>
            <a:pPr>
              <a:tabLst>
                <a:tab pos="444500" algn="l"/>
                <a:tab pos="1016000" algn="l"/>
                <a:tab pos="1473200" algn="l"/>
                <a:tab pos="1930400" algn="l"/>
                <a:tab pos="2387600" algn="l"/>
              </a:tabLst>
              <a:defRPr sz="600"/>
            </a:pPr>
            <a:endParaRPr/>
          </a:p>
          <a:p>
            <a:pPr>
              <a:tabLst>
                <a:tab pos="444500" algn="l"/>
                <a:tab pos="1016000" algn="l"/>
                <a:tab pos="1473200" algn="l"/>
                <a:tab pos="1930400" algn="l"/>
                <a:tab pos="2387600" algn="l"/>
              </a:tabLst>
            </a:pPr>
            <a:r>
              <a:t>	replacing a gasoline ICE vehicle with a PEV in 2015, or at various future dates,</a:t>
            </a:r>
          </a:p>
          <a:p>
            <a:pPr>
              <a:tabLst>
                <a:tab pos="444500" algn="l"/>
                <a:tab pos="1016000" algn="l"/>
                <a:tab pos="1473200" algn="l"/>
                <a:tab pos="1930400" algn="l"/>
                <a:tab pos="2387600" algn="l"/>
              </a:tabLst>
              <a:defRPr sz="800"/>
            </a:pPr>
            <a:endParaRPr/>
          </a:p>
          <a:p>
            <a:pPr>
              <a:tabLst>
                <a:tab pos="444500" algn="l"/>
                <a:tab pos="1016000" algn="l"/>
                <a:tab pos="1473200" algn="l"/>
                <a:tab pos="1930400" algn="l"/>
                <a:tab pos="2387600" algn="l"/>
              </a:tabLst>
            </a:pPr>
            <a:r>
              <a:rPr b="1"/>
              <a:t>Likely</a:t>
            </a:r>
            <a:r>
              <a:t> </a:t>
            </a:r>
            <a:r>
              <a:rPr b="1"/>
              <a:t>future GHG improvement in PEV and ICE vehicles was also accounted for</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But for each country, the GHG cleanliness of its Grid was averaged over that country</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This study therefore lacks information on where in a large country (e.g., the U.S.)</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PEV replacement of gasoline ICE vehicles makes the most or least sense</a:t>
            </a:r>
          </a:p>
          <a:p>
            <a:pPr>
              <a:tabLst>
                <a:tab pos="444500" algn="l"/>
                <a:tab pos="1016000" algn="l"/>
                <a:tab pos="1473200" algn="l"/>
                <a:tab pos="1930400" algn="l"/>
                <a:tab pos="2387600" algn="l"/>
              </a:tabLst>
              <a:defRPr sz="900"/>
            </a:pPr>
            <a:endParaRPr/>
          </a:p>
          <a:p>
            <a:pPr>
              <a:tabLst>
                <a:tab pos="444500" algn="l"/>
                <a:tab pos="1016000" algn="l"/>
                <a:tab pos="1473200" algn="l"/>
                <a:tab pos="1930400" algn="l"/>
                <a:tab pos="2387600" algn="l"/>
              </a:tabLst>
            </a:pPr>
            <a:r>
              <a:t>With many alternate scenarios + consideration of </a:t>
            </a:r>
            <a:r>
              <a:rPr b="1"/>
              <a:t>both</a:t>
            </a:r>
            <a:r>
              <a:t> vehicle &amp; heating electrification</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this paper demands extensive and extended study, </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so let me here focus on its more immediately vehicle-relevant findings:</a:t>
            </a:r>
          </a:p>
        </p:txBody>
      </p:sp>
      <p:sp>
        <p:nvSpPr>
          <p:cNvPr id="2038" name="Rectangle 5"/>
          <p:cNvSpPr txBox="1"/>
          <p:nvPr/>
        </p:nvSpPr>
        <p:spPr>
          <a:xfrm>
            <a:off x="292100" y="6355620"/>
            <a:ext cx="8534400"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https://www.researchgate.net/publication/340127420_Net_emission_reductions_from_electric_cars_and_heat_pumps_in_59_world_regions_over_time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Rectangle 2"/>
          <p:cNvSpPr txBox="1">
            <a:spLocks noGrp="1"/>
          </p:cNvSpPr>
          <p:nvPr>
            <p:ph type="title"/>
          </p:nvPr>
        </p:nvSpPr>
        <p:spPr>
          <a:xfrm>
            <a:off x="304800" y="-12701"/>
            <a:ext cx="8534400" cy="625452"/>
          </a:xfrm>
          <a:prstGeom prst="rect">
            <a:avLst/>
          </a:prstGeom>
        </p:spPr>
        <p:txBody>
          <a:bodyPr/>
          <a:lstStyle/>
          <a:p>
            <a:r>
              <a:t>To charge tomorrow's PEVs, how much will the Grid have to grow?</a:t>
            </a:r>
          </a:p>
        </p:txBody>
      </p:sp>
      <p:sp>
        <p:nvSpPr>
          <p:cNvPr id="345" name="Rectangle 3"/>
          <p:cNvSpPr txBox="1">
            <a:spLocks noGrp="1"/>
          </p:cNvSpPr>
          <p:nvPr>
            <p:ph type="body" idx="1"/>
          </p:nvPr>
        </p:nvSpPr>
        <p:spPr>
          <a:xfrm>
            <a:off x="215900" y="692267"/>
            <a:ext cx="8912474" cy="5928994"/>
          </a:xfrm>
          <a:prstGeom prst="rect">
            <a:avLst/>
          </a:prstGeom>
        </p:spPr>
        <p:txBody>
          <a:bodyPr/>
          <a:lstStyle/>
          <a:p>
            <a:pPr>
              <a:tabLst>
                <a:tab pos="342900" algn="l"/>
                <a:tab pos="800100" algn="l"/>
                <a:tab pos="1257300" algn="l"/>
                <a:tab pos="1714500" algn="l"/>
                <a:tab pos="2171700" algn="l"/>
              </a:tabLst>
            </a:pPr>
            <a:r>
              <a:t>Today Cars &amp; Trucks are almost 100% fossil-fueled, with that chemical energy </a:t>
            </a:r>
          </a:p>
          <a:p>
            <a:pPr>
              <a:tabLst>
                <a:tab pos="342900" algn="l"/>
                <a:tab pos="800100" algn="l"/>
                <a:tab pos="1257300" algn="l"/>
                <a:tab pos="1714500" algn="l"/>
                <a:tab pos="2171700" algn="l"/>
              </a:tabLst>
              <a:defRPr sz="700"/>
            </a:pPr>
            <a:endParaRPr/>
          </a:p>
          <a:p>
            <a:pPr>
              <a:tabLst>
                <a:tab pos="342900" algn="l"/>
                <a:tab pos="800100" algn="l"/>
                <a:tab pos="1257300" algn="l"/>
                <a:tab pos="1714500" algn="l"/>
                <a:tab pos="2171700" algn="l"/>
              </a:tabLst>
            </a:pPr>
            <a:r>
              <a:t>	being converted to kinetic (motion) energy by </a:t>
            </a:r>
            <a:r>
              <a:rPr b="1">
                <a:solidFill>
                  <a:srgbClr val="FBC901"/>
                </a:solidFill>
              </a:rPr>
              <a:t>Internal Combustion Engine (ICEs)</a:t>
            </a:r>
            <a:r>
              <a:t> </a:t>
            </a:r>
          </a:p>
          <a:p>
            <a:pPr>
              <a:tabLst>
                <a:tab pos="342900" algn="l"/>
                <a:tab pos="800100" algn="l"/>
                <a:tab pos="1257300" algn="l"/>
                <a:tab pos="1714500" algn="l"/>
                <a:tab pos="2171700" algn="l"/>
              </a:tabLst>
              <a:defRPr sz="900"/>
            </a:pPr>
            <a:endParaRPr/>
          </a:p>
          <a:p>
            <a:pPr>
              <a:tabLst>
                <a:tab pos="342900" algn="l"/>
                <a:tab pos="800100" algn="l"/>
                <a:tab pos="1257300" algn="l"/>
                <a:tab pos="1714500" algn="l"/>
                <a:tab pos="2171700" algn="l"/>
              </a:tabLst>
            </a:pPr>
            <a:r>
              <a:t>With that kinetic energy then transmitted to the vehicle's wheels via a "Drivetrain" </a:t>
            </a:r>
          </a:p>
          <a:p>
            <a:pPr>
              <a:tabLst>
                <a:tab pos="342900" algn="l"/>
                <a:tab pos="800100" algn="l"/>
                <a:tab pos="1257300" algn="l"/>
                <a:tab pos="1714500" algn="l"/>
                <a:tab pos="2171700" algn="l"/>
              </a:tabLst>
              <a:defRPr sz="700"/>
            </a:pPr>
            <a:endParaRPr/>
          </a:p>
          <a:p>
            <a:pPr>
              <a:tabLst>
                <a:tab pos="342900" algn="l"/>
                <a:tab pos="800100" algn="l"/>
                <a:tab pos="1257300" algn="l"/>
                <a:tab pos="1714500" algn="l"/>
                <a:tab pos="2171700" algn="l"/>
              </a:tabLst>
            </a:pPr>
            <a:r>
              <a:t>	generally consisting of at least one transmission, driveshaft and differential</a:t>
            </a:r>
          </a:p>
          <a:p>
            <a:pPr>
              <a:tabLst>
                <a:tab pos="342900" algn="l"/>
                <a:tab pos="800100" algn="l"/>
                <a:tab pos="1257300" algn="l"/>
                <a:tab pos="1714500" algn="l"/>
                <a:tab pos="2171700" algn="l"/>
              </a:tabLst>
              <a:defRPr sz="1700"/>
            </a:pPr>
            <a:endParaRPr/>
          </a:p>
          <a:p>
            <a:pPr algn="ctr">
              <a:tabLst>
                <a:tab pos="342900" algn="l"/>
                <a:tab pos="800100" algn="l"/>
                <a:tab pos="1257300" algn="l"/>
                <a:tab pos="1714500" algn="l"/>
                <a:tab pos="2171700" algn="l"/>
              </a:tabLst>
              <a:defRPr b="1"/>
            </a:pPr>
            <a:r>
              <a:t>Assume (for a few slides) that energy conversion &amp; transfer</a:t>
            </a:r>
          </a:p>
          <a:p>
            <a:pPr algn="ctr">
              <a:tabLst>
                <a:tab pos="342900" algn="l"/>
                <a:tab pos="800100" algn="l"/>
                <a:tab pos="1257300" algn="l"/>
                <a:tab pos="1714500" algn="l"/>
                <a:tab pos="2171700" algn="l"/>
              </a:tabLst>
              <a:defRPr sz="100" b="1"/>
            </a:pPr>
            <a:endParaRPr/>
          </a:p>
          <a:p>
            <a:pPr algn="ctr">
              <a:tabLst>
                <a:tab pos="342900" algn="l"/>
                <a:tab pos="800100" algn="l"/>
                <a:tab pos="1257300" algn="l"/>
                <a:tab pos="1714500" algn="l"/>
                <a:tab pos="2171700" algn="l"/>
              </a:tabLst>
            </a:pPr>
            <a:r>
              <a:rPr b="1"/>
              <a:t>is comparably efficient for today's ICEs and tomorrow's PEVs: </a:t>
            </a:r>
          </a:p>
          <a:p>
            <a:pPr algn="ctr">
              <a:tabLst>
                <a:tab pos="342900" algn="l"/>
                <a:tab pos="800100" algn="l"/>
                <a:tab pos="1257300" algn="l"/>
                <a:tab pos="1714500" algn="l"/>
                <a:tab pos="2171700" algn="l"/>
              </a:tabLst>
              <a:defRPr sz="1300"/>
            </a:pPr>
            <a:endParaRPr b="1"/>
          </a:p>
          <a:p>
            <a:pPr>
              <a:tabLst>
                <a:tab pos="342900" algn="l"/>
                <a:tab pos="800100" algn="l"/>
                <a:tab pos="1257300" algn="l"/>
                <a:tab pos="1714500" algn="l"/>
                <a:tab pos="2171700" algn="l"/>
              </a:tabLst>
            </a:pPr>
            <a:r>
              <a:t>The</a:t>
            </a:r>
            <a:r>
              <a:rPr b="1"/>
              <a:t> </a:t>
            </a:r>
            <a:r>
              <a:t>PEVs completely replacing those fossil-fueled Cars &amp; Trucks would then require</a:t>
            </a:r>
          </a:p>
          <a:p>
            <a:pPr>
              <a:tabLst>
                <a:tab pos="342900" algn="l"/>
                <a:tab pos="800100" algn="l"/>
                <a:tab pos="1257300" algn="l"/>
                <a:tab pos="1714500" algn="l"/>
                <a:tab pos="2171700" algn="l"/>
              </a:tabLst>
              <a:defRPr sz="700"/>
            </a:pPr>
            <a:endParaRPr/>
          </a:p>
          <a:p>
            <a:pPr>
              <a:tabLst>
                <a:tab pos="342900" algn="l"/>
                <a:tab pos="800100" algn="l"/>
                <a:tab pos="1257300" algn="l"/>
                <a:tab pos="1714500" algn="l"/>
                <a:tab pos="2171700" algn="l"/>
              </a:tabLst>
            </a:pPr>
            <a:r>
              <a:t>	ADDED Grid electrical energy equaling the former fossil-fuel vehicle energy</a:t>
            </a:r>
          </a:p>
          <a:p>
            <a:pPr>
              <a:tabLst>
                <a:tab pos="342900" algn="l"/>
                <a:tab pos="800100" algn="l"/>
                <a:tab pos="1257300" algn="l"/>
                <a:tab pos="1714500" algn="l"/>
                <a:tab pos="2171700" algn="l"/>
              </a:tabLst>
              <a:defRPr sz="700"/>
            </a:pPr>
            <a:endParaRPr/>
          </a:p>
          <a:p>
            <a:pPr>
              <a:tabLst>
                <a:tab pos="342900" algn="l"/>
                <a:tab pos="800100" algn="l"/>
                <a:tab pos="1257300" algn="l"/>
                <a:tab pos="1714500" algn="l"/>
                <a:tab pos="2171700" algn="l"/>
              </a:tabLst>
            </a:pPr>
            <a:r>
              <a:t>		which, from nine slides ago, we identified as </a:t>
            </a:r>
            <a:r>
              <a:rPr b="1">
                <a:solidFill>
                  <a:srgbClr val="FBC901"/>
                </a:solidFill>
              </a:rPr>
              <a:t>22,890 TW-h</a:t>
            </a:r>
          </a:p>
          <a:p>
            <a:pPr>
              <a:tabLst>
                <a:tab pos="342900" algn="l"/>
                <a:tab pos="800100" algn="l"/>
                <a:tab pos="1257300" algn="l"/>
                <a:tab pos="1714500" algn="l"/>
                <a:tab pos="2171700" algn="l"/>
              </a:tabLst>
              <a:defRPr sz="900"/>
            </a:pPr>
            <a:endParaRPr/>
          </a:p>
          <a:p>
            <a:pPr>
              <a:tabLst>
                <a:tab pos="342900" algn="l"/>
                <a:tab pos="800100" algn="l"/>
                <a:tab pos="1257300" algn="l"/>
                <a:tab pos="1714500" algn="l"/>
                <a:tab pos="2171700" algn="l"/>
              </a:tabLst>
            </a:pPr>
            <a:r>
              <a:t>But, from ten slides ago, the world's electrical Grids </a:t>
            </a:r>
            <a:r>
              <a:rPr b="1"/>
              <a:t>now</a:t>
            </a:r>
            <a:r>
              <a:t> produce </a:t>
            </a:r>
            <a:r>
              <a:rPr b="1">
                <a:solidFill>
                  <a:srgbClr val="FBC901"/>
                </a:solidFill>
              </a:rPr>
              <a:t>21,357 TW-h </a:t>
            </a:r>
          </a:p>
          <a:p>
            <a:pPr>
              <a:tabLst>
                <a:tab pos="342900" algn="l"/>
                <a:tab pos="800100" algn="l"/>
                <a:tab pos="1257300" algn="l"/>
                <a:tab pos="1714500" algn="l"/>
                <a:tab pos="2171700" algn="l"/>
              </a:tabLst>
              <a:defRPr sz="800"/>
            </a:pPr>
            <a:endParaRPr b="1">
              <a:solidFill>
                <a:srgbClr val="FBC901"/>
              </a:solidFill>
            </a:endParaRPr>
          </a:p>
          <a:p>
            <a:pPr algn="ctr">
              <a:tabLst>
                <a:tab pos="342900" algn="l"/>
                <a:tab pos="800100" algn="l"/>
                <a:tab pos="1257300" algn="l"/>
                <a:tab pos="1714500" algn="l"/>
                <a:tab pos="2171700" algn="l"/>
              </a:tabLst>
              <a:defRPr b="1">
                <a:solidFill>
                  <a:srgbClr val="FBC901"/>
                </a:solidFill>
              </a:defRPr>
            </a:pPr>
            <a:r>
              <a:t>Added PEV-charging energy would thus exceed Today's TOTAL Grid energy</a:t>
            </a:r>
          </a:p>
          <a:p>
            <a:pPr algn="ctr">
              <a:tabLst>
                <a:tab pos="342900" algn="l"/>
                <a:tab pos="800100" algn="l"/>
                <a:tab pos="1257300" algn="l"/>
                <a:tab pos="1714500" algn="l"/>
                <a:tab pos="2171700" algn="l"/>
              </a:tabLst>
              <a:defRPr sz="700" b="1">
                <a:solidFill>
                  <a:srgbClr val="FBC901"/>
                </a:solidFill>
              </a:defRPr>
            </a:pPr>
            <a:endParaRPr/>
          </a:p>
          <a:p>
            <a:pPr algn="ctr">
              <a:tabLst>
                <a:tab pos="342900" algn="l"/>
                <a:tab pos="800100" algn="l"/>
                <a:tab pos="1257300" algn="l"/>
                <a:tab pos="1714500" algn="l"/>
                <a:tab pos="2171700" algn="l"/>
              </a:tabLst>
              <a:defRPr b="1">
                <a:solidFill>
                  <a:srgbClr val="FBC901"/>
                </a:solidFill>
              </a:defRPr>
            </a:pPr>
            <a:r>
              <a:t>Suggesting that electric Grid capacity would have to more than DOUBLE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0" name="Rectangle 2"/>
          <p:cNvSpPr txBox="1">
            <a:spLocks noGrp="1"/>
          </p:cNvSpPr>
          <p:nvPr>
            <p:ph type="title"/>
          </p:nvPr>
        </p:nvSpPr>
        <p:spPr>
          <a:xfrm>
            <a:off x="304800" y="-12701"/>
            <a:ext cx="8534400" cy="455149"/>
          </a:xfrm>
          <a:prstGeom prst="rect">
            <a:avLst/>
          </a:prstGeom>
        </p:spPr>
        <p:txBody>
          <a:bodyPr/>
          <a:lstStyle>
            <a:lvl1pPr>
              <a:defRPr sz="1900"/>
            </a:lvl1pPr>
          </a:lstStyle>
          <a:p>
            <a:r>
              <a:t>Predicted country-by-country GHG impact of replacing ICE vehicle with PEV:</a:t>
            </a:r>
          </a:p>
        </p:txBody>
      </p:sp>
      <p:sp>
        <p:nvSpPr>
          <p:cNvPr id="2041" name="Rectangle 3"/>
          <p:cNvSpPr txBox="1">
            <a:spLocks noGrp="1"/>
          </p:cNvSpPr>
          <p:nvPr>
            <p:ph type="body" sz="quarter" idx="1"/>
          </p:nvPr>
        </p:nvSpPr>
        <p:spPr>
          <a:xfrm>
            <a:off x="56838" y="490506"/>
            <a:ext cx="5755808" cy="442055"/>
          </a:xfrm>
          <a:prstGeom prst="rect">
            <a:avLst/>
          </a:prstGeom>
        </p:spPr>
        <p:txBody>
          <a:bodyPr/>
          <a:lstStyle>
            <a:lvl1pPr>
              <a:tabLst>
                <a:tab pos="444500" algn="l"/>
                <a:tab pos="1016000" algn="l"/>
                <a:tab pos="1473200" algn="l"/>
                <a:tab pos="1930400" algn="l"/>
                <a:tab pos="2387600" algn="l"/>
              </a:tabLst>
            </a:lvl1pPr>
          </a:lstStyle>
          <a:p>
            <a:r>
              <a:t>For PEV replacing gasoline ICE vehicle in 2015:</a:t>
            </a:r>
          </a:p>
        </p:txBody>
      </p:sp>
      <p:pic>
        <p:nvPicPr>
          <p:cNvPr id="2042" name="Image" descr="Image"/>
          <p:cNvPicPr>
            <a:picLocks noChangeAspect="1"/>
          </p:cNvPicPr>
          <p:nvPr/>
        </p:nvPicPr>
        <p:blipFill>
          <a:blip r:embed="rId2"/>
          <a:stretch>
            <a:fillRect/>
          </a:stretch>
        </p:blipFill>
        <p:spPr>
          <a:xfrm>
            <a:off x="378321" y="942518"/>
            <a:ext cx="5388273" cy="2245115"/>
          </a:xfrm>
          <a:prstGeom prst="rect">
            <a:avLst/>
          </a:prstGeom>
          <a:ln w="12700">
            <a:miter lim="400000"/>
          </a:ln>
        </p:spPr>
      </p:pic>
      <p:pic>
        <p:nvPicPr>
          <p:cNvPr id="2043" name="Image" descr="Image"/>
          <p:cNvPicPr>
            <a:picLocks noChangeAspect="1"/>
          </p:cNvPicPr>
          <p:nvPr/>
        </p:nvPicPr>
        <p:blipFill>
          <a:blip r:embed="rId3"/>
          <a:stretch>
            <a:fillRect/>
          </a:stretch>
        </p:blipFill>
        <p:spPr>
          <a:xfrm>
            <a:off x="399388" y="3725803"/>
            <a:ext cx="5346139" cy="2333350"/>
          </a:xfrm>
          <a:prstGeom prst="rect">
            <a:avLst/>
          </a:prstGeom>
          <a:ln w="12700">
            <a:miter lim="400000"/>
          </a:ln>
        </p:spPr>
      </p:pic>
      <p:sp>
        <p:nvSpPr>
          <p:cNvPr id="2044" name="Rectangle 3"/>
          <p:cNvSpPr txBox="1"/>
          <p:nvPr/>
        </p:nvSpPr>
        <p:spPr>
          <a:xfrm>
            <a:off x="56838" y="3274457"/>
            <a:ext cx="5180587"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lvl1pPr>
          </a:lstStyle>
          <a:p>
            <a:r>
              <a:t>For PEV replacing gasoline ICE vehicle in 2030:</a:t>
            </a:r>
          </a:p>
        </p:txBody>
      </p:sp>
      <p:sp>
        <p:nvSpPr>
          <p:cNvPr id="2045" name="Rectangle"/>
          <p:cNvSpPr/>
          <p:nvPr/>
        </p:nvSpPr>
        <p:spPr>
          <a:xfrm>
            <a:off x="7530851" y="1723295"/>
            <a:ext cx="485479" cy="442056"/>
          </a:xfrm>
          <a:prstGeom prst="rect">
            <a:avLst/>
          </a:prstGeom>
          <a:solidFill>
            <a:srgbClr val="7CCD7C"/>
          </a:solidFill>
          <a:ln w="12700">
            <a:miter lim="400000"/>
          </a:ln>
        </p:spPr>
        <p:txBody>
          <a:bodyPr lIns="45719" rIns="45719"/>
          <a:lstStyle/>
          <a:p>
            <a:pPr>
              <a:defRPr>
                <a:solidFill>
                  <a:srgbClr val="7CCD7C"/>
                </a:solidFill>
              </a:defRPr>
            </a:pPr>
            <a:endParaRPr/>
          </a:p>
        </p:txBody>
      </p:sp>
      <p:sp>
        <p:nvSpPr>
          <p:cNvPr id="2046" name="Rectangle"/>
          <p:cNvSpPr/>
          <p:nvPr/>
        </p:nvSpPr>
        <p:spPr>
          <a:xfrm>
            <a:off x="7566297" y="3429296"/>
            <a:ext cx="485479" cy="442056"/>
          </a:xfrm>
          <a:prstGeom prst="rect">
            <a:avLst/>
          </a:prstGeom>
          <a:solidFill>
            <a:srgbClr val="FFF68F"/>
          </a:solidFill>
          <a:ln w="12700">
            <a:miter lim="400000"/>
          </a:ln>
        </p:spPr>
        <p:txBody>
          <a:bodyPr lIns="45719" rIns="45719"/>
          <a:lstStyle/>
          <a:p>
            <a:pPr>
              <a:defRPr>
                <a:solidFill>
                  <a:srgbClr val="7CCD7C"/>
                </a:solidFill>
              </a:defRPr>
            </a:pPr>
            <a:endParaRPr/>
          </a:p>
        </p:txBody>
      </p:sp>
      <p:sp>
        <p:nvSpPr>
          <p:cNvPr id="2047" name="Rectangle"/>
          <p:cNvSpPr/>
          <p:nvPr/>
        </p:nvSpPr>
        <p:spPr>
          <a:xfrm>
            <a:off x="7566297" y="5274998"/>
            <a:ext cx="485479" cy="442055"/>
          </a:xfrm>
          <a:prstGeom prst="rect">
            <a:avLst/>
          </a:prstGeom>
          <a:solidFill>
            <a:srgbClr val="CD7054"/>
          </a:solidFill>
          <a:ln w="12700">
            <a:miter lim="400000"/>
          </a:ln>
        </p:spPr>
        <p:txBody>
          <a:bodyPr lIns="45719" rIns="45719"/>
          <a:lstStyle/>
          <a:p>
            <a:pPr>
              <a:defRPr>
                <a:solidFill>
                  <a:srgbClr val="7CCD7C"/>
                </a:solidFill>
              </a:defRPr>
            </a:pPr>
            <a:endParaRPr/>
          </a:p>
        </p:txBody>
      </p:sp>
      <p:sp>
        <p:nvSpPr>
          <p:cNvPr id="2048" name="Rectangle 3"/>
          <p:cNvSpPr txBox="1"/>
          <p:nvPr/>
        </p:nvSpPr>
        <p:spPr>
          <a:xfrm>
            <a:off x="6531308" y="905872"/>
            <a:ext cx="2484565" cy="83659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lvl1pPr>
          </a:lstStyle>
          <a:p>
            <a:r>
              <a:t>Where Grid-powered PEV is "almost always" cleaner than the ICE it replaces</a:t>
            </a:r>
          </a:p>
        </p:txBody>
      </p:sp>
      <p:sp>
        <p:nvSpPr>
          <p:cNvPr id="2049" name="Rectangle 3"/>
          <p:cNvSpPr txBox="1"/>
          <p:nvPr/>
        </p:nvSpPr>
        <p:spPr>
          <a:xfrm>
            <a:off x="6464385" y="2494533"/>
            <a:ext cx="2689303" cy="98191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Where </a:t>
            </a:r>
            <a:r>
              <a:rPr b="1">
                <a:solidFill>
                  <a:srgbClr val="FBC901"/>
                </a:solidFill>
              </a:rPr>
              <a:t>on average</a:t>
            </a:r>
            <a:r>
              <a:t> </a:t>
            </a:r>
          </a:p>
          <a:p>
            <a: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Grid-powered PEV is cleaner </a:t>
            </a:r>
          </a:p>
          <a:p>
            <a: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than the ICE it replaces</a:t>
            </a:r>
          </a:p>
        </p:txBody>
      </p:sp>
      <p:sp>
        <p:nvSpPr>
          <p:cNvPr id="2050" name="Rectangle 3"/>
          <p:cNvSpPr txBox="1"/>
          <p:nvPr/>
        </p:nvSpPr>
        <p:spPr>
          <a:xfrm>
            <a:off x="6578685" y="4339025"/>
            <a:ext cx="2389811" cy="83659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Where </a:t>
            </a:r>
            <a:r>
              <a:rPr b="1">
                <a:solidFill>
                  <a:srgbClr val="FBC901"/>
                </a:solidFill>
              </a:rPr>
              <a:t>on average</a:t>
            </a:r>
            <a:r>
              <a:t> </a:t>
            </a:r>
          </a:p>
          <a:p>
            <a: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Grid-powered PEV is dirtier</a:t>
            </a:r>
          </a:p>
          <a:p>
            <a: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than the ICE it replaces</a:t>
            </a:r>
          </a:p>
        </p:txBody>
      </p:sp>
      <p:sp>
        <p:nvSpPr>
          <p:cNvPr id="2051" name="Rectangle 3"/>
          <p:cNvSpPr txBox="1"/>
          <p:nvPr/>
        </p:nvSpPr>
        <p:spPr>
          <a:xfrm>
            <a:off x="588718" y="6121908"/>
            <a:ext cx="7966515" cy="80770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1016000" algn="l"/>
                <a:tab pos="1473200" algn="l"/>
                <a:tab pos="1930400" algn="l"/>
                <a:tab pos="2387600" algn="l"/>
              </a:tabLst>
              <a:defRPr b="0">
                <a:solidFill>
                  <a:srgbClr val="FBC901"/>
                </a:solidFill>
                <a:effectLst>
                  <a:outerShdw blurRad="38100" dist="38100" dir="2700000" rotWithShape="0">
                    <a:srgbClr val="000000"/>
                  </a:outerShdw>
                </a:effectLst>
                <a:latin typeface="+mn-lt"/>
                <a:ea typeface="+mn-ea"/>
                <a:cs typeface="+mn-cs"/>
                <a:sym typeface="Arial"/>
              </a:defRPr>
            </a:pPr>
            <a:r>
              <a:t>PEV advantage </a:t>
            </a:r>
            <a:r>
              <a:rPr b="1"/>
              <a:t>lessens</a:t>
            </a:r>
            <a:r>
              <a:t> in the U.S. by 2030?  </a:t>
            </a:r>
          </a:p>
          <a:p>
            <a:pPr algn="ctr">
              <a:spcBef>
                <a:spcPts val="400"/>
              </a:spcBef>
              <a:tabLst>
                <a:tab pos="444500" algn="l"/>
                <a:tab pos="1016000" algn="l"/>
                <a:tab pos="1473200" algn="l"/>
                <a:tab pos="1930400" algn="l"/>
                <a:tab pos="2387600" algn="l"/>
              </a:tabLst>
              <a:defRPr b="0">
                <a:solidFill>
                  <a:srgbClr val="FBC901"/>
                </a:solidFill>
                <a:effectLst>
                  <a:outerShdw blurRad="38100" dist="38100" dir="2700000" rotWithShape="0">
                    <a:srgbClr val="000000"/>
                  </a:outerShdw>
                </a:effectLst>
                <a:latin typeface="+mn-lt"/>
                <a:ea typeface="+mn-ea"/>
                <a:cs typeface="+mn-cs"/>
                <a:sym typeface="Arial"/>
              </a:defRPr>
            </a:pPr>
            <a:r>
              <a:t>Yes,</a:t>
            </a:r>
            <a:r>
              <a:rPr b="1"/>
              <a:t> because</a:t>
            </a:r>
            <a:r>
              <a:t> our ICE's were predicted to get cleaner faster than our Grid!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p:cNvSpPr txBox="1">
            <a:spLocks noGrp="1"/>
          </p:cNvSpPr>
          <p:nvPr>
            <p:ph type="title"/>
          </p:nvPr>
        </p:nvSpPr>
        <p:spPr>
          <a:xfrm>
            <a:off x="85179" y="38099"/>
            <a:ext cx="8973642" cy="773542"/>
          </a:xfrm>
          <a:prstGeom prst="rect">
            <a:avLst/>
          </a:prstGeom>
        </p:spPr>
        <p:txBody>
          <a:bodyPr/>
          <a:lstStyle/>
          <a:p>
            <a:pPr>
              <a:defRPr sz="1900" b="1">
                <a:solidFill>
                  <a:srgbClr val="FBC901"/>
                </a:solidFill>
              </a:defRPr>
            </a:pPr>
            <a:r>
              <a:rPr>
                <a:solidFill>
                  <a:srgbClr val="FF6600"/>
                </a:solidFill>
              </a:rPr>
              <a:t>Non-GREEN</a:t>
            </a:r>
            <a:r>
              <a:rPr>
                <a:solidFill>
                  <a:srgbClr val="66CC33"/>
                </a:solidFill>
              </a:rPr>
              <a:t> </a:t>
            </a:r>
            <a:r>
              <a:t>Grid + </a:t>
            </a:r>
            <a:r>
              <a:rPr>
                <a:solidFill>
                  <a:srgbClr val="66CC33"/>
                </a:solidFill>
              </a:rPr>
              <a:t>Green</a:t>
            </a:r>
            <a:r>
              <a:t> PEVs: When &amp; where will it make GHG sense?</a:t>
            </a:r>
          </a:p>
        </p:txBody>
      </p:sp>
      <p:sp>
        <p:nvSpPr>
          <p:cNvPr id="2054" name="Rectangle 3"/>
          <p:cNvSpPr txBox="1">
            <a:spLocks noGrp="1"/>
          </p:cNvSpPr>
          <p:nvPr>
            <p:ph type="body" idx="1"/>
          </p:nvPr>
        </p:nvSpPr>
        <p:spPr>
          <a:xfrm>
            <a:off x="56838" y="998506"/>
            <a:ext cx="9030324" cy="5253689"/>
          </a:xfrm>
          <a:prstGeom prst="rect">
            <a:avLst/>
          </a:prstGeom>
        </p:spPr>
        <p:txBody>
          <a:bodyPr/>
          <a:lstStyle/>
          <a:p>
            <a:pPr>
              <a:tabLst>
                <a:tab pos="444500" algn="l"/>
                <a:tab pos="1016000" algn="l"/>
                <a:tab pos="1473200" algn="l"/>
                <a:tab pos="1930400" algn="l"/>
                <a:tab pos="2387600" algn="l"/>
              </a:tabLst>
            </a:pPr>
            <a:r>
              <a:t>Together, these </a:t>
            </a:r>
            <a:r>
              <a:rPr b="1"/>
              <a:t>Well-to-Wheel</a:t>
            </a:r>
            <a:r>
              <a:t> and </a:t>
            </a:r>
            <a:r>
              <a:rPr b="1"/>
              <a:t>Life Cycle</a:t>
            </a:r>
            <a:r>
              <a:t> studies support the ambivalence of</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earlier IEEE, BBC &amp; Scientific American articles concerning vehicle electrification</a:t>
            </a:r>
          </a:p>
          <a:p>
            <a:pPr>
              <a:tabLst>
                <a:tab pos="444500" algn="l"/>
                <a:tab pos="1016000" algn="l"/>
                <a:tab pos="1473200" algn="l"/>
                <a:tab pos="1930400" algn="l"/>
                <a:tab pos="2387600" algn="l"/>
              </a:tabLst>
              <a:defRPr sz="1100"/>
            </a:pPr>
            <a:endParaRPr/>
          </a:p>
          <a:p>
            <a:pPr>
              <a:tabLst>
                <a:tab pos="444500" algn="l"/>
                <a:tab pos="1016000" algn="l"/>
                <a:tab pos="1473200" algn="l"/>
                <a:tab pos="1930400" algn="l"/>
                <a:tab pos="2387600" algn="l"/>
              </a:tabLst>
            </a:pPr>
            <a:endParaRPr/>
          </a:p>
          <a:p>
            <a:pPr algn="ctr">
              <a:tabLst>
                <a:tab pos="444500" algn="l"/>
                <a:tab pos="1016000" algn="l"/>
                <a:tab pos="1473200" algn="l"/>
                <a:tab pos="1930400" algn="l"/>
                <a:tab pos="2387600" algn="l"/>
              </a:tabLst>
              <a:defRPr b="1"/>
            </a:pPr>
            <a:r>
              <a:t>Specifically, there appears to be a strong scientific consensus that:</a:t>
            </a:r>
          </a:p>
          <a:p>
            <a:pPr>
              <a:tabLst>
                <a:tab pos="444500" algn="l"/>
                <a:tab pos="1016000" algn="l"/>
                <a:tab pos="1473200" algn="l"/>
                <a:tab pos="1930400" algn="l"/>
                <a:tab pos="2387600" algn="l"/>
              </a:tabLst>
            </a:pPr>
            <a:endParaRPr/>
          </a:p>
          <a:p>
            <a:pPr>
              <a:tabLst>
                <a:tab pos="444500" algn="l"/>
                <a:tab pos="1016000" algn="l"/>
                <a:tab pos="1473200" algn="l"/>
                <a:tab pos="1930400" algn="l"/>
                <a:tab pos="2387600" algn="l"/>
              </a:tabLst>
            </a:pPr>
            <a:r>
              <a:t>1) </a:t>
            </a:r>
            <a:r>
              <a:rPr b="1"/>
              <a:t>PEVs do not now reduce GHG </a:t>
            </a:r>
            <a:r>
              <a:t>emissions in areas with dirtier electrical grids</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With "dirtier" being pretty much synonymous with heavy use of coal power</a:t>
            </a:r>
          </a:p>
          <a:p>
            <a:pPr>
              <a:tabLst>
                <a:tab pos="444500" algn="l"/>
                <a:tab pos="1016000" algn="l"/>
                <a:tab pos="1473200" algn="l"/>
                <a:tab pos="1930400" algn="l"/>
                <a:tab pos="2387600" algn="l"/>
              </a:tabLst>
              <a:defRPr sz="1700"/>
            </a:pPr>
            <a:endParaRPr/>
          </a:p>
          <a:p>
            <a:pPr>
              <a:tabLst>
                <a:tab pos="444500" algn="l"/>
                <a:tab pos="1016000" algn="l"/>
                <a:tab pos="1473200" algn="l"/>
                <a:tab pos="1930400" algn="l"/>
                <a:tab pos="2387600" algn="l"/>
              </a:tabLst>
            </a:pPr>
            <a:r>
              <a:t>2) Even </a:t>
            </a:r>
            <a:r>
              <a:rPr b="1"/>
              <a:t>where</a:t>
            </a:r>
            <a:r>
              <a:t> replacement of conventional ICE vehicles by PEVs </a:t>
            </a:r>
            <a:r>
              <a:rPr b="1"/>
              <a:t>does</a:t>
            </a:r>
            <a:r>
              <a:t> reduce GHGs:</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a:t>
            </a:r>
            <a:r>
              <a:rPr b="1"/>
              <a:t>Regenerative-braking-enhanced ICE</a:t>
            </a:r>
            <a:r>
              <a:t> </a:t>
            </a:r>
            <a:r>
              <a:rPr b="1"/>
              <a:t>vehicles</a:t>
            </a:r>
            <a:r>
              <a:t> can </a:t>
            </a:r>
            <a:r>
              <a:rPr b="1">
                <a:solidFill>
                  <a:srgbClr val="FBC901"/>
                </a:solidFill>
              </a:rPr>
              <a:t>match</a:t>
            </a:r>
            <a:r>
              <a:t> PEV GHG reductions</a:t>
            </a:r>
          </a:p>
          <a:p>
            <a:pPr>
              <a:tabLst>
                <a:tab pos="444500" algn="l"/>
                <a:tab pos="1016000" algn="l"/>
                <a:tab pos="1473200" algn="l"/>
                <a:tab pos="1930400" algn="l"/>
                <a:tab pos="2387600" algn="l"/>
              </a:tabLst>
              <a:defRPr sz="900"/>
            </a:pPr>
            <a:endParaRPr/>
          </a:p>
          <a:p>
            <a:pPr>
              <a:tabLst>
                <a:tab pos="444500" algn="l"/>
                <a:tab pos="1016000" algn="l"/>
                <a:tab pos="1473200" algn="l"/>
                <a:tab pos="1930400" algn="l"/>
                <a:tab pos="2387600" algn="l"/>
              </a:tabLst>
            </a:pPr>
            <a:r>
              <a:t>	While </a:t>
            </a:r>
            <a:r>
              <a:rPr b="1"/>
              <a:t>gasoline HEVs</a:t>
            </a:r>
            <a:r>
              <a:t> are </a:t>
            </a:r>
            <a:r>
              <a:rPr b="1" i="1"/>
              <a:t>reported </a:t>
            </a:r>
            <a:r>
              <a:rPr b="1" i="1" baseline="31999"/>
              <a:t>1</a:t>
            </a:r>
            <a:r>
              <a:t> to </a:t>
            </a:r>
            <a:r>
              <a:rPr b="1">
                <a:solidFill>
                  <a:srgbClr val="FBC901"/>
                </a:solidFill>
              </a:rPr>
              <a:t>better</a:t>
            </a:r>
            <a:r>
              <a:t> PEV GHG reductions</a:t>
            </a:r>
          </a:p>
          <a:p>
            <a:pPr>
              <a:tabLst>
                <a:tab pos="444500" algn="l"/>
                <a:tab pos="1016000" algn="l"/>
                <a:tab pos="1473200" algn="l"/>
                <a:tab pos="1930400" algn="l"/>
                <a:tab pos="2387600" algn="l"/>
              </a:tabLst>
            </a:pPr>
            <a:endParaRPr/>
          </a:p>
          <a:p>
            <a:pPr>
              <a:tabLst>
                <a:tab pos="444500" algn="l"/>
                <a:tab pos="1016000" algn="l"/>
                <a:tab pos="1473200" algn="l"/>
                <a:tab pos="1930400" algn="l"/>
                <a:tab pos="2387600" algn="l"/>
              </a:tabLst>
            </a:pPr>
            <a:r>
              <a:t>3) The advantage of PEVs strengthens when &amp; where the Grid becomes </a:t>
            </a:r>
            <a:r>
              <a:rPr>
                <a:solidFill>
                  <a:srgbClr val="66CC33"/>
                </a:solidFill>
              </a:rPr>
              <a:t>GREENer</a:t>
            </a:r>
          </a:p>
        </p:txBody>
      </p:sp>
      <p:sp>
        <p:nvSpPr>
          <p:cNvPr id="2055"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1) See next slide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Rectangle 2"/>
          <p:cNvSpPr txBox="1">
            <a:spLocks noGrp="1"/>
          </p:cNvSpPr>
          <p:nvPr>
            <p:ph type="title"/>
          </p:nvPr>
        </p:nvSpPr>
        <p:spPr>
          <a:xfrm>
            <a:off x="304800" y="12699"/>
            <a:ext cx="8534400" cy="455149"/>
          </a:xfrm>
          <a:prstGeom prst="rect">
            <a:avLst/>
          </a:prstGeom>
        </p:spPr>
        <p:txBody>
          <a:bodyPr/>
          <a:lstStyle/>
          <a:p>
            <a:pPr>
              <a:defRPr sz="1900"/>
            </a:pPr>
            <a:r>
              <a:t>Based on finding #2, the best interim choice </a:t>
            </a:r>
            <a:r>
              <a:rPr b="1"/>
              <a:t>appears</a:t>
            </a:r>
            <a:r>
              <a:t> to be driving HEVs</a:t>
            </a:r>
          </a:p>
        </p:txBody>
      </p:sp>
      <p:sp>
        <p:nvSpPr>
          <p:cNvPr id="2058" name="Rectangle 3"/>
          <p:cNvSpPr txBox="1">
            <a:spLocks noGrp="1"/>
          </p:cNvSpPr>
          <p:nvPr>
            <p:ph type="body" sz="quarter" idx="1"/>
          </p:nvPr>
        </p:nvSpPr>
        <p:spPr>
          <a:xfrm>
            <a:off x="56838" y="579406"/>
            <a:ext cx="9030324" cy="1040176"/>
          </a:xfrm>
          <a:prstGeom prst="rect">
            <a:avLst/>
          </a:prstGeom>
        </p:spPr>
        <p:txBody>
          <a:bodyPr/>
          <a:lstStyle/>
          <a:p>
            <a:pPr>
              <a:tabLst>
                <a:tab pos="444500" algn="l"/>
                <a:tab pos="1016000" algn="l"/>
                <a:tab pos="1473200" algn="l"/>
                <a:tab pos="1930400" algn="l"/>
                <a:tab pos="2387600" algn="l"/>
              </a:tabLst>
              <a:defRPr b="1"/>
            </a:pPr>
            <a:r>
              <a:t>HOWEVER: Reported HEV fuel economy &amp; emissions have long been questioned:</a:t>
            </a:r>
            <a:endParaRPr>
              <a:solidFill>
                <a:srgbClr val="FBC901"/>
              </a:solidFill>
            </a:endParaRP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Consumer Reports (2013): </a:t>
            </a:r>
            <a:r>
              <a:rPr baseline="31999"/>
              <a:t>1</a:t>
            </a:r>
          </a:p>
        </p:txBody>
      </p:sp>
      <p:sp>
        <p:nvSpPr>
          <p:cNvPr id="2059" name="Rectangle 5"/>
          <p:cNvSpPr txBox="1"/>
          <p:nvPr/>
        </p:nvSpPr>
        <p:spPr>
          <a:xfrm>
            <a:off x="32940" y="5704646"/>
            <a:ext cx="9030325" cy="11278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https://www.consumerreports.org/cro/magazine/2013/08/the-mpg-gap/index.htm</a:t>
            </a:r>
          </a:p>
          <a:p>
            <a: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pPr>
            <a:r>
              <a:t>2) http://www.caranddriver.com/features/why-is-the-epa-so-bad-at-estimating-hybrid-fuel-economy-feature</a:t>
            </a:r>
          </a:p>
          <a:p>
            <a: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pPr>
            <a:r>
              <a:t>3) http://business.time.com/2013/09/10/your-car-wont-get-the-mileage-posted-on-the-window-and-maybe-thats-ok/</a:t>
            </a:r>
            <a:endParaRPr>
              <a:solidFill>
                <a:srgbClr val="E5FFFF"/>
              </a:solidFill>
            </a:endParaRPr>
          </a:p>
          <a:p>
            <a: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pPr>
            <a:r>
              <a:t>4) http://www.consumerreports.org/cro/news/2014/06/ford-revises-c-max-fusion-mkz-hybrid-fiesta-fuel-economy-ratings/index.htm</a:t>
            </a:r>
            <a:endParaRPr>
              <a:solidFill>
                <a:srgbClr val="E5FFFF"/>
              </a:solidFill>
            </a:endParaRPr>
          </a:p>
          <a:p>
            <a: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pPr>
            <a:r>
              <a:t>5) http://www.usatoday.com/story/money/cars/2014/05/29/consumer-reports-honda-accord-hybrid-mpg-rating/9724733/</a:t>
            </a:r>
          </a:p>
        </p:txBody>
      </p:sp>
      <p:sp>
        <p:nvSpPr>
          <p:cNvPr id="2060" name="Rectangle 3"/>
          <p:cNvSpPr txBox="1"/>
          <p:nvPr/>
        </p:nvSpPr>
        <p:spPr>
          <a:xfrm>
            <a:off x="381000" y="1408009"/>
            <a:ext cx="8732788" cy="90182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1016000" algn="l"/>
                <a:tab pos="1473200" algn="l"/>
                <a:tab pos="1930400" algn="l"/>
                <a:tab pos="2387600" algn="l"/>
              </a:tabLst>
              <a:defRPr sz="1600" b="0">
                <a:solidFill>
                  <a:srgbClr val="FBC901"/>
                </a:solidFill>
                <a:effectLst>
                  <a:outerShdw blurRad="38100" dist="38100" dir="2700000" rotWithShape="0">
                    <a:srgbClr val="000000"/>
                  </a:outerShdw>
                </a:effectLst>
                <a:latin typeface="+mn-lt"/>
                <a:ea typeface="+mn-ea"/>
                <a:cs typeface="+mn-cs"/>
                <a:sym typeface="Arial"/>
              </a:defRPr>
            </a:pPr>
            <a:r>
              <a:t>"(reported fuel economy) can be far higher than many drivers will actually get. </a:t>
            </a:r>
          </a:p>
          <a:p>
            <a:pPr>
              <a:spcBef>
                <a:spcPts val="400"/>
              </a:spcBef>
              <a:tabLst>
                <a:tab pos="444500" algn="l"/>
                <a:tab pos="1016000" algn="l"/>
                <a:tab pos="1473200" algn="l"/>
                <a:tab pos="1930400" algn="l"/>
                <a:tab pos="2387600" algn="l"/>
              </a:tabLst>
              <a:defRPr sz="100" b="0">
                <a:solidFill>
                  <a:srgbClr val="FBC901"/>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sz="1600" b="0">
                <a:solidFill>
                  <a:srgbClr val="FBC901"/>
                </a:solidFill>
                <a:effectLst>
                  <a:outerShdw blurRad="38100" dist="38100" dir="2700000" rotWithShape="0">
                    <a:srgbClr val="000000"/>
                  </a:outerShdw>
                </a:effectLst>
                <a:latin typeface="+mn-lt"/>
                <a:ea typeface="+mn-ea"/>
                <a:cs typeface="+mn-cs"/>
                <a:sym typeface="Arial"/>
              </a:defRPr>
            </a:pPr>
            <a:r>
              <a:t>And the largest differences involve some of the most fuel-­efficient cars, </a:t>
            </a:r>
            <a:r>
              <a:rPr b="1"/>
              <a:t>particularly hybrids</a:t>
            </a:r>
            <a:r>
              <a:t>" </a:t>
            </a:r>
          </a:p>
        </p:txBody>
      </p:sp>
      <p:sp>
        <p:nvSpPr>
          <p:cNvPr id="2061" name="Rectangle 3"/>
          <p:cNvSpPr txBox="1"/>
          <p:nvPr/>
        </p:nvSpPr>
        <p:spPr>
          <a:xfrm>
            <a:off x="88900" y="2126315"/>
            <a:ext cx="8918406" cy="363202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330200" algn="l"/>
                <a:tab pos="901700" algn="l"/>
                <a:tab pos="1371600" algn="l"/>
                <a:tab pos="1828800" algn="l"/>
                <a:tab pos="2286000" algn="l"/>
                <a:tab pos="2730500" algn="l"/>
                <a:tab pos="3187700" algn="l"/>
                <a:tab pos="3657600" algn="l"/>
                <a:tab pos="4114800" algn="l"/>
                <a:tab pos="4572000" algn="l"/>
                <a:tab pos="5016500" algn="l"/>
                <a:tab pos="5473700" algn="l"/>
                <a:tab pos="5943600" algn="l"/>
                <a:tab pos="6400800" algn="l"/>
                <a:tab pos="6858000" algn="l"/>
                <a:tab pos="7302500" algn="l"/>
                <a:tab pos="7759700" algn="l"/>
                <a:tab pos="8229600" algn="l"/>
              </a:tabLst>
              <a:defRPr b="0">
                <a:solidFill>
                  <a:srgbClr val="FFFFFF"/>
                </a:solidFill>
                <a:effectLst>
                  <a:outerShdw blurRad="38100" dist="38100" dir="2700000" rotWithShape="0">
                    <a:srgbClr val="000000"/>
                  </a:outerShdw>
                </a:effectLst>
                <a:latin typeface="+mn-lt"/>
                <a:ea typeface="+mn-ea"/>
                <a:cs typeface="+mn-cs"/>
                <a:sym typeface="Arial"/>
              </a:defRPr>
            </a:pPr>
            <a:r>
              <a:t>Car and Driver Magazine (2013): </a:t>
            </a:r>
            <a:r>
              <a:rPr baseline="31999"/>
              <a:t>2</a:t>
            </a:r>
          </a:p>
          <a:p>
            <a:pPr>
              <a:spcBef>
                <a:spcPts val="400"/>
              </a:spcBef>
              <a:tabLst>
                <a:tab pos="330200" algn="l"/>
                <a:tab pos="901700" algn="l"/>
                <a:tab pos="1371600" algn="l"/>
                <a:tab pos="1828800" algn="l"/>
                <a:tab pos="2286000" algn="l"/>
                <a:tab pos="2730500" algn="l"/>
                <a:tab pos="3187700" algn="l"/>
                <a:tab pos="3657600" algn="l"/>
                <a:tab pos="4114800" algn="l"/>
                <a:tab pos="4572000" algn="l"/>
                <a:tab pos="5016500" algn="l"/>
                <a:tab pos="5473700" algn="l"/>
                <a:tab pos="5943600" algn="l"/>
                <a:tab pos="6400800" algn="l"/>
                <a:tab pos="6858000" algn="l"/>
                <a:tab pos="7302500" algn="l"/>
                <a:tab pos="7759700" algn="l"/>
                <a:tab pos="8229600" algn="l"/>
              </a:tabLst>
              <a:defRPr b="0">
                <a:solidFill>
                  <a:srgbClr val="FFFFFF"/>
                </a:solidFill>
                <a:effectLst>
                  <a:outerShdw blurRad="38100" dist="38100" dir="2700000" rotWithShape="0">
                    <a:srgbClr val="000000"/>
                  </a:outerShdw>
                </a:effectLst>
                <a:latin typeface="+mn-lt"/>
                <a:ea typeface="+mn-ea"/>
                <a:cs typeface="+mn-cs"/>
                <a:sym typeface="Arial"/>
              </a:defRPr>
            </a:pPr>
            <a:r>
              <a:t>	</a:t>
            </a:r>
            <a:r>
              <a:rPr sz="1600">
                <a:solidFill>
                  <a:srgbClr val="FFCC00"/>
                </a:solidFill>
              </a:rPr>
              <a:t>"Why is the EPA so bad at estimating hybrid Fuel Economy?"</a:t>
            </a:r>
          </a:p>
          <a:p>
            <a:pPr>
              <a:spcBef>
                <a:spcPts val="400"/>
              </a:spcBef>
              <a:tabLst>
                <a:tab pos="330200" algn="l"/>
                <a:tab pos="901700" algn="l"/>
                <a:tab pos="1371600" algn="l"/>
                <a:tab pos="1828800" algn="l"/>
                <a:tab pos="2286000" algn="l"/>
                <a:tab pos="2730500" algn="l"/>
                <a:tab pos="3187700" algn="l"/>
                <a:tab pos="3657600" algn="l"/>
                <a:tab pos="4114800" algn="l"/>
                <a:tab pos="4572000" algn="l"/>
                <a:tab pos="5016500" algn="l"/>
                <a:tab pos="5473700" algn="l"/>
                <a:tab pos="5943600" algn="l"/>
                <a:tab pos="6400800" algn="l"/>
                <a:tab pos="6858000" algn="l"/>
                <a:tab pos="7302500" algn="l"/>
                <a:tab pos="7759700" algn="l"/>
                <a:tab pos="8229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30200" algn="l"/>
                <a:tab pos="901700" algn="l"/>
                <a:tab pos="1371600" algn="l"/>
                <a:tab pos="1828800" algn="l"/>
                <a:tab pos="2286000" algn="l"/>
                <a:tab pos="2730500" algn="l"/>
                <a:tab pos="3187700" algn="l"/>
                <a:tab pos="3657600" algn="l"/>
                <a:tab pos="4114800" algn="l"/>
                <a:tab pos="4572000" algn="l"/>
                <a:tab pos="5016500" algn="l"/>
                <a:tab pos="5473700" algn="l"/>
                <a:tab pos="5943600" algn="l"/>
                <a:tab pos="6400800" algn="l"/>
                <a:tab pos="6858000" algn="l"/>
                <a:tab pos="7302500" algn="l"/>
                <a:tab pos="7759700" algn="l"/>
                <a:tab pos="8229600" algn="l"/>
              </a:tabLst>
              <a:defRPr b="0">
                <a:solidFill>
                  <a:srgbClr val="FFFFFF"/>
                </a:solidFill>
                <a:effectLst>
                  <a:outerShdw blurRad="38100" dist="38100" dir="2700000" rotWithShape="0">
                    <a:srgbClr val="000000"/>
                  </a:outerShdw>
                </a:effectLst>
                <a:latin typeface="+mn-lt"/>
                <a:ea typeface="+mn-ea"/>
                <a:cs typeface="+mn-cs"/>
                <a:sym typeface="Arial"/>
              </a:defRPr>
            </a:pPr>
            <a:r>
              <a:t>Time Magazine (2013): </a:t>
            </a:r>
            <a:r>
              <a:rPr baseline="31999"/>
              <a:t>3</a:t>
            </a:r>
          </a:p>
          <a:p>
            <a:pPr>
              <a:spcBef>
                <a:spcPts val="400"/>
              </a:spcBef>
              <a:tabLst>
                <a:tab pos="330200" algn="l"/>
                <a:tab pos="901700" algn="l"/>
                <a:tab pos="1371600" algn="l"/>
                <a:tab pos="1828800" algn="l"/>
                <a:tab pos="2286000" algn="l"/>
                <a:tab pos="2730500" algn="l"/>
                <a:tab pos="3187700" algn="l"/>
                <a:tab pos="3657600" algn="l"/>
                <a:tab pos="4114800" algn="l"/>
                <a:tab pos="4572000" algn="l"/>
                <a:tab pos="5016500" algn="l"/>
                <a:tab pos="5473700" algn="l"/>
                <a:tab pos="5943600" algn="l"/>
                <a:tab pos="6400800" algn="l"/>
                <a:tab pos="6858000" algn="l"/>
                <a:tab pos="7302500" algn="l"/>
                <a:tab pos="7759700" algn="l"/>
                <a:tab pos="8229600" algn="l"/>
              </a:tabLst>
              <a:defRPr b="0">
                <a:solidFill>
                  <a:srgbClr val="FFFFFF"/>
                </a:solidFill>
                <a:effectLst>
                  <a:outerShdw blurRad="38100" dist="38100" dir="2700000" rotWithShape="0">
                    <a:srgbClr val="000000"/>
                  </a:outerShdw>
                </a:effectLst>
                <a:latin typeface="+mn-lt"/>
                <a:ea typeface="+mn-ea"/>
                <a:cs typeface="+mn-cs"/>
                <a:sym typeface="Arial"/>
              </a:defRPr>
            </a:pPr>
            <a:r>
              <a:t>	</a:t>
            </a:r>
            <a:r>
              <a:rPr sz="1600">
                <a:solidFill>
                  <a:srgbClr val="FFCC00"/>
                </a:solidFill>
              </a:rPr>
              <a:t>"Your (hybrid) car won't get the mileage posted on the window"</a:t>
            </a:r>
            <a:endParaRPr>
              <a:solidFill>
                <a:srgbClr val="FFCC00"/>
              </a:solidFill>
            </a:endParaRPr>
          </a:p>
          <a:p>
            <a:pPr>
              <a:spcBef>
                <a:spcPts val="400"/>
              </a:spcBef>
              <a:tabLst>
                <a:tab pos="330200" algn="l"/>
                <a:tab pos="901700" algn="l"/>
                <a:tab pos="1371600" algn="l"/>
                <a:tab pos="1828800" algn="l"/>
                <a:tab pos="2286000" algn="l"/>
                <a:tab pos="2730500" algn="l"/>
                <a:tab pos="3187700" algn="l"/>
                <a:tab pos="3657600" algn="l"/>
                <a:tab pos="4114800" algn="l"/>
                <a:tab pos="4572000" algn="l"/>
                <a:tab pos="5016500" algn="l"/>
                <a:tab pos="5473700" algn="l"/>
                <a:tab pos="5943600" algn="l"/>
                <a:tab pos="6400800" algn="l"/>
                <a:tab pos="6858000" algn="l"/>
                <a:tab pos="7302500" algn="l"/>
                <a:tab pos="7759700" algn="l"/>
                <a:tab pos="8229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30200" algn="l"/>
                <a:tab pos="901700" algn="l"/>
                <a:tab pos="1371600" algn="l"/>
                <a:tab pos="1828800" algn="l"/>
                <a:tab pos="2286000" algn="l"/>
                <a:tab pos="2730500" algn="l"/>
                <a:tab pos="3187700" algn="l"/>
                <a:tab pos="3657600" algn="l"/>
                <a:tab pos="4114800" algn="l"/>
                <a:tab pos="4572000" algn="l"/>
                <a:tab pos="5016500" algn="l"/>
                <a:tab pos="5473700" algn="l"/>
                <a:tab pos="5943600" algn="l"/>
                <a:tab pos="6400800" algn="l"/>
                <a:tab pos="6858000" algn="l"/>
                <a:tab pos="7302500" algn="l"/>
                <a:tab pos="7759700" algn="l"/>
                <a:tab pos="8229600" algn="l"/>
              </a:tabLst>
              <a:defRPr b="0">
                <a:solidFill>
                  <a:srgbClr val="FFFFFF"/>
                </a:solidFill>
                <a:effectLst>
                  <a:outerShdw blurRad="38100" dist="38100" dir="2700000" rotWithShape="0">
                    <a:srgbClr val="000000"/>
                  </a:outerShdw>
                </a:effectLst>
                <a:latin typeface="+mn-lt"/>
                <a:ea typeface="+mn-ea"/>
                <a:cs typeface="+mn-cs"/>
                <a:sym typeface="Arial"/>
              </a:defRPr>
            </a:pPr>
            <a:r>
              <a:t>Consumer Reports (2014): </a:t>
            </a:r>
            <a:r>
              <a:rPr baseline="31999"/>
              <a:t>4</a:t>
            </a:r>
          </a:p>
          <a:p>
            <a:pPr>
              <a:spcBef>
                <a:spcPts val="400"/>
              </a:spcBef>
              <a:tabLst>
                <a:tab pos="330200" algn="l"/>
                <a:tab pos="901700" algn="l"/>
                <a:tab pos="1371600" algn="l"/>
                <a:tab pos="1828800" algn="l"/>
                <a:tab pos="2286000" algn="l"/>
                <a:tab pos="2730500" algn="l"/>
                <a:tab pos="3187700" algn="l"/>
                <a:tab pos="3657600" algn="l"/>
                <a:tab pos="4114800" algn="l"/>
                <a:tab pos="4572000" algn="l"/>
                <a:tab pos="5016500" algn="l"/>
                <a:tab pos="5473700" algn="l"/>
                <a:tab pos="5943600" algn="l"/>
                <a:tab pos="6400800" algn="l"/>
                <a:tab pos="6858000" algn="l"/>
                <a:tab pos="7302500" algn="l"/>
                <a:tab pos="7759700" algn="l"/>
                <a:tab pos="8229600" algn="l"/>
              </a:tabLst>
              <a:defRPr b="0">
                <a:solidFill>
                  <a:srgbClr val="FFFFFF"/>
                </a:solidFill>
                <a:effectLst>
                  <a:outerShdw blurRad="38100" dist="38100" dir="2700000" rotWithShape="0">
                    <a:srgbClr val="000000"/>
                  </a:outerShdw>
                </a:effectLst>
                <a:latin typeface="+mn-lt"/>
                <a:ea typeface="+mn-ea"/>
                <a:cs typeface="+mn-cs"/>
                <a:sym typeface="Arial"/>
              </a:defRPr>
            </a:pPr>
            <a:r>
              <a:t>	</a:t>
            </a:r>
            <a:r>
              <a:rPr sz="1600">
                <a:solidFill>
                  <a:srgbClr val="FFCC00"/>
                </a:solidFill>
              </a:rPr>
              <a:t>"Ford cuts mpg ratings on hybrids, again"</a:t>
            </a:r>
          </a:p>
          <a:p>
            <a:pPr>
              <a:spcBef>
                <a:spcPts val="400"/>
              </a:spcBef>
              <a:tabLst>
                <a:tab pos="330200" algn="l"/>
                <a:tab pos="901700" algn="l"/>
                <a:tab pos="1371600" algn="l"/>
                <a:tab pos="1828800" algn="l"/>
                <a:tab pos="2286000" algn="l"/>
                <a:tab pos="2730500" algn="l"/>
                <a:tab pos="3187700" algn="l"/>
                <a:tab pos="3657600" algn="l"/>
                <a:tab pos="4114800" algn="l"/>
                <a:tab pos="4572000" algn="l"/>
                <a:tab pos="5016500" algn="l"/>
                <a:tab pos="5473700" algn="l"/>
                <a:tab pos="5943600" algn="l"/>
                <a:tab pos="6400800" algn="l"/>
                <a:tab pos="6858000" algn="l"/>
                <a:tab pos="7302500" algn="l"/>
                <a:tab pos="7759700" algn="l"/>
                <a:tab pos="8229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30200" algn="l"/>
                <a:tab pos="901700" algn="l"/>
                <a:tab pos="1371600" algn="l"/>
                <a:tab pos="1828800" algn="l"/>
                <a:tab pos="2286000" algn="l"/>
                <a:tab pos="2730500" algn="l"/>
                <a:tab pos="3187700" algn="l"/>
                <a:tab pos="3657600" algn="l"/>
                <a:tab pos="4114800" algn="l"/>
                <a:tab pos="4572000" algn="l"/>
                <a:tab pos="5016500" algn="l"/>
                <a:tab pos="5473700" algn="l"/>
                <a:tab pos="5943600" algn="l"/>
                <a:tab pos="6400800" algn="l"/>
                <a:tab pos="6858000" algn="l"/>
                <a:tab pos="7302500" algn="l"/>
                <a:tab pos="7759700" algn="l"/>
                <a:tab pos="8229600" algn="l"/>
              </a:tabLst>
              <a:defRPr b="0">
                <a:solidFill>
                  <a:srgbClr val="FFFFFF"/>
                </a:solidFill>
                <a:effectLst>
                  <a:outerShdw blurRad="38100" dist="38100" dir="2700000" rotWithShape="0">
                    <a:srgbClr val="000000"/>
                  </a:outerShdw>
                </a:effectLst>
                <a:latin typeface="+mn-lt"/>
                <a:ea typeface="+mn-ea"/>
                <a:cs typeface="+mn-cs"/>
                <a:sym typeface="Arial"/>
              </a:defRPr>
            </a:pPr>
            <a:r>
              <a:t>USA Today (2014): </a:t>
            </a:r>
            <a:r>
              <a:rPr baseline="31999"/>
              <a:t>5</a:t>
            </a:r>
          </a:p>
          <a:p>
            <a:pPr>
              <a:spcBef>
                <a:spcPts val="400"/>
              </a:spcBef>
              <a:tabLst>
                <a:tab pos="330200" algn="l"/>
                <a:tab pos="901700" algn="l"/>
                <a:tab pos="1371600" algn="l"/>
                <a:tab pos="1828800" algn="l"/>
                <a:tab pos="2286000" algn="l"/>
                <a:tab pos="2730500" algn="l"/>
                <a:tab pos="3187700" algn="l"/>
                <a:tab pos="3657600" algn="l"/>
                <a:tab pos="4114800" algn="l"/>
                <a:tab pos="4572000" algn="l"/>
                <a:tab pos="5016500" algn="l"/>
                <a:tab pos="5473700" algn="l"/>
                <a:tab pos="5943600" algn="l"/>
                <a:tab pos="6400800" algn="l"/>
                <a:tab pos="6858000" algn="l"/>
                <a:tab pos="7302500" algn="l"/>
                <a:tab pos="7759700" algn="l"/>
                <a:tab pos="8229600" algn="l"/>
              </a:tabLst>
              <a:defRPr b="0">
                <a:solidFill>
                  <a:srgbClr val="FFFFFF"/>
                </a:solidFill>
                <a:effectLst>
                  <a:outerShdw blurRad="38100" dist="38100" dir="2700000" rotWithShape="0">
                    <a:srgbClr val="000000"/>
                  </a:outerShdw>
                </a:effectLst>
                <a:latin typeface="+mn-lt"/>
                <a:ea typeface="+mn-ea"/>
                <a:cs typeface="+mn-cs"/>
                <a:sym typeface="Arial"/>
              </a:defRPr>
            </a:pPr>
            <a:r>
              <a:t>	</a:t>
            </a:r>
            <a:r>
              <a:rPr sz="1600">
                <a:solidFill>
                  <a:srgbClr val="FFCC00"/>
                </a:solidFill>
              </a:rPr>
              <a:t>"Honda Accord Hybrid mileage way off"</a:t>
            </a:r>
          </a:p>
          <a:p>
            <a:pPr>
              <a:spcBef>
                <a:spcPts val="400"/>
              </a:spcBef>
              <a:tabLst>
                <a:tab pos="330200" algn="l"/>
                <a:tab pos="901700" algn="l"/>
                <a:tab pos="1371600" algn="l"/>
                <a:tab pos="1828800" algn="l"/>
                <a:tab pos="2286000" algn="l"/>
                <a:tab pos="2730500" algn="l"/>
                <a:tab pos="3187700" algn="l"/>
                <a:tab pos="3657600" algn="l"/>
                <a:tab pos="4114800" algn="l"/>
                <a:tab pos="4572000" algn="l"/>
                <a:tab pos="5016500" algn="l"/>
                <a:tab pos="5473700" algn="l"/>
                <a:tab pos="5943600" algn="l"/>
                <a:tab pos="6400800" algn="l"/>
                <a:tab pos="6858000" algn="l"/>
                <a:tab pos="7302500" algn="l"/>
                <a:tab pos="7759700" algn="l"/>
                <a:tab pos="8229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solidFill>
                <a:srgbClr val="FFCC00"/>
              </a:solidFill>
            </a:endParaRPr>
          </a:p>
          <a:p>
            <a:pPr>
              <a:spcBef>
                <a:spcPts val="400"/>
              </a:spcBef>
              <a:tabLst>
                <a:tab pos="330200" algn="l"/>
                <a:tab pos="901700" algn="l"/>
                <a:tab pos="1371600" algn="l"/>
                <a:tab pos="1828800" algn="l"/>
                <a:tab pos="2286000" algn="l"/>
                <a:tab pos="2730500" algn="l"/>
                <a:tab pos="3187700" algn="l"/>
                <a:tab pos="3657600" algn="l"/>
                <a:tab pos="4114800" algn="l"/>
                <a:tab pos="4572000" algn="l"/>
                <a:tab pos="5016500" algn="l"/>
                <a:tab pos="5473700" algn="l"/>
                <a:tab pos="5943600" algn="l"/>
                <a:tab pos="6400800" algn="l"/>
                <a:tab pos="6858000" algn="l"/>
                <a:tab pos="7302500" algn="l"/>
                <a:tab pos="7759700" algn="l"/>
                <a:tab pos="8229600" algn="l"/>
              </a:tabLst>
              <a:defRPr>
                <a:solidFill>
                  <a:srgbClr val="FFFFFF"/>
                </a:solidFill>
                <a:effectLst>
                  <a:outerShdw blurRad="38100" dist="38100" dir="2700000" rotWithShape="0">
                    <a:srgbClr val="000000"/>
                  </a:outerShdw>
                </a:effectLst>
                <a:latin typeface="+mn-lt"/>
                <a:ea typeface="+mn-ea"/>
                <a:cs typeface="+mn-cs"/>
                <a:sym typeface="Arial"/>
              </a:defRPr>
            </a:pPr>
            <a:r>
              <a:t>Magnitude of the reported HEV fuel economy overstatements?  About 20-25% </a:t>
            </a:r>
            <a:r>
              <a:rPr baseline="31999"/>
              <a:t> </a:t>
            </a:r>
            <a:r>
              <a:rPr b="0" baseline="31999"/>
              <a:t>2, 4</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3" name="Rectangle 2"/>
          <p:cNvSpPr txBox="1">
            <a:spLocks noGrp="1"/>
          </p:cNvSpPr>
          <p:nvPr>
            <p:ph type="title"/>
          </p:nvPr>
        </p:nvSpPr>
        <p:spPr>
          <a:xfrm>
            <a:off x="47029" y="38099"/>
            <a:ext cx="9049942" cy="455149"/>
          </a:xfrm>
          <a:prstGeom prst="rect">
            <a:avLst/>
          </a:prstGeom>
        </p:spPr>
        <p:txBody>
          <a:bodyPr/>
          <a:lstStyle>
            <a:lvl1pPr>
              <a:defRPr sz="1900"/>
            </a:lvl1pPr>
          </a:lstStyle>
          <a:p>
            <a:r>
              <a:t>Then, in the summer of 2020, very much larger errors were reported for PHEVs</a:t>
            </a:r>
          </a:p>
        </p:txBody>
      </p:sp>
      <p:sp>
        <p:nvSpPr>
          <p:cNvPr id="2064" name="Rectangle 5"/>
          <p:cNvSpPr txBox="1"/>
          <p:nvPr/>
        </p:nvSpPr>
        <p:spPr>
          <a:xfrm>
            <a:off x="154940" y="7346220"/>
            <a:ext cx="8534401" cy="1026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1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https://www.bbc.com/news/science-environment-54170207</a:t>
            </a:r>
          </a:p>
          <a:p>
            <a:pPr algn="ctr">
              <a:spcBef>
                <a:spcPts val="100"/>
              </a:spcBef>
              <a:defRPr sz="1200" b="0" i="1">
                <a:solidFill>
                  <a:srgbClr val="059797"/>
                </a:solidFill>
                <a:effectLst>
                  <a:outerShdw blurRad="38100" dist="38100" dir="2700000" rotWithShape="0">
                    <a:srgbClr val="000000"/>
                  </a:outerShdw>
                </a:effectLst>
                <a:latin typeface="+mn-lt"/>
                <a:ea typeface="+mn-ea"/>
                <a:cs typeface="+mn-cs"/>
                <a:sym typeface="Arial"/>
              </a:defRPr>
            </a:pPr>
            <a:r>
              <a:t>2) https://www.cnbc.com/2020/09/17/study-claims-plug-in-hybrid-emissions-are-higher-than-thought-.html</a:t>
            </a:r>
          </a:p>
          <a:p>
            <a:pPr algn="ctr">
              <a:spcBef>
                <a:spcPts val="100"/>
              </a:spcBef>
              <a:defRPr sz="1200" b="0" i="1">
                <a:solidFill>
                  <a:srgbClr val="059797"/>
                </a:solidFill>
                <a:effectLst>
                  <a:outerShdw blurRad="38100" dist="38100" dir="2700000" rotWithShape="0">
                    <a:srgbClr val="000000"/>
                  </a:outerShdw>
                </a:effectLst>
                <a:latin typeface="+mn-lt"/>
                <a:ea typeface="+mn-ea"/>
                <a:cs typeface="+mn-cs"/>
                <a:sym typeface="Arial"/>
              </a:defRPr>
            </a:pPr>
            <a:r>
              <a:t>3) https://www.transportenvironment.org/sites/te/files/publications/2020_09_UK_briefing_The_plug-in_hybrid_con.pdf</a:t>
            </a:r>
          </a:p>
          <a:p>
            <a:pPr algn="ctr">
              <a:spcBef>
                <a:spcPts val="100"/>
              </a:spcBef>
              <a:defRPr sz="1200" b="0" i="1">
                <a:solidFill>
                  <a:srgbClr val="059797"/>
                </a:solidFill>
                <a:effectLst>
                  <a:outerShdw blurRad="38100" dist="38100" dir="2700000" rotWithShape="0">
                    <a:srgbClr val="000000"/>
                  </a:outerShdw>
                </a:effectLst>
                <a:latin typeface="+mn-lt"/>
                <a:ea typeface="+mn-ea"/>
                <a:cs typeface="+mn-cs"/>
                <a:sym typeface="Arial"/>
              </a:defRPr>
            </a:pPr>
            <a:r>
              <a:t>4) https://www.greencarcongress.com/2020/09/20200928-isi.html</a:t>
            </a:r>
          </a:p>
          <a:p>
            <a:pPr algn="ctr">
              <a:spcBef>
                <a:spcPts val="100"/>
              </a:spcBef>
              <a:defRPr sz="1200" b="0" i="1">
                <a:solidFill>
                  <a:srgbClr val="059797"/>
                </a:solidFill>
                <a:effectLst>
                  <a:outerShdw blurRad="38100" dist="38100" dir="2700000" rotWithShape="0">
                    <a:srgbClr val="000000"/>
                  </a:outerShdw>
                </a:effectLst>
                <a:latin typeface="+mn-lt"/>
                <a:ea typeface="+mn-ea"/>
                <a:cs typeface="+mn-cs"/>
                <a:sym typeface="Arial"/>
              </a:defRPr>
            </a:pPr>
            <a:r>
              <a:t>5) https://theicct.org/publications/phev-real-world-usage-sept2020</a:t>
            </a:r>
          </a:p>
        </p:txBody>
      </p:sp>
      <p:sp>
        <p:nvSpPr>
          <p:cNvPr id="2065" name="Rectangle 3"/>
          <p:cNvSpPr txBox="1"/>
          <p:nvPr/>
        </p:nvSpPr>
        <p:spPr>
          <a:xfrm>
            <a:off x="82238" y="590002"/>
            <a:ext cx="8979524" cy="518369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spcBef>
                <a:spcPts val="400"/>
              </a:spcBef>
              <a:tabLst>
                <a:tab pos="342900" algn="l"/>
                <a:tab pos="800100" algn="l"/>
                <a:tab pos="12573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As reported online and in the press:</a:t>
            </a:r>
          </a:p>
          <a:p>
            <a:pPr>
              <a:spcBef>
                <a:spcPts val="400"/>
              </a:spcBef>
              <a:tabLst>
                <a:tab pos="342900" algn="l"/>
                <a:tab pos="800100" algn="l"/>
                <a:tab pos="1257300" algn="l"/>
                <a:tab pos="1930400" algn="l"/>
                <a:tab pos="2387600" algn="l"/>
              </a:tabLst>
              <a:defRPr sz="300" b="0">
                <a:solidFill>
                  <a:srgbClr val="FFFFFF"/>
                </a:solidFill>
                <a:effectLst>
                  <a:outerShdw blurRad="38100" dist="38100" dir="2700000" rotWithShape="0">
                    <a:srgbClr val="000000"/>
                  </a:outerShdw>
                </a:effectLst>
                <a:latin typeface="+mn-lt"/>
                <a:ea typeface="+mn-ea"/>
                <a:cs typeface="+mn-cs"/>
                <a:sym typeface="Arial"/>
              </a:defRPr>
            </a:pPr>
            <a:r>
              <a:t>	</a:t>
            </a:r>
          </a:p>
          <a:p>
            <a:pPr>
              <a:spcBef>
                <a:spcPts val="400"/>
              </a:spcBef>
              <a:tabLst>
                <a:tab pos="342900" algn="l"/>
                <a:tab pos="800100" algn="l"/>
                <a:tab pos="12573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a:t>
            </a:r>
            <a:r>
              <a:rPr sz="1600" b="1">
                <a:solidFill>
                  <a:srgbClr val="FBC901"/>
                </a:solidFill>
              </a:rPr>
              <a:t>Plug-in Hybrids are a 'Wolf in Sheep's Clothing'</a:t>
            </a:r>
            <a:r>
              <a:rPr sz="1600">
                <a:solidFill>
                  <a:srgbClr val="FBC901"/>
                </a:solidFill>
              </a:rPr>
              <a:t> - BBC &amp; CNBC </a:t>
            </a:r>
            <a:r>
              <a:rPr sz="1600" baseline="31999">
                <a:solidFill>
                  <a:srgbClr val="FBC901"/>
                </a:solidFill>
              </a:rPr>
              <a:t>1, 2</a:t>
            </a:r>
            <a:endParaRPr sz="1600">
              <a:solidFill>
                <a:srgbClr val="FBC901"/>
              </a:solidFill>
            </a:endParaRPr>
          </a:p>
          <a:p>
            <a:pPr>
              <a:spcBef>
                <a:spcPts val="400"/>
              </a:spcBef>
              <a:tabLst>
                <a:tab pos="342900" algn="l"/>
                <a:tab pos="800100" algn="l"/>
                <a:tab pos="1257300" algn="l"/>
                <a:tab pos="1930400" algn="l"/>
                <a:tab pos="2387600" algn="l"/>
              </a:tabLst>
              <a:defRPr sz="500" b="0">
                <a:solidFill>
                  <a:srgbClr val="FBC901"/>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930400" algn="l"/>
                <a:tab pos="2387600" algn="l"/>
              </a:tabLst>
              <a:defRPr sz="1600" b="0">
                <a:solidFill>
                  <a:srgbClr val="FBC901"/>
                </a:solidFill>
                <a:effectLst>
                  <a:outerShdw blurRad="38100" dist="38100" dir="2700000" rotWithShape="0">
                    <a:srgbClr val="000000"/>
                  </a:outerShdw>
                </a:effectLst>
                <a:latin typeface="+mn-lt"/>
                <a:ea typeface="+mn-ea"/>
                <a:cs typeface="+mn-cs"/>
                <a:sym typeface="Arial"/>
              </a:defRPr>
            </a:pPr>
            <a:r>
              <a:t>	</a:t>
            </a:r>
            <a:r>
              <a:rPr b="1"/>
              <a:t>The Plug-in Hybrid Con</a:t>
            </a:r>
            <a:r>
              <a:t> - TransportEnvironment.org </a:t>
            </a:r>
            <a:r>
              <a:rPr baseline="31999"/>
              <a:t>3</a:t>
            </a:r>
          </a:p>
          <a:p>
            <a:pPr>
              <a:spcBef>
                <a:spcPts val="400"/>
              </a:spcBef>
              <a:tabLst>
                <a:tab pos="342900" algn="l"/>
                <a:tab pos="800100" algn="l"/>
                <a:tab pos="1257300" algn="l"/>
                <a:tab pos="1930400" algn="l"/>
                <a:tab pos="2387600" algn="l"/>
              </a:tabLst>
              <a:defRPr sz="500" b="0">
                <a:solidFill>
                  <a:srgbClr val="FBC901"/>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930400" algn="l"/>
                <a:tab pos="2387600" algn="l"/>
              </a:tabLst>
              <a:defRPr sz="1600" b="0">
                <a:solidFill>
                  <a:srgbClr val="FBC901"/>
                </a:solidFill>
                <a:effectLst>
                  <a:outerShdw blurRad="38100" dist="38100" dir="2700000" rotWithShape="0">
                    <a:srgbClr val="000000"/>
                  </a:outerShdw>
                </a:effectLst>
                <a:latin typeface="+mn-lt"/>
                <a:ea typeface="+mn-ea"/>
                <a:cs typeface="+mn-cs"/>
                <a:sym typeface="Arial"/>
              </a:defRPr>
            </a:pPr>
            <a:r>
              <a:t>	</a:t>
            </a:r>
            <a:r>
              <a:rPr b="1"/>
              <a:t>Real-World (PHEV) CO2 Emissions 2-4X Higher</a:t>
            </a:r>
            <a:r>
              <a:t> - GreenCarCongress.com </a:t>
            </a:r>
            <a:r>
              <a:rPr baseline="31999"/>
              <a:t>4</a:t>
            </a:r>
          </a:p>
          <a:p>
            <a:pPr>
              <a:spcBef>
                <a:spcPts val="400"/>
              </a:spcBef>
              <a:tabLst>
                <a:tab pos="342900" algn="l"/>
                <a:tab pos="800100" algn="l"/>
                <a:tab pos="12573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The articles correctly reported GHG emissions 2-4X higher than in standardized tests,</a:t>
            </a:r>
          </a:p>
          <a:p>
            <a:pPr>
              <a:spcBef>
                <a:spcPts val="400"/>
              </a:spcBef>
              <a:tabLst>
                <a:tab pos="342900" algn="l"/>
                <a:tab pos="800100" algn="l"/>
                <a:tab pos="1257300" algn="l"/>
                <a:tab pos="19304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even if the news agencies misidentified the originating data source, which was the </a:t>
            </a:r>
          </a:p>
          <a:p>
            <a:pPr>
              <a:spcBef>
                <a:spcPts val="400"/>
              </a:spcBef>
              <a:tabLst>
                <a:tab pos="342900" algn="l"/>
                <a:tab pos="800100" algn="l"/>
                <a:tab pos="1257300" algn="l"/>
                <a:tab pos="19304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r>
              <a:t>	</a:t>
            </a:r>
          </a:p>
          <a:p>
            <a:pPr>
              <a:spcBef>
                <a:spcPts val="400"/>
              </a:spcBef>
              <a:tabLst>
                <a:tab pos="342900" algn="l"/>
                <a:tab pos="800100" algn="l"/>
                <a:tab pos="12573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Fraunhofer Institute / International Council on Clean Transportation (ICCT) study:</a:t>
            </a:r>
          </a:p>
          <a:p>
            <a:pPr>
              <a:spcBef>
                <a:spcPts val="400"/>
              </a:spcBef>
              <a:tabLst>
                <a:tab pos="342900" algn="l"/>
                <a:tab pos="800100" algn="l"/>
                <a:tab pos="12573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342900" algn="l"/>
                <a:tab pos="800100" algn="l"/>
                <a:tab pos="1257300" algn="l"/>
                <a:tab pos="1930400" algn="l"/>
                <a:tab pos="2387600" algn="l"/>
              </a:tabLst>
              <a:defRPr b="0">
                <a:solidFill>
                  <a:srgbClr val="FBC901"/>
                </a:solidFill>
                <a:effectLst>
                  <a:outerShdw blurRad="38100" dist="38100" dir="2700000" rotWithShape="0">
                    <a:srgbClr val="000000"/>
                  </a:outerShdw>
                </a:effectLst>
                <a:latin typeface="+mn-lt"/>
                <a:ea typeface="+mn-ea"/>
                <a:cs typeface="+mn-cs"/>
                <a:sym typeface="Arial"/>
              </a:defRPr>
            </a:pPr>
            <a:r>
              <a:t>Real-World Usage of Plug-in Hybrid Electric Vehicles </a:t>
            </a:r>
          </a:p>
          <a:p>
            <a:pPr algn="ctr">
              <a:spcBef>
                <a:spcPts val="400"/>
              </a:spcBef>
              <a:tabLst>
                <a:tab pos="342900" algn="l"/>
                <a:tab pos="800100" algn="l"/>
                <a:tab pos="1257300" algn="l"/>
                <a:tab pos="1930400" algn="l"/>
                <a:tab pos="2387600" algn="l"/>
              </a:tabLst>
              <a:defRPr b="0">
                <a:solidFill>
                  <a:srgbClr val="FBC901"/>
                </a:solidFill>
                <a:effectLst>
                  <a:outerShdw blurRad="38100" dist="38100" dir="2700000" rotWithShape="0">
                    <a:srgbClr val="000000"/>
                  </a:outerShdw>
                </a:effectLst>
                <a:latin typeface="+mn-lt"/>
                <a:ea typeface="+mn-ea"/>
                <a:cs typeface="+mn-cs"/>
                <a:sym typeface="Arial"/>
              </a:defRPr>
            </a:pPr>
            <a:r>
              <a:t>Fuel Consumption, Electric Driving and CO2 Emissions </a:t>
            </a:r>
            <a:r>
              <a:rPr baseline="31999"/>
              <a:t>5</a:t>
            </a:r>
          </a:p>
          <a:p>
            <a:pPr algn="ctr">
              <a:spcBef>
                <a:spcPts val="400"/>
              </a:spcBef>
              <a:tabLst>
                <a:tab pos="342900" algn="l"/>
                <a:tab pos="800100" algn="l"/>
                <a:tab pos="1257300" algn="l"/>
                <a:tab pos="1930400" algn="l"/>
                <a:tab pos="2387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How could official evaluations chronically </a:t>
            </a:r>
            <a:r>
              <a:rPr b="1">
                <a:solidFill>
                  <a:srgbClr val="FBC901"/>
                </a:solidFill>
              </a:rPr>
              <a:t>over</a:t>
            </a:r>
            <a:r>
              <a:rPr b="1"/>
              <a:t>state</a:t>
            </a:r>
            <a:r>
              <a:t> HEV fuel economy by 20-25% ?</a:t>
            </a:r>
          </a:p>
          <a:p>
            <a:pPr>
              <a:spcBef>
                <a:spcPts val="400"/>
              </a:spcBef>
              <a:tabLst>
                <a:tab pos="342900" algn="l"/>
                <a:tab pos="800100" algn="l"/>
                <a:tab pos="1257300" algn="l"/>
                <a:tab pos="19304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How can official evaluations now </a:t>
            </a:r>
            <a:r>
              <a:rPr b="1">
                <a:solidFill>
                  <a:srgbClr val="FBC901"/>
                </a:solidFill>
              </a:rPr>
              <a:t>under</a:t>
            </a:r>
            <a:r>
              <a:rPr b="1"/>
              <a:t>state </a:t>
            </a:r>
            <a:r>
              <a:t>Plug-in HEV GHG emissions by 50-75% ?</a:t>
            </a:r>
          </a:p>
          <a:p>
            <a:pPr>
              <a:spcBef>
                <a:spcPts val="400"/>
              </a:spcBef>
              <a:tabLst>
                <a:tab pos="342900" algn="l"/>
                <a:tab pos="800100" algn="l"/>
                <a:tab pos="1257300" algn="l"/>
                <a:tab pos="19304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342900" algn="l"/>
                <a:tab pos="800100" algn="l"/>
                <a:tab pos="1257300" algn="l"/>
                <a:tab pos="1930400" algn="l"/>
                <a:tab pos="2387600" algn="l"/>
              </a:tabLst>
              <a:defRPr>
                <a:solidFill>
                  <a:srgbClr val="FFFFFF"/>
                </a:solidFill>
                <a:effectLst>
                  <a:outerShdw blurRad="38100" dist="38100" dir="2700000" rotWithShape="0">
                    <a:srgbClr val="000000"/>
                  </a:outerShdw>
                </a:effectLst>
                <a:latin typeface="+mn-lt"/>
                <a:ea typeface="+mn-ea"/>
                <a:cs typeface="+mn-cs"/>
                <a:sym typeface="Arial"/>
              </a:defRPr>
            </a:pPr>
            <a:r>
              <a:t>Because HEVs vacillate between GHG-emitting ICEs &amp; zero-GHG e-motors</a:t>
            </a:r>
          </a:p>
        </p:txBody>
      </p:sp>
      <p:sp>
        <p:nvSpPr>
          <p:cNvPr id="2066" name="Rectangle 5"/>
          <p:cNvSpPr txBox="1"/>
          <p:nvPr/>
        </p:nvSpPr>
        <p:spPr>
          <a:xfrm>
            <a:off x="56838" y="5742746"/>
            <a:ext cx="9030325" cy="11278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https://www.bbc.com/news/science-environment-54170207</a:t>
            </a:r>
          </a:p>
          <a:p>
            <a: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pPr>
            <a:r>
              <a:t>2) https://www.cnbc.com/2020/09/17/study-claims-plug-in-hybrid-emissions-are-higher-than-thought-.html</a:t>
            </a:r>
          </a:p>
          <a:p>
            <a: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pPr>
            <a:r>
              <a:t>3) https://www.transportenvironment.org/sites/te/files/publications/2020_09_UK_briefing_The_plug-in_hybrid_con.pdf</a:t>
            </a:r>
            <a:endParaRPr>
              <a:solidFill>
                <a:srgbClr val="E5FFFF"/>
              </a:solidFill>
            </a:endParaRPr>
          </a:p>
          <a:p>
            <a: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pPr>
            <a:r>
              <a:t>4)</a:t>
            </a:r>
            <a:r>
              <a:rPr>
                <a:solidFill>
                  <a:srgbClr val="E5FFFF"/>
                </a:solidFill>
              </a:rPr>
              <a:t> </a:t>
            </a:r>
            <a:r>
              <a:t>https://www.greencarcongress.com/2020/09/20200928-isi.html</a:t>
            </a:r>
            <a:endParaRPr>
              <a:solidFill>
                <a:srgbClr val="E5FFFF"/>
              </a:solidFill>
            </a:endParaRPr>
          </a:p>
          <a:p>
            <a: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pPr>
            <a:r>
              <a:t>5) https://theicct.org/publications/phev-real-world-usage-sept2020</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 name="Rectangle 2"/>
          <p:cNvSpPr txBox="1">
            <a:spLocks noGrp="1"/>
          </p:cNvSpPr>
          <p:nvPr>
            <p:ph type="title"/>
          </p:nvPr>
        </p:nvSpPr>
        <p:spPr>
          <a:xfrm>
            <a:off x="43904" y="25399"/>
            <a:ext cx="9056192" cy="455149"/>
          </a:xfrm>
          <a:prstGeom prst="rect">
            <a:avLst/>
          </a:prstGeom>
        </p:spPr>
        <p:txBody>
          <a:bodyPr/>
          <a:lstStyle>
            <a:lvl1pPr>
              <a:defRPr sz="1900"/>
            </a:lvl1pPr>
          </a:lstStyle>
          <a:p>
            <a:r>
              <a:t>Accuracy requires figuring out how much time HEVs spend using ICE vs e-Motors</a:t>
            </a:r>
          </a:p>
        </p:txBody>
      </p:sp>
      <p:sp>
        <p:nvSpPr>
          <p:cNvPr id="2069" name="Rectangle 3"/>
          <p:cNvSpPr txBox="1">
            <a:spLocks noGrp="1"/>
          </p:cNvSpPr>
          <p:nvPr>
            <p:ph type="body" idx="1"/>
          </p:nvPr>
        </p:nvSpPr>
        <p:spPr>
          <a:xfrm>
            <a:off x="56838" y="630206"/>
            <a:ext cx="9056192" cy="5955810"/>
          </a:xfrm>
          <a:prstGeom prst="rect">
            <a:avLst/>
          </a:prstGeom>
        </p:spPr>
        <p:txBody>
          <a:bodyPr/>
          <a:lstStyle/>
          <a:p>
            <a:pPr>
              <a:tabLst>
                <a:tab pos="342900" algn="l"/>
                <a:tab pos="800100" algn="l"/>
                <a:tab pos="1257300" algn="l"/>
                <a:tab pos="1473200" algn="l"/>
                <a:tab pos="1930400" algn="l"/>
                <a:tab pos="2387600" algn="l"/>
              </a:tabLst>
            </a:pPr>
            <a:r>
              <a:t>For a standard HEV that depends upon not only the car's programming </a:t>
            </a:r>
          </a:p>
          <a:p>
            <a:pPr>
              <a:tabLst>
                <a:tab pos="342900" algn="l"/>
                <a:tab pos="800100" algn="l"/>
                <a:tab pos="1257300" algn="l"/>
                <a:tab pos="1473200" algn="l"/>
                <a:tab pos="1930400" algn="l"/>
                <a:tab pos="2387600" algn="l"/>
              </a:tabLst>
              <a:defRPr sz="400"/>
            </a:pPr>
            <a:endParaRPr/>
          </a:p>
          <a:p>
            <a:pPr>
              <a:tabLst>
                <a:tab pos="342900" algn="l"/>
                <a:tab pos="800100" algn="l"/>
                <a:tab pos="1257300" algn="l"/>
                <a:tab pos="1473200" algn="l"/>
                <a:tab pos="1930400" algn="l"/>
                <a:tab pos="2387600" algn="l"/>
              </a:tabLst>
            </a:pPr>
            <a:r>
              <a:t>	but also upon the particular driving style of the vehicle's operator:</a:t>
            </a:r>
          </a:p>
          <a:p>
            <a:pPr>
              <a:tabLst>
                <a:tab pos="342900" algn="l"/>
                <a:tab pos="800100" algn="l"/>
                <a:tab pos="1257300" algn="l"/>
                <a:tab pos="1473200" algn="l"/>
                <a:tab pos="1930400" algn="l"/>
                <a:tab pos="2387600" algn="l"/>
              </a:tabLst>
              <a:defRPr sz="400"/>
            </a:pPr>
            <a:endParaRPr/>
          </a:p>
          <a:p>
            <a:pPr>
              <a:tabLst>
                <a:tab pos="342900" algn="l"/>
                <a:tab pos="800100" algn="l"/>
                <a:tab pos="1257300" algn="l"/>
                <a:tab pos="1473200" algn="l"/>
                <a:tab pos="1930400" algn="l"/>
                <a:tab pos="2387600" algn="l"/>
              </a:tabLst>
            </a:pPr>
            <a:r>
              <a:t>		- Faster acceleration is more likely to demand </a:t>
            </a:r>
            <a:r>
              <a:rPr b="1"/>
              <a:t>joint</a:t>
            </a:r>
            <a:r>
              <a:t> ICE &amp; e-Motor power</a:t>
            </a:r>
          </a:p>
          <a:p>
            <a:pPr>
              <a:tabLst>
                <a:tab pos="342900" algn="l"/>
                <a:tab pos="800100" algn="l"/>
                <a:tab pos="1257300" algn="l"/>
                <a:tab pos="1473200" algn="l"/>
                <a:tab pos="1930400" algn="l"/>
                <a:tab pos="2387600" algn="l"/>
              </a:tabLst>
              <a:defRPr sz="400"/>
            </a:pPr>
            <a:endParaRPr/>
          </a:p>
          <a:p>
            <a:pPr>
              <a:tabLst>
                <a:tab pos="342900" algn="l"/>
                <a:tab pos="800100" algn="l"/>
                <a:tab pos="1257300" algn="l"/>
                <a:tab pos="1473200" algn="l"/>
                <a:tab pos="1930400" algn="l"/>
                <a:tab pos="2387600" algn="l"/>
              </a:tabLst>
            </a:pPr>
            <a:r>
              <a:t>		- Rapid braking can result in </a:t>
            </a:r>
            <a:r>
              <a:rPr b="1"/>
              <a:t>less complete</a:t>
            </a:r>
            <a:r>
              <a:t> regenerative energy capture</a:t>
            </a:r>
          </a:p>
          <a:p>
            <a:pPr>
              <a:tabLst>
                <a:tab pos="342900" algn="l"/>
                <a:tab pos="800100" algn="l"/>
                <a:tab pos="1257300" algn="l"/>
                <a:tab pos="1473200" algn="l"/>
                <a:tab pos="1930400" algn="l"/>
                <a:tab pos="2387600" algn="l"/>
              </a:tabLst>
              <a:defRPr sz="700"/>
            </a:pPr>
            <a:endParaRPr/>
          </a:p>
          <a:p>
            <a:pPr algn="ctr">
              <a:tabLst>
                <a:tab pos="342900" algn="l"/>
                <a:tab pos="800100" algn="l"/>
                <a:tab pos="1257300" algn="l"/>
                <a:tab pos="1473200" algn="l"/>
                <a:tab pos="1930400" algn="l"/>
                <a:tab pos="2387600" algn="l"/>
              </a:tabLst>
              <a:defRPr b="1">
                <a:solidFill>
                  <a:srgbClr val="FBC901"/>
                </a:solidFill>
              </a:defRPr>
            </a:pPr>
            <a:r>
              <a:t>But it gets much more complicated for a Plug-in HEV:</a:t>
            </a:r>
          </a:p>
          <a:p>
            <a:pPr>
              <a:tabLst>
                <a:tab pos="342900" algn="l"/>
                <a:tab pos="800100" algn="l"/>
                <a:tab pos="1257300" algn="l"/>
                <a:tab pos="1473200" algn="l"/>
                <a:tab pos="1930400" algn="l"/>
                <a:tab pos="2387600" algn="l"/>
              </a:tabLst>
              <a:defRPr sz="900"/>
            </a:pPr>
            <a:endParaRPr/>
          </a:p>
          <a:p>
            <a:pPr>
              <a:tabLst>
                <a:tab pos="342900" algn="l"/>
                <a:tab pos="800100" algn="l"/>
                <a:tab pos="1257300" algn="l"/>
                <a:tab pos="1473200" algn="l"/>
                <a:tab pos="1930400" algn="l"/>
                <a:tab pos="2387600" algn="l"/>
              </a:tabLst>
              <a:defRPr b="1"/>
            </a:pPr>
            <a:r>
              <a:t>For shorter journeys:</a:t>
            </a:r>
          </a:p>
          <a:p>
            <a:pPr>
              <a:tabLst>
                <a:tab pos="342900" algn="l"/>
                <a:tab pos="800100" algn="l"/>
                <a:tab pos="1257300" algn="l"/>
                <a:tab pos="1473200" algn="l"/>
                <a:tab pos="1930400" algn="l"/>
                <a:tab pos="2387600" algn="l"/>
              </a:tabLst>
              <a:defRPr sz="700"/>
            </a:pPr>
            <a:endParaRPr/>
          </a:p>
          <a:p>
            <a:pPr>
              <a:tabLst>
                <a:tab pos="342900" algn="l"/>
                <a:tab pos="800100" algn="l"/>
                <a:tab pos="1257300" algn="l"/>
                <a:tab pos="1473200" algn="l"/>
                <a:tab pos="1930400" algn="l"/>
                <a:tab pos="2387600" algn="l"/>
              </a:tabLst>
            </a:pPr>
            <a:r>
              <a:t>	A PHEV departing with fully-charged batteries may make little or no use of its ICE</a:t>
            </a:r>
          </a:p>
          <a:p>
            <a:pPr>
              <a:tabLst>
                <a:tab pos="342900" algn="l"/>
                <a:tab pos="800100" algn="l"/>
                <a:tab pos="1257300" algn="l"/>
                <a:tab pos="1473200" algn="l"/>
                <a:tab pos="1930400" algn="l"/>
                <a:tab pos="2387600" algn="l"/>
              </a:tabLst>
              <a:defRPr sz="700"/>
            </a:pPr>
            <a:endParaRPr/>
          </a:p>
          <a:p>
            <a:pPr>
              <a:tabLst>
                <a:tab pos="342900" algn="l"/>
                <a:tab pos="800100" algn="l"/>
                <a:tab pos="1257300" algn="l"/>
                <a:tab pos="1473200" algn="l"/>
                <a:tab pos="1930400" algn="l"/>
                <a:tab pos="2387600" algn="l"/>
              </a:tabLst>
            </a:pPr>
            <a:r>
              <a:t>	But departing with incompletely-charged batteries, use of its ICE may be unavoidable</a:t>
            </a:r>
          </a:p>
          <a:p>
            <a:pPr>
              <a:tabLst>
                <a:tab pos="342900" algn="l"/>
                <a:tab pos="800100" algn="l"/>
                <a:tab pos="1257300" algn="l"/>
                <a:tab pos="1473200" algn="l"/>
                <a:tab pos="1930400" algn="l"/>
                <a:tab pos="2387600" algn="l"/>
              </a:tabLst>
              <a:defRPr sz="900"/>
            </a:pPr>
            <a:endParaRPr/>
          </a:p>
          <a:p>
            <a:pPr>
              <a:tabLst>
                <a:tab pos="342900" algn="l"/>
                <a:tab pos="800100" algn="l"/>
                <a:tab pos="1257300" algn="l"/>
                <a:tab pos="1473200" algn="l"/>
                <a:tab pos="1930400" algn="l"/>
                <a:tab pos="2387600" algn="l"/>
              </a:tabLst>
            </a:pPr>
            <a:r>
              <a:rPr b="1"/>
              <a:t>For long journeys</a:t>
            </a:r>
            <a:r>
              <a:t> it's also much more likely that a PHEV will have to switch to its ICE</a:t>
            </a:r>
          </a:p>
          <a:p>
            <a:pPr>
              <a:tabLst>
                <a:tab pos="342900" algn="l"/>
                <a:tab pos="800100" algn="l"/>
                <a:tab pos="1257300" algn="l"/>
                <a:tab pos="1473200" algn="l"/>
                <a:tab pos="1930400" algn="l"/>
                <a:tab pos="2387600" algn="l"/>
              </a:tabLst>
              <a:defRPr sz="1000"/>
            </a:pPr>
            <a:endParaRPr/>
          </a:p>
          <a:p>
            <a:pPr>
              <a:tabLst>
                <a:tab pos="342900" algn="l"/>
                <a:tab pos="800100" algn="l"/>
                <a:tab pos="1257300" algn="l"/>
                <a:tab pos="1473200" algn="l"/>
                <a:tab pos="1930400" algn="l"/>
                <a:tab pos="2387600" algn="l"/>
              </a:tabLst>
              <a:defRPr b="1"/>
            </a:pPr>
            <a:r>
              <a:t>In China, Germany, Netherlands, Norway, US &amp; Canada, Fraunhofer / ICCT found</a:t>
            </a:r>
          </a:p>
          <a:p>
            <a:pPr>
              <a:tabLst>
                <a:tab pos="342900" algn="l"/>
                <a:tab pos="800100" algn="l"/>
                <a:tab pos="1257300" algn="l"/>
                <a:tab pos="1473200" algn="l"/>
                <a:tab pos="1930400" algn="l"/>
                <a:tab pos="2387600" algn="l"/>
              </a:tabLst>
              <a:defRPr sz="700" b="1"/>
            </a:pPr>
            <a:endParaRPr/>
          </a:p>
          <a:p>
            <a:pPr>
              <a:tabLst>
                <a:tab pos="342900" algn="l"/>
                <a:tab pos="800100" algn="l"/>
                <a:tab pos="1257300" algn="l"/>
                <a:tab pos="1473200" algn="l"/>
                <a:tab pos="1930400" algn="l"/>
                <a:tab pos="2387600" algn="l"/>
              </a:tabLst>
              <a:defRPr b="1"/>
            </a:pPr>
            <a:r>
              <a:t>	unexpectedly heavy incompletely-charged + long-distance use of PHEVs</a:t>
            </a:r>
          </a:p>
          <a:p>
            <a:pPr>
              <a:tabLst>
                <a:tab pos="342900" algn="l"/>
                <a:tab pos="800100" algn="l"/>
                <a:tab pos="1257300" algn="l"/>
                <a:tab pos="1473200" algn="l"/>
                <a:tab pos="1930400" algn="l"/>
                <a:tab pos="2387600" algn="l"/>
              </a:tabLst>
            </a:pPr>
            <a:endParaRPr/>
          </a:p>
          <a:p>
            <a:pPr algn="ctr">
              <a:tabLst>
                <a:tab pos="342900" algn="l"/>
                <a:tab pos="800100" algn="l"/>
                <a:tab pos="1257300" algn="l"/>
                <a:tab pos="1473200" algn="l"/>
                <a:tab pos="1930400" algn="l"/>
                <a:tab pos="2387600" algn="l"/>
              </a:tabLst>
              <a:defRPr b="1">
                <a:solidFill>
                  <a:srgbClr val="FBC901"/>
                </a:solidFill>
              </a:defRPr>
            </a:pPr>
            <a:r>
              <a:t>All of which brings into question the interim advantage of both HEVs &amp; PHEVs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1" name="Rectangle 2"/>
          <p:cNvSpPr txBox="1">
            <a:spLocks noGrp="1"/>
          </p:cNvSpPr>
          <p:nvPr>
            <p:ph type="title"/>
          </p:nvPr>
        </p:nvSpPr>
        <p:spPr>
          <a:xfrm>
            <a:off x="304800" y="1498600"/>
            <a:ext cx="8534400" cy="2870200"/>
          </a:xfrm>
          <a:prstGeom prst="rect">
            <a:avLst/>
          </a:prstGeom>
        </p:spPr>
        <p:txBody>
          <a:bodyPr/>
          <a:lstStyle/>
          <a:p>
            <a:pPr>
              <a:defRPr sz="2200" b="1">
                <a:solidFill>
                  <a:srgbClr val="FBC901"/>
                </a:solidFill>
              </a:defRPr>
            </a:pPr>
            <a:r>
              <a:t>Growing a future </a:t>
            </a:r>
            <a:r>
              <a:rPr>
                <a:solidFill>
                  <a:srgbClr val="66CC33"/>
                </a:solidFill>
              </a:rPr>
              <a:t>GREEN </a:t>
            </a:r>
            <a:r>
              <a:t>Grid:</a:t>
            </a:r>
          </a:p>
        </p:txBody>
      </p:sp>
      <p:sp>
        <p:nvSpPr>
          <p:cNvPr id="2072"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4" name="Rectangle 2"/>
          <p:cNvSpPr txBox="1">
            <a:spLocks noGrp="1"/>
          </p:cNvSpPr>
          <p:nvPr>
            <p:ph type="title"/>
          </p:nvPr>
        </p:nvSpPr>
        <p:spPr>
          <a:xfrm>
            <a:off x="304800" y="63499"/>
            <a:ext cx="8534400" cy="455149"/>
          </a:xfrm>
          <a:prstGeom prst="rect">
            <a:avLst/>
          </a:prstGeom>
        </p:spPr>
        <p:txBody>
          <a:bodyPr/>
          <a:lstStyle/>
          <a:p>
            <a:r>
              <a:t>Our obvious challenge: Fully greening (de-carbonizing) the Grid</a:t>
            </a:r>
          </a:p>
        </p:txBody>
      </p:sp>
      <p:sp>
        <p:nvSpPr>
          <p:cNvPr id="2075" name="Rectangle 3"/>
          <p:cNvSpPr txBox="1">
            <a:spLocks noGrp="1"/>
          </p:cNvSpPr>
          <p:nvPr>
            <p:ph type="body" idx="1"/>
          </p:nvPr>
        </p:nvSpPr>
        <p:spPr>
          <a:xfrm>
            <a:off x="56838" y="731806"/>
            <a:ext cx="9030324" cy="5306027"/>
          </a:xfrm>
          <a:prstGeom prst="rect">
            <a:avLst/>
          </a:prstGeom>
        </p:spPr>
        <p:txBody>
          <a:bodyPr/>
          <a:lstStyle/>
          <a:p>
            <a:pPr>
              <a:tabLst>
                <a:tab pos="342900" algn="l"/>
                <a:tab pos="800100" algn="l"/>
                <a:tab pos="1257300" algn="l"/>
                <a:tab pos="1714500" algn="l"/>
                <a:tab pos="2387600" algn="l"/>
              </a:tabLst>
            </a:pPr>
            <a:r>
              <a:t>Which will require expansion of low-GHG power </a:t>
            </a:r>
            <a:r>
              <a:rPr baseline="31999"/>
              <a:t>1</a:t>
            </a:r>
            <a:r>
              <a:t> alternatives which now include</a:t>
            </a:r>
          </a:p>
          <a:p>
            <a:pPr>
              <a:tabLst>
                <a:tab pos="342900" algn="l"/>
                <a:tab pos="800100" algn="l"/>
                <a:tab pos="1257300" algn="l"/>
                <a:tab pos="1714500" algn="l"/>
                <a:tab pos="2387600" algn="l"/>
              </a:tabLst>
              <a:defRPr sz="700"/>
            </a:pPr>
            <a:endParaRPr/>
          </a:p>
          <a:p>
            <a:pPr>
              <a:tabLst>
                <a:tab pos="457200" algn="l"/>
                <a:tab pos="914400" algn="l"/>
                <a:tab pos="1257300" algn="l"/>
                <a:tab pos="1714500" algn="l"/>
                <a:tab pos="2387600" algn="l"/>
              </a:tabLst>
            </a:pPr>
            <a:r>
              <a:t>	(in the order of their present day power contribution to the U.S. Grid):</a:t>
            </a:r>
          </a:p>
          <a:p>
            <a:pPr>
              <a:tabLst>
                <a:tab pos="342900" algn="l"/>
                <a:tab pos="800100" algn="l"/>
                <a:tab pos="1257300" algn="l"/>
                <a:tab pos="1714500" algn="l"/>
                <a:tab pos="2387600" algn="l"/>
              </a:tabLst>
              <a:defRPr sz="900"/>
            </a:pPr>
            <a:endParaRPr/>
          </a:p>
          <a:p>
            <a:pPr algn="ctr">
              <a:tabLst>
                <a:tab pos="342900" algn="l"/>
                <a:tab pos="800100" algn="l"/>
                <a:tab pos="1257300" algn="l"/>
                <a:tab pos="1714500" algn="l"/>
                <a:tab pos="2387600" algn="l"/>
              </a:tabLst>
            </a:pPr>
            <a:r>
              <a:rPr b="1">
                <a:solidFill>
                  <a:srgbClr val="FBC901"/>
                </a:solidFill>
              </a:rPr>
              <a:t>Nuclear</a:t>
            </a:r>
            <a:r>
              <a:t> </a:t>
            </a:r>
            <a:r>
              <a:rPr sz="1600"/>
              <a:t>(19.5%)</a:t>
            </a:r>
            <a:r>
              <a:t>, </a:t>
            </a:r>
            <a:r>
              <a:rPr b="1">
                <a:solidFill>
                  <a:srgbClr val="FBC901"/>
                </a:solidFill>
              </a:rPr>
              <a:t>Wind</a:t>
            </a:r>
            <a:r>
              <a:t> </a:t>
            </a:r>
            <a:r>
              <a:rPr sz="1600"/>
              <a:t>(7.2%)</a:t>
            </a:r>
            <a:r>
              <a:t>, </a:t>
            </a:r>
            <a:r>
              <a:rPr b="1">
                <a:solidFill>
                  <a:srgbClr val="FBC901"/>
                </a:solidFill>
              </a:rPr>
              <a:t>Hydro</a:t>
            </a:r>
            <a:r>
              <a:t> </a:t>
            </a:r>
            <a:r>
              <a:rPr sz="1600"/>
              <a:t>(6.8%)</a:t>
            </a:r>
            <a:r>
              <a:t>, </a:t>
            </a:r>
            <a:r>
              <a:rPr b="1">
                <a:solidFill>
                  <a:srgbClr val="FBC901"/>
                </a:solidFill>
              </a:rPr>
              <a:t>Solar</a:t>
            </a:r>
            <a:r>
              <a:t> </a:t>
            </a:r>
            <a:r>
              <a:rPr sz="1600"/>
              <a:t>(2.8%)</a:t>
            </a:r>
            <a:r>
              <a:t>, </a:t>
            </a:r>
          </a:p>
          <a:p>
            <a:pPr algn="ctr">
              <a:tabLst>
                <a:tab pos="342900" algn="l"/>
                <a:tab pos="800100" algn="l"/>
                <a:tab pos="1257300" algn="l"/>
                <a:tab pos="1714500" algn="l"/>
                <a:tab pos="2387600" algn="l"/>
              </a:tabLst>
              <a:defRPr sz="900"/>
            </a:pPr>
            <a:endParaRPr/>
          </a:p>
          <a:p>
            <a:pPr algn="ctr">
              <a:tabLst>
                <a:tab pos="342900" algn="l"/>
                <a:tab pos="800100" algn="l"/>
                <a:tab pos="1257300" algn="l"/>
                <a:tab pos="1714500" algn="l"/>
                <a:tab pos="2387600" algn="l"/>
              </a:tabLst>
            </a:pPr>
            <a:r>
              <a:rPr b="1">
                <a:solidFill>
                  <a:srgbClr val="FBC901"/>
                </a:solidFill>
              </a:rPr>
              <a:t>Biomass</a:t>
            </a:r>
            <a:r>
              <a:t> </a:t>
            </a:r>
            <a:r>
              <a:rPr sz="1600"/>
              <a:t>(1.4%)</a:t>
            </a:r>
            <a:r>
              <a:t> </a:t>
            </a:r>
            <a:r>
              <a:rPr b="1">
                <a:solidFill>
                  <a:srgbClr val="FBC901"/>
                </a:solidFill>
              </a:rPr>
              <a:t>Geothermal</a:t>
            </a:r>
            <a:r>
              <a:t> </a:t>
            </a:r>
            <a:r>
              <a:rPr sz="1600"/>
              <a:t>(&lt;1%)</a:t>
            </a:r>
          </a:p>
          <a:p>
            <a:pPr>
              <a:tabLst>
                <a:tab pos="342900" algn="l"/>
                <a:tab pos="800100" algn="l"/>
                <a:tab pos="1257300" algn="l"/>
                <a:tab pos="1714500" algn="l"/>
                <a:tab pos="2387600" algn="l"/>
              </a:tabLst>
              <a:defRPr sz="1000"/>
            </a:pPr>
            <a:endParaRPr/>
          </a:p>
          <a:p>
            <a:pPr>
              <a:tabLst>
                <a:tab pos="342900" algn="l"/>
                <a:tab pos="800100" algn="l"/>
                <a:tab pos="1257300" algn="l"/>
                <a:tab pos="1714500" algn="l"/>
                <a:tab pos="2387600" algn="l"/>
              </a:tabLst>
            </a:pPr>
            <a:r>
              <a:t>Bearing in mind our earlier estimate that net expansion of at least 3.3X will be required, </a:t>
            </a:r>
          </a:p>
          <a:p>
            <a:pPr>
              <a:tabLst>
                <a:tab pos="342900" algn="l"/>
                <a:tab pos="800100" algn="l"/>
                <a:tab pos="1257300" algn="l"/>
                <a:tab pos="1714500" algn="l"/>
                <a:tab pos="2387600" algn="l"/>
              </a:tabLst>
              <a:defRPr sz="900"/>
            </a:pPr>
            <a:endParaRPr/>
          </a:p>
          <a:p>
            <a:pPr>
              <a:tabLst>
                <a:tab pos="342900" algn="l"/>
                <a:tab pos="800100" algn="l"/>
                <a:tab pos="1257300" algn="l"/>
                <a:tab pos="1714500" algn="l"/>
                <a:tab pos="2387600" algn="l"/>
              </a:tabLst>
            </a:pPr>
            <a:r>
              <a:t>	those technologies (plus other candidates) can be explored in one or more note sets</a:t>
            </a:r>
          </a:p>
          <a:p>
            <a:pPr>
              <a:tabLst>
                <a:tab pos="342900" algn="l"/>
                <a:tab pos="800100" algn="l"/>
                <a:tab pos="1257300" algn="l"/>
                <a:tab pos="1714500" algn="l"/>
                <a:tab pos="2387600" algn="l"/>
              </a:tabLst>
              <a:defRPr sz="900"/>
            </a:pPr>
            <a:endParaRPr/>
          </a:p>
          <a:p>
            <a:pPr>
              <a:tabLst>
                <a:tab pos="342900" algn="l"/>
                <a:tab pos="800100" algn="l"/>
                <a:tab pos="1257300" algn="l"/>
                <a:tab pos="1714500" algn="l"/>
                <a:tab pos="2387600" algn="l"/>
              </a:tabLst>
            </a:pPr>
            <a:r>
              <a:t>		listed (and outlined) on the WeCanFigureThisOut.org </a:t>
            </a:r>
            <a:r>
              <a:rPr b="1" u="sng">
                <a:solidFill>
                  <a:srgbClr val="00CCFF"/>
                </a:solidFill>
                <a:uFill>
                  <a:solidFill>
                    <a:srgbClr val="00CCFF"/>
                  </a:solidFill>
                </a:uFill>
                <a:hlinkClick r:id="rId2"/>
              </a:rPr>
              <a:t>Energy homepage</a:t>
            </a:r>
          </a:p>
          <a:p>
            <a:pPr>
              <a:tabLst>
                <a:tab pos="342900" algn="l"/>
                <a:tab pos="800100" algn="l"/>
                <a:tab pos="1257300" algn="l"/>
                <a:tab pos="1714500" algn="l"/>
                <a:tab pos="2387600" algn="l"/>
              </a:tabLst>
              <a:defRPr sz="3000"/>
            </a:pPr>
            <a:endParaRPr/>
          </a:p>
          <a:p>
            <a:pPr>
              <a:tabLst>
                <a:tab pos="342900" algn="l"/>
                <a:tab pos="800100" algn="l"/>
                <a:tab pos="1257300" algn="l"/>
                <a:tab pos="1714500" algn="l"/>
                <a:tab pos="2387600" algn="l"/>
              </a:tabLst>
              <a:defRPr b="1">
                <a:solidFill>
                  <a:srgbClr val="FBC901"/>
                </a:solidFill>
              </a:defRPr>
            </a:pPr>
            <a:r>
              <a:t>But what about NON-OBVIOUS challenges to fully </a:t>
            </a:r>
            <a:r>
              <a:rPr>
                <a:solidFill>
                  <a:srgbClr val="66CC33"/>
                </a:solidFill>
              </a:rPr>
              <a:t>greening</a:t>
            </a:r>
            <a:r>
              <a:t> our Grid?</a:t>
            </a:r>
          </a:p>
          <a:p>
            <a:pPr algn="ctr">
              <a:tabLst>
                <a:tab pos="342900" algn="l"/>
                <a:tab pos="800100" algn="l"/>
                <a:tab pos="1257300" algn="l"/>
                <a:tab pos="1714500" algn="l"/>
                <a:tab pos="2387600" algn="l"/>
              </a:tabLst>
              <a:defRPr sz="900" b="1">
                <a:solidFill>
                  <a:srgbClr val="FBC901"/>
                </a:solidFill>
              </a:defRPr>
            </a:pPr>
            <a:endParaRPr/>
          </a:p>
          <a:p>
            <a:pPr algn="ctr">
              <a:tabLst>
                <a:tab pos="342900" algn="l"/>
                <a:tab pos="800100" algn="l"/>
                <a:tab pos="1257300" algn="l"/>
                <a:tab pos="1714500" algn="l"/>
                <a:tab pos="2387600" algn="l"/>
              </a:tabLst>
              <a:defRPr b="1">
                <a:solidFill>
                  <a:srgbClr val="FBC901"/>
                </a:solidFill>
              </a:defRPr>
            </a:pPr>
            <a:r>
              <a:t>Some have to do with our general use of the Grid</a:t>
            </a:r>
          </a:p>
          <a:p>
            <a:pPr algn="ctr">
              <a:tabLst>
                <a:tab pos="342900" algn="l"/>
                <a:tab pos="800100" algn="l"/>
                <a:tab pos="1257300" algn="l"/>
                <a:tab pos="1714500" algn="l"/>
                <a:tab pos="2387600" algn="l"/>
              </a:tabLst>
              <a:defRPr sz="900" b="1">
                <a:solidFill>
                  <a:srgbClr val="FBC901"/>
                </a:solidFill>
              </a:defRPr>
            </a:pPr>
            <a:endParaRPr/>
          </a:p>
          <a:p>
            <a:pPr algn="ctr">
              <a:tabLst>
                <a:tab pos="342900" algn="l"/>
                <a:tab pos="800100" algn="l"/>
                <a:tab pos="1257300" algn="l"/>
                <a:tab pos="1714500" algn="l"/>
                <a:tab pos="2387600" algn="l"/>
              </a:tabLst>
              <a:defRPr b="1">
                <a:solidFill>
                  <a:srgbClr val="FBC901"/>
                </a:solidFill>
              </a:defRPr>
            </a:pPr>
            <a:r>
              <a:t>Some have to do with how PEVs will use the Grid</a:t>
            </a:r>
          </a:p>
        </p:txBody>
      </p:sp>
      <p:sp>
        <p:nvSpPr>
          <p:cNvPr id="2076"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By "low-GHG power" I recognize that when properly evaluated over its full life cycle, NO TECHNOLOGY IS ZERO GHG</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 name="Rectangle 2"/>
          <p:cNvSpPr txBox="1">
            <a:spLocks noGrp="1"/>
          </p:cNvSpPr>
          <p:nvPr>
            <p:ph type="title"/>
          </p:nvPr>
        </p:nvSpPr>
        <p:spPr>
          <a:xfrm>
            <a:off x="304800" y="38099"/>
            <a:ext cx="8534400" cy="455149"/>
          </a:xfrm>
          <a:prstGeom prst="rect">
            <a:avLst/>
          </a:prstGeom>
        </p:spPr>
        <p:txBody>
          <a:bodyPr/>
          <a:lstStyle/>
          <a:p>
            <a:r>
              <a:rPr b="1">
                <a:solidFill>
                  <a:srgbClr val="FBC901"/>
                </a:solidFill>
              </a:rPr>
              <a:t>General challenges </a:t>
            </a:r>
            <a:r>
              <a:t>to the Grid: Where &amp; When we use power</a:t>
            </a:r>
          </a:p>
        </p:txBody>
      </p:sp>
      <p:sp>
        <p:nvSpPr>
          <p:cNvPr id="2079" name="Rectangle 3"/>
          <p:cNvSpPr txBox="1">
            <a:spLocks noGrp="1"/>
          </p:cNvSpPr>
          <p:nvPr>
            <p:ph type="body" sz="half" idx="1"/>
          </p:nvPr>
        </p:nvSpPr>
        <p:spPr>
          <a:xfrm>
            <a:off x="56838" y="713847"/>
            <a:ext cx="9030324" cy="1920008"/>
          </a:xfrm>
          <a:prstGeom prst="rect">
            <a:avLst/>
          </a:prstGeom>
        </p:spPr>
        <p:txBody>
          <a:bodyPr/>
          <a:lstStyle/>
          <a:p>
            <a:pPr>
              <a:tabLst>
                <a:tab pos="444500" algn="l"/>
                <a:tab pos="1016000" algn="l"/>
                <a:tab pos="1473200" algn="l"/>
                <a:tab pos="1930400" algn="l"/>
                <a:tab pos="2387600" algn="l"/>
              </a:tabLst>
              <a:defRPr b="1">
                <a:solidFill>
                  <a:srgbClr val="FBC901"/>
                </a:solidFill>
              </a:defRPr>
            </a:pPr>
            <a:r>
              <a:t>WHERE we'll use GREEN power is mostly FAR from WHERE it's produced</a:t>
            </a:r>
          </a:p>
          <a:p>
            <a:pPr>
              <a:tabLst>
                <a:tab pos="444500" algn="l"/>
                <a:tab pos="1016000" algn="l"/>
                <a:tab pos="1473200" algn="l"/>
                <a:tab pos="1930400" algn="l"/>
                <a:tab pos="2387600" algn="l"/>
              </a:tabLst>
              <a:defRPr sz="800"/>
            </a:pPr>
            <a:endParaRPr/>
          </a:p>
          <a:p>
            <a:pPr>
              <a:tabLst>
                <a:tab pos="444500" algn="l"/>
                <a:tab pos="1016000" algn="l"/>
                <a:tab pos="1473200" algn="l"/>
                <a:tab pos="1930400" algn="l"/>
                <a:tab pos="2387600" algn="l"/>
              </a:tabLst>
            </a:pPr>
            <a:r>
              <a:t>Fast wind carries VASTLY more energy, because its power varies as (wind speed) </a:t>
            </a:r>
            <a:r>
              <a:rPr b="1" baseline="31999"/>
              <a:t>cubed</a:t>
            </a:r>
          </a:p>
          <a:p>
            <a:pPr>
              <a:tabLst>
                <a:tab pos="444500" algn="l"/>
                <a:tab pos="1016000" algn="l"/>
                <a:tab pos="1473200" algn="l"/>
                <a:tab pos="1930400" algn="l"/>
                <a:tab pos="2387600" algn="l"/>
              </a:tabLst>
              <a:defRPr sz="600"/>
            </a:pPr>
            <a:endParaRPr/>
          </a:p>
          <a:p>
            <a:pPr>
              <a:tabLst>
                <a:tab pos="444500" algn="l"/>
                <a:tab pos="1016000" algn="l"/>
                <a:tab pos="1473200" algn="l"/>
                <a:tab pos="1930400" algn="l"/>
                <a:tab pos="2387600" algn="l"/>
              </a:tabLst>
            </a:pPr>
            <a:r>
              <a:t>	Where then do we get fast winds (and will Wind Farms be </a:t>
            </a:r>
            <a:r>
              <a:rPr b="1"/>
              <a:t>vastly</a:t>
            </a:r>
            <a:r>
              <a:t> more productive)?</a:t>
            </a:r>
          </a:p>
          <a:p>
            <a:pPr>
              <a:tabLst>
                <a:tab pos="444500" algn="l"/>
                <a:tab pos="1016000" algn="l"/>
                <a:tab pos="1473200" algn="l"/>
                <a:tab pos="1930400" algn="l"/>
                <a:tab pos="2387600" algn="l"/>
              </a:tabLst>
              <a:defRPr sz="600"/>
            </a:pPr>
            <a:endParaRPr/>
          </a:p>
          <a:p>
            <a:pPr>
              <a:tabLst>
                <a:tab pos="444500" algn="l"/>
                <a:tab pos="1016000" algn="l"/>
                <a:tab pos="1473200" algn="l"/>
                <a:tab pos="1930400" algn="l"/>
                <a:tab pos="2387600" algn="l"/>
              </a:tabLst>
            </a:pPr>
            <a:r>
              <a:t>		From my note set </a:t>
            </a:r>
            <a:r>
              <a:rPr b="1"/>
              <a:t>Wind Power I</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p:txBody>
      </p:sp>
      <p:sp>
        <p:nvSpPr>
          <p:cNvPr id="2080" name="Rectangle 5"/>
          <p:cNvSpPr txBox="1"/>
          <p:nvPr/>
        </p:nvSpPr>
        <p:spPr>
          <a:xfrm>
            <a:off x="3290887" y="6606446"/>
            <a:ext cx="2562226"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www.nrel.gov/gis/wind.html</a:t>
            </a:r>
          </a:p>
        </p:txBody>
      </p:sp>
      <p:pic>
        <p:nvPicPr>
          <p:cNvPr id="2081" name="Picture 7" descr="Picture 7"/>
          <p:cNvPicPr>
            <a:picLocks noChangeAspect="1"/>
          </p:cNvPicPr>
          <p:nvPr/>
        </p:nvPicPr>
        <p:blipFill>
          <a:blip r:embed="rId5"/>
          <a:stretch>
            <a:fillRect/>
          </a:stretch>
        </p:blipFill>
        <p:spPr>
          <a:xfrm>
            <a:off x="6718397" y="2674421"/>
            <a:ext cx="1440814" cy="3802559"/>
          </a:xfrm>
          <a:prstGeom prst="rect">
            <a:avLst/>
          </a:prstGeom>
          <a:ln w="12700">
            <a:miter lim="400000"/>
          </a:ln>
        </p:spPr>
      </p:pic>
      <p:pic>
        <p:nvPicPr>
          <p:cNvPr id="2082" name="Wind map of US - NREL.jpg" descr="Wind map of US - NREL.jpg"/>
          <p:cNvPicPr>
            <a:picLocks noChangeAspect="1"/>
          </p:cNvPicPr>
          <p:nvPr/>
        </p:nvPicPr>
        <p:blipFill>
          <a:blip r:embed="rId6"/>
          <a:stretch>
            <a:fillRect/>
          </a:stretch>
        </p:blipFill>
        <p:spPr>
          <a:xfrm>
            <a:off x="993227" y="2674470"/>
            <a:ext cx="5081960" cy="380246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4" name="Rectangle 2"/>
          <p:cNvSpPr txBox="1">
            <a:spLocks noGrp="1"/>
          </p:cNvSpPr>
          <p:nvPr>
            <p:ph type="title"/>
          </p:nvPr>
        </p:nvSpPr>
        <p:spPr>
          <a:xfrm>
            <a:off x="304800" y="38099"/>
            <a:ext cx="8534400" cy="455149"/>
          </a:xfrm>
          <a:prstGeom prst="rect">
            <a:avLst/>
          </a:prstGeom>
        </p:spPr>
        <p:txBody>
          <a:bodyPr/>
          <a:lstStyle/>
          <a:p>
            <a:r>
              <a:t>Similarly: Where do we get the most annual sunlight?</a:t>
            </a:r>
          </a:p>
        </p:txBody>
      </p:sp>
      <p:sp>
        <p:nvSpPr>
          <p:cNvPr id="2085" name="Rectangle 3"/>
          <p:cNvSpPr txBox="1">
            <a:spLocks noGrp="1"/>
          </p:cNvSpPr>
          <p:nvPr>
            <p:ph type="body" sz="quarter" idx="1"/>
          </p:nvPr>
        </p:nvSpPr>
        <p:spPr>
          <a:xfrm>
            <a:off x="56838" y="706406"/>
            <a:ext cx="9030324" cy="1042970"/>
          </a:xfrm>
          <a:prstGeom prst="rect">
            <a:avLst/>
          </a:prstGeom>
        </p:spPr>
        <p:txBody>
          <a:bodyPr/>
          <a:lstStyle/>
          <a:p>
            <a:pPr>
              <a:tabLst>
                <a:tab pos="444500" algn="l"/>
                <a:tab pos="1016000" algn="l"/>
                <a:tab pos="1473200" algn="l"/>
                <a:tab pos="1930400" algn="l"/>
                <a:tab pos="2387600" algn="l"/>
              </a:tabLst>
            </a:pPr>
            <a:r>
              <a:t>As required to make Solar Photovoltaic Power Plants most productive</a:t>
            </a:r>
          </a:p>
          <a:p>
            <a:pPr>
              <a:tabLst>
                <a:tab pos="444500" algn="l"/>
                <a:tab pos="1016000" algn="l"/>
                <a:tab pos="1473200" algn="l"/>
                <a:tab pos="1930400" algn="l"/>
                <a:tab pos="2387600" algn="l"/>
              </a:tabLst>
              <a:defRPr sz="1100"/>
            </a:pPr>
            <a:endParaRPr/>
          </a:p>
          <a:p>
            <a:pPr>
              <a:tabLst>
                <a:tab pos="444500" algn="l"/>
                <a:tab pos="1016000" algn="l"/>
                <a:tab pos="1473200" algn="l"/>
                <a:tab pos="1930400" algn="l"/>
                <a:tab pos="2387600" algn="l"/>
              </a:tabLst>
            </a:pPr>
            <a:r>
              <a:t>	From my note set </a:t>
            </a:r>
            <a:r>
              <a:rPr b="1"/>
              <a:t>Solar Power I - Today's PV</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a:t>
            </a:r>
          </a:p>
        </p:txBody>
      </p:sp>
      <p:sp>
        <p:nvSpPr>
          <p:cNvPr id="2086" name="Rectangle 5"/>
          <p:cNvSpPr txBox="1"/>
          <p:nvPr/>
        </p:nvSpPr>
        <p:spPr>
          <a:xfrm>
            <a:off x="152400" y="6540500"/>
            <a:ext cx="8839200" cy="22698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300"/>
              </a:spcBef>
              <a:defRPr sz="1000" b="0" i="1">
                <a:solidFill>
                  <a:schemeClr val="accent1"/>
                </a:solidFill>
                <a:latin typeface="+mn-lt"/>
                <a:ea typeface="+mn-ea"/>
                <a:cs typeface="+mn-cs"/>
                <a:sym typeface="Arial"/>
              </a:defRPr>
            </a:lvl1pPr>
          </a:lstStyle>
          <a:p>
            <a:r>
              <a:t>http://rredc.nrel.gov/solar/old_data/nsrdb/1961-1990/redbook/atlas/</a:t>
            </a:r>
          </a:p>
        </p:txBody>
      </p:sp>
      <p:grpSp>
        <p:nvGrpSpPr>
          <p:cNvPr id="2089" name="Group 9"/>
          <p:cNvGrpSpPr/>
          <p:nvPr/>
        </p:nvGrpSpPr>
        <p:grpSpPr>
          <a:xfrm>
            <a:off x="591519" y="1841500"/>
            <a:ext cx="7764582" cy="3662539"/>
            <a:chOff x="0" y="0"/>
            <a:chExt cx="7764581" cy="3662538"/>
          </a:xfrm>
        </p:grpSpPr>
        <p:pic>
          <p:nvPicPr>
            <p:cNvPr id="2087" name="Picture 5" descr="Picture 5"/>
            <p:cNvPicPr>
              <a:picLocks noChangeAspect="1"/>
            </p:cNvPicPr>
            <p:nvPr/>
          </p:nvPicPr>
          <p:blipFill>
            <a:blip r:embed="rId5"/>
            <a:srcRect l="3293" r="6584" b="38947"/>
            <a:stretch>
              <a:fillRect/>
            </a:stretch>
          </p:blipFill>
          <p:spPr>
            <a:xfrm>
              <a:off x="0" y="0"/>
              <a:ext cx="5364016" cy="3662539"/>
            </a:xfrm>
            <a:prstGeom prst="rect">
              <a:avLst/>
            </a:prstGeom>
            <a:ln w="12700" cap="flat">
              <a:noFill/>
              <a:miter lim="400000"/>
            </a:ln>
            <a:effectLst/>
          </p:spPr>
        </p:pic>
        <p:pic>
          <p:nvPicPr>
            <p:cNvPr id="2088" name="Picture 5" descr="Picture 5"/>
            <p:cNvPicPr>
              <a:picLocks noChangeAspect="1"/>
            </p:cNvPicPr>
            <p:nvPr/>
          </p:nvPicPr>
          <p:blipFill>
            <a:blip r:embed="rId5"/>
            <a:srcRect l="73537" t="61053"/>
            <a:stretch>
              <a:fillRect/>
            </a:stretch>
          </p:blipFill>
          <p:spPr>
            <a:xfrm>
              <a:off x="5322920" y="0"/>
              <a:ext cx="2441662" cy="3662539"/>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1" name="Rectangle 2"/>
          <p:cNvSpPr txBox="1">
            <a:spLocks noGrp="1"/>
          </p:cNvSpPr>
          <p:nvPr>
            <p:ph type="title"/>
          </p:nvPr>
        </p:nvSpPr>
        <p:spPr>
          <a:xfrm>
            <a:off x="304800" y="38099"/>
            <a:ext cx="8534400" cy="455149"/>
          </a:xfrm>
          <a:prstGeom prst="rect">
            <a:avLst/>
          </a:prstGeom>
        </p:spPr>
        <p:txBody>
          <a:bodyPr/>
          <a:lstStyle/>
          <a:p>
            <a:r>
              <a:t>And where do we get the most </a:t>
            </a:r>
            <a:r>
              <a:rPr b="1"/>
              <a:t>direct</a:t>
            </a:r>
            <a:r>
              <a:t> (non cloud-scattered) sunlight?</a:t>
            </a:r>
          </a:p>
        </p:txBody>
      </p:sp>
      <p:sp>
        <p:nvSpPr>
          <p:cNvPr id="2092" name="Rectangle 3"/>
          <p:cNvSpPr txBox="1">
            <a:spLocks noGrp="1"/>
          </p:cNvSpPr>
          <p:nvPr>
            <p:ph type="body" sz="quarter" idx="1"/>
          </p:nvPr>
        </p:nvSpPr>
        <p:spPr>
          <a:xfrm>
            <a:off x="56838" y="706406"/>
            <a:ext cx="9030324" cy="881069"/>
          </a:xfrm>
          <a:prstGeom prst="rect">
            <a:avLst/>
          </a:prstGeom>
        </p:spPr>
        <p:txBody>
          <a:bodyPr/>
          <a:lstStyle/>
          <a:p>
            <a:pPr>
              <a:tabLst>
                <a:tab pos="444500" algn="l"/>
                <a:tab pos="1016000" algn="l"/>
                <a:tab pos="1473200" algn="l"/>
                <a:tab pos="1930400" algn="l"/>
                <a:tab pos="2387600" algn="l"/>
              </a:tabLst>
            </a:pPr>
            <a:r>
              <a:t>Which is far more efficiently concentrated by the mirrors of Solar Thermal Power Plants</a:t>
            </a:r>
          </a:p>
          <a:p>
            <a:pPr>
              <a:tabLst>
                <a:tab pos="444500" algn="l"/>
                <a:tab pos="1016000" algn="l"/>
                <a:tab pos="1473200" algn="l"/>
                <a:tab pos="1930400" algn="l"/>
                <a:tab pos="2387600" algn="l"/>
              </a:tabLst>
              <a:defRPr sz="600"/>
            </a:pPr>
            <a:endParaRPr/>
          </a:p>
          <a:p>
            <a:pPr>
              <a:tabLst>
                <a:tab pos="444500" algn="l"/>
                <a:tab pos="1016000" algn="l"/>
                <a:tab pos="1473200" algn="l"/>
                <a:tab pos="1930400" algn="l"/>
                <a:tab pos="2387600" algn="l"/>
              </a:tabLst>
            </a:pPr>
            <a:r>
              <a:t>	From my note set </a:t>
            </a:r>
            <a:r>
              <a:rPr b="1"/>
              <a:t>Solar Thermal Power / Heat Storage</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 </a:t>
            </a:r>
          </a:p>
        </p:txBody>
      </p:sp>
      <p:pic>
        <p:nvPicPr>
          <p:cNvPr id="2093" name="Map of US Direct Normal Solar Irradiance - 2018 - NREL.pdf" descr="Map of US Direct Normal Solar Irradiance - 2018 - NREL.pdf"/>
          <p:cNvPicPr>
            <a:picLocks/>
          </p:cNvPicPr>
          <p:nvPr/>
        </p:nvPicPr>
        <p:blipFill>
          <a:blip r:embed="rId5"/>
          <a:srcRect l="2854" t="4066" r="2854" b="4066"/>
          <a:stretch>
            <a:fillRect/>
          </a:stretch>
        </p:blipFill>
        <p:spPr>
          <a:xfrm>
            <a:off x="578954" y="2022112"/>
            <a:ext cx="5292126" cy="3224660"/>
          </a:xfrm>
          <a:prstGeom prst="rect">
            <a:avLst/>
          </a:prstGeom>
          <a:ln w="12700">
            <a:miter lim="400000"/>
          </a:ln>
        </p:spPr>
      </p:pic>
      <p:pic>
        <p:nvPicPr>
          <p:cNvPr id="2094" name="Map of US Direct Normal Solar Irradiance - 2018 - NREL.pdf" descr="Map of US Direct Normal Solar Irradiance - 2018 - NREL.pdf"/>
          <p:cNvPicPr>
            <a:picLocks noChangeAspect="1"/>
          </p:cNvPicPr>
          <p:nvPr/>
        </p:nvPicPr>
        <p:blipFill>
          <a:blip r:embed="rId5"/>
          <a:srcRect l="89012" t="64650" r="4779" b="20985"/>
          <a:stretch>
            <a:fillRect/>
          </a:stretch>
        </p:blipFill>
        <p:spPr>
          <a:xfrm>
            <a:off x="6274251" y="2022112"/>
            <a:ext cx="2153510" cy="3224538"/>
          </a:xfrm>
          <a:prstGeom prst="rect">
            <a:avLst/>
          </a:prstGeom>
          <a:ln w="12700">
            <a:miter lim="400000"/>
          </a:ln>
        </p:spPr>
      </p:pic>
      <p:sp>
        <p:nvSpPr>
          <p:cNvPr id="2095" name="Rectangle 5"/>
          <p:cNvSpPr txBox="1"/>
          <p:nvPr/>
        </p:nvSpPr>
        <p:spPr>
          <a:xfrm>
            <a:off x="265889" y="6501690"/>
            <a:ext cx="8432957" cy="2642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Figure: https://www.nrel.gov/gis/assets/pdfs/solar_dni_2018_01.pdf</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Rectangle 57"/>
          <p:cNvSpPr/>
          <p:nvPr/>
        </p:nvSpPr>
        <p:spPr>
          <a:xfrm>
            <a:off x="1562100" y="1988074"/>
            <a:ext cx="3886200" cy="3505201"/>
          </a:xfrm>
          <a:prstGeom prst="roundRect">
            <a:avLst>
              <a:gd name="adj" fmla="val 9185"/>
            </a:avLst>
          </a:prstGeom>
          <a:solidFill>
            <a:schemeClr val="accent1">
              <a:alpha val="25097"/>
            </a:schemeClr>
          </a:solidFill>
          <a:ln w="12700">
            <a:miter lim="400000"/>
          </a:ln>
        </p:spPr>
        <p:txBody>
          <a:bodyPr lIns="45719" rIns="45719" anchor="ctr"/>
          <a:lstStyle/>
          <a:p>
            <a:pPr>
              <a:defRPr b="0">
                <a:solidFill>
                  <a:srgbClr val="FFFFFF"/>
                </a:solidFill>
                <a:latin typeface="+mn-lt"/>
                <a:ea typeface="+mn-ea"/>
                <a:cs typeface="+mn-cs"/>
                <a:sym typeface="Arial"/>
              </a:defRPr>
            </a:pPr>
            <a:endParaRPr/>
          </a:p>
        </p:txBody>
      </p:sp>
      <p:grpSp>
        <p:nvGrpSpPr>
          <p:cNvPr id="361" name="Group"/>
          <p:cNvGrpSpPr/>
          <p:nvPr/>
        </p:nvGrpSpPr>
        <p:grpSpPr>
          <a:xfrm>
            <a:off x="1993900" y="2130425"/>
            <a:ext cx="3276600" cy="3124200"/>
            <a:chOff x="0" y="0"/>
            <a:chExt cx="3276600" cy="3124200"/>
          </a:xfrm>
        </p:grpSpPr>
        <p:grpSp>
          <p:nvGrpSpPr>
            <p:cNvPr id="350" name="Rectangle 32"/>
            <p:cNvGrpSpPr/>
            <p:nvPr/>
          </p:nvGrpSpPr>
          <p:grpSpPr>
            <a:xfrm>
              <a:off x="0" y="2438400"/>
              <a:ext cx="1447800" cy="685800"/>
              <a:chOff x="0" y="0"/>
              <a:chExt cx="1447800" cy="685800"/>
            </a:xfrm>
          </p:grpSpPr>
          <p:sp>
            <p:nvSpPr>
              <p:cNvPr id="348" name="Rounded Rectangle"/>
              <p:cNvSpPr/>
              <p:nvPr/>
            </p:nvSpPr>
            <p:spPr>
              <a:xfrm>
                <a:off x="0" y="0"/>
                <a:ext cx="1447800" cy="685800"/>
              </a:xfrm>
              <a:prstGeom prst="roundRect">
                <a:avLst>
                  <a:gd name="adj" fmla="val 16667"/>
                </a:avLst>
              </a:prstGeom>
              <a:solidFill>
                <a:srgbClr val="F6ED72"/>
              </a:solidFill>
              <a:ln w="12700" cap="flat">
                <a:noFill/>
                <a:miter lim="400000"/>
              </a:ln>
              <a:effectLst>
                <a:outerShdw dist="17961" dir="2700000" rotWithShape="0">
                  <a:srgbClr val="948E44">
                    <a:alpha val="74997"/>
                  </a:srgbClr>
                </a:outerShdw>
              </a:effectLst>
            </p:spPr>
            <p:txBody>
              <a:bodyPr wrap="square" lIns="45719" tIns="45719" rIns="45719" bIns="45719" numCol="1" anchor="ctr">
                <a:noAutofit/>
              </a:bodyPr>
              <a:lstStyle/>
              <a:p>
                <a:pPr algn="ctr">
                  <a:defRPr>
                    <a:solidFill>
                      <a:srgbClr val="FFFFFF"/>
                    </a:solidFill>
                    <a:latin typeface="+mn-lt"/>
                    <a:ea typeface="+mn-ea"/>
                    <a:cs typeface="+mn-cs"/>
                    <a:sym typeface="Arial"/>
                  </a:defRPr>
                </a:pPr>
                <a:endParaRPr/>
              </a:p>
            </p:txBody>
          </p:sp>
          <p:sp>
            <p:nvSpPr>
              <p:cNvPr id="349" name="Engine Loss…"/>
              <p:cNvSpPr txBox="1"/>
              <p:nvPr/>
            </p:nvSpPr>
            <p:spPr>
              <a:xfrm>
                <a:off x="10982" y="15174"/>
                <a:ext cx="1425836" cy="65545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a:spcBef>
                    <a:spcPts val="300"/>
                  </a:spcBef>
                  <a:defRPr b="0" i="1">
                    <a:solidFill>
                      <a:srgbClr val="04245C"/>
                    </a:solidFill>
                    <a:latin typeface="+mn-lt"/>
                    <a:ea typeface="+mn-ea"/>
                    <a:cs typeface="+mn-cs"/>
                    <a:sym typeface="Arial"/>
                  </a:defRPr>
                </a:pPr>
                <a:r>
                  <a:t>Engine Loss</a:t>
                </a:r>
                <a:endParaRPr>
                  <a:solidFill>
                    <a:srgbClr val="FFFFFF"/>
                  </a:solidFill>
                </a:endParaRPr>
              </a:p>
              <a:p>
                <a:pPr algn="ctr">
                  <a:spcBef>
                    <a:spcPts val="300"/>
                  </a:spcBef>
                  <a:defRPr b="0" i="1">
                    <a:solidFill>
                      <a:srgbClr val="04245C"/>
                    </a:solidFill>
                    <a:latin typeface="+mn-lt"/>
                    <a:ea typeface="+mn-ea"/>
                    <a:cs typeface="+mn-cs"/>
                    <a:sym typeface="Arial"/>
                  </a:defRPr>
                </a:pPr>
                <a:r>
                  <a:t>76%</a:t>
                </a:r>
              </a:p>
            </p:txBody>
          </p:sp>
        </p:grpSp>
        <p:grpSp>
          <p:nvGrpSpPr>
            <p:cNvPr id="353" name="Rectangle 34"/>
            <p:cNvGrpSpPr/>
            <p:nvPr/>
          </p:nvGrpSpPr>
          <p:grpSpPr>
            <a:xfrm>
              <a:off x="152400" y="0"/>
              <a:ext cx="1143000" cy="685800"/>
              <a:chOff x="0" y="0"/>
              <a:chExt cx="1143000" cy="685800"/>
            </a:xfrm>
          </p:grpSpPr>
          <p:sp>
            <p:nvSpPr>
              <p:cNvPr id="351" name="Rounded Rectangle"/>
              <p:cNvSpPr/>
              <p:nvPr/>
            </p:nvSpPr>
            <p:spPr>
              <a:xfrm>
                <a:off x="0" y="0"/>
                <a:ext cx="1143000" cy="685800"/>
              </a:xfrm>
              <a:prstGeom prst="roundRect">
                <a:avLst>
                  <a:gd name="adj" fmla="val 16667"/>
                </a:avLst>
              </a:prstGeom>
              <a:solidFill>
                <a:srgbClr val="F6ED72"/>
              </a:solidFill>
              <a:ln w="12700" cap="flat">
                <a:noFill/>
                <a:miter lim="400000"/>
              </a:ln>
              <a:effectLst>
                <a:outerShdw dist="17961" dir="2700000" rotWithShape="0">
                  <a:srgbClr val="948E44">
                    <a:alpha val="74997"/>
                  </a:srgbClr>
                </a:outerShdw>
              </a:effectLst>
            </p:spPr>
            <p:txBody>
              <a:bodyPr wrap="square" lIns="45719" tIns="45719" rIns="45719" bIns="45719" numCol="1" anchor="ctr">
                <a:noAutofit/>
              </a:bodyPr>
              <a:lstStyle/>
              <a:p>
                <a:pPr algn="ctr">
                  <a:defRPr>
                    <a:solidFill>
                      <a:srgbClr val="FFFFFF"/>
                    </a:solidFill>
                    <a:latin typeface="+mn-lt"/>
                    <a:ea typeface="+mn-ea"/>
                    <a:cs typeface="+mn-cs"/>
                    <a:sym typeface="Arial"/>
                  </a:defRPr>
                </a:pPr>
                <a:endParaRPr/>
              </a:p>
            </p:txBody>
          </p:sp>
          <p:sp>
            <p:nvSpPr>
              <p:cNvPr id="352" name="Idling…"/>
              <p:cNvSpPr txBox="1"/>
              <p:nvPr/>
            </p:nvSpPr>
            <p:spPr>
              <a:xfrm>
                <a:off x="214430" y="15174"/>
                <a:ext cx="714140" cy="65545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a:spcBef>
                    <a:spcPts val="300"/>
                  </a:spcBef>
                  <a:defRPr b="0" i="1">
                    <a:solidFill>
                      <a:srgbClr val="04245C"/>
                    </a:solidFill>
                    <a:latin typeface="+mn-lt"/>
                    <a:ea typeface="+mn-ea"/>
                    <a:cs typeface="+mn-cs"/>
                    <a:sym typeface="Arial"/>
                  </a:defRPr>
                </a:pPr>
                <a:r>
                  <a:t>Idling</a:t>
                </a:r>
              </a:p>
              <a:p>
                <a:pPr algn="ctr">
                  <a:spcBef>
                    <a:spcPts val="300"/>
                  </a:spcBef>
                  <a:defRPr b="0" i="1">
                    <a:solidFill>
                      <a:srgbClr val="04245C"/>
                    </a:solidFill>
                    <a:latin typeface="+mn-lt"/>
                    <a:ea typeface="+mn-ea"/>
                    <a:cs typeface="+mn-cs"/>
                    <a:sym typeface="Arial"/>
                  </a:defRPr>
                </a:pPr>
                <a:r>
                  <a:t>8%</a:t>
                </a:r>
              </a:p>
            </p:txBody>
          </p:sp>
        </p:grpSp>
        <p:grpSp>
          <p:nvGrpSpPr>
            <p:cNvPr id="356" name="Rectangle 36"/>
            <p:cNvGrpSpPr/>
            <p:nvPr/>
          </p:nvGrpSpPr>
          <p:grpSpPr>
            <a:xfrm>
              <a:off x="2133600" y="1143000"/>
              <a:ext cx="1143000" cy="685800"/>
              <a:chOff x="0" y="0"/>
              <a:chExt cx="1143000" cy="685800"/>
            </a:xfrm>
          </p:grpSpPr>
          <p:sp>
            <p:nvSpPr>
              <p:cNvPr id="354" name="Rounded Rectangle"/>
              <p:cNvSpPr/>
              <p:nvPr/>
            </p:nvSpPr>
            <p:spPr>
              <a:xfrm>
                <a:off x="0" y="0"/>
                <a:ext cx="1143000" cy="685800"/>
              </a:xfrm>
              <a:prstGeom prst="roundRect">
                <a:avLst>
                  <a:gd name="adj" fmla="val 16667"/>
                </a:avLst>
              </a:prstGeom>
              <a:solidFill>
                <a:srgbClr val="8EB4DA"/>
              </a:solidFill>
              <a:ln w="12700" cap="flat">
                <a:noFill/>
                <a:miter lim="400000"/>
              </a:ln>
              <a:effectLst>
                <a:outerShdw dist="17961" dir="2700000" rotWithShape="0">
                  <a:srgbClr val="556C83">
                    <a:alpha val="74997"/>
                  </a:srgbClr>
                </a:outerShdw>
              </a:effectLst>
            </p:spPr>
            <p:txBody>
              <a:bodyPr wrap="square" lIns="45719" tIns="45719" rIns="45719" bIns="45719" numCol="1" anchor="ctr">
                <a:noAutofit/>
              </a:bodyPr>
              <a:lstStyle/>
              <a:p>
                <a:pPr algn="ctr">
                  <a:defRPr>
                    <a:solidFill>
                      <a:srgbClr val="FFFFFF"/>
                    </a:solidFill>
                    <a:latin typeface="+mn-lt"/>
                    <a:ea typeface="+mn-ea"/>
                    <a:cs typeface="+mn-cs"/>
                    <a:sym typeface="Arial"/>
                  </a:defRPr>
                </a:pPr>
                <a:endParaRPr/>
              </a:p>
            </p:txBody>
          </p:sp>
          <p:sp>
            <p:nvSpPr>
              <p:cNvPr id="355" name="Drivetrain"/>
              <p:cNvSpPr txBox="1"/>
              <p:nvPr/>
            </p:nvSpPr>
            <p:spPr>
              <a:xfrm>
                <a:off x="30367" y="167574"/>
                <a:ext cx="1082266" cy="35065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lvl1pPr algn="ctr">
                  <a:spcBef>
                    <a:spcPts val="300"/>
                  </a:spcBef>
                  <a:defRPr b="0" i="1">
                    <a:solidFill>
                      <a:srgbClr val="04245C"/>
                    </a:solidFill>
                    <a:latin typeface="+mn-lt"/>
                    <a:ea typeface="+mn-ea"/>
                    <a:cs typeface="+mn-cs"/>
                    <a:sym typeface="Arial"/>
                  </a:defRPr>
                </a:lvl1pPr>
              </a:lstStyle>
              <a:p>
                <a:r>
                  <a:t>Drivetrain</a:t>
                </a:r>
              </a:p>
            </p:txBody>
          </p:sp>
        </p:grpSp>
        <p:sp>
          <p:nvSpPr>
            <p:cNvPr id="401" name="AutoShape 42"/>
            <p:cNvSpPr/>
            <p:nvPr/>
          </p:nvSpPr>
          <p:spPr>
            <a:xfrm>
              <a:off x="723900" y="685800"/>
              <a:ext cx="1" cy="800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600" y="14400"/>
                    <a:pt x="21600" y="7200"/>
                    <a:pt x="21600" y="0"/>
                  </a:cubicBezTo>
                </a:path>
              </a:pathLst>
            </a:custGeom>
            <a:noFill/>
            <a:ln w="20320" cap="flat">
              <a:solidFill>
                <a:srgbClr val="FFFFFF"/>
              </a:solidFill>
              <a:prstDash val="solid"/>
              <a:round/>
              <a:tailEnd type="triangle" w="med" len="med"/>
            </a:ln>
            <a:effectLst/>
          </p:spPr>
          <p:txBody>
            <a:bodyPr/>
            <a:lstStyle/>
            <a:p>
              <a:endParaRPr/>
            </a:p>
          </p:txBody>
        </p:sp>
        <p:sp>
          <p:nvSpPr>
            <p:cNvPr id="402" name="AutoShape 43"/>
            <p:cNvSpPr/>
            <p:nvPr/>
          </p:nvSpPr>
          <p:spPr>
            <a:xfrm>
              <a:off x="723900" y="1485900"/>
              <a:ext cx="1" cy="9525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7200"/>
                    <a:pt x="21600" y="14400"/>
                    <a:pt x="0" y="21600"/>
                  </a:cubicBezTo>
                </a:path>
              </a:pathLst>
            </a:custGeom>
            <a:noFill/>
            <a:ln w="177800" cap="flat">
              <a:solidFill>
                <a:srgbClr val="FFFFFF"/>
              </a:solidFill>
              <a:prstDash val="solid"/>
              <a:round/>
              <a:tailEnd type="triangle" w="med" len="med"/>
            </a:ln>
            <a:effectLst/>
          </p:spPr>
          <p:txBody>
            <a:bodyPr/>
            <a:lstStyle/>
            <a:p>
              <a:endParaRPr/>
            </a:p>
          </p:txBody>
        </p:sp>
        <p:sp>
          <p:nvSpPr>
            <p:cNvPr id="403" name="AutoShape 45"/>
            <p:cNvSpPr/>
            <p:nvPr/>
          </p:nvSpPr>
          <p:spPr>
            <a:xfrm>
              <a:off x="723900" y="1485900"/>
              <a:ext cx="14097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cubicBezTo>
                    <a:pt x="7200" y="0"/>
                    <a:pt x="14400" y="0"/>
                    <a:pt x="21600" y="0"/>
                  </a:cubicBezTo>
                </a:path>
              </a:pathLst>
            </a:custGeom>
            <a:noFill/>
            <a:ln w="40640" cap="flat">
              <a:solidFill>
                <a:srgbClr val="FFFFFF"/>
              </a:solidFill>
              <a:prstDash val="solid"/>
              <a:round/>
              <a:tailEnd type="triangle" w="med" len="med"/>
            </a:ln>
            <a:effectLst/>
          </p:spPr>
          <p:txBody>
            <a:bodyPr/>
            <a:lstStyle/>
            <a:p>
              <a:endParaRPr/>
            </a:p>
          </p:txBody>
        </p:sp>
        <p:sp>
          <p:nvSpPr>
            <p:cNvPr id="360" name="Text Box 55"/>
            <p:cNvSpPr txBox="1"/>
            <p:nvPr/>
          </p:nvSpPr>
          <p:spPr>
            <a:xfrm>
              <a:off x="1371600" y="990600"/>
              <a:ext cx="714177" cy="43705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t">
              <a:spAutoFit/>
            </a:bodyPr>
            <a:lstStyle>
              <a:lvl1pPr>
                <a:spcBef>
                  <a:spcPts val="300"/>
                </a:spcBef>
                <a:defRPr sz="2400" b="0" i="1">
                  <a:solidFill>
                    <a:srgbClr val="FFCC00"/>
                  </a:solidFill>
                  <a:latin typeface="+mn-lt"/>
                  <a:ea typeface="+mn-ea"/>
                  <a:cs typeface="+mn-cs"/>
                  <a:sym typeface="Arial"/>
                </a:defRPr>
              </a:lvl1pPr>
            </a:lstStyle>
            <a:p>
              <a:r>
                <a:t>16%</a:t>
              </a:r>
            </a:p>
          </p:txBody>
        </p:sp>
      </p:grpSp>
      <p:sp>
        <p:nvSpPr>
          <p:cNvPr id="362" name="Rectangle 5"/>
          <p:cNvSpPr txBox="1"/>
          <p:nvPr/>
        </p:nvSpPr>
        <p:spPr>
          <a:xfrm>
            <a:off x="457200" y="6533420"/>
            <a:ext cx="8534400" cy="2642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2BAD81"/>
                </a:solidFill>
                <a:effectLst>
                  <a:outerShdw blurRad="38100" dist="38100" dir="2700000" rotWithShape="0">
                    <a:srgbClr val="000000"/>
                  </a:outerShdw>
                </a:effectLst>
                <a:latin typeface="+mn-lt"/>
                <a:ea typeface="+mn-ea"/>
                <a:cs typeface="+mn-cs"/>
                <a:sym typeface="Arial"/>
              </a:defRPr>
            </a:lvl1pPr>
          </a:lstStyle>
          <a:p>
            <a:r>
              <a:t>http://www.slidefinder.net/e/electric_vehicles_101_introduction_dan/evs101-11-13-09%28web%29/10697203</a:t>
            </a:r>
          </a:p>
        </p:txBody>
      </p:sp>
      <p:sp>
        <p:nvSpPr>
          <p:cNvPr id="363" name="Rectangle 3"/>
          <p:cNvSpPr txBox="1"/>
          <p:nvPr/>
        </p:nvSpPr>
        <p:spPr>
          <a:xfrm>
            <a:off x="115763" y="5670728"/>
            <a:ext cx="8912474" cy="89361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863600" algn="l"/>
                <a:tab pos="2171700" algn="l"/>
              </a:tabLst>
              <a:defRPr>
                <a:solidFill>
                  <a:srgbClr val="FBC901"/>
                </a:solidFill>
                <a:effectLst>
                  <a:outerShdw blurRad="38100" dist="38100" dir="2700000" rotWithShape="0">
                    <a:srgbClr val="000000"/>
                  </a:outerShdw>
                </a:effectLst>
                <a:latin typeface="+mn-lt"/>
                <a:ea typeface="+mn-ea"/>
                <a:cs typeface="+mn-cs"/>
                <a:sym typeface="Arial"/>
              </a:defRPr>
            </a:pPr>
            <a:r>
              <a:t>Fossil fuel chemical energy ultimately transferred to the wheels: 13%</a:t>
            </a:r>
          </a:p>
          <a:p>
            <a:pPr algn="ctr">
              <a:spcBef>
                <a:spcPts val="400"/>
              </a:spcBef>
              <a:tabLst>
                <a:tab pos="863600" algn="l"/>
                <a:tab pos="2171700" algn="l"/>
              </a:tabLst>
              <a:defRPr sz="300" b="0">
                <a:solidFill>
                  <a:srgbClr val="FBC901"/>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635000" algn="l"/>
                <a:tab pos="2120900" algn="l"/>
              </a:tabLst>
              <a:defRPr b="0">
                <a:solidFill>
                  <a:srgbClr val="FFFFFF"/>
                </a:solidFill>
                <a:effectLst>
                  <a:outerShdw blurRad="38100" dist="38100" dir="2700000" rotWithShape="0">
                    <a:srgbClr val="000000"/>
                  </a:outerShdw>
                </a:effectLst>
                <a:latin typeface="+mn-lt"/>
                <a:ea typeface="+mn-ea"/>
                <a:cs typeface="+mn-cs"/>
                <a:sym typeface="Arial"/>
              </a:defRPr>
            </a:pPr>
            <a:r>
              <a:t>Dominant loss: 76% of energy going into heating the ICE &amp; its exhaust gases</a:t>
            </a:r>
          </a:p>
        </p:txBody>
      </p:sp>
      <p:grpSp>
        <p:nvGrpSpPr>
          <p:cNvPr id="366" name="Rectangle 33"/>
          <p:cNvGrpSpPr/>
          <p:nvPr/>
        </p:nvGrpSpPr>
        <p:grpSpPr>
          <a:xfrm>
            <a:off x="2146300" y="3273425"/>
            <a:ext cx="1143000" cy="685800"/>
            <a:chOff x="0" y="0"/>
            <a:chExt cx="1143000" cy="685800"/>
          </a:xfrm>
        </p:grpSpPr>
        <p:sp>
          <p:nvSpPr>
            <p:cNvPr id="364" name="Rounded Rectangle"/>
            <p:cNvSpPr/>
            <p:nvPr/>
          </p:nvSpPr>
          <p:spPr>
            <a:xfrm>
              <a:off x="0" y="0"/>
              <a:ext cx="1143000" cy="685800"/>
            </a:xfrm>
            <a:prstGeom prst="roundRect">
              <a:avLst>
                <a:gd name="adj" fmla="val 16667"/>
              </a:avLst>
            </a:prstGeom>
            <a:solidFill>
              <a:srgbClr val="8EB4DA"/>
            </a:solidFill>
            <a:ln w="12700" cap="flat">
              <a:noFill/>
              <a:miter lim="400000"/>
            </a:ln>
            <a:effectLst>
              <a:outerShdw dist="17961" dir="2700000" rotWithShape="0">
                <a:srgbClr val="556C83">
                  <a:alpha val="74997"/>
                </a:srgbClr>
              </a:outerShdw>
            </a:effectLst>
          </p:spPr>
          <p:txBody>
            <a:bodyPr wrap="square" lIns="45719" tIns="45719" rIns="45719" bIns="45719" numCol="1" anchor="ctr">
              <a:noAutofit/>
            </a:bodyPr>
            <a:lstStyle/>
            <a:p>
              <a:pPr algn="ctr">
                <a:defRPr>
                  <a:solidFill>
                    <a:srgbClr val="FFFFFF"/>
                  </a:solidFill>
                  <a:latin typeface="+mn-lt"/>
                  <a:ea typeface="+mn-ea"/>
                  <a:cs typeface="+mn-cs"/>
                  <a:sym typeface="Arial"/>
                </a:defRPr>
              </a:pPr>
              <a:endParaRPr/>
            </a:p>
          </p:txBody>
        </p:sp>
        <p:sp>
          <p:nvSpPr>
            <p:cNvPr id="365" name="Engine"/>
            <p:cNvSpPr txBox="1"/>
            <p:nvPr/>
          </p:nvSpPr>
          <p:spPr>
            <a:xfrm>
              <a:off x="163531" y="167574"/>
              <a:ext cx="815938" cy="35065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lvl1pPr algn="ctr">
                <a:spcBef>
                  <a:spcPts val="300"/>
                </a:spcBef>
                <a:defRPr b="0" i="1">
                  <a:solidFill>
                    <a:srgbClr val="04245C"/>
                  </a:solidFill>
                  <a:latin typeface="+mn-lt"/>
                  <a:ea typeface="+mn-ea"/>
                  <a:cs typeface="+mn-cs"/>
                  <a:sym typeface="Arial"/>
                </a:defRPr>
              </a:lvl1pPr>
            </a:lstStyle>
            <a:p>
              <a:r>
                <a:t>Engine</a:t>
              </a:r>
            </a:p>
          </p:txBody>
        </p:sp>
      </p:grpSp>
      <p:grpSp>
        <p:nvGrpSpPr>
          <p:cNvPr id="369" name="Rectangle 40"/>
          <p:cNvGrpSpPr/>
          <p:nvPr/>
        </p:nvGrpSpPr>
        <p:grpSpPr>
          <a:xfrm>
            <a:off x="241300" y="2816225"/>
            <a:ext cx="1841501" cy="2070100"/>
            <a:chOff x="10039" y="0"/>
            <a:chExt cx="1841499" cy="2070100"/>
          </a:xfrm>
        </p:grpSpPr>
        <p:sp>
          <p:nvSpPr>
            <p:cNvPr id="367" name="Rounded Rectangle"/>
            <p:cNvSpPr/>
            <p:nvPr/>
          </p:nvSpPr>
          <p:spPr>
            <a:xfrm>
              <a:off x="10039" y="0"/>
              <a:ext cx="1143001" cy="1600200"/>
            </a:xfrm>
            <a:prstGeom prst="roundRect">
              <a:avLst>
                <a:gd name="adj" fmla="val 16667"/>
              </a:avLst>
            </a:prstGeom>
            <a:solidFill>
              <a:srgbClr val="FF4E7E"/>
            </a:solidFill>
            <a:ln w="12700" cap="flat">
              <a:noFill/>
              <a:miter lim="400000"/>
            </a:ln>
            <a:effectLst>
              <a:outerShdw dist="17961" dir="2700000" rotWithShape="0">
                <a:srgbClr val="907D7D">
                  <a:alpha val="74997"/>
                </a:srgbClr>
              </a:outerShdw>
            </a:effectLst>
          </p:spPr>
          <p:txBody>
            <a:bodyPr wrap="square" lIns="45719" tIns="45719" rIns="45719" bIns="45719" numCol="1" anchor="ctr">
              <a:noAutofit/>
            </a:bodyPr>
            <a:lstStyle/>
            <a:p>
              <a:pPr algn="ctr">
                <a:defRPr>
                  <a:solidFill>
                    <a:srgbClr val="FFFFFF"/>
                  </a:solidFill>
                  <a:latin typeface="+mn-lt"/>
                  <a:ea typeface="+mn-ea"/>
                  <a:cs typeface="+mn-cs"/>
                  <a:sym typeface="Arial"/>
                </a:defRPr>
              </a:pPr>
              <a:endParaRPr/>
            </a:p>
          </p:txBody>
        </p:sp>
        <p:sp>
          <p:nvSpPr>
            <p:cNvPr id="368" name="Fuel Tank…"/>
            <p:cNvSpPr/>
            <p:nvPr/>
          </p:nvSpPr>
          <p:spPr>
            <a:xfrm>
              <a:off x="581539" y="800100"/>
              <a:ext cx="1270001" cy="1270000"/>
            </a:xfrm>
            <a:prstGeom prst="line">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a:spcBef>
                  <a:spcPts val="300"/>
                </a:spcBef>
                <a:defRPr b="0" i="1">
                  <a:solidFill>
                    <a:srgbClr val="04245C"/>
                  </a:solidFill>
                  <a:latin typeface="+mn-lt"/>
                  <a:ea typeface="+mn-ea"/>
                  <a:cs typeface="+mn-cs"/>
                  <a:sym typeface="Arial"/>
                </a:defRPr>
              </a:pPr>
              <a:r>
                <a:t>Fuel Tank</a:t>
              </a:r>
              <a:endParaRPr>
                <a:solidFill>
                  <a:srgbClr val="FFFFFF"/>
                </a:solidFill>
              </a:endParaRPr>
            </a:p>
            <a:p>
              <a:pPr algn="ctr">
                <a:spcBef>
                  <a:spcPts val="300"/>
                </a:spcBef>
                <a:defRPr b="0" i="1">
                  <a:solidFill>
                    <a:srgbClr val="04245C"/>
                  </a:solidFill>
                  <a:latin typeface="+mn-lt"/>
                  <a:ea typeface="+mn-ea"/>
                  <a:cs typeface="+mn-cs"/>
                  <a:sym typeface="Arial"/>
                </a:defRPr>
              </a:pPr>
              <a:r>
                <a:t>100%</a:t>
              </a:r>
            </a:p>
          </p:txBody>
        </p:sp>
      </p:grpSp>
      <p:sp>
        <p:nvSpPr>
          <p:cNvPr id="404" name="AutoShape 41"/>
          <p:cNvSpPr/>
          <p:nvPr/>
        </p:nvSpPr>
        <p:spPr>
          <a:xfrm>
            <a:off x="1394500" y="3616325"/>
            <a:ext cx="7518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cubicBezTo>
                  <a:pt x="7200" y="0"/>
                  <a:pt x="14400" y="0"/>
                  <a:pt x="21600" y="0"/>
                </a:cubicBezTo>
              </a:path>
            </a:pathLst>
          </a:custGeom>
          <a:ln w="203200">
            <a:solidFill>
              <a:srgbClr val="FFFFFF"/>
            </a:solidFill>
            <a:tailEnd type="triangle"/>
          </a:ln>
        </p:spPr>
        <p:txBody>
          <a:bodyPr/>
          <a:lstStyle/>
          <a:p>
            <a:endParaRPr/>
          </a:p>
        </p:txBody>
      </p:sp>
      <p:sp>
        <p:nvSpPr>
          <p:cNvPr id="371" name="Text Box 58"/>
          <p:cNvSpPr txBox="1"/>
          <p:nvPr/>
        </p:nvSpPr>
        <p:spPr>
          <a:xfrm>
            <a:off x="1917700" y="1536700"/>
            <a:ext cx="3124200" cy="37522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4" tIns="45714" rIns="45714" bIns="45714">
            <a:spAutoFit/>
          </a:bodyPr>
          <a:lstStyle>
            <a:lvl1pPr algn="ctr">
              <a:spcBef>
                <a:spcPts val="1200"/>
              </a:spcBef>
              <a:defRPr sz="2000" b="0" i="1">
                <a:solidFill>
                  <a:srgbClr val="059797"/>
                </a:solidFill>
                <a:latin typeface="+mn-lt"/>
                <a:ea typeface="+mn-ea"/>
                <a:cs typeface="+mn-cs"/>
                <a:sym typeface="Arial"/>
              </a:defRPr>
            </a:lvl1pPr>
          </a:lstStyle>
          <a:p>
            <a:r>
              <a:t>POWERTRAIN</a:t>
            </a:r>
          </a:p>
        </p:txBody>
      </p:sp>
      <p:grpSp>
        <p:nvGrpSpPr>
          <p:cNvPr id="375" name="Group 35"/>
          <p:cNvGrpSpPr/>
          <p:nvPr/>
        </p:nvGrpSpPr>
        <p:grpSpPr>
          <a:xfrm>
            <a:off x="5727700" y="2130425"/>
            <a:ext cx="914400" cy="3276600"/>
            <a:chOff x="0" y="0"/>
            <a:chExt cx="914400" cy="3276600"/>
          </a:xfrm>
        </p:grpSpPr>
        <p:sp>
          <p:nvSpPr>
            <p:cNvPr id="372" name="Oval 36"/>
            <p:cNvSpPr/>
            <p:nvPr/>
          </p:nvSpPr>
          <p:spPr>
            <a:xfrm>
              <a:off x="0" y="0"/>
              <a:ext cx="914400" cy="914400"/>
            </a:xfrm>
            <a:prstGeom prst="ellipse">
              <a:avLst/>
            </a:prstGeom>
            <a:solidFill>
              <a:srgbClr val="7F7F7F"/>
            </a:solidFill>
            <a:ln w="12700" cap="flat">
              <a:noFill/>
              <a:miter lim="400000"/>
            </a:ln>
            <a:effectLst/>
          </p:spPr>
          <p:txBody>
            <a:bodyPr wrap="square" lIns="45719" tIns="45719" rIns="45719" bIns="45719" numCol="1" anchor="ctr">
              <a:noAutofit/>
            </a:bodyPr>
            <a:lstStyle/>
            <a:p>
              <a:pPr>
                <a:defRPr>
                  <a:solidFill>
                    <a:srgbClr val="FFFFFF"/>
                  </a:solidFill>
                  <a:latin typeface="+mn-lt"/>
                  <a:ea typeface="+mn-ea"/>
                  <a:cs typeface="+mn-cs"/>
                  <a:sym typeface="Arial"/>
                </a:defRPr>
              </a:pPr>
              <a:endParaRPr/>
            </a:p>
          </p:txBody>
        </p:sp>
        <p:sp>
          <p:nvSpPr>
            <p:cNvPr id="373" name="Oval 37"/>
            <p:cNvSpPr/>
            <p:nvPr/>
          </p:nvSpPr>
          <p:spPr>
            <a:xfrm>
              <a:off x="0" y="2362200"/>
              <a:ext cx="914400" cy="914400"/>
            </a:xfrm>
            <a:prstGeom prst="ellipse">
              <a:avLst/>
            </a:prstGeom>
            <a:solidFill>
              <a:srgbClr val="7F7F7F"/>
            </a:solidFill>
            <a:ln w="12700" cap="flat">
              <a:noFill/>
              <a:miter lim="400000"/>
            </a:ln>
            <a:effectLst/>
          </p:spPr>
          <p:txBody>
            <a:bodyPr wrap="square" lIns="45719" tIns="45719" rIns="45719" bIns="45719" numCol="1" anchor="ctr">
              <a:noAutofit/>
            </a:bodyPr>
            <a:lstStyle/>
            <a:p>
              <a:pPr>
                <a:defRPr>
                  <a:solidFill>
                    <a:srgbClr val="FFFFFF"/>
                  </a:solidFill>
                  <a:latin typeface="+mn-lt"/>
                  <a:ea typeface="+mn-ea"/>
                  <a:cs typeface="+mn-cs"/>
                  <a:sym typeface="Arial"/>
                </a:defRPr>
              </a:pPr>
              <a:endParaRPr/>
            </a:p>
          </p:txBody>
        </p:sp>
        <p:sp>
          <p:nvSpPr>
            <p:cNvPr id="374" name="Line 38"/>
            <p:cNvSpPr/>
            <p:nvPr/>
          </p:nvSpPr>
          <p:spPr>
            <a:xfrm flipV="1">
              <a:off x="457199" y="457200"/>
              <a:ext cx="1" cy="1981200"/>
            </a:xfrm>
            <a:prstGeom prst="line">
              <a:avLst/>
            </a:prstGeom>
            <a:noFill/>
            <a:ln w="76200" cap="flat">
              <a:solidFill>
                <a:srgbClr val="000000"/>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grpSp>
        <p:nvGrpSpPr>
          <p:cNvPr id="391" name="Group"/>
          <p:cNvGrpSpPr/>
          <p:nvPr/>
        </p:nvGrpSpPr>
        <p:grpSpPr>
          <a:xfrm>
            <a:off x="6261099" y="1511299"/>
            <a:ext cx="2870201" cy="4333083"/>
            <a:chOff x="0" y="0"/>
            <a:chExt cx="2870200" cy="4333081"/>
          </a:xfrm>
        </p:grpSpPr>
        <p:sp>
          <p:nvSpPr>
            <p:cNvPr id="376" name="Rectangle 59"/>
            <p:cNvSpPr/>
            <p:nvPr/>
          </p:nvSpPr>
          <p:spPr>
            <a:xfrm>
              <a:off x="762000" y="441325"/>
              <a:ext cx="1600200" cy="3505200"/>
            </a:xfrm>
            <a:prstGeom prst="roundRect">
              <a:avLst>
                <a:gd name="adj" fmla="val 16667"/>
              </a:avLst>
            </a:prstGeom>
            <a:solidFill>
              <a:schemeClr val="accent1">
                <a:alpha val="25097"/>
              </a:schemeClr>
            </a:solidFill>
            <a:ln w="12700" cap="flat">
              <a:noFill/>
              <a:miter lim="400000"/>
            </a:ln>
            <a:effectLst/>
          </p:spPr>
          <p:txBody>
            <a:bodyPr wrap="square" lIns="45719" tIns="45719" rIns="45719" bIns="45719" numCol="1" anchor="ctr">
              <a:noAutofit/>
            </a:bodyPr>
            <a:lstStyle/>
            <a:p>
              <a:pPr>
                <a:defRPr b="0">
                  <a:solidFill>
                    <a:srgbClr val="FFFFFF"/>
                  </a:solidFill>
                  <a:latin typeface="+mn-lt"/>
                  <a:ea typeface="+mn-ea"/>
                  <a:cs typeface="+mn-cs"/>
                  <a:sym typeface="Arial"/>
                </a:defRPr>
              </a:pPr>
              <a:endParaRPr/>
            </a:p>
          </p:txBody>
        </p:sp>
        <p:grpSp>
          <p:nvGrpSpPr>
            <p:cNvPr id="379" name="Rectangle 37"/>
            <p:cNvGrpSpPr/>
            <p:nvPr/>
          </p:nvGrpSpPr>
          <p:grpSpPr>
            <a:xfrm>
              <a:off x="1066800" y="974725"/>
              <a:ext cx="1803400" cy="1543845"/>
              <a:chOff x="0" y="53881"/>
              <a:chExt cx="1803400" cy="1543843"/>
            </a:xfrm>
          </p:grpSpPr>
          <p:sp>
            <p:nvSpPr>
              <p:cNvPr id="377" name="Rounded Rectangle"/>
              <p:cNvSpPr/>
              <p:nvPr/>
            </p:nvSpPr>
            <p:spPr>
              <a:xfrm>
                <a:off x="0" y="53881"/>
                <a:ext cx="1066800" cy="547689"/>
              </a:xfrm>
              <a:prstGeom prst="roundRect">
                <a:avLst>
                  <a:gd name="adj" fmla="val 16667"/>
                </a:avLst>
              </a:prstGeom>
              <a:solidFill>
                <a:srgbClr val="F6ED72"/>
              </a:solidFill>
              <a:ln w="12700" cap="flat">
                <a:noFill/>
                <a:miter lim="400000"/>
              </a:ln>
              <a:effectLst>
                <a:outerShdw dist="17961" dir="2700000" rotWithShape="0">
                  <a:srgbClr val="948E44">
                    <a:alpha val="74997"/>
                  </a:srgbClr>
                </a:outerShdw>
              </a:effectLst>
            </p:spPr>
            <p:txBody>
              <a:bodyPr wrap="square" lIns="45719" tIns="45719" rIns="45719" bIns="45719" numCol="1" anchor="ctr">
                <a:noAutofit/>
              </a:bodyPr>
              <a:lstStyle/>
              <a:p>
                <a:pPr algn="ctr">
                  <a:defRPr>
                    <a:solidFill>
                      <a:srgbClr val="FFFFFF"/>
                    </a:solidFill>
                    <a:latin typeface="+mn-lt"/>
                    <a:ea typeface="+mn-ea"/>
                    <a:cs typeface="+mn-cs"/>
                    <a:sym typeface="Arial"/>
                  </a:defRPr>
                </a:pPr>
                <a:endParaRPr/>
              </a:p>
            </p:txBody>
          </p:sp>
          <p:sp>
            <p:nvSpPr>
              <p:cNvPr id="378" name="Aero…"/>
              <p:cNvSpPr/>
              <p:nvPr/>
            </p:nvSpPr>
            <p:spPr>
              <a:xfrm>
                <a:off x="533400" y="327725"/>
                <a:ext cx="1270000" cy="1270001"/>
              </a:xfrm>
              <a:prstGeom prst="line">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a:spcBef>
                    <a:spcPts val="300"/>
                  </a:spcBef>
                  <a:defRPr b="0" i="1">
                    <a:solidFill>
                      <a:srgbClr val="04245C"/>
                    </a:solidFill>
                    <a:latin typeface="+mn-lt"/>
                    <a:ea typeface="+mn-ea"/>
                    <a:cs typeface="+mn-cs"/>
                    <a:sym typeface="Arial"/>
                  </a:defRPr>
                </a:pPr>
                <a:r>
                  <a:t>Aero</a:t>
                </a:r>
                <a:endParaRPr>
                  <a:solidFill>
                    <a:srgbClr val="FFFFFF"/>
                  </a:solidFill>
                </a:endParaRPr>
              </a:p>
              <a:p>
                <a:pPr algn="ctr">
                  <a:spcBef>
                    <a:spcPts val="300"/>
                  </a:spcBef>
                  <a:defRPr b="0" i="1">
                    <a:solidFill>
                      <a:srgbClr val="04245C"/>
                    </a:solidFill>
                    <a:latin typeface="+mn-lt"/>
                    <a:ea typeface="+mn-ea"/>
                    <a:cs typeface="+mn-cs"/>
                    <a:sym typeface="Arial"/>
                  </a:defRPr>
                </a:pPr>
                <a:r>
                  <a:t>3%</a:t>
                </a:r>
              </a:p>
            </p:txBody>
          </p:sp>
        </p:grpSp>
        <p:grpSp>
          <p:nvGrpSpPr>
            <p:cNvPr id="382" name="Rectangle 38"/>
            <p:cNvGrpSpPr/>
            <p:nvPr/>
          </p:nvGrpSpPr>
          <p:grpSpPr>
            <a:xfrm>
              <a:off x="1066800" y="1812925"/>
              <a:ext cx="1803400" cy="1543845"/>
              <a:chOff x="0" y="53881"/>
              <a:chExt cx="1803400" cy="1543843"/>
            </a:xfrm>
          </p:grpSpPr>
          <p:sp>
            <p:nvSpPr>
              <p:cNvPr id="380" name="Rounded Rectangle"/>
              <p:cNvSpPr/>
              <p:nvPr/>
            </p:nvSpPr>
            <p:spPr>
              <a:xfrm>
                <a:off x="0" y="53881"/>
                <a:ext cx="1066800" cy="547689"/>
              </a:xfrm>
              <a:prstGeom prst="roundRect">
                <a:avLst>
                  <a:gd name="adj" fmla="val 16667"/>
                </a:avLst>
              </a:prstGeom>
              <a:solidFill>
                <a:srgbClr val="F6ED72"/>
              </a:solidFill>
              <a:ln w="12700" cap="flat">
                <a:noFill/>
                <a:miter lim="400000"/>
              </a:ln>
              <a:effectLst>
                <a:outerShdw dist="17961" dir="2700000" rotWithShape="0">
                  <a:srgbClr val="948E44">
                    <a:alpha val="74997"/>
                  </a:srgbClr>
                </a:outerShdw>
              </a:effectLst>
            </p:spPr>
            <p:txBody>
              <a:bodyPr wrap="square" lIns="45719" tIns="45719" rIns="45719" bIns="45719" numCol="1" anchor="ctr">
                <a:noAutofit/>
              </a:bodyPr>
              <a:lstStyle/>
              <a:p>
                <a:pPr algn="ctr">
                  <a:defRPr>
                    <a:solidFill>
                      <a:srgbClr val="FFFFFF"/>
                    </a:solidFill>
                    <a:latin typeface="+mn-lt"/>
                    <a:ea typeface="+mn-ea"/>
                    <a:cs typeface="+mn-cs"/>
                    <a:sym typeface="Arial"/>
                  </a:defRPr>
                </a:pPr>
                <a:endParaRPr/>
              </a:p>
            </p:txBody>
          </p:sp>
          <p:sp>
            <p:nvSpPr>
              <p:cNvPr id="381" name="Rolling…"/>
              <p:cNvSpPr/>
              <p:nvPr/>
            </p:nvSpPr>
            <p:spPr>
              <a:xfrm>
                <a:off x="533400" y="327725"/>
                <a:ext cx="1270000" cy="1270001"/>
              </a:xfrm>
              <a:prstGeom prst="line">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a:spcBef>
                    <a:spcPts val="300"/>
                  </a:spcBef>
                  <a:defRPr b="0" i="1">
                    <a:solidFill>
                      <a:srgbClr val="04245C"/>
                    </a:solidFill>
                    <a:latin typeface="+mn-lt"/>
                    <a:ea typeface="+mn-ea"/>
                    <a:cs typeface="+mn-cs"/>
                    <a:sym typeface="Arial"/>
                  </a:defRPr>
                </a:pPr>
                <a:r>
                  <a:t>Rolling</a:t>
                </a:r>
                <a:endParaRPr>
                  <a:solidFill>
                    <a:srgbClr val="FFFFFF"/>
                  </a:solidFill>
                </a:endParaRPr>
              </a:p>
              <a:p>
                <a:pPr algn="ctr">
                  <a:spcBef>
                    <a:spcPts val="300"/>
                  </a:spcBef>
                  <a:defRPr b="0" i="1">
                    <a:solidFill>
                      <a:srgbClr val="04245C"/>
                    </a:solidFill>
                    <a:latin typeface="+mn-lt"/>
                    <a:ea typeface="+mn-ea"/>
                    <a:cs typeface="+mn-cs"/>
                    <a:sym typeface="Arial"/>
                  </a:defRPr>
                </a:pPr>
                <a:r>
                  <a:t>4%</a:t>
                </a:r>
              </a:p>
            </p:txBody>
          </p:sp>
        </p:grpSp>
        <p:grpSp>
          <p:nvGrpSpPr>
            <p:cNvPr id="385" name="Rectangle 39"/>
            <p:cNvGrpSpPr/>
            <p:nvPr/>
          </p:nvGrpSpPr>
          <p:grpSpPr>
            <a:xfrm>
              <a:off x="1066800" y="2789237"/>
              <a:ext cx="1803400" cy="1543845"/>
              <a:chOff x="0" y="53882"/>
              <a:chExt cx="1803400" cy="1543843"/>
            </a:xfrm>
          </p:grpSpPr>
          <p:sp>
            <p:nvSpPr>
              <p:cNvPr id="383" name="Rounded Rectangle"/>
              <p:cNvSpPr/>
              <p:nvPr/>
            </p:nvSpPr>
            <p:spPr>
              <a:xfrm>
                <a:off x="0" y="53882"/>
                <a:ext cx="1066800" cy="547688"/>
              </a:xfrm>
              <a:prstGeom prst="roundRect">
                <a:avLst>
                  <a:gd name="adj" fmla="val 16667"/>
                </a:avLst>
              </a:prstGeom>
              <a:solidFill>
                <a:srgbClr val="F6ED72"/>
              </a:solidFill>
              <a:ln w="12700" cap="flat">
                <a:noFill/>
                <a:miter lim="400000"/>
              </a:ln>
              <a:effectLst>
                <a:outerShdw dist="17961" dir="2700000" rotWithShape="0">
                  <a:srgbClr val="948E44">
                    <a:alpha val="74997"/>
                  </a:srgbClr>
                </a:outerShdw>
              </a:effectLst>
            </p:spPr>
            <p:txBody>
              <a:bodyPr wrap="square" lIns="45719" tIns="45719" rIns="45719" bIns="45719" numCol="1" anchor="ctr">
                <a:noAutofit/>
              </a:bodyPr>
              <a:lstStyle/>
              <a:p>
                <a:pPr algn="ctr">
                  <a:defRPr>
                    <a:solidFill>
                      <a:srgbClr val="FFFFFF"/>
                    </a:solidFill>
                    <a:latin typeface="+mn-lt"/>
                    <a:ea typeface="+mn-ea"/>
                    <a:cs typeface="+mn-cs"/>
                    <a:sym typeface="Arial"/>
                  </a:defRPr>
                </a:pPr>
                <a:endParaRPr/>
              </a:p>
            </p:txBody>
          </p:sp>
          <p:sp>
            <p:nvSpPr>
              <p:cNvPr id="384" name="Braking…"/>
              <p:cNvSpPr/>
              <p:nvPr/>
            </p:nvSpPr>
            <p:spPr>
              <a:xfrm>
                <a:off x="533400" y="327725"/>
                <a:ext cx="1270000" cy="1270001"/>
              </a:xfrm>
              <a:prstGeom prst="line">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a:spcBef>
                    <a:spcPts val="300"/>
                  </a:spcBef>
                  <a:defRPr b="0" i="1">
                    <a:solidFill>
                      <a:srgbClr val="04245C"/>
                    </a:solidFill>
                    <a:latin typeface="+mn-lt"/>
                    <a:ea typeface="+mn-ea"/>
                    <a:cs typeface="+mn-cs"/>
                    <a:sym typeface="Arial"/>
                  </a:defRPr>
                </a:pPr>
                <a:r>
                  <a:t>Braking</a:t>
                </a:r>
                <a:endParaRPr>
                  <a:solidFill>
                    <a:srgbClr val="FFFFFF"/>
                  </a:solidFill>
                </a:endParaRPr>
              </a:p>
              <a:p>
                <a:pPr algn="ctr">
                  <a:spcBef>
                    <a:spcPts val="300"/>
                  </a:spcBef>
                  <a:defRPr b="0" i="1">
                    <a:solidFill>
                      <a:srgbClr val="04245C"/>
                    </a:solidFill>
                    <a:latin typeface="+mn-lt"/>
                    <a:ea typeface="+mn-ea"/>
                    <a:cs typeface="+mn-cs"/>
                    <a:sym typeface="Arial"/>
                  </a:defRPr>
                </a:pPr>
                <a:r>
                  <a:t>6%</a:t>
                </a:r>
              </a:p>
            </p:txBody>
          </p:sp>
        </p:grpSp>
        <p:sp>
          <p:nvSpPr>
            <p:cNvPr id="386" name="Line 50"/>
            <p:cNvSpPr/>
            <p:nvPr/>
          </p:nvSpPr>
          <p:spPr>
            <a:xfrm>
              <a:off x="0" y="2118995"/>
              <a:ext cx="440691" cy="1"/>
            </a:xfrm>
            <a:prstGeom prst="line">
              <a:avLst/>
            </a:prstGeom>
            <a:noFill/>
            <a:ln w="33020" cap="flat">
              <a:solidFill>
                <a:srgbClr val="FFFFFF"/>
              </a:solidFill>
              <a:prstDash val="solid"/>
              <a:round/>
              <a:tailEnd type="oval" w="med" len="me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387" name="Text Box 60"/>
            <p:cNvSpPr txBox="1"/>
            <p:nvPr/>
          </p:nvSpPr>
          <p:spPr>
            <a:xfrm>
              <a:off x="457200" y="0"/>
              <a:ext cx="2362200" cy="37522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4" tIns="45714" rIns="45714" bIns="45714" numCol="1" anchor="t">
              <a:spAutoFit/>
            </a:bodyPr>
            <a:lstStyle>
              <a:lvl1pPr algn="ctr">
                <a:spcBef>
                  <a:spcPts val="1200"/>
                </a:spcBef>
                <a:defRPr sz="2000" b="0" i="1">
                  <a:solidFill>
                    <a:srgbClr val="059797"/>
                  </a:solidFill>
                  <a:latin typeface="+mn-lt"/>
                  <a:ea typeface="+mn-ea"/>
                  <a:cs typeface="+mn-cs"/>
                  <a:sym typeface="Arial"/>
                </a:defRPr>
              </a:lvl1pPr>
            </a:lstStyle>
            <a:p>
              <a:r>
                <a:t>VEHICLE-Related</a:t>
              </a:r>
            </a:p>
          </p:txBody>
        </p:sp>
        <p:sp>
          <p:nvSpPr>
            <p:cNvPr id="405" name="AutoShape 39"/>
            <p:cNvSpPr/>
            <p:nvPr/>
          </p:nvSpPr>
          <p:spPr>
            <a:xfrm>
              <a:off x="275756" y="1522338"/>
              <a:ext cx="899743" cy="5799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noFill/>
            <a:ln w="7620" cap="flat">
              <a:solidFill>
                <a:srgbClr val="FFFFFF"/>
              </a:solidFill>
              <a:prstDash val="solid"/>
              <a:round/>
              <a:tailEnd type="triangle" w="med" len="med"/>
            </a:ln>
            <a:effectLst/>
          </p:spPr>
          <p:txBody>
            <a:bodyPr/>
            <a:lstStyle/>
            <a:p>
              <a:endParaRPr/>
            </a:p>
          </p:txBody>
        </p:sp>
        <p:sp>
          <p:nvSpPr>
            <p:cNvPr id="406" name="AutoShape 40"/>
            <p:cNvSpPr/>
            <p:nvPr/>
          </p:nvSpPr>
          <p:spPr>
            <a:xfrm>
              <a:off x="499665" y="2099499"/>
              <a:ext cx="567135" cy="1353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noFill/>
            <a:ln w="10160" cap="flat">
              <a:solidFill>
                <a:srgbClr val="FFFFFF"/>
              </a:solidFill>
              <a:prstDash val="solid"/>
              <a:round/>
              <a:tailEnd type="triangle" w="med" len="med"/>
            </a:ln>
            <a:effectLst/>
          </p:spPr>
          <p:txBody>
            <a:bodyPr/>
            <a:lstStyle/>
            <a:p>
              <a:endParaRPr/>
            </a:p>
          </p:txBody>
        </p:sp>
        <p:sp>
          <p:nvSpPr>
            <p:cNvPr id="390" name="AutoShape 41"/>
            <p:cNvSpPr/>
            <p:nvPr/>
          </p:nvSpPr>
          <p:spPr>
            <a:xfrm rot="16200000" flipH="1">
              <a:off x="327025" y="2324100"/>
              <a:ext cx="869950" cy="609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0" y="0"/>
                    <a:pt x="21600" y="10800"/>
                    <a:pt x="21600" y="21600"/>
                  </a:cubicBezTo>
                </a:path>
              </a:pathLst>
            </a:custGeom>
            <a:noFill/>
            <a:ln w="15240" cap="flat">
              <a:solidFill>
                <a:srgbClr val="FFFFFF"/>
              </a:solidFill>
              <a:prstDash val="solid"/>
              <a:round/>
              <a:tailEnd type="triangle" w="med" len="med"/>
            </a:ln>
            <a:effectLst/>
          </p:spPr>
          <p:txBody>
            <a:bodyPr wrap="square" lIns="45719" tIns="45719" rIns="45719" bIns="45719" numCol="1" anchor="t">
              <a:noAutofit/>
            </a:bodyPr>
            <a:lstStyle/>
            <a:p>
              <a:pPr>
                <a:defRPr>
                  <a:latin typeface="+mn-lt"/>
                  <a:ea typeface="+mn-ea"/>
                  <a:cs typeface="+mn-cs"/>
                  <a:sym typeface="Arial"/>
                </a:defRPr>
              </a:pPr>
              <a:endParaRPr/>
            </a:p>
          </p:txBody>
        </p:sp>
      </p:grpSp>
      <p:sp>
        <p:nvSpPr>
          <p:cNvPr id="392" name="Rectangle 2"/>
          <p:cNvSpPr txBox="1">
            <a:spLocks noGrp="1"/>
          </p:cNvSpPr>
          <p:nvPr>
            <p:ph type="title"/>
          </p:nvPr>
        </p:nvSpPr>
        <p:spPr>
          <a:xfrm>
            <a:off x="304800" y="-36948"/>
            <a:ext cx="8534400" cy="675218"/>
          </a:xfrm>
          <a:prstGeom prst="rect">
            <a:avLst/>
          </a:prstGeom>
        </p:spPr>
        <p:txBody>
          <a:bodyPr/>
          <a:lstStyle/>
          <a:p>
            <a:r>
              <a:t>But are ICE &amp; electric vehicle efficiencies </a:t>
            </a:r>
            <a:r>
              <a:rPr b="1"/>
              <a:t>ACTUALLY</a:t>
            </a:r>
            <a:r>
              <a:t> comparable?</a:t>
            </a:r>
          </a:p>
        </p:txBody>
      </p:sp>
      <p:sp>
        <p:nvSpPr>
          <p:cNvPr id="393" name="Rectangle 3"/>
          <p:cNvSpPr txBox="1">
            <a:spLocks noGrp="1"/>
          </p:cNvSpPr>
          <p:nvPr>
            <p:ph type="body" sz="quarter" idx="1"/>
          </p:nvPr>
        </p:nvSpPr>
        <p:spPr>
          <a:xfrm>
            <a:off x="115763" y="562313"/>
            <a:ext cx="8912474" cy="893616"/>
          </a:xfrm>
          <a:prstGeom prst="rect">
            <a:avLst/>
          </a:prstGeom>
        </p:spPr>
        <p:txBody>
          <a:bodyPr/>
          <a:lstStyle/>
          <a:p>
            <a:pPr>
              <a:tabLst>
                <a:tab pos="342900" algn="l"/>
                <a:tab pos="800100" algn="l"/>
                <a:tab pos="1257300" algn="l"/>
                <a:tab pos="1714500" algn="l"/>
                <a:tab pos="2171700" algn="l"/>
              </a:tabLst>
            </a:pPr>
            <a:r>
              <a:t>MIT's Dan Lauber generated this analysis of energy flow in a 2005 ICE Toyota Camry</a:t>
            </a:r>
          </a:p>
          <a:p>
            <a:pPr>
              <a:tabLst>
                <a:tab pos="342900" algn="l"/>
                <a:tab pos="800100" algn="l"/>
                <a:tab pos="1257300" algn="l"/>
                <a:tab pos="1714500" algn="l"/>
                <a:tab pos="2171700" algn="l"/>
              </a:tabLst>
              <a:defRPr sz="700"/>
            </a:pPr>
            <a:endParaRPr/>
          </a:p>
          <a:p>
            <a:pPr algn="ctr">
              <a:tabLst>
                <a:tab pos="342900" algn="l"/>
                <a:tab pos="800100" algn="l"/>
                <a:tab pos="1257300" algn="l"/>
                <a:tab pos="1714500" algn="l"/>
                <a:tab pos="2171700" algn="l"/>
              </a:tabLst>
            </a:pPr>
            <a:r>
              <a:rPr>
                <a:solidFill>
                  <a:srgbClr val="FBC901"/>
                </a:solidFill>
              </a:rPr>
              <a:t>For stop and go city driving</a:t>
            </a:r>
            <a:r>
              <a:t> (</a:t>
            </a:r>
            <a:r>
              <a:rPr b="1"/>
              <a:t>PgDn</a:t>
            </a:r>
            <a:r>
              <a:t> to animate):  </a:t>
            </a:r>
          </a:p>
        </p:txBody>
      </p:sp>
      <p:grpSp>
        <p:nvGrpSpPr>
          <p:cNvPr id="400" name="Group"/>
          <p:cNvGrpSpPr/>
          <p:nvPr/>
        </p:nvGrpSpPr>
        <p:grpSpPr>
          <a:xfrm>
            <a:off x="4127500" y="3121024"/>
            <a:ext cx="2057401" cy="3022601"/>
            <a:chOff x="0" y="0"/>
            <a:chExt cx="2057400" cy="3022599"/>
          </a:xfrm>
        </p:grpSpPr>
        <p:sp>
          <p:nvSpPr>
            <p:cNvPr id="394" name="Line 49"/>
            <p:cNvSpPr/>
            <p:nvPr/>
          </p:nvSpPr>
          <p:spPr>
            <a:xfrm>
              <a:off x="1153349" y="495002"/>
              <a:ext cx="753376" cy="1"/>
            </a:xfrm>
            <a:prstGeom prst="line">
              <a:avLst/>
            </a:prstGeom>
            <a:noFill/>
            <a:ln w="3302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395" name="Text Box 56"/>
            <p:cNvSpPr txBox="1"/>
            <p:nvPr/>
          </p:nvSpPr>
          <p:spPr>
            <a:xfrm>
              <a:off x="1228687" y="0"/>
              <a:ext cx="828714" cy="37522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4" tIns="45714" rIns="45714" bIns="45714" numCol="1" anchor="t">
              <a:noAutofit/>
            </a:bodyPr>
            <a:lstStyle>
              <a:lvl1pPr>
                <a:spcBef>
                  <a:spcPts val="300"/>
                </a:spcBef>
                <a:defRPr sz="2400" b="0" i="1">
                  <a:solidFill>
                    <a:srgbClr val="FFCC00"/>
                  </a:solidFill>
                  <a:latin typeface="+mn-lt"/>
                  <a:ea typeface="+mn-ea"/>
                  <a:cs typeface="+mn-cs"/>
                  <a:sym typeface="Arial"/>
                </a:defRPr>
              </a:lvl1pPr>
            </a:lstStyle>
            <a:p>
              <a:r>
                <a:t>13%</a:t>
              </a:r>
            </a:p>
          </p:txBody>
        </p:sp>
        <p:grpSp>
          <p:nvGrpSpPr>
            <p:cNvPr id="398" name="Rectangle 35"/>
            <p:cNvGrpSpPr/>
            <p:nvPr/>
          </p:nvGrpSpPr>
          <p:grpSpPr>
            <a:xfrm>
              <a:off x="0" y="1371599"/>
              <a:ext cx="1841500" cy="1651001"/>
              <a:chOff x="0" y="42391"/>
              <a:chExt cx="1841500" cy="1651000"/>
            </a:xfrm>
          </p:grpSpPr>
          <p:sp>
            <p:nvSpPr>
              <p:cNvPr id="396" name="Rounded Rectangle"/>
              <p:cNvSpPr/>
              <p:nvPr/>
            </p:nvSpPr>
            <p:spPr>
              <a:xfrm>
                <a:off x="0" y="42391"/>
                <a:ext cx="1143000" cy="762001"/>
              </a:xfrm>
              <a:prstGeom prst="roundRect">
                <a:avLst>
                  <a:gd name="adj" fmla="val 16667"/>
                </a:avLst>
              </a:prstGeom>
              <a:solidFill>
                <a:srgbClr val="F6ED72"/>
              </a:solidFill>
              <a:ln w="12700" cap="flat">
                <a:noFill/>
                <a:miter lim="400000"/>
              </a:ln>
              <a:effectLst>
                <a:outerShdw dist="17961" dir="2700000" rotWithShape="0">
                  <a:srgbClr val="948E44">
                    <a:alpha val="74997"/>
                  </a:srgbClr>
                </a:outerShdw>
              </a:effectLst>
            </p:spPr>
            <p:txBody>
              <a:bodyPr wrap="square" lIns="45719" tIns="45719" rIns="45719" bIns="45719" numCol="1" anchor="ctr">
                <a:noAutofit/>
              </a:bodyPr>
              <a:lstStyle/>
              <a:p>
                <a:pPr algn="ctr">
                  <a:defRPr>
                    <a:solidFill>
                      <a:srgbClr val="FFFFFF"/>
                    </a:solidFill>
                    <a:latin typeface="+mn-lt"/>
                    <a:ea typeface="+mn-ea"/>
                    <a:cs typeface="+mn-cs"/>
                    <a:sym typeface="Arial"/>
                  </a:defRPr>
                </a:pPr>
                <a:endParaRPr/>
              </a:p>
            </p:txBody>
          </p:sp>
          <p:sp>
            <p:nvSpPr>
              <p:cNvPr id="397" name="Drivetrain…"/>
              <p:cNvSpPr/>
              <p:nvPr/>
            </p:nvSpPr>
            <p:spPr>
              <a:xfrm>
                <a:off x="571500" y="423391"/>
                <a:ext cx="1270000" cy="1270001"/>
              </a:xfrm>
              <a:prstGeom prst="line">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a:spcBef>
                    <a:spcPts val="300"/>
                  </a:spcBef>
                  <a:defRPr sz="1600" b="0" i="1">
                    <a:solidFill>
                      <a:srgbClr val="04245C"/>
                    </a:solidFill>
                    <a:latin typeface="+mn-lt"/>
                    <a:ea typeface="+mn-ea"/>
                    <a:cs typeface="+mn-cs"/>
                    <a:sym typeface="Arial"/>
                  </a:defRPr>
                </a:pPr>
                <a:r>
                  <a:t>Drivetrain</a:t>
                </a:r>
                <a:endParaRPr>
                  <a:solidFill>
                    <a:srgbClr val="FFFFFF"/>
                  </a:solidFill>
                </a:endParaRPr>
              </a:p>
              <a:p>
                <a:pPr algn="ctr">
                  <a:spcBef>
                    <a:spcPts val="300"/>
                  </a:spcBef>
                  <a:defRPr sz="1600" b="0" i="1">
                    <a:solidFill>
                      <a:srgbClr val="04245C"/>
                    </a:solidFill>
                    <a:latin typeface="+mn-lt"/>
                    <a:ea typeface="+mn-ea"/>
                    <a:cs typeface="+mn-cs"/>
                    <a:sym typeface="Arial"/>
                  </a:defRPr>
                </a:pPr>
                <a:r>
                  <a:t>Losses</a:t>
                </a:r>
                <a:endParaRPr>
                  <a:solidFill>
                    <a:srgbClr val="FFFFFF"/>
                  </a:solidFill>
                </a:endParaRPr>
              </a:p>
              <a:p>
                <a:pPr algn="ctr">
                  <a:spcBef>
                    <a:spcPts val="300"/>
                  </a:spcBef>
                  <a:defRPr sz="1600" b="0" i="1">
                    <a:solidFill>
                      <a:srgbClr val="04245C"/>
                    </a:solidFill>
                    <a:latin typeface="+mn-lt"/>
                    <a:ea typeface="+mn-ea"/>
                    <a:cs typeface="+mn-cs"/>
                    <a:sym typeface="Arial"/>
                  </a:defRPr>
                </a:pPr>
                <a:r>
                  <a:t>3%</a:t>
                </a:r>
              </a:p>
            </p:txBody>
          </p:sp>
        </p:grpSp>
        <p:sp>
          <p:nvSpPr>
            <p:cNvPr id="399" name="Line 49"/>
            <p:cNvSpPr/>
            <p:nvPr/>
          </p:nvSpPr>
          <p:spPr>
            <a:xfrm flipH="1">
              <a:off x="569149" y="812502"/>
              <a:ext cx="1" cy="578287"/>
            </a:xfrm>
            <a:prstGeom prst="line">
              <a:avLst/>
            </a:prstGeom>
            <a:noFill/>
            <a:ln w="3302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1" animBg="1" advAuto="0"/>
      <p:bldP spid="363" grpId="4" animBg="1" advAuto="0"/>
      <p:bldP spid="391" grpId="3" animBg="1" advAuto="0"/>
      <p:bldP spid="400" grpId="2" animBg="1" advAuto="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7" name="Rectangle 5"/>
          <p:cNvSpPr txBox="1"/>
          <p:nvPr/>
        </p:nvSpPr>
        <p:spPr>
          <a:xfrm>
            <a:off x="4533900" y="6390545"/>
            <a:ext cx="4539209"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http://www.geni.org/globalenergy/library/national_energy_grid/united-states-of-america/americannationalelectricitygrid.shtml</a:t>
            </a:r>
          </a:p>
        </p:txBody>
      </p:sp>
      <p:sp>
        <p:nvSpPr>
          <p:cNvPr id="2098" name="Rectangle 2"/>
          <p:cNvSpPr txBox="1">
            <a:spLocks noGrp="1"/>
          </p:cNvSpPr>
          <p:nvPr>
            <p:ph type="title"/>
          </p:nvPr>
        </p:nvSpPr>
        <p:spPr>
          <a:xfrm>
            <a:off x="304800" y="12700"/>
            <a:ext cx="8534400" cy="532471"/>
          </a:xfrm>
          <a:prstGeom prst="rect">
            <a:avLst/>
          </a:prstGeom>
        </p:spPr>
        <p:txBody>
          <a:bodyPr/>
          <a:lstStyle/>
          <a:p>
            <a:r>
              <a:t>Further, to transport that Green energy from source to consumer . . .</a:t>
            </a:r>
          </a:p>
        </p:txBody>
      </p:sp>
      <p:pic>
        <p:nvPicPr>
          <p:cNvPr id="2099" name="Picture 4" descr="Picture 4"/>
          <p:cNvPicPr>
            <a:picLocks noChangeAspect="1"/>
          </p:cNvPicPr>
          <p:nvPr/>
        </p:nvPicPr>
        <p:blipFill>
          <a:blip r:embed="rId2"/>
          <a:stretch>
            <a:fillRect/>
          </a:stretch>
        </p:blipFill>
        <p:spPr>
          <a:xfrm>
            <a:off x="5154888" y="1152213"/>
            <a:ext cx="3504268" cy="2609293"/>
          </a:xfrm>
          <a:prstGeom prst="rect">
            <a:avLst/>
          </a:prstGeom>
          <a:ln w="12700">
            <a:miter lim="400000"/>
          </a:ln>
        </p:spPr>
      </p:pic>
      <p:pic>
        <p:nvPicPr>
          <p:cNvPr id="2100" name="Picture 4" descr="Picture 4"/>
          <p:cNvPicPr>
            <a:picLocks noChangeAspect="1"/>
          </p:cNvPicPr>
          <p:nvPr/>
        </p:nvPicPr>
        <p:blipFill>
          <a:blip r:embed="rId3"/>
          <a:srcRect l="10417" t="8277" r="12065" b="8277"/>
          <a:stretch>
            <a:fillRect/>
          </a:stretch>
        </p:blipFill>
        <p:spPr>
          <a:xfrm>
            <a:off x="297011" y="1114826"/>
            <a:ext cx="4219259" cy="2684123"/>
          </a:xfrm>
          <a:prstGeom prst="rect">
            <a:avLst/>
          </a:prstGeom>
          <a:ln w="12700">
            <a:miter lim="400000"/>
          </a:ln>
        </p:spPr>
      </p:pic>
      <p:sp>
        <p:nvSpPr>
          <p:cNvPr id="2101" name="Rectangle 5"/>
          <p:cNvSpPr txBox="1"/>
          <p:nvPr/>
        </p:nvSpPr>
        <p:spPr>
          <a:xfrm>
            <a:off x="254000" y="6390545"/>
            <a:ext cx="3978176"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http://www.awea.org/files/filedownloads/pdfs/greenpowersuperhighways.pdf</a:t>
            </a:r>
          </a:p>
        </p:txBody>
      </p:sp>
      <p:sp>
        <p:nvSpPr>
          <p:cNvPr id="2102" name="Subtitle 5"/>
          <p:cNvSpPr txBox="1"/>
          <p:nvPr/>
        </p:nvSpPr>
        <p:spPr>
          <a:xfrm>
            <a:off x="135185" y="3896194"/>
            <a:ext cx="8992841" cy="234625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spcBef>
                <a:spcPts val="400"/>
              </a:spcBef>
              <a:tabLst>
                <a:tab pos="393700" algn="l"/>
                <a:tab pos="850900" algn="l"/>
                <a:tab pos="1308100" algn="l"/>
                <a:tab pos="1765300" algn="l"/>
              </a:tabLst>
              <a:defRPr sz="2000" b="0">
                <a:solidFill>
                  <a:srgbClr val="FFFFFF"/>
                </a:solidFill>
                <a:effectLst>
                  <a:outerShdw blurRad="38100" dist="38100" dir="2700000" rotWithShape="0">
                    <a:srgbClr val="000000"/>
                  </a:outerShdw>
                </a:effectLst>
                <a:latin typeface="+mn-lt"/>
                <a:ea typeface="+mn-ea"/>
                <a:cs typeface="+mn-cs"/>
                <a:sym typeface="Arial"/>
              </a:defRPr>
            </a:pPr>
            <a:r>
              <a:t>The challenge lies not only in the fragmentation of today's U.S. Grid, it's also in</a:t>
            </a:r>
          </a:p>
          <a:p>
            <a:pPr>
              <a:spcBef>
                <a:spcPts val="400"/>
              </a:spcBef>
              <a:tabLst>
                <a:tab pos="393700" algn="l"/>
                <a:tab pos="850900" algn="l"/>
                <a:tab pos="1308100" algn="l"/>
                <a:tab pos="17653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93700" algn="l"/>
                <a:tab pos="850900" algn="l"/>
                <a:tab pos="1308100" algn="l"/>
                <a:tab pos="1765300" algn="l"/>
              </a:tabLst>
              <a:defRPr sz="2000" b="0">
                <a:solidFill>
                  <a:srgbClr val="FFFFFF"/>
                </a:solidFill>
                <a:effectLst>
                  <a:outerShdw blurRad="38100" dist="38100" dir="2700000" rotWithShape="0">
                    <a:srgbClr val="000000"/>
                  </a:outerShdw>
                </a:effectLst>
                <a:latin typeface="+mn-lt"/>
                <a:ea typeface="+mn-ea"/>
                <a:cs typeface="+mn-cs"/>
                <a:sym typeface="Arial"/>
              </a:defRPr>
            </a:pPr>
            <a:r>
              <a:t>	Grid technology that cannot now efficiently send power over long distances</a:t>
            </a:r>
          </a:p>
          <a:p>
            <a:pPr>
              <a:spcBef>
                <a:spcPts val="400"/>
              </a:spcBef>
              <a:tabLst>
                <a:tab pos="393700" algn="l"/>
                <a:tab pos="850900" algn="l"/>
                <a:tab pos="1308100" algn="l"/>
                <a:tab pos="17653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93700" algn="l"/>
                <a:tab pos="850900" algn="l"/>
                <a:tab pos="1308100" algn="l"/>
                <a:tab pos="1765300" algn="l"/>
              </a:tabLst>
              <a:defRPr sz="2000" b="0">
                <a:solidFill>
                  <a:srgbClr val="FFFFFF"/>
                </a:solidFill>
                <a:effectLst>
                  <a:outerShdw blurRad="38100" dist="38100" dir="2700000" rotWithShape="0">
                    <a:srgbClr val="000000"/>
                  </a:outerShdw>
                </a:effectLst>
                <a:latin typeface="+mn-lt"/>
                <a:ea typeface="+mn-ea"/>
                <a:cs typeface="+mn-cs"/>
                <a:sym typeface="Arial"/>
              </a:defRPr>
            </a:pPr>
            <a:r>
              <a:t>These problems, and their potential solutions are discussed in my note sets: </a:t>
            </a:r>
          </a:p>
          <a:p>
            <a:pPr>
              <a:spcBef>
                <a:spcPts val="400"/>
              </a:spcBef>
              <a:tabLst>
                <a:tab pos="393700" algn="l"/>
                <a:tab pos="850900" algn="l"/>
                <a:tab pos="1308100" algn="l"/>
                <a:tab pos="17653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393700" algn="l"/>
                <a:tab pos="850900" algn="l"/>
                <a:tab pos="1308100" algn="l"/>
                <a:tab pos="1765300" algn="l"/>
              </a:tabLst>
              <a:defRPr sz="2000" b="0">
                <a:solidFill>
                  <a:srgbClr val="FFFFFF"/>
                </a:solidFill>
                <a:effectLst>
                  <a:outerShdw blurRad="38100" dist="38100" dir="2700000" rotWithShape="0">
                    <a:srgbClr val="000000"/>
                  </a:outerShdw>
                </a:effectLst>
                <a:latin typeface="+mn-lt"/>
                <a:ea typeface="+mn-ea"/>
                <a:cs typeface="+mn-cs"/>
                <a:sym typeface="Arial"/>
              </a:defRPr>
            </a:pPr>
            <a:r>
              <a:rPr b="1"/>
              <a:t>A Generic Power Plant &amp; Grid</a:t>
            </a:r>
            <a:r>
              <a:t> (</a:t>
            </a:r>
            <a:r>
              <a:rPr u="sng">
                <a:solidFill>
                  <a:srgbClr val="00CCFF"/>
                </a:solidFill>
                <a:uFill>
                  <a:solidFill>
                    <a:srgbClr val="00CCFF"/>
                  </a:solidFill>
                </a:uFill>
                <a:hlinkClick r:id="rId4"/>
              </a:rPr>
              <a:t>pptx</a:t>
            </a:r>
            <a:r>
              <a:t> / </a:t>
            </a:r>
            <a:r>
              <a:rPr u="sng">
                <a:solidFill>
                  <a:srgbClr val="00CCFF"/>
                </a:solidFill>
                <a:uFill>
                  <a:solidFill>
                    <a:srgbClr val="00CCFF"/>
                  </a:solidFill>
                </a:uFill>
                <a:hlinkClick r:id="rId5"/>
              </a:rPr>
              <a:t>pdf</a:t>
            </a:r>
            <a:r>
              <a:t> / </a:t>
            </a:r>
            <a:r>
              <a:rPr u="sng">
                <a:solidFill>
                  <a:srgbClr val="00CCFF"/>
                </a:solidFill>
                <a:uFill>
                  <a:solidFill>
                    <a:srgbClr val="00CCFF"/>
                  </a:solidFill>
                </a:uFill>
                <a:hlinkClick r:id="rId6"/>
              </a:rPr>
              <a:t>key</a:t>
            </a:r>
            <a:r>
              <a:t>)    </a:t>
            </a:r>
            <a:r>
              <a:rPr b="1"/>
              <a:t> </a:t>
            </a:r>
          </a:p>
          <a:p>
            <a:pPr algn="ctr">
              <a:spcBef>
                <a:spcPts val="400"/>
              </a:spcBef>
              <a:tabLst>
                <a:tab pos="393700" algn="l"/>
                <a:tab pos="850900" algn="l"/>
                <a:tab pos="1308100" algn="l"/>
                <a:tab pos="17653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b="1"/>
          </a:p>
          <a:p>
            <a:pPr algn="ctr">
              <a:spcBef>
                <a:spcPts val="400"/>
              </a:spcBef>
              <a:tabLst>
                <a:tab pos="393700" algn="l"/>
                <a:tab pos="850900" algn="l"/>
                <a:tab pos="1308100" algn="l"/>
                <a:tab pos="1765300" algn="l"/>
              </a:tabLst>
              <a:defRPr sz="2000" b="0">
                <a:solidFill>
                  <a:srgbClr val="FFFFFF"/>
                </a:solidFill>
                <a:effectLst>
                  <a:outerShdw blurRad="38100" dist="38100" dir="2700000" rotWithShape="0">
                    <a:srgbClr val="000000"/>
                  </a:outerShdw>
                </a:effectLst>
                <a:latin typeface="+mn-lt"/>
                <a:ea typeface="+mn-ea"/>
                <a:cs typeface="+mn-cs"/>
                <a:sym typeface="Arial"/>
              </a:defRPr>
            </a:pPr>
            <a:r>
              <a:rPr b="1"/>
              <a:t>A Renewable Distributed Grid (</a:t>
            </a:r>
            <a:r>
              <a:rPr u="sng">
                <a:solidFill>
                  <a:srgbClr val="00CCFF"/>
                </a:solidFill>
                <a:uFill>
                  <a:solidFill>
                    <a:srgbClr val="00CCFF"/>
                  </a:solidFill>
                </a:uFill>
                <a:hlinkClick r:id="rId7"/>
              </a:rPr>
              <a:t>pptx</a:t>
            </a:r>
            <a:r>
              <a:rPr b="1"/>
              <a:t> / </a:t>
            </a:r>
            <a:r>
              <a:rPr u="sng">
                <a:solidFill>
                  <a:srgbClr val="00CCFF"/>
                </a:solidFill>
                <a:uFill>
                  <a:solidFill>
                    <a:srgbClr val="00CCFF"/>
                  </a:solidFill>
                </a:uFill>
                <a:hlinkClick r:id="rId8"/>
              </a:rPr>
              <a:t>pdf</a:t>
            </a:r>
            <a:r>
              <a:rPr b="1"/>
              <a:t> / </a:t>
            </a:r>
            <a:r>
              <a:rPr u="sng">
                <a:solidFill>
                  <a:srgbClr val="00CCFF"/>
                </a:solidFill>
                <a:uFill>
                  <a:solidFill>
                    <a:srgbClr val="00CCFF"/>
                  </a:solidFill>
                </a:uFill>
                <a:hlinkClick r:id="rId9"/>
              </a:rPr>
              <a:t>key</a:t>
            </a:r>
            <a:r>
              <a:rPr b="1"/>
              <a:t>)</a:t>
            </a:r>
          </a:p>
        </p:txBody>
      </p:sp>
      <p:sp>
        <p:nvSpPr>
          <p:cNvPr id="2103" name="Subtitle 5"/>
          <p:cNvSpPr txBox="1"/>
          <p:nvPr/>
        </p:nvSpPr>
        <p:spPr>
          <a:xfrm>
            <a:off x="312985" y="657261"/>
            <a:ext cx="3533627" cy="43513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400"/>
              </a:spcBef>
              <a:defRPr sz="2000" b="0">
                <a:solidFill>
                  <a:srgbClr val="FBC901"/>
                </a:solidFill>
                <a:effectLst>
                  <a:outerShdw blurRad="38100" dist="38100" dir="2700000" rotWithShape="0">
                    <a:srgbClr val="000000"/>
                  </a:outerShdw>
                </a:effectLst>
                <a:latin typeface="+mn-lt"/>
                <a:ea typeface="+mn-ea"/>
                <a:cs typeface="+mn-cs"/>
                <a:sym typeface="Arial"/>
              </a:defRPr>
            </a:lvl1pPr>
          </a:lstStyle>
          <a:p>
            <a:r>
              <a:t>We'll need a Grid able to this:</a:t>
            </a:r>
          </a:p>
        </p:txBody>
      </p:sp>
      <p:sp>
        <p:nvSpPr>
          <p:cNvPr id="2104" name="Subtitle 5"/>
          <p:cNvSpPr txBox="1"/>
          <p:nvPr/>
        </p:nvSpPr>
        <p:spPr>
          <a:xfrm>
            <a:off x="5076775" y="657261"/>
            <a:ext cx="3864025" cy="43513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400"/>
              </a:spcBef>
              <a:defRPr sz="2000" b="0">
                <a:solidFill>
                  <a:srgbClr val="FBC901"/>
                </a:solidFill>
                <a:effectLst>
                  <a:outerShdw blurRad="38100" dist="38100" dir="2700000" rotWithShape="0">
                    <a:srgbClr val="000000"/>
                  </a:outerShdw>
                </a:effectLst>
                <a:latin typeface="+mn-lt"/>
                <a:ea typeface="+mn-ea"/>
                <a:cs typeface="+mn-cs"/>
                <a:sym typeface="Arial"/>
              </a:defRPr>
            </a:lvl1pPr>
          </a:lstStyle>
          <a:p>
            <a:r>
              <a:t>And not today's fragmented this: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6" name="Rectangle 2"/>
          <p:cNvSpPr txBox="1">
            <a:spLocks noGrp="1"/>
          </p:cNvSpPr>
          <p:nvPr>
            <p:ph type="title"/>
          </p:nvPr>
        </p:nvSpPr>
        <p:spPr>
          <a:xfrm>
            <a:off x="304800" y="40530"/>
            <a:ext cx="8534400" cy="710935"/>
          </a:xfrm>
          <a:prstGeom prst="rect">
            <a:avLst/>
          </a:prstGeom>
        </p:spPr>
        <p:txBody>
          <a:bodyPr/>
          <a:lstStyle/>
          <a:p>
            <a:pPr>
              <a:defRPr sz="1900"/>
            </a:pPr>
            <a:r>
              <a:t>But even </a:t>
            </a:r>
            <a:r>
              <a:rPr b="1"/>
              <a:t>with</a:t>
            </a:r>
            <a:r>
              <a:t> a much improved Grid:</a:t>
            </a:r>
          </a:p>
          <a:p>
            <a:pPr>
              <a:defRPr sz="400"/>
            </a:pPr>
            <a:endParaRPr/>
          </a:p>
          <a:p>
            <a:pPr>
              <a:defRPr sz="1900"/>
            </a:pPr>
            <a:r>
              <a:t>WHEN green power is mostly produced is </a:t>
            </a:r>
            <a:r>
              <a:rPr b="1">
                <a:solidFill>
                  <a:srgbClr val="FBC901"/>
                </a:solidFill>
              </a:rPr>
              <a:t>not</a:t>
            </a:r>
            <a:r>
              <a:t> WHEN we mostly want it</a:t>
            </a:r>
          </a:p>
        </p:txBody>
      </p:sp>
      <p:sp>
        <p:nvSpPr>
          <p:cNvPr id="2107" name="Rectangle 3"/>
          <p:cNvSpPr txBox="1">
            <a:spLocks noGrp="1"/>
          </p:cNvSpPr>
          <p:nvPr>
            <p:ph type="body" sz="quarter" idx="1"/>
          </p:nvPr>
        </p:nvSpPr>
        <p:spPr>
          <a:xfrm>
            <a:off x="56838" y="985806"/>
            <a:ext cx="9030324" cy="495157"/>
          </a:xfrm>
          <a:prstGeom prst="rect">
            <a:avLst/>
          </a:prstGeom>
        </p:spPr>
        <p:txBody>
          <a:bodyPr/>
          <a:lstStyle/>
          <a:p>
            <a:pPr>
              <a:tabLst>
                <a:tab pos="444500" algn="l"/>
                <a:tab pos="1016000" algn="l"/>
                <a:tab pos="1473200" algn="l"/>
                <a:tab pos="1930400" algn="l"/>
                <a:tab pos="2387600" algn="l"/>
              </a:tabLst>
            </a:pPr>
            <a:r>
              <a:t>As discussed in my note set </a:t>
            </a:r>
            <a:r>
              <a:rPr b="1"/>
              <a:t>Power Cycles and Energy Storage</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p:txBody>
      </p:sp>
      <p:sp>
        <p:nvSpPr>
          <p:cNvPr id="2108" name="Rectangle 3"/>
          <p:cNvSpPr txBox="1"/>
          <p:nvPr/>
        </p:nvSpPr>
        <p:spPr>
          <a:xfrm>
            <a:off x="2012241" y="1435904"/>
            <a:ext cx="4922157" cy="49515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When we mostly </a:t>
            </a:r>
            <a:r>
              <a:rPr b="1">
                <a:solidFill>
                  <a:srgbClr val="FBC901"/>
                </a:solidFill>
              </a:rPr>
              <a:t>use</a:t>
            </a:r>
            <a:r>
              <a:t> power is early evening:</a:t>
            </a:r>
          </a:p>
        </p:txBody>
      </p:sp>
      <p:sp>
        <p:nvSpPr>
          <p:cNvPr id="2109" name="Rectangle 3"/>
          <p:cNvSpPr txBox="1"/>
          <p:nvPr/>
        </p:nvSpPr>
        <p:spPr>
          <a:xfrm>
            <a:off x="234241" y="4131464"/>
            <a:ext cx="4753748" cy="49515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But we mostly </a:t>
            </a:r>
            <a:r>
              <a:rPr b="1">
                <a:solidFill>
                  <a:srgbClr val="FBC901"/>
                </a:solidFill>
              </a:rPr>
              <a:t>get</a:t>
            </a:r>
            <a:r>
              <a:t> wind power late afternoon:</a:t>
            </a:r>
          </a:p>
        </p:txBody>
      </p:sp>
      <p:sp>
        <p:nvSpPr>
          <p:cNvPr id="2110" name="Rectangle 3"/>
          <p:cNvSpPr txBox="1"/>
          <p:nvPr/>
        </p:nvSpPr>
        <p:spPr>
          <a:xfrm>
            <a:off x="5250741" y="4131464"/>
            <a:ext cx="3781752" cy="49515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And mostly</a:t>
            </a:r>
            <a:r>
              <a:rPr>
                <a:solidFill>
                  <a:srgbClr val="FBC901"/>
                </a:solidFill>
              </a:rPr>
              <a:t> </a:t>
            </a:r>
            <a:r>
              <a:rPr b="1">
                <a:solidFill>
                  <a:srgbClr val="FBC901"/>
                </a:solidFill>
              </a:rPr>
              <a:t>get</a:t>
            </a:r>
            <a:r>
              <a:t> solar power midday:</a:t>
            </a:r>
          </a:p>
        </p:txBody>
      </p:sp>
      <p:sp>
        <p:nvSpPr>
          <p:cNvPr id="2111" name="Rectangle 5"/>
          <p:cNvSpPr txBox="1"/>
          <p:nvPr/>
        </p:nvSpPr>
        <p:spPr>
          <a:xfrm>
            <a:off x="6807200" y="2707545"/>
            <a:ext cx="2247008" cy="4420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www.eia.gov/todayinenergy/detail.cfm?id=12711  </a:t>
            </a:r>
          </a:p>
        </p:txBody>
      </p:sp>
      <p:grpSp>
        <p:nvGrpSpPr>
          <p:cNvPr id="2119" name="Group 17"/>
          <p:cNvGrpSpPr/>
          <p:nvPr/>
        </p:nvGrpSpPr>
        <p:grpSpPr>
          <a:xfrm>
            <a:off x="2443727" y="1909812"/>
            <a:ext cx="4085113" cy="1989088"/>
            <a:chOff x="0" y="0"/>
            <a:chExt cx="4085111" cy="1989086"/>
          </a:xfrm>
        </p:grpSpPr>
        <p:pic>
          <p:nvPicPr>
            <p:cNvPr id="2112" name="Picture 5" descr="Picture 5"/>
            <p:cNvPicPr>
              <a:picLocks noChangeAspect="1"/>
            </p:cNvPicPr>
            <p:nvPr/>
          </p:nvPicPr>
          <p:blipFill>
            <a:blip r:embed="rId5"/>
            <a:stretch>
              <a:fillRect/>
            </a:stretch>
          </p:blipFill>
          <p:spPr>
            <a:xfrm>
              <a:off x="0" y="0"/>
              <a:ext cx="4085112" cy="1989087"/>
            </a:xfrm>
            <a:prstGeom prst="rect">
              <a:avLst/>
            </a:prstGeom>
            <a:ln w="12700" cap="flat">
              <a:noFill/>
              <a:miter lim="400000"/>
            </a:ln>
            <a:effectLst/>
          </p:spPr>
        </p:pic>
        <p:sp>
          <p:nvSpPr>
            <p:cNvPr id="2113" name="Straight Connector 8"/>
            <p:cNvSpPr/>
            <p:nvPr/>
          </p:nvSpPr>
          <p:spPr>
            <a:xfrm flipV="1">
              <a:off x="3313278" y="408017"/>
              <a:ext cx="6801" cy="1326591"/>
            </a:xfrm>
            <a:prstGeom prst="line">
              <a:avLst/>
            </a:prstGeom>
            <a:solidFill>
              <a:schemeClr val="accent1"/>
            </a:solidFill>
            <a:ln w="57150" cap="flat">
              <a:solidFill>
                <a:srgbClr val="FFCC00"/>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14" name="Straight Connector 12"/>
            <p:cNvSpPr/>
            <p:nvPr/>
          </p:nvSpPr>
          <p:spPr>
            <a:xfrm flipV="1">
              <a:off x="2796455" y="408017"/>
              <a:ext cx="6802" cy="1326591"/>
            </a:xfrm>
            <a:prstGeom prst="line">
              <a:avLst/>
            </a:prstGeom>
            <a:solidFill>
              <a:schemeClr val="accent1"/>
            </a:solidFill>
            <a:ln w="57150" cap="flat">
              <a:solidFill>
                <a:srgbClr val="FFCC00"/>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15" name="Straight Connector 13"/>
            <p:cNvSpPr/>
            <p:nvPr/>
          </p:nvSpPr>
          <p:spPr>
            <a:xfrm flipV="1">
              <a:off x="2293234" y="404617"/>
              <a:ext cx="6801" cy="1326590"/>
            </a:xfrm>
            <a:prstGeom prst="line">
              <a:avLst/>
            </a:prstGeom>
            <a:solidFill>
              <a:schemeClr val="accent1"/>
            </a:solidFill>
            <a:ln w="57150" cap="flat">
              <a:solidFill>
                <a:srgbClr val="FFCC00"/>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16" name="Straight Connector 14"/>
            <p:cNvSpPr/>
            <p:nvPr/>
          </p:nvSpPr>
          <p:spPr>
            <a:xfrm flipV="1">
              <a:off x="1790011" y="408017"/>
              <a:ext cx="6802" cy="1326591"/>
            </a:xfrm>
            <a:prstGeom prst="line">
              <a:avLst/>
            </a:prstGeom>
            <a:solidFill>
              <a:schemeClr val="accent1"/>
            </a:solidFill>
            <a:ln w="57150" cap="flat">
              <a:solidFill>
                <a:srgbClr val="FFCC00"/>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17" name="Straight Connector 15"/>
            <p:cNvSpPr/>
            <p:nvPr/>
          </p:nvSpPr>
          <p:spPr>
            <a:xfrm flipV="1">
              <a:off x="1279989" y="408017"/>
              <a:ext cx="6802" cy="1326591"/>
            </a:xfrm>
            <a:prstGeom prst="line">
              <a:avLst/>
            </a:prstGeom>
            <a:solidFill>
              <a:schemeClr val="accent1"/>
            </a:solidFill>
            <a:ln w="57150" cap="flat">
              <a:solidFill>
                <a:srgbClr val="FFCC00"/>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18" name="Straight Connector 16"/>
            <p:cNvSpPr/>
            <p:nvPr/>
          </p:nvSpPr>
          <p:spPr>
            <a:xfrm flipV="1">
              <a:off x="776767" y="408017"/>
              <a:ext cx="6802" cy="1326591"/>
            </a:xfrm>
            <a:prstGeom prst="line">
              <a:avLst/>
            </a:prstGeom>
            <a:solidFill>
              <a:schemeClr val="accent1"/>
            </a:solidFill>
            <a:ln w="57150" cap="flat">
              <a:solidFill>
                <a:srgbClr val="FFCC00"/>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grpSp>
        <p:nvGrpSpPr>
          <p:cNvPr id="2134" name="Group 63"/>
          <p:cNvGrpSpPr/>
          <p:nvPr/>
        </p:nvGrpSpPr>
        <p:grpSpPr>
          <a:xfrm>
            <a:off x="4867597" y="4587016"/>
            <a:ext cx="4038601" cy="1950508"/>
            <a:chOff x="0" y="0"/>
            <a:chExt cx="4038599" cy="1950506"/>
          </a:xfrm>
        </p:grpSpPr>
        <p:sp>
          <p:nvSpPr>
            <p:cNvPr id="2120" name="TextBox 17"/>
            <p:cNvSpPr/>
            <p:nvPr/>
          </p:nvSpPr>
          <p:spPr>
            <a:xfrm>
              <a:off x="0" y="169799"/>
              <a:ext cx="63988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300"/>
                </a:spcBef>
                <a:defRPr sz="1200" b="0">
                  <a:solidFill>
                    <a:srgbClr val="059797"/>
                  </a:solidFill>
                </a:defRPr>
              </a:lvl1pPr>
            </a:lstStyle>
            <a:p>
              <a:r>
                <a:t>100%</a:t>
              </a:r>
            </a:p>
          </p:txBody>
        </p:sp>
        <p:grpSp>
          <p:nvGrpSpPr>
            <p:cNvPr id="2133" name="Group 60"/>
            <p:cNvGrpSpPr/>
            <p:nvPr/>
          </p:nvGrpSpPr>
          <p:grpSpPr>
            <a:xfrm>
              <a:off x="140677" y="-1"/>
              <a:ext cx="3897923" cy="1950508"/>
              <a:chOff x="0" y="0"/>
              <a:chExt cx="3897922" cy="1950506"/>
            </a:xfrm>
          </p:grpSpPr>
          <p:sp>
            <p:nvSpPr>
              <p:cNvPr id="2121" name="Straight Arrow Connector 8"/>
              <p:cNvSpPr/>
              <p:nvPr/>
            </p:nvSpPr>
            <p:spPr>
              <a:xfrm>
                <a:off x="445477" y="1893350"/>
                <a:ext cx="3383300" cy="1096"/>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2122" name="Straight Arrow Connector 9"/>
              <p:cNvSpPr/>
              <p:nvPr/>
            </p:nvSpPr>
            <p:spPr>
              <a:xfrm flipH="1" flipV="1">
                <a:off x="445478" y="-1"/>
                <a:ext cx="4283" cy="1894447"/>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2123" name="Straight Connector 11"/>
              <p:cNvSpPr/>
              <p:nvPr/>
            </p:nvSpPr>
            <p:spPr>
              <a:xfrm flipV="1">
                <a:off x="2728545" y="315741"/>
                <a:ext cx="1161" cy="1578706"/>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24" name="Straight Connector 12"/>
              <p:cNvSpPr/>
              <p:nvPr/>
            </p:nvSpPr>
            <p:spPr>
              <a:xfrm flipV="1">
                <a:off x="1971235" y="315741"/>
                <a:ext cx="1161" cy="1578706"/>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25" name="Straight Connector 13"/>
              <p:cNvSpPr/>
              <p:nvPr/>
            </p:nvSpPr>
            <p:spPr>
              <a:xfrm flipV="1">
                <a:off x="1217637" y="315741"/>
                <a:ext cx="1161" cy="1578706"/>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26" name="Straight Connector 14"/>
              <p:cNvSpPr/>
              <p:nvPr/>
            </p:nvSpPr>
            <p:spPr>
              <a:xfrm flipV="1">
                <a:off x="3506970" y="315741"/>
                <a:ext cx="1161" cy="1578706"/>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27" name="Straight Connector 16"/>
              <p:cNvSpPr/>
              <p:nvPr/>
            </p:nvSpPr>
            <p:spPr>
              <a:xfrm>
                <a:off x="445477" y="318098"/>
                <a:ext cx="3062654" cy="1097"/>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28" name="TextBox 18"/>
              <p:cNvSpPr/>
              <p:nvPr/>
            </p:nvSpPr>
            <p:spPr>
              <a:xfrm>
                <a:off x="0" y="1950506"/>
                <a:ext cx="83526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spcBef>
                    <a:spcPts val="300"/>
                  </a:spcBef>
                  <a:defRPr sz="1200" b="0">
                    <a:solidFill>
                      <a:srgbClr val="059797"/>
                    </a:solidFill>
                  </a:defRPr>
                </a:pPr>
                <a:r>
                  <a:t> Midnight</a:t>
                </a:r>
              </a:p>
            </p:txBody>
          </p:sp>
          <p:sp>
            <p:nvSpPr>
              <p:cNvPr id="2129" name="TextBox 19"/>
              <p:cNvSpPr/>
              <p:nvPr/>
            </p:nvSpPr>
            <p:spPr>
              <a:xfrm>
                <a:off x="1559170" y="1950506"/>
                <a:ext cx="83526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spcBef>
                    <a:spcPts val="300"/>
                  </a:spcBef>
                  <a:defRPr sz="1200" b="0">
                    <a:solidFill>
                      <a:srgbClr val="059797"/>
                    </a:solidFill>
                  </a:defRPr>
                </a:lvl1pPr>
              </a:lstStyle>
              <a:p>
                <a:r>
                  <a:t> Noon</a:t>
                </a:r>
              </a:p>
            </p:txBody>
          </p:sp>
          <p:sp>
            <p:nvSpPr>
              <p:cNvPr id="2130" name="TextBox 20"/>
              <p:cNvSpPr/>
              <p:nvPr/>
            </p:nvSpPr>
            <p:spPr>
              <a:xfrm>
                <a:off x="3062654" y="1948450"/>
                <a:ext cx="83526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spcBef>
                    <a:spcPts val="300"/>
                  </a:spcBef>
                  <a:defRPr sz="1200" b="0">
                    <a:solidFill>
                      <a:srgbClr val="059797"/>
                    </a:solidFill>
                  </a:defRPr>
                </a:pPr>
                <a:r>
                  <a:t> Midnight</a:t>
                </a:r>
              </a:p>
            </p:txBody>
          </p:sp>
          <p:sp>
            <p:nvSpPr>
              <p:cNvPr id="2131" name="Freeform 30"/>
              <p:cNvSpPr/>
              <p:nvPr/>
            </p:nvSpPr>
            <p:spPr>
              <a:xfrm>
                <a:off x="757164" y="329197"/>
                <a:ext cx="2428336" cy="1563157"/>
              </a:xfrm>
              <a:custGeom>
                <a:avLst/>
                <a:gdLst/>
                <a:ahLst/>
                <a:cxnLst>
                  <a:cxn ang="0">
                    <a:pos x="wd2" y="hd2"/>
                  </a:cxn>
                  <a:cxn ang="5400000">
                    <a:pos x="wd2" y="hd2"/>
                  </a:cxn>
                  <a:cxn ang="10800000">
                    <a:pos x="wd2" y="hd2"/>
                  </a:cxn>
                  <a:cxn ang="16200000">
                    <a:pos x="wd2" y="hd2"/>
                  </a:cxn>
                </a:cxnLst>
                <a:rect l="0" t="0" r="r" b="b"/>
                <a:pathLst>
                  <a:path w="21600" h="21544" extrusionOk="0">
                    <a:moveTo>
                      <a:pt x="0" y="21523"/>
                    </a:moveTo>
                    <a:lnTo>
                      <a:pt x="925" y="21523"/>
                    </a:lnTo>
                    <a:cubicBezTo>
                      <a:pt x="1166" y="21523"/>
                      <a:pt x="1240" y="21554"/>
                      <a:pt x="1448" y="21523"/>
                    </a:cubicBezTo>
                    <a:cubicBezTo>
                      <a:pt x="1656" y="21492"/>
                      <a:pt x="1937" y="21500"/>
                      <a:pt x="2172" y="21339"/>
                    </a:cubicBezTo>
                    <a:cubicBezTo>
                      <a:pt x="2407" y="21178"/>
                      <a:pt x="2534" y="21285"/>
                      <a:pt x="2856" y="20557"/>
                    </a:cubicBezTo>
                    <a:cubicBezTo>
                      <a:pt x="3178" y="19829"/>
                      <a:pt x="3654" y="18288"/>
                      <a:pt x="4103" y="16970"/>
                    </a:cubicBezTo>
                    <a:cubicBezTo>
                      <a:pt x="4552" y="15652"/>
                      <a:pt x="5102" y="14011"/>
                      <a:pt x="5551" y="12647"/>
                    </a:cubicBezTo>
                    <a:cubicBezTo>
                      <a:pt x="6000" y="11283"/>
                      <a:pt x="5893" y="10892"/>
                      <a:pt x="6798" y="8784"/>
                    </a:cubicBezTo>
                    <a:cubicBezTo>
                      <a:pt x="7703" y="6676"/>
                      <a:pt x="9607" y="30"/>
                      <a:pt x="10981" y="0"/>
                    </a:cubicBezTo>
                    <a:cubicBezTo>
                      <a:pt x="12355" y="-31"/>
                      <a:pt x="14212" y="6699"/>
                      <a:pt x="15044" y="8600"/>
                    </a:cubicBezTo>
                    <a:cubicBezTo>
                      <a:pt x="15875" y="10501"/>
                      <a:pt x="15680" y="10539"/>
                      <a:pt x="15969" y="11405"/>
                    </a:cubicBezTo>
                    <a:cubicBezTo>
                      <a:pt x="16257" y="12271"/>
                      <a:pt x="16472" y="12915"/>
                      <a:pt x="16773" y="13797"/>
                    </a:cubicBezTo>
                    <a:cubicBezTo>
                      <a:pt x="17075" y="14678"/>
                      <a:pt x="17504" y="15882"/>
                      <a:pt x="17779" y="16694"/>
                    </a:cubicBezTo>
                    <a:cubicBezTo>
                      <a:pt x="18054" y="17507"/>
                      <a:pt x="18235" y="18150"/>
                      <a:pt x="18422" y="18672"/>
                    </a:cubicBezTo>
                    <a:cubicBezTo>
                      <a:pt x="18610" y="19193"/>
                      <a:pt x="18771" y="19469"/>
                      <a:pt x="18905" y="19821"/>
                    </a:cubicBezTo>
                    <a:cubicBezTo>
                      <a:pt x="19039" y="20174"/>
                      <a:pt x="19099" y="20550"/>
                      <a:pt x="19227" y="20787"/>
                    </a:cubicBezTo>
                    <a:cubicBezTo>
                      <a:pt x="19354" y="21025"/>
                      <a:pt x="19455" y="21124"/>
                      <a:pt x="19669" y="21247"/>
                    </a:cubicBezTo>
                    <a:cubicBezTo>
                      <a:pt x="19884" y="21370"/>
                      <a:pt x="20192" y="21477"/>
                      <a:pt x="20514" y="21523"/>
                    </a:cubicBezTo>
                    <a:cubicBezTo>
                      <a:pt x="20836" y="21569"/>
                      <a:pt x="21600" y="21523"/>
                      <a:pt x="21600" y="21523"/>
                    </a:cubicBezTo>
                  </a:path>
                </a:pathLst>
              </a:custGeom>
              <a:noFill/>
              <a:ln w="38100" cap="flat">
                <a:solidFill>
                  <a:srgbClr val="FFCC00"/>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32" name="Freeform 31"/>
              <p:cNvSpPr/>
              <p:nvPr/>
            </p:nvSpPr>
            <p:spPr>
              <a:xfrm>
                <a:off x="1185249" y="814583"/>
                <a:ext cx="1583533" cy="1078346"/>
              </a:xfrm>
              <a:custGeom>
                <a:avLst/>
                <a:gdLst/>
                <a:ahLst/>
                <a:cxnLst>
                  <a:cxn ang="0">
                    <a:pos x="wd2" y="hd2"/>
                  </a:cxn>
                  <a:cxn ang="5400000">
                    <a:pos x="wd2" y="hd2"/>
                  </a:cxn>
                  <a:cxn ang="10800000">
                    <a:pos x="wd2" y="hd2"/>
                  </a:cxn>
                  <a:cxn ang="16200000">
                    <a:pos x="wd2" y="hd2"/>
                  </a:cxn>
                </a:cxnLst>
                <a:rect l="0" t="0" r="r" b="b"/>
                <a:pathLst>
                  <a:path w="21600" h="21544" extrusionOk="0">
                    <a:moveTo>
                      <a:pt x="0" y="21523"/>
                    </a:moveTo>
                    <a:lnTo>
                      <a:pt x="925" y="21523"/>
                    </a:lnTo>
                    <a:cubicBezTo>
                      <a:pt x="1166" y="21523"/>
                      <a:pt x="1240" y="21554"/>
                      <a:pt x="1448" y="21523"/>
                    </a:cubicBezTo>
                    <a:cubicBezTo>
                      <a:pt x="1656" y="21492"/>
                      <a:pt x="1937" y="21500"/>
                      <a:pt x="2172" y="21339"/>
                    </a:cubicBezTo>
                    <a:cubicBezTo>
                      <a:pt x="2407" y="21178"/>
                      <a:pt x="2534" y="21285"/>
                      <a:pt x="2856" y="20557"/>
                    </a:cubicBezTo>
                    <a:cubicBezTo>
                      <a:pt x="3178" y="19829"/>
                      <a:pt x="3654" y="18288"/>
                      <a:pt x="4103" y="16970"/>
                    </a:cubicBezTo>
                    <a:cubicBezTo>
                      <a:pt x="4552" y="15652"/>
                      <a:pt x="5102" y="14011"/>
                      <a:pt x="5551" y="12647"/>
                    </a:cubicBezTo>
                    <a:cubicBezTo>
                      <a:pt x="6000" y="11283"/>
                      <a:pt x="5893" y="10892"/>
                      <a:pt x="6798" y="8784"/>
                    </a:cubicBezTo>
                    <a:cubicBezTo>
                      <a:pt x="7703" y="6676"/>
                      <a:pt x="9607" y="30"/>
                      <a:pt x="10981" y="0"/>
                    </a:cubicBezTo>
                    <a:cubicBezTo>
                      <a:pt x="12355" y="-31"/>
                      <a:pt x="14212" y="6699"/>
                      <a:pt x="15044" y="8600"/>
                    </a:cubicBezTo>
                    <a:cubicBezTo>
                      <a:pt x="15875" y="10501"/>
                      <a:pt x="15680" y="10539"/>
                      <a:pt x="15969" y="11405"/>
                    </a:cubicBezTo>
                    <a:cubicBezTo>
                      <a:pt x="16257" y="12271"/>
                      <a:pt x="16472" y="12915"/>
                      <a:pt x="16773" y="13797"/>
                    </a:cubicBezTo>
                    <a:cubicBezTo>
                      <a:pt x="17075" y="14678"/>
                      <a:pt x="17504" y="15882"/>
                      <a:pt x="17779" y="16694"/>
                    </a:cubicBezTo>
                    <a:cubicBezTo>
                      <a:pt x="18054" y="17507"/>
                      <a:pt x="18235" y="18150"/>
                      <a:pt x="18422" y="18672"/>
                    </a:cubicBezTo>
                    <a:cubicBezTo>
                      <a:pt x="18610" y="19193"/>
                      <a:pt x="18771" y="19469"/>
                      <a:pt x="18905" y="19821"/>
                    </a:cubicBezTo>
                    <a:cubicBezTo>
                      <a:pt x="19039" y="20174"/>
                      <a:pt x="19099" y="20550"/>
                      <a:pt x="19227" y="20787"/>
                    </a:cubicBezTo>
                    <a:cubicBezTo>
                      <a:pt x="19354" y="21025"/>
                      <a:pt x="19455" y="21124"/>
                      <a:pt x="19669" y="21247"/>
                    </a:cubicBezTo>
                    <a:cubicBezTo>
                      <a:pt x="19884" y="21370"/>
                      <a:pt x="20192" y="21477"/>
                      <a:pt x="20514" y="21523"/>
                    </a:cubicBezTo>
                    <a:cubicBezTo>
                      <a:pt x="20836" y="21569"/>
                      <a:pt x="21600" y="21523"/>
                      <a:pt x="21600" y="21523"/>
                    </a:cubicBezTo>
                  </a:path>
                </a:pathLst>
              </a:custGeom>
              <a:noFill/>
              <a:ln w="38100" cap="flat">
                <a:solidFill>
                  <a:srgbClr val="FFCC00"/>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grpSp>
      <p:grpSp>
        <p:nvGrpSpPr>
          <p:cNvPr id="2149" name="Group 61"/>
          <p:cNvGrpSpPr/>
          <p:nvPr/>
        </p:nvGrpSpPr>
        <p:grpSpPr>
          <a:xfrm>
            <a:off x="50799" y="4587016"/>
            <a:ext cx="4038601" cy="1950508"/>
            <a:chOff x="0" y="0"/>
            <a:chExt cx="4038599" cy="1950506"/>
          </a:xfrm>
        </p:grpSpPr>
        <p:sp>
          <p:nvSpPr>
            <p:cNvPr id="2135" name="Straight Arrow Connector 44"/>
            <p:cNvSpPr/>
            <p:nvPr/>
          </p:nvSpPr>
          <p:spPr>
            <a:xfrm>
              <a:off x="586154" y="1893350"/>
              <a:ext cx="3383300" cy="1096"/>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2136" name="Straight Arrow Connector 45"/>
            <p:cNvSpPr/>
            <p:nvPr/>
          </p:nvSpPr>
          <p:spPr>
            <a:xfrm flipH="1" flipV="1">
              <a:off x="586155" y="-1"/>
              <a:ext cx="4283" cy="1894447"/>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2137" name="Straight Connector 46"/>
            <p:cNvSpPr/>
            <p:nvPr/>
          </p:nvSpPr>
          <p:spPr>
            <a:xfrm flipV="1">
              <a:off x="2869223" y="315741"/>
              <a:ext cx="1161" cy="1578706"/>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38" name="Straight Connector 47"/>
            <p:cNvSpPr/>
            <p:nvPr/>
          </p:nvSpPr>
          <p:spPr>
            <a:xfrm flipV="1">
              <a:off x="2111912" y="315741"/>
              <a:ext cx="1161" cy="1578706"/>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39" name="Straight Connector 48"/>
            <p:cNvSpPr/>
            <p:nvPr/>
          </p:nvSpPr>
          <p:spPr>
            <a:xfrm flipV="1">
              <a:off x="1358314" y="315741"/>
              <a:ext cx="1161" cy="1578706"/>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40" name="Straight Connector 49"/>
            <p:cNvSpPr/>
            <p:nvPr/>
          </p:nvSpPr>
          <p:spPr>
            <a:xfrm flipV="1">
              <a:off x="3647647" y="315741"/>
              <a:ext cx="1161" cy="1578706"/>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41" name="Straight Connector 50"/>
            <p:cNvSpPr/>
            <p:nvPr/>
          </p:nvSpPr>
          <p:spPr>
            <a:xfrm>
              <a:off x="586154" y="318098"/>
              <a:ext cx="3062654" cy="1097"/>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42" name="TextBox 51"/>
            <p:cNvSpPr/>
            <p:nvPr/>
          </p:nvSpPr>
          <p:spPr>
            <a:xfrm>
              <a:off x="0" y="157869"/>
              <a:ext cx="63988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spcBef>
                  <a:spcPts val="300"/>
                </a:spcBef>
                <a:defRPr sz="1200" b="0">
                  <a:solidFill>
                    <a:srgbClr val="059797"/>
                  </a:solidFill>
                </a:defRPr>
              </a:lvl1pPr>
            </a:lstStyle>
            <a:p>
              <a:r>
                <a:t>100%</a:t>
              </a:r>
            </a:p>
          </p:txBody>
        </p:sp>
        <p:sp>
          <p:nvSpPr>
            <p:cNvPr id="2143" name="TextBox 52"/>
            <p:cNvSpPr/>
            <p:nvPr/>
          </p:nvSpPr>
          <p:spPr>
            <a:xfrm>
              <a:off x="140677" y="1950506"/>
              <a:ext cx="83526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spcBef>
                  <a:spcPts val="300"/>
                </a:spcBef>
                <a:defRPr sz="1200" b="0">
                  <a:solidFill>
                    <a:srgbClr val="059797"/>
                  </a:solidFill>
                </a:defRPr>
              </a:pPr>
              <a:r>
                <a:t> Midnight</a:t>
              </a:r>
            </a:p>
          </p:txBody>
        </p:sp>
        <p:sp>
          <p:nvSpPr>
            <p:cNvPr id="2144" name="TextBox 53"/>
            <p:cNvSpPr/>
            <p:nvPr/>
          </p:nvSpPr>
          <p:spPr>
            <a:xfrm>
              <a:off x="1699847" y="1950506"/>
              <a:ext cx="83526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spcBef>
                  <a:spcPts val="300"/>
                </a:spcBef>
                <a:defRPr sz="1200" b="0">
                  <a:solidFill>
                    <a:srgbClr val="059797"/>
                  </a:solidFill>
                </a:defRPr>
              </a:pPr>
              <a:r>
                <a:t> Noon</a:t>
              </a:r>
            </a:p>
          </p:txBody>
        </p:sp>
        <p:sp>
          <p:nvSpPr>
            <p:cNvPr id="2145" name="TextBox 54"/>
            <p:cNvSpPr/>
            <p:nvPr/>
          </p:nvSpPr>
          <p:spPr>
            <a:xfrm>
              <a:off x="3203331" y="1948450"/>
              <a:ext cx="83526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spcBef>
                  <a:spcPts val="300"/>
                </a:spcBef>
                <a:defRPr sz="1200" b="0">
                  <a:solidFill>
                    <a:srgbClr val="059797"/>
                  </a:solidFill>
                </a:defRPr>
              </a:pPr>
              <a:r>
                <a:t> Midnight</a:t>
              </a:r>
            </a:p>
          </p:txBody>
        </p:sp>
        <p:grpSp>
          <p:nvGrpSpPr>
            <p:cNvPr id="2148" name="Group 57"/>
            <p:cNvGrpSpPr/>
            <p:nvPr/>
          </p:nvGrpSpPr>
          <p:grpSpPr>
            <a:xfrm>
              <a:off x="613713" y="513015"/>
              <a:ext cx="3038260" cy="1199582"/>
              <a:chOff x="0" y="0"/>
              <a:chExt cx="3038258" cy="1199581"/>
            </a:xfrm>
          </p:grpSpPr>
          <p:sp>
            <p:nvSpPr>
              <p:cNvPr id="2146" name="Freeform 58"/>
              <p:cNvSpPr/>
              <p:nvPr/>
            </p:nvSpPr>
            <p:spPr>
              <a:xfrm>
                <a:off x="886475" y="-1"/>
                <a:ext cx="2151784" cy="1198163"/>
              </a:xfrm>
              <a:custGeom>
                <a:avLst/>
                <a:gdLst/>
                <a:ahLst/>
                <a:cxnLst>
                  <a:cxn ang="0">
                    <a:pos x="wd2" y="hd2"/>
                  </a:cxn>
                  <a:cxn ang="5400000">
                    <a:pos x="wd2" y="hd2"/>
                  </a:cxn>
                  <a:cxn ang="10800000">
                    <a:pos x="wd2" y="hd2"/>
                  </a:cxn>
                  <a:cxn ang="16200000">
                    <a:pos x="wd2" y="hd2"/>
                  </a:cxn>
                </a:cxnLst>
                <a:rect l="0" t="0" r="r" b="b"/>
                <a:pathLst>
                  <a:path w="21600" h="21544" extrusionOk="0">
                    <a:moveTo>
                      <a:pt x="0" y="21523"/>
                    </a:moveTo>
                    <a:lnTo>
                      <a:pt x="925" y="21523"/>
                    </a:lnTo>
                    <a:cubicBezTo>
                      <a:pt x="1166" y="21523"/>
                      <a:pt x="1240" y="21554"/>
                      <a:pt x="1448" y="21523"/>
                    </a:cubicBezTo>
                    <a:cubicBezTo>
                      <a:pt x="1656" y="21492"/>
                      <a:pt x="1937" y="21500"/>
                      <a:pt x="2172" y="21339"/>
                    </a:cubicBezTo>
                    <a:cubicBezTo>
                      <a:pt x="2407" y="21178"/>
                      <a:pt x="2534" y="21285"/>
                      <a:pt x="2856" y="20557"/>
                    </a:cubicBezTo>
                    <a:cubicBezTo>
                      <a:pt x="3178" y="19829"/>
                      <a:pt x="3654" y="18288"/>
                      <a:pt x="4103" y="16970"/>
                    </a:cubicBezTo>
                    <a:cubicBezTo>
                      <a:pt x="4552" y="15652"/>
                      <a:pt x="5102" y="14011"/>
                      <a:pt x="5551" y="12647"/>
                    </a:cubicBezTo>
                    <a:cubicBezTo>
                      <a:pt x="6000" y="11283"/>
                      <a:pt x="5893" y="10892"/>
                      <a:pt x="6798" y="8784"/>
                    </a:cubicBezTo>
                    <a:cubicBezTo>
                      <a:pt x="7703" y="6676"/>
                      <a:pt x="9607" y="30"/>
                      <a:pt x="10981" y="0"/>
                    </a:cubicBezTo>
                    <a:cubicBezTo>
                      <a:pt x="12355" y="-31"/>
                      <a:pt x="14212" y="6699"/>
                      <a:pt x="15044" y="8600"/>
                    </a:cubicBezTo>
                    <a:cubicBezTo>
                      <a:pt x="15875" y="10501"/>
                      <a:pt x="15680" y="10539"/>
                      <a:pt x="15969" y="11405"/>
                    </a:cubicBezTo>
                    <a:cubicBezTo>
                      <a:pt x="16257" y="12271"/>
                      <a:pt x="16472" y="12915"/>
                      <a:pt x="16773" y="13797"/>
                    </a:cubicBezTo>
                    <a:cubicBezTo>
                      <a:pt x="17075" y="14678"/>
                      <a:pt x="17504" y="15882"/>
                      <a:pt x="17779" y="16694"/>
                    </a:cubicBezTo>
                    <a:cubicBezTo>
                      <a:pt x="18054" y="17507"/>
                      <a:pt x="18235" y="18150"/>
                      <a:pt x="18422" y="18672"/>
                    </a:cubicBezTo>
                    <a:cubicBezTo>
                      <a:pt x="18610" y="19193"/>
                      <a:pt x="18771" y="19469"/>
                      <a:pt x="18905" y="19821"/>
                    </a:cubicBezTo>
                    <a:cubicBezTo>
                      <a:pt x="19039" y="20174"/>
                      <a:pt x="19099" y="20550"/>
                      <a:pt x="19227" y="20787"/>
                    </a:cubicBezTo>
                    <a:cubicBezTo>
                      <a:pt x="19354" y="21025"/>
                      <a:pt x="19455" y="21124"/>
                      <a:pt x="19669" y="21247"/>
                    </a:cubicBezTo>
                    <a:cubicBezTo>
                      <a:pt x="19884" y="21370"/>
                      <a:pt x="20192" y="21477"/>
                      <a:pt x="20514" y="21523"/>
                    </a:cubicBezTo>
                    <a:cubicBezTo>
                      <a:pt x="20836" y="21569"/>
                      <a:pt x="21600" y="21523"/>
                      <a:pt x="21600" y="21523"/>
                    </a:cubicBezTo>
                  </a:path>
                </a:pathLst>
              </a:custGeom>
              <a:noFill/>
              <a:ln w="38100" cap="flat">
                <a:solidFill>
                  <a:srgbClr val="66CC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47" name="Straight Connector 59"/>
              <p:cNvSpPr/>
              <p:nvPr/>
            </p:nvSpPr>
            <p:spPr>
              <a:xfrm>
                <a:off x="-1" y="1198330"/>
                <a:ext cx="954667" cy="1252"/>
              </a:xfrm>
              <a:prstGeom prst="line">
                <a:avLst/>
              </a:prstGeom>
              <a:solidFill>
                <a:schemeClr val="accent1"/>
              </a:solidFill>
              <a:ln w="38100" cap="flat">
                <a:solidFill>
                  <a:srgbClr val="66CC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 name="Rectangle 2"/>
          <p:cNvSpPr txBox="1">
            <a:spLocks noGrp="1"/>
          </p:cNvSpPr>
          <p:nvPr>
            <p:ph type="title"/>
          </p:nvPr>
        </p:nvSpPr>
        <p:spPr>
          <a:xfrm>
            <a:off x="22919" y="40530"/>
            <a:ext cx="9098162" cy="495158"/>
          </a:xfrm>
          <a:prstGeom prst="rect">
            <a:avLst/>
          </a:prstGeom>
        </p:spPr>
        <p:txBody>
          <a:bodyPr/>
          <a:lstStyle/>
          <a:p>
            <a:pPr>
              <a:defRPr sz="1900"/>
            </a:pPr>
            <a:r>
              <a:t>A GREEN Grid will thus </a:t>
            </a:r>
            <a:r>
              <a:rPr b="1"/>
              <a:t>also</a:t>
            </a:r>
            <a:r>
              <a:t> require vast short-term </a:t>
            </a:r>
            <a:r>
              <a:rPr b="1"/>
              <a:t>energy storage</a:t>
            </a:r>
          </a:p>
        </p:txBody>
      </p:sp>
      <p:sp>
        <p:nvSpPr>
          <p:cNvPr id="2152" name="Rectangle 3"/>
          <p:cNvSpPr txBox="1">
            <a:spLocks noGrp="1"/>
          </p:cNvSpPr>
          <p:nvPr>
            <p:ph type="body" sz="quarter" idx="1"/>
          </p:nvPr>
        </p:nvSpPr>
        <p:spPr>
          <a:xfrm>
            <a:off x="158438" y="744506"/>
            <a:ext cx="9030324" cy="495157"/>
          </a:xfrm>
          <a:prstGeom prst="rect">
            <a:avLst/>
          </a:prstGeom>
        </p:spPr>
        <p:txBody>
          <a:bodyPr/>
          <a:lstStyle/>
          <a:p>
            <a:pPr>
              <a:tabLst>
                <a:tab pos="444500" algn="l"/>
                <a:tab pos="1016000" algn="l"/>
                <a:tab pos="1473200" algn="l"/>
                <a:tab pos="1930400" algn="l"/>
                <a:tab pos="2387600" algn="l"/>
              </a:tabLst>
              <a:defRPr>
                <a:solidFill>
                  <a:srgbClr val="FBC901"/>
                </a:solidFill>
              </a:defRPr>
            </a:pPr>
            <a:r>
              <a:t>Via technologies either still unproven or still grossly lacking in necessary capacity: </a:t>
            </a:r>
            <a:r>
              <a:rPr baseline="31999"/>
              <a:t>1</a:t>
            </a:r>
          </a:p>
        </p:txBody>
      </p:sp>
      <p:sp>
        <p:nvSpPr>
          <p:cNvPr id="2153" name="Rectangle 3"/>
          <p:cNvSpPr txBox="1"/>
          <p:nvPr/>
        </p:nvSpPr>
        <p:spPr>
          <a:xfrm>
            <a:off x="123451" y="5629733"/>
            <a:ext cx="8897098" cy="49515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1016000" algn="l"/>
                <a:tab pos="1473200" algn="l"/>
                <a:tab pos="1930400" algn="l"/>
                <a:tab pos="2387600" algn="l"/>
              </a:tabLst>
              <a:defRPr b="0">
                <a:solidFill>
                  <a:srgbClr val="FBC901"/>
                </a:solidFill>
                <a:effectLst>
                  <a:outerShdw blurRad="38100" dist="38100" dir="2700000" rotWithShape="0">
                    <a:srgbClr val="000000"/>
                  </a:outerShdw>
                </a:effectLst>
                <a:latin typeface="+mn-lt"/>
                <a:ea typeface="+mn-ea"/>
                <a:cs typeface="+mn-cs"/>
                <a:sym typeface="Arial"/>
              </a:defRPr>
            </a:pPr>
            <a:r>
              <a:t>Technologies that, today, at least DOUBLE the cost of the delivered power </a:t>
            </a:r>
            <a:r>
              <a:rPr baseline="31999"/>
              <a:t>2</a:t>
            </a:r>
          </a:p>
        </p:txBody>
      </p:sp>
      <p:sp>
        <p:nvSpPr>
          <p:cNvPr id="2154" name="Rectangle 5"/>
          <p:cNvSpPr txBox="1"/>
          <p:nvPr/>
        </p:nvSpPr>
        <p:spPr>
          <a:xfrm>
            <a:off x="266700" y="6216751"/>
            <a:ext cx="8534400" cy="61902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400" b="0" i="1">
                <a:solidFill>
                  <a:srgbClr val="2BAD81"/>
                </a:solidFill>
                <a:effectLst>
                  <a:outerShdw blurRad="38100" dist="38100" dir="2700000" rotWithShape="0">
                    <a:srgbClr val="000000"/>
                  </a:outerShdw>
                </a:effectLst>
                <a:latin typeface="+mn-lt"/>
                <a:ea typeface="+mn-ea"/>
                <a:cs typeface="+mn-cs"/>
                <a:sym typeface="Arial"/>
              </a:defRPr>
            </a:pPr>
            <a:r>
              <a:t>1) Figures from my note set: </a:t>
            </a:r>
            <a:r>
              <a:rPr b="1"/>
              <a:t>Power Cycles and Energy Storage</a:t>
            </a:r>
            <a:r>
              <a:t> (</a:t>
            </a:r>
            <a:r>
              <a:rPr u="sng">
                <a:solidFill>
                  <a:srgbClr val="02CBFE"/>
                </a:solidFill>
                <a:uFill>
                  <a:solidFill>
                    <a:srgbClr val="00CCFF"/>
                  </a:solidFill>
                </a:uFill>
                <a:hlinkClick r:id="rId2"/>
              </a:rPr>
              <a:t>pptx</a:t>
            </a:r>
            <a:r>
              <a:t> / </a:t>
            </a:r>
            <a:r>
              <a:rPr u="sng">
                <a:solidFill>
                  <a:srgbClr val="02CBFE"/>
                </a:solidFill>
                <a:uFill>
                  <a:solidFill>
                    <a:srgbClr val="00CCFF"/>
                  </a:solidFill>
                </a:uFill>
                <a:hlinkClick r:id="rId3"/>
              </a:rPr>
              <a:t>pdf</a:t>
            </a:r>
            <a:r>
              <a:t> / </a:t>
            </a:r>
            <a:r>
              <a:rPr u="sng">
                <a:solidFill>
                  <a:srgbClr val="02CBFE"/>
                </a:solidFill>
                <a:uFill>
                  <a:solidFill>
                    <a:srgbClr val="00CCFF"/>
                  </a:solidFill>
                </a:uFill>
                <a:hlinkClick r:id="rId4"/>
              </a:rPr>
              <a:t>key</a:t>
            </a:r>
            <a:r>
              <a:t>)</a:t>
            </a:r>
          </a:p>
          <a:p>
            <a:pPr algn="ctr">
              <a:spcBef>
                <a:spcPts val="300"/>
              </a:spcBef>
              <a:defRPr sz="300" b="0" i="1">
                <a:solidFill>
                  <a:srgbClr val="2BAD81"/>
                </a:solidFill>
                <a:effectLst>
                  <a:outerShdw blurRad="38100" dist="38100" dir="2700000" rotWithShape="0">
                    <a:srgbClr val="000000"/>
                  </a:outerShdw>
                </a:effectLst>
                <a:latin typeface="+mn-lt"/>
                <a:ea typeface="+mn-ea"/>
                <a:cs typeface="+mn-cs"/>
                <a:sym typeface="Arial"/>
              </a:defRPr>
            </a:pPr>
            <a:endParaRPr/>
          </a:p>
          <a:p>
            <a:pPr algn="ctr">
              <a:spcBef>
                <a:spcPts val="300"/>
              </a:spcBef>
              <a:defRPr sz="1400" b="0" i="1">
                <a:solidFill>
                  <a:srgbClr val="2BAD81"/>
                </a:solidFill>
                <a:effectLst>
                  <a:outerShdw blurRad="38100" dist="38100" dir="2700000" rotWithShape="0">
                    <a:srgbClr val="000000"/>
                  </a:outerShdw>
                </a:effectLst>
                <a:latin typeface="+mn-lt"/>
                <a:ea typeface="+mn-ea"/>
                <a:cs typeface="+mn-cs"/>
                <a:sym typeface="Arial"/>
              </a:defRPr>
            </a:pPr>
            <a:r>
              <a:t>2) As documented in my note set: </a:t>
            </a:r>
            <a:r>
              <a:rPr b="1"/>
              <a:t>Power Plant Economics</a:t>
            </a:r>
            <a:r>
              <a:t> (</a:t>
            </a:r>
            <a:r>
              <a:rPr u="sng">
                <a:solidFill>
                  <a:srgbClr val="02CBFE"/>
                </a:solidFill>
                <a:uFill>
                  <a:solidFill>
                    <a:srgbClr val="00CCFF"/>
                  </a:solidFill>
                </a:uFill>
                <a:hlinkClick r:id="rId5"/>
              </a:rPr>
              <a:t>pptx </a:t>
            </a:r>
            <a:r>
              <a:t>/ </a:t>
            </a:r>
            <a:r>
              <a:rPr u="sng">
                <a:solidFill>
                  <a:srgbClr val="02CBFE"/>
                </a:solidFill>
                <a:uFill>
                  <a:solidFill>
                    <a:srgbClr val="00CCFF"/>
                  </a:solidFill>
                </a:uFill>
                <a:hlinkClick r:id="rId6"/>
              </a:rPr>
              <a:t>pdf</a:t>
            </a:r>
            <a:r>
              <a:t> / </a:t>
            </a:r>
            <a:r>
              <a:rPr u="sng">
                <a:solidFill>
                  <a:srgbClr val="02CBFE"/>
                </a:solidFill>
                <a:uFill>
                  <a:solidFill>
                    <a:srgbClr val="00CCFF"/>
                  </a:solidFill>
                </a:uFill>
                <a:hlinkClick r:id="rId7"/>
              </a:rPr>
              <a:t>key)</a:t>
            </a:r>
          </a:p>
        </p:txBody>
      </p:sp>
      <p:grpSp>
        <p:nvGrpSpPr>
          <p:cNvPr id="2173" name="Group 16"/>
          <p:cNvGrpSpPr/>
          <p:nvPr/>
        </p:nvGrpSpPr>
        <p:grpSpPr>
          <a:xfrm>
            <a:off x="636107" y="1497248"/>
            <a:ext cx="1923874" cy="1077764"/>
            <a:chOff x="0" y="0"/>
            <a:chExt cx="1923872" cy="1077763"/>
          </a:xfrm>
        </p:grpSpPr>
        <p:sp>
          <p:nvSpPr>
            <p:cNvPr id="2155" name="Rectangle 17"/>
            <p:cNvSpPr/>
            <p:nvPr/>
          </p:nvSpPr>
          <p:spPr>
            <a:xfrm>
              <a:off x="486979" y="752247"/>
              <a:ext cx="262101" cy="143743"/>
            </a:xfrm>
            <a:prstGeom prst="rect">
              <a:avLst/>
            </a:prstGeom>
            <a:solidFill>
              <a:srgbClr val="78839A"/>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56" name="Isosceles Triangle 18"/>
            <p:cNvSpPr/>
            <p:nvPr/>
          </p:nvSpPr>
          <p:spPr>
            <a:xfrm rot="10800000" flipH="1">
              <a:off x="1158359" y="0"/>
              <a:ext cx="765514" cy="1676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17" y="0"/>
                  </a:lnTo>
                  <a:lnTo>
                    <a:pt x="21600" y="21600"/>
                  </a:lnTo>
                  <a:close/>
                </a:path>
              </a:pathLst>
            </a:custGeom>
            <a:solidFill>
              <a:srgbClr val="6797CC"/>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57" name="Trapezoid 19"/>
            <p:cNvSpPr/>
            <p:nvPr/>
          </p:nvSpPr>
          <p:spPr>
            <a:xfrm>
              <a:off x="1039500" y="0"/>
              <a:ext cx="156047" cy="1676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16200" y="0"/>
                  </a:lnTo>
                  <a:lnTo>
                    <a:pt x="21600" y="21600"/>
                  </a:lnTo>
                  <a:close/>
                </a:path>
              </a:pathLst>
            </a:custGeom>
            <a:solidFill>
              <a:srgbClr val="78839A"/>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58" name="Rectangle 20"/>
            <p:cNvSpPr/>
            <p:nvPr/>
          </p:nvSpPr>
          <p:spPr>
            <a:xfrm rot="18121782">
              <a:off x="443196" y="454485"/>
              <a:ext cx="863220" cy="43401"/>
            </a:xfrm>
            <a:prstGeom prst="rect">
              <a:avLst/>
            </a:prstGeom>
            <a:solidFill>
              <a:srgbClr val="6797CC"/>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2159" name="Rectangle 21"/>
            <p:cNvSpPr/>
            <p:nvPr/>
          </p:nvSpPr>
          <p:spPr>
            <a:xfrm>
              <a:off x="262918" y="1029426"/>
              <a:ext cx="263663" cy="47595"/>
            </a:xfrm>
            <a:prstGeom prst="rect">
              <a:avLst/>
            </a:prstGeom>
            <a:solidFill>
              <a:srgbClr val="6797CC"/>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2160" name="Rectangle 22"/>
            <p:cNvSpPr/>
            <p:nvPr/>
          </p:nvSpPr>
          <p:spPr>
            <a:xfrm>
              <a:off x="1091033" y="102216"/>
              <a:ext cx="122477" cy="41526"/>
            </a:xfrm>
            <a:prstGeom prst="rect">
              <a:avLst/>
            </a:prstGeom>
            <a:solidFill>
              <a:srgbClr val="6797CC"/>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2161" name="Rectangle 23"/>
            <p:cNvSpPr/>
            <p:nvPr/>
          </p:nvSpPr>
          <p:spPr>
            <a:xfrm rot="7293703">
              <a:off x="435331" y="918012"/>
              <a:ext cx="298566" cy="42735"/>
            </a:xfrm>
            <a:prstGeom prst="rect">
              <a:avLst/>
            </a:prstGeom>
            <a:solidFill>
              <a:srgbClr val="6797CC"/>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grpSp>
          <p:nvGrpSpPr>
            <p:cNvPr id="2165" name="Curved Right Arrow 24"/>
            <p:cNvGrpSpPr/>
            <p:nvPr/>
          </p:nvGrpSpPr>
          <p:grpSpPr>
            <a:xfrm>
              <a:off x="570249" y="792172"/>
              <a:ext cx="106498" cy="41530"/>
              <a:chOff x="0" y="0"/>
              <a:chExt cx="106497" cy="41529"/>
            </a:xfrm>
          </p:grpSpPr>
          <p:sp>
            <p:nvSpPr>
              <p:cNvPr id="2162" name="Shape"/>
              <p:cNvSpPr/>
              <p:nvPr/>
            </p:nvSpPr>
            <p:spPr>
              <a:xfrm rot="5400000">
                <a:off x="32484" y="-32485"/>
                <a:ext cx="41530" cy="106499"/>
              </a:xfrm>
              <a:custGeom>
                <a:avLst/>
                <a:gdLst/>
                <a:ahLst/>
                <a:cxnLst>
                  <a:cxn ang="0">
                    <a:pos x="wd2" y="hd2"/>
                  </a:cxn>
                  <a:cxn ang="5400000">
                    <a:pos x="wd2" y="hd2"/>
                  </a:cxn>
                  <a:cxn ang="10800000">
                    <a:pos x="wd2" y="hd2"/>
                  </a:cxn>
                  <a:cxn ang="16200000">
                    <a:pos x="wd2" y="hd2"/>
                  </a:cxn>
                </a:cxnLst>
                <a:rect l="0" t="0" r="r" b="b"/>
                <a:pathLst>
                  <a:path w="20462" h="21600" extrusionOk="0">
                    <a:moveTo>
                      <a:pt x="2" y="9370"/>
                    </a:moveTo>
                    <a:cubicBezTo>
                      <a:pt x="2" y="13642"/>
                      <a:pt x="6314" y="17374"/>
                      <a:pt x="15347" y="18442"/>
                    </a:cubicBezTo>
                    <a:lnTo>
                      <a:pt x="15347" y="17389"/>
                    </a:lnTo>
                    <a:lnTo>
                      <a:pt x="20462" y="19792"/>
                    </a:lnTo>
                    <a:lnTo>
                      <a:pt x="15347" y="21600"/>
                    </a:lnTo>
                    <a:lnTo>
                      <a:pt x="15347" y="20547"/>
                    </a:lnTo>
                    <a:cubicBezTo>
                      <a:pt x="6314" y="19479"/>
                      <a:pt x="2" y="15748"/>
                      <a:pt x="2" y="11475"/>
                    </a:cubicBezTo>
                    <a:close/>
                    <a:moveTo>
                      <a:pt x="20462" y="2106"/>
                    </a:moveTo>
                    <a:cubicBezTo>
                      <a:pt x="10052" y="2106"/>
                      <a:pt x="1301" y="5685"/>
                      <a:pt x="132" y="10422"/>
                    </a:cubicBezTo>
                    <a:lnTo>
                      <a:pt x="132" y="10422"/>
                    </a:lnTo>
                    <a:cubicBezTo>
                      <a:pt x="-1138" y="5280"/>
                      <a:pt x="6935" y="641"/>
                      <a:pt x="18163" y="59"/>
                    </a:cubicBezTo>
                    <a:cubicBezTo>
                      <a:pt x="18926" y="20"/>
                      <a:pt x="19694" y="0"/>
                      <a:pt x="20462" y="0"/>
                    </a:cubicBezTo>
                    <a:close/>
                  </a:path>
                </a:pathLst>
              </a:custGeom>
              <a:solidFill>
                <a:srgbClr val="FF9933"/>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2163" name="Shape"/>
              <p:cNvSpPr/>
              <p:nvPr/>
            </p:nvSpPr>
            <p:spPr>
              <a:xfrm rot="5400000">
                <a:off x="60039" y="-4929"/>
                <a:ext cx="41530" cy="51388"/>
              </a:xfrm>
              <a:custGeom>
                <a:avLst/>
                <a:gdLst/>
                <a:ahLst/>
                <a:cxnLst>
                  <a:cxn ang="0">
                    <a:pos x="wd2" y="hd2"/>
                  </a:cxn>
                  <a:cxn ang="5400000">
                    <a:pos x="wd2" y="hd2"/>
                  </a:cxn>
                  <a:cxn ang="10800000">
                    <a:pos x="wd2" y="hd2"/>
                  </a:cxn>
                  <a:cxn ang="16200000">
                    <a:pos x="wd2" y="hd2"/>
                  </a:cxn>
                </a:cxnLst>
                <a:rect l="0" t="0" r="r" b="b"/>
                <a:pathLst>
                  <a:path w="20462" h="21600" extrusionOk="0">
                    <a:moveTo>
                      <a:pt x="20462" y="4364"/>
                    </a:moveTo>
                    <a:cubicBezTo>
                      <a:pt x="10052" y="4364"/>
                      <a:pt x="1301" y="11782"/>
                      <a:pt x="132" y="21600"/>
                    </a:cubicBezTo>
                    <a:lnTo>
                      <a:pt x="132" y="21600"/>
                    </a:lnTo>
                    <a:cubicBezTo>
                      <a:pt x="-1138" y="10944"/>
                      <a:pt x="6935" y="1328"/>
                      <a:pt x="18163" y="123"/>
                    </a:cubicBezTo>
                    <a:cubicBezTo>
                      <a:pt x="18926" y="41"/>
                      <a:pt x="19694" y="0"/>
                      <a:pt x="20462" y="0"/>
                    </a:cubicBezTo>
                    <a:close/>
                  </a:path>
                </a:pathLst>
              </a:custGeom>
              <a:solidFill>
                <a:srgbClr val="000000">
                  <a:alpha val="20000"/>
                </a:srgbClr>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2164" name="Line"/>
              <p:cNvSpPr/>
              <p:nvPr/>
            </p:nvSpPr>
            <p:spPr>
              <a:xfrm rot="5400000">
                <a:off x="32486" y="-32483"/>
                <a:ext cx="41526" cy="106499"/>
              </a:xfrm>
              <a:custGeom>
                <a:avLst/>
                <a:gdLst/>
                <a:ahLst/>
                <a:cxnLst>
                  <a:cxn ang="0">
                    <a:pos x="wd2" y="hd2"/>
                  </a:cxn>
                  <a:cxn ang="5400000">
                    <a:pos x="wd2" y="hd2"/>
                  </a:cxn>
                  <a:cxn ang="10800000">
                    <a:pos x="wd2" y="hd2"/>
                  </a:cxn>
                  <a:cxn ang="16200000">
                    <a:pos x="wd2" y="hd2"/>
                  </a:cxn>
                </a:cxnLst>
                <a:rect l="0" t="0" r="r" b="b"/>
                <a:pathLst>
                  <a:path w="21600" h="21600" extrusionOk="0">
                    <a:moveTo>
                      <a:pt x="0" y="9370"/>
                    </a:moveTo>
                    <a:cubicBezTo>
                      <a:pt x="0" y="13642"/>
                      <a:pt x="6663" y="17374"/>
                      <a:pt x="16200" y="18442"/>
                    </a:cubicBezTo>
                    <a:lnTo>
                      <a:pt x="16200" y="17389"/>
                    </a:lnTo>
                    <a:lnTo>
                      <a:pt x="21600" y="19792"/>
                    </a:lnTo>
                    <a:lnTo>
                      <a:pt x="16200" y="21600"/>
                    </a:lnTo>
                    <a:lnTo>
                      <a:pt x="16200" y="20547"/>
                    </a:lnTo>
                    <a:cubicBezTo>
                      <a:pt x="6663" y="19479"/>
                      <a:pt x="0" y="15748"/>
                      <a:pt x="0" y="11475"/>
                    </a:cubicBezTo>
                    <a:lnTo>
                      <a:pt x="0" y="9370"/>
                    </a:lnTo>
                    <a:cubicBezTo>
                      <a:pt x="0" y="4195"/>
                      <a:pt x="9671" y="0"/>
                      <a:pt x="21600" y="0"/>
                    </a:cubicBezTo>
                    <a:lnTo>
                      <a:pt x="21600" y="2106"/>
                    </a:lnTo>
                    <a:cubicBezTo>
                      <a:pt x="10610" y="2106"/>
                      <a:pt x="1372" y="5685"/>
                      <a:pt x="137" y="10422"/>
                    </a:cubicBezTo>
                  </a:path>
                </a:pathLst>
              </a:custGeom>
              <a:no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grpSp>
          <p:nvGrpSpPr>
            <p:cNvPr id="2169" name="Curved Right Arrow 25"/>
            <p:cNvGrpSpPr/>
            <p:nvPr/>
          </p:nvGrpSpPr>
          <p:grpSpPr>
            <a:xfrm>
              <a:off x="575819" y="844613"/>
              <a:ext cx="106529" cy="41530"/>
              <a:chOff x="0" y="0"/>
              <a:chExt cx="106528" cy="41529"/>
            </a:xfrm>
          </p:grpSpPr>
          <p:sp>
            <p:nvSpPr>
              <p:cNvPr id="2166" name="Shape"/>
              <p:cNvSpPr/>
              <p:nvPr/>
            </p:nvSpPr>
            <p:spPr>
              <a:xfrm rot="16200000">
                <a:off x="32499" y="-32500"/>
                <a:ext cx="41530" cy="106529"/>
              </a:xfrm>
              <a:custGeom>
                <a:avLst/>
                <a:gdLst/>
                <a:ahLst/>
                <a:cxnLst>
                  <a:cxn ang="0">
                    <a:pos x="wd2" y="hd2"/>
                  </a:cxn>
                  <a:cxn ang="5400000">
                    <a:pos x="wd2" y="hd2"/>
                  </a:cxn>
                  <a:cxn ang="10800000">
                    <a:pos x="wd2" y="hd2"/>
                  </a:cxn>
                  <a:cxn ang="16200000">
                    <a:pos x="wd2" y="hd2"/>
                  </a:cxn>
                </a:cxnLst>
                <a:rect l="0" t="0" r="r" b="b"/>
                <a:pathLst>
                  <a:path w="20462" h="21600" extrusionOk="0">
                    <a:moveTo>
                      <a:pt x="2" y="9370"/>
                    </a:moveTo>
                    <a:cubicBezTo>
                      <a:pt x="2" y="13643"/>
                      <a:pt x="6313" y="17374"/>
                      <a:pt x="15347" y="18443"/>
                    </a:cubicBezTo>
                    <a:lnTo>
                      <a:pt x="15347" y="17390"/>
                    </a:lnTo>
                    <a:lnTo>
                      <a:pt x="20462" y="19793"/>
                    </a:lnTo>
                    <a:lnTo>
                      <a:pt x="15347" y="21600"/>
                    </a:lnTo>
                    <a:lnTo>
                      <a:pt x="15347" y="20548"/>
                    </a:lnTo>
                    <a:cubicBezTo>
                      <a:pt x="6313" y="19479"/>
                      <a:pt x="2" y="15748"/>
                      <a:pt x="2" y="11475"/>
                    </a:cubicBezTo>
                    <a:close/>
                    <a:moveTo>
                      <a:pt x="20462" y="2105"/>
                    </a:moveTo>
                    <a:cubicBezTo>
                      <a:pt x="10051" y="2105"/>
                      <a:pt x="1301" y="5685"/>
                      <a:pt x="131" y="10423"/>
                    </a:cubicBezTo>
                    <a:lnTo>
                      <a:pt x="131" y="10423"/>
                    </a:lnTo>
                    <a:cubicBezTo>
                      <a:pt x="-1138" y="5280"/>
                      <a:pt x="6935" y="641"/>
                      <a:pt x="18164" y="59"/>
                    </a:cubicBezTo>
                    <a:cubicBezTo>
                      <a:pt x="18927" y="20"/>
                      <a:pt x="19694" y="0"/>
                      <a:pt x="20462" y="0"/>
                    </a:cubicBezTo>
                    <a:close/>
                  </a:path>
                </a:pathLst>
              </a:custGeom>
              <a:solidFill>
                <a:srgbClr val="FF9933"/>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2167" name="Shape"/>
              <p:cNvSpPr/>
              <p:nvPr/>
            </p:nvSpPr>
            <p:spPr>
              <a:xfrm rot="16200000">
                <a:off x="4936" y="-4937"/>
                <a:ext cx="41531" cy="51403"/>
              </a:xfrm>
              <a:custGeom>
                <a:avLst/>
                <a:gdLst/>
                <a:ahLst/>
                <a:cxnLst>
                  <a:cxn ang="0">
                    <a:pos x="wd2" y="hd2"/>
                  </a:cxn>
                  <a:cxn ang="5400000">
                    <a:pos x="wd2" y="hd2"/>
                  </a:cxn>
                  <a:cxn ang="10800000">
                    <a:pos x="wd2" y="hd2"/>
                  </a:cxn>
                  <a:cxn ang="16200000">
                    <a:pos x="wd2" y="hd2"/>
                  </a:cxn>
                </a:cxnLst>
                <a:rect l="0" t="0" r="r" b="b"/>
                <a:pathLst>
                  <a:path w="20462" h="21600" extrusionOk="0">
                    <a:moveTo>
                      <a:pt x="20462" y="4362"/>
                    </a:moveTo>
                    <a:cubicBezTo>
                      <a:pt x="10051" y="4362"/>
                      <a:pt x="1301" y="11782"/>
                      <a:pt x="131" y="21600"/>
                    </a:cubicBezTo>
                    <a:lnTo>
                      <a:pt x="131" y="21600"/>
                    </a:lnTo>
                    <a:cubicBezTo>
                      <a:pt x="-1138" y="10943"/>
                      <a:pt x="6935" y="1328"/>
                      <a:pt x="18164" y="123"/>
                    </a:cubicBezTo>
                    <a:cubicBezTo>
                      <a:pt x="18927" y="41"/>
                      <a:pt x="19694" y="0"/>
                      <a:pt x="20462" y="0"/>
                    </a:cubicBezTo>
                    <a:close/>
                  </a:path>
                </a:pathLst>
              </a:custGeom>
              <a:solidFill>
                <a:srgbClr val="000000">
                  <a:alpha val="20000"/>
                </a:srgbClr>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2168" name="Line"/>
              <p:cNvSpPr/>
              <p:nvPr/>
            </p:nvSpPr>
            <p:spPr>
              <a:xfrm rot="16200000">
                <a:off x="32501" y="-32502"/>
                <a:ext cx="41526" cy="106529"/>
              </a:xfrm>
              <a:custGeom>
                <a:avLst/>
                <a:gdLst/>
                <a:ahLst/>
                <a:cxnLst>
                  <a:cxn ang="0">
                    <a:pos x="wd2" y="hd2"/>
                  </a:cxn>
                  <a:cxn ang="5400000">
                    <a:pos x="wd2" y="hd2"/>
                  </a:cxn>
                  <a:cxn ang="10800000">
                    <a:pos x="wd2" y="hd2"/>
                  </a:cxn>
                  <a:cxn ang="16200000">
                    <a:pos x="wd2" y="hd2"/>
                  </a:cxn>
                </a:cxnLst>
                <a:rect l="0" t="0" r="r" b="b"/>
                <a:pathLst>
                  <a:path w="21600" h="21600" extrusionOk="0">
                    <a:moveTo>
                      <a:pt x="0" y="9370"/>
                    </a:moveTo>
                    <a:cubicBezTo>
                      <a:pt x="0" y="13643"/>
                      <a:pt x="6663" y="17374"/>
                      <a:pt x="16200" y="18443"/>
                    </a:cubicBezTo>
                    <a:lnTo>
                      <a:pt x="16200" y="17390"/>
                    </a:lnTo>
                    <a:lnTo>
                      <a:pt x="21600" y="19793"/>
                    </a:lnTo>
                    <a:lnTo>
                      <a:pt x="16200" y="21600"/>
                    </a:lnTo>
                    <a:lnTo>
                      <a:pt x="16200" y="20548"/>
                    </a:lnTo>
                    <a:cubicBezTo>
                      <a:pt x="6663" y="19479"/>
                      <a:pt x="0" y="15748"/>
                      <a:pt x="0" y="11475"/>
                    </a:cubicBezTo>
                    <a:lnTo>
                      <a:pt x="0" y="9370"/>
                    </a:lnTo>
                    <a:cubicBezTo>
                      <a:pt x="0" y="4195"/>
                      <a:pt x="9671" y="0"/>
                      <a:pt x="21600" y="0"/>
                    </a:cubicBezTo>
                    <a:lnTo>
                      <a:pt x="21600" y="2105"/>
                    </a:lnTo>
                    <a:cubicBezTo>
                      <a:pt x="10609" y="2105"/>
                      <a:pt x="1371" y="5685"/>
                      <a:pt x="137" y="10423"/>
                    </a:cubicBezTo>
                  </a:path>
                </a:pathLst>
              </a:custGeom>
              <a:no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sp>
          <p:nvSpPr>
            <p:cNvPr id="2170" name="Oval 26"/>
            <p:cNvSpPr/>
            <p:nvPr/>
          </p:nvSpPr>
          <p:spPr>
            <a:xfrm>
              <a:off x="593520" y="808322"/>
              <a:ext cx="64780" cy="62290"/>
            </a:xfrm>
            <a:prstGeom prst="ellipse">
              <a:avLst/>
            </a:prstGeom>
            <a:solidFill>
              <a:srgbClr val="6D6D6D"/>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71" name="Trapezoid 27"/>
            <p:cNvSpPr/>
            <p:nvPr/>
          </p:nvSpPr>
          <p:spPr>
            <a:xfrm rot="10800000" flipH="1">
              <a:off x="0" y="931528"/>
              <a:ext cx="321882" cy="1394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339" y="0"/>
                  </a:lnTo>
                  <a:lnTo>
                    <a:pt x="19261" y="0"/>
                  </a:lnTo>
                  <a:lnTo>
                    <a:pt x="21600" y="21600"/>
                  </a:lnTo>
                  <a:close/>
                </a:path>
              </a:pathLst>
            </a:custGeom>
            <a:noFill/>
            <a:ln w="38100" cap="flat">
              <a:solidFill>
                <a:srgbClr val="6797CC"/>
              </a:solidFill>
              <a:prstDash val="sysDash"/>
              <a:round/>
            </a:ln>
            <a:effectLst/>
          </p:spPr>
          <p:txBody>
            <a:bodyPr vert="eaVert" wrap="square" lIns="45719" tIns="45719" rIns="45719" bIns="45719" numCol="1" anchor="t">
              <a:noAutofit/>
            </a:bodyPr>
            <a:lstStyle/>
            <a:p>
              <a:pPr>
                <a:defRPr>
                  <a:solidFill>
                    <a:srgbClr val="FFFFFF"/>
                  </a:solidFill>
                </a:defRPr>
              </a:pPr>
              <a:endParaRPr/>
            </a:p>
          </p:txBody>
        </p:sp>
        <p:sp>
          <p:nvSpPr>
            <p:cNvPr id="2172" name="Trapezoid 28"/>
            <p:cNvSpPr/>
            <p:nvPr/>
          </p:nvSpPr>
          <p:spPr>
            <a:xfrm rot="10800000" flipH="1">
              <a:off x="240298" y="930045"/>
              <a:ext cx="161683" cy="1394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57" y="0"/>
                  </a:lnTo>
                  <a:lnTo>
                    <a:pt x="16943" y="0"/>
                  </a:lnTo>
                  <a:lnTo>
                    <a:pt x="21600" y="21600"/>
                  </a:lnTo>
                  <a:close/>
                </a:path>
              </a:pathLst>
            </a:custGeom>
            <a:solidFill>
              <a:srgbClr val="6797CC"/>
            </a:solidFill>
            <a:ln w="38100" cap="flat">
              <a:solidFill>
                <a:srgbClr val="6797CC"/>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sp>
        <p:nvSpPr>
          <p:cNvPr id="2174" name="Rectangle 3"/>
          <p:cNvSpPr txBox="1"/>
          <p:nvPr/>
        </p:nvSpPr>
        <p:spPr>
          <a:xfrm>
            <a:off x="189136" y="2794642"/>
            <a:ext cx="2790963" cy="66503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Pumped Storage Hydro (PSH)</a:t>
            </a:r>
          </a:p>
          <a:p>
            <a: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pPr>
            <a:r>
              <a:t>(the </a:t>
            </a:r>
            <a:r>
              <a:rPr b="1"/>
              <a:t>only</a:t>
            </a:r>
            <a:r>
              <a:t> proven technology)</a:t>
            </a:r>
          </a:p>
        </p:txBody>
      </p:sp>
      <p:pic>
        <p:nvPicPr>
          <p:cNvPr id="2175" name="Picture 4" descr="Picture 4"/>
          <p:cNvPicPr>
            <a:picLocks noChangeAspect="1"/>
          </p:cNvPicPr>
          <p:nvPr/>
        </p:nvPicPr>
        <p:blipFill>
          <a:blip r:embed="rId8"/>
          <a:srcRect l="23649" t="6059" r="23649" b="9088"/>
          <a:stretch>
            <a:fillRect/>
          </a:stretch>
        </p:blipFill>
        <p:spPr>
          <a:xfrm>
            <a:off x="7117863" y="1497246"/>
            <a:ext cx="1138151" cy="1361022"/>
          </a:xfrm>
          <a:prstGeom prst="rect">
            <a:avLst/>
          </a:prstGeom>
          <a:ln w="12700">
            <a:miter lim="400000"/>
          </a:ln>
        </p:spPr>
      </p:pic>
      <p:sp>
        <p:nvSpPr>
          <p:cNvPr id="2176" name="Rectangle 3"/>
          <p:cNvSpPr txBox="1"/>
          <p:nvPr/>
        </p:nvSpPr>
        <p:spPr>
          <a:xfrm>
            <a:off x="7015806" y="2917682"/>
            <a:ext cx="1291577" cy="38868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lvl1pPr>
          </a:lstStyle>
          <a:p>
            <a:r>
              <a:t>Flywheels</a:t>
            </a:r>
          </a:p>
        </p:txBody>
      </p:sp>
      <p:pic>
        <p:nvPicPr>
          <p:cNvPr id="2177" name="Image" descr="Image"/>
          <p:cNvPicPr>
            <a:picLocks noChangeAspect="1"/>
          </p:cNvPicPr>
          <p:nvPr/>
        </p:nvPicPr>
        <p:blipFill>
          <a:blip r:embed="rId9"/>
          <a:stretch>
            <a:fillRect/>
          </a:stretch>
        </p:blipFill>
        <p:spPr>
          <a:xfrm>
            <a:off x="756049" y="3759851"/>
            <a:ext cx="1326937" cy="1360961"/>
          </a:xfrm>
          <a:prstGeom prst="rect">
            <a:avLst/>
          </a:prstGeom>
          <a:ln w="12700">
            <a:miter lim="400000"/>
          </a:ln>
        </p:spPr>
      </p:pic>
      <p:sp>
        <p:nvSpPr>
          <p:cNvPr id="2178" name="Rectangle 3"/>
          <p:cNvSpPr txBox="1"/>
          <p:nvPr/>
        </p:nvSpPr>
        <p:spPr>
          <a:xfrm>
            <a:off x="773729" y="5167058"/>
            <a:ext cx="1291577" cy="38868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lvl1pPr>
          </a:lstStyle>
          <a:p>
            <a:r>
              <a:t>Fuel Cells</a:t>
            </a:r>
          </a:p>
        </p:txBody>
      </p:sp>
      <p:pic>
        <p:nvPicPr>
          <p:cNvPr id="2179" name="Picture 7" descr="Picture 7"/>
          <p:cNvPicPr>
            <a:picLocks noChangeAspect="1"/>
          </p:cNvPicPr>
          <p:nvPr/>
        </p:nvPicPr>
        <p:blipFill>
          <a:blip r:embed="rId10"/>
          <a:stretch>
            <a:fillRect/>
          </a:stretch>
        </p:blipFill>
        <p:spPr>
          <a:xfrm>
            <a:off x="4073661" y="1430096"/>
            <a:ext cx="1326937" cy="1454483"/>
          </a:xfrm>
          <a:prstGeom prst="rect">
            <a:avLst/>
          </a:prstGeom>
          <a:ln w="12700">
            <a:miter lim="400000"/>
          </a:ln>
        </p:spPr>
      </p:pic>
      <p:sp>
        <p:nvSpPr>
          <p:cNvPr id="2180" name="Rectangle 3"/>
          <p:cNvSpPr txBox="1"/>
          <p:nvPr/>
        </p:nvSpPr>
        <p:spPr>
          <a:xfrm>
            <a:off x="3587389" y="2964521"/>
            <a:ext cx="2278835" cy="49515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lvl1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lvl1pPr>
          </a:lstStyle>
          <a:p>
            <a:r>
              <a:t>Compressed Air Storage (CAES)</a:t>
            </a:r>
          </a:p>
        </p:txBody>
      </p:sp>
      <p:grpSp>
        <p:nvGrpSpPr>
          <p:cNvPr id="2243" name="Group 47"/>
          <p:cNvGrpSpPr/>
          <p:nvPr/>
        </p:nvGrpSpPr>
        <p:grpSpPr>
          <a:xfrm>
            <a:off x="3890820" y="4147287"/>
            <a:ext cx="1791423" cy="627119"/>
            <a:chOff x="0" y="0"/>
            <a:chExt cx="1791422" cy="627117"/>
          </a:xfrm>
        </p:grpSpPr>
        <p:sp>
          <p:nvSpPr>
            <p:cNvPr id="2181" name="Line 10"/>
            <p:cNvSpPr/>
            <p:nvPr/>
          </p:nvSpPr>
          <p:spPr>
            <a:xfrm flipH="1" flipV="1">
              <a:off x="557700" y="190035"/>
              <a:ext cx="466814" cy="1"/>
            </a:xfrm>
            <a:prstGeom prst="line">
              <a:avLst/>
            </a:prstGeom>
            <a:noFill/>
            <a:ln w="38100" cap="flat">
              <a:solidFill>
                <a:srgbClr val="969696"/>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nvGrpSpPr>
            <p:cNvPr id="2186" name="AutoShape 6"/>
            <p:cNvGrpSpPr/>
            <p:nvPr/>
          </p:nvGrpSpPr>
          <p:grpSpPr>
            <a:xfrm>
              <a:off x="924482" y="99337"/>
              <a:ext cx="866941" cy="211631"/>
              <a:chOff x="0" y="0"/>
              <a:chExt cx="866939" cy="211630"/>
            </a:xfrm>
          </p:grpSpPr>
          <p:sp>
            <p:nvSpPr>
              <p:cNvPr id="2182" name="Shape"/>
              <p:cNvSpPr/>
              <p:nvPr/>
            </p:nvSpPr>
            <p:spPr>
              <a:xfrm>
                <a:off x="-1" y="-1"/>
                <a:ext cx="866941" cy="211632"/>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4127" y="0"/>
                    </a:lnTo>
                    <a:lnTo>
                      <a:pt x="21600" y="0"/>
                    </a:lnTo>
                    <a:lnTo>
                      <a:pt x="21600" y="4693"/>
                    </a:lnTo>
                    <a:lnTo>
                      <a:pt x="17473" y="21600"/>
                    </a:lnTo>
                    <a:lnTo>
                      <a:pt x="0" y="21600"/>
                    </a:lnTo>
                    <a:close/>
                  </a:path>
                </a:pathLst>
              </a:custGeom>
              <a:solidFill>
                <a:srgbClr val="969696"/>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183" name="Shape"/>
              <p:cNvSpPr/>
              <p:nvPr/>
            </p:nvSpPr>
            <p:spPr>
              <a:xfrm>
                <a:off x="701289" y="-1"/>
                <a:ext cx="165651" cy="211632"/>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21600" y="0"/>
                    </a:lnTo>
                    <a:lnTo>
                      <a:pt x="21600" y="4693"/>
                    </a:lnTo>
                    <a:lnTo>
                      <a:pt x="0" y="21600"/>
                    </a:lnTo>
                    <a:close/>
                  </a:path>
                </a:pathLst>
              </a:custGeom>
              <a:solidFill>
                <a:srgbClr val="000000">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184" name="Shape"/>
              <p:cNvSpPr/>
              <p:nvPr/>
            </p:nvSpPr>
            <p:spPr>
              <a:xfrm>
                <a:off x="-1" y="-1"/>
                <a:ext cx="866941" cy="1656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127" y="0"/>
                    </a:lnTo>
                    <a:lnTo>
                      <a:pt x="21600" y="0"/>
                    </a:lnTo>
                    <a:lnTo>
                      <a:pt x="17473" y="21600"/>
                    </a:lnTo>
                    <a:close/>
                  </a:path>
                </a:pathLst>
              </a:custGeom>
              <a:solidFill>
                <a:srgbClr val="FFFFFF">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185" name="Shape"/>
              <p:cNvSpPr/>
              <p:nvPr/>
            </p:nvSpPr>
            <p:spPr>
              <a:xfrm>
                <a:off x="-1" y="-1"/>
                <a:ext cx="866941" cy="211632"/>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4127" y="0"/>
                    </a:lnTo>
                    <a:lnTo>
                      <a:pt x="21600" y="0"/>
                    </a:lnTo>
                    <a:lnTo>
                      <a:pt x="21600" y="4693"/>
                    </a:lnTo>
                    <a:lnTo>
                      <a:pt x="17473" y="21600"/>
                    </a:lnTo>
                    <a:lnTo>
                      <a:pt x="0" y="21600"/>
                    </a:lnTo>
                    <a:close/>
                    <a:moveTo>
                      <a:pt x="0" y="16907"/>
                    </a:moveTo>
                    <a:lnTo>
                      <a:pt x="17473" y="16907"/>
                    </a:lnTo>
                    <a:lnTo>
                      <a:pt x="21600" y="0"/>
                    </a:lnTo>
                    <a:moveTo>
                      <a:pt x="17473" y="16907"/>
                    </a:moveTo>
                    <a:lnTo>
                      <a:pt x="17473" y="21600"/>
                    </a:lnTo>
                  </a:path>
                </a:pathLst>
              </a:custGeom>
              <a:noFill/>
              <a:ln w="12700" cap="flat">
                <a:solidFill>
                  <a:srgbClr val="FFFFFF"/>
                </a:solidFill>
                <a:prstDash val="solid"/>
                <a:miter lim="800000"/>
              </a:ln>
              <a:effectLst/>
            </p:spPr>
            <p:txBody>
              <a:bodyPr vert="eaVert" wrap="square" lIns="45719" tIns="45719" rIns="45719" bIns="45719" numCol="1" anchor="ctr">
                <a:noAutofit/>
              </a:bodyPr>
              <a:lstStyle/>
              <a:p>
                <a:pPr>
                  <a:defRPr>
                    <a:solidFill>
                      <a:srgbClr val="FFFFFF"/>
                    </a:solidFill>
                  </a:defRPr>
                </a:pPr>
                <a:endParaRPr/>
              </a:p>
            </p:txBody>
          </p:sp>
        </p:grpSp>
        <p:sp>
          <p:nvSpPr>
            <p:cNvPr id="2187" name="Line 11"/>
            <p:cNvSpPr/>
            <p:nvPr/>
          </p:nvSpPr>
          <p:spPr>
            <a:xfrm flipH="1" flipV="1">
              <a:off x="557700" y="431899"/>
              <a:ext cx="466814" cy="1"/>
            </a:xfrm>
            <a:prstGeom prst="line">
              <a:avLst/>
            </a:prstGeom>
            <a:noFill/>
            <a:ln w="38100" cap="flat">
              <a:solidFill>
                <a:srgbClr val="969696"/>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nvGrpSpPr>
            <p:cNvPr id="2192" name="AutoShape 5"/>
            <p:cNvGrpSpPr/>
            <p:nvPr/>
          </p:nvGrpSpPr>
          <p:grpSpPr>
            <a:xfrm>
              <a:off x="891138" y="341201"/>
              <a:ext cx="866941" cy="211631"/>
              <a:chOff x="0" y="0"/>
              <a:chExt cx="866939" cy="211630"/>
            </a:xfrm>
          </p:grpSpPr>
          <p:sp>
            <p:nvSpPr>
              <p:cNvPr id="2188" name="Shape"/>
              <p:cNvSpPr/>
              <p:nvPr/>
            </p:nvSpPr>
            <p:spPr>
              <a:xfrm>
                <a:off x="-1" y="-1"/>
                <a:ext cx="866941" cy="211632"/>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4127" y="0"/>
                    </a:lnTo>
                    <a:lnTo>
                      <a:pt x="21600" y="0"/>
                    </a:lnTo>
                    <a:lnTo>
                      <a:pt x="21600" y="4693"/>
                    </a:lnTo>
                    <a:lnTo>
                      <a:pt x="17473" y="21600"/>
                    </a:lnTo>
                    <a:lnTo>
                      <a:pt x="0" y="21600"/>
                    </a:lnTo>
                    <a:close/>
                  </a:path>
                </a:pathLst>
              </a:custGeom>
              <a:solidFill>
                <a:srgbClr val="969696"/>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189" name="Shape"/>
              <p:cNvSpPr/>
              <p:nvPr/>
            </p:nvSpPr>
            <p:spPr>
              <a:xfrm>
                <a:off x="701289" y="-1"/>
                <a:ext cx="165651" cy="211632"/>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21600" y="0"/>
                    </a:lnTo>
                    <a:lnTo>
                      <a:pt x="21600" y="4693"/>
                    </a:lnTo>
                    <a:lnTo>
                      <a:pt x="0" y="21600"/>
                    </a:lnTo>
                    <a:close/>
                  </a:path>
                </a:pathLst>
              </a:custGeom>
              <a:solidFill>
                <a:srgbClr val="000000">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190" name="Shape"/>
              <p:cNvSpPr/>
              <p:nvPr/>
            </p:nvSpPr>
            <p:spPr>
              <a:xfrm>
                <a:off x="-1" y="-1"/>
                <a:ext cx="866941" cy="1656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127" y="0"/>
                    </a:lnTo>
                    <a:lnTo>
                      <a:pt x="21600" y="0"/>
                    </a:lnTo>
                    <a:lnTo>
                      <a:pt x="17473" y="21600"/>
                    </a:lnTo>
                    <a:close/>
                  </a:path>
                </a:pathLst>
              </a:custGeom>
              <a:solidFill>
                <a:srgbClr val="FFFFFF">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191" name="Shape"/>
              <p:cNvSpPr/>
              <p:nvPr/>
            </p:nvSpPr>
            <p:spPr>
              <a:xfrm>
                <a:off x="-1" y="-1"/>
                <a:ext cx="866941" cy="211632"/>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4127" y="0"/>
                    </a:lnTo>
                    <a:lnTo>
                      <a:pt x="21600" y="0"/>
                    </a:lnTo>
                    <a:lnTo>
                      <a:pt x="21600" y="4693"/>
                    </a:lnTo>
                    <a:lnTo>
                      <a:pt x="17473" y="21600"/>
                    </a:lnTo>
                    <a:lnTo>
                      <a:pt x="0" y="21600"/>
                    </a:lnTo>
                    <a:close/>
                    <a:moveTo>
                      <a:pt x="0" y="16907"/>
                    </a:moveTo>
                    <a:lnTo>
                      <a:pt x="17473" y="16907"/>
                    </a:lnTo>
                    <a:lnTo>
                      <a:pt x="21600" y="0"/>
                    </a:lnTo>
                    <a:moveTo>
                      <a:pt x="17473" y="16907"/>
                    </a:moveTo>
                    <a:lnTo>
                      <a:pt x="17473" y="21600"/>
                    </a:lnTo>
                  </a:path>
                </a:pathLst>
              </a:custGeom>
              <a:noFill/>
              <a:ln w="12700" cap="flat">
                <a:solidFill>
                  <a:srgbClr val="FFFFFF"/>
                </a:solidFill>
                <a:prstDash val="solid"/>
                <a:miter lim="800000"/>
              </a:ln>
              <a:effectLst/>
            </p:spPr>
            <p:txBody>
              <a:bodyPr vert="eaVert" wrap="square" lIns="45719" tIns="45719" rIns="45719" bIns="45719" numCol="1" anchor="ctr">
                <a:noAutofit/>
              </a:bodyPr>
              <a:lstStyle/>
              <a:p>
                <a:pPr>
                  <a:defRPr>
                    <a:solidFill>
                      <a:srgbClr val="FFFFFF"/>
                    </a:solidFill>
                  </a:defRPr>
                </a:pPr>
                <a:endParaRPr/>
              </a:p>
            </p:txBody>
          </p:sp>
        </p:grpSp>
        <p:sp>
          <p:nvSpPr>
            <p:cNvPr id="2193" name="Line 12"/>
            <p:cNvSpPr/>
            <p:nvPr/>
          </p:nvSpPr>
          <p:spPr>
            <a:xfrm flipH="1" flipV="1">
              <a:off x="90886" y="621935"/>
              <a:ext cx="466815" cy="1"/>
            </a:xfrm>
            <a:prstGeom prst="line">
              <a:avLst/>
            </a:prstGeom>
            <a:noFill/>
            <a:ln w="38100" cap="flat">
              <a:solidFill>
                <a:srgbClr val="969696"/>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94" name="Line 13"/>
            <p:cNvSpPr/>
            <p:nvPr/>
          </p:nvSpPr>
          <p:spPr>
            <a:xfrm flipH="1" flipV="1">
              <a:off x="90886" y="0"/>
              <a:ext cx="466815" cy="1"/>
            </a:xfrm>
            <a:prstGeom prst="line">
              <a:avLst/>
            </a:prstGeom>
            <a:noFill/>
            <a:ln w="38100" cap="flat">
              <a:solidFill>
                <a:srgbClr val="969696"/>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95" name="Line 16"/>
            <p:cNvSpPr/>
            <p:nvPr/>
          </p:nvSpPr>
          <p:spPr>
            <a:xfrm flipV="1">
              <a:off x="91534" y="531236"/>
              <a:ext cx="1" cy="90700"/>
            </a:xfrm>
            <a:prstGeom prst="line">
              <a:avLst/>
            </a:prstGeom>
            <a:noFill/>
            <a:ln w="38100" cap="flat">
              <a:solidFill>
                <a:srgbClr val="969696"/>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196" name="Line 18"/>
            <p:cNvSpPr/>
            <p:nvPr/>
          </p:nvSpPr>
          <p:spPr>
            <a:xfrm flipV="1">
              <a:off x="552735" y="432762"/>
              <a:ext cx="1" cy="194356"/>
            </a:xfrm>
            <a:prstGeom prst="line">
              <a:avLst/>
            </a:prstGeom>
            <a:noFill/>
            <a:ln w="38100" cap="flat">
              <a:solidFill>
                <a:srgbClr val="969696"/>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nvGrpSpPr>
            <p:cNvPr id="2207" name="Group 28"/>
            <p:cNvGrpSpPr/>
            <p:nvPr/>
          </p:nvGrpSpPr>
          <p:grpSpPr>
            <a:xfrm>
              <a:off x="1091198" y="129570"/>
              <a:ext cx="200063" cy="90700"/>
              <a:chOff x="0" y="0"/>
              <a:chExt cx="200062" cy="90698"/>
            </a:xfrm>
          </p:grpSpPr>
          <p:grpSp>
            <p:nvGrpSpPr>
              <p:cNvPr id="2201" name="AutoShape 19"/>
              <p:cNvGrpSpPr/>
              <p:nvPr/>
            </p:nvGrpSpPr>
            <p:grpSpPr>
              <a:xfrm>
                <a:off x="36374" y="-1"/>
                <a:ext cx="127313" cy="90700"/>
                <a:chOff x="0" y="0"/>
                <a:chExt cx="127311" cy="90698"/>
              </a:xfrm>
            </p:grpSpPr>
            <p:sp>
              <p:nvSpPr>
                <p:cNvPr id="2197" name="Shape"/>
                <p:cNvSpPr/>
                <p:nvPr/>
              </p:nvSpPr>
              <p:spPr>
                <a:xfrm>
                  <a:off x="-1" y="0"/>
                  <a:ext cx="127313" cy="90699"/>
                </a:xfrm>
                <a:custGeom>
                  <a:avLst/>
                  <a:gdLst/>
                  <a:ahLst/>
                  <a:cxnLst>
                    <a:cxn ang="0">
                      <a:pos x="wd2" y="hd2"/>
                    </a:cxn>
                    <a:cxn ang="5400000">
                      <a:pos x="wd2" y="hd2"/>
                    </a:cxn>
                    <a:cxn ang="10800000">
                      <a:pos x="wd2" y="hd2"/>
                    </a:cxn>
                    <a:cxn ang="16200000">
                      <a:pos x="wd2" y="hd2"/>
                    </a:cxn>
                  </a:cxnLst>
                  <a:rect l="0" t="0" r="r" b="b"/>
                  <a:pathLst>
                    <a:path w="21600" h="21600" extrusionOk="0">
                      <a:moveTo>
                        <a:pt x="0" y="17269"/>
                      </a:moveTo>
                      <a:lnTo>
                        <a:pt x="12303" y="0"/>
                      </a:lnTo>
                      <a:lnTo>
                        <a:pt x="21600" y="0"/>
                      </a:lnTo>
                      <a:lnTo>
                        <a:pt x="21600" y="4331"/>
                      </a:lnTo>
                      <a:lnTo>
                        <a:pt x="9297" y="21600"/>
                      </a:lnTo>
                      <a:lnTo>
                        <a:pt x="0" y="21600"/>
                      </a:lnTo>
                      <a:close/>
                    </a:path>
                  </a:pathLst>
                </a:custGeom>
                <a:solidFill>
                  <a:srgbClr val="FF0000"/>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198" name="Shape"/>
                <p:cNvSpPr/>
                <p:nvPr/>
              </p:nvSpPr>
              <p:spPr>
                <a:xfrm>
                  <a:off x="54799" y="0"/>
                  <a:ext cx="72513" cy="90699"/>
                </a:xfrm>
                <a:custGeom>
                  <a:avLst/>
                  <a:gdLst/>
                  <a:ahLst/>
                  <a:cxnLst>
                    <a:cxn ang="0">
                      <a:pos x="wd2" y="hd2"/>
                    </a:cxn>
                    <a:cxn ang="5400000">
                      <a:pos x="wd2" y="hd2"/>
                    </a:cxn>
                    <a:cxn ang="10800000">
                      <a:pos x="wd2" y="hd2"/>
                    </a:cxn>
                    <a:cxn ang="16200000">
                      <a:pos x="wd2" y="hd2"/>
                    </a:cxn>
                  </a:cxnLst>
                  <a:rect l="0" t="0" r="r" b="b"/>
                  <a:pathLst>
                    <a:path w="21600" h="21600" extrusionOk="0">
                      <a:moveTo>
                        <a:pt x="0" y="17269"/>
                      </a:moveTo>
                      <a:lnTo>
                        <a:pt x="21600" y="0"/>
                      </a:lnTo>
                      <a:lnTo>
                        <a:pt x="21600" y="4331"/>
                      </a:lnTo>
                      <a:lnTo>
                        <a:pt x="0" y="21600"/>
                      </a:lnTo>
                      <a:close/>
                    </a:path>
                  </a:pathLst>
                </a:custGeom>
                <a:solidFill>
                  <a:srgbClr val="000000">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199" name="Shape"/>
                <p:cNvSpPr/>
                <p:nvPr/>
              </p:nvSpPr>
              <p:spPr>
                <a:xfrm>
                  <a:off x="-1" y="-1"/>
                  <a:ext cx="127313" cy="725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303" y="0"/>
                      </a:lnTo>
                      <a:lnTo>
                        <a:pt x="21600" y="0"/>
                      </a:lnTo>
                      <a:lnTo>
                        <a:pt x="9297" y="21600"/>
                      </a:lnTo>
                      <a:close/>
                    </a:path>
                  </a:pathLst>
                </a:custGeom>
                <a:solidFill>
                  <a:srgbClr val="FFFFFF">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200" name="Shape"/>
                <p:cNvSpPr/>
                <p:nvPr/>
              </p:nvSpPr>
              <p:spPr>
                <a:xfrm>
                  <a:off x="-1" y="0"/>
                  <a:ext cx="127313" cy="90699"/>
                </a:xfrm>
                <a:custGeom>
                  <a:avLst/>
                  <a:gdLst/>
                  <a:ahLst/>
                  <a:cxnLst>
                    <a:cxn ang="0">
                      <a:pos x="wd2" y="hd2"/>
                    </a:cxn>
                    <a:cxn ang="5400000">
                      <a:pos x="wd2" y="hd2"/>
                    </a:cxn>
                    <a:cxn ang="10800000">
                      <a:pos x="wd2" y="hd2"/>
                    </a:cxn>
                    <a:cxn ang="16200000">
                      <a:pos x="wd2" y="hd2"/>
                    </a:cxn>
                  </a:cxnLst>
                  <a:rect l="0" t="0" r="r" b="b"/>
                  <a:pathLst>
                    <a:path w="21600" h="21600" extrusionOk="0">
                      <a:moveTo>
                        <a:pt x="0" y="17269"/>
                      </a:moveTo>
                      <a:lnTo>
                        <a:pt x="12303" y="0"/>
                      </a:lnTo>
                      <a:lnTo>
                        <a:pt x="21600" y="0"/>
                      </a:lnTo>
                      <a:lnTo>
                        <a:pt x="21600" y="4331"/>
                      </a:lnTo>
                      <a:lnTo>
                        <a:pt x="9297" y="21600"/>
                      </a:lnTo>
                      <a:lnTo>
                        <a:pt x="0" y="21600"/>
                      </a:lnTo>
                      <a:close/>
                      <a:moveTo>
                        <a:pt x="0" y="17269"/>
                      </a:moveTo>
                      <a:lnTo>
                        <a:pt x="9297" y="17269"/>
                      </a:lnTo>
                      <a:lnTo>
                        <a:pt x="21600" y="0"/>
                      </a:lnTo>
                      <a:moveTo>
                        <a:pt x="9297" y="17269"/>
                      </a:moveTo>
                      <a:lnTo>
                        <a:pt x="9297" y="21600"/>
                      </a:lnTo>
                    </a:path>
                  </a:pathLst>
                </a:custGeom>
                <a:noFill/>
                <a:ln w="12700" cap="flat">
                  <a:solidFill>
                    <a:srgbClr val="FF0000"/>
                  </a:solidFill>
                  <a:prstDash val="solid"/>
                  <a:miter lim="800000"/>
                </a:ln>
                <a:effectLst/>
              </p:spPr>
              <p:txBody>
                <a:bodyPr vert="eaVert" wrap="square" lIns="45719" tIns="45719" rIns="45719" bIns="45719" numCol="1" anchor="ctr">
                  <a:noAutofit/>
                </a:bodyPr>
                <a:lstStyle/>
                <a:p>
                  <a:pPr>
                    <a:defRPr>
                      <a:solidFill>
                        <a:srgbClr val="FFFFFF"/>
                      </a:solidFill>
                    </a:defRPr>
                  </a:pPr>
                  <a:endParaRPr/>
                </a:p>
              </p:txBody>
            </p:sp>
          </p:grpSp>
          <p:grpSp>
            <p:nvGrpSpPr>
              <p:cNvPr id="2206" name="AutoShape 20"/>
              <p:cNvGrpSpPr/>
              <p:nvPr/>
            </p:nvGrpSpPr>
            <p:grpSpPr>
              <a:xfrm>
                <a:off x="0" y="18139"/>
                <a:ext cx="200063" cy="36281"/>
                <a:chOff x="0" y="0"/>
                <a:chExt cx="200062" cy="36279"/>
              </a:xfrm>
            </p:grpSpPr>
            <p:sp>
              <p:nvSpPr>
                <p:cNvPr id="2202" name="Shape"/>
                <p:cNvSpPr/>
                <p:nvPr/>
              </p:nvSpPr>
              <p:spPr>
                <a:xfrm>
                  <a:off x="0" y="0"/>
                  <a:ext cx="200063" cy="36280"/>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66" y="0"/>
                      </a:lnTo>
                      <a:lnTo>
                        <a:pt x="21600" y="0"/>
                      </a:lnTo>
                      <a:lnTo>
                        <a:pt x="21600" y="4693"/>
                      </a:lnTo>
                      <a:lnTo>
                        <a:pt x="18534" y="21600"/>
                      </a:lnTo>
                      <a:lnTo>
                        <a:pt x="0" y="21600"/>
                      </a:lnTo>
                      <a:close/>
                    </a:path>
                  </a:pathLst>
                </a:custGeom>
                <a:solidFill>
                  <a:srgbClr val="FF0000"/>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203" name="Shape"/>
                <p:cNvSpPr/>
                <p:nvPr/>
              </p:nvSpPr>
              <p:spPr>
                <a:xfrm>
                  <a:off x="171665" y="0"/>
                  <a:ext cx="28398" cy="36280"/>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21600" y="0"/>
                      </a:lnTo>
                      <a:lnTo>
                        <a:pt x="21600" y="4693"/>
                      </a:lnTo>
                      <a:lnTo>
                        <a:pt x="0" y="21600"/>
                      </a:lnTo>
                      <a:close/>
                    </a:path>
                  </a:pathLst>
                </a:custGeom>
                <a:solidFill>
                  <a:srgbClr val="000000">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204" name="Shape"/>
                <p:cNvSpPr/>
                <p:nvPr/>
              </p:nvSpPr>
              <p:spPr>
                <a:xfrm>
                  <a:off x="0" y="0"/>
                  <a:ext cx="200063" cy="2839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66" y="0"/>
                      </a:lnTo>
                      <a:lnTo>
                        <a:pt x="21600" y="0"/>
                      </a:lnTo>
                      <a:lnTo>
                        <a:pt x="18534" y="21600"/>
                      </a:lnTo>
                      <a:close/>
                    </a:path>
                  </a:pathLst>
                </a:custGeom>
                <a:solidFill>
                  <a:srgbClr val="FFFFFF">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205" name="Shape"/>
                <p:cNvSpPr/>
                <p:nvPr/>
              </p:nvSpPr>
              <p:spPr>
                <a:xfrm>
                  <a:off x="0" y="0"/>
                  <a:ext cx="200063" cy="36280"/>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66" y="0"/>
                      </a:lnTo>
                      <a:lnTo>
                        <a:pt x="21600" y="0"/>
                      </a:lnTo>
                      <a:lnTo>
                        <a:pt x="21600" y="4693"/>
                      </a:lnTo>
                      <a:lnTo>
                        <a:pt x="18534" y="21600"/>
                      </a:lnTo>
                      <a:lnTo>
                        <a:pt x="0" y="21600"/>
                      </a:lnTo>
                      <a:close/>
                      <a:moveTo>
                        <a:pt x="0" y="16907"/>
                      </a:moveTo>
                      <a:lnTo>
                        <a:pt x="18534" y="16907"/>
                      </a:lnTo>
                      <a:lnTo>
                        <a:pt x="21600" y="0"/>
                      </a:lnTo>
                      <a:moveTo>
                        <a:pt x="18534" y="16907"/>
                      </a:moveTo>
                      <a:lnTo>
                        <a:pt x="18534" y="21600"/>
                      </a:lnTo>
                    </a:path>
                  </a:pathLst>
                </a:custGeom>
                <a:noFill/>
                <a:ln w="12700" cap="flat">
                  <a:solidFill>
                    <a:srgbClr val="FF0000"/>
                  </a:solidFill>
                  <a:prstDash val="solid"/>
                  <a:miter lim="800000"/>
                </a:ln>
                <a:effectLst/>
              </p:spPr>
              <p:txBody>
                <a:bodyPr vert="eaVert" wrap="square" lIns="45719" tIns="45719" rIns="45719" bIns="45719" numCol="1" anchor="ctr">
                  <a:noAutofit/>
                </a:bodyPr>
                <a:lstStyle/>
                <a:p>
                  <a:pPr>
                    <a:defRPr>
                      <a:solidFill>
                        <a:srgbClr val="FFFFFF"/>
                      </a:solidFill>
                    </a:defRPr>
                  </a:pPr>
                  <a:endParaRPr/>
                </a:p>
              </p:txBody>
            </p:sp>
          </p:grpSp>
        </p:grpSp>
        <p:grpSp>
          <p:nvGrpSpPr>
            <p:cNvPr id="2218" name="Group 33"/>
            <p:cNvGrpSpPr/>
            <p:nvPr/>
          </p:nvGrpSpPr>
          <p:grpSpPr>
            <a:xfrm>
              <a:off x="1391292" y="129570"/>
              <a:ext cx="200064" cy="90700"/>
              <a:chOff x="0" y="0"/>
              <a:chExt cx="200062" cy="90698"/>
            </a:xfrm>
          </p:grpSpPr>
          <p:grpSp>
            <p:nvGrpSpPr>
              <p:cNvPr id="2212" name="AutoShape 34"/>
              <p:cNvGrpSpPr/>
              <p:nvPr/>
            </p:nvGrpSpPr>
            <p:grpSpPr>
              <a:xfrm>
                <a:off x="36374" y="-1"/>
                <a:ext cx="127313" cy="90700"/>
                <a:chOff x="0" y="0"/>
                <a:chExt cx="127311" cy="90698"/>
              </a:xfrm>
            </p:grpSpPr>
            <p:sp>
              <p:nvSpPr>
                <p:cNvPr id="2208" name="Shape"/>
                <p:cNvSpPr/>
                <p:nvPr/>
              </p:nvSpPr>
              <p:spPr>
                <a:xfrm>
                  <a:off x="-1" y="0"/>
                  <a:ext cx="127313" cy="90699"/>
                </a:xfrm>
                <a:custGeom>
                  <a:avLst/>
                  <a:gdLst/>
                  <a:ahLst/>
                  <a:cxnLst>
                    <a:cxn ang="0">
                      <a:pos x="wd2" y="hd2"/>
                    </a:cxn>
                    <a:cxn ang="5400000">
                      <a:pos x="wd2" y="hd2"/>
                    </a:cxn>
                    <a:cxn ang="10800000">
                      <a:pos x="wd2" y="hd2"/>
                    </a:cxn>
                    <a:cxn ang="16200000">
                      <a:pos x="wd2" y="hd2"/>
                    </a:cxn>
                  </a:cxnLst>
                  <a:rect l="0" t="0" r="r" b="b"/>
                  <a:pathLst>
                    <a:path w="21600" h="21600" extrusionOk="0">
                      <a:moveTo>
                        <a:pt x="0" y="17269"/>
                      </a:moveTo>
                      <a:lnTo>
                        <a:pt x="12303" y="0"/>
                      </a:lnTo>
                      <a:lnTo>
                        <a:pt x="21600" y="0"/>
                      </a:lnTo>
                      <a:lnTo>
                        <a:pt x="21600" y="4331"/>
                      </a:lnTo>
                      <a:lnTo>
                        <a:pt x="9297" y="21600"/>
                      </a:lnTo>
                      <a:lnTo>
                        <a:pt x="0" y="21600"/>
                      </a:lnTo>
                      <a:close/>
                    </a:path>
                  </a:pathLst>
                </a:custGeom>
                <a:solidFill>
                  <a:srgbClr val="FF0000"/>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209" name="Shape"/>
                <p:cNvSpPr/>
                <p:nvPr/>
              </p:nvSpPr>
              <p:spPr>
                <a:xfrm>
                  <a:off x="54799" y="0"/>
                  <a:ext cx="72513" cy="90699"/>
                </a:xfrm>
                <a:custGeom>
                  <a:avLst/>
                  <a:gdLst/>
                  <a:ahLst/>
                  <a:cxnLst>
                    <a:cxn ang="0">
                      <a:pos x="wd2" y="hd2"/>
                    </a:cxn>
                    <a:cxn ang="5400000">
                      <a:pos x="wd2" y="hd2"/>
                    </a:cxn>
                    <a:cxn ang="10800000">
                      <a:pos x="wd2" y="hd2"/>
                    </a:cxn>
                    <a:cxn ang="16200000">
                      <a:pos x="wd2" y="hd2"/>
                    </a:cxn>
                  </a:cxnLst>
                  <a:rect l="0" t="0" r="r" b="b"/>
                  <a:pathLst>
                    <a:path w="21600" h="21600" extrusionOk="0">
                      <a:moveTo>
                        <a:pt x="0" y="17269"/>
                      </a:moveTo>
                      <a:lnTo>
                        <a:pt x="21600" y="0"/>
                      </a:lnTo>
                      <a:lnTo>
                        <a:pt x="21600" y="4331"/>
                      </a:lnTo>
                      <a:lnTo>
                        <a:pt x="0" y="21600"/>
                      </a:lnTo>
                      <a:close/>
                    </a:path>
                  </a:pathLst>
                </a:custGeom>
                <a:solidFill>
                  <a:srgbClr val="000000">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210" name="Shape"/>
                <p:cNvSpPr/>
                <p:nvPr/>
              </p:nvSpPr>
              <p:spPr>
                <a:xfrm>
                  <a:off x="-1" y="-1"/>
                  <a:ext cx="127313" cy="725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303" y="0"/>
                      </a:lnTo>
                      <a:lnTo>
                        <a:pt x="21600" y="0"/>
                      </a:lnTo>
                      <a:lnTo>
                        <a:pt x="9297" y="21600"/>
                      </a:lnTo>
                      <a:close/>
                    </a:path>
                  </a:pathLst>
                </a:custGeom>
                <a:solidFill>
                  <a:srgbClr val="FFFFFF">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211" name="Shape"/>
                <p:cNvSpPr/>
                <p:nvPr/>
              </p:nvSpPr>
              <p:spPr>
                <a:xfrm>
                  <a:off x="-1" y="0"/>
                  <a:ext cx="127313" cy="90699"/>
                </a:xfrm>
                <a:custGeom>
                  <a:avLst/>
                  <a:gdLst/>
                  <a:ahLst/>
                  <a:cxnLst>
                    <a:cxn ang="0">
                      <a:pos x="wd2" y="hd2"/>
                    </a:cxn>
                    <a:cxn ang="5400000">
                      <a:pos x="wd2" y="hd2"/>
                    </a:cxn>
                    <a:cxn ang="10800000">
                      <a:pos x="wd2" y="hd2"/>
                    </a:cxn>
                    <a:cxn ang="16200000">
                      <a:pos x="wd2" y="hd2"/>
                    </a:cxn>
                  </a:cxnLst>
                  <a:rect l="0" t="0" r="r" b="b"/>
                  <a:pathLst>
                    <a:path w="21600" h="21600" extrusionOk="0">
                      <a:moveTo>
                        <a:pt x="0" y="17269"/>
                      </a:moveTo>
                      <a:lnTo>
                        <a:pt x="12303" y="0"/>
                      </a:lnTo>
                      <a:lnTo>
                        <a:pt x="21600" y="0"/>
                      </a:lnTo>
                      <a:lnTo>
                        <a:pt x="21600" y="4331"/>
                      </a:lnTo>
                      <a:lnTo>
                        <a:pt x="9297" y="21600"/>
                      </a:lnTo>
                      <a:lnTo>
                        <a:pt x="0" y="21600"/>
                      </a:lnTo>
                      <a:close/>
                      <a:moveTo>
                        <a:pt x="0" y="17269"/>
                      </a:moveTo>
                      <a:lnTo>
                        <a:pt x="9297" y="17269"/>
                      </a:lnTo>
                      <a:lnTo>
                        <a:pt x="21600" y="0"/>
                      </a:lnTo>
                      <a:moveTo>
                        <a:pt x="9297" y="17269"/>
                      </a:moveTo>
                      <a:lnTo>
                        <a:pt x="9297" y="21600"/>
                      </a:lnTo>
                    </a:path>
                  </a:pathLst>
                </a:custGeom>
                <a:noFill/>
                <a:ln w="12700" cap="flat">
                  <a:solidFill>
                    <a:srgbClr val="FF0000"/>
                  </a:solidFill>
                  <a:prstDash val="solid"/>
                  <a:miter lim="800000"/>
                </a:ln>
                <a:effectLst/>
              </p:spPr>
              <p:txBody>
                <a:bodyPr vert="eaVert" wrap="square" lIns="45719" tIns="45719" rIns="45719" bIns="45719" numCol="1" anchor="ctr">
                  <a:noAutofit/>
                </a:bodyPr>
                <a:lstStyle/>
                <a:p>
                  <a:pPr>
                    <a:defRPr>
                      <a:solidFill>
                        <a:srgbClr val="FFFFFF"/>
                      </a:solidFill>
                    </a:defRPr>
                  </a:pPr>
                  <a:endParaRPr/>
                </a:p>
              </p:txBody>
            </p:sp>
          </p:grpSp>
          <p:grpSp>
            <p:nvGrpSpPr>
              <p:cNvPr id="2217" name="AutoShape 35"/>
              <p:cNvGrpSpPr/>
              <p:nvPr/>
            </p:nvGrpSpPr>
            <p:grpSpPr>
              <a:xfrm>
                <a:off x="0" y="18139"/>
                <a:ext cx="200063" cy="36281"/>
                <a:chOff x="0" y="0"/>
                <a:chExt cx="200062" cy="36279"/>
              </a:xfrm>
            </p:grpSpPr>
            <p:sp>
              <p:nvSpPr>
                <p:cNvPr id="2213" name="Shape"/>
                <p:cNvSpPr/>
                <p:nvPr/>
              </p:nvSpPr>
              <p:spPr>
                <a:xfrm>
                  <a:off x="0" y="0"/>
                  <a:ext cx="200063" cy="36280"/>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66" y="0"/>
                      </a:lnTo>
                      <a:lnTo>
                        <a:pt x="21600" y="0"/>
                      </a:lnTo>
                      <a:lnTo>
                        <a:pt x="21600" y="4693"/>
                      </a:lnTo>
                      <a:lnTo>
                        <a:pt x="18534" y="21600"/>
                      </a:lnTo>
                      <a:lnTo>
                        <a:pt x="0" y="21600"/>
                      </a:lnTo>
                      <a:close/>
                    </a:path>
                  </a:pathLst>
                </a:custGeom>
                <a:solidFill>
                  <a:srgbClr val="FF0000"/>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214" name="Shape"/>
                <p:cNvSpPr/>
                <p:nvPr/>
              </p:nvSpPr>
              <p:spPr>
                <a:xfrm>
                  <a:off x="171665" y="0"/>
                  <a:ext cx="28398" cy="36280"/>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21600" y="0"/>
                      </a:lnTo>
                      <a:lnTo>
                        <a:pt x="21600" y="4693"/>
                      </a:lnTo>
                      <a:lnTo>
                        <a:pt x="0" y="21600"/>
                      </a:lnTo>
                      <a:close/>
                    </a:path>
                  </a:pathLst>
                </a:custGeom>
                <a:solidFill>
                  <a:srgbClr val="000000">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215" name="Shape"/>
                <p:cNvSpPr/>
                <p:nvPr/>
              </p:nvSpPr>
              <p:spPr>
                <a:xfrm>
                  <a:off x="0" y="0"/>
                  <a:ext cx="200063" cy="2839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66" y="0"/>
                      </a:lnTo>
                      <a:lnTo>
                        <a:pt x="21600" y="0"/>
                      </a:lnTo>
                      <a:lnTo>
                        <a:pt x="18534" y="21600"/>
                      </a:lnTo>
                      <a:close/>
                    </a:path>
                  </a:pathLst>
                </a:custGeom>
                <a:solidFill>
                  <a:srgbClr val="FFFFFF">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216" name="Shape"/>
                <p:cNvSpPr/>
                <p:nvPr/>
              </p:nvSpPr>
              <p:spPr>
                <a:xfrm>
                  <a:off x="0" y="0"/>
                  <a:ext cx="200063" cy="36280"/>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66" y="0"/>
                      </a:lnTo>
                      <a:lnTo>
                        <a:pt x="21600" y="0"/>
                      </a:lnTo>
                      <a:lnTo>
                        <a:pt x="21600" y="4693"/>
                      </a:lnTo>
                      <a:lnTo>
                        <a:pt x="18534" y="21600"/>
                      </a:lnTo>
                      <a:lnTo>
                        <a:pt x="0" y="21600"/>
                      </a:lnTo>
                      <a:close/>
                      <a:moveTo>
                        <a:pt x="0" y="16907"/>
                      </a:moveTo>
                      <a:lnTo>
                        <a:pt x="18534" y="16907"/>
                      </a:lnTo>
                      <a:lnTo>
                        <a:pt x="21600" y="0"/>
                      </a:lnTo>
                      <a:moveTo>
                        <a:pt x="18534" y="16907"/>
                      </a:moveTo>
                      <a:lnTo>
                        <a:pt x="18534" y="21600"/>
                      </a:lnTo>
                    </a:path>
                  </a:pathLst>
                </a:custGeom>
                <a:noFill/>
                <a:ln w="12700" cap="flat">
                  <a:solidFill>
                    <a:srgbClr val="FF0000"/>
                  </a:solidFill>
                  <a:prstDash val="solid"/>
                  <a:miter lim="800000"/>
                </a:ln>
                <a:effectLst/>
              </p:spPr>
              <p:txBody>
                <a:bodyPr vert="eaVert" wrap="square" lIns="45719" tIns="45719" rIns="45719" bIns="45719" numCol="1" anchor="ctr">
                  <a:noAutofit/>
                </a:bodyPr>
                <a:lstStyle/>
                <a:p>
                  <a:pPr>
                    <a:defRPr>
                      <a:solidFill>
                        <a:srgbClr val="FFFFFF"/>
                      </a:solidFill>
                    </a:defRPr>
                  </a:pPr>
                  <a:endParaRPr/>
                </a:p>
              </p:txBody>
            </p:sp>
          </p:grpSp>
        </p:grpSp>
        <p:grpSp>
          <p:nvGrpSpPr>
            <p:cNvPr id="2223" name="AutoShape 38"/>
            <p:cNvGrpSpPr/>
            <p:nvPr/>
          </p:nvGrpSpPr>
          <p:grpSpPr>
            <a:xfrm>
              <a:off x="1357952" y="401666"/>
              <a:ext cx="200064" cy="35903"/>
              <a:chOff x="0" y="0"/>
              <a:chExt cx="200062" cy="35901"/>
            </a:xfrm>
          </p:grpSpPr>
          <p:sp>
            <p:nvSpPr>
              <p:cNvPr id="2219" name="Shape"/>
              <p:cNvSpPr/>
              <p:nvPr/>
            </p:nvSpPr>
            <p:spPr>
              <a:xfrm>
                <a:off x="-1" y="-1"/>
                <a:ext cx="200064" cy="35903"/>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34" y="0"/>
                    </a:lnTo>
                    <a:lnTo>
                      <a:pt x="21600" y="0"/>
                    </a:lnTo>
                    <a:lnTo>
                      <a:pt x="21600" y="4693"/>
                    </a:lnTo>
                    <a:lnTo>
                      <a:pt x="18566" y="21600"/>
                    </a:lnTo>
                    <a:lnTo>
                      <a:pt x="0" y="21600"/>
                    </a:lnTo>
                    <a:close/>
                  </a:path>
                </a:pathLst>
              </a:custGeom>
              <a:solidFill>
                <a:schemeClr val="accent1"/>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220" name="Shape"/>
              <p:cNvSpPr/>
              <p:nvPr/>
            </p:nvSpPr>
            <p:spPr>
              <a:xfrm>
                <a:off x="171961" y="-1"/>
                <a:ext cx="28102" cy="35903"/>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21600" y="0"/>
                    </a:lnTo>
                    <a:lnTo>
                      <a:pt x="21600" y="4693"/>
                    </a:lnTo>
                    <a:lnTo>
                      <a:pt x="0" y="21600"/>
                    </a:lnTo>
                    <a:close/>
                  </a:path>
                </a:pathLst>
              </a:custGeom>
              <a:solidFill>
                <a:srgbClr val="000000">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221" name="Shape"/>
              <p:cNvSpPr/>
              <p:nvPr/>
            </p:nvSpPr>
            <p:spPr>
              <a:xfrm>
                <a:off x="-1" y="-1"/>
                <a:ext cx="200064" cy="2810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34" y="0"/>
                    </a:lnTo>
                    <a:lnTo>
                      <a:pt x="21600" y="0"/>
                    </a:lnTo>
                    <a:lnTo>
                      <a:pt x="18566" y="21600"/>
                    </a:lnTo>
                    <a:close/>
                  </a:path>
                </a:pathLst>
              </a:custGeom>
              <a:solidFill>
                <a:srgbClr val="FFFFFF">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222" name="Shape"/>
              <p:cNvSpPr/>
              <p:nvPr/>
            </p:nvSpPr>
            <p:spPr>
              <a:xfrm>
                <a:off x="-1" y="-1"/>
                <a:ext cx="200064" cy="35903"/>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34" y="0"/>
                    </a:lnTo>
                    <a:lnTo>
                      <a:pt x="21600" y="0"/>
                    </a:lnTo>
                    <a:lnTo>
                      <a:pt x="21600" y="4693"/>
                    </a:lnTo>
                    <a:lnTo>
                      <a:pt x="18566" y="21600"/>
                    </a:lnTo>
                    <a:lnTo>
                      <a:pt x="0" y="21600"/>
                    </a:lnTo>
                    <a:close/>
                    <a:moveTo>
                      <a:pt x="0" y="16907"/>
                    </a:moveTo>
                    <a:lnTo>
                      <a:pt x="18566" y="16907"/>
                    </a:lnTo>
                    <a:lnTo>
                      <a:pt x="21600" y="0"/>
                    </a:lnTo>
                    <a:moveTo>
                      <a:pt x="18566" y="16907"/>
                    </a:moveTo>
                    <a:lnTo>
                      <a:pt x="18566" y="21600"/>
                    </a:lnTo>
                  </a:path>
                </a:pathLst>
              </a:custGeom>
              <a:noFill/>
              <a:ln w="12700" cap="flat">
                <a:solidFill>
                  <a:schemeClr val="accent1"/>
                </a:solidFill>
                <a:prstDash val="solid"/>
                <a:miter lim="800000"/>
              </a:ln>
              <a:effectLst/>
            </p:spPr>
            <p:txBody>
              <a:bodyPr vert="eaVert" wrap="square" lIns="45719" tIns="45719" rIns="45719" bIns="45719" numCol="1" anchor="ctr">
                <a:noAutofit/>
              </a:bodyPr>
              <a:lstStyle/>
              <a:p>
                <a:pPr>
                  <a:defRPr>
                    <a:solidFill>
                      <a:srgbClr val="FFFFFF"/>
                    </a:solidFill>
                  </a:defRPr>
                </a:pPr>
                <a:endParaRPr/>
              </a:p>
            </p:txBody>
          </p:sp>
        </p:grpSp>
        <p:grpSp>
          <p:nvGrpSpPr>
            <p:cNvPr id="2228" name="AutoShape 39"/>
            <p:cNvGrpSpPr/>
            <p:nvPr/>
          </p:nvGrpSpPr>
          <p:grpSpPr>
            <a:xfrm>
              <a:off x="1057857" y="395998"/>
              <a:ext cx="200064" cy="35902"/>
              <a:chOff x="0" y="0"/>
              <a:chExt cx="200062" cy="35901"/>
            </a:xfrm>
          </p:grpSpPr>
          <p:sp>
            <p:nvSpPr>
              <p:cNvPr id="2224" name="Shape"/>
              <p:cNvSpPr/>
              <p:nvPr/>
            </p:nvSpPr>
            <p:spPr>
              <a:xfrm>
                <a:off x="-1" y="-1"/>
                <a:ext cx="200064" cy="35903"/>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34" y="0"/>
                    </a:lnTo>
                    <a:lnTo>
                      <a:pt x="21600" y="0"/>
                    </a:lnTo>
                    <a:lnTo>
                      <a:pt x="21600" y="4693"/>
                    </a:lnTo>
                    <a:lnTo>
                      <a:pt x="18566" y="21600"/>
                    </a:lnTo>
                    <a:lnTo>
                      <a:pt x="0" y="21600"/>
                    </a:lnTo>
                    <a:close/>
                  </a:path>
                </a:pathLst>
              </a:custGeom>
              <a:solidFill>
                <a:schemeClr val="accent1"/>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225" name="Shape"/>
              <p:cNvSpPr/>
              <p:nvPr/>
            </p:nvSpPr>
            <p:spPr>
              <a:xfrm>
                <a:off x="171961" y="-1"/>
                <a:ext cx="28102" cy="35903"/>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21600" y="0"/>
                    </a:lnTo>
                    <a:lnTo>
                      <a:pt x="21600" y="4693"/>
                    </a:lnTo>
                    <a:lnTo>
                      <a:pt x="0" y="21600"/>
                    </a:lnTo>
                    <a:close/>
                  </a:path>
                </a:pathLst>
              </a:custGeom>
              <a:solidFill>
                <a:srgbClr val="000000">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226" name="Shape"/>
              <p:cNvSpPr/>
              <p:nvPr/>
            </p:nvSpPr>
            <p:spPr>
              <a:xfrm>
                <a:off x="-1" y="-1"/>
                <a:ext cx="200064" cy="2810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34" y="0"/>
                    </a:lnTo>
                    <a:lnTo>
                      <a:pt x="21600" y="0"/>
                    </a:lnTo>
                    <a:lnTo>
                      <a:pt x="18566" y="21600"/>
                    </a:lnTo>
                    <a:close/>
                  </a:path>
                </a:pathLst>
              </a:custGeom>
              <a:solidFill>
                <a:srgbClr val="FFFFFF">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227" name="Shape"/>
              <p:cNvSpPr/>
              <p:nvPr/>
            </p:nvSpPr>
            <p:spPr>
              <a:xfrm>
                <a:off x="-1" y="-1"/>
                <a:ext cx="200064" cy="35903"/>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34" y="0"/>
                    </a:lnTo>
                    <a:lnTo>
                      <a:pt x="21600" y="0"/>
                    </a:lnTo>
                    <a:lnTo>
                      <a:pt x="21600" y="4693"/>
                    </a:lnTo>
                    <a:lnTo>
                      <a:pt x="18566" y="21600"/>
                    </a:lnTo>
                    <a:lnTo>
                      <a:pt x="0" y="21600"/>
                    </a:lnTo>
                    <a:close/>
                    <a:moveTo>
                      <a:pt x="0" y="16907"/>
                    </a:moveTo>
                    <a:lnTo>
                      <a:pt x="18566" y="16907"/>
                    </a:lnTo>
                    <a:lnTo>
                      <a:pt x="21600" y="0"/>
                    </a:lnTo>
                    <a:moveTo>
                      <a:pt x="18566" y="16907"/>
                    </a:moveTo>
                    <a:lnTo>
                      <a:pt x="18566" y="21600"/>
                    </a:lnTo>
                  </a:path>
                </a:pathLst>
              </a:custGeom>
              <a:noFill/>
              <a:ln w="12700" cap="flat">
                <a:solidFill>
                  <a:schemeClr val="accent1"/>
                </a:solidFill>
                <a:prstDash val="solid"/>
                <a:miter lim="800000"/>
              </a:ln>
              <a:effectLst/>
            </p:spPr>
            <p:txBody>
              <a:bodyPr vert="eaVert" wrap="square" lIns="45719" tIns="45719" rIns="45719" bIns="45719" numCol="1" anchor="ctr">
                <a:noAutofit/>
              </a:bodyPr>
              <a:lstStyle/>
              <a:p>
                <a:pPr>
                  <a:defRPr>
                    <a:solidFill>
                      <a:srgbClr val="FFFFFF"/>
                    </a:solidFill>
                  </a:defRPr>
                </a:pPr>
                <a:endParaRPr/>
              </a:p>
            </p:txBody>
          </p:sp>
        </p:grpSp>
        <p:grpSp>
          <p:nvGrpSpPr>
            <p:cNvPr id="2240" name="Group 58"/>
            <p:cNvGrpSpPr/>
            <p:nvPr/>
          </p:nvGrpSpPr>
          <p:grpSpPr>
            <a:xfrm>
              <a:off x="-1" y="44055"/>
              <a:ext cx="189173" cy="559859"/>
              <a:chOff x="0" y="0"/>
              <a:chExt cx="189171" cy="559858"/>
            </a:xfrm>
          </p:grpSpPr>
          <p:grpSp>
            <p:nvGrpSpPr>
              <p:cNvPr id="2237" name="Group 15"/>
              <p:cNvGrpSpPr/>
              <p:nvPr/>
            </p:nvGrpSpPr>
            <p:grpSpPr>
              <a:xfrm>
                <a:off x="3015" y="-1"/>
                <a:ext cx="166721" cy="527184"/>
                <a:chOff x="0" y="0"/>
                <a:chExt cx="166720" cy="527182"/>
              </a:xfrm>
            </p:grpSpPr>
            <p:grpSp>
              <p:nvGrpSpPr>
                <p:cNvPr id="2232" name="AutoShape 7"/>
                <p:cNvGrpSpPr/>
                <p:nvPr/>
              </p:nvGrpSpPr>
              <p:grpSpPr>
                <a:xfrm>
                  <a:off x="0" y="81105"/>
                  <a:ext cx="166721" cy="446078"/>
                  <a:chOff x="0" y="0"/>
                  <a:chExt cx="166720" cy="446077"/>
                </a:xfrm>
              </p:grpSpPr>
              <p:sp>
                <p:nvSpPr>
                  <p:cNvPr id="2229" name="Shape"/>
                  <p:cNvSpPr/>
                  <p:nvPr/>
                </p:nvSpPr>
                <p:spPr>
                  <a:xfrm flipH="1">
                    <a:off x="0" y="0"/>
                    <a:ext cx="166721" cy="446078"/>
                  </a:xfrm>
                  <a:custGeom>
                    <a:avLst/>
                    <a:gdLst/>
                    <a:ahLst/>
                    <a:cxnLst>
                      <a:cxn ang="0">
                        <a:pos x="wd2" y="hd2"/>
                      </a:cxn>
                      <a:cxn ang="5400000">
                        <a:pos x="wd2" y="hd2"/>
                      </a:cxn>
                      <a:cxn ang="10800000">
                        <a:pos x="wd2" y="hd2"/>
                      </a:cxn>
                      <a:cxn ang="16200000">
                        <a:pos x="wd2" y="hd2"/>
                      </a:cxn>
                    </a:cxnLst>
                    <a:rect l="0" t="0" r="r" b="b"/>
                    <a:pathLst>
                      <a:path w="21600" h="21600" extrusionOk="0">
                        <a:moveTo>
                          <a:pt x="0" y="2001"/>
                        </a:moveTo>
                        <a:cubicBezTo>
                          <a:pt x="0" y="896"/>
                          <a:pt x="4835" y="0"/>
                          <a:pt x="10800" y="0"/>
                        </a:cubicBezTo>
                        <a:cubicBezTo>
                          <a:pt x="16765" y="0"/>
                          <a:pt x="21600" y="896"/>
                          <a:pt x="21600" y="2001"/>
                        </a:cubicBezTo>
                        <a:lnTo>
                          <a:pt x="21600" y="19599"/>
                        </a:lnTo>
                        <a:cubicBezTo>
                          <a:pt x="21600" y="20704"/>
                          <a:pt x="16765" y="21600"/>
                          <a:pt x="10800" y="21600"/>
                        </a:cubicBezTo>
                        <a:cubicBezTo>
                          <a:pt x="4835" y="21600"/>
                          <a:pt x="0" y="20704"/>
                          <a:pt x="0" y="19599"/>
                        </a:cubicBezTo>
                        <a:close/>
                      </a:path>
                    </a:pathLst>
                  </a:custGeom>
                  <a:solidFill>
                    <a:srgbClr val="003366"/>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230" name="Oval"/>
                  <p:cNvSpPr/>
                  <p:nvPr/>
                </p:nvSpPr>
                <p:spPr>
                  <a:xfrm flipH="1">
                    <a:off x="0" y="0"/>
                    <a:ext cx="166720" cy="82662"/>
                  </a:xfrm>
                  <a:prstGeom prst="ellipse">
                    <a:avLst/>
                  </a:prstGeom>
                  <a:solidFill>
                    <a:srgbClr val="FFFFFF">
                      <a:alpha val="4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231" name="Line"/>
                  <p:cNvSpPr/>
                  <p:nvPr/>
                </p:nvSpPr>
                <p:spPr>
                  <a:xfrm flipH="1">
                    <a:off x="0" y="0"/>
                    <a:ext cx="166721" cy="446078"/>
                  </a:xfrm>
                  <a:custGeom>
                    <a:avLst/>
                    <a:gdLst/>
                    <a:ahLst/>
                    <a:cxnLst>
                      <a:cxn ang="0">
                        <a:pos x="wd2" y="hd2"/>
                      </a:cxn>
                      <a:cxn ang="5400000">
                        <a:pos x="wd2" y="hd2"/>
                      </a:cxn>
                      <a:cxn ang="10800000">
                        <a:pos x="wd2" y="hd2"/>
                      </a:cxn>
                      <a:cxn ang="16200000">
                        <a:pos x="wd2" y="hd2"/>
                      </a:cxn>
                    </a:cxnLst>
                    <a:rect l="0" t="0" r="r" b="b"/>
                    <a:pathLst>
                      <a:path w="21600" h="21600" extrusionOk="0">
                        <a:moveTo>
                          <a:pt x="21600" y="2001"/>
                        </a:moveTo>
                        <a:cubicBezTo>
                          <a:pt x="21600" y="3107"/>
                          <a:pt x="16765" y="4003"/>
                          <a:pt x="10800" y="4003"/>
                        </a:cubicBezTo>
                        <a:cubicBezTo>
                          <a:pt x="4835" y="4003"/>
                          <a:pt x="0" y="3107"/>
                          <a:pt x="0" y="2001"/>
                        </a:cubicBezTo>
                        <a:cubicBezTo>
                          <a:pt x="0" y="896"/>
                          <a:pt x="4835" y="0"/>
                          <a:pt x="10800" y="0"/>
                        </a:cubicBezTo>
                        <a:cubicBezTo>
                          <a:pt x="16765" y="0"/>
                          <a:pt x="21600" y="896"/>
                          <a:pt x="21600" y="2001"/>
                        </a:cubicBezTo>
                        <a:lnTo>
                          <a:pt x="21600" y="19599"/>
                        </a:lnTo>
                        <a:cubicBezTo>
                          <a:pt x="21600" y="20704"/>
                          <a:pt x="16765" y="21600"/>
                          <a:pt x="10800" y="21600"/>
                        </a:cubicBezTo>
                        <a:cubicBezTo>
                          <a:pt x="4835" y="21600"/>
                          <a:pt x="0" y="20704"/>
                          <a:pt x="0" y="19599"/>
                        </a:cubicBezTo>
                        <a:lnTo>
                          <a:pt x="0" y="2001"/>
                        </a:lnTo>
                      </a:path>
                    </a:pathLst>
                  </a:custGeom>
                  <a:no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grpSp>
              <p:nvGrpSpPr>
                <p:cNvPr id="2236" name="AutoShape 8"/>
                <p:cNvGrpSpPr/>
                <p:nvPr/>
              </p:nvGrpSpPr>
              <p:grpSpPr>
                <a:xfrm>
                  <a:off x="0" y="-1"/>
                  <a:ext cx="166721" cy="202764"/>
                  <a:chOff x="0" y="0"/>
                  <a:chExt cx="166720" cy="202762"/>
                </a:xfrm>
              </p:grpSpPr>
              <p:sp>
                <p:nvSpPr>
                  <p:cNvPr id="2233" name="Shape"/>
                  <p:cNvSpPr/>
                  <p:nvPr/>
                </p:nvSpPr>
                <p:spPr>
                  <a:xfrm flipH="1">
                    <a:off x="0" y="0"/>
                    <a:ext cx="166721" cy="202763"/>
                  </a:xfrm>
                  <a:custGeom>
                    <a:avLst/>
                    <a:gdLst/>
                    <a:ahLst/>
                    <a:cxnLst>
                      <a:cxn ang="0">
                        <a:pos x="wd2" y="hd2"/>
                      </a:cxn>
                      <a:cxn ang="5400000">
                        <a:pos x="wd2" y="hd2"/>
                      </a:cxn>
                      <a:cxn ang="10800000">
                        <a:pos x="wd2" y="hd2"/>
                      </a:cxn>
                      <a:cxn ang="16200000">
                        <a:pos x="wd2" y="hd2"/>
                      </a:cxn>
                    </a:cxnLst>
                    <a:rect l="0" t="0" r="r" b="b"/>
                    <a:pathLst>
                      <a:path w="21600" h="21600" extrusionOk="0">
                        <a:moveTo>
                          <a:pt x="0" y="2220"/>
                        </a:moveTo>
                        <a:cubicBezTo>
                          <a:pt x="0" y="994"/>
                          <a:pt x="4835" y="0"/>
                          <a:pt x="10800" y="0"/>
                        </a:cubicBezTo>
                        <a:cubicBezTo>
                          <a:pt x="16765" y="0"/>
                          <a:pt x="21600" y="994"/>
                          <a:pt x="21600" y="2220"/>
                        </a:cubicBezTo>
                        <a:lnTo>
                          <a:pt x="21600" y="19380"/>
                        </a:lnTo>
                        <a:cubicBezTo>
                          <a:pt x="21600" y="20606"/>
                          <a:pt x="16765" y="21600"/>
                          <a:pt x="10800" y="21600"/>
                        </a:cubicBezTo>
                        <a:cubicBezTo>
                          <a:pt x="4835" y="21600"/>
                          <a:pt x="0" y="20606"/>
                          <a:pt x="0" y="19380"/>
                        </a:cubicBezTo>
                        <a:close/>
                      </a:path>
                    </a:pathLst>
                  </a:custGeom>
                  <a:solidFill>
                    <a:srgbClr val="FF9933"/>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234" name="Oval"/>
                  <p:cNvSpPr/>
                  <p:nvPr/>
                </p:nvSpPr>
                <p:spPr>
                  <a:xfrm flipH="1">
                    <a:off x="0" y="0"/>
                    <a:ext cx="166720" cy="41680"/>
                  </a:xfrm>
                  <a:prstGeom prst="ellipse">
                    <a:avLst/>
                  </a:prstGeom>
                  <a:solidFill>
                    <a:srgbClr val="FFFFFF">
                      <a:alpha val="4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235" name="Line"/>
                  <p:cNvSpPr/>
                  <p:nvPr/>
                </p:nvSpPr>
                <p:spPr>
                  <a:xfrm flipH="1">
                    <a:off x="0" y="0"/>
                    <a:ext cx="166721" cy="202763"/>
                  </a:xfrm>
                  <a:custGeom>
                    <a:avLst/>
                    <a:gdLst/>
                    <a:ahLst/>
                    <a:cxnLst>
                      <a:cxn ang="0">
                        <a:pos x="wd2" y="hd2"/>
                      </a:cxn>
                      <a:cxn ang="5400000">
                        <a:pos x="wd2" y="hd2"/>
                      </a:cxn>
                      <a:cxn ang="10800000">
                        <a:pos x="wd2" y="hd2"/>
                      </a:cxn>
                      <a:cxn ang="16200000">
                        <a:pos x="wd2" y="hd2"/>
                      </a:cxn>
                    </a:cxnLst>
                    <a:rect l="0" t="0" r="r" b="b"/>
                    <a:pathLst>
                      <a:path w="21600" h="21600" extrusionOk="0">
                        <a:moveTo>
                          <a:pt x="21600" y="2220"/>
                        </a:moveTo>
                        <a:cubicBezTo>
                          <a:pt x="21600" y="3446"/>
                          <a:pt x="16765" y="4440"/>
                          <a:pt x="10800" y="4440"/>
                        </a:cubicBezTo>
                        <a:cubicBezTo>
                          <a:pt x="4835" y="4440"/>
                          <a:pt x="0" y="3446"/>
                          <a:pt x="0" y="2220"/>
                        </a:cubicBezTo>
                        <a:cubicBezTo>
                          <a:pt x="0" y="994"/>
                          <a:pt x="4835" y="0"/>
                          <a:pt x="10800" y="0"/>
                        </a:cubicBezTo>
                        <a:cubicBezTo>
                          <a:pt x="16765" y="0"/>
                          <a:pt x="21600" y="994"/>
                          <a:pt x="21600" y="2220"/>
                        </a:cubicBezTo>
                        <a:lnTo>
                          <a:pt x="21600" y="19380"/>
                        </a:lnTo>
                        <a:cubicBezTo>
                          <a:pt x="21600" y="20606"/>
                          <a:pt x="16765" y="21600"/>
                          <a:pt x="10800" y="21600"/>
                        </a:cubicBezTo>
                        <a:cubicBezTo>
                          <a:pt x="4835" y="21600"/>
                          <a:pt x="0" y="20606"/>
                          <a:pt x="0" y="19380"/>
                        </a:cubicBezTo>
                        <a:lnTo>
                          <a:pt x="0" y="2220"/>
                        </a:lnTo>
                      </a:path>
                    </a:pathLst>
                  </a:custGeom>
                  <a:no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grpSp>
          <p:sp>
            <p:nvSpPr>
              <p:cNvPr id="2238" name="TextBox 64"/>
              <p:cNvSpPr txBox="1"/>
              <p:nvPr/>
            </p:nvSpPr>
            <p:spPr>
              <a:xfrm rot="5400000">
                <a:off x="-3444" y="11068"/>
                <a:ext cx="196060" cy="18917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spcBef>
                    <a:spcPts val="300"/>
                  </a:spcBef>
                  <a:defRPr>
                    <a:solidFill>
                      <a:srgbClr val="059797"/>
                    </a:solidFill>
                  </a:defRPr>
                </a:lvl1pPr>
              </a:lstStyle>
              <a:p>
                <a:r>
                  <a:t>+</a:t>
                </a:r>
              </a:p>
            </p:txBody>
          </p:sp>
          <p:sp>
            <p:nvSpPr>
              <p:cNvPr id="2239" name="TextBox 65"/>
              <p:cNvSpPr txBox="1"/>
              <p:nvPr/>
            </p:nvSpPr>
            <p:spPr>
              <a:xfrm rot="5400000">
                <a:off x="-3444" y="367242"/>
                <a:ext cx="196060" cy="18917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spcBef>
                    <a:spcPts val="300"/>
                  </a:spcBef>
                  <a:defRPr>
                    <a:solidFill>
                      <a:srgbClr val="059797"/>
                    </a:solidFill>
                  </a:defRPr>
                </a:lvl1pPr>
              </a:lstStyle>
              <a:p>
                <a:r>
                  <a:t>-</a:t>
                </a:r>
              </a:p>
            </p:txBody>
          </p:sp>
        </p:grpSp>
        <p:sp>
          <p:nvSpPr>
            <p:cNvPr id="2241" name="Line 14"/>
            <p:cNvSpPr/>
            <p:nvPr/>
          </p:nvSpPr>
          <p:spPr>
            <a:xfrm flipH="1">
              <a:off x="90886" y="0"/>
              <a:ext cx="1" cy="60467"/>
            </a:xfrm>
            <a:prstGeom prst="line">
              <a:avLst/>
            </a:prstGeom>
            <a:noFill/>
            <a:ln w="38100" cap="flat">
              <a:solidFill>
                <a:srgbClr val="969696"/>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242" name="Line 18"/>
            <p:cNvSpPr/>
            <p:nvPr/>
          </p:nvSpPr>
          <p:spPr>
            <a:xfrm flipV="1">
              <a:off x="570874" y="-1"/>
              <a:ext cx="1" cy="194357"/>
            </a:xfrm>
            <a:prstGeom prst="line">
              <a:avLst/>
            </a:prstGeom>
            <a:noFill/>
            <a:ln w="38100" cap="flat">
              <a:solidFill>
                <a:srgbClr val="969696"/>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sp>
        <p:nvSpPr>
          <p:cNvPr id="2244" name="Rectangle 3"/>
          <p:cNvSpPr txBox="1"/>
          <p:nvPr/>
        </p:nvSpPr>
        <p:spPr>
          <a:xfrm>
            <a:off x="3803289" y="4890990"/>
            <a:ext cx="1791423" cy="49515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lvl1pPr>
          </a:lstStyle>
          <a:p>
            <a:r>
              <a:t>Super Capacitors</a:t>
            </a:r>
          </a:p>
        </p:txBody>
      </p:sp>
      <p:pic>
        <p:nvPicPr>
          <p:cNvPr id="2245" name="Picture 4" descr="Picture 4"/>
          <p:cNvPicPr>
            <a:picLocks noChangeAspect="1"/>
          </p:cNvPicPr>
          <p:nvPr/>
        </p:nvPicPr>
        <p:blipFill>
          <a:blip r:embed="rId11"/>
          <a:stretch>
            <a:fillRect/>
          </a:stretch>
        </p:blipFill>
        <p:spPr>
          <a:xfrm>
            <a:off x="6764535" y="3679309"/>
            <a:ext cx="1722146" cy="1379911"/>
          </a:xfrm>
          <a:prstGeom prst="rect">
            <a:avLst/>
          </a:prstGeom>
          <a:ln w="12700">
            <a:miter lim="400000"/>
          </a:ln>
        </p:spPr>
      </p:pic>
      <p:sp>
        <p:nvSpPr>
          <p:cNvPr id="2246" name="Rectangle 3"/>
          <p:cNvSpPr txBox="1"/>
          <p:nvPr/>
        </p:nvSpPr>
        <p:spPr>
          <a:xfrm>
            <a:off x="6765883" y="5141658"/>
            <a:ext cx="1791423" cy="49515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lvl1pPr>
          </a:lstStyle>
          <a:p>
            <a:r>
              <a:t>Super Batteries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8" name="Rectangle 3"/>
          <p:cNvSpPr txBox="1">
            <a:spLocks noGrp="1"/>
          </p:cNvSpPr>
          <p:nvPr>
            <p:ph type="body" idx="1"/>
          </p:nvPr>
        </p:nvSpPr>
        <p:spPr>
          <a:xfrm>
            <a:off x="285438" y="935006"/>
            <a:ext cx="8534401" cy="4428685"/>
          </a:xfrm>
          <a:prstGeom prst="rect">
            <a:avLst/>
          </a:prstGeom>
        </p:spPr>
        <p:txBody>
          <a:bodyPr/>
          <a:lstStyle/>
          <a:p>
            <a:pPr algn="ctr">
              <a:tabLst>
                <a:tab pos="444500" algn="l"/>
                <a:tab pos="1016000" algn="l"/>
                <a:tab pos="1473200" algn="l"/>
                <a:tab pos="1930400" algn="l"/>
                <a:tab pos="2387600" algn="l"/>
              </a:tabLst>
            </a:pPr>
            <a:r>
              <a:t>The preceding seven slides were a grossly compressed explanation of WHY</a:t>
            </a:r>
          </a:p>
          <a:p>
            <a:pPr algn="ctr">
              <a:tabLst>
                <a:tab pos="444500" algn="l"/>
                <a:tab pos="1016000" algn="l"/>
                <a:tab pos="1473200" algn="l"/>
                <a:tab pos="1930400" algn="l"/>
                <a:tab pos="2387600" algn="l"/>
              </a:tabLst>
            </a:pPr>
            <a:endParaRPr/>
          </a:p>
          <a:p>
            <a:pPr algn="ctr">
              <a:tabLst>
                <a:tab pos="444500" algn="l"/>
                <a:tab pos="1016000" algn="l"/>
                <a:tab pos="1473200" algn="l"/>
                <a:tab pos="1930400" algn="l"/>
                <a:tab pos="2387600" algn="l"/>
              </a:tabLst>
            </a:pPr>
            <a:r>
              <a:t>this note set has focused so strongly on the TRANSITION to PEVs + Green Power</a:t>
            </a:r>
          </a:p>
          <a:p>
            <a:pPr algn="ctr">
              <a:tabLst>
                <a:tab pos="444500" algn="l"/>
                <a:tab pos="1016000" algn="l"/>
                <a:tab pos="1473200" algn="l"/>
                <a:tab pos="1930400" algn="l"/>
                <a:tab pos="2387600" algn="l"/>
              </a:tabLst>
            </a:pPr>
            <a:endParaRPr/>
          </a:p>
          <a:p>
            <a:pPr algn="ctr">
              <a:tabLst>
                <a:tab pos="444500" algn="l"/>
                <a:tab pos="1016000" algn="l"/>
                <a:tab pos="1473200" algn="l"/>
                <a:tab pos="1930400" algn="l"/>
                <a:tab pos="2387600" algn="l"/>
              </a:tabLst>
            </a:pPr>
            <a:r>
              <a:t>and why I believe that complete transition could take decades</a:t>
            </a:r>
          </a:p>
          <a:p>
            <a:pPr algn="ctr">
              <a:tabLst>
                <a:tab pos="444500" algn="l"/>
                <a:tab pos="1016000" algn="l"/>
                <a:tab pos="1473200" algn="l"/>
                <a:tab pos="1930400" algn="l"/>
                <a:tab pos="2387600" algn="l"/>
              </a:tabLst>
            </a:pPr>
            <a:endParaRPr/>
          </a:p>
          <a:p>
            <a:pPr algn="ctr">
              <a:tabLst>
                <a:tab pos="444500" algn="l"/>
                <a:tab pos="1016000" algn="l"/>
                <a:tab pos="1473200" algn="l"/>
                <a:tab pos="1930400" algn="l"/>
                <a:tab pos="2387600" algn="l"/>
              </a:tabLst>
            </a:pPr>
            <a:endParaRPr/>
          </a:p>
          <a:p>
            <a:pPr algn="ctr">
              <a:tabLst>
                <a:tab pos="444500" algn="l"/>
                <a:tab pos="1016000" algn="l"/>
                <a:tab pos="1473200" algn="l"/>
                <a:tab pos="1930400" algn="l"/>
                <a:tab pos="2387600" algn="l"/>
              </a:tabLst>
            </a:pPr>
            <a:endParaRPr/>
          </a:p>
          <a:p>
            <a:pPr algn="ctr">
              <a:tabLst>
                <a:tab pos="444500" algn="l"/>
                <a:tab pos="1016000" algn="l"/>
                <a:tab pos="1473200" algn="l"/>
                <a:tab pos="1930400" algn="l"/>
                <a:tab pos="2387600" algn="l"/>
              </a:tabLst>
            </a:pPr>
            <a:r>
              <a:t>If not for that concern, this note set would have covered only </a:t>
            </a:r>
          </a:p>
          <a:p>
            <a:pPr algn="ctr">
              <a:tabLst>
                <a:tab pos="444500" algn="l"/>
                <a:tab pos="1016000" algn="l"/>
                <a:tab pos="1473200" algn="l"/>
                <a:tab pos="1930400" algn="l"/>
                <a:tab pos="2387600" algn="l"/>
              </a:tabLst>
            </a:pPr>
            <a:endParaRPr/>
          </a:p>
          <a:p>
            <a:pPr algn="ctr">
              <a:tabLst>
                <a:tab pos="444500" algn="l"/>
                <a:tab pos="1016000" algn="l"/>
                <a:tab pos="1473200" algn="l"/>
                <a:tab pos="1930400" algn="l"/>
                <a:tab pos="2387600" algn="l"/>
              </a:tabLst>
            </a:pPr>
            <a:r>
              <a:t>PEVs &amp; FCEVs, and their necessary charging infrastructures </a:t>
            </a:r>
          </a:p>
          <a:p>
            <a:pPr algn="ctr">
              <a:tabLst>
                <a:tab pos="444500" algn="l"/>
                <a:tab pos="1016000" algn="l"/>
                <a:tab pos="1473200" algn="l"/>
                <a:tab pos="1930400" algn="l"/>
                <a:tab pos="2387600" algn="l"/>
              </a:tabLst>
            </a:pPr>
            <a:endParaRPr/>
          </a:p>
          <a:p>
            <a:pPr algn="ctr">
              <a:tabLst>
                <a:tab pos="444500" algn="l"/>
                <a:tab pos="1016000" algn="l"/>
                <a:tab pos="1473200" algn="l"/>
                <a:tab pos="1930400" algn="l"/>
                <a:tab pos="2387600" algn="l"/>
              </a:tabLst>
            </a:pPr>
            <a:r>
              <a:t>(and this note set would likely have been about 1/5 as long!)</a:t>
            </a:r>
          </a:p>
        </p:txBody>
      </p:sp>
      <p:sp>
        <p:nvSpPr>
          <p:cNvPr id="2249"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1" name="Rectangle 2"/>
          <p:cNvSpPr txBox="1">
            <a:spLocks noGrp="1"/>
          </p:cNvSpPr>
          <p:nvPr>
            <p:ph type="title"/>
          </p:nvPr>
        </p:nvSpPr>
        <p:spPr>
          <a:xfrm>
            <a:off x="304800" y="1498600"/>
            <a:ext cx="8534400" cy="2870200"/>
          </a:xfrm>
          <a:prstGeom prst="rect">
            <a:avLst/>
          </a:prstGeom>
        </p:spPr>
        <p:txBody>
          <a:bodyPr/>
          <a:lstStyle/>
          <a:p>
            <a:pPr>
              <a:defRPr sz="2200" b="1">
                <a:solidFill>
                  <a:srgbClr val="FBC901"/>
                </a:solidFill>
              </a:defRPr>
            </a:pPr>
            <a:r>
              <a:rPr>
                <a:solidFill>
                  <a:srgbClr val="66CC33"/>
                </a:solidFill>
              </a:rPr>
              <a:t>GREEN </a:t>
            </a:r>
            <a:r>
              <a:t>Grid + </a:t>
            </a:r>
            <a:r>
              <a:rPr>
                <a:solidFill>
                  <a:srgbClr val="66CC33"/>
                </a:solidFill>
              </a:rPr>
              <a:t>GREEN </a:t>
            </a:r>
            <a:r>
              <a:t>Plug-in Electric Vehicles</a:t>
            </a:r>
          </a:p>
        </p:txBody>
      </p:sp>
      <p:sp>
        <p:nvSpPr>
          <p:cNvPr id="2252"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 name="Rectangle 3"/>
          <p:cNvSpPr txBox="1">
            <a:spLocks noGrp="1"/>
          </p:cNvSpPr>
          <p:nvPr>
            <p:ph type="body" idx="1"/>
          </p:nvPr>
        </p:nvSpPr>
        <p:spPr>
          <a:xfrm>
            <a:off x="56838" y="1502616"/>
            <a:ext cx="9030324" cy="5105576"/>
          </a:xfrm>
          <a:prstGeom prst="rect">
            <a:avLst/>
          </a:prstGeom>
        </p:spPr>
        <p:txBody>
          <a:bodyPr/>
          <a:lstStyle/>
          <a:p>
            <a:pPr defTabSz="886968">
              <a:tabLst>
                <a:tab pos="431800" algn="l"/>
                <a:tab pos="977900" algn="l"/>
                <a:tab pos="1422400" algn="l"/>
                <a:tab pos="1866900" algn="l"/>
                <a:tab pos="2311400" algn="l"/>
              </a:tabLst>
              <a:defRPr sz="1746">
                <a:effectLst>
                  <a:outerShdw blurRad="36957" dist="36957" dir="2700000" rotWithShape="0">
                    <a:srgbClr val="000000"/>
                  </a:outerShdw>
                </a:effectLst>
              </a:defRPr>
            </a:pPr>
            <a:r>
              <a:t>Vehicle charging time = Vehicle battery capacity / charging station's power output </a:t>
            </a:r>
          </a:p>
          <a:p>
            <a:pPr defTabSz="886968">
              <a:tabLst>
                <a:tab pos="431800" algn="l"/>
                <a:tab pos="977900" algn="l"/>
                <a:tab pos="1422400" algn="l"/>
                <a:tab pos="1866900" algn="l"/>
                <a:tab pos="2311400" algn="l"/>
              </a:tabLst>
              <a:defRPr sz="873">
                <a:effectLst>
                  <a:outerShdw blurRad="36957" dist="36957" dir="2700000" rotWithShape="0">
                    <a:srgbClr val="000000"/>
                  </a:outerShdw>
                </a:effectLst>
              </a:defRPr>
            </a:pPr>
            <a:endParaRPr/>
          </a:p>
          <a:p>
            <a:pPr defTabSz="886968">
              <a:tabLst>
                <a:tab pos="431800" algn="l"/>
                <a:tab pos="977900" algn="l"/>
                <a:tab pos="1422400" algn="l"/>
                <a:tab pos="1866900" algn="l"/>
                <a:tab pos="2311400" algn="l"/>
              </a:tabLst>
              <a:defRPr sz="1746">
                <a:effectLst>
                  <a:outerShdw blurRad="36957" dist="36957" dir="2700000" rotWithShape="0">
                    <a:srgbClr val="000000"/>
                  </a:outerShdw>
                </a:effectLst>
              </a:defRPr>
            </a:pPr>
            <a:r>
              <a:t>Tesla Supercharger </a:t>
            </a:r>
            <a:r>
              <a:rPr baseline="31999"/>
              <a:t>1</a:t>
            </a:r>
            <a:r>
              <a:t> stations have a power output 75 kW at each vehicle outlet</a:t>
            </a:r>
          </a:p>
          <a:p>
            <a:pPr defTabSz="886968">
              <a:tabLst>
                <a:tab pos="431800" algn="l"/>
                <a:tab pos="977900" algn="l"/>
                <a:tab pos="1422400" algn="l"/>
                <a:tab pos="1866900" algn="l"/>
                <a:tab pos="2311400" algn="l"/>
              </a:tabLst>
              <a:defRPr sz="485">
                <a:effectLst>
                  <a:outerShdw blurRad="36957" dist="36957" dir="2700000" rotWithShape="0">
                    <a:srgbClr val="000000"/>
                  </a:outerShdw>
                </a:effectLst>
              </a:defRPr>
            </a:pPr>
            <a:endParaRPr/>
          </a:p>
          <a:p>
            <a:pPr defTabSz="886968">
              <a:tabLst>
                <a:tab pos="431800" algn="l"/>
                <a:tab pos="977900" algn="l"/>
                <a:tab pos="1422400" algn="l"/>
                <a:tab pos="1866900" algn="l"/>
                <a:tab pos="2311400" algn="l"/>
              </a:tabLst>
              <a:defRPr sz="1746">
                <a:effectLst>
                  <a:outerShdw blurRad="36957" dist="36957" dir="2700000" rotWithShape="0">
                    <a:srgbClr val="000000"/>
                  </a:outerShdw>
                </a:effectLst>
              </a:defRPr>
            </a:pPr>
            <a:r>
              <a:t>	For an 85 kW-h Tesla Model S, that resulted in a full charge time of ~ </a:t>
            </a:r>
            <a:r>
              <a:rPr b="1"/>
              <a:t>75 minutes </a:t>
            </a:r>
            <a:r>
              <a:rPr b="1" baseline="31999"/>
              <a:t>1</a:t>
            </a:r>
            <a:endParaRPr b="1"/>
          </a:p>
          <a:p>
            <a:pPr defTabSz="886968">
              <a:tabLst>
                <a:tab pos="431800" algn="l"/>
                <a:tab pos="977900" algn="l"/>
                <a:tab pos="1422400" algn="l"/>
                <a:tab pos="1866900" algn="l"/>
                <a:tab pos="2311400" algn="l"/>
              </a:tabLst>
              <a:defRPr sz="485">
                <a:effectLst>
                  <a:outerShdw blurRad="36957" dist="36957" dir="2700000" rotWithShape="0">
                    <a:srgbClr val="000000"/>
                  </a:outerShdw>
                </a:effectLst>
              </a:defRPr>
            </a:pPr>
            <a:endParaRPr b="1"/>
          </a:p>
          <a:p>
            <a:pPr defTabSz="886968">
              <a:tabLst>
                <a:tab pos="431800" algn="l"/>
                <a:tab pos="977900" algn="l"/>
                <a:tab pos="1422400" algn="l"/>
                <a:tab pos="1866900" algn="l"/>
                <a:tab pos="2311400" algn="l"/>
              </a:tabLst>
              <a:defRPr sz="1746">
                <a:effectLst>
                  <a:outerShdw blurRad="36957" dist="36957" dir="2700000" rotWithShape="0">
                    <a:srgbClr val="000000"/>
                  </a:outerShdw>
                </a:effectLst>
              </a:defRPr>
            </a:pPr>
            <a:r>
              <a:rPr b="1"/>
              <a:t>	</a:t>
            </a:r>
            <a:r>
              <a:t>For a Nissan Leaf, with only 30 kW-h of batteries,</a:t>
            </a:r>
            <a:r>
              <a:rPr baseline="31999"/>
              <a:t>2</a:t>
            </a:r>
            <a:r>
              <a:t> full charge time should be ~ </a:t>
            </a:r>
            <a:r>
              <a:rPr b="1"/>
              <a:t>27 min </a:t>
            </a:r>
          </a:p>
          <a:p>
            <a:pPr defTabSz="886968">
              <a:tabLst>
                <a:tab pos="431800" algn="l"/>
                <a:tab pos="977900" algn="l"/>
                <a:tab pos="1422400" algn="l"/>
                <a:tab pos="1866900" algn="l"/>
                <a:tab pos="2311400" algn="l"/>
              </a:tabLst>
              <a:defRPr sz="873">
                <a:effectLst>
                  <a:outerShdw blurRad="36957" dist="36957" dir="2700000" rotWithShape="0">
                    <a:srgbClr val="000000"/>
                  </a:outerShdw>
                </a:effectLst>
              </a:defRPr>
            </a:pPr>
            <a:endParaRPr/>
          </a:p>
          <a:p>
            <a:pPr defTabSz="886968">
              <a:tabLst>
                <a:tab pos="431800" algn="l"/>
                <a:tab pos="977900" algn="l"/>
                <a:tab pos="1422400" algn="l"/>
                <a:tab pos="1866900" algn="l"/>
                <a:tab pos="2311400" algn="l"/>
              </a:tabLst>
              <a:defRPr sz="1746">
                <a:effectLst>
                  <a:outerShdw blurRad="36957" dist="36957" dir="2700000" rotWithShape="0">
                    <a:srgbClr val="000000"/>
                  </a:outerShdw>
                </a:effectLst>
              </a:defRPr>
            </a:pPr>
            <a:r>
              <a:t>Most power outlets in U.S. homes can supply up to 1.65 kW (110V x 15 Amps)</a:t>
            </a:r>
          </a:p>
          <a:p>
            <a:pPr defTabSz="886968">
              <a:tabLst>
                <a:tab pos="431800" algn="l"/>
                <a:tab pos="977900" algn="l"/>
                <a:tab pos="1422400" algn="l"/>
                <a:tab pos="1866900" algn="l"/>
                <a:tab pos="2311400" algn="l"/>
              </a:tabLst>
              <a:defRPr sz="485">
                <a:effectLst>
                  <a:outerShdw blurRad="36957" dist="36957" dir="2700000" rotWithShape="0">
                    <a:srgbClr val="000000"/>
                  </a:outerShdw>
                </a:effectLst>
              </a:defRPr>
            </a:pPr>
            <a:endParaRPr/>
          </a:p>
          <a:p>
            <a:pPr defTabSz="886968">
              <a:tabLst>
                <a:tab pos="431800" algn="l"/>
                <a:tab pos="977900" algn="l"/>
                <a:tab pos="1422400" algn="l"/>
                <a:tab pos="1866900" algn="l"/>
                <a:tab pos="2311400" algn="l"/>
              </a:tabLst>
              <a:defRPr sz="1746">
                <a:effectLst>
                  <a:outerShdw blurRad="36957" dist="36957" dir="2700000" rotWithShape="0">
                    <a:srgbClr val="000000"/>
                  </a:outerShdw>
                </a:effectLst>
              </a:defRPr>
            </a:pPr>
            <a:r>
              <a:t>	Via a voltage converter, one outlet could thus charge the Nissan Leaf in:</a:t>
            </a:r>
          </a:p>
          <a:p>
            <a:pPr defTabSz="886968">
              <a:tabLst>
                <a:tab pos="431800" algn="l"/>
                <a:tab pos="977900" algn="l"/>
                <a:tab pos="1422400" algn="l"/>
                <a:tab pos="1866900" algn="l"/>
                <a:tab pos="2311400" algn="l"/>
              </a:tabLst>
              <a:defRPr sz="679">
                <a:effectLst>
                  <a:outerShdw blurRad="36957" dist="36957" dir="2700000" rotWithShape="0">
                    <a:srgbClr val="000000"/>
                  </a:outerShdw>
                </a:effectLst>
              </a:defRPr>
            </a:pPr>
            <a:endParaRPr/>
          </a:p>
          <a:p>
            <a:pPr defTabSz="886968">
              <a:tabLst>
                <a:tab pos="431800" algn="l"/>
                <a:tab pos="977900" algn="l"/>
                <a:tab pos="1422400" algn="l"/>
                <a:tab pos="1866900" algn="l"/>
                <a:tab pos="2311400" algn="l"/>
              </a:tabLst>
              <a:defRPr sz="1746">
                <a:effectLst>
                  <a:outerShdw blurRad="36957" dist="36957" dir="2700000" rotWithShape="0">
                    <a:srgbClr val="000000"/>
                  </a:outerShdw>
                </a:effectLst>
              </a:defRPr>
            </a:pPr>
            <a:r>
              <a:t>		27 minutes x ( 75 kW / 1.65 KW) = </a:t>
            </a:r>
            <a:r>
              <a:rPr b="1"/>
              <a:t>20.5 hours</a:t>
            </a:r>
          </a:p>
          <a:p>
            <a:pPr defTabSz="886968">
              <a:tabLst>
                <a:tab pos="431800" algn="l"/>
                <a:tab pos="977900" algn="l"/>
                <a:tab pos="1422400" algn="l"/>
                <a:tab pos="1866900" algn="l"/>
                <a:tab pos="2311400" algn="l"/>
              </a:tabLst>
              <a:defRPr sz="873">
                <a:effectLst>
                  <a:outerShdw blurRad="36957" dist="36957" dir="2700000" rotWithShape="0">
                    <a:srgbClr val="000000"/>
                  </a:outerShdw>
                </a:effectLst>
              </a:defRPr>
            </a:pPr>
            <a:endParaRPr/>
          </a:p>
          <a:p>
            <a:pPr defTabSz="886968">
              <a:tabLst>
                <a:tab pos="431800" algn="l"/>
                <a:tab pos="977900" algn="l"/>
                <a:tab pos="1422400" algn="l"/>
                <a:tab pos="1866900" algn="l"/>
                <a:tab pos="2311400" algn="l"/>
              </a:tabLst>
              <a:defRPr sz="1746">
                <a:effectLst>
                  <a:outerShdw blurRad="36957" dist="36957" dir="2700000" rotWithShape="0">
                    <a:srgbClr val="000000"/>
                  </a:outerShdw>
                </a:effectLst>
              </a:defRPr>
            </a:pPr>
            <a:r>
              <a:t>TOTAL power to U.S. homes is typically 240V at 100-200  Amps =&gt; 24-48 kW</a:t>
            </a:r>
          </a:p>
          <a:p>
            <a:pPr defTabSz="886968">
              <a:tabLst>
                <a:tab pos="431800" algn="l"/>
                <a:tab pos="977900" algn="l"/>
                <a:tab pos="1422400" algn="l"/>
                <a:tab pos="1866900" algn="l"/>
                <a:tab pos="2311400" algn="l"/>
              </a:tabLst>
              <a:defRPr sz="485">
                <a:effectLst>
                  <a:outerShdw blurRad="36957" dist="36957" dir="2700000" rotWithShape="0">
                    <a:srgbClr val="000000"/>
                  </a:outerShdw>
                </a:effectLst>
              </a:defRPr>
            </a:pPr>
            <a:endParaRPr/>
          </a:p>
          <a:p>
            <a:pPr defTabSz="886968">
              <a:tabLst>
                <a:tab pos="431800" algn="l"/>
                <a:tab pos="977900" algn="l"/>
                <a:tab pos="1422400" algn="l"/>
                <a:tab pos="1866900" algn="l"/>
                <a:tab pos="2311400" algn="l"/>
              </a:tabLst>
              <a:defRPr sz="1746">
                <a:effectLst>
                  <a:outerShdw blurRad="36957" dist="36957" dir="2700000" rotWithShape="0">
                    <a:srgbClr val="000000"/>
                  </a:outerShdw>
                </a:effectLst>
              </a:defRPr>
            </a:pPr>
            <a:r>
              <a:t>	Even if 100% of a home's power could be safely fed to a single outlet, charging</a:t>
            </a:r>
          </a:p>
          <a:p>
            <a:pPr defTabSz="886968">
              <a:tabLst>
                <a:tab pos="431800" algn="l"/>
                <a:tab pos="977900" algn="l"/>
                <a:tab pos="1422400" algn="l"/>
                <a:tab pos="1866900" algn="l"/>
                <a:tab pos="2311400" algn="l"/>
              </a:tabLst>
              <a:defRPr sz="485">
                <a:effectLst>
                  <a:outerShdw blurRad="36957" dist="36957" dir="2700000" rotWithShape="0">
                    <a:srgbClr val="000000"/>
                  </a:outerShdw>
                </a:effectLst>
              </a:defRPr>
            </a:pPr>
            <a:endParaRPr/>
          </a:p>
          <a:p>
            <a:pPr defTabSz="886968">
              <a:tabLst>
                <a:tab pos="431800" algn="l"/>
                <a:tab pos="977900" algn="l"/>
                <a:tab pos="1422400" algn="l"/>
                <a:tab pos="1866900" algn="l"/>
                <a:tab pos="2311400" algn="l"/>
              </a:tabLst>
              <a:defRPr sz="1746">
                <a:effectLst>
                  <a:outerShdw blurRad="36957" dist="36957" dir="2700000" rotWithShape="0">
                    <a:srgbClr val="000000"/>
                  </a:outerShdw>
                </a:effectLst>
              </a:defRPr>
            </a:pPr>
            <a:r>
              <a:t>		1 Nissan Leaf would take: 27 minutes x 75 kW / (24-48 KW) = </a:t>
            </a:r>
            <a:r>
              <a:rPr b="1"/>
              <a:t>0.7 to 1.4 hours</a:t>
            </a:r>
          </a:p>
          <a:p>
            <a:pPr algn="ctr" defTabSz="886968">
              <a:tabLst>
                <a:tab pos="431800" algn="l"/>
                <a:tab pos="977900" algn="l"/>
                <a:tab pos="1422400" algn="l"/>
                <a:tab pos="1866900" algn="l"/>
                <a:tab pos="2311400" algn="l"/>
              </a:tabLst>
              <a:defRPr sz="679" i="1">
                <a:solidFill>
                  <a:srgbClr val="FBC901"/>
                </a:solidFill>
                <a:effectLst>
                  <a:outerShdw blurRad="36957" dist="36957" dir="2700000" rotWithShape="0">
                    <a:srgbClr val="000000"/>
                  </a:outerShdw>
                </a:effectLst>
              </a:defRPr>
            </a:pPr>
            <a:endParaRPr/>
          </a:p>
          <a:p>
            <a:pPr algn="ctr" defTabSz="886968">
              <a:tabLst>
                <a:tab pos="431800" algn="l"/>
                <a:tab pos="977900" algn="l"/>
                <a:tab pos="1422400" algn="l"/>
                <a:tab pos="1866900" algn="l"/>
                <a:tab pos="2311400" algn="l"/>
              </a:tabLst>
              <a:defRPr sz="1746" i="1">
                <a:solidFill>
                  <a:srgbClr val="FBC901"/>
                </a:solidFill>
                <a:effectLst>
                  <a:outerShdw blurRad="36957" dist="36957" dir="2700000" rotWithShape="0">
                    <a:srgbClr val="000000"/>
                  </a:outerShdw>
                </a:effectLst>
              </a:defRPr>
            </a:pPr>
            <a:r>
              <a:t>"We're gonna need a bigger </a:t>
            </a:r>
            <a:r>
              <a:rPr strike="sngStrike"/>
              <a:t>boat</a:t>
            </a:r>
            <a:r>
              <a:t> outlet"</a:t>
            </a:r>
          </a:p>
        </p:txBody>
      </p:sp>
      <p:sp>
        <p:nvSpPr>
          <p:cNvPr id="2255" name="Rectangle 5"/>
          <p:cNvSpPr txBox="1"/>
          <p:nvPr/>
        </p:nvSpPr>
        <p:spPr>
          <a:xfrm>
            <a:off x="101600" y="6571520"/>
            <a:ext cx="8915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https://en.wikipedia.org/wiki/Tesla_Supercharger        2) https://batteryuniversity.com/learn/article/electric_vehicle_ev</a:t>
            </a:r>
          </a:p>
        </p:txBody>
      </p:sp>
      <p:sp>
        <p:nvSpPr>
          <p:cNvPr id="2256" name="Rectangle 2"/>
          <p:cNvSpPr txBox="1">
            <a:spLocks noGrp="1"/>
          </p:cNvSpPr>
          <p:nvPr>
            <p:ph type="title"/>
          </p:nvPr>
        </p:nvSpPr>
        <p:spPr>
          <a:xfrm>
            <a:off x="304800" y="50799"/>
            <a:ext cx="8534400" cy="455149"/>
          </a:xfrm>
          <a:prstGeom prst="rect">
            <a:avLst/>
          </a:prstGeom>
        </p:spPr>
        <p:txBody>
          <a:bodyPr/>
          <a:lstStyle/>
          <a:p>
            <a:r>
              <a:rPr b="1">
                <a:solidFill>
                  <a:srgbClr val="FBC901"/>
                </a:solidFill>
              </a:rPr>
              <a:t>PEV challenges </a:t>
            </a:r>
            <a:r>
              <a:t>to the Grid: Charging infrastructure / Energy Storage</a:t>
            </a:r>
          </a:p>
        </p:txBody>
      </p:sp>
      <p:grpSp>
        <p:nvGrpSpPr>
          <p:cNvPr id="2266" name="Group"/>
          <p:cNvGrpSpPr/>
          <p:nvPr/>
        </p:nvGrpSpPr>
        <p:grpSpPr>
          <a:xfrm>
            <a:off x="3182081" y="576876"/>
            <a:ext cx="2779838" cy="828315"/>
            <a:chOff x="0" y="0"/>
            <a:chExt cx="2779837" cy="828314"/>
          </a:xfrm>
        </p:grpSpPr>
        <p:grpSp>
          <p:nvGrpSpPr>
            <p:cNvPr id="2261" name="Group"/>
            <p:cNvGrpSpPr/>
            <p:nvPr/>
          </p:nvGrpSpPr>
          <p:grpSpPr>
            <a:xfrm>
              <a:off x="792976" y="381321"/>
              <a:ext cx="698891" cy="186044"/>
              <a:chOff x="0" y="0"/>
              <a:chExt cx="698890" cy="186043"/>
            </a:xfrm>
          </p:grpSpPr>
          <p:sp>
            <p:nvSpPr>
              <p:cNvPr id="2257" name="Rectangle"/>
              <p:cNvSpPr/>
              <p:nvPr/>
            </p:nvSpPr>
            <p:spPr>
              <a:xfrm>
                <a:off x="86008" y="0"/>
                <a:ext cx="158278" cy="186044"/>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sp>
            <p:nvSpPr>
              <p:cNvPr id="2258" name="Rectangle"/>
              <p:cNvSpPr/>
              <p:nvPr/>
            </p:nvSpPr>
            <p:spPr>
              <a:xfrm>
                <a:off x="0" y="39559"/>
                <a:ext cx="117665" cy="29839"/>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sp>
            <p:nvSpPr>
              <p:cNvPr id="2259" name="Rectangle"/>
              <p:cNvSpPr/>
              <p:nvPr/>
            </p:nvSpPr>
            <p:spPr>
              <a:xfrm>
                <a:off x="0" y="116425"/>
                <a:ext cx="117665" cy="29838"/>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sp>
            <p:nvSpPr>
              <p:cNvPr id="2260" name="Rectangle"/>
              <p:cNvSpPr/>
              <p:nvPr/>
            </p:nvSpPr>
            <p:spPr>
              <a:xfrm>
                <a:off x="239393" y="70079"/>
                <a:ext cx="459498" cy="45885"/>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grpSp>
        <p:pic>
          <p:nvPicPr>
            <p:cNvPr id="2262" name="Electric car gif.gif" descr="Electric car gif.gif"/>
            <p:cNvPicPr>
              <a:picLocks noChangeAspect="1"/>
            </p:cNvPicPr>
            <p:nvPr/>
          </p:nvPicPr>
          <p:blipFill>
            <a:blip r:embed="rId2"/>
            <a:srcRect l="32043"/>
            <a:stretch>
              <a:fillRect/>
            </a:stretch>
          </p:blipFill>
          <p:spPr>
            <a:xfrm>
              <a:off x="1515537" y="23535"/>
              <a:ext cx="1264301" cy="719471"/>
            </a:xfrm>
            <a:prstGeom prst="rect">
              <a:avLst/>
            </a:prstGeom>
            <a:ln w="12700" cap="flat">
              <a:noFill/>
              <a:miter lim="400000"/>
            </a:ln>
            <a:effectLst/>
          </p:spPr>
        </p:pic>
        <p:grpSp>
          <p:nvGrpSpPr>
            <p:cNvPr id="2265" name="Group"/>
            <p:cNvGrpSpPr/>
            <p:nvPr/>
          </p:nvGrpSpPr>
          <p:grpSpPr>
            <a:xfrm>
              <a:off x="0" y="0"/>
              <a:ext cx="698891" cy="828315"/>
              <a:chOff x="0" y="0"/>
              <a:chExt cx="698890" cy="828314"/>
            </a:xfrm>
          </p:grpSpPr>
          <p:pic>
            <p:nvPicPr>
              <p:cNvPr id="2263" name="Power outlet.gif" descr="Power outlet.gif"/>
              <p:cNvPicPr>
                <a:picLocks noChangeAspect="1"/>
              </p:cNvPicPr>
              <p:nvPr/>
            </p:nvPicPr>
            <p:blipFill>
              <a:blip r:embed="rId3"/>
              <a:stretch>
                <a:fillRect/>
              </a:stretch>
            </p:blipFill>
            <p:spPr>
              <a:xfrm>
                <a:off x="174425" y="158518"/>
                <a:ext cx="342307" cy="505310"/>
              </a:xfrm>
              <a:prstGeom prst="rect">
                <a:avLst/>
              </a:prstGeom>
              <a:ln w="12700" cap="flat">
                <a:noFill/>
                <a:miter lim="400000"/>
              </a:ln>
              <a:effectLst/>
            </p:spPr>
          </p:pic>
          <p:pic>
            <p:nvPicPr>
              <p:cNvPr id="2264" name="rdLTh1RfZUdWzaay6YIXbb25LXs6MzaSFLzLsJXMcRJ_JsxfXIp9dWDyNP8biQw9itMveuNskB4qUeuGW-0DtTdAav0WSbc.gif" descr="rdLTh1RfZUdWzaay6YIXbb25LXs6MzaSFLzLsJXMcRJ_JsxfXIp9dWDyNP8biQw9itMveuNskB4qUeuGW-0DtTdAav0WSbc.gif"/>
              <p:cNvPicPr>
                <a:picLocks noChangeAspect="1"/>
              </p:cNvPicPr>
              <p:nvPr/>
            </p:nvPicPr>
            <p:blipFill>
              <a:blip r:embed="rId4"/>
              <a:stretch>
                <a:fillRect/>
              </a:stretch>
            </p:blipFill>
            <p:spPr>
              <a:xfrm flipH="1">
                <a:off x="0" y="0"/>
                <a:ext cx="698891" cy="828315"/>
              </a:xfrm>
              <a:prstGeom prst="rect">
                <a:avLst/>
              </a:prstGeom>
              <a:ln w="12700" cap="flat">
                <a:noFill/>
                <a:miter lim="400000"/>
              </a:ln>
              <a:effectLst/>
            </p:spPr>
          </p:pic>
        </p:gr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8" name="Rectangle 2"/>
          <p:cNvSpPr txBox="1">
            <a:spLocks noGrp="1"/>
          </p:cNvSpPr>
          <p:nvPr>
            <p:ph type="title"/>
          </p:nvPr>
        </p:nvSpPr>
        <p:spPr>
          <a:xfrm>
            <a:off x="48865" y="38099"/>
            <a:ext cx="9046270" cy="455149"/>
          </a:xfrm>
          <a:prstGeom prst="rect">
            <a:avLst/>
          </a:prstGeom>
        </p:spPr>
        <p:txBody>
          <a:bodyPr/>
          <a:lstStyle>
            <a:lvl1pPr>
              <a:defRPr sz="1900"/>
            </a:lvl1pPr>
          </a:lstStyle>
          <a:p>
            <a:r>
              <a:t>Because even 48 minutes is a heck of a lot longer than a gas station visit!</a:t>
            </a:r>
          </a:p>
        </p:txBody>
      </p:sp>
      <p:sp>
        <p:nvSpPr>
          <p:cNvPr id="2269" name="Rectangle 3"/>
          <p:cNvSpPr txBox="1">
            <a:spLocks noGrp="1"/>
          </p:cNvSpPr>
          <p:nvPr>
            <p:ph type="body" idx="1"/>
          </p:nvPr>
        </p:nvSpPr>
        <p:spPr>
          <a:xfrm>
            <a:off x="82238" y="617506"/>
            <a:ext cx="9046270" cy="3574559"/>
          </a:xfrm>
          <a:prstGeom prst="rect">
            <a:avLst/>
          </a:prstGeom>
        </p:spPr>
        <p:txBody>
          <a:bodyPr/>
          <a:lstStyle/>
          <a:p>
            <a:pPr defTabSz="905255">
              <a:tabLst>
                <a:tab pos="444500" algn="l"/>
                <a:tab pos="901700" algn="l"/>
                <a:tab pos="1346200" algn="l"/>
                <a:tab pos="1803400" algn="l"/>
                <a:tab pos="2260600" algn="l"/>
              </a:tabLst>
              <a:defRPr sz="1782">
                <a:effectLst>
                  <a:outerShdw blurRad="37719" dist="37719" dir="2700000" rotWithShape="0">
                    <a:srgbClr val="000000"/>
                  </a:outerShdw>
                </a:effectLst>
              </a:defRPr>
            </a:pPr>
            <a:r>
              <a:t>We'll thus want to build charging stations where vehicles </a:t>
            </a:r>
            <a:r>
              <a:rPr b="1">
                <a:solidFill>
                  <a:srgbClr val="FBC901"/>
                </a:solidFill>
              </a:rPr>
              <a:t>already sit for hours</a:t>
            </a:r>
          </a:p>
          <a:p>
            <a:pPr defTabSz="905255">
              <a:tabLst>
                <a:tab pos="444500" algn="l"/>
                <a:tab pos="901700" algn="l"/>
                <a:tab pos="1346200" algn="l"/>
                <a:tab pos="1803400" algn="l"/>
                <a:tab pos="2260600" algn="l"/>
              </a:tabLst>
              <a:defRPr sz="494">
                <a:effectLst>
                  <a:outerShdw blurRad="37719" dist="37719" dir="2700000" rotWithShape="0">
                    <a:srgbClr val="000000"/>
                  </a:outerShdw>
                </a:effectLst>
              </a:defRPr>
            </a:pPr>
            <a:endParaRPr/>
          </a:p>
          <a:p>
            <a:pPr defTabSz="905255">
              <a:tabLst>
                <a:tab pos="444500" algn="l"/>
                <a:tab pos="901700" algn="l"/>
                <a:tab pos="1346200" algn="l"/>
                <a:tab pos="1803400" algn="l"/>
                <a:tab pos="2260600" algn="l"/>
              </a:tabLst>
              <a:defRPr sz="1782">
                <a:effectLst>
                  <a:outerShdw blurRad="37719" dist="37719" dir="2700000" rotWithShape="0">
                    <a:srgbClr val="000000"/>
                  </a:outerShdw>
                </a:effectLst>
              </a:defRPr>
            </a:pPr>
            <a:r>
              <a:t>	</a:t>
            </a:r>
            <a:r>
              <a:rPr b="1"/>
              <a:t>The U.S. Idaho National Lab evaluated where vehicles park </a:t>
            </a:r>
            <a:r>
              <a:rPr baseline="31999"/>
              <a:t>1</a:t>
            </a:r>
          </a:p>
          <a:p>
            <a:pPr defTabSz="905255">
              <a:tabLst>
                <a:tab pos="444500" algn="l"/>
                <a:tab pos="901700" algn="l"/>
                <a:tab pos="1346200" algn="l"/>
                <a:tab pos="1803400" algn="l"/>
                <a:tab pos="2260600" algn="l"/>
              </a:tabLst>
              <a:defRPr sz="494">
                <a:effectLst>
                  <a:outerShdw blurRad="37719" dist="37719" dir="2700000" rotWithShape="0">
                    <a:srgbClr val="000000"/>
                  </a:outerShdw>
                </a:effectLst>
              </a:defRPr>
            </a:pPr>
            <a:endParaRPr/>
          </a:p>
          <a:p>
            <a:pPr defTabSz="905255">
              <a:tabLst>
                <a:tab pos="393700" algn="l"/>
              </a:tabLst>
              <a:defRPr sz="1782">
                <a:effectLst>
                  <a:outerShdw blurRad="37719" dist="37719" dir="2700000" rotWithShape="0">
                    <a:srgbClr val="000000"/>
                  </a:outerShdw>
                </a:effectLst>
              </a:defRPr>
            </a:pPr>
            <a:r>
              <a:t>		And assuming I've correctly interpreted their very strangely presented findings:</a:t>
            </a:r>
          </a:p>
          <a:p>
            <a:pPr algn="ctr" defTabSz="905255">
              <a:tabLst/>
              <a:defRPr sz="792" b="1">
                <a:effectLst>
                  <a:outerShdw blurRad="37719" dist="37719" dir="2700000" rotWithShape="0">
                    <a:srgbClr val="000000"/>
                  </a:outerShdw>
                </a:effectLst>
              </a:defRPr>
            </a:pPr>
            <a:endParaRPr/>
          </a:p>
          <a:p>
            <a:pPr defTabSz="905255">
              <a:tabLst/>
              <a:defRPr sz="1782">
                <a:effectLst>
                  <a:outerShdw blurRad="37719" dist="37719" dir="2700000" rotWithShape="0">
                    <a:srgbClr val="000000"/>
                  </a:outerShdw>
                </a:effectLst>
              </a:defRPr>
            </a:pPr>
            <a:r>
              <a:t>60% park </a:t>
            </a:r>
            <a:r>
              <a:rPr b="1">
                <a:solidFill>
                  <a:srgbClr val="FBC901"/>
                </a:solidFill>
              </a:rPr>
              <a:t>overnight at homes</a:t>
            </a:r>
            <a:r>
              <a:t> (</a:t>
            </a:r>
            <a:r>
              <a:rPr>
                <a:solidFill>
                  <a:srgbClr val="4A7EB8"/>
                </a:solidFill>
              </a:rPr>
              <a:t>blue</a:t>
            </a:r>
            <a:r>
              <a:t>) + 30% park </a:t>
            </a:r>
            <a:r>
              <a:rPr b="1">
                <a:solidFill>
                  <a:srgbClr val="FBC901"/>
                </a:solidFill>
              </a:rPr>
              <a:t>midday at employers </a:t>
            </a:r>
            <a:r>
              <a:t>(</a:t>
            </a:r>
            <a:r>
              <a:rPr>
                <a:solidFill>
                  <a:srgbClr val="96B657"/>
                </a:solidFill>
              </a:rPr>
              <a:t>green</a:t>
            </a:r>
            <a:r>
              <a:t>)</a:t>
            </a:r>
          </a:p>
          <a:p>
            <a:pPr algn="ctr" defTabSz="905255">
              <a:tabLst/>
              <a:defRPr sz="494">
                <a:effectLst>
                  <a:outerShdw blurRad="37719" dist="37719" dir="2700000" rotWithShape="0">
                    <a:srgbClr val="000000"/>
                  </a:outerShdw>
                </a:effectLst>
              </a:defRPr>
            </a:pPr>
            <a:endParaRPr/>
          </a:p>
          <a:p>
            <a:pPr defTabSz="905255">
              <a:tabLst>
                <a:tab pos="393700" algn="l"/>
              </a:tabLst>
              <a:defRPr sz="1782">
                <a:effectLst>
                  <a:outerShdw blurRad="37719" dist="37719" dir="2700000" rotWithShape="0">
                    <a:srgbClr val="000000"/>
                  </a:outerShdw>
                </a:effectLst>
              </a:defRPr>
            </a:pPr>
            <a:r>
              <a:t>	Apparently allowing for charging of almost 90% of our personal PEVs</a:t>
            </a:r>
          </a:p>
          <a:p>
            <a:pPr defTabSz="905255">
              <a:tabLst/>
              <a:defRPr sz="693">
                <a:effectLst>
                  <a:outerShdw blurRad="37719" dist="37719" dir="2700000" rotWithShape="0">
                    <a:srgbClr val="000000"/>
                  </a:outerShdw>
                </a:effectLst>
              </a:defRPr>
            </a:pPr>
            <a:r>
              <a:t>	</a:t>
            </a:r>
          </a:p>
          <a:p>
            <a:pPr defTabSz="905255">
              <a:tabLst/>
              <a:defRPr sz="1782">
                <a:effectLst>
                  <a:outerShdw blurRad="37719" dist="37719" dir="2700000" rotWithShape="0">
                    <a:srgbClr val="000000"/>
                  </a:outerShdw>
                </a:effectLst>
              </a:defRPr>
            </a:pPr>
            <a:r>
              <a:t>40% park </a:t>
            </a:r>
            <a:r>
              <a:rPr b="1">
                <a:solidFill>
                  <a:srgbClr val="FBC901"/>
                </a:solidFill>
              </a:rPr>
              <a:t>overnight at "fleet" vehicle home bases</a:t>
            </a:r>
            <a:r>
              <a:t> (</a:t>
            </a:r>
            <a:r>
              <a:rPr>
                <a:solidFill>
                  <a:srgbClr val="BC4E4A"/>
                </a:solidFill>
              </a:rPr>
              <a:t>red</a:t>
            </a:r>
            <a:r>
              <a:t>)</a:t>
            </a:r>
          </a:p>
          <a:p>
            <a:pPr defTabSz="905255">
              <a:tabLst/>
              <a:defRPr sz="693">
                <a:effectLst>
                  <a:outerShdw blurRad="37719" dist="37719" dir="2700000" rotWithShape="0">
                    <a:srgbClr val="000000"/>
                  </a:outerShdw>
                </a:effectLst>
              </a:defRPr>
            </a:pPr>
            <a:endParaRPr/>
          </a:p>
          <a:p>
            <a:pPr defTabSz="905255">
              <a:tabLst/>
              <a:defRPr sz="1782">
                <a:effectLst>
                  <a:outerShdw blurRad="37719" dist="37719" dir="2700000" rotWithShape="0">
                    <a:srgbClr val="000000"/>
                  </a:outerShdw>
                </a:effectLst>
              </a:defRPr>
            </a:pPr>
            <a:r>
              <a:t>40% park </a:t>
            </a:r>
            <a:r>
              <a:rPr b="1">
                <a:solidFill>
                  <a:srgbClr val="FBC901"/>
                </a:solidFill>
              </a:rPr>
              <a:t>midday in commercial lots</a:t>
            </a:r>
            <a:r>
              <a:t> (malls, theaters, doctor's offices . . .) (</a:t>
            </a:r>
            <a:r>
              <a:rPr>
                <a:solidFill>
                  <a:srgbClr val="7B619E"/>
                </a:solidFill>
              </a:rPr>
              <a:t>purple</a:t>
            </a:r>
            <a:r>
              <a:t>)</a:t>
            </a:r>
          </a:p>
          <a:p>
            <a:pPr defTabSz="905255">
              <a:tabLst/>
              <a:defRPr sz="494">
                <a:effectLst>
                  <a:outerShdw blurRad="37719" dist="37719" dir="2700000" rotWithShape="0">
                    <a:srgbClr val="000000"/>
                  </a:outerShdw>
                </a:effectLst>
              </a:defRPr>
            </a:pPr>
            <a:endParaRPr/>
          </a:p>
          <a:p>
            <a:pPr defTabSz="905255">
              <a:tabLst>
                <a:tab pos="381000" algn="l"/>
              </a:tabLst>
              <a:defRPr sz="1782">
                <a:effectLst>
                  <a:outerShdw blurRad="37719" dist="37719" dir="2700000" rotWithShape="0">
                    <a:srgbClr val="000000"/>
                  </a:outerShdw>
                </a:effectLst>
              </a:defRPr>
            </a:pPr>
            <a:r>
              <a:t>	Allowing for charging of the ~ 10% of personal PEVs </a:t>
            </a:r>
            <a:r>
              <a:rPr b="1"/>
              <a:t>not </a:t>
            </a:r>
            <a:r>
              <a:t>charged at home or work?</a:t>
            </a:r>
          </a:p>
        </p:txBody>
      </p:sp>
      <p:sp>
        <p:nvSpPr>
          <p:cNvPr id="2270" name="Rectangle 5"/>
          <p:cNvSpPr txBox="1"/>
          <p:nvPr/>
        </p:nvSpPr>
        <p:spPr>
          <a:xfrm>
            <a:off x="7459811" y="4670514"/>
            <a:ext cx="1687464" cy="153467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1) https://www.energy.gov/sites/prod/files/2014/02/f8/v2g_power_flow_rpt.pdf</a:t>
            </a: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endParaRPr/>
          </a:p>
          <a:p>
            <a: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pPr>
            <a:r>
              <a:t>Figure: My relabeled version of Figure 19, page 26, in the report above</a:t>
            </a:r>
          </a:p>
        </p:txBody>
      </p:sp>
      <p:grpSp>
        <p:nvGrpSpPr>
          <p:cNvPr id="2278" name="Group"/>
          <p:cNvGrpSpPr/>
          <p:nvPr/>
        </p:nvGrpSpPr>
        <p:grpSpPr>
          <a:xfrm>
            <a:off x="1529225" y="4252823"/>
            <a:ext cx="5858884" cy="2487271"/>
            <a:chOff x="0" y="0"/>
            <a:chExt cx="5858883" cy="2487269"/>
          </a:xfrm>
        </p:grpSpPr>
        <p:pic>
          <p:nvPicPr>
            <p:cNvPr id="2271" name="Picture 6" descr="Picture 6"/>
            <p:cNvPicPr>
              <a:picLocks noChangeAspect="1"/>
            </p:cNvPicPr>
            <p:nvPr/>
          </p:nvPicPr>
          <p:blipFill>
            <a:blip r:embed="rId2"/>
            <a:srcRect l="4553" t="12462" r="2458" b="9009"/>
            <a:stretch>
              <a:fillRect/>
            </a:stretch>
          </p:blipFill>
          <p:spPr>
            <a:xfrm>
              <a:off x="0" y="0"/>
              <a:ext cx="5122445" cy="2487270"/>
            </a:xfrm>
            <a:prstGeom prst="rect">
              <a:avLst/>
            </a:prstGeom>
            <a:ln w="12700" cap="flat">
              <a:noFill/>
              <a:miter lim="400000"/>
            </a:ln>
            <a:effectLst/>
          </p:spPr>
        </p:pic>
        <p:sp>
          <p:nvSpPr>
            <p:cNvPr id="2272" name="Rectangle"/>
            <p:cNvSpPr/>
            <p:nvPr/>
          </p:nvSpPr>
          <p:spPr>
            <a:xfrm>
              <a:off x="3823786" y="58"/>
              <a:ext cx="2026215" cy="2487084"/>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2273" name="Fraction parked at fleet vehicle bases"/>
            <p:cNvSpPr txBox="1"/>
            <p:nvPr/>
          </p:nvSpPr>
          <p:spPr>
            <a:xfrm>
              <a:off x="3722596" y="1129809"/>
              <a:ext cx="2032819" cy="19521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BC4E4A"/>
                  </a:solidFill>
                  <a:latin typeface="+mn-lt"/>
                  <a:ea typeface="+mn-ea"/>
                  <a:cs typeface="+mn-cs"/>
                  <a:sym typeface="Arial"/>
                </a:defRPr>
              </a:lvl1pPr>
            </a:lstStyle>
            <a:p>
              <a:r>
                <a:t>Fraction parked at fleet vehicle bases</a:t>
              </a:r>
            </a:p>
          </p:txBody>
        </p:sp>
        <p:sp>
          <p:nvSpPr>
            <p:cNvPr id="2274" name="Fraction of all vehicles then parked"/>
            <p:cNvSpPr txBox="1"/>
            <p:nvPr/>
          </p:nvSpPr>
          <p:spPr>
            <a:xfrm>
              <a:off x="3729214" y="49049"/>
              <a:ext cx="2032818" cy="19521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000000"/>
                  </a:solidFill>
                  <a:latin typeface="+mn-lt"/>
                  <a:ea typeface="+mn-ea"/>
                  <a:cs typeface="+mn-cs"/>
                  <a:sym typeface="Arial"/>
                </a:defRPr>
              </a:lvl1pPr>
            </a:lstStyle>
            <a:p>
              <a:r>
                <a:t>Fraction of all vehicles then parked</a:t>
              </a:r>
            </a:p>
          </p:txBody>
        </p:sp>
        <p:sp>
          <p:nvSpPr>
            <p:cNvPr id="2275" name="Fraction parked at homes"/>
            <p:cNvSpPr txBox="1"/>
            <p:nvPr/>
          </p:nvSpPr>
          <p:spPr>
            <a:xfrm>
              <a:off x="3724956" y="773893"/>
              <a:ext cx="1711199" cy="19521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4B7EB8"/>
                  </a:solidFill>
                  <a:latin typeface="+mn-lt"/>
                  <a:ea typeface="+mn-ea"/>
                  <a:cs typeface="+mn-cs"/>
                  <a:sym typeface="Arial"/>
                </a:defRPr>
              </a:lvl1pPr>
            </a:lstStyle>
            <a:p>
              <a:r>
                <a:t>Fraction parked at homes</a:t>
              </a:r>
            </a:p>
          </p:txBody>
        </p:sp>
        <p:sp>
          <p:nvSpPr>
            <p:cNvPr id="2276" name="Fraction parked at commercial locations…"/>
            <p:cNvSpPr txBox="1"/>
            <p:nvPr/>
          </p:nvSpPr>
          <p:spPr>
            <a:xfrm>
              <a:off x="3725898" y="1387743"/>
              <a:ext cx="2026215" cy="30544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defRPr sz="800">
                  <a:solidFill>
                    <a:srgbClr val="7B629E"/>
                  </a:solidFill>
                  <a:latin typeface="+mn-lt"/>
                  <a:ea typeface="+mn-ea"/>
                  <a:cs typeface="+mn-cs"/>
                  <a:sym typeface="Arial"/>
                </a:defRPr>
              </a:pPr>
              <a:r>
                <a:t>Fraction parked at commercial locations</a:t>
              </a:r>
            </a:p>
            <a:p>
              <a:pPr>
                <a:defRPr sz="800">
                  <a:solidFill>
                    <a:srgbClr val="7B629E"/>
                  </a:solidFill>
                  <a:latin typeface="+mn-lt"/>
                  <a:ea typeface="+mn-ea"/>
                  <a:cs typeface="+mn-cs"/>
                  <a:sym typeface="Arial"/>
                </a:defRPr>
              </a:pPr>
              <a:r>
                <a:t>(malls, theaters, doctor's offices . . .)</a:t>
              </a:r>
            </a:p>
          </p:txBody>
        </p:sp>
        <p:sp>
          <p:nvSpPr>
            <p:cNvPr id="2277" name="Fraction parked at employment locations"/>
            <p:cNvSpPr txBox="1"/>
            <p:nvPr/>
          </p:nvSpPr>
          <p:spPr>
            <a:xfrm>
              <a:off x="3741606" y="1771282"/>
              <a:ext cx="2117278" cy="19521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97B658"/>
                  </a:solidFill>
                  <a:latin typeface="+mn-lt"/>
                  <a:ea typeface="+mn-ea"/>
                  <a:cs typeface="+mn-cs"/>
                  <a:sym typeface="Arial"/>
                </a:defRPr>
              </a:lvl1pPr>
            </a:lstStyle>
            <a:p>
              <a:r>
                <a:t>Fraction parked at employment locations</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0" name="Rectangle 2"/>
          <p:cNvSpPr txBox="1">
            <a:spLocks noGrp="1"/>
          </p:cNvSpPr>
          <p:nvPr>
            <p:ph type="title"/>
          </p:nvPr>
        </p:nvSpPr>
        <p:spPr>
          <a:xfrm>
            <a:off x="304800" y="38099"/>
            <a:ext cx="8534400" cy="455149"/>
          </a:xfrm>
          <a:prstGeom prst="rect">
            <a:avLst/>
          </a:prstGeom>
        </p:spPr>
        <p:txBody>
          <a:bodyPr/>
          <a:lstStyle/>
          <a:p>
            <a:r>
              <a:t>Suggesting four types of PEV charging locations:</a:t>
            </a:r>
          </a:p>
        </p:txBody>
      </p:sp>
      <p:sp>
        <p:nvSpPr>
          <p:cNvPr id="2281" name="Rectangle 3"/>
          <p:cNvSpPr txBox="1">
            <a:spLocks noGrp="1"/>
          </p:cNvSpPr>
          <p:nvPr>
            <p:ph type="body" idx="1"/>
          </p:nvPr>
        </p:nvSpPr>
        <p:spPr>
          <a:xfrm>
            <a:off x="56838" y="604806"/>
            <a:ext cx="9030324" cy="5793888"/>
          </a:xfrm>
          <a:prstGeom prst="rect">
            <a:avLst/>
          </a:prstGeom>
        </p:spPr>
        <p:txBody>
          <a:bodyPr/>
          <a:lstStyle/>
          <a:p>
            <a:pPr>
              <a:tabLst>
                <a:tab pos="406400" algn="l"/>
                <a:tab pos="863600" algn="l"/>
                <a:tab pos="1320800" algn="l"/>
                <a:tab pos="1778000" algn="l"/>
                <a:tab pos="2387600" algn="l"/>
              </a:tabLst>
            </a:pPr>
            <a:r>
              <a:rPr b="1">
                <a:solidFill>
                  <a:srgbClr val="FBC901"/>
                </a:solidFill>
              </a:rPr>
              <a:t>Fleet vehicle home base parking lots</a:t>
            </a:r>
            <a:r>
              <a:t> </a:t>
            </a:r>
          </a:p>
          <a:p>
            <a:pPr>
              <a:tabLst>
                <a:tab pos="406400" algn="l"/>
                <a:tab pos="863600" algn="l"/>
                <a:tab pos="1320800" algn="l"/>
                <a:tab pos="1778000" algn="l"/>
                <a:tab pos="2387600" algn="l"/>
              </a:tabLst>
              <a:defRPr sz="500"/>
            </a:pPr>
            <a:endParaRPr/>
          </a:p>
          <a:p>
            <a:pPr>
              <a:tabLst>
                <a:tab pos="406400" algn="l"/>
                <a:tab pos="863600" algn="l"/>
                <a:tab pos="1320800" algn="l"/>
                <a:tab pos="1778000" algn="l"/>
                <a:tab pos="2387600" algn="l"/>
              </a:tabLst>
            </a:pPr>
            <a:r>
              <a:t>	High power likely nearby + security allowing for simple charging outlets</a:t>
            </a:r>
          </a:p>
          <a:p>
            <a:pPr>
              <a:tabLst>
                <a:tab pos="406400" algn="l"/>
                <a:tab pos="863600" algn="l"/>
                <a:tab pos="1320800" algn="l"/>
                <a:tab pos="1778000" algn="l"/>
                <a:tab pos="2387600" algn="l"/>
              </a:tabLst>
              <a:defRPr sz="900"/>
            </a:pPr>
            <a:endParaRPr/>
          </a:p>
          <a:p>
            <a:pPr>
              <a:tabLst>
                <a:tab pos="406400" algn="l"/>
                <a:tab pos="863600" algn="l"/>
                <a:tab pos="1320800" algn="l"/>
                <a:tab pos="1778000" algn="l"/>
                <a:tab pos="2387600" algn="l"/>
              </a:tabLst>
              <a:defRPr b="1">
                <a:solidFill>
                  <a:srgbClr val="FBC901"/>
                </a:solidFill>
              </a:defRPr>
            </a:pPr>
            <a:r>
              <a:t>Personal home garages</a:t>
            </a:r>
          </a:p>
          <a:p>
            <a:pPr>
              <a:tabLst>
                <a:tab pos="406400" algn="l"/>
                <a:tab pos="863600" algn="l"/>
                <a:tab pos="1320800" algn="l"/>
                <a:tab pos="1778000" algn="l"/>
                <a:tab pos="2387600" algn="l"/>
              </a:tabLst>
              <a:defRPr sz="500"/>
            </a:pPr>
            <a:endParaRPr/>
          </a:p>
          <a:p>
            <a:pPr>
              <a:tabLst>
                <a:tab pos="406400" algn="l"/>
                <a:tab pos="863600" algn="l"/>
                <a:tab pos="1320800" algn="l"/>
                <a:tab pos="1778000" algn="l"/>
                <a:tab pos="2387600" algn="l"/>
              </a:tabLst>
            </a:pPr>
            <a:r>
              <a:t>	Medium power nearby but new wiring &amp; outlets required </a:t>
            </a:r>
          </a:p>
          <a:p>
            <a:pPr>
              <a:tabLst>
                <a:tab pos="406400" algn="l"/>
                <a:tab pos="863600" algn="l"/>
                <a:tab pos="1320800" algn="l"/>
                <a:tab pos="1778000" algn="l"/>
                <a:tab pos="2387600" algn="l"/>
              </a:tabLst>
              <a:defRPr sz="900"/>
            </a:pPr>
            <a:endParaRPr/>
          </a:p>
          <a:p>
            <a:pPr>
              <a:tabLst>
                <a:tab pos="406400" algn="l"/>
                <a:tab pos="863600" algn="l"/>
                <a:tab pos="1320800" algn="l"/>
                <a:tab pos="1778000" algn="l"/>
                <a:tab pos="2387600" algn="l"/>
              </a:tabLst>
              <a:defRPr b="1">
                <a:solidFill>
                  <a:srgbClr val="FBC901"/>
                </a:solidFill>
              </a:defRPr>
            </a:pPr>
            <a:r>
              <a:t>Apartment complex parking lots</a:t>
            </a:r>
          </a:p>
          <a:p>
            <a:pPr>
              <a:tabLst>
                <a:tab pos="406400" algn="l"/>
                <a:tab pos="863600" algn="l"/>
                <a:tab pos="1320800" algn="l"/>
                <a:tab pos="1778000" algn="l"/>
                <a:tab pos="2387600" algn="l"/>
              </a:tabLst>
              <a:defRPr sz="500"/>
            </a:pPr>
            <a:endParaRPr/>
          </a:p>
          <a:p>
            <a:pPr>
              <a:tabLst>
                <a:tab pos="406400" algn="l"/>
                <a:tab pos="863600" algn="l"/>
                <a:tab pos="1320800" algn="l"/>
                <a:tab pos="1778000" algn="l"/>
                <a:tab pos="2387600" algn="l"/>
              </a:tabLst>
            </a:pPr>
            <a:r>
              <a:t>	Medium high power nearby, user identification &amp; billing </a:t>
            </a:r>
            <a:r>
              <a:rPr b="1"/>
              <a:t>likely</a:t>
            </a:r>
            <a:r>
              <a:t> to be an issue</a:t>
            </a:r>
          </a:p>
          <a:p>
            <a:pPr>
              <a:tabLst>
                <a:tab pos="406400" algn="l"/>
                <a:tab pos="863600" algn="l"/>
                <a:tab pos="1320800" algn="l"/>
                <a:tab pos="1778000" algn="l"/>
                <a:tab pos="2387600" algn="l"/>
              </a:tabLst>
              <a:defRPr sz="900"/>
            </a:pPr>
            <a:endParaRPr/>
          </a:p>
          <a:p>
            <a:pPr>
              <a:tabLst>
                <a:tab pos="406400" algn="l"/>
                <a:tab pos="863600" algn="l"/>
                <a:tab pos="1320800" algn="l"/>
                <a:tab pos="1778000" algn="l"/>
                <a:tab pos="2387600" algn="l"/>
              </a:tabLst>
              <a:defRPr b="1">
                <a:solidFill>
                  <a:srgbClr val="FBC901"/>
                </a:solidFill>
              </a:defRPr>
            </a:pPr>
            <a:r>
              <a:t>Workplace and commercial parking lots</a:t>
            </a:r>
          </a:p>
          <a:p>
            <a:pPr>
              <a:tabLst>
                <a:tab pos="406400" algn="l"/>
                <a:tab pos="863600" algn="l"/>
                <a:tab pos="1320800" algn="l"/>
                <a:tab pos="1778000" algn="l"/>
                <a:tab pos="2387600" algn="l"/>
              </a:tabLst>
              <a:defRPr sz="500"/>
            </a:pPr>
            <a:endParaRPr/>
          </a:p>
          <a:p>
            <a:pPr>
              <a:tabLst>
                <a:tab pos="406400" algn="l"/>
                <a:tab pos="863600" algn="l"/>
                <a:tab pos="1320800" algn="l"/>
                <a:tab pos="1778000" algn="l"/>
                <a:tab pos="2387600" algn="l"/>
              </a:tabLst>
            </a:pPr>
            <a:r>
              <a:t>	Medium to high power nearby, user identification &amp; billing </a:t>
            </a:r>
            <a:r>
              <a:rPr b="1"/>
              <a:t>certain</a:t>
            </a:r>
            <a:r>
              <a:t> to be an issue</a:t>
            </a:r>
          </a:p>
          <a:p>
            <a:pPr>
              <a:tabLst>
                <a:tab pos="406400" algn="l"/>
                <a:tab pos="863600" algn="l"/>
                <a:tab pos="1320800" algn="l"/>
                <a:tab pos="1778000" algn="l"/>
                <a:tab pos="2387600" algn="l"/>
              </a:tabLst>
            </a:pPr>
            <a:endParaRPr/>
          </a:p>
          <a:p>
            <a:pPr>
              <a:tabLst>
                <a:tab pos="406400" algn="l"/>
                <a:tab pos="863600" algn="l"/>
                <a:tab pos="1320800" algn="l"/>
                <a:tab pos="1778000" algn="l"/>
                <a:tab pos="2387600" algn="l"/>
              </a:tabLst>
            </a:pPr>
            <a:r>
              <a:t>Fleet vehicle home base charging seems almost trivial:</a:t>
            </a:r>
          </a:p>
          <a:p>
            <a:pPr>
              <a:tabLst>
                <a:tab pos="406400" algn="l"/>
                <a:tab pos="863600" algn="l"/>
                <a:tab pos="1320800" algn="l"/>
                <a:tab pos="1778000" algn="l"/>
                <a:tab pos="2387600" algn="l"/>
              </a:tabLst>
              <a:defRPr sz="700"/>
            </a:pPr>
            <a:endParaRPr/>
          </a:p>
          <a:p>
            <a:pPr>
              <a:tabLst>
                <a:tab pos="406400" algn="l"/>
                <a:tab pos="863600" algn="l"/>
                <a:tab pos="1320800" algn="l"/>
                <a:tab pos="1778000" algn="l"/>
                <a:tab pos="2387600" algn="l"/>
              </a:tabLst>
            </a:pPr>
            <a:r>
              <a:t>	Fence in overnight parking lots and/or add guards and/or add CCTV security</a:t>
            </a:r>
          </a:p>
          <a:p>
            <a:pPr>
              <a:tabLst>
                <a:tab pos="406400" algn="l"/>
                <a:tab pos="863600" algn="l"/>
                <a:tab pos="1320800" algn="l"/>
                <a:tab pos="1778000" algn="l"/>
                <a:tab pos="2387600" algn="l"/>
              </a:tabLst>
              <a:defRPr sz="700"/>
            </a:pPr>
            <a:endParaRPr/>
          </a:p>
          <a:p>
            <a:pPr>
              <a:tabLst>
                <a:tab pos="406400" algn="l"/>
                <a:tab pos="863600" algn="l"/>
                <a:tab pos="1320800" algn="l"/>
                <a:tab pos="1778000" algn="l"/>
                <a:tab pos="2387600" algn="l"/>
              </a:tabLst>
            </a:pPr>
            <a:r>
              <a:t>		Then just wire up enough high capacity outlets, </a:t>
            </a:r>
          </a:p>
          <a:p>
            <a:pPr>
              <a:tabLst>
                <a:tab pos="406400" algn="l"/>
                <a:tab pos="863600" algn="l"/>
                <a:tab pos="1320800" algn="l"/>
                <a:tab pos="1778000" algn="l"/>
                <a:tab pos="2387600" algn="l"/>
              </a:tabLst>
              <a:defRPr sz="700"/>
            </a:pPr>
            <a:endParaRPr/>
          </a:p>
          <a:p>
            <a:pPr>
              <a:tabLst>
                <a:tab pos="406400" algn="l"/>
                <a:tab pos="863600" algn="l"/>
                <a:tab pos="1320800" algn="l"/>
                <a:tab pos="1778000" algn="l"/>
                <a:tab pos="2387600" algn="l"/>
              </a:tabLst>
            </a:pPr>
            <a:r>
              <a:t>			ready to charge up any vehicle arriving with a compatible cord/plug</a:t>
            </a:r>
          </a:p>
        </p:txBody>
      </p:sp>
      <p:sp>
        <p:nvSpPr>
          <p:cNvPr id="2282" name="Rectangle 5"/>
          <p:cNvSpPr txBox="1"/>
          <p:nvPr/>
        </p:nvSpPr>
        <p:spPr>
          <a:xfrm>
            <a:off x="304800" y="65588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4" name="Rectangle 2"/>
          <p:cNvSpPr txBox="1">
            <a:spLocks noGrp="1"/>
          </p:cNvSpPr>
          <p:nvPr>
            <p:ph type="title"/>
          </p:nvPr>
        </p:nvSpPr>
        <p:spPr>
          <a:xfrm>
            <a:off x="304800" y="50799"/>
            <a:ext cx="8534400" cy="455149"/>
          </a:xfrm>
          <a:prstGeom prst="rect">
            <a:avLst/>
          </a:prstGeom>
        </p:spPr>
        <p:txBody>
          <a:bodyPr/>
          <a:lstStyle/>
          <a:p>
            <a:r>
              <a:t>Next easiest (in concept if not cost):  Personal Home Garages</a:t>
            </a:r>
          </a:p>
        </p:txBody>
      </p:sp>
      <p:sp>
        <p:nvSpPr>
          <p:cNvPr id="2285" name="Rectangle 3"/>
          <p:cNvSpPr txBox="1">
            <a:spLocks noGrp="1"/>
          </p:cNvSpPr>
          <p:nvPr>
            <p:ph type="body" idx="1"/>
          </p:nvPr>
        </p:nvSpPr>
        <p:spPr>
          <a:xfrm>
            <a:off x="56838" y="706406"/>
            <a:ext cx="9030324" cy="5886218"/>
          </a:xfrm>
          <a:prstGeom prst="rect">
            <a:avLst/>
          </a:prstGeom>
        </p:spPr>
        <p:txBody>
          <a:bodyPr/>
          <a:lstStyle/>
          <a:p>
            <a:pPr defTabSz="850391">
              <a:tabLst>
                <a:tab pos="431800" algn="l"/>
                <a:tab pos="850900" algn="l"/>
                <a:tab pos="1282700" algn="l"/>
                <a:tab pos="1790700" algn="l"/>
                <a:tab pos="2222500" algn="l"/>
              </a:tabLst>
              <a:defRPr sz="1674">
                <a:effectLst>
                  <a:outerShdw blurRad="35433" dist="35433" dir="2700000" rotWithShape="0">
                    <a:srgbClr val="000000"/>
                  </a:outerShdw>
                </a:effectLst>
              </a:defRPr>
            </a:pPr>
            <a:r>
              <a:t>Inside such a garage, security &amp; billing are done deals, leaving only choices of wiring &amp; outlets</a:t>
            </a:r>
          </a:p>
          <a:p>
            <a:pPr defTabSz="850391">
              <a:tabLst>
                <a:tab pos="431800" algn="l"/>
                <a:tab pos="850900" algn="l"/>
                <a:tab pos="1282700" algn="l"/>
                <a:tab pos="1790700" algn="l"/>
                <a:tab pos="2222500" algn="l"/>
              </a:tabLst>
              <a:defRPr sz="837">
                <a:effectLst>
                  <a:outerShdw blurRad="35433" dist="35433" dir="2700000" rotWithShape="0">
                    <a:srgbClr val="000000"/>
                  </a:outerShdw>
                </a:effectLst>
              </a:defRPr>
            </a:pPr>
            <a:endParaRPr/>
          </a:p>
          <a:p>
            <a:pPr defTabSz="850391">
              <a:tabLst>
                <a:tab pos="431800" algn="l"/>
                <a:tab pos="850900" algn="l"/>
                <a:tab pos="1282700" algn="l"/>
                <a:tab pos="1790700" algn="l"/>
                <a:tab pos="2222500" algn="l"/>
              </a:tabLst>
              <a:defRPr sz="1674">
                <a:effectLst>
                  <a:outerShdw blurRad="35433" dist="35433" dir="2700000" rotWithShape="0">
                    <a:srgbClr val="000000"/>
                  </a:outerShdw>
                </a:effectLst>
              </a:defRPr>
            </a:pPr>
            <a:r>
              <a:t>A standard </a:t>
            </a:r>
            <a:r>
              <a:rPr>
                <a:solidFill>
                  <a:srgbClr val="FBC901"/>
                </a:solidFill>
              </a:rPr>
              <a:t>110V x 15 Amps</a:t>
            </a:r>
            <a:r>
              <a:t> outlet is labeled a </a:t>
            </a:r>
            <a:r>
              <a:rPr b="1">
                <a:solidFill>
                  <a:srgbClr val="FFCC00"/>
                </a:solidFill>
              </a:rPr>
              <a:t>Level 1</a:t>
            </a:r>
            <a:r>
              <a:rPr>
                <a:solidFill>
                  <a:srgbClr val="FFCC00"/>
                </a:solidFill>
              </a:rPr>
              <a:t> </a:t>
            </a:r>
            <a:r>
              <a:t>electric vehicle charging station </a:t>
            </a:r>
            <a:r>
              <a:rPr baseline="29849"/>
              <a:t>1</a:t>
            </a:r>
          </a:p>
          <a:p>
            <a:pPr defTabSz="850391">
              <a:tabLst>
                <a:tab pos="431800" algn="l"/>
                <a:tab pos="850900" algn="l"/>
                <a:tab pos="1282700" algn="l"/>
                <a:tab pos="1790700" algn="l"/>
                <a:tab pos="2222500" algn="l"/>
              </a:tabLst>
              <a:defRPr sz="465">
                <a:effectLst>
                  <a:outerShdw blurRad="35433" dist="35433" dir="2700000" rotWithShape="0">
                    <a:srgbClr val="000000"/>
                  </a:outerShdw>
                </a:effectLst>
              </a:defRPr>
            </a:pPr>
            <a:endParaRPr baseline="24258"/>
          </a:p>
          <a:p>
            <a:pPr defTabSz="850391">
              <a:tabLst>
                <a:tab pos="431800" algn="l"/>
                <a:tab pos="850900" algn="l"/>
                <a:tab pos="1282700" algn="l"/>
                <a:tab pos="1790700" algn="l"/>
                <a:tab pos="2222500" algn="l"/>
              </a:tabLst>
              <a:defRPr sz="1674">
                <a:effectLst>
                  <a:outerShdw blurRad="35433" dist="35433" dir="2700000" rotWithShape="0">
                    <a:srgbClr val="000000"/>
                  </a:outerShdw>
                </a:effectLst>
              </a:defRPr>
            </a:pPr>
            <a:r>
              <a:rPr baseline="29849"/>
              <a:t>	</a:t>
            </a:r>
            <a:r>
              <a:t>With its ~ </a:t>
            </a:r>
            <a:r>
              <a:rPr>
                <a:solidFill>
                  <a:srgbClr val="FFCC00"/>
                </a:solidFill>
              </a:rPr>
              <a:t>1.6 kW max power flow</a:t>
            </a:r>
            <a:r>
              <a:t>, a Leaf PEV would charge in an unacceptable </a:t>
            </a:r>
            <a:r>
              <a:rPr>
                <a:solidFill>
                  <a:srgbClr val="FFCC00"/>
                </a:solidFill>
              </a:rPr>
              <a:t>20 hours </a:t>
            </a:r>
            <a:endParaRPr baseline="29849">
              <a:solidFill>
                <a:srgbClr val="FFCC00"/>
              </a:solidFill>
            </a:endParaRPr>
          </a:p>
          <a:p>
            <a:pPr defTabSz="850391">
              <a:tabLst>
                <a:tab pos="431800" algn="l"/>
                <a:tab pos="850900" algn="l"/>
                <a:tab pos="1282700" algn="l"/>
                <a:tab pos="1790700" algn="l"/>
                <a:tab pos="2222500" algn="l"/>
              </a:tabLst>
              <a:defRPr sz="837">
                <a:effectLst>
                  <a:outerShdw blurRad="35433" dist="35433" dir="2700000" rotWithShape="0">
                    <a:srgbClr val="000000"/>
                  </a:outerShdw>
                </a:effectLst>
              </a:defRPr>
            </a:pPr>
            <a:endParaRPr/>
          </a:p>
          <a:p>
            <a:pPr defTabSz="850391">
              <a:tabLst>
                <a:tab pos="431800" algn="l"/>
                <a:tab pos="850900" algn="l"/>
                <a:tab pos="1282700" algn="l"/>
                <a:tab pos="1790700" algn="l"/>
                <a:tab pos="2222500" algn="l"/>
              </a:tabLst>
              <a:defRPr sz="1674">
                <a:effectLst>
                  <a:outerShdw blurRad="35433" dist="35433" dir="2700000" rotWithShape="0">
                    <a:srgbClr val="000000"/>
                  </a:outerShdw>
                </a:effectLst>
              </a:defRPr>
            </a:pPr>
            <a:r>
              <a:t>A </a:t>
            </a:r>
            <a:r>
              <a:rPr b="1">
                <a:solidFill>
                  <a:srgbClr val="FFCC00"/>
                </a:solidFill>
              </a:rPr>
              <a:t>Level 2</a:t>
            </a:r>
            <a:r>
              <a:rPr>
                <a:solidFill>
                  <a:srgbClr val="FFCC00"/>
                </a:solidFill>
              </a:rPr>
              <a:t> </a:t>
            </a:r>
            <a:r>
              <a:t>electric vehicle charging station would instead use </a:t>
            </a:r>
            <a:r>
              <a:rPr>
                <a:solidFill>
                  <a:srgbClr val="FFCC00"/>
                </a:solidFill>
              </a:rPr>
              <a:t>230V x 30 Amps</a:t>
            </a:r>
            <a:r>
              <a:t> </a:t>
            </a:r>
            <a:r>
              <a:rPr baseline="29849"/>
              <a:t>1</a:t>
            </a:r>
          </a:p>
          <a:p>
            <a:pPr defTabSz="850391">
              <a:tabLst>
                <a:tab pos="431800" algn="l"/>
                <a:tab pos="850900" algn="l"/>
                <a:tab pos="1282700" algn="l"/>
                <a:tab pos="1790700" algn="l"/>
                <a:tab pos="2222500" algn="l"/>
              </a:tabLst>
              <a:defRPr sz="465">
                <a:effectLst>
                  <a:outerShdw blurRad="35433" dist="35433" dir="2700000" rotWithShape="0">
                    <a:srgbClr val="000000"/>
                  </a:outerShdw>
                </a:effectLst>
              </a:defRPr>
            </a:pPr>
            <a:endParaRPr/>
          </a:p>
          <a:p>
            <a:pPr defTabSz="850391">
              <a:tabLst>
                <a:tab pos="431800" algn="l"/>
                <a:tab pos="850900" algn="l"/>
                <a:tab pos="1282700" algn="l"/>
                <a:tab pos="1790700" algn="l"/>
                <a:tab pos="2222500" algn="l"/>
              </a:tabLst>
              <a:defRPr sz="1674">
                <a:effectLst>
                  <a:outerShdw blurRad="35433" dist="35433" dir="2700000" rotWithShape="0">
                    <a:srgbClr val="000000"/>
                  </a:outerShdw>
                </a:effectLst>
              </a:defRPr>
            </a:pPr>
            <a:r>
              <a:t>	Most homes now have only one or two 230V x 30 Amp circuits (for dryers &amp; ovens)</a:t>
            </a:r>
          </a:p>
          <a:p>
            <a:pPr defTabSz="850391">
              <a:tabLst>
                <a:tab pos="431800" algn="l"/>
                <a:tab pos="850900" algn="l"/>
                <a:tab pos="1282700" algn="l"/>
                <a:tab pos="1790700" algn="l"/>
                <a:tab pos="2222500" algn="l"/>
              </a:tabLst>
              <a:defRPr sz="465">
                <a:effectLst>
                  <a:outerShdw blurRad="35433" dist="35433" dir="2700000" rotWithShape="0">
                    <a:srgbClr val="000000"/>
                  </a:outerShdw>
                </a:effectLst>
              </a:defRPr>
            </a:pPr>
            <a:endParaRPr/>
          </a:p>
          <a:p>
            <a:pPr defTabSz="850391">
              <a:tabLst>
                <a:tab pos="431800" algn="l"/>
                <a:tab pos="850900" algn="l"/>
                <a:tab pos="1282700" algn="l"/>
                <a:tab pos="1790700" algn="l"/>
                <a:tab pos="2222500" algn="l"/>
              </a:tabLst>
              <a:defRPr sz="1674">
                <a:effectLst>
                  <a:outerShdw blurRad="35433" dist="35433" dir="2700000" rotWithShape="0">
                    <a:srgbClr val="000000"/>
                  </a:outerShdw>
                </a:effectLst>
              </a:defRPr>
            </a:pPr>
            <a:r>
              <a:t>	</a:t>
            </a:r>
            <a:r>
              <a:rPr>
                <a:solidFill>
                  <a:srgbClr val="FBC901"/>
                </a:solidFill>
              </a:rPr>
              <a:t>New 230V x 30 Amp circuit(s) would have to be run from breaker box to garage</a:t>
            </a:r>
          </a:p>
          <a:p>
            <a:pPr defTabSz="850391">
              <a:tabLst>
                <a:tab pos="431800" algn="l"/>
                <a:tab pos="850900" algn="l"/>
                <a:tab pos="1282700" algn="l"/>
                <a:tab pos="1790700" algn="l"/>
                <a:tab pos="2222500" algn="l"/>
              </a:tabLst>
              <a:defRPr sz="465">
                <a:effectLst>
                  <a:outerShdw blurRad="35433" dist="35433" dir="2700000" rotWithShape="0">
                    <a:srgbClr val="000000"/>
                  </a:outerShdw>
                </a:effectLst>
              </a:defRPr>
            </a:pPr>
            <a:endParaRPr/>
          </a:p>
          <a:p>
            <a:pPr defTabSz="850391">
              <a:tabLst>
                <a:tab pos="431800" algn="l"/>
                <a:tab pos="850900" algn="l"/>
                <a:tab pos="1282700" algn="l"/>
                <a:tab pos="1790700" algn="l"/>
                <a:tab pos="2222500" algn="l"/>
              </a:tabLst>
              <a:defRPr sz="1674">
                <a:effectLst>
                  <a:outerShdw blurRad="35433" dist="35433" dir="2700000" rotWithShape="0">
                    <a:srgbClr val="000000"/>
                  </a:outerShdw>
                </a:effectLst>
              </a:defRPr>
            </a:pPr>
            <a:r>
              <a:t>		Requiring a licensed electrician to burrow new power lines through walls, ceilings . . . </a:t>
            </a:r>
          </a:p>
          <a:p>
            <a:pPr defTabSz="850391">
              <a:tabLst>
                <a:tab pos="431800" algn="l"/>
                <a:tab pos="850900" algn="l"/>
                <a:tab pos="1282700" algn="l"/>
                <a:tab pos="1790700" algn="l"/>
                <a:tab pos="2222500" algn="l"/>
              </a:tabLst>
              <a:defRPr sz="465">
                <a:effectLst>
                  <a:outerShdw blurRad="35433" dist="35433" dir="2700000" rotWithShape="0">
                    <a:srgbClr val="000000"/>
                  </a:outerShdw>
                </a:effectLst>
              </a:defRPr>
            </a:pPr>
            <a:endParaRPr/>
          </a:p>
          <a:p>
            <a:pPr defTabSz="850391">
              <a:tabLst>
                <a:tab pos="431800" algn="l"/>
                <a:tab pos="850900" algn="l"/>
                <a:tab pos="1282700" algn="l"/>
                <a:tab pos="1790700" algn="l"/>
                <a:tab pos="2222500" algn="l"/>
              </a:tabLst>
              <a:defRPr sz="1674">
                <a:effectLst>
                  <a:outerShdw blurRad="35433" dist="35433" dir="2700000" rotWithShape="0">
                    <a:srgbClr val="000000"/>
                  </a:outerShdw>
                </a:effectLst>
              </a:defRPr>
            </a:pPr>
            <a:r>
              <a:t>	With the resulting ~ </a:t>
            </a:r>
            <a:r>
              <a:rPr>
                <a:solidFill>
                  <a:srgbClr val="FFCC00"/>
                </a:solidFill>
              </a:rPr>
              <a:t>7 KW max power flow</a:t>
            </a:r>
            <a:r>
              <a:t>, a Leaf PEV should fully charge in ~</a:t>
            </a:r>
            <a:r>
              <a:rPr>
                <a:solidFill>
                  <a:srgbClr val="FBC901"/>
                </a:solidFill>
              </a:rPr>
              <a:t> 4.5 </a:t>
            </a:r>
            <a:r>
              <a:rPr>
                <a:solidFill>
                  <a:srgbClr val="FFCC00"/>
                </a:solidFill>
              </a:rPr>
              <a:t>hours</a:t>
            </a:r>
          </a:p>
          <a:p>
            <a:pPr defTabSz="850391">
              <a:tabLst>
                <a:tab pos="431800" algn="l"/>
                <a:tab pos="850900" algn="l"/>
                <a:tab pos="1282700" algn="l"/>
                <a:tab pos="1790700" algn="l"/>
                <a:tab pos="2222500" algn="l"/>
              </a:tabLst>
              <a:defRPr sz="837">
                <a:effectLst>
                  <a:outerShdw blurRad="35433" dist="35433" dir="2700000" rotWithShape="0">
                    <a:srgbClr val="000000"/>
                  </a:outerShdw>
                </a:effectLst>
              </a:defRPr>
            </a:pPr>
            <a:endParaRPr/>
          </a:p>
          <a:p>
            <a:pPr defTabSz="850391">
              <a:tabLst>
                <a:tab pos="431800" algn="l"/>
                <a:tab pos="850900" algn="l"/>
                <a:tab pos="1282700" algn="l"/>
                <a:tab pos="1790700" algn="l"/>
                <a:tab pos="2222500" algn="l"/>
              </a:tabLst>
              <a:defRPr sz="1674" b="1">
                <a:solidFill>
                  <a:srgbClr val="FFCC00"/>
                </a:solidFill>
                <a:effectLst>
                  <a:outerShdw blurRad="35433" dist="35433" dir="2700000" rotWithShape="0">
                    <a:srgbClr val="000000"/>
                  </a:outerShdw>
                </a:effectLst>
              </a:defRPr>
            </a:pPr>
            <a:r>
              <a:t>Level 3 </a:t>
            </a:r>
            <a:r>
              <a:rPr b="0">
                <a:solidFill>
                  <a:srgbClr val="FFFFFF"/>
                </a:solidFill>
              </a:rPr>
              <a:t>electric vehicle charging stations are proposed at </a:t>
            </a:r>
            <a:r>
              <a:rPr b="0"/>
              <a:t>480V x 400 Amp capacity </a:t>
            </a:r>
            <a:r>
              <a:rPr b="0" baseline="31999">
                <a:solidFill>
                  <a:srgbClr val="FFFFFF"/>
                </a:solidFill>
              </a:rPr>
              <a:t>1</a:t>
            </a:r>
            <a:endParaRPr b="0"/>
          </a:p>
          <a:p>
            <a:pPr defTabSz="850391">
              <a:tabLst>
                <a:tab pos="431800" algn="l"/>
                <a:tab pos="850900" algn="l"/>
                <a:tab pos="1282700" algn="l"/>
                <a:tab pos="1790700" algn="l"/>
                <a:tab pos="2222500" algn="l"/>
              </a:tabLst>
              <a:defRPr sz="465">
                <a:effectLst>
                  <a:outerShdw blurRad="35433" dist="35433" dir="2700000" rotWithShape="0">
                    <a:srgbClr val="000000"/>
                  </a:outerShdw>
                </a:effectLst>
              </a:defRPr>
            </a:pPr>
            <a:endParaRPr/>
          </a:p>
          <a:p>
            <a:pPr defTabSz="850391">
              <a:tabLst>
                <a:tab pos="431800" algn="l"/>
                <a:tab pos="850900" algn="l"/>
                <a:tab pos="1282700" algn="l"/>
                <a:tab pos="1790700" algn="l"/>
                <a:tab pos="2222500" algn="l"/>
              </a:tabLst>
              <a:defRPr sz="1674">
                <a:effectLst>
                  <a:outerShdw blurRad="35433" dist="35433" dir="2700000" rotWithShape="0">
                    <a:srgbClr val="000000"/>
                  </a:outerShdw>
                </a:effectLst>
              </a:defRPr>
            </a:pPr>
            <a:r>
              <a:t>	At ~ </a:t>
            </a:r>
            <a:r>
              <a:rPr>
                <a:solidFill>
                  <a:srgbClr val="FFCC00"/>
                </a:solidFill>
              </a:rPr>
              <a:t>192 kW max power flow</a:t>
            </a:r>
            <a:r>
              <a:t>, a Leaf PEV might fully charge in ~</a:t>
            </a:r>
            <a:r>
              <a:rPr>
                <a:solidFill>
                  <a:srgbClr val="FBC901"/>
                </a:solidFill>
              </a:rPr>
              <a:t> 1.5 </a:t>
            </a:r>
            <a:r>
              <a:rPr>
                <a:solidFill>
                  <a:srgbClr val="FFCC00"/>
                </a:solidFill>
              </a:rPr>
              <a:t>hours</a:t>
            </a:r>
          </a:p>
          <a:p>
            <a:pPr defTabSz="850391">
              <a:tabLst>
                <a:tab pos="431800" algn="l"/>
                <a:tab pos="850900" algn="l"/>
                <a:tab pos="1282700" algn="l"/>
                <a:tab pos="1790700" algn="l"/>
                <a:tab pos="2222500" algn="l"/>
              </a:tabLst>
              <a:defRPr sz="558">
                <a:effectLst>
                  <a:outerShdw blurRad="35433" dist="35433" dir="2700000" rotWithShape="0">
                    <a:srgbClr val="000000"/>
                  </a:outerShdw>
                </a:effectLst>
              </a:defRPr>
            </a:pPr>
            <a:endParaRPr/>
          </a:p>
          <a:p>
            <a:pPr defTabSz="850391">
              <a:tabLst>
                <a:tab pos="431800" algn="l"/>
                <a:tab pos="850900" algn="l"/>
                <a:tab pos="1282700" algn="l"/>
                <a:tab pos="1790700" algn="l"/>
                <a:tab pos="2222500" algn="l"/>
              </a:tabLst>
              <a:defRPr sz="1674">
                <a:effectLst>
                  <a:outerShdw blurRad="35433" dist="35433" dir="2700000" rotWithShape="0">
                    <a:srgbClr val="000000"/>
                  </a:outerShdw>
                </a:effectLst>
              </a:defRPr>
            </a:pPr>
            <a:r>
              <a:t>	</a:t>
            </a:r>
            <a:r>
              <a:rPr>
                <a:solidFill>
                  <a:srgbClr val="FBC901"/>
                </a:solidFill>
              </a:rPr>
              <a:t>But that, alone, is 4X the power </a:t>
            </a:r>
            <a:r>
              <a:rPr b="1">
                <a:solidFill>
                  <a:srgbClr val="FBC901"/>
                </a:solidFill>
              </a:rPr>
              <a:t>ever</a:t>
            </a:r>
            <a:r>
              <a:rPr>
                <a:solidFill>
                  <a:srgbClr val="FBC901"/>
                </a:solidFill>
              </a:rPr>
              <a:t> consumed by whole large modern homes</a:t>
            </a:r>
          </a:p>
          <a:p>
            <a:pPr defTabSz="850391">
              <a:tabLst>
                <a:tab pos="431800" algn="l"/>
                <a:tab pos="850900" algn="l"/>
                <a:tab pos="1282700" algn="l"/>
                <a:tab pos="1790700" algn="l"/>
                <a:tab pos="2222500" algn="l"/>
              </a:tabLst>
              <a:defRPr sz="1674">
                <a:effectLst>
                  <a:outerShdw blurRad="35433" dist="35433" dir="2700000" rotWithShape="0">
                    <a:srgbClr val="000000"/>
                  </a:outerShdw>
                </a:effectLst>
              </a:defRPr>
            </a:pPr>
            <a:r>
              <a:t>	</a:t>
            </a:r>
          </a:p>
          <a:p>
            <a:pPr algn="ctr" defTabSz="850391">
              <a:tabLst>
                <a:tab pos="431800" algn="l"/>
                <a:tab pos="850900" algn="l"/>
                <a:tab pos="1282700" algn="l"/>
                <a:tab pos="1790700" algn="l"/>
                <a:tab pos="2222500" algn="l"/>
              </a:tabLst>
              <a:defRPr sz="1674">
                <a:effectLst>
                  <a:outerShdw blurRad="35433" dist="35433" dir="2700000" rotWithShape="0">
                    <a:srgbClr val="000000"/>
                  </a:outerShdw>
                </a:effectLst>
              </a:defRPr>
            </a:pPr>
            <a:r>
              <a:t>Based on time + power: </a:t>
            </a:r>
            <a:r>
              <a:rPr b="1">
                <a:solidFill>
                  <a:srgbClr val="FBC901"/>
                </a:solidFill>
              </a:rPr>
              <a:t>Level 2</a:t>
            </a:r>
            <a:r>
              <a:t> home charging seems the only acceptable alternative</a:t>
            </a:r>
          </a:p>
        </p:txBody>
      </p:sp>
      <p:sp>
        <p:nvSpPr>
          <p:cNvPr id="2286" name="Rectangle 5"/>
          <p:cNvSpPr txBox="1"/>
          <p:nvPr/>
        </p:nvSpPr>
        <p:spPr>
          <a:xfrm>
            <a:off x="304800" y="65588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https://www.yumpu.com/en/document/view/44916420/tom-king-clean-energy-speakers-series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8" name="Rectangle 5"/>
          <p:cNvSpPr txBox="1"/>
          <p:nvPr/>
        </p:nvSpPr>
        <p:spPr>
          <a:xfrm>
            <a:off x="304800" y="65461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Page 31 in: http://www.electrictechnologycenter.com/pdf/phevInfrastructureReport08.pdf</a:t>
            </a:r>
          </a:p>
        </p:txBody>
      </p:sp>
      <p:sp>
        <p:nvSpPr>
          <p:cNvPr id="2289" name="Subtitle 12"/>
          <p:cNvSpPr txBox="1">
            <a:spLocks noGrp="1"/>
          </p:cNvSpPr>
          <p:nvPr>
            <p:ph type="body" sz="quarter" idx="1"/>
          </p:nvPr>
        </p:nvSpPr>
        <p:spPr>
          <a:xfrm>
            <a:off x="67064" y="634999"/>
            <a:ext cx="8975799" cy="973271"/>
          </a:xfrm>
          <a:prstGeom prst="rect">
            <a:avLst/>
          </a:prstGeom>
        </p:spPr>
        <p:txBody>
          <a:bodyPr/>
          <a:lstStyle/>
          <a:p>
            <a:pPr>
              <a:defRPr sz="1800"/>
            </a:pPr>
            <a:r>
              <a:t>According to a different 2008 U.S. Idaho National Lab report, on average: </a:t>
            </a:r>
            <a:r>
              <a:rPr baseline="31999"/>
              <a:t>1</a:t>
            </a:r>
          </a:p>
          <a:p>
            <a:pPr>
              <a:defRPr sz="400"/>
            </a:pPr>
            <a:endParaRPr/>
          </a:p>
          <a:p>
            <a:pPr>
              <a:tabLst>
                <a:tab pos="279400" algn="l"/>
              </a:tabLst>
              <a:defRPr sz="1800"/>
            </a:pPr>
            <a:r>
              <a:t>	Cost of adding 1 new </a:t>
            </a:r>
            <a:r>
              <a:rPr>
                <a:solidFill>
                  <a:srgbClr val="FBC901"/>
                </a:solidFill>
              </a:rPr>
              <a:t>Level 1</a:t>
            </a:r>
            <a:r>
              <a:t> (110V / 15 Amp) charging outlet to a garage = $878  </a:t>
            </a:r>
          </a:p>
        </p:txBody>
      </p:sp>
      <p:sp>
        <p:nvSpPr>
          <p:cNvPr id="2290" name="Rectangle 2"/>
          <p:cNvSpPr txBox="1">
            <a:spLocks noGrp="1"/>
          </p:cNvSpPr>
          <p:nvPr>
            <p:ph type="title"/>
          </p:nvPr>
        </p:nvSpPr>
        <p:spPr>
          <a:xfrm>
            <a:off x="0" y="76200"/>
            <a:ext cx="9144000" cy="457200"/>
          </a:xfrm>
          <a:prstGeom prst="rect">
            <a:avLst/>
          </a:prstGeom>
        </p:spPr>
        <p:txBody>
          <a:bodyPr/>
          <a:lstStyle>
            <a:lvl1pPr>
              <a:defRPr sz="2000" i="1"/>
            </a:lvl1pPr>
          </a:lstStyle>
          <a:p>
            <a:r>
              <a:t>What about the likely up front cost to the homeowner?</a:t>
            </a:r>
          </a:p>
        </p:txBody>
      </p:sp>
      <p:pic>
        <p:nvPicPr>
          <p:cNvPr id="2291" name="Picture 7" descr="Picture 7"/>
          <p:cNvPicPr>
            <a:picLocks noChangeAspect="1"/>
          </p:cNvPicPr>
          <p:nvPr/>
        </p:nvPicPr>
        <p:blipFill>
          <a:blip r:embed="rId2"/>
          <a:stretch>
            <a:fillRect/>
          </a:stretch>
        </p:blipFill>
        <p:spPr>
          <a:xfrm>
            <a:off x="1156236" y="1463938"/>
            <a:ext cx="6371184" cy="1214844"/>
          </a:xfrm>
          <a:prstGeom prst="rect">
            <a:avLst/>
          </a:prstGeom>
          <a:ln w="12700">
            <a:miter lim="400000"/>
          </a:ln>
        </p:spPr>
      </p:pic>
      <p:pic>
        <p:nvPicPr>
          <p:cNvPr id="2292" name="Picture 8" descr="Picture 8"/>
          <p:cNvPicPr>
            <a:picLocks noChangeAspect="1"/>
          </p:cNvPicPr>
          <p:nvPr/>
        </p:nvPicPr>
        <p:blipFill>
          <a:blip r:embed="rId3"/>
          <a:stretch>
            <a:fillRect/>
          </a:stretch>
        </p:blipFill>
        <p:spPr>
          <a:xfrm>
            <a:off x="1199891" y="3192664"/>
            <a:ext cx="6371184" cy="1424895"/>
          </a:xfrm>
          <a:prstGeom prst="rect">
            <a:avLst/>
          </a:prstGeom>
          <a:ln w="12700">
            <a:miter lim="400000"/>
          </a:ln>
        </p:spPr>
      </p:pic>
      <p:sp>
        <p:nvSpPr>
          <p:cNvPr id="2293" name="Subtitle 12"/>
          <p:cNvSpPr txBox="1"/>
          <p:nvPr/>
        </p:nvSpPr>
        <p:spPr>
          <a:xfrm>
            <a:off x="398518" y="2730031"/>
            <a:ext cx="8657837" cy="4572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19100" algn="l"/>
              </a:tabLst>
              <a:defRPr b="0">
                <a:solidFill>
                  <a:srgbClr val="FFFFFF"/>
                </a:solidFill>
                <a:effectLst>
                  <a:outerShdw blurRad="38100" dist="38100" dir="2700000" rotWithShape="0">
                    <a:srgbClr val="000000"/>
                  </a:outerShdw>
                </a:effectLst>
                <a:latin typeface="+mn-lt"/>
                <a:ea typeface="+mn-ea"/>
                <a:cs typeface="+mn-cs"/>
                <a:sym typeface="Arial"/>
              </a:defRPr>
            </a:pPr>
            <a:r>
              <a:t>Cost of adding 1 new </a:t>
            </a:r>
            <a:r>
              <a:rPr>
                <a:solidFill>
                  <a:srgbClr val="FBC901"/>
                </a:solidFill>
              </a:rPr>
              <a:t>Level 2</a:t>
            </a:r>
            <a:r>
              <a:t> (230V / 30 Amp) charging outlet to a garage = $2,146 </a:t>
            </a:r>
          </a:p>
        </p:txBody>
      </p:sp>
      <p:sp>
        <p:nvSpPr>
          <p:cNvPr id="2294" name="Subtitle 12"/>
          <p:cNvSpPr txBox="1"/>
          <p:nvPr/>
        </p:nvSpPr>
        <p:spPr>
          <a:xfrm>
            <a:off x="60400" y="4736277"/>
            <a:ext cx="9023200" cy="169112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905255">
              <a:spcBef>
                <a:spcPts val="400"/>
              </a:spcBef>
              <a:tabLst>
                <a:tab pos="304800" algn="l"/>
                <a:tab pos="647700" algn="l"/>
              </a:tabLst>
              <a:defRPr sz="1782" b="0">
                <a:solidFill>
                  <a:srgbClr val="FFFFFF"/>
                </a:solidFill>
                <a:effectLst>
                  <a:outerShdw blurRad="37719" dist="37719" dir="2700000" rotWithShape="0">
                    <a:srgbClr val="000000"/>
                  </a:outerShdw>
                </a:effectLst>
                <a:latin typeface="+mn-lt"/>
                <a:ea typeface="+mn-ea"/>
                <a:cs typeface="+mn-cs"/>
                <a:sym typeface="Arial"/>
              </a:defRPr>
            </a:pPr>
            <a:r>
              <a:t>But as a DIYer who recently ran a new power line through my home's walls, ceilings . . .  </a:t>
            </a:r>
          </a:p>
          <a:p>
            <a:pPr defTabSz="905255">
              <a:spcBef>
                <a:spcPts val="400"/>
              </a:spcBef>
              <a:tabLst>
                <a:tab pos="304800" algn="l"/>
                <a:tab pos="647700" algn="l"/>
              </a:tabLst>
              <a:defRPr sz="494" b="0">
                <a:solidFill>
                  <a:srgbClr val="FFFFFF"/>
                </a:solidFill>
                <a:effectLst>
                  <a:outerShdw blurRad="37719" dist="37719" dir="2700000" rotWithShape="0">
                    <a:srgbClr val="000000"/>
                  </a:outerShdw>
                </a:effectLst>
                <a:latin typeface="+mn-lt"/>
                <a:ea typeface="+mn-ea"/>
                <a:cs typeface="+mn-cs"/>
                <a:sym typeface="Arial"/>
              </a:defRPr>
            </a:pPr>
            <a:endParaRPr/>
          </a:p>
          <a:p>
            <a:pPr defTabSz="905255">
              <a:spcBef>
                <a:spcPts val="400"/>
              </a:spcBef>
              <a:tabLst>
                <a:tab pos="304800" algn="l"/>
                <a:tab pos="647700" algn="l"/>
              </a:tabLst>
              <a:defRPr sz="1782" b="0">
                <a:solidFill>
                  <a:srgbClr val="FFFFFF"/>
                </a:solidFill>
                <a:effectLst>
                  <a:outerShdw blurRad="37719" dist="37719" dir="2700000" rotWithShape="0">
                    <a:srgbClr val="000000"/>
                  </a:outerShdw>
                </a:effectLst>
                <a:latin typeface="+mn-lt"/>
                <a:ea typeface="+mn-ea"/>
                <a:cs typeface="+mn-cs"/>
                <a:sym typeface="Arial"/>
              </a:defRPr>
            </a:pPr>
            <a:r>
              <a:t>	I must point out that the boxes above do </a:t>
            </a:r>
            <a:r>
              <a:rPr b="1"/>
              <a:t>not</a:t>
            </a:r>
            <a:r>
              <a:t> seem to include the costs of</a:t>
            </a:r>
          </a:p>
          <a:p>
            <a:pPr defTabSz="905255">
              <a:spcBef>
                <a:spcPts val="400"/>
              </a:spcBef>
              <a:tabLst>
                <a:tab pos="304800" algn="l"/>
                <a:tab pos="647700" algn="l"/>
              </a:tabLst>
              <a:defRPr sz="494" b="0">
                <a:solidFill>
                  <a:srgbClr val="FFFFFF"/>
                </a:solidFill>
                <a:effectLst>
                  <a:outerShdw blurRad="37719" dist="37719" dir="2700000" rotWithShape="0">
                    <a:srgbClr val="000000"/>
                  </a:outerShdw>
                </a:effectLst>
                <a:latin typeface="+mn-lt"/>
                <a:ea typeface="+mn-ea"/>
                <a:cs typeface="+mn-cs"/>
                <a:sym typeface="Arial"/>
              </a:defRPr>
            </a:pPr>
            <a:endParaRPr/>
          </a:p>
          <a:p>
            <a:pPr defTabSz="905255">
              <a:spcBef>
                <a:spcPts val="400"/>
              </a:spcBef>
              <a:tabLst>
                <a:tab pos="304800" algn="l"/>
                <a:tab pos="647700" algn="l"/>
              </a:tabLst>
              <a:defRPr sz="1782" b="0">
                <a:solidFill>
                  <a:srgbClr val="FFFFFF"/>
                </a:solidFill>
                <a:effectLst>
                  <a:outerShdw blurRad="37719" dist="37719" dir="2700000" rotWithShape="0">
                    <a:srgbClr val="000000"/>
                  </a:outerShdw>
                </a:effectLst>
                <a:latin typeface="+mn-lt"/>
                <a:ea typeface="+mn-ea"/>
                <a:cs typeface="+mn-cs"/>
                <a:sym typeface="Arial"/>
              </a:defRPr>
            </a:pPr>
            <a:r>
              <a:t>		putting walls, ceilings . . . back together and then restoring their paint &amp; finishes!</a:t>
            </a:r>
          </a:p>
          <a:p>
            <a:pPr defTabSz="905255">
              <a:spcBef>
                <a:spcPts val="400"/>
              </a:spcBef>
              <a:tabLst>
                <a:tab pos="304800" algn="l"/>
                <a:tab pos="647700" algn="l"/>
              </a:tabLst>
              <a:defRPr sz="693" b="0">
                <a:solidFill>
                  <a:srgbClr val="FFFFFF"/>
                </a:solidFill>
                <a:effectLst>
                  <a:outerShdw blurRad="37719" dist="37719" dir="2700000" rotWithShape="0">
                    <a:srgbClr val="000000"/>
                  </a:outerShdw>
                </a:effectLst>
                <a:latin typeface="+mn-lt"/>
                <a:ea typeface="+mn-ea"/>
                <a:cs typeface="+mn-cs"/>
                <a:sym typeface="Arial"/>
              </a:defRPr>
            </a:pPr>
            <a:endParaRPr b="1"/>
          </a:p>
          <a:p>
            <a:pPr defTabSz="905255">
              <a:spcBef>
                <a:spcPts val="400"/>
              </a:spcBef>
              <a:tabLst>
                <a:tab pos="304800" algn="l"/>
                <a:tab pos="647700" algn="l"/>
              </a:tabLst>
              <a:defRPr sz="1782" b="0">
                <a:solidFill>
                  <a:srgbClr val="FFFFFF"/>
                </a:solidFill>
                <a:effectLst>
                  <a:outerShdw blurRad="37719" dist="37719" dir="2700000" rotWithShape="0">
                    <a:srgbClr val="000000"/>
                  </a:outerShdw>
                </a:effectLst>
                <a:latin typeface="+mn-lt"/>
                <a:ea typeface="+mn-ea"/>
                <a:cs typeface="+mn-cs"/>
                <a:sym typeface="Arial"/>
              </a:defRPr>
            </a:pPr>
            <a:r>
              <a:rPr b="1"/>
              <a:t>That, plus report's age =&gt; My prediction of costs at least twice those stated above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Rectangle 57"/>
          <p:cNvSpPr/>
          <p:nvPr/>
        </p:nvSpPr>
        <p:spPr>
          <a:xfrm>
            <a:off x="1536700" y="1978025"/>
            <a:ext cx="3886200" cy="3505200"/>
          </a:xfrm>
          <a:prstGeom prst="roundRect">
            <a:avLst>
              <a:gd name="adj" fmla="val 9185"/>
            </a:avLst>
          </a:prstGeom>
          <a:solidFill>
            <a:schemeClr val="accent1">
              <a:alpha val="25097"/>
            </a:schemeClr>
          </a:solidFill>
          <a:ln w="12700">
            <a:miter lim="400000"/>
          </a:ln>
        </p:spPr>
        <p:txBody>
          <a:bodyPr lIns="45719" rIns="45719" anchor="ctr"/>
          <a:lstStyle/>
          <a:p>
            <a:pPr>
              <a:defRPr b="0">
                <a:solidFill>
                  <a:srgbClr val="FFFFFF"/>
                </a:solidFill>
                <a:latin typeface="+mn-lt"/>
                <a:ea typeface="+mn-ea"/>
                <a:cs typeface="+mn-cs"/>
                <a:sym typeface="Arial"/>
              </a:defRPr>
            </a:pPr>
            <a:endParaRPr/>
          </a:p>
        </p:txBody>
      </p:sp>
      <p:grpSp>
        <p:nvGrpSpPr>
          <p:cNvPr id="415" name="Group"/>
          <p:cNvGrpSpPr/>
          <p:nvPr/>
        </p:nvGrpSpPr>
        <p:grpSpPr>
          <a:xfrm>
            <a:off x="4127500" y="3121024"/>
            <a:ext cx="2057400" cy="3022601"/>
            <a:chOff x="0" y="0"/>
            <a:chExt cx="2057400" cy="3022599"/>
          </a:xfrm>
        </p:grpSpPr>
        <p:grpSp>
          <p:nvGrpSpPr>
            <p:cNvPr id="411" name="Rectangle 35"/>
            <p:cNvGrpSpPr/>
            <p:nvPr/>
          </p:nvGrpSpPr>
          <p:grpSpPr>
            <a:xfrm>
              <a:off x="0" y="1371599"/>
              <a:ext cx="1841500" cy="1651001"/>
              <a:chOff x="0" y="42391"/>
              <a:chExt cx="1841500" cy="1651000"/>
            </a:xfrm>
          </p:grpSpPr>
          <p:sp>
            <p:nvSpPr>
              <p:cNvPr id="409" name="Rounded Rectangle"/>
              <p:cNvSpPr/>
              <p:nvPr/>
            </p:nvSpPr>
            <p:spPr>
              <a:xfrm>
                <a:off x="0" y="42391"/>
                <a:ext cx="1143000" cy="762001"/>
              </a:xfrm>
              <a:prstGeom prst="roundRect">
                <a:avLst>
                  <a:gd name="adj" fmla="val 16667"/>
                </a:avLst>
              </a:prstGeom>
              <a:solidFill>
                <a:srgbClr val="F6ED72"/>
              </a:solidFill>
              <a:ln w="12700" cap="flat">
                <a:noFill/>
                <a:miter lim="400000"/>
              </a:ln>
              <a:effectLst>
                <a:outerShdw dist="17961" dir="2700000" rotWithShape="0">
                  <a:srgbClr val="948E44">
                    <a:alpha val="74997"/>
                  </a:srgbClr>
                </a:outerShdw>
              </a:effectLst>
            </p:spPr>
            <p:txBody>
              <a:bodyPr wrap="square" lIns="45719" tIns="45719" rIns="45719" bIns="45719" numCol="1" anchor="ctr">
                <a:noAutofit/>
              </a:bodyPr>
              <a:lstStyle/>
              <a:p>
                <a:pPr algn="ctr">
                  <a:defRPr b="0">
                    <a:solidFill>
                      <a:srgbClr val="04245C"/>
                    </a:solidFill>
                    <a:latin typeface="+mn-lt"/>
                    <a:ea typeface="+mn-ea"/>
                    <a:cs typeface="+mn-cs"/>
                    <a:sym typeface="Arial"/>
                  </a:defRPr>
                </a:pPr>
                <a:endParaRPr/>
              </a:p>
            </p:txBody>
          </p:sp>
          <p:sp>
            <p:nvSpPr>
              <p:cNvPr id="410" name="Driveline…"/>
              <p:cNvSpPr/>
              <p:nvPr/>
            </p:nvSpPr>
            <p:spPr>
              <a:xfrm>
                <a:off x="571500" y="423391"/>
                <a:ext cx="1270000" cy="1270001"/>
              </a:xfrm>
              <a:prstGeom prst="line">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a:spcBef>
                    <a:spcPts val="300"/>
                  </a:spcBef>
                  <a:defRPr sz="1600" b="0" i="1">
                    <a:solidFill>
                      <a:srgbClr val="04245C"/>
                    </a:solidFill>
                    <a:latin typeface="+mn-lt"/>
                    <a:ea typeface="+mn-ea"/>
                    <a:cs typeface="+mn-cs"/>
                    <a:sym typeface="Arial"/>
                  </a:defRPr>
                </a:pPr>
                <a:r>
                  <a:t>Driveline</a:t>
                </a:r>
                <a:endParaRPr>
                  <a:solidFill>
                    <a:srgbClr val="FFFFFF"/>
                  </a:solidFill>
                </a:endParaRPr>
              </a:p>
              <a:p>
                <a:pPr algn="ctr">
                  <a:spcBef>
                    <a:spcPts val="300"/>
                  </a:spcBef>
                  <a:defRPr sz="1600" b="0" i="1">
                    <a:solidFill>
                      <a:srgbClr val="04245C"/>
                    </a:solidFill>
                    <a:latin typeface="+mn-lt"/>
                    <a:ea typeface="+mn-ea"/>
                    <a:cs typeface="+mn-cs"/>
                    <a:sym typeface="Arial"/>
                  </a:defRPr>
                </a:pPr>
                <a:r>
                  <a:t>Losses</a:t>
                </a:r>
              </a:p>
              <a:p>
                <a:pPr algn="ctr">
                  <a:spcBef>
                    <a:spcPts val="300"/>
                  </a:spcBef>
                  <a:defRPr sz="1600" b="0" i="1">
                    <a:solidFill>
                      <a:srgbClr val="04245C"/>
                    </a:solidFill>
                    <a:latin typeface="+mn-lt"/>
                    <a:ea typeface="+mn-ea"/>
                    <a:cs typeface="+mn-cs"/>
                    <a:sym typeface="Arial"/>
                  </a:defRPr>
                </a:pPr>
                <a:r>
                  <a:t>4%</a:t>
                </a:r>
              </a:p>
            </p:txBody>
          </p:sp>
        </p:grpSp>
        <p:sp>
          <p:nvSpPr>
            <p:cNvPr id="459" name="AutoShape 44"/>
            <p:cNvSpPr/>
            <p:nvPr/>
          </p:nvSpPr>
          <p:spPr>
            <a:xfrm>
              <a:off x="571500" y="495300"/>
              <a:ext cx="0" cy="833760"/>
            </a:xfrm>
            <a:custGeom>
              <a:avLst/>
              <a:gdLst/>
              <a:ahLst/>
              <a:cxnLst>
                <a:cxn ang="0">
                  <a:pos x="wd2" y="hd2"/>
                </a:cxn>
                <a:cxn ang="5400000">
                  <a:pos x="wd2" y="hd2"/>
                </a:cxn>
                <a:cxn ang="10800000">
                  <a:pos x="wd2" y="hd2"/>
                </a:cxn>
                <a:cxn ang="16200000">
                  <a:pos x="wd2" y="hd2"/>
                </a:cxn>
              </a:cxnLst>
              <a:rect l="0" t="0" r="r" b="b"/>
              <a:pathLst>
                <a:path h="21600" extrusionOk="0">
                  <a:moveTo>
                    <a:pt x="0" y="0"/>
                  </a:moveTo>
                  <a:cubicBezTo>
                    <a:pt x="0" y="7200"/>
                    <a:pt x="0" y="14400"/>
                    <a:pt x="0" y="21600"/>
                  </a:cubicBezTo>
                </a:path>
              </a:pathLst>
            </a:custGeom>
            <a:noFill/>
            <a:ln w="7620" cap="flat">
              <a:solidFill>
                <a:srgbClr val="FFFFFF"/>
              </a:solidFill>
              <a:prstDash val="solid"/>
              <a:round/>
              <a:tailEnd type="triangle" w="med" len="med"/>
            </a:ln>
            <a:effectLst/>
          </p:spPr>
          <p:txBody>
            <a:bodyPr/>
            <a:lstStyle/>
            <a:p>
              <a:endParaRPr/>
            </a:p>
          </p:txBody>
        </p:sp>
        <p:sp>
          <p:nvSpPr>
            <p:cNvPr id="413" name="Line 49"/>
            <p:cNvSpPr/>
            <p:nvPr/>
          </p:nvSpPr>
          <p:spPr>
            <a:xfrm>
              <a:off x="1143000" y="534670"/>
              <a:ext cx="762000" cy="1"/>
            </a:xfrm>
            <a:prstGeom prst="line">
              <a:avLst/>
            </a:prstGeom>
            <a:noFill/>
            <a:ln w="33020" cap="flat">
              <a:solidFill>
                <a:srgbClr val="FFFFFF"/>
              </a:solidFill>
              <a:prstDash val="solid"/>
              <a:round/>
              <a:tailEnd type="triangle" w="med" len="me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414" name="Text Box 56"/>
            <p:cNvSpPr txBox="1"/>
            <p:nvPr/>
          </p:nvSpPr>
          <p:spPr>
            <a:xfrm>
              <a:off x="1219200" y="0"/>
              <a:ext cx="838200" cy="43705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4" tIns="45714" rIns="45714" bIns="45714" numCol="1" anchor="t">
              <a:spAutoFit/>
            </a:bodyPr>
            <a:lstStyle>
              <a:lvl1pPr>
                <a:spcBef>
                  <a:spcPts val="300"/>
                </a:spcBef>
                <a:defRPr sz="2400" b="0" i="1">
                  <a:solidFill>
                    <a:srgbClr val="FFCC00"/>
                  </a:solidFill>
                  <a:latin typeface="+mn-lt"/>
                  <a:ea typeface="+mn-ea"/>
                  <a:cs typeface="+mn-cs"/>
                  <a:sym typeface="Arial"/>
                </a:defRPr>
              </a:lvl1pPr>
            </a:lstStyle>
            <a:p>
              <a:r>
                <a:t>19%</a:t>
              </a:r>
            </a:p>
          </p:txBody>
        </p:sp>
      </p:grpSp>
      <p:grpSp>
        <p:nvGrpSpPr>
          <p:cNvPr id="429" name="Group"/>
          <p:cNvGrpSpPr/>
          <p:nvPr/>
        </p:nvGrpSpPr>
        <p:grpSpPr>
          <a:xfrm>
            <a:off x="1993900" y="2130425"/>
            <a:ext cx="3276600" cy="3124200"/>
            <a:chOff x="0" y="0"/>
            <a:chExt cx="3276600" cy="3124200"/>
          </a:xfrm>
        </p:grpSpPr>
        <p:grpSp>
          <p:nvGrpSpPr>
            <p:cNvPr id="418" name="Rectangle 36"/>
            <p:cNvGrpSpPr/>
            <p:nvPr/>
          </p:nvGrpSpPr>
          <p:grpSpPr>
            <a:xfrm>
              <a:off x="2133600" y="1143000"/>
              <a:ext cx="1143000" cy="685800"/>
              <a:chOff x="0" y="0"/>
              <a:chExt cx="1143000" cy="685800"/>
            </a:xfrm>
          </p:grpSpPr>
          <p:sp>
            <p:nvSpPr>
              <p:cNvPr id="416" name="Rounded Rectangle"/>
              <p:cNvSpPr/>
              <p:nvPr/>
            </p:nvSpPr>
            <p:spPr>
              <a:xfrm>
                <a:off x="0" y="0"/>
                <a:ext cx="1143000" cy="685800"/>
              </a:xfrm>
              <a:prstGeom prst="roundRect">
                <a:avLst>
                  <a:gd name="adj" fmla="val 16667"/>
                </a:avLst>
              </a:prstGeom>
              <a:solidFill>
                <a:srgbClr val="8EB4DA"/>
              </a:solidFill>
              <a:ln w="12700" cap="flat">
                <a:noFill/>
                <a:miter lim="400000"/>
              </a:ln>
              <a:effectLst>
                <a:outerShdw dist="17961" dir="2700000" rotWithShape="0">
                  <a:srgbClr val="556C83">
                    <a:alpha val="74997"/>
                  </a:srgbClr>
                </a:outerShdw>
              </a:effectLst>
            </p:spPr>
            <p:txBody>
              <a:bodyPr wrap="square" lIns="45719" tIns="45719" rIns="45719" bIns="45719" numCol="1" anchor="ctr">
                <a:noAutofit/>
              </a:bodyPr>
              <a:lstStyle/>
              <a:p>
                <a:pPr algn="ctr">
                  <a:defRPr>
                    <a:solidFill>
                      <a:srgbClr val="FFFFFF"/>
                    </a:solidFill>
                    <a:latin typeface="+mn-lt"/>
                    <a:ea typeface="+mn-ea"/>
                    <a:cs typeface="+mn-cs"/>
                    <a:sym typeface="Arial"/>
                  </a:defRPr>
                </a:pPr>
                <a:endParaRPr/>
              </a:p>
            </p:txBody>
          </p:sp>
          <p:sp>
            <p:nvSpPr>
              <p:cNvPr id="417" name="Drivetrain"/>
              <p:cNvSpPr txBox="1"/>
              <p:nvPr/>
            </p:nvSpPr>
            <p:spPr>
              <a:xfrm>
                <a:off x="30367" y="167574"/>
                <a:ext cx="1082266" cy="35065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lvl1pPr algn="ctr">
                  <a:spcBef>
                    <a:spcPts val="300"/>
                  </a:spcBef>
                  <a:defRPr b="0" i="1">
                    <a:solidFill>
                      <a:srgbClr val="04245C"/>
                    </a:solidFill>
                    <a:latin typeface="+mn-lt"/>
                    <a:ea typeface="+mn-ea"/>
                    <a:cs typeface="+mn-cs"/>
                    <a:sym typeface="Arial"/>
                  </a:defRPr>
                </a:lvl1pPr>
              </a:lstStyle>
              <a:p>
                <a:r>
                  <a:t>Drivetrain</a:t>
                </a:r>
              </a:p>
            </p:txBody>
          </p:sp>
        </p:grpSp>
        <p:grpSp>
          <p:nvGrpSpPr>
            <p:cNvPr id="421" name="Rectangle 32"/>
            <p:cNvGrpSpPr/>
            <p:nvPr/>
          </p:nvGrpSpPr>
          <p:grpSpPr>
            <a:xfrm>
              <a:off x="0" y="2438400"/>
              <a:ext cx="1447800" cy="685800"/>
              <a:chOff x="0" y="0"/>
              <a:chExt cx="1447800" cy="685800"/>
            </a:xfrm>
          </p:grpSpPr>
          <p:sp>
            <p:nvSpPr>
              <p:cNvPr id="419" name="Rounded Rectangle"/>
              <p:cNvSpPr/>
              <p:nvPr/>
            </p:nvSpPr>
            <p:spPr>
              <a:xfrm>
                <a:off x="0" y="0"/>
                <a:ext cx="1447800" cy="685800"/>
              </a:xfrm>
              <a:prstGeom prst="roundRect">
                <a:avLst>
                  <a:gd name="adj" fmla="val 16667"/>
                </a:avLst>
              </a:prstGeom>
              <a:solidFill>
                <a:srgbClr val="F6ED72"/>
              </a:solidFill>
              <a:ln w="12700" cap="flat">
                <a:noFill/>
                <a:miter lim="400000"/>
              </a:ln>
              <a:effectLst>
                <a:outerShdw dist="17961" dir="2700000" rotWithShape="0">
                  <a:srgbClr val="948E44">
                    <a:alpha val="74997"/>
                  </a:srgbClr>
                </a:outerShdw>
              </a:effectLst>
            </p:spPr>
            <p:txBody>
              <a:bodyPr wrap="square" lIns="45719" tIns="45719" rIns="45719" bIns="45719" numCol="1" anchor="ctr">
                <a:noAutofit/>
              </a:bodyPr>
              <a:lstStyle/>
              <a:p>
                <a:pPr algn="ctr">
                  <a:defRPr b="0">
                    <a:solidFill>
                      <a:srgbClr val="04245C"/>
                    </a:solidFill>
                    <a:latin typeface="+mn-lt"/>
                    <a:ea typeface="+mn-ea"/>
                    <a:cs typeface="+mn-cs"/>
                    <a:sym typeface="Arial"/>
                  </a:defRPr>
                </a:pPr>
                <a:endParaRPr/>
              </a:p>
            </p:txBody>
          </p:sp>
          <p:sp>
            <p:nvSpPr>
              <p:cNvPr id="420" name="Engine Loss…"/>
              <p:cNvSpPr txBox="1"/>
              <p:nvPr/>
            </p:nvSpPr>
            <p:spPr>
              <a:xfrm>
                <a:off x="10982" y="15174"/>
                <a:ext cx="1425836" cy="65545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a:spcBef>
                    <a:spcPts val="300"/>
                  </a:spcBef>
                  <a:defRPr b="0" i="1">
                    <a:solidFill>
                      <a:srgbClr val="04245C"/>
                    </a:solidFill>
                    <a:latin typeface="+mn-lt"/>
                    <a:ea typeface="+mn-ea"/>
                    <a:cs typeface="+mn-cs"/>
                    <a:sym typeface="Arial"/>
                  </a:defRPr>
                </a:pPr>
                <a:r>
                  <a:t>Engine Loss</a:t>
                </a:r>
                <a:endParaRPr>
                  <a:solidFill>
                    <a:srgbClr val="FFFFFF"/>
                  </a:solidFill>
                </a:endParaRPr>
              </a:p>
              <a:p>
                <a:pPr algn="ctr">
                  <a:spcBef>
                    <a:spcPts val="300"/>
                  </a:spcBef>
                  <a:defRPr b="0" i="1">
                    <a:solidFill>
                      <a:srgbClr val="04245C"/>
                    </a:solidFill>
                    <a:latin typeface="+mn-lt"/>
                    <a:ea typeface="+mn-ea"/>
                    <a:cs typeface="+mn-cs"/>
                    <a:sym typeface="Arial"/>
                  </a:defRPr>
                </a:pPr>
                <a:r>
                  <a:t>77%</a:t>
                </a:r>
              </a:p>
            </p:txBody>
          </p:sp>
        </p:grpSp>
        <p:grpSp>
          <p:nvGrpSpPr>
            <p:cNvPr id="424" name="Rectangle 34"/>
            <p:cNvGrpSpPr/>
            <p:nvPr/>
          </p:nvGrpSpPr>
          <p:grpSpPr>
            <a:xfrm>
              <a:off x="152400" y="0"/>
              <a:ext cx="1143000" cy="685800"/>
              <a:chOff x="0" y="0"/>
              <a:chExt cx="1143000" cy="685800"/>
            </a:xfrm>
          </p:grpSpPr>
          <p:sp>
            <p:nvSpPr>
              <p:cNvPr id="422" name="Rounded Rectangle"/>
              <p:cNvSpPr/>
              <p:nvPr/>
            </p:nvSpPr>
            <p:spPr>
              <a:xfrm>
                <a:off x="0" y="0"/>
                <a:ext cx="1143000" cy="685800"/>
              </a:xfrm>
              <a:prstGeom prst="roundRect">
                <a:avLst>
                  <a:gd name="adj" fmla="val 16667"/>
                </a:avLst>
              </a:prstGeom>
              <a:solidFill>
                <a:srgbClr val="F6ED72"/>
              </a:solidFill>
              <a:ln w="12700" cap="flat">
                <a:noFill/>
                <a:miter lim="400000"/>
              </a:ln>
              <a:effectLst>
                <a:outerShdw dist="17961" dir="2700000" rotWithShape="0">
                  <a:srgbClr val="948E44">
                    <a:alpha val="74997"/>
                  </a:srgbClr>
                </a:outerShdw>
              </a:effectLst>
            </p:spPr>
            <p:txBody>
              <a:bodyPr wrap="square" lIns="45719" tIns="45719" rIns="45719" bIns="45719" numCol="1" anchor="ctr">
                <a:noAutofit/>
              </a:bodyPr>
              <a:lstStyle/>
              <a:p>
                <a:pPr algn="ctr">
                  <a:defRPr b="0">
                    <a:solidFill>
                      <a:srgbClr val="04245C"/>
                    </a:solidFill>
                    <a:latin typeface="+mn-lt"/>
                    <a:ea typeface="+mn-ea"/>
                    <a:cs typeface="+mn-cs"/>
                    <a:sym typeface="Arial"/>
                  </a:defRPr>
                </a:pPr>
                <a:endParaRPr/>
              </a:p>
            </p:txBody>
          </p:sp>
          <p:sp>
            <p:nvSpPr>
              <p:cNvPr id="423" name="Idling…"/>
              <p:cNvSpPr txBox="1"/>
              <p:nvPr/>
            </p:nvSpPr>
            <p:spPr>
              <a:xfrm>
                <a:off x="214430" y="15174"/>
                <a:ext cx="714140" cy="65545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a:spcBef>
                    <a:spcPts val="300"/>
                  </a:spcBef>
                  <a:defRPr b="0" i="1">
                    <a:solidFill>
                      <a:srgbClr val="04245C"/>
                    </a:solidFill>
                    <a:latin typeface="+mn-lt"/>
                    <a:ea typeface="+mn-ea"/>
                    <a:cs typeface="+mn-cs"/>
                    <a:sym typeface="Arial"/>
                  </a:defRPr>
                </a:pPr>
                <a:r>
                  <a:t>Idling</a:t>
                </a:r>
              </a:p>
              <a:p>
                <a:pPr algn="ctr">
                  <a:spcBef>
                    <a:spcPts val="300"/>
                  </a:spcBef>
                  <a:defRPr b="0" i="1">
                    <a:solidFill>
                      <a:srgbClr val="04245C"/>
                    </a:solidFill>
                    <a:latin typeface="+mn-lt"/>
                    <a:ea typeface="+mn-ea"/>
                    <a:cs typeface="+mn-cs"/>
                    <a:sym typeface="Arial"/>
                  </a:defRPr>
                </a:pPr>
                <a:r>
                  <a:t>0%</a:t>
                </a:r>
              </a:p>
            </p:txBody>
          </p:sp>
        </p:grpSp>
        <p:sp>
          <p:nvSpPr>
            <p:cNvPr id="460" name="AutoShape 42"/>
            <p:cNvSpPr/>
            <p:nvPr/>
          </p:nvSpPr>
          <p:spPr>
            <a:xfrm>
              <a:off x="723900" y="685800"/>
              <a:ext cx="1" cy="8001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1600" y="14400"/>
                    <a:pt x="21600" y="7200"/>
                    <a:pt x="21600" y="0"/>
                  </a:cubicBezTo>
                </a:path>
              </a:pathLst>
            </a:custGeom>
            <a:noFill/>
            <a:ln w="20320" cap="flat">
              <a:solidFill>
                <a:srgbClr val="FFFFFF"/>
              </a:solidFill>
              <a:prstDash val="solid"/>
              <a:round/>
              <a:tailEnd type="triangle" w="med" len="med"/>
            </a:ln>
            <a:effectLst/>
          </p:spPr>
          <p:txBody>
            <a:bodyPr/>
            <a:lstStyle/>
            <a:p>
              <a:endParaRPr/>
            </a:p>
          </p:txBody>
        </p:sp>
        <p:sp>
          <p:nvSpPr>
            <p:cNvPr id="461" name="AutoShape 43"/>
            <p:cNvSpPr/>
            <p:nvPr/>
          </p:nvSpPr>
          <p:spPr>
            <a:xfrm>
              <a:off x="723900" y="1485900"/>
              <a:ext cx="1" cy="9525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7200"/>
                    <a:pt x="21600" y="14400"/>
                    <a:pt x="0" y="21600"/>
                  </a:cubicBezTo>
                </a:path>
              </a:pathLst>
            </a:custGeom>
            <a:noFill/>
            <a:ln w="177800" cap="flat">
              <a:solidFill>
                <a:srgbClr val="FFFFFF"/>
              </a:solidFill>
              <a:prstDash val="solid"/>
              <a:round/>
              <a:tailEnd type="triangle" w="med" len="med"/>
            </a:ln>
            <a:effectLst/>
          </p:spPr>
          <p:txBody>
            <a:bodyPr/>
            <a:lstStyle/>
            <a:p>
              <a:endParaRPr/>
            </a:p>
          </p:txBody>
        </p:sp>
        <p:sp>
          <p:nvSpPr>
            <p:cNvPr id="462" name="AutoShape 45"/>
            <p:cNvSpPr/>
            <p:nvPr/>
          </p:nvSpPr>
          <p:spPr>
            <a:xfrm>
              <a:off x="723900" y="1485900"/>
              <a:ext cx="1409701" cy="1"/>
            </a:xfrm>
            <a:custGeom>
              <a:avLst/>
              <a:gdLst/>
              <a:ahLst/>
              <a:cxnLst>
                <a:cxn ang="0">
                  <a:pos x="wd2" y="hd2"/>
                </a:cxn>
                <a:cxn ang="5400000">
                  <a:pos x="wd2" y="hd2"/>
                </a:cxn>
                <a:cxn ang="10800000">
                  <a:pos x="wd2" y="hd2"/>
                </a:cxn>
                <a:cxn ang="16200000">
                  <a:pos x="wd2" y="hd2"/>
                </a:cxn>
              </a:cxnLst>
              <a:rect l="0" t="0" r="r" b="b"/>
              <a:pathLst>
                <a:path w="21600" h="17280" extrusionOk="0">
                  <a:moveTo>
                    <a:pt x="0" y="0"/>
                  </a:moveTo>
                  <a:cubicBezTo>
                    <a:pt x="7200" y="17280"/>
                    <a:pt x="14400" y="21600"/>
                    <a:pt x="21600" y="17280"/>
                  </a:cubicBezTo>
                </a:path>
              </a:pathLst>
            </a:custGeom>
            <a:noFill/>
            <a:ln w="40640" cap="flat">
              <a:solidFill>
                <a:srgbClr val="FFFFFF"/>
              </a:solidFill>
              <a:prstDash val="solid"/>
              <a:round/>
              <a:tailEnd type="triangle" w="med" len="med"/>
            </a:ln>
            <a:effectLst/>
          </p:spPr>
          <p:txBody>
            <a:bodyPr/>
            <a:lstStyle/>
            <a:p>
              <a:endParaRPr/>
            </a:p>
          </p:txBody>
        </p:sp>
        <p:sp>
          <p:nvSpPr>
            <p:cNvPr id="428" name="Text Box 55"/>
            <p:cNvSpPr txBox="1"/>
            <p:nvPr/>
          </p:nvSpPr>
          <p:spPr>
            <a:xfrm>
              <a:off x="1371600" y="990600"/>
              <a:ext cx="714177" cy="43705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t">
              <a:spAutoFit/>
            </a:bodyPr>
            <a:lstStyle>
              <a:lvl1pPr>
                <a:spcBef>
                  <a:spcPts val="300"/>
                </a:spcBef>
                <a:defRPr sz="2400" b="0" i="1">
                  <a:solidFill>
                    <a:srgbClr val="FFCC00"/>
                  </a:solidFill>
                  <a:latin typeface="+mn-lt"/>
                  <a:ea typeface="+mn-ea"/>
                  <a:cs typeface="+mn-cs"/>
                  <a:sym typeface="Arial"/>
                </a:defRPr>
              </a:lvl1pPr>
            </a:lstStyle>
            <a:p>
              <a:r>
                <a:t>23%</a:t>
              </a:r>
            </a:p>
          </p:txBody>
        </p:sp>
      </p:grpSp>
      <p:sp>
        <p:nvSpPr>
          <p:cNvPr id="430" name="Rectangle 5"/>
          <p:cNvSpPr txBox="1"/>
          <p:nvPr/>
        </p:nvSpPr>
        <p:spPr>
          <a:xfrm>
            <a:off x="457200" y="6533420"/>
            <a:ext cx="8534400" cy="2642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2BAD81"/>
                </a:solidFill>
                <a:effectLst>
                  <a:outerShdw blurRad="38100" dist="38100" dir="2700000" rotWithShape="0">
                    <a:srgbClr val="000000"/>
                  </a:outerShdw>
                </a:effectLst>
                <a:latin typeface="+mn-lt"/>
                <a:ea typeface="+mn-ea"/>
                <a:cs typeface="+mn-cs"/>
                <a:sym typeface="Arial"/>
              </a:defRPr>
            </a:lvl1pPr>
          </a:lstStyle>
          <a:p>
            <a:r>
              <a:t>http://www.slidefinder.net/e/electric_vehicles_101_introduction_dan/evs101-11-13-09%28web%29/10697203</a:t>
            </a:r>
          </a:p>
        </p:txBody>
      </p:sp>
      <p:sp>
        <p:nvSpPr>
          <p:cNvPr id="431" name="Rectangle 3"/>
          <p:cNvSpPr txBox="1"/>
          <p:nvPr/>
        </p:nvSpPr>
        <p:spPr>
          <a:xfrm>
            <a:off x="115763" y="5670728"/>
            <a:ext cx="8912474" cy="89361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342900" algn="l"/>
                <a:tab pos="800100" algn="l"/>
                <a:tab pos="1257300" algn="l"/>
                <a:tab pos="1714500" algn="l"/>
                <a:tab pos="2171700" algn="l"/>
              </a:tabLst>
              <a:defRPr>
                <a:solidFill>
                  <a:srgbClr val="FBC901"/>
                </a:solidFill>
                <a:effectLst>
                  <a:outerShdw blurRad="38100" dist="38100" dir="2700000" rotWithShape="0">
                    <a:srgbClr val="000000"/>
                  </a:outerShdw>
                </a:effectLst>
                <a:latin typeface="+mn-lt"/>
                <a:ea typeface="+mn-ea"/>
                <a:cs typeface="+mn-cs"/>
                <a:sym typeface="Arial"/>
              </a:defRPr>
            </a:pPr>
            <a:r>
              <a:t>Fossil fuel chemical energy ultimately transferred to the wheels: 19%</a:t>
            </a:r>
          </a:p>
          <a:p>
            <a:pPr algn="ctr">
              <a:spcBef>
                <a:spcPts val="400"/>
              </a:spcBef>
              <a:tabLst>
                <a:tab pos="342900" algn="l"/>
                <a:tab pos="800100" algn="l"/>
                <a:tab pos="1257300" algn="l"/>
                <a:tab pos="1714500" algn="l"/>
                <a:tab pos="2171700" algn="l"/>
              </a:tabLst>
              <a:defRPr sz="300" b="0">
                <a:solidFill>
                  <a:srgbClr val="FBC901"/>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342900" algn="l"/>
                <a:tab pos="800100" algn="l"/>
                <a:tab pos="1257300" algn="l"/>
                <a:tab pos="1714500" algn="l"/>
                <a:tab pos="2171700" algn="l"/>
              </a:tabLst>
              <a:defRPr b="0">
                <a:solidFill>
                  <a:srgbClr val="FFFFFF"/>
                </a:solidFill>
                <a:effectLst>
                  <a:outerShdw blurRad="38100" dist="38100" dir="2700000" rotWithShape="0">
                    <a:srgbClr val="000000"/>
                  </a:outerShdw>
                </a:effectLst>
                <a:latin typeface="+mn-lt"/>
                <a:ea typeface="+mn-ea"/>
                <a:cs typeface="+mn-cs"/>
                <a:sym typeface="Arial"/>
              </a:defRPr>
            </a:pPr>
            <a:r>
              <a:t>Dominant loss: 77% of energy going into heating the ICE &amp; its exhaust gases</a:t>
            </a:r>
          </a:p>
        </p:txBody>
      </p:sp>
      <p:grpSp>
        <p:nvGrpSpPr>
          <p:cNvPr id="434" name="Rectangle 33"/>
          <p:cNvGrpSpPr/>
          <p:nvPr/>
        </p:nvGrpSpPr>
        <p:grpSpPr>
          <a:xfrm>
            <a:off x="2146300" y="3273425"/>
            <a:ext cx="1143000" cy="685800"/>
            <a:chOff x="0" y="0"/>
            <a:chExt cx="1143000" cy="685800"/>
          </a:xfrm>
        </p:grpSpPr>
        <p:sp>
          <p:nvSpPr>
            <p:cNvPr id="432" name="Rounded Rectangle"/>
            <p:cNvSpPr/>
            <p:nvPr/>
          </p:nvSpPr>
          <p:spPr>
            <a:xfrm>
              <a:off x="0" y="0"/>
              <a:ext cx="1143000" cy="685800"/>
            </a:xfrm>
            <a:prstGeom prst="roundRect">
              <a:avLst>
                <a:gd name="adj" fmla="val 16667"/>
              </a:avLst>
            </a:prstGeom>
            <a:solidFill>
              <a:srgbClr val="8EB4DA"/>
            </a:solidFill>
            <a:ln w="12700" cap="flat">
              <a:noFill/>
              <a:miter lim="400000"/>
            </a:ln>
            <a:effectLst>
              <a:outerShdw dist="17961" dir="2700000" rotWithShape="0">
                <a:srgbClr val="556C83">
                  <a:alpha val="74997"/>
                </a:srgbClr>
              </a:outerShdw>
            </a:effectLst>
          </p:spPr>
          <p:txBody>
            <a:bodyPr wrap="square" lIns="45719" tIns="45719" rIns="45719" bIns="45719" numCol="1" anchor="ctr">
              <a:noAutofit/>
            </a:bodyPr>
            <a:lstStyle/>
            <a:p>
              <a:pPr algn="ctr">
                <a:defRPr>
                  <a:solidFill>
                    <a:srgbClr val="FFFFFF"/>
                  </a:solidFill>
                  <a:latin typeface="+mn-lt"/>
                  <a:ea typeface="+mn-ea"/>
                  <a:cs typeface="+mn-cs"/>
                  <a:sym typeface="Arial"/>
                </a:defRPr>
              </a:pPr>
              <a:endParaRPr/>
            </a:p>
          </p:txBody>
        </p:sp>
        <p:sp>
          <p:nvSpPr>
            <p:cNvPr id="433" name="Engine"/>
            <p:cNvSpPr txBox="1"/>
            <p:nvPr/>
          </p:nvSpPr>
          <p:spPr>
            <a:xfrm>
              <a:off x="163531" y="167574"/>
              <a:ext cx="815938" cy="35065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lvl1pPr algn="ctr">
                <a:spcBef>
                  <a:spcPts val="300"/>
                </a:spcBef>
                <a:defRPr b="0" i="1">
                  <a:solidFill>
                    <a:srgbClr val="04245C"/>
                  </a:solidFill>
                  <a:latin typeface="+mn-lt"/>
                  <a:ea typeface="+mn-ea"/>
                  <a:cs typeface="+mn-cs"/>
                  <a:sym typeface="Arial"/>
                </a:defRPr>
              </a:lvl1pPr>
            </a:lstStyle>
            <a:p>
              <a:r>
                <a:t>Engine</a:t>
              </a:r>
            </a:p>
          </p:txBody>
        </p:sp>
      </p:grpSp>
      <p:grpSp>
        <p:nvGrpSpPr>
          <p:cNvPr id="437" name="Rectangle 40"/>
          <p:cNvGrpSpPr/>
          <p:nvPr/>
        </p:nvGrpSpPr>
        <p:grpSpPr>
          <a:xfrm>
            <a:off x="241300" y="2816225"/>
            <a:ext cx="1841501" cy="2070100"/>
            <a:chOff x="10039" y="0"/>
            <a:chExt cx="1841499" cy="2070100"/>
          </a:xfrm>
        </p:grpSpPr>
        <p:sp>
          <p:nvSpPr>
            <p:cNvPr id="435" name="Rounded Rectangle"/>
            <p:cNvSpPr/>
            <p:nvPr/>
          </p:nvSpPr>
          <p:spPr>
            <a:xfrm>
              <a:off x="10039" y="0"/>
              <a:ext cx="1143001" cy="1600200"/>
            </a:xfrm>
            <a:prstGeom prst="roundRect">
              <a:avLst>
                <a:gd name="adj" fmla="val 16667"/>
              </a:avLst>
            </a:prstGeom>
            <a:solidFill>
              <a:srgbClr val="FF4E7E"/>
            </a:solidFill>
            <a:ln w="12700" cap="flat">
              <a:noFill/>
              <a:miter lim="400000"/>
            </a:ln>
            <a:effectLst>
              <a:outerShdw dist="17961" dir="2700000" rotWithShape="0">
                <a:srgbClr val="907D7D">
                  <a:alpha val="74997"/>
                </a:srgbClr>
              </a:outerShdw>
            </a:effectLst>
          </p:spPr>
          <p:txBody>
            <a:bodyPr wrap="square" lIns="45719" tIns="45719" rIns="45719" bIns="45719" numCol="1" anchor="ctr">
              <a:noAutofit/>
            </a:bodyPr>
            <a:lstStyle/>
            <a:p>
              <a:pPr algn="ctr">
                <a:defRPr>
                  <a:solidFill>
                    <a:srgbClr val="FFFFFF"/>
                  </a:solidFill>
                  <a:latin typeface="+mn-lt"/>
                  <a:ea typeface="+mn-ea"/>
                  <a:cs typeface="+mn-cs"/>
                  <a:sym typeface="Arial"/>
                </a:defRPr>
              </a:pPr>
              <a:endParaRPr/>
            </a:p>
          </p:txBody>
        </p:sp>
        <p:sp>
          <p:nvSpPr>
            <p:cNvPr id="436" name="Fuel Tank…"/>
            <p:cNvSpPr/>
            <p:nvPr/>
          </p:nvSpPr>
          <p:spPr>
            <a:xfrm>
              <a:off x="581539" y="800100"/>
              <a:ext cx="1270001" cy="1270000"/>
            </a:xfrm>
            <a:prstGeom prst="line">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a:spcBef>
                  <a:spcPts val="300"/>
                </a:spcBef>
                <a:defRPr b="0" i="1">
                  <a:solidFill>
                    <a:srgbClr val="04245C"/>
                  </a:solidFill>
                  <a:latin typeface="+mn-lt"/>
                  <a:ea typeface="+mn-ea"/>
                  <a:cs typeface="+mn-cs"/>
                  <a:sym typeface="Arial"/>
                </a:defRPr>
              </a:pPr>
              <a:r>
                <a:t>Fuel Tank</a:t>
              </a:r>
              <a:endParaRPr>
                <a:solidFill>
                  <a:srgbClr val="FFFFFF"/>
                </a:solidFill>
              </a:endParaRPr>
            </a:p>
            <a:p>
              <a:pPr algn="ctr">
                <a:spcBef>
                  <a:spcPts val="300"/>
                </a:spcBef>
                <a:defRPr b="0" i="1">
                  <a:solidFill>
                    <a:srgbClr val="04245C"/>
                  </a:solidFill>
                  <a:latin typeface="+mn-lt"/>
                  <a:ea typeface="+mn-ea"/>
                  <a:cs typeface="+mn-cs"/>
                  <a:sym typeface="Arial"/>
                </a:defRPr>
              </a:pPr>
              <a:r>
                <a:t>100%</a:t>
              </a:r>
            </a:p>
          </p:txBody>
        </p:sp>
      </p:grpSp>
      <p:sp>
        <p:nvSpPr>
          <p:cNvPr id="463" name="AutoShape 41"/>
          <p:cNvSpPr/>
          <p:nvPr/>
        </p:nvSpPr>
        <p:spPr>
          <a:xfrm>
            <a:off x="1394500" y="3616325"/>
            <a:ext cx="7518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cubicBezTo>
                  <a:pt x="7200" y="0"/>
                  <a:pt x="14400" y="0"/>
                  <a:pt x="21600" y="0"/>
                </a:cubicBezTo>
              </a:path>
            </a:pathLst>
          </a:custGeom>
          <a:ln w="203200">
            <a:solidFill>
              <a:srgbClr val="FFFFFF"/>
            </a:solidFill>
            <a:tailEnd type="triangle"/>
          </a:ln>
        </p:spPr>
        <p:txBody>
          <a:bodyPr/>
          <a:lstStyle/>
          <a:p>
            <a:endParaRPr/>
          </a:p>
        </p:txBody>
      </p:sp>
      <p:sp>
        <p:nvSpPr>
          <p:cNvPr id="439" name="Text Box 58"/>
          <p:cNvSpPr txBox="1"/>
          <p:nvPr/>
        </p:nvSpPr>
        <p:spPr>
          <a:xfrm>
            <a:off x="1917700" y="1536700"/>
            <a:ext cx="3124200" cy="37522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4" tIns="45714" rIns="45714" bIns="45714">
            <a:spAutoFit/>
          </a:bodyPr>
          <a:lstStyle>
            <a:lvl1pPr algn="ctr">
              <a:spcBef>
                <a:spcPts val="1200"/>
              </a:spcBef>
              <a:defRPr sz="2000" b="0" i="1">
                <a:solidFill>
                  <a:srgbClr val="059797"/>
                </a:solidFill>
                <a:latin typeface="+mn-lt"/>
                <a:ea typeface="+mn-ea"/>
                <a:cs typeface="+mn-cs"/>
                <a:sym typeface="Arial"/>
              </a:defRPr>
            </a:lvl1pPr>
          </a:lstStyle>
          <a:p>
            <a:r>
              <a:t>POWERTRAIN</a:t>
            </a:r>
          </a:p>
        </p:txBody>
      </p:sp>
      <p:grpSp>
        <p:nvGrpSpPr>
          <p:cNvPr id="443" name="Group 35"/>
          <p:cNvGrpSpPr/>
          <p:nvPr/>
        </p:nvGrpSpPr>
        <p:grpSpPr>
          <a:xfrm>
            <a:off x="5727700" y="2130425"/>
            <a:ext cx="914400" cy="3276600"/>
            <a:chOff x="0" y="0"/>
            <a:chExt cx="914400" cy="3276600"/>
          </a:xfrm>
        </p:grpSpPr>
        <p:sp>
          <p:nvSpPr>
            <p:cNvPr id="440" name="Oval 36"/>
            <p:cNvSpPr/>
            <p:nvPr/>
          </p:nvSpPr>
          <p:spPr>
            <a:xfrm>
              <a:off x="0" y="0"/>
              <a:ext cx="914400" cy="914400"/>
            </a:xfrm>
            <a:prstGeom prst="ellipse">
              <a:avLst/>
            </a:prstGeom>
            <a:solidFill>
              <a:srgbClr val="7F7F7F"/>
            </a:solidFill>
            <a:ln w="12700" cap="flat">
              <a:noFill/>
              <a:miter lim="400000"/>
            </a:ln>
            <a:effectLst/>
          </p:spPr>
          <p:txBody>
            <a:bodyPr wrap="square" lIns="45719" tIns="45719" rIns="45719" bIns="45719" numCol="1" anchor="ctr">
              <a:noAutofit/>
            </a:bodyPr>
            <a:lstStyle/>
            <a:p>
              <a:pPr>
                <a:defRPr>
                  <a:solidFill>
                    <a:srgbClr val="FFFFFF"/>
                  </a:solidFill>
                  <a:latin typeface="+mn-lt"/>
                  <a:ea typeface="+mn-ea"/>
                  <a:cs typeface="+mn-cs"/>
                  <a:sym typeface="Arial"/>
                </a:defRPr>
              </a:pPr>
              <a:endParaRPr/>
            </a:p>
          </p:txBody>
        </p:sp>
        <p:sp>
          <p:nvSpPr>
            <p:cNvPr id="441" name="Oval 37"/>
            <p:cNvSpPr/>
            <p:nvPr/>
          </p:nvSpPr>
          <p:spPr>
            <a:xfrm>
              <a:off x="0" y="2362200"/>
              <a:ext cx="914400" cy="914400"/>
            </a:xfrm>
            <a:prstGeom prst="ellipse">
              <a:avLst/>
            </a:prstGeom>
            <a:solidFill>
              <a:srgbClr val="7F7F7F"/>
            </a:solidFill>
            <a:ln w="12700" cap="flat">
              <a:noFill/>
              <a:miter lim="400000"/>
            </a:ln>
            <a:effectLst/>
          </p:spPr>
          <p:txBody>
            <a:bodyPr wrap="square" lIns="45719" tIns="45719" rIns="45719" bIns="45719" numCol="1" anchor="ctr">
              <a:noAutofit/>
            </a:bodyPr>
            <a:lstStyle/>
            <a:p>
              <a:pPr>
                <a:defRPr>
                  <a:solidFill>
                    <a:srgbClr val="FFFFFF"/>
                  </a:solidFill>
                  <a:latin typeface="+mn-lt"/>
                  <a:ea typeface="+mn-ea"/>
                  <a:cs typeface="+mn-cs"/>
                  <a:sym typeface="Arial"/>
                </a:defRPr>
              </a:pPr>
              <a:endParaRPr/>
            </a:p>
          </p:txBody>
        </p:sp>
        <p:sp>
          <p:nvSpPr>
            <p:cNvPr id="442" name="Line 38"/>
            <p:cNvSpPr/>
            <p:nvPr/>
          </p:nvSpPr>
          <p:spPr>
            <a:xfrm flipV="1">
              <a:off x="457199" y="457200"/>
              <a:ext cx="1" cy="1981200"/>
            </a:xfrm>
            <a:prstGeom prst="line">
              <a:avLst/>
            </a:prstGeom>
            <a:noFill/>
            <a:ln w="76200" cap="flat">
              <a:solidFill>
                <a:srgbClr val="000000"/>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grpSp>
        <p:nvGrpSpPr>
          <p:cNvPr id="456" name="Group"/>
          <p:cNvGrpSpPr/>
          <p:nvPr/>
        </p:nvGrpSpPr>
        <p:grpSpPr>
          <a:xfrm>
            <a:off x="6261099" y="1536699"/>
            <a:ext cx="2819401" cy="3946526"/>
            <a:chOff x="0" y="0"/>
            <a:chExt cx="2819400" cy="3946525"/>
          </a:xfrm>
        </p:grpSpPr>
        <p:sp>
          <p:nvSpPr>
            <p:cNvPr id="444" name="Rectangle 59"/>
            <p:cNvSpPr/>
            <p:nvPr/>
          </p:nvSpPr>
          <p:spPr>
            <a:xfrm>
              <a:off x="762000" y="441325"/>
              <a:ext cx="1600200" cy="3505200"/>
            </a:xfrm>
            <a:prstGeom prst="roundRect">
              <a:avLst>
                <a:gd name="adj" fmla="val 16667"/>
              </a:avLst>
            </a:prstGeom>
            <a:solidFill>
              <a:schemeClr val="accent1">
                <a:alpha val="25097"/>
              </a:schemeClr>
            </a:solidFill>
            <a:ln w="12700" cap="flat">
              <a:noFill/>
              <a:miter lim="400000"/>
            </a:ln>
            <a:effectLst/>
          </p:spPr>
          <p:txBody>
            <a:bodyPr wrap="square" lIns="45719" tIns="45719" rIns="45719" bIns="45719" numCol="1" anchor="ctr">
              <a:noAutofit/>
            </a:bodyPr>
            <a:lstStyle/>
            <a:p>
              <a:pPr>
                <a:defRPr b="0">
                  <a:solidFill>
                    <a:srgbClr val="FFFFFF"/>
                  </a:solidFill>
                  <a:latin typeface="+mn-lt"/>
                  <a:ea typeface="+mn-ea"/>
                  <a:cs typeface="+mn-cs"/>
                  <a:sym typeface="Arial"/>
                </a:defRPr>
              </a:pPr>
              <a:endParaRPr/>
            </a:p>
          </p:txBody>
        </p:sp>
        <p:sp>
          <p:nvSpPr>
            <p:cNvPr id="445" name="Rounded Rectangle"/>
            <p:cNvSpPr/>
            <p:nvPr/>
          </p:nvSpPr>
          <p:spPr>
            <a:xfrm>
              <a:off x="1066800" y="974725"/>
              <a:ext cx="1066800" cy="547688"/>
            </a:xfrm>
            <a:prstGeom prst="roundRect">
              <a:avLst>
                <a:gd name="adj" fmla="val 16667"/>
              </a:avLst>
            </a:prstGeom>
            <a:solidFill>
              <a:srgbClr val="F6ED72"/>
            </a:solidFill>
            <a:ln w="12700" cap="flat">
              <a:noFill/>
              <a:miter lim="400000"/>
            </a:ln>
            <a:effectLst>
              <a:outerShdw dist="17961" dir="2700000" rotWithShape="0">
                <a:srgbClr val="948E44">
                  <a:alpha val="74997"/>
                </a:srgbClr>
              </a:outerShdw>
            </a:effectLst>
          </p:spPr>
          <p:txBody>
            <a:bodyPr wrap="square" lIns="45719" tIns="45719" rIns="45719" bIns="45719" numCol="1" anchor="ctr">
              <a:noAutofit/>
            </a:bodyPr>
            <a:lstStyle/>
            <a:p>
              <a:pPr algn="ctr">
                <a:defRPr b="0">
                  <a:solidFill>
                    <a:srgbClr val="04245C"/>
                  </a:solidFill>
                  <a:latin typeface="+mn-lt"/>
                  <a:ea typeface="+mn-ea"/>
                  <a:cs typeface="+mn-cs"/>
                  <a:sym typeface="Arial"/>
                </a:defRPr>
              </a:pPr>
              <a:endParaRPr/>
            </a:p>
          </p:txBody>
        </p:sp>
        <p:sp>
          <p:nvSpPr>
            <p:cNvPr id="446" name="Aero…"/>
            <p:cNvSpPr txBox="1"/>
            <p:nvPr/>
          </p:nvSpPr>
          <p:spPr>
            <a:xfrm>
              <a:off x="1274942" y="920843"/>
              <a:ext cx="650516" cy="65545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a:spcBef>
                  <a:spcPts val="300"/>
                </a:spcBef>
                <a:defRPr b="0" i="1">
                  <a:solidFill>
                    <a:srgbClr val="04245C"/>
                  </a:solidFill>
                  <a:latin typeface="+mn-lt"/>
                  <a:ea typeface="+mn-ea"/>
                  <a:cs typeface="+mn-cs"/>
                  <a:sym typeface="Arial"/>
                </a:defRPr>
              </a:pPr>
              <a:r>
                <a:t>Aero</a:t>
              </a:r>
            </a:p>
            <a:p>
              <a:pPr algn="ctr">
                <a:spcBef>
                  <a:spcPts val="300"/>
                </a:spcBef>
                <a:defRPr b="0" i="1">
                  <a:solidFill>
                    <a:srgbClr val="04245C"/>
                  </a:solidFill>
                  <a:latin typeface="+mn-lt"/>
                  <a:ea typeface="+mn-ea"/>
                  <a:cs typeface="+mn-cs"/>
                  <a:sym typeface="Arial"/>
                </a:defRPr>
              </a:pPr>
              <a:r>
                <a:t>10%</a:t>
              </a:r>
            </a:p>
          </p:txBody>
        </p:sp>
        <p:sp>
          <p:nvSpPr>
            <p:cNvPr id="447" name="Rounded Rectangle"/>
            <p:cNvSpPr/>
            <p:nvPr/>
          </p:nvSpPr>
          <p:spPr>
            <a:xfrm>
              <a:off x="1066800" y="2789237"/>
              <a:ext cx="1066800" cy="547688"/>
            </a:xfrm>
            <a:prstGeom prst="roundRect">
              <a:avLst>
                <a:gd name="adj" fmla="val 16667"/>
              </a:avLst>
            </a:prstGeom>
            <a:solidFill>
              <a:srgbClr val="F6ED72"/>
            </a:solidFill>
            <a:ln w="12700" cap="flat">
              <a:noFill/>
              <a:miter lim="400000"/>
            </a:ln>
            <a:effectLst>
              <a:outerShdw dist="17961" dir="2700000" rotWithShape="0">
                <a:srgbClr val="948E44">
                  <a:alpha val="74997"/>
                </a:srgbClr>
              </a:outerShdw>
            </a:effectLst>
          </p:spPr>
          <p:txBody>
            <a:bodyPr wrap="square" lIns="45719" tIns="45719" rIns="45719" bIns="45719" numCol="1" anchor="ctr">
              <a:noAutofit/>
            </a:bodyPr>
            <a:lstStyle/>
            <a:p>
              <a:pPr algn="ctr">
                <a:defRPr b="0">
                  <a:solidFill>
                    <a:srgbClr val="04245C"/>
                  </a:solidFill>
                  <a:latin typeface="+mn-lt"/>
                  <a:ea typeface="+mn-ea"/>
                  <a:cs typeface="+mn-cs"/>
                  <a:sym typeface="Arial"/>
                </a:defRPr>
              </a:pPr>
              <a:endParaRPr/>
            </a:p>
          </p:txBody>
        </p:sp>
        <p:sp>
          <p:nvSpPr>
            <p:cNvPr id="448" name="Braking…"/>
            <p:cNvSpPr txBox="1"/>
            <p:nvPr/>
          </p:nvSpPr>
          <p:spPr>
            <a:xfrm>
              <a:off x="1128830" y="2735355"/>
              <a:ext cx="942740" cy="65545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a:spcBef>
                  <a:spcPts val="300"/>
                </a:spcBef>
                <a:defRPr b="0" i="1">
                  <a:solidFill>
                    <a:srgbClr val="04245C"/>
                  </a:solidFill>
                  <a:latin typeface="+mn-lt"/>
                  <a:ea typeface="+mn-ea"/>
                  <a:cs typeface="+mn-cs"/>
                  <a:sym typeface="Arial"/>
                </a:defRPr>
              </a:pPr>
              <a:r>
                <a:t>Braking</a:t>
              </a:r>
            </a:p>
            <a:p>
              <a:pPr algn="ctr">
                <a:spcBef>
                  <a:spcPts val="300"/>
                </a:spcBef>
                <a:defRPr b="0" i="1">
                  <a:solidFill>
                    <a:srgbClr val="04245C"/>
                  </a:solidFill>
                  <a:latin typeface="+mn-lt"/>
                  <a:ea typeface="+mn-ea"/>
                  <a:cs typeface="+mn-cs"/>
                  <a:sym typeface="Arial"/>
                </a:defRPr>
              </a:pPr>
              <a:r>
                <a:t>2%</a:t>
              </a:r>
            </a:p>
          </p:txBody>
        </p:sp>
        <p:sp>
          <p:nvSpPr>
            <p:cNvPr id="449" name="Rounded Rectangle"/>
            <p:cNvSpPr/>
            <p:nvPr/>
          </p:nvSpPr>
          <p:spPr>
            <a:xfrm>
              <a:off x="1066800" y="1812925"/>
              <a:ext cx="1066800" cy="547688"/>
            </a:xfrm>
            <a:prstGeom prst="roundRect">
              <a:avLst>
                <a:gd name="adj" fmla="val 16667"/>
              </a:avLst>
            </a:prstGeom>
            <a:solidFill>
              <a:srgbClr val="F6ED72"/>
            </a:solidFill>
            <a:ln w="12700" cap="flat">
              <a:noFill/>
              <a:miter lim="400000"/>
            </a:ln>
            <a:effectLst>
              <a:outerShdw dist="17961" dir="2700000" rotWithShape="0">
                <a:srgbClr val="948E44">
                  <a:alpha val="74997"/>
                </a:srgbClr>
              </a:outerShdw>
            </a:effectLst>
          </p:spPr>
          <p:txBody>
            <a:bodyPr wrap="square" lIns="45719" tIns="45719" rIns="45719" bIns="45719" numCol="1" anchor="ctr">
              <a:noAutofit/>
            </a:bodyPr>
            <a:lstStyle/>
            <a:p>
              <a:pPr algn="ctr">
                <a:defRPr b="0">
                  <a:solidFill>
                    <a:srgbClr val="04245C"/>
                  </a:solidFill>
                  <a:latin typeface="+mn-lt"/>
                  <a:ea typeface="+mn-ea"/>
                  <a:cs typeface="+mn-cs"/>
                  <a:sym typeface="Arial"/>
                </a:defRPr>
              </a:pPr>
              <a:endParaRPr/>
            </a:p>
          </p:txBody>
        </p:sp>
        <p:sp>
          <p:nvSpPr>
            <p:cNvPr id="450" name="Rolling…"/>
            <p:cNvSpPr txBox="1"/>
            <p:nvPr/>
          </p:nvSpPr>
          <p:spPr>
            <a:xfrm>
              <a:off x="1166948" y="1759043"/>
              <a:ext cx="866504" cy="65545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a:spcBef>
                  <a:spcPts val="300"/>
                </a:spcBef>
                <a:defRPr b="0" i="1">
                  <a:solidFill>
                    <a:srgbClr val="04245C"/>
                  </a:solidFill>
                  <a:latin typeface="+mn-lt"/>
                  <a:ea typeface="+mn-ea"/>
                  <a:cs typeface="+mn-cs"/>
                  <a:sym typeface="Arial"/>
                </a:defRPr>
              </a:pPr>
              <a:r>
                <a:t>Rolling</a:t>
              </a:r>
            </a:p>
            <a:p>
              <a:pPr algn="ctr">
                <a:spcBef>
                  <a:spcPts val="300"/>
                </a:spcBef>
                <a:defRPr b="0" i="1">
                  <a:solidFill>
                    <a:srgbClr val="04245C"/>
                  </a:solidFill>
                  <a:latin typeface="+mn-lt"/>
                  <a:ea typeface="+mn-ea"/>
                  <a:cs typeface="+mn-cs"/>
                  <a:sym typeface="Arial"/>
                </a:defRPr>
              </a:pPr>
              <a:r>
                <a:t>7%</a:t>
              </a:r>
            </a:p>
          </p:txBody>
        </p:sp>
        <p:sp>
          <p:nvSpPr>
            <p:cNvPr id="451" name="Line 50"/>
            <p:cNvSpPr/>
            <p:nvPr/>
          </p:nvSpPr>
          <p:spPr>
            <a:xfrm>
              <a:off x="0" y="2118995"/>
              <a:ext cx="440691" cy="1"/>
            </a:xfrm>
            <a:prstGeom prst="line">
              <a:avLst/>
            </a:prstGeom>
            <a:noFill/>
            <a:ln w="33020" cap="flat">
              <a:solidFill>
                <a:srgbClr val="FFFFFF"/>
              </a:solidFill>
              <a:prstDash val="solid"/>
              <a:round/>
              <a:tailEnd type="oval" w="med" len="me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452" name="Text Box 60"/>
            <p:cNvSpPr txBox="1"/>
            <p:nvPr/>
          </p:nvSpPr>
          <p:spPr>
            <a:xfrm>
              <a:off x="457200" y="0"/>
              <a:ext cx="2362200" cy="37522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4" tIns="45714" rIns="45714" bIns="45714" numCol="1" anchor="t">
              <a:spAutoFit/>
            </a:bodyPr>
            <a:lstStyle>
              <a:lvl1pPr algn="ctr">
                <a:spcBef>
                  <a:spcPts val="1200"/>
                </a:spcBef>
                <a:defRPr sz="2000" b="0" i="1">
                  <a:solidFill>
                    <a:srgbClr val="059797"/>
                  </a:solidFill>
                  <a:latin typeface="+mn-lt"/>
                  <a:ea typeface="+mn-ea"/>
                  <a:cs typeface="+mn-cs"/>
                  <a:sym typeface="Arial"/>
                </a:defRPr>
              </a:lvl1pPr>
            </a:lstStyle>
            <a:p>
              <a:r>
                <a:t>VEHICLE-Related</a:t>
              </a:r>
            </a:p>
          </p:txBody>
        </p:sp>
        <p:sp>
          <p:nvSpPr>
            <p:cNvPr id="464" name="AutoShape 39"/>
            <p:cNvSpPr/>
            <p:nvPr/>
          </p:nvSpPr>
          <p:spPr>
            <a:xfrm>
              <a:off x="275756" y="1248569"/>
              <a:ext cx="1324444" cy="85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noFill/>
            <a:ln w="7620" cap="flat">
              <a:solidFill>
                <a:srgbClr val="FFFFFF"/>
              </a:solidFill>
              <a:prstDash val="solid"/>
              <a:round/>
              <a:tailEnd type="triangle" w="med" len="med"/>
            </a:ln>
            <a:effectLst/>
          </p:spPr>
          <p:txBody>
            <a:bodyPr/>
            <a:lstStyle/>
            <a:p>
              <a:endParaRPr/>
            </a:p>
          </p:txBody>
        </p:sp>
        <p:sp>
          <p:nvSpPr>
            <p:cNvPr id="465" name="AutoShape 40"/>
            <p:cNvSpPr/>
            <p:nvPr/>
          </p:nvSpPr>
          <p:spPr>
            <a:xfrm>
              <a:off x="499665" y="2086769"/>
              <a:ext cx="1100535" cy="2626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path>
              </a:pathLst>
            </a:custGeom>
            <a:noFill/>
            <a:ln w="10160" cap="flat">
              <a:solidFill>
                <a:srgbClr val="FFFFFF"/>
              </a:solidFill>
              <a:prstDash val="solid"/>
              <a:round/>
              <a:tailEnd type="triangle" w="med" len="med"/>
            </a:ln>
            <a:effectLst/>
          </p:spPr>
          <p:txBody>
            <a:bodyPr/>
            <a:lstStyle/>
            <a:p>
              <a:endParaRPr/>
            </a:p>
          </p:txBody>
        </p:sp>
        <p:sp>
          <p:nvSpPr>
            <p:cNvPr id="455" name="AutoShape 41"/>
            <p:cNvSpPr/>
            <p:nvPr/>
          </p:nvSpPr>
          <p:spPr>
            <a:xfrm rot="16200000" flipH="1">
              <a:off x="327025" y="2324100"/>
              <a:ext cx="869950" cy="609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0" y="0"/>
                    <a:pt x="21600" y="10800"/>
                    <a:pt x="21600" y="21600"/>
                  </a:cubicBezTo>
                </a:path>
              </a:pathLst>
            </a:custGeom>
            <a:noFill/>
            <a:ln w="15240" cap="flat">
              <a:solidFill>
                <a:srgbClr val="FFFFFF"/>
              </a:solidFill>
              <a:prstDash val="solid"/>
              <a:round/>
              <a:tailEnd type="triangle" w="med" len="med"/>
            </a:ln>
            <a:effectLst/>
          </p:spPr>
          <p:txBody>
            <a:bodyPr wrap="square" lIns="45719" tIns="45719" rIns="45719" bIns="45719" numCol="1" anchor="t">
              <a:noAutofit/>
            </a:bodyPr>
            <a:lstStyle/>
            <a:p>
              <a:pPr>
                <a:defRPr>
                  <a:latin typeface="+mn-lt"/>
                  <a:ea typeface="+mn-ea"/>
                  <a:cs typeface="+mn-cs"/>
                  <a:sym typeface="Arial"/>
                </a:defRPr>
              </a:pPr>
              <a:endParaRPr/>
            </a:p>
          </p:txBody>
        </p:sp>
      </p:grpSp>
      <p:sp>
        <p:nvSpPr>
          <p:cNvPr id="457" name="Rectangle 2"/>
          <p:cNvSpPr txBox="1">
            <a:spLocks noGrp="1"/>
          </p:cNvSpPr>
          <p:nvPr>
            <p:ph type="title"/>
          </p:nvPr>
        </p:nvSpPr>
        <p:spPr>
          <a:xfrm>
            <a:off x="167233" y="-25401"/>
            <a:ext cx="8773567" cy="675219"/>
          </a:xfrm>
          <a:prstGeom prst="rect">
            <a:avLst/>
          </a:prstGeom>
        </p:spPr>
        <p:txBody>
          <a:bodyPr/>
          <a:lstStyle/>
          <a:p>
            <a:r>
              <a:t>Compared to the same ICE vehicle in </a:t>
            </a:r>
            <a:r>
              <a:rPr>
                <a:solidFill>
                  <a:srgbClr val="FBC901"/>
                </a:solidFill>
              </a:rPr>
              <a:t>steadily moving highway driving:</a:t>
            </a:r>
          </a:p>
        </p:txBody>
      </p:sp>
      <p:sp>
        <p:nvSpPr>
          <p:cNvPr id="458" name="Rectangle 3"/>
          <p:cNvSpPr txBox="1">
            <a:spLocks noGrp="1"/>
          </p:cNvSpPr>
          <p:nvPr>
            <p:ph type="body" sz="quarter" idx="1"/>
          </p:nvPr>
        </p:nvSpPr>
        <p:spPr>
          <a:xfrm>
            <a:off x="101600" y="579406"/>
            <a:ext cx="8912474" cy="375221"/>
          </a:xfrm>
          <a:prstGeom prst="rect">
            <a:avLst/>
          </a:prstGeom>
        </p:spPr>
        <p:txBody>
          <a:bodyPr/>
          <a:lstStyle/>
          <a:p>
            <a:pPr algn="ctr">
              <a:tabLst>
                <a:tab pos="342900" algn="l"/>
                <a:tab pos="800100" algn="l"/>
                <a:tab pos="1257300" algn="l"/>
                <a:tab pos="1714500" algn="l"/>
                <a:tab pos="2171700" algn="l"/>
              </a:tabLst>
            </a:pPr>
            <a:r>
              <a:t>(</a:t>
            </a:r>
            <a:r>
              <a:rPr b="1"/>
              <a:t>PgDn</a:t>
            </a:r>
            <a:r>
              <a:t> to animate):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 grpId="2" animBg="1" advAuto="0"/>
      <p:bldP spid="429" grpId="1" animBg="1" advAuto="0"/>
      <p:bldP spid="431" grpId="4" animBg="1" advAuto="0"/>
      <p:bldP spid="456" grpId="3" animBg="1" advAuto="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6" name="Rectangle 2"/>
          <p:cNvSpPr txBox="1">
            <a:spLocks noGrp="1"/>
          </p:cNvSpPr>
          <p:nvPr>
            <p:ph type="title"/>
          </p:nvPr>
        </p:nvSpPr>
        <p:spPr>
          <a:xfrm>
            <a:off x="304800" y="38099"/>
            <a:ext cx="8534400" cy="455149"/>
          </a:xfrm>
          <a:prstGeom prst="rect">
            <a:avLst/>
          </a:prstGeom>
        </p:spPr>
        <p:txBody>
          <a:bodyPr/>
          <a:lstStyle/>
          <a:p>
            <a:r>
              <a:t>Bringing us to charging sites in open parking lots:</a:t>
            </a:r>
          </a:p>
        </p:txBody>
      </p:sp>
      <p:sp>
        <p:nvSpPr>
          <p:cNvPr id="2297" name="Rectangle 3"/>
          <p:cNvSpPr txBox="1">
            <a:spLocks noGrp="1"/>
          </p:cNvSpPr>
          <p:nvPr>
            <p:ph type="body" sz="half" idx="1"/>
          </p:nvPr>
        </p:nvSpPr>
        <p:spPr>
          <a:xfrm>
            <a:off x="107638" y="642906"/>
            <a:ext cx="8902084" cy="2257153"/>
          </a:xfrm>
          <a:prstGeom prst="rect">
            <a:avLst/>
          </a:prstGeom>
        </p:spPr>
        <p:txBody>
          <a:bodyPr/>
          <a:lstStyle/>
          <a:p>
            <a:pPr>
              <a:tabLst>
                <a:tab pos="444500" algn="l"/>
                <a:tab pos="1016000" algn="l"/>
                <a:tab pos="1473200" algn="l"/>
                <a:tab pos="1930400" algn="l"/>
                <a:tab pos="2387600" algn="l"/>
              </a:tabLst>
            </a:pPr>
            <a:r>
              <a:t>In such commercial / semi-commercial locations, large power lines are likely nearby</a:t>
            </a:r>
          </a:p>
          <a:p>
            <a:pPr>
              <a:tabLst>
                <a:tab pos="444500" algn="l"/>
                <a:tab pos="1016000" algn="l"/>
                <a:tab pos="1473200" algn="l"/>
                <a:tab pos="1930400" algn="l"/>
                <a:tab pos="2387600" algn="l"/>
              </a:tabLst>
              <a:defRPr sz="600"/>
            </a:pPr>
            <a:endParaRPr/>
          </a:p>
          <a:p>
            <a:pPr>
              <a:tabLst>
                <a:tab pos="444500" algn="l"/>
                <a:tab pos="1016000" algn="l"/>
                <a:tab pos="1473200" algn="l"/>
                <a:tab pos="1930400" algn="l"/>
                <a:tab pos="2387600" algn="l"/>
              </a:tabLst>
            </a:pPr>
            <a:r>
              <a:t>And before or after lot construction, wiring could be easily slot-trenched underground</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rPr b="1"/>
              <a:t>But plug-in outlets</a:t>
            </a:r>
            <a:r>
              <a:t> would have to withstand weather, accidental damage &amp; vandalism</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rPr b="1"/>
              <a:t>And any sort of outlet </a:t>
            </a:r>
            <a:r>
              <a:t>would have to facilitate proper identification &amp; billing of users</a:t>
            </a:r>
          </a:p>
          <a:p>
            <a:pPr>
              <a:tabLst>
                <a:tab pos="444500" algn="l"/>
                <a:tab pos="1016000" algn="l"/>
                <a:tab pos="1473200" algn="l"/>
                <a:tab pos="1930400" algn="l"/>
                <a:tab pos="2387600" algn="l"/>
              </a:tabLst>
              <a:defRPr sz="1000"/>
            </a:pPr>
            <a:endParaRPr/>
          </a:p>
          <a:p>
            <a:pPr algn="ctr">
              <a:tabLst>
                <a:tab pos="444500" algn="l"/>
                <a:tab pos="1016000" algn="l"/>
                <a:tab pos="1473200" algn="l"/>
                <a:tab pos="1930400" algn="l"/>
                <a:tab pos="2387600" algn="l"/>
              </a:tabLst>
              <a:defRPr b="1"/>
            </a:pPr>
            <a:r>
              <a:t>One fanciful suggestion looked like this:</a:t>
            </a:r>
          </a:p>
        </p:txBody>
      </p:sp>
      <p:pic>
        <p:nvPicPr>
          <p:cNvPr id="2298" name="Picture 43" descr="Picture 43"/>
          <p:cNvPicPr>
            <a:picLocks noChangeAspect="1"/>
          </p:cNvPicPr>
          <p:nvPr/>
        </p:nvPicPr>
        <p:blipFill>
          <a:blip r:embed="rId2"/>
          <a:srcRect b="10608"/>
          <a:stretch>
            <a:fillRect/>
          </a:stretch>
        </p:blipFill>
        <p:spPr>
          <a:xfrm>
            <a:off x="2543245" y="3048000"/>
            <a:ext cx="3992038" cy="2300315"/>
          </a:xfrm>
          <a:prstGeom prst="rect">
            <a:avLst/>
          </a:prstGeom>
          <a:ln w="12700">
            <a:miter lim="400000"/>
          </a:ln>
        </p:spPr>
      </p:pic>
      <p:sp>
        <p:nvSpPr>
          <p:cNvPr id="2299" name="Rectangle 5"/>
          <p:cNvSpPr txBox="1"/>
          <p:nvPr/>
        </p:nvSpPr>
        <p:spPr>
          <a:xfrm>
            <a:off x="6553120" y="3784600"/>
            <a:ext cx="2664541" cy="6198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https://www.yumpu.com/en/document/view/44916420/tom-king-clean-energy-speakers-series</a:t>
            </a:r>
          </a:p>
        </p:txBody>
      </p:sp>
      <p:sp>
        <p:nvSpPr>
          <p:cNvPr id="2300" name="Rectangle 3"/>
          <p:cNvSpPr txBox="1"/>
          <p:nvPr/>
        </p:nvSpPr>
        <p:spPr>
          <a:xfrm>
            <a:off x="69538" y="5545106"/>
            <a:ext cx="9695189" cy="92887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"Fanciful" because pictured ~3 m</a:t>
            </a:r>
            <a:r>
              <a:rPr baseline="31999"/>
              <a:t>2</a:t>
            </a:r>
            <a:r>
              <a:t> of solar cells per car would (at best) deliver ~ 0.6 kW </a:t>
            </a:r>
            <a:r>
              <a:rPr baseline="31999"/>
              <a:t>1</a:t>
            </a:r>
          </a:p>
          <a:p>
            <a:pP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allowing a 30 kW-h Nissan Leaf to fully recharge after </a:t>
            </a:r>
            <a:r>
              <a:rPr b="1">
                <a:solidFill>
                  <a:srgbClr val="FBC901"/>
                </a:solidFill>
              </a:rPr>
              <a:t>50 hours (of midday sun!)</a:t>
            </a:r>
          </a:p>
        </p:txBody>
      </p:sp>
      <p:sp>
        <p:nvSpPr>
          <p:cNvPr id="2301" name="Rectangle 5"/>
          <p:cNvSpPr txBox="1"/>
          <p:nvPr/>
        </p:nvSpPr>
        <p:spPr>
          <a:xfrm>
            <a:off x="88900" y="65715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See my note set: </a:t>
            </a:r>
            <a:r>
              <a:rPr b="1"/>
              <a:t>Solar Power I - Today's PV</a:t>
            </a:r>
            <a:r>
              <a:t> (</a:t>
            </a:r>
            <a:r>
              <a:rPr u="sng">
                <a:solidFill>
                  <a:srgbClr val="00CCFF"/>
                </a:solidFill>
                <a:uFill>
                  <a:solidFill>
                    <a:srgbClr val="00CCFF"/>
                  </a:solidFill>
                </a:uFill>
                <a:hlinkClick r:id="rId3"/>
              </a:rPr>
              <a:t>pptx</a:t>
            </a:r>
            <a:r>
              <a:t> / </a:t>
            </a:r>
            <a:r>
              <a:rPr u="sng">
                <a:solidFill>
                  <a:srgbClr val="00CCFF"/>
                </a:solidFill>
                <a:uFill>
                  <a:solidFill>
                    <a:srgbClr val="00CCFF"/>
                  </a:solidFill>
                </a:uFill>
                <a:hlinkClick r:id="rId4"/>
              </a:rPr>
              <a:t>pdf</a:t>
            </a:r>
            <a:r>
              <a:t> / </a:t>
            </a:r>
            <a:r>
              <a:rPr u="sng">
                <a:solidFill>
                  <a:srgbClr val="00CCFF"/>
                </a:solidFill>
                <a:uFill>
                  <a:solidFill>
                    <a:srgbClr val="00CCFF"/>
                  </a:solidFill>
                </a:uFill>
                <a:hlinkClick r:id="rId5"/>
              </a:rPr>
              <a:t>key</a:t>
            </a:r>
            <a:r>
              <a:t>):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3" name="Rectangle 2"/>
          <p:cNvSpPr txBox="1">
            <a:spLocks noGrp="1"/>
          </p:cNvSpPr>
          <p:nvPr>
            <p:ph type="title"/>
          </p:nvPr>
        </p:nvSpPr>
        <p:spPr>
          <a:xfrm>
            <a:off x="304800" y="76200"/>
            <a:ext cx="8534400" cy="396826"/>
          </a:xfrm>
          <a:prstGeom prst="rect">
            <a:avLst/>
          </a:prstGeom>
        </p:spPr>
        <p:txBody>
          <a:bodyPr/>
          <a:lstStyle/>
          <a:p>
            <a:pPr>
              <a:defRPr sz="2000" i="1"/>
            </a:pPr>
            <a:r>
              <a:t>Here is a much </a:t>
            </a:r>
            <a:r>
              <a:rPr b="1"/>
              <a:t>less</a:t>
            </a:r>
            <a:r>
              <a:t> fanciful suggestion:</a:t>
            </a:r>
          </a:p>
        </p:txBody>
      </p:sp>
      <p:sp>
        <p:nvSpPr>
          <p:cNvPr id="2304" name="Rectangle 3"/>
          <p:cNvSpPr txBox="1">
            <a:spLocks noGrp="1"/>
          </p:cNvSpPr>
          <p:nvPr>
            <p:ph type="body" idx="1"/>
          </p:nvPr>
        </p:nvSpPr>
        <p:spPr>
          <a:xfrm>
            <a:off x="177800" y="571500"/>
            <a:ext cx="8788400" cy="3633330"/>
          </a:xfrm>
          <a:prstGeom prst="rect">
            <a:avLst/>
          </a:prstGeom>
        </p:spPr>
        <p:txBody>
          <a:bodyPr/>
          <a:lstStyle/>
          <a:p>
            <a:pPr>
              <a:tabLst>
                <a:tab pos="457200" algn="l"/>
                <a:tab pos="914400" algn="l"/>
                <a:tab pos="1371600" algn="l"/>
              </a:tabLst>
              <a:defRPr sz="1800" b="1"/>
            </a:pPr>
            <a:r>
              <a:rPr b="0"/>
              <a:t>Stick with power from likely distant Green Grid power plants</a:t>
            </a:r>
          </a:p>
          <a:p>
            <a:pPr>
              <a:tabLst>
                <a:tab pos="457200" algn="l"/>
                <a:tab pos="914400" algn="l"/>
                <a:tab pos="1371600" algn="l"/>
              </a:tabLst>
              <a:defRPr sz="700" b="1"/>
            </a:pPr>
            <a:endParaRPr b="0"/>
          </a:p>
          <a:p>
            <a:pPr>
              <a:tabLst>
                <a:tab pos="457200" algn="l"/>
                <a:tab pos="914400" algn="l"/>
                <a:tab pos="1371600" algn="l"/>
              </a:tabLst>
              <a:defRPr sz="1800" b="1"/>
            </a:pPr>
            <a:r>
              <a:rPr b="0"/>
              <a:t>DO NOT use conventional outlets susceptible to weather, damage &amp; vandalism</a:t>
            </a:r>
            <a:endParaRPr sz="1400"/>
          </a:p>
          <a:p>
            <a:pPr>
              <a:tabLst>
                <a:tab pos="457200" algn="l"/>
                <a:tab pos="914400" algn="l"/>
                <a:tab pos="1371600" algn="l"/>
              </a:tabLst>
              <a:defRPr sz="700" b="1"/>
            </a:pPr>
            <a:endParaRPr/>
          </a:p>
          <a:p>
            <a:pPr>
              <a:tabLst>
                <a:tab pos="457200" algn="l"/>
                <a:tab pos="914400" algn="l"/>
                <a:tab pos="1371600" algn="l"/>
              </a:tabLst>
              <a:defRPr sz="1800" b="1"/>
            </a:pPr>
            <a:r>
              <a:rPr b="0"/>
              <a:t>DO USE buried magnetic induction coils coupling to coils in the floor of cars</a:t>
            </a:r>
          </a:p>
          <a:p>
            <a:pPr>
              <a:tabLst>
                <a:tab pos="457200" algn="l"/>
                <a:tab pos="914400" algn="l"/>
                <a:tab pos="1371600" algn="l"/>
              </a:tabLst>
              <a:defRPr sz="500" b="1"/>
            </a:pPr>
            <a:endParaRPr b="0"/>
          </a:p>
          <a:p>
            <a:pPr>
              <a:tabLst>
                <a:tab pos="457200" algn="l"/>
                <a:tab pos="914400" algn="l"/>
                <a:tab pos="1371600" algn="l"/>
              </a:tabLst>
              <a:defRPr sz="1800" b="1"/>
            </a:pPr>
            <a:r>
              <a:rPr b="0"/>
              <a:t>	= Essentially a scaled up version of your electric toothbrush and its charger</a:t>
            </a:r>
          </a:p>
          <a:p>
            <a:pPr>
              <a:tabLst>
                <a:tab pos="457200" algn="l"/>
                <a:tab pos="914400" algn="l"/>
                <a:tab pos="1371600" algn="l"/>
              </a:tabLst>
              <a:defRPr sz="700" b="1"/>
            </a:pPr>
            <a:endParaRPr b="0"/>
          </a:p>
          <a:p>
            <a:pPr>
              <a:tabLst>
                <a:tab pos="457200" algn="l"/>
                <a:tab pos="914400" algn="l"/>
                <a:tab pos="1371600" algn="l"/>
              </a:tabLst>
              <a:defRPr sz="1800" b="1"/>
            </a:pPr>
            <a:r>
              <a:rPr b="0"/>
              <a:t>ADD to that a buried short-range Bluetooth-like transmitter/receiver</a:t>
            </a:r>
          </a:p>
          <a:p>
            <a:pPr>
              <a:tabLst>
                <a:tab pos="457200" algn="l"/>
                <a:tab pos="914400" algn="l"/>
                <a:tab pos="1371600" algn="l"/>
              </a:tabLst>
              <a:defRPr sz="600" b="1"/>
            </a:pPr>
            <a:endParaRPr b="0"/>
          </a:p>
          <a:p>
            <a:pPr>
              <a:tabLst>
                <a:tab pos="457200" algn="l"/>
                <a:tab pos="914400" algn="l"/>
                <a:tab pos="1371600" algn="l"/>
              </a:tabLst>
              <a:defRPr sz="1800" b="1"/>
            </a:pPr>
            <a:r>
              <a:rPr b="0"/>
              <a:t>	Linking to your car's computer, negotiating quantity &amp; billing for power received</a:t>
            </a:r>
          </a:p>
          <a:p>
            <a:pPr>
              <a:tabLst>
                <a:tab pos="457200" algn="l"/>
                <a:tab pos="914400" algn="l"/>
                <a:tab pos="1371600" algn="l"/>
              </a:tabLst>
              <a:defRPr sz="700" b="1"/>
            </a:pPr>
            <a:endParaRPr b="0"/>
          </a:p>
          <a:p>
            <a:pPr>
              <a:tabLst>
                <a:tab pos="457200" algn="l"/>
                <a:tab pos="914400" algn="l"/>
                <a:tab pos="1371600" algn="l"/>
              </a:tabLst>
              <a:defRPr sz="1800" b="1"/>
            </a:pPr>
            <a:r>
              <a:rPr b="0"/>
              <a:t>If thief tried to steal power by slipping his own power-receiving coil under your car</a:t>
            </a:r>
          </a:p>
          <a:p>
            <a:pPr>
              <a:tabLst>
                <a:tab pos="457200" algn="l"/>
                <a:tab pos="914400" algn="l"/>
                <a:tab pos="1371600" algn="l"/>
              </a:tabLst>
              <a:defRPr sz="700" b="1"/>
            </a:pPr>
            <a:endParaRPr b="0"/>
          </a:p>
          <a:p>
            <a:pPr>
              <a:tabLst>
                <a:tab pos="457200" algn="l"/>
                <a:tab pos="914400" algn="l"/>
                <a:tab pos="1371600" algn="l"/>
              </a:tabLst>
              <a:defRPr sz="1800" b="1"/>
            </a:pPr>
            <a:r>
              <a:rPr b="0"/>
              <a:t>	smart charger &amp; car could detect power send/receive discrepancy, cutting it off!</a:t>
            </a:r>
          </a:p>
        </p:txBody>
      </p:sp>
      <p:pic>
        <p:nvPicPr>
          <p:cNvPr id="2305" name="Picture 4" descr="Picture 4"/>
          <p:cNvPicPr>
            <a:picLocks noChangeAspect="1"/>
          </p:cNvPicPr>
          <p:nvPr/>
        </p:nvPicPr>
        <p:blipFill>
          <a:blip r:embed="rId2"/>
          <a:stretch>
            <a:fillRect/>
          </a:stretch>
        </p:blipFill>
        <p:spPr>
          <a:xfrm>
            <a:off x="1827131" y="4290603"/>
            <a:ext cx="5575301" cy="2227372"/>
          </a:xfrm>
          <a:prstGeom prst="rect">
            <a:avLst/>
          </a:prstGeom>
          <a:ln w="12700">
            <a:miter lim="400000"/>
          </a:ln>
        </p:spPr>
      </p:pic>
      <p:sp>
        <p:nvSpPr>
          <p:cNvPr id="2306" name="Rectangle 5"/>
          <p:cNvSpPr txBox="1"/>
          <p:nvPr/>
        </p:nvSpPr>
        <p:spPr>
          <a:xfrm>
            <a:off x="279400" y="6622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https://www.yumpu.com/en/document/view/44916420/tom-king-clean-energy-speakers-series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 name="Rectangle 2"/>
          <p:cNvSpPr txBox="1">
            <a:spLocks noGrp="1"/>
          </p:cNvSpPr>
          <p:nvPr>
            <p:ph type="title"/>
          </p:nvPr>
        </p:nvSpPr>
        <p:spPr>
          <a:xfrm>
            <a:off x="304800" y="38099"/>
            <a:ext cx="8534400" cy="455149"/>
          </a:xfrm>
          <a:prstGeom prst="rect">
            <a:avLst/>
          </a:prstGeom>
        </p:spPr>
        <p:txBody>
          <a:bodyPr/>
          <a:lstStyle/>
          <a:p>
            <a:r>
              <a:t>But how will massive use of PEV's affect the Grid?</a:t>
            </a:r>
          </a:p>
        </p:txBody>
      </p:sp>
      <p:sp>
        <p:nvSpPr>
          <p:cNvPr id="2309" name="Rectangle 3"/>
          <p:cNvSpPr txBox="1">
            <a:spLocks noGrp="1"/>
          </p:cNvSpPr>
          <p:nvPr>
            <p:ph type="body" sz="quarter" idx="1"/>
          </p:nvPr>
        </p:nvSpPr>
        <p:spPr>
          <a:xfrm>
            <a:off x="107638" y="604806"/>
            <a:ext cx="8954124" cy="455148"/>
          </a:xfrm>
          <a:prstGeom prst="rect">
            <a:avLst/>
          </a:prstGeom>
        </p:spPr>
        <p:txBody>
          <a:bodyPr/>
          <a:lstStyle>
            <a:lvl1pPr>
              <a:tabLst>
                <a:tab pos="444500" algn="l"/>
                <a:tab pos="1016000" algn="l"/>
                <a:tab pos="1473200" algn="l"/>
                <a:tab pos="1930400" algn="l"/>
                <a:tab pos="2387600" algn="l"/>
              </a:tabLst>
            </a:lvl1pPr>
          </a:lstStyle>
          <a:p>
            <a:r>
              <a:t>Today (with few PEVs), our use of Grid power peaks strongly in the early evenings:</a:t>
            </a:r>
          </a:p>
        </p:txBody>
      </p:sp>
      <p:sp>
        <p:nvSpPr>
          <p:cNvPr id="2310" name="Rectangle 3"/>
          <p:cNvSpPr txBox="1"/>
          <p:nvPr/>
        </p:nvSpPr>
        <p:spPr>
          <a:xfrm>
            <a:off x="197094" y="3527588"/>
            <a:ext cx="8954124" cy="304510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Power companies deal with this by running two different types of power plant:</a:t>
            </a:r>
          </a:p>
          <a:p>
            <a:pPr>
              <a:spcBef>
                <a:spcPts val="400"/>
              </a:spcBef>
              <a:tabLst>
                <a:tab pos="444500" algn="l"/>
                <a:tab pos="1016000" algn="l"/>
                <a:tab pos="1473200" algn="l"/>
                <a:tab pos="1930400" algn="l"/>
                <a:tab pos="23876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F973C"/>
                </a:solidFill>
              </a:rPr>
              <a:t>"Base plants"</a:t>
            </a:r>
            <a:r>
              <a:t> boil water into steam, driving turbine generators (e.g., coal &amp; nuclear)</a:t>
            </a:r>
          </a:p>
          <a:p>
            <a:pP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Before producing power, these plants must consume lots of energy heating up</a:t>
            </a:r>
          </a:p>
          <a:p>
            <a:pPr>
              <a:spcBef>
                <a:spcPts val="400"/>
              </a:spcBef>
              <a:tabLst>
                <a:tab pos="444500" algn="l"/>
                <a:tab pos="1016000" algn="l"/>
                <a:tab pos="1473200" algn="l"/>
                <a:tab pos="1930400" algn="l"/>
                <a:tab pos="2387600" algn="l"/>
              </a:tabLst>
              <a:defRPr sz="600" b="0">
                <a:solidFill>
                  <a:srgbClr val="FFFFFF"/>
                </a:solidFill>
                <a:effectLst>
                  <a:outerShdw blurRad="38100" dist="38100" dir="2700000" rotWithShape="0">
                    <a:srgbClr val="000000"/>
                  </a:outerShdw>
                </a:effectLst>
                <a:latin typeface="+mn-lt"/>
                <a:ea typeface="+mn-ea"/>
                <a:cs typeface="+mn-cs"/>
                <a:sym typeface="Arial"/>
              </a:defRPr>
            </a:pPr>
            <a:r>
              <a:t>	</a:t>
            </a: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Then, if turned off, as they cool back down their latent heat energy is wasted</a:t>
            </a:r>
          </a:p>
          <a:p>
            <a:pP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Such steam-based Base plants thus want to </a:t>
            </a:r>
            <a:r>
              <a:rPr b="1">
                <a:solidFill>
                  <a:srgbClr val="FF9543"/>
                </a:solidFill>
              </a:rPr>
              <a:t>STAY</a:t>
            </a:r>
            <a:r>
              <a:t> on, running near capacity</a:t>
            </a:r>
          </a:p>
          <a:p>
            <a:pPr>
              <a:spcBef>
                <a:spcPts val="400"/>
              </a:spcBef>
              <a:tabLst>
                <a:tab pos="444500" algn="l"/>
                <a:tab pos="1016000" algn="l"/>
                <a:tab pos="1473200" algn="l"/>
                <a:tab pos="1930400" algn="l"/>
                <a:tab pos="2387600" algn="l"/>
              </a:tabLst>
              <a:defRPr sz="10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059797"/>
                </a:solidFill>
              </a:rPr>
              <a:t>"Dispatchable plants" </a:t>
            </a:r>
            <a:r>
              <a:t>deal with the evening peak by </a:t>
            </a:r>
            <a:r>
              <a:rPr b="1">
                <a:solidFill>
                  <a:srgbClr val="0B9595"/>
                </a:solidFill>
              </a:rPr>
              <a:t>ONLY</a:t>
            </a:r>
            <a:r>
              <a:t> then turning on</a:t>
            </a:r>
          </a:p>
        </p:txBody>
      </p:sp>
      <p:grpSp>
        <p:nvGrpSpPr>
          <p:cNvPr id="2328" name="Group"/>
          <p:cNvGrpSpPr/>
          <p:nvPr/>
        </p:nvGrpSpPr>
        <p:grpSpPr>
          <a:xfrm>
            <a:off x="2524841" y="1057212"/>
            <a:ext cx="3784966" cy="2300112"/>
            <a:chOff x="0" y="0"/>
            <a:chExt cx="3784965" cy="2300111"/>
          </a:xfrm>
        </p:grpSpPr>
        <p:sp>
          <p:nvSpPr>
            <p:cNvPr id="2311" name="Freeform 33"/>
            <p:cNvSpPr/>
            <p:nvPr/>
          </p:nvSpPr>
          <p:spPr>
            <a:xfrm>
              <a:off x="540464" y="394483"/>
              <a:ext cx="2855732" cy="616930"/>
            </a:xfrm>
            <a:custGeom>
              <a:avLst/>
              <a:gdLst/>
              <a:ahLst/>
              <a:cxnLst>
                <a:cxn ang="0">
                  <a:pos x="wd2" y="hd2"/>
                </a:cxn>
                <a:cxn ang="5400000">
                  <a:pos x="wd2" y="hd2"/>
                </a:cxn>
                <a:cxn ang="10800000">
                  <a:pos x="wd2" y="hd2"/>
                </a:cxn>
                <a:cxn ang="16200000">
                  <a:pos x="wd2" y="hd2"/>
                </a:cxn>
              </a:cxnLst>
              <a:rect l="0" t="0" r="r" b="b"/>
              <a:pathLst>
                <a:path w="21587" h="21443" extrusionOk="0">
                  <a:moveTo>
                    <a:pt x="21554" y="21443"/>
                  </a:moveTo>
                  <a:cubicBezTo>
                    <a:pt x="21565" y="19633"/>
                    <a:pt x="21576" y="17822"/>
                    <a:pt x="21576" y="16364"/>
                  </a:cubicBezTo>
                  <a:cubicBezTo>
                    <a:pt x="21576" y="14907"/>
                    <a:pt x="21558" y="13370"/>
                    <a:pt x="21554" y="12696"/>
                  </a:cubicBezTo>
                  <a:cubicBezTo>
                    <a:pt x="21551" y="12022"/>
                    <a:pt x="21554" y="12320"/>
                    <a:pt x="21554" y="12320"/>
                  </a:cubicBezTo>
                  <a:cubicBezTo>
                    <a:pt x="21554" y="12210"/>
                    <a:pt x="21551" y="12179"/>
                    <a:pt x="21554" y="12038"/>
                  </a:cubicBezTo>
                  <a:cubicBezTo>
                    <a:pt x="21558" y="11897"/>
                    <a:pt x="21573" y="11630"/>
                    <a:pt x="21576" y="11474"/>
                  </a:cubicBezTo>
                  <a:cubicBezTo>
                    <a:pt x="21580" y="11317"/>
                    <a:pt x="21598" y="11239"/>
                    <a:pt x="21576" y="11098"/>
                  </a:cubicBezTo>
                  <a:cubicBezTo>
                    <a:pt x="21554" y="10956"/>
                    <a:pt x="21525" y="10878"/>
                    <a:pt x="21445" y="10627"/>
                  </a:cubicBezTo>
                  <a:cubicBezTo>
                    <a:pt x="21366" y="10376"/>
                    <a:pt x="21315" y="10188"/>
                    <a:pt x="21097" y="9593"/>
                  </a:cubicBezTo>
                  <a:cubicBezTo>
                    <a:pt x="20879" y="8997"/>
                    <a:pt x="20508" y="7994"/>
                    <a:pt x="20138" y="7053"/>
                  </a:cubicBezTo>
                  <a:cubicBezTo>
                    <a:pt x="19767" y="6113"/>
                    <a:pt x="19295" y="4875"/>
                    <a:pt x="18874" y="3950"/>
                  </a:cubicBezTo>
                  <a:cubicBezTo>
                    <a:pt x="18453" y="3025"/>
                    <a:pt x="17977" y="2116"/>
                    <a:pt x="17610" y="1505"/>
                  </a:cubicBezTo>
                  <a:cubicBezTo>
                    <a:pt x="17243" y="893"/>
                    <a:pt x="16967" y="517"/>
                    <a:pt x="16673" y="282"/>
                  </a:cubicBezTo>
                  <a:cubicBezTo>
                    <a:pt x="16379" y="47"/>
                    <a:pt x="16164" y="-110"/>
                    <a:pt x="15845" y="94"/>
                  </a:cubicBezTo>
                  <a:cubicBezTo>
                    <a:pt x="15525" y="298"/>
                    <a:pt x="15140" y="830"/>
                    <a:pt x="14755" y="1505"/>
                  </a:cubicBezTo>
                  <a:cubicBezTo>
                    <a:pt x="14370" y="2179"/>
                    <a:pt x="13887" y="3291"/>
                    <a:pt x="13535" y="4138"/>
                  </a:cubicBezTo>
                  <a:cubicBezTo>
                    <a:pt x="13182" y="4984"/>
                    <a:pt x="13368" y="4812"/>
                    <a:pt x="12641" y="6583"/>
                  </a:cubicBezTo>
                  <a:cubicBezTo>
                    <a:pt x="11915" y="8354"/>
                    <a:pt x="9968" y="12837"/>
                    <a:pt x="9176" y="14765"/>
                  </a:cubicBezTo>
                  <a:cubicBezTo>
                    <a:pt x="8384" y="16693"/>
                    <a:pt x="8265" y="17258"/>
                    <a:pt x="7891" y="18151"/>
                  </a:cubicBezTo>
                  <a:cubicBezTo>
                    <a:pt x="7516" y="19045"/>
                    <a:pt x="7262" y="19625"/>
                    <a:pt x="6932" y="20126"/>
                  </a:cubicBezTo>
                  <a:cubicBezTo>
                    <a:pt x="6601" y="20628"/>
                    <a:pt x="6176" y="20973"/>
                    <a:pt x="5907" y="21161"/>
                  </a:cubicBezTo>
                  <a:cubicBezTo>
                    <a:pt x="5639" y="21349"/>
                    <a:pt x="5679" y="21490"/>
                    <a:pt x="5319" y="21255"/>
                  </a:cubicBezTo>
                  <a:cubicBezTo>
                    <a:pt x="4959" y="21020"/>
                    <a:pt x="4215" y="20408"/>
                    <a:pt x="3750" y="19750"/>
                  </a:cubicBezTo>
                  <a:cubicBezTo>
                    <a:pt x="3285" y="19092"/>
                    <a:pt x="2893" y="18120"/>
                    <a:pt x="2530" y="17305"/>
                  </a:cubicBezTo>
                  <a:cubicBezTo>
                    <a:pt x="2166" y="16490"/>
                    <a:pt x="1829" y="15534"/>
                    <a:pt x="1571" y="14860"/>
                  </a:cubicBezTo>
                  <a:cubicBezTo>
                    <a:pt x="1313" y="14185"/>
                    <a:pt x="1164" y="13778"/>
                    <a:pt x="982" y="13261"/>
                  </a:cubicBezTo>
                  <a:cubicBezTo>
                    <a:pt x="801" y="12743"/>
                    <a:pt x="590" y="12069"/>
                    <a:pt x="481" y="11756"/>
                  </a:cubicBezTo>
                  <a:cubicBezTo>
                    <a:pt x="372" y="11442"/>
                    <a:pt x="361" y="11489"/>
                    <a:pt x="329" y="11380"/>
                  </a:cubicBezTo>
                  <a:cubicBezTo>
                    <a:pt x="296" y="11270"/>
                    <a:pt x="303" y="11176"/>
                    <a:pt x="285" y="11098"/>
                  </a:cubicBezTo>
                  <a:cubicBezTo>
                    <a:pt x="267" y="11019"/>
                    <a:pt x="241" y="10956"/>
                    <a:pt x="220" y="10909"/>
                  </a:cubicBezTo>
                  <a:cubicBezTo>
                    <a:pt x="198" y="10862"/>
                    <a:pt x="176" y="10862"/>
                    <a:pt x="154" y="10815"/>
                  </a:cubicBezTo>
                  <a:cubicBezTo>
                    <a:pt x="132" y="10768"/>
                    <a:pt x="111" y="10659"/>
                    <a:pt x="89" y="10627"/>
                  </a:cubicBezTo>
                  <a:cubicBezTo>
                    <a:pt x="67" y="10596"/>
                    <a:pt x="34" y="10533"/>
                    <a:pt x="23" y="10627"/>
                  </a:cubicBezTo>
                  <a:cubicBezTo>
                    <a:pt x="13" y="10721"/>
                    <a:pt x="27" y="10878"/>
                    <a:pt x="23" y="11192"/>
                  </a:cubicBezTo>
                  <a:cubicBezTo>
                    <a:pt x="20" y="11505"/>
                    <a:pt x="5" y="11944"/>
                    <a:pt x="2" y="12508"/>
                  </a:cubicBezTo>
                  <a:cubicBezTo>
                    <a:pt x="-2" y="13073"/>
                    <a:pt x="2" y="14577"/>
                    <a:pt x="2" y="14577"/>
                  </a:cubicBezTo>
                  <a:lnTo>
                    <a:pt x="2" y="21349"/>
                  </a:lnTo>
                </a:path>
              </a:pathLst>
            </a:cu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12" name="Rectangle 34"/>
            <p:cNvSpPr/>
            <p:nvPr/>
          </p:nvSpPr>
          <p:spPr>
            <a:xfrm>
              <a:off x="540678" y="1013669"/>
              <a:ext cx="2854124" cy="876688"/>
            </a:xfrm>
            <a:prstGeom prst="rect">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13" name="Straight Arrow Connector 35"/>
            <p:cNvSpPr/>
            <p:nvPr/>
          </p:nvSpPr>
          <p:spPr>
            <a:xfrm>
              <a:off x="540678" y="1887435"/>
              <a:ext cx="3244288" cy="1019"/>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2314" name="Straight Arrow Connector 36"/>
            <p:cNvSpPr/>
            <p:nvPr/>
          </p:nvSpPr>
          <p:spPr>
            <a:xfrm flipV="1">
              <a:off x="544670" y="0"/>
              <a:ext cx="1" cy="1888454"/>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2315" name="Straight Connector 37"/>
            <p:cNvSpPr/>
            <p:nvPr/>
          </p:nvSpPr>
          <p:spPr>
            <a:xfrm flipV="1">
              <a:off x="2668296" y="397077"/>
              <a:ext cx="1083" cy="1461146"/>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16" name="Straight Connector 38"/>
            <p:cNvSpPr/>
            <p:nvPr/>
          </p:nvSpPr>
          <p:spPr>
            <a:xfrm flipV="1">
              <a:off x="1962549" y="397077"/>
              <a:ext cx="1083" cy="1461146"/>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17" name="Straight Connector 39"/>
            <p:cNvSpPr/>
            <p:nvPr/>
          </p:nvSpPr>
          <p:spPr>
            <a:xfrm flipV="1">
              <a:off x="1260262" y="397077"/>
              <a:ext cx="1083" cy="1461146"/>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18" name="Straight Connector 40"/>
            <p:cNvSpPr/>
            <p:nvPr/>
          </p:nvSpPr>
          <p:spPr>
            <a:xfrm flipV="1">
              <a:off x="3128616" y="412193"/>
              <a:ext cx="1083" cy="1461145"/>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19" name="Straight Connector 41"/>
            <p:cNvSpPr/>
            <p:nvPr/>
          </p:nvSpPr>
          <p:spPr>
            <a:xfrm>
              <a:off x="540678" y="1011765"/>
              <a:ext cx="2854123" cy="1017"/>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20" name="Straight Connector 42"/>
            <p:cNvSpPr/>
            <p:nvPr/>
          </p:nvSpPr>
          <p:spPr>
            <a:xfrm>
              <a:off x="540678" y="391591"/>
              <a:ext cx="2854123" cy="1016"/>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21" name="TextBox 43"/>
            <p:cNvSpPr txBox="1"/>
            <p:nvPr/>
          </p:nvSpPr>
          <p:spPr>
            <a:xfrm>
              <a:off x="14223" y="236049"/>
              <a:ext cx="428984" cy="251638"/>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1000" b="0">
                  <a:solidFill>
                    <a:srgbClr val="FFFFFF"/>
                  </a:solidFill>
                </a:defRPr>
              </a:lvl1pPr>
            </a:lstStyle>
            <a:p>
              <a:r>
                <a:t>Peak</a:t>
              </a:r>
            </a:p>
          </p:txBody>
        </p:sp>
        <p:sp>
          <p:nvSpPr>
            <p:cNvPr id="2322" name="TextBox 44"/>
            <p:cNvSpPr txBox="1"/>
            <p:nvPr/>
          </p:nvSpPr>
          <p:spPr>
            <a:xfrm>
              <a:off x="0" y="884127"/>
              <a:ext cx="467040" cy="33512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1000" b="0">
                  <a:solidFill>
                    <a:srgbClr val="FFFFFF"/>
                  </a:solidFill>
                </a:defRPr>
              </a:lvl1pPr>
            </a:lstStyle>
            <a:p>
              <a:r>
                <a:t>60%</a:t>
              </a:r>
            </a:p>
          </p:txBody>
        </p:sp>
        <p:sp>
          <p:nvSpPr>
            <p:cNvPr id="2323" name="TextBox 45"/>
            <p:cNvSpPr txBox="1"/>
            <p:nvPr/>
          </p:nvSpPr>
          <p:spPr>
            <a:xfrm>
              <a:off x="125534" y="1964986"/>
              <a:ext cx="831299" cy="33512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100" b="0">
                  <a:solidFill>
                    <a:srgbClr val="FFFFFF"/>
                  </a:solidFill>
                </a:defRPr>
              </a:lvl1pPr>
            </a:lstStyle>
            <a:p>
              <a:r>
                <a:t>Midnight</a:t>
              </a:r>
            </a:p>
          </p:txBody>
        </p:sp>
        <p:sp>
          <p:nvSpPr>
            <p:cNvPr id="2324" name="TextBox 46"/>
            <p:cNvSpPr txBox="1"/>
            <p:nvPr/>
          </p:nvSpPr>
          <p:spPr>
            <a:xfrm>
              <a:off x="1578541" y="1964986"/>
              <a:ext cx="778399" cy="31955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200" b="0">
                  <a:solidFill>
                    <a:srgbClr val="FFFFFF"/>
                  </a:solidFill>
                </a:defRPr>
              </a:lvl1pPr>
            </a:lstStyle>
            <a:p>
              <a:r>
                <a:t> Noon</a:t>
              </a:r>
            </a:p>
          </p:txBody>
        </p:sp>
        <p:sp>
          <p:nvSpPr>
            <p:cNvPr id="2325" name="TextBox 47"/>
            <p:cNvSpPr txBox="1"/>
            <p:nvPr/>
          </p:nvSpPr>
          <p:spPr>
            <a:xfrm>
              <a:off x="2979655" y="1963084"/>
              <a:ext cx="778399" cy="323358"/>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000" b="0">
                  <a:solidFill>
                    <a:srgbClr val="FFFFFF"/>
                  </a:solidFill>
                </a:defRPr>
              </a:lvl1pPr>
            </a:lstStyle>
            <a:p>
              <a:r>
                <a:t> Midnight</a:t>
              </a:r>
            </a:p>
          </p:txBody>
        </p:sp>
        <p:sp>
          <p:nvSpPr>
            <p:cNvPr id="2326" name="TextBox 48"/>
            <p:cNvSpPr txBox="1"/>
            <p:nvPr/>
          </p:nvSpPr>
          <p:spPr>
            <a:xfrm>
              <a:off x="0" y="529979"/>
              <a:ext cx="467040" cy="31955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1000" b="0">
                  <a:solidFill>
                    <a:srgbClr val="FFFFFF"/>
                  </a:solidFill>
                </a:defRPr>
              </a:lvl1pPr>
            </a:lstStyle>
            <a:p>
              <a:r>
                <a:t>80%</a:t>
              </a:r>
            </a:p>
          </p:txBody>
        </p:sp>
        <p:sp>
          <p:nvSpPr>
            <p:cNvPr id="2327" name="Straight Connector 40"/>
            <p:cNvSpPr/>
            <p:nvPr/>
          </p:nvSpPr>
          <p:spPr>
            <a:xfrm flipV="1">
              <a:off x="3393718" y="397077"/>
              <a:ext cx="1083" cy="1461146"/>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 name="Rectangle 2"/>
          <p:cNvSpPr txBox="1">
            <a:spLocks noGrp="1"/>
          </p:cNvSpPr>
          <p:nvPr>
            <p:ph type="title"/>
          </p:nvPr>
        </p:nvSpPr>
        <p:spPr>
          <a:xfrm>
            <a:off x="304800" y="38099"/>
            <a:ext cx="8534400" cy="455149"/>
          </a:xfrm>
          <a:prstGeom prst="rect">
            <a:avLst/>
          </a:prstGeom>
        </p:spPr>
        <p:txBody>
          <a:bodyPr/>
          <a:lstStyle/>
          <a:p>
            <a:r>
              <a:t>Effects of today's Base + Dispatchable power plant model:</a:t>
            </a:r>
          </a:p>
        </p:txBody>
      </p:sp>
      <p:sp>
        <p:nvSpPr>
          <p:cNvPr id="2331" name="Rectangle 3"/>
          <p:cNvSpPr txBox="1">
            <a:spLocks noGrp="1"/>
          </p:cNvSpPr>
          <p:nvPr>
            <p:ph type="body" sz="half" idx="1"/>
          </p:nvPr>
        </p:nvSpPr>
        <p:spPr>
          <a:xfrm>
            <a:off x="69538" y="592106"/>
            <a:ext cx="9295833" cy="2310593"/>
          </a:xfrm>
          <a:prstGeom prst="rect">
            <a:avLst/>
          </a:prstGeom>
        </p:spPr>
        <p:txBody>
          <a:bodyPr/>
          <a:lstStyle/>
          <a:p>
            <a:pPr>
              <a:tabLst>
                <a:tab pos="393700" algn="l"/>
                <a:tab pos="850900" algn="l"/>
                <a:tab pos="1308100" algn="l"/>
                <a:tab pos="1930400" algn="l"/>
                <a:tab pos="2387600" algn="l"/>
              </a:tabLst>
            </a:pPr>
            <a:r>
              <a:rPr b="1">
                <a:solidFill>
                  <a:srgbClr val="FF973C"/>
                </a:solidFill>
              </a:rPr>
              <a:t>Base plants</a:t>
            </a:r>
            <a:r>
              <a:t> maximize efficiency by near-constant &amp; high-level power production</a:t>
            </a:r>
          </a:p>
          <a:p>
            <a:pPr>
              <a:tabLst>
                <a:tab pos="393700" algn="l"/>
                <a:tab pos="850900" algn="l"/>
                <a:tab pos="1308100" algn="l"/>
                <a:tab pos="1930400" algn="l"/>
                <a:tab pos="2387600" algn="l"/>
              </a:tabLst>
              <a:defRPr sz="600"/>
            </a:pPr>
            <a:endParaRPr/>
          </a:p>
          <a:p>
            <a:pPr>
              <a:tabLst>
                <a:tab pos="393700" algn="l"/>
                <a:tab pos="850900" algn="l"/>
                <a:tab pos="1308100" algn="l"/>
                <a:tab pos="1930400" algn="l"/>
                <a:tab pos="2387600" algn="l"/>
              </a:tabLst>
            </a:pPr>
            <a:r>
              <a:t>	Their full-time high-power output helps justify purchase of clean technologies</a:t>
            </a:r>
          </a:p>
          <a:p>
            <a:pPr>
              <a:tabLst>
                <a:tab pos="393700" algn="l"/>
                <a:tab pos="850900" algn="l"/>
                <a:tab pos="1308100" algn="l"/>
                <a:tab pos="1930400" algn="l"/>
                <a:tab pos="2387600" algn="l"/>
              </a:tabLst>
              <a:defRPr sz="800"/>
            </a:pPr>
            <a:endParaRPr/>
          </a:p>
          <a:p>
            <a:pPr>
              <a:tabLst>
                <a:tab pos="393700" algn="l"/>
                <a:tab pos="850900" algn="l"/>
                <a:tab pos="1308100" algn="l"/>
                <a:tab pos="1930400" algn="l"/>
                <a:tab pos="2387600" algn="l"/>
              </a:tabLst>
            </a:pPr>
            <a:r>
              <a:rPr b="1">
                <a:solidFill>
                  <a:srgbClr val="059797"/>
                </a:solidFill>
              </a:rPr>
              <a:t>Dispatchable plants</a:t>
            </a:r>
            <a:r>
              <a:t> plants may instead be used for as little as a few hours per day</a:t>
            </a:r>
          </a:p>
          <a:p>
            <a:pPr>
              <a:tabLst>
                <a:tab pos="393700" algn="l"/>
                <a:tab pos="850900" algn="l"/>
                <a:tab pos="1308100" algn="l"/>
                <a:tab pos="1930400" algn="l"/>
                <a:tab pos="2387600" algn="l"/>
              </a:tabLst>
              <a:defRPr sz="600"/>
            </a:pPr>
            <a:endParaRPr/>
          </a:p>
          <a:p>
            <a:pPr>
              <a:tabLst>
                <a:tab pos="393700" algn="l"/>
                <a:tab pos="850900" algn="l"/>
                <a:tab pos="1308100" algn="l"/>
                <a:tab pos="1930400" algn="l"/>
                <a:tab pos="2387600" algn="l"/>
              </a:tabLst>
            </a:pPr>
            <a:r>
              <a:t>	This drives power companies towards use of very low purchase price plants</a:t>
            </a:r>
          </a:p>
          <a:p>
            <a:pPr>
              <a:tabLst>
                <a:tab pos="393700" algn="l"/>
                <a:tab pos="850900" algn="l"/>
                <a:tab pos="1308100" algn="l"/>
                <a:tab pos="1930400" algn="l"/>
                <a:tab pos="2387600" algn="l"/>
              </a:tabLst>
              <a:defRPr sz="800"/>
            </a:pPr>
            <a:r>
              <a:t>	</a:t>
            </a:r>
          </a:p>
          <a:p>
            <a:pPr>
              <a:tabLst>
                <a:tab pos="393700" algn="l"/>
                <a:tab pos="850900" algn="l"/>
                <a:tab pos="1308100" algn="l"/>
                <a:tab pos="1930400" algn="l"/>
                <a:tab pos="2387600" algn="l"/>
              </a:tabLst>
            </a:pPr>
            <a:r>
              <a:t>Today's favorite: "Open-cycle" gas turbine (OCGT) power plants, which are this simple: </a:t>
            </a:r>
            <a:r>
              <a:rPr baseline="31999"/>
              <a:t>1</a:t>
            </a:r>
          </a:p>
        </p:txBody>
      </p:sp>
      <p:sp>
        <p:nvSpPr>
          <p:cNvPr id="2332" name="Rectangle 3"/>
          <p:cNvSpPr txBox="1"/>
          <p:nvPr/>
        </p:nvSpPr>
        <p:spPr>
          <a:xfrm>
            <a:off x="134278" y="5495050"/>
            <a:ext cx="8875444" cy="88504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393700" algn="l"/>
                <a:tab pos="850900" algn="l"/>
                <a:tab pos="1308100" algn="l"/>
                <a:tab pos="1930400" algn="l"/>
                <a:tab pos="2387600" algn="l"/>
              </a:tabLst>
              <a:defRPr>
                <a:solidFill>
                  <a:srgbClr val="FFFFFF"/>
                </a:solidFill>
                <a:effectLst>
                  <a:outerShdw blurRad="38100" dist="38100" dir="2700000" rotWithShape="0">
                    <a:srgbClr val="000000"/>
                  </a:outerShdw>
                </a:effectLst>
                <a:latin typeface="+mn-lt"/>
                <a:ea typeface="+mn-ea"/>
                <a:cs typeface="+mn-cs"/>
                <a:sym typeface="Arial"/>
              </a:defRPr>
            </a:pPr>
            <a:r>
              <a:t>But simplicity also makes OCGT's the dirtiest users of natural gas:</a:t>
            </a:r>
          </a:p>
          <a:p>
            <a:pPr algn="ctr">
              <a:spcBef>
                <a:spcPts val="400"/>
              </a:spcBef>
              <a:tabLst>
                <a:tab pos="393700" algn="l"/>
                <a:tab pos="850900" algn="l"/>
                <a:tab pos="1308100" algn="l"/>
                <a:tab pos="1930400" algn="l"/>
                <a:tab pos="2387600" algn="l"/>
              </a:tabLst>
              <a:defRPr sz="50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393700" algn="l"/>
                <a:tab pos="850900" algn="l"/>
                <a:tab pos="1308100" algn="l"/>
                <a:tab pos="1930400" algn="l"/>
                <a:tab pos="2387600" algn="l"/>
              </a:tabLst>
              <a:defRPr>
                <a:solidFill>
                  <a:srgbClr val="FFFFFF"/>
                </a:solidFill>
                <a:effectLst>
                  <a:outerShdw blurRad="38100" dist="38100" dir="2700000" rotWithShape="0">
                    <a:srgbClr val="000000"/>
                  </a:outerShdw>
                </a:effectLst>
                <a:latin typeface="+mn-lt"/>
                <a:ea typeface="+mn-ea"/>
                <a:cs typeface="+mn-cs"/>
                <a:sym typeface="Arial"/>
              </a:defRPr>
            </a:pPr>
            <a:r>
              <a:t>OCGT GHG emissions are only ~ 20% lower than those of coal power plants </a:t>
            </a:r>
            <a:r>
              <a:rPr baseline="31999"/>
              <a:t>1</a:t>
            </a:r>
          </a:p>
        </p:txBody>
      </p:sp>
      <p:pic>
        <p:nvPicPr>
          <p:cNvPr id="2333" name="Picture 4" descr="Picture 4"/>
          <p:cNvPicPr>
            <a:picLocks noChangeAspect="1"/>
          </p:cNvPicPr>
          <p:nvPr/>
        </p:nvPicPr>
        <p:blipFill>
          <a:blip r:embed="rId2"/>
          <a:srcRect l="3892" t="10315" r="3114" b="18566"/>
          <a:stretch>
            <a:fillRect/>
          </a:stretch>
        </p:blipFill>
        <p:spPr>
          <a:xfrm>
            <a:off x="291901" y="3379872"/>
            <a:ext cx="5267716" cy="1519902"/>
          </a:xfrm>
          <a:prstGeom prst="rect">
            <a:avLst/>
          </a:prstGeom>
          <a:ln w="12700">
            <a:miter lim="400000"/>
          </a:ln>
        </p:spPr>
      </p:pic>
      <p:grpSp>
        <p:nvGrpSpPr>
          <p:cNvPr id="2336" name="Group 6"/>
          <p:cNvGrpSpPr/>
          <p:nvPr/>
        </p:nvGrpSpPr>
        <p:grpSpPr>
          <a:xfrm>
            <a:off x="6292113" y="3142110"/>
            <a:ext cx="2563765" cy="2075429"/>
            <a:chOff x="0" y="0"/>
            <a:chExt cx="2563763" cy="2075427"/>
          </a:xfrm>
        </p:grpSpPr>
        <p:pic>
          <p:nvPicPr>
            <p:cNvPr id="2334" name="Picture 4" descr="Picture 4"/>
            <p:cNvPicPr>
              <a:picLocks noChangeAspect="1"/>
            </p:cNvPicPr>
            <p:nvPr/>
          </p:nvPicPr>
          <p:blipFill>
            <a:blip r:embed="rId3"/>
            <a:stretch>
              <a:fillRect/>
            </a:stretch>
          </p:blipFill>
          <p:spPr>
            <a:xfrm>
              <a:off x="0" y="0"/>
              <a:ext cx="2563764" cy="2075428"/>
            </a:xfrm>
            <a:prstGeom prst="rect">
              <a:avLst/>
            </a:prstGeom>
            <a:ln w="12700" cap="flat">
              <a:noFill/>
              <a:miter lim="400000"/>
            </a:ln>
            <a:effectLst/>
          </p:spPr>
        </p:pic>
        <p:sp>
          <p:nvSpPr>
            <p:cNvPr id="2335" name="Rectangle 5"/>
            <p:cNvSpPr/>
            <p:nvPr/>
          </p:nvSpPr>
          <p:spPr>
            <a:xfrm>
              <a:off x="2099870" y="-1"/>
              <a:ext cx="458393" cy="825768"/>
            </a:xfrm>
            <a:prstGeom prst="rect">
              <a:avLst/>
            </a:prstGeom>
            <a:solidFill>
              <a:srgbClr val="FFFFFF"/>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2337" name="Rectangle 3"/>
          <p:cNvSpPr txBox="1"/>
          <p:nvPr/>
        </p:nvSpPr>
        <p:spPr>
          <a:xfrm>
            <a:off x="2318419" y="4941866"/>
            <a:ext cx="4507162" cy="33600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400"/>
              </a:spcBef>
              <a:tabLst>
                <a:tab pos="444500" algn="l"/>
              </a:tabLst>
              <a:defRPr sz="1600" b="0">
                <a:solidFill>
                  <a:srgbClr val="FFFFFF"/>
                </a:solidFill>
                <a:effectLst>
                  <a:outerShdw blurRad="38100" dist="38100" dir="2700000" rotWithShape="0">
                    <a:srgbClr val="000000"/>
                  </a:outerShdw>
                </a:effectLst>
                <a:latin typeface="+mn-lt"/>
                <a:ea typeface="+mn-ea"/>
                <a:cs typeface="+mn-cs"/>
                <a:sym typeface="Arial"/>
              </a:defRPr>
            </a:lvl1pPr>
          </a:lstStyle>
          <a:p>
            <a:r>
              <a:t>Entire plant (for scale, note the guardrails):</a:t>
            </a:r>
          </a:p>
        </p:txBody>
      </p:sp>
      <p:sp>
        <p:nvSpPr>
          <p:cNvPr id="2338" name="Rectangle 3"/>
          <p:cNvSpPr txBox="1"/>
          <p:nvPr/>
        </p:nvSpPr>
        <p:spPr>
          <a:xfrm>
            <a:off x="1442392" y="3022600"/>
            <a:ext cx="3633441" cy="4572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400"/>
              </a:spcBef>
              <a:tabLst>
                <a:tab pos="444500" algn="l"/>
              </a:tabLst>
              <a:defRPr sz="1600" b="0">
                <a:solidFill>
                  <a:srgbClr val="FFFFFF"/>
                </a:solidFill>
                <a:effectLst>
                  <a:outerShdw blurRad="38100" dist="38100" dir="2700000" rotWithShape="0">
                    <a:srgbClr val="000000"/>
                  </a:outerShdw>
                </a:effectLst>
                <a:latin typeface="+mn-lt"/>
                <a:ea typeface="+mn-ea"/>
                <a:cs typeface="+mn-cs"/>
                <a:sym typeface="Arial"/>
              </a:defRPr>
            </a:lvl1pPr>
          </a:lstStyle>
          <a:p>
            <a:r>
              <a:t>Insides of an OCGT power plant:</a:t>
            </a:r>
          </a:p>
        </p:txBody>
      </p:sp>
      <p:sp>
        <p:nvSpPr>
          <p:cNvPr id="2339" name="Rectangle 5"/>
          <p:cNvSpPr txBox="1"/>
          <p:nvPr/>
        </p:nvSpPr>
        <p:spPr>
          <a:xfrm>
            <a:off x="101600" y="6571520"/>
            <a:ext cx="8915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For details see my note set: </a:t>
            </a:r>
            <a:r>
              <a:rPr b="1"/>
              <a:t>Fossil-Fuel Power Plants</a:t>
            </a:r>
            <a:r>
              <a:t> (</a:t>
            </a:r>
            <a:r>
              <a:rPr u="sng">
                <a:solidFill>
                  <a:srgbClr val="00CCFF"/>
                </a:solidFill>
                <a:uFill>
                  <a:solidFill>
                    <a:srgbClr val="00CCFF"/>
                  </a:solidFill>
                </a:uFill>
                <a:hlinkClick r:id="rId4"/>
              </a:rPr>
              <a:t>pptx</a:t>
            </a:r>
            <a:r>
              <a:t> / </a:t>
            </a:r>
            <a:r>
              <a:rPr u="sng">
                <a:solidFill>
                  <a:srgbClr val="00CCFF"/>
                </a:solidFill>
                <a:uFill>
                  <a:solidFill>
                    <a:srgbClr val="00CCFF"/>
                  </a:solidFill>
                </a:uFill>
                <a:hlinkClick r:id="rId5"/>
              </a:rPr>
              <a:t>pdf </a:t>
            </a:r>
            <a:r>
              <a:t>/ </a:t>
            </a:r>
            <a:r>
              <a:rPr u="sng">
                <a:solidFill>
                  <a:srgbClr val="00CCFF"/>
                </a:solidFill>
                <a:uFill>
                  <a:solidFill>
                    <a:srgbClr val="00CCFF"/>
                  </a:solidFill>
                </a:uFill>
                <a:hlinkClick r:id="rId6"/>
              </a:rPr>
              <a:t>key</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1" name="Rectangle 2"/>
          <p:cNvSpPr txBox="1">
            <a:spLocks noGrp="1"/>
          </p:cNvSpPr>
          <p:nvPr>
            <p:ph type="title"/>
          </p:nvPr>
        </p:nvSpPr>
        <p:spPr>
          <a:xfrm>
            <a:off x="304800" y="76200"/>
            <a:ext cx="8534400" cy="560884"/>
          </a:xfrm>
          <a:prstGeom prst="rect">
            <a:avLst/>
          </a:prstGeom>
        </p:spPr>
        <p:txBody>
          <a:bodyPr/>
          <a:lstStyle/>
          <a:p>
            <a:r>
              <a:t>Effect of adding PEVs to such a Base + Dispatchable power plant model?</a:t>
            </a:r>
          </a:p>
        </p:txBody>
      </p:sp>
      <p:sp>
        <p:nvSpPr>
          <p:cNvPr id="2342" name="PEV use will make things even worse because, arriving home in the evening,…"/>
          <p:cNvSpPr txBox="1">
            <a:spLocks noGrp="1"/>
          </p:cNvSpPr>
          <p:nvPr>
            <p:ph type="body" sz="quarter" idx="1"/>
          </p:nvPr>
        </p:nvSpPr>
        <p:spPr>
          <a:xfrm>
            <a:off x="69538" y="706406"/>
            <a:ext cx="9030324" cy="1044358"/>
          </a:xfrm>
          <a:prstGeom prst="rect">
            <a:avLst/>
          </a:prstGeom>
        </p:spPr>
        <p:txBody>
          <a:bodyPr/>
          <a:lstStyle/>
          <a:p>
            <a:pPr>
              <a:spcBef>
                <a:spcPts val="400"/>
              </a:spcBef>
              <a:tabLst>
                <a:tab pos="444500" algn="l"/>
                <a:tab pos="1016000" algn="l"/>
                <a:tab pos="1473200" algn="l"/>
                <a:tab pos="1930400" algn="l"/>
                <a:tab pos="2387600" algn="l"/>
              </a:tabLst>
              <a:defRPr sz="1800"/>
            </a:pPr>
            <a:r>
              <a:t>PEV use will make things even worse because, arriving home in the evening,</a:t>
            </a:r>
          </a:p>
          <a:p>
            <a:pPr>
              <a:spcBef>
                <a:spcPts val="400"/>
              </a:spcBef>
              <a:tabLst>
                <a:tab pos="444500" algn="l"/>
                <a:tab pos="1016000" algn="l"/>
                <a:tab pos="1473200" algn="l"/>
                <a:tab pos="1930400" algn="l"/>
                <a:tab pos="2387600" algn="l"/>
              </a:tabLst>
              <a:defRPr sz="700"/>
            </a:pPr>
            <a:endParaRPr/>
          </a:p>
          <a:p>
            <a:pPr>
              <a:spcBef>
                <a:spcPts val="400"/>
              </a:spcBef>
              <a:tabLst>
                <a:tab pos="444500" algn="l"/>
                <a:tab pos="1016000" algn="l"/>
                <a:tab pos="1473200" algn="l"/>
                <a:tab pos="1930400" algn="l"/>
                <a:tab pos="2387600" algn="l"/>
              </a:tabLst>
              <a:defRPr sz="1800"/>
            </a:pPr>
            <a:r>
              <a:t>	most people will immediately plug-in their PEV,  ADDING to peak power demand:</a:t>
            </a:r>
          </a:p>
        </p:txBody>
      </p:sp>
      <p:grpSp>
        <p:nvGrpSpPr>
          <p:cNvPr id="2360" name="Group"/>
          <p:cNvGrpSpPr/>
          <p:nvPr/>
        </p:nvGrpSpPr>
        <p:grpSpPr>
          <a:xfrm>
            <a:off x="2491004" y="1693086"/>
            <a:ext cx="4161991" cy="2464376"/>
            <a:chOff x="0" y="0"/>
            <a:chExt cx="4161990" cy="2464375"/>
          </a:xfrm>
        </p:grpSpPr>
        <p:sp>
          <p:nvSpPr>
            <p:cNvPr id="2343" name="Freeform 33"/>
            <p:cNvSpPr/>
            <p:nvPr/>
          </p:nvSpPr>
          <p:spPr>
            <a:xfrm>
              <a:off x="594300" y="230113"/>
              <a:ext cx="3140195" cy="853531"/>
            </a:xfrm>
            <a:custGeom>
              <a:avLst/>
              <a:gdLst/>
              <a:ahLst/>
              <a:cxnLst>
                <a:cxn ang="0">
                  <a:pos x="wd2" y="hd2"/>
                </a:cxn>
                <a:cxn ang="5400000">
                  <a:pos x="wd2" y="hd2"/>
                </a:cxn>
                <a:cxn ang="10800000">
                  <a:pos x="wd2" y="hd2"/>
                </a:cxn>
                <a:cxn ang="16200000">
                  <a:pos x="wd2" y="hd2"/>
                </a:cxn>
              </a:cxnLst>
              <a:rect l="0" t="0" r="r" b="b"/>
              <a:pathLst>
                <a:path w="21587" h="21443" extrusionOk="0">
                  <a:moveTo>
                    <a:pt x="21554" y="21443"/>
                  </a:moveTo>
                  <a:cubicBezTo>
                    <a:pt x="21565" y="19633"/>
                    <a:pt x="21576" y="17822"/>
                    <a:pt x="21576" y="16364"/>
                  </a:cubicBezTo>
                  <a:cubicBezTo>
                    <a:pt x="21576" y="14907"/>
                    <a:pt x="21558" y="13370"/>
                    <a:pt x="21554" y="12696"/>
                  </a:cubicBezTo>
                  <a:cubicBezTo>
                    <a:pt x="21551" y="12022"/>
                    <a:pt x="21554" y="12320"/>
                    <a:pt x="21554" y="12320"/>
                  </a:cubicBezTo>
                  <a:cubicBezTo>
                    <a:pt x="21554" y="12210"/>
                    <a:pt x="21551" y="12179"/>
                    <a:pt x="21554" y="12038"/>
                  </a:cubicBezTo>
                  <a:cubicBezTo>
                    <a:pt x="21558" y="11897"/>
                    <a:pt x="21573" y="11630"/>
                    <a:pt x="21576" y="11474"/>
                  </a:cubicBezTo>
                  <a:cubicBezTo>
                    <a:pt x="21580" y="11317"/>
                    <a:pt x="21598" y="11239"/>
                    <a:pt x="21576" y="11098"/>
                  </a:cubicBezTo>
                  <a:cubicBezTo>
                    <a:pt x="21554" y="10956"/>
                    <a:pt x="21525" y="10878"/>
                    <a:pt x="21445" y="10627"/>
                  </a:cubicBezTo>
                  <a:cubicBezTo>
                    <a:pt x="21366" y="10376"/>
                    <a:pt x="21315" y="10188"/>
                    <a:pt x="21097" y="9593"/>
                  </a:cubicBezTo>
                  <a:cubicBezTo>
                    <a:pt x="20879" y="8997"/>
                    <a:pt x="20508" y="7994"/>
                    <a:pt x="20138" y="7053"/>
                  </a:cubicBezTo>
                  <a:cubicBezTo>
                    <a:pt x="19767" y="6113"/>
                    <a:pt x="19295" y="4875"/>
                    <a:pt x="18874" y="3950"/>
                  </a:cubicBezTo>
                  <a:cubicBezTo>
                    <a:pt x="18453" y="3025"/>
                    <a:pt x="17977" y="2116"/>
                    <a:pt x="17610" y="1505"/>
                  </a:cubicBezTo>
                  <a:cubicBezTo>
                    <a:pt x="17243" y="893"/>
                    <a:pt x="16967" y="517"/>
                    <a:pt x="16673" y="282"/>
                  </a:cubicBezTo>
                  <a:cubicBezTo>
                    <a:pt x="16379" y="47"/>
                    <a:pt x="16164" y="-110"/>
                    <a:pt x="15845" y="94"/>
                  </a:cubicBezTo>
                  <a:cubicBezTo>
                    <a:pt x="15525" y="298"/>
                    <a:pt x="15140" y="830"/>
                    <a:pt x="14755" y="1505"/>
                  </a:cubicBezTo>
                  <a:cubicBezTo>
                    <a:pt x="14370" y="2179"/>
                    <a:pt x="13887" y="3291"/>
                    <a:pt x="13535" y="4138"/>
                  </a:cubicBezTo>
                  <a:cubicBezTo>
                    <a:pt x="13182" y="4984"/>
                    <a:pt x="13368" y="4812"/>
                    <a:pt x="12641" y="6583"/>
                  </a:cubicBezTo>
                  <a:cubicBezTo>
                    <a:pt x="11915" y="8354"/>
                    <a:pt x="9968" y="12837"/>
                    <a:pt x="9176" y="14765"/>
                  </a:cubicBezTo>
                  <a:cubicBezTo>
                    <a:pt x="8384" y="16693"/>
                    <a:pt x="8265" y="17258"/>
                    <a:pt x="7891" y="18151"/>
                  </a:cubicBezTo>
                  <a:cubicBezTo>
                    <a:pt x="7516" y="19045"/>
                    <a:pt x="7262" y="19625"/>
                    <a:pt x="6932" y="20126"/>
                  </a:cubicBezTo>
                  <a:cubicBezTo>
                    <a:pt x="6601" y="20628"/>
                    <a:pt x="6176" y="20973"/>
                    <a:pt x="5907" y="21161"/>
                  </a:cubicBezTo>
                  <a:cubicBezTo>
                    <a:pt x="5639" y="21349"/>
                    <a:pt x="5679" y="21490"/>
                    <a:pt x="5319" y="21255"/>
                  </a:cubicBezTo>
                  <a:cubicBezTo>
                    <a:pt x="4959" y="21020"/>
                    <a:pt x="4215" y="20408"/>
                    <a:pt x="3750" y="19750"/>
                  </a:cubicBezTo>
                  <a:cubicBezTo>
                    <a:pt x="3285" y="19092"/>
                    <a:pt x="2893" y="18120"/>
                    <a:pt x="2530" y="17305"/>
                  </a:cubicBezTo>
                  <a:cubicBezTo>
                    <a:pt x="2166" y="16490"/>
                    <a:pt x="1829" y="15534"/>
                    <a:pt x="1571" y="14860"/>
                  </a:cubicBezTo>
                  <a:cubicBezTo>
                    <a:pt x="1313" y="14185"/>
                    <a:pt x="1164" y="13778"/>
                    <a:pt x="982" y="13261"/>
                  </a:cubicBezTo>
                  <a:cubicBezTo>
                    <a:pt x="801" y="12743"/>
                    <a:pt x="590" y="12069"/>
                    <a:pt x="481" y="11756"/>
                  </a:cubicBezTo>
                  <a:cubicBezTo>
                    <a:pt x="372" y="11442"/>
                    <a:pt x="361" y="11489"/>
                    <a:pt x="329" y="11380"/>
                  </a:cubicBezTo>
                  <a:cubicBezTo>
                    <a:pt x="296" y="11270"/>
                    <a:pt x="303" y="11176"/>
                    <a:pt x="285" y="11098"/>
                  </a:cubicBezTo>
                  <a:cubicBezTo>
                    <a:pt x="267" y="11019"/>
                    <a:pt x="241" y="10956"/>
                    <a:pt x="220" y="10909"/>
                  </a:cubicBezTo>
                  <a:cubicBezTo>
                    <a:pt x="198" y="10862"/>
                    <a:pt x="176" y="10862"/>
                    <a:pt x="154" y="10815"/>
                  </a:cubicBezTo>
                  <a:cubicBezTo>
                    <a:pt x="132" y="10768"/>
                    <a:pt x="111" y="10659"/>
                    <a:pt x="89" y="10627"/>
                  </a:cubicBezTo>
                  <a:cubicBezTo>
                    <a:pt x="67" y="10596"/>
                    <a:pt x="34" y="10533"/>
                    <a:pt x="23" y="10627"/>
                  </a:cubicBezTo>
                  <a:cubicBezTo>
                    <a:pt x="13" y="10721"/>
                    <a:pt x="27" y="10878"/>
                    <a:pt x="23" y="11192"/>
                  </a:cubicBezTo>
                  <a:cubicBezTo>
                    <a:pt x="20" y="11505"/>
                    <a:pt x="5" y="11944"/>
                    <a:pt x="2" y="12508"/>
                  </a:cubicBezTo>
                  <a:cubicBezTo>
                    <a:pt x="-2" y="13073"/>
                    <a:pt x="2" y="14577"/>
                    <a:pt x="2" y="14577"/>
                  </a:cubicBezTo>
                  <a:lnTo>
                    <a:pt x="2" y="21349"/>
                  </a:lnTo>
                </a:path>
              </a:pathLst>
            </a:cu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44" name="Rectangle 34"/>
            <p:cNvSpPr/>
            <p:nvPr/>
          </p:nvSpPr>
          <p:spPr>
            <a:xfrm>
              <a:off x="594535" y="1086060"/>
              <a:ext cx="3138427" cy="939296"/>
            </a:xfrm>
            <a:prstGeom prst="rect">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45" name="Straight Arrow Connector 35"/>
            <p:cNvSpPr/>
            <p:nvPr/>
          </p:nvSpPr>
          <p:spPr>
            <a:xfrm>
              <a:off x="594535" y="2022198"/>
              <a:ext cx="3567456" cy="1120"/>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2346" name="Straight Arrow Connector 36"/>
            <p:cNvSpPr/>
            <p:nvPr/>
          </p:nvSpPr>
          <p:spPr>
            <a:xfrm flipV="1">
              <a:off x="598925" y="-1"/>
              <a:ext cx="1" cy="2023319"/>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2347" name="Straight Connector 37"/>
            <p:cNvSpPr/>
            <p:nvPr/>
          </p:nvSpPr>
          <p:spPr>
            <a:xfrm flipV="1">
              <a:off x="2934088" y="425434"/>
              <a:ext cx="1163" cy="1565494"/>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48" name="Straight Connector 38"/>
            <p:cNvSpPr/>
            <p:nvPr/>
          </p:nvSpPr>
          <p:spPr>
            <a:xfrm flipV="1">
              <a:off x="2158041" y="425434"/>
              <a:ext cx="1163" cy="1565494"/>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49" name="Straight Connector 39"/>
            <p:cNvSpPr/>
            <p:nvPr/>
          </p:nvSpPr>
          <p:spPr>
            <a:xfrm flipV="1">
              <a:off x="1385799" y="425434"/>
              <a:ext cx="1163" cy="1565494"/>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50" name="Straight Connector 40"/>
            <p:cNvSpPr/>
            <p:nvPr/>
          </p:nvSpPr>
          <p:spPr>
            <a:xfrm flipV="1">
              <a:off x="3440262" y="441629"/>
              <a:ext cx="1163" cy="1565494"/>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51" name="Straight Connector 41"/>
            <p:cNvSpPr/>
            <p:nvPr/>
          </p:nvSpPr>
          <p:spPr>
            <a:xfrm>
              <a:off x="594535" y="1083993"/>
              <a:ext cx="3138427" cy="1117"/>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52" name="Straight Connector 42"/>
            <p:cNvSpPr/>
            <p:nvPr/>
          </p:nvSpPr>
          <p:spPr>
            <a:xfrm>
              <a:off x="594535" y="419528"/>
              <a:ext cx="3138427" cy="1117"/>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53" name="TextBox 43"/>
            <p:cNvSpPr txBox="1"/>
            <p:nvPr/>
          </p:nvSpPr>
          <p:spPr>
            <a:xfrm>
              <a:off x="15640" y="252906"/>
              <a:ext cx="471715" cy="26960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1000" b="0">
                  <a:solidFill>
                    <a:srgbClr val="FFFFFF"/>
                  </a:solidFill>
                </a:defRPr>
              </a:lvl1pPr>
            </a:lstStyle>
            <a:p>
              <a:r>
                <a:t>Peak</a:t>
              </a:r>
            </a:p>
          </p:txBody>
        </p:sp>
        <p:sp>
          <p:nvSpPr>
            <p:cNvPr id="2354" name="TextBox 44"/>
            <p:cNvSpPr txBox="1"/>
            <p:nvPr/>
          </p:nvSpPr>
          <p:spPr>
            <a:xfrm>
              <a:off x="0" y="947267"/>
              <a:ext cx="513562" cy="35905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1000" b="0">
                  <a:solidFill>
                    <a:srgbClr val="FFFFFF"/>
                  </a:solidFill>
                </a:defRPr>
              </a:lvl1pPr>
            </a:lstStyle>
            <a:p>
              <a:r>
                <a:t>60%</a:t>
              </a:r>
            </a:p>
          </p:txBody>
        </p:sp>
        <p:sp>
          <p:nvSpPr>
            <p:cNvPr id="2355" name="TextBox 45"/>
            <p:cNvSpPr txBox="1"/>
            <p:nvPr/>
          </p:nvSpPr>
          <p:spPr>
            <a:xfrm>
              <a:off x="138039" y="2105316"/>
              <a:ext cx="914105" cy="35905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100" b="0">
                  <a:solidFill>
                    <a:srgbClr val="FFFFFF"/>
                  </a:solidFill>
                </a:defRPr>
              </a:lvl1pPr>
            </a:lstStyle>
            <a:p>
              <a:r>
                <a:t>Midnight</a:t>
              </a:r>
            </a:p>
          </p:txBody>
        </p:sp>
        <p:sp>
          <p:nvSpPr>
            <p:cNvPr id="2356" name="TextBox 46"/>
            <p:cNvSpPr txBox="1"/>
            <p:nvPr/>
          </p:nvSpPr>
          <p:spPr>
            <a:xfrm>
              <a:off x="1735781" y="2105316"/>
              <a:ext cx="855936" cy="34237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200" b="0">
                  <a:solidFill>
                    <a:srgbClr val="FFFFFF"/>
                  </a:solidFill>
                </a:defRPr>
              </a:lvl1pPr>
            </a:lstStyle>
            <a:p>
              <a:r>
                <a:t> Noon</a:t>
              </a:r>
            </a:p>
          </p:txBody>
        </p:sp>
        <p:sp>
          <p:nvSpPr>
            <p:cNvPr id="2357" name="TextBox 47"/>
            <p:cNvSpPr txBox="1"/>
            <p:nvPr/>
          </p:nvSpPr>
          <p:spPr>
            <a:xfrm>
              <a:off x="3276462" y="2103278"/>
              <a:ext cx="855937" cy="34645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000" b="0">
                  <a:solidFill>
                    <a:srgbClr val="FFFFFF"/>
                  </a:solidFill>
                </a:defRPr>
              </a:lvl1pPr>
            </a:lstStyle>
            <a:p>
              <a:r>
                <a:t> Midnight</a:t>
              </a:r>
            </a:p>
          </p:txBody>
        </p:sp>
        <p:sp>
          <p:nvSpPr>
            <p:cNvPr id="2358" name="TextBox 48"/>
            <p:cNvSpPr txBox="1"/>
            <p:nvPr/>
          </p:nvSpPr>
          <p:spPr>
            <a:xfrm>
              <a:off x="0" y="567827"/>
              <a:ext cx="513562" cy="34237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1000" b="0">
                  <a:solidFill>
                    <a:srgbClr val="FFFFFF"/>
                  </a:solidFill>
                </a:defRPr>
              </a:lvl1pPr>
            </a:lstStyle>
            <a:p>
              <a:r>
                <a:t>80%</a:t>
              </a:r>
            </a:p>
          </p:txBody>
        </p:sp>
        <p:sp>
          <p:nvSpPr>
            <p:cNvPr id="2359" name="Straight Connector 40"/>
            <p:cNvSpPr/>
            <p:nvPr/>
          </p:nvSpPr>
          <p:spPr>
            <a:xfrm flipV="1">
              <a:off x="3731770" y="425434"/>
              <a:ext cx="1164" cy="1565494"/>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sp>
        <p:nvSpPr>
          <p:cNvPr id="2361" name="According to circa 2011 U.S. Oak Ridge National Lab models, from 2020 to 2030:…"/>
          <p:cNvSpPr txBox="1"/>
          <p:nvPr/>
        </p:nvSpPr>
        <p:spPr>
          <a:xfrm>
            <a:off x="69538" y="4173506"/>
            <a:ext cx="9030324" cy="205077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According to circa 2011 U.S. Oak Ridge National Lab models, from 2020 to 2030:</a:t>
            </a:r>
          </a:p>
          <a:p>
            <a:pPr>
              <a:spcBef>
                <a:spcPts val="400"/>
              </a:spcBef>
              <a:tabLst>
                <a:tab pos="444500" algn="l"/>
                <a:tab pos="1016000" algn="l"/>
                <a:tab pos="1473200" algn="l"/>
                <a:tab pos="1930400" algn="l"/>
                <a:tab pos="23876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Without PEVs, U.S. evening peak power demand might grow by 45 GW</a:t>
            </a:r>
          </a:p>
          <a:p>
            <a:pPr>
              <a:spcBef>
                <a:spcPts val="400"/>
              </a:spcBef>
              <a:tabLst>
                <a:tab pos="444500" algn="l"/>
                <a:tab pos="1016000" algn="l"/>
                <a:tab pos="1473200" algn="l"/>
                <a:tab pos="1930400" algn="l"/>
                <a:tab pos="23876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While with heavy use of PEVs &amp; Level 1 chargers, it might instead grow by 155 GW</a:t>
            </a: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a:solidFill>
                  <a:srgbClr val="FBC901"/>
                </a:solidFill>
                <a:effectLst>
                  <a:outerShdw blurRad="38100" dist="38100" dir="2700000" rotWithShape="0">
                    <a:srgbClr val="000000"/>
                  </a:outerShdw>
                </a:effectLst>
                <a:latin typeface="+mn-lt"/>
                <a:ea typeface="+mn-ea"/>
                <a:cs typeface="+mn-cs"/>
                <a:sym typeface="Arial"/>
              </a:defRPr>
            </a:pPr>
            <a:r>
              <a:t>But what if we could instead "Shave the peak?" </a:t>
            </a:r>
            <a:r>
              <a:rPr baseline="31999"/>
              <a:t>2</a:t>
            </a:r>
          </a:p>
        </p:txBody>
      </p:sp>
      <p:sp>
        <p:nvSpPr>
          <p:cNvPr id="2362" name="Rectangle 5"/>
          <p:cNvSpPr txBox="1"/>
          <p:nvPr/>
        </p:nvSpPr>
        <p:spPr>
          <a:xfrm>
            <a:off x="279400" y="6254020"/>
            <a:ext cx="8534400" cy="4801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pPr>
            <a:r>
              <a:t>1) https://www.yumpu.com/en/document/view/44916420/tom-king-clean-energy-speakers-series</a:t>
            </a:r>
          </a:p>
          <a:p>
            <a: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pPr>
            <a:r>
              <a:t>2) page 6 in: https://www.fueleconomy.gov/feg/topten.jsp?year=2020&amp;action=MyMpg</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84" name="Group"/>
          <p:cNvGrpSpPr/>
          <p:nvPr/>
        </p:nvGrpSpPr>
        <p:grpSpPr>
          <a:xfrm>
            <a:off x="302341" y="2150432"/>
            <a:ext cx="3600652" cy="2131999"/>
            <a:chOff x="0" y="0"/>
            <a:chExt cx="3600651" cy="2131997"/>
          </a:xfrm>
        </p:grpSpPr>
        <p:grpSp>
          <p:nvGrpSpPr>
            <p:cNvPr id="2367" name="Group"/>
            <p:cNvGrpSpPr/>
            <p:nvPr/>
          </p:nvGrpSpPr>
          <p:grpSpPr>
            <a:xfrm>
              <a:off x="501739" y="197836"/>
              <a:ext cx="2722529" cy="663244"/>
              <a:chOff x="0" y="0"/>
              <a:chExt cx="2722527" cy="663242"/>
            </a:xfrm>
          </p:grpSpPr>
          <p:pic>
            <p:nvPicPr>
              <p:cNvPr id="2364" name="Image" descr="Image"/>
              <p:cNvPicPr>
                <a:picLocks noChangeAspect="1"/>
              </p:cNvPicPr>
              <p:nvPr/>
            </p:nvPicPr>
            <p:blipFill>
              <a:blip r:embed="rId2">
                <a:alphaModFix amt="36699"/>
              </a:blip>
              <a:srcRect b="50781"/>
              <a:stretch>
                <a:fillRect/>
              </a:stretch>
            </p:blipFill>
            <p:spPr>
              <a:xfrm>
                <a:off x="0" y="0"/>
                <a:ext cx="2718619" cy="326224"/>
              </a:xfrm>
              <a:prstGeom prst="rect">
                <a:avLst/>
              </a:prstGeom>
              <a:ln w="12700" cap="flat">
                <a:noFill/>
                <a:miter lim="400000"/>
              </a:ln>
              <a:effectLst/>
            </p:spPr>
          </p:pic>
          <p:pic>
            <p:nvPicPr>
              <p:cNvPr id="2365" name="Image" descr="Image"/>
              <p:cNvPicPr>
                <a:picLocks noChangeAspect="1"/>
              </p:cNvPicPr>
              <p:nvPr/>
            </p:nvPicPr>
            <p:blipFill>
              <a:blip r:embed="rId2"/>
              <a:srcRect t="50192"/>
              <a:stretch>
                <a:fillRect/>
              </a:stretch>
            </p:blipFill>
            <p:spPr>
              <a:xfrm>
                <a:off x="0" y="324991"/>
                <a:ext cx="2718619" cy="330130"/>
              </a:xfrm>
              <a:prstGeom prst="rect">
                <a:avLst/>
              </a:prstGeom>
              <a:ln w="12700" cap="flat">
                <a:noFill/>
                <a:miter lim="400000"/>
              </a:ln>
              <a:effectLst/>
            </p:spPr>
          </p:pic>
          <p:pic>
            <p:nvPicPr>
              <p:cNvPr id="2366" name="Image" descr="Image"/>
              <p:cNvPicPr>
                <a:picLocks noChangeAspect="1"/>
              </p:cNvPicPr>
              <p:nvPr/>
            </p:nvPicPr>
            <p:blipFill>
              <a:blip r:embed="rId2"/>
              <a:srcRect b="50781"/>
              <a:stretch>
                <a:fillRect/>
              </a:stretch>
            </p:blipFill>
            <p:spPr>
              <a:xfrm rot="10800000">
                <a:off x="3908" y="337018"/>
                <a:ext cx="2718620" cy="326225"/>
              </a:xfrm>
              <a:prstGeom prst="rect">
                <a:avLst/>
              </a:prstGeom>
              <a:ln w="12700" cap="flat">
                <a:noFill/>
                <a:miter lim="400000"/>
              </a:ln>
              <a:effectLst/>
            </p:spPr>
          </p:pic>
        </p:grpSp>
        <p:sp>
          <p:nvSpPr>
            <p:cNvPr id="2368" name="Rectangle 34"/>
            <p:cNvSpPr/>
            <p:nvPr/>
          </p:nvSpPr>
          <p:spPr>
            <a:xfrm>
              <a:off x="515405" y="849535"/>
              <a:ext cx="2690716" cy="900785"/>
            </a:xfrm>
            <a:prstGeom prst="rect">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69" name="Straight Connector 37"/>
            <p:cNvSpPr/>
            <p:nvPr/>
          </p:nvSpPr>
          <p:spPr>
            <a:xfrm flipV="1">
              <a:off x="2521210" y="219037"/>
              <a:ext cx="1021" cy="1501307"/>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70" name="Straight Connector 38"/>
            <p:cNvSpPr/>
            <p:nvPr/>
          </p:nvSpPr>
          <p:spPr>
            <a:xfrm flipV="1">
              <a:off x="1855870" y="219037"/>
              <a:ext cx="1021" cy="1501307"/>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71" name="Straight Connector 39"/>
            <p:cNvSpPr/>
            <p:nvPr/>
          </p:nvSpPr>
          <p:spPr>
            <a:xfrm flipV="1">
              <a:off x="1193791" y="205026"/>
              <a:ext cx="1021" cy="1501307"/>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72" name="Straight Connector 40"/>
            <p:cNvSpPr/>
            <p:nvPr/>
          </p:nvSpPr>
          <p:spPr>
            <a:xfrm flipV="1">
              <a:off x="3205100" y="247058"/>
              <a:ext cx="1021" cy="1501307"/>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73" name="Straight Connector 41"/>
            <p:cNvSpPr/>
            <p:nvPr/>
          </p:nvSpPr>
          <p:spPr>
            <a:xfrm>
              <a:off x="515405" y="847579"/>
              <a:ext cx="2690716" cy="1045"/>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74" name="Straight Connector 42"/>
            <p:cNvSpPr/>
            <p:nvPr/>
          </p:nvSpPr>
          <p:spPr>
            <a:xfrm>
              <a:off x="515405" y="210359"/>
              <a:ext cx="2690716" cy="1045"/>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75" name="Straight Connector 37"/>
            <p:cNvSpPr/>
            <p:nvPr/>
          </p:nvSpPr>
          <p:spPr>
            <a:xfrm flipV="1">
              <a:off x="3209339" y="205026"/>
              <a:ext cx="1021" cy="1501307"/>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76" name="Straight Arrow Connector 35"/>
            <p:cNvSpPr/>
            <p:nvPr/>
          </p:nvSpPr>
          <p:spPr>
            <a:xfrm>
              <a:off x="514349" y="1749473"/>
              <a:ext cx="3086303" cy="955"/>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2377" name="Straight Arrow Connector 36"/>
            <p:cNvSpPr/>
            <p:nvPr/>
          </p:nvSpPr>
          <p:spPr>
            <a:xfrm flipV="1">
              <a:off x="518146" y="0"/>
              <a:ext cx="1" cy="1750428"/>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2378" name="TextBox 43"/>
            <p:cNvSpPr txBox="1"/>
            <p:nvPr/>
          </p:nvSpPr>
          <p:spPr>
            <a:xfrm>
              <a:off x="13530" y="218796"/>
              <a:ext cx="408095" cy="23324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1000" b="0">
                  <a:solidFill>
                    <a:srgbClr val="FFFFFF"/>
                  </a:solidFill>
                </a:defRPr>
              </a:lvl1pPr>
            </a:lstStyle>
            <a:p>
              <a:r>
                <a:t>Peak</a:t>
              </a:r>
            </a:p>
          </p:txBody>
        </p:sp>
        <p:sp>
          <p:nvSpPr>
            <p:cNvPr id="2379" name="TextBox 44"/>
            <p:cNvSpPr txBox="1"/>
            <p:nvPr/>
          </p:nvSpPr>
          <p:spPr>
            <a:xfrm>
              <a:off x="0" y="819506"/>
              <a:ext cx="444296" cy="31063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1000" b="0">
                  <a:solidFill>
                    <a:srgbClr val="FFFFFF"/>
                  </a:solidFill>
                </a:defRPr>
              </a:lvl1pPr>
            </a:lstStyle>
            <a:p>
              <a:r>
                <a:t>60%</a:t>
              </a:r>
            </a:p>
          </p:txBody>
        </p:sp>
        <p:sp>
          <p:nvSpPr>
            <p:cNvPr id="2380" name="TextBox 45"/>
            <p:cNvSpPr txBox="1"/>
            <p:nvPr/>
          </p:nvSpPr>
          <p:spPr>
            <a:xfrm>
              <a:off x="119421" y="1821366"/>
              <a:ext cx="790817" cy="31063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100" b="0">
                  <a:solidFill>
                    <a:srgbClr val="FFFFFF"/>
                  </a:solidFill>
                </a:defRPr>
              </a:lvl1pPr>
            </a:lstStyle>
            <a:p>
              <a:r>
                <a:t>Midnight</a:t>
              </a:r>
            </a:p>
          </p:txBody>
        </p:sp>
        <p:sp>
          <p:nvSpPr>
            <p:cNvPr id="2381" name="TextBox 46"/>
            <p:cNvSpPr txBox="1"/>
            <p:nvPr/>
          </p:nvSpPr>
          <p:spPr>
            <a:xfrm>
              <a:off x="1501671" y="1821366"/>
              <a:ext cx="740494" cy="296197"/>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200" b="0">
                  <a:solidFill>
                    <a:srgbClr val="FFFFFF"/>
                  </a:solidFill>
                </a:defRPr>
              </a:lvl1pPr>
            </a:lstStyle>
            <a:p>
              <a:r>
                <a:t> Noon</a:t>
              </a:r>
            </a:p>
          </p:txBody>
        </p:sp>
        <p:sp>
          <p:nvSpPr>
            <p:cNvPr id="2382" name="TextBox 47"/>
            <p:cNvSpPr txBox="1"/>
            <p:nvPr/>
          </p:nvSpPr>
          <p:spPr>
            <a:xfrm>
              <a:off x="2834557" y="1819603"/>
              <a:ext cx="740494" cy="29972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000" b="0">
                  <a:solidFill>
                    <a:srgbClr val="FFFFFF"/>
                  </a:solidFill>
                </a:defRPr>
              </a:lvl1pPr>
            </a:lstStyle>
            <a:p>
              <a:r>
                <a:t> Midnight</a:t>
              </a:r>
            </a:p>
          </p:txBody>
        </p:sp>
        <p:sp>
          <p:nvSpPr>
            <p:cNvPr id="2383" name="TextBox 48"/>
            <p:cNvSpPr txBox="1"/>
            <p:nvPr/>
          </p:nvSpPr>
          <p:spPr>
            <a:xfrm>
              <a:off x="0" y="491243"/>
              <a:ext cx="444296" cy="296197"/>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1000" b="0">
                  <a:solidFill>
                    <a:srgbClr val="FFFFFF"/>
                  </a:solidFill>
                </a:defRPr>
              </a:lvl1pPr>
            </a:lstStyle>
            <a:p>
              <a:r>
                <a:t>80%</a:t>
              </a:r>
            </a:p>
          </p:txBody>
        </p:sp>
      </p:grpSp>
      <p:grpSp>
        <p:nvGrpSpPr>
          <p:cNvPr id="2399" name="Group"/>
          <p:cNvGrpSpPr/>
          <p:nvPr/>
        </p:nvGrpSpPr>
        <p:grpSpPr>
          <a:xfrm>
            <a:off x="5247886" y="2150432"/>
            <a:ext cx="3600653" cy="2131999"/>
            <a:chOff x="0" y="0"/>
            <a:chExt cx="3600651" cy="2131997"/>
          </a:xfrm>
        </p:grpSpPr>
        <p:sp>
          <p:nvSpPr>
            <p:cNvPr id="2385" name="Rectangle 34"/>
            <p:cNvSpPr/>
            <p:nvPr/>
          </p:nvSpPr>
          <p:spPr>
            <a:xfrm>
              <a:off x="512810" y="656282"/>
              <a:ext cx="2715138" cy="1102667"/>
            </a:xfrm>
            <a:prstGeom prst="rect">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86" name="Straight Connector 37"/>
            <p:cNvSpPr/>
            <p:nvPr/>
          </p:nvSpPr>
          <p:spPr>
            <a:xfrm flipV="1">
              <a:off x="2536821" y="374812"/>
              <a:ext cx="1020" cy="1354352"/>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87" name="Straight Connector 38"/>
            <p:cNvSpPr/>
            <p:nvPr/>
          </p:nvSpPr>
          <p:spPr>
            <a:xfrm flipV="1">
              <a:off x="1865441" y="374812"/>
              <a:ext cx="1020" cy="1354352"/>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88" name="Straight Connector 39"/>
            <p:cNvSpPr/>
            <p:nvPr/>
          </p:nvSpPr>
          <p:spPr>
            <a:xfrm flipV="1">
              <a:off x="1197353" y="374812"/>
              <a:ext cx="1020" cy="1354352"/>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89" name="Straight Connector 40"/>
            <p:cNvSpPr/>
            <p:nvPr/>
          </p:nvSpPr>
          <p:spPr>
            <a:xfrm flipV="1">
              <a:off x="3226918" y="374812"/>
              <a:ext cx="1020" cy="1354352"/>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90" name="Straight Connector 41"/>
            <p:cNvSpPr/>
            <p:nvPr/>
          </p:nvSpPr>
          <p:spPr>
            <a:xfrm>
              <a:off x="512810" y="944562"/>
              <a:ext cx="2715138" cy="953"/>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91" name="Straight Connector 42"/>
            <p:cNvSpPr/>
            <p:nvPr/>
          </p:nvSpPr>
          <p:spPr>
            <a:xfrm>
              <a:off x="512810" y="369716"/>
              <a:ext cx="2715138" cy="953"/>
            </a:xfrm>
            <a:prstGeom prst="lin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392" name="Straight Arrow Connector 35"/>
            <p:cNvSpPr/>
            <p:nvPr/>
          </p:nvSpPr>
          <p:spPr>
            <a:xfrm>
              <a:off x="514349" y="1749473"/>
              <a:ext cx="3086303" cy="955"/>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2393" name="Straight Arrow Connector 36"/>
            <p:cNvSpPr/>
            <p:nvPr/>
          </p:nvSpPr>
          <p:spPr>
            <a:xfrm flipV="1">
              <a:off x="518147" y="0"/>
              <a:ext cx="1" cy="1750428"/>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2394" name="TextBox 44"/>
            <p:cNvSpPr txBox="1"/>
            <p:nvPr/>
          </p:nvSpPr>
          <p:spPr>
            <a:xfrm>
              <a:off x="0" y="819506"/>
              <a:ext cx="444297" cy="31063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1000" b="0">
                  <a:solidFill>
                    <a:srgbClr val="FFFFFF"/>
                  </a:solidFill>
                </a:defRPr>
              </a:lvl1pPr>
            </a:lstStyle>
            <a:p>
              <a:r>
                <a:t>60%</a:t>
              </a:r>
            </a:p>
          </p:txBody>
        </p:sp>
        <p:sp>
          <p:nvSpPr>
            <p:cNvPr id="2395" name="TextBox 45"/>
            <p:cNvSpPr txBox="1"/>
            <p:nvPr/>
          </p:nvSpPr>
          <p:spPr>
            <a:xfrm>
              <a:off x="119422" y="1821366"/>
              <a:ext cx="790817" cy="31063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100" b="0">
                  <a:solidFill>
                    <a:srgbClr val="FFFFFF"/>
                  </a:solidFill>
                </a:defRPr>
              </a:lvl1pPr>
            </a:lstStyle>
            <a:p>
              <a:r>
                <a:t>Midnight</a:t>
              </a:r>
            </a:p>
          </p:txBody>
        </p:sp>
        <p:sp>
          <p:nvSpPr>
            <p:cNvPr id="2396" name="TextBox 46"/>
            <p:cNvSpPr txBox="1"/>
            <p:nvPr/>
          </p:nvSpPr>
          <p:spPr>
            <a:xfrm>
              <a:off x="1501672" y="1821366"/>
              <a:ext cx="740494" cy="296197"/>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200" b="0">
                  <a:solidFill>
                    <a:srgbClr val="FFFFFF"/>
                  </a:solidFill>
                </a:defRPr>
              </a:lvl1pPr>
            </a:lstStyle>
            <a:p>
              <a:r>
                <a:t> Noon</a:t>
              </a:r>
            </a:p>
          </p:txBody>
        </p:sp>
        <p:sp>
          <p:nvSpPr>
            <p:cNvPr id="2397" name="TextBox 47"/>
            <p:cNvSpPr txBox="1"/>
            <p:nvPr/>
          </p:nvSpPr>
          <p:spPr>
            <a:xfrm>
              <a:off x="2834557" y="1819603"/>
              <a:ext cx="740494" cy="29972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000" b="0">
                  <a:solidFill>
                    <a:srgbClr val="FFFFFF"/>
                  </a:solidFill>
                </a:defRPr>
              </a:lvl1pPr>
            </a:lstStyle>
            <a:p>
              <a:r>
                <a:t> Midnight</a:t>
              </a:r>
            </a:p>
          </p:txBody>
        </p:sp>
        <p:sp>
          <p:nvSpPr>
            <p:cNvPr id="2398" name="TextBox 48"/>
            <p:cNvSpPr txBox="1"/>
            <p:nvPr/>
          </p:nvSpPr>
          <p:spPr>
            <a:xfrm>
              <a:off x="0" y="491243"/>
              <a:ext cx="444297" cy="296197"/>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1000" b="0">
                  <a:solidFill>
                    <a:srgbClr val="FFFFFF"/>
                  </a:solidFill>
                </a:defRPr>
              </a:lvl1pPr>
            </a:lstStyle>
            <a:p>
              <a:r>
                <a:t>80%</a:t>
              </a:r>
            </a:p>
          </p:txBody>
        </p:sp>
      </p:grpSp>
      <p:sp>
        <p:nvSpPr>
          <p:cNvPr id="2405" name="Connection Line"/>
          <p:cNvSpPr/>
          <p:nvPr/>
        </p:nvSpPr>
        <p:spPr>
          <a:xfrm>
            <a:off x="1442198" y="1718342"/>
            <a:ext cx="1407022" cy="532568"/>
          </a:xfrm>
          <a:custGeom>
            <a:avLst/>
            <a:gdLst/>
            <a:ahLst/>
            <a:cxnLst>
              <a:cxn ang="0">
                <a:pos x="wd2" y="hd2"/>
              </a:cxn>
              <a:cxn ang="5400000">
                <a:pos x="wd2" y="hd2"/>
              </a:cxn>
              <a:cxn ang="10800000">
                <a:pos x="wd2" y="hd2"/>
              </a:cxn>
              <a:cxn ang="16200000">
                <a:pos x="wd2" y="hd2"/>
              </a:cxn>
            </a:cxnLst>
            <a:rect l="0" t="0" r="r" b="b"/>
            <a:pathLst>
              <a:path w="21600" h="16249" extrusionOk="0">
                <a:moveTo>
                  <a:pt x="0" y="16249"/>
                </a:moveTo>
                <a:cubicBezTo>
                  <a:pt x="7407" y="-4230"/>
                  <a:pt x="14607" y="-5351"/>
                  <a:pt x="21600" y="12886"/>
                </a:cubicBezTo>
              </a:path>
            </a:pathLst>
          </a:custGeom>
          <a:ln w="63500">
            <a:solidFill>
              <a:schemeClr val="accent1"/>
            </a:solidFill>
            <a:headEnd type="triangle"/>
          </a:ln>
          <a:effectLst>
            <a:outerShdw blurRad="38100" dist="20000" dir="2680364" rotWithShape="0">
              <a:srgbClr val="000000">
                <a:alpha val="38000"/>
              </a:srgbClr>
            </a:outerShdw>
          </a:effectLst>
        </p:spPr>
        <p:txBody>
          <a:bodyPr/>
          <a:lstStyle/>
          <a:p>
            <a:endParaRPr/>
          </a:p>
        </p:txBody>
      </p:sp>
      <p:sp>
        <p:nvSpPr>
          <p:cNvPr id="2401" name="Thereby transferring most of the evening demand to post-midnight hours:"/>
          <p:cNvSpPr txBox="1">
            <a:spLocks noGrp="1"/>
          </p:cNvSpPr>
          <p:nvPr>
            <p:ph type="title"/>
          </p:nvPr>
        </p:nvSpPr>
        <p:spPr>
          <a:xfrm>
            <a:off x="304800" y="76200"/>
            <a:ext cx="8534400" cy="471934"/>
          </a:xfrm>
          <a:prstGeom prst="rect">
            <a:avLst/>
          </a:prstGeom>
        </p:spPr>
        <p:txBody>
          <a:bodyPr/>
          <a:lstStyle>
            <a:lvl1pPr>
              <a:defRPr sz="2000" i="1">
                <a:solidFill>
                  <a:srgbClr val="FFFFFF"/>
                </a:solidFill>
                <a:latin typeface="+mn-lt"/>
                <a:ea typeface="+mn-ea"/>
                <a:cs typeface="+mn-cs"/>
                <a:sym typeface="Arial"/>
              </a:defRPr>
            </a:lvl1pPr>
          </a:lstStyle>
          <a:p>
            <a:r>
              <a:t>Thereby transferring most of the evening demand to post-midnight hours:</a:t>
            </a:r>
          </a:p>
        </p:txBody>
      </p:sp>
      <p:sp>
        <p:nvSpPr>
          <p:cNvPr id="2402" name="If 100% successful, the daily power demand cycle would be flattened, allowing more…"/>
          <p:cNvSpPr txBox="1">
            <a:spLocks noGrp="1"/>
          </p:cNvSpPr>
          <p:nvPr>
            <p:ph type="body" sz="quarter" idx="1"/>
          </p:nvPr>
        </p:nvSpPr>
        <p:spPr>
          <a:xfrm>
            <a:off x="69538" y="706406"/>
            <a:ext cx="9030324" cy="1044358"/>
          </a:xfrm>
          <a:prstGeom prst="rect">
            <a:avLst/>
          </a:prstGeom>
        </p:spPr>
        <p:txBody>
          <a:bodyPr/>
          <a:lstStyle/>
          <a:p>
            <a:pPr>
              <a:tabLst>
                <a:tab pos="444500" algn="l"/>
                <a:tab pos="1016000" algn="l"/>
                <a:tab pos="1473200" algn="l"/>
                <a:tab pos="1930400" algn="l"/>
                <a:tab pos="2387600" algn="l"/>
              </a:tabLst>
              <a:defRPr sz="1800">
                <a:latin typeface="+mn-lt"/>
                <a:ea typeface="+mn-ea"/>
                <a:cs typeface="+mn-cs"/>
                <a:sym typeface="Arial"/>
              </a:defRPr>
            </a:pPr>
            <a:r>
              <a:t>If 100% successful, the daily power demand cycle would be flattened, allowing more</a:t>
            </a:r>
          </a:p>
          <a:p>
            <a:pPr>
              <a:tabLst>
                <a:tab pos="444500" algn="l"/>
                <a:tab pos="1016000" algn="l"/>
                <a:tab pos="1473200" algn="l"/>
                <a:tab pos="1930400" algn="l"/>
                <a:tab pos="2387600" algn="l"/>
              </a:tabLst>
              <a:defRPr sz="800">
                <a:latin typeface="+mn-lt"/>
                <a:ea typeface="+mn-ea"/>
                <a:cs typeface="+mn-cs"/>
                <a:sym typeface="Arial"/>
              </a:defRPr>
            </a:pPr>
            <a:endParaRPr/>
          </a:p>
          <a:p>
            <a:pPr>
              <a:tabLst>
                <a:tab pos="444500" algn="l"/>
                <a:tab pos="1016000" algn="l"/>
                <a:tab pos="1473200" algn="l"/>
                <a:tab pos="1930400" algn="l"/>
                <a:tab pos="2387600" algn="l"/>
              </a:tabLst>
              <a:defRPr sz="1800">
                <a:latin typeface="+mn-lt"/>
                <a:ea typeface="+mn-ea"/>
                <a:cs typeface="+mn-cs"/>
                <a:sym typeface="Arial"/>
              </a:defRPr>
            </a:pPr>
            <a:r>
              <a:t>	efficient, economical, and clean </a:t>
            </a:r>
            <a:r>
              <a:rPr b="1">
                <a:solidFill>
                  <a:srgbClr val="FF973C"/>
                </a:solidFill>
              </a:rPr>
              <a:t>Base power plants</a:t>
            </a:r>
            <a:r>
              <a:t> to handle ~ all the demand</a:t>
            </a:r>
          </a:p>
        </p:txBody>
      </p:sp>
      <p:sp>
        <p:nvSpPr>
          <p:cNvPr id="2403" name="Line"/>
          <p:cNvSpPr/>
          <p:nvPr/>
        </p:nvSpPr>
        <p:spPr>
          <a:xfrm>
            <a:off x="4195943" y="3155057"/>
            <a:ext cx="777513" cy="1"/>
          </a:xfrm>
          <a:prstGeom prst="line">
            <a:avLst/>
          </a:prstGeom>
          <a:ln w="127000">
            <a:solidFill>
              <a:srgbClr val="FBC901"/>
            </a:solidFill>
            <a:tailEnd type="triangle"/>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
        <p:nvSpPr>
          <p:cNvPr id="2404" name="As noted earlier, this WOULD require large-scale Grid energy storage:…"/>
          <p:cNvSpPr txBox="1"/>
          <p:nvPr/>
        </p:nvSpPr>
        <p:spPr>
          <a:xfrm>
            <a:off x="120338" y="4559349"/>
            <a:ext cx="8928724" cy="187912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868680">
              <a:spcBef>
                <a:spcPts val="400"/>
              </a:spcBef>
              <a:tabLst>
                <a:tab pos="419100" algn="l"/>
                <a:tab pos="965200" algn="l"/>
                <a:tab pos="1397000" algn="l"/>
                <a:tab pos="1828800" algn="l"/>
                <a:tab pos="2260600" algn="l"/>
              </a:tabLst>
              <a:defRPr sz="1710" b="0">
                <a:solidFill>
                  <a:srgbClr val="FFFFFF"/>
                </a:solidFill>
                <a:effectLst>
                  <a:outerShdw blurRad="36195" dist="36195" dir="2700000" rotWithShape="0">
                    <a:srgbClr val="000000"/>
                  </a:outerShdw>
                </a:effectLst>
                <a:latin typeface="+mn-lt"/>
                <a:ea typeface="+mn-ea"/>
                <a:cs typeface="+mn-cs"/>
                <a:sym typeface="Arial"/>
              </a:defRPr>
            </a:pPr>
            <a:r>
              <a:t>As noted earlier, this WOULD require large-scale Grid energy storage:</a:t>
            </a:r>
          </a:p>
          <a:p>
            <a:pPr defTabSz="868680">
              <a:spcBef>
                <a:spcPts val="400"/>
              </a:spcBef>
              <a:tabLst>
                <a:tab pos="419100" algn="l"/>
                <a:tab pos="965200" algn="l"/>
                <a:tab pos="1397000" algn="l"/>
                <a:tab pos="1828800" algn="l"/>
                <a:tab pos="2260600" algn="l"/>
              </a:tabLst>
              <a:defRPr sz="665"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spcBef>
                <a:spcPts val="400"/>
              </a:spcBef>
              <a:tabLst>
                <a:tab pos="419100" algn="l"/>
                <a:tab pos="965200" algn="l"/>
                <a:tab pos="1397000" algn="l"/>
                <a:tab pos="1828800" algn="l"/>
                <a:tab pos="2260600" algn="l"/>
              </a:tabLst>
              <a:defRPr sz="1710" b="0">
                <a:solidFill>
                  <a:srgbClr val="FFFFFF"/>
                </a:solidFill>
                <a:effectLst>
                  <a:outerShdw blurRad="36195" dist="36195" dir="2700000" rotWithShape="0">
                    <a:srgbClr val="000000"/>
                  </a:outerShdw>
                </a:effectLst>
                <a:latin typeface="+mn-lt"/>
                <a:ea typeface="+mn-ea"/>
                <a:cs typeface="+mn-cs"/>
                <a:sym typeface="Arial"/>
              </a:defRPr>
            </a:pPr>
            <a:r>
              <a:t>	Storing part of the power produced post midnight - but not then needed,</a:t>
            </a:r>
          </a:p>
          <a:p>
            <a:pPr defTabSz="868680">
              <a:spcBef>
                <a:spcPts val="400"/>
              </a:spcBef>
              <a:tabLst>
                <a:tab pos="419100" algn="l"/>
                <a:tab pos="965200" algn="l"/>
                <a:tab pos="1397000" algn="l"/>
                <a:tab pos="1828800" algn="l"/>
                <a:tab pos="2260600" algn="l"/>
              </a:tabLst>
              <a:defRPr sz="665"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spcBef>
                <a:spcPts val="400"/>
              </a:spcBef>
              <a:tabLst>
                <a:tab pos="419100" algn="l"/>
                <a:tab pos="965200" algn="l"/>
                <a:tab pos="1397000" algn="l"/>
                <a:tab pos="1828800" algn="l"/>
                <a:tab pos="2260600" algn="l"/>
              </a:tabLst>
              <a:defRPr sz="1710" b="0">
                <a:solidFill>
                  <a:srgbClr val="FFFFFF"/>
                </a:solidFill>
                <a:effectLst>
                  <a:outerShdw blurRad="36195" dist="36195" dir="2700000" rotWithShape="0">
                    <a:srgbClr val="000000"/>
                  </a:outerShdw>
                </a:effectLst>
                <a:latin typeface="+mn-lt"/>
                <a:ea typeface="+mn-ea"/>
                <a:cs typeface="+mn-cs"/>
                <a:sym typeface="Arial"/>
              </a:defRPr>
            </a:pPr>
            <a:r>
              <a:t>		so that it could instead be used the following evening</a:t>
            </a:r>
          </a:p>
          <a:p>
            <a:pPr defTabSz="868680">
              <a:spcBef>
                <a:spcPts val="400"/>
              </a:spcBef>
              <a:tabLst>
                <a:tab pos="419100" algn="l"/>
                <a:tab pos="965200" algn="l"/>
                <a:tab pos="1397000" algn="l"/>
                <a:tab pos="1828800" algn="l"/>
                <a:tab pos="2260600" algn="l"/>
              </a:tabLst>
              <a:defRPr sz="1710" b="0">
                <a:solidFill>
                  <a:srgbClr val="FFFFFF"/>
                </a:solidFill>
                <a:effectLst>
                  <a:outerShdw blurRad="36195" dist="36195" dir="2700000" rotWithShape="0">
                    <a:srgbClr val="000000"/>
                  </a:outerShdw>
                </a:effectLst>
                <a:latin typeface="+mn-lt"/>
                <a:ea typeface="+mn-ea"/>
                <a:cs typeface="+mn-cs"/>
                <a:sym typeface="Arial"/>
              </a:defRPr>
            </a:pPr>
            <a:endParaRPr/>
          </a:p>
          <a:p>
            <a:pPr algn="ctr" defTabSz="868680">
              <a:spcBef>
                <a:spcPts val="400"/>
              </a:spcBef>
              <a:tabLst>
                <a:tab pos="419100" algn="l"/>
                <a:tab pos="965200" algn="l"/>
                <a:tab pos="1397000" algn="l"/>
                <a:tab pos="1828800" algn="l"/>
                <a:tab pos="2260600" algn="l"/>
              </a:tabLst>
              <a:defRPr sz="1710" b="0">
                <a:solidFill>
                  <a:srgbClr val="FBC901"/>
                </a:solidFill>
                <a:effectLst>
                  <a:outerShdw blurRad="36195" dist="36195" dir="2700000" rotWithShape="0">
                    <a:srgbClr val="000000"/>
                  </a:outerShdw>
                </a:effectLst>
                <a:latin typeface="+mn-lt"/>
                <a:ea typeface="+mn-ea"/>
                <a:cs typeface="+mn-cs"/>
                <a:sym typeface="Arial"/>
              </a:defRPr>
            </a:pPr>
            <a:r>
              <a:t>But in a </a:t>
            </a:r>
            <a:r>
              <a:rPr b="1"/>
              <a:t>new scenario </a:t>
            </a:r>
            <a:r>
              <a:t>this storage would be added by the massed batteries of PEVs: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7" name="Rectangle 2"/>
          <p:cNvSpPr txBox="1">
            <a:spLocks noGrp="1"/>
          </p:cNvSpPr>
          <p:nvPr>
            <p:ph type="title"/>
          </p:nvPr>
        </p:nvSpPr>
        <p:spPr>
          <a:xfrm>
            <a:off x="304800" y="76199"/>
            <a:ext cx="8534400" cy="455149"/>
          </a:xfrm>
          <a:prstGeom prst="rect">
            <a:avLst/>
          </a:prstGeom>
        </p:spPr>
        <p:txBody>
          <a:bodyPr/>
          <a:lstStyle/>
          <a:p>
            <a:r>
              <a:t>Leading to this new option's name: </a:t>
            </a:r>
            <a:r>
              <a:rPr b="1">
                <a:solidFill>
                  <a:srgbClr val="FBC901"/>
                </a:solidFill>
              </a:rPr>
              <a:t>Vehicle-to-Grid (or just V2G)</a:t>
            </a:r>
          </a:p>
        </p:txBody>
      </p:sp>
      <p:sp>
        <p:nvSpPr>
          <p:cNvPr id="2408" name="Rectangle 3"/>
          <p:cNvSpPr txBox="1">
            <a:spLocks noGrp="1"/>
          </p:cNvSpPr>
          <p:nvPr>
            <p:ph type="body" sz="quarter" idx="1"/>
          </p:nvPr>
        </p:nvSpPr>
        <p:spPr>
          <a:xfrm>
            <a:off x="56838" y="668306"/>
            <a:ext cx="9030324" cy="455148"/>
          </a:xfrm>
          <a:prstGeom prst="rect">
            <a:avLst/>
          </a:prstGeom>
        </p:spPr>
        <p:txBody>
          <a:bodyPr/>
          <a:lstStyle/>
          <a:p>
            <a:pPr>
              <a:tabLst>
                <a:tab pos="444500" algn="l"/>
                <a:tab pos="1016000" algn="l"/>
                <a:tab pos="1473200" algn="l"/>
                <a:tab pos="1930400" algn="l"/>
                <a:tab pos="2387600" algn="l"/>
              </a:tabLst>
            </a:pPr>
            <a:r>
              <a:t>Which, in reality, would probably only </a:t>
            </a:r>
            <a:r>
              <a:rPr b="1"/>
              <a:t>supplement</a:t>
            </a:r>
            <a:r>
              <a:t> other forms of Grid energy storage:</a:t>
            </a:r>
          </a:p>
        </p:txBody>
      </p:sp>
      <p:grpSp>
        <p:nvGrpSpPr>
          <p:cNvPr id="2427" name="Group 16"/>
          <p:cNvGrpSpPr/>
          <p:nvPr/>
        </p:nvGrpSpPr>
        <p:grpSpPr>
          <a:xfrm>
            <a:off x="636107" y="1408348"/>
            <a:ext cx="1923874" cy="1077764"/>
            <a:chOff x="0" y="0"/>
            <a:chExt cx="1923872" cy="1077763"/>
          </a:xfrm>
        </p:grpSpPr>
        <p:sp>
          <p:nvSpPr>
            <p:cNvPr id="2409" name="Rectangle 17"/>
            <p:cNvSpPr/>
            <p:nvPr/>
          </p:nvSpPr>
          <p:spPr>
            <a:xfrm>
              <a:off x="486979" y="752247"/>
              <a:ext cx="262101" cy="143743"/>
            </a:xfrm>
            <a:prstGeom prst="rect">
              <a:avLst/>
            </a:prstGeom>
            <a:solidFill>
              <a:srgbClr val="78839A"/>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410" name="Isosceles Triangle 18"/>
            <p:cNvSpPr/>
            <p:nvPr/>
          </p:nvSpPr>
          <p:spPr>
            <a:xfrm rot="10800000" flipH="1">
              <a:off x="1158359" y="0"/>
              <a:ext cx="765514" cy="1676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17" y="0"/>
                  </a:lnTo>
                  <a:lnTo>
                    <a:pt x="21600" y="21600"/>
                  </a:lnTo>
                  <a:close/>
                </a:path>
              </a:pathLst>
            </a:custGeom>
            <a:solidFill>
              <a:srgbClr val="6797CC"/>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411" name="Trapezoid 19"/>
            <p:cNvSpPr/>
            <p:nvPr/>
          </p:nvSpPr>
          <p:spPr>
            <a:xfrm>
              <a:off x="1039500" y="0"/>
              <a:ext cx="156047" cy="1676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16200" y="0"/>
                  </a:lnTo>
                  <a:lnTo>
                    <a:pt x="21600" y="21600"/>
                  </a:lnTo>
                  <a:close/>
                </a:path>
              </a:pathLst>
            </a:custGeom>
            <a:solidFill>
              <a:srgbClr val="78839A"/>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412" name="Rectangle 20"/>
            <p:cNvSpPr/>
            <p:nvPr/>
          </p:nvSpPr>
          <p:spPr>
            <a:xfrm rot="18121782">
              <a:off x="443196" y="454485"/>
              <a:ext cx="863220" cy="43401"/>
            </a:xfrm>
            <a:prstGeom prst="rect">
              <a:avLst/>
            </a:prstGeom>
            <a:solidFill>
              <a:srgbClr val="6797CC"/>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2413" name="Rectangle 21"/>
            <p:cNvSpPr/>
            <p:nvPr/>
          </p:nvSpPr>
          <p:spPr>
            <a:xfrm>
              <a:off x="262918" y="1029426"/>
              <a:ext cx="263663" cy="47595"/>
            </a:xfrm>
            <a:prstGeom prst="rect">
              <a:avLst/>
            </a:prstGeom>
            <a:solidFill>
              <a:srgbClr val="6797CC"/>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2414" name="Rectangle 22"/>
            <p:cNvSpPr/>
            <p:nvPr/>
          </p:nvSpPr>
          <p:spPr>
            <a:xfrm>
              <a:off x="1091033" y="102216"/>
              <a:ext cx="122477" cy="41526"/>
            </a:xfrm>
            <a:prstGeom prst="rect">
              <a:avLst/>
            </a:prstGeom>
            <a:solidFill>
              <a:srgbClr val="6797CC"/>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2415" name="Rectangle 23"/>
            <p:cNvSpPr/>
            <p:nvPr/>
          </p:nvSpPr>
          <p:spPr>
            <a:xfrm rot="7293703">
              <a:off x="435331" y="918012"/>
              <a:ext cx="298566" cy="42735"/>
            </a:xfrm>
            <a:prstGeom prst="rect">
              <a:avLst/>
            </a:prstGeom>
            <a:solidFill>
              <a:srgbClr val="6797CC"/>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grpSp>
          <p:nvGrpSpPr>
            <p:cNvPr id="2419" name="Curved Right Arrow 24"/>
            <p:cNvGrpSpPr/>
            <p:nvPr/>
          </p:nvGrpSpPr>
          <p:grpSpPr>
            <a:xfrm>
              <a:off x="570249" y="792172"/>
              <a:ext cx="106498" cy="41530"/>
              <a:chOff x="0" y="0"/>
              <a:chExt cx="106497" cy="41529"/>
            </a:xfrm>
          </p:grpSpPr>
          <p:sp>
            <p:nvSpPr>
              <p:cNvPr id="2416" name="Shape"/>
              <p:cNvSpPr/>
              <p:nvPr/>
            </p:nvSpPr>
            <p:spPr>
              <a:xfrm rot="5400000">
                <a:off x="32484" y="-32485"/>
                <a:ext cx="41530" cy="106499"/>
              </a:xfrm>
              <a:custGeom>
                <a:avLst/>
                <a:gdLst/>
                <a:ahLst/>
                <a:cxnLst>
                  <a:cxn ang="0">
                    <a:pos x="wd2" y="hd2"/>
                  </a:cxn>
                  <a:cxn ang="5400000">
                    <a:pos x="wd2" y="hd2"/>
                  </a:cxn>
                  <a:cxn ang="10800000">
                    <a:pos x="wd2" y="hd2"/>
                  </a:cxn>
                  <a:cxn ang="16200000">
                    <a:pos x="wd2" y="hd2"/>
                  </a:cxn>
                </a:cxnLst>
                <a:rect l="0" t="0" r="r" b="b"/>
                <a:pathLst>
                  <a:path w="20462" h="21600" extrusionOk="0">
                    <a:moveTo>
                      <a:pt x="2" y="9370"/>
                    </a:moveTo>
                    <a:cubicBezTo>
                      <a:pt x="2" y="13642"/>
                      <a:pt x="6314" y="17374"/>
                      <a:pt x="15347" y="18442"/>
                    </a:cubicBezTo>
                    <a:lnTo>
                      <a:pt x="15347" y="17389"/>
                    </a:lnTo>
                    <a:lnTo>
                      <a:pt x="20462" y="19792"/>
                    </a:lnTo>
                    <a:lnTo>
                      <a:pt x="15347" y="21600"/>
                    </a:lnTo>
                    <a:lnTo>
                      <a:pt x="15347" y="20547"/>
                    </a:lnTo>
                    <a:cubicBezTo>
                      <a:pt x="6314" y="19479"/>
                      <a:pt x="2" y="15748"/>
                      <a:pt x="2" y="11475"/>
                    </a:cubicBezTo>
                    <a:close/>
                    <a:moveTo>
                      <a:pt x="20462" y="2106"/>
                    </a:moveTo>
                    <a:cubicBezTo>
                      <a:pt x="10052" y="2106"/>
                      <a:pt x="1301" y="5685"/>
                      <a:pt x="132" y="10422"/>
                    </a:cubicBezTo>
                    <a:lnTo>
                      <a:pt x="132" y="10422"/>
                    </a:lnTo>
                    <a:cubicBezTo>
                      <a:pt x="-1138" y="5280"/>
                      <a:pt x="6935" y="641"/>
                      <a:pt x="18163" y="59"/>
                    </a:cubicBezTo>
                    <a:cubicBezTo>
                      <a:pt x="18926" y="20"/>
                      <a:pt x="19694" y="0"/>
                      <a:pt x="20462" y="0"/>
                    </a:cubicBezTo>
                    <a:close/>
                  </a:path>
                </a:pathLst>
              </a:custGeom>
              <a:solidFill>
                <a:srgbClr val="FF9933"/>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2417" name="Shape"/>
              <p:cNvSpPr/>
              <p:nvPr/>
            </p:nvSpPr>
            <p:spPr>
              <a:xfrm rot="5400000">
                <a:off x="60039" y="-4929"/>
                <a:ext cx="41530" cy="51388"/>
              </a:xfrm>
              <a:custGeom>
                <a:avLst/>
                <a:gdLst/>
                <a:ahLst/>
                <a:cxnLst>
                  <a:cxn ang="0">
                    <a:pos x="wd2" y="hd2"/>
                  </a:cxn>
                  <a:cxn ang="5400000">
                    <a:pos x="wd2" y="hd2"/>
                  </a:cxn>
                  <a:cxn ang="10800000">
                    <a:pos x="wd2" y="hd2"/>
                  </a:cxn>
                  <a:cxn ang="16200000">
                    <a:pos x="wd2" y="hd2"/>
                  </a:cxn>
                </a:cxnLst>
                <a:rect l="0" t="0" r="r" b="b"/>
                <a:pathLst>
                  <a:path w="20462" h="21600" extrusionOk="0">
                    <a:moveTo>
                      <a:pt x="20462" y="4364"/>
                    </a:moveTo>
                    <a:cubicBezTo>
                      <a:pt x="10052" y="4364"/>
                      <a:pt x="1301" y="11782"/>
                      <a:pt x="132" y="21600"/>
                    </a:cubicBezTo>
                    <a:lnTo>
                      <a:pt x="132" y="21600"/>
                    </a:lnTo>
                    <a:cubicBezTo>
                      <a:pt x="-1138" y="10944"/>
                      <a:pt x="6935" y="1328"/>
                      <a:pt x="18163" y="123"/>
                    </a:cubicBezTo>
                    <a:cubicBezTo>
                      <a:pt x="18926" y="41"/>
                      <a:pt x="19694" y="0"/>
                      <a:pt x="20462" y="0"/>
                    </a:cubicBezTo>
                    <a:close/>
                  </a:path>
                </a:pathLst>
              </a:custGeom>
              <a:solidFill>
                <a:srgbClr val="000000">
                  <a:alpha val="20000"/>
                </a:srgbClr>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2418" name="Line"/>
              <p:cNvSpPr/>
              <p:nvPr/>
            </p:nvSpPr>
            <p:spPr>
              <a:xfrm rot="5400000">
                <a:off x="32486" y="-32483"/>
                <a:ext cx="41526" cy="106499"/>
              </a:xfrm>
              <a:custGeom>
                <a:avLst/>
                <a:gdLst/>
                <a:ahLst/>
                <a:cxnLst>
                  <a:cxn ang="0">
                    <a:pos x="wd2" y="hd2"/>
                  </a:cxn>
                  <a:cxn ang="5400000">
                    <a:pos x="wd2" y="hd2"/>
                  </a:cxn>
                  <a:cxn ang="10800000">
                    <a:pos x="wd2" y="hd2"/>
                  </a:cxn>
                  <a:cxn ang="16200000">
                    <a:pos x="wd2" y="hd2"/>
                  </a:cxn>
                </a:cxnLst>
                <a:rect l="0" t="0" r="r" b="b"/>
                <a:pathLst>
                  <a:path w="21600" h="21600" extrusionOk="0">
                    <a:moveTo>
                      <a:pt x="0" y="9370"/>
                    </a:moveTo>
                    <a:cubicBezTo>
                      <a:pt x="0" y="13642"/>
                      <a:pt x="6663" y="17374"/>
                      <a:pt x="16200" y="18442"/>
                    </a:cubicBezTo>
                    <a:lnTo>
                      <a:pt x="16200" y="17389"/>
                    </a:lnTo>
                    <a:lnTo>
                      <a:pt x="21600" y="19792"/>
                    </a:lnTo>
                    <a:lnTo>
                      <a:pt x="16200" y="21600"/>
                    </a:lnTo>
                    <a:lnTo>
                      <a:pt x="16200" y="20547"/>
                    </a:lnTo>
                    <a:cubicBezTo>
                      <a:pt x="6663" y="19479"/>
                      <a:pt x="0" y="15748"/>
                      <a:pt x="0" y="11475"/>
                    </a:cubicBezTo>
                    <a:lnTo>
                      <a:pt x="0" y="9370"/>
                    </a:lnTo>
                    <a:cubicBezTo>
                      <a:pt x="0" y="4195"/>
                      <a:pt x="9671" y="0"/>
                      <a:pt x="21600" y="0"/>
                    </a:cubicBezTo>
                    <a:lnTo>
                      <a:pt x="21600" y="2106"/>
                    </a:lnTo>
                    <a:cubicBezTo>
                      <a:pt x="10610" y="2106"/>
                      <a:pt x="1372" y="5685"/>
                      <a:pt x="137" y="10422"/>
                    </a:cubicBezTo>
                  </a:path>
                </a:pathLst>
              </a:custGeom>
              <a:no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grpSp>
          <p:nvGrpSpPr>
            <p:cNvPr id="2423" name="Curved Right Arrow 25"/>
            <p:cNvGrpSpPr/>
            <p:nvPr/>
          </p:nvGrpSpPr>
          <p:grpSpPr>
            <a:xfrm>
              <a:off x="575819" y="844613"/>
              <a:ext cx="106529" cy="41530"/>
              <a:chOff x="0" y="0"/>
              <a:chExt cx="106528" cy="41529"/>
            </a:xfrm>
          </p:grpSpPr>
          <p:sp>
            <p:nvSpPr>
              <p:cNvPr id="2420" name="Shape"/>
              <p:cNvSpPr/>
              <p:nvPr/>
            </p:nvSpPr>
            <p:spPr>
              <a:xfrm rot="16200000">
                <a:off x="32499" y="-32500"/>
                <a:ext cx="41530" cy="106529"/>
              </a:xfrm>
              <a:custGeom>
                <a:avLst/>
                <a:gdLst/>
                <a:ahLst/>
                <a:cxnLst>
                  <a:cxn ang="0">
                    <a:pos x="wd2" y="hd2"/>
                  </a:cxn>
                  <a:cxn ang="5400000">
                    <a:pos x="wd2" y="hd2"/>
                  </a:cxn>
                  <a:cxn ang="10800000">
                    <a:pos x="wd2" y="hd2"/>
                  </a:cxn>
                  <a:cxn ang="16200000">
                    <a:pos x="wd2" y="hd2"/>
                  </a:cxn>
                </a:cxnLst>
                <a:rect l="0" t="0" r="r" b="b"/>
                <a:pathLst>
                  <a:path w="20462" h="21600" extrusionOk="0">
                    <a:moveTo>
                      <a:pt x="2" y="9370"/>
                    </a:moveTo>
                    <a:cubicBezTo>
                      <a:pt x="2" y="13643"/>
                      <a:pt x="6313" y="17374"/>
                      <a:pt x="15347" y="18443"/>
                    </a:cubicBezTo>
                    <a:lnTo>
                      <a:pt x="15347" y="17390"/>
                    </a:lnTo>
                    <a:lnTo>
                      <a:pt x="20462" y="19793"/>
                    </a:lnTo>
                    <a:lnTo>
                      <a:pt x="15347" y="21600"/>
                    </a:lnTo>
                    <a:lnTo>
                      <a:pt x="15347" y="20548"/>
                    </a:lnTo>
                    <a:cubicBezTo>
                      <a:pt x="6313" y="19479"/>
                      <a:pt x="2" y="15748"/>
                      <a:pt x="2" y="11475"/>
                    </a:cubicBezTo>
                    <a:close/>
                    <a:moveTo>
                      <a:pt x="20462" y="2105"/>
                    </a:moveTo>
                    <a:cubicBezTo>
                      <a:pt x="10051" y="2105"/>
                      <a:pt x="1301" y="5685"/>
                      <a:pt x="131" y="10423"/>
                    </a:cubicBezTo>
                    <a:lnTo>
                      <a:pt x="131" y="10423"/>
                    </a:lnTo>
                    <a:cubicBezTo>
                      <a:pt x="-1138" y="5280"/>
                      <a:pt x="6935" y="641"/>
                      <a:pt x="18164" y="59"/>
                    </a:cubicBezTo>
                    <a:cubicBezTo>
                      <a:pt x="18927" y="20"/>
                      <a:pt x="19694" y="0"/>
                      <a:pt x="20462" y="0"/>
                    </a:cubicBezTo>
                    <a:close/>
                  </a:path>
                </a:pathLst>
              </a:custGeom>
              <a:solidFill>
                <a:srgbClr val="FF9933"/>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2421" name="Shape"/>
              <p:cNvSpPr/>
              <p:nvPr/>
            </p:nvSpPr>
            <p:spPr>
              <a:xfrm rot="16200000">
                <a:off x="4936" y="-4937"/>
                <a:ext cx="41531" cy="51403"/>
              </a:xfrm>
              <a:custGeom>
                <a:avLst/>
                <a:gdLst/>
                <a:ahLst/>
                <a:cxnLst>
                  <a:cxn ang="0">
                    <a:pos x="wd2" y="hd2"/>
                  </a:cxn>
                  <a:cxn ang="5400000">
                    <a:pos x="wd2" y="hd2"/>
                  </a:cxn>
                  <a:cxn ang="10800000">
                    <a:pos x="wd2" y="hd2"/>
                  </a:cxn>
                  <a:cxn ang="16200000">
                    <a:pos x="wd2" y="hd2"/>
                  </a:cxn>
                </a:cxnLst>
                <a:rect l="0" t="0" r="r" b="b"/>
                <a:pathLst>
                  <a:path w="20462" h="21600" extrusionOk="0">
                    <a:moveTo>
                      <a:pt x="20462" y="4362"/>
                    </a:moveTo>
                    <a:cubicBezTo>
                      <a:pt x="10051" y="4362"/>
                      <a:pt x="1301" y="11782"/>
                      <a:pt x="131" y="21600"/>
                    </a:cubicBezTo>
                    <a:lnTo>
                      <a:pt x="131" y="21600"/>
                    </a:lnTo>
                    <a:cubicBezTo>
                      <a:pt x="-1138" y="10943"/>
                      <a:pt x="6935" y="1328"/>
                      <a:pt x="18164" y="123"/>
                    </a:cubicBezTo>
                    <a:cubicBezTo>
                      <a:pt x="18927" y="41"/>
                      <a:pt x="19694" y="0"/>
                      <a:pt x="20462" y="0"/>
                    </a:cubicBezTo>
                    <a:close/>
                  </a:path>
                </a:pathLst>
              </a:custGeom>
              <a:solidFill>
                <a:srgbClr val="000000">
                  <a:alpha val="20000"/>
                </a:srgbClr>
              </a:solidFill>
              <a:ln w="12700" cap="flat">
                <a:noFill/>
                <a:miter lim="400000"/>
              </a:ln>
              <a:effectLst/>
            </p:spPr>
            <p:txBody>
              <a:bodyPr vert="eaVert" wrap="square" lIns="45719" tIns="45719" rIns="45719" bIns="45719" numCol="1" anchor="t">
                <a:noAutofit/>
              </a:bodyPr>
              <a:lstStyle/>
              <a:p>
                <a:pPr>
                  <a:defRPr>
                    <a:solidFill>
                      <a:srgbClr val="FFFFFF"/>
                    </a:solidFill>
                  </a:defRPr>
                </a:pPr>
                <a:endParaRPr/>
              </a:p>
            </p:txBody>
          </p:sp>
          <p:sp>
            <p:nvSpPr>
              <p:cNvPr id="2422" name="Line"/>
              <p:cNvSpPr/>
              <p:nvPr/>
            </p:nvSpPr>
            <p:spPr>
              <a:xfrm rot="16200000">
                <a:off x="32501" y="-32502"/>
                <a:ext cx="41526" cy="106529"/>
              </a:xfrm>
              <a:custGeom>
                <a:avLst/>
                <a:gdLst/>
                <a:ahLst/>
                <a:cxnLst>
                  <a:cxn ang="0">
                    <a:pos x="wd2" y="hd2"/>
                  </a:cxn>
                  <a:cxn ang="5400000">
                    <a:pos x="wd2" y="hd2"/>
                  </a:cxn>
                  <a:cxn ang="10800000">
                    <a:pos x="wd2" y="hd2"/>
                  </a:cxn>
                  <a:cxn ang="16200000">
                    <a:pos x="wd2" y="hd2"/>
                  </a:cxn>
                </a:cxnLst>
                <a:rect l="0" t="0" r="r" b="b"/>
                <a:pathLst>
                  <a:path w="21600" h="21600" extrusionOk="0">
                    <a:moveTo>
                      <a:pt x="0" y="9370"/>
                    </a:moveTo>
                    <a:cubicBezTo>
                      <a:pt x="0" y="13643"/>
                      <a:pt x="6663" y="17374"/>
                      <a:pt x="16200" y="18443"/>
                    </a:cubicBezTo>
                    <a:lnTo>
                      <a:pt x="16200" y="17390"/>
                    </a:lnTo>
                    <a:lnTo>
                      <a:pt x="21600" y="19793"/>
                    </a:lnTo>
                    <a:lnTo>
                      <a:pt x="16200" y="21600"/>
                    </a:lnTo>
                    <a:lnTo>
                      <a:pt x="16200" y="20548"/>
                    </a:lnTo>
                    <a:cubicBezTo>
                      <a:pt x="6663" y="19479"/>
                      <a:pt x="0" y="15748"/>
                      <a:pt x="0" y="11475"/>
                    </a:cubicBezTo>
                    <a:lnTo>
                      <a:pt x="0" y="9370"/>
                    </a:lnTo>
                    <a:cubicBezTo>
                      <a:pt x="0" y="4195"/>
                      <a:pt x="9671" y="0"/>
                      <a:pt x="21600" y="0"/>
                    </a:cubicBezTo>
                    <a:lnTo>
                      <a:pt x="21600" y="2105"/>
                    </a:lnTo>
                    <a:cubicBezTo>
                      <a:pt x="10609" y="2105"/>
                      <a:pt x="1371" y="5685"/>
                      <a:pt x="137" y="10423"/>
                    </a:cubicBezTo>
                  </a:path>
                </a:pathLst>
              </a:custGeom>
              <a:no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sp>
          <p:nvSpPr>
            <p:cNvPr id="2424" name="Oval 26"/>
            <p:cNvSpPr/>
            <p:nvPr/>
          </p:nvSpPr>
          <p:spPr>
            <a:xfrm>
              <a:off x="593520" y="808322"/>
              <a:ext cx="64780" cy="62290"/>
            </a:xfrm>
            <a:prstGeom prst="ellipse">
              <a:avLst/>
            </a:prstGeom>
            <a:solidFill>
              <a:srgbClr val="6D6D6D"/>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425" name="Trapezoid 27"/>
            <p:cNvSpPr/>
            <p:nvPr/>
          </p:nvSpPr>
          <p:spPr>
            <a:xfrm rot="10800000" flipH="1">
              <a:off x="0" y="931528"/>
              <a:ext cx="321882" cy="1394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339" y="0"/>
                  </a:lnTo>
                  <a:lnTo>
                    <a:pt x="19261" y="0"/>
                  </a:lnTo>
                  <a:lnTo>
                    <a:pt x="21600" y="21600"/>
                  </a:lnTo>
                  <a:close/>
                </a:path>
              </a:pathLst>
            </a:custGeom>
            <a:noFill/>
            <a:ln w="38100" cap="flat">
              <a:solidFill>
                <a:srgbClr val="6797CC"/>
              </a:solidFill>
              <a:prstDash val="sysDash"/>
              <a:round/>
            </a:ln>
            <a:effectLst/>
          </p:spPr>
          <p:txBody>
            <a:bodyPr vert="eaVert" wrap="square" lIns="45719" tIns="45719" rIns="45719" bIns="45719" numCol="1" anchor="t">
              <a:noAutofit/>
            </a:bodyPr>
            <a:lstStyle/>
            <a:p>
              <a:pPr>
                <a:defRPr>
                  <a:solidFill>
                    <a:srgbClr val="FFFFFF"/>
                  </a:solidFill>
                </a:defRPr>
              </a:pPr>
              <a:endParaRPr/>
            </a:p>
          </p:txBody>
        </p:sp>
        <p:sp>
          <p:nvSpPr>
            <p:cNvPr id="2426" name="Trapezoid 28"/>
            <p:cNvSpPr/>
            <p:nvPr/>
          </p:nvSpPr>
          <p:spPr>
            <a:xfrm rot="10800000" flipH="1">
              <a:off x="240298" y="930045"/>
              <a:ext cx="161683" cy="1394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57" y="0"/>
                  </a:lnTo>
                  <a:lnTo>
                    <a:pt x="16943" y="0"/>
                  </a:lnTo>
                  <a:lnTo>
                    <a:pt x="21600" y="21600"/>
                  </a:lnTo>
                  <a:close/>
                </a:path>
              </a:pathLst>
            </a:custGeom>
            <a:solidFill>
              <a:srgbClr val="6797CC"/>
            </a:solidFill>
            <a:ln w="38100" cap="flat">
              <a:solidFill>
                <a:srgbClr val="6797CC"/>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sp>
        <p:nvSpPr>
          <p:cNvPr id="2428" name="Rectangle 3"/>
          <p:cNvSpPr txBox="1"/>
          <p:nvPr/>
        </p:nvSpPr>
        <p:spPr>
          <a:xfrm>
            <a:off x="189136" y="2629542"/>
            <a:ext cx="2790963" cy="39236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lvl1pPr>
          </a:lstStyle>
          <a:p>
            <a:r>
              <a:t>Pumped Storage Hydro</a:t>
            </a:r>
          </a:p>
        </p:txBody>
      </p:sp>
      <p:pic>
        <p:nvPicPr>
          <p:cNvPr id="2429" name="Picture 4" descr="Picture 4"/>
          <p:cNvPicPr>
            <a:picLocks noChangeAspect="1"/>
          </p:cNvPicPr>
          <p:nvPr/>
        </p:nvPicPr>
        <p:blipFill>
          <a:blip r:embed="rId2"/>
          <a:srcRect l="23649" t="6059" r="23649" b="9088"/>
          <a:stretch>
            <a:fillRect/>
          </a:stretch>
        </p:blipFill>
        <p:spPr>
          <a:xfrm>
            <a:off x="7117863" y="1408346"/>
            <a:ext cx="1138151" cy="1361022"/>
          </a:xfrm>
          <a:prstGeom prst="rect">
            <a:avLst/>
          </a:prstGeom>
          <a:ln w="12700">
            <a:miter lim="400000"/>
          </a:ln>
        </p:spPr>
      </p:pic>
      <p:sp>
        <p:nvSpPr>
          <p:cNvPr id="2430" name="Rectangle 3"/>
          <p:cNvSpPr txBox="1"/>
          <p:nvPr/>
        </p:nvSpPr>
        <p:spPr>
          <a:xfrm>
            <a:off x="7015806" y="2828782"/>
            <a:ext cx="1291577" cy="38868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lvl1pPr>
          </a:lstStyle>
          <a:p>
            <a:r>
              <a:t>Flywheels</a:t>
            </a:r>
          </a:p>
        </p:txBody>
      </p:sp>
      <p:pic>
        <p:nvPicPr>
          <p:cNvPr id="2431" name="Image" descr="Image"/>
          <p:cNvPicPr>
            <a:picLocks noChangeAspect="1"/>
          </p:cNvPicPr>
          <p:nvPr/>
        </p:nvPicPr>
        <p:blipFill>
          <a:blip r:embed="rId3"/>
          <a:stretch>
            <a:fillRect/>
          </a:stretch>
        </p:blipFill>
        <p:spPr>
          <a:xfrm>
            <a:off x="756049" y="3289951"/>
            <a:ext cx="1326937" cy="1360961"/>
          </a:xfrm>
          <a:prstGeom prst="rect">
            <a:avLst/>
          </a:prstGeom>
          <a:ln w="12700">
            <a:miter lim="400000"/>
          </a:ln>
        </p:spPr>
      </p:pic>
      <p:pic>
        <p:nvPicPr>
          <p:cNvPr id="2432" name="Picture 7" descr="Picture 7"/>
          <p:cNvPicPr>
            <a:picLocks noChangeAspect="1"/>
          </p:cNvPicPr>
          <p:nvPr/>
        </p:nvPicPr>
        <p:blipFill>
          <a:blip r:embed="rId4"/>
          <a:stretch>
            <a:fillRect/>
          </a:stretch>
        </p:blipFill>
        <p:spPr>
          <a:xfrm>
            <a:off x="4073661" y="1341196"/>
            <a:ext cx="1326937" cy="1454483"/>
          </a:xfrm>
          <a:prstGeom prst="rect">
            <a:avLst/>
          </a:prstGeom>
          <a:ln w="12700">
            <a:miter lim="400000"/>
          </a:ln>
        </p:spPr>
      </p:pic>
      <p:sp>
        <p:nvSpPr>
          <p:cNvPr id="2433" name="Rectangle 3"/>
          <p:cNvSpPr txBox="1"/>
          <p:nvPr/>
        </p:nvSpPr>
        <p:spPr>
          <a:xfrm>
            <a:off x="3587389" y="2875621"/>
            <a:ext cx="2278835" cy="49515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lvl1pPr>
          </a:lstStyle>
          <a:p>
            <a:r>
              <a:t>Compressed Air Storage</a:t>
            </a:r>
          </a:p>
        </p:txBody>
      </p:sp>
      <p:grpSp>
        <p:nvGrpSpPr>
          <p:cNvPr id="2496" name="Group 47"/>
          <p:cNvGrpSpPr/>
          <p:nvPr/>
        </p:nvGrpSpPr>
        <p:grpSpPr>
          <a:xfrm>
            <a:off x="3890820" y="3575787"/>
            <a:ext cx="1791423" cy="627119"/>
            <a:chOff x="0" y="0"/>
            <a:chExt cx="1791422" cy="627117"/>
          </a:xfrm>
        </p:grpSpPr>
        <p:sp>
          <p:nvSpPr>
            <p:cNvPr id="2434" name="Line 10"/>
            <p:cNvSpPr/>
            <p:nvPr/>
          </p:nvSpPr>
          <p:spPr>
            <a:xfrm flipH="1" flipV="1">
              <a:off x="557700" y="190035"/>
              <a:ext cx="466814" cy="1"/>
            </a:xfrm>
            <a:prstGeom prst="line">
              <a:avLst/>
            </a:prstGeom>
            <a:noFill/>
            <a:ln w="38100" cap="flat">
              <a:solidFill>
                <a:srgbClr val="969696"/>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nvGrpSpPr>
            <p:cNvPr id="2439" name="AutoShape 6"/>
            <p:cNvGrpSpPr/>
            <p:nvPr/>
          </p:nvGrpSpPr>
          <p:grpSpPr>
            <a:xfrm>
              <a:off x="924482" y="99337"/>
              <a:ext cx="866941" cy="211631"/>
              <a:chOff x="0" y="0"/>
              <a:chExt cx="866939" cy="211630"/>
            </a:xfrm>
          </p:grpSpPr>
          <p:sp>
            <p:nvSpPr>
              <p:cNvPr id="2435" name="Shape"/>
              <p:cNvSpPr/>
              <p:nvPr/>
            </p:nvSpPr>
            <p:spPr>
              <a:xfrm>
                <a:off x="-1" y="-1"/>
                <a:ext cx="866941" cy="211632"/>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4127" y="0"/>
                    </a:lnTo>
                    <a:lnTo>
                      <a:pt x="21600" y="0"/>
                    </a:lnTo>
                    <a:lnTo>
                      <a:pt x="21600" y="4693"/>
                    </a:lnTo>
                    <a:lnTo>
                      <a:pt x="17473" y="21600"/>
                    </a:lnTo>
                    <a:lnTo>
                      <a:pt x="0" y="21600"/>
                    </a:lnTo>
                    <a:close/>
                  </a:path>
                </a:pathLst>
              </a:custGeom>
              <a:solidFill>
                <a:srgbClr val="969696"/>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36" name="Shape"/>
              <p:cNvSpPr/>
              <p:nvPr/>
            </p:nvSpPr>
            <p:spPr>
              <a:xfrm>
                <a:off x="701289" y="-1"/>
                <a:ext cx="165651" cy="211632"/>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21600" y="0"/>
                    </a:lnTo>
                    <a:lnTo>
                      <a:pt x="21600" y="4693"/>
                    </a:lnTo>
                    <a:lnTo>
                      <a:pt x="0" y="21600"/>
                    </a:lnTo>
                    <a:close/>
                  </a:path>
                </a:pathLst>
              </a:custGeom>
              <a:solidFill>
                <a:srgbClr val="000000">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37" name="Shape"/>
              <p:cNvSpPr/>
              <p:nvPr/>
            </p:nvSpPr>
            <p:spPr>
              <a:xfrm>
                <a:off x="-1" y="-1"/>
                <a:ext cx="866941" cy="1656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127" y="0"/>
                    </a:lnTo>
                    <a:lnTo>
                      <a:pt x="21600" y="0"/>
                    </a:lnTo>
                    <a:lnTo>
                      <a:pt x="17473" y="21600"/>
                    </a:lnTo>
                    <a:close/>
                  </a:path>
                </a:pathLst>
              </a:custGeom>
              <a:solidFill>
                <a:srgbClr val="FFFFFF">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38" name="Shape"/>
              <p:cNvSpPr/>
              <p:nvPr/>
            </p:nvSpPr>
            <p:spPr>
              <a:xfrm>
                <a:off x="-1" y="-1"/>
                <a:ext cx="866941" cy="211632"/>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4127" y="0"/>
                    </a:lnTo>
                    <a:lnTo>
                      <a:pt x="21600" y="0"/>
                    </a:lnTo>
                    <a:lnTo>
                      <a:pt x="21600" y="4693"/>
                    </a:lnTo>
                    <a:lnTo>
                      <a:pt x="17473" y="21600"/>
                    </a:lnTo>
                    <a:lnTo>
                      <a:pt x="0" y="21600"/>
                    </a:lnTo>
                    <a:close/>
                    <a:moveTo>
                      <a:pt x="0" y="16907"/>
                    </a:moveTo>
                    <a:lnTo>
                      <a:pt x="17473" y="16907"/>
                    </a:lnTo>
                    <a:lnTo>
                      <a:pt x="21600" y="0"/>
                    </a:lnTo>
                    <a:moveTo>
                      <a:pt x="17473" y="16907"/>
                    </a:moveTo>
                    <a:lnTo>
                      <a:pt x="17473" y="21600"/>
                    </a:lnTo>
                  </a:path>
                </a:pathLst>
              </a:custGeom>
              <a:noFill/>
              <a:ln w="12700" cap="flat">
                <a:solidFill>
                  <a:srgbClr val="FFFFFF"/>
                </a:solidFill>
                <a:prstDash val="solid"/>
                <a:miter lim="800000"/>
              </a:ln>
              <a:effectLst/>
            </p:spPr>
            <p:txBody>
              <a:bodyPr vert="eaVert" wrap="square" lIns="45719" tIns="45719" rIns="45719" bIns="45719" numCol="1" anchor="ctr">
                <a:noAutofit/>
              </a:bodyPr>
              <a:lstStyle/>
              <a:p>
                <a:pPr>
                  <a:defRPr>
                    <a:solidFill>
                      <a:srgbClr val="FFFFFF"/>
                    </a:solidFill>
                  </a:defRPr>
                </a:pPr>
                <a:endParaRPr/>
              </a:p>
            </p:txBody>
          </p:sp>
        </p:grpSp>
        <p:sp>
          <p:nvSpPr>
            <p:cNvPr id="2440" name="Line 11"/>
            <p:cNvSpPr/>
            <p:nvPr/>
          </p:nvSpPr>
          <p:spPr>
            <a:xfrm flipH="1" flipV="1">
              <a:off x="557700" y="431899"/>
              <a:ext cx="466814" cy="1"/>
            </a:xfrm>
            <a:prstGeom prst="line">
              <a:avLst/>
            </a:prstGeom>
            <a:noFill/>
            <a:ln w="38100" cap="flat">
              <a:solidFill>
                <a:srgbClr val="969696"/>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nvGrpSpPr>
            <p:cNvPr id="2445" name="AutoShape 5"/>
            <p:cNvGrpSpPr/>
            <p:nvPr/>
          </p:nvGrpSpPr>
          <p:grpSpPr>
            <a:xfrm>
              <a:off x="891138" y="341201"/>
              <a:ext cx="866941" cy="211631"/>
              <a:chOff x="0" y="0"/>
              <a:chExt cx="866939" cy="211630"/>
            </a:xfrm>
          </p:grpSpPr>
          <p:sp>
            <p:nvSpPr>
              <p:cNvPr id="2441" name="Shape"/>
              <p:cNvSpPr/>
              <p:nvPr/>
            </p:nvSpPr>
            <p:spPr>
              <a:xfrm>
                <a:off x="-1" y="-1"/>
                <a:ext cx="866941" cy="211632"/>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4127" y="0"/>
                    </a:lnTo>
                    <a:lnTo>
                      <a:pt x="21600" y="0"/>
                    </a:lnTo>
                    <a:lnTo>
                      <a:pt x="21600" y="4693"/>
                    </a:lnTo>
                    <a:lnTo>
                      <a:pt x="17473" y="21600"/>
                    </a:lnTo>
                    <a:lnTo>
                      <a:pt x="0" y="21600"/>
                    </a:lnTo>
                    <a:close/>
                  </a:path>
                </a:pathLst>
              </a:custGeom>
              <a:solidFill>
                <a:srgbClr val="969696"/>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42" name="Shape"/>
              <p:cNvSpPr/>
              <p:nvPr/>
            </p:nvSpPr>
            <p:spPr>
              <a:xfrm>
                <a:off x="701289" y="-1"/>
                <a:ext cx="165651" cy="211632"/>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21600" y="0"/>
                    </a:lnTo>
                    <a:lnTo>
                      <a:pt x="21600" y="4693"/>
                    </a:lnTo>
                    <a:lnTo>
                      <a:pt x="0" y="21600"/>
                    </a:lnTo>
                    <a:close/>
                  </a:path>
                </a:pathLst>
              </a:custGeom>
              <a:solidFill>
                <a:srgbClr val="000000">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43" name="Shape"/>
              <p:cNvSpPr/>
              <p:nvPr/>
            </p:nvSpPr>
            <p:spPr>
              <a:xfrm>
                <a:off x="-1" y="-1"/>
                <a:ext cx="866941" cy="1656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127" y="0"/>
                    </a:lnTo>
                    <a:lnTo>
                      <a:pt x="21600" y="0"/>
                    </a:lnTo>
                    <a:lnTo>
                      <a:pt x="17473" y="21600"/>
                    </a:lnTo>
                    <a:close/>
                  </a:path>
                </a:pathLst>
              </a:custGeom>
              <a:solidFill>
                <a:srgbClr val="FFFFFF">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44" name="Shape"/>
              <p:cNvSpPr/>
              <p:nvPr/>
            </p:nvSpPr>
            <p:spPr>
              <a:xfrm>
                <a:off x="-1" y="-1"/>
                <a:ext cx="866941" cy="211632"/>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4127" y="0"/>
                    </a:lnTo>
                    <a:lnTo>
                      <a:pt x="21600" y="0"/>
                    </a:lnTo>
                    <a:lnTo>
                      <a:pt x="21600" y="4693"/>
                    </a:lnTo>
                    <a:lnTo>
                      <a:pt x="17473" y="21600"/>
                    </a:lnTo>
                    <a:lnTo>
                      <a:pt x="0" y="21600"/>
                    </a:lnTo>
                    <a:close/>
                    <a:moveTo>
                      <a:pt x="0" y="16907"/>
                    </a:moveTo>
                    <a:lnTo>
                      <a:pt x="17473" y="16907"/>
                    </a:lnTo>
                    <a:lnTo>
                      <a:pt x="21600" y="0"/>
                    </a:lnTo>
                    <a:moveTo>
                      <a:pt x="17473" y="16907"/>
                    </a:moveTo>
                    <a:lnTo>
                      <a:pt x="17473" y="21600"/>
                    </a:lnTo>
                  </a:path>
                </a:pathLst>
              </a:custGeom>
              <a:noFill/>
              <a:ln w="12700" cap="flat">
                <a:solidFill>
                  <a:srgbClr val="FFFFFF"/>
                </a:solidFill>
                <a:prstDash val="solid"/>
                <a:miter lim="800000"/>
              </a:ln>
              <a:effectLst/>
            </p:spPr>
            <p:txBody>
              <a:bodyPr vert="eaVert" wrap="square" lIns="45719" tIns="45719" rIns="45719" bIns="45719" numCol="1" anchor="ctr">
                <a:noAutofit/>
              </a:bodyPr>
              <a:lstStyle/>
              <a:p>
                <a:pPr>
                  <a:defRPr>
                    <a:solidFill>
                      <a:srgbClr val="FFFFFF"/>
                    </a:solidFill>
                  </a:defRPr>
                </a:pPr>
                <a:endParaRPr/>
              </a:p>
            </p:txBody>
          </p:sp>
        </p:grpSp>
        <p:sp>
          <p:nvSpPr>
            <p:cNvPr id="2446" name="Line 12"/>
            <p:cNvSpPr/>
            <p:nvPr/>
          </p:nvSpPr>
          <p:spPr>
            <a:xfrm flipH="1" flipV="1">
              <a:off x="90886" y="621935"/>
              <a:ext cx="466815" cy="1"/>
            </a:xfrm>
            <a:prstGeom prst="line">
              <a:avLst/>
            </a:prstGeom>
            <a:noFill/>
            <a:ln w="38100" cap="flat">
              <a:solidFill>
                <a:srgbClr val="969696"/>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447" name="Line 13"/>
            <p:cNvSpPr/>
            <p:nvPr/>
          </p:nvSpPr>
          <p:spPr>
            <a:xfrm flipH="1" flipV="1">
              <a:off x="90886" y="0"/>
              <a:ext cx="466815" cy="1"/>
            </a:xfrm>
            <a:prstGeom prst="line">
              <a:avLst/>
            </a:prstGeom>
            <a:noFill/>
            <a:ln w="38100" cap="flat">
              <a:solidFill>
                <a:srgbClr val="969696"/>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448" name="Line 16"/>
            <p:cNvSpPr/>
            <p:nvPr/>
          </p:nvSpPr>
          <p:spPr>
            <a:xfrm flipV="1">
              <a:off x="91534" y="531236"/>
              <a:ext cx="1" cy="90700"/>
            </a:xfrm>
            <a:prstGeom prst="line">
              <a:avLst/>
            </a:prstGeom>
            <a:noFill/>
            <a:ln w="38100" cap="flat">
              <a:solidFill>
                <a:srgbClr val="969696"/>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449" name="Line 18"/>
            <p:cNvSpPr/>
            <p:nvPr/>
          </p:nvSpPr>
          <p:spPr>
            <a:xfrm flipV="1">
              <a:off x="552735" y="432762"/>
              <a:ext cx="1" cy="194356"/>
            </a:xfrm>
            <a:prstGeom prst="line">
              <a:avLst/>
            </a:prstGeom>
            <a:noFill/>
            <a:ln w="38100" cap="flat">
              <a:solidFill>
                <a:srgbClr val="969696"/>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nvGrpSpPr>
            <p:cNvPr id="2460" name="Group 28"/>
            <p:cNvGrpSpPr/>
            <p:nvPr/>
          </p:nvGrpSpPr>
          <p:grpSpPr>
            <a:xfrm>
              <a:off x="1091198" y="129570"/>
              <a:ext cx="200063" cy="90700"/>
              <a:chOff x="0" y="0"/>
              <a:chExt cx="200062" cy="90698"/>
            </a:xfrm>
          </p:grpSpPr>
          <p:grpSp>
            <p:nvGrpSpPr>
              <p:cNvPr id="2454" name="AutoShape 19"/>
              <p:cNvGrpSpPr/>
              <p:nvPr/>
            </p:nvGrpSpPr>
            <p:grpSpPr>
              <a:xfrm>
                <a:off x="36374" y="-1"/>
                <a:ext cx="127313" cy="90700"/>
                <a:chOff x="0" y="0"/>
                <a:chExt cx="127311" cy="90698"/>
              </a:xfrm>
            </p:grpSpPr>
            <p:sp>
              <p:nvSpPr>
                <p:cNvPr id="2450" name="Shape"/>
                <p:cNvSpPr/>
                <p:nvPr/>
              </p:nvSpPr>
              <p:spPr>
                <a:xfrm>
                  <a:off x="-1" y="0"/>
                  <a:ext cx="127313" cy="90699"/>
                </a:xfrm>
                <a:custGeom>
                  <a:avLst/>
                  <a:gdLst/>
                  <a:ahLst/>
                  <a:cxnLst>
                    <a:cxn ang="0">
                      <a:pos x="wd2" y="hd2"/>
                    </a:cxn>
                    <a:cxn ang="5400000">
                      <a:pos x="wd2" y="hd2"/>
                    </a:cxn>
                    <a:cxn ang="10800000">
                      <a:pos x="wd2" y="hd2"/>
                    </a:cxn>
                    <a:cxn ang="16200000">
                      <a:pos x="wd2" y="hd2"/>
                    </a:cxn>
                  </a:cxnLst>
                  <a:rect l="0" t="0" r="r" b="b"/>
                  <a:pathLst>
                    <a:path w="21600" h="21600" extrusionOk="0">
                      <a:moveTo>
                        <a:pt x="0" y="17269"/>
                      </a:moveTo>
                      <a:lnTo>
                        <a:pt x="12303" y="0"/>
                      </a:lnTo>
                      <a:lnTo>
                        <a:pt x="21600" y="0"/>
                      </a:lnTo>
                      <a:lnTo>
                        <a:pt x="21600" y="4331"/>
                      </a:lnTo>
                      <a:lnTo>
                        <a:pt x="9297" y="21600"/>
                      </a:lnTo>
                      <a:lnTo>
                        <a:pt x="0" y="21600"/>
                      </a:lnTo>
                      <a:close/>
                    </a:path>
                  </a:pathLst>
                </a:custGeom>
                <a:solidFill>
                  <a:srgbClr val="FF0000"/>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51" name="Shape"/>
                <p:cNvSpPr/>
                <p:nvPr/>
              </p:nvSpPr>
              <p:spPr>
                <a:xfrm>
                  <a:off x="54799" y="0"/>
                  <a:ext cx="72513" cy="90699"/>
                </a:xfrm>
                <a:custGeom>
                  <a:avLst/>
                  <a:gdLst/>
                  <a:ahLst/>
                  <a:cxnLst>
                    <a:cxn ang="0">
                      <a:pos x="wd2" y="hd2"/>
                    </a:cxn>
                    <a:cxn ang="5400000">
                      <a:pos x="wd2" y="hd2"/>
                    </a:cxn>
                    <a:cxn ang="10800000">
                      <a:pos x="wd2" y="hd2"/>
                    </a:cxn>
                    <a:cxn ang="16200000">
                      <a:pos x="wd2" y="hd2"/>
                    </a:cxn>
                  </a:cxnLst>
                  <a:rect l="0" t="0" r="r" b="b"/>
                  <a:pathLst>
                    <a:path w="21600" h="21600" extrusionOk="0">
                      <a:moveTo>
                        <a:pt x="0" y="17269"/>
                      </a:moveTo>
                      <a:lnTo>
                        <a:pt x="21600" y="0"/>
                      </a:lnTo>
                      <a:lnTo>
                        <a:pt x="21600" y="4331"/>
                      </a:lnTo>
                      <a:lnTo>
                        <a:pt x="0" y="21600"/>
                      </a:lnTo>
                      <a:close/>
                    </a:path>
                  </a:pathLst>
                </a:custGeom>
                <a:solidFill>
                  <a:srgbClr val="000000">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52" name="Shape"/>
                <p:cNvSpPr/>
                <p:nvPr/>
              </p:nvSpPr>
              <p:spPr>
                <a:xfrm>
                  <a:off x="-1" y="-1"/>
                  <a:ext cx="127313" cy="725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303" y="0"/>
                      </a:lnTo>
                      <a:lnTo>
                        <a:pt x="21600" y="0"/>
                      </a:lnTo>
                      <a:lnTo>
                        <a:pt x="9297" y="21600"/>
                      </a:lnTo>
                      <a:close/>
                    </a:path>
                  </a:pathLst>
                </a:custGeom>
                <a:solidFill>
                  <a:srgbClr val="FFFFFF">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53" name="Shape"/>
                <p:cNvSpPr/>
                <p:nvPr/>
              </p:nvSpPr>
              <p:spPr>
                <a:xfrm>
                  <a:off x="-1" y="0"/>
                  <a:ext cx="127313" cy="90699"/>
                </a:xfrm>
                <a:custGeom>
                  <a:avLst/>
                  <a:gdLst/>
                  <a:ahLst/>
                  <a:cxnLst>
                    <a:cxn ang="0">
                      <a:pos x="wd2" y="hd2"/>
                    </a:cxn>
                    <a:cxn ang="5400000">
                      <a:pos x="wd2" y="hd2"/>
                    </a:cxn>
                    <a:cxn ang="10800000">
                      <a:pos x="wd2" y="hd2"/>
                    </a:cxn>
                    <a:cxn ang="16200000">
                      <a:pos x="wd2" y="hd2"/>
                    </a:cxn>
                  </a:cxnLst>
                  <a:rect l="0" t="0" r="r" b="b"/>
                  <a:pathLst>
                    <a:path w="21600" h="21600" extrusionOk="0">
                      <a:moveTo>
                        <a:pt x="0" y="17269"/>
                      </a:moveTo>
                      <a:lnTo>
                        <a:pt x="12303" y="0"/>
                      </a:lnTo>
                      <a:lnTo>
                        <a:pt x="21600" y="0"/>
                      </a:lnTo>
                      <a:lnTo>
                        <a:pt x="21600" y="4331"/>
                      </a:lnTo>
                      <a:lnTo>
                        <a:pt x="9297" y="21600"/>
                      </a:lnTo>
                      <a:lnTo>
                        <a:pt x="0" y="21600"/>
                      </a:lnTo>
                      <a:close/>
                      <a:moveTo>
                        <a:pt x="0" y="17269"/>
                      </a:moveTo>
                      <a:lnTo>
                        <a:pt x="9297" y="17269"/>
                      </a:lnTo>
                      <a:lnTo>
                        <a:pt x="21600" y="0"/>
                      </a:lnTo>
                      <a:moveTo>
                        <a:pt x="9297" y="17269"/>
                      </a:moveTo>
                      <a:lnTo>
                        <a:pt x="9297" y="21600"/>
                      </a:lnTo>
                    </a:path>
                  </a:pathLst>
                </a:custGeom>
                <a:noFill/>
                <a:ln w="12700" cap="flat">
                  <a:solidFill>
                    <a:srgbClr val="FF0000"/>
                  </a:solidFill>
                  <a:prstDash val="solid"/>
                  <a:miter lim="800000"/>
                </a:ln>
                <a:effectLst/>
              </p:spPr>
              <p:txBody>
                <a:bodyPr vert="eaVert" wrap="square" lIns="45719" tIns="45719" rIns="45719" bIns="45719" numCol="1" anchor="ctr">
                  <a:noAutofit/>
                </a:bodyPr>
                <a:lstStyle/>
                <a:p>
                  <a:pPr>
                    <a:defRPr>
                      <a:solidFill>
                        <a:srgbClr val="FFFFFF"/>
                      </a:solidFill>
                    </a:defRPr>
                  </a:pPr>
                  <a:endParaRPr/>
                </a:p>
              </p:txBody>
            </p:sp>
          </p:grpSp>
          <p:grpSp>
            <p:nvGrpSpPr>
              <p:cNvPr id="2459" name="AutoShape 20"/>
              <p:cNvGrpSpPr/>
              <p:nvPr/>
            </p:nvGrpSpPr>
            <p:grpSpPr>
              <a:xfrm>
                <a:off x="0" y="18139"/>
                <a:ext cx="200063" cy="36281"/>
                <a:chOff x="0" y="0"/>
                <a:chExt cx="200062" cy="36279"/>
              </a:xfrm>
            </p:grpSpPr>
            <p:sp>
              <p:nvSpPr>
                <p:cNvPr id="2455" name="Shape"/>
                <p:cNvSpPr/>
                <p:nvPr/>
              </p:nvSpPr>
              <p:spPr>
                <a:xfrm>
                  <a:off x="0" y="0"/>
                  <a:ext cx="200063" cy="36280"/>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66" y="0"/>
                      </a:lnTo>
                      <a:lnTo>
                        <a:pt x="21600" y="0"/>
                      </a:lnTo>
                      <a:lnTo>
                        <a:pt x="21600" y="4693"/>
                      </a:lnTo>
                      <a:lnTo>
                        <a:pt x="18534" y="21600"/>
                      </a:lnTo>
                      <a:lnTo>
                        <a:pt x="0" y="21600"/>
                      </a:lnTo>
                      <a:close/>
                    </a:path>
                  </a:pathLst>
                </a:custGeom>
                <a:solidFill>
                  <a:srgbClr val="FF0000"/>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56" name="Shape"/>
                <p:cNvSpPr/>
                <p:nvPr/>
              </p:nvSpPr>
              <p:spPr>
                <a:xfrm>
                  <a:off x="171665" y="0"/>
                  <a:ext cx="28398" cy="36280"/>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21600" y="0"/>
                      </a:lnTo>
                      <a:lnTo>
                        <a:pt x="21600" y="4693"/>
                      </a:lnTo>
                      <a:lnTo>
                        <a:pt x="0" y="21600"/>
                      </a:lnTo>
                      <a:close/>
                    </a:path>
                  </a:pathLst>
                </a:custGeom>
                <a:solidFill>
                  <a:srgbClr val="000000">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57" name="Shape"/>
                <p:cNvSpPr/>
                <p:nvPr/>
              </p:nvSpPr>
              <p:spPr>
                <a:xfrm>
                  <a:off x="0" y="0"/>
                  <a:ext cx="200063" cy="2839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66" y="0"/>
                      </a:lnTo>
                      <a:lnTo>
                        <a:pt x="21600" y="0"/>
                      </a:lnTo>
                      <a:lnTo>
                        <a:pt x="18534" y="21600"/>
                      </a:lnTo>
                      <a:close/>
                    </a:path>
                  </a:pathLst>
                </a:custGeom>
                <a:solidFill>
                  <a:srgbClr val="FFFFFF">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58" name="Shape"/>
                <p:cNvSpPr/>
                <p:nvPr/>
              </p:nvSpPr>
              <p:spPr>
                <a:xfrm>
                  <a:off x="0" y="0"/>
                  <a:ext cx="200063" cy="36280"/>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66" y="0"/>
                      </a:lnTo>
                      <a:lnTo>
                        <a:pt x="21600" y="0"/>
                      </a:lnTo>
                      <a:lnTo>
                        <a:pt x="21600" y="4693"/>
                      </a:lnTo>
                      <a:lnTo>
                        <a:pt x="18534" y="21600"/>
                      </a:lnTo>
                      <a:lnTo>
                        <a:pt x="0" y="21600"/>
                      </a:lnTo>
                      <a:close/>
                      <a:moveTo>
                        <a:pt x="0" y="16907"/>
                      </a:moveTo>
                      <a:lnTo>
                        <a:pt x="18534" y="16907"/>
                      </a:lnTo>
                      <a:lnTo>
                        <a:pt x="21600" y="0"/>
                      </a:lnTo>
                      <a:moveTo>
                        <a:pt x="18534" y="16907"/>
                      </a:moveTo>
                      <a:lnTo>
                        <a:pt x="18534" y="21600"/>
                      </a:lnTo>
                    </a:path>
                  </a:pathLst>
                </a:custGeom>
                <a:noFill/>
                <a:ln w="12700" cap="flat">
                  <a:solidFill>
                    <a:srgbClr val="FF0000"/>
                  </a:solidFill>
                  <a:prstDash val="solid"/>
                  <a:miter lim="800000"/>
                </a:ln>
                <a:effectLst/>
              </p:spPr>
              <p:txBody>
                <a:bodyPr vert="eaVert" wrap="square" lIns="45719" tIns="45719" rIns="45719" bIns="45719" numCol="1" anchor="ctr">
                  <a:noAutofit/>
                </a:bodyPr>
                <a:lstStyle/>
                <a:p>
                  <a:pPr>
                    <a:defRPr>
                      <a:solidFill>
                        <a:srgbClr val="FFFFFF"/>
                      </a:solidFill>
                    </a:defRPr>
                  </a:pPr>
                  <a:endParaRPr/>
                </a:p>
              </p:txBody>
            </p:sp>
          </p:grpSp>
        </p:grpSp>
        <p:grpSp>
          <p:nvGrpSpPr>
            <p:cNvPr id="2471" name="Group 33"/>
            <p:cNvGrpSpPr/>
            <p:nvPr/>
          </p:nvGrpSpPr>
          <p:grpSpPr>
            <a:xfrm>
              <a:off x="1391292" y="129570"/>
              <a:ext cx="200064" cy="90700"/>
              <a:chOff x="0" y="0"/>
              <a:chExt cx="200062" cy="90698"/>
            </a:xfrm>
          </p:grpSpPr>
          <p:grpSp>
            <p:nvGrpSpPr>
              <p:cNvPr id="2465" name="AutoShape 34"/>
              <p:cNvGrpSpPr/>
              <p:nvPr/>
            </p:nvGrpSpPr>
            <p:grpSpPr>
              <a:xfrm>
                <a:off x="36374" y="-1"/>
                <a:ext cx="127313" cy="90700"/>
                <a:chOff x="0" y="0"/>
                <a:chExt cx="127311" cy="90698"/>
              </a:xfrm>
            </p:grpSpPr>
            <p:sp>
              <p:nvSpPr>
                <p:cNvPr id="2461" name="Shape"/>
                <p:cNvSpPr/>
                <p:nvPr/>
              </p:nvSpPr>
              <p:spPr>
                <a:xfrm>
                  <a:off x="-1" y="0"/>
                  <a:ext cx="127313" cy="90699"/>
                </a:xfrm>
                <a:custGeom>
                  <a:avLst/>
                  <a:gdLst/>
                  <a:ahLst/>
                  <a:cxnLst>
                    <a:cxn ang="0">
                      <a:pos x="wd2" y="hd2"/>
                    </a:cxn>
                    <a:cxn ang="5400000">
                      <a:pos x="wd2" y="hd2"/>
                    </a:cxn>
                    <a:cxn ang="10800000">
                      <a:pos x="wd2" y="hd2"/>
                    </a:cxn>
                    <a:cxn ang="16200000">
                      <a:pos x="wd2" y="hd2"/>
                    </a:cxn>
                  </a:cxnLst>
                  <a:rect l="0" t="0" r="r" b="b"/>
                  <a:pathLst>
                    <a:path w="21600" h="21600" extrusionOk="0">
                      <a:moveTo>
                        <a:pt x="0" y="17269"/>
                      </a:moveTo>
                      <a:lnTo>
                        <a:pt x="12303" y="0"/>
                      </a:lnTo>
                      <a:lnTo>
                        <a:pt x="21600" y="0"/>
                      </a:lnTo>
                      <a:lnTo>
                        <a:pt x="21600" y="4331"/>
                      </a:lnTo>
                      <a:lnTo>
                        <a:pt x="9297" y="21600"/>
                      </a:lnTo>
                      <a:lnTo>
                        <a:pt x="0" y="21600"/>
                      </a:lnTo>
                      <a:close/>
                    </a:path>
                  </a:pathLst>
                </a:custGeom>
                <a:solidFill>
                  <a:srgbClr val="FF0000"/>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62" name="Shape"/>
                <p:cNvSpPr/>
                <p:nvPr/>
              </p:nvSpPr>
              <p:spPr>
                <a:xfrm>
                  <a:off x="54799" y="0"/>
                  <a:ext cx="72513" cy="90699"/>
                </a:xfrm>
                <a:custGeom>
                  <a:avLst/>
                  <a:gdLst/>
                  <a:ahLst/>
                  <a:cxnLst>
                    <a:cxn ang="0">
                      <a:pos x="wd2" y="hd2"/>
                    </a:cxn>
                    <a:cxn ang="5400000">
                      <a:pos x="wd2" y="hd2"/>
                    </a:cxn>
                    <a:cxn ang="10800000">
                      <a:pos x="wd2" y="hd2"/>
                    </a:cxn>
                    <a:cxn ang="16200000">
                      <a:pos x="wd2" y="hd2"/>
                    </a:cxn>
                  </a:cxnLst>
                  <a:rect l="0" t="0" r="r" b="b"/>
                  <a:pathLst>
                    <a:path w="21600" h="21600" extrusionOk="0">
                      <a:moveTo>
                        <a:pt x="0" y="17269"/>
                      </a:moveTo>
                      <a:lnTo>
                        <a:pt x="21600" y="0"/>
                      </a:lnTo>
                      <a:lnTo>
                        <a:pt x="21600" y="4331"/>
                      </a:lnTo>
                      <a:lnTo>
                        <a:pt x="0" y="21600"/>
                      </a:lnTo>
                      <a:close/>
                    </a:path>
                  </a:pathLst>
                </a:custGeom>
                <a:solidFill>
                  <a:srgbClr val="000000">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63" name="Shape"/>
                <p:cNvSpPr/>
                <p:nvPr/>
              </p:nvSpPr>
              <p:spPr>
                <a:xfrm>
                  <a:off x="-1" y="-1"/>
                  <a:ext cx="127313" cy="725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303" y="0"/>
                      </a:lnTo>
                      <a:lnTo>
                        <a:pt x="21600" y="0"/>
                      </a:lnTo>
                      <a:lnTo>
                        <a:pt x="9297" y="21600"/>
                      </a:lnTo>
                      <a:close/>
                    </a:path>
                  </a:pathLst>
                </a:custGeom>
                <a:solidFill>
                  <a:srgbClr val="FFFFFF">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64" name="Shape"/>
                <p:cNvSpPr/>
                <p:nvPr/>
              </p:nvSpPr>
              <p:spPr>
                <a:xfrm>
                  <a:off x="-1" y="0"/>
                  <a:ext cx="127313" cy="90699"/>
                </a:xfrm>
                <a:custGeom>
                  <a:avLst/>
                  <a:gdLst/>
                  <a:ahLst/>
                  <a:cxnLst>
                    <a:cxn ang="0">
                      <a:pos x="wd2" y="hd2"/>
                    </a:cxn>
                    <a:cxn ang="5400000">
                      <a:pos x="wd2" y="hd2"/>
                    </a:cxn>
                    <a:cxn ang="10800000">
                      <a:pos x="wd2" y="hd2"/>
                    </a:cxn>
                    <a:cxn ang="16200000">
                      <a:pos x="wd2" y="hd2"/>
                    </a:cxn>
                  </a:cxnLst>
                  <a:rect l="0" t="0" r="r" b="b"/>
                  <a:pathLst>
                    <a:path w="21600" h="21600" extrusionOk="0">
                      <a:moveTo>
                        <a:pt x="0" y="17269"/>
                      </a:moveTo>
                      <a:lnTo>
                        <a:pt x="12303" y="0"/>
                      </a:lnTo>
                      <a:lnTo>
                        <a:pt x="21600" y="0"/>
                      </a:lnTo>
                      <a:lnTo>
                        <a:pt x="21600" y="4331"/>
                      </a:lnTo>
                      <a:lnTo>
                        <a:pt x="9297" y="21600"/>
                      </a:lnTo>
                      <a:lnTo>
                        <a:pt x="0" y="21600"/>
                      </a:lnTo>
                      <a:close/>
                      <a:moveTo>
                        <a:pt x="0" y="17269"/>
                      </a:moveTo>
                      <a:lnTo>
                        <a:pt x="9297" y="17269"/>
                      </a:lnTo>
                      <a:lnTo>
                        <a:pt x="21600" y="0"/>
                      </a:lnTo>
                      <a:moveTo>
                        <a:pt x="9297" y="17269"/>
                      </a:moveTo>
                      <a:lnTo>
                        <a:pt x="9297" y="21600"/>
                      </a:lnTo>
                    </a:path>
                  </a:pathLst>
                </a:custGeom>
                <a:noFill/>
                <a:ln w="12700" cap="flat">
                  <a:solidFill>
                    <a:srgbClr val="FF0000"/>
                  </a:solidFill>
                  <a:prstDash val="solid"/>
                  <a:miter lim="800000"/>
                </a:ln>
                <a:effectLst/>
              </p:spPr>
              <p:txBody>
                <a:bodyPr vert="eaVert" wrap="square" lIns="45719" tIns="45719" rIns="45719" bIns="45719" numCol="1" anchor="ctr">
                  <a:noAutofit/>
                </a:bodyPr>
                <a:lstStyle/>
                <a:p>
                  <a:pPr>
                    <a:defRPr>
                      <a:solidFill>
                        <a:srgbClr val="FFFFFF"/>
                      </a:solidFill>
                    </a:defRPr>
                  </a:pPr>
                  <a:endParaRPr/>
                </a:p>
              </p:txBody>
            </p:sp>
          </p:grpSp>
          <p:grpSp>
            <p:nvGrpSpPr>
              <p:cNvPr id="2470" name="AutoShape 35"/>
              <p:cNvGrpSpPr/>
              <p:nvPr/>
            </p:nvGrpSpPr>
            <p:grpSpPr>
              <a:xfrm>
                <a:off x="0" y="18139"/>
                <a:ext cx="200063" cy="36281"/>
                <a:chOff x="0" y="0"/>
                <a:chExt cx="200062" cy="36279"/>
              </a:xfrm>
            </p:grpSpPr>
            <p:sp>
              <p:nvSpPr>
                <p:cNvPr id="2466" name="Shape"/>
                <p:cNvSpPr/>
                <p:nvPr/>
              </p:nvSpPr>
              <p:spPr>
                <a:xfrm>
                  <a:off x="0" y="0"/>
                  <a:ext cx="200063" cy="36280"/>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66" y="0"/>
                      </a:lnTo>
                      <a:lnTo>
                        <a:pt x="21600" y="0"/>
                      </a:lnTo>
                      <a:lnTo>
                        <a:pt x="21600" y="4693"/>
                      </a:lnTo>
                      <a:lnTo>
                        <a:pt x="18534" y="21600"/>
                      </a:lnTo>
                      <a:lnTo>
                        <a:pt x="0" y="21600"/>
                      </a:lnTo>
                      <a:close/>
                    </a:path>
                  </a:pathLst>
                </a:custGeom>
                <a:solidFill>
                  <a:srgbClr val="FF0000"/>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67" name="Shape"/>
                <p:cNvSpPr/>
                <p:nvPr/>
              </p:nvSpPr>
              <p:spPr>
                <a:xfrm>
                  <a:off x="171665" y="0"/>
                  <a:ext cx="28398" cy="36280"/>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21600" y="0"/>
                      </a:lnTo>
                      <a:lnTo>
                        <a:pt x="21600" y="4693"/>
                      </a:lnTo>
                      <a:lnTo>
                        <a:pt x="0" y="21600"/>
                      </a:lnTo>
                      <a:close/>
                    </a:path>
                  </a:pathLst>
                </a:custGeom>
                <a:solidFill>
                  <a:srgbClr val="000000">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68" name="Shape"/>
                <p:cNvSpPr/>
                <p:nvPr/>
              </p:nvSpPr>
              <p:spPr>
                <a:xfrm>
                  <a:off x="0" y="0"/>
                  <a:ext cx="200063" cy="2839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66" y="0"/>
                      </a:lnTo>
                      <a:lnTo>
                        <a:pt x="21600" y="0"/>
                      </a:lnTo>
                      <a:lnTo>
                        <a:pt x="18534" y="21600"/>
                      </a:lnTo>
                      <a:close/>
                    </a:path>
                  </a:pathLst>
                </a:custGeom>
                <a:solidFill>
                  <a:srgbClr val="FFFFFF">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69" name="Shape"/>
                <p:cNvSpPr/>
                <p:nvPr/>
              </p:nvSpPr>
              <p:spPr>
                <a:xfrm>
                  <a:off x="0" y="0"/>
                  <a:ext cx="200063" cy="36280"/>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66" y="0"/>
                      </a:lnTo>
                      <a:lnTo>
                        <a:pt x="21600" y="0"/>
                      </a:lnTo>
                      <a:lnTo>
                        <a:pt x="21600" y="4693"/>
                      </a:lnTo>
                      <a:lnTo>
                        <a:pt x="18534" y="21600"/>
                      </a:lnTo>
                      <a:lnTo>
                        <a:pt x="0" y="21600"/>
                      </a:lnTo>
                      <a:close/>
                      <a:moveTo>
                        <a:pt x="0" y="16907"/>
                      </a:moveTo>
                      <a:lnTo>
                        <a:pt x="18534" y="16907"/>
                      </a:lnTo>
                      <a:lnTo>
                        <a:pt x="21600" y="0"/>
                      </a:lnTo>
                      <a:moveTo>
                        <a:pt x="18534" y="16907"/>
                      </a:moveTo>
                      <a:lnTo>
                        <a:pt x="18534" y="21600"/>
                      </a:lnTo>
                    </a:path>
                  </a:pathLst>
                </a:custGeom>
                <a:noFill/>
                <a:ln w="12700" cap="flat">
                  <a:solidFill>
                    <a:srgbClr val="FF0000"/>
                  </a:solidFill>
                  <a:prstDash val="solid"/>
                  <a:miter lim="800000"/>
                </a:ln>
                <a:effectLst/>
              </p:spPr>
              <p:txBody>
                <a:bodyPr vert="eaVert" wrap="square" lIns="45719" tIns="45719" rIns="45719" bIns="45719" numCol="1" anchor="ctr">
                  <a:noAutofit/>
                </a:bodyPr>
                <a:lstStyle/>
                <a:p>
                  <a:pPr>
                    <a:defRPr>
                      <a:solidFill>
                        <a:srgbClr val="FFFFFF"/>
                      </a:solidFill>
                    </a:defRPr>
                  </a:pPr>
                  <a:endParaRPr/>
                </a:p>
              </p:txBody>
            </p:sp>
          </p:grpSp>
        </p:grpSp>
        <p:grpSp>
          <p:nvGrpSpPr>
            <p:cNvPr id="2476" name="AutoShape 38"/>
            <p:cNvGrpSpPr/>
            <p:nvPr/>
          </p:nvGrpSpPr>
          <p:grpSpPr>
            <a:xfrm>
              <a:off x="1357952" y="401666"/>
              <a:ext cx="200064" cy="35903"/>
              <a:chOff x="0" y="0"/>
              <a:chExt cx="200062" cy="35901"/>
            </a:xfrm>
          </p:grpSpPr>
          <p:sp>
            <p:nvSpPr>
              <p:cNvPr id="2472" name="Shape"/>
              <p:cNvSpPr/>
              <p:nvPr/>
            </p:nvSpPr>
            <p:spPr>
              <a:xfrm>
                <a:off x="-1" y="-1"/>
                <a:ext cx="200064" cy="35903"/>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34" y="0"/>
                    </a:lnTo>
                    <a:lnTo>
                      <a:pt x="21600" y="0"/>
                    </a:lnTo>
                    <a:lnTo>
                      <a:pt x="21600" y="4693"/>
                    </a:lnTo>
                    <a:lnTo>
                      <a:pt x="18566" y="21600"/>
                    </a:lnTo>
                    <a:lnTo>
                      <a:pt x="0" y="21600"/>
                    </a:lnTo>
                    <a:close/>
                  </a:path>
                </a:pathLst>
              </a:custGeom>
              <a:solidFill>
                <a:schemeClr val="accent1"/>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73" name="Shape"/>
              <p:cNvSpPr/>
              <p:nvPr/>
            </p:nvSpPr>
            <p:spPr>
              <a:xfrm>
                <a:off x="171961" y="-1"/>
                <a:ext cx="28102" cy="35903"/>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21600" y="0"/>
                    </a:lnTo>
                    <a:lnTo>
                      <a:pt x="21600" y="4693"/>
                    </a:lnTo>
                    <a:lnTo>
                      <a:pt x="0" y="21600"/>
                    </a:lnTo>
                    <a:close/>
                  </a:path>
                </a:pathLst>
              </a:custGeom>
              <a:solidFill>
                <a:srgbClr val="000000">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74" name="Shape"/>
              <p:cNvSpPr/>
              <p:nvPr/>
            </p:nvSpPr>
            <p:spPr>
              <a:xfrm>
                <a:off x="-1" y="-1"/>
                <a:ext cx="200064" cy="2810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34" y="0"/>
                    </a:lnTo>
                    <a:lnTo>
                      <a:pt x="21600" y="0"/>
                    </a:lnTo>
                    <a:lnTo>
                      <a:pt x="18566" y="21600"/>
                    </a:lnTo>
                    <a:close/>
                  </a:path>
                </a:pathLst>
              </a:custGeom>
              <a:solidFill>
                <a:srgbClr val="FFFFFF">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75" name="Shape"/>
              <p:cNvSpPr/>
              <p:nvPr/>
            </p:nvSpPr>
            <p:spPr>
              <a:xfrm>
                <a:off x="-1" y="-1"/>
                <a:ext cx="200064" cy="35903"/>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34" y="0"/>
                    </a:lnTo>
                    <a:lnTo>
                      <a:pt x="21600" y="0"/>
                    </a:lnTo>
                    <a:lnTo>
                      <a:pt x="21600" y="4693"/>
                    </a:lnTo>
                    <a:lnTo>
                      <a:pt x="18566" y="21600"/>
                    </a:lnTo>
                    <a:lnTo>
                      <a:pt x="0" y="21600"/>
                    </a:lnTo>
                    <a:close/>
                    <a:moveTo>
                      <a:pt x="0" y="16907"/>
                    </a:moveTo>
                    <a:lnTo>
                      <a:pt x="18566" y="16907"/>
                    </a:lnTo>
                    <a:lnTo>
                      <a:pt x="21600" y="0"/>
                    </a:lnTo>
                    <a:moveTo>
                      <a:pt x="18566" y="16907"/>
                    </a:moveTo>
                    <a:lnTo>
                      <a:pt x="18566" y="21600"/>
                    </a:lnTo>
                  </a:path>
                </a:pathLst>
              </a:custGeom>
              <a:noFill/>
              <a:ln w="12700" cap="flat">
                <a:solidFill>
                  <a:schemeClr val="accent1"/>
                </a:solidFill>
                <a:prstDash val="solid"/>
                <a:miter lim="800000"/>
              </a:ln>
              <a:effectLst/>
            </p:spPr>
            <p:txBody>
              <a:bodyPr vert="eaVert" wrap="square" lIns="45719" tIns="45719" rIns="45719" bIns="45719" numCol="1" anchor="ctr">
                <a:noAutofit/>
              </a:bodyPr>
              <a:lstStyle/>
              <a:p>
                <a:pPr>
                  <a:defRPr>
                    <a:solidFill>
                      <a:srgbClr val="FFFFFF"/>
                    </a:solidFill>
                  </a:defRPr>
                </a:pPr>
                <a:endParaRPr/>
              </a:p>
            </p:txBody>
          </p:sp>
        </p:grpSp>
        <p:grpSp>
          <p:nvGrpSpPr>
            <p:cNvPr id="2481" name="AutoShape 39"/>
            <p:cNvGrpSpPr/>
            <p:nvPr/>
          </p:nvGrpSpPr>
          <p:grpSpPr>
            <a:xfrm>
              <a:off x="1057857" y="395998"/>
              <a:ext cx="200064" cy="35902"/>
              <a:chOff x="0" y="0"/>
              <a:chExt cx="200062" cy="35901"/>
            </a:xfrm>
          </p:grpSpPr>
          <p:sp>
            <p:nvSpPr>
              <p:cNvPr id="2477" name="Shape"/>
              <p:cNvSpPr/>
              <p:nvPr/>
            </p:nvSpPr>
            <p:spPr>
              <a:xfrm>
                <a:off x="-1" y="-1"/>
                <a:ext cx="200064" cy="35903"/>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34" y="0"/>
                    </a:lnTo>
                    <a:lnTo>
                      <a:pt x="21600" y="0"/>
                    </a:lnTo>
                    <a:lnTo>
                      <a:pt x="21600" y="4693"/>
                    </a:lnTo>
                    <a:lnTo>
                      <a:pt x="18566" y="21600"/>
                    </a:lnTo>
                    <a:lnTo>
                      <a:pt x="0" y="21600"/>
                    </a:lnTo>
                    <a:close/>
                  </a:path>
                </a:pathLst>
              </a:custGeom>
              <a:solidFill>
                <a:schemeClr val="accent1"/>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78" name="Shape"/>
              <p:cNvSpPr/>
              <p:nvPr/>
            </p:nvSpPr>
            <p:spPr>
              <a:xfrm>
                <a:off x="171961" y="-1"/>
                <a:ext cx="28102" cy="35903"/>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21600" y="0"/>
                    </a:lnTo>
                    <a:lnTo>
                      <a:pt x="21600" y="4693"/>
                    </a:lnTo>
                    <a:lnTo>
                      <a:pt x="0" y="21600"/>
                    </a:lnTo>
                    <a:close/>
                  </a:path>
                </a:pathLst>
              </a:custGeom>
              <a:solidFill>
                <a:srgbClr val="000000">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79" name="Shape"/>
              <p:cNvSpPr/>
              <p:nvPr/>
            </p:nvSpPr>
            <p:spPr>
              <a:xfrm>
                <a:off x="-1" y="-1"/>
                <a:ext cx="200064" cy="2810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34" y="0"/>
                    </a:lnTo>
                    <a:lnTo>
                      <a:pt x="21600" y="0"/>
                    </a:lnTo>
                    <a:lnTo>
                      <a:pt x="18566" y="21600"/>
                    </a:lnTo>
                    <a:close/>
                  </a:path>
                </a:pathLst>
              </a:custGeom>
              <a:solidFill>
                <a:srgbClr val="FFFFFF">
                  <a:alpha val="2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80" name="Shape"/>
              <p:cNvSpPr/>
              <p:nvPr/>
            </p:nvSpPr>
            <p:spPr>
              <a:xfrm>
                <a:off x="-1" y="-1"/>
                <a:ext cx="200064" cy="35903"/>
              </a:xfrm>
              <a:custGeom>
                <a:avLst/>
                <a:gdLst/>
                <a:ahLst/>
                <a:cxnLst>
                  <a:cxn ang="0">
                    <a:pos x="wd2" y="hd2"/>
                  </a:cxn>
                  <a:cxn ang="5400000">
                    <a:pos x="wd2" y="hd2"/>
                  </a:cxn>
                  <a:cxn ang="10800000">
                    <a:pos x="wd2" y="hd2"/>
                  </a:cxn>
                  <a:cxn ang="16200000">
                    <a:pos x="wd2" y="hd2"/>
                  </a:cxn>
                </a:cxnLst>
                <a:rect l="0" t="0" r="r" b="b"/>
                <a:pathLst>
                  <a:path w="21600" h="21600" extrusionOk="0">
                    <a:moveTo>
                      <a:pt x="0" y="16907"/>
                    </a:moveTo>
                    <a:lnTo>
                      <a:pt x="3034" y="0"/>
                    </a:lnTo>
                    <a:lnTo>
                      <a:pt x="21600" y="0"/>
                    </a:lnTo>
                    <a:lnTo>
                      <a:pt x="21600" y="4693"/>
                    </a:lnTo>
                    <a:lnTo>
                      <a:pt x="18566" y="21600"/>
                    </a:lnTo>
                    <a:lnTo>
                      <a:pt x="0" y="21600"/>
                    </a:lnTo>
                    <a:close/>
                    <a:moveTo>
                      <a:pt x="0" y="16907"/>
                    </a:moveTo>
                    <a:lnTo>
                      <a:pt x="18566" y="16907"/>
                    </a:lnTo>
                    <a:lnTo>
                      <a:pt x="21600" y="0"/>
                    </a:lnTo>
                    <a:moveTo>
                      <a:pt x="18566" y="16907"/>
                    </a:moveTo>
                    <a:lnTo>
                      <a:pt x="18566" y="21600"/>
                    </a:lnTo>
                  </a:path>
                </a:pathLst>
              </a:custGeom>
              <a:noFill/>
              <a:ln w="12700" cap="flat">
                <a:solidFill>
                  <a:schemeClr val="accent1"/>
                </a:solidFill>
                <a:prstDash val="solid"/>
                <a:miter lim="800000"/>
              </a:ln>
              <a:effectLst/>
            </p:spPr>
            <p:txBody>
              <a:bodyPr vert="eaVert" wrap="square" lIns="45719" tIns="45719" rIns="45719" bIns="45719" numCol="1" anchor="ctr">
                <a:noAutofit/>
              </a:bodyPr>
              <a:lstStyle/>
              <a:p>
                <a:pPr>
                  <a:defRPr>
                    <a:solidFill>
                      <a:srgbClr val="FFFFFF"/>
                    </a:solidFill>
                  </a:defRPr>
                </a:pPr>
                <a:endParaRPr/>
              </a:p>
            </p:txBody>
          </p:sp>
        </p:grpSp>
        <p:grpSp>
          <p:nvGrpSpPr>
            <p:cNvPr id="2493" name="Group 58"/>
            <p:cNvGrpSpPr/>
            <p:nvPr/>
          </p:nvGrpSpPr>
          <p:grpSpPr>
            <a:xfrm>
              <a:off x="-1" y="44055"/>
              <a:ext cx="189173" cy="559859"/>
              <a:chOff x="0" y="0"/>
              <a:chExt cx="189171" cy="559858"/>
            </a:xfrm>
          </p:grpSpPr>
          <p:grpSp>
            <p:nvGrpSpPr>
              <p:cNvPr id="2490" name="Group 15"/>
              <p:cNvGrpSpPr/>
              <p:nvPr/>
            </p:nvGrpSpPr>
            <p:grpSpPr>
              <a:xfrm>
                <a:off x="3015" y="-1"/>
                <a:ext cx="166721" cy="527184"/>
                <a:chOff x="0" y="0"/>
                <a:chExt cx="166720" cy="527182"/>
              </a:xfrm>
            </p:grpSpPr>
            <p:grpSp>
              <p:nvGrpSpPr>
                <p:cNvPr id="2485" name="AutoShape 7"/>
                <p:cNvGrpSpPr/>
                <p:nvPr/>
              </p:nvGrpSpPr>
              <p:grpSpPr>
                <a:xfrm>
                  <a:off x="0" y="81105"/>
                  <a:ext cx="166721" cy="446078"/>
                  <a:chOff x="0" y="0"/>
                  <a:chExt cx="166720" cy="446077"/>
                </a:xfrm>
              </p:grpSpPr>
              <p:sp>
                <p:nvSpPr>
                  <p:cNvPr id="2482" name="Shape"/>
                  <p:cNvSpPr/>
                  <p:nvPr/>
                </p:nvSpPr>
                <p:spPr>
                  <a:xfrm flipH="1">
                    <a:off x="0" y="0"/>
                    <a:ext cx="166721" cy="446078"/>
                  </a:xfrm>
                  <a:custGeom>
                    <a:avLst/>
                    <a:gdLst/>
                    <a:ahLst/>
                    <a:cxnLst>
                      <a:cxn ang="0">
                        <a:pos x="wd2" y="hd2"/>
                      </a:cxn>
                      <a:cxn ang="5400000">
                        <a:pos x="wd2" y="hd2"/>
                      </a:cxn>
                      <a:cxn ang="10800000">
                        <a:pos x="wd2" y="hd2"/>
                      </a:cxn>
                      <a:cxn ang="16200000">
                        <a:pos x="wd2" y="hd2"/>
                      </a:cxn>
                    </a:cxnLst>
                    <a:rect l="0" t="0" r="r" b="b"/>
                    <a:pathLst>
                      <a:path w="21600" h="21600" extrusionOk="0">
                        <a:moveTo>
                          <a:pt x="0" y="2001"/>
                        </a:moveTo>
                        <a:cubicBezTo>
                          <a:pt x="0" y="896"/>
                          <a:pt x="4835" y="0"/>
                          <a:pt x="10800" y="0"/>
                        </a:cubicBezTo>
                        <a:cubicBezTo>
                          <a:pt x="16765" y="0"/>
                          <a:pt x="21600" y="896"/>
                          <a:pt x="21600" y="2001"/>
                        </a:cubicBezTo>
                        <a:lnTo>
                          <a:pt x="21600" y="19599"/>
                        </a:lnTo>
                        <a:cubicBezTo>
                          <a:pt x="21600" y="20704"/>
                          <a:pt x="16765" y="21600"/>
                          <a:pt x="10800" y="21600"/>
                        </a:cubicBezTo>
                        <a:cubicBezTo>
                          <a:pt x="4835" y="21600"/>
                          <a:pt x="0" y="20704"/>
                          <a:pt x="0" y="19599"/>
                        </a:cubicBezTo>
                        <a:close/>
                      </a:path>
                    </a:pathLst>
                  </a:custGeom>
                  <a:solidFill>
                    <a:srgbClr val="003366"/>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83" name="Oval"/>
                  <p:cNvSpPr/>
                  <p:nvPr/>
                </p:nvSpPr>
                <p:spPr>
                  <a:xfrm flipH="1">
                    <a:off x="0" y="0"/>
                    <a:ext cx="166720" cy="82662"/>
                  </a:xfrm>
                  <a:prstGeom prst="ellipse">
                    <a:avLst/>
                  </a:prstGeom>
                  <a:solidFill>
                    <a:srgbClr val="FFFFFF">
                      <a:alpha val="4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84" name="Line"/>
                  <p:cNvSpPr/>
                  <p:nvPr/>
                </p:nvSpPr>
                <p:spPr>
                  <a:xfrm flipH="1">
                    <a:off x="0" y="0"/>
                    <a:ext cx="166721" cy="446078"/>
                  </a:xfrm>
                  <a:custGeom>
                    <a:avLst/>
                    <a:gdLst/>
                    <a:ahLst/>
                    <a:cxnLst>
                      <a:cxn ang="0">
                        <a:pos x="wd2" y="hd2"/>
                      </a:cxn>
                      <a:cxn ang="5400000">
                        <a:pos x="wd2" y="hd2"/>
                      </a:cxn>
                      <a:cxn ang="10800000">
                        <a:pos x="wd2" y="hd2"/>
                      </a:cxn>
                      <a:cxn ang="16200000">
                        <a:pos x="wd2" y="hd2"/>
                      </a:cxn>
                    </a:cxnLst>
                    <a:rect l="0" t="0" r="r" b="b"/>
                    <a:pathLst>
                      <a:path w="21600" h="21600" extrusionOk="0">
                        <a:moveTo>
                          <a:pt x="21600" y="2001"/>
                        </a:moveTo>
                        <a:cubicBezTo>
                          <a:pt x="21600" y="3107"/>
                          <a:pt x="16765" y="4003"/>
                          <a:pt x="10800" y="4003"/>
                        </a:cubicBezTo>
                        <a:cubicBezTo>
                          <a:pt x="4835" y="4003"/>
                          <a:pt x="0" y="3107"/>
                          <a:pt x="0" y="2001"/>
                        </a:cubicBezTo>
                        <a:cubicBezTo>
                          <a:pt x="0" y="896"/>
                          <a:pt x="4835" y="0"/>
                          <a:pt x="10800" y="0"/>
                        </a:cubicBezTo>
                        <a:cubicBezTo>
                          <a:pt x="16765" y="0"/>
                          <a:pt x="21600" y="896"/>
                          <a:pt x="21600" y="2001"/>
                        </a:cubicBezTo>
                        <a:lnTo>
                          <a:pt x="21600" y="19599"/>
                        </a:lnTo>
                        <a:cubicBezTo>
                          <a:pt x="21600" y="20704"/>
                          <a:pt x="16765" y="21600"/>
                          <a:pt x="10800" y="21600"/>
                        </a:cubicBezTo>
                        <a:cubicBezTo>
                          <a:pt x="4835" y="21600"/>
                          <a:pt x="0" y="20704"/>
                          <a:pt x="0" y="19599"/>
                        </a:cubicBezTo>
                        <a:lnTo>
                          <a:pt x="0" y="2001"/>
                        </a:lnTo>
                      </a:path>
                    </a:pathLst>
                  </a:custGeom>
                  <a:no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grpSp>
              <p:nvGrpSpPr>
                <p:cNvPr id="2489" name="AutoShape 8"/>
                <p:cNvGrpSpPr/>
                <p:nvPr/>
              </p:nvGrpSpPr>
              <p:grpSpPr>
                <a:xfrm>
                  <a:off x="0" y="-1"/>
                  <a:ext cx="166721" cy="202764"/>
                  <a:chOff x="0" y="0"/>
                  <a:chExt cx="166720" cy="202762"/>
                </a:xfrm>
              </p:grpSpPr>
              <p:sp>
                <p:nvSpPr>
                  <p:cNvPr id="2486" name="Shape"/>
                  <p:cNvSpPr/>
                  <p:nvPr/>
                </p:nvSpPr>
                <p:spPr>
                  <a:xfrm flipH="1">
                    <a:off x="0" y="0"/>
                    <a:ext cx="166721" cy="202763"/>
                  </a:xfrm>
                  <a:custGeom>
                    <a:avLst/>
                    <a:gdLst/>
                    <a:ahLst/>
                    <a:cxnLst>
                      <a:cxn ang="0">
                        <a:pos x="wd2" y="hd2"/>
                      </a:cxn>
                      <a:cxn ang="5400000">
                        <a:pos x="wd2" y="hd2"/>
                      </a:cxn>
                      <a:cxn ang="10800000">
                        <a:pos x="wd2" y="hd2"/>
                      </a:cxn>
                      <a:cxn ang="16200000">
                        <a:pos x="wd2" y="hd2"/>
                      </a:cxn>
                    </a:cxnLst>
                    <a:rect l="0" t="0" r="r" b="b"/>
                    <a:pathLst>
                      <a:path w="21600" h="21600" extrusionOk="0">
                        <a:moveTo>
                          <a:pt x="0" y="2220"/>
                        </a:moveTo>
                        <a:cubicBezTo>
                          <a:pt x="0" y="994"/>
                          <a:pt x="4835" y="0"/>
                          <a:pt x="10800" y="0"/>
                        </a:cubicBezTo>
                        <a:cubicBezTo>
                          <a:pt x="16765" y="0"/>
                          <a:pt x="21600" y="994"/>
                          <a:pt x="21600" y="2220"/>
                        </a:cubicBezTo>
                        <a:lnTo>
                          <a:pt x="21600" y="19380"/>
                        </a:lnTo>
                        <a:cubicBezTo>
                          <a:pt x="21600" y="20606"/>
                          <a:pt x="16765" y="21600"/>
                          <a:pt x="10800" y="21600"/>
                        </a:cubicBezTo>
                        <a:cubicBezTo>
                          <a:pt x="4835" y="21600"/>
                          <a:pt x="0" y="20606"/>
                          <a:pt x="0" y="19380"/>
                        </a:cubicBezTo>
                        <a:close/>
                      </a:path>
                    </a:pathLst>
                  </a:custGeom>
                  <a:solidFill>
                    <a:srgbClr val="FF9933"/>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87" name="Oval"/>
                  <p:cNvSpPr/>
                  <p:nvPr/>
                </p:nvSpPr>
                <p:spPr>
                  <a:xfrm flipH="1">
                    <a:off x="0" y="0"/>
                    <a:ext cx="166720" cy="41680"/>
                  </a:xfrm>
                  <a:prstGeom prst="ellipse">
                    <a:avLst/>
                  </a:prstGeom>
                  <a:solidFill>
                    <a:srgbClr val="FFFFFF">
                      <a:alpha val="40000"/>
                    </a:srgbClr>
                  </a:solidFill>
                  <a:ln w="12700" cap="flat">
                    <a:noFill/>
                    <a:miter lim="400000"/>
                  </a:ln>
                  <a:effectLst/>
                </p:spPr>
                <p:txBody>
                  <a:bodyPr vert="eaVert" wrap="square" lIns="45719" tIns="45719" rIns="45719" bIns="45719" numCol="1" anchor="ctr">
                    <a:noAutofit/>
                  </a:bodyPr>
                  <a:lstStyle/>
                  <a:p>
                    <a:pPr>
                      <a:defRPr>
                        <a:solidFill>
                          <a:srgbClr val="FFFFFF"/>
                        </a:solidFill>
                      </a:defRPr>
                    </a:pPr>
                    <a:endParaRPr/>
                  </a:p>
                </p:txBody>
              </p:sp>
              <p:sp>
                <p:nvSpPr>
                  <p:cNvPr id="2488" name="Line"/>
                  <p:cNvSpPr/>
                  <p:nvPr/>
                </p:nvSpPr>
                <p:spPr>
                  <a:xfrm flipH="1">
                    <a:off x="0" y="0"/>
                    <a:ext cx="166721" cy="202763"/>
                  </a:xfrm>
                  <a:custGeom>
                    <a:avLst/>
                    <a:gdLst/>
                    <a:ahLst/>
                    <a:cxnLst>
                      <a:cxn ang="0">
                        <a:pos x="wd2" y="hd2"/>
                      </a:cxn>
                      <a:cxn ang="5400000">
                        <a:pos x="wd2" y="hd2"/>
                      </a:cxn>
                      <a:cxn ang="10800000">
                        <a:pos x="wd2" y="hd2"/>
                      </a:cxn>
                      <a:cxn ang="16200000">
                        <a:pos x="wd2" y="hd2"/>
                      </a:cxn>
                    </a:cxnLst>
                    <a:rect l="0" t="0" r="r" b="b"/>
                    <a:pathLst>
                      <a:path w="21600" h="21600" extrusionOk="0">
                        <a:moveTo>
                          <a:pt x="21600" y="2220"/>
                        </a:moveTo>
                        <a:cubicBezTo>
                          <a:pt x="21600" y="3446"/>
                          <a:pt x="16765" y="4440"/>
                          <a:pt x="10800" y="4440"/>
                        </a:cubicBezTo>
                        <a:cubicBezTo>
                          <a:pt x="4835" y="4440"/>
                          <a:pt x="0" y="3446"/>
                          <a:pt x="0" y="2220"/>
                        </a:cubicBezTo>
                        <a:cubicBezTo>
                          <a:pt x="0" y="994"/>
                          <a:pt x="4835" y="0"/>
                          <a:pt x="10800" y="0"/>
                        </a:cubicBezTo>
                        <a:cubicBezTo>
                          <a:pt x="16765" y="0"/>
                          <a:pt x="21600" y="994"/>
                          <a:pt x="21600" y="2220"/>
                        </a:cubicBezTo>
                        <a:lnTo>
                          <a:pt x="21600" y="19380"/>
                        </a:lnTo>
                        <a:cubicBezTo>
                          <a:pt x="21600" y="20606"/>
                          <a:pt x="16765" y="21600"/>
                          <a:pt x="10800" y="21600"/>
                        </a:cubicBezTo>
                        <a:cubicBezTo>
                          <a:pt x="4835" y="21600"/>
                          <a:pt x="0" y="20606"/>
                          <a:pt x="0" y="19380"/>
                        </a:cubicBezTo>
                        <a:lnTo>
                          <a:pt x="0" y="2220"/>
                        </a:lnTo>
                      </a:path>
                    </a:pathLst>
                  </a:custGeom>
                  <a:noFill/>
                  <a:ln w="12700" cap="flat">
                    <a:solidFill>
                      <a:srgbClr val="FFFFFF"/>
                    </a:solidFill>
                    <a:prstDash val="solid"/>
                    <a:round/>
                  </a:ln>
                  <a:effectLst/>
                </p:spPr>
                <p:txBody>
                  <a:bodyPr vert="eaVert" wrap="square" lIns="45719" tIns="45719" rIns="45719" bIns="45719" numCol="1" anchor="ctr">
                    <a:noAutofit/>
                  </a:bodyPr>
                  <a:lstStyle/>
                  <a:p>
                    <a:pPr>
                      <a:defRPr>
                        <a:solidFill>
                          <a:srgbClr val="FFFFFF"/>
                        </a:solidFill>
                      </a:defRPr>
                    </a:pPr>
                    <a:endParaRPr/>
                  </a:p>
                </p:txBody>
              </p:sp>
            </p:grpSp>
          </p:grpSp>
          <p:sp>
            <p:nvSpPr>
              <p:cNvPr id="2491" name="TextBox 64"/>
              <p:cNvSpPr txBox="1"/>
              <p:nvPr/>
            </p:nvSpPr>
            <p:spPr>
              <a:xfrm rot="5400000">
                <a:off x="-3444" y="11068"/>
                <a:ext cx="196060" cy="18917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spcBef>
                    <a:spcPts val="300"/>
                  </a:spcBef>
                  <a:defRPr>
                    <a:solidFill>
                      <a:srgbClr val="059797"/>
                    </a:solidFill>
                  </a:defRPr>
                </a:lvl1pPr>
              </a:lstStyle>
              <a:p>
                <a:r>
                  <a:t>+</a:t>
                </a:r>
              </a:p>
            </p:txBody>
          </p:sp>
          <p:sp>
            <p:nvSpPr>
              <p:cNvPr id="2492" name="TextBox 65"/>
              <p:cNvSpPr txBox="1"/>
              <p:nvPr/>
            </p:nvSpPr>
            <p:spPr>
              <a:xfrm rot="5400000">
                <a:off x="-3444" y="367242"/>
                <a:ext cx="196060" cy="18917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spcBef>
                    <a:spcPts val="300"/>
                  </a:spcBef>
                  <a:defRPr>
                    <a:solidFill>
                      <a:srgbClr val="059797"/>
                    </a:solidFill>
                  </a:defRPr>
                </a:lvl1pPr>
              </a:lstStyle>
              <a:p>
                <a:r>
                  <a:t>-</a:t>
                </a:r>
              </a:p>
            </p:txBody>
          </p:sp>
        </p:grpSp>
        <p:sp>
          <p:nvSpPr>
            <p:cNvPr id="2494" name="Line 14"/>
            <p:cNvSpPr/>
            <p:nvPr/>
          </p:nvSpPr>
          <p:spPr>
            <a:xfrm flipH="1">
              <a:off x="90886" y="0"/>
              <a:ext cx="1" cy="60467"/>
            </a:xfrm>
            <a:prstGeom prst="line">
              <a:avLst/>
            </a:prstGeom>
            <a:noFill/>
            <a:ln w="38100" cap="flat">
              <a:solidFill>
                <a:srgbClr val="969696"/>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495" name="Line 18"/>
            <p:cNvSpPr/>
            <p:nvPr/>
          </p:nvSpPr>
          <p:spPr>
            <a:xfrm flipV="1">
              <a:off x="570874" y="-1"/>
              <a:ext cx="1" cy="194357"/>
            </a:xfrm>
            <a:prstGeom prst="line">
              <a:avLst/>
            </a:prstGeom>
            <a:noFill/>
            <a:ln w="38100" cap="flat">
              <a:solidFill>
                <a:srgbClr val="969696"/>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pic>
        <p:nvPicPr>
          <p:cNvPr id="2497" name="Picture 4" descr="Picture 4"/>
          <p:cNvPicPr>
            <a:picLocks noChangeAspect="1"/>
          </p:cNvPicPr>
          <p:nvPr/>
        </p:nvPicPr>
        <p:blipFill>
          <a:blip r:embed="rId5"/>
          <a:stretch>
            <a:fillRect/>
          </a:stretch>
        </p:blipFill>
        <p:spPr>
          <a:xfrm>
            <a:off x="6828035" y="3438009"/>
            <a:ext cx="1722146" cy="1379911"/>
          </a:xfrm>
          <a:prstGeom prst="rect">
            <a:avLst/>
          </a:prstGeom>
          <a:ln w="12700">
            <a:miter lim="400000"/>
          </a:ln>
        </p:spPr>
      </p:pic>
      <p:sp>
        <p:nvSpPr>
          <p:cNvPr id="2498" name="Rectangle 3"/>
          <p:cNvSpPr txBox="1"/>
          <p:nvPr/>
        </p:nvSpPr>
        <p:spPr>
          <a:xfrm>
            <a:off x="773729" y="4697158"/>
            <a:ext cx="1291577" cy="38868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lvl1pPr>
          </a:lstStyle>
          <a:p>
            <a:r>
              <a:t>Fuel Cells</a:t>
            </a:r>
          </a:p>
        </p:txBody>
      </p:sp>
      <p:sp>
        <p:nvSpPr>
          <p:cNvPr id="2499" name="Rectangle 3"/>
          <p:cNvSpPr txBox="1"/>
          <p:nvPr/>
        </p:nvSpPr>
        <p:spPr>
          <a:xfrm>
            <a:off x="3803289" y="4319490"/>
            <a:ext cx="1791423" cy="49515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lvl1pPr>
          </a:lstStyle>
          <a:p>
            <a:r>
              <a:t>Super Capacitors</a:t>
            </a:r>
          </a:p>
        </p:txBody>
      </p:sp>
      <p:sp>
        <p:nvSpPr>
          <p:cNvPr id="2500" name="Rectangle 3"/>
          <p:cNvSpPr txBox="1"/>
          <p:nvPr/>
        </p:nvSpPr>
        <p:spPr>
          <a:xfrm>
            <a:off x="6829383" y="4874958"/>
            <a:ext cx="1791423" cy="49515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lvl1pPr>
          </a:lstStyle>
          <a:p>
            <a:r>
              <a:t>Super Batteries</a:t>
            </a:r>
          </a:p>
        </p:txBody>
      </p:sp>
      <p:grpSp>
        <p:nvGrpSpPr>
          <p:cNvPr id="2529" name="Group"/>
          <p:cNvGrpSpPr/>
          <p:nvPr/>
        </p:nvGrpSpPr>
        <p:grpSpPr>
          <a:xfrm>
            <a:off x="2552657" y="5120102"/>
            <a:ext cx="3782547" cy="1179970"/>
            <a:chOff x="0" y="0"/>
            <a:chExt cx="3782546" cy="1179969"/>
          </a:xfrm>
        </p:grpSpPr>
        <p:grpSp>
          <p:nvGrpSpPr>
            <p:cNvPr id="2507" name="Group"/>
            <p:cNvGrpSpPr/>
            <p:nvPr/>
          </p:nvGrpSpPr>
          <p:grpSpPr>
            <a:xfrm>
              <a:off x="0" y="291112"/>
              <a:ext cx="1367407" cy="495158"/>
              <a:chOff x="0" y="0"/>
              <a:chExt cx="1367406" cy="495156"/>
            </a:xfrm>
          </p:grpSpPr>
          <p:grpSp>
            <p:nvGrpSpPr>
              <p:cNvPr id="2505" name="Group"/>
              <p:cNvGrpSpPr/>
              <p:nvPr/>
            </p:nvGrpSpPr>
            <p:grpSpPr>
              <a:xfrm>
                <a:off x="-1" y="246237"/>
                <a:ext cx="480995" cy="128040"/>
                <a:chOff x="0" y="0"/>
                <a:chExt cx="480993" cy="128039"/>
              </a:xfrm>
            </p:grpSpPr>
            <p:sp>
              <p:nvSpPr>
                <p:cNvPr id="2501" name="Rectangle"/>
                <p:cNvSpPr/>
                <p:nvPr/>
              </p:nvSpPr>
              <p:spPr>
                <a:xfrm>
                  <a:off x="59193" y="0"/>
                  <a:ext cx="108931" cy="128040"/>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sp>
              <p:nvSpPr>
                <p:cNvPr id="2502" name="Rectangle"/>
                <p:cNvSpPr/>
                <p:nvPr/>
              </p:nvSpPr>
              <p:spPr>
                <a:xfrm>
                  <a:off x="0" y="27226"/>
                  <a:ext cx="80980" cy="20536"/>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sp>
              <p:nvSpPr>
                <p:cNvPr id="2503" name="Rectangle"/>
                <p:cNvSpPr/>
                <p:nvPr/>
              </p:nvSpPr>
              <p:spPr>
                <a:xfrm>
                  <a:off x="0" y="80126"/>
                  <a:ext cx="80980" cy="20536"/>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sp>
              <p:nvSpPr>
                <p:cNvPr id="2504" name="Rectangle"/>
                <p:cNvSpPr/>
                <p:nvPr/>
              </p:nvSpPr>
              <p:spPr>
                <a:xfrm>
                  <a:off x="164756" y="48230"/>
                  <a:ext cx="316238" cy="31580"/>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grpSp>
          <p:pic>
            <p:nvPicPr>
              <p:cNvPr id="2506" name="Electric car gif.gif" descr="Electric car gif.gif"/>
              <p:cNvPicPr>
                <a:picLocks noChangeAspect="1"/>
              </p:cNvPicPr>
              <p:nvPr/>
            </p:nvPicPr>
            <p:blipFill>
              <a:blip r:embed="rId6"/>
              <a:srcRect l="32043"/>
              <a:stretch>
                <a:fillRect/>
              </a:stretch>
            </p:blipFill>
            <p:spPr>
              <a:xfrm>
                <a:off x="497284" y="0"/>
                <a:ext cx="870123" cy="495157"/>
              </a:xfrm>
              <a:prstGeom prst="rect">
                <a:avLst/>
              </a:prstGeom>
              <a:ln w="12700" cap="flat">
                <a:noFill/>
                <a:miter lim="400000"/>
              </a:ln>
              <a:effectLst/>
            </p:spPr>
          </p:pic>
        </p:grpSp>
        <p:grpSp>
          <p:nvGrpSpPr>
            <p:cNvPr id="2514" name="Group"/>
            <p:cNvGrpSpPr/>
            <p:nvPr/>
          </p:nvGrpSpPr>
          <p:grpSpPr>
            <a:xfrm>
              <a:off x="1246739" y="0"/>
              <a:ext cx="1367408" cy="495157"/>
              <a:chOff x="0" y="0"/>
              <a:chExt cx="1367406" cy="495156"/>
            </a:xfrm>
          </p:grpSpPr>
          <p:grpSp>
            <p:nvGrpSpPr>
              <p:cNvPr id="2512" name="Group"/>
              <p:cNvGrpSpPr/>
              <p:nvPr/>
            </p:nvGrpSpPr>
            <p:grpSpPr>
              <a:xfrm>
                <a:off x="-1" y="246237"/>
                <a:ext cx="480995" cy="128040"/>
                <a:chOff x="0" y="0"/>
                <a:chExt cx="480993" cy="128039"/>
              </a:xfrm>
            </p:grpSpPr>
            <p:sp>
              <p:nvSpPr>
                <p:cNvPr id="2508" name="Rectangle"/>
                <p:cNvSpPr/>
                <p:nvPr/>
              </p:nvSpPr>
              <p:spPr>
                <a:xfrm>
                  <a:off x="59193" y="0"/>
                  <a:ext cx="108931" cy="128040"/>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sp>
              <p:nvSpPr>
                <p:cNvPr id="2509" name="Rectangle"/>
                <p:cNvSpPr/>
                <p:nvPr/>
              </p:nvSpPr>
              <p:spPr>
                <a:xfrm>
                  <a:off x="0" y="27226"/>
                  <a:ext cx="80980" cy="20536"/>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sp>
              <p:nvSpPr>
                <p:cNvPr id="2510" name="Rectangle"/>
                <p:cNvSpPr/>
                <p:nvPr/>
              </p:nvSpPr>
              <p:spPr>
                <a:xfrm>
                  <a:off x="0" y="80126"/>
                  <a:ext cx="80980" cy="20536"/>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sp>
              <p:nvSpPr>
                <p:cNvPr id="2511" name="Rectangle"/>
                <p:cNvSpPr/>
                <p:nvPr/>
              </p:nvSpPr>
              <p:spPr>
                <a:xfrm>
                  <a:off x="164756" y="48230"/>
                  <a:ext cx="316238" cy="31580"/>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grpSp>
          <p:pic>
            <p:nvPicPr>
              <p:cNvPr id="2513" name="Electric car gif.gif" descr="Electric car gif.gif"/>
              <p:cNvPicPr>
                <a:picLocks noChangeAspect="1"/>
              </p:cNvPicPr>
              <p:nvPr/>
            </p:nvPicPr>
            <p:blipFill>
              <a:blip r:embed="rId6"/>
              <a:srcRect l="32043"/>
              <a:stretch>
                <a:fillRect/>
              </a:stretch>
            </p:blipFill>
            <p:spPr>
              <a:xfrm>
                <a:off x="497284" y="0"/>
                <a:ext cx="870123" cy="495157"/>
              </a:xfrm>
              <a:prstGeom prst="rect">
                <a:avLst/>
              </a:prstGeom>
              <a:ln w="12700" cap="flat">
                <a:noFill/>
                <a:miter lim="400000"/>
              </a:ln>
              <a:effectLst/>
            </p:spPr>
          </p:pic>
        </p:grpSp>
        <p:grpSp>
          <p:nvGrpSpPr>
            <p:cNvPr id="2521" name="Group"/>
            <p:cNvGrpSpPr/>
            <p:nvPr/>
          </p:nvGrpSpPr>
          <p:grpSpPr>
            <a:xfrm>
              <a:off x="1168400" y="684812"/>
              <a:ext cx="1367407" cy="495158"/>
              <a:chOff x="0" y="0"/>
              <a:chExt cx="1367406" cy="495156"/>
            </a:xfrm>
          </p:grpSpPr>
          <p:grpSp>
            <p:nvGrpSpPr>
              <p:cNvPr id="2519" name="Group"/>
              <p:cNvGrpSpPr/>
              <p:nvPr/>
            </p:nvGrpSpPr>
            <p:grpSpPr>
              <a:xfrm>
                <a:off x="-1" y="246237"/>
                <a:ext cx="480995" cy="128040"/>
                <a:chOff x="0" y="0"/>
                <a:chExt cx="480993" cy="128039"/>
              </a:xfrm>
            </p:grpSpPr>
            <p:sp>
              <p:nvSpPr>
                <p:cNvPr id="2515" name="Rectangle"/>
                <p:cNvSpPr/>
                <p:nvPr/>
              </p:nvSpPr>
              <p:spPr>
                <a:xfrm>
                  <a:off x="59193" y="0"/>
                  <a:ext cx="108931" cy="128040"/>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sp>
              <p:nvSpPr>
                <p:cNvPr id="2516" name="Rectangle"/>
                <p:cNvSpPr/>
                <p:nvPr/>
              </p:nvSpPr>
              <p:spPr>
                <a:xfrm>
                  <a:off x="0" y="27226"/>
                  <a:ext cx="80980" cy="20536"/>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sp>
              <p:nvSpPr>
                <p:cNvPr id="2517" name="Rectangle"/>
                <p:cNvSpPr/>
                <p:nvPr/>
              </p:nvSpPr>
              <p:spPr>
                <a:xfrm>
                  <a:off x="0" y="80126"/>
                  <a:ext cx="80980" cy="20536"/>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sp>
              <p:nvSpPr>
                <p:cNvPr id="2518" name="Rectangle"/>
                <p:cNvSpPr/>
                <p:nvPr/>
              </p:nvSpPr>
              <p:spPr>
                <a:xfrm>
                  <a:off x="164756" y="48230"/>
                  <a:ext cx="316238" cy="31580"/>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grpSp>
          <p:pic>
            <p:nvPicPr>
              <p:cNvPr id="2520" name="Electric car gif.gif" descr="Electric car gif.gif"/>
              <p:cNvPicPr>
                <a:picLocks noChangeAspect="1"/>
              </p:cNvPicPr>
              <p:nvPr/>
            </p:nvPicPr>
            <p:blipFill>
              <a:blip r:embed="rId6"/>
              <a:srcRect l="32043"/>
              <a:stretch>
                <a:fillRect/>
              </a:stretch>
            </p:blipFill>
            <p:spPr>
              <a:xfrm>
                <a:off x="497284" y="0"/>
                <a:ext cx="870123" cy="495157"/>
              </a:xfrm>
              <a:prstGeom prst="rect">
                <a:avLst/>
              </a:prstGeom>
              <a:ln w="12700" cap="flat">
                <a:noFill/>
                <a:miter lim="400000"/>
              </a:ln>
              <a:effectLst/>
            </p:spPr>
          </p:pic>
        </p:grpSp>
        <p:grpSp>
          <p:nvGrpSpPr>
            <p:cNvPr id="2528" name="Group"/>
            <p:cNvGrpSpPr/>
            <p:nvPr/>
          </p:nvGrpSpPr>
          <p:grpSpPr>
            <a:xfrm>
              <a:off x="2415139" y="393700"/>
              <a:ext cx="1367408" cy="495157"/>
              <a:chOff x="0" y="0"/>
              <a:chExt cx="1367406" cy="495156"/>
            </a:xfrm>
          </p:grpSpPr>
          <p:grpSp>
            <p:nvGrpSpPr>
              <p:cNvPr id="2526" name="Group"/>
              <p:cNvGrpSpPr/>
              <p:nvPr/>
            </p:nvGrpSpPr>
            <p:grpSpPr>
              <a:xfrm>
                <a:off x="-1" y="246237"/>
                <a:ext cx="480995" cy="128040"/>
                <a:chOff x="0" y="0"/>
                <a:chExt cx="480993" cy="128039"/>
              </a:xfrm>
            </p:grpSpPr>
            <p:sp>
              <p:nvSpPr>
                <p:cNvPr id="2522" name="Rectangle"/>
                <p:cNvSpPr/>
                <p:nvPr/>
              </p:nvSpPr>
              <p:spPr>
                <a:xfrm>
                  <a:off x="59193" y="0"/>
                  <a:ext cx="108931" cy="128040"/>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sp>
              <p:nvSpPr>
                <p:cNvPr id="2523" name="Rectangle"/>
                <p:cNvSpPr/>
                <p:nvPr/>
              </p:nvSpPr>
              <p:spPr>
                <a:xfrm>
                  <a:off x="0" y="27226"/>
                  <a:ext cx="80980" cy="20536"/>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sp>
              <p:nvSpPr>
                <p:cNvPr id="2524" name="Rectangle"/>
                <p:cNvSpPr/>
                <p:nvPr/>
              </p:nvSpPr>
              <p:spPr>
                <a:xfrm>
                  <a:off x="0" y="80126"/>
                  <a:ext cx="80980" cy="20536"/>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sp>
              <p:nvSpPr>
                <p:cNvPr id="2525" name="Rectangle"/>
                <p:cNvSpPr/>
                <p:nvPr/>
              </p:nvSpPr>
              <p:spPr>
                <a:xfrm>
                  <a:off x="164756" y="48230"/>
                  <a:ext cx="316238" cy="31580"/>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grpSp>
          <p:pic>
            <p:nvPicPr>
              <p:cNvPr id="2527" name="Electric car gif.gif" descr="Electric car gif.gif"/>
              <p:cNvPicPr>
                <a:picLocks noChangeAspect="1"/>
              </p:cNvPicPr>
              <p:nvPr/>
            </p:nvPicPr>
            <p:blipFill>
              <a:blip r:embed="rId6"/>
              <a:srcRect l="32043"/>
              <a:stretch>
                <a:fillRect/>
              </a:stretch>
            </p:blipFill>
            <p:spPr>
              <a:xfrm>
                <a:off x="497284" y="0"/>
                <a:ext cx="870123" cy="495157"/>
              </a:xfrm>
              <a:prstGeom prst="rect">
                <a:avLst/>
              </a:prstGeom>
              <a:ln w="12700" cap="flat">
                <a:noFill/>
                <a:miter lim="400000"/>
              </a:ln>
              <a:effectLst/>
            </p:spPr>
          </p:pic>
        </p:grpSp>
      </p:grpSp>
      <p:sp>
        <p:nvSpPr>
          <p:cNvPr id="2530" name="Rectangle 3"/>
          <p:cNvSpPr txBox="1"/>
          <p:nvPr/>
        </p:nvSpPr>
        <p:spPr>
          <a:xfrm>
            <a:off x="3248354" y="6477026"/>
            <a:ext cx="2923955" cy="38868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400"/>
              </a:spcBef>
              <a:tabLst>
                <a:tab pos="444500" algn="l"/>
                <a:tab pos="1016000" algn="l"/>
                <a:tab pos="1473200" algn="l"/>
                <a:tab pos="19304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lvl1pPr>
          </a:lstStyle>
          <a:p>
            <a:r>
              <a:t>+ Lots &amp; Lots of PEVs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2" name="Rectangle 2"/>
          <p:cNvSpPr txBox="1">
            <a:spLocks noGrp="1"/>
          </p:cNvSpPr>
          <p:nvPr>
            <p:ph type="title"/>
          </p:nvPr>
        </p:nvSpPr>
        <p:spPr>
          <a:xfrm>
            <a:off x="304800" y="76200"/>
            <a:ext cx="8534400" cy="381000"/>
          </a:xfrm>
          <a:prstGeom prst="rect">
            <a:avLst/>
          </a:prstGeom>
        </p:spPr>
        <p:txBody>
          <a:bodyPr/>
          <a:lstStyle>
            <a:lvl1pPr>
              <a:defRPr sz="2000" i="1">
                <a:latin typeface="+mn-lt"/>
                <a:ea typeface="+mn-ea"/>
                <a:cs typeface="+mn-cs"/>
                <a:sym typeface="Arial"/>
              </a:defRPr>
            </a:lvl1pPr>
          </a:lstStyle>
          <a:p>
            <a:r>
              <a:t>How V2G could help balance supply &amp; demand in a future Green Grid:</a:t>
            </a:r>
          </a:p>
        </p:txBody>
      </p:sp>
      <p:grpSp>
        <p:nvGrpSpPr>
          <p:cNvPr id="2542" name="Group"/>
          <p:cNvGrpSpPr/>
          <p:nvPr/>
        </p:nvGrpSpPr>
        <p:grpSpPr>
          <a:xfrm>
            <a:off x="3049013" y="4337714"/>
            <a:ext cx="6033919" cy="914628"/>
            <a:chOff x="0" y="0"/>
            <a:chExt cx="6033917" cy="914626"/>
          </a:xfrm>
        </p:grpSpPr>
        <p:grpSp>
          <p:nvGrpSpPr>
            <p:cNvPr id="2535" name="Group 22"/>
            <p:cNvGrpSpPr/>
            <p:nvPr/>
          </p:nvGrpSpPr>
          <p:grpSpPr>
            <a:xfrm>
              <a:off x="-1" y="0"/>
              <a:ext cx="6033919" cy="896408"/>
              <a:chOff x="0" y="0"/>
              <a:chExt cx="6033917" cy="896407"/>
            </a:xfrm>
          </p:grpSpPr>
          <p:sp>
            <p:nvSpPr>
              <p:cNvPr id="2533" name="Straight Arrow Connector 27"/>
              <p:cNvSpPr/>
              <p:nvPr/>
            </p:nvSpPr>
            <p:spPr>
              <a:xfrm>
                <a:off x="10952" y="894551"/>
                <a:ext cx="6022967" cy="1857"/>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2534" name="Straight Arrow Connector 28"/>
              <p:cNvSpPr/>
              <p:nvPr/>
            </p:nvSpPr>
            <p:spPr>
              <a:xfrm flipV="1">
                <a:off x="0" y="0"/>
                <a:ext cx="1479" cy="895964"/>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grpSp>
        <p:sp>
          <p:nvSpPr>
            <p:cNvPr id="2536" name="Rectangle 37"/>
            <p:cNvSpPr/>
            <p:nvPr/>
          </p:nvSpPr>
          <p:spPr>
            <a:xfrm>
              <a:off x="28383" y="570106"/>
              <a:ext cx="1524582" cy="304352"/>
            </a:xfrm>
            <a:prstGeom prst="rect">
              <a:avLst/>
            </a:prstGeom>
            <a:solidFill>
              <a:srgbClr val="9ABADD"/>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537" name="TextBox 40"/>
            <p:cNvSpPr txBox="1"/>
            <p:nvPr/>
          </p:nvSpPr>
          <p:spPr>
            <a:xfrm>
              <a:off x="368892" y="545990"/>
              <a:ext cx="732453" cy="32974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500">
                  <a:solidFill>
                    <a:srgbClr val="FFFFFF"/>
                  </a:solidFill>
                </a:defRPr>
              </a:lvl1pPr>
            </a:lstStyle>
            <a:p>
              <a:r>
                <a:t> Home</a:t>
              </a:r>
            </a:p>
          </p:txBody>
        </p:sp>
        <p:sp>
          <p:nvSpPr>
            <p:cNvPr id="2538" name="Rectangle 43"/>
            <p:cNvSpPr/>
            <p:nvPr/>
          </p:nvSpPr>
          <p:spPr>
            <a:xfrm>
              <a:off x="4087179" y="563343"/>
              <a:ext cx="1591935" cy="317878"/>
            </a:xfrm>
            <a:prstGeom prst="rect">
              <a:avLst/>
            </a:prstGeom>
            <a:solidFill>
              <a:srgbClr val="9ABADD"/>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539" name="TextBox 42"/>
            <p:cNvSpPr txBox="1"/>
            <p:nvPr/>
          </p:nvSpPr>
          <p:spPr>
            <a:xfrm>
              <a:off x="4114942" y="557857"/>
              <a:ext cx="1536409" cy="32974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500">
                  <a:solidFill>
                    <a:srgbClr val="FFFFFF"/>
                  </a:solidFill>
                </a:defRPr>
              </a:lvl1pPr>
            </a:lstStyle>
            <a:p>
              <a:r>
                <a:t> Home</a:t>
              </a:r>
            </a:p>
          </p:txBody>
        </p:sp>
        <p:sp>
          <p:nvSpPr>
            <p:cNvPr id="2540" name="Rectangle 44"/>
            <p:cNvSpPr/>
            <p:nvPr/>
          </p:nvSpPr>
          <p:spPr>
            <a:xfrm>
              <a:off x="1986776" y="571738"/>
              <a:ext cx="1724807" cy="301088"/>
            </a:xfrm>
            <a:prstGeom prst="rect">
              <a:avLst/>
            </a:prstGeom>
            <a:solidFill>
              <a:srgbClr val="CAA5DD"/>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541" name="TextBox 45"/>
            <p:cNvSpPr txBox="1"/>
            <p:nvPr/>
          </p:nvSpPr>
          <p:spPr>
            <a:xfrm>
              <a:off x="2489220" y="558624"/>
              <a:ext cx="732453" cy="35600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500">
                  <a:solidFill>
                    <a:srgbClr val="FFFFFF"/>
                  </a:solidFill>
                </a:defRPr>
              </a:lvl1pPr>
            </a:lstStyle>
            <a:p>
              <a:r>
                <a:t> Work</a:t>
              </a:r>
            </a:p>
          </p:txBody>
        </p:sp>
      </p:grpSp>
      <p:sp>
        <p:nvSpPr>
          <p:cNvPr id="2543" name="TextBox 40"/>
          <p:cNvSpPr txBox="1"/>
          <p:nvPr/>
        </p:nvSpPr>
        <p:spPr>
          <a:xfrm>
            <a:off x="175319" y="766638"/>
            <a:ext cx="2574957" cy="3810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lstStyle/>
          <a:p>
            <a:pPr algn="ctr">
              <a:defRPr sz="1500">
                <a:solidFill>
                  <a:srgbClr val="FFFFFF"/>
                </a:solidFill>
              </a:defRPr>
            </a:pPr>
            <a:r>
              <a:t> </a:t>
            </a:r>
            <a:r>
              <a:rPr b="0"/>
              <a:t>Non-PEV</a:t>
            </a:r>
            <a:r>
              <a:t> </a:t>
            </a:r>
            <a:r>
              <a:rPr>
                <a:solidFill>
                  <a:srgbClr val="2BAD81"/>
                </a:solidFill>
              </a:rPr>
              <a:t>Power Demand</a:t>
            </a:r>
          </a:p>
        </p:txBody>
      </p:sp>
      <p:sp>
        <p:nvSpPr>
          <p:cNvPr id="2544" name="TextBox 40"/>
          <p:cNvSpPr txBox="1"/>
          <p:nvPr/>
        </p:nvSpPr>
        <p:spPr>
          <a:xfrm>
            <a:off x="327719" y="1987807"/>
            <a:ext cx="2252248" cy="32974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lstStyle/>
          <a:p>
            <a:pPr algn="ctr">
              <a:defRPr sz="1500">
                <a:solidFill>
                  <a:srgbClr val="FBC901"/>
                </a:solidFill>
              </a:defRPr>
            </a:pPr>
            <a:r>
              <a:rPr>
                <a:solidFill>
                  <a:srgbClr val="FFFFFF"/>
                </a:solidFill>
              </a:rPr>
              <a:t> </a:t>
            </a:r>
            <a:r>
              <a:rPr b="0">
                <a:solidFill>
                  <a:srgbClr val="FFFFFF"/>
                </a:solidFill>
              </a:rPr>
              <a:t>Non-PEV</a:t>
            </a:r>
            <a:r>
              <a:rPr b="0"/>
              <a:t> </a:t>
            </a:r>
            <a:r>
              <a:t>Power Supply</a:t>
            </a:r>
          </a:p>
        </p:txBody>
      </p:sp>
      <p:sp>
        <p:nvSpPr>
          <p:cNvPr id="2545" name="TextBox 40"/>
          <p:cNvSpPr txBox="1"/>
          <p:nvPr/>
        </p:nvSpPr>
        <p:spPr>
          <a:xfrm>
            <a:off x="327719" y="3208977"/>
            <a:ext cx="2252248" cy="32974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lstStyle/>
          <a:p>
            <a:pPr algn="ctr">
              <a:defRPr sz="1500">
                <a:solidFill>
                  <a:srgbClr val="FFFFFF"/>
                </a:solidFill>
              </a:defRPr>
            </a:pPr>
            <a:r>
              <a:t> </a:t>
            </a:r>
            <a:r>
              <a:rPr>
                <a:solidFill>
                  <a:srgbClr val="2BAD81"/>
                </a:solidFill>
              </a:rPr>
              <a:t>Demand </a:t>
            </a:r>
            <a:r>
              <a:t>&amp; </a:t>
            </a:r>
            <a:r>
              <a:rPr>
                <a:solidFill>
                  <a:srgbClr val="FBC901"/>
                </a:solidFill>
              </a:rPr>
              <a:t>Supply</a:t>
            </a:r>
          </a:p>
        </p:txBody>
      </p:sp>
      <p:sp>
        <p:nvSpPr>
          <p:cNvPr id="2546" name="TextBox 40"/>
          <p:cNvSpPr txBox="1"/>
          <p:nvPr/>
        </p:nvSpPr>
        <p:spPr>
          <a:xfrm>
            <a:off x="340419" y="4322638"/>
            <a:ext cx="2252248" cy="32974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lstStyle>
            <a:lvl1pPr algn="ctr">
              <a:defRPr sz="1500">
                <a:solidFill>
                  <a:srgbClr val="FFFFFF"/>
                </a:solidFill>
              </a:defRPr>
            </a:lvl1pPr>
          </a:lstStyle>
          <a:p>
            <a:r>
              <a:t>PEV location:</a:t>
            </a:r>
          </a:p>
        </p:txBody>
      </p:sp>
      <p:sp>
        <p:nvSpPr>
          <p:cNvPr id="2547" name="TextBox 40"/>
          <p:cNvSpPr txBox="1"/>
          <p:nvPr/>
        </p:nvSpPr>
        <p:spPr>
          <a:xfrm>
            <a:off x="36979" y="5487099"/>
            <a:ext cx="2947533" cy="112866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lstStyle/>
          <a:p>
            <a:pPr algn="ctr">
              <a:defRPr sz="1500">
                <a:solidFill>
                  <a:srgbClr val="FFFFFF"/>
                </a:solidFill>
              </a:defRPr>
            </a:pPr>
            <a:r>
              <a:t>PEV Battery:</a:t>
            </a:r>
          </a:p>
          <a:p>
            <a:pPr algn="ctr">
              <a:defRPr sz="1100">
                <a:solidFill>
                  <a:srgbClr val="FBC901"/>
                </a:solidFill>
              </a:defRPr>
            </a:pPr>
            <a:endParaRPr/>
          </a:p>
          <a:p>
            <a:pPr algn="ctr">
              <a:defRPr sz="1500">
                <a:solidFill>
                  <a:srgbClr val="FBC901"/>
                </a:solidFill>
              </a:defRPr>
            </a:pPr>
            <a:r>
              <a:rPr>
                <a:solidFill>
                  <a:srgbClr val="FFFFFF"/>
                </a:solidFill>
              </a:rPr>
              <a:t>If</a:t>
            </a:r>
            <a:r>
              <a:t> Supply </a:t>
            </a:r>
            <a:r>
              <a:rPr>
                <a:solidFill>
                  <a:srgbClr val="FFFFFF"/>
                </a:solidFill>
              </a:rPr>
              <a:t>&gt;</a:t>
            </a:r>
            <a:r>
              <a:t> </a:t>
            </a:r>
            <a:r>
              <a:rPr>
                <a:solidFill>
                  <a:srgbClr val="2BAD81"/>
                </a:solidFill>
              </a:rPr>
              <a:t>Demand</a:t>
            </a:r>
            <a:r>
              <a:rPr>
                <a:solidFill>
                  <a:srgbClr val="FFFFFF"/>
                </a:solidFill>
              </a:rPr>
              <a:t>:  Charge</a:t>
            </a:r>
          </a:p>
          <a:p>
            <a:pPr algn="ctr">
              <a:defRPr sz="600">
                <a:solidFill>
                  <a:srgbClr val="FBC901"/>
                </a:solidFill>
              </a:defRPr>
            </a:pPr>
            <a:endParaRPr/>
          </a:p>
          <a:p>
            <a:pPr algn="ctr">
              <a:defRPr sz="1500">
                <a:solidFill>
                  <a:srgbClr val="FBC901"/>
                </a:solidFill>
              </a:defRPr>
            </a:pPr>
            <a:r>
              <a:rPr>
                <a:solidFill>
                  <a:srgbClr val="FFFFFF"/>
                </a:solidFill>
              </a:rPr>
              <a:t>If</a:t>
            </a:r>
            <a:r>
              <a:t> </a:t>
            </a:r>
            <a:r>
              <a:rPr>
                <a:solidFill>
                  <a:srgbClr val="2BAD81"/>
                </a:solidFill>
              </a:rPr>
              <a:t>Demand</a:t>
            </a:r>
            <a:r>
              <a:t> </a:t>
            </a:r>
            <a:r>
              <a:rPr>
                <a:solidFill>
                  <a:srgbClr val="FFFFFF"/>
                </a:solidFill>
              </a:rPr>
              <a:t>&gt;</a:t>
            </a:r>
            <a:r>
              <a:t> Supply</a:t>
            </a:r>
            <a:r>
              <a:rPr>
                <a:solidFill>
                  <a:srgbClr val="FFFFFF"/>
                </a:solidFill>
              </a:rPr>
              <a:t>:  V2G</a:t>
            </a:r>
          </a:p>
        </p:txBody>
      </p:sp>
      <p:grpSp>
        <p:nvGrpSpPr>
          <p:cNvPr id="2564" name="Group"/>
          <p:cNvGrpSpPr/>
          <p:nvPr/>
        </p:nvGrpSpPr>
        <p:grpSpPr>
          <a:xfrm>
            <a:off x="3041237" y="1964165"/>
            <a:ext cx="5976246" cy="977156"/>
            <a:chOff x="0" y="0"/>
            <a:chExt cx="5976245" cy="977154"/>
          </a:xfrm>
        </p:grpSpPr>
        <p:sp>
          <p:nvSpPr>
            <p:cNvPr id="2548" name="Freeform 5"/>
            <p:cNvSpPr/>
            <p:nvPr/>
          </p:nvSpPr>
          <p:spPr>
            <a:xfrm>
              <a:off x="2680231" y="132400"/>
              <a:ext cx="2258470" cy="4488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21600" y="21600"/>
                    <a:pt x="21600" y="21600"/>
                  </a:cubicBezTo>
                </a:path>
              </a:pathLst>
            </a:custGeom>
            <a:solidFill>
              <a:srgbClr val="66CCFF"/>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549" name="Freeform 6"/>
            <p:cNvSpPr/>
            <p:nvPr/>
          </p:nvSpPr>
          <p:spPr>
            <a:xfrm>
              <a:off x="1840732" y="152381"/>
              <a:ext cx="2258470" cy="4488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21600" y="21600"/>
                    <a:pt x="21600" y="21600"/>
                  </a:cubicBezTo>
                </a:path>
              </a:pathLst>
            </a:custGeom>
            <a:solidFill>
              <a:srgbClr val="FFFF66"/>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grpSp>
          <p:nvGrpSpPr>
            <p:cNvPr id="2552" name="Group 22"/>
            <p:cNvGrpSpPr/>
            <p:nvPr/>
          </p:nvGrpSpPr>
          <p:grpSpPr>
            <a:xfrm>
              <a:off x="-1" y="47526"/>
              <a:ext cx="5976247" cy="852965"/>
              <a:chOff x="0" y="0"/>
              <a:chExt cx="5976245" cy="852963"/>
            </a:xfrm>
          </p:grpSpPr>
          <p:sp>
            <p:nvSpPr>
              <p:cNvPr id="2550" name="Straight Arrow Connector 32"/>
              <p:cNvSpPr/>
              <p:nvPr/>
            </p:nvSpPr>
            <p:spPr>
              <a:xfrm>
                <a:off x="10847" y="851199"/>
                <a:ext cx="5965400" cy="1766"/>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2551" name="Straight Arrow Connector 33"/>
              <p:cNvSpPr/>
              <p:nvPr/>
            </p:nvSpPr>
            <p:spPr>
              <a:xfrm flipV="1">
                <a:off x="0" y="0"/>
                <a:ext cx="1465" cy="852543"/>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grpSp>
        <p:sp>
          <p:nvSpPr>
            <p:cNvPr id="2553" name="Rectangle 35"/>
            <p:cNvSpPr/>
            <p:nvPr/>
          </p:nvSpPr>
          <p:spPr>
            <a:xfrm>
              <a:off x="10519" y="447299"/>
              <a:ext cx="5692874" cy="448051"/>
            </a:xfrm>
            <a:prstGeom prst="rect">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554" name="Freeform 46"/>
            <p:cNvSpPr/>
            <p:nvPr/>
          </p:nvSpPr>
          <p:spPr>
            <a:xfrm>
              <a:off x="1961457" y="0"/>
              <a:ext cx="2980347" cy="4281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21600" y="21600"/>
                    <a:pt x="21600" y="21600"/>
                  </a:cubicBezTo>
                </a:path>
              </a:pathLst>
            </a:custGeom>
            <a:noFill/>
            <a:ln w="38100" cap="flat">
              <a:solidFill>
                <a:srgbClr val="FBC901"/>
              </a:solidFill>
              <a:prstDash val="dash"/>
              <a:round/>
            </a:ln>
            <a:effectLst/>
          </p:spPr>
          <p:txBody>
            <a:bodyPr vert="eaVert" wrap="square" lIns="45719" tIns="45719" rIns="45719" bIns="45719" numCol="1" anchor="t">
              <a:noAutofit/>
            </a:bodyPr>
            <a:lstStyle/>
            <a:p>
              <a:pPr>
                <a:defRPr>
                  <a:solidFill>
                    <a:srgbClr val="FFFFFF"/>
                  </a:solidFill>
                </a:defRPr>
              </a:pPr>
              <a:endParaRPr/>
            </a:p>
          </p:txBody>
        </p:sp>
        <p:sp>
          <p:nvSpPr>
            <p:cNvPr id="2555" name="Line"/>
            <p:cNvSpPr/>
            <p:nvPr/>
          </p:nvSpPr>
          <p:spPr>
            <a:xfrm>
              <a:off x="70189" y="433162"/>
              <a:ext cx="1843333" cy="1"/>
            </a:xfrm>
            <a:prstGeom prst="line">
              <a:avLst/>
            </a:prstGeom>
            <a:noFill/>
            <a:ln w="38100" cap="flat">
              <a:solidFill>
                <a:srgbClr val="FBC901"/>
              </a:solidFill>
              <a:custDash>
                <a:ds d="600000" sp="600000"/>
              </a:custDash>
              <a:miter lim="400000"/>
            </a:ln>
            <a:effectLst>
              <a:outerShdw blurRad="38100" dist="20000" dir="5400000" rotWithShape="0">
                <a:srgbClr val="000000">
                  <a:alpha val="38000"/>
                </a:srgbClr>
              </a:outerShdw>
            </a:effectLst>
          </p:spPr>
          <p:txBody>
            <a:bodyPr vert="eaVert" wrap="square" lIns="45719" tIns="45719" rIns="45719" bIns="45719" numCol="1" anchor="t">
              <a:noAutofit/>
            </a:bodyPr>
            <a:lstStyle/>
            <a:p>
              <a:pPr>
                <a:defRPr>
                  <a:solidFill>
                    <a:srgbClr val="FFFFFF"/>
                  </a:solidFill>
                </a:defRPr>
              </a:pPr>
              <a:endParaRPr/>
            </a:p>
          </p:txBody>
        </p:sp>
        <p:sp>
          <p:nvSpPr>
            <p:cNvPr id="2556" name="Line"/>
            <p:cNvSpPr/>
            <p:nvPr/>
          </p:nvSpPr>
          <p:spPr>
            <a:xfrm>
              <a:off x="4986217" y="433162"/>
              <a:ext cx="799050" cy="1"/>
            </a:xfrm>
            <a:prstGeom prst="line">
              <a:avLst/>
            </a:prstGeom>
            <a:noFill/>
            <a:ln w="38100" cap="flat">
              <a:solidFill>
                <a:srgbClr val="FBC901"/>
              </a:solidFill>
              <a:custDash>
                <a:ds d="600000" sp="600000"/>
              </a:custDash>
              <a:miter lim="400000"/>
            </a:ln>
            <a:effectLst>
              <a:outerShdw blurRad="38100" dist="20000" dir="5400000" rotWithShape="0">
                <a:srgbClr val="000000">
                  <a:alpha val="38000"/>
                </a:srgbClr>
              </a:outerShdw>
            </a:effectLst>
          </p:spPr>
          <p:txBody>
            <a:bodyPr vert="eaVert" wrap="square" lIns="45719" tIns="45719" rIns="45719" bIns="45719" numCol="1" anchor="t">
              <a:noAutofit/>
            </a:bodyPr>
            <a:lstStyle/>
            <a:p>
              <a:pPr>
                <a:defRPr>
                  <a:solidFill>
                    <a:srgbClr val="FFFFFF"/>
                  </a:solidFill>
                </a:defRPr>
              </a:pPr>
              <a:endParaRPr/>
            </a:p>
          </p:txBody>
        </p:sp>
        <p:sp>
          <p:nvSpPr>
            <p:cNvPr id="2557" name="TextBox 40"/>
            <p:cNvSpPr txBox="1"/>
            <p:nvPr/>
          </p:nvSpPr>
          <p:spPr>
            <a:xfrm>
              <a:off x="2177848" y="506452"/>
              <a:ext cx="1491173" cy="32974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500">
                  <a:solidFill>
                    <a:srgbClr val="FFFFFF"/>
                  </a:solidFill>
                </a:defRPr>
              </a:lvl1pPr>
            </a:lstStyle>
            <a:p>
              <a:r>
                <a:t> Base Power </a:t>
              </a:r>
            </a:p>
          </p:txBody>
        </p:sp>
        <p:sp>
          <p:nvSpPr>
            <p:cNvPr id="2558" name="TextBox 40"/>
            <p:cNvSpPr txBox="1"/>
            <p:nvPr/>
          </p:nvSpPr>
          <p:spPr>
            <a:xfrm>
              <a:off x="2193968" y="147222"/>
              <a:ext cx="1491174" cy="32974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500">
                  <a:solidFill>
                    <a:srgbClr val="000000"/>
                  </a:solidFill>
                </a:defRPr>
              </a:lvl1pPr>
            </a:lstStyle>
            <a:p>
              <a:r>
                <a:t> Solar</a:t>
              </a:r>
            </a:p>
          </p:txBody>
        </p:sp>
        <p:sp>
          <p:nvSpPr>
            <p:cNvPr id="2559" name="TextBox 40"/>
            <p:cNvSpPr txBox="1"/>
            <p:nvPr/>
          </p:nvSpPr>
          <p:spPr>
            <a:xfrm>
              <a:off x="3258377" y="156526"/>
              <a:ext cx="1491173" cy="32974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500">
                  <a:solidFill>
                    <a:srgbClr val="000000"/>
                  </a:solidFill>
                </a:defRPr>
              </a:lvl1pPr>
            </a:lstStyle>
            <a:p>
              <a:r>
                <a:t> Wind</a:t>
              </a:r>
            </a:p>
          </p:txBody>
        </p:sp>
        <p:grpSp>
          <p:nvGrpSpPr>
            <p:cNvPr id="2563" name="Group"/>
            <p:cNvGrpSpPr/>
            <p:nvPr/>
          </p:nvGrpSpPr>
          <p:grpSpPr>
            <a:xfrm>
              <a:off x="1378362" y="830381"/>
              <a:ext cx="3009866" cy="146774"/>
              <a:chOff x="0" y="0"/>
              <a:chExt cx="3009865" cy="146772"/>
            </a:xfrm>
          </p:grpSpPr>
          <p:sp>
            <p:nvSpPr>
              <p:cNvPr id="2560" name="Line"/>
              <p:cNvSpPr/>
              <p:nvPr/>
            </p:nvSpPr>
            <p:spPr>
              <a:xfrm flipV="1">
                <a:off x="1549365" y="3892"/>
                <a:ext cx="1" cy="142881"/>
              </a:xfrm>
              <a:prstGeom prst="line">
                <a:avLst/>
              </a:prstGeom>
              <a:no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561" name="Line"/>
              <p:cNvSpPr/>
              <p:nvPr/>
            </p:nvSpPr>
            <p:spPr>
              <a:xfrm flipV="1">
                <a:off x="-1" y="0"/>
                <a:ext cx="2" cy="142880"/>
              </a:xfrm>
              <a:prstGeom prst="line">
                <a:avLst/>
              </a:prstGeom>
              <a:no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562" name="Line"/>
              <p:cNvSpPr/>
              <p:nvPr/>
            </p:nvSpPr>
            <p:spPr>
              <a:xfrm flipV="1">
                <a:off x="3009865" y="3892"/>
                <a:ext cx="1" cy="142881"/>
              </a:xfrm>
              <a:prstGeom prst="line">
                <a:avLst/>
              </a:prstGeom>
              <a:no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nvGrpSpPr>
          <p:cNvPr id="2576" name="Group"/>
          <p:cNvGrpSpPr/>
          <p:nvPr/>
        </p:nvGrpSpPr>
        <p:grpSpPr>
          <a:xfrm>
            <a:off x="3049013" y="3091506"/>
            <a:ext cx="6033919" cy="1030915"/>
            <a:chOff x="0" y="0"/>
            <a:chExt cx="6033917" cy="1030913"/>
          </a:xfrm>
        </p:grpSpPr>
        <p:grpSp>
          <p:nvGrpSpPr>
            <p:cNvPr id="2567" name="Group 22"/>
            <p:cNvGrpSpPr/>
            <p:nvPr/>
          </p:nvGrpSpPr>
          <p:grpSpPr>
            <a:xfrm>
              <a:off x="-1" y="116795"/>
              <a:ext cx="6033919" cy="843931"/>
              <a:chOff x="0" y="0"/>
              <a:chExt cx="6033917" cy="843930"/>
            </a:xfrm>
          </p:grpSpPr>
          <p:sp>
            <p:nvSpPr>
              <p:cNvPr id="2565" name="Straight Arrow Connector 12"/>
              <p:cNvSpPr/>
              <p:nvPr/>
            </p:nvSpPr>
            <p:spPr>
              <a:xfrm>
                <a:off x="10952" y="842183"/>
                <a:ext cx="6022967" cy="1748"/>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2566" name="Straight Arrow Connector 13"/>
              <p:cNvSpPr/>
              <p:nvPr/>
            </p:nvSpPr>
            <p:spPr>
              <a:xfrm flipV="1">
                <a:off x="0" y="0"/>
                <a:ext cx="1479" cy="843514"/>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grpSp>
        <p:sp>
          <p:nvSpPr>
            <p:cNvPr id="2568" name="Freeform 46"/>
            <p:cNvSpPr/>
            <p:nvPr/>
          </p:nvSpPr>
          <p:spPr>
            <a:xfrm>
              <a:off x="1965507" y="0"/>
              <a:ext cx="2980348" cy="4281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600" y="10800"/>
                    <a:pt x="7200" y="0"/>
                    <a:pt x="10800" y="0"/>
                  </a:cubicBezTo>
                  <a:cubicBezTo>
                    <a:pt x="14400" y="0"/>
                    <a:pt x="21600" y="21600"/>
                    <a:pt x="21600" y="21600"/>
                  </a:cubicBezTo>
                </a:path>
              </a:pathLst>
            </a:custGeom>
            <a:noFill/>
            <a:ln w="38100" cap="flat">
              <a:solidFill>
                <a:srgbClr val="FBC901"/>
              </a:solidFill>
              <a:prstDash val="dash"/>
              <a:round/>
            </a:ln>
            <a:effectLst/>
          </p:spPr>
          <p:txBody>
            <a:bodyPr vert="eaVert" wrap="square" lIns="45719" tIns="45719" rIns="45719" bIns="45719" numCol="1" anchor="t">
              <a:noAutofit/>
            </a:bodyPr>
            <a:lstStyle/>
            <a:p>
              <a:pPr>
                <a:defRPr>
                  <a:solidFill>
                    <a:srgbClr val="FFFFFF"/>
                  </a:solidFill>
                </a:defRPr>
              </a:pPr>
              <a:endParaRPr/>
            </a:p>
          </p:txBody>
        </p:sp>
        <p:sp>
          <p:nvSpPr>
            <p:cNvPr id="2569" name="Line"/>
            <p:cNvSpPr/>
            <p:nvPr/>
          </p:nvSpPr>
          <p:spPr>
            <a:xfrm>
              <a:off x="74240" y="433162"/>
              <a:ext cx="1843332" cy="1"/>
            </a:xfrm>
            <a:prstGeom prst="line">
              <a:avLst/>
            </a:prstGeom>
            <a:noFill/>
            <a:ln w="38100" cap="flat">
              <a:solidFill>
                <a:srgbClr val="FBC901"/>
              </a:solidFill>
              <a:custDash>
                <a:ds d="600000" sp="600000"/>
              </a:custDash>
              <a:miter lim="400000"/>
            </a:ln>
            <a:effectLst>
              <a:outerShdw blurRad="38100" dist="20000" dir="5400000" rotWithShape="0">
                <a:srgbClr val="000000">
                  <a:alpha val="38000"/>
                </a:srgbClr>
              </a:outerShdw>
            </a:effectLst>
          </p:spPr>
          <p:txBody>
            <a:bodyPr vert="eaVert" wrap="square" lIns="45719" tIns="45719" rIns="45719" bIns="45719" numCol="1" anchor="t">
              <a:noAutofit/>
            </a:bodyPr>
            <a:lstStyle/>
            <a:p>
              <a:pPr>
                <a:defRPr>
                  <a:solidFill>
                    <a:srgbClr val="FFFFFF"/>
                  </a:solidFill>
                </a:defRPr>
              </a:pPr>
              <a:endParaRPr/>
            </a:p>
          </p:txBody>
        </p:sp>
        <p:sp>
          <p:nvSpPr>
            <p:cNvPr id="2570" name="Line"/>
            <p:cNvSpPr/>
            <p:nvPr/>
          </p:nvSpPr>
          <p:spPr>
            <a:xfrm>
              <a:off x="4990268" y="433162"/>
              <a:ext cx="799050" cy="1"/>
            </a:xfrm>
            <a:prstGeom prst="line">
              <a:avLst/>
            </a:prstGeom>
            <a:noFill/>
            <a:ln w="38100" cap="flat">
              <a:solidFill>
                <a:srgbClr val="FBC901"/>
              </a:solidFill>
              <a:custDash>
                <a:ds d="600000" sp="600000"/>
              </a:custDash>
              <a:miter lim="400000"/>
            </a:ln>
            <a:effectLst>
              <a:outerShdw blurRad="38100" dist="20000" dir="5400000" rotWithShape="0">
                <a:srgbClr val="000000">
                  <a:alpha val="38000"/>
                </a:srgbClr>
              </a:outerShdw>
            </a:effectLst>
          </p:spPr>
          <p:txBody>
            <a:bodyPr vert="eaVert" wrap="square" lIns="45719" tIns="45719" rIns="45719" bIns="45719" numCol="1" anchor="t">
              <a:noAutofit/>
            </a:bodyPr>
            <a:lstStyle/>
            <a:p>
              <a:pPr>
                <a:defRPr>
                  <a:solidFill>
                    <a:srgbClr val="FFFFFF"/>
                  </a:solidFill>
                </a:defRPr>
              </a:pPr>
              <a:endParaRPr/>
            </a:p>
          </p:txBody>
        </p:sp>
        <p:sp>
          <p:nvSpPr>
            <p:cNvPr id="2571" name="Freeform 9"/>
            <p:cNvSpPr/>
            <p:nvPr/>
          </p:nvSpPr>
          <p:spPr>
            <a:xfrm>
              <a:off x="99141" y="191583"/>
              <a:ext cx="5547100" cy="480720"/>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cubicBezTo>
                    <a:pt x="1838" y="16289"/>
                    <a:pt x="3677" y="21600"/>
                    <a:pt x="5466" y="21600"/>
                  </a:cubicBezTo>
                  <a:cubicBezTo>
                    <a:pt x="7255" y="21600"/>
                    <a:pt x="8934" y="14577"/>
                    <a:pt x="10734" y="10977"/>
                  </a:cubicBezTo>
                  <a:cubicBezTo>
                    <a:pt x="12534" y="7377"/>
                    <a:pt x="14455" y="0"/>
                    <a:pt x="16266" y="0"/>
                  </a:cubicBezTo>
                  <a:cubicBezTo>
                    <a:pt x="18077" y="0"/>
                    <a:pt x="21600" y="10977"/>
                    <a:pt x="21600" y="10977"/>
                  </a:cubicBezTo>
                </a:path>
              </a:pathLst>
            </a:custGeom>
            <a:noFill/>
            <a:ln w="38100" cap="flat">
              <a:solidFill>
                <a:schemeClr val="accent1"/>
              </a:solidFill>
              <a:prstDash val="dash"/>
              <a:round/>
            </a:ln>
            <a:effectLst/>
          </p:spPr>
          <p:txBody>
            <a:bodyPr vert="eaVert" wrap="square" lIns="45719" tIns="45719" rIns="45719" bIns="45719" numCol="1" anchor="t">
              <a:noAutofit/>
            </a:bodyPr>
            <a:lstStyle/>
            <a:p>
              <a:pPr>
                <a:defRPr>
                  <a:solidFill>
                    <a:srgbClr val="FFFFFF"/>
                  </a:solidFill>
                </a:defRPr>
              </a:pPr>
              <a:endParaRPr/>
            </a:p>
          </p:txBody>
        </p:sp>
        <p:grpSp>
          <p:nvGrpSpPr>
            <p:cNvPr id="2575" name="Group"/>
            <p:cNvGrpSpPr/>
            <p:nvPr/>
          </p:nvGrpSpPr>
          <p:grpSpPr>
            <a:xfrm>
              <a:off x="1383286" y="884140"/>
              <a:ext cx="3009866" cy="146774"/>
              <a:chOff x="0" y="0"/>
              <a:chExt cx="3009865" cy="146772"/>
            </a:xfrm>
          </p:grpSpPr>
          <p:sp>
            <p:nvSpPr>
              <p:cNvPr id="2572" name="Line"/>
              <p:cNvSpPr/>
              <p:nvPr/>
            </p:nvSpPr>
            <p:spPr>
              <a:xfrm flipV="1">
                <a:off x="1549365" y="3892"/>
                <a:ext cx="1" cy="142881"/>
              </a:xfrm>
              <a:prstGeom prst="line">
                <a:avLst/>
              </a:prstGeom>
              <a:no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573" name="Line"/>
              <p:cNvSpPr/>
              <p:nvPr/>
            </p:nvSpPr>
            <p:spPr>
              <a:xfrm flipV="1">
                <a:off x="-1" y="0"/>
                <a:ext cx="2" cy="142880"/>
              </a:xfrm>
              <a:prstGeom prst="line">
                <a:avLst/>
              </a:prstGeom>
              <a:no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574" name="Line"/>
              <p:cNvSpPr/>
              <p:nvPr/>
            </p:nvSpPr>
            <p:spPr>
              <a:xfrm flipV="1">
                <a:off x="3009865" y="3892"/>
                <a:ext cx="1" cy="142881"/>
              </a:xfrm>
              <a:prstGeom prst="line">
                <a:avLst/>
              </a:prstGeom>
              <a:no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grpSp>
      <p:grpSp>
        <p:nvGrpSpPr>
          <p:cNvPr id="2586" name="Group"/>
          <p:cNvGrpSpPr/>
          <p:nvPr/>
        </p:nvGrpSpPr>
        <p:grpSpPr>
          <a:xfrm>
            <a:off x="2960113" y="812695"/>
            <a:ext cx="6033919" cy="922126"/>
            <a:chOff x="0" y="0"/>
            <a:chExt cx="6033917" cy="922124"/>
          </a:xfrm>
        </p:grpSpPr>
        <p:sp>
          <p:nvSpPr>
            <p:cNvPr id="2577" name="Freeform 9"/>
            <p:cNvSpPr/>
            <p:nvPr/>
          </p:nvSpPr>
          <p:spPr>
            <a:xfrm>
              <a:off x="75487" y="109799"/>
              <a:ext cx="5547100" cy="480720"/>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cubicBezTo>
                    <a:pt x="1838" y="16289"/>
                    <a:pt x="3677" y="21600"/>
                    <a:pt x="5466" y="21600"/>
                  </a:cubicBezTo>
                  <a:cubicBezTo>
                    <a:pt x="7255" y="21600"/>
                    <a:pt x="8934" y="14577"/>
                    <a:pt x="10734" y="10977"/>
                  </a:cubicBezTo>
                  <a:cubicBezTo>
                    <a:pt x="12534" y="7377"/>
                    <a:pt x="14455" y="0"/>
                    <a:pt x="16266" y="0"/>
                  </a:cubicBezTo>
                  <a:cubicBezTo>
                    <a:pt x="18077" y="0"/>
                    <a:pt x="21600" y="10977"/>
                    <a:pt x="21600" y="10977"/>
                  </a:cubicBezTo>
                </a:path>
              </a:pathLst>
            </a:custGeom>
            <a:noFill/>
            <a:ln w="38100" cap="flat">
              <a:solidFill>
                <a:schemeClr val="accent1"/>
              </a:solidFill>
              <a:prstDash val="dash"/>
              <a:round/>
            </a:ln>
            <a:effectLst/>
          </p:spPr>
          <p:txBody>
            <a:bodyPr vert="eaVert" wrap="square" lIns="45719" tIns="45719" rIns="45719" bIns="45719" numCol="1" anchor="t">
              <a:noAutofit/>
            </a:bodyPr>
            <a:lstStyle/>
            <a:p>
              <a:pPr>
                <a:defRPr>
                  <a:solidFill>
                    <a:srgbClr val="FFFFFF"/>
                  </a:solidFill>
                </a:defRPr>
              </a:pPr>
              <a:endParaRPr/>
            </a:p>
          </p:txBody>
        </p:sp>
        <p:grpSp>
          <p:nvGrpSpPr>
            <p:cNvPr id="2580" name="Group 22"/>
            <p:cNvGrpSpPr/>
            <p:nvPr/>
          </p:nvGrpSpPr>
          <p:grpSpPr>
            <a:xfrm>
              <a:off x="-1" y="0"/>
              <a:ext cx="6033919" cy="855752"/>
              <a:chOff x="0" y="0"/>
              <a:chExt cx="6033917" cy="855751"/>
            </a:xfrm>
          </p:grpSpPr>
          <p:sp>
            <p:nvSpPr>
              <p:cNvPr id="2578" name="Straight Arrow Connector 12"/>
              <p:cNvSpPr/>
              <p:nvPr/>
            </p:nvSpPr>
            <p:spPr>
              <a:xfrm>
                <a:off x="10952" y="853980"/>
                <a:ext cx="6022967" cy="1772"/>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2579" name="Straight Arrow Connector 13"/>
              <p:cNvSpPr/>
              <p:nvPr/>
            </p:nvSpPr>
            <p:spPr>
              <a:xfrm flipV="1">
                <a:off x="0" y="0"/>
                <a:ext cx="1479" cy="855329"/>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grpSp>
        <p:grpSp>
          <p:nvGrpSpPr>
            <p:cNvPr id="2584" name="Group"/>
            <p:cNvGrpSpPr/>
            <p:nvPr/>
          </p:nvGrpSpPr>
          <p:grpSpPr>
            <a:xfrm>
              <a:off x="1370586" y="775352"/>
              <a:ext cx="3009866" cy="146774"/>
              <a:chOff x="0" y="0"/>
              <a:chExt cx="3009865" cy="146772"/>
            </a:xfrm>
          </p:grpSpPr>
          <p:sp>
            <p:nvSpPr>
              <p:cNvPr id="2581" name="Line"/>
              <p:cNvSpPr/>
              <p:nvPr/>
            </p:nvSpPr>
            <p:spPr>
              <a:xfrm flipV="1">
                <a:off x="1549365" y="3892"/>
                <a:ext cx="1" cy="142881"/>
              </a:xfrm>
              <a:prstGeom prst="line">
                <a:avLst/>
              </a:prstGeom>
              <a:no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582" name="Line"/>
              <p:cNvSpPr/>
              <p:nvPr/>
            </p:nvSpPr>
            <p:spPr>
              <a:xfrm flipV="1">
                <a:off x="-1" y="0"/>
                <a:ext cx="2" cy="142880"/>
              </a:xfrm>
              <a:prstGeom prst="line">
                <a:avLst/>
              </a:prstGeom>
              <a:no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2583" name="Line"/>
              <p:cNvSpPr/>
              <p:nvPr/>
            </p:nvSpPr>
            <p:spPr>
              <a:xfrm flipV="1">
                <a:off x="3009865" y="3892"/>
                <a:ext cx="1" cy="142881"/>
              </a:xfrm>
              <a:prstGeom prst="line">
                <a:avLst/>
              </a:prstGeom>
              <a:no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defRPr>
                </a:pPr>
                <a:endParaRPr/>
              </a:p>
            </p:txBody>
          </p:sp>
        </p:grpSp>
        <p:sp>
          <p:nvSpPr>
            <p:cNvPr id="2585" name="TextBox 40"/>
            <p:cNvSpPr txBox="1"/>
            <p:nvPr/>
          </p:nvSpPr>
          <p:spPr>
            <a:xfrm>
              <a:off x="2521993" y="518994"/>
              <a:ext cx="732452" cy="32974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200" b="0">
                  <a:solidFill>
                    <a:srgbClr val="FFFFFF"/>
                  </a:solidFill>
                </a:defRPr>
              </a:lvl1pPr>
            </a:lstStyle>
            <a:p>
              <a:r>
                <a:t> Noon</a:t>
              </a:r>
            </a:p>
          </p:txBody>
        </p:sp>
      </p:grpSp>
      <p:grpSp>
        <p:nvGrpSpPr>
          <p:cNvPr id="2598" name="Group"/>
          <p:cNvGrpSpPr/>
          <p:nvPr/>
        </p:nvGrpSpPr>
        <p:grpSpPr>
          <a:xfrm>
            <a:off x="3049013" y="5489451"/>
            <a:ext cx="6033919" cy="1128660"/>
            <a:chOff x="0" y="0"/>
            <a:chExt cx="6033917" cy="1128659"/>
          </a:xfrm>
        </p:grpSpPr>
        <p:sp>
          <p:nvSpPr>
            <p:cNvPr id="2587" name="Straight Arrow Connector 47"/>
            <p:cNvSpPr/>
            <p:nvPr/>
          </p:nvSpPr>
          <p:spPr>
            <a:xfrm>
              <a:off x="10952" y="681260"/>
              <a:ext cx="6022966" cy="2338"/>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2588" name="Straight Arrow Connector 48"/>
            <p:cNvSpPr/>
            <p:nvPr/>
          </p:nvSpPr>
          <p:spPr>
            <a:xfrm flipV="1">
              <a:off x="-1" y="-1"/>
              <a:ext cx="1479" cy="1128661"/>
            </a:xfrm>
            <a:prstGeom prst="line">
              <a:avLst/>
            </a:prstGeom>
            <a:noFill/>
            <a:ln w="38100" cap="flat">
              <a:solidFill>
                <a:srgbClr val="FFFFFF"/>
              </a:solidFill>
              <a:prstDash val="solid"/>
              <a:round/>
              <a:tailEnd type="triangle" w="med" len="med"/>
            </a:ln>
            <a:effectLst/>
          </p:spPr>
          <p:txBody>
            <a:bodyPr vert="eaVert" wrap="square" lIns="45719" tIns="45719" rIns="45719" bIns="45719" numCol="1" anchor="t">
              <a:noAutofit/>
            </a:bodyPr>
            <a:lstStyle/>
            <a:p>
              <a:pPr>
                <a:defRPr>
                  <a:solidFill>
                    <a:srgbClr val="FFFFFF"/>
                  </a:solidFill>
                </a:defRPr>
              </a:pPr>
              <a:endParaRPr/>
            </a:p>
          </p:txBody>
        </p:sp>
        <p:sp>
          <p:nvSpPr>
            <p:cNvPr id="2589" name="Rectangle 49"/>
            <p:cNvSpPr/>
            <p:nvPr/>
          </p:nvSpPr>
          <p:spPr>
            <a:xfrm>
              <a:off x="11826" y="696529"/>
              <a:ext cx="1524582" cy="326057"/>
            </a:xfrm>
            <a:prstGeom prst="rect">
              <a:avLst/>
            </a:prstGeom>
            <a:solidFill>
              <a:srgbClr val="008040"/>
            </a:solidFill>
            <a:ln w="12700" cap="flat">
              <a:solidFill>
                <a:srgbClr val="99FFCC"/>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590" name="TextBox 50"/>
            <p:cNvSpPr txBox="1"/>
            <p:nvPr/>
          </p:nvSpPr>
          <p:spPr>
            <a:xfrm>
              <a:off x="380652" y="686515"/>
              <a:ext cx="1075614" cy="365257"/>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400">
                  <a:solidFill>
                    <a:srgbClr val="FFFFFF"/>
                  </a:solidFill>
                </a:defRPr>
              </a:lvl1pPr>
            </a:lstStyle>
            <a:p>
              <a:r>
                <a:t>Charge</a:t>
              </a:r>
            </a:p>
          </p:txBody>
        </p:sp>
        <p:sp>
          <p:nvSpPr>
            <p:cNvPr id="2591" name="Rectangle 53"/>
            <p:cNvSpPr/>
            <p:nvPr/>
          </p:nvSpPr>
          <p:spPr>
            <a:xfrm>
              <a:off x="1599622" y="340029"/>
              <a:ext cx="337120" cy="326057"/>
            </a:xfrm>
            <a:prstGeom prst="rect">
              <a:avLst/>
            </a:prstGeom>
            <a:solidFill>
              <a:srgbClr val="FF6666">
                <a:alpha val="63448"/>
              </a:srgbClr>
            </a:solidFill>
            <a:ln w="12700" cap="flat">
              <a:solidFill>
                <a:srgbClr val="FFFFFF">
                  <a:alpha val="63448"/>
                </a:srgbClr>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592" name="Rectangle 65"/>
            <p:cNvSpPr/>
            <p:nvPr/>
          </p:nvSpPr>
          <p:spPr>
            <a:xfrm>
              <a:off x="1983856" y="702798"/>
              <a:ext cx="1730648" cy="326057"/>
            </a:xfrm>
            <a:prstGeom prst="rect">
              <a:avLst/>
            </a:prstGeom>
            <a:solidFill>
              <a:srgbClr val="008040"/>
            </a:solidFill>
            <a:ln w="12700" cap="flat">
              <a:solidFill>
                <a:srgbClr val="99FFCC"/>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593" name="Rectangle 53"/>
            <p:cNvSpPr/>
            <p:nvPr/>
          </p:nvSpPr>
          <p:spPr>
            <a:xfrm>
              <a:off x="3744745" y="334096"/>
              <a:ext cx="337119" cy="326056"/>
            </a:xfrm>
            <a:prstGeom prst="rect">
              <a:avLst/>
            </a:prstGeom>
            <a:solidFill>
              <a:srgbClr val="FF6666">
                <a:alpha val="60506"/>
              </a:srgbClr>
            </a:solidFill>
            <a:ln w="12700" cap="flat">
              <a:solidFill>
                <a:srgbClr val="FFFFFF">
                  <a:alpha val="60506"/>
                </a:srgbClr>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594" name="Rectangle 53"/>
            <p:cNvSpPr/>
            <p:nvPr/>
          </p:nvSpPr>
          <p:spPr>
            <a:xfrm>
              <a:off x="4162351" y="346796"/>
              <a:ext cx="1524582" cy="326056"/>
            </a:xfrm>
            <a:prstGeom prst="rect">
              <a:avLst/>
            </a:prstGeom>
            <a:solidFill>
              <a:srgbClr val="FF6666"/>
            </a:solidFill>
            <a:ln w="127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595" name="TextBox 54"/>
            <p:cNvSpPr txBox="1"/>
            <p:nvPr/>
          </p:nvSpPr>
          <p:spPr>
            <a:xfrm>
              <a:off x="4031119" y="351896"/>
              <a:ext cx="1736634" cy="27530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300">
                  <a:solidFill>
                    <a:srgbClr val="FFFFFF"/>
                  </a:solidFill>
                </a:defRPr>
              </a:lvl1pPr>
            </a:lstStyle>
            <a:p>
              <a:r>
                <a:t> V2G Discharge</a:t>
              </a:r>
            </a:p>
          </p:txBody>
        </p:sp>
        <p:sp>
          <p:nvSpPr>
            <p:cNvPr id="2596" name="TextBox 50"/>
            <p:cNvSpPr txBox="1"/>
            <p:nvPr/>
          </p:nvSpPr>
          <p:spPr>
            <a:xfrm>
              <a:off x="2329205" y="699215"/>
              <a:ext cx="1068011" cy="365257"/>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400">
                  <a:solidFill>
                    <a:srgbClr val="FFFFFF"/>
                  </a:solidFill>
                </a:defRPr>
              </a:lvl1pPr>
            </a:lstStyle>
            <a:p>
              <a:r>
                <a:t>Charge</a:t>
              </a:r>
            </a:p>
          </p:txBody>
        </p:sp>
        <p:sp>
          <p:nvSpPr>
            <p:cNvPr id="2597" name="TextBox 54"/>
            <p:cNvSpPr txBox="1"/>
            <p:nvPr/>
          </p:nvSpPr>
          <p:spPr>
            <a:xfrm>
              <a:off x="1944094" y="321369"/>
              <a:ext cx="1736634" cy="275310"/>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1300" b="0">
                  <a:solidFill>
                    <a:srgbClr val="FFFFFF"/>
                  </a:solidFill>
                </a:defRPr>
              </a:lvl1pPr>
            </a:lstStyle>
            <a:p>
              <a:r>
                <a:t> &lt;= Commutes =&gt;</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 name="Rectangle 2"/>
          <p:cNvSpPr txBox="1">
            <a:spLocks noGrp="1"/>
          </p:cNvSpPr>
          <p:nvPr>
            <p:ph type="title"/>
          </p:nvPr>
        </p:nvSpPr>
        <p:spPr>
          <a:xfrm>
            <a:off x="304800" y="38099"/>
            <a:ext cx="8534400" cy="455149"/>
          </a:xfrm>
          <a:prstGeom prst="rect">
            <a:avLst/>
          </a:prstGeom>
        </p:spPr>
        <p:txBody>
          <a:bodyPr/>
          <a:lstStyle/>
          <a:p>
            <a:r>
              <a:t>For V2G to work:</a:t>
            </a:r>
          </a:p>
        </p:txBody>
      </p:sp>
      <p:sp>
        <p:nvSpPr>
          <p:cNvPr id="2601" name="Rectangle 3"/>
          <p:cNvSpPr txBox="1">
            <a:spLocks noGrp="1"/>
          </p:cNvSpPr>
          <p:nvPr>
            <p:ph type="body" idx="1"/>
          </p:nvPr>
        </p:nvSpPr>
        <p:spPr>
          <a:xfrm>
            <a:off x="76223" y="706406"/>
            <a:ext cx="8991554" cy="5588457"/>
          </a:xfrm>
          <a:prstGeom prst="rect">
            <a:avLst/>
          </a:prstGeom>
        </p:spPr>
        <p:txBody>
          <a:bodyPr/>
          <a:lstStyle/>
          <a:p>
            <a:pPr>
              <a:tabLst>
                <a:tab pos="444500" algn="l"/>
                <a:tab pos="965200" algn="l"/>
                <a:tab pos="1473200" algn="l"/>
                <a:tab pos="1930400" algn="l"/>
                <a:tab pos="2387600" algn="l"/>
              </a:tabLst>
            </a:pPr>
            <a:r>
              <a:t>PEV battery capacity would have to exceed that needed for the daily commute</a:t>
            </a:r>
          </a:p>
          <a:p>
            <a:pPr>
              <a:tabLst>
                <a:tab pos="444500" algn="l"/>
                <a:tab pos="965200" algn="l"/>
                <a:tab pos="1473200" algn="l"/>
                <a:tab pos="1930400" algn="l"/>
                <a:tab pos="2387600" algn="l"/>
              </a:tabLst>
              <a:defRPr sz="600"/>
            </a:pPr>
            <a:endParaRPr/>
          </a:p>
          <a:p>
            <a:pPr>
              <a:tabLst>
                <a:tab pos="444500" algn="l"/>
                <a:tab pos="965200" algn="l"/>
                <a:tab pos="1473200" algn="l"/>
                <a:tab pos="1930400" algn="l"/>
                <a:tab pos="2387600" algn="l"/>
              </a:tabLst>
            </a:pPr>
            <a:r>
              <a:t>	Probably already the case as most owners demand not only a safety reserve,</a:t>
            </a:r>
          </a:p>
          <a:p>
            <a:pPr>
              <a:tabLst>
                <a:tab pos="444500" algn="l"/>
                <a:tab pos="965200" algn="l"/>
                <a:tab pos="1473200" algn="l"/>
                <a:tab pos="1930400" algn="l"/>
                <a:tab pos="2387600" algn="l"/>
              </a:tabLst>
              <a:defRPr sz="600"/>
            </a:pPr>
            <a:endParaRPr/>
          </a:p>
          <a:p>
            <a:pPr>
              <a:tabLst>
                <a:tab pos="444500" algn="l"/>
                <a:tab pos="965200" algn="l"/>
                <a:tab pos="1473200" algn="l"/>
                <a:tab pos="1930400" algn="l"/>
                <a:tab pos="2387600" algn="l"/>
              </a:tabLst>
            </a:pPr>
            <a:r>
              <a:t>		but also enough capacity for longer-distance weekend / holiday excursions</a:t>
            </a:r>
          </a:p>
          <a:p>
            <a:pPr>
              <a:tabLst>
                <a:tab pos="444500" algn="l"/>
                <a:tab pos="965200" algn="l"/>
                <a:tab pos="1473200" algn="l"/>
                <a:tab pos="1930400" algn="l"/>
                <a:tab pos="2387600" algn="l"/>
              </a:tabLst>
              <a:defRPr sz="900"/>
            </a:pPr>
            <a:endParaRPr/>
          </a:p>
          <a:p>
            <a:pPr>
              <a:tabLst>
                <a:tab pos="444500" algn="l"/>
                <a:tab pos="965200" algn="l"/>
                <a:tab pos="1473200" algn="l"/>
                <a:tab pos="1930400" algn="l"/>
                <a:tab pos="2387600" algn="l"/>
              </a:tabLst>
            </a:pPr>
            <a:r>
              <a:t>Arriving at home, car owner would not want Grid to fully drain battery during evening</a:t>
            </a:r>
          </a:p>
          <a:p>
            <a:pPr>
              <a:tabLst>
                <a:tab pos="444500" algn="l"/>
                <a:tab pos="965200" algn="l"/>
                <a:tab pos="1473200" algn="l"/>
                <a:tab pos="1930400" algn="l"/>
                <a:tab pos="2387600" algn="l"/>
              </a:tabLst>
              <a:defRPr sz="600"/>
            </a:pPr>
            <a:endParaRPr/>
          </a:p>
          <a:p>
            <a:pPr>
              <a:tabLst>
                <a:tab pos="444500" algn="l"/>
                <a:tab pos="965200" algn="l"/>
                <a:tab pos="1473200" algn="l"/>
                <a:tab pos="1930400" algn="l"/>
                <a:tab pos="2387600" algn="l"/>
              </a:tabLst>
            </a:pPr>
            <a:r>
              <a:t>	Car might be programmed to stop V2G if reserve fell below a certain level:</a:t>
            </a:r>
          </a:p>
          <a:p>
            <a:pPr>
              <a:tabLst>
                <a:tab pos="444500" algn="l"/>
                <a:tab pos="965200" algn="l"/>
                <a:tab pos="1473200" algn="l"/>
                <a:tab pos="1930400" algn="l"/>
                <a:tab pos="2387600" algn="l"/>
              </a:tabLst>
              <a:defRPr sz="600"/>
            </a:pPr>
            <a:endParaRPr/>
          </a:p>
          <a:p>
            <a:pPr>
              <a:tabLst>
                <a:tab pos="444500" algn="l"/>
                <a:tab pos="965200" algn="l"/>
                <a:tab pos="1473200" algn="l"/>
                <a:tab pos="1930400" algn="l"/>
                <a:tab pos="2387600" algn="l"/>
              </a:tabLst>
            </a:pPr>
            <a:r>
              <a:t>		For instance, retaining enough reserve to allow short local pre-midnight trips</a:t>
            </a:r>
          </a:p>
          <a:p>
            <a:pPr>
              <a:tabLst>
                <a:tab pos="444500" algn="l"/>
                <a:tab pos="965200" algn="l"/>
                <a:tab pos="1473200" algn="l"/>
                <a:tab pos="1930400" algn="l"/>
                <a:tab pos="2387600" algn="l"/>
              </a:tabLst>
              <a:defRPr sz="600"/>
            </a:pPr>
            <a:endParaRPr/>
          </a:p>
          <a:p>
            <a:pPr>
              <a:tabLst>
                <a:tab pos="444500" algn="l"/>
                <a:tab pos="965200" algn="l"/>
                <a:tab pos="1473200" algn="l"/>
                <a:tab pos="1930400" algn="l"/>
                <a:tab pos="2387600" algn="l"/>
              </a:tabLst>
            </a:pPr>
            <a:r>
              <a:t>			With an override option to disallow V2G discharge on special evenings</a:t>
            </a:r>
          </a:p>
          <a:p>
            <a:pPr>
              <a:tabLst>
                <a:tab pos="444500" algn="l"/>
                <a:tab pos="965200" algn="l"/>
                <a:tab pos="1473200" algn="l"/>
                <a:tab pos="1930400" algn="l"/>
                <a:tab pos="2387600" algn="l"/>
              </a:tabLst>
              <a:defRPr sz="900"/>
            </a:pPr>
            <a:endParaRPr/>
          </a:p>
          <a:p>
            <a:pPr>
              <a:tabLst>
                <a:tab pos="444500" algn="l"/>
                <a:tab pos="965200" algn="l"/>
                <a:tab pos="1473200" algn="l"/>
                <a:tab pos="1930400" algn="l"/>
                <a:tab pos="2387600" algn="l"/>
              </a:tabLst>
            </a:pPr>
            <a:r>
              <a:t>Instead of being based solely on time-of-day, default &amp; override options, V2G might also </a:t>
            </a:r>
          </a:p>
          <a:p>
            <a:pPr>
              <a:tabLst>
                <a:tab pos="444500" algn="l"/>
                <a:tab pos="965200" algn="l"/>
                <a:tab pos="1473200" algn="l"/>
                <a:tab pos="1930400" algn="l"/>
                <a:tab pos="2387600" algn="l"/>
              </a:tabLst>
              <a:defRPr sz="600"/>
            </a:pPr>
            <a:endParaRPr/>
          </a:p>
          <a:p>
            <a:pPr>
              <a:tabLst>
                <a:tab pos="444500" algn="l"/>
                <a:tab pos="965200" algn="l"/>
                <a:tab pos="1473200" algn="l"/>
                <a:tab pos="1930400" algn="l"/>
                <a:tab pos="2387600" algn="l"/>
              </a:tabLst>
            </a:pPr>
            <a:r>
              <a:t>	be based the price being charged for power at that time</a:t>
            </a:r>
          </a:p>
          <a:p>
            <a:pPr>
              <a:tabLst>
                <a:tab pos="444500" algn="l"/>
                <a:tab pos="965200" algn="l"/>
                <a:tab pos="1473200" algn="l"/>
                <a:tab pos="1930400" algn="l"/>
                <a:tab pos="2387600" algn="l"/>
              </a:tabLst>
              <a:defRPr sz="600"/>
            </a:pPr>
            <a:endParaRPr/>
          </a:p>
          <a:p>
            <a:pPr>
              <a:tabLst>
                <a:tab pos="444500" algn="l"/>
                <a:tab pos="965200" algn="l"/>
                <a:tab pos="1473200" algn="l"/>
                <a:tab pos="1930400" algn="l"/>
                <a:tab pos="2387600" algn="l"/>
              </a:tabLst>
            </a:pPr>
            <a:r>
              <a:t>		which, reflecting demand, already rises sharply in evenings at many locations</a:t>
            </a:r>
          </a:p>
          <a:p>
            <a:pPr>
              <a:tabLst>
                <a:tab pos="444500" algn="l"/>
                <a:tab pos="965200" algn="l"/>
                <a:tab pos="1473200" algn="l"/>
                <a:tab pos="1930400" algn="l"/>
                <a:tab pos="2387600" algn="l"/>
              </a:tabLst>
              <a:defRPr sz="1200"/>
            </a:pPr>
            <a:endParaRPr/>
          </a:p>
          <a:p>
            <a:pPr>
              <a:tabLst>
                <a:tab pos="444500" algn="l"/>
                <a:tab pos="965200" algn="l"/>
                <a:tab pos="1473200" algn="l"/>
                <a:tab pos="1930400" algn="l"/>
                <a:tab pos="2387600" algn="l"/>
              </a:tabLst>
            </a:pPr>
            <a:r>
              <a:t>All of which would require smart cars and/or smart Grids</a:t>
            </a:r>
          </a:p>
          <a:p>
            <a:pPr>
              <a:tabLst>
                <a:tab pos="444500" algn="l"/>
                <a:tab pos="965200" algn="l"/>
                <a:tab pos="1473200" algn="l"/>
                <a:tab pos="1930400" algn="l"/>
                <a:tab pos="2387600" algn="l"/>
              </a:tabLst>
              <a:defRPr sz="700"/>
            </a:pPr>
            <a:endParaRPr/>
          </a:p>
          <a:p>
            <a:pPr>
              <a:tabLst>
                <a:tab pos="444500" algn="l"/>
                <a:tab pos="965200" algn="l"/>
                <a:tab pos="1473200" algn="l"/>
                <a:tab pos="1930400" algn="l"/>
                <a:tab pos="2387600" algn="l"/>
              </a:tabLst>
            </a:pPr>
            <a:r>
              <a:t>	with the latter being the topic of my note set </a:t>
            </a:r>
            <a:r>
              <a:rPr b="1"/>
              <a:t>Smart Grids</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p:txBody>
      </p:sp>
      <p:sp>
        <p:nvSpPr>
          <p:cNvPr id="2602"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4" name="Rectangle 2"/>
          <p:cNvSpPr txBox="1">
            <a:spLocks noGrp="1"/>
          </p:cNvSpPr>
          <p:nvPr>
            <p:ph type="title"/>
          </p:nvPr>
        </p:nvSpPr>
        <p:spPr>
          <a:xfrm>
            <a:off x="304800" y="38099"/>
            <a:ext cx="8534400" cy="455149"/>
          </a:xfrm>
          <a:prstGeom prst="rect">
            <a:avLst/>
          </a:prstGeom>
        </p:spPr>
        <p:txBody>
          <a:bodyPr/>
          <a:lstStyle/>
          <a:p>
            <a:r>
              <a:t>But that's all in the future - How do we get there?</a:t>
            </a:r>
          </a:p>
        </p:txBody>
      </p:sp>
      <p:sp>
        <p:nvSpPr>
          <p:cNvPr id="2605" name="Rectangle 3"/>
          <p:cNvSpPr txBox="1">
            <a:spLocks noGrp="1"/>
          </p:cNvSpPr>
          <p:nvPr>
            <p:ph type="body" sz="half" idx="1"/>
          </p:nvPr>
        </p:nvSpPr>
        <p:spPr>
          <a:xfrm>
            <a:off x="606686" y="2592806"/>
            <a:ext cx="8420052" cy="1977188"/>
          </a:xfrm>
          <a:prstGeom prst="rect">
            <a:avLst/>
          </a:prstGeom>
        </p:spPr>
        <p:txBody>
          <a:bodyPr/>
          <a:lstStyle/>
          <a:p>
            <a:pPr>
              <a:defRPr sz="1400"/>
            </a:pPr>
            <a:r>
              <a:t>2013: Electric Vehicle Grid Integration in the US Europe and China - International Council on Clean Transportation</a:t>
            </a:r>
          </a:p>
          <a:p>
            <a:pPr>
              <a:defRPr sz="200"/>
            </a:pPr>
            <a:endParaRPr/>
          </a:p>
          <a:p>
            <a:pPr>
              <a:defRPr sz="1400"/>
            </a:pPr>
            <a:r>
              <a:t>2015: Overcoming Barriers to Deployment of Plug-in Electric Vehicles, U.S. National Academies,</a:t>
            </a:r>
          </a:p>
          <a:p>
            <a:pPr>
              <a:defRPr sz="200"/>
            </a:pPr>
            <a:endParaRPr/>
          </a:p>
          <a:p>
            <a:pPr>
              <a:defRPr sz="1400"/>
            </a:pPr>
            <a:r>
              <a:t>2017: Integrating Electric Vehicles within U.S. and European Efficiency Regulations, International Council on Clean Transportation</a:t>
            </a:r>
          </a:p>
          <a:p>
            <a:pPr>
              <a:defRPr sz="200"/>
            </a:pPr>
            <a:endParaRPr/>
          </a:p>
          <a:p>
            <a:pPr>
              <a:defRPr sz="1400"/>
            </a:pPr>
            <a:r>
              <a:t>2020: Global EV Outlook - Entering the Decade of Electric Drive? International Energy Agency</a:t>
            </a:r>
          </a:p>
        </p:txBody>
      </p:sp>
      <p:sp>
        <p:nvSpPr>
          <p:cNvPr id="2606" name="Rectangle 3"/>
          <p:cNvSpPr txBox="1"/>
          <p:nvPr/>
        </p:nvSpPr>
        <p:spPr>
          <a:xfrm>
            <a:off x="94938" y="661403"/>
            <a:ext cx="9030324" cy="185018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Studies addressing that question are cited </a:t>
            </a:r>
            <a:r>
              <a:rPr u="sng">
                <a:solidFill>
                  <a:srgbClr val="00CCFF"/>
                </a:solidFill>
                <a:uFill>
                  <a:solidFill>
                    <a:srgbClr val="00CCFF"/>
                  </a:solidFill>
                </a:uFill>
                <a:hlinkClick r:id="rId2"/>
              </a:rPr>
              <a:t>HERE</a:t>
            </a:r>
            <a:r>
              <a:t> on this note set's </a:t>
            </a:r>
            <a:r>
              <a:rPr u="sng">
                <a:solidFill>
                  <a:srgbClr val="00CCFF"/>
                </a:solidFill>
                <a:uFill>
                  <a:solidFill>
                    <a:srgbClr val="00CCFF"/>
                  </a:solidFill>
                </a:uFill>
                <a:hlinkClick r:id="rId3"/>
              </a:rPr>
              <a:t>Resources</a:t>
            </a:r>
            <a:r>
              <a:t> webpage</a:t>
            </a:r>
          </a:p>
          <a:p>
            <a:pPr>
              <a:spcBef>
                <a:spcPts val="400"/>
              </a:spcBef>
              <a:tabLst>
                <a:tab pos="457200" algn="l"/>
                <a:tab pos="914400" algn="l"/>
                <a:tab pos="1371600" algn="l"/>
                <a:tab pos="1828800" algn="l"/>
                <a:tab pos="22860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	They discuss alternate political, economic &amp; social strategies that could stimulate</a:t>
            </a:r>
          </a:p>
          <a:p>
            <a:pPr>
              <a:spcBef>
                <a:spcPts val="400"/>
              </a:spcBef>
              <a:tabLst>
                <a:tab pos="457200" algn="l"/>
                <a:tab pos="914400" algn="l"/>
                <a:tab pos="1371600" algn="l"/>
                <a:tab pos="1828800" algn="l"/>
                <a:tab pos="22860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		growth of the necessary PEV charging &amp; Grid support infrastructures</a:t>
            </a:r>
          </a:p>
          <a:p>
            <a:pPr>
              <a:spcBef>
                <a:spcPts val="400"/>
              </a:spcBef>
              <a:tabLst>
                <a:tab pos="457200" algn="l"/>
                <a:tab pos="914400" algn="l"/>
                <a:tab pos="1371600" algn="l"/>
                <a:tab pos="1828800" algn="l"/>
                <a:tab pos="22860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These four studies were particularly comprehensive:</a:t>
            </a:r>
          </a:p>
        </p:txBody>
      </p:sp>
      <p:sp>
        <p:nvSpPr>
          <p:cNvPr id="2607" name="Rectangle 3"/>
          <p:cNvSpPr txBox="1"/>
          <p:nvPr/>
        </p:nvSpPr>
        <p:spPr>
          <a:xfrm>
            <a:off x="94938" y="4518415"/>
            <a:ext cx="9030324" cy="223426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spcBef>
                <a:spcPts val="400"/>
              </a:spcBef>
              <a:tabLst>
                <a:tab pos="342900" algn="l"/>
                <a:tab pos="800100" algn="l"/>
                <a:tab pos="1257300" algn="l"/>
                <a:tab pos="1714500" algn="l"/>
                <a:tab pos="2286000" algn="l"/>
              </a:tabLst>
              <a:defRPr b="0">
                <a:solidFill>
                  <a:srgbClr val="FBC901"/>
                </a:solidFill>
                <a:effectLst>
                  <a:outerShdw blurRad="38100" dist="38100" dir="2700000" rotWithShape="0">
                    <a:srgbClr val="000000"/>
                  </a:outerShdw>
                </a:effectLst>
                <a:latin typeface="+mn-lt"/>
                <a:ea typeface="+mn-ea"/>
                <a:cs typeface="+mn-cs"/>
                <a:sym typeface="Arial"/>
              </a:defRPr>
            </a:pPr>
            <a:r>
              <a:t>But I'm going to leave deeper investigation of such strategies to the reader</a:t>
            </a:r>
          </a:p>
          <a:p>
            <a:pPr>
              <a:spcBef>
                <a:spcPts val="400"/>
              </a:spcBef>
              <a:tabLst>
                <a:tab pos="342900" algn="l"/>
                <a:tab pos="800100" algn="l"/>
                <a:tab pos="1257300" algn="l"/>
                <a:tab pos="1714500" algn="l"/>
                <a:tab pos="2286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7145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	Partially because strategies &amp; requirements vary sharply from country to country</a:t>
            </a:r>
          </a:p>
          <a:p>
            <a:pPr>
              <a:spcBef>
                <a:spcPts val="400"/>
              </a:spcBef>
              <a:tabLst>
                <a:tab pos="342900" algn="l"/>
                <a:tab pos="800100" algn="l"/>
                <a:tab pos="1257300" algn="l"/>
                <a:tab pos="1714500" algn="l"/>
                <a:tab pos="2286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7145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	Partially because they also change with the political environment, as in the U.S. </a:t>
            </a:r>
          </a:p>
          <a:p>
            <a:pPr>
              <a:spcBef>
                <a:spcPts val="400"/>
              </a:spcBef>
              <a:tabLst>
                <a:tab pos="342900" algn="l"/>
                <a:tab pos="800100" algn="l"/>
                <a:tab pos="1257300" algn="l"/>
                <a:tab pos="1714500" algn="l"/>
                <a:tab pos="2286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7145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		where support became obstruction from one administration to the next</a:t>
            </a:r>
          </a:p>
          <a:p>
            <a:pPr>
              <a:spcBef>
                <a:spcPts val="400"/>
              </a:spcBef>
              <a:tabLst>
                <a:tab pos="342900" algn="l"/>
                <a:tab pos="800100" algn="l"/>
                <a:tab pos="1257300" algn="l"/>
                <a:tab pos="1714500" algn="l"/>
                <a:tab pos="2286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7145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			(raising doubts about the relevancy and value of older studies)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Rounded Rectangle"/>
          <p:cNvSpPr/>
          <p:nvPr/>
        </p:nvSpPr>
        <p:spPr>
          <a:xfrm>
            <a:off x="1536700" y="1981200"/>
            <a:ext cx="3886200" cy="3505200"/>
          </a:xfrm>
          <a:prstGeom prst="roundRect">
            <a:avLst>
              <a:gd name="adj" fmla="val 9185"/>
            </a:avLst>
          </a:prstGeom>
          <a:solidFill>
            <a:srgbClr val="808080">
              <a:alpha val="25097"/>
            </a:srgbClr>
          </a:solidFill>
          <a:ln w="12700">
            <a:miter lim="400000"/>
          </a:ln>
        </p:spPr>
        <p:txBody>
          <a:bodyPr lIns="45719" rIns="45719" anchor="ctr"/>
          <a:lstStyle/>
          <a:p>
            <a:pPr defTabSz="457200">
              <a:defRPr b="0">
                <a:solidFill>
                  <a:srgbClr val="000000"/>
                </a:solidFill>
                <a:latin typeface="+mn-lt"/>
                <a:ea typeface="+mn-ea"/>
                <a:cs typeface="+mn-cs"/>
                <a:sym typeface="Arial"/>
              </a:defRPr>
            </a:pPr>
            <a:endParaRPr/>
          </a:p>
        </p:txBody>
      </p:sp>
      <p:grpSp>
        <p:nvGrpSpPr>
          <p:cNvPr id="474" name="Group"/>
          <p:cNvGrpSpPr/>
          <p:nvPr/>
        </p:nvGrpSpPr>
        <p:grpSpPr>
          <a:xfrm>
            <a:off x="4127500" y="2933699"/>
            <a:ext cx="2057400" cy="3200401"/>
            <a:chOff x="0" y="0"/>
            <a:chExt cx="2057400" cy="3200399"/>
          </a:xfrm>
        </p:grpSpPr>
        <p:grpSp>
          <p:nvGrpSpPr>
            <p:cNvPr id="470" name="Group"/>
            <p:cNvGrpSpPr/>
            <p:nvPr/>
          </p:nvGrpSpPr>
          <p:grpSpPr>
            <a:xfrm>
              <a:off x="0" y="1549399"/>
              <a:ext cx="1841500" cy="1651001"/>
              <a:chOff x="0" y="4291"/>
              <a:chExt cx="1841500" cy="1650999"/>
            </a:xfrm>
          </p:grpSpPr>
          <p:sp>
            <p:nvSpPr>
              <p:cNvPr id="468" name="Rounded Rectangle"/>
              <p:cNvSpPr/>
              <p:nvPr/>
            </p:nvSpPr>
            <p:spPr>
              <a:xfrm>
                <a:off x="0" y="4291"/>
                <a:ext cx="1143000" cy="762001"/>
              </a:xfrm>
              <a:prstGeom prst="roundRect">
                <a:avLst>
                  <a:gd name="adj" fmla="val 16667"/>
                </a:avLst>
              </a:prstGeom>
              <a:solidFill>
                <a:srgbClr val="F6ED72"/>
              </a:solidFill>
              <a:ln w="12700" cap="flat">
                <a:noFill/>
                <a:miter lim="400000"/>
              </a:ln>
              <a:effectLst>
                <a:outerShdw blurRad="63500" dist="17960" dir="2700000" rotWithShape="0">
                  <a:srgbClr val="948E44">
                    <a:alpha val="74996"/>
                  </a:srgbClr>
                </a:outerShdw>
              </a:effectLst>
            </p:spPr>
            <p:txBody>
              <a:bodyPr wrap="square" lIns="45719" tIns="45719" rIns="45719" bIns="45719" numCol="1" anchor="ctr">
                <a:noAutofit/>
              </a:bodyPr>
              <a:lstStyle/>
              <a:p>
                <a:pPr algn="ctr" defTabSz="457200">
                  <a:defRPr>
                    <a:solidFill>
                      <a:srgbClr val="000000"/>
                    </a:solidFill>
                    <a:latin typeface="Calibri"/>
                    <a:ea typeface="Calibri"/>
                    <a:cs typeface="Calibri"/>
                    <a:sym typeface="Calibri"/>
                  </a:defRPr>
                </a:pPr>
                <a:endParaRPr/>
              </a:p>
            </p:txBody>
          </p:sp>
          <p:sp>
            <p:nvSpPr>
              <p:cNvPr id="469" name="Drivetrain…"/>
              <p:cNvSpPr/>
              <p:nvPr/>
            </p:nvSpPr>
            <p:spPr>
              <a:xfrm>
                <a:off x="571500" y="385291"/>
                <a:ext cx="1270000" cy="1270001"/>
              </a:xfrm>
              <a:prstGeom prst="line">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defTabSz="457200">
                  <a:defRPr sz="1600" b="0" i="1">
                    <a:solidFill>
                      <a:srgbClr val="000000"/>
                    </a:solidFill>
                    <a:latin typeface="+mn-lt"/>
                    <a:ea typeface="+mn-ea"/>
                    <a:cs typeface="+mn-cs"/>
                    <a:sym typeface="Arial"/>
                  </a:defRPr>
                </a:pPr>
                <a:r>
                  <a:t>Drivetrain</a:t>
                </a:r>
              </a:p>
              <a:p>
                <a:pPr algn="ctr" defTabSz="457200">
                  <a:defRPr sz="1600" b="0" i="1">
                    <a:solidFill>
                      <a:srgbClr val="000000"/>
                    </a:solidFill>
                    <a:latin typeface="+mn-lt"/>
                    <a:ea typeface="+mn-ea"/>
                    <a:cs typeface="+mn-cs"/>
                    <a:sym typeface="Arial"/>
                  </a:defRPr>
                </a:pPr>
                <a:r>
                  <a:t>Losses</a:t>
                </a:r>
              </a:p>
              <a:p>
                <a:pPr algn="ctr" defTabSz="457200">
                  <a:defRPr sz="1600" b="0" i="1">
                    <a:solidFill>
                      <a:srgbClr val="000000"/>
                    </a:solidFill>
                    <a:latin typeface="+mn-lt"/>
                    <a:ea typeface="+mn-ea"/>
                    <a:cs typeface="+mn-cs"/>
                    <a:sym typeface="Arial"/>
                  </a:defRPr>
                </a:pPr>
                <a:r>
                  <a:t>14%</a:t>
                </a:r>
              </a:p>
            </p:txBody>
          </p:sp>
        </p:grpSp>
        <p:sp>
          <p:nvSpPr>
            <p:cNvPr id="516" name="Connection Line"/>
            <p:cNvSpPr/>
            <p:nvPr/>
          </p:nvSpPr>
          <p:spPr>
            <a:xfrm>
              <a:off x="571500" y="673100"/>
              <a:ext cx="0" cy="871860"/>
            </a:xfrm>
            <a:custGeom>
              <a:avLst/>
              <a:gdLst/>
              <a:ahLst/>
              <a:cxnLst>
                <a:cxn ang="0">
                  <a:pos x="wd2" y="hd2"/>
                </a:cxn>
                <a:cxn ang="5400000">
                  <a:pos x="wd2" y="hd2"/>
                </a:cxn>
                <a:cxn ang="10800000">
                  <a:pos x="wd2" y="hd2"/>
                </a:cxn>
                <a:cxn ang="16200000">
                  <a:pos x="wd2" y="hd2"/>
                </a:cxn>
              </a:cxnLst>
              <a:rect l="0" t="0" r="r" b="b"/>
              <a:pathLst>
                <a:path h="21600" extrusionOk="0">
                  <a:moveTo>
                    <a:pt x="0" y="0"/>
                  </a:moveTo>
                  <a:cubicBezTo>
                    <a:pt x="0" y="7200"/>
                    <a:pt x="0" y="14400"/>
                    <a:pt x="0" y="21600"/>
                  </a:cubicBezTo>
                </a:path>
              </a:pathLst>
            </a:custGeom>
            <a:noFill/>
            <a:ln w="25400" cap="flat">
              <a:solidFill>
                <a:srgbClr val="FFFFFF"/>
              </a:solidFill>
              <a:prstDash val="solid"/>
              <a:round/>
              <a:tailEnd type="triangle" w="med" len="med"/>
            </a:ln>
            <a:effectLst>
              <a:reflection stA="50000" endPos="40000" dir="5400000" sy="-100000" algn="bl" rotWithShape="0"/>
            </a:effectLst>
          </p:spPr>
          <p:txBody>
            <a:bodyPr/>
            <a:lstStyle/>
            <a:p>
              <a:endParaRPr/>
            </a:p>
          </p:txBody>
        </p:sp>
        <p:sp>
          <p:nvSpPr>
            <p:cNvPr id="472" name="Line"/>
            <p:cNvSpPr/>
            <p:nvPr/>
          </p:nvSpPr>
          <p:spPr>
            <a:xfrm>
              <a:off x="1143000" y="712470"/>
              <a:ext cx="762000" cy="1"/>
            </a:xfrm>
            <a:prstGeom prst="line">
              <a:avLst/>
            </a:prstGeom>
            <a:noFill/>
            <a:ln w="190500" cap="flat">
              <a:solidFill>
                <a:srgbClr val="FFFFFF"/>
              </a:solidFill>
              <a:prstDash val="solid"/>
              <a:round/>
              <a:tailEnd type="triangle" w="med" len="med"/>
            </a:ln>
            <a:effectLst/>
          </p:spPr>
          <p:txBody>
            <a:bodyPr wrap="square" lIns="45719" tIns="45719" rIns="45719" bIns="45719" numCol="1" anchor="t">
              <a:noAutofit/>
            </a:bodyPr>
            <a:lstStyle/>
            <a:p>
              <a:pPr>
                <a:defRPr sz="1600" b="0">
                  <a:solidFill>
                    <a:srgbClr val="000000"/>
                  </a:solidFill>
                  <a:latin typeface="Calibri"/>
                  <a:ea typeface="Calibri"/>
                  <a:cs typeface="Calibri"/>
                  <a:sym typeface="Calibri"/>
                </a:defRPr>
              </a:pPr>
              <a:endParaRPr/>
            </a:p>
          </p:txBody>
        </p:sp>
        <p:sp>
          <p:nvSpPr>
            <p:cNvPr id="473" name="76%"/>
            <p:cNvSpPr txBox="1"/>
            <p:nvPr/>
          </p:nvSpPr>
          <p:spPr>
            <a:xfrm>
              <a:off x="1219200" y="0"/>
              <a:ext cx="838200" cy="43705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4" tIns="45714" rIns="45714" bIns="45714" numCol="1" anchor="t">
              <a:spAutoFit/>
            </a:bodyPr>
            <a:lstStyle>
              <a:lvl1pPr defTabSz="457200">
                <a:defRPr sz="2400" b="0" i="1">
                  <a:solidFill>
                    <a:srgbClr val="FBC901"/>
                  </a:solidFill>
                  <a:latin typeface="+mn-lt"/>
                  <a:ea typeface="+mn-ea"/>
                  <a:cs typeface="+mn-cs"/>
                  <a:sym typeface="Arial"/>
                </a:defRPr>
              </a:lvl1pPr>
            </a:lstStyle>
            <a:p>
              <a:r>
                <a:t>76%</a:t>
              </a:r>
            </a:p>
          </p:txBody>
        </p:sp>
      </p:grpSp>
      <p:grpSp>
        <p:nvGrpSpPr>
          <p:cNvPr id="484" name="Group"/>
          <p:cNvGrpSpPr/>
          <p:nvPr/>
        </p:nvGrpSpPr>
        <p:grpSpPr>
          <a:xfrm>
            <a:off x="1993900" y="2921000"/>
            <a:ext cx="3276600" cy="2336801"/>
            <a:chOff x="0" y="0"/>
            <a:chExt cx="3276600" cy="2336799"/>
          </a:xfrm>
        </p:grpSpPr>
        <p:grpSp>
          <p:nvGrpSpPr>
            <p:cNvPr id="477" name="Group"/>
            <p:cNvGrpSpPr/>
            <p:nvPr/>
          </p:nvGrpSpPr>
          <p:grpSpPr>
            <a:xfrm>
              <a:off x="2133600" y="355600"/>
              <a:ext cx="1143000" cy="685800"/>
              <a:chOff x="0" y="0"/>
              <a:chExt cx="1143000" cy="685800"/>
            </a:xfrm>
          </p:grpSpPr>
          <p:sp>
            <p:nvSpPr>
              <p:cNvPr id="475" name="Rounded Rectangle"/>
              <p:cNvSpPr/>
              <p:nvPr/>
            </p:nvSpPr>
            <p:spPr>
              <a:xfrm>
                <a:off x="0" y="0"/>
                <a:ext cx="1143000" cy="685800"/>
              </a:xfrm>
              <a:prstGeom prst="roundRect">
                <a:avLst>
                  <a:gd name="adj" fmla="val 16667"/>
                </a:avLst>
              </a:prstGeom>
              <a:solidFill>
                <a:srgbClr val="8EB4DA"/>
              </a:solidFill>
              <a:ln w="12700" cap="flat">
                <a:noFill/>
                <a:miter lim="400000"/>
              </a:ln>
              <a:effectLst>
                <a:outerShdw blurRad="63500" dist="17960" dir="2700000" rotWithShape="0">
                  <a:srgbClr val="556C83">
                    <a:alpha val="74996"/>
                  </a:srgbClr>
                </a:outerShdw>
              </a:effectLst>
            </p:spPr>
            <p:txBody>
              <a:bodyPr wrap="square" lIns="45719" tIns="45719" rIns="45719" bIns="45719" numCol="1" anchor="ctr">
                <a:noAutofit/>
              </a:bodyPr>
              <a:lstStyle/>
              <a:p>
                <a:pPr algn="ctr" defTabSz="457200">
                  <a:defRPr>
                    <a:solidFill>
                      <a:srgbClr val="000000"/>
                    </a:solidFill>
                    <a:latin typeface="Calibri"/>
                    <a:ea typeface="Calibri"/>
                    <a:cs typeface="Calibri"/>
                    <a:sym typeface="Calibri"/>
                  </a:defRPr>
                </a:pPr>
                <a:endParaRPr/>
              </a:p>
            </p:txBody>
          </p:sp>
          <p:sp>
            <p:nvSpPr>
              <p:cNvPr id="476" name="Drivetrain"/>
              <p:cNvSpPr txBox="1"/>
              <p:nvPr/>
            </p:nvSpPr>
            <p:spPr>
              <a:xfrm>
                <a:off x="30367" y="167574"/>
                <a:ext cx="1082266" cy="35065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lvl1pPr algn="ctr" defTabSz="457200">
                  <a:defRPr b="0" i="1">
                    <a:solidFill>
                      <a:srgbClr val="000000"/>
                    </a:solidFill>
                    <a:latin typeface="+mn-lt"/>
                    <a:ea typeface="+mn-ea"/>
                    <a:cs typeface="+mn-cs"/>
                    <a:sym typeface="Arial"/>
                  </a:defRPr>
                </a:lvl1pPr>
              </a:lstStyle>
              <a:p>
                <a:r>
                  <a:t>Drivetrain</a:t>
                </a:r>
              </a:p>
            </p:txBody>
          </p:sp>
        </p:grpSp>
        <p:grpSp>
          <p:nvGrpSpPr>
            <p:cNvPr id="480" name="Group"/>
            <p:cNvGrpSpPr/>
            <p:nvPr/>
          </p:nvGrpSpPr>
          <p:grpSpPr>
            <a:xfrm>
              <a:off x="0" y="1651000"/>
              <a:ext cx="1447800" cy="685800"/>
              <a:chOff x="0" y="0"/>
              <a:chExt cx="1447800" cy="685800"/>
            </a:xfrm>
          </p:grpSpPr>
          <p:sp>
            <p:nvSpPr>
              <p:cNvPr id="478" name="Rounded Rectangle"/>
              <p:cNvSpPr/>
              <p:nvPr/>
            </p:nvSpPr>
            <p:spPr>
              <a:xfrm>
                <a:off x="0" y="0"/>
                <a:ext cx="1447800" cy="685800"/>
              </a:xfrm>
              <a:prstGeom prst="roundRect">
                <a:avLst>
                  <a:gd name="adj" fmla="val 16667"/>
                </a:avLst>
              </a:prstGeom>
              <a:solidFill>
                <a:srgbClr val="F6ED72"/>
              </a:solidFill>
              <a:ln w="12700" cap="flat">
                <a:noFill/>
                <a:miter lim="400000"/>
              </a:ln>
              <a:effectLst>
                <a:outerShdw blurRad="63500" dist="17960" dir="2700000" rotWithShape="0">
                  <a:srgbClr val="948E44">
                    <a:alpha val="74996"/>
                  </a:srgbClr>
                </a:outerShdw>
              </a:effectLst>
            </p:spPr>
            <p:txBody>
              <a:bodyPr wrap="square" lIns="45719" tIns="45719" rIns="45719" bIns="45719" numCol="1" anchor="ctr">
                <a:noAutofit/>
              </a:bodyPr>
              <a:lstStyle/>
              <a:p>
                <a:pPr algn="ctr" defTabSz="457200">
                  <a:defRPr>
                    <a:solidFill>
                      <a:srgbClr val="000000"/>
                    </a:solidFill>
                    <a:latin typeface="Calibri"/>
                    <a:ea typeface="Calibri"/>
                    <a:cs typeface="Calibri"/>
                    <a:sym typeface="Calibri"/>
                  </a:defRPr>
                </a:pPr>
                <a:endParaRPr/>
              </a:p>
            </p:txBody>
          </p:sp>
          <p:sp>
            <p:nvSpPr>
              <p:cNvPr id="479" name="Motor Loss…"/>
              <p:cNvSpPr txBox="1"/>
              <p:nvPr/>
            </p:nvSpPr>
            <p:spPr>
              <a:xfrm>
                <a:off x="74717" y="34224"/>
                <a:ext cx="1298366" cy="61735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defTabSz="457200">
                  <a:defRPr b="0" i="1">
                    <a:solidFill>
                      <a:srgbClr val="000000"/>
                    </a:solidFill>
                    <a:latin typeface="+mn-lt"/>
                    <a:ea typeface="+mn-ea"/>
                    <a:cs typeface="+mn-cs"/>
                    <a:sym typeface="Arial"/>
                  </a:defRPr>
                </a:pPr>
                <a:r>
                  <a:t>Motor Loss</a:t>
                </a:r>
              </a:p>
              <a:p>
                <a:pPr algn="ctr" defTabSz="457200">
                  <a:defRPr b="0" i="1">
                    <a:solidFill>
                      <a:srgbClr val="000000"/>
                    </a:solidFill>
                    <a:latin typeface="+mn-lt"/>
                    <a:ea typeface="+mn-ea"/>
                    <a:cs typeface="+mn-cs"/>
                    <a:sym typeface="Arial"/>
                  </a:defRPr>
                </a:pPr>
                <a:r>
                  <a:t>10%</a:t>
                </a:r>
              </a:p>
            </p:txBody>
          </p:sp>
        </p:grpSp>
        <p:sp>
          <p:nvSpPr>
            <p:cNvPr id="517" name="Connection Line"/>
            <p:cNvSpPr/>
            <p:nvPr/>
          </p:nvSpPr>
          <p:spPr>
            <a:xfrm>
              <a:off x="723900" y="698500"/>
              <a:ext cx="0" cy="952500"/>
            </a:xfrm>
            <a:custGeom>
              <a:avLst/>
              <a:gdLst/>
              <a:ahLst/>
              <a:cxnLst>
                <a:cxn ang="0">
                  <a:pos x="wd2" y="hd2"/>
                </a:cxn>
                <a:cxn ang="5400000">
                  <a:pos x="wd2" y="hd2"/>
                </a:cxn>
                <a:cxn ang="10800000">
                  <a:pos x="wd2" y="hd2"/>
                </a:cxn>
                <a:cxn ang="16200000">
                  <a:pos x="wd2" y="hd2"/>
                </a:cxn>
              </a:cxnLst>
              <a:rect l="0" t="0" r="r" b="b"/>
              <a:pathLst>
                <a:path h="21600" extrusionOk="0">
                  <a:moveTo>
                    <a:pt x="0" y="0"/>
                  </a:moveTo>
                  <a:cubicBezTo>
                    <a:pt x="0" y="7200"/>
                    <a:pt x="0" y="14400"/>
                    <a:pt x="0" y="21600"/>
                  </a:cubicBezTo>
                </a:path>
              </a:pathLst>
            </a:custGeom>
            <a:noFill/>
            <a:ln w="25400" cap="flat">
              <a:solidFill>
                <a:srgbClr val="FFFFFF"/>
              </a:solidFill>
              <a:prstDash val="solid"/>
              <a:round/>
              <a:tailEnd type="triangle" w="med" len="med"/>
            </a:ln>
            <a:effectLst/>
          </p:spPr>
          <p:txBody>
            <a:bodyPr/>
            <a:lstStyle/>
            <a:p>
              <a:endParaRPr/>
            </a:p>
          </p:txBody>
        </p:sp>
        <p:sp>
          <p:nvSpPr>
            <p:cNvPr id="518" name="Connection Line"/>
            <p:cNvSpPr/>
            <p:nvPr/>
          </p:nvSpPr>
          <p:spPr>
            <a:xfrm>
              <a:off x="723900" y="698500"/>
              <a:ext cx="1409700" cy="1"/>
            </a:xfrm>
            <a:custGeom>
              <a:avLst/>
              <a:gdLst/>
              <a:ahLst/>
              <a:cxnLst>
                <a:cxn ang="0">
                  <a:pos x="wd2" y="hd2"/>
                </a:cxn>
                <a:cxn ang="5400000">
                  <a:pos x="wd2" y="hd2"/>
                </a:cxn>
                <a:cxn ang="10800000">
                  <a:pos x="wd2" y="hd2"/>
                </a:cxn>
                <a:cxn ang="16200000">
                  <a:pos x="wd2" y="hd2"/>
                </a:cxn>
              </a:cxnLst>
              <a:rect l="0" t="0" r="r" b="b"/>
              <a:pathLst>
                <a:path w="21600" h="10800" extrusionOk="0">
                  <a:moveTo>
                    <a:pt x="0" y="10800"/>
                  </a:moveTo>
                  <a:cubicBezTo>
                    <a:pt x="7200" y="21600"/>
                    <a:pt x="14400" y="10800"/>
                    <a:pt x="21600" y="0"/>
                  </a:cubicBezTo>
                </a:path>
              </a:pathLst>
            </a:custGeom>
            <a:noFill/>
            <a:ln w="203200" cap="flat">
              <a:solidFill>
                <a:srgbClr val="FFFFFF"/>
              </a:solidFill>
              <a:prstDash val="solid"/>
              <a:round/>
              <a:tailEnd type="triangle" w="med" len="med"/>
            </a:ln>
            <a:effectLst/>
          </p:spPr>
          <p:txBody>
            <a:bodyPr/>
            <a:lstStyle/>
            <a:p>
              <a:endParaRPr/>
            </a:p>
          </p:txBody>
        </p:sp>
        <p:sp>
          <p:nvSpPr>
            <p:cNvPr id="483" name="90%"/>
            <p:cNvSpPr txBox="1"/>
            <p:nvPr/>
          </p:nvSpPr>
          <p:spPr>
            <a:xfrm>
              <a:off x="1371600" y="0"/>
              <a:ext cx="714177" cy="43705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t">
              <a:spAutoFit/>
            </a:bodyPr>
            <a:lstStyle>
              <a:lvl1pPr defTabSz="457200">
                <a:defRPr sz="2400" b="0" i="1">
                  <a:solidFill>
                    <a:srgbClr val="FBC901"/>
                  </a:solidFill>
                  <a:latin typeface="+mn-lt"/>
                  <a:ea typeface="+mn-ea"/>
                  <a:cs typeface="+mn-cs"/>
                  <a:sym typeface="Arial"/>
                </a:defRPr>
              </a:lvl1pPr>
            </a:lstStyle>
            <a:p>
              <a:r>
                <a:t>90%</a:t>
              </a:r>
            </a:p>
          </p:txBody>
        </p:sp>
      </p:grpSp>
      <p:grpSp>
        <p:nvGrpSpPr>
          <p:cNvPr id="487" name="Group"/>
          <p:cNvGrpSpPr/>
          <p:nvPr/>
        </p:nvGrpSpPr>
        <p:grpSpPr>
          <a:xfrm>
            <a:off x="2146300" y="3276600"/>
            <a:ext cx="1143000" cy="685800"/>
            <a:chOff x="0" y="0"/>
            <a:chExt cx="1143000" cy="685800"/>
          </a:xfrm>
        </p:grpSpPr>
        <p:sp>
          <p:nvSpPr>
            <p:cNvPr id="485" name="Rounded Rectangle"/>
            <p:cNvSpPr/>
            <p:nvPr/>
          </p:nvSpPr>
          <p:spPr>
            <a:xfrm>
              <a:off x="0" y="0"/>
              <a:ext cx="1143000" cy="685800"/>
            </a:xfrm>
            <a:prstGeom prst="roundRect">
              <a:avLst>
                <a:gd name="adj" fmla="val 16667"/>
              </a:avLst>
            </a:prstGeom>
            <a:solidFill>
              <a:srgbClr val="99FF99"/>
            </a:solidFill>
            <a:ln w="12700" cap="flat">
              <a:noFill/>
              <a:miter lim="400000"/>
            </a:ln>
            <a:effectLst>
              <a:outerShdw blurRad="63500" dist="17960" dir="2700000" rotWithShape="0">
                <a:srgbClr val="5C995C">
                  <a:alpha val="74996"/>
                </a:srgbClr>
              </a:outerShdw>
            </a:effectLst>
          </p:spPr>
          <p:txBody>
            <a:bodyPr wrap="square" lIns="45719" tIns="45719" rIns="45719" bIns="45719" numCol="1" anchor="ctr">
              <a:noAutofit/>
            </a:bodyPr>
            <a:lstStyle/>
            <a:p>
              <a:pPr algn="ctr" defTabSz="457200">
                <a:defRPr>
                  <a:solidFill>
                    <a:srgbClr val="000000"/>
                  </a:solidFill>
                  <a:latin typeface="Calibri"/>
                  <a:ea typeface="Calibri"/>
                  <a:cs typeface="Calibri"/>
                  <a:sym typeface="Calibri"/>
                </a:defRPr>
              </a:pPr>
              <a:endParaRPr/>
            </a:p>
          </p:txBody>
        </p:sp>
        <p:sp>
          <p:nvSpPr>
            <p:cNvPr id="486" name="Motor"/>
            <p:cNvSpPr txBox="1"/>
            <p:nvPr/>
          </p:nvSpPr>
          <p:spPr>
            <a:xfrm>
              <a:off x="227266" y="167574"/>
              <a:ext cx="688468" cy="35065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lvl1pPr algn="ctr" defTabSz="457200">
                <a:defRPr b="0" i="1">
                  <a:solidFill>
                    <a:srgbClr val="000000"/>
                  </a:solidFill>
                  <a:latin typeface="+mn-lt"/>
                  <a:ea typeface="+mn-ea"/>
                  <a:cs typeface="+mn-cs"/>
                  <a:sym typeface="Arial"/>
                </a:defRPr>
              </a:lvl1pPr>
            </a:lstStyle>
            <a:p>
              <a:r>
                <a:t>Motor</a:t>
              </a:r>
            </a:p>
          </p:txBody>
        </p:sp>
      </p:grpSp>
      <p:sp>
        <p:nvSpPr>
          <p:cNvPr id="519" name="Connection Line"/>
          <p:cNvSpPr/>
          <p:nvPr/>
        </p:nvSpPr>
        <p:spPr>
          <a:xfrm>
            <a:off x="812800" y="3619500"/>
            <a:ext cx="13335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cubicBezTo>
                  <a:pt x="7200" y="0"/>
                  <a:pt x="14400" y="0"/>
                  <a:pt x="21600" y="0"/>
                </a:cubicBezTo>
              </a:path>
            </a:pathLst>
          </a:custGeom>
          <a:ln w="203200">
            <a:solidFill>
              <a:srgbClr val="FFFFFF"/>
            </a:solidFill>
            <a:tailEnd type="triangle"/>
          </a:ln>
        </p:spPr>
        <p:txBody>
          <a:bodyPr/>
          <a:lstStyle/>
          <a:p>
            <a:endParaRPr/>
          </a:p>
        </p:txBody>
      </p:sp>
      <p:grpSp>
        <p:nvGrpSpPr>
          <p:cNvPr id="492" name="Group"/>
          <p:cNvGrpSpPr/>
          <p:nvPr/>
        </p:nvGrpSpPr>
        <p:grpSpPr>
          <a:xfrm>
            <a:off x="5727700" y="2133600"/>
            <a:ext cx="914400" cy="3276600"/>
            <a:chOff x="0" y="0"/>
            <a:chExt cx="914400" cy="3276600"/>
          </a:xfrm>
        </p:grpSpPr>
        <p:sp>
          <p:nvSpPr>
            <p:cNvPr id="489" name="Circle"/>
            <p:cNvSpPr/>
            <p:nvPr/>
          </p:nvSpPr>
          <p:spPr>
            <a:xfrm>
              <a:off x="0" y="0"/>
              <a:ext cx="914400" cy="914400"/>
            </a:xfrm>
            <a:prstGeom prst="ellipse">
              <a:avLst/>
            </a:prstGeom>
            <a:solidFill>
              <a:srgbClr val="808080"/>
            </a:solidFill>
            <a:ln w="9525" cap="flat">
              <a:solidFill>
                <a:srgbClr val="000000"/>
              </a:solidFill>
              <a:prstDash val="solid"/>
              <a:round/>
            </a:ln>
            <a:effectLst/>
          </p:spPr>
          <p:txBody>
            <a:bodyPr wrap="square" lIns="45719" tIns="45719" rIns="45719" bIns="45719" numCol="1" anchor="ctr">
              <a:noAutofit/>
            </a:bodyPr>
            <a:lstStyle/>
            <a:p>
              <a:pPr defTabSz="457200">
                <a:defRPr b="0">
                  <a:solidFill>
                    <a:srgbClr val="000000"/>
                  </a:solidFill>
                  <a:latin typeface="Calibri"/>
                  <a:ea typeface="Calibri"/>
                  <a:cs typeface="Calibri"/>
                  <a:sym typeface="Calibri"/>
                </a:defRPr>
              </a:pPr>
              <a:endParaRPr/>
            </a:p>
          </p:txBody>
        </p:sp>
        <p:sp>
          <p:nvSpPr>
            <p:cNvPr id="490" name="Circle"/>
            <p:cNvSpPr/>
            <p:nvPr/>
          </p:nvSpPr>
          <p:spPr>
            <a:xfrm>
              <a:off x="0" y="2362200"/>
              <a:ext cx="914400" cy="914400"/>
            </a:xfrm>
            <a:prstGeom prst="ellipse">
              <a:avLst/>
            </a:prstGeom>
            <a:solidFill>
              <a:srgbClr val="808080"/>
            </a:solidFill>
            <a:ln w="9525" cap="flat">
              <a:solidFill>
                <a:srgbClr val="000000"/>
              </a:solidFill>
              <a:prstDash val="solid"/>
              <a:round/>
            </a:ln>
            <a:effectLst/>
          </p:spPr>
          <p:txBody>
            <a:bodyPr wrap="square" lIns="45719" tIns="45719" rIns="45719" bIns="45719" numCol="1" anchor="ctr">
              <a:noAutofit/>
            </a:bodyPr>
            <a:lstStyle/>
            <a:p>
              <a:pPr defTabSz="457200">
                <a:defRPr b="0">
                  <a:solidFill>
                    <a:srgbClr val="000000"/>
                  </a:solidFill>
                  <a:latin typeface="Calibri"/>
                  <a:ea typeface="Calibri"/>
                  <a:cs typeface="Calibri"/>
                  <a:sym typeface="Calibri"/>
                </a:defRPr>
              </a:pPr>
              <a:endParaRPr/>
            </a:p>
          </p:txBody>
        </p:sp>
        <p:sp>
          <p:nvSpPr>
            <p:cNvPr id="491" name="Line"/>
            <p:cNvSpPr/>
            <p:nvPr/>
          </p:nvSpPr>
          <p:spPr>
            <a:xfrm flipV="1">
              <a:off x="457199" y="457200"/>
              <a:ext cx="1" cy="1981200"/>
            </a:xfrm>
            <a:prstGeom prst="line">
              <a:avLst/>
            </a:prstGeom>
            <a:noFill/>
            <a:ln w="76200" cap="flat">
              <a:solidFill>
                <a:srgbClr val="000000"/>
              </a:solidFill>
              <a:prstDash val="solid"/>
              <a:round/>
            </a:ln>
            <a:effectLst/>
          </p:spPr>
          <p:txBody>
            <a:bodyPr wrap="square" lIns="45719" tIns="45719" rIns="45719" bIns="45719" numCol="1" anchor="t">
              <a:noAutofit/>
            </a:bodyPr>
            <a:lstStyle/>
            <a:p>
              <a:pPr>
                <a:defRPr sz="1600" b="0">
                  <a:solidFill>
                    <a:srgbClr val="000000"/>
                  </a:solidFill>
                  <a:latin typeface="Calibri"/>
                  <a:ea typeface="Calibri"/>
                  <a:cs typeface="Calibri"/>
                  <a:sym typeface="Calibri"/>
                </a:defRPr>
              </a:pPr>
              <a:endParaRPr/>
            </a:p>
          </p:txBody>
        </p:sp>
      </p:grpSp>
      <p:sp>
        <p:nvSpPr>
          <p:cNvPr id="493" name="Text Box 58"/>
          <p:cNvSpPr txBox="1"/>
          <p:nvPr/>
        </p:nvSpPr>
        <p:spPr>
          <a:xfrm>
            <a:off x="1905000" y="1536700"/>
            <a:ext cx="3124200" cy="37522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4" tIns="45714" rIns="45714" bIns="45714">
            <a:spAutoFit/>
          </a:bodyPr>
          <a:lstStyle>
            <a:lvl1pPr algn="ctr">
              <a:spcBef>
                <a:spcPts val="1200"/>
              </a:spcBef>
              <a:defRPr sz="2000" b="0" i="1">
                <a:solidFill>
                  <a:srgbClr val="059797"/>
                </a:solidFill>
                <a:latin typeface="+mn-lt"/>
                <a:ea typeface="+mn-ea"/>
                <a:cs typeface="+mn-cs"/>
                <a:sym typeface="Arial"/>
              </a:defRPr>
            </a:lvl1pPr>
          </a:lstStyle>
          <a:p>
            <a:r>
              <a:t>POWERTRAIN</a:t>
            </a:r>
          </a:p>
        </p:txBody>
      </p:sp>
      <p:grpSp>
        <p:nvGrpSpPr>
          <p:cNvPr id="509" name="Group"/>
          <p:cNvGrpSpPr/>
          <p:nvPr/>
        </p:nvGrpSpPr>
        <p:grpSpPr>
          <a:xfrm>
            <a:off x="6324600" y="1536699"/>
            <a:ext cx="2806700" cy="4323558"/>
            <a:chOff x="0" y="0"/>
            <a:chExt cx="2806700" cy="4323556"/>
          </a:xfrm>
        </p:grpSpPr>
        <p:sp>
          <p:nvSpPr>
            <p:cNvPr id="494" name="Rounded Rectangle"/>
            <p:cNvSpPr/>
            <p:nvPr/>
          </p:nvSpPr>
          <p:spPr>
            <a:xfrm>
              <a:off x="698500" y="444500"/>
              <a:ext cx="1600200" cy="3505200"/>
            </a:xfrm>
            <a:prstGeom prst="roundRect">
              <a:avLst>
                <a:gd name="adj" fmla="val 16667"/>
              </a:avLst>
            </a:prstGeom>
            <a:solidFill>
              <a:srgbClr val="808080">
                <a:alpha val="25097"/>
              </a:srgbClr>
            </a:solidFill>
            <a:ln w="12700" cap="flat">
              <a:noFill/>
              <a:miter lim="400000"/>
            </a:ln>
            <a:effectLst/>
          </p:spPr>
          <p:txBody>
            <a:bodyPr wrap="square" lIns="45719" tIns="45719" rIns="45719" bIns="45719" numCol="1" anchor="ctr">
              <a:noAutofit/>
            </a:bodyPr>
            <a:lstStyle/>
            <a:p>
              <a:pPr defTabSz="457200">
                <a:defRPr b="0">
                  <a:solidFill>
                    <a:srgbClr val="000000"/>
                  </a:solidFill>
                  <a:latin typeface="+mn-lt"/>
                  <a:ea typeface="+mn-ea"/>
                  <a:cs typeface="+mn-cs"/>
                  <a:sym typeface="Arial"/>
                </a:defRPr>
              </a:pPr>
              <a:endParaRPr/>
            </a:p>
          </p:txBody>
        </p:sp>
        <p:grpSp>
          <p:nvGrpSpPr>
            <p:cNvPr id="497" name="Group"/>
            <p:cNvGrpSpPr/>
            <p:nvPr/>
          </p:nvGrpSpPr>
          <p:grpSpPr>
            <a:xfrm>
              <a:off x="1003300" y="977899"/>
              <a:ext cx="1803400" cy="1543845"/>
              <a:chOff x="0" y="34831"/>
              <a:chExt cx="1803400" cy="1543843"/>
            </a:xfrm>
          </p:grpSpPr>
          <p:sp>
            <p:nvSpPr>
              <p:cNvPr id="495" name="Rounded Rectangle"/>
              <p:cNvSpPr/>
              <p:nvPr/>
            </p:nvSpPr>
            <p:spPr>
              <a:xfrm>
                <a:off x="0" y="34831"/>
                <a:ext cx="1066800" cy="547689"/>
              </a:xfrm>
              <a:prstGeom prst="roundRect">
                <a:avLst>
                  <a:gd name="adj" fmla="val 16667"/>
                </a:avLst>
              </a:prstGeom>
              <a:solidFill>
                <a:srgbClr val="F6ED72"/>
              </a:solidFill>
              <a:ln w="12700" cap="flat">
                <a:noFill/>
                <a:miter lim="400000"/>
              </a:ln>
              <a:effectLst>
                <a:outerShdw blurRad="63500" dist="17960" dir="2700000" rotWithShape="0">
                  <a:srgbClr val="948E44">
                    <a:alpha val="74996"/>
                  </a:srgbClr>
                </a:outerShdw>
              </a:effectLst>
            </p:spPr>
            <p:txBody>
              <a:bodyPr wrap="square" lIns="45719" tIns="45719" rIns="45719" bIns="45719" numCol="1" anchor="ctr">
                <a:noAutofit/>
              </a:bodyPr>
              <a:lstStyle/>
              <a:p>
                <a:pPr algn="ctr" defTabSz="457200">
                  <a:defRPr>
                    <a:solidFill>
                      <a:srgbClr val="000000"/>
                    </a:solidFill>
                    <a:latin typeface="Calibri"/>
                    <a:ea typeface="Calibri"/>
                    <a:cs typeface="Calibri"/>
                    <a:sym typeface="Calibri"/>
                  </a:defRPr>
                </a:pPr>
                <a:endParaRPr/>
              </a:p>
            </p:txBody>
          </p:sp>
          <p:sp>
            <p:nvSpPr>
              <p:cNvPr id="496" name="Aero…"/>
              <p:cNvSpPr/>
              <p:nvPr/>
            </p:nvSpPr>
            <p:spPr>
              <a:xfrm>
                <a:off x="533400" y="308675"/>
                <a:ext cx="1270000" cy="1270001"/>
              </a:xfrm>
              <a:prstGeom prst="line">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defTabSz="457200">
                  <a:defRPr b="0" i="1">
                    <a:solidFill>
                      <a:srgbClr val="000000"/>
                    </a:solidFill>
                    <a:latin typeface="+mn-lt"/>
                    <a:ea typeface="+mn-ea"/>
                    <a:cs typeface="+mn-cs"/>
                    <a:sym typeface="Arial"/>
                  </a:defRPr>
                </a:pPr>
                <a:r>
                  <a:t>Aero</a:t>
                </a:r>
              </a:p>
              <a:p>
                <a:pPr algn="ctr" defTabSz="457200">
                  <a:defRPr b="0" i="1">
                    <a:solidFill>
                      <a:srgbClr val="000000"/>
                    </a:solidFill>
                    <a:latin typeface="+mn-lt"/>
                    <a:ea typeface="+mn-ea"/>
                    <a:cs typeface="+mn-cs"/>
                    <a:sym typeface="Arial"/>
                  </a:defRPr>
                </a:pPr>
                <a:r>
                  <a:t>29%</a:t>
                </a:r>
              </a:p>
            </p:txBody>
          </p:sp>
        </p:grpSp>
        <p:grpSp>
          <p:nvGrpSpPr>
            <p:cNvPr id="500" name="Group"/>
            <p:cNvGrpSpPr/>
            <p:nvPr/>
          </p:nvGrpSpPr>
          <p:grpSpPr>
            <a:xfrm>
              <a:off x="1003300" y="1816099"/>
              <a:ext cx="1803400" cy="1543845"/>
              <a:chOff x="0" y="34831"/>
              <a:chExt cx="1803400" cy="1543843"/>
            </a:xfrm>
          </p:grpSpPr>
          <p:sp>
            <p:nvSpPr>
              <p:cNvPr id="498" name="Rounded Rectangle"/>
              <p:cNvSpPr/>
              <p:nvPr/>
            </p:nvSpPr>
            <p:spPr>
              <a:xfrm>
                <a:off x="0" y="34831"/>
                <a:ext cx="1066800" cy="547689"/>
              </a:xfrm>
              <a:prstGeom prst="roundRect">
                <a:avLst>
                  <a:gd name="adj" fmla="val 16667"/>
                </a:avLst>
              </a:prstGeom>
              <a:solidFill>
                <a:srgbClr val="F6ED72"/>
              </a:solidFill>
              <a:ln w="12700" cap="flat">
                <a:noFill/>
                <a:miter lim="400000"/>
              </a:ln>
              <a:effectLst>
                <a:outerShdw blurRad="63500" dist="17960" dir="2700000" rotWithShape="0">
                  <a:srgbClr val="948E44">
                    <a:alpha val="74996"/>
                  </a:srgbClr>
                </a:outerShdw>
              </a:effectLst>
            </p:spPr>
            <p:txBody>
              <a:bodyPr wrap="square" lIns="45719" tIns="45719" rIns="45719" bIns="45719" numCol="1" anchor="ctr">
                <a:noAutofit/>
              </a:bodyPr>
              <a:lstStyle/>
              <a:p>
                <a:pPr algn="ctr" defTabSz="457200">
                  <a:defRPr>
                    <a:solidFill>
                      <a:srgbClr val="000000"/>
                    </a:solidFill>
                    <a:latin typeface="Calibri"/>
                    <a:ea typeface="Calibri"/>
                    <a:cs typeface="Calibri"/>
                    <a:sym typeface="Calibri"/>
                  </a:defRPr>
                </a:pPr>
                <a:endParaRPr/>
              </a:p>
            </p:txBody>
          </p:sp>
          <p:sp>
            <p:nvSpPr>
              <p:cNvPr id="499" name="Rolling…"/>
              <p:cNvSpPr/>
              <p:nvPr/>
            </p:nvSpPr>
            <p:spPr>
              <a:xfrm>
                <a:off x="533400" y="308675"/>
                <a:ext cx="1270000" cy="1270001"/>
              </a:xfrm>
              <a:prstGeom prst="line">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defTabSz="457200">
                  <a:defRPr b="0" i="1">
                    <a:solidFill>
                      <a:srgbClr val="000000"/>
                    </a:solidFill>
                    <a:latin typeface="+mn-lt"/>
                    <a:ea typeface="+mn-ea"/>
                    <a:cs typeface="+mn-cs"/>
                    <a:sym typeface="Arial"/>
                  </a:defRPr>
                </a:pPr>
                <a:r>
                  <a:t>Rolling</a:t>
                </a:r>
              </a:p>
              <a:p>
                <a:pPr algn="ctr" defTabSz="457200">
                  <a:defRPr b="0" i="1">
                    <a:solidFill>
                      <a:srgbClr val="000000"/>
                    </a:solidFill>
                    <a:latin typeface="+mn-lt"/>
                    <a:ea typeface="+mn-ea"/>
                    <a:cs typeface="+mn-cs"/>
                    <a:sym typeface="Arial"/>
                  </a:defRPr>
                </a:pPr>
                <a:r>
                  <a:t>35%</a:t>
                </a:r>
              </a:p>
            </p:txBody>
          </p:sp>
        </p:grpSp>
        <p:grpSp>
          <p:nvGrpSpPr>
            <p:cNvPr id="503" name="Group"/>
            <p:cNvGrpSpPr/>
            <p:nvPr/>
          </p:nvGrpSpPr>
          <p:grpSpPr>
            <a:xfrm>
              <a:off x="990600" y="2779712"/>
              <a:ext cx="1803400" cy="1543845"/>
              <a:chOff x="0" y="34831"/>
              <a:chExt cx="1803400" cy="1543843"/>
            </a:xfrm>
          </p:grpSpPr>
          <p:sp>
            <p:nvSpPr>
              <p:cNvPr id="501" name="Rounded Rectangle"/>
              <p:cNvSpPr/>
              <p:nvPr/>
            </p:nvSpPr>
            <p:spPr>
              <a:xfrm>
                <a:off x="0" y="34831"/>
                <a:ext cx="1066800" cy="547689"/>
              </a:xfrm>
              <a:prstGeom prst="roundRect">
                <a:avLst>
                  <a:gd name="adj" fmla="val 16667"/>
                </a:avLst>
              </a:prstGeom>
              <a:solidFill>
                <a:srgbClr val="F6ED72"/>
              </a:solidFill>
              <a:ln w="12700" cap="flat">
                <a:noFill/>
                <a:miter lim="400000"/>
              </a:ln>
              <a:effectLst>
                <a:outerShdw blurRad="63500" dist="17960" dir="2700000" rotWithShape="0">
                  <a:srgbClr val="948E44">
                    <a:alpha val="74996"/>
                  </a:srgbClr>
                </a:outerShdw>
              </a:effectLst>
            </p:spPr>
            <p:txBody>
              <a:bodyPr wrap="square" lIns="45719" tIns="45719" rIns="45719" bIns="45719" numCol="1" anchor="ctr">
                <a:noAutofit/>
              </a:bodyPr>
              <a:lstStyle/>
              <a:p>
                <a:pPr algn="ctr" defTabSz="457200">
                  <a:defRPr>
                    <a:solidFill>
                      <a:srgbClr val="000000"/>
                    </a:solidFill>
                    <a:latin typeface="Calibri"/>
                    <a:ea typeface="Calibri"/>
                    <a:cs typeface="Calibri"/>
                    <a:sym typeface="Calibri"/>
                  </a:defRPr>
                </a:pPr>
                <a:endParaRPr/>
              </a:p>
            </p:txBody>
          </p:sp>
          <p:sp>
            <p:nvSpPr>
              <p:cNvPr id="502" name="Braking…"/>
              <p:cNvSpPr/>
              <p:nvPr/>
            </p:nvSpPr>
            <p:spPr>
              <a:xfrm>
                <a:off x="533400" y="308675"/>
                <a:ext cx="1270000" cy="1270001"/>
              </a:xfrm>
              <a:prstGeom prst="line">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defTabSz="457200">
                  <a:defRPr b="0" i="1">
                    <a:solidFill>
                      <a:srgbClr val="000000"/>
                    </a:solidFill>
                    <a:latin typeface="+mn-lt"/>
                    <a:ea typeface="+mn-ea"/>
                    <a:cs typeface="+mn-cs"/>
                    <a:sym typeface="Arial"/>
                  </a:defRPr>
                </a:pPr>
                <a:r>
                  <a:t>Braking</a:t>
                </a:r>
              </a:p>
              <a:p>
                <a:pPr algn="ctr" defTabSz="457200">
                  <a:defRPr b="0" i="1">
                    <a:solidFill>
                      <a:srgbClr val="000000"/>
                    </a:solidFill>
                    <a:latin typeface="+mn-lt"/>
                    <a:ea typeface="+mn-ea"/>
                    <a:cs typeface="+mn-cs"/>
                    <a:sym typeface="Arial"/>
                  </a:defRPr>
                </a:pPr>
                <a:r>
                  <a:t>11%</a:t>
                </a:r>
              </a:p>
            </p:txBody>
          </p:sp>
        </p:grpSp>
        <p:sp>
          <p:nvSpPr>
            <p:cNvPr id="504" name="Line"/>
            <p:cNvSpPr/>
            <p:nvPr/>
          </p:nvSpPr>
          <p:spPr>
            <a:xfrm rot="16200000">
              <a:off x="251618" y="1420018"/>
              <a:ext cx="792164" cy="609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0" y="0"/>
                    <a:pt x="21600" y="10800"/>
                    <a:pt x="21600" y="21600"/>
                  </a:cubicBezTo>
                </a:path>
              </a:pathLst>
            </a:custGeom>
            <a:noFill/>
            <a:ln w="73660" cap="flat">
              <a:solidFill>
                <a:srgbClr val="FFFFFF"/>
              </a:solidFill>
              <a:prstDash val="solid"/>
              <a:round/>
              <a:headEnd type="oval" w="med" len="med"/>
              <a:tailEnd type="triangle" w="med" len="med"/>
            </a:ln>
            <a:effectLst/>
          </p:spPr>
          <p:txBody>
            <a:bodyPr wrap="square" lIns="45719" tIns="45719" rIns="45719" bIns="45719" numCol="1" anchor="t">
              <a:noAutofit/>
            </a:bodyPr>
            <a:lstStyle/>
            <a:p>
              <a:pPr>
                <a:defRPr sz="1600" b="0">
                  <a:solidFill>
                    <a:srgbClr val="000000"/>
                  </a:solidFill>
                  <a:latin typeface="Calibri"/>
                  <a:ea typeface="Calibri"/>
                  <a:cs typeface="Calibri"/>
                  <a:sym typeface="Calibri"/>
                </a:defRPr>
              </a:pPr>
              <a:endParaRPr/>
            </a:p>
          </p:txBody>
        </p:sp>
        <p:sp>
          <p:nvSpPr>
            <p:cNvPr id="505" name="Line"/>
            <p:cNvSpPr/>
            <p:nvPr/>
          </p:nvSpPr>
          <p:spPr>
            <a:xfrm flipV="1">
              <a:off x="380847" y="2090737"/>
              <a:ext cx="647853" cy="25645"/>
            </a:xfrm>
            <a:prstGeom prst="line">
              <a:avLst/>
            </a:prstGeom>
            <a:noFill/>
            <a:ln w="88900" cap="flat">
              <a:solidFill>
                <a:srgbClr val="FFFFFF"/>
              </a:solidFill>
              <a:prstDash val="solid"/>
              <a:round/>
              <a:headEnd type="oval" w="med" len="med"/>
              <a:tailEnd type="triangle" w="med" len="med"/>
            </a:ln>
            <a:effectLst/>
          </p:spPr>
          <p:txBody>
            <a:bodyPr wrap="square" lIns="45719" tIns="45719" rIns="45719" bIns="45719" numCol="1" anchor="t">
              <a:noAutofit/>
            </a:bodyPr>
            <a:lstStyle/>
            <a:p>
              <a:pPr>
                <a:defRPr sz="1600" b="0">
                  <a:solidFill>
                    <a:srgbClr val="000000"/>
                  </a:solidFill>
                  <a:latin typeface="Calibri"/>
                  <a:ea typeface="Calibri"/>
                  <a:cs typeface="Calibri"/>
                  <a:sym typeface="Calibri"/>
                </a:defRPr>
              </a:pPr>
              <a:endParaRPr/>
            </a:p>
          </p:txBody>
        </p:sp>
        <p:sp>
          <p:nvSpPr>
            <p:cNvPr id="520" name="Connection Line"/>
            <p:cNvSpPr/>
            <p:nvPr/>
          </p:nvSpPr>
          <p:spPr>
            <a:xfrm>
              <a:off x="346130" y="2218531"/>
              <a:ext cx="742223" cy="5261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path>
              </a:pathLst>
            </a:custGeom>
            <a:noFill/>
            <a:ln w="27940" cap="flat">
              <a:solidFill>
                <a:srgbClr val="FFFFFF"/>
              </a:solidFill>
              <a:prstDash val="solid"/>
              <a:round/>
              <a:headEnd type="oval" w="med" len="med"/>
              <a:tailEnd type="triangle" w="med" len="med"/>
            </a:ln>
            <a:effectLst/>
          </p:spPr>
          <p:txBody>
            <a:bodyPr/>
            <a:lstStyle/>
            <a:p>
              <a:endParaRPr/>
            </a:p>
          </p:txBody>
        </p:sp>
        <p:sp>
          <p:nvSpPr>
            <p:cNvPr id="507" name="Line"/>
            <p:cNvSpPr/>
            <p:nvPr/>
          </p:nvSpPr>
          <p:spPr>
            <a:xfrm>
              <a:off x="0" y="2108200"/>
              <a:ext cx="381000" cy="0"/>
            </a:xfrm>
            <a:prstGeom prst="line">
              <a:avLst/>
            </a:prstGeom>
            <a:noFill/>
            <a:ln w="220980" cap="flat">
              <a:solidFill>
                <a:srgbClr val="FFFFFF"/>
              </a:solidFill>
              <a:prstDash val="solid"/>
              <a:round/>
            </a:ln>
            <a:effectLst/>
          </p:spPr>
          <p:txBody>
            <a:bodyPr wrap="square" lIns="45719" tIns="45719" rIns="45719" bIns="45719" numCol="1" anchor="t">
              <a:noAutofit/>
            </a:bodyPr>
            <a:lstStyle/>
            <a:p>
              <a:pPr>
                <a:defRPr sz="1600" b="0">
                  <a:solidFill>
                    <a:srgbClr val="000000"/>
                  </a:solidFill>
                  <a:latin typeface="Calibri"/>
                  <a:ea typeface="Calibri"/>
                  <a:cs typeface="Calibri"/>
                  <a:sym typeface="Calibri"/>
                </a:defRPr>
              </a:pPr>
              <a:endParaRPr/>
            </a:p>
          </p:txBody>
        </p:sp>
        <p:sp>
          <p:nvSpPr>
            <p:cNvPr id="508" name="Text Box 60"/>
            <p:cNvSpPr txBox="1"/>
            <p:nvPr/>
          </p:nvSpPr>
          <p:spPr>
            <a:xfrm>
              <a:off x="381000" y="0"/>
              <a:ext cx="2362200" cy="37522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4" tIns="45714" rIns="45714" bIns="45714" numCol="1" anchor="t">
              <a:spAutoFit/>
            </a:bodyPr>
            <a:lstStyle>
              <a:lvl1pPr algn="ctr">
                <a:spcBef>
                  <a:spcPts val="1200"/>
                </a:spcBef>
                <a:defRPr sz="2000" b="0" i="1">
                  <a:solidFill>
                    <a:srgbClr val="059797"/>
                  </a:solidFill>
                  <a:latin typeface="+mn-lt"/>
                  <a:ea typeface="+mn-ea"/>
                  <a:cs typeface="+mn-cs"/>
                  <a:sym typeface="Arial"/>
                </a:defRPr>
              </a:lvl1pPr>
            </a:lstStyle>
            <a:p>
              <a:r>
                <a:t>VEHICLE-Related</a:t>
              </a:r>
            </a:p>
          </p:txBody>
        </p:sp>
      </p:grpSp>
      <p:sp>
        <p:nvSpPr>
          <p:cNvPr id="510" name="Rounded Rectangle"/>
          <p:cNvSpPr/>
          <p:nvPr/>
        </p:nvSpPr>
        <p:spPr>
          <a:xfrm>
            <a:off x="241300" y="2819400"/>
            <a:ext cx="1143000" cy="1600200"/>
          </a:xfrm>
          <a:prstGeom prst="roundRect">
            <a:avLst>
              <a:gd name="adj" fmla="val 16667"/>
            </a:avLst>
          </a:prstGeom>
          <a:solidFill>
            <a:srgbClr val="FF547D"/>
          </a:solidFill>
          <a:ln w="12700">
            <a:miter lim="400000"/>
          </a:ln>
          <a:effectLst>
            <a:outerShdw blurRad="63500" dist="17960" dir="2700000" rotWithShape="0">
              <a:srgbClr val="92897A">
                <a:alpha val="74996"/>
              </a:srgbClr>
            </a:outerShdw>
          </a:effectLst>
        </p:spPr>
        <p:txBody>
          <a:bodyPr lIns="45719" rIns="45719" anchor="ctr"/>
          <a:lstStyle/>
          <a:p>
            <a:pPr algn="ctr" defTabSz="457200">
              <a:defRPr>
                <a:solidFill>
                  <a:srgbClr val="000000"/>
                </a:solidFill>
                <a:latin typeface="Calibri"/>
                <a:ea typeface="Calibri"/>
                <a:cs typeface="Calibri"/>
                <a:sym typeface="Calibri"/>
              </a:defRPr>
            </a:pPr>
            <a:endParaRPr/>
          </a:p>
        </p:txBody>
      </p:sp>
      <p:sp>
        <p:nvSpPr>
          <p:cNvPr id="511" name="Batteries…"/>
          <p:cNvSpPr txBox="1"/>
          <p:nvPr/>
        </p:nvSpPr>
        <p:spPr>
          <a:xfrm>
            <a:off x="277917" y="3310824"/>
            <a:ext cx="1069766" cy="61735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anchor="ctr">
            <a:spAutoFit/>
          </a:bodyPr>
          <a:lstStyle/>
          <a:p>
            <a:pPr algn="ctr" defTabSz="457200">
              <a:defRPr b="0" i="1">
                <a:solidFill>
                  <a:srgbClr val="000000"/>
                </a:solidFill>
                <a:latin typeface="+mn-lt"/>
                <a:ea typeface="+mn-ea"/>
                <a:cs typeface="+mn-cs"/>
                <a:sym typeface="Arial"/>
              </a:defRPr>
            </a:pPr>
            <a:r>
              <a:t>Batteries</a:t>
            </a:r>
          </a:p>
          <a:p>
            <a:pPr algn="ctr" defTabSz="457200">
              <a:defRPr b="0" i="1">
                <a:solidFill>
                  <a:srgbClr val="000000"/>
                </a:solidFill>
                <a:latin typeface="+mn-lt"/>
                <a:ea typeface="+mn-ea"/>
                <a:cs typeface="+mn-cs"/>
                <a:sym typeface="Arial"/>
              </a:defRPr>
            </a:pPr>
            <a:r>
              <a:t>100%</a:t>
            </a:r>
          </a:p>
        </p:txBody>
      </p:sp>
      <p:sp>
        <p:nvSpPr>
          <p:cNvPr id="512" name="Rectangle 2"/>
          <p:cNvSpPr txBox="1">
            <a:spLocks noGrp="1"/>
          </p:cNvSpPr>
          <p:nvPr>
            <p:ph type="title"/>
          </p:nvPr>
        </p:nvSpPr>
        <p:spPr>
          <a:xfrm>
            <a:off x="167233" y="-25401"/>
            <a:ext cx="8773567" cy="675219"/>
          </a:xfrm>
          <a:prstGeom prst="rect">
            <a:avLst/>
          </a:prstGeom>
        </p:spPr>
        <p:txBody>
          <a:bodyPr/>
          <a:lstStyle/>
          <a:p>
            <a:r>
              <a:t>Compared to a Plug-in Electric Vehicle in </a:t>
            </a:r>
            <a:r>
              <a:rPr>
                <a:solidFill>
                  <a:srgbClr val="FBC901"/>
                </a:solidFill>
              </a:rPr>
              <a:t>steadily moving highway driving:</a:t>
            </a:r>
          </a:p>
        </p:txBody>
      </p:sp>
      <p:sp>
        <p:nvSpPr>
          <p:cNvPr id="513" name="Rectangle 3"/>
          <p:cNvSpPr txBox="1">
            <a:spLocks noGrp="1"/>
          </p:cNvSpPr>
          <p:nvPr>
            <p:ph type="body" sz="quarter" idx="1"/>
          </p:nvPr>
        </p:nvSpPr>
        <p:spPr>
          <a:xfrm>
            <a:off x="101600" y="579406"/>
            <a:ext cx="8912474" cy="375221"/>
          </a:xfrm>
          <a:prstGeom prst="rect">
            <a:avLst/>
          </a:prstGeom>
        </p:spPr>
        <p:txBody>
          <a:bodyPr/>
          <a:lstStyle/>
          <a:p>
            <a:pPr algn="ctr">
              <a:tabLst>
                <a:tab pos="342900" algn="l"/>
                <a:tab pos="800100" algn="l"/>
                <a:tab pos="1257300" algn="l"/>
                <a:tab pos="1714500" algn="l"/>
                <a:tab pos="2171700" algn="l"/>
              </a:tabLst>
            </a:pPr>
            <a:r>
              <a:t>(</a:t>
            </a:r>
            <a:r>
              <a:rPr b="1"/>
              <a:t>PgDn</a:t>
            </a:r>
            <a:r>
              <a:t> to animate):  </a:t>
            </a:r>
          </a:p>
        </p:txBody>
      </p:sp>
      <p:sp>
        <p:nvSpPr>
          <p:cNvPr id="514" name="Rectangle 3"/>
          <p:cNvSpPr txBox="1"/>
          <p:nvPr/>
        </p:nvSpPr>
        <p:spPr>
          <a:xfrm>
            <a:off x="115763" y="5658028"/>
            <a:ext cx="8912474" cy="82095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342900" algn="l"/>
                <a:tab pos="800100" algn="l"/>
                <a:tab pos="1257300" algn="l"/>
                <a:tab pos="1714500" algn="l"/>
                <a:tab pos="2171700" algn="l"/>
              </a:tabLst>
              <a:defRPr>
                <a:solidFill>
                  <a:srgbClr val="FBC901"/>
                </a:solidFill>
                <a:effectLst>
                  <a:outerShdw blurRad="38100" dist="38100" dir="2700000" rotWithShape="0">
                    <a:srgbClr val="000000"/>
                  </a:outerShdw>
                </a:effectLst>
                <a:latin typeface="+mn-lt"/>
                <a:ea typeface="+mn-ea"/>
                <a:cs typeface="+mn-cs"/>
                <a:sym typeface="Arial"/>
              </a:defRPr>
            </a:pPr>
            <a:r>
              <a:t>Battery chemical energy ultimately transferred to the wheels: 76%</a:t>
            </a:r>
          </a:p>
          <a:p>
            <a:pPr algn="ctr">
              <a:spcBef>
                <a:spcPts val="400"/>
              </a:spcBef>
              <a:tabLst>
                <a:tab pos="342900" algn="l"/>
                <a:tab pos="800100" algn="l"/>
                <a:tab pos="1257300" algn="l"/>
                <a:tab pos="1714500" algn="l"/>
                <a:tab pos="2171700" algn="l"/>
              </a:tabLst>
              <a:defRPr sz="300" b="0">
                <a:solidFill>
                  <a:srgbClr val="FBC901"/>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342900" algn="l"/>
                <a:tab pos="800100" algn="l"/>
                <a:tab pos="1257300" algn="l"/>
                <a:tab pos="1714500" algn="l"/>
                <a:tab pos="2171700" algn="l"/>
              </a:tabLst>
              <a:defRPr b="0">
                <a:solidFill>
                  <a:srgbClr val="FFFFFF"/>
                </a:solidFill>
                <a:effectLst>
                  <a:outerShdw blurRad="38100" dist="38100" dir="2700000" rotWithShape="0">
                    <a:srgbClr val="000000"/>
                  </a:outerShdw>
                </a:effectLst>
                <a:latin typeface="+mn-lt"/>
                <a:ea typeface="+mn-ea"/>
                <a:cs typeface="+mn-cs"/>
                <a:sym typeface="Arial"/>
              </a:defRPr>
            </a:pPr>
            <a:r>
              <a:t>Minor losses:  Electric Motor &amp; Drivetrain</a:t>
            </a:r>
          </a:p>
        </p:txBody>
      </p:sp>
      <p:sp>
        <p:nvSpPr>
          <p:cNvPr id="515" name="Rectangle 5"/>
          <p:cNvSpPr txBox="1"/>
          <p:nvPr/>
        </p:nvSpPr>
        <p:spPr>
          <a:xfrm>
            <a:off x="457200" y="6533420"/>
            <a:ext cx="8534400" cy="2642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2BAD81"/>
                </a:solidFill>
                <a:effectLst>
                  <a:outerShdw blurRad="38100" dist="38100" dir="2700000" rotWithShape="0">
                    <a:srgbClr val="000000"/>
                  </a:outerShdw>
                </a:effectLst>
                <a:latin typeface="+mn-lt"/>
                <a:ea typeface="+mn-ea"/>
                <a:cs typeface="+mn-cs"/>
                <a:sym typeface="Arial"/>
              </a:defRPr>
            </a:lvl1pPr>
          </a:lstStyle>
          <a:p>
            <a:r>
              <a:t>http://www.slidefinder.net/e/electric_vehicles_101_introduction_dan/evs101-11-13-09%28web%29/10697203</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 grpId="2" animBg="1" advAuto="0"/>
      <p:bldP spid="484" grpId="1" animBg="1" advAuto="0"/>
      <p:bldP spid="509" grpId="3" animBg="1" advAuto="0"/>
      <p:bldP spid="514" grpId="4" animBg="1" advAuto="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9" name="Rectangle 2"/>
          <p:cNvSpPr txBox="1">
            <a:spLocks noGrp="1"/>
          </p:cNvSpPr>
          <p:nvPr>
            <p:ph type="title"/>
          </p:nvPr>
        </p:nvSpPr>
        <p:spPr>
          <a:xfrm>
            <a:off x="304800" y="1498600"/>
            <a:ext cx="8534400" cy="2870200"/>
          </a:xfrm>
          <a:prstGeom prst="rect">
            <a:avLst/>
          </a:prstGeom>
        </p:spPr>
        <p:txBody>
          <a:bodyPr/>
          <a:lstStyle/>
          <a:p>
            <a:pPr>
              <a:defRPr sz="2200" b="1">
                <a:solidFill>
                  <a:srgbClr val="FBC901"/>
                </a:solidFill>
              </a:defRPr>
            </a:pPr>
            <a:r>
              <a:rPr>
                <a:solidFill>
                  <a:srgbClr val="66CC33"/>
                </a:solidFill>
              </a:rPr>
              <a:t>GREEN </a:t>
            </a:r>
            <a:r>
              <a:t>Grid + </a:t>
            </a:r>
            <a:r>
              <a:rPr>
                <a:solidFill>
                  <a:srgbClr val="66CC33"/>
                </a:solidFill>
              </a:rPr>
              <a:t>GREEN </a:t>
            </a:r>
            <a:r>
              <a:t>Hydrogen Fuel Cell / Battery Vehicles</a:t>
            </a:r>
          </a:p>
        </p:txBody>
      </p:sp>
      <p:sp>
        <p:nvSpPr>
          <p:cNvPr id="2610"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2" name="Rectangle 2"/>
          <p:cNvSpPr txBox="1">
            <a:spLocks noGrp="1"/>
          </p:cNvSpPr>
          <p:nvPr>
            <p:ph type="title"/>
          </p:nvPr>
        </p:nvSpPr>
        <p:spPr>
          <a:xfrm>
            <a:off x="304800" y="38099"/>
            <a:ext cx="8534400" cy="455149"/>
          </a:xfrm>
          <a:prstGeom prst="rect">
            <a:avLst/>
          </a:prstGeom>
        </p:spPr>
        <p:txBody>
          <a:bodyPr/>
          <a:lstStyle>
            <a:lvl1pPr>
              <a:defRPr b="1">
                <a:solidFill>
                  <a:srgbClr val="FBC901"/>
                </a:solidFill>
              </a:defRPr>
            </a:lvl1pPr>
          </a:lstStyle>
          <a:p>
            <a:r>
              <a:t>Hydrogen Fuel Cells</a:t>
            </a:r>
          </a:p>
        </p:txBody>
      </p:sp>
      <p:sp>
        <p:nvSpPr>
          <p:cNvPr id="2613" name="Rectangle 3"/>
          <p:cNvSpPr txBox="1">
            <a:spLocks noGrp="1"/>
          </p:cNvSpPr>
          <p:nvPr>
            <p:ph type="body" idx="1"/>
          </p:nvPr>
        </p:nvSpPr>
        <p:spPr>
          <a:xfrm>
            <a:off x="56838" y="668306"/>
            <a:ext cx="9030324" cy="2835302"/>
          </a:xfrm>
          <a:prstGeom prst="rect">
            <a:avLst/>
          </a:prstGeom>
        </p:spPr>
        <p:txBody>
          <a:bodyPr/>
          <a:lstStyle/>
          <a:p>
            <a:pPr>
              <a:tabLst>
                <a:tab pos="444500" algn="l"/>
                <a:tab pos="1016000" algn="l"/>
                <a:tab pos="1473200" algn="l"/>
                <a:tab pos="1930400" algn="l"/>
                <a:tab pos="2387600" algn="l"/>
              </a:tabLst>
            </a:pPr>
            <a:r>
              <a:t>Batteries depend upon the "electrochemical" transfer of electrons between atoms</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Those transfers can be reversed, allowing for battery discharging </a:t>
            </a:r>
            <a:r>
              <a:rPr b="1"/>
              <a:t>and</a:t>
            </a:r>
            <a:r>
              <a:t> recharging,</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even if, in real life, recharging is practical for only certain types of battery</a:t>
            </a:r>
          </a:p>
          <a:p>
            <a:pPr>
              <a:tabLst>
                <a:tab pos="444500" algn="l"/>
                <a:tab pos="1016000" algn="l"/>
                <a:tab pos="1473200" algn="l"/>
                <a:tab pos="1930400" algn="l"/>
                <a:tab pos="2387600" algn="l"/>
              </a:tabLst>
              <a:defRPr sz="900"/>
            </a:pPr>
            <a:endParaRPr/>
          </a:p>
          <a:p>
            <a:pPr>
              <a:tabLst>
                <a:tab pos="444500" algn="l"/>
                <a:tab pos="1016000" algn="l"/>
                <a:tab pos="1473200" algn="l"/>
                <a:tab pos="1930400" algn="l"/>
                <a:tab pos="2387600" algn="l"/>
              </a:tabLst>
            </a:pPr>
            <a:r>
              <a:t>Fuel Cells share all of those qualities, leading to figures such as this one (from MIT) </a:t>
            </a:r>
            <a:r>
              <a:rPr baseline="31999"/>
              <a:t>1</a:t>
            </a:r>
          </a:p>
          <a:p>
            <a:pPr>
              <a:tabLst>
                <a:tab pos="444500" algn="l"/>
                <a:tab pos="1016000" algn="l"/>
                <a:tab pos="1473200" algn="l"/>
                <a:tab pos="1930400" algn="l"/>
                <a:tab pos="2387600" algn="l"/>
              </a:tabLst>
              <a:defRPr sz="700"/>
            </a:pPr>
            <a:endParaRPr baseline="31999"/>
          </a:p>
          <a:p>
            <a:pPr>
              <a:tabLst>
                <a:tab pos="444500" algn="l"/>
                <a:tab pos="1016000" algn="l"/>
                <a:tab pos="1473200" algn="l"/>
                <a:tab pos="1930400" algn="l"/>
                <a:tab pos="2387600" algn="l"/>
              </a:tabLst>
            </a:pPr>
            <a:r>
              <a:rPr baseline="31999"/>
              <a:t>	</a:t>
            </a:r>
            <a:r>
              <a:t>which depicts reversible </a:t>
            </a:r>
            <a:r>
              <a:rPr b="1">
                <a:solidFill>
                  <a:srgbClr val="FBC901"/>
                </a:solidFill>
              </a:rPr>
              <a:t>Hydrogen Fuel Cell</a:t>
            </a:r>
            <a:r>
              <a:t> action based upon </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the reversible electrically-driven decomposition of water:</a:t>
            </a:r>
          </a:p>
        </p:txBody>
      </p:sp>
      <p:sp>
        <p:nvSpPr>
          <p:cNvPr id="2614" name="Rectangle 5"/>
          <p:cNvSpPr txBox="1"/>
          <p:nvPr/>
        </p:nvSpPr>
        <p:spPr>
          <a:xfrm>
            <a:off x="304800" y="6570337"/>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https://cees-www.mit.edu/index.php/item/29-reversible-fuel-electrolysis-cells.html</a:t>
            </a:r>
          </a:p>
        </p:txBody>
      </p:sp>
      <p:pic>
        <p:nvPicPr>
          <p:cNvPr id="2615" name="Reversible_Fuel_Cells.png" descr="Reversible_Fuel_Cells.png"/>
          <p:cNvPicPr>
            <a:picLocks noChangeAspect="1"/>
          </p:cNvPicPr>
          <p:nvPr/>
        </p:nvPicPr>
        <p:blipFill>
          <a:blip r:embed="rId2"/>
          <a:srcRect l="1895" t="10652" r="1895" b="10652"/>
          <a:stretch>
            <a:fillRect/>
          </a:stretch>
        </p:blipFill>
        <p:spPr>
          <a:xfrm>
            <a:off x="2425699" y="3625064"/>
            <a:ext cx="4343533" cy="2657492"/>
          </a:xfrm>
          <a:prstGeom prst="rect">
            <a:avLst/>
          </a:prstGeom>
          <a:ln w="12700">
            <a:miter lim="400000"/>
          </a:ln>
        </p:spPr>
      </p:pic>
      <p:sp>
        <p:nvSpPr>
          <p:cNvPr id="2616" name="Rectangle 3"/>
          <p:cNvSpPr txBox="1"/>
          <p:nvPr/>
        </p:nvSpPr>
        <p:spPr>
          <a:xfrm>
            <a:off x="85505" y="4046966"/>
            <a:ext cx="2305998" cy="188486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1016000" algn="l"/>
                <a:tab pos="1473200" algn="l"/>
                <a:tab pos="1930400" algn="l"/>
                <a:tab pos="2387600" algn="l"/>
              </a:tabLst>
              <a:defRPr sz="1600">
                <a:solidFill>
                  <a:srgbClr val="FFFFFF"/>
                </a:solidFill>
                <a:effectLst>
                  <a:outerShdw blurRad="38100" dist="38100" dir="2700000" rotWithShape="0">
                    <a:srgbClr val="000000"/>
                  </a:outerShdw>
                </a:effectLst>
                <a:latin typeface="+mn-lt"/>
                <a:ea typeface="+mn-ea"/>
                <a:cs typeface="+mn-cs"/>
                <a:sym typeface="Arial"/>
              </a:defRPr>
            </a:pPr>
            <a:r>
              <a:t>At Left:</a:t>
            </a:r>
          </a:p>
          <a:p>
            <a:pPr algn="ctr">
              <a:spcBef>
                <a:spcPts val="400"/>
              </a:spcBef>
              <a:tabLst>
                <a:tab pos="444500" algn="l"/>
                <a:tab pos="1016000" algn="l"/>
                <a:tab pos="1473200" algn="l"/>
                <a:tab pos="1930400" algn="l"/>
                <a:tab pos="2387600" algn="l"/>
              </a:tabLst>
              <a:defRPr sz="10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Supplied</a:t>
            </a:r>
            <a:r>
              <a:t> with electricity</a:t>
            </a:r>
          </a:p>
          <a:p>
            <a:pPr algn="ct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the structure </a:t>
            </a:r>
          </a:p>
          <a:p>
            <a:pPr algn="ct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produces</a:t>
            </a:r>
            <a:r>
              <a:rPr b="1"/>
              <a:t> </a:t>
            </a:r>
            <a:r>
              <a:t>H</a:t>
            </a:r>
            <a:r>
              <a:rPr baseline="-5999"/>
              <a:t>2</a:t>
            </a:r>
            <a:r>
              <a:t> gas</a:t>
            </a:r>
          </a:p>
        </p:txBody>
      </p:sp>
      <p:sp>
        <p:nvSpPr>
          <p:cNvPr id="2617" name="Rectangle 3"/>
          <p:cNvSpPr txBox="1"/>
          <p:nvPr/>
        </p:nvSpPr>
        <p:spPr>
          <a:xfrm>
            <a:off x="6803297" y="4046966"/>
            <a:ext cx="2305998" cy="188486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1016000" algn="l"/>
                <a:tab pos="1473200" algn="l"/>
                <a:tab pos="1930400" algn="l"/>
                <a:tab pos="2387600" algn="l"/>
              </a:tabLst>
              <a:defRPr sz="1600">
                <a:solidFill>
                  <a:srgbClr val="FFFFFF"/>
                </a:solidFill>
                <a:effectLst>
                  <a:outerShdw blurRad="38100" dist="38100" dir="2700000" rotWithShape="0">
                    <a:srgbClr val="000000"/>
                  </a:outerShdw>
                </a:effectLst>
                <a:latin typeface="+mn-lt"/>
                <a:ea typeface="+mn-ea"/>
                <a:cs typeface="+mn-cs"/>
                <a:sym typeface="Arial"/>
              </a:defRPr>
            </a:pPr>
            <a:r>
              <a:t>At Right:</a:t>
            </a:r>
          </a:p>
          <a:p>
            <a:pPr algn="ctr">
              <a:spcBef>
                <a:spcPts val="400"/>
              </a:spcBef>
              <a:tabLst>
                <a:tab pos="444500" algn="l"/>
                <a:tab pos="1016000" algn="l"/>
                <a:tab pos="1473200" algn="l"/>
                <a:tab pos="1930400" algn="l"/>
                <a:tab pos="2387600" algn="l"/>
              </a:tabLst>
              <a:defRPr sz="10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Supplied</a:t>
            </a:r>
            <a:r>
              <a:t> with H</a:t>
            </a:r>
            <a:r>
              <a:rPr baseline="-5999"/>
              <a:t>2</a:t>
            </a:r>
            <a:r>
              <a:t> gas</a:t>
            </a:r>
          </a:p>
          <a:p>
            <a:pPr algn="ct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the structure </a:t>
            </a:r>
          </a:p>
          <a:p>
            <a:pPr algn="ct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produces</a:t>
            </a:r>
            <a:r>
              <a:rPr b="1"/>
              <a:t> </a:t>
            </a:r>
            <a:r>
              <a:t>electricity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9" name="Rectangle 2"/>
          <p:cNvSpPr txBox="1">
            <a:spLocks noGrp="1"/>
          </p:cNvSpPr>
          <p:nvPr>
            <p:ph type="title"/>
          </p:nvPr>
        </p:nvSpPr>
        <p:spPr>
          <a:xfrm>
            <a:off x="304800" y="50800"/>
            <a:ext cx="8534400" cy="381000"/>
          </a:xfrm>
          <a:prstGeom prst="rect">
            <a:avLst/>
          </a:prstGeom>
        </p:spPr>
        <p:txBody>
          <a:bodyPr/>
          <a:lstStyle>
            <a:lvl1pPr defTabSz="457200">
              <a:defRPr>
                <a:solidFill>
                  <a:srgbClr val="FFFFFF"/>
                </a:solidFill>
              </a:defRPr>
            </a:lvl1pPr>
          </a:lstStyle>
          <a:p>
            <a:r>
              <a:t>That parallels the reversible action within a Li-Ion Battery:</a:t>
            </a:r>
          </a:p>
        </p:txBody>
      </p:sp>
      <p:sp>
        <p:nvSpPr>
          <p:cNvPr id="2620" name="Rectangle 3"/>
          <p:cNvSpPr txBox="1"/>
          <p:nvPr/>
        </p:nvSpPr>
        <p:spPr>
          <a:xfrm>
            <a:off x="292100" y="580784"/>
            <a:ext cx="8763000" cy="39114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457200">
              <a:spcBef>
                <a:spcPts val="400"/>
              </a:spcBef>
              <a:defRPr b="0">
                <a:solidFill>
                  <a:srgbClr val="FFFFFF"/>
                </a:solidFill>
                <a:effectLst>
                  <a:outerShdw blurRad="38100" dist="38100" dir="2700000" rotWithShape="0">
                    <a:srgbClr val="000000"/>
                  </a:outerShdw>
                </a:effectLst>
              </a:defRPr>
            </a:pPr>
            <a:r>
              <a:t>As depicted in my note set </a:t>
            </a:r>
            <a:r>
              <a:rPr b="1"/>
              <a:t>Batteries &amp; Fuel Cells</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p:txBody>
      </p:sp>
      <p:grpSp>
        <p:nvGrpSpPr>
          <p:cNvPr id="2770" name="Group"/>
          <p:cNvGrpSpPr/>
          <p:nvPr/>
        </p:nvGrpSpPr>
        <p:grpSpPr>
          <a:xfrm>
            <a:off x="864742" y="1216246"/>
            <a:ext cx="7494761" cy="2060350"/>
            <a:chOff x="0" y="0"/>
            <a:chExt cx="7494760" cy="2060348"/>
          </a:xfrm>
        </p:grpSpPr>
        <p:grpSp>
          <p:nvGrpSpPr>
            <p:cNvPr id="2694" name="Group"/>
            <p:cNvGrpSpPr/>
            <p:nvPr/>
          </p:nvGrpSpPr>
          <p:grpSpPr>
            <a:xfrm>
              <a:off x="0" y="-1"/>
              <a:ext cx="3340301" cy="1715894"/>
              <a:chOff x="0" y="0"/>
              <a:chExt cx="3340300" cy="1715892"/>
            </a:xfrm>
          </p:grpSpPr>
          <p:sp>
            <p:nvSpPr>
              <p:cNvPr id="2621" name="Straight Connector 131"/>
              <p:cNvSpPr/>
              <p:nvPr/>
            </p:nvSpPr>
            <p:spPr>
              <a:xfrm flipH="1" flipV="1">
                <a:off x="573955" y="173929"/>
                <a:ext cx="2110007" cy="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622" name="Oval 249"/>
              <p:cNvSpPr/>
              <p:nvPr/>
            </p:nvSpPr>
            <p:spPr>
              <a:xfrm flipH="1">
                <a:off x="1508377" y="133533"/>
                <a:ext cx="98916" cy="87602"/>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23" name="TextBox 250"/>
              <p:cNvSpPr txBox="1"/>
              <p:nvPr/>
            </p:nvSpPr>
            <p:spPr>
              <a:xfrm>
                <a:off x="1476359" y="0"/>
                <a:ext cx="197831" cy="239187"/>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spcBef>
                    <a:spcPts val="300"/>
                  </a:spcBef>
                  <a:defRPr sz="1600">
                    <a:solidFill>
                      <a:srgbClr val="0000FF"/>
                    </a:solidFill>
                  </a:defRPr>
                </a:lvl1pPr>
              </a:lstStyle>
              <a:p>
                <a:r>
                  <a:t>-</a:t>
                </a:r>
              </a:p>
            </p:txBody>
          </p:sp>
          <p:sp>
            <p:nvSpPr>
              <p:cNvPr id="2624" name="Rectangle 137"/>
              <p:cNvSpPr/>
              <p:nvPr/>
            </p:nvSpPr>
            <p:spPr>
              <a:xfrm flipH="1">
                <a:off x="27167" y="485909"/>
                <a:ext cx="3313134" cy="1205871"/>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25" name="Straight Connector 139"/>
              <p:cNvSpPr/>
              <p:nvPr/>
            </p:nvSpPr>
            <p:spPr>
              <a:xfrm>
                <a:off x="3314161" y="498621"/>
                <a:ext cx="516" cy="1215176"/>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626" name="Straight Connector 142"/>
              <p:cNvSpPr/>
              <p:nvPr/>
            </p:nvSpPr>
            <p:spPr>
              <a:xfrm>
                <a:off x="-1" y="489494"/>
                <a:ext cx="1030" cy="1226399"/>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627" name="Straight Connector 143"/>
              <p:cNvSpPr/>
              <p:nvPr/>
            </p:nvSpPr>
            <p:spPr>
              <a:xfrm flipV="1">
                <a:off x="1731523" y="1669681"/>
                <a:ext cx="1582638" cy="914"/>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628" name="Straight Connector 145"/>
              <p:cNvSpPr/>
              <p:nvPr/>
            </p:nvSpPr>
            <p:spPr>
              <a:xfrm flipV="1">
                <a:off x="1027" y="1669681"/>
                <a:ext cx="1730494" cy="11683"/>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629" name="Straight Connector 212"/>
              <p:cNvSpPr/>
              <p:nvPr/>
            </p:nvSpPr>
            <p:spPr>
              <a:xfrm>
                <a:off x="2691777" y="161063"/>
                <a:ext cx="1032" cy="48180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630" name="Straight Connector 213"/>
              <p:cNvSpPr/>
              <p:nvPr/>
            </p:nvSpPr>
            <p:spPr>
              <a:xfrm>
                <a:off x="583084" y="161063"/>
                <a:ext cx="516" cy="56940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631" name="Right Arrow 218"/>
              <p:cNvSpPr/>
              <p:nvPr/>
            </p:nvSpPr>
            <p:spPr>
              <a:xfrm>
                <a:off x="1484751" y="248663"/>
                <a:ext cx="197831" cy="87601"/>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32" name="Oval 97"/>
              <p:cNvSpPr/>
              <p:nvPr/>
            </p:nvSpPr>
            <p:spPr>
              <a:xfrm flipH="1">
                <a:off x="2939473" y="843859"/>
                <a:ext cx="173101" cy="147538"/>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33" name="Oval 91"/>
              <p:cNvSpPr/>
              <p:nvPr/>
            </p:nvSpPr>
            <p:spPr>
              <a:xfrm flipH="1">
                <a:off x="2611988" y="1214154"/>
                <a:ext cx="173101" cy="147538"/>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643" name="Group 255"/>
              <p:cNvGrpSpPr/>
              <p:nvPr/>
            </p:nvGrpSpPr>
            <p:grpSpPr>
              <a:xfrm>
                <a:off x="2239210" y="597847"/>
                <a:ext cx="884016" cy="246009"/>
                <a:chOff x="0" y="0"/>
                <a:chExt cx="884014" cy="246007"/>
              </a:xfrm>
            </p:grpSpPr>
            <p:sp>
              <p:nvSpPr>
                <p:cNvPr id="2634" name="Oval 134"/>
                <p:cNvSpPr/>
                <p:nvPr/>
              </p:nvSpPr>
              <p:spPr>
                <a:xfrm flipH="1">
                  <a:off x="0" y="36274"/>
                  <a:ext cx="211944" cy="1841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637" name="Group 178"/>
                <p:cNvGrpSpPr/>
                <p:nvPr/>
              </p:nvGrpSpPr>
              <p:grpSpPr>
                <a:xfrm>
                  <a:off x="207690" y="0"/>
                  <a:ext cx="133136" cy="246008"/>
                  <a:chOff x="0" y="0"/>
                  <a:chExt cx="133135" cy="246007"/>
                </a:xfrm>
              </p:grpSpPr>
              <p:sp>
                <p:nvSpPr>
                  <p:cNvPr id="2635" name="Oval 143"/>
                  <p:cNvSpPr/>
                  <p:nvPr/>
                </p:nvSpPr>
                <p:spPr>
                  <a:xfrm flipH="1">
                    <a:off x="0" y="0"/>
                    <a:ext cx="131861" cy="113176"/>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36" name="Oval 144"/>
                  <p:cNvSpPr/>
                  <p:nvPr/>
                </p:nvSpPr>
                <p:spPr>
                  <a:xfrm flipH="1">
                    <a:off x="1274" y="132832"/>
                    <a:ext cx="131862" cy="113176"/>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638" name="Oval 138"/>
                <p:cNvSpPr/>
                <p:nvPr/>
              </p:nvSpPr>
              <p:spPr>
                <a:xfrm flipH="1">
                  <a:off x="336571" y="36274"/>
                  <a:ext cx="211945" cy="1841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39" name="Oval 139"/>
                <p:cNvSpPr/>
                <p:nvPr/>
              </p:nvSpPr>
              <p:spPr>
                <a:xfrm flipH="1">
                  <a:off x="672071" y="31149"/>
                  <a:ext cx="211944" cy="1841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642" name="Group 252"/>
                <p:cNvGrpSpPr/>
                <p:nvPr/>
              </p:nvGrpSpPr>
              <p:grpSpPr>
                <a:xfrm>
                  <a:off x="543188" y="0"/>
                  <a:ext cx="133136" cy="246008"/>
                  <a:chOff x="0" y="0"/>
                  <a:chExt cx="133135" cy="246007"/>
                </a:xfrm>
              </p:grpSpPr>
              <p:sp>
                <p:nvSpPr>
                  <p:cNvPr id="2640" name="Oval 141"/>
                  <p:cNvSpPr/>
                  <p:nvPr/>
                </p:nvSpPr>
                <p:spPr>
                  <a:xfrm flipH="1">
                    <a:off x="0" y="0"/>
                    <a:ext cx="131861" cy="113176"/>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41" name="Oval 142"/>
                  <p:cNvSpPr/>
                  <p:nvPr/>
                </p:nvSpPr>
                <p:spPr>
                  <a:xfrm flipH="1">
                    <a:off x="1274" y="132832"/>
                    <a:ext cx="131862" cy="113176"/>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2653" name="Group 256"/>
              <p:cNvGrpSpPr/>
              <p:nvPr/>
            </p:nvGrpSpPr>
            <p:grpSpPr>
              <a:xfrm>
                <a:off x="2249861" y="971985"/>
                <a:ext cx="884016" cy="246009"/>
                <a:chOff x="0" y="0"/>
                <a:chExt cx="884014" cy="246007"/>
              </a:xfrm>
            </p:grpSpPr>
            <p:sp>
              <p:nvSpPr>
                <p:cNvPr id="2644" name="Oval 122"/>
                <p:cNvSpPr/>
                <p:nvPr/>
              </p:nvSpPr>
              <p:spPr>
                <a:xfrm flipH="1">
                  <a:off x="0" y="36274"/>
                  <a:ext cx="211944" cy="1841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647" name="Group 178"/>
                <p:cNvGrpSpPr/>
                <p:nvPr/>
              </p:nvGrpSpPr>
              <p:grpSpPr>
                <a:xfrm>
                  <a:off x="207690" y="0"/>
                  <a:ext cx="133136" cy="246008"/>
                  <a:chOff x="0" y="0"/>
                  <a:chExt cx="133135" cy="246007"/>
                </a:xfrm>
              </p:grpSpPr>
              <p:sp>
                <p:nvSpPr>
                  <p:cNvPr id="2645" name="Oval 132"/>
                  <p:cNvSpPr/>
                  <p:nvPr/>
                </p:nvSpPr>
                <p:spPr>
                  <a:xfrm flipH="1">
                    <a:off x="0" y="0"/>
                    <a:ext cx="131861" cy="113176"/>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46" name="Oval 133"/>
                  <p:cNvSpPr/>
                  <p:nvPr/>
                </p:nvSpPr>
                <p:spPr>
                  <a:xfrm flipH="1">
                    <a:off x="1274" y="132832"/>
                    <a:ext cx="131862" cy="113176"/>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648" name="Oval 124"/>
                <p:cNvSpPr/>
                <p:nvPr/>
              </p:nvSpPr>
              <p:spPr>
                <a:xfrm flipH="1">
                  <a:off x="336571" y="36274"/>
                  <a:ext cx="211945" cy="1841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49" name="Oval 125"/>
                <p:cNvSpPr/>
                <p:nvPr/>
              </p:nvSpPr>
              <p:spPr>
                <a:xfrm flipH="1">
                  <a:off x="672071" y="31149"/>
                  <a:ext cx="211944" cy="1841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652" name="Group 252"/>
                <p:cNvGrpSpPr/>
                <p:nvPr/>
              </p:nvGrpSpPr>
              <p:grpSpPr>
                <a:xfrm>
                  <a:off x="543188" y="0"/>
                  <a:ext cx="133136" cy="246008"/>
                  <a:chOff x="0" y="0"/>
                  <a:chExt cx="133135" cy="246007"/>
                </a:xfrm>
              </p:grpSpPr>
              <p:sp>
                <p:nvSpPr>
                  <p:cNvPr id="2650" name="Oval 130"/>
                  <p:cNvSpPr/>
                  <p:nvPr/>
                </p:nvSpPr>
                <p:spPr>
                  <a:xfrm flipH="1">
                    <a:off x="0" y="0"/>
                    <a:ext cx="131861" cy="113176"/>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51" name="Oval 131"/>
                  <p:cNvSpPr/>
                  <p:nvPr/>
                </p:nvSpPr>
                <p:spPr>
                  <a:xfrm flipH="1">
                    <a:off x="1274" y="132832"/>
                    <a:ext cx="131862" cy="113176"/>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2663" name="Group 266"/>
              <p:cNvGrpSpPr/>
              <p:nvPr/>
            </p:nvGrpSpPr>
            <p:grpSpPr>
              <a:xfrm>
                <a:off x="2249861" y="1330747"/>
                <a:ext cx="884016" cy="246009"/>
                <a:chOff x="0" y="0"/>
                <a:chExt cx="884014" cy="246007"/>
              </a:xfrm>
            </p:grpSpPr>
            <p:sp>
              <p:nvSpPr>
                <p:cNvPr id="2654" name="Oval 106"/>
                <p:cNvSpPr/>
                <p:nvPr/>
              </p:nvSpPr>
              <p:spPr>
                <a:xfrm flipH="1">
                  <a:off x="0" y="36274"/>
                  <a:ext cx="211944" cy="1841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657" name="Group 178"/>
                <p:cNvGrpSpPr/>
                <p:nvPr/>
              </p:nvGrpSpPr>
              <p:grpSpPr>
                <a:xfrm>
                  <a:off x="207690" y="0"/>
                  <a:ext cx="133136" cy="246008"/>
                  <a:chOff x="0" y="0"/>
                  <a:chExt cx="133135" cy="246007"/>
                </a:xfrm>
              </p:grpSpPr>
              <p:sp>
                <p:nvSpPr>
                  <p:cNvPr id="2655" name="Oval 120"/>
                  <p:cNvSpPr/>
                  <p:nvPr/>
                </p:nvSpPr>
                <p:spPr>
                  <a:xfrm flipH="1">
                    <a:off x="0" y="0"/>
                    <a:ext cx="131861" cy="113176"/>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56" name="Oval 121"/>
                  <p:cNvSpPr/>
                  <p:nvPr/>
                </p:nvSpPr>
                <p:spPr>
                  <a:xfrm flipH="1">
                    <a:off x="1274" y="132832"/>
                    <a:ext cx="131862" cy="113176"/>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658" name="Oval 109"/>
                <p:cNvSpPr/>
                <p:nvPr/>
              </p:nvSpPr>
              <p:spPr>
                <a:xfrm flipH="1">
                  <a:off x="336571" y="36274"/>
                  <a:ext cx="211945" cy="1841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59" name="Oval 110"/>
                <p:cNvSpPr/>
                <p:nvPr/>
              </p:nvSpPr>
              <p:spPr>
                <a:xfrm flipH="1">
                  <a:off x="672071" y="31149"/>
                  <a:ext cx="211944" cy="1841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662" name="Group 252"/>
                <p:cNvGrpSpPr/>
                <p:nvPr/>
              </p:nvGrpSpPr>
              <p:grpSpPr>
                <a:xfrm>
                  <a:off x="543188" y="0"/>
                  <a:ext cx="133136" cy="246008"/>
                  <a:chOff x="0" y="0"/>
                  <a:chExt cx="133135" cy="246007"/>
                </a:xfrm>
              </p:grpSpPr>
              <p:sp>
                <p:nvSpPr>
                  <p:cNvPr id="2660" name="Oval 113"/>
                  <p:cNvSpPr/>
                  <p:nvPr/>
                </p:nvSpPr>
                <p:spPr>
                  <a:xfrm flipH="1">
                    <a:off x="0" y="0"/>
                    <a:ext cx="131861" cy="113176"/>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61" name="Oval 118"/>
                  <p:cNvSpPr/>
                  <p:nvPr/>
                </p:nvSpPr>
                <p:spPr>
                  <a:xfrm flipH="1">
                    <a:off x="1274" y="132832"/>
                    <a:ext cx="131862" cy="113176"/>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sp>
            <p:nvSpPr>
              <p:cNvPr id="2664" name="Oval 304"/>
              <p:cNvSpPr/>
              <p:nvPr/>
            </p:nvSpPr>
            <p:spPr>
              <a:xfrm flipH="1">
                <a:off x="1886699" y="850967"/>
                <a:ext cx="148374" cy="131401"/>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65" name="TextBox 305"/>
              <p:cNvSpPr txBox="1"/>
              <p:nvPr/>
            </p:nvSpPr>
            <p:spPr>
              <a:xfrm>
                <a:off x="1873762" y="801489"/>
                <a:ext cx="157503" cy="239187"/>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spcBef>
                    <a:spcPts val="300"/>
                  </a:spcBef>
                  <a:defRPr sz="1100" i="1">
                    <a:solidFill>
                      <a:srgbClr val="059797"/>
                    </a:solidFill>
                    <a:latin typeface="+mn-lt"/>
                    <a:ea typeface="+mn-ea"/>
                    <a:cs typeface="+mn-cs"/>
                    <a:sym typeface="Arial"/>
                  </a:defRPr>
                </a:lvl1pPr>
              </a:lstStyle>
              <a:p>
                <a:r>
                  <a:t>+</a:t>
                </a:r>
              </a:p>
            </p:txBody>
          </p:sp>
          <p:sp>
            <p:nvSpPr>
              <p:cNvPr id="2666" name="Bent Arrow 302"/>
              <p:cNvSpPr/>
              <p:nvPr/>
            </p:nvSpPr>
            <p:spPr>
              <a:xfrm rot="10800000" flipH="1">
                <a:off x="2367242" y="778467"/>
                <a:ext cx="164327" cy="1643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0390"/>
                    </a:lnTo>
                    <a:cubicBezTo>
                      <a:pt x="21600" y="5171"/>
                      <a:pt x="18481" y="940"/>
                      <a:pt x="14633" y="940"/>
                    </a:cubicBezTo>
                    <a:lnTo>
                      <a:pt x="3981" y="940"/>
                    </a:lnTo>
                    <a:lnTo>
                      <a:pt x="3981" y="0"/>
                    </a:lnTo>
                    <a:lnTo>
                      <a:pt x="0" y="3240"/>
                    </a:lnTo>
                    <a:lnTo>
                      <a:pt x="3981" y="6480"/>
                    </a:lnTo>
                    <a:lnTo>
                      <a:pt x="3981" y="5540"/>
                    </a:lnTo>
                    <a:lnTo>
                      <a:pt x="14633" y="5540"/>
                    </a:lnTo>
                    <a:cubicBezTo>
                      <a:pt x="16608" y="5540"/>
                      <a:pt x="18209" y="7711"/>
                      <a:pt x="18209" y="10390"/>
                    </a:cubicBezTo>
                    <a:lnTo>
                      <a:pt x="18209"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67" name="Oval 298"/>
              <p:cNvSpPr/>
              <p:nvPr/>
            </p:nvSpPr>
            <p:spPr>
              <a:xfrm flipH="1">
                <a:off x="2471915" y="687694"/>
                <a:ext cx="98916" cy="87602"/>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68" name="TextBox 299"/>
              <p:cNvSpPr txBox="1"/>
              <p:nvPr/>
            </p:nvSpPr>
            <p:spPr>
              <a:xfrm>
                <a:off x="2439681" y="561555"/>
                <a:ext cx="197830" cy="22527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spcBef>
                    <a:spcPts val="300"/>
                  </a:spcBef>
                  <a:defRPr sz="1600" i="1">
                    <a:solidFill>
                      <a:srgbClr val="0000FF"/>
                    </a:solidFill>
                    <a:latin typeface="+mn-lt"/>
                    <a:ea typeface="+mn-ea"/>
                    <a:cs typeface="+mn-cs"/>
                    <a:sym typeface="Arial"/>
                  </a:defRPr>
                </a:lvl1pPr>
              </a:lstStyle>
              <a:p>
                <a:r>
                  <a:t>-</a:t>
                </a:r>
              </a:p>
            </p:txBody>
          </p:sp>
          <p:sp>
            <p:nvSpPr>
              <p:cNvPr id="2669" name="Right Arrow 163"/>
              <p:cNvSpPr/>
              <p:nvPr/>
            </p:nvSpPr>
            <p:spPr>
              <a:xfrm>
                <a:off x="2083665" y="889101"/>
                <a:ext cx="200063" cy="65732"/>
              </a:xfrm>
              <a:prstGeom prst="rightArrow">
                <a:avLst>
                  <a:gd name="adj1" fmla="val 50000"/>
                  <a:gd name="adj2" fmla="val 57379"/>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70" name="Oval 73"/>
              <p:cNvSpPr/>
              <p:nvPr/>
            </p:nvSpPr>
            <p:spPr>
              <a:xfrm flipH="1">
                <a:off x="1414957" y="1235865"/>
                <a:ext cx="148374" cy="131402"/>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71" name="TextBox 72"/>
              <p:cNvSpPr txBox="1"/>
              <p:nvPr/>
            </p:nvSpPr>
            <p:spPr>
              <a:xfrm>
                <a:off x="1392891" y="1168129"/>
                <a:ext cx="296745" cy="280050"/>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spcBef>
                    <a:spcPts val="300"/>
                  </a:spcBef>
                  <a:defRPr sz="1000">
                    <a:solidFill>
                      <a:srgbClr val="059797"/>
                    </a:solidFill>
                  </a:defRPr>
                </a:lvl1pPr>
              </a:lstStyle>
              <a:p>
                <a:r>
                  <a:t>+</a:t>
                </a:r>
              </a:p>
            </p:txBody>
          </p:sp>
          <p:sp>
            <p:nvSpPr>
              <p:cNvPr id="2672" name="Oval 248"/>
              <p:cNvSpPr/>
              <p:nvPr/>
            </p:nvSpPr>
            <p:spPr>
              <a:xfrm flipH="1">
                <a:off x="351597" y="728888"/>
                <a:ext cx="232799" cy="19476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73" name="Oval 251"/>
              <p:cNvSpPr/>
              <p:nvPr/>
            </p:nvSpPr>
            <p:spPr>
              <a:xfrm flipH="1">
                <a:off x="117119" y="727447"/>
                <a:ext cx="232798" cy="19476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74" name="Oval 252"/>
              <p:cNvSpPr/>
              <p:nvPr/>
            </p:nvSpPr>
            <p:spPr>
              <a:xfrm flipH="1">
                <a:off x="813787" y="728888"/>
                <a:ext cx="232799" cy="19476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75" name="Oval 254"/>
              <p:cNvSpPr/>
              <p:nvPr/>
            </p:nvSpPr>
            <p:spPr>
              <a:xfrm flipH="1">
                <a:off x="577900" y="728888"/>
                <a:ext cx="232799" cy="194767"/>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76" name="Oval 248"/>
              <p:cNvSpPr/>
              <p:nvPr/>
            </p:nvSpPr>
            <p:spPr>
              <a:xfrm flipH="1">
                <a:off x="351597" y="1029064"/>
                <a:ext cx="232799" cy="19476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77" name="Oval 251"/>
              <p:cNvSpPr/>
              <p:nvPr/>
            </p:nvSpPr>
            <p:spPr>
              <a:xfrm flipH="1">
                <a:off x="117119" y="1027623"/>
                <a:ext cx="232798" cy="19476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78" name="Oval 252"/>
              <p:cNvSpPr/>
              <p:nvPr/>
            </p:nvSpPr>
            <p:spPr>
              <a:xfrm flipH="1">
                <a:off x="813787" y="1029064"/>
                <a:ext cx="232799" cy="19476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79" name="Oval 254"/>
              <p:cNvSpPr/>
              <p:nvPr/>
            </p:nvSpPr>
            <p:spPr>
              <a:xfrm flipH="1">
                <a:off x="577900" y="1029064"/>
                <a:ext cx="232799" cy="19476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80" name="Oval 248"/>
              <p:cNvSpPr/>
              <p:nvPr/>
            </p:nvSpPr>
            <p:spPr>
              <a:xfrm flipH="1">
                <a:off x="360174" y="1320664"/>
                <a:ext cx="232798" cy="19476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81" name="Oval 251"/>
              <p:cNvSpPr/>
              <p:nvPr/>
            </p:nvSpPr>
            <p:spPr>
              <a:xfrm flipH="1">
                <a:off x="125696" y="1319222"/>
                <a:ext cx="232798" cy="19476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82" name="Oval 252"/>
              <p:cNvSpPr/>
              <p:nvPr/>
            </p:nvSpPr>
            <p:spPr>
              <a:xfrm flipH="1">
                <a:off x="822364" y="1320664"/>
                <a:ext cx="232798" cy="19476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83" name="Oval 254"/>
              <p:cNvSpPr/>
              <p:nvPr/>
            </p:nvSpPr>
            <p:spPr>
              <a:xfrm flipH="1">
                <a:off x="586477" y="1320664"/>
                <a:ext cx="232798" cy="19476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84" name="Oval 152"/>
              <p:cNvSpPr/>
              <p:nvPr/>
            </p:nvSpPr>
            <p:spPr>
              <a:xfrm flipH="1">
                <a:off x="502915" y="903778"/>
                <a:ext cx="162619" cy="138604"/>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85" name="Oval 152"/>
              <p:cNvSpPr/>
              <p:nvPr/>
            </p:nvSpPr>
            <p:spPr>
              <a:xfrm flipH="1">
                <a:off x="271350" y="903778"/>
                <a:ext cx="162620" cy="138604"/>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86" name="Oval 152"/>
              <p:cNvSpPr/>
              <p:nvPr/>
            </p:nvSpPr>
            <p:spPr>
              <a:xfrm flipH="1">
                <a:off x="271350" y="1203954"/>
                <a:ext cx="162620" cy="138604"/>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87" name="Oval 152"/>
              <p:cNvSpPr/>
              <p:nvPr/>
            </p:nvSpPr>
            <p:spPr>
              <a:xfrm flipH="1">
                <a:off x="502915" y="1203954"/>
                <a:ext cx="162619" cy="138604"/>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88" name="Right Arrow 163"/>
              <p:cNvSpPr/>
              <p:nvPr/>
            </p:nvSpPr>
            <p:spPr>
              <a:xfrm>
                <a:off x="1179190" y="1267953"/>
                <a:ext cx="187949" cy="65731"/>
              </a:xfrm>
              <a:prstGeom prst="rightArrow">
                <a:avLst>
                  <a:gd name="adj1" fmla="val 50000"/>
                  <a:gd name="adj2" fmla="val 53904"/>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89" name="Bent Arrow 302"/>
              <p:cNvSpPr/>
              <p:nvPr/>
            </p:nvSpPr>
            <p:spPr>
              <a:xfrm rot="16200000" flipH="1">
                <a:off x="921044" y="1150498"/>
                <a:ext cx="164327" cy="1643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0390"/>
                    </a:lnTo>
                    <a:cubicBezTo>
                      <a:pt x="21600" y="5171"/>
                      <a:pt x="18481" y="940"/>
                      <a:pt x="14633" y="940"/>
                    </a:cubicBezTo>
                    <a:lnTo>
                      <a:pt x="3981" y="940"/>
                    </a:lnTo>
                    <a:lnTo>
                      <a:pt x="3981" y="0"/>
                    </a:lnTo>
                    <a:lnTo>
                      <a:pt x="0" y="3240"/>
                    </a:lnTo>
                    <a:lnTo>
                      <a:pt x="3981" y="6480"/>
                    </a:lnTo>
                    <a:lnTo>
                      <a:pt x="3981" y="5540"/>
                    </a:lnTo>
                    <a:lnTo>
                      <a:pt x="14633" y="5540"/>
                    </a:lnTo>
                    <a:cubicBezTo>
                      <a:pt x="16608" y="5540"/>
                      <a:pt x="18209" y="7711"/>
                      <a:pt x="18209" y="10390"/>
                    </a:cubicBezTo>
                    <a:lnTo>
                      <a:pt x="18209"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90" name="Oval 298"/>
              <p:cNvSpPr/>
              <p:nvPr/>
            </p:nvSpPr>
            <p:spPr>
              <a:xfrm flipH="1">
                <a:off x="887202" y="1065736"/>
                <a:ext cx="92926" cy="82297"/>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91" name="TextBox 299"/>
              <p:cNvSpPr txBox="1"/>
              <p:nvPr/>
            </p:nvSpPr>
            <p:spPr>
              <a:xfrm>
                <a:off x="843450" y="931459"/>
                <a:ext cx="185852" cy="27389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spcBef>
                    <a:spcPts val="300"/>
                  </a:spcBef>
                  <a:defRPr sz="1600" i="1">
                    <a:solidFill>
                      <a:srgbClr val="0000FF"/>
                    </a:solidFill>
                    <a:latin typeface="+mn-lt"/>
                    <a:ea typeface="+mn-ea"/>
                    <a:cs typeface="+mn-cs"/>
                    <a:sym typeface="Arial"/>
                  </a:defRPr>
                </a:lvl1pPr>
              </a:lstStyle>
              <a:p>
                <a:r>
                  <a:t>-</a:t>
                </a:r>
              </a:p>
            </p:txBody>
          </p:sp>
          <p:sp>
            <p:nvSpPr>
              <p:cNvPr id="2692" name="Oval 152"/>
              <p:cNvSpPr/>
              <p:nvPr/>
            </p:nvSpPr>
            <p:spPr>
              <a:xfrm flipH="1">
                <a:off x="731145" y="903778"/>
                <a:ext cx="162620" cy="138604"/>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93" name="Straight Connector 143"/>
              <p:cNvSpPr/>
              <p:nvPr/>
            </p:nvSpPr>
            <p:spPr>
              <a:xfrm>
                <a:off x="1720250" y="598362"/>
                <a:ext cx="1" cy="965487"/>
              </a:xfrm>
              <a:prstGeom prst="line">
                <a:avLst/>
              </a:prstGeom>
              <a:solidFill>
                <a:srgbClr val="000000"/>
              </a:solidFill>
              <a:ln w="76200" cap="flat">
                <a:solidFill>
                  <a:srgbClr val="FBC901"/>
                </a:solidFill>
                <a:prstDash val="sysDot"/>
                <a:miter lim="400000"/>
              </a:ln>
              <a:effectLst>
                <a:outerShdw blurRad="101600" dist="25400" dir="5400000" rotWithShape="0">
                  <a:srgbClr val="000000">
                    <a:alpha val="75000"/>
                  </a:srgbClr>
                </a:outerShdw>
              </a:effectLst>
            </p:spPr>
            <p:txBody>
              <a:bodyPr vert="eaVert" wrap="square" lIns="45719" tIns="45719" rIns="45719" bIns="45719" numCol="1" anchor="t">
                <a:noAutofit/>
              </a:bodyPr>
              <a:lstStyle/>
              <a:p>
                <a:pPr>
                  <a:defRPr>
                    <a:solidFill>
                      <a:srgbClr val="FFFFFF"/>
                    </a:solidFill>
                  </a:defRPr>
                </a:pPr>
                <a:endParaRPr/>
              </a:p>
            </p:txBody>
          </p:sp>
        </p:grpSp>
        <p:grpSp>
          <p:nvGrpSpPr>
            <p:cNvPr id="2767" name="Group"/>
            <p:cNvGrpSpPr/>
            <p:nvPr/>
          </p:nvGrpSpPr>
          <p:grpSpPr>
            <a:xfrm>
              <a:off x="4152476" y="0"/>
              <a:ext cx="3342285" cy="1703192"/>
              <a:chOff x="0" y="0"/>
              <a:chExt cx="3342283" cy="1703191"/>
            </a:xfrm>
          </p:grpSpPr>
          <p:sp>
            <p:nvSpPr>
              <p:cNvPr id="2695" name="Straight Connector 131"/>
              <p:cNvSpPr/>
              <p:nvPr/>
            </p:nvSpPr>
            <p:spPr>
              <a:xfrm flipH="1" flipV="1">
                <a:off x="601562" y="173929"/>
                <a:ext cx="2110008" cy="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696" name="Oval 249"/>
              <p:cNvSpPr/>
              <p:nvPr/>
            </p:nvSpPr>
            <p:spPr>
              <a:xfrm flipH="1">
                <a:off x="1535985" y="133533"/>
                <a:ext cx="98916" cy="87602"/>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97" name="TextBox 250"/>
              <p:cNvSpPr txBox="1"/>
              <p:nvPr/>
            </p:nvSpPr>
            <p:spPr>
              <a:xfrm>
                <a:off x="1503966" y="0"/>
                <a:ext cx="197831" cy="239187"/>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spcBef>
                    <a:spcPts val="300"/>
                  </a:spcBef>
                  <a:defRPr sz="1600">
                    <a:solidFill>
                      <a:srgbClr val="0000FF"/>
                    </a:solidFill>
                  </a:defRPr>
                </a:lvl1pPr>
              </a:lstStyle>
              <a:p>
                <a:r>
                  <a:t>-</a:t>
                </a:r>
              </a:p>
            </p:txBody>
          </p:sp>
          <p:sp>
            <p:nvSpPr>
              <p:cNvPr id="2698" name="Rectangle 137"/>
              <p:cNvSpPr/>
              <p:nvPr/>
            </p:nvSpPr>
            <p:spPr>
              <a:xfrm flipH="1">
                <a:off x="0" y="463669"/>
                <a:ext cx="3313133" cy="1205870"/>
              </a:xfrm>
              <a:prstGeom prst="rect">
                <a:avLst/>
              </a:prstGeom>
              <a:solidFill>
                <a:srgbClr val="6B9DCF"/>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699" name="Straight Connector 139"/>
              <p:cNvSpPr/>
              <p:nvPr/>
            </p:nvSpPr>
            <p:spPr>
              <a:xfrm>
                <a:off x="3341768" y="473221"/>
                <a:ext cx="516" cy="1215176"/>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700" name="Straight Connector 142"/>
              <p:cNvSpPr/>
              <p:nvPr/>
            </p:nvSpPr>
            <p:spPr>
              <a:xfrm>
                <a:off x="27607" y="476793"/>
                <a:ext cx="1030" cy="1226399"/>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701" name="Straight Connector 143"/>
              <p:cNvSpPr/>
              <p:nvPr/>
            </p:nvSpPr>
            <p:spPr>
              <a:xfrm flipV="1">
                <a:off x="1759129" y="1656981"/>
                <a:ext cx="1582639" cy="914"/>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702" name="Straight Connector 145"/>
              <p:cNvSpPr/>
              <p:nvPr/>
            </p:nvSpPr>
            <p:spPr>
              <a:xfrm flipV="1">
                <a:off x="28635" y="1656981"/>
                <a:ext cx="1730494" cy="11682"/>
              </a:xfrm>
              <a:prstGeom prst="line">
                <a:avLst/>
              </a:prstGeom>
              <a:solidFill>
                <a:schemeClr val="accent1"/>
              </a:solidFill>
              <a:ln w="76200" cap="flat">
                <a:solidFill>
                  <a:srgbClr val="FFFFFF"/>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703" name="Straight Connector 212"/>
              <p:cNvSpPr/>
              <p:nvPr/>
            </p:nvSpPr>
            <p:spPr>
              <a:xfrm>
                <a:off x="2719384" y="161063"/>
                <a:ext cx="1032" cy="48180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704" name="Straight Connector 213"/>
              <p:cNvSpPr/>
              <p:nvPr/>
            </p:nvSpPr>
            <p:spPr>
              <a:xfrm>
                <a:off x="610691" y="161063"/>
                <a:ext cx="516" cy="569401"/>
              </a:xfrm>
              <a:prstGeom prst="line">
                <a:avLst/>
              </a:prstGeom>
              <a:solidFill>
                <a:schemeClr val="accent1"/>
              </a:solidFill>
              <a:ln w="38100" cap="flat">
                <a:solidFill>
                  <a:srgbClr val="6D6D6D"/>
                </a:solidFill>
                <a:prstDash val="solid"/>
                <a:round/>
              </a:ln>
              <a:effectLst/>
            </p:spPr>
            <p:txBody>
              <a:bodyPr vert="eaVert" wrap="square" lIns="45719" tIns="45719" rIns="45719" bIns="45719" numCol="1" anchor="t">
                <a:noAutofit/>
              </a:bodyPr>
              <a:lstStyle/>
              <a:p>
                <a:pPr>
                  <a:defRPr>
                    <a:solidFill>
                      <a:srgbClr val="FFFFFF"/>
                    </a:solidFill>
                  </a:defRPr>
                </a:pPr>
                <a:endParaRPr/>
              </a:p>
            </p:txBody>
          </p:sp>
          <p:sp>
            <p:nvSpPr>
              <p:cNvPr id="2705" name="Right Arrow 218"/>
              <p:cNvSpPr/>
              <p:nvPr/>
            </p:nvSpPr>
            <p:spPr>
              <a:xfrm flipH="1">
                <a:off x="1512359" y="248663"/>
                <a:ext cx="197831" cy="87601"/>
              </a:xfrm>
              <a:prstGeom prst="rightArrow">
                <a:avLst>
                  <a:gd name="adj1" fmla="val 50000"/>
                  <a:gd name="adj2" fmla="val 50000"/>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06" name="Oval 97"/>
              <p:cNvSpPr/>
              <p:nvPr/>
            </p:nvSpPr>
            <p:spPr>
              <a:xfrm flipH="1">
                <a:off x="2967080" y="843859"/>
                <a:ext cx="173101" cy="147538"/>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07" name="Oval 100"/>
              <p:cNvSpPr/>
              <p:nvPr/>
            </p:nvSpPr>
            <p:spPr>
              <a:xfrm flipH="1">
                <a:off x="2967080" y="1202621"/>
                <a:ext cx="173101" cy="147538"/>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08" name="Oval 91"/>
              <p:cNvSpPr/>
              <p:nvPr/>
            </p:nvSpPr>
            <p:spPr>
              <a:xfrm flipH="1">
                <a:off x="2639595" y="1214154"/>
                <a:ext cx="173101" cy="147538"/>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718" name="Group 255"/>
              <p:cNvGrpSpPr/>
              <p:nvPr/>
            </p:nvGrpSpPr>
            <p:grpSpPr>
              <a:xfrm>
                <a:off x="2266818" y="597846"/>
                <a:ext cx="884015" cy="246009"/>
                <a:chOff x="0" y="0"/>
                <a:chExt cx="884014" cy="246007"/>
              </a:xfrm>
            </p:grpSpPr>
            <p:sp>
              <p:nvSpPr>
                <p:cNvPr id="2709" name="Oval 134"/>
                <p:cNvSpPr/>
                <p:nvPr/>
              </p:nvSpPr>
              <p:spPr>
                <a:xfrm flipH="1">
                  <a:off x="0" y="36274"/>
                  <a:ext cx="211944" cy="1841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712" name="Group 178"/>
                <p:cNvGrpSpPr/>
                <p:nvPr/>
              </p:nvGrpSpPr>
              <p:grpSpPr>
                <a:xfrm>
                  <a:off x="207690" y="0"/>
                  <a:ext cx="133136" cy="246008"/>
                  <a:chOff x="0" y="0"/>
                  <a:chExt cx="133135" cy="246007"/>
                </a:xfrm>
              </p:grpSpPr>
              <p:sp>
                <p:nvSpPr>
                  <p:cNvPr id="2710" name="Oval 143"/>
                  <p:cNvSpPr/>
                  <p:nvPr/>
                </p:nvSpPr>
                <p:spPr>
                  <a:xfrm flipH="1">
                    <a:off x="0" y="0"/>
                    <a:ext cx="131861" cy="113176"/>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11" name="Oval 144"/>
                  <p:cNvSpPr/>
                  <p:nvPr/>
                </p:nvSpPr>
                <p:spPr>
                  <a:xfrm flipH="1">
                    <a:off x="1274" y="132832"/>
                    <a:ext cx="131862" cy="113176"/>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713" name="Oval 138"/>
                <p:cNvSpPr/>
                <p:nvPr/>
              </p:nvSpPr>
              <p:spPr>
                <a:xfrm flipH="1">
                  <a:off x="336571" y="36274"/>
                  <a:ext cx="211945" cy="1841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14" name="Oval 139"/>
                <p:cNvSpPr/>
                <p:nvPr/>
              </p:nvSpPr>
              <p:spPr>
                <a:xfrm flipH="1">
                  <a:off x="672070" y="31149"/>
                  <a:ext cx="211945" cy="1841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717" name="Group 252"/>
                <p:cNvGrpSpPr/>
                <p:nvPr/>
              </p:nvGrpSpPr>
              <p:grpSpPr>
                <a:xfrm>
                  <a:off x="543188" y="0"/>
                  <a:ext cx="133136" cy="246008"/>
                  <a:chOff x="0" y="0"/>
                  <a:chExt cx="133135" cy="246007"/>
                </a:xfrm>
              </p:grpSpPr>
              <p:sp>
                <p:nvSpPr>
                  <p:cNvPr id="2715" name="Oval 141"/>
                  <p:cNvSpPr/>
                  <p:nvPr/>
                </p:nvSpPr>
                <p:spPr>
                  <a:xfrm flipH="1">
                    <a:off x="0" y="0"/>
                    <a:ext cx="131861" cy="113176"/>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16" name="Oval 142"/>
                  <p:cNvSpPr/>
                  <p:nvPr/>
                </p:nvSpPr>
                <p:spPr>
                  <a:xfrm flipH="1">
                    <a:off x="1274" y="132832"/>
                    <a:ext cx="131862" cy="113176"/>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2728" name="Group 256"/>
              <p:cNvGrpSpPr/>
              <p:nvPr/>
            </p:nvGrpSpPr>
            <p:grpSpPr>
              <a:xfrm>
                <a:off x="2277468" y="971984"/>
                <a:ext cx="884016" cy="246009"/>
                <a:chOff x="0" y="0"/>
                <a:chExt cx="884014" cy="246007"/>
              </a:xfrm>
            </p:grpSpPr>
            <p:sp>
              <p:nvSpPr>
                <p:cNvPr id="2719" name="Oval 122"/>
                <p:cNvSpPr/>
                <p:nvPr/>
              </p:nvSpPr>
              <p:spPr>
                <a:xfrm flipH="1">
                  <a:off x="0" y="36274"/>
                  <a:ext cx="211944" cy="1841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722" name="Group 178"/>
                <p:cNvGrpSpPr/>
                <p:nvPr/>
              </p:nvGrpSpPr>
              <p:grpSpPr>
                <a:xfrm>
                  <a:off x="207690" y="0"/>
                  <a:ext cx="133136" cy="246008"/>
                  <a:chOff x="0" y="0"/>
                  <a:chExt cx="133135" cy="246007"/>
                </a:xfrm>
              </p:grpSpPr>
              <p:sp>
                <p:nvSpPr>
                  <p:cNvPr id="2720" name="Oval 132"/>
                  <p:cNvSpPr/>
                  <p:nvPr/>
                </p:nvSpPr>
                <p:spPr>
                  <a:xfrm flipH="1">
                    <a:off x="0" y="0"/>
                    <a:ext cx="131861" cy="113176"/>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21" name="Oval 133"/>
                  <p:cNvSpPr/>
                  <p:nvPr/>
                </p:nvSpPr>
                <p:spPr>
                  <a:xfrm flipH="1">
                    <a:off x="1274" y="132832"/>
                    <a:ext cx="131862" cy="113176"/>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723" name="Oval 124"/>
                <p:cNvSpPr/>
                <p:nvPr/>
              </p:nvSpPr>
              <p:spPr>
                <a:xfrm flipH="1">
                  <a:off x="336571" y="36274"/>
                  <a:ext cx="211945" cy="1841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24" name="Oval 125"/>
                <p:cNvSpPr/>
                <p:nvPr/>
              </p:nvSpPr>
              <p:spPr>
                <a:xfrm flipH="1">
                  <a:off x="672070" y="31149"/>
                  <a:ext cx="211945" cy="1841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727" name="Group 252"/>
                <p:cNvGrpSpPr/>
                <p:nvPr/>
              </p:nvGrpSpPr>
              <p:grpSpPr>
                <a:xfrm>
                  <a:off x="543188" y="0"/>
                  <a:ext cx="133136" cy="246008"/>
                  <a:chOff x="0" y="0"/>
                  <a:chExt cx="133135" cy="246007"/>
                </a:xfrm>
              </p:grpSpPr>
              <p:sp>
                <p:nvSpPr>
                  <p:cNvPr id="2725" name="Oval 130"/>
                  <p:cNvSpPr/>
                  <p:nvPr/>
                </p:nvSpPr>
                <p:spPr>
                  <a:xfrm flipH="1">
                    <a:off x="0" y="0"/>
                    <a:ext cx="131861" cy="113176"/>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26" name="Oval 131"/>
                  <p:cNvSpPr/>
                  <p:nvPr/>
                </p:nvSpPr>
                <p:spPr>
                  <a:xfrm flipH="1">
                    <a:off x="1274" y="132832"/>
                    <a:ext cx="131862" cy="113176"/>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grpSp>
            <p:nvGrpSpPr>
              <p:cNvPr id="2738" name="Group 266"/>
              <p:cNvGrpSpPr/>
              <p:nvPr/>
            </p:nvGrpSpPr>
            <p:grpSpPr>
              <a:xfrm>
                <a:off x="2277468" y="1330747"/>
                <a:ext cx="884016" cy="246009"/>
                <a:chOff x="0" y="0"/>
                <a:chExt cx="884014" cy="246007"/>
              </a:xfrm>
            </p:grpSpPr>
            <p:sp>
              <p:nvSpPr>
                <p:cNvPr id="2729" name="Oval 106"/>
                <p:cNvSpPr/>
                <p:nvPr/>
              </p:nvSpPr>
              <p:spPr>
                <a:xfrm flipH="1">
                  <a:off x="0" y="36274"/>
                  <a:ext cx="211944" cy="1841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732" name="Group 178"/>
                <p:cNvGrpSpPr/>
                <p:nvPr/>
              </p:nvGrpSpPr>
              <p:grpSpPr>
                <a:xfrm>
                  <a:off x="207690" y="0"/>
                  <a:ext cx="133136" cy="246008"/>
                  <a:chOff x="0" y="0"/>
                  <a:chExt cx="133135" cy="246007"/>
                </a:xfrm>
              </p:grpSpPr>
              <p:sp>
                <p:nvSpPr>
                  <p:cNvPr id="2730" name="Oval 120"/>
                  <p:cNvSpPr/>
                  <p:nvPr/>
                </p:nvSpPr>
                <p:spPr>
                  <a:xfrm flipH="1">
                    <a:off x="0" y="0"/>
                    <a:ext cx="131861" cy="113176"/>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31" name="Oval 121"/>
                  <p:cNvSpPr/>
                  <p:nvPr/>
                </p:nvSpPr>
                <p:spPr>
                  <a:xfrm flipH="1">
                    <a:off x="1274" y="132832"/>
                    <a:ext cx="131862" cy="113176"/>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sp>
              <p:nvSpPr>
                <p:cNvPr id="2733" name="Oval 109"/>
                <p:cNvSpPr/>
                <p:nvPr/>
              </p:nvSpPr>
              <p:spPr>
                <a:xfrm flipH="1">
                  <a:off x="336571" y="36274"/>
                  <a:ext cx="211945" cy="1841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34" name="Oval 110"/>
                <p:cNvSpPr/>
                <p:nvPr/>
              </p:nvSpPr>
              <p:spPr>
                <a:xfrm flipH="1">
                  <a:off x="672070" y="31149"/>
                  <a:ext cx="211945" cy="184113"/>
                </a:xfrm>
                <a:prstGeom prst="ellipse">
                  <a:avLst/>
                </a:prstGeom>
                <a:solidFill>
                  <a:schemeClr val="accent1"/>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nvGrpSpPr>
                <p:cNvPr id="2737" name="Group 252"/>
                <p:cNvGrpSpPr/>
                <p:nvPr/>
              </p:nvGrpSpPr>
              <p:grpSpPr>
                <a:xfrm>
                  <a:off x="543188" y="0"/>
                  <a:ext cx="133136" cy="246008"/>
                  <a:chOff x="0" y="0"/>
                  <a:chExt cx="133135" cy="246007"/>
                </a:xfrm>
              </p:grpSpPr>
              <p:sp>
                <p:nvSpPr>
                  <p:cNvPr id="2735" name="Oval 113"/>
                  <p:cNvSpPr/>
                  <p:nvPr/>
                </p:nvSpPr>
                <p:spPr>
                  <a:xfrm flipH="1">
                    <a:off x="0" y="0"/>
                    <a:ext cx="131861" cy="113176"/>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36" name="Oval 118"/>
                  <p:cNvSpPr/>
                  <p:nvPr/>
                </p:nvSpPr>
                <p:spPr>
                  <a:xfrm flipH="1">
                    <a:off x="1274" y="132832"/>
                    <a:ext cx="131862" cy="113176"/>
                  </a:xfrm>
                  <a:prstGeom prst="ellipse">
                    <a:avLst/>
                  </a:prstGeom>
                  <a:solidFill>
                    <a:srgbClr val="FFFF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grpSp>
          </p:grpSp>
          <p:sp>
            <p:nvSpPr>
              <p:cNvPr id="2739" name="Oval 304"/>
              <p:cNvSpPr/>
              <p:nvPr/>
            </p:nvSpPr>
            <p:spPr>
              <a:xfrm flipH="1">
                <a:off x="1914307" y="850967"/>
                <a:ext cx="148373" cy="131401"/>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40" name="TextBox 305"/>
              <p:cNvSpPr txBox="1"/>
              <p:nvPr/>
            </p:nvSpPr>
            <p:spPr>
              <a:xfrm>
                <a:off x="1901369" y="801489"/>
                <a:ext cx="157502" cy="239187"/>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spcBef>
                    <a:spcPts val="300"/>
                  </a:spcBef>
                  <a:defRPr sz="1100" i="1">
                    <a:solidFill>
                      <a:srgbClr val="059797"/>
                    </a:solidFill>
                    <a:latin typeface="+mn-lt"/>
                    <a:ea typeface="+mn-ea"/>
                    <a:cs typeface="+mn-cs"/>
                    <a:sym typeface="Arial"/>
                  </a:defRPr>
                </a:lvl1pPr>
              </a:lstStyle>
              <a:p>
                <a:r>
                  <a:t>+</a:t>
                </a:r>
              </a:p>
            </p:txBody>
          </p:sp>
          <p:sp>
            <p:nvSpPr>
              <p:cNvPr id="2741" name="Bent Arrow 302"/>
              <p:cNvSpPr/>
              <p:nvPr/>
            </p:nvSpPr>
            <p:spPr>
              <a:xfrm rot="10800000" flipH="1">
                <a:off x="2394849" y="778467"/>
                <a:ext cx="164328" cy="1643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0390"/>
                    </a:lnTo>
                    <a:cubicBezTo>
                      <a:pt x="21600" y="5171"/>
                      <a:pt x="18481" y="940"/>
                      <a:pt x="14633" y="940"/>
                    </a:cubicBezTo>
                    <a:lnTo>
                      <a:pt x="3981" y="940"/>
                    </a:lnTo>
                    <a:lnTo>
                      <a:pt x="3981" y="0"/>
                    </a:lnTo>
                    <a:lnTo>
                      <a:pt x="0" y="3240"/>
                    </a:lnTo>
                    <a:lnTo>
                      <a:pt x="3981" y="6480"/>
                    </a:lnTo>
                    <a:lnTo>
                      <a:pt x="3981" y="5540"/>
                    </a:lnTo>
                    <a:lnTo>
                      <a:pt x="14633" y="5540"/>
                    </a:lnTo>
                    <a:cubicBezTo>
                      <a:pt x="16608" y="5540"/>
                      <a:pt x="18209" y="7711"/>
                      <a:pt x="18209" y="10390"/>
                    </a:cubicBezTo>
                    <a:lnTo>
                      <a:pt x="18209"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42" name="Oval 298"/>
              <p:cNvSpPr/>
              <p:nvPr/>
            </p:nvSpPr>
            <p:spPr>
              <a:xfrm flipH="1">
                <a:off x="2499523" y="687694"/>
                <a:ext cx="98916" cy="87601"/>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43" name="TextBox 299"/>
              <p:cNvSpPr txBox="1"/>
              <p:nvPr/>
            </p:nvSpPr>
            <p:spPr>
              <a:xfrm>
                <a:off x="2467288" y="561555"/>
                <a:ext cx="197831" cy="22527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spcBef>
                    <a:spcPts val="300"/>
                  </a:spcBef>
                  <a:defRPr sz="1600" b="0" i="1">
                    <a:solidFill>
                      <a:srgbClr val="0000FF"/>
                    </a:solidFill>
                    <a:latin typeface="+mn-lt"/>
                    <a:ea typeface="+mn-ea"/>
                    <a:cs typeface="+mn-cs"/>
                    <a:sym typeface="Arial"/>
                  </a:defRPr>
                </a:lvl1pPr>
              </a:lstStyle>
              <a:p>
                <a:r>
                  <a:t>-</a:t>
                </a:r>
              </a:p>
            </p:txBody>
          </p:sp>
          <p:sp>
            <p:nvSpPr>
              <p:cNvPr id="2744" name="Right Arrow 163"/>
              <p:cNvSpPr/>
              <p:nvPr/>
            </p:nvSpPr>
            <p:spPr>
              <a:xfrm flipH="1">
                <a:off x="2111272" y="889101"/>
                <a:ext cx="200063" cy="65731"/>
              </a:xfrm>
              <a:prstGeom prst="rightArrow">
                <a:avLst>
                  <a:gd name="adj1" fmla="val 50000"/>
                  <a:gd name="adj2" fmla="val 57379"/>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45" name="Oval 97"/>
              <p:cNvSpPr/>
              <p:nvPr/>
            </p:nvSpPr>
            <p:spPr>
              <a:xfrm flipH="1">
                <a:off x="2638428" y="834730"/>
                <a:ext cx="173101" cy="147538"/>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46" name="Oval 73"/>
              <p:cNvSpPr/>
              <p:nvPr/>
            </p:nvSpPr>
            <p:spPr>
              <a:xfrm flipH="1">
                <a:off x="1453276" y="1150900"/>
                <a:ext cx="148373" cy="131401"/>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47" name="TextBox 72"/>
              <p:cNvSpPr txBox="1"/>
              <p:nvPr/>
            </p:nvSpPr>
            <p:spPr>
              <a:xfrm>
                <a:off x="1434779" y="1083163"/>
                <a:ext cx="296745" cy="280050"/>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spcBef>
                    <a:spcPts val="300"/>
                  </a:spcBef>
                  <a:defRPr sz="1000">
                    <a:solidFill>
                      <a:srgbClr val="059797"/>
                    </a:solidFill>
                  </a:defRPr>
                </a:lvl1pPr>
              </a:lstStyle>
              <a:p>
                <a:r>
                  <a:t>+</a:t>
                </a:r>
              </a:p>
            </p:txBody>
          </p:sp>
          <p:sp>
            <p:nvSpPr>
              <p:cNvPr id="2748" name="Oval 248"/>
              <p:cNvSpPr/>
              <p:nvPr/>
            </p:nvSpPr>
            <p:spPr>
              <a:xfrm flipH="1">
                <a:off x="395817" y="674054"/>
                <a:ext cx="232798" cy="19476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49" name="Oval 251"/>
              <p:cNvSpPr/>
              <p:nvPr/>
            </p:nvSpPr>
            <p:spPr>
              <a:xfrm flipH="1">
                <a:off x="161339" y="672613"/>
                <a:ext cx="232798" cy="19476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50" name="Oval 252"/>
              <p:cNvSpPr/>
              <p:nvPr/>
            </p:nvSpPr>
            <p:spPr>
              <a:xfrm flipH="1">
                <a:off x="858008" y="674054"/>
                <a:ext cx="232798" cy="19476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51" name="Oval 254"/>
              <p:cNvSpPr/>
              <p:nvPr/>
            </p:nvSpPr>
            <p:spPr>
              <a:xfrm flipH="1">
                <a:off x="622120" y="674054"/>
                <a:ext cx="232799" cy="19476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52" name="Oval 248"/>
              <p:cNvSpPr/>
              <p:nvPr/>
            </p:nvSpPr>
            <p:spPr>
              <a:xfrm flipH="1">
                <a:off x="395817" y="974230"/>
                <a:ext cx="232798" cy="19476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53" name="Oval 251"/>
              <p:cNvSpPr/>
              <p:nvPr/>
            </p:nvSpPr>
            <p:spPr>
              <a:xfrm flipH="1">
                <a:off x="161339" y="972789"/>
                <a:ext cx="232798" cy="19476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54" name="Oval 252"/>
              <p:cNvSpPr/>
              <p:nvPr/>
            </p:nvSpPr>
            <p:spPr>
              <a:xfrm flipH="1">
                <a:off x="858008" y="961530"/>
                <a:ext cx="232798" cy="19476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55" name="Oval 254"/>
              <p:cNvSpPr/>
              <p:nvPr/>
            </p:nvSpPr>
            <p:spPr>
              <a:xfrm flipH="1">
                <a:off x="622120" y="974230"/>
                <a:ext cx="232799" cy="19476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56" name="Oval 248"/>
              <p:cNvSpPr/>
              <p:nvPr/>
            </p:nvSpPr>
            <p:spPr>
              <a:xfrm flipH="1">
                <a:off x="404394" y="1265829"/>
                <a:ext cx="232798" cy="19476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57" name="Oval 251"/>
              <p:cNvSpPr/>
              <p:nvPr/>
            </p:nvSpPr>
            <p:spPr>
              <a:xfrm flipH="1">
                <a:off x="169916" y="1264388"/>
                <a:ext cx="232798" cy="19476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58" name="Oval 252"/>
              <p:cNvSpPr/>
              <p:nvPr/>
            </p:nvSpPr>
            <p:spPr>
              <a:xfrm flipH="1">
                <a:off x="866584" y="1265829"/>
                <a:ext cx="232798" cy="19476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59" name="Oval 254"/>
              <p:cNvSpPr/>
              <p:nvPr/>
            </p:nvSpPr>
            <p:spPr>
              <a:xfrm flipH="1">
                <a:off x="630697" y="1265829"/>
                <a:ext cx="232798" cy="194766"/>
              </a:xfrm>
              <a:prstGeom prst="ellipse">
                <a:avLst/>
              </a:prstGeom>
              <a:solidFill>
                <a:srgbClr val="969696"/>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60" name="Oval 152"/>
              <p:cNvSpPr/>
              <p:nvPr/>
            </p:nvSpPr>
            <p:spPr>
              <a:xfrm flipH="1">
                <a:off x="547135" y="848943"/>
                <a:ext cx="162620" cy="13860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61" name="Oval 152"/>
              <p:cNvSpPr/>
              <p:nvPr/>
            </p:nvSpPr>
            <p:spPr>
              <a:xfrm flipH="1">
                <a:off x="315571" y="1149119"/>
                <a:ext cx="162619" cy="138605"/>
              </a:xfrm>
              <a:prstGeom prst="ellipse">
                <a:avLst/>
              </a:prstGeom>
              <a:solidFill>
                <a:srgbClr val="FF9933"/>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62" name="Right Arrow 163"/>
              <p:cNvSpPr/>
              <p:nvPr/>
            </p:nvSpPr>
            <p:spPr>
              <a:xfrm flipH="1">
                <a:off x="1214281" y="1194860"/>
                <a:ext cx="187949" cy="65731"/>
              </a:xfrm>
              <a:prstGeom prst="rightArrow">
                <a:avLst>
                  <a:gd name="adj1" fmla="val 50000"/>
                  <a:gd name="adj2" fmla="val 53904"/>
                </a:avLst>
              </a:pr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63" name="Oval 298"/>
              <p:cNvSpPr/>
              <p:nvPr/>
            </p:nvSpPr>
            <p:spPr>
              <a:xfrm flipH="1">
                <a:off x="931422" y="1010902"/>
                <a:ext cx="92926" cy="82297"/>
              </a:xfrm>
              <a:prstGeom prst="ellipse">
                <a:avLst/>
              </a:prstGeom>
              <a:solidFill>
                <a:srgbClr val="0A85FF"/>
              </a:solidFill>
              <a:ln w="12700" cap="flat">
                <a:solidFill>
                  <a:srgbClr val="FFFFFF"/>
                </a:solidFill>
                <a:prstDash val="solid"/>
                <a:round/>
              </a:ln>
              <a:effectLst/>
            </p:spPr>
            <p:txBody>
              <a:bodyPr vert="eaVert" wrap="square" lIns="45719" tIns="45719" rIns="45719" bIns="45719" numCol="1" anchor="t">
                <a:noAutofit/>
              </a:bodyPr>
              <a:lstStyle/>
              <a:p>
                <a:pPr algn="ctr">
                  <a:spcBef>
                    <a:spcPts val="1000"/>
                  </a:spcBef>
                  <a:defRPr sz="3600">
                    <a:solidFill>
                      <a:srgbClr val="CC3300"/>
                    </a:solidFill>
                  </a:defRPr>
                </a:pPr>
                <a:endParaRPr/>
              </a:p>
            </p:txBody>
          </p:sp>
          <p:sp>
            <p:nvSpPr>
              <p:cNvPr id="2764" name="Bent Arrow 302"/>
              <p:cNvSpPr/>
              <p:nvPr/>
            </p:nvSpPr>
            <p:spPr>
              <a:xfrm rot="10800000">
                <a:off x="968609" y="1083448"/>
                <a:ext cx="164328" cy="1643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0390"/>
                    </a:lnTo>
                    <a:cubicBezTo>
                      <a:pt x="21600" y="5171"/>
                      <a:pt x="18481" y="940"/>
                      <a:pt x="14633" y="940"/>
                    </a:cubicBezTo>
                    <a:lnTo>
                      <a:pt x="3981" y="940"/>
                    </a:lnTo>
                    <a:lnTo>
                      <a:pt x="3981" y="0"/>
                    </a:lnTo>
                    <a:lnTo>
                      <a:pt x="0" y="3240"/>
                    </a:lnTo>
                    <a:lnTo>
                      <a:pt x="3981" y="6480"/>
                    </a:lnTo>
                    <a:lnTo>
                      <a:pt x="3981" y="5540"/>
                    </a:lnTo>
                    <a:lnTo>
                      <a:pt x="14633" y="5540"/>
                    </a:lnTo>
                    <a:cubicBezTo>
                      <a:pt x="16608" y="5540"/>
                      <a:pt x="18209" y="7711"/>
                      <a:pt x="18209" y="10390"/>
                    </a:cubicBezTo>
                    <a:lnTo>
                      <a:pt x="18209" y="21600"/>
                    </a:lnTo>
                    <a:close/>
                  </a:path>
                </a:pathLst>
              </a:custGeom>
              <a:solidFill>
                <a:srgbClr val="FECF29"/>
              </a:solidFill>
              <a:ln w="12700" cap="flat">
                <a:noFill/>
                <a:miter lim="400000"/>
              </a:ln>
              <a:effectLst/>
            </p:spPr>
            <p:txBody>
              <a:bodyPr vert="eaVert" wrap="square" lIns="45719" tIns="45719" rIns="45719" bIns="45719" numCol="1" anchor="t">
                <a:noAutofit/>
              </a:bodyPr>
              <a:lstStyle/>
              <a:p>
                <a:pPr algn="ctr">
                  <a:spcBef>
                    <a:spcPts val="1000"/>
                  </a:spcBef>
                  <a:defRPr sz="3300">
                    <a:solidFill>
                      <a:srgbClr val="CC3300"/>
                    </a:solidFill>
                  </a:defRPr>
                </a:pPr>
                <a:endParaRPr/>
              </a:p>
            </p:txBody>
          </p:sp>
          <p:sp>
            <p:nvSpPr>
              <p:cNvPr id="2765" name="Straight Connector 143"/>
              <p:cNvSpPr/>
              <p:nvPr/>
            </p:nvSpPr>
            <p:spPr>
              <a:xfrm>
                <a:off x="1720470" y="607491"/>
                <a:ext cx="1" cy="965487"/>
              </a:xfrm>
              <a:prstGeom prst="line">
                <a:avLst/>
              </a:prstGeom>
              <a:solidFill>
                <a:srgbClr val="000000"/>
              </a:solidFill>
              <a:ln w="76200" cap="flat">
                <a:solidFill>
                  <a:srgbClr val="FBC901"/>
                </a:solidFill>
                <a:prstDash val="sysDot"/>
                <a:miter lim="400000"/>
              </a:ln>
              <a:effectLst>
                <a:outerShdw blurRad="101600" dist="25400" dir="5400000" rotWithShape="0">
                  <a:srgbClr val="000000">
                    <a:alpha val="75000"/>
                  </a:srgbClr>
                </a:outerShdw>
              </a:effectLst>
            </p:spPr>
            <p:txBody>
              <a:bodyPr vert="eaVert" wrap="square" lIns="45719" tIns="45719" rIns="45719" bIns="45719" numCol="1" anchor="t">
                <a:noAutofit/>
              </a:bodyPr>
              <a:lstStyle/>
              <a:p>
                <a:pPr>
                  <a:defRPr>
                    <a:solidFill>
                      <a:srgbClr val="FFFFFF"/>
                    </a:solidFill>
                  </a:defRPr>
                </a:pPr>
                <a:endParaRPr/>
              </a:p>
            </p:txBody>
          </p:sp>
          <p:sp>
            <p:nvSpPr>
              <p:cNvPr id="2766" name="TextBox 299"/>
              <p:cNvSpPr txBox="1"/>
              <p:nvPr/>
            </p:nvSpPr>
            <p:spPr>
              <a:xfrm>
                <a:off x="891175" y="880930"/>
                <a:ext cx="197830" cy="22527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spcBef>
                    <a:spcPts val="300"/>
                  </a:spcBef>
                  <a:defRPr sz="1600" b="0" i="1">
                    <a:solidFill>
                      <a:srgbClr val="0000FF"/>
                    </a:solidFill>
                    <a:latin typeface="+mn-lt"/>
                    <a:ea typeface="+mn-ea"/>
                    <a:cs typeface="+mn-cs"/>
                    <a:sym typeface="Arial"/>
                  </a:defRPr>
                </a:lvl1pPr>
              </a:lstStyle>
              <a:p>
                <a:r>
                  <a:t>-</a:t>
                </a:r>
              </a:p>
            </p:txBody>
          </p:sp>
        </p:grpSp>
        <p:sp>
          <p:nvSpPr>
            <p:cNvPr id="2768" name="Rectangle 3"/>
            <p:cNvSpPr txBox="1"/>
            <p:nvPr/>
          </p:nvSpPr>
          <p:spPr>
            <a:xfrm>
              <a:off x="5234616" y="1682458"/>
              <a:ext cx="1178005" cy="36519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defTabSz="457200">
                <a:spcBef>
                  <a:spcPts val="400"/>
                </a:spcBef>
                <a:defRPr sz="1600">
                  <a:solidFill>
                    <a:srgbClr val="FFFFFF"/>
                  </a:solidFill>
                  <a:effectLst>
                    <a:outerShdw blurRad="38100" dist="38100" dir="2700000" rotWithShape="0">
                      <a:srgbClr val="000000"/>
                    </a:outerShdw>
                  </a:effectLst>
                </a:defRPr>
              </a:lvl1pPr>
            </a:lstStyle>
            <a:p>
              <a:r>
                <a:t>Recharge</a:t>
              </a:r>
            </a:p>
          </p:txBody>
        </p:sp>
        <p:sp>
          <p:nvSpPr>
            <p:cNvPr id="2769" name="Rectangle 3"/>
            <p:cNvSpPr txBox="1"/>
            <p:nvPr/>
          </p:nvSpPr>
          <p:spPr>
            <a:xfrm>
              <a:off x="1081148" y="1695158"/>
              <a:ext cx="1178005" cy="36519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defTabSz="457200">
                <a:spcBef>
                  <a:spcPts val="400"/>
                </a:spcBef>
                <a:defRPr sz="1600">
                  <a:solidFill>
                    <a:srgbClr val="FFFFFF"/>
                  </a:solidFill>
                  <a:effectLst>
                    <a:outerShdw blurRad="38100" dist="38100" dir="2700000" rotWithShape="0">
                      <a:srgbClr val="000000"/>
                    </a:outerShdw>
                  </a:effectLst>
                </a:defRPr>
              </a:lvl1pPr>
            </a:lstStyle>
            <a:p>
              <a:r>
                <a:t>Discharge</a:t>
              </a:r>
            </a:p>
          </p:txBody>
        </p:sp>
      </p:grpSp>
      <p:sp>
        <p:nvSpPr>
          <p:cNvPr id="2771" name="Rectangle 3"/>
          <p:cNvSpPr txBox="1">
            <a:spLocks noGrp="1"/>
          </p:cNvSpPr>
          <p:nvPr>
            <p:ph type="body" idx="1"/>
          </p:nvPr>
        </p:nvSpPr>
        <p:spPr>
          <a:xfrm>
            <a:off x="158438" y="3665506"/>
            <a:ext cx="9030324" cy="2835303"/>
          </a:xfrm>
          <a:prstGeom prst="rect">
            <a:avLst/>
          </a:prstGeom>
        </p:spPr>
        <p:txBody>
          <a:bodyPr/>
          <a:lstStyle/>
          <a:p>
            <a:pPr>
              <a:tabLst>
                <a:tab pos="444500" algn="l"/>
                <a:tab pos="1016000" algn="l"/>
                <a:tab pos="1473200" algn="l"/>
                <a:tab pos="1930400" algn="l"/>
                <a:tab pos="2387600" algn="l"/>
              </a:tabLst>
              <a:defRPr sz="1800" b="1">
                <a:solidFill>
                  <a:srgbClr val="FBC901"/>
                </a:solidFill>
                <a:latin typeface="+mn-lt"/>
                <a:ea typeface="+mn-ea"/>
                <a:cs typeface="+mn-cs"/>
                <a:sym typeface="Arial"/>
              </a:defRPr>
            </a:pPr>
            <a:r>
              <a:t>But that is a FALSE parallel: Simple Hydrogen Fuel Cells are NOT reversible</a:t>
            </a:r>
          </a:p>
          <a:p>
            <a:pPr>
              <a:tabLst>
                <a:tab pos="444500" algn="l"/>
                <a:tab pos="1016000" algn="l"/>
                <a:tab pos="1473200" algn="l"/>
                <a:tab pos="1930400" algn="l"/>
                <a:tab pos="2387600" algn="l"/>
              </a:tabLst>
              <a:defRPr sz="1300">
                <a:latin typeface="+mn-lt"/>
                <a:ea typeface="+mn-ea"/>
                <a:cs typeface="+mn-cs"/>
                <a:sym typeface="Arial"/>
              </a:defRPr>
            </a:pPr>
            <a:endParaRPr/>
          </a:p>
          <a:p>
            <a:pPr>
              <a:tabLst>
                <a:tab pos="444500" algn="l"/>
                <a:tab pos="1016000" algn="l"/>
                <a:tab pos="1473200" algn="l"/>
                <a:tab pos="1930400" algn="l"/>
                <a:tab pos="2387600" algn="l"/>
              </a:tabLst>
              <a:defRPr sz="1800">
                <a:latin typeface="+mn-lt"/>
                <a:ea typeface="+mn-ea"/>
                <a:cs typeface="+mn-cs"/>
                <a:sym typeface="Arial"/>
              </a:defRPr>
            </a:pPr>
            <a:r>
              <a:t>Because, unlike most batteries, simple H</a:t>
            </a:r>
            <a:r>
              <a:rPr b="1" baseline="-5999"/>
              <a:t>2</a:t>
            </a:r>
            <a:r>
              <a:t> Fuel Cells are </a:t>
            </a:r>
            <a:r>
              <a:rPr b="1"/>
              <a:t>NOT</a:t>
            </a:r>
            <a:r>
              <a:t> </a:t>
            </a:r>
            <a:r>
              <a:rPr b="1"/>
              <a:t>closed systems</a:t>
            </a:r>
          </a:p>
          <a:p>
            <a:pPr>
              <a:tabLst>
                <a:tab pos="444500" algn="l"/>
                <a:tab pos="1016000" algn="l"/>
                <a:tab pos="1473200" algn="l"/>
                <a:tab pos="1930400" algn="l"/>
                <a:tab pos="2387600" algn="l"/>
              </a:tabLst>
              <a:defRPr sz="700">
                <a:latin typeface="+mn-lt"/>
                <a:ea typeface="+mn-ea"/>
                <a:cs typeface="+mn-cs"/>
                <a:sym typeface="Arial"/>
              </a:defRPr>
            </a:pPr>
            <a:endParaRPr/>
          </a:p>
          <a:p>
            <a:pPr>
              <a:tabLst>
                <a:tab pos="444500" algn="l"/>
                <a:tab pos="1016000" algn="l"/>
                <a:tab pos="1473200" algn="l"/>
                <a:tab pos="1930400" algn="l"/>
                <a:tab pos="2387600" algn="l"/>
              </a:tabLst>
              <a:defRPr sz="1800">
                <a:latin typeface="+mn-lt"/>
                <a:ea typeface="+mn-ea"/>
                <a:cs typeface="+mn-cs"/>
                <a:sym typeface="Arial"/>
              </a:defRPr>
            </a:pPr>
            <a:r>
              <a:t>	During electric </a:t>
            </a:r>
            <a:r>
              <a:rPr b="1">
                <a:solidFill>
                  <a:srgbClr val="FBC901"/>
                </a:solidFill>
              </a:rPr>
              <a:t>charging</a:t>
            </a:r>
            <a:r>
              <a:t> they expel hydrogen gas </a:t>
            </a:r>
            <a:r>
              <a:rPr b="1">
                <a:solidFill>
                  <a:srgbClr val="FBC901"/>
                </a:solidFill>
              </a:rPr>
              <a:t>TO</a:t>
            </a:r>
            <a:r>
              <a:t> somewhere else</a:t>
            </a:r>
          </a:p>
          <a:p>
            <a:pPr>
              <a:tabLst>
                <a:tab pos="444500" algn="l"/>
                <a:tab pos="1016000" algn="l"/>
                <a:tab pos="1473200" algn="l"/>
                <a:tab pos="1930400" algn="l"/>
                <a:tab pos="2387600" algn="l"/>
              </a:tabLst>
              <a:defRPr sz="1000">
                <a:latin typeface="+mn-lt"/>
                <a:ea typeface="+mn-ea"/>
                <a:cs typeface="+mn-cs"/>
                <a:sym typeface="Arial"/>
              </a:defRPr>
            </a:pPr>
            <a:endParaRPr/>
          </a:p>
          <a:p>
            <a:pPr>
              <a:tabLst>
                <a:tab pos="444500" algn="l"/>
                <a:tab pos="1016000" algn="l"/>
                <a:tab pos="1473200" algn="l"/>
                <a:tab pos="1930400" algn="l"/>
                <a:tab pos="2387600" algn="l"/>
              </a:tabLst>
              <a:defRPr sz="1800">
                <a:latin typeface="+mn-lt"/>
                <a:ea typeface="+mn-ea"/>
                <a:cs typeface="+mn-cs"/>
                <a:sym typeface="Arial"/>
              </a:defRPr>
            </a:pPr>
            <a:r>
              <a:t>	During electric</a:t>
            </a:r>
            <a:r>
              <a:rPr b="1">
                <a:solidFill>
                  <a:srgbClr val="FBC901"/>
                </a:solidFill>
              </a:rPr>
              <a:t> discharging </a:t>
            </a:r>
            <a:r>
              <a:t>they draw in hydrogen gas </a:t>
            </a:r>
            <a:r>
              <a:rPr b="1">
                <a:solidFill>
                  <a:srgbClr val="FBC901"/>
                </a:solidFill>
              </a:rPr>
              <a:t>FROM</a:t>
            </a:r>
            <a:r>
              <a:t> somewhere else</a:t>
            </a:r>
          </a:p>
          <a:p>
            <a:pPr>
              <a:tabLst>
                <a:tab pos="444500" algn="l"/>
                <a:tab pos="1016000" algn="l"/>
                <a:tab pos="1473200" algn="l"/>
                <a:tab pos="1930400" algn="l"/>
                <a:tab pos="2387600" algn="l"/>
              </a:tabLst>
              <a:defRPr sz="1800">
                <a:latin typeface="+mn-lt"/>
                <a:ea typeface="+mn-ea"/>
                <a:cs typeface="+mn-cs"/>
                <a:sym typeface="Arial"/>
              </a:defRPr>
            </a:pPr>
            <a:endParaRPr/>
          </a:p>
          <a:p>
            <a:pPr algn="ctr">
              <a:tabLst>
                <a:tab pos="444500" algn="l"/>
                <a:tab pos="1016000" algn="l"/>
                <a:tab pos="1473200" algn="l"/>
                <a:tab pos="1930400" algn="l"/>
                <a:tab pos="2387600" algn="l"/>
              </a:tabLst>
              <a:defRPr sz="1800">
                <a:latin typeface="+mn-lt"/>
                <a:ea typeface="+mn-ea"/>
                <a:cs typeface="+mn-cs"/>
                <a:sym typeface="Arial"/>
              </a:defRPr>
            </a:pPr>
            <a:r>
              <a:t>And those very different actions call for very different structures: </a:t>
            </a:r>
          </a:p>
        </p:txBody>
      </p:sp>
      <p:sp>
        <p:nvSpPr>
          <p:cNvPr id="2772"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4" name="Rectangle 2"/>
          <p:cNvSpPr txBox="1">
            <a:spLocks noGrp="1"/>
          </p:cNvSpPr>
          <p:nvPr>
            <p:ph type="title"/>
          </p:nvPr>
        </p:nvSpPr>
        <p:spPr>
          <a:xfrm>
            <a:off x="304800" y="38099"/>
            <a:ext cx="8534400" cy="455149"/>
          </a:xfrm>
          <a:prstGeom prst="rect">
            <a:avLst/>
          </a:prstGeom>
        </p:spPr>
        <p:txBody>
          <a:bodyPr/>
          <a:lstStyle>
            <a:lvl1pPr>
              <a:defRPr sz="1900"/>
            </a:lvl1pPr>
          </a:lstStyle>
          <a:p>
            <a:r>
              <a:t>Hydrogen-producing Electrolysis Cell vs. hydrogen-consuming Fuel Cell</a:t>
            </a:r>
          </a:p>
        </p:txBody>
      </p:sp>
      <p:sp>
        <p:nvSpPr>
          <p:cNvPr id="2775" name="Rectangle 5"/>
          <p:cNvSpPr txBox="1"/>
          <p:nvPr/>
        </p:nvSpPr>
        <p:spPr>
          <a:xfrm>
            <a:off x="25400" y="5766304"/>
            <a:ext cx="9067800" cy="10262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Left figure: https://www.energy.gov/eere/fuelcells/hydrogen-production-electrolysis</a:t>
            </a:r>
          </a:p>
          <a:p>
            <a:pPr algn="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Right figure:  https://www.betterworldsolutions.eu/more-efficient-production-of-hydrogen-is-possible-says-stanford/</a:t>
            </a:r>
          </a:p>
          <a:p>
            <a:pPr algn="ctr">
              <a:spcBef>
                <a:spcPts val="300"/>
              </a:spcBef>
              <a:defRPr sz="500" b="0" i="1">
                <a:solidFill>
                  <a:srgbClr val="059797"/>
                </a:solidFill>
                <a:effectLst>
                  <a:outerShdw blurRad="38100" dist="38100" dir="2700000" rotWithShape="0">
                    <a:srgbClr val="000000"/>
                  </a:outerShdw>
                </a:effectLst>
                <a:latin typeface="+mn-lt"/>
                <a:ea typeface="+mn-ea"/>
                <a:cs typeface="+mn-cs"/>
                <a:sym typeface="Arial"/>
              </a:defRPr>
            </a:pPr>
            <a:endParaRP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http://hyperphysics.phy-astr.gsu.edu/hbase/thermo/electrol.html      </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https://en.wikipedia.org/wiki/Fuel_cell       3) https://www.energy.gov/eere/fuelcells/types-fuel-cells</a:t>
            </a:r>
          </a:p>
        </p:txBody>
      </p:sp>
      <p:pic>
        <p:nvPicPr>
          <p:cNvPr id="2776" name="Individual Fuel Cell.jpg" descr="Individual Fuel Cell.jpg"/>
          <p:cNvPicPr>
            <a:picLocks noChangeAspect="1"/>
          </p:cNvPicPr>
          <p:nvPr/>
        </p:nvPicPr>
        <p:blipFill>
          <a:blip r:embed="rId2"/>
          <a:stretch>
            <a:fillRect/>
          </a:stretch>
        </p:blipFill>
        <p:spPr>
          <a:xfrm>
            <a:off x="5062417" y="2130212"/>
            <a:ext cx="3384293" cy="3472284"/>
          </a:xfrm>
          <a:prstGeom prst="rect">
            <a:avLst/>
          </a:prstGeom>
          <a:ln w="12700">
            <a:miter lim="400000"/>
          </a:ln>
        </p:spPr>
      </p:pic>
      <p:pic>
        <p:nvPicPr>
          <p:cNvPr id="2777" name="pem_electrolyzer.png" descr="pem_electrolyzer.png"/>
          <p:cNvPicPr>
            <a:picLocks noChangeAspect="1"/>
          </p:cNvPicPr>
          <p:nvPr/>
        </p:nvPicPr>
        <p:blipFill>
          <a:blip r:embed="rId3"/>
          <a:srcRect l="13026" r="13026"/>
          <a:stretch>
            <a:fillRect/>
          </a:stretch>
        </p:blipFill>
        <p:spPr>
          <a:xfrm>
            <a:off x="767258" y="2130025"/>
            <a:ext cx="3421525" cy="3472460"/>
          </a:xfrm>
          <a:prstGeom prst="rect">
            <a:avLst/>
          </a:prstGeom>
          <a:ln w="12700">
            <a:miter lim="400000"/>
          </a:ln>
        </p:spPr>
      </p:pic>
      <p:sp>
        <p:nvSpPr>
          <p:cNvPr id="2778" name="Rectangle 3"/>
          <p:cNvSpPr txBox="1"/>
          <p:nvPr/>
        </p:nvSpPr>
        <p:spPr>
          <a:xfrm>
            <a:off x="701672" y="795766"/>
            <a:ext cx="3552632" cy="124683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1016000" algn="l"/>
                <a:tab pos="1473200" algn="l"/>
                <a:tab pos="1930400" algn="l"/>
                <a:tab pos="2387600" algn="l"/>
              </a:tabLst>
              <a:defRPr sz="1600">
                <a:solidFill>
                  <a:srgbClr val="FFFFFF"/>
                </a:solidFill>
                <a:effectLst>
                  <a:outerShdw blurRad="38100" dist="38100" dir="2700000" rotWithShape="0">
                    <a:srgbClr val="000000"/>
                  </a:outerShdw>
                </a:effectLst>
                <a:latin typeface="+mn-lt"/>
                <a:ea typeface="+mn-ea"/>
                <a:cs typeface="+mn-cs"/>
                <a:sym typeface="Arial"/>
              </a:defRPr>
            </a:pPr>
            <a:r>
              <a:t>Electrolysis Cell:</a:t>
            </a:r>
          </a:p>
          <a:p>
            <a:pPr algn="ctr">
              <a:spcBef>
                <a:spcPts val="400"/>
              </a:spcBef>
              <a:tabLst>
                <a:tab pos="444500" algn="l"/>
                <a:tab pos="1016000" algn="l"/>
                <a:tab pos="1473200" algn="l"/>
                <a:tab pos="1930400" algn="l"/>
                <a:tab pos="2387600" algn="l"/>
              </a:tabLst>
              <a:defRPr sz="70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Reactions consuming </a:t>
            </a:r>
            <a:r>
              <a:rPr b="1">
                <a:solidFill>
                  <a:srgbClr val="FBC901"/>
                </a:solidFill>
              </a:rPr>
              <a:t>liquid</a:t>
            </a:r>
            <a:r>
              <a:rPr>
                <a:solidFill>
                  <a:srgbClr val="FBC901"/>
                </a:solidFill>
              </a:rPr>
              <a:t> </a:t>
            </a:r>
            <a:r>
              <a:t>water</a:t>
            </a:r>
          </a:p>
          <a:p>
            <a:pPr algn="ct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and releasing H</a:t>
            </a:r>
            <a:r>
              <a:rPr b="1" baseline="-5999"/>
              <a:t>2</a:t>
            </a:r>
            <a:r>
              <a:t> &amp; O</a:t>
            </a:r>
            <a:r>
              <a:rPr baseline="-5999"/>
              <a:t>2</a:t>
            </a:r>
            <a:r>
              <a:t> </a:t>
            </a:r>
            <a:r>
              <a:rPr b="1">
                <a:solidFill>
                  <a:srgbClr val="FBC901"/>
                </a:solidFill>
              </a:rPr>
              <a:t>gases </a:t>
            </a:r>
            <a:r>
              <a:rPr baseline="31999"/>
              <a:t>1</a:t>
            </a:r>
            <a:r>
              <a:t>  </a:t>
            </a:r>
          </a:p>
        </p:txBody>
      </p:sp>
      <p:sp>
        <p:nvSpPr>
          <p:cNvPr id="2779" name="Rectangle 3"/>
          <p:cNvSpPr txBox="1"/>
          <p:nvPr/>
        </p:nvSpPr>
        <p:spPr>
          <a:xfrm>
            <a:off x="4620440" y="795766"/>
            <a:ext cx="4268247" cy="124683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1016000" algn="l"/>
                <a:tab pos="1473200" algn="l"/>
                <a:tab pos="1930400" algn="l"/>
                <a:tab pos="2387600" algn="l"/>
              </a:tabLst>
              <a:defRPr sz="1600">
                <a:solidFill>
                  <a:srgbClr val="FFFFFF"/>
                </a:solidFill>
                <a:effectLst>
                  <a:outerShdw blurRad="38100" dist="38100" dir="2700000" rotWithShape="0">
                    <a:srgbClr val="000000"/>
                  </a:outerShdw>
                </a:effectLst>
                <a:latin typeface="+mn-lt"/>
                <a:ea typeface="+mn-ea"/>
                <a:cs typeface="+mn-cs"/>
                <a:sym typeface="Arial"/>
              </a:defRPr>
            </a:pPr>
            <a:r>
              <a:t>Fuel Cell:</a:t>
            </a:r>
          </a:p>
          <a:p>
            <a:pPr algn="ct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Reactions consuming </a:t>
            </a:r>
            <a:r>
              <a:rPr b="1">
                <a:solidFill>
                  <a:srgbClr val="FBC901"/>
                </a:solidFill>
              </a:rPr>
              <a:t>gaseous</a:t>
            </a:r>
            <a:r>
              <a:t> H</a:t>
            </a:r>
            <a:r>
              <a:rPr b="1" baseline="-5999"/>
              <a:t>2</a:t>
            </a:r>
            <a:r>
              <a:t> and O</a:t>
            </a:r>
            <a:r>
              <a:rPr b="1" baseline="-5999"/>
              <a:t>2</a:t>
            </a:r>
          </a:p>
          <a:p>
            <a:pPr algn="ct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and releasing H</a:t>
            </a:r>
            <a:r>
              <a:rPr b="1" baseline="-5999"/>
              <a:t>2</a:t>
            </a:r>
            <a:r>
              <a:t>O vapor (</a:t>
            </a:r>
            <a:r>
              <a:rPr b="1">
                <a:solidFill>
                  <a:srgbClr val="FBC901"/>
                </a:solidFill>
              </a:rPr>
              <a:t>gas</a:t>
            </a:r>
            <a:r>
              <a:t>) </a:t>
            </a:r>
            <a:r>
              <a:rPr baseline="31999"/>
              <a:t>2, 3</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1" name="Rectangle 2"/>
          <p:cNvSpPr txBox="1">
            <a:spLocks noGrp="1"/>
          </p:cNvSpPr>
          <p:nvPr>
            <p:ph type="title"/>
          </p:nvPr>
        </p:nvSpPr>
        <p:spPr>
          <a:xfrm>
            <a:off x="304800" y="38099"/>
            <a:ext cx="8534400" cy="455149"/>
          </a:xfrm>
          <a:prstGeom prst="rect">
            <a:avLst/>
          </a:prstGeom>
        </p:spPr>
        <p:txBody>
          <a:bodyPr/>
          <a:lstStyle/>
          <a:p>
            <a:r>
              <a:t>To make a H</a:t>
            </a:r>
            <a:r>
              <a:rPr b="1" baseline="-5999"/>
              <a:t>2</a:t>
            </a:r>
            <a:r>
              <a:t> Fuel Cell reversible, it must become a "closed system"</a:t>
            </a:r>
          </a:p>
        </p:txBody>
      </p:sp>
      <p:sp>
        <p:nvSpPr>
          <p:cNvPr id="2782" name="Rectangle 3"/>
          <p:cNvSpPr txBox="1">
            <a:spLocks noGrp="1"/>
          </p:cNvSpPr>
          <p:nvPr>
            <p:ph type="body" sz="half" idx="1"/>
          </p:nvPr>
        </p:nvSpPr>
        <p:spPr>
          <a:xfrm>
            <a:off x="56838" y="581080"/>
            <a:ext cx="9030324" cy="2286308"/>
          </a:xfrm>
          <a:prstGeom prst="rect">
            <a:avLst/>
          </a:prstGeom>
        </p:spPr>
        <p:txBody>
          <a:bodyPr/>
          <a:lstStyle/>
          <a:p>
            <a:pPr>
              <a:tabLst>
                <a:tab pos="444500" algn="l"/>
                <a:tab pos="1016000" algn="l"/>
                <a:tab pos="1473200" algn="l"/>
                <a:tab pos="1930400" algn="l"/>
                <a:tab pos="2387600" algn="l"/>
              </a:tabLst>
            </a:pPr>
            <a:r>
              <a:t>Where no chemicals are allowed to enter or leave,</a:t>
            </a:r>
          </a:p>
          <a:p>
            <a:pPr>
              <a:tabLst>
                <a:tab pos="444500" algn="l"/>
                <a:tab pos="1016000" algn="l"/>
                <a:tab pos="1473200" algn="l"/>
                <a:tab pos="1930400" algn="l"/>
                <a:tab pos="2387600" algn="l"/>
              </a:tabLst>
              <a:defRPr sz="200"/>
            </a:pPr>
            <a:endParaRPr/>
          </a:p>
          <a:p>
            <a:pPr>
              <a:tabLst>
                <a:tab pos="444500" algn="l"/>
                <a:tab pos="1016000" algn="l"/>
                <a:tab pos="1473200" algn="l"/>
                <a:tab pos="1930400" algn="l"/>
                <a:tab pos="2387600" algn="l"/>
              </a:tabLst>
            </a:pPr>
            <a:r>
              <a:t>	and where gases can be transformed into liquids (via pumps &amp; compressors)</a:t>
            </a:r>
          </a:p>
          <a:p>
            <a:pPr>
              <a:tabLst>
                <a:tab pos="444500" algn="l"/>
                <a:tab pos="1016000" algn="l"/>
                <a:tab pos="1473200" algn="l"/>
                <a:tab pos="1930400" algn="l"/>
                <a:tab pos="2387600" algn="l"/>
              </a:tabLst>
              <a:defRPr sz="900"/>
            </a:pPr>
            <a:endParaRPr/>
          </a:p>
          <a:p>
            <a:pPr>
              <a:tabLst>
                <a:tab pos="444500" algn="l"/>
                <a:tab pos="1016000" algn="l"/>
                <a:tab pos="1473200" algn="l"/>
                <a:tab pos="1930400" algn="l"/>
                <a:tab pos="2387600" algn="l"/>
              </a:tabLst>
            </a:pPr>
            <a:r>
              <a:t>This yields distinctly </a:t>
            </a:r>
            <a:r>
              <a:rPr b="1">
                <a:solidFill>
                  <a:srgbClr val="FBC901"/>
                </a:solidFill>
              </a:rPr>
              <a:t>non-simple reversible Hydrogen Fuel Cell SYSTEMS</a:t>
            </a:r>
            <a:r>
              <a:rPr b="1"/>
              <a:t>,</a:t>
            </a:r>
          </a:p>
          <a:p>
            <a:pPr>
              <a:tabLst>
                <a:tab pos="444500" algn="l"/>
                <a:tab pos="1016000" algn="l"/>
                <a:tab pos="1473200" algn="l"/>
                <a:tab pos="1930400" algn="l"/>
                <a:tab pos="2387600" algn="l"/>
              </a:tabLst>
              <a:defRPr sz="200"/>
            </a:pPr>
            <a:endParaRPr b="1"/>
          </a:p>
          <a:p>
            <a:pPr>
              <a:tabLst>
                <a:tab pos="444500" algn="l"/>
                <a:tab pos="1016000" algn="l"/>
                <a:tab pos="1473200" algn="l"/>
                <a:tab pos="1930400" algn="l"/>
                <a:tab pos="2387600" algn="l"/>
              </a:tabLst>
            </a:pPr>
            <a:r>
              <a:rPr b="1"/>
              <a:t>	</a:t>
            </a:r>
            <a:r>
              <a:t>generally based upon either Proton Exchange Membrane (PEM) cells, </a:t>
            </a:r>
            <a:r>
              <a:rPr baseline="31999"/>
              <a:t>1, 2</a:t>
            </a:r>
          </a:p>
          <a:p>
            <a:pPr>
              <a:tabLst>
                <a:tab pos="444500" algn="l"/>
                <a:tab pos="1016000" algn="l"/>
                <a:tab pos="1473200" algn="l"/>
                <a:tab pos="1930400" algn="l"/>
                <a:tab pos="2387600" algn="l"/>
              </a:tabLst>
              <a:defRPr sz="300"/>
            </a:pPr>
            <a:endParaRPr/>
          </a:p>
          <a:p>
            <a:pPr>
              <a:tabLst>
                <a:tab pos="444500" algn="l"/>
                <a:tab pos="1016000" algn="l"/>
                <a:tab pos="1473200" algn="l"/>
                <a:tab pos="1930400" algn="l"/>
                <a:tab pos="2387600" algn="l"/>
              </a:tabLst>
            </a:pPr>
            <a:r>
              <a:t>		or as depicted here, Solid Oxide Cells (SOCs) =&gt; "Re(versible) SOC" </a:t>
            </a:r>
            <a:r>
              <a:rPr baseline="31999"/>
              <a:t>3</a:t>
            </a:r>
          </a:p>
        </p:txBody>
      </p:sp>
      <p:pic>
        <p:nvPicPr>
          <p:cNvPr id="2783" name="schematic.jpg" descr="schematic.jpg"/>
          <p:cNvPicPr>
            <a:picLocks noChangeAspect="1"/>
          </p:cNvPicPr>
          <p:nvPr/>
        </p:nvPicPr>
        <p:blipFill>
          <a:blip r:embed="rId2"/>
          <a:stretch>
            <a:fillRect/>
          </a:stretch>
        </p:blipFill>
        <p:spPr>
          <a:xfrm>
            <a:off x="1924177" y="2802820"/>
            <a:ext cx="5166737" cy="2984089"/>
          </a:xfrm>
          <a:prstGeom prst="rect">
            <a:avLst/>
          </a:prstGeom>
          <a:ln w="12700">
            <a:miter lim="400000"/>
          </a:ln>
        </p:spPr>
      </p:pic>
      <p:sp>
        <p:nvSpPr>
          <p:cNvPr id="2784" name="Rectangle 5"/>
          <p:cNvSpPr txBox="1"/>
          <p:nvPr/>
        </p:nvSpPr>
        <p:spPr>
          <a:xfrm>
            <a:off x="7302500" y="3764820"/>
            <a:ext cx="1625997" cy="11532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Figure from:  https://aes.mines.edu/design-and-analysis-of-reversible-solid-oxide-cells-for-electrical-energy-storage/</a:t>
            </a:r>
          </a:p>
        </p:txBody>
      </p:sp>
      <p:sp>
        <p:nvSpPr>
          <p:cNvPr id="2785" name="Rectangle 3"/>
          <p:cNvSpPr txBox="1"/>
          <p:nvPr/>
        </p:nvSpPr>
        <p:spPr>
          <a:xfrm>
            <a:off x="44138" y="5839566"/>
            <a:ext cx="9030324" cy="45514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1016000" algn="l"/>
                <a:tab pos="1473200" algn="l"/>
                <a:tab pos="1930400" algn="l"/>
                <a:tab pos="2387600" algn="l"/>
              </a:tabLst>
              <a:defRPr b="0" i="1">
                <a:solidFill>
                  <a:srgbClr val="FFFFFF"/>
                </a:solidFill>
                <a:effectLst>
                  <a:outerShdw blurRad="38100" dist="38100" dir="2700000" rotWithShape="0">
                    <a:srgbClr val="000000"/>
                  </a:outerShdw>
                </a:effectLst>
                <a:latin typeface="+mn-lt"/>
                <a:ea typeface="+mn-ea"/>
                <a:cs typeface="+mn-cs"/>
                <a:sym typeface="Arial"/>
              </a:defRPr>
            </a:pPr>
            <a:r>
              <a:t>Imagine how complex the full </a:t>
            </a:r>
            <a:r>
              <a:rPr b="1"/>
              <a:t>non-simplified</a:t>
            </a:r>
            <a:r>
              <a:t> system must be!</a:t>
            </a:r>
          </a:p>
        </p:txBody>
      </p:sp>
      <p:sp>
        <p:nvSpPr>
          <p:cNvPr id="2786" name="Rectangle 5"/>
          <p:cNvSpPr txBox="1"/>
          <p:nvPr/>
        </p:nvSpPr>
        <p:spPr>
          <a:xfrm>
            <a:off x="4750" y="6368320"/>
            <a:ext cx="9109100" cy="4801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hhttps://en.wikipedia.org/wiki/Regenerative_fuel_cell           2) https://www.altenergy.org/renewables/regenerative-fuel-cells.html</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3) https://www.electrochem.org/dl/interface/wtr/wtr13/wtr13_p055_062.pdf</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8" name="Rectangle 2"/>
          <p:cNvSpPr txBox="1">
            <a:spLocks noGrp="1"/>
          </p:cNvSpPr>
          <p:nvPr>
            <p:ph type="title"/>
          </p:nvPr>
        </p:nvSpPr>
        <p:spPr>
          <a:xfrm>
            <a:off x="-46931" y="38099"/>
            <a:ext cx="9237862" cy="455149"/>
          </a:xfrm>
          <a:prstGeom prst="rect">
            <a:avLst/>
          </a:prstGeom>
        </p:spPr>
        <p:txBody>
          <a:bodyPr/>
          <a:lstStyle/>
          <a:p>
            <a:pPr>
              <a:defRPr sz="1800"/>
            </a:pPr>
            <a:r>
              <a:t>Further, to operate in both modes, </a:t>
            </a:r>
            <a:r>
              <a:rPr b="1"/>
              <a:t>atomic structures</a:t>
            </a:r>
            <a:r>
              <a:t> must also be very complex:</a:t>
            </a:r>
          </a:p>
        </p:txBody>
      </p:sp>
      <p:sp>
        <p:nvSpPr>
          <p:cNvPr id="2789" name="Rectangle 3"/>
          <p:cNvSpPr txBox="1">
            <a:spLocks noGrp="1"/>
          </p:cNvSpPr>
          <p:nvPr>
            <p:ph type="body" sz="quarter" idx="1"/>
          </p:nvPr>
        </p:nvSpPr>
        <p:spPr>
          <a:xfrm>
            <a:off x="31438" y="4952155"/>
            <a:ext cx="7904291" cy="1436402"/>
          </a:xfrm>
          <a:prstGeom prst="rect">
            <a:avLst/>
          </a:prstGeom>
        </p:spPr>
        <p:txBody>
          <a:bodyPr/>
          <a:lstStyle/>
          <a:p>
            <a:pPr>
              <a:tabLst>
                <a:tab pos="444500" algn="l"/>
                <a:tab pos="1016000" algn="l"/>
                <a:tab pos="1473200" algn="l"/>
                <a:tab pos="1930400" algn="l"/>
                <a:tab pos="2387600" algn="l"/>
              </a:tabLst>
            </a:pPr>
            <a:r>
              <a:t>Such system &amp; cell complexity IS being being contemplated for </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large, stationary, reversible </a:t>
            </a:r>
            <a:r>
              <a:rPr b="1">
                <a:solidFill>
                  <a:srgbClr val="FBC901"/>
                </a:solidFill>
              </a:rPr>
              <a:t>Grid energy storage</a:t>
            </a:r>
            <a:r>
              <a:rPr b="1"/>
              <a:t>, </a:t>
            </a:r>
            <a:r>
              <a:t>as depicted earlier:</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But (at least for now) it is </a:t>
            </a:r>
            <a:r>
              <a:rPr b="1">
                <a:solidFill>
                  <a:srgbClr val="FBC901"/>
                </a:solidFill>
              </a:rPr>
              <a:t>far too complex for use in vehicles</a:t>
            </a:r>
          </a:p>
        </p:txBody>
      </p:sp>
      <p:sp>
        <p:nvSpPr>
          <p:cNvPr id="2790" name="Rectangle 5"/>
          <p:cNvSpPr txBox="1"/>
          <p:nvPr/>
        </p:nvSpPr>
        <p:spPr>
          <a:xfrm>
            <a:off x="20389" y="6558820"/>
            <a:ext cx="9103222"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Upper labels added to:: https://aes.mines.edu/design-and-analysis-of-reversible-solid-oxide-cells-for-electrical-energy-storage/ </a:t>
            </a:r>
          </a:p>
        </p:txBody>
      </p:sp>
      <p:grpSp>
        <p:nvGrpSpPr>
          <p:cNvPr id="2795" name="Group"/>
          <p:cNvGrpSpPr/>
          <p:nvPr/>
        </p:nvGrpSpPr>
        <p:grpSpPr>
          <a:xfrm>
            <a:off x="2275127" y="641140"/>
            <a:ext cx="4635166" cy="4140751"/>
            <a:chOff x="0" y="0"/>
            <a:chExt cx="4635164" cy="4140749"/>
          </a:xfrm>
        </p:grpSpPr>
        <p:sp>
          <p:nvSpPr>
            <p:cNvPr id="2791" name="Rectangle"/>
            <p:cNvSpPr/>
            <p:nvPr/>
          </p:nvSpPr>
          <p:spPr>
            <a:xfrm>
              <a:off x="0" y="0"/>
              <a:ext cx="4635165" cy="4140750"/>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pic>
          <p:nvPicPr>
            <p:cNvPr id="2792" name="sofc.jpg" descr="sofc.jpg"/>
            <p:cNvPicPr>
              <a:picLocks noChangeAspect="1"/>
            </p:cNvPicPr>
            <p:nvPr/>
          </p:nvPicPr>
          <p:blipFill>
            <a:blip r:embed="rId2"/>
            <a:stretch>
              <a:fillRect/>
            </a:stretch>
          </p:blipFill>
          <p:spPr>
            <a:xfrm>
              <a:off x="29247" y="73913"/>
              <a:ext cx="4576670" cy="4021922"/>
            </a:xfrm>
            <a:prstGeom prst="rect">
              <a:avLst/>
            </a:prstGeom>
            <a:ln w="12700" cap="flat">
              <a:noFill/>
              <a:miter lim="400000"/>
            </a:ln>
            <a:effectLst/>
          </p:spPr>
        </p:pic>
        <p:sp>
          <p:nvSpPr>
            <p:cNvPr id="2793" name="Rectangle 3"/>
            <p:cNvSpPr txBox="1"/>
            <p:nvPr/>
          </p:nvSpPr>
          <p:spPr>
            <a:xfrm>
              <a:off x="489235" y="8871"/>
              <a:ext cx="2400141" cy="240477"/>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defTabSz="411479">
                <a:defRPr sz="1079">
                  <a:solidFill>
                    <a:srgbClr val="000000"/>
                  </a:solidFill>
                  <a:latin typeface="+mj-lt"/>
                  <a:ea typeface="+mj-ea"/>
                  <a:cs typeface="+mj-cs"/>
                  <a:sym typeface="Helvetica"/>
                </a:defRPr>
              </a:lvl1pPr>
            </a:lstStyle>
            <a:p>
              <a:r>
                <a:t>Solid Oxide Fuel Cell (SOFC) Mode</a:t>
              </a:r>
            </a:p>
          </p:txBody>
        </p:sp>
        <p:sp>
          <p:nvSpPr>
            <p:cNvPr id="2794" name="Rectangle 3"/>
            <p:cNvSpPr txBox="1"/>
            <p:nvPr/>
          </p:nvSpPr>
          <p:spPr>
            <a:xfrm>
              <a:off x="234976" y="2008274"/>
              <a:ext cx="2908660" cy="240477"/>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defTabSz="411479">
                <a:defRPr sz="1079">
                  <a:solidFill>
                    <a:srgbClr val="000000"/>
                  </a:solidFill>
                  <a:latin typeface="+mj-lt"/>
                  <a:ea typeface="+mj-ea"/>
                  <a:cs typeface="+mj-cs"/>
                  <a:sym typeface="Helvetica"/>
                </a:defRPr>
              </a:lvl1pPr>
            </a:lstStyle>
            <a:p>
              <a:r>
                <a:t>Solid Oxide Electrolysis Cell (SOEC) Mode</a:t>
              </a:r>
            </a:p>
          </p:txBody>
        </p:sp>
      </p:grpSp>
      <p:pic>
        <p:nvPicPr>
          <p:cNvPr id="2796" name="Image" descr="Image"/>
          <p:cNvPicPr>
            <a:picLocks noChangeAspect="1"/>
          </p:cNvPicPr>
          <p:nvPr/>
        </p:nvPicPr>
        <p:blipFill>
          <a:blip r:embed="rId3"/>
          <a:stretch>
            <a:fillRect/>
          </a:stretch>
        </p:blipFill>
        <p:spPr>
          <a:xfrm>
            <a:off x="7741049" y="4964476"/>
            <a:ext cx="1326937" cy="13609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8" name="Rectangle 2"/>
          <p:cNvSpPr txBox="1">
            <a:spLocks noGrp="1"/>
          </p:cNvSpPr>
          <p:nvPr>
            <p:ph type="title"/>
          </p:nvPr>
        </p:nvSpPr>
        <p:spPr>
          <a:xfrm>
            <a:off x="304800" y="12699"/>
            <a:ext cx="8534400" cy="455149"/>
          </a:xfrm>
          <a:prstGeom prst="rect">
            <a:avLst/>
          </a:prstGeom>
        </p:spPr>
        <p:txBody>
          <a:bodyPr/>
          <a:lstStyle/>
          <a:p>
            <a:r>
              <a:t>Vehicles instead use "simple" </a:t>
            </a:r>
            <a:r>
              <a:rPr b="1"/>
              <a:t>non-reversible</a:t>
            </a:r>
            <a:r>
              <a:t> H</a:t>
            </a:r>
            <a:r>
              <a:rPr b="1" baseline="-5999"/>
              <a:t>2</a:t>
            </a:r>
            <a:r>
              <a:t> Fuel Cells:</a:t>
            </a:r>
          </a:p>
        </p:txBody>
      </p:sp>
      <p:sp>
        <p:nvSpPr>
          <p:cNvPr id="2799" name="Rectangle 3"/>
          <p:cNvSpPr txBox="1">
            <a:spLocks noGrp="1"/>
          </p:cNvSpPr>
          <p:nvPr>
            <p:ph type="body" idx="1"/>
          </p:nvPr>
        </p:nvSpPr>
        <p:spPr>
          <a:xfrm>
            <a:off x="94343" y="2435335"/>
            <a:ext cx="9144001" cy="4316799"/>
          </a:xfrm>
          <a:prstGeom prst="rect">
            <a:avLst/>
          </a:prstGeom>
        </p:spPr>
        <p:txBody>
          <a:bodyPr/>
          <a:lstStyle/>
          <a:p>
            <a:pPr>
              <a:tabLst>
                <a:tab pos="444500" algn="l"/>
                <a:tab pos="1016000" algn="l"/>
                <a:tab pos="1473200" algn="l"/>
                <a:tab pos="1930400" algn="l"/>
                <a:tab pos="2387600" algn="l"/>
              </a:tabLst>
              <a:defRPr b="1"/>
            </a:pPr>
            <a:r>
              <a:t>Those Fuel Cells are NOT drop-in replacements for Batteries:</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Batteries are "fueled" electrically, by plugging them in for recharging</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Simple Fuel Cells are fueled by H</a:t>
            </a:r>
            <a:r>
              <a:rPr baseline="-5999"/>
              <a:t>2</a:t>
            </a:r>
            <a:r>
              <a:t> gas (from "somewhere else") + O</a:t>
            </a:r>
            <a:r>
              <a:rPr b="1" baseline="-5999"/>
              <a:t>2</a:t>
            </a:r>
            <a:r>
              <a:t> from air </a:t>
            </a:r>
          </a:p>
          <a:p>
            <a:pPr>
              <a:tabLst>
                <a:tab pos="444500" algn="l"/>
                <a:tab pos="1016000" algn="l"/>
                <a:tab pos="1473200" algn="l"/>
                <a:tab pos="1930400" algn="l"/>
                <a:tab pos="2387600" algn="l"/>
              </a:tabLst>
              <a:defRPr sz="900"/>
            </a:pPr>
            <a:endParaRPr/>
          </a:p>
          <a:p>
            <a:pPr algn="ctr">
              <a:tabLst>
                <a:tab pos="444500" algn="l"/>
                <a:tab pos="1016000" algn="l"/>
                <a:tab pos="1473200" algn="l"/>
                <a:tab pos="1930400" algn="l"/>
                <a:tab pos="2387600" algn="l"/>
              </a:tabLst>
              <a:defRPr b="1"/>
            </a:pPr>
            <a:r>
              <a:t>Fuel Cell Electric Vehicles </a:t>
            </a:r>
            <a:r>
              <a:rPr b="0"/>
              <a:t>are</a:t>
            </a:r>
            <a:r>
              <a:t> </a:t>
            </a:r>
            <a:r>
              <a:rPr b="0"/>
              <a:t>thus really</a:t>
            </a:r>
            <a:r>
              <a:t> Hydrogen Fueled Electric Vehicles</a:t>
            </a:r>
          </a:p>
          <a:p>
            <a:pPr>
              <a:tabLst>
                <a:tab pos="444500" algn="l"/>
                <a:tab pos="1016000" algn="l"/>
                <a:tab pos="1473200" algn="l"/>
                <a:tab pos="1930400" algn="l"/>
                <a:tab pos="2387600" algn="l"/>
              </a:tabLst>
              <a:defRPr sz="900"/>
            </a:pPr>
            <a:endParaRPr/>
          </a:p>
          <a:p>
            <a:pPr>
              <a:tabLst>
                <a:tab pos="444500" algn="l"/>
                <a:tab pos="1016000" algn="l"/>
                <a:tab pos="1473200" algn="l"/>
                <a:tab pos="1930400" algn="l"/>
                <a:tab pos="2387600" algn="l"/>
              </a:tabLst>
            </a:pPr>
            <a:r>
              <a:t>But complicating FCEVs even further:  </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1) </a:t>
            </a:r>
            <a:r>
              <a:rPr b="1"/>
              <a:t>Fuel Cells don't "like" to vary their power output - which vehicles require</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2) </a:t>
            </a:r>
            <a:r>
              <a:rPr b="1"/>
              <a:t>Regenerative Braking = Energy recovery, which simple Fuel Cells can't do</a:t>
            </a:r>
          </a:p>
          <a:p>
            <a:pPr>
              <a:tabLst>
                <a:tab pos="444500" algn="l"/>
                <a:tab pos="1016000" algn="l"/>
                <a:tab pos="1473200" algn="l"/>
                <a:tab pos="1930400" algn="l"/>
                <a:tab pos="2387600" algn="l"/>
              </a:tabLst>
              <a:defRPr sz="900"/>
            </a:pPr>
            <a:endParaRPr/>
          </a:p>
          <a:p>
            <a:pPr>
              <a:tabLst>
                <a:tab pos="444500" algn="l"/>
                <a:tab pos="1016000" algn="l"/>
                <a:tab pos="1473200" algn="l"/>
                <a:tab pos="1930400" algn="l"/>
                <a:tab pos="2387600" algn="l"/>
              </a:tabLst>
            </a:pPr>
            <a:r>
              <a:t>To solve both problems, </a:t>
            </a:r>
            <a:r>
              <a:rPr b="1">
                <a:solidFill>
                  <a:srgbClr val="FBC901"/>
                </a:solidFill>
              </a:rPr>
              <a:t>FCEVs MUST HAVE BATTERIES</a:t>
            </a:r>
            <a:r>
              <a:t>, meaning FCEVs are really:</a:t>
            </a:r>
          </a:p>
          <a:p>
            <a:pPr>
              <a:tabLst>
                <a:tab pos="444500" algn="l"/>
                <a:tab pos="1016000" algn="l"/>
                <a:tab pos="1473200" algn="l"/>
                <a:tab pos="1930400" algn="l"/>
                <a:tab pos="2387600" algn="l"/>
              </a:tabLst>
              <a:defRPr sz="900"/>
            </a:pPr>
            <a:endParaRPr/>
          </a:p>
          <a:p>
            <a:pPr algn="ctr">
              <a:tabLst>
                <a:tab pos="444500" algn="l"/>
                <a:tab pos="1016000" algn="l"/>
                <a:tab pos="1473200" algn="l"/>
                <a:tab pos="1930400" algn="l"/>
                <a:tab pos="2387600" algn="l"/>
              </a:tabLst>
              <a:defRPr b="1">
                <a:solidFill>
                  <a:srgbClr val="FBC901"/>
                </a:solidFill>
              </a:defRPr>
            </a:pPr>
            <a:r>
              <a:t>Hydrogen Fuel Cell Battery Electric Vehicles (HFCBEVs?)</a:t>
            </a:r>
          </a:p>
        </p:txBody>
      </p:sp>
      <p:pic>
        <p:nvPicPr>
          <p:cNvPr id="2800" name="Individual Fuel Cell.jpg" descr="Individual Fuel Cell.jpg"/>
          <p:cNvPicPr>
            <a:picLocks noChangeAspect="1"/>
          </p:cNvPicPr>
          <p:nvPr/>
        </p:nvPicPr>
        <p:blipFill>
          <a:blip r:embed="rId2"/>
          <a:stretch>
            <a:fillRect/>
          </a:stretch>
        </p:blipFill>
        <p:spPr>
          <a:xfrm>
            <a:off x="3676868" y="559463"/>
            <a:ext cx="1763798" cy="180965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2" name="Rectangle 2"/>
          <p:cNvSpPr txBox="1">
            <a:spLocks noGrp="1"/>
          </p:cNvSpPr>
          <p:nvPr>
            <p:ph type="title"/>
          </p:nvPr>
        </p:nvSpPr>
        <p:spPr>
          <a:xfrm>
            <a:off x="304800" y="38099"/>
            <a:ext cx="8534400" cy="455149"/>
          </a:xfrm>
          <a:prstGeom prst="rect">
            <a:avLst/>
          </a:prstGeom>
        </p:spPr>
        <p:txBody>
          <a:bodyPr/>
          <a:lstStyle/>
          <a:p>
            <a:r>
              <a:t>FCEVs thus end up resembling earlier Diesel-Electric Hybrid Vehicles</a:t>
            </a:r>
          </a:p>
        </p:txBody>
      </p:sp>
      <p:sp>
        <p:nvSpPr>
          <p:cNvPr id="2803" name="Rectangle 3"/>
          <p:cNvSpPr txBox="1">
            <a:spLocks noGrp="1"/>
          </p:cNvSpPr>
          <p:nvPr>
            <p:ph type="body" sz="quarter" idx="1"/>
          </p:nvPr>
        </p:nvSpPr>
        <p:spPr>
          <a:xfrm>
            <a:off x="1795964" y="592106"/>
            <a:ext cx="5786397" cy="825308"/>
          </a:xfrm>
          <a:prstGeom prst="rect">
            <a:avLst/>
          </a:prstGeom>
        </p:spPr>
        <p:txBody>
          <a:bodyPr/>
          <a:lstStyle/>
          <a:p>
            <a:pPr algn="ctr">
              <a:tabLst>
                <a:tab pos="444500" algn="l"/>
                <a:tab pos="1016000" algn="l"/>
                <a:tab pos="1473200" algn="l"/>
                <a:tab pos="1930400" algn="l"/>
                <a:tab pos="2387600" algn="l"/>
              </a:tabLst>
              <a:defRPr b="1"/>
            </a:pPr>
            <a:r>
              <a:t>Diesel-Electric Hybrid Vehicles:</a:t>
            </a:r>
          </a:p>
          <a:p>
            <a:pPr algn="ctr">
              <a:tabLst>
                <a:tab pos="444500" algn="l"/>
                <a:tab pos="1016000" algn="l"/>
                <a:tab pos="1473200" algn="l"/>
                <a:tab pos="1930400" algn="l"/>
                <a:tab pos="2387600" algn="l"/>
              </a:tabLst>
              <a:defRPr sz="300"/>
            </a:pPr>
            <a:endParaRPr/>
          </a:p>
          <a:p>
            <a:pPr algn="ctr">
              <a:tabLst>
                <a:tab pos="444500" algn="l"/>
                <a:tab pos="1016000" algn="l"/>
                <a:tab pos="1473200" algn="l"/>
                <a:tab pos="1930400" algn="l"/>
                <a:tab pos="2387600" algn="l"/>
              </a:tabLst>
            </a:pPr>
            <a:r>
              <a:t>Diesel Generator powers Electric Motor turning wheels</a:t>
            </a:r>
          </a:p>
        </p:txBody>
      </p:sp>
      <p:grpSp>
        <p:nvGrpSpPr>
          <p:cNvPr id="2825" name="Group"/>
          <p:cNvGrpSpPr/>
          <p:nvPr/>
        </p:nvGrpSpPr>
        <p:grpSpPr>
          <a:xfrm>
            <a:off x="2381633" y="1379797"/>
            <a:ext cx="4991599" cy="2394124"/>
            <a:chOff x="0" y="0"/>
            <a:chExt cx="4991597" cy="2394122"/>
          </a:xfrm>
        </p:grpSpPr>
        <p:sp>
          <p:nvSpPr>
            <p:cNvPr id="2804" name="Rectangle 34"/>
            <p:cNvSpPr/>
            <p:nvPr/>
          </p:nvSpPr>
          <p:spPr>
            <a:xfrm>
              <a:off x="38991" y="870071"/>
              <a:ext cx="845114" cy="670728"/>
            </a:xfrm>
            <a:prstGeom prst="rect">
              <a:avLst/>
            </a:prstGeom>
            <a:solidFill>
              <a:srgbClr val="FF6666"/>
            </a:solidFill>
            <a:ln w="38100" cap="flat">
              <a:solidFill>
                <a:srgbClr val="000000"/>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2805" name="TextBox 35"/>
            <p:cNvSpPr txBox="1"/>
            <p:nvPr/>
          </p:nvSpPr>
          <p:spPr>
            <a:xfrm>
              <a:off x="0" y="982861"/>
              <a:ext cx="851658" cy="54839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spcBef>
                  <a:spcPts val="300"/>
                </a:spcBef>
                <a:defRPr sz="1200">
                  <a:solidFill>
                    <a:srgbClr val="152A41"/>
                  </a:solidFill>
                  <a:latin typeface="+mn-lt"/>
                  <a:ea typeface="+mn-ea"/>
                  <a:cs typeface="+mn-cs"/>
                  <a:sym typeface="Arial"/>
                </a:defRPr>
              </a:pPr>
              <a:r>
                <a:t>ICE or</a:t>
              </a:r>
            </a:p>
            <a:p>
              <a:pPr algn="ctr">
                <a:spcBef>
                  <a:spcPts val="300"/>
                </a:spcBef>
                <a:defRPr sz="1200">
                  <a:solidFill>
                    <a:srgbClr val="152A41"/>
                  </a:solidFill>
                  <a:latin typeface="+mn-lt"/>
                  <a:ea typeface="+mn-ea"/>
                  <a:cs typeface="+mn-cs"/>
                  <a:sym typeface="Arial"/>
                </a:defRPr>
              </a:pPr>
              <a:r>
                <a:t>Turbine</a:t>
              </a:r>
            </a:p>
          </p:txBody>
        </p:sp>
        <p:grpSp>
          <p:nvGrpSpPr>
            <p:cNvPr id="2808" name="Group"/>
            <p:cNvGrpSpPr/>
            <p:nvPr/>
          </p:nvGrpSpPr>
          <p:grpSpPr>
            <a:xfrm>
              <a:off x="975118" y="880008"/>
              <a:ext cx="973328" cy="652097"/>
              <a:chOff x="0" y="0"/>
              <a:chExt cx="973326" cy="652096"/>
            </a:xfrm>
          </p:grpSpPr>
          <p:sp>
            <p:nvSpPr>
              <p:cNvPr id="2806" name="Rectangle 31"/>
              <p:cNvSpPr/>
              <p:nvPr/>
            </p:nvSpPr>
            <p:spPr>
              <a:xfrm>
                <a:off x="60833" y="0"/>
                <a:ext cx="867884" cy="652097"/>
              </a:xfrm>
              <a:prstGeom prst="rect">
                <a:avLst/>
              </a:prstGeom>
              <a:solidFill>
                <a:srgbClr val="A6A6A6"/>
              </a:solidFill>
              <a:ln w="38100" cap="flat">
                <a:solidFill>
                  <a:srgbClr val="000000"/>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2807" name="TextBox 33"/>
              <p:cNvSpPr txBox="1"/>
              <p:nvPr/>
            </p:nvSpPr>
            <p:spPr>
              <a:xfrm>
                <a:off x="0" y="125365"/>
                <a:ext cx="973327" cy="46789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spcBef>
                    <a:spcPts val="300"/>
                  </a:spcBef>
                  <a:defRPr sz="1200">
                    <a:solidFill>
                      <a:srgbClr val="152A41"/>
                    </a:solidFill>
                    <a:latin typeface="+mn-lt"/>
                    <a:ea typeface="+mn-ea"/>
                    <a:cs typeface="+mn-cs"/>
                    <a:sym typeface="Arial"/>
                  </a:defRPr>
                </a:lvl1pPr>
              </a:lstStyle>
              <a:p>
                <a:r>
                  <a:t>1-Speed Gearbox</a:t>
                </a:r>
              </a:p>
            </p:txBody>
          </p:sp>
        </p:grpSp>
        <p:sp>
          <p:nvSpPr>
            <p:cNvPr id="2809" name="Straight Connector 28"/>
            <p:cNvSpPr/>
            <p:nvPr/>
          </p:nvSpPr>
          <p:spPr>
            <a:xfrm>
              <a:off x="446639" y="646556"/>
              <a:ext cx="1" cy="241645"/>
            </a:xfrm>
            <a:prstGeom prst="line">
              <a:avLst/>
            </a:prstGeom>
            <a:solidFill>
              <a:schemeClr val="accent1"/>
            </a:solidFill>
            <a:ln w="57150" cap="flat">
              <a:solidFill>
                <a:srgbClr val="152A41"/>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2810" name="Rectangle 29"/>
            <p:cNvSpPr/>
            <p:nvPr/>
          </p:nvSpPr>
          <p:spPr>
            <a:xfrm>
              <a:off x="19764" y="104723"/>
              <a:ext cx="863478" cy="582000"/>
            </a:xfrm>
            <a:prstGeom prst="rect">
              <a:avLst/>
            </a:prstGeom>
            <a:solidFill>
              <a:srgbClr val="FFFF00"/>
            </a:solidFill>
            <a:ln w="38100" cap="flat">
              <a:solidFill>
                <a:srgbClr val="000000"/>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2811" name="TextBox 30"/>
            <p:cNvSpPr txBox="1"/>
            <p:nvPr/>
          </p:nvSpPr>
          <p:spPr>
            <a:xfrm>
              <a:off x="10036" y="167151"/>
              <a:ext cx="870168" cy="54839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spcBef>
                  <a:spcPts val="300"/>
                </a:spcBef>
                <a:defRPr sz="1200">
                  <a:solidFill>
                    <a:srgbClr val="000000"/>
                  </a:solidFill>
                  <a:latin typeface="+mn-lt"/>
                  <a:ea typeface="+mn-ea"/>
                  <a:cs typeface="+mn-cs"/>
                  <a:sym typeface="Arial"/>
                </a:defRPr>
              </a:pPr>
              <a:r>
                <a:t>Fuel</a:t>
              </a:r>
            </a:p>
            <a:p>
              <a:pPr algn="ctr">
                <a:spcBef>
                  <a:spcPts val="300"/>
                </a:spcBef>
                <a:defRPr sz="1200">
                  <a:solidFill>
                    <a:srgbClr val="000000"/>
                  </a:solidFill>
                  <a:latin typeface="+mn-lt"/>
                  <a:ea typeface="+mn-ea"/>
                  <a:cs typeface="+mn-cs"/>
                  <a:sym typeface="Arial"/>
                </a:defRPr>
              </a:pPr>
              <a:r>
                <a:t>Tank</a:t>
              </a:r>
            </a:p>
          </p:txBody>
        </p:sp>
        <p:pic>
          <p:nvPicPr>
            <p:cNvPr id="2812" name="Picture 25" descr="Picture 25"/>
            <p:cNvPicPr>
              <a:picLocks noChangeAspect="1"/>
            </p:cNvPicPr>
            <p:nvPr/>
          </p:nvPicPr>
          <p:blipFill>
            <a:blip r:embed="rId2"/>
            <a:srcRect l="81212"/>
            <a:stretch>
              <a:fillRect/>
            </a:stretch>
          </p:blipFill>
          <p:spPr>
            <a:xfrm>
              <a:off x="3815704" y="0"/>
              <a:ext cx="1175894" cy="2394123"/>
            </a:xfrm>
            <a:prstGeom prst="rect">
              <a:avLst/>
            </a:prstGeom>
            <a:ln w="12700" cap="flat">
              <a:noFill/>
              <a:miter lim="400000"/>
            </a:ln>
            <a:effectLst/>
          </p:spPr>
        </p:pic>
        <p:grpSp>
          <p:nvGrpSpPr>
            <p:cNvPr id="2815" name="Group"/>
            <p:cNvGrpSpPr/>
            <p:nvPr/>
          </p:nvGrpSpPr>
          <p:grpSpPr>
            <a:xfrm>
              <a:off x="2000279" y="883660"/>
              <a:ext cx="902926" cy="633113"/>
              <a:chOff x="-23361" y="0"/>
              <a:chExt cx="902924" cy="633111"/>
            </a:xfrm>
          </p:grpSpPr>
          <p:sp>
            <p:nvSpPr>
              <p:cNvPr id="2813" name="Rectangle"/>
              <p:cNvSpPr/>
              <p:nvPr/>
            </p:nvSpPr>
            <p:spPr>
              <a:xfrm>
                <a:off x="13351" y="0"/>
                <a:ext cx="816362" cy="633112"/>
              </a:xfrm>
              <a:prstGeom prst="rect">
                <a:avLst/>
              </a:prstGeom>
              <a:solidFill>
                <a:srgbClr val="0CE4E5"/>
              </a:solidFill>
              <a:ln w="38100" cap="flat">
                <a:solidFill>
                  <a:srgbClr val="000000"/>
                </a:solidFill>
                <a:prstDash val="solid"/>
                <a:miter lim="400000"/>
              </a:ln>
              <a:effectLst/>
            </p:spPr>
            <p:txBody>
              <a:bodyPr wrap="square" lIns="45719" tIns="45719" rIns="45719" bIns="45719" numCol="1" anchor="t">
                <a:noAutofit/>
              </a:bodyPr>
              <a:lstStyle/>
              <a:p>
                <a:endParaRPr/>
              </a:p>
            </p:txBody>
          </p:sp>
          <p:sp>
            <p:nvSpPr>
              <p:cNvPr id="2814" name="TextBox 35"/>
              <p:cNvSpPr txBox="1"/>
              <p:nvPr/>
            </p:nvSpPr>
            <p:spPr>
              <a:xfrm>
                <a:off x="-23362" y="54447"/>
                <a:ext cx="902925" cy="51933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defRPr sz="1000">
                    <a:solidFill>
                      <a:srgbClr val="152A41"/>
                    </a:solidFill>
                    <a:latin typeface="+mn-lt"/>
                    <a:ea typeface="+mn-ea"/>
                    <a:cs typeface="+mn-cs"/>
                    <a:sym typeface="Arial"/>
                  </a:defRPr>
                </a:pPr>
                <a:endParaRPr/>
              </a:p>
              <a:p>
                <a:pPr algn="ctr">
                  <a:defRPr sz="1200">
                    <a:solidFill>
                      <a:srgbClr val="152A41"/>
                    </a:solidFill>
                    <a:latin typeface="+mn-lt"/>
                    <a:ea typeface="+mn-ea"/>
                    <a:cs typeface="+mn-cs"/>
                    <a:sym typeface="Arial"/>
                  </a:defRPr>
                </a:pPr>
                <a:r>
                  <a:t>Generator</a:t>
                </a:r>
              </a:p>
            </p:txBody>
          </p:sp>
        </p:grpSp>
        <p:grpSp>
          <p:nvGrpSpPr>
            <p:cNvPr id="2818" name="Group"/>
            <p:cNvGrpSpPr/>
            <p:nvPr/>
          </p:nvGrpSpPr>
          <p:grpSpPr>
            <a:xfrm>
              <a:off x="2969774" y="820837"/>
              <a:ext cx="902925" cy="705771"/>
              <a:chOff x="0" y="0"/>
              <a:chExt cx="902924" cy="705769"/>
            </a:xfrm>
          </p:grpSpPr>
          <p:sp>
            <p:nvSpPr>
              <p:cNvPr id="2816" name="Rectangle"/>
              <p:cNvSpPr/>
              <p:nvPr/>
            </p:nvSpPr>
            <p:spPr>
              <a:xfrm>
                <a:off x="36736" y="58140"/>
                <a:ext cx="816363" cy="647630"/>
              </a:xfrm>
              <a:prstGeom prst="rect">
                <a:avLst/>
              </a:prstGeom>
              <a:solidFill>
                <a:srgbClr val="0CE4E5"/>
              </a:solidFill>
              <a:ln w="38100" cap="flat">
                <a:solidFill>
                  <a:srgbClr val="000000"/>
                </a:solidFill>
                <a:prstDash val="solid"/>
                <a:miter lim="400000"/>
              </a:ln>
              <a:effectLst/>
            </p:spPr>
            <p:txBody>
              <a:bodyPr wrap="square" lIns="45719" tIns="45719" rIns="45719" bIns="45719" numCol="1" anchor="t">
                <a:noAutofit/>
              </a:bodyPr>
              <a:lstStyle/>
              <a:p>
                <a:endParaRPr/>
              </a:p>
            </p:txBody>
          </p:sp>
          <p:sp>
            <p:nvSpPr>
              <p:cNvPr id="2817" name="TextBox 35"/>
              <p:cNvSpPr txBox="1"/>
              <p:nvPr/>
            </p:nvSpPr>
            <p:spPr>
              <a:xfrm>
                <a:off x="0" y="-1"/>
                <a:ext cx="902925" cy="59383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defRPr sz="1200">
                    <a:solidFill>
                      <a:srgbClr val="152A41"/>
                    </a:solidFill>
                    <a:latin typeface="+mn-lt"/>
                    <a:ea typeface="+mn-ea"/>
                    <a:cs typeface="+mn-cs"/>
                    <a:sym typeface="Arial"/>
                  </a:defRPr>
                </a:pPr>
                <a:endParaRPr/>
              </a:p>
              <a:p>
                <a:pPr algn="ctr">
                  <a:defRPr sz="1200">
                    <a:solidFill>
                      <a:srgbClr val="152A41"/>
                    </a:solidFill>
                    <a:latin typeface="+mn-lt"/>
                    <a:ea typeface="+mn-ea"/>
                    <a:cs typeface="+mn-cs"/>
                    <a:sym typeface="Arial"/>
                  </a:defRPr>
                </a:pPr>
                <a:r>
                  <a:t>e-Motor /</a:t>
                </a:r>
              </a:p>
              <a:p>
                <a:pPr algn="ctr">
                  <a:defRPr sz="1100">
                    <a:solidFill>
                      <a:srgbClr val="152A41"/>
                    </a:solidFill>
                    <a:latin typeface="+mn-lt"/>
                    <a:ea typeface="+mn-ea"/>
                    <a:cs typeface="+mn-cs"/>
                    <a:sym typeface="Arial"/>
                  </a:defRPr>
                </a:pPr>
                <a:r>
                  <a:t>Generator</a:t>
                </a:r>
              </a:p>
            </p:txBody>
          </p:sp>
        </p:grpSp>
        <p:sp>
          <p:nvSpPr>
            <p:cNvPr id="2819" name="Straight Connector 28"/>
            <p:cNvSpPr/>
            <p:nvPr/>
          </p:nvSpPr>
          <p:spPr>
            <a:xfrm flipH="1">
              <a:off x="911018" y="1205435"/>
              <a:ext cx="133753" cy="1"/>
            </a:xfrm>
            <a:prstGeom prst="line">
              <a:avLst/>
            </a:prstGeom>
            <a:solidFill>
              <a:schemeClr val="accent1"/>
            </a:solidFill>
            <a:ln w="57150" cap="flat">
              <a:solidFill>
                <a:srgbClr val="152A41"/>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2820" name="Straight Connector 28"/>
            <p:cNvSpPr/>
            <p:nvPr/>
          </p:nvSpPr>
          <p:spPr>
            <a:xfrm flipH="1">
              <a:off x="1903865" y="1191897"/>
              <a:ext cx="133753" cy="1"/>
            </a:xfrm>
            <a:prstGeom prst="line">
              <a:avLst/>
            </a:prstGeom>
            <a:solidFill>
              <a:schemeClr val="accent1"/>
            </a:solidFill>
            <a:ln w="57150" cap="flat">
              <a:solidFill>
                <a:srgbClr val="152A41"/>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2821" name="Straight Connector 28"/>
            <p:cNvSpPr/>
            <p:nvPr/>
          </p:nvSpPr>
          <p:spPr>
            <a:xfrm flipH="1">
              <a:off x="2838309" y="1191897"/>
              <a:ext cx="188384" cy="1"/>
            </a:xfrm>
            <a:prstGeom prst="line">
              <a:avLst/>
            </a:prstGeom>
            <a:solidFill>
              <a:schemeClr val="accent1"/>
            </a:solidFill>
            <a:ln w="57150" cap="flat">
              <a:solidFill>
                <a:srgbClr val="152A41"/>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nvGrpSpPr>
            <p:cNvPr id="2824" name="Group"/>
            <p:cNvGrpSpPr/>
            <p:nvPr/>
          </p:nvGrpSpPr>
          <p:grpSpPr>
            <a:xfrm>
              <a:off x="975118" y="880008"/>
              <a:ext cx="973328" cy="652097"/>
              <a:chOff x="0" y="0"/>
              <a:chExt cx="973326" cy="652096"/>
            </a:xfrm>
          </p:grpSpPr>
          <p:sp>
            <p:nvSpPr>
              <p:cNvPr id="2822" name="Rectangle 31"/>
              <p:cNvSpPr/>
              <p:nvPr/>
            </p:nvSpPr>
            <p:spPr>
              <a:xfrm>
                <a:off x="60833" y="0"/>
                <a:ext cx="867884" cy="652097"/>
              </a:xfrm>
              <a:prstGeom prst="rect">
                <a:avLst/>
              </a:prstGeom>
              <a:solidFill>
                <a:srgbClr val="A6A6A6"/>
              </a:solidFill>
              <a:ln w="38100" cap="flat">
                <a:solidFill>
                  <a:srgbClr val="000000"/>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2823" name="TextBox 33"/>
              <p:cNvSpPr txBox="1"/>
              <p:nvPr/>
            </p:nvSpPr>
            <p:spPr>
              <a:xfrm>
                <a:off x="0" y="125365"/>
                <a:ext cx="973327" cy="46789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spcBef>
                    <a:spcPts val="300"/>
                  </a:spcBef>
                  <a:defRPr sz="1200">
                    <a:solidFill>
                      <a:srgbClr val="152A41"/>
                    </a:solidFill>
                    <a:latin typeface="+mn-lt"/>
                    <a:ea typeface="+mn-ea"/>
                    <a:cs typeface="+mn-cs"/>
                    <a:sym typeface="Arial"/>
                  </a:defRPr>
                </a:lvl1pPr>
              </a:lstStyle>
              <a:p>
                <a:r>
                  <a:t>1-Speed Gearbox</a:t>
                </a:r>
              </a:p>
            </p:txBody>
          </p:sp>
        </p:grpSp>
      </p:grpSp>
      <p:pic>
        <p:nvPicPr>
          <p:cNvPr id="2826" name="yellow-diesel-locomotive.jpg" descr="yellow-diesel-locomotive.jpg"/>
          <p:cNvPicPr>
            <a:picLocks noChangeAspect="1"/>
          </p:cNvPicPr>
          <p:nvPr/>
        </p:nvPicPr>
        <p:blipFill>
          <a:blip r:embed="rId3"/>
          <a:srcRect t="4555" b="4555"/>
          <a:stretch>
            <a:fillRect/>
          </a:stretch>
        </p:blipFill>
        <p:spPr>
          <a:xfrm>
            <a:off x="7848196" y="646580"/>
            <a:ext cx="1187304" cy="716545"/>
          </a:xfrm>
          <a:prstGeom prst="rect">
            <a:avLst/>
          </a:prstGeom>
          <a:ln w="12700">
            <a:miter lim="400000"/>
          </a:ln>
        </p:spPr>
      </p:pic>
      <p:pic>
        <p:nvPicPr>
          <p:cNvPr id="2827" name="m20_m41_electric-hybrid-marine_hybrid-electric.jpg" descr="m20_m41_electric-hybrid-marine_hybrid-electric.jpg"/>
          <p:cNvPicPr>
            <a:picLocks noChangeAspect="1"/>
          </p:cNvPicPr>
          <p:nvPr/>
        </p:nvPicPr>
        <p:blipFill>
          <a:blip r:embed="rId4"/>
          <a:stretch>
            <a:fillRect/>
          </a:stretch>
        </p:blipFill>
        <p:spPr>
          <a:xfrm>
            <a:off x="105618" y="646585"/>
            <a:ext cx="1653111" cy="716349"/>
          </a:xfrm>
          <a:prstGeom prst="rect">
            <a:avLst/>
          </a:prstGeom>
          <a:ln w="12700">
            <a:miter lim="400000"/>
          </a:ln>
        </p:spPr>
      </p:pic>
      <p:grpSp>
        <p:nvGrpSpPr>
          <p:cNvPr id="2847" name="Group"/>
          <p:cNvGrpSpPr/>
          <p:nvPr/>
        </p:nvGrpSpPr>
        <p:grpSpPr>
          <a:xfrm>
            <a:off x="2405701" y="4451626"/>
            <a:ext cx="4943462" cy="2394123"/>
            <a:chOff x="0" y="0"/>
            <a:chExt cx="4943461" cy="2394122"/>
          </a:xfrm>
        </p:grpSpPr>
        <p:sp>
          <p:nvSpPr>
            <p:cNvPr id="2828" name="Rectangle 34"/>
            <p:cNvSpPr/>
            <p:nvPr/>
          </p:nvSpPr>
          <p:spPr>
            <a:xfrm>
              <a:off x="28954" y="870071"/>
              <a:ext cx="845114" cy="670728"/>
            </a:xfrm>
            <a:prstGeom prst="rect">
              <a:avLst/>
            </a:prstGeom>
            <a:solidFill>
              <a:srgbClr val="FF6666"/>
            </a:solidFill>
            <a:ln w="38100" cap="flat">
              <a:solidFill>
                <a:srgbClr val="000000"/>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2829" name="TextBox 35"/>
            <p:cNvSpPr txBox="1"/>
            <p:nvPr/>
          </p:nvSpPr>
          <p:spPr>
            <a:xfrm>
              <a:off x="2663" y="982861"/>
              <a:ext cx="851659" cy="54839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spcBef>
                  <a:spcPts val="300"/>
                </a:spcBef>
                <a:defRPr sz="1200">
                  <a:solidFill>
                    <a:srgbClr val="152A41"/>
                  </a:solidFill>
                  <a:latin typeface="+mn-lt"/>
                  <a:ea typeface="+mn-ea"/>
                  <a:cs typeface="+mn-cs"/>
                  <a:sym typeface="Arial"/>
                </a:defRPr>
              </a:pPr>
              <a:r>
                <a:t>Simple</a:t>
              </a:r>
            </a:p>
            <a:p>
              <a:pPr algn="ctr">
                <a:spcBef>
                  <a:spcPts val="300"/>
                </a:spcBef>
                <a:defRPr sz="1200">
                  <a:solidFill>
                    <a:srgbClr val="152A41"/>
                  </a:solidFill>
                  <a:latin typeface="+mn-lt"/>
                  <a:ea typeface="+mn-ea"/>
                  <a:cs typeface="+mn-cs"/>
                  <a:sym typeface="Arial"/>
                </a:defRPr>
              </a:pPr>
              <a:r>
                <a:t>Fuel Cells</a:t>
              </a:r>
            </a:p>
          </p:txBody>
        </p:sp>
        <p:sp>
          <p:nvSpPr>
            <p:cNvPr id="2830" name="Straight Connector 28"/>
            <p:cNvSpPr/>
            <p:nvPr/>
          </p:nvSpPr>
          <p:spPr>
            <a:xfrm>
              <a:off x="436602" y="646556"/>
              <a:ext cx="1" cy="241645"/>
            </a:xfrm>
            <a:prstGeom prst="line">
              <a:avLst/>
            </a:prstGeom>
            <a:solidFill>
              <a:schemeClr val="accent1"/>
            </a:solidFill>
            <a:ln w="57150" cap="flat">
              <a:solidFill>
                <a:srgbClr val="152A41"/>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2831" name="Rectangle 29"/>
            <p:cNvSpPr/>
            <p:nvPr/>
          </p:nvSpPr>
          <p:spPr>
            <a:xfrm>
              <a:off x="9727" y="104723"/>
              <a:ext cx="863479" cy="582000"/>
            </a:xfrm>
            <a:prstGeom prst="rect">
              <a:avLst/>
            </a:prstGeom>
            <a:solidFill>
              <a:srgbClr val="FFFF00"/>
            </a:solidFill>
            <a:ln w="38100" cap="flat">
              <a:solidFill>
                <a:srgbClr val="000000"/>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2832" name="TextBox 30"/>
            <p:cNvSpPr txBox="1"/>
            <p:nvPr/>
          </p:nvSpPr>
          <p:spPr>
            <a:xfrm>
              <a:off x="0" y="167151"/>
              <a:ext cx="870167" cy="54839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spcBef>
                  <a:spcPts val="300"/>
                </a:spcBef>
                <a:defRPr sz="1200">
                  <a:solidFill>
                    <a:srgbClr val="000000"/>
                  </a:solidFill>
                  <a:latin typeface="+mn-lt"/>
                  <a:ea typeface="+mn-ea"/>
                  <a:cs typeface="+mn-cs"/>
                  <a:sym typeface="Arial"/>
                </a:defRPr>
              </a:pPr>
              <a:r>
                <a:t>Fuel</a:t>
              </a:r>
            </a:p>
            <a:p>
              <a:pPr algn="ctr">
                <a:spcBef>
                  <a:spcPts val="300"/>
                </a:spcBef>
                <a:defRPr sz="1200">
                  <a:solidFill>
                    <a:srgbClr val="000000"/>
                  </a:solidFill>
                  <a:latin typeface="+mn-lt"/>
                  <a:ea typeface="+mn-ea"/>
                  <a:cs typeface="+mn-cs"/>
                  <a:sym typeface="Arial"/>
                </a:defRPr>
              </a:pPr>
              <a:r>
                <a:t>Tank</a:t>
              </a:r>
            </a:p>
          </p:txBody>
        </p:sp>
        <p:pic>
          <p:nvPicPr>
            <p:cNvPr id="2833" name="Picture 25" descr="Picture 25"/>
            <p:cNvPicPr>
              <a:picLocks noChangeAspect="1"/>
            </p:cNvPicPr>
            <p:nvPr/>
          </p:nvPicPr>
          <p:blipFill>
            <a:blip r:embed="rId2"/>
            <a:srcRect l="81212"/>
            <a:stretch>
              <a:fillRect/>
            </a:stretch>
          </p:blipFill>
          <p:spPr>
            <a:xfrm>
              <a:off x="3767567" y="0"/>
              <a:ext cx="1175895" cy="2394123"/>
            </a:xfrm>
            <a:prstGeom prst="rect">
              <a:avLst/>
            </a:prstGeom>
            <a:ln w="12700" cap="flat">
              <a:noFill/>
              <a:miter lim="400000"/>
            </a:ln>
            <a:effectLst/>
          </p:spPr>
        </p:pic>
        <p:grpSp>
          <p:nvGrpSpPr>
            <p:cNvPr id="2836" name="Group"/>
            <p:cNvGrpSpPr/>
            <p:nvPr/>
          </p:nvGrpSpPr>
          <p:grpSpPr>
            <a:xfrm>
              <a:off x="1952143" y="883660"/>
              <a:ext cx="902925" cy="633113"/>
              <a:chOff x="-23361" y="0"/>
              <a:chExt cx="902924" cy="633111"/>
            </a:xfrm>
          </p:grpSpPr>
          <p:sp>
            <p:nvSpPr>
              <p:cNvPr id="2834" name="Rectangle"/>
              <p:cNvSpPr/>
              <p:nvPr/>
            </p:nvSpPr>
            <p:spPr>
              <a:xfrm>
                <a:off x="13351" y="0"/>
                <a:ext cx="816362" cy="633112"/>
              </a:xfrm>
              <a:prstGeom prst="rect">
                <a:avLst/>
              </a:prstGeom>
              <a:solidFill>
                <a:srgbClr val="0CE4E5"/>
              </a:solidFill>
              <a:ln w="38100" cap="flat">
                <a:solidFill>
                  <a:srgbClr val="000000"/>
                </a:solidFill>
                <a:prstDash val="solid"/>
                <a:miter lim="400000"/>
              </a:ln>
              <a:effectLst/>
            </p:spPr>
            <p:txBody>
              <a:bodyPr wrap="square" lIns="45719" tIns="45719" rIns="45719" bIns="45719" numCol="1" anchor="t">
                <a:noAutofit/>
              </a:bodyPr>
              <a:lstStyle/>
              <a:p>
                <a:endParaRPr/>
              </a:p>
            </p:txBody>
          </p:sp>
          <p:sp>
            <p:nvSpPr>
              <p:cNvPr id="2835" name="TextBox 35"/>
              <p:cNvSpPr txBox="1"/>
              <p:nvPr/>
            </p:nvSpPr>
            <p:spPr>
              <a:xfrm>
                <a:off x="-23362" y="67147"/>
                <a:ext cx="902925" cy="51933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defRPr sz="1000">
                    <a:solidFill>
                      <a:srgbClr val="152A41"/>
                    </a:solidFill>
                    <a:latin typeface="+mn-lt"/>
                    <a:ea typeface="+mn-ea"/>
                    <a:cs typeface="+mn-cs"/>
                    <a:sym typeface="Arial"/>
                  </a:defRPr>
                </a:pPr>
                <a:endParaRPr/>
              </a:p>
              <a:p>
                <a:pPr algn="ctr">
                  <a:defRPr sz="1100">
                    <a:solidFill>
                      <a:srgbClr val="152A41"/>
                    </a:solidFill>
                    <a:latin typeface="+mn-lt"/>
                    <a:ea typeface="+mn-ea"/>
                    <a:cs typeface="+mn-cs"/>
                    <a:sym typeface="Arial"/>
                  </a:defRPr>
                </a:pPr>
                <a:r>
                  <a:t>Capacitors</a:t>
                </a:r>
              </a:p>
            </p:txBody>
          </p:sp>
        </p:grpSp>
        <p:grpSp>
          <p:nvGrpSpPr>
            <p:cNvPr id="2839" name="Group"/>
            <p:cNvGrpSpPr/>
            <p:nvPr/>
          </p:nvGrpSpPr>
          <p:grpSpPr>
            <a:xfrm>
              <a:off x="2921637" y="820837"/>
              <a:ext cx="902925" cy="705771"/>
              <a:chOff x="0" y="0"/>
              <a:chExt cx="902924" cy="705769"/>
            </a:xfrm>
          </p:grpSpPr>
          <p:sp>
            <p:nvSpPr>
              <p:cNvPr id="2837" name="Rectangle"/>
              <p:cNvSpPr/>
              <p:nvPr/>
            </p:nvSpPr>
            <p:spPr>
              <a:xfrm>
                <a:off x="36736" y="58140"/>
                <a:ext cx="816363" cy="647630"/>
              </a:xfrm>
              <a:prstGeom prst="rect">
                <a:avLst/>
              </a:prstGeom>
              <a:solidFill>
                <a:srgbClr val="0CE4E5"/>
              </a:solidFill>
              <a:ln w="38100" cap="flat">
                <a:solidFill>
                  <a:srgbClr val="000000"/>
                </a:solidFill>
                <a:prstDash val="solid"/>
                <a:miter lim="400000"/>
              </a:ln>
              <a:effectLst/>
            </p:spPr>
            <p:txBody>
              <a:bodyPr wrap="square" lIns="45719" tIns="45719" rIns="45719" bIns="45719" numCol="1" anchor="t">
                <a:noAutofit/>
              </a:bodyPr>
              <a:lstStyle/>
              <a:p>
                <a:endParaRPr/>
              </a:p>
            </p:txBody>
          </p:sp>
          <p:sp>
            <p:nvSpPr>
              <p:cNvPr id="2838" name="TextBox 35"/>
              <p:cNvSpPr txBox="1"/>
              <p:nvPr/>
            </p:nvSpPr>
            <p:spPr>
              <a:xfrm>
                <a:off x="0" y="-1"/>
                <a:ext cx="902925" cy="59383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defRPr sz="1200">
                    <a:solidFill>
                      <a:srgbClr val="152A41"/>
                    </a:solidFill>
                    <a:latin typeface="+mn-lt"/>
                    <a:ea typeface="+mn-ea"/>
                    <a:cs typeface="+mn-cs"/>
                    <a:sym typeface="Arial"/>
                  </a:defRPr>
                </a:pPr>
                <a:endParaRPr/>
              </a:p>
              <a:p>
                <a:pPr algn="ctr">
                  <a:defRPr sz="1200">
                    <a:solidFill>
                      <a:srgbClr val="152A41"/>
                    </a:solidFill>
                    <a:latin typeface="+mn-lt"/>
                    <a:ea typeface="+mn-ea"/>
                    <a:cs typeface="+mn-cs"/>
                    <a:sym typeface="Arial"/>
                  </a:defRPr>
                </a:pPr>
                <a:r>
                  <a:t>e-Motor /</a:t>
                </a:r>
              </a:p>
              <a:p>
                <a:pPr algn="ctr">
                  <a:defRPr sz="1100">
                    <a:solidFill>
                      <a:srgbClr val="152A41"/>
                    </a:solidFill>
                    <a:latin typeface="+mn-lt"/>
                    <a:ea typeface="+mn-ea"/>
                    <a:cs typeface="+mn-cs"/>
                    <a:sym typeface="Arial"/>
                  </a:defRPr>
                </a:pPr>
                <a:r>
                  <a:t>Generator</a:t>
                </a:r>
              </a:p>
            </p:txBody>
          </p:sp>
        </p:grpSp>
        <p:sp>
          <p:nvSpPr>
            <p:cNvPr id="2840" name="Straight Connector 28"/>
            <p:cNvSpPr/>
            <p:nvPr/>
          </p:nvSpPr>
          <p:spPr>
            <a:xfrm flipH="1">
              <a:off x="1855728" y="1191897"/>
              <a:ext cx="133753" cy="1"/>
            </a:xfrm>
            <a:prstGeom prst="line">
              <a:avLst/>
            </a:prstGeom>
            <a:solidFill>
              <a:schemeClr val="accent1"/>
            </a:solidFill>
            <a:ln w="57150" cap="flat">
              <a:solidFill>
                <a:srgbClr val="152A41"/>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2841" name="Straight Connector 28"/>
            <p:cNvSpPr/>
            <p:nvPr/>
          </p:nvSpPr>
          <p:spPr>
            <a:xfrm flipH="1">
              <a:off x="2790172" y="1191897"/>
              <a:ext cx="188385" cy="1"/>
            </a:xfrm>
            <a:prstGeom prst="line">
              <a:avLst/>
            </a:prstGeom>
            <a:solidFill>
              <a:schemeClr val="accent1"/>
            </a:solidFill>
            <a:ln w="57150" cap="flat">
              <a:solidFill>
                <a:srgbClr val="152A41"/>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nvGrpSpPr>
            <p:cNvPr id="2844" name="Group"/>
            <p:cNvGrpSpPr/>
            <p:nvPr/>
          </p:nvGrpSpPr>
          <p:grpSpPr>
            <a:xfrm>
              <a:off x="986943" y="896360"/>
              <a:ext cx="902925" cy="633113"/>
              <a:chOff x="-23361" y="0"/>
              <a:chExt cx="902924" cy="633111"/>
            </a:xfrm>
          </p:grpSpPr>
          <p:sp>
            <p:nvSpPr>
              <p:cNvPr id="2842" name="Rectangle"/>
              <p:cNvSpPr/>
              <p:nvPr/>
            </p:nvSpPr>
            <p:spPr>
              <a:xfrm>
                <a:off x="13351" y="0"/>
                <a:ext cx="816362" cy="633112"/>
              </a:xfrm>
              <a:prstGeom prst="rect">
                <a:avLst/>
              </a:prstGeom>
              <a:solidFill>
                <a:srgbClr val="0CE4E5"/>
              </a:solidFill>
              <a:ln w="38100" cap="flat">
                <a:solidFill>
                  <a:srgbClr val="000000"/>
                </a:solidFill>
                <a:prstDash val="solid"/>
                <a:miter lim="400000"/>
              </a:ln>
              <a:effectLst/>
            </p:spPr>
            <p:txBody>
              <a:bodyPr wrap="square" lIns="45719" tIns="45719" rIns="45719" bIns="45719" numCol="1" anchor="t">
                <a:noAutofit/>
              </a:bodyPr>
              <a:lstStyle/>
              <a:p>
                <a:endParaRPr/>
              </a:p>
            </p:txBody>
          </p:sp>
          <p:sp>
            <p:nvSpPr>
              <p:cNvPr id="2843" name="TextBox 35"/>
              <p:cNvSpPr txBox="1"/>
              <p:nvPr/>
            </p:nvSpPr>
            <p:spPr>
              <a:xfrm>
                <a:off x="-23362" y="41747"/>
                <a:ext cx="902925" cy="51933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defRPr sz="1000">
                    <a:solidFill>
                      <a:srgbClr val="152A41"/>
                    </a:solidFill>
                    <a:latin typeface="+mn-lt"/>
                    <a:ea typeface="+mn-ea"/>
                    <a:cs typeface="+mn-cs"/>
                    <a:sym typeface="Arial"/>
                  </a:defRPr>
                </a:pPr>
                <a:endParaRPr/>
              </a:p>
              <a:p>
                <a:pPr algn="ctr">
                  <a:defRPr sz="1200">
                    <a:solidFill>
                      <a:srgbClr val="152A41"/>
                    </a:solidFill>
                    <a:latin typeface="+mn-lt"/>
                    <a:ea typeface="+mn-ea"/>
                    <a:cs typeface="+mn-cs"/>
                    <a:sym typeface="Arial"/>
                  </a:defRPr>
                </a:pPr>
                <a:r>
                  <a:t>Batteries</a:t>
                </a:r>
              </a:p>
            </p:txBody>
          </p:sp>
        </p:grpSp>
        <p:sp>
          <p:nvSpPr>
            <p:cNvPr id="2845" name="Straight Connector 28"/>
            <p:cNvSpPr/>
            <p:nvPr/>
          </p:nvSpPr>
          <p:spPr>
            <a:xfrm flipH="1">
              <a:off x="890528" y="1204597"/>
              <a:ext cx="133753" cy="1"/>
            </a:xfrm>
            <a:prstGeom prst="line">
              <a:avLst/>
            </a:prstGeom>
            <a:solidFill>
              <a:schemeClr val="accent1"/>
            </a:solidFill>
            <a:ln w="57150" cap="flat">
              <a:solidFill>
                <a:srgbClr val="152A41"/>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2846" name="Straight Connector 28"/>
            <p:cNvSpPr/>
            <p:nvPr/>
          </p:nvSpPr>
          <p:spPr>
            <a:xfrm flipH="1">
              <a:off x="1812272" y="1204597"/>
              <a:ext cx="188385" cy="1"/>
            </a:xfrm>
            <a:prstGeom prst="line">
              <a:avLst/>
            </a:prstGeom>
            <a:solidFill>
              <a:schemeClr val="accent1"/>
            </a:solidFill>
            <a:ln w="57150" cap="flat">
              <a:solidFill>
                <a:srgbClr val="152A41"/>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sp>
        <p:nvSpPr>
          <p:cNvPr id="2848" name="Rectangle 3"/>
          <p:cNvSpPr txBox="1"/>
          <p:nvPr/>
        </p:nvSpPr>
        <p:spPr>
          <a:xfrm>
            <a:off x="70565" y="3767106"/>
            <a:ext cx="8870562" cy="82530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1016000" algn="l"/>
                <a:tab pos="1473200" algn="l"/>
                <a:tab pos="1930400" algn="l"/>
                <a:tab pos="2387600" algn="l"/>
              </a:tabLst>
              <a:defRPr>
                <a:solidFill>
                  <a:srgbClr val="FFFFFF"/>
                </a:solidFill>
                <a:effectLst>
                  <a:outerShdw blurRad="38100" dist="38100" dir="2700000" rotWithShape="0">
                    <a:srgbClr val="000000"/>
                  </a:outerShdw>
                </a:effectLst>
                <a:latin typeface="+mn-lt"/>
                <a:ea typeface="+mn-ea"/>
                <a:cs typeface="+mn-cs"/>
                <a:sym typeface="Arial"/>
              </a:defRPr>
            </a:pPr>
            <a:r>
              <a:t>(Hydrogen) Fuel Cell (Battery) Electric Vehicles:</a:t>
            </a:r>
          </a:p>
          <a:p>
            <a:pPr algn="ctr">
              <a:spcBef>
                <a:spcPts val="400"/>
              </a:spcBef>
              <a:tabLst>
                <a:tab pos="444500" algn="l"/>
                <a:tab pos="1016000" algn="l"/>
                <a:tab pos="1473200" algn="l"/>
                <a:tab pos="1930400" algn="l"/>
                <a:tab pos="2387600" algn="l"/>
              </a:tabLst>
              <a:defRPr sz="4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Hydrogen Fuel Cell charges Battery powers Electric Motor turning wheels</a:t>
            </a:r>
          </a:p>
        </p:txBody>
      </p:sp>
      <p:sp>
        <p:nvSpPr>
          <p:cNvPr id="2849" name="Rectangle 3"/>
          <p:cNvSpPr txBox="1"/>
          <p:nvPr/>
        </p:nvSpPr>
        <p:spPr>
          <a:xfrm>
            <a:off x="781765" y="6256306"/>
            <a:ext cx="6056619" cy="45514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lvl1pPr>
          </a:lstStyle>
          <a:p>
            <a:r>
              <a:t>(Capacitors facilitate regenerative battery recharging)</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1" name="Rectangle 2"/>
          <p:cNvSpPr txBox="1">
            <a:spLocks noGrp="1"/>
          </p:cNvSpPr>
          <p:nvPr>
            <p:ph type="title"/>
          </p:nvPr>
        </p:nvSpPr>
        <p:spPr>
          <a:xfrm>
            <a:off x="304800" y="38099"/>
            <a:ext cx="8534400" cy="455149"/>
          </a:xfrm>
          <a:prstGeom prst="rect">
            <a:avLst/>
          </a:prstGeom>
        </p:spPr>
        <p:txBody>
          <a:bodyPr/>
          <a:lstStyle/>
          <a:p>
            <a:r>
              <a:t>Or as more commonly depicted:</a:t>
            </a:r>
          </a:p>
        </p:txBody>
      </p:sp>
      <p:sp>
        <p:nvSpPr>
          <p:cNvPr id="2852" name="Rectangle 3"/>
          <p:cNvSpPr txBox="1">
            <a:spLocks noGrp="1"/>
          </p:cNvSpPr>
          <p:nvPr>
            <p:ph type="body" sz="quarter" idx="1"/>
          </p:nvPr>
        </p:nvSpPr>
        <p:spPr>
          <a:xfrm>
            <a:off x="69538" y="636286"/>
            <a:ext cx="8626305" cy="553697"/>
          </a:xfrm>
          <a:prstGeom prst="rect">
            <a:avLst/>
          </a:prstGeom>
        </p:spPr>
        <p:txBody>
          <a:bodyPr/>
          <a:lstStyle/>
          <a:p>
            <a:pPr>
              <a:tabLst>
                <a:tab pos="444500" algn="l"/>
                <a:tab pos="1016000" algn="l"/>
                <a:tab pos="1473200" algn="l"/>
                <a:tab pos="1930400" algn="l"/>
                <a:tab pos="2387600" algn="l"/>
              </a:tabLst>
            </a:pPr>
            <a:r>
              <a:t>From the U.S. Department of Energy's Alternative Fuels Data Website </a:t>
            </a:r>
            <a:r>
              <a:rPr baseline="31999"/>
              <a:t>1</a:t>
            </a:r>
          </a:p>
        </p:txBody>
      </p:sp>
      <p:sp>
        <p:nvSpPr>
          <p:cNvPr id="2853" name="Rectangle 5"/>
          <p:cNvSpPr txBox="1"/>
          <p:nvPr/>
        </p:nvSpPr>
        <p:spPr>
          <a:xfrm>
            <a:off x="304800" y="66096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One label added to:  https://afdc.energy.gov/vehicles/how-do-fuel-cell-electric-cars-work</a:t>
            </a:r>
          </a:p>
        </p:txBody>
      </p:sp>
      <p:pic>
        <p:nvPicPr>
          <p:cNvPr id="2854" name="hydrogen-ef5e5e351e15df47f1681bae5c9b82869e41b1467ea878d9093d543b74da9593.jpg" descr="hydrogen-ef5e5e351e15df47f1681bae5c9b82869e41b1467ea878d9093d543b74da9593.jpg"/>
          <p:cNvPicPr>
            <a:picLocks noChangeAspect="1"/>
          </p:cNvPicPr>
          <p:nvPr/>
        </p:nvPicPr>
        <p:blipFill>
          <a:blip r:embed="rId2"/>
          <a:stretch>
            <a:fillRect/>
          </a:stretch>
        </p:blipFill>
        <p:spPr>
          <a:xfrm>
            <a:off x="888975" y="1200300"/>
            <a:ext cx="7289850" cy="4381200"/>
          </a:xfrm>
          <a:prstGeom prst="rect">
            <a:avLst/>
          </a:prstGeom>
          <a:ln w="12700">
            <a:miter lim="400000"/>
          </a:ln>
        </p:spPr>
      </p:pic>
      <p:sp>
        <p:nvSpPr>
          <p:cNvPr id="2855" name="Rectangle 3"/>
          <p:cNvSpPr txBox="1"/>
          <p:nvPr/>
        </p:nvSpPr>
        <p:spPr>
          <a:xfrm>
            <a:off x="56838" y="5720211"/>
            <a:ext cx="9030324" cy="86499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Not shown: Capacitors needed to rapidly capture Regenerative Braking energy </a:t>
            </a:r>
          </a:p>
          <a:p>
            <a:pPr algn="ct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and then pass it on, more slowly, to recharge the batteries</a:t>
            </a:r>
          </a:p>
        </p:txBody>
      </p:sp>
      <p:sp>
        <p:nvSpPr>
          <p:cNvPr id="2856" name="Rectangle 3"/>
          <p:cNvSpPr txBox="1"/>
          <p:nvPr/>
        </p:nvSpPr>
        <p:spPr>
          <a:xfrm>
            <a:off x="2889330" y="1691412"/>
            <a:ext cx="1445606" cy="240477"/>
          </a:xfrm>
          <a:prstGeom prst="rect">
            <a:avLst/>
          </a:prstGeom>
          <a:solidFill>
            <a:srgbClr val="FFFFFF"/>
          </a:solidFill>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434340">
              <a:defRPr sz="760">
                <a:solidFill>
                  <a:srgbClr val="000000"/>
                </a:solidFill>
                <a:latin typeface="+mj-lt"/>
                <a:ea typeface="+mj-ea"/>
                <a:cs typeface="+mj-cs"/>
                <a:sym typeface="Helvetica"/>
              </a:defRPr>
            </a:lvl1pPr>
          </a:lstStyle>
          <a:p>
            <a:r>
              <a:t>Water Vapor Exhaust Pipe (?)</a:t>
            </a:r>
          </a:p>
        </p:txBody>
      </p:sp>
      <p:sp>
        <p:nvSpPr>
          <p:cNvPr id="2857" name="Line"/>
          <p:cNvSpPr/>
          <p:nvPr/>
        </p:nvSpPr>
        <p:spPr>
          <a:xfrm flipH="1" flipV="1">
            <a:off x="4313088" y="1877814"/>
            <a:ext cx="517824" cy="1169145"/>
          </a:xfrm>
          <a:prstGeom prst="line">
            <a:avLst/>
          </a:prstGeom>
          <a:ln w="12700">
            <a:solidFill>
              <a:srgbClr val="000000"/>
            </a:solidFill>
          </a:ln>
          <a:effectLst>
            <a:outerShdw blurRad="38100" dist="20000" dir="5400000" rotWithShape="0">
              <a:srgbClr val="000000">
                <a:alpha val="38000"/>
              </a:srgbClr>
            </a:outerShdw>
          </a:effectLst>
        </p:spPr>
        <p:txBody>
          <a:bodyPr lIns="45719" rIns="45719"/>
          <a:lstStyle/>
          <a:p>
            <a:pP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9" name="Rectangle 2"/>
          <p:cNvSpPr txBox="1">
            <a:spLocks noGrp="1"/>
          </p:cNvSpPr>
          <p:nvPr>
            <p:ph type="title"/>
          </p:nvPr>
        </p:nvSpPr>
        <p:spPr>
          <a:xfrm>
            <a:off x="304800" y="38099"/>
            <a:ext cx="8534400" cy="455149"/>
          </a:xfrm>
          <a:prstGeom prst="rect">
            <a:avLst/>
          </a:prstGeom>
        </p:spPr>
        <p:txBody>
          <a:bodyPr/>
          <a:lstStyle/>
          <a:p>
            <a:r>
              <a:t>A quick comparison to Plug-in Battery Electric Vehicles? </a:t>
            </a:r>
          </a:p>
        </p:txBody>
      </p:sp>
      <p:sp>
        <p:nvSpPr>
          <p:cNvPr id="2860" name="Rectangle 3"/>
          <p:cNvSpPr txBox="1">
            <a:spLocks noGrp="1"/>
          </p:cNvSpPr>
          <p:nvPr>
            <p:ph type="body" idx="1"/>
          </p:nvPr>
        </p:nvSpPr>
        <p:spPr>
          <a:xfrm>
            <a:off x="56838" y="706406"/>
            <a:ext cx="9030324" cy="5306027"/>
          </a:xfrm>
          <a:prstGeom prst="rect">
            <a:avLst/>
          </a:prstGeom>
        </p:spPr>
        <p:txBody>
          <a:bodyPr/>
          <a:lstStyle/>
          <a:p>
            <a:pPr algn="ctr">
              <a:tabLst>
                <a:tab pos="444500" algn="l"/>
                <a:tab pos="914400" algn="l"/>
                <a:tab pos="1371600" algn="l"/>
                <a:tab pos="1828800" algn="l"/>
                <a:tab pos="2286000" algn="l"/>
              </a:tabLst>
              <a:defRPr b="1"/>
            </a:pPr>
            <a:r>
              <a:t>Fuel Cell Vehicle Pros:</a:t>
            </a:r>
          </a:p>
          <a:p>
            <a:pPr>
              <a:tabLst>
                <a:tab pos="444500" algn="l"/>
                <a:tab pos="914400" algn="l"/>
                <a:tab pos="1371600" algn="l"/>
                <a:tab pos="1828800" algn="l"/>
                <a:tab pos="2286000" algn="l"/>
              </a:tabLst>
            </a:pPr>
            <a:endParaRPr/>
          </a:p>
          <a:p>
            <a:pPr>
              <a:tabLst>
                <a:tab pos="444500" algn="l"/>
                <a:tab pos="914400" algn="l"/>
                <a:tab pos="1371600" algn="l"/>
                <a:tab pos="1828800" algn="l"/>
                <a:tab pos="2286000" algn="l"/>
              </a:tabLst>
            </a:pPr>
            <a:r>
              <a:rPr b="1"/>
              <a:t>Charging Time:</a:t>
            </a:r>
            <a:r>
              <a:t>  In contrast to the hours needed to recharge PEVs, FCEV tanks  </a:t>
            </a:r>
          </a:p>
          <a:p>
            <a:pPr>
              <a:tabLst>
                <a:tab pos="444500" algn="l"/>
                <a:tab pos="914400" algn="l"/>
                <a:tab pos="1371600" algn="l"/>
                <a:tab pos="1828800" algn="l"/>
                <a:tab pos="2286000" algn="l"/>
              </a:tabLst>
              <a:defRPr sz="900"/>
            </a:pPr>
            <a:endParaRPr/>
          </a:p>
          <a:p>
            <a:pPr>
              <a:tabLst>
                <a:tab pos="444500" algn="l"/>
                <a:tab pos="914400" algn="l"/>
                <a:tab pos="1371600" algn="l"/>
                <a:tab pos="1828800" algn="l"/>
                <a:tab pos="2286000" algn="l"/>
              </a:tabLst>
            </a:pPr>
            <a:r>
              <a:t>	can be filled with H</a:t>
            </a:r>
            <a:r>
              <a:rPr baseline="-5999"/>
              <a:t>2</a:t>
            </a:r>
            <a:r>
              <a:t> in minutes because, aside from engaging a H</a:t>
            </a:r>
            <a:r>
              <a:rPr baseline="-5999"/>
              <a:t>2</a:t>
            </a:r>
            <a:r>
              <a:t>-tight coupling, </a:t>
            </a:r>
          </a:p>
          <a:p>
            <a:pPr>
              <a:tabLst>
                <a:tab pos="444500" algn="l"/>
                <a:tab pos="914400" algn="l"/>
                <a:tab pos="1371600" algn="l"/>
                <a:tab pos="1828800" algn="l"/>
                <a:tab pos="2286000" algn="l"/>
              </a:tabLst>
              <a:defRPr sz="900"/>
            </a:pPr>
            <a:endParaRPr/>
          </a:p>
          <a:p>
            <a:pPr>
              <a:tabLst>
                <a:tab pos="444500" algn="l"/>
                <a:tab pos="914400" algn="l"/>
                <a:tab pos="1371600" algn="l"/>
                <a:tab pos="1828800" algn="l"/>
                <a:tab pos="2286000" algn="l"/>
              </a:tabLst>
            </a:pPr>
            <a:r>
              <a:t>		the process is virtually identical to that we now use to add gasoline</a:t>
            </a:r>
          </a:p>
          <a:p>
            <a:pPr>
              <a:tabLst>
                <a:tab pos="444500" algn="l"/>
                <a:tab pos="914400" algn="l"/>
                <a:tab pos="1371600" algn="l"/>
                <a:tab pos="1828800" algn="l"/>
                <a:tab pos="2286000" algn="l"/>
              </a:tabLst>
              <a:defRPr sz="1100"/>
            </a:pPr>
            <a:endParaRPr/>
          </a:p>
          <a:p>
            <a:pPr>
              <a:tabLst>
                <a:tab pos="444500" algn="l"/>
                <a:tab pos="914400" algn="l"/>
                <a:tab pos="1371600" algn="l"/>
                <a:tab pos="1828800" algn="l"/>
                <a:tab pos="2286000" algn="l"/>
              </a:tabLst>
            </a:pPr>
            <a:r>
              <a:rPr b="1"/>
              <a:t>Vehicle Weight:</a:t>
            </a:r>
            <a:r>
              <a:t>  While FCEVs retain batteries, they need far fewer than PEVs</a:t>
            </a:r>
          </a:p>
          <a:p>
            <a:pPr>
              <a:tabLst>
                <a:tab pos="444500" algn="l"/>
                <a:tab pos="914400" algn="l"/>
                <a:tab pos="1371600" algn="l"/>
                <a:tab pos="1828800" algn="l"/>
                <a:tab pos="2286000" algn="l"/>
              </a:tabLst>
              <a:defRPr sz="900"/>
            </a:pPr>
            <a:endParaRPr/>
          </a:p>
          <a:p>
            <a:pPr>
              <a:tabLst>
                <a:tab pos="444500" algn="l"/>
                <a:tab pos="914400" algn="l"/>
                <a:tab pos="1371600" algn="l"/>
                <a:tab pos="1828800" algn="l"/>
                <a:tab pos="2286000" algn="l"/>
              </a:tabLst>
            </a:pPr>
            <a:r>
              <a:t>	And the Fuel Cells largely replacing those heavy batteries are considerably lighter</a:t>
            </a:r>
          </a:p>
          <a:p>
            <a:pPr>
              <a:tabLst>
                <a:tab pos="444500" algn="l"/>
                <a:tab pos="914400" algn="l"/>
                <a:tab pos="1371600" algn="l"/>
                <a:tab pos="1828800" algn="l"/>
                <a:tab pos="2286000" algn="l"/>
              </a:tabLst>
              <a:defRPr sz="1900"/>
            </a:pPr>
            <a:endParaRPr/>
          </a:p>
          <a:p>
            <a:pPr>
              <a:tabLst>
                <a:tab pos="444500" algn="l"/>
                <a:tab pos="914400" algn="l"/>
                <a:tab pos="1371600" algn="l"/>
                <a:tab pos="1828800" algn="l"/>
                <a:tab pos="2286000" algn="l"/>
              </a:tabLst>
            </a:pPr>
            <a:r>
              <a:t>	That means lighter FCEVs need less energy (1/2 </a:t>
            </a:r>
            <a:r>
              <a:rPr b="1"/>
              <a:t>m </a:t>
            </a:r>
            <a:r>
              <a:t>v</a:t>
            </a:r>
            <a:r>
              <a:rPr baseline="31999"/>
              <a:t>2</a:t>
            </a:r>
            <a:r>
              <a:t>) to accelerate</a:t>
            </a:r>
          </a:p>
          <a:p>
            <a:pPr>
              <a:tabLst>
                <a:tab pos="444500" algn="l"/>
                <a:tab pos="914400" algn="l"/>
                <a:tab pos="1371600" algn="l"/>
                <a:tab pos="1828800" algn="l"/>
                <a:tab pos="2286000" algn="l"/>
              </a:tabLst>
              <a:defRPr sz="900"/>
            </a:pPr>
            <a:endParaRPr/>
          </a:p>
          <a:p>
            <a:pPr>
              <a:tabLst>
                <a:tab pos="444500" algn="l"/>
                <a:tab pos="914400" algn="l"/>
                <a:tab pos="1371600" algn="l"/>
                <a:tab pos="1828800" algn="l"/>
                <a:tab pos="2286000" algn="l"/>
              </a:tabLst>
            </a:pPr>
            <a:r>
              <a:t>		which remains important because Regenerative Braking systems cannot fully </a:t>
            </a:r>
          </a:p>
          <a:p>
            <a:pPr>
              <a:tabLst>
                <a:tab pos="444500" algn="l"/>
                <a:tab pos="914400" algn="l"/>
                <a:tab pos="1371600" algn="l"/>
                <a:tab pos="1828800" algn="l"/>
                <a:tab pos="2286000" algn="l"/>
              </a:tabLst>
              <a:defRPr sz="900"/>
            </a:pPr>
            <a:endParaRPr/>
          </a:p>
          <a:p>
            <a:pPr>
              <a:tabLst>
                <a:tab pos="444500" algn="l"/>
                <a:tab pos="914400" algn="l"/>
                <a:tab pos="1371600" algn="l"/>
                <a:tab pos="1828800" algn="l"/>
                <a:tab pos="2286000" algn="l"/>
              </a:tabLst>
            </a:pPr>
            <a:r>
              <a:t>			recapture (and thus conserve) kinetic energy during stop-and-go driving</a:t>
            </a:r>
          </a:p>
        </p:txBody>
      </p:sp>
      <p:sp>
        <p:nvSpPr>
          <p:cNvPr id="2861"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Rectangle 3"/>
          <p:cNvSpPr txBox="1">
            <a:spLocks noGrp="1"/>
          </p:cNvSpPr>
          <p:nvPr>
            <p:ph type="body" idx="1"/>
          </p:nvPr>
        </p:nvSpPr>
        <p:spPr>
          <a:xfrm>
            <a:off x="112073" y="539254"/>
            <a:ext cx="8919854" cy="6250598"/>
          </a:xfrm>
          <a:prstGeom prst="rect">
            <a:avLst/>
          </a:prstGeom>
        </p:spPr>
        <p:txBody>
          <a:bodyPr/>
          <a:lstStyle/>
          <a:p>
            <a:pPr>
              <a:tabLst>
                <a:tab pos="342900" algn="l"/>
                <a:tab pos="800100" algn="l"/>
                <a:tab pos="1257300" algn="l"/>
                <a:tab pos="1714500" algn="l"/>
                <a:tab pos="2171700" algn="l"/>
              </a:tabLst>
            </a:pPr>
            <a:r>
              <a:t>For one, the battery should not be labeled as the beginning 100% PEV energy source</a:t>
            </a:r>
          </a:p>
          <a:p>
            <a:pPr>
              <a:tabLst>
                <a:tab pos="342900" algn="l"/>
                <a:tab pos="800100" algn="l"/>
                <a:tab pos="1257300" algn="l"/>
                <a:tab pos="1714500" algn="l"/>
                <a:tab pos="2171700" algn="l"/>
              </a:tabLst>
              <a:defRPr sz="700"/>
            </a:pPr>
            <a:endParaRPr/>
          </a:p>
          <a:p>
            <a:pPr>
              <a:tabLst>
                <a:tab pos="342900" algn="l"/>
                <a:tab pos="800100" algn="l"/>
                <a:tab pos="1257300" algn="l"/>
                <a:tab pos="1714500" algn="l"/>
                <a:tab pos="2171700" algn="l"/>
              </a:tabLst>
            </a:pPr>
            <a:r>
              <a:t>	A PEV's energy source is in fact Grid electrical energy (via its power plug)</a:t>
            </a:r>
          </a:p>
          <a:p>
            <a:pPr>
              <a:tabLst>
                <a:tab pos="342900" algn="l"/>
                <a:tab pos="800100" algn="l"/>
                <a:tab pos="1257300" algn="l"/>
                <a:tab pos="1714500" algn="l"/>
                <a:tab pos="2171700" algn="l"/>
              </a:tabLst>
              <a:defRPr sz="700"/>
            </a:pPr>
            <a:endParaRPr/>
          </a:p>
          <a:p>
            <a:pPr>
              <a:tabLst>
                <a:tab pos="342900" algn="l"/>
                <a:tab pos="800100" algn="l"/>
                <a:tab pos="1257300" algn="l"/>
                <a:tab pos="1714500" algn="l"/>
                <a:tab pos="2171700" algn="l"/>
              </a:tabLst>
            </a:pPr>
            <a:r>
              <a:t>		But then, even good </a:t>
            </a:r>
            <a:r>
              <a:rPr b="1">
                <a:solidFill>
                  <a:srgbClr val="FBC901"/>
                </a:solidFill>
              </a:rPr>
              <a:t>batteries loose ~ 10%</a:t>
            </a:r>
            <a:r>
              <a:t> of electrical energy put into them</a:t>
            </a:r>
          </a:p>
          <a:p>
            <a:pPr>
              <a:tabLst>
                <a:tab pos="342900" algn="l"/>
                <a:tab pos="800100" algn="l"/>
                <a:tab pos="1257300" algn="l"/>
                <a:tab pos="1714500" algn="l"/>
                <a:tab pos="2171700" algn="l"/>
              </a:tabLst>
              <a:defRPr sz="1000"/>
            </a:pPr>
            <a:endParaRPr/>
          </a:p>
          <a:p>
            <a:pPr>
              <a:tabLst>
                <a:tab pos="342900" algn="l"/>
                <a:tab pos="800100" algn="l"/>
                <a:tab pos="1257300" algn="l"/>
                <a:tab pos="1714500" algn="l"/>
                <a:tab pos="2171700" algn="l"/>
              </a:tabLst>
            </a:pPr>
            <a:r>
              <a:t>Second, an added  </a:t>
            </a:r>
            <a:r>
              <a:rPr b="1"/>
              <a:t>Power Control</a:t>
            </a:r>
            <a:r>
              <a:t> </a:t>
            </a:r>
            <a:r>
              <a:rPr b="1"/>
              <a:t>System</a:t>
            </a:r>
            <a:r>
              <a:t> must direct electricity within the vehicle</a:t>
            </a:r>
          </a:p>
          <a:p>
            <a:pPr>
              <a:tabLst>
                <a:tab pos="342900" algn="l"/>
                <a:tab pos="800100" algn="l"/>
                <a:tab pos="1257300" algn="l"/>
                <a:tab pos="1714500" algn="l"/>
                <a:tab pos="2171700" algn="l"/>
              </a:tabLst>
              <a:defRPr sz="700"/>
            </a:pPr>
            <a:r>
              <a:t>	</a:t>
            </a:r>
          </a:p>
          <a:p>
            <a:pPr>
              <a:tabLst>
                <a:tab pos="342900" algn="l"/>
                <a:tab pos="800100" algn="l"/>
                <a:tab pos="1257300" algn="l"/>
                <a:tab pos="1714500" algn="l"/>
                <a:tab pos="2171700" algn="l"/>
              </a:tabLst>
            </a:pPr>
            <a:r>
              <a:t>	Power FROM the battery must varied to change the PEV's speed</a:t>
            </a:r>
          </a:p>
          <a:p>
            <a:pPr>
              <a:tabLst>
                <a:tab pos="342900" algn="l"/>
                <a:tab pos="800100" algn="l"/>
                <a:tab pos="1257300" algn="l"/>
                <a:tab pos="1714500" algn="l"/>
                <a:tab pos="2171700" algn="l"/>
              </a:tabLst>
              <a:defRPr sz="700"/>
            </a:pPr>
            <a:endParaRPr/>
          </a:p>
          <a:p>
            <a:pPr>
              <a:tabLst>
                <a:tab pos="342900" algn="l"/>
                <a:tab pos="800100" algn="l"/>
                <a:tab pos="1257300" algn="l"/>
                <a:tab pos="1714500" algn="l"/>
                <a:tab pos="2171700" algn="l"/>
              </a:tabLst>
            </a:pPr>
            <a:r>
              <a:t>	Power INTO the battery must be carefully controlled to avoid recharging damage</a:t>
            </a:r>
          </a:p>
          <a:p>
            <a:pPr>
              <a:tabLst>
                <a:tab pos="342900" algn="l"/>
                <a:tab pos="800100" algn="l"/>
                <a:tab pos="1257300" algn="l"/>
                <a:tab pos="1714500" algn="l"/>
                <a:tab pos="2171700" algn="l"/>
              </a:tabLst>
              <a:defRPr sz="700"/>
            </a:pPr>
            <a:endParaRPr/>
          </a:p>
          <a:p>
            <a:pPr>
              <a:tabLst>
                <a:tab pos="342900" algn="l"/>
                <a:tab pos="800100" algn="l"/>
                <a:tab pos="1257300" algn="l"/>
                <a:tab pos="1714500" algn="l"/>
                <a:tab pos="2171700" algn="l"/>
              </a:tabLst>
            </a:pPr>
            <a:r>
              <a:t>	Power FROM motors can be recaptured when stopping, but only if it's routed thru</a:t>
            </a:r>
          </a:p>
          <a:p>
            <a:pPr>
              <a:tabLst>
                <a:tab pos="342900" algn="l"/>
                <a:tab pos="800100" algn="l"/>
                <a:tab pos="1257300" algn="l"/>
                <a:tab pos="1714500" algn="l"/>
                <a:tab pos="2171700" algn="l"/>
              </a:tabLst>
              <a:defRPr sz="700"/>
            </a:pPr>
            <a:endParaRPr/>
          </a:p>
          <a:p>
            <a:pPr marL="0" lvl="1" indent="640896">
              <a:buSzTx/>
              <a:buNone/>
              <a:tabLst>
                <a:tab pos="342900" algn="l"/>
                <a:tab pos="800100" algn="l"/>
                <a:tab pos="1257300" algn="l"/>
                <a:tab pos="1714500" algn="l"/>
                <a:tab pos="2171700" algn="l"/>
              </a:tabLst>
            </a:pPr>
            <a:r>
              <a:t>a rapid storage device (e.g., a capacitor) before trickling back into the battery</a:t>
            </a:r>
          </a:p>
          <a:p>
            <a:pPr>
              <a:tabLst>
                <a:tab pos="342900" algn="l"/>
                <a:tab pos="800100" algn="l"/>
                <a:tab pos="1257300" algn="l"/>
                <a:tab pos="1714500" algn="l"/>
                <a:tab pos="2171700" algn="l"/>
              </a:tabLst>
              <a:defRPr sz="700"/>
            </a:pPr>
            <a:endParaRPr/>
          </a:p>
          <a:p>
            <a:pPr algn="ctr">
              <a:tabLst>
                <a:tab pos="342900" algn="l"/>
                <a:tab pos="800100" algn="l"/>
                <a:tab pos="1257300" algn="l"/>
                <a:tab pos="1714500" algn="l"/>
                <a:tab pos="2171700" algn="l"/>
              </a:tabLst>
            </a:pPr>
            <a:r>
              <a:t>But </a:t>
            </a:r>
            <a:r>
              <a:rPr b="1">
                <a:solidFill>
                  <a:srgbClr val="FBC901"/>
                </a:solidFill>
              </a:rPr>
              <a:t>power controllers also loose ~ 10%</a:t>
            </a:r>
            <a:r>
              <a:t> of the passing electricity (as heat)</a:t>
            </a:r>
          </a:p>
          <a:p>
            <a:pPr>
              <a:tabLst>
                <a:tab pos="342900" algn="l"/>
                <a:tab pos="800100" algn="l"/>
                <a:tab pos="1257300" algn="l"/>
                <a:tab pos="1714500" algn="l"/>
                <a:tab pos="2171700" algn="l"/>
              </a:tabLst>
              <a:defRPr sz="900"/>
            </a:pPr>
            <a:endParaRPr/>
          </a:p>
          <a:p>
            <a:pPr>
              <a:tabLst>
                <a:tab pos="342900" algn="l"/>
                <a:tab pos="800100" algn="l"/>
                <a:tab pos="1257300" algn="l"/>
                <a:tab pos="1714500" algn="l"/>
                <a:tab pos="2171700" algn="l"/>
              </a:tabLst>
            </a:pPr>
            <a:r>
              <a:t>Finally, even </a:t>
            </a:r>
            <a:r>
              <a:rPr b="1">
                <a:solidFill>
                  <a:srgbClr val="FBC901"/>
                </a:solidFill>
              </a:rPr>
              <a:t>electric motors loose ~ 10% </a:t>
            </a:r>
            <a:r>
              <a:t>of their input energy (again, as heat)</a:t>
            </a:r>
          </a:p>
          <a:p>
            <a:pPr>
              <a:tabLst>
                <a:tab pos="342900" algn="l"/>
                <a:tab pos="800100" algn="l"/>
                <a:tab pos="1257300" algn="l"/>
                <a:tab pos="1714500" algn="l"/>
                <a:tab pos="2171700" algn="l"/>
              </a:tabLst>
              <a:defRPr sz="900"/>
            </a:pPr>
            <a:endParaRPr/>
          </a:p>
          <a:p>
            <a:pPr>
              <a:tabLst>
                <a:tab pos="342900" algn="l"/>
                <a:tab pos="800100" algn="l"/>
                <a:tab pos="1257300" algn="l"/>
                <a:tab pos="1714500" algn="l"/>
                <a:tab pos="2171700" algn="l"/>
              </a:tabLst>
            </a:pPr>
            <a:r>
              <a:t>Giving a </a:t>
            </a:r>
            <a:r>
              <a:rPr b="1">
                <a:solidFill>
                  <a:srgbClr val="FBC901"/>
                </a:solidFill>
              </a:rPr>
              <a:t>cumulative PEV efficiency of about (~ 0.9)(~ 0.9)(~ 0.9) ~ 70-75%</a:t>
            </a:r>
          </a:p>
          <a:p>
            <a:pPr>
              <a:tabLst>
                <a:tab pos="342900" algn="l"/>
                <a:tab pos="800100" algn="l"/>
                <a:tab pos="1257300" algn="l"/>
                <a:tab pos="1714500" algn="l"/>
                <a:tab pos="2171700" algn="l"/>
              </a:tabLst>
              <a:defRPr sz="700"/>
            </a:pPr>
            <a:endParaRPr/>
          </a:p>
          <a:p>
            <a:pPr>
              <a:tabLst>
                <a:tab pos="342900" algn="l"/>
                <a:tab pos="800100" algn="l"/>
                <a:tab pos="1257300" algn="l"/>
                <a:tab pos="1714500" algn="l"/>
                <a:tab pos="2171700" algn="l"/>
              </a:tabLst>
            </a:pPr>
            <a:r>
              <a:t>	At least if the large mechanical  "drivetrain" losses could be eliminated</a:t>
            </a:r>
          </a:p>
          <a:p>
            <a:pPr>
              <a:tabLst>
                <a:tab pos="342900" algn="l"/>
                <a:tab pos="800100" algn="l"/>
                <a:tab pos="1257300" algn="l"/>
                <a:tab pos="1714500" algn="l"/>
                <a:tab pos="2171700" algn="l"/>
              </a:tabLst>
              <a:defRPr sz="700"/>
            </a:pPr>
            <a:endParaRPr/>
          </a:p>
          <a:p>
            <a:pPr>
              <a:tabLst>
                <a:tab pos="342900" algn="l"/>
                <a:tab pos="800100" algn="l"/>
                <a:tab pos="1257300" algn="l"/>
                <a:tab pos="1714500" algn="l"/>
                <a:tab pos="2171700" algn="l"/>
              </a:tabLst>
            </a:pPr>
            <a:r>
              <a:t>		And in PEVs they CAN be, by just eliminating most of the drivetrain:</a:t>
            </a:r>
          </a:p>
        </p:txBody>
      </p:sp>
      <p:sp>
        <p:nvSpPr>
          <p:cNvPr id="523" name="Rectangle 2"/>
          <p:cNvSpPr txBox="1">
            <a:spLocks noGrp="1"/>
          </p:cNvSpPr>
          <p:nvPr>
            <p:ph type="title"/>
          </p:nvPr>
        </p:nvSpPr>
        <p:spPr>
          <a:xfrm>
            <a:off x="304800" y="0"/>
            <a:ext cx="8534400" cy="533400"/>
          </a:xfrm>
          <a:prstGeom prst="rect">
            <a:avLst/>
          </a:prstGeom>
        </p:spPr>
        <p:txBody>
          <a:bodyPr/>
          <a:lstStyle/>
          <a:p>
            <a:r>
              <a:t>But those 2009 PEV numbers are in need of revision: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3" name="Rectangle 2"/>
          <p:cNvSpPr txBox="1">
            <a:spLocks noGrp="1"/>
          </p:cNvSpPr>
          <p:nvPr>
            <p:ph type="title"/>
          </p:nvPr>
        </p:nvSpPr>
        <p:spPr>
          <a:xfrm>
            <a:off x="304800" y="38099"/>
            <a:ext cx="8534400" cy="455149"/>
          </a:xfrm>
          <a:prstGeom prst="rect">
            <a:avLst/>
          </a:prstGeom>
        </p:spPr>
        <p:txBody>
          <a:bodyPr/>
          <a:lstStyle>
            <a:lvl1pPr>
              <a:defRPr b="1"/>
            </a:lvl1pPr>
          </a:lstStyle>
          <a:p>
            <a:r>
              <a:t>Fuel Cell Vehicle Cons:</a:t>
            </a:r>
          </a:p>
        </p:txBody>
      </p:sp>
      <p:sp>
        <p:nvSpPr>
          <p:cNvPr id="2864" name="Rectangle 3"/>
          <p:cNvSpPr txBox="1">
            <a:spLocks noGrp="1"/>
          </p:cNvSpPr>
          <p:nvPr>
            <p:ph type="body" sz="half" idx="1"/>
          </p:nvPr>
        </p:nvSpPr>
        <p:spPr>
          <a:xfrm>
            <a:off x="183838" y="363506"/>
            <a:ext cx="9030324" cy="1858125"/>
          </a:xfrm>
          <a:prstGeom prst="rect">
            <a:avLst/>
          </a:prstGeom>
        </p:spPr>
        <p:txBody>
          <a:bodyPr/>
          <a:lstStyle/>
          <a:p>
            <a:pPr>
              <a:tabLst>
                <a:tab pos="444500" algn="l"/>
                <a:tab pos="1016000" algn="l"/>
                <a:tab pos="1473200" algn="l"/>
                <a:tab pos="1930400" algn="l"/>
                <a:tab pos="2387600" algn="l"/>
              </a:tabLst>
              <a:defRPr b="1"/>
            </a:pPr>
            <a:r>
              <a:t>Low Fuel Cell Efficiencies:</a:t>
            </a:r>
          </a:p>
          <a:p>
            <a:pPr>
              <a:tabLst>
                <a:tab pos="444500" algn="l"/>
                <a:tab pos="1016000" algn="l"/>
                <a:tab pos="1473200" algn="l"/>
                <a:tab pos="1930400" algn="l"/>
                <a:tab pos="2387600" algn="l"/>
              </a:tabLst>
              <a:defRPr sz="500" b="1"/>
            </a:pPr>
            <a:endParaRPr/>
          </a:p>
          <a:p>
            <a:pPr>
              <a:tabLst>
                <a:tab pos="444500" algn="l"/>
                <a:tab pos="1016000" algn="l"/>
                <a:tab pos="1473200" algn="l"/>
                <a:tab pos="1930400" algn="l"/>
                <a:tab pos="2387600" algn="l"/>
              </a:tabLst>
            </a:pPr>
            <a:r>
              <a:t>	As discussed earlier, Batteries can return up to ~ </a:t>
            </a:r>
            <a:r>
              <a:rPr b="1">
                <a:solidFill>
                  <a:srgbClr val="FBC901"/>
                </a:solidFill>
              </a:rPr>
              <a:t>90%</a:t>
            </a:r>
            <a:r>
              <a:t> of the energy put into them</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		leading to PEV "Tank-to-Wheel" vehicle energy efficiencies of up to ~ 75%</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Fuel Cells return far less of the energy put into them: </a:t>
            </a:r>
            <a:r>
              <a:rPr baseline="31999"/>
              <a:t>1</a:t>
            </a:r>
          </a:p>
        </p:txBody>
      </p:sp>
      <p:sp>
        <p:nvSpPr>
          <p:cNvPr id="2865" name="Rectangle 5"/>
          <p:cNvSpPr txBox="1"/>
          <p:nvPr/>
        </p:nvSpPr>
        <p:spPr>
          <a:xfrm>
            <a:off x="20389" y="6558820"/>
            <a:ext cx="9103222"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From an exceptionally comprehensive Wikipedia webpage:  https://en.wikipedia.org/wiki/Fuel_cell</a:t>
            </a:r>
          </a:p>
        </p:txBody>
      </p:sp>
      <p:sp>
        <p:nvSpPr>
          <p:cNvPr id="2866" name="Rectangle 3"/>
          <p:cNvSpPr txBox="1"/>
          <p:nvPr/>
        </p:nvSpPr>
        <p:spPr>
          <a:xfrm>
            <a:off x="1163127" y="2219194"/>
            <a:ext cx="2010945" cy="89247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fontScale="92500" lnSpcReduction="20000"/>
          </a:bodyPr>
          <a:lstStyle/>
          <a:p>
            <a:pPr>
              <a:spcBef>
                <a:spcPts val="400"/>
              </a:spcBef>
              <a:tabLst>
                <a:tab pos="1028700" algn="l"/>
                <a:tab pos="3200400" algn="l"/>
                <a:tab pos="4343400" algn="l"/>
                <a:tab pos="7429500" algn="l"/>
              </a:tabLst>
              <a:defRPr b="0">
                <a:solidFill>
                  <a:srgbClr val="FFFFFF"/>
                </a:solidFill>
                <a:effectLst>
                  <a:outerShdw blurRad="38100" dist="38100" dir="2700000" rotWithShape="0">
                    <a:srgbClr val="000000"/>
                  </a:outerShdw>
                </a:effectLst>
                <a:latin typeface="+mn-lt"/>
                <a:ea typeface="+mn-ea"/>
                <a:cs typeface="+mn-cs"/>
                <a:sym typeface="Arial"/>
              </a:defRPr>
            </a:pPr>
            <a:r>
              <a:t>H</a:t>
            </a:r>
            <a:r>
              <a:rPr baseline="-5999"/>
              <a:t>2</a:t>
            </a:r>
            <a:r>
              <a:t> Fuel Cell Type:</a:t>
            </a:r>
          </a:p>
          <a:p>
            <a:pPr>
              <a:spcBef>
                <a:spcPts val="400"/>
              </a:spcBef>
              <a:tabLst>
                <a:tab pos="1028700" algn="l"/>
                <a:tab pos="3314700" algn="l"/>
                <a:tab pos="5143500" algn="l"/>
                <a:tab pos="76581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1028700" algn="l"/>
                <a:tab pos="3314700" algn="l"/>
                <a:tab pos="5143500" algn="l"/>
                <a:tab pos="7658100" algn="l"/>
              </a:tabLst>
              <a:defRPr b="0">
                <a:solidFill>
                  <a:srgbClr val="FFFFFF"/>
                </a:solidFill>
                <a:effectLst>
                  <a:outerShdw blurRad="38100" dist="38100" dir="2700000" rotWithShape="0">
                    <a:srgbClr val="000000"/>
                  </a:outerShdw>
                </a:effectLst>
                <a:latin typeface="+mn-lt"/>
                <a:ea typeface="+mn-ea"/>
                <a:cs typeface="+mn-cs"/>
                <a:sym typeface="Arial"/>
              </a:defRPr>
            </a:pPr>
            <a:r>
              <a:t>Return Efficiency:	</a:t>
            </a:r>
          </a:p>
        </p:txBody>
      </p:sp>
      <p:sp>
        <p:nvSpPr>
          <p:cNvPr id="2867" name="Rectangle 3"/>
          <p:cNvSpPr txBox="1"/>
          <p:nvPr/>
        </p:nvSpPr>
        <p:spPr>
          <a:xfrm>
            <a:off x="183838" y="3210836"/>
            <a:ext cx="9030324" cy="625470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1016000" algn="l"/>
                <a:tab pos="1473200" algn="l"/>
                <a:tab pos="1930400" algn="l"/>
                <a:tab pos="2387600" algn="l"/>
              </a:tabLst>
              <a:defRPr>
                <a:solidFill>
                  <a:srgbClr val="FFFFFF"/>
                </a:solidFill>
                <a:effectLst>
                  <a:outerShdw blurRad="38100" dist="38100" dir="2700000" rotWithShape="0">
                    <a:srgbClr val="000000"/>
                  </a:outerShdw>
                </a:effectLst>
                <a:latin typeface="+mn-lt"/>
                <a:ea typeface="+mn-ea"/>
                <a:cs typeface="+mn-cs"/>
                <a:sym typeface="Arial"/>
              </a:defRPr>
            </a:pPr>
            <a:r>
              <a:rPr dirty="0"/>
              <a:t>Poisoning of Key Types of Hydrogen Fuel Cells:</a:t>
            </a:r>
          </a:p>
          <a:p>
            <a:pPr>
              <a:spcBef>
                <a:spcPts val="400"/>
              </a:spcBef>
              <a:tabLst>
                <a:tab pos="444500" algn="l"/>
                <a:tab pos="1016000" algn="l"/>
                <a:tab pos="1473200" algn="l"/>
                <a:tab pos="19304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rPr dirty="0"/>
              <a:t>	In today's particularly well-developed &amp; commonly used Alkaline Fuel Cells, </a:t>
            </a:r>
          </a:p>
          <a:p>
            <a:pPr>
              <a:spcBef>
                <a:spcPts val="400"/>
              </a:spcBef>
              <a:tabLst>
                <a:tab pos="444500" algn="l"/>
                <a:tab pos="1016000" algn="l"/>
                <a:tab pos="1473200" algn="l"/>
                <a:tab pos="19304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rPr dirty="0"/>
              <a:t>		trace CO</a:t>
            </a:r>
            <a:r>
              <a:rPr baseline="-5999" dirty="0"/>
              <a:t>2</a:t>
            </a:r>
            <a:r>
              <a:rPr dirty="0"/>
              <a:t> in the fuel gases reacts to "poison" cathode surface reactions,</a:t>
            </a:r>
          </a:p>
          <a:p>
            <a:pPr>
              <a:spcBef>
                <a:spcPts val="400"/>
              </a:spcBef>
              <a:tabLst>
                <a:tab pos="444500" algn="l"/>
                <a:tab pos="1016000" algn="l"/>
                <a:tab pos="1473200" algn="l"/>
                <a:tab pos="19304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rPr dirty="0"/>
              <a:t>			requiring use of purified O</a:t>
            </a:r>
            <a:r>
              <a:rPr baseline="-5999" dirty="0"/>
              <a:t>2</a:t>
            </a:r>
            <a:r>
              <a:rPr dirty="0"/>
              <a:t> (rather than O</a:t>
            </a:r>
            <a:r>
              <a:rPr baseline="-5999" dirty="0"/>
              <a:t>2</a:t>
            </a:r>
            <a:r>
              <a:rPr dirty="0"/>
              <a:t> drawn from unpurified air)</a:t>
            </a:r>
          </a:p>
          <a:p>
            <a:pPr>
              <a:spcBef>
                <a:spcPts val="400"/>
              </a:spcBef>
              <a:tabLst>
                <a:tab pos="444500" algn="l"/>
                <a:tab pos="1016000" algn="l"/>
                <a:tab pos="1473200" algn="l"/>
                <a:tab pos="1930400" algn="l"/>
                <a:tab pos="2387600" algn="l"/>
              </a:tabLst>
              <a:defRPr sz="1500" b="0">
                <a:solidFill>
                  <a:srgbClr val="FFFFFF"/>
                </a:solidFill>
                <a:effectLst>
                  <a:outerShdw blurRad="38100" dist="38100" dir="2700000" rotWithShape="0">
                    <a:srgbClr val="000000"/>
                  </a:outerShdw>
                </a:effectLst>
                <a:latin typeface="+mn-lt"/>
                <a:ea typeface="+mn-ea"/>
                <a:cs typeface="+mn-cs"/>
                <a:sym typeface="Arial"/>
              </a:defRPr>
            </a:pPr>
            <a:endParaRPr dirty="0"/>
          </a:p>
          <a:p>
            <a:pPr algn="ct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Plus two potentially crippling Cons:</a:t>
            </a:r>
          </a:p>
          <a:p>
            <a:pPr algn="ctr">
              <a:spcBef>
                <a:spcPts val="400"/>
              </a:spcBef>
              <a:tabLst>
                <a:tab pos="444500" algn="l"/>
                <a:tab pos="1016000" algn="l"/>
                <a:tab pos="1473200" algn="l"/>
                <a:tab pos="1930400" algn="l"/>
                <a:tab pos="2387600" algn="l"/>
              </a:tabLst>
              <a:defRPr sz="60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a:solidFill>
                  <a:srgbClr val="FFFFFF"/>
                </a:solidFill>
                <a:effectLst>
                  <a:outerShdw blurRad="38100" dist="38100" dir="2700000" rotWithShape="0">
                    <a:srgbClr val="000000"/>
                  </a:outerShdw>
                </a:effectLst>
                <a:latin typeface="+mn-lt"/>
                <a:ea typeface="+mn-ea"/>
                <a:cs typeface="+mn-cs"/>
                <a:sym typeface="Arial"/>
              </a:defRPr>
            </a:pPr>
            <a:r>
              <a:rPr dirty="0"/>
              <a:t>High Energy Input &amp; </a:t>
            </a:r>
            <a:r>
              <a:rPr dirty="0" err="1"/>
              <a:t>GHG</a:t>
            </a:r>
            <a:r>
              <a:rPr dirty="0"/>
              <a:t> Output of Today's Hydrogen Production Process</a:t>
            </a:r>
          </a:p>
          <a:p>
            <a:pPr algn="ctr">
              <a:spcBef>
                <a:spcPts val="400"/>
              </a:spcBef>
              <a:tabLst>
                <a:tab pos="444500" algn="l"/>
                <a:tab pos="1016000" algn="l"/>
                <a:tab pos="1473200" algn="l"/>
                <a:tab pos="1930400" algn="l"/>
                <a:tab pos="2387600" algn="l"/>
              </a:tabLst>
              <a:defRPr sz="700">
                <a:solidFill>
                  <a:srgbClr val="FFFFFF"/>
                </a:solidFill>
                <a:effectLst>
                  <a:outerShdw blurRad="38100" dist="38100" dir="2700000" rotWithShape="0">
                    <a:srgbClr val="000000"/>
                  </a:outerShdw>
                </a:effectLst>
                <a:latin typeface="+mn-lt"/>
                <a:ea typeface="+mn-ea"/>
                <a:cs typeface="+mn-cs"/>
                <a:sym typeface="Arial"/>
              </a:defRPr>
            </a:pPr>
            <a:endParaRPr dirty="0"/>
          </a:p>
          <a:p>
            <a:pPr algn="ctr">
              <a:spcBef>
                <a:spcPts val="400"/>
              </a:spcBef>
              <a:tabLst>
                <a:tab pos="444500" algn="l"/>
                <a:tab pos="1016000" algn="l"/>
                <a:tab pos="1473200" algn="l"/>
                <a:tab pos="1930400" algn="l"/>
                <a:tab pos="2387600" algn="l"/>
              </a:tabLst>
              <a:defRPr>
                <a:solidFill>
                  <a:srgbClr val="FFFFFF"/>
                </a:solidFill>
                <a:effectLst>
                  <a:outerShdw blurRad="38100" dist="38100" dir="2700000" rotWithShape="0">
                    <a:srgbClr val="000000"/>
                  </a:outerShdw>
                </a:effectLst>
                <a:latin typeface="+mn-lt"/>
                <a:ea typeface="+mn-ea"/>
                <a:cs typeface="+mn-cs"/>
                <a:sym typeface="Arial"/>
              </a:defRPr>
            </a:pPr>
            <a:r>
              <a:rPr dirty="0"/>
              <a:t>Absence of a Hydrogen Distribution Infrastructure</a:t>
            </a:r>
          </a:p>
        </p:txBody>
      </p:sp>
      <p:sp>
        <p:nvSpPr>
          <p:cNvPr id="2868" name="Rectangle 3"/>
          <p:cNvSpPr txBox="1"/>
          <p:nvPr/>
        </p:nvSpPr>
        <p:spPr>
          <a:xfrm>
            <a:off x="2922821" y="2234424"/>
            <a:ext cx="1470997" cy="86201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1028700" algn="l"/>
                <a:tab pos="3200400" algn="l"/>
                <a:tab pos="4343400" algn="l"/>
                <a:tab pos="7429500" algn="l"/>
              </a:tabLst>
              <a:defRPr b="0">
                <a:solidFill>
                  <a:srgbClr val="FFFFFF"/>
                </a:solidFill>
                <a:effectLst>
                  <a:outerShdw blurRad="38100" dist="38100" dir="2700000" rotWithShape="0">
                    <a:srgbClr val="000000"/>
                  </a:outerShdw>
                </a:effectLst>
                <a:latin typeface="+mn-lt"/>
                <a:ea typeface="+mn-ea"/>
                <a:cs typeface="+mn-cs"/>
                <a:sym typeface="Arial"/>
              </a:defRPr>
            </a:pPr>
            <a:r>
              <a:t>Alkaline</a:t>
            </a:r>
          </a:p>
          <a:p>
            <a:pPr algn="ctr">
              <a:spcBef>
                <a:spcPts val="400"/>
              </a:spcBef>
              <a:tabLst>
                <a:tab pos="1028700" algn="l"/>
                <a:tab pos="3200400" algn="l"/>
                <a:tab pos="4343400" algn="l"/>
                <a:tab pos="74295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1028700" algn="l"/>
                <a:tab pos="3314700" algn="l"/>
                <a:tab pos="5143500" algn="l"/>
                <a:tab pos="7658100" algn="l"/>
              </a:tabLst>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62%</a:t>
            </a:r>
          </a:p>
        </p:txBody>
      </p:sp>
      <p:sp>
        <p:nvSpPr>
          <p:cNvPr id="2869" name="Rectangle 3"/>
          <p:cNvSpPr txBox="1"/>
          <p:nvPr/>
        </p:nvSpPr>
        <p:spPr>
          <a:xfrm>
            <a:off x="4281721" y="2234424"/>
            <a:ext cx="3086377" cy="86201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1028700" algn="l"/>
                <a:tab pos="3200400" algn="l"/>
                <a:tab pos="4343400" algn="l"/>
                <a:tab pos="7429500" algn="l"/>
              </a:tabLst>
              <a:defRPr b="0">
                <a:solidFill>
                  <a:srgbClr val="FFFFFF"/>
                </a:solidFill>
                <a:effectLst>
                  <a:outerShdw blurRad="38100" dist="38100" dir="2700000" rotWithShape="0">
                    <a:srgbClr val="000000"/>
                  </a:outerShdw>
                </a:effectLst>
                <a:latin typeface="+mn-lt"/>
                <a:ea typeface="+mn-ea"/>
                <a:cs typeface="+mn-cs"/>
                <a:sym typeface="Arial"/>
              </a:defRPr>
            </a:pPr>
            <a:r>
              <a:rPr dirty="0"/>
              <a:t>Proton Exchange Membrane</a:t>
            </a:r>
          </a:p>
          <a:p>
            <a:pPr algn="ctr">
              <a:spcBef>
                <a:spcPts val="400"/>
              </a:spcBef>
              <a:tabLst>
                <a:tab pos="1028700" algn="l"/>
                <a:tab pos="3200400" algn="l"/>
                <a:tab pos="4343400" algn="l"/>
                <a:tab pos="74295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dirty="0"/>
          </a:p>
          <a:p>
            <a:pPr algn="ctr">
              <a:spcBef>
                <a:spcPts val="400"/>
              </a:spcBef>
              <a:tabLst>
                <a:tab pos="1028700" algn="l"/>
                <a:tab pos="3314700" algn="l"/>
                <a:tab pos="5143500" algn="l"/>
                <a:tab pos="7658100" algn="l"/>
              </a:tabLst>
              <a:defRPr b="0">
                <a:solidFill>
                  <a:srgbClr val="FFFFFF"/>
                </a:solidFill>
                <a:effectLst>
                  <a:outerShdw blurRad="38100" dist="38100" dir="2700000" rotWithShape="0">
                    <a:srgbClr val="000000"/>
                  </a:outerShdw>
                </a:effectLst>
                <a:latin typeface="+mn-lt"/>
                <a:ea typeface="+mn-ea"/>
                <a:cs typeface="+mn-cs"/>
                <a:sym typeface="Arial"/>
              </a:defRPr>
            </a:pPr>
            <a:r>
              <a:rPr b="1" dirty="0">
                <a:solidFill>
                  <a:srgbClr val="FBC901"/>
                </a:solidFill>
              </a:rPr>
              <a:t>30-50%</a:t>
            </a:r>
            <a:r>
              <a:rPr dirty="0"/>
              <a:t>	</a:t>
            </a:r>
          </a:p>
        </p:txBody>
      </p:sp>
      <p:sp>
        <p:nvSpPr>
          <p:cNvPr id="2870" name="Rectangle 3"/>
          <p:cNvSpPr txBox="1"/>
          <p:nvPr/>
        </p:nvSpPr>
        <p:spPr>
          <a:xfrm>
            <a:off x="7442434" y="2234424"/>
            <a:ext cx="1663084" cy="86201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1028700" algn="l"/>
                <a:tab pos="3200400" algn="l"/>
                <a:tab pos="4343400" algn="l"/>
                <a:tab pos="7429500" algn="l"/>
              </a:tabLst>
              <a:defRPr b="0">
                <a:solidFill>
                  <a:srgbClr val="FFFFFF"/>
                </a:solidFill>
                <a:effectLst>
                  <a:outerShdw blurRad="38100" dist="38100" dir="2700000" rotWithShape="0">
                    <a:srgbClr val="000000"/>
                  </a:outerShdw>
                </a:effectLst>
                <a:latin typeface="+mn-lt"/>
                <a:ea typeface="+mn-ea"/>
                <a:cs typeface="+mn-cs"/>
                <a:sym typeface="Arial"/>
              </a:defRPr>
            </a:pPr>
            <a:r>
              <a:t>Solid Oxide</a:t>
            </a:r>
          </a:p>
          <a:p>
            <a:pPr algn="ctr">
              <a:spcBef>
                <a:spcPts val="400"/>
              </a:spcBef>
              <a:tabLst>
                <a:tab pos="1028700" algn="l"/>
                <a:tab pos="3200400" algn="l"/>
                <a:tab pos="4343400" algn="l"/>
                <a:tab pos="74295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1028700" algn="l"/>
                <a:tab pos="3314700" algn="l"/>
                <a:tab pos="5143500" algn="l"/>
                <a:tab pos="7658100" algn="l"/>
              </a:tabLst>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55-60%</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2" name="Rectangle 2"/>
          <p:cNvSpPr txBox="1">
            <a:spLocks noGrp="1"/>
          </p:cNvSpPr>
          <p:nvPr>
            <p:ph type="title"/>
          </p:nvPr>
        </p:nvSpPr>
        <p:spPr>
          <a:xfrm>
            <a:off x="304800" y="12699"/>
            <a:ext cx="8534400" cy="455149"/>
          </a:xfrm>
          <a:prstGeom prst="rect">
            <a:avLst/>
          </a:prstGeom>
        </p:spPr>
        <p:txBody>
          <a:bodyPr/>
          <a:lstStyle/>
          <a:p>
            <a:r>
              <a:t>Hydrogen Production:</a:t>
            </a:r>
          </a:p>
        </p:txBody>
      </p:sp>
      <p:sp>
        <p:nvSpPr>
          <p:cNvPr id="2873" name="Rectangle 3"/>
          <p:cNvSpPr txBox="1">
            <a:spLocks noGrp="1"/>
          </p:cNvSpPr>
          <p:nvPr>
            <p:ph type="body" idx="1"/>
          </p:nvPr>
        </p:nvSpPr>
        <p:spPr>
          <a:xfrm>
            <a:off x="31438" y="560086"/>
            <a:ext cx="9103222" cy="5990587"/>
          </a:xfrm>
          <a:prstGeom prst="rect">
            <a:avLst/>
          </a:prstGeom>
        </p:spPr>
        <p:txBody>
          <a:bodyPr/>
          <a:lstStyle/>
          <a:p>
            <a:pPr defTabSz="868680">
              <a:tabLst>
                <a:tab pos="330200" algn="l"/>
                <a:tab pos="660400" algn="l"/>
                <a:tab pos="977900" algn="l"/>
                <a:tab pos="1739900" algn="l"/>
                <a:tab pos="2286000" algn="l"/>
              </a:tabLst>
              <a:defRPr sz="1710">
                <a:effectLst>
                  <a:outerShdw blurRad="36195" dist="36195" dir="2700000" rotWithShape="0">
                    <a:srgbClr val="000000"/>
                  </a:outerShdw>
                </a:effectLst>
              </a:defRPr>
            </a:pPr>
            <a:r>
              <a:t>Today, 95-97% of our H</a:t>
            </a:r>
            <a:r>
              <a:rPr baseline="-5999"/>
              <a:t>2</a:t>
            </a:r>
            <a:r>
              <a:t> </a:t>
            </a:r>
            <a:r>
              <a:rPr baseline="31999"/>
              <a:t>1, 2</a:t>
            </a:r>
            <a:r>
              <a:t> comes from a process hiding behind the vague name: </a:t>
            </a:r>
          </a:p>
          <a:p>
            <a:pPr defTabSz="868680">
              <a:tabLst>
                <a:tab pos="330200" algn="l"/>
                <a:tab pos="660400" algn="l"/>
                <a:tab pos="977900" algn="l"/>
                <a:tab pos="1739900" algn="l"/>
                <a:tab pos="2286000" algn="l"/>
              </a:tabLst>
              <a:defRPr sz="475">
                <a:effectLst>
                  <a:outerShdw blurRad="36195" dist="36195" dir="2700000" rotWithShape="0">
                    <a:srgbClr val="000000"/>
                  </a:outerShdw>
                </a:effectLst>
              </a:defRPr>
            </a:pPr>
            <a:endParaRPr/>
          </a:p>
          <a:p>
            <a:pPr algn="ctr" defTabSz="868680">
              <a:tabLst>
                <a:tab pos="330200" algn="l"/>
                <a:tab pos="660400" algn="l"/>
                <a:tab pos="977900" algn="l"/>
                <a:tab pos="1739900" algn="l"/>
                <a:tab pos="2286000" algn="l"/>
              </a:tabLst>
              <a:defRPr sz="1710">
                <a:effectLst>
                  <a:outerShdw blurRad="36195" dist="36195" dir="2700000" rotWithShape="0">
                    <a:srgbClr val="000000"/>
                  </a:outerShdw>
                </a:effectLst>
              </a:defRPr>
            </a:pPr>
            <a:r>
              <a:rPr b="1">
                <a:solidFill>
                  <a:srgbClr val="FBC901"/>
                </a:solidFill>
              </a:rPr>
              <a:t>Steam Reforming </a:t>
            </a:r>
            <a:r>
              <a:rPr baseline="31999"/>
              <a:t>2</a:t>
            </a:r>
          </a:p>
          <a:p>
            <a:pPr defTabSz="868680">
              <a:tabLst>
                <a:tab pos="330200" algn="l"/>
                <a:tab pos="660400" algn="l"/>
                <a:tab pos="977900" algn="l"/>
                <a:tab pos="1739900" algn="l"/>
                <a:tab pos="2286000" algn="l"/>
              </a:tabLst>
              <a:defRPr sz="665">
                <a:effectLst>
                  <a:outerShdw blurRad="36195" dist="36195" dir="2700000" rotWithShape="0">
                    <a:srgbClr val="000000"/>
                  </a:outerShdw>
                </a:effectLst>
              </a:defRPr>
            </a:pPr>
            <a:endParaRPr/>
          </a:p>
          <a:p>
            <a:pPr defTabSz="868680">
              <a:tabLst>
                <a:tab pos="330200" algn="l"/>
                <a:tab pos="660400" algn="l"/>
                <a:tab pos="977900" algn="l"/>
                <a:tab pos="1739900" algn="l"/>
                <a:tab pos="2286000" algn="l"/>
              </a:tabLst>
              <a:defRPr sz="1710">
                <a:effectLst>
                  <a:outerShdw blurRad="36195" dist="36195" dir="2700000" rotWithShape="0">
                    <a:srgbClr val="000000"/>
                  </a:outerShdw>
                </a:effectLst>
              </a:defRPr>
            </a:pPr>
            <a:r>
              <a:t>"hiding" because a far more descriptive name is </a:t>
            </a:r>
            <a:r>
              <a:rPr b="1"/>
              <a:t>Steam Reforming of </a:t>
            </a:r>
            <a:r>
              <a:rPr b="1">
                <a:solidFill>
                  <a:srgbClr val="FF6600"/>
                </a:solidFill>
              </a:rPr>
              <a:t>Methane</a:t>
            </a:r>
          </a:p>
          <a:p>
            <a:pPr defTabSz="868680">
              <a:tabLst>
                <a:tab pos="330200" algn="l"/>
                <a:tab pos="660400" algn="l"/>
                <a:tab pos="977900" algn="l"/>
                <a:tab pos="1739900" algn="l"/>
                <a:tab pos="2286000" algn="l"/>
              </a:tabLst>
              <a:defRPr sz="475">
                <a:effectLst>
                  <a:outerShdw blurRad="36195" dist="36195" dir="2700000" rotWithShape="0">
                    <a:srgbClr val="000000"/>
                  </a:outerShdw>
                </a:effectLst>
              </a:defRPr>
            </a:pPr>
            <a:endParaRPr/>
          </a:p>
          <a:p>
            <a:pPr defTabSz="868680">
              <a:tabLst>
                <a:tab pos="330200" algn="l"/>
                <a:tab pos="660400" algn="l"/>
                <a:tab pos="977900" algn="l"/>
                <a:tab pos="1739900" algn="l"/>
                <a:tab pos="2286000" algn="l"/>
              </a:tabLst>
              <a:defRPr sz="1710">
                <a:effectLst>
                  <a:outerShdw blurRad="36195" dist="36195" dir="2700000" rotWithShape="0">
                    <a:srgbClr val="000000"/>
                  </a:outerShdw>
                </a:effectLst>
              </a:defRPr>
            </a:pPr>
            <a:r>
              <a:t>	which at least hints at its underlying reactions (and problems):</a:t>
            </a:r>
          </a:p>
          <a:p>
            <a:pPr defTabSz="868680">
              <a:tabLst>
                <a:tab pos="330200" algn="l"/>
                <a:tab pos="660400" algn="l"/>
                <a:tab pos="977900" algn="l"/>
                <a:tab pos="1739900" algn="l"/>
                <a:tab pos="2286000" algn="l"/>
              </a:tabLst>
              <a:defRPr sz="475">
                <a:effectLst>
                  <a:outerShdw blurRad="36195" dist="36195" dir="2700000" rotWithShape="0">
                    <a:srgbClr val="000000"/>
                  </a:outerShdw>
                </a:effectLst>
              </a:defRPr>
            </a:pPr>
            <a:endParaRPr/>
          </a:p>
          <a:p>
            <a:pPr defTabSz="868680">
              <a:tabLst>
                <a:tab pos="330200" algn="l"/>
                <a:tab pos="660400" algn="l"/>
                <a:tab pos="5511800" algn="l"/>
              </a:tabLst>
              <a:defRPr sz="1710">
                <a:effectLst>
                  <a:outerShdw blurRad="36195" dist="36195" dir="2700000" rotWithShape="0">
                    <a:srgbClr val="000000"/>
                  </a:outerShdw>
                </a:effectLst>
              </a:defRPr>
            </a:pPr>
            <a:r>
              <a:t>		CH</a:t>
            </a:r>
            <a:r>
              <a:rPr baseline="-5999"/>
              <a:t>4</a:t>
            </a:r>
            <a:r>
              <a:t> + H</a:t>
            </a:r>
            <a:r>
              <a:rPr baseline="-5999"/>
              <a:t>2</a:t>
            </a:r>
            <a:r>
              <a:t>O (steam) =&gt; CO + 3 H</a:t>
            </a:r>
            <a:r>
              <a:rPr baseline="-5999"/>
              <a:t>2</a:t>
            </a:r>
            <a:r>
              <a:t>     	∆H = -206 kJ / mole   </a:t>
            </a:r>
          </a:p>
          <a:p>
            <a:pPr defTabSz="868680">
              <a:tabLst>
                <a:tab pos="330200" algn="l"/>
                <a:tab pos="660400" algn="l"/>
                <a:tab pos="5511800" algn="l"/>
              </a:tabLst>
              <a:defRPr sz="475">
                <a:effectLst>
                  <a:outerShdw blurRad="36195" dist="36195" dir="2700000" rotWithShape="0">
                    <a:srgbClr val="000000"/>
                  </a:outerShdw>
                </a:effectLst>
              </a:defRPr>
            </a:pPr>
            <a:endParaRPr/>
          </a:p>
          <a:p>
            <a:pPr defTabSz="868680">
              <a:tabLst>
                <a:tab pos="330200" algn="l"/>
                <a:tab pos="660400" algn="l"/>
                <a:tab pos="5511800" algn="l"/>
              </a:tabLst>
              <a:defRPr sz="1710">
                <a:effectLst>
                  <a:outerShdw blurRad="36195" dist="36195" dir="2700000" rotWithShape="0">
                    <a:srgbClr val="000000"/>
                  </a:outerShdw>
                </a:effectLst>
              </a:defRPr>
            </a:pPr>
            <a:r>
              <a:t>		CO + H</a:t>
            </a:r>
            <a:r>
              <a:rPr baseline="-5999"/>
              <a:t>2</a:t>
            </a:r>
            <a:r>
              <a:t>O (steam) =&gt; CO</a:t>
            </a:r>
            <a:r>
              <a:rPr baseline="-5999"/>
              <a:t>2</a:t>
            </a:r>
            <a:r>
              <a:t> + H</a:t>
            </a:r>
            <a:r>
              <a:rPr baseline="-5999"/>
              <a:t>2</a:t>
            </a:r>
            <a:r>
              <a:t>      	∆H = -41 kJ / mole</a:t>
            </a:r>
          </a:p>
          <a:p>
            <a:pPr defTabSz="868680">
              <a:tabLst>
                <a:tab pos="330200" algn="l"/>
                <a:tab pos="660400" algn="l"/>
                <a:tab pos="5511800" algn="l"/>
              </a:tabLst>
              <a:defRPr sz="475">
                <a:effectLst>
                  <a:outerShdw blurRad="36195" dist="36195" dir="2700000" rotWithShape="0">
                    <a:srgbClr val="000000"/>
                  </a:outerShdw>
                </a:effectLst>
              </a:defRPr>
            </a:pPr>
            <a:endParaRPr/>
          </a:p>
          <a:p>
            <a:pPr defTabSz="868680">
              <a:tabLst>
                <a:tab pos="330200" algn="l"/>
                <a:tab pos="660400" algn="l"/>
                <a:tab pos="5511800" algn="l"/>
              </a:tabLst>
              <a:defRPr sz="1710">
                <a:effectLst>
                  <a:outerShdw blurRad="36195" dist="36195" dir="2700000" rotWithShape="0">
                    <a:srgbClr val="000000"/>
                  </a:outerShdw>
                </a:effectLst>
              </a:defRPr>
            </a:pPr>
            <a:r>
              <a:t>		Combined:  </a:t>
            </a:r>
            <a:r>
              <a:rPr b="1"/>
              <a:t>CH</a:t>
            </a:r>
            <a:r>
              <a:rPr b="1" baseline="-5999"/>
              <a:t>4</a:t>
            </a:r>
            <a:r>
              <a:rPr b="1"/>
              <a:t> + 2 H</a:t>
            </a:r>
            <a:r>
              <a:rPr b="1" baseline="-5999"/>
              <a:t>2</a:t>
            </a:r>
            <a:r>
              <a:rPr b="1"/>
              <a:t>O (steam) =&gt; CO</a:t>
            </a:r>
            <a:r>
              <a:rPr b="1" baseline="-5999"/>
              <a:t>2</a:t>
            </a:r>
            <a:r>
              <a:rPr b="1"/>
              <a:t> + 4H</a:t>
            </a:r>
            <a:r>
              <a:rPr b="1" baseline="-5999"/>
              <a:t>2</a:t>
            </a:r>
            <a:r>
              <a:t>     	∆H = -247 kJ / mole</a:t>
            </a:r>
          </a:p>
          <a:p>
            <a:pPr defTabSz="868680">
              <a:tabLst>
                <a:tab pos="330200" algn="l"/>
                <a:tab pos="660400" algn="l"/>
                <a:tab pos="977900" algn="l"/>
                <a:tab pos="1739900" algn="l"/>
                <a:tab pos="2286000" algn="l"/>
              </a:tabLst>
              <a:defRPr sz="665">
                <a:effectLst>
                  <a:outerShdw blurRad="36195" dist="36195" dir="2700000" rotWithShape="0">
                    <a:srgbClr val="000000"/>
                  </a:outerShdw>
                </a:effectLst>
              </a:defRPr>
            </a:pPr>
            <a:endParaRPr/>
          </a:p>
          <a:p>
            <a:pPr algn="ctr" defTabSz="868680">
              <a:tabLst>
                <a:tab pos="330200" algn="l"/>
                <a:tab pos="660400" algn="l"/>
                <a:tab pos="977900" algn="l"/>
                <a:tab pos="1739900" algn="l"/>
                <a:tab pos="2286000" algn="l"/>
              </a:tabLst>
              <a:defRPr sz="1710" b="1">
                <a:solidFill>
                  <a:srgbClr val="FBC901"/>
                </a:solidFill>
                <a:effectLst>
                  <a:outerShdw blurRad="36195" dist="36195" dir="2700000" rotWithShape="0">
                    <a:srgbClr val="000000"/>
                  </a:outerShdw>
                </a:effectLst>
              </a:defRPr>
            </a:pPr>
            <a:r>
              <a:t>Production of supposedly "clean" H</a:t>
            </a:r>
            <a:r>
              <a:rPr baseline="-5999"/>
              <a:t>2</a:t>
            </a:r>
            <a:r>
              <a:t> is thus both energy &amp; GHG intensive</a:t>
            </a:r>
          </a:p>
          <a:p>
            <a:pPr algn="ctr" defTabSz="868680">
              <a:tabLst>
                <a:tab pos="330200" algn="l"/>
                <a:tab pos="660400" algn="l"/>
                <a:tab pos="977900" algn="l"/>
                <a:tab pos="1739900" algn="l"/>
                <a:tab pos="2286000" algn="l"/>
              </a:tabLst>
              <a:defRPr sz="855" b="1">
                <a:solidFill>
                  <a:srgbClr val="FBC901"/>
                </a:solidFill>
                <a:effectLst>
                  <a:outerShdw blurRad="36195" dist="36195" dir="2700000" rotWithShape="0">
                    <a:srgbClr val="000000"/>
                  </a:outerShdw>
                </a:effectLst>
              </a:defRPr>
            </a:pPr>
            <a:endParaRPr/>
          </a:p>
          <a:p>
            <a:pPr defTabSz="868680">
              <a:tabLst>
                <a:tab pos="330200" algn="l"/>
                <a:tab pos="660400" algn="l"/>
                <a:tab pos="977900" algn="l"/>
                <a:tab pos="1739900" algn="l"/>
                <a:tab pos="2286000" algn="l"/>
              </a:tabLst>
              <a:defRPr sz="1710">
                <a:effectLst>
                  <a:outerShdw blurRad="36195" dist="36195" dir="2700000" rotWithShape="0">
                    <a:srgbClr val="000000"/>
                  </a:outerShdw>
                </a:effectLst>
              </a:defRPr>
            </a:pPr>
            <a:r>
              <a:t>Begging the question of how the</a:t>
            </a:r>
            <a:r>
              <a:rPr b="1"/>
              <a:t> other</a:t>
            </a:r>
            <a:r>
              <a:t> 3-5% of today's H</a:t>
            </a:r>
            <a:r>
              <a:rPr baseline="-5999"/>
              <a:t>2</a:t>
            </a:r>
            <a:r>
              <a:t> is produced?</a:t>
            </a:r>
          </a:p>
          <a:p>
            <a:pPr defTabSz="868680">
              <a:tabLst>
                <a:tab pos="330200" algn="l"/>
                <a:tab pos="660400" algn="l"/>
                <a:tab pos="977900" algn="l"/>
                <a:tab pos="1739900" algn="l"/>
                <a:tab pos="2286000" algn="l"/>
              </a:tabLst>
              <a:defRPr sz="475">
                <a:effectLst>
                  <a:outerShdw blurRad="36195" dist="36195" dir="2700000" rotWithShape="0">
                    <a:srgbClr val="000000"/>
                  </a:outerShdw>
                </a:effectLst>
              </a:defRPr>
            </a:pPr>
            <a:endParaRPr/>
          </a:p>
          <a:p>
            <a:pPr defTabSz="868680">
              <a:tabLst>
                <a:tab pos="330200" algn="l"/>
                <a:tab pos="660400" algn="l"/>
                <a:tab pos="977900" algn="l"/>
                <a:tab pos="1739900" algn="l"/>
                <a:tab pos="2286000" algn="l"/>
              </a:tabLst>
              <a:defRPr sz="1710">
                <a:effectLst>
                  <a:outerShdw blurRad="36195" dist="36195" dir="2700000" rotWithShape="0">
                    <a:srgbClr val="000000"/>
                  </a:outerShdw>
                </a:effectLst>
              </a:defRPr>
            </a:pPr>
            <a:r>
              <a:t>	The answer:  Mostly via the same water electrolysis process discussed a little earlier:</a:t>
            </a:r>
          </a:p>
          <a:p>
            <a:pPr defTabSz="868680">
              <a:tabLst>
                <a:tab pos="330200" algn="l"/>
                <a:tab pos="660400" algn="l"/>
                <a:tab pos="977900" algn="l"/>
                <a:tab pos="1739900" algn="l"/>
                <a:tab pos="2286000" algn="l"/>
              </a:tabLst>
              <a:defRPr sz="475">
                <a:effectLst>
                  <a:outerShdw blurRad="36195" dist="36195" dir="2700000" rotWithShape="0">
                    <a:srgbClr val="000000"/>
                  </a:outerShdw>
                </a:effectLst>
              </a:defRPr>
            </a:pPr>
            <a:endParaRPr/>
          </a:p>
          <a:p>
            <a:pPr algn="ctr" defTabSz="868680">
              <a:tabLst>
                <a:tab pos="330200" algn="l"/>
                <a:tab pos="660400" algn="l"/>
                <a:tab pos="977900" algn="l"/>
                <a:tab pos="1739900" algn="l"/>
                <a:tab pos="2286000" algn="l"/>
              </a:tabLst>
              <a:defRPr sz="1710">
                <a:effectLst>
                  <a:outerShdw blurRad="36195" dist="36195" dir="2700000" rotWithShape="0">
                    <a:srgbClr val="000000"/>
                  </a:outerShdw>
                </a:effectLst>
              </a:defRPr>
            </a:pPr>
            <a:r>
              <a:t>2 H</a:t>
            </a:r>
            <a:r>
              <a:rPr baseline="-5999"/>
              <a:t>2</a:t>
            </a:r>
            <a:r>
              <a:t>O (liquid) &lt;=&gt; 2 H</a:t>
            </a:r>
            <a:r>
              <a:rPr baseline="-5999"/>
              <a:t>2 </a:t>
            </a:r>
            <a:r>
              <a:t>(gas) + O</a:t>
            </a:r>
            <a:r>
              <a:rPr baseline="-5999"/>
              <a:t>2 </a:t>
            </a:r>
            <a:r>
              <a:t>(gas)</a:t>
            </a:r>
          </a:p>
          <a:p>
            <a:pPr algn="ctr" defTabSz="868680">
              <a:tabLst>
                <a:tab pos="330200" algn="l"/>
                <a:tab pos="660400" algn="l"/>
                <a:tab pos="977900" algn="l"/>
                <a:tab pos="1739900" algn="l"/>
                <a:tab pos="2286000" algn="l"/>
              </a:tabLst>
              <a:defRPr sz="475">
                <a:effectLst>
                  <a:outerShdw blurRad="36195" dist="36195" dir="2700000" rotWithShape="0">
                    <a:srgbClr val="000000"/>
                  </a:outerShdw>
                </a:effectLst>
              </a:defRPr>
            </a:pPr>
            <a:endParaRPr/>
          </a:p>
          <a:p>
            <a:pPr defTabSz="868680">
              <a:tabLst>
                <a:tab pos="330200" algn="l"/>
                <a:tab pos="660400" algn="l"/>
                <a:tab pos="977900" algn="l"/>
                <a:tab pos="1739900" algn="l"/>
                <a:tab pos="2286000" algn="l"/>
              </a:tabLst>
              <a:defRPr sz="1710">
                <a:effectLst>
                  <a:outerShdw blurRad="36195" dist="36195" dir="2700000" rotWithShape="0">
                    <a:srgbClr val="000000"/>
                  </a:outerShdw>
                </a:effectLst>
              </a:defRPr>
            </a:pPr>
            <a:r>
              <a:t>	Which is still </a:t>
            </a:r>
            <a:r>
              <a:rPr b="1">
                <a:solidFill>
                  <a:srgbClr val="FBC901"/>
                </a:solidFill>
              </a:rPr>
              <a:t>energy-intensive</a:t>
            </a:r>
            <a:r>
              <a:t> and, while it </a:t>
            </a:r>
            <a:r>
              <a:rPr b="1">
                <a:solidFill>
                  <a:srgbClr val="FBC901"/>
                </a:solidFill>
              </a:rPr>
              <a:t>directly emits no GHG's</a:t>
            </a:r>
            <a:r>
              <a:t>, </a:t>
            </a:r>
          </a:p>
          <a:p>
            <a:pPr defTabSz="868680">
              <a:tabLst>
                <a:tab pos="330200" algn="l"/>
                <a:tab pos="660400" algn="l"/>
                <a:tab pos="977900" algn="l"/>
                <a:tab pos="1739900" algn="l"/>
                <a:tab pos="2286000" algn="l"/>
              </a:tabLst>
              <a:defRPr sz="475">
                <a:effectLst>
                  <a:outerShdw blurRad="36195" dist="36195" dir="2700000" rotWithShape="0">
                    <a:srgbClr val="000000"/>
                  </a:outerShdw>
                </a:effectLst>
              </a:defRPr>
            </a:pPr>
            <a:endParaRPr/>
          </a:p>
          <a:p>
            <a:pPr defTabSz="868680">
              <a:tabLst>
                <a:tab pos="330200" algn="l"/>
                <a:tab pos="660400" algn="l"/>
                <a:tab pos="977900" algn="l"/>
                <a:tab pos="1739900" algn="l"/>
                <a:tab pos="2286000" algn="l"/>
              </a:tabLst>
              <a:defRPr sz="1710">
                <a:effectLst>
                  <a:outerShdw blurRad="36195" dist="36195" dir="2700000" rotWithShape="0">
                    <a:srgbClr val="000000"/>
                  </a:outerShdw>
                </a:effectLst>
              </a:defRPr>
            </a:pPr>
            <a:r>
              <a:t>	</a:t>
            </a:r>
            <a:r>
              <a:rPr b="1"/>
              <a:t>	</a:t>
            </a:r>
            <a:r>
              <a:rPr b="1">
                <a:solidFill>
                  <a:srgbClr val="FBC901"/>
                </a:solidFill>
              </a:rPr>
              <a:t>indirectly emits GHG's</a:t>
            </a:r>
            <a:r>
              <a:t> if the required electricity comes from a still </a:t>
            </a:r>
            <a:r>
              <a:rPr b="1">
                <a:solidFill>
                  <a:srgbClr val="FF6600"/>
                </a:solidFill>
              </a:rPr>
              <a:t>non-Green Grid</a:t>
            </a:r>
          </a:p>
          <a:p>
            <a:pPr defTabSz="868680">
              <a:tabLst>
                <a:tab pos="330200" algn="l"/>
                <a:tab pos="660400" algn="l"/>
                <a:tab pos="977900" algn="l"/>
                <a:tab pos="1739900" algn="l"/>
                <a:tab pos="2286000" algn="l"/>
              </a:tabLst>
              <a:defRPr sz="665">
                <a:effectLst>
                  <a:outerShdw blurRad="36195" dist="36195" dir="2700000" rotWithShape="0">
                    <a:srgbClr val="000000"/>
                  </a:outerShdw>
                </a:effectLst>
              </a:defRPr>
            </a:pPr>
            <a:endParaRPr/>
          </a:p>
          <a:p>
            <a:pPr defTabSz="868680">
              <a:tabLst>
                <a:tab pos="330200" algn="l"/>
                <a:tab pos="660400" algn="l"/>
                <a:tab pos="977900" algn="l"/>
                <a:tab pos="1739900" algn="l"/>
                <a:tab pos="2286000" algn="l"/>
              </a:tabLst>
              <a:defRPr sz="1710">
                <a:effectLst>
                  <a:outerShdw blurRad="36195" dist="36195" dir="2700000" rotWithShape="0">
                    <a:srgbClr val="000000"/>
                  </a:outerShdw>
                </a:effectLst>
              </a:defRPr>
            </a:pPr>
            <a:r>
              <a:t>	Resurrecting familiar questions about when &amp; where FCEVs become cleaner than ICEs</a:t>
            </a:r>
          </a:p>
        </p:txBody>
      </p:sp>
      <p:sp>
        <p:nvSpPr>
          <p:cNvPr id="2874" name="Rectangle 5"/>
          <p:cNvSpPr txBox="1"/>
          <p:nvPr/>
        </p:nvSpPr>
        <p:spPr>
          <a:xfrm>
            <a:off x="20389" y="6596920"/>
            <a:ext cx="9103222"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https://en.wikipedia.org/wiki/Fuel_cell         2) https://en.wikipedia.org/wiki/Hydrogen_production</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6" name="Rectangle 2"/>
          <p:cNvSpPr txBox="1">
            <a:spLocks noGrp="1"/>
          </p:cNvSpPr>
          <p:nvPr>
            <p:ph type="title"/>
          </p:nvPr>
        </p:nvSpPr>
        <p:spPr>
          <a:xfrm>
            <a:off x="304800" y="12699"/>
            <a:ext cx="8534400" cy="422260"/>
          </a:xfrm>
          <a:prstGeom prst="rect">
            <a:avLst/>
          </a:prstGeom>
        </p:spPr>
        <p:txBody>
          <a:bodyPr/>
          <a:lstStyle/>
          <a:p>
            <a:pPr defTabSz="886968">
              <a:defRPr sz="1940">
                <a:effectLst>
                  <a:outerShdw blurRad="36957" dist="36957" dir="2700000" rotWithShape="0">
                    <a:srgbClr val="000000"/>
                  </a:outerShdw>
                </a:effectLst>
              </a:defRPr>
            </a:pPr>
            <a:r>
              <a:t>Answers again call for full </a:t>
            </a:r>
            <a:r>
              <a:rPr b="1">
                <a:solidFill>
                  <a:srgbClr val="FBC901"/>
                </a:solidFill>
              </a:rPr>
              <a:t>FCEV "Well-to-Wheel" Energy &amp; GHG Analyses</a:t>
            </a:r>
          </a:p>
        </p:txBody>
      </p:sp>
      <p:sp>
        <p:nvSpPr>
          <p:cNvPr id="2877" name="Rectangle 3"/>
          <p:cNvSpPr txBox="1">
            <a:spLocks noGrp="1"/>
          </p:cNvSpPr>
          <p:nvPr>
            <p:ph type="body" idx="1"/>
          </p:nvPr>
        </p:nvSpPr>
        <p:spPr>
          <a:xfrm>
            <a:off x="127000" y="579406"/>
            <a:ext cx="8966200" cy="2916940"/>
          </a:xfrm>
          <a:prstGeom prst="rect">
            <a:avLst/>
          </a:prstGeom>
        </p:spPr>
        <p:txBody>
          <a:bodyPr/>
          <a:lstStyle/>
          <a:p>
            <a:pPr algn="ctr">
              <a:tabLst>
                <a:tab pos="431800" algn="l"/>
                <a:tab pos="1003300" algn="l"/>
                <a:tab pos="1473200" algn="l"/>
                <a:tab pos="1930400" algn="l"/>
                <a:tab pos="2387600" algn="l"/>
              </a:tabLst>
            </a:pPr>
            <a:r>
              <a:t>But recall that:	  Well-to-Wheel  =  Well-to-Tank  +  Tank-to Wheel</a:t>
            </a:r>
          </a:p>
          <a:p>
            <a:pPr>
              <a:tabLst>
                <a:tab pos="431800" algn="l"/>
                <a:tab pos="1003300" algn="l"/>
                <a:tab pos="1473200" algn="l"/>
                <a:tab pos="1930400" algn="l"/>
                <a:tab pos="2387600" algn="l"/>
              </a:tabLst>
              <a:defRPr sz="700"/>
            </a:pPr>
            <a:endParaRPr/>
          </a:p>
          <a:p>
            <a:pPr>
              <a:tabLst>
                <a:tab pos="431800" algn="l"/>
                <a:tab pos="1003300" algn="l"/>
                <a:tab pos="1473200" algn="l"/>
                <a:tab pos="1930400" algn="l"/>
                <a:tab pos="2387600" algn="l"/>
              </a:tabLst>
            </a:pPr>
            <a:r>
              <a:t>Eliminating "Well" GHG emissions requires </a:t>
            </a:r>
            <a:r>
              <a:rPr b="1"/>
              <a:t>Electrolysis </a:t>
            </a:r>
            <a:r>
              <a:t>powered by a Green Grid</a:t>
            </a:r>
          </a:p>
          <a:p>
            <a:pPr>
              <a:tabLst>
                <a:tab pos="431800" algn="l"/>
                <a:tab pos="1003300" algn="l"/>
                <a:tab pos="1473200" algn="l"/>
                <a:tab pos="1930400" algn="l"/>
                <a:tab pos="2387600" algn="l"/>
              </a:tabLst>
              <a:defRPr sz="900"/>
            </a:pPr>
            <a:endParaRPr/>
          </a:p>
          <a:p>
            <a:pPr>
              <a:tabLst>
                <a:tab pos="431800" algn="l"/>
                <a:tab pos="1003300" algn="l"/>
                <a:tab pos="1473200" algn="l"/>
                <a:tab pos="1930400" algn="l"/>
                <a:tab pos="2387600" algn="l"/>
              </a:tabLst>
            </a:pPr>
            <a:r>
              <a:t>	But how would that H</a:t>
            </a:r>
            <a:r>
              <a:rPr baseline="-5999"/>
              <a:t>2</a:t>
            </a:r>
            <a:r>
              <a:t> then get from that "Well" to the vehicle's tank?</a:t>
            </a:r>
          </a:p>
          <a:p>
            <a:pPr>
              <a:tabLst>
                <a:tab pos="431800" algn="l"/>
                <a:tab pos="1003300" algn="l"/>
                <a:tab pos="1473200" algn="l"/>
                <a:tab pos="1930400" algn="l"/>
                <a:tab pos="2387600" algn="l"/>
              </a:tabLst>
              <a:defRPr sz="1500"/>
            </a:pPr>
            <a:endParaRPr/>
          </a:p>
          <a:p>
            <a:pPr>
              <a:tabLst>
                <a:tab pos="431800" algn="l"/>
                <a:tab pos="1003300" algn="l"/>
                <a:tab pos="1473200" algn="l"/>
                <a:tab pos="1930400" algn="l"/>
                <a:tab pos="2387600" algn="l"/>
              </a:tabLst>
              <a:defRPr b="1">
                <a:solidFill>
                  <a:srgbClr val="FBC901"/>
                </a:solidFill>
              </a:defRPr>
            </a:pPr>
            <a:r>
              <a:t>The futuristic scenario is that of H</a:t>
            </a:r>
            <a:r>
              <a:rPr baseline="-5999"/>
              <a:t>2</a:t>
            </a:r>
            <a:r>
              <a:t> completely replacing methane natural gas</a:t>
            </a:r>
          </a:p>
          <a:p>
            <a:pPr>
              <a:tabLst>
                <a:tab pos="431800" algn="l"/>
                <a:tab pos="1003300" algn="l"/>
                <a:tab pos="1473200" algn="l"/>
                <a:tab pos="1930400" algn="l"/>
                <a:tab pos="2387600" algn="l"/>
              </a:tabLst>
              <a:defRPr sz="500"/>
            </a:pPr>
            <a:endParaRPr/>
          </a:p>
          <a:p>
            <a:pPr>
              <a:tabLst>
                <a:tab pos="431800" algn="l"/>
                <a:tab pos="1003300" algn="l"/>
                <a:tab pos="1473200" algn="l"/>
                <a:tab pos="1930400" algn="l"/>
                <a:tab pos="2387600" algn="l"/>
              </a:tabLst>
            </a:pPr>
            <a:r>
              <a:t>	Allowing it to travel through mostly existing pipelines from far-distant "wells," </a:t>
            </a:r>
          </a:p>
          <a:p>
            <a:pPr>
              <a:tabLst>
                <a:tab pos="431800" algn="l"/>
                <a:tab pos="1003300" algn="l"/>
                <a:tab pos="1473200" algn="l"/>
                <a:tab pos="1930400" algn="l"/>
                <a:tab pos="2387600" algn="l"/>
              </a:tabLst>
              <a:defRPr sz="900"/>
            </a:pPr>
            <a:endParaRPr/>
          </a:p>
          <a:p>
            <a:pPr>
              <a:tabLst>
                <a:tab pos="431800" algn="l"/>
                <a:tab pos="1003300" algn="l"/>
                <a:tab pos="1473200" algn="l"/>
                <a:tab pos="1930400" algn="l"/>
                <a:tab pos="2387600" algn="l"/>
              </a:tabLst>
            </a:pPr>
            <a:r>
              <a:t>		with those "wells" then being huge industrialized Water Electrolysis Plants</a:t>
            </a:r>
          </a:p>
        </p:txBody>
      </p:sp>
      <p:pic>
        <p:nvPicPr>
          <p:cNvPr id="2878" name="Picture 4" descr="Picture 4"/>
          <p:cNvPicPr>
            <a:picLocks noChangeAspect="1"/>
          </p:cNvPicPr>
          <p:nvPr/>
        </p:nvPicPr>
        <p:blipFill>
          <a:blip r:embed="rId2"/>
          <a:stretch>
            <a:fillRect/>
          </a:stretch>
        </p:blipFill>
        <p:spPr>
          <a:xfrm>
            <a:off x="2374900" y="3705171"/>
            <a:ext cx="4484176" cy="2916940"/>
          </a:xfrm>
          <a:prstGeom prst="rect">
            <a:avLst/>
          </a:prstGeom>
          <a:ln w="12700">
            <a:miter lim="400000"/>
          </a:ln>
        </p:spPr>
      </p:pic>
      <p:sp>
        <p:nvSpPr>
          <p:cNvPr id="2879" name="Rectangle 5"/>
          <p:cNvSpPr txBox="1"/>
          <p:nvPr/>
        </p:nvSpPr>
        <p:spPr>
          <a:xfrm>
            <a:off x="7251700" y="4637814"/>
            <a:ext cx="1855044" cy="9754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http://www.eia.gov/pub/oil_gas/natural_gas/analysis_publications/ngpipeline/images/compressorMap.gif</a:t>
            </a:r>
          </a:p>
        </p:txBody>
      </p:sp>
      <p:sp>
        <p:nvSpPr>
          <p:cNvPr id="2880" name="Rectangle 3"/>
          <p:cNvSpPr txBox="1"/>
          <p:nvPr/>
        </p:nvSpPr>
        <p:spPr>
          <a:xfrm>
            <a:off x="60105" y="4618466"/>
            <a:ext cx="2014295" cy="139849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1016000" algn="l"/>
                <a:tab pos="1473200" algn="l"/>
                <a:tab pos="1930400" algn="l"/>
                <a:tab pos="2387600" algn="l"/>
              </a:tabLst>
              <a:defRPr sz="1600">
                <a:solidFill>
                  <a:srgbClr val="FFFFFF"/>
                </a:solidFill>
                <a:effectLst>
                  <a:outerShdw blurRad="38100" dist="38100" dir="2700000" rotWithShape="0">
                    <a:srgbClr val="000000"/>
                  </a:outerShdw>
                </a:effectLst>
                <a:latin typeface="+mn-lt"/>
                <a:ea typeface="+mn-ea"/>
                <a:cs typeface="+mn-cs"/>
                <a:sym typeface="Arial"/>
              </a:defRPr>
            </a:pPr>
            <a:r>
              <a:t>Existing U.S. </a:t>
            </a:r>
          </a:p>
          <a:p>
            <a:pPr algn="ctr">
              <a:spcBef>
                <a:spcPts val="400"/>
              </a:spcBef>
              <a:tabLst>
                <a:tab pos="444500" algn="l"/>
                <a:tab pos="1016000" algn="l"/>
                <a:tab pos="1473200" algn="l"/>
                <a:tab pos="1930400" algn="l"/>
                <a:tab pos="2387600" algn="l"/>
              </a:tabLst>
              <a:defRPr sz="50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sz="1600">
                <a:solidFill>
                  <a:srgbClr val="FFFFFF"/>
                </a:solidFill>
                <a:effectLst>
                  <a:outerShdw blurRad="38100" dist="38100" dir="2700000" rotWithShape="0">
                    <a:srgbClr val="000000"/>
                  </a:outerShdw>
                </a:effectLst>
                <a:latin typeface="+mn-lt"/>
                <a:ea typeface="+mn-ea"/>
                <a:cs typeface="+mn-cs"/>
                <a:sym typeface="Arial"/>
              </a:defRPr>
            </a:pPr>
            <a:r>
              <a:t>Natural Gas </a:t>
            </a:r>
          </a:p>
          <a:p>
            <a:pPr algn="ctr">
              <a:spcBef>
                <a:spcPts val="400"/>
              </a:spcBef>
              <a:tabLst>
                <a:tab pos="444500" algn="l"/>
                <a:tab pos="1016000" algn="l"/>
                <a:tab pos="1473200" algn="l"/>
                <a:tab pos="1930400" algn="l"/>
                <a:tab pos="2387600" algn="l"/>
              </a:tabLst>
              <a:defRPr sz="60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sz="1600">
                <a:solidFill>
                  <a:srgbClr val="FFFFFF"/>
                </a:solidFill>
                <a:effectLst>
                  <a:outerShdw blurRad="38100" dist="38100" dir="2700000" rotWithShape="0">
                    <a:srgbClr val="000000"/>
                  </a:outerShdw>
                </a:effectLst>
                <a:latin typeface="+mn-lt"/>
                <a:ea typeface="+mn-ea"/>
                <a:cs typeface="+mn-cs"/>
                <a:sym typeface="Arial"/>
              </a:defRPr>
            </a:pPr>
            <a:r>
              <a:t>Pipeline Network:</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2" name="Rectangle 5"/>
          <p:cNvSpPr txBox="1"/>
          <p:nvPr/>
        </p:nvSpPr>
        <p:spPr>
          <a:xfrm>
            <a:off x="304800" y="5644420"/>
            <a:ext cx="8534400" cy="11278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https://cleantechnica.com/2018/09/14/a-look-at-hydrogen-fueling-infrastructure-in-2018/</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https://ww2.arb.ca.gov/sites/default/files/2020-09/ab8_report_2020.pdf</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3) https://www.wardsauto.com/technology/costs-check-growth-fuel-cell-infrastructure</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4) https://www.thedrive.com/tech/33408/why-we-still-cant-deliver-on-the-promise-of-hydrogen-cars</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5) https://calmatters.org/environment/2020/01/why-california-hydrogen-cars-2020/?</a:t>
            </a:r>
          </a:p>
        </p:txBody>
      </p:sp>
      <p:sp>
        <p:nvSpPr>
          <p:cNvPr id="2883" name="Rectangle 2"/>
          <p:cNvSpPr txBox="1">
            <a:spLocks noGrp="1"/>
          </p:cNvSpPr>
          <p:nvPr>
            <p:ph type="title"/>
          </p:nvPr>
        </p:nvSpPr>
        <p:spPr>
          <a:xfrm>
            <a:off x="66426" y="76199"/>
            <a:ext cx="9011148" cy="410701"/>
          </a:xfrm>
          <a:prstGeom prst="rect">
            <a:avLst/>
          </a:prstGeom>
        </p:spPr>
        <p:txBody>
          <a:bodyPr/>
          <a:lstStyle/>
          <a:p>
            <a:pPr>
              <a:defRPr sz="1900"/>
            </a:pPr>
            <a:r>
              <a:t>But that would likely require </a:t>
            </a:r>
            <a:r>
              <a:rPr b="1"/>
              <a:t>complete</a:t>
            </a:r>
            <a:r>
              <a:t> North American CH</a:t>
            </a:r>
            <a:r>
              <a:rPr baseline="-5999"/>
              <a:t>4</a:t>
            </a:r>
            <a:r>
              <a:t> to H</a:t>
            </a:r>
            <a:r>
              <a:rPr baseline="-5999"/>
              <a:t>2</a:t>
            </a:r>
            <a:r>
              <a:t> conversion</a:t>
            </a:r>
          </a:p>
        </p:txBody>
      </p:sp>
      <p:sp>
        <p:nvSpPr>
          <p:cNvPr id="2884" name="Rectangle 3"/>
          <p:cNvSpPr txBox="1">
            <a:spLocks noGrp="1"/>
          </p:cNvSpPr>
          <p:nvPr>
            <p:ph type="body" idx="1"/>
          </p:nvPr>
        </p:nvSpPr>
        <p:spPr>
          <a:xfrm>
            <a:off x="63500" y="706406"/>
            <a:ext cx="9011147" cy="4853448"/>
          </a:xfrm>
          <a:prstGeom prst="rect">
            <a:avLst/>
          </a:prstGeom>
        </p:spPr>
        <p:txBody>
          <a:bodyPr/>
          <a:lstStyle/>
          <a:p>
            <a:pPr defTabSz="868680">
              <a:tabLst>
                <a:tab pos="381000" algn="l"/>
                <a:tab pos="812800" algn="l"/>
                <a:tab pos="1257300" algn="l"/>
                <a:tab pos="1689100" algn="l"/>
                <a:tab pos="2120900" algn="l"/>
              </a:tabLst>
              <a:defRPr sz="1710">
                <a:effectLst>
                  <a:outerShdw blurRad="36195" dist="36195" dir="2700000" rotWithShape="0">
                    <a:srgbClr val="000000"/>
                  </a:outerShdw>
                </a:effectLst>
              </a:defRPr>
            </a:pPr>
            <a:r>
              <a:t>Which presents </a:t>
            </a:r>
            <a:r>
              <a:rPr b="1"/>
              <a:t>huge</a:t>
            </a:r>
            <a:r>
              <a:t> challenges and complexities, as elaborated</a:t>
            </a:r>
          </a:p>
          <a:p>
            <a:pPr defTabSz="868680">
              <a:tabLst>
                <a:tab pos="381000" algn="l"/>
                <a:tab pos="812800" algn="l"/>
                <a:tab pos="1257300" algn="l"/>
                <a:tab pos="1689100" algn="l"/>
                <a:tab pos="2120900" algn="l"/>
              </a:tabLst>
              <a:defRPr sz="665">
                <a:effectLst>
                  <a:outerShdw blurRad="36195" dist="36195" dir="2700000" rotWithShape="0">
                    <a:srgbClr val="000000"/>
                  </a:outerShdw>
                </a:effectLst>
              </a:defRPr>
            </a:pPr>
            <a:endParaRPr/>
          </a:p>
          <a:p>
            <a:pPr defTabSz="868680">
              <a:tabLst>
                <a:tab pos="381000" algn="l"/>
                <a:tab pos="812800" algn="l"/>
                <a:tab pos="1257300" algn="l"/>
                <a:tab pos="1689100" algn="l"/>
                <a:tab pos="2120900" algn="l"/>
              </a:tabLst>
              <a:defRPr sz="1710">
                <a:effectLst>
                  <a:outerShdw blurRad="36195" dist="36195" dir="2700000" rotWithShape="0">
                    <a:srgbClr val="000000"/>
                  </a:outerShdw>
                </a:effectLst>
              </a:defRPr>
            </a:pPr>
            <a:r>
              <a:t>	in my separate full note set:  </a:t>
            </a:r>
            <a:r>
              <a:rPr b="1"/>
              <a:t>A Hydrogen Economy</a:t>
            </a:r>
            <a:r>
              <a:t> (</a:t>
            </a:r>
            <a:r>
              <a:rPr u="sng">
                <a:solidFill>
                  <a:srgbClr val="00CCFF"/>
                </a:solidFill>
                <a:uFill>
                  <a:solidFill>
                    <a:srgbClr val="00CCFF"/>
                  </a:solidFill>
                </a:uFill>
                <a:hlinkClick r:id="rId2"/>
              </a:rPr>
              <a:t>pptx</a:t>
            </a:r>
            <a:r>
              <a:t> / </a:t>
            </a:r>
            <a:r>
              <a:rPr u="sng">
                <a:solidFill>
                  <a:srgbClr val="00CCFF"/>
                </a:solidFill>
                <a:uFill>
                  <a:solidFill>
                    <a:srgbClr val="00CCFF"/>
                  </a:solidFill>
                </a:uFill>
                <a:hlinkClick r:id="rId3"/>
              </a:rPr>
              <a:t>pdf</a:t>
            </a:r>
            <a:r>
              <a:t> /</a:t>
            </a:r>
            <a:r>
              <a:rPr u="sng">
                <a:solidFill>
                  <a:srgbClr val="00CCFF"/>
                </a:solidFill>
                <a:uFill>
                  <a:solidFill>
                    <a:srgbClr val="00CCFF"/>
                  </a:solidFill>
                </a:uFill>
                <a:hlinkClick r:id="rId4"/>
              </a:rPr>
              <a:t>key</a:t>
            </a:r>
            <a:r>
              <a:t>)</a:t>
            </a:r>
          </a:p>
          <a:p>
            <a:pPr defTabSz="868680">
              <a:tabLst>
                <a:tab pos="381000" algn="l"/>
                <a:tab pos="812800" algn="l"/>
                <a:tab pos="1257300" algn="l"/>
                <a:tab pos="1689100" algn="l"/>
                <a:tab pos="2120900" algn="l"/>
              </a:tabLst>
              <a:defRPr sz="855">
                <a:effectLst>
                  <a:outerShdw blurRad="36195" dist="36195" dir="2700000" rotWithShape="0">
                    <a:srgbClr val="000000"/>
                  </a:outerShdw>
                </a:effectLst>
              </a:defRPr>
            </a:pPr>
            <a:endParaRPr/>
          </a:p>
          <a:p>
            <a:pPr defTabSz="868680">
              <a:tabLst>
                <a:tab pos="381000" algn="l"/>
                <a:tab pos="812800" algn="l"/>
                <a:tab pos="1257300" algn="l"/>
                <a:tab pos="1689100" algn="l"/>
                <a:tab pos="2120900" algn="l"/>
              </a:tabLst>
              <a:defRPr sz="1710" b="1">
                <a:solidFill>
                  <a:srgbClr val="FBC901"/>
                </a:solidFill>
                <a:effectLst>
                  <a:outerShdw blurRad="36195" dist="36195" dir="2700000" rotWithShape="0">
                    <a:srgbClr val="000000"/>
                  </a:outerShdw>
                </a:effectLst>
              </a:defRPr>
            </a:pPr>
            <a:r>
              <a:t>A simpler &amp; nearer-term scenario is building smaller local </a:t>
            </a:r>
          </a:p>
          <a:p>
            <a:pPr algn="r" defTabSz="868680">
              <a:tabLst>
                <a:tab pos="381000" algn="l"/>
                <a:tab pos="812800" algn="l"/>
                <a:tab pos="1257300" algn="l"/>
                <a:tab pos="1689100" algn="l"/>
                <a:tab pos="2120900" algn="l"/>
              </a:tabLst>
              <a:defRPr sz="1710" b="1">
                <a:solidFill>
                  <a:srgbClr val="FBC901"/>
                </a:solidFill>
                <a:effectLst>
                  <a:outerShdw blurRad="36195" dist="36195" dir="2700000" rotWithShape="0">
                    <a:srgbClr val="000000"/>
                  </a:outerShdw>
                </a:effectLst>
              </a:defRPr>
            </a:pPr>
            <a:r>
              <a:t>hydrogen depots roughly equivalent to today's gasoline stations</a:t>
            </a:r>
          </a:p>
          <a:p>
            <a:pPr algn="r" defTabSz="868680">
              <a:tabLst>
                <a:tab pos="381000" algn="l"/>
                <a:tab pos="812800" algn="l"/>
                <a:tab pos="1257300" algn="l"/>
                <a:tab pos="1689100" algn="l"/>
                <a:tab pos="2120900" algn="l"/>
              </a:tabLst>
              <a:defRPr sz="665">
                <a:effectLst>
                  <a:outerShdw blurRad="36195" dist="36195" dir="2700000" rotWithShape="0">
                    <a:srgbClr val="000000"/>
                  </a:outerShdw>
                </a:effectLst>
              </a:defRPr>
            </a:pPr>
            <a:endParaRPr/>
          </a:p>
          <a:p>
            <a:pPr defTabSz="868680">
              <a:tabLst>
                <a:tab pos="381000" algn="l"/>
                <a:tab pos="812800" algn="l"/>
                <a:tab pos="1257300" algn="l"/>
                <a:tab pos="1689100" algn="l"/>
                <a:tab pos="2120900" algn="l"/>
              </a:tabLst>
              <a:defRPr sz="1710">
                <a:effectLst>
                  <a:outerShdw blurRad="36195" dist="36195" dir="2700000" rotWithShape="0">
                    <a:srgbClr val="000000"/>
                  </a:outerShdw>
                </a:effectLst>
              </a:defRPr>
            </a:pPr>
            <a:r>
              <a:t>	As supplied by trucked-in hydrogen, or by hydrogen electrolyzed on-site from H2O</a:t>
            </a:r>
          </a:p>
          <a:p>
            <a:pPr defTabSz="868680">
              <a:tabLst>
                <a:tab pos="381000" algn="l"/>
                <a:tab pos="812800" algn="l"/>
                <a:tab pos="1257300" algn="l"/>
                <a:tab pos="1689100" algn="l"/>
                <a:tab pos="2120900" algn="l"/>
              </a:tabLst>
              <a:defRPr sz="855">
                <a:effectLst>
                  <a:outerShdw blurRad="36195" dist="36195" dir="2700000" rotWithShape="0">
                    <a:srgbClr val="000000"/>
                  </a:outerShdw>
                </a:effectLst>
              </a:defRPr>
            </a:pPr>
            <a:endParaRPr/>
          </a:p>
          <a:p>
            <a:pPr defTabSz="868680">
              <a:tabLst>
                <a:tab pos="381000" algn="l"/>
                <a:tab pos="812800" algn="l"/>
                <a:tab pos="1257300" algn="l"/>
                <a:tab pos="1689100" algn="l"/>
                <a:tab pos="2120900" algn="l"/>
              </a:tabLst>
              <a:defRPr sz="1710">
                <a:effectLst>
                  <a:outerShdw blurRad="36195" dist="36195" dir="2700000" rotWithShape="0">
                    <a:srgbClr val="000000"/>
                  </a:outerShdw>
                </a:effectLst>
              </a:defRPr>
            </a:pPr>
            <a:r>
              <a:t>This scenario </a:t>
            </a:r>
            <a:r>
              <a:rPr b="1"/>
              <a:t>is</a:t>
            </a:r>
            <a:r>
              <a:t> being tested, at least on a small scale, in California</a:t>
            </a:r>
          </a:p>
          <a:p>
            <a:pPr defTabSz="868680">
              <a:tabLst>
                <a:tab pos="381000" algn="l"/>
                <a:tab pos="812800" algn="l"/>
                <a:tab pos="1257300" algn="l"/>
                <a:tab pos="1689100" algn="l"/>
                <a:tab pos="2120900" algn="l"/>
              </a:tabLst>
              <a:defRPr sz="760">
                <a:effectLst>
                  <a:outerShdw blurRad="36195" dist="36195" dir="2700000" rotWithShape="0">
                    <a:srgbClr val="000000"/>
                  </a:outerShdw>
                </a:effectLst>
              </a:defRPr>
            </a:pPr>
            <a:endParaRPr/>
          </a:p>
          <a:p>
            <a:pPr defTabSz="868680">
              <a:tabLst>
                <a:tab pos="381000" algn="l"/>
                <a:tab pos="812800" algn="l"/>
                <a:tab pos="1257300" algn="l"/>
                <a:tab pos="1689100" algn="l"/>
                <a:tab pos="2120900" algn="l"/>
              </a:tabLst>
              <a:defRPr sz="1710">
                <a:effectLst>
                  <a:outerShdw blurRad="36195" dist="36195" dir="2700000" rotWithShape="0">
                    <a:srgbClr val="000000"/>
                  </a:outerShdw>
                </a:effectLst>
              </a:defRPr>
            </a:pPr>
            <a:r>
              <a:t>	Building such a "start from scratch" infrastructure has proven challenging, </a:t>
            </a:r>
            <a:r>
              <a:rPr baseline="31999"/>
              <a:t>1, 2</a:t>
            </a:r>
          </a:p>
          <a:p>
            <a:pPr defTabSz="868680">
              <a:tabLst>
                <a:tab pos="381000" algn="l"/>
                <a:tab pos="812800" algn="l"/>
                <a:tab pos="1257300" algn="l"/>
                <a:tab pos="1689100" algn="l"/>
                <a:tab pos="2120900" algn="l"/>
              </a:tabLst>
              <a:defRPr sz="665">
                <a:effectLst>
                  <a:outerShdw blurRad="36195" dist="36195" dir="2700000" rotWithShape="0">
                    <a:srgbClr val="000000"/>
                  </a:outerShdw>
                </a:effectLst>
              </a:defRPr>
            </a:pPr>
            <a:endParaRPr/>
          </a:p>
          <a:p>
            <a:pPr defTabSz="868680">
              <a:tabLst>
                <a:tab pos="381000" algn="l"/>
                <a:tab pos="812800" algn="l"/>
                <a:tab pos="1257300" algn="l"/>
                <a:tab pos="1689100" algn="l"/>
                <a:tab pos="2120900" algn="l"/>
              </a:tabLst>
              <a:defRPr sz="1710">
                <a:effectLst>
                  <a:outerShdw blurRad="36195" dist="36195" dir="2700000" rotWithShape="0">
                    <a:srgbClr val="000000"/>
                  </a:outerShdw>
                </a:effectLst>
              </a:defRPr>
            </a:pPr>
            <a:r>
              <a:t>		as has been noted in press with titles such as:</a:t>
            </a:r>
          </a:p>
          <a:p>
            <a:pPr defTabSz="868680">
              <a:tabLst>
                <a:tab pos="381000" algn="l"/>
                <a:tab pos="812800" algn="l"/>
                <a:tab pos="1257300" algn="l"/>
                <a:tab pos="1689100" algn="l"/>
                <a:tab pos="2120900" algn="l"/>
              </a:tabLst>
              <a:defRPr sz="665">
                <a:effectLst>
                  <a:outerShdw blurRad="36195" dist="36195" dir="2700000" rotWithShape="0">
                    <a:srgbClr val="000000"/>
                  </a:outerShdw>
                </a:effectLst>
              </a:defRPr>
            </a:pPr>
            <a:r>
              <a:t>		</a:t>
            </a:r>
          </a:p>
          <a:p>
            <a:pPr algn="ctr" defTabSz="868680">
              <a:tabLst>
                <a:tab pos="381000" algn="l"/>
                <a:tab pos="812800" algn="l"/>
                <a:tab pos="1257300" algn="l"/>
                <a:tab pos="1689100" algn="l"/>
                <a:tab pos="2120900" algn="l"/>
              </a:tabLst>
              <a:defRPr sz="1710" i="1">
                <a:effectLst>
                  <a:outerShdw blurRad="36195" dist="36195" dir="2700000" rotWithShape="0">
                    <a:srgbClr val="000000"/>
                  </a:outerShdw>
                </a:effectLst>
              </a:defRPr>
            </a:pPr>
            <a:r>
              <a:t>"</a:t>
            </a:r>
            <a:r>
              <a:rPr b="1"/>
              <a:t>Costs Check Growth of Fuel-Cell Infrastructure</a:t>
            </a:r>
            <a:r>
              <a:t>" </a:t>
            </a:r>
            <a:r>
              <a:rPr baseline="31999"/>
              <a:t>3</a:t>
            </a:r>
          </a:p>
          <a:p>
            <a:pPr algn="ctr" defTabSz="868680">
              <a:tabLst>
                <a:tab pos="381000" algn="l"/>
                <a:tab pos="812800" algn="l"/>
                <a:tab pos="1257300" algn="l"/>
                <a:tab pos="1689100" algn="l"/>
                <a:tab pos="2120900" algn="l"/>
              </a:tabLst>
              <a:defRPr sz="665" i="1">
                <a:effectLst>
                  <a:outerShdw blurRad="36195" dist="36195" dir="2700000" rotWithShape="0">
                    <a:srgbClr val="000000"/>
                  </a:outerShdw>
                </a:effectLst>
              </a:defRPr>
            </a:pPr>
            <a:endParaRPr/>
          </a:p>
          <a:p>
            <a:pPr algn="ctr" defTabSz="868680">
              <a:tabLst>
                <a:tab pos="381000" algn="l"/>
                <a:tab pos="812800" algn="l"/>
                <a:tab pos="1257300" algn="l"/>
                <a:tab pos="1689100" algn="l"/>
                <a:tab pos="2120900" algn="l"/>
              </a:tabLst>
              <a:defRPr sz="1710" i="1">
                <a:effectLst>
                  <a:outerShdw blurRad="36195" dist="36195" dir="2700000" rotWithShape="0">
                    <a:srgbClr val="000000"/>
                  </a:outerShdw>
                </a:effectLst>
              </a:defRPr>
            </a:pPr>
            <a:r>
              <a:t>"</a:t>
            </a:r>
            <a:r>
              <a:rPr b="1"/>
              <a:t>Why We Still Can't Deliver on the Promise of Hydrogen Cars</a:t>
            </a:r>
            <a:r>
              <a:t>" </a:t>
            </a:r>
            <a:r>
              <a:rPr baseline="31999"/>
              <a:t>4</a:t>
            </a:r>
          </a:p>
          <a:p>
            <a:pPr algn="ctr" defTabSz="868680">
              <a:tabLst>
                <a:tab pos="381000" algn="l"/>
                <a:tab pos="812800" algn="l"/>
                <a:tab pos="1257300" algn="l"/>
                <a:tab pos="1689100" algn="l"/>
                <a:tab pos="2120900" algn="l"/>
              </a:tabLst>
              <a:defRPr sz="665" i="1">
                <a:effectLst>
                  <a:outerShdw blurRad="36195" dist="36195" dir="2700000" rotWithShape="0">
                    <a:srgbClr val="000000"/>
                  </a:outerShdw>
                </a:effectLst>
              </a:defRPr>
            </a:pPr>
            <a:endParaRPr baseline="31999"/>
          </a:p>
          <a:p>
            <a:pPr algn="ctr" defTabSz="868680">
              <a:tabLst>
                <a:tab pos="381000" algn="l"/>
                <a:tab pos="812800" algn="l"/>
                <a:tab pos="1257300" algn="l"/>
                <a:tab pos="1689100" algn="l"/>
                <a:tab pos="2120900" algn="l"/>
              </a:tabLst>
              <a:defRPr sz="1710" i="1">
                <a:effectLst>
                  <a:outerShdw blurRad="36195" dist="36195" dir="2700000" rotWithShape="0">
                    <a:srgbClr val="000000"/>
                  </a:outerShdw>
                </a:effectLst>
              </a:defRPr>
            </a:pPr>
            <a:r>
              <a:t>"</a:t>
            </a:r>
            <a:r>
              <a:rPr b="1"/>
              <a:t>California’s ‘Hydrogen Highway’ Never Happened - Could 2020 Change That?</a:t>
            </a:r>
            <a:r>
              <a:t>" </a:t>
            </a:r>
            <a:r>
              <a:rPr baseline="31999"/>
              <a:t>5</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6" name="Rectangle 2"/>
          <p:cNvSpPr txBox="1">
            <a:spLocks noGrp="1"/>
          </p:cNvSpPr>
          <p:nvPr>
            <p:ph type="title"/>
          </p:nvPr>
        </p:nvSpPr>
        <p:spPr>
          <a:xfrm>
            <a:off x="66426" y="76199"/>
            <a:ext cx="9011148" cy="462543"/>
          </a:xfrm>
          <a:prstGeom prst="rect">
            <a:avLst/>
          </a:prstGeom>
        </p:spPr>
        <p:txBody>
          <a:bodyPr/>
          <a:lstStyle/>
          <a:p>
            <a:r>
              <a:t>The Crux of those Negative Reports?</a:t>
            </a:r>
          </a:p>
        </p:txBody>
      </p:sp>
      <p:sp>
        <p:nvSpPr>
          <p:cNvPr id="2887" name="Rectangle 3"/>
          <p:cNvSpPr txBox="1">
            <a:spLocks noGrp="1"/>
          </p:cNvSpPr>
          <p:nvPr>
            <p:ph type="body" idx="1"/>
          </p:nvPr>
        </p:nvSpPr>
        <p:spPr>
          <a:xfrm>
            <a:off x="177800" y="604805"/>
            <a:ext cx="8864600" cy="5368990"/>
          </a:xfrm>
          <a:prstGeom prst="rect">
            <a:avLst/>
          </a:prstGeom>
        </p:spPr>
        <p:txBody>
          <a:bodyPr/>
          <a:lstStyle/>
          <a:p>
            <a:pPr>
              <a:tabLst>
                <a:tab pos="444500" algn="l"/>
                <a:tab pos="952500" algn="l"/>
                <a:tab pos="1409700" algn="l"/>
                <a:tab pos="1866900" algn="l"/>
                <a:tab pos="2387600" algn="l"/>
              </a:tabLst>
              <a:defRPr b="1"/>
            </a:pPr>
            <a:r>
              <a:t>From the WardsAuto.com article: </a:t>
            </a:r>
            <a:r>
              <a:rPr baseline="31999"/>
              <a:t>1</a:t>
            </a:r>
          </a:p>
          <a:p>
            <a:pPr>
              <a:tabLst>
                <a:tab pos="444500" algn="l"/>
                <a:tab pos="952500" algn="l"/>
                <a:tab pos="1409700" algn="l"/>
                <a:tab pos="1866900" algn="l"/>
                <a:tab pos="2387600" algn="l"/>
              </a:tabLst>
              <a:defRPr sz="500"/>
            </a:pPr>
            <a:endParaRPr/>
          </a:p>
          <a:p>
            <a:pPr>
              <a:defRPr sz="1500"/>
            </a:pPr>
            <a:r>
              <a:t>"The current cost to construct a hydrogen fueling station is between $1 million and $2 million. . .  this compares to an estimated $200,000 for an ultra-fast-charging electric-vehicle station equipped with a single 350-kW charger."</a:t>
            </a:r>
          </a:p>
          <a:p>
            <a:pPr>
              <a:defRPr sz="300"/>
            </a:pPr>
            <a:endParaRPr/>
          </a:p>
          <a:p>
            <a:pPr>
              <a:defRPr sz="1500"/>
            </a:pPr>
            <a:r>
              <a:t>(But hydrogen stations) also have far greater capacity . . . a hydrogen station can refuel between 100 and 300 cars per day, (because) it takes only three to five minutes to refuel per car."</a:t>
            </a:r>
          </a:p>
          <a:p>
            <a:pPr>
              <a:defRPr sz="700"/>
            </a:pPr>
            <a:endParaRPr/>
          </a:p>
          <a:p>
            <a:pPr>
              <a:defRPr b="1"/>
            </a:pPr>
            <a:r>
              <a:t>From the TheDrive.com article: </a:t>
            </a:r>
            <a:r>
              <a:rPr baseline="31999"/>
              <a:t>2</a:t>
            </a:r>
          </a:p>
          <a:p>
            <a:pPr>
              <a:defRPr sz="500"/>
            </a:pPr>
            <a:endParaRPr/>
          </a:p>
          <a:p>
            <a:pPr>
              <a:defRPr sz="1500"/>
            </a:pPr>
            <a:r>
              <a:t>"Despite more than half a century of development . . . hydrogen fuel-cell cars remain low in volume, expensive to produce, and restricted to sales in the few countries or regions that have built hydrogen fueling stations.</a:t>
            </a:r>
          </a:p>
          <a:p>
            <a:pPr>
              <a:defRPr sz="300"/>
            </a:pPr>
            <a:endParaRPr/>
          </a:p>
          <a:p>
            <a:pPr>
              <a:defRPr sz="1500"/>
            </a:pPr>
            <a:r>
              <a:t>"(FCEV models have been) built in volumes of 1,000 a year or more . . . Meanwhile, 10 years after the first modern EVs went on sale, electric cars sell in the low millions a year globally - two orders of magnitude higher than their hydrogen counterparts."</a:t>
            </a:r>
          </a:p>
          <a:p>
            <a:pPr>
              <a:defRPr sz="700"/>
            </a:pPr>
            <a:endParaRPr/>
          </a:p>
          <a:p>
            <a:pPr>
              <a:defRPr b="1"/>
            </a:pPr>
            <a:r>
              <a:t>From the CalMatters.org article: </a:t>
            </a:r>
            <a:r>
              <a:rPr baseline="31999"/>
              <a:t>3</a:t>
            </a:r>
          </a:p>
          <a:p>
            <a:pPr>
              <a:defRPr sz="500"/>
            </a:pPr>
            <a:endParaRPr/>
          </a:p>
          <a:p>
            <a:pPr>
              <a:defRPr sz="1500"/>
            </a:pPr>
            <a:r>
              <a:t>"The (hydrogen) technology remains expensive and hasn’t gained wide traction, ceding the green-transportation crown to battery-powered electric vehicles, which are more widely available and support an ever-growing recharging network. "</a:t>
            </a:r>
          </a:p>
        </p:txBody>
      </p:sp>
      <p:sp>
        <p:nvSpPr>
          <p:cNvPr id="2888" name="Rectangle 5"/>
          <p:cNvSpPr txBox="1"/>
          <p:nvPr/>
        </p:nvSpPr>
        <p:spPr>
          <a:xfrm>
            <a:off x="304800" y="6114320"/>
            <a:ext cx="8534400" cy="6960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https://www.wardsauto.com/technology/costs-check-growth-fuel-cell-infrastructure</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https://www.thedrive.com/tech/33408/why-we-still-cant-deliver-on-the-promise-of-hydrogen-cars</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3) https://calmatters.org/environment/2020/01/why-california-hydrogen-cars-2020/?</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0" name="Rectangle 2"/>
          <p:cNvSpPr txBox="1">
            <a:spLocks noGrp="1"/>
          </p:cNvSpPr>
          <p:nvPr>
            <p:ph type="title"/>
          </p:nvPr>
        </p:nvSpPr>
        <p:spPr>
          <a:xfrm>
            <a:off x="-67072" y="-1"/>
            <a:ext cx="9176544" cy="579373"/>
          </a:xfrm>
          <a:prstGeom prst="rect">
            <a:avLst/>
          </a:prstGeom>
        </p:spPr>
        <p:txBody>
          <a:bodyPr/>
          <a:lstStyle/>
          <a:p>
            <a:pPr>
              <a:defRPr sz="1900"/>
            </a:pPr>
            <a:r>
              <a:t>Nevertheless, FCEV Well-to-Tank Analyses </a:t>
            </a:r>
            <a:r>
              <a:rPr b="1"/>
              <a:t>have</a:t>
            </a:r>
            <a:r>
              <a:t> been published:</a:t>
            </a:r>
          </a:p>
        </p:txBody>
      </p:sp>
      <p:sp>
        <p:nvSpPr>
          <p:cNvPr id="2891" name="Rectangle 3"/>
          <p:cNvSpPr txBox="1">
            <a:spLocks noGrp="1"/>
          </p:cNvSpPr>
          <p:nvPr>
            <p:ph type="body" idx="1"/>
          </p:nvPr>
        </p:nvSpPr>
        <p:spPr>
          <a:xfrm>
            <a:off x="215900" y="744506"/>
            <a:ext cx="8845352" cy="5368989"/>
          </a:xfrm>
          <a:prstGeom prst="rect">
            <a:avLst/>
          </a:prstGeom>
        </p:spPr>
        <p:txBody>
          <a:bodyPr/>
          <a:lstStyle/>
          <a:p>
            <a:pPr>
              <a:tabLst>
                <a:tab pos="101600" algn="l"/>
                <a:tab pos="558800" algn="l"/>
                <a:tab pos="1016000" algn="l"/>
                <a:tab pos="1473200" algn="l"/>
                <a:tab pos="1930400" algn="l"/>
                <a:tab pos="2387600" algn="l"/>
              </a:tabLst>
            </a:pPr>
            <a:r>
              <a:t>Further, some of those studies compare data for FCEVs with those for PEVs</a:t>
            </a:r>
          </a:p>
          <a:p>
            <a:pPr>
              <a:tabLst>
                <a:tab pos="101600" algn="l"/>
                <a:tab pos="558800" algn="l"/>
                <a:tab pos="1016000" algn="l"/>
                <a:tab pos="1473200" algn="l"/>
                <a:tab pos="1930400" algn="l"/>
                <a:tab pos="2387600" algn="l"/>
              </a:tabLst>
              <a:defRPr sz="700"/>
            </a:pPr>
            <a:endParaRPr/>
          </a:p>
          <a:p>
            <a:pPr>
              <a:tabLst>
                <a:tab pos="101600" algn="l"/>
                <a:tab pos="558800" algn="l"/>
                <a:tab pos="1016000" algn="l"/>
                <a:tab pos="1473200" algn="l"/>
                <a:tab pos="1930400" algn="l"/>
                <a:tab pos="2387600" algn="l"/>
              </a:tabLst>
            </a:pPr>
            <a:r>
              <a:t>		A selection of those studies is given </a:t>
            </a:r>
            <a:r>
              <a:rPr u="sng">
                <a:solidFill>
                  <a:srgbClr val="00CCFF"/>
                </a:solidFill>
                <a:uFill>
                  <a:solidFill>
                    <a:srgbClr val="00CCFF"/>
                  </a:solidFill>
                </a:uFill>
                <a:hlinkClick r:id="rId2"/>
              </a:rPr>
              <a:t>HERE</a:t>
            </a:r>
            <a:r>
              <a:t> in his note set's </a:t>
            </a:r>
            <a:r>
              <a:rPr u="sng">
                <a:solidFill>
                  <a:srgbClr val="00CCFF"/>
                </a:solidFill>
                <a:uFill>
                  <a:solidFill>
                    <a:srgbClr val="00CCFF"/>
                  </a:solidFill>
                </a:uFill>
                <a:hlinkClick r:id="rId3"/>
              </a:rPr>
              <a:t>Resources</a:t>
            </a:r>
            <a:r>
              <a:t> webpage</a:t>
            </a:r>
          </a:p>
          <a:p>
            <a:pPr>
              <a:tabLst>
                <a:tab pos="101600" algn="l"/>
                <a:tab pos="558800" algn="l"/>
                <a:tab pos="1016000" algn="l"/>
                <a:tab pos="1473200" algn="l"/>
                <a:tab pos="1930400" algn="l"/>
                <a:tab pos="2387600" algn="l"/>
              </a:tabLst>
              <a:defRPr sz="1100"/>
            </a:pPr>
            <a:endParaRPr/>
          </a:p>
          <a:p>
            <a:pPr>
              <a:tabLst>
                <a:tab pos="101600" algn="l"/>
                <a:tab pos="558800" algn="l"/>
                <a:tab pos="1016000" algn="l"/>
                <a:tab pos="1473200" algn="l"/>
                <a:tab pos="1930400" algn="l"/>
                <a:tab pos="2387600" algn="l"/>
              </a:tabLst>
            </a:pPr>
            <a:r>
              <a:t>I'll discuss a few of those studies now, but only briefly, partially in the interests of time,</a:t>
            </a:r>
          </a:p>
          <a:p>
            <a:pPr>
              <a:tabLst>
                <a:tab pos="101600" algn="l"/>
                <a:tab pos="558800" algn="l"/>
                <a:tab pos="1016000" algn="l"/>
                <a:tab pos="1473200" algn="l"/>
                <a:tab pos="1930400" algn="l"/>
                <a:tab pos="2387600" algn="l"/>
              </a:tabLst>
              <a:defRPr sz="700"/>
            </a:pPr>
            <a:endParaRPr/>
          </a:p>
          <a:p>
            <a:pPr>
              <a:tabLst>
                <a:tab pos="101600" algn="l"/>
                <a:tab pos="558800" algn="l"/>
                <a:tab pos="1016000" algn="l"/>
                <a:tab pos="1473200" algn="l"/>
                <a:tab pos="1930400" algn="l"/>
                <a:tab pos="2387600" algn="l"/>
              </a:tabLst>
            </a:pPr>
            <a:r>
              <a:t>			but more out of my doubts about the accuracy FCEV modeling</a:t>
            </a:r>
          </a:p>
          <a:p>
            <a:pPr>
              <a:tabLst>
                <a:tab pos="101600" algn="l"/>
                <a:tab pos="558800" algn="l"/>
                <a:tab pos="1016000" algn="l"/>
                <a:tab pos="1473200" algn="l"/>
                <a:tab pos="1930400" algn="l"/>
                <a:tab pos="2387600" algn="l"/>
              </a:tabLst>
              <a:defRPr sz="1600"/>
            </a:pPr>
            <a:endParaRPr/>
          </a:p>
          <a:p>
            <a:pPr algn="ctr">
              <a:tabLst>
                <a:tab pos="101600" algn="l"/>
                <a:tab pos="558800" algn="l"/>
                <a:tab pos="1016000" algn="l"/>
                <a:tab pos="1473200" algn="l"/>
                <a:tab pos="1930400" algn="l"/>
                <a:tab pos="2387600" algn="l"/>
              </a:tabLst>
            </a:pPr>
            <a:r>
              <a:t>The reasons for my doubts?</a:t>
            </a:r>
          </a:p>
          <a:p>
            <a:pPr>
              <a:tabLst>
                <a:tab pos="101600" algn="l"/>
                <a:tab pos="558800" algn="l"/>
                <a:tab pos="1016000" algn="l"/>
                <a:tab pos="1473200" algn="l"/>
                <a:tab pos="1930400" algn="l"/>
                <a:tab pos="2387600" algn="l"/>
              </a:tabLst>
              <a:defRPr sz="700"/>
            </a:pPr>
            <a:r>
              <a:t> </a:t>
            </a:r>
            <a:endParaRPr sz="1600"/>
          </a:p>
          <a:p>
            <a:pPr>
              <a:tabLst>
                <a:tab pos="101600" algn="l"/>
                <a:tab pos="558800" algn="l"/>
                <a:tab pos="1016000" algn="l"/>
                <a:tab pos="1473200" algn="l"/>
                <a:tab pos="1930400" algn="l"/>
                <a:tab pos="2387600" algn="l"/>
              </a:tabLst>
            </a:pPr>
            <a:r>
              <a:t>While optimum PEV technology &amp; infrastructure are pretty well established &amp; tested,</a:t>
            </a:r>
          </a:p>
          <a:p>
            <a:pPr>
              <a:tabLst>
                <a:tab pos="101600" algn="l"/>
                <a:tab pos="558800" algn="l"/>
                <a:tab pos="1016000" algn="l"/>
                <a:tab pos="1473200" algn="l"/>
                <a:tab pos="1930400" algn="l"/>
                <a:tab pos="2387600" algn="l"/>
              </a:tabLst>
              <a:defRPr sz="800"/>
            </a:pPr>
            <a:r>
              <a:t>		</a:t>
            </a:r>
          </a:p>
          <a:p>
            <a:pPr>
              <a:tabLst>
                <a:tab pos="101600" algn="l"/>
                <a:tab pos="558800" algn="l"/>
                <a:tab pos="1016000" algn="l"/>
                <a:tab pos="1473200" algn="l"/>
                <a:tab pos="1930400" algn="l"/>
                <a:tab pos="2387600" algn="l"/>
              </a:tabLst>
            </a:pPr>
            <a:r>
              <a:t>		optimum Fuel Cell t</a:t>
            </a:r>
            <a:r>
              <a:rPr b="1"/>
              <a:t>echnology</a:t>
            </a:r>
            <a:r>
              <a:t> has not yet been determined, </a:t>
            </a:r>
          </a:p>
          <a:p>
            <a:pPr>
              <a:tabLst>
                <a:tab pos="101600" algn="l"/>
                <a:tab pos="558800" algn="l"/>
                <a:tab pos="1016000" algn="l"/>
                <a:tab pos="1473200" algn="l"/>
                <a:tab pos="1930400" algn="l"/>
                <a:tab pos="2387600" algn="l"/>
              </a:tabLst>
              <a:defRPr sz="800"/>
            </a:pPr>
            <a:endParaRPr/>
          </a:p>
          <a:p>
            <a:pPr>
              <a:tabLst>
                <a:tab pos="101600" algn="l"/>
                <a:tab pos="558800" algn="l"/>
                <a:tab pos="1016000" algn="l"/>
                <a:tab pos="1473200" algn="l"/>
                <a:tab pos="1930400" algn="l"/>
                <a:tab pos="2387600" algn="l"/>
              </a:tabLst>
            </a:pPr>
            <a:r>
              <a:t>			optimum FCEV </a:t>
            </a:r>
            <a:r>
              <a:rPr b="1"/>
              <a:t>infrastructure</a:t>
            </a:r>
            <a:r>
              <a:t> has not yet been determined, </a:t>
            </a:r>
          </a:p>
          <a:p>
            <a:pPr>
              <a:tabLst>
                <a:tab pos="101600" algn="l"/>
                <a:tab pos="558800" algn="l"/>
                <a:tab pos="1016000" algn="l"/>
                <a:tab pos="1473200" algn="l"/>
                <a:tab pos="1930400" algn="l"/>
                <a:tab pos="2387600" algn="l"/>
              </a:tabLst>
              <a:defRPr sz="700"/>
            </a:pPr>
            <a:endParaRPr/>
          </a:p>
          <a:p>
            <a:pPr>
              <a:tabLst>
                <a:tab pos="101600" algn="l"/>
                <a:tab pos="558800" algn="l"/>
                <a:tab pos="1016000" algn="l"/>
                <a:tab pos="1473200" algn="l"/>
                <a:tab pos="1930400" algn="l"/>
                <a:tab pos="2387600" algn="l"/>
              </a:tabLst>
            </a:pPr>
            <a:r>
              <a:t>				and neither has yet undergone much more than superficial testing</a:t>
            </a:r>
          </a:p>
          <a:p>
            <a:pPr>
              <a:tabLst>
                <a:tab pos="101600" algn="l"/>
                <a:tab pos="558800" algn="l"/>
                <a:tab pos="1016000" algn="l"/>
                <a:tab pos="1473200" algn="l"/>
                <a:tab pos="1930400" algn="l"/>
                <a:tab pos="2387600" algn="l"/>
              </a:tabLst>
            </a:pPr>
            <a:endParaRPr/>
          </a:p>
          <a:p>
            <a:pPr algn="ctr">
              <a:tabLst>
                <a:tab pos="101600" algn="l"/>
                <a:tab pos="558800" algn="l"/>
                <a:tab pos="1016000" algn="l"/>
                <a:tab pos="1473200" algn="l"/>
                <a:tab pos="1930400" algn="l"/>
                <a:tab pos="2387600" algn="l"/>
              </a:tabLst>
              <a:defRPr b="1"/>
            </a:pPr>
            <a:r>
              <a:t>Nevertheless, onward:</a:t>
            </a:r>
          </a:p>
        </p:txBody>
      </p:sp>
      <p:sp>
        <p:nvSpPr>
          <p:cNvPr id="2892"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4" name="Rectangle 5"/>
          <p:cNvSpPr txBox="1"/>
          <p:nvPr/>
        </p:nvSpPr>
        <p:spPr>
          <a:xfrm>
            <a:off x="130075" y="6381020"/>
            <a:ext cx="8883849" cy="4801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My recaptioned version of figure on page 9 of: </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https://theicct.org/sites/default/files/publications/Hydrogen-infrastructure-status-update_ICCT-briefing_04102017_vF.pdf</a:t>
            </a:r>
          </a:p>
        </p:txBody>
      </p:sp>
      <p:sp>
        <p:nvSpPr>
          <p:cNvPr id="2895" name="Rectangle 2"/>
          <p:cNvSpPr txBox="1">
            <a:spLocks noGrp="1"/>
          </p:cNvSpPr>
          <p:nvPr>
            <p:ph type="title"/>
          </p:nvPr>
        </p:nvSpPr>
        <p:spPr>
          <a:xfrm>
            <a:off x="66426" y="17262"/>
            <a:ext cx="9011148" cy="480156"/>
          </a:xfrm>
          <a:prstGeom prst="rect">
            <a:avLst/>
          </a:prstGeom>
        </p:spPr>
        <p:txBody>
          <a:bodyPr/>
          <a:lstStyle/>
          <a:p>
            <a:r>
              <a:t>Well-to-Wheel GHG emissions for ICE vs. HEV vs. FECV</a:t>
            </a:r>
          </a:p>
        </p:txBody>
      </p:sp>
      <p:sp>
        <p:nvSpPr>
          <p:cNvPr id="2896" name="Rectangle 3"/>
          <p:cNvSpPr txBox="1">
            <a:spLocks noGrp="1"/>
          </p:cNvSpPr>
          <p:nvPr>
            <p:ph type="body" sz="quarter" idx="1"/>
          </p:nvPr>
        </p:nvSpPr>
        <p:spPr>
          <a:xfrm>
            <a:off x="139700" y="579406"/>
            <a:ext cx="8864600" cy="480155"/>
          </a:xfrm>
          <a:prstGeom prst="rect">
            <a:avLst/>
          </a:prstGeom>
        </p:spPr>
        <p:txBody>
          <a:bodyPr/>
          <a:lstStyle/>
          <a:p>
            <a:pPr>
              <a:tabLst>
                <a:tab pos="444500" algn="l"/>
                <a:tab pos="952500" algn="l"/>
                <a:tab pos="1409700" algn="l"/>
                <a:tab pos="1866900" algn="l"/>
                <a:tab pos="2387600" algn="l"/>
              </a:tabLst>
            </a:pPr>
            <a:r>
              <a:t>From a 2017 study from the International Council on Clean Transportation in 2017: </a:t>
            </a:r>
            <a:r>
              <a:rPr baseline="31999"/>
              <a:t>1</a:t>
            </a:r>
          </a:p>
        </p:txBody>
      </p:sp>
      <p:grpSp>
        <p:nvGrpSpPr>
          <p:cNvPr id="2908" name="Group"/>
          <p:cNvGrpSpPr/>
          <p:nvPr/>
        </p:nvGrpSpPr>
        <p:grpSpPr>
          <a:xfrm>
            <a:off x="1665567" y="1039949"/>
            <a:ext cx="5896049" cy="3099206"/>
            <a:chOff x="0" y="0"/>
            <a:chExt cx="5896048" cy="3099204"/>
          </a:xfrm>
        </p:grpSpPr>
        <p:pic>
          <p:nvPicPr>
            <p:cNvPr id="2897" name="Image" descr="Image"/>
            <p:cNvPicPr>
              <a:picLocks noChangeAspect="1"/>
            </p:cNvPicPr>
            <p:nvPr/>
          </p:nvPicPr>
          <p:blipFill>
            <a:blip r:embed="rId2"/>
            <a:stretch>
              <a:fillRect/>
            </a:stretch>
          </p:blipFill>
          <p:spPr>
            <a:xfrm>
              <a:off x="0" y="0"/>
              <a:ext cx="5896049" cy="3099205"/>
            </a:xfrm>
            <a:prstGeom prst="rect">
              <a:avLst/>
            </a:prstGeom>
            <a:ln w="12700" cap="flat">
              <a:noFill/>
              <a:miter lim="400000"/>
            </a:ln>
            <a:effectLst/>
          </p:spPr>
        </p:pic>
        <p:sp>
          <p:nvSpPr>
            <p:cNvPr id="2898" name="Rectangle"/>
            <p:cNvSpPr/>
            <p:nvPr/>
          </p:nvSpPr>
          <p:spPr>
            <a:xfrm>
              <a:off x="1270505" y="2284"/>
              <a:ext cx="4602091" cy="968957"/>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2899" name="Rectangle 3"/>
            <p:cNvSpPr txBox="1"/>
            <p:nvPr/>
          </p:nvSpPr>
          <p:spPr>
            <a:xfrm>
              <a:off x="3519011" y="418901"/>
              <a:ext cx="695390" cy="25944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defTabSz="416052">
                <a:defRPr sz="1092" b="0">
                  <a:solidFill>
                    <a:srgbClr val="000000"/>
                  </a:solidFill>
                  <a:latin typeface="+mj-lt"/>
                  <a:ea typeface="+mj-ea"/>
                  <a:cs typeface="+mj-cs"/>
                  <a:sym typeface="Helvetica"/>
                </a:defRPr>
              </a:lvl1pPr>
            </a:lstStyle>
            <a:p>
              <a:r>
                <a:t>FCEVs</a:t>
              </a:r>
            </a:p>
          </p:txBody>
        </p:sp>
        <p:sp>
          <p:nvSpPr>
            <p:cNvPr id="2900" name="Line"/>
            <p:cNvSpPr/>
            <p:nvPr/>
          </p:nvSpPr>
          <p:spPr>
            <a:xfrm>
              <a:off x="1960824" y="663451"/>
              <a:ext cx="3811764" cy="1"/>
            </a:xfrm>
            <a:prstGeom prst="line">
              <a:avLst/>
            </a:prstGeom>
            <a:noFill/>
            <a:ln w="12700" cap="flat">
              <a:solidFill>
                <a:srgbClr val="000000"/>
              </a:solidFill>
              <a:prstDash val="solid"/>
              <a:round/>
              <a:headEnd type="triangle" w="med" len="me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2901" name="Rectangle 3"/>
            <p:cNvSpPr txBox="1"/>
            <p:nvPr/>
          </p:nvSpPr>
          <p:spPr>
            <a:xfrm>
              <a:off x="649118" y="148999"/>
              <a:ext cx="420869" cy="25944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defTabSz="416052">
                <a:defRPr sz="1092" b="0">
                  <a:solidFill>
                    <a:srgbClr val="000000"/>
                  </a:solidFill>
                  <a:latin typeface="+mj-lt"/>
                  <a:ea typeface="+mj-ea"/>
                  <a:cs typeface="+mj-cs"/>
                  <a:sym typeface="Helvetica"/>
                </a:defRPr>
              </a:lvl1pPr>
            </a:lstStyle>
            <a:p>
              <a:r>
                <a:t>ICEs</a:t>
              </a:r>
            </a:p>
          </p:txBody>
        </p:sp>
        <p:sp>
          <p:nvSpPr>
            <p:cNvPr id="2902" name="Rectangle 3"/>
            <p:cNvSpPr txBox="1"/>
            <p:nvPr/>
          </p:nvSpPr>
          <p:spPr>
            <a:xfrm>
              <a:off x="1343152" y="1087230"/>
              <a:ext cx="420869" cy="25944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defTabSz="384047">
                <a:defRPr sz="1008" b="0">
                  <a:solidFill>
                    <a:srgbClr val="000000"/>
                  </a:solidFill>
                  <a:latin typeface="+mj-lt"/>
                  <a:ea typeface="+mj-ea"/>
                  <a:cs typeface="+mj-cs"/>
                  <a:sym typeface="Helvetica"/>
                </a:defRPr>
              </a:lvl1pPr>
            </a:lstStyle>
            <a:p>
              <a:r>
                <a:t>HEVs</a:t>
              </a:r>
            </a:p>
          </p:txBody>
        </p:sp>
        <p:pic>
          <p:nvPicPr>
            <p:cNvPr id="2903" name="Image" descr="Image"/>
            <p:cNvPicPr>
              <a:picLocks noChangeAspect="1"/>
            </p:cNvPicPr>
            <p:nvPr/>
          </p:nvPicPr>
          <p:blipFill>
            <a:blip r:embed="rId2"/>
            <a:srcRect l="52444" t="5587" b="81928"/>
            <a:stretch>
              <a:fillRect/>
            </a:stretch>
          </p:blipFill>
          <p:spPr>
            <a:xfrm>
              <a:off x="1241418" y="9624"/>
              <a:ext cx="2803874" cy="386931"/>
            </a:xfrm>
            <a:prstGeom prst="rect">
              <a:avLst/>
            </a:prstGeom>
            <a:ln w="12700" cap="flat">
              <a:noFill/>
              <a:miter lim="400000"/>
            </a:ln>
            <a:effectLst/>
          </p:spPr>
        </p:pic>
        <p:sp>
          <p:nvSpPr>
            <p:cNvPr id="2904" name="Rectangle 3"/>
            <p:cNvSpPr txBox="1"/>
            <p:nvPr/>
          </p:nvSpPr>
          <p:spPr>
            <a:xfrm>
              <a:off x="3823680" y="2284"/>
              <a:ext cx="1179316" cy="25944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defTabSz="457200">
                <a:defRPr sz="900" b="0">
                  <a:solidFill>
                    <a:srgbClr val="000000"/>
                  </a:solidFill>
                  <a:latin typeface="+mj-lt"/>
                  <a:ea typeface="+mj-ea"/>
                  <a:cs typeface="+mj-cs"/>
                  <a:sym typeface="Helvetica"/>
                </a:defRPr>
              </a:pPr>
              <a:r>
                <a:t>= </a:t>
              </a:r>
              <a:r>
                <a:rPr>
                  <a:solidFill>
                    <a:srgbClr val="D54929"/>
                  </a:solidFill>
                </a:rPr>
                <a:t>Well-to-Tank</a:t>
              </a:r>
            </a:p>
          </p:txBody>
        </p:sp>
        <p:sp>
          <p:nvSpPr>
            <p:cNvPr id="2905" name="Rectangle 3"/>
            <p:cNvSpPr txBox="1"/>
            <p:nvPr/>
          </p:nvSpPr>
          <p:spPr>
            <a:xfrm>
              <a:off x="3887942" y="182219"/>
              <a:ext cx="1179316" cy="25944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defTabSz="457200">
                <a:defRPr sz="900" b="0">
                  <a:solidFill>
                    <a:srgbClr val="000000"/>
                  </a:solidFill>
                  <a:latin typeface="+mj-lt"/>
                  <a:ea typeface="+mj-ea"/>
                  <a:cs typeface="+mj-cs"/>
                  <a:sym typeface="Helvetica"/>
                </a:defRPr>
              </a:pPr>
              <a:r>
                <a:t>= </a:t>
              </a:r>
              <a:r>
                <a:rPr>
                  <a:solidFill>
                    <a:srgbClr val="017D93"/>
                  </a:solidFill>
                </a:rPr>
                <a:t>Tank-to-Wheel</a:t>
              </a:r>
            </a:p>
          </p:txBody>
        </p:sp>
        <p:sp>
          <p:nvSpPr>
            <p:cNvPr id="2906" name="Rectangle 3"/>
            <p:cNvSpPr txBox="1"/>
            <p:nvPr/>
          </p:nvSpPr>
          <p:spPr>
            <a:xfrm>
              <a:off x="1848189" y="771255"/>
              <a:ext cx="1957493" cy="25944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defTabSz="416052">
                <a:defRPr sz="1092" b="0">
                  <a:solidFill>
                    <a:srgbClr val="000000"/>
                  </a:solidFill>
                  <a:latin typeface="+mj-lt"/>
                  <a:ea typeface="+mj-ea"/>
                  <a:cs typeface="+mj-cs"/>
                  <a:sym typeface="Helvetica"/>
                </a:defRPr>
              </a:lvl1pPr>
            </a:lstStyle>
            <a:p>
              <a:r>
                <a:t>H2 from Electrolyzed H2O</a:t>
              </a:r>
            </a:p>
          </p:txBody>
        </p:sp>
        <p:sp>
          <p:nvSpPr>
            <p:cNvPr id="2907" name="Rectangle 3"/>
            <p:cNvSpPr txBox="1"/>
            <p:nvPr/>
          </p:nvSpPr>
          <p:spPr>
            <a:xfrm>
              <a:off x="3891732" y="776210"/>
              <a:ext cx="1957494" cy="25944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defTabSz="406908">
                <a:defRPr sz="1068" b="0">
                  <a:solidFill>
                    <a:srgbClr val="000000"/>
                  </a:solidFill>
                  <a:latin typeface="+mj-lt"/>
                  <a:ea typeface="+mj-ea"/>
                  <a:cs typeface="+mj-cs"/>
                  <a:sym typeface="Helvetica"/>
                </a:defRPr>
              </a:lvl1pPr>
            </a:lstStyle>
            <a:p>
              <a:r>
                <a:t>H2 from Steam Reformed CH4</a:t>
              </a:r>
            </a:p>
          </p:txBody>
        </p:sp>
      </p:grpSp>
      <p:sp>
        <p:nvSpPr>
          <p:cNvPr id="2909" name="Rectangle 3"/>
          <p:cNvSpPr txBox="1"/>
          <p:nvPr/>
        </p:nvSpPr>
        <p:spPr>
          <a:xfrm>
            <a:off x="5556" y="4350372"/>
            <a:ext cx="4177110" cy="199279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952500" algn="l"/>
                <a:tab pos="1409700" algn="l"/>
                <a:tab pos="18669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H2O Electrolysis H2, drawing power from:</a:t>
            </a:r>
          </a:p>
          <a:p>
            <a:pPr algn="ctr">
              <a:spcBef>
                <a:spcPts val="400"/>
              </a:spcBef>
              <a:tabLst>
                <a:tab pos="444500" algn="l"/>
                <a:tab pos="952500" algn="l"/>
                <a:tab pos="1409700" algn="l"/>
                <a:tab pos="1866900" algn="l"/>
                <a:tab pos="2387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952500" algn="l"/>
                <a:tab pos="1409700" algn="l"/>
                <a:tab pos="18669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33% Green Grid (= 2019 U.S):</a:t>
            </a:r>
          </a:p>
          <a:p>
            <a:pPr algn="ctr">
              <a:spcBef>
                <a:spcPts val="400"/>
              </a:spcBef>
              <a:tabLst>
                <a:tab pos="444500" algn="l"/>
                <a:tab pos="952500" algn="l"/>
                <a:tab pos="1409700" algn="l"/>
                <a:tab pos="18669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FCEV GHGs fall between ICE &amp; HEV</a:t>
            </a:r>
          </a:p>
          <a:p>
            <a:pPr algn="ctr">
              <a:spcBef>
                <a:spcPts val="400"/>
              </a:spcBef>
              <a:tabLst>
                <a:tab pos="444500" algn="l"/>
                <a:tab pos="952500" algn="l"/>
                <a:tab pos="1409700" algn="l"/>
                <a:tab pos="1866900" algn="l"/>
                <a:tab pos="2387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952500" algn="l"/>
                <a:tab pos="1409700" algn="l"/>
                <a:tab pos="18669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50% Green Grid: FCEV GHGs = HEV GHGs</a:t>
            </a:r>
          </a:p>
          <a:p>
            <a:pPr algn="ctr">
              <a:spcBef>
                <a:spcPts val="400"/>
              </a:spcBef>
              <a:tabLst>
                <a:tab pos="444500" algn="l"/>
                <a:tab pos="952500" algn="l"/>
                <a:tab pos="1409700" algn="l"/>
                <a:tab pos="1866900" algn="l"/>
                <a:tab pos="2387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952500" algn="l"/>
                <a:tab pos="1409700" algn="l"/>
                <a:tab pos="18669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100% Green Grid: FCEV GHGs =&gt; 0</a:t>
            </a:r>
          </a:p>
        </p:txBody>
      </p:sp>
      <p:sp>
        <p:nvSpPr>
          <p:cNvPr id="2910" name="Rectangle 3"/>
          <p:cNvSpPr txBox="1"/>
          <p:nvPr/>
        </p:nvSpPr>
        <p:spPr>
          <a:xfrm>
            <a:off x="4507276" y="4350372"/>
            <a:ext cx="4614516" cy="199279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952500" algn="l"/>
                <a:tab pos="1409700" algn="l"/>
                <a:tab pos="18669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NG Steam Reformed H2, drawing power from:</a:t>
            </a:r>
          </a:p>
          <a:p>
            <a:pPr algn="ctr">
              <a:spcBef>
                <a:spcPts val="400"/>
              </a:spcBef>
              <a:tabLst>
                <a:tab pos="444500" algn="l"/>
                <a:tab pos="952500" algn="l"/>
                <a:tab pos="1409700" algn="l"/>
                <a:tab pos="1866900" algn="l"/>
                <a:tab pos="2387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952500" algn="l"/>
                <a:tab pos="1409700" algn="l"/>
                <a:tab pos="18669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33% Green Grid (= 2019 U.S):</a:t>
            </a:r>
          </a:p>
          <a:p>
            <a:pPr algn="ctr">
              <a:spcBef>
                <a:spcPts val="400"/>
              </a:spcBef>
              <a:tabLst>
                <a:tab pos="444500" algn="l"/>
                <a:tab pos="952500" algn="l"/>
                <a:tab pos="1409700" algn="l"/>
                <a:tab pos="18669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FCEV GHGs slightly lower than HEV</a:t>
            </a:r>
          </a:p>
          <a:p>
            <a:pPr algn="ctr">
              <a:spcBef>
                <a:spcPts val="400"/>
              </a:spcBef>
              <a:tabLst>
                <a:tab pos="444500" algn="l"/>
                <a:tab pos="952500" algn="l"/>
                <a:tab pos="1409700" algn="l"/>
                <a:tab pos="1866900" algn="l"/>
                <a:tab pos="2387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952500" algn="l"/>
                <a:tab pos="1409700" algn="l"/>
                <a:tab pos="18669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50% Green Grid: FCEV GHGs ~ 3/4 HEV GHGs</a:t>
            </a:r>
          </a:p>
          <a:p>
            <a:pPr algn="ctr">
              <a:spcBef>
                <a:spcPts val="400"/>
              </a:spcBef>
              <a:tabLst>
                <a:tab pos="444500" algn="l"/>
                <a:tab pos="952500" algn="l"/>
                <a:tab pos="1409700" algn="l"/>
                <a:tab pos="1866900" algn="l"/>
                <a:tab pos="2387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952500" algn="l"/>
                <a:tab pos="1409700" algn="l"/>
                <a:tab pos="18669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100% Green Grid: FCEV GHGs ~ 1/2 HEV GHGs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2" name="Rectangle 2"/>
          <p:cNvSpPr txBox="1">
            <a:spLocks noGrp="1"/>
          </p:cNvSpPr>
          <p:nvPr>
            <p:ph type="title"/>
          </p:nvPr>
        </p:nvSpPr>
        <p:spPr>
          <a:xfrm>
            <a:off x="66426" y="-63501"/>
            <a:ext cx="9011148" cy="667481"/>
          </a:xfrm>
          <a:prstGeom prst="rect">
            <a:avLst/>
          </a:prstGeom>
        </p:spPr>
        <p:txBody>
          <a:bodyPr/>
          <a:lstStyle/>
          <a:p>
            <a:r>
              <a:t>From that figure:</a:t>
            </a:r>
          </a:p>
        </p:txBody>
      </p:sp>
      <p:sp>
        <p:nvSpPr>
          <p:cNvPr id="2913" name="Rectangle 3"/>
          <p:cNvSpPr txBox="1">
            <a:spLocks noGrp="1"/>
          </p:cNvSpPr>
          <p:nvPr>
            <p:ph type="body" idx="1"/>
          </p:nvPr>
        </p:nvSpPr>
        <p:spPr>
          <a:xfrm>
            <a:off x="88900" y="732450"/>
            <a:ext cx="8966200" cy="6123820"/>
          </a:xfrm>
          <a:prstGeom prst="rect">
            <a:avLst/>
          </a:prstGeom>
        </p:spPr>
        <p:txBody>
          <a:bodyPr/>
          <a:lstStyle/>
          <a:p>
            <a:pPr>
              <a:tabLst>
                <a:tab pos="355600" algn="l"/>
                <a:tab pos="812800" algn="l"/>
                <a:tab pos="1270000" algn="l"/>
                <a:tab pos="1727200" algn="l"/>
                <a:tab pos="2387600" algn="l"/>
              </a:tabLst>
            </a:pPr>
            <a:r>
              <a:t>For the </a:t>
            </a:r>
            <a:r>
              <a:rPr b="1"/>
              <a:t>present day non-Green U.S. Grid</a:t>
            </a:r>
            <a:r>
              <a:t>, considering GHG emissions alone:</a:t>
            </a:r>
          </a:p>
          <a:p>
            <a:pPr>
              <a:tabLst>
                <a:tab pos="355600" algn="l"/>
                <a:tab pos="812800" algn="l"/>
                <a:tab pos="1270000" algn="l"/>
                <a:tab pos="1727200" algn="l"/>
                <a:tab pos="2387600" algn="l"/>
              </a:tabLst>
              <a:defRPr sz="700"/>
            </a:pPr>
            <a:endParaRPr/>
          </a:p>
          <a:p>
            <a:pPr>
              <a:tabLst>
                <a:tab pos="355600" algn="l"/>
                <a:tab pos="812800" algn="l"/>
                <a:tab pos="1270000" algn="l"/>
                <a:tab pos="1727200" algn="l"/>
                <a:tab pos="2387600" algn="l"/>
              </a:tabLst>
            </a:pPr>
            <a:r>
              <a:t>	FCEVs using electrolyzed H2 are </a:t>
            </a:r>
            <a:r>
              <a:rPr b="1"/>
              <a:t>significantly worse</a:t>
            </a:r>
            <a:r>
              <a:t> than Gasoline HEVs</a:t>
            </a:r>
          </a:p>
          <a:p>
            <a:pPr>
              <a:tabLst>
                <a:tab pos="355600" algn="l"/>
                <a:tab pos="812800" algn="l"/>
                <a:tab pos="1270000" algn="l"/>
                <a:tab pos="1727200" algn="l"/>
                <a:tab pos="2387600" algn="l"/>
              </a:tabLst>
              <a:defRPr sz="800"/>
            </a:pPr>
            <a:endParaRPr/>
          </a:p>
          <a:p>
            <a:pPr>
              <a:tabLst>
                <a:tab pos="355600" algn="l"/>
                <a:tab pos="812800" algn="l"/>
                <a:tab pos="1270000" algn="l"/>
                <a:tab pos="1727200" algn="l"/>
                <a:tab pos="2387600" algn="l"/>
              </a:tabLst>
            </a:pPr>
            <a:r>
              <a:t>	FCEVs using Steam Reformed H2 are </a:t>
            </a:r>
            <a:r>
              <a:rPr b="1"/>
              <a:t>only</a:t>
            </a:r>
            <a:r>
              <a:t> </a:t>
            </a:r>
            <a:r>
              <a:rPr b="1"/>
              <a:t>slightly better</a:t>
            </a:r>
            <a:r>
              <a:t> than Gasoline HEVs</a:t>
            </a:r>
          </a:p>
          <a:p>
            <a:pPr>
              <a:tabLst>
                <a:tab pos="355600" algn="l"/>
                <a:tab pos="812800" algn="l"/>
                <a:tab pos="1270000" algn="l"/>
                <a:tab pos="1727200" algn="l"/>
                <a:tab pos="2387600" algn="l"/>
              </a:tabLst>
              <a:defRPr sz="700"/>
            </a:pPr>
            <a:endParaRPr/>
          </a:p>
          <a:p>
            <a:pPr algn="ctr">
              <a:tabLst>
                <a:tab pos="355600" algn="l"/>
                <a:tab pos="812800" algn="l"/>
                <a:tab pos="1270000" algn="l"/>
                <a:tab pos="1727200" algn="l"/>
                <a:tab pos="2387600" algn="l"/>
              </a:tabLst>
              <a:defRPr b="1" i="1"/>
            </a:pPr>
            <a:r>
              <a:t>Why?(!)</a:t>
            </a:r>
          </a:p>
          <a:p>
            <a:pPr algn="ctr">
              <a:tabLst>
                <a:tab pos="355600" algn="l"/>
                <a:tab pos="812800" algn="l"/>
                <a:tab pos="1270000" algn="l"/>
                <a:tab pos="1727200" algn="l"/>
                <a:tab pos="2387600" algn="l"/>
              </a:tabLst>
              <a:defRPr sz="100"/>
            </a:pPr>
            <a:endParaRPr/>
          </a:p>
          <a:p>
            <a:pPr algn="ctr">
              <a:tabLst>
                <a:tab pos="355600" algn="l"/>
                <a:tab pos="812800" algn="l"/>
                <a:tab pos="1270000" algn="l"/>
                <a:tab pos="1727200" algn="l"/>
                <a:tab pos="2387600" algn="l"/>
              </a:tabLst>
              <a:defRPr i="1"/>
            </a:pPr>
            <a:r>
              <a:t>Because GHGs from the non-Green-Grid electricity used for Electrolysis are worse </a:t>
            </a:r>
          </a:p>
          <a:p>
            <a:pPr algn="ctr">
              <a:tabLst>
                <a:tab pos="355600" algn="l"/>
                <a:tab pos="812800" algn="l"/>
                <a:tab pos="1270000" algn="l"/>
                <a:tab pos="1727200" algn="l"/>
                <a:tab pos="2387600" algn="l"/>
              </a:tabLst>
              <a:defRPr i="1"/>
            </a:pPr>
            <a:r>
              <a:t>than the CO2 emissions intrinsic to Steam Reforming's chemical reactions</a:t>
            </a:r>
          </a:p>
          <a:p>
            <a:pPr>
              <a:tabLst>
                <a:tab pos="355600" algn="l"/>
                <a:tab pos="812800" algn="l"/>
                <a:tab pos="1270000" algn="l"/>
                <a:tab pos="1727200" algn="l"/>
                <a:tab pos="2387600" algn="l"/>
              </a:tabLst>
              <a:defRPr sz="1100"/>
            </a:pPr>
            <a:endParaRPr/>
          </a:p>
          <a:p>
            <a:pPr>
              <a:tabLst>
                <a:tab pos="355600" algn="l"/>
                <a:tab pos="812800" algn="l"/>
                <a:tab pos="1270000" algn="l"/>
                <a:tab pos="1727200" algn="l"/>
                <a:tab pos="2387600" algn="l"/>
              </a:tabLst>
            </a:pPr>
            <a:r>
              <a:t>Overall, the above would seem to make HEVs a </a:t>
            </a:r>
            <a:r>
              <a:rPr b="1"/>
              <a:t>slightly better</a:t>
            </a:r>
            <a:r>
              <a:t> near-term option</a:t>
            </a:r>
          </a:p>
          <a:p>
            <a:pPr>
              <a:tabLst>
                <a:tab pos="355600" algn="l"/>
                <a:tab pos="812800" algn="l"/>
                <a:tab pos="1270000" algn="l"/>
                <a:tab pos="1727200" algn="l"/>
                <a:tab pos="2387600" algn="l"/>
              </a:tabLst>
              <a:defRPr sz="700"/>
            </a:pPr>
            <a:endParaRPr/>
          </a:p>
          <a:p>
            <a:pPr>
              <a:tabLst>
                <a:tab pos="355600" algn="l"/>
                <a:tab pos="812800" algn="l"/>
                <a:tab pos="1270000" algn="l"/>
                <a:tab pos="1727200" algn="l"/>
                <a:tab pos="2387600" algn="l"/>
              </a:tabLst>
            </a:pPr>
            <a:r>
              <a:t>	But, unlike HEVs, FCEVs require substantial new infrastructure,</a:t>
            </a:r>
          </a:p>
          <a:p>
            <a:pPr>
              <a:tabLst>
                <a:tab pos="355600" algn="l"/>
                <a:tab pos="812800" algn="l"/>
                <a:tab pos="1270000" algn="l"/>
                <a:tab pos="1727200" algn="l"/>
                <a:tab pos="2387600" algn="l"/>
              </a:tabLst>
              <a:defRPr sz="700"/>
            </a:pPr>
            <a:endParaRPr/>
          </a:p>
          <a:p>
            <a:pPr>
              <a:tabLst>
                <a:tab pos="355600" algn="l"/>
                <a:tab pos="812800" algn="l"/>
                <a:tab pos="1270000" algn="l"/>
                <a:tab pos="1727200" algn="l"/>
                <a:tab pos="2387600" algn="l"/>
              </a:tabLst>
            </a:pPr>
            <a:r>
              <a:t>		infrastructure likely having substantial construction monetary &amp; emission costs,</a:t>
            </a:r>
          </a:p>
          <a:p>
            <a:pPr>
              <a:tabLst>
                <a:tab pos="355600" algn="l"/>
                <a:tab pos="812800" algn="l"/>
                <a:tab pos="1270000" algn="l"/>
                <a:tab pos="1727200" algn="l"/>
                <a:tab pos="2387600" algn="l"/>
              </a:tabLst>
              <a:defRPr sz="700"/>
            </a:pPr>
            <a:endParaRPr/>
          </a:p>
          <a:p>
            <a:pPr>
              <a:tabLst>
                <a:tab pos="355600" algn="l"/>
                <a:tab pos="812800" algn="l"/>
                <a:tab pos="1270000" algn="l"/>
                <a:tab pos="1727200" algn="l"/>
                <a:tab pos="2387600" algn="l"/>
              </a:tabLst>
            </a:pPr>
            <a:r>
              <a:t>			seemingly instead making HEVs a </a:t>
            </a:r>
            <a:r>
              <a:rPr b="1"/>
              <a:t>strongly better</a:t>
            </a:r>
            <a:r>
              <a:t> near-term option</a:t>
            </a:r>
          </a:p>
          <a:p>
            <a:pPr>
              <a:tabLst>
                <a:tab pos="355600" algn="l"/>
                <a:tab pos="812800" algn="l"/>
                <a:tab pos="1270000" algn="l"/>
                <a:tab pos="1727200" algn="l"/>
                <a:tab pos="2387600" algn="l"/>
              </a:tabLst>
              <a:defRPr sz="1000"/>
            </a:pPr>
            <a:endParaRPr/>
          </a:p>
          <a:p>
            <a:pPr algn="ctr">
              <a:tabLst>
                <a:tab pos="355600" algn="l"/>
                <a:tab pos="812800" algn="l"/>
                <a:tab pos="1270000" algn="l"/>
                <a:tab pos="1727200" algn="l"/>
                <a:tab pos="2387600" algn="l"/>
              </a:tabLst>
            </a:pPr>
            <a:r>
              <a:rPr b="1"/>
              <a:t>But what about the PEV option? </a:t>
            </a:r>
            <a:r>
              <a:t> </a:t>
            </a:r>
          </a:p>
          <a:p>
            <a:pPr>
              <a:tabLst>
                <a:tab pos="355600" algn="l"/>
                <a:tab pos="812800" algn="l"/>
                <a:tab pos="1270000" algn="l"/>
                <a:tab pos="1727200" algn="l"/>
                <a:tab pos="2387600" algn="l"/>
              </a:tabLst>
              <a:defRPr sz="400"/>
            </a:pPr>
            <a:endParaRPr/>
          </a:p>
          <a:p>
            <a:pPr algn="ctr">
              <a:tabLst>
                <a:tab pos="355600" algn="l"/>
                <a:tab pos="812800" algn="l"/>
                <a:tab pos="1270000" algn="l"/>
                <a:tab pos="1727200" algn="l"/>
                <a:tab pos="2387600" algn="l"/>
              </a:tabLst>
            </a:pPr>
            <a:r>
              <a:t>Further, rather than trying to cross compare FCEV WtW vs. PEV WtW studies,</a:t>
            </a:r>
          </a:p>
          <a:p>
            <a:pPr algn="ctr">
              <a:tabLst>
                <a:tab pos="355600" algn="l"/>
                <a:tab pos="812800" algn="l"/>
                <a:tab pos="1270000" algn="l"/>
                <a:tab pos="1727200" algn="l"/>
                <a:tab pos="2387600" algn="l"/>
              </a:tabLst>
              <a:defRPr sz="500"/>
            </a:pPr>
            <a:endParaRPr/>
          </a:p>
          <a:p>
            <a:pPr algn="ctr">
              <a:tabLst>
                <a:tab pos="355600" algn="l"/>
                <a:tab pos="812800" algn="l"/>
                <a:tab pos="1270000" algn="l"/>
                <a:tab pos="1727200" algn="l"/>
                <a:tab pos="2387600" algn="l"/>
              </a:tabLst>
            </a:pPr>
            <a:r>
              <a:t>do any studies DIRECTLY compare FCEVs &amp; PEVs?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5" name="Rectangle 5"/>
          <p:cNvSpPr txBox="1"/>
          <p:nvPr/>
        </p:nvSpPr>
        <p:spPr>
          <a:xfrm>
            <a:off x="304800" y="65588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https://www.researchgate.net/publication/328782184_Where_are_we_heading_with_electric_vehicles</a:t>
            </a:r>
          </a:p>
        </p:txBody>
      </p:sp>
      <p:sp>
        <p:nvSpPr>
          <p:cNvPr id="2916" name="Rectangle 2"/>
          <p:cNvSpPr txBox="1">
            <a:spLocks noGrp="1"/>
          </p:cNvSpPr>
          <p:nvPr>
            <p:ph type="title"/>
          </p:nvPr>
        </p:nvSpPr>
        <p:spPr>
          <a:xfrm>
            <a:off x="66426" y="20935"/>
            <a:ext cx="9011148" cy="539983"/>
          </a:xfrm>
          <a:prstGeom prst="rect">
            <a:avLst/>
          </a:prstGeom>
        </p:spPr>
        <p:txBody>
          <a:bodyPr/>
          <a:lstStyle/>
          <a:p>
            <a:r>
              <a:t>A 2018 Australian study provides a </a:t>
            </a:r>
            <a:r>
              <a:rPr b="1"/>
              <a:t>partial</a:t>
            </a:r>
            <a:r>
              <a:t> FCEV to PEV comparison: </a:t>
            </a:r>
          </a:p>
        </p:txBody>
      </p:sp>
      <p:sp>
        <p:nvSpPr>
          <p:cNvPr id="2917" name="Rectangle 3"/>
          <p:cNvSpPr txBox="1">
            <a:spLocks noGrp="1"/>
          </p:cNvSpPr>
          <p:nvPr>
            <p:ph type="body" sz="quarter" idx="1"/>
          </p:nvPr>
        </p:nvSpPr>
        <p:spPr>
          <a:xfrm>
            <a:off x="139700" y="617506"/>
            <a:ext cx="8864600" cy="410383"/>
          </a:xfrm>
          <a:prstGeom prst="rect">
            <a:avLst/>
          </a:prstGeom>
        </p:spPr>
        <p:txBody>
          <a:bodyPr/>
          <a:lstStyle/>
          <a:p>
            <a:pPr>
              <a:tabLst>
                <a:tab pos="444500" algn="l"/>
                <a:tab pos="952500" algn="l"/>
                <a:tab pos="1409700" algn="l"/>
                <a:tab pos="1866900" algn="l"/>
                <a:tab pos="2387600" algn="l"/>
              </a:tabLst>
            </a:pPr>
            <a:r>
              <a:t>"Partial" in that it compares W2W Energy use, but not W2W GHG emissions </a:t>
            </a:r>
            <a:r>
              <a:rPr baseline="31999"/>
              <a:t>1</a:t>
            </a:r>
          </a:p>
        </p:txBody>
      </p:sp>
      <p:grpSp>
        <p:nvGrpSpPr>
          <p:cNvPr id="2921" name="Group"/>
          <p:cNvGrpSpPr/>
          <p:nvPr/>
        </p:nvGrpSpPr>
        <p:grpSpPr>
          <a:xfrm>
            <a:off x="1981478" y="1122577"/>
            <a:ext cx="5231844" cy="3523116"/>
            <a:chOff x="0" y="0"/>
            <a:chExt cx="5231843" cy="3523114"/>
          </a:xfrm>
        </p:grpSpPr>
        <p:pic>
          <p:nvPicPr>
            <p:cNvPr id="2918" name="Image" descr="Image"/>
            <p:cNvPicPr>
              <a:picLocks noChangeAspect="1"/>
            </p:cNvPicPr>
            <p:nvPr/>
          </p:nvPicPr>
          <p:blipFill>
            <a:blip r:embed="rId2"/>
            <a:stretch>
              <a:fillRect/>
            </a:stretch>
          </p:blipFill>
          <p:spPr>
            <a:xfrm>
              <a:off x="5805" y="0"/>
              <a:ext cx="5226039" cy="3523115"/>
            </a:xfrm>
            <a:prstGeom prst="rect">
              <a:avLst/>
            </a:prstGeom>
            <a:ln w="12700" cap="flat">
              <a:noFill/>
              <a:miter lim="400000"/>
            </a:ln>
            <a:effectLst/>
          </p:spPr>
        </p:pic>
        <p:sp>
          <p:nvSpPr>
            <p:cNvPr id="2919" name="Rectangle 3"/>
            <p:cNvSpPr txBox="1"/>
            <p:nvPr/>
          </p:nvSpPr>
          <p:spPr>
            <a:xfrm>
              <a:off x="549711" y="50989"/>
              <a:ext cx="4620302" cy="358038"/>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defTabSz="429768">
                <a:defRPr sz="1316" b="0">
                  <a:solidFill>
                    <a:srgbClr val="000000"/>
                  </a:solidFill>
                  <a:latin typeface="+mj-lt"/>
                  <a:ea typeface="+mj-ea"/>
                  <a:cs typeface="+mj-cs"/>
                  <a:sym typeface="Helvetica"/>
                </a:defRPr>
              </a:lvl1pPr>
            </a:lstStyle>
            <a:p>
              <a:r>
                <a:t>Well-to-Tank      +      Tank-to-Wheel       =        Well-to-Wheel</a:t>
              </a:r>
            </a:p>
          </p:txBody>
        </p:sp>
        <p:sp>
          <p:nvSpPr>
            <p:cNvPr id="2920" name="Rectangle 3"/>
            <p:cNvSpPr txBox="1"/>
            <p:nvPr/>
          </p:nvSpPr>
          <p:spPr>
            <a:xfrm rot="16200000">
              <a:off x="-675419" y="1509738"/>
              <a:ext cx="1655033" cy="304197"/>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defTabSz="457200">
                <a:defRPr sz="1400" b="0">
                  <a:solidFill>
                    <a:srgbClr val="000000"/>
                  </a:solidFill>
                  <a:latin typeface="+mj-lt"/>
                  <a:ea typeface="+mj-ea"/>
                  <a:cs typeface="+mj-cs"/>
                  <a:sym typeface="Helvetica"/>
                </a:defRPr>
              </a:lvl1pPr>
            </a:lstStyle>
            <a:p>
              <a:r>
                <a:t>Energy Loss (%)</a:t>
              </a:r>
            </a:p>
          </p:txBody>
        </p:sp>
      </p:grpSp>
      <p:sp>
        <p:nvSpPr>
          <p:cNvPr id="2922" name="Rectangle 3"/>
          <p:cNvSpPr txBox="1"/>
          <p:nvPr/>
        </p:nvSpPr>
        <p:spPr>
          <a:xfrm>
            <a:off x="101600" y="4827556"/>
            <a:ext cx="9011147" cy="15494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952500" algn="l"/>
                <a:tab pos="1409700" algn="l"/>
                <a:tab pos="1866900" algn="l"/>
                <a:tab pos="2387600" algn="l"/>
              </a:tabLst>
              <a:defRPr>
                <a:solidFill>
                  <a:srgbClr val="FFFFFF"/>
                </a:solidFill>
                <a:effectLst>
                  <a:outerShdw blurRad="38100" dist="38100" dir="2700000" rotWithShape="0">
                    <a:srgbClr val="000000"/>
                  </a:outerShdw>
                </a:effectLst>
                <a:latin typeface="+mn-lt"/>
                <a:ea typeface="+mn-ea"/>
                <a:cs typeface="+mn-cs"/>
                <a:sym typeface="Arial"/>
              </a:defRPr>
            </a:pPr>
            <a:r>
              <a:rPr>
                <a:solidFill>
                  <a:srgbClr val="5284FD"/>
                </a:solidFill>
              </a:rPr>
              <a:t>FCEVs ("FCVs")</a:t>
            </a:r>
            <a:r>
              <a:t> </a:t>
            </a:r>
            <a:r>
              <a:rPr>
                <a:solidFill>
                  <a:srgbClr val="FBC901"/>
                </a:solidFill>
              </a:rPr>
              <a:t>expend substantially more energy than</a:t>
            </a:r>
            <a:r>
              <a:t> </a:t>
            </a:r>
            <a:r>
              <a:rPr>
                <a:solidFill>
                  <a:srgbClr val="40CE44"/>
                </a:solidFill>
              </a:rPr>
              <a:t>PHEVs</a:t>
            </a:r>
            <a:r>
              <a:t> </a:t>
            </a:r>
            <a:r>
              <a:rPr>
                <a:solidFill>
                  <a:srgbClr val="FBC901"/>
                </a:solidFill>
              </a:rPr>
              <a:t>&amp;</a:t>
            </a:r>
            <a:r>
              <a:t> </a:t>
            </a:r>
            <a:r>
              <a:rPr>
                <a:solidFill>
                  <a:srgbClr val="99ED9A"/>
                </a:solidFill>
              </a:rPr>
              <a:t>PEVs ("BEVs")</a:t>
            </a:r>
          </a:p>
          <a:p>
            <a:pPr>
              <a:spcBef>
                <a:spcPts val="400"/>
              </a:spcBef>
              <a:tabLst>
                <a:tab pos="444500" algn="l"/>
                <a:tab pos="952500" algn="l"/>
                <a:tab pos="1409700" algn="l"/>
                <a:tab pos="18669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52500" algn="l"/>
                <a:tab pos="1409700" algn="l"/>
                <a:tab pos="18669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Which, although they do not calculate it, the authors state they expect will map </a:t>
            </a:r>
          </a:p>
          <a:p>
            <a:pPr>
              <a:spcBef>
                <a:spcPts val="400"/>
              </a:spcBef>
              <a:tabLst>
                <a:tab pos="444500" algn="l"/>
                <a:tab pos="952500" algn="l"/>
                <a:tab pos="1409700" algn="l"/>
                <a:tab pos="1866900" algn="l"/>
                <a:tab pos="23876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52500" algn="l"/>
                <a:tab pos="1409700" algn="l"/>
                <a:tab pos="18669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into similarly higher GHG emissions for FCEVs compared to PHEVs &amp; PEVs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4" name="Rectangle 5"/>
          <p:cNvSpPr txBox="1"/>
          <p:nvPr/>
        </p:nvSpPr>
        <p:spPr>
          <a:xfrm>
            <a:off x="280076" y="6552307"/>
            <a:ext cx="8534401"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Figure from page 28 in:  https://www.fch.europa.eu/sites/default/files/documents/Power_trains_for_Europe.pdf</a:t>
            </a:r>
          </a:p>
        </p:txBody>
      </p:sp>
      <p:sp>
        <p:nvSpPr>
          <p:cNvPr id="2925" name="Rectangle 2"/>
          <p:cNvSpPr txBox="1">
            <a:spLocks noGrp="1"/>
          </p:cNvSpPr>
          <p:nvPr>
            <p:ph type="title"/>
          </p:nvPr>
        </p:nvSpPr>
        <p:spPr>
          <a:xfrm>
            <a:off x="66426" y="-1"/>
            <a:ext cx="9011148" cy="518766"/>
          </a:xfrm>
          <a:prstGeom prst="rect">
            <a:avLst/>
          </a:prstGeom>
        </p:spPr>
        <p:txBody>
          <a:bodyPr/>
          <a:lstStyle/>
          <a:p>
            <a:r>
              <a:t>A European study reached similar conclusions:</a:t>
            </a:r>
          </a:p>
        </p:txBody>
      </p:sp>
      <p:sp>
        <p:nvSpPr>
          <p:cNvPr id="2926" name="Rectangle 3"/>
          <p:cNvSpPr txBox="1">
            <a:spLocks noGrp="1"/>
          </p:cNvSpPr>
          <p:nvPr>
            <p:ph type="body" sz="quarter" idx="1"/>
          </p:nvPr>
        </p:nvSpPr>
        <p:spPr>
          <a:xfrm>
            <a:off x="76200" y="592106"/>
            <a:ext cx="9011147" cy="824448"/>
          </a:xfrm>
          <a:prstGeom prst="rect">
            <a:avLst/>
          </a:prstGeom>
        </p:spPr>
        <p:txBody>
          <a:bodyPr/>
          <a:lstStyle/>
          <a:p>
            <a:pPr>
              <a:tabLst>
                <a:tab pos="444500" algn="l"/>
                <a:tab pos="952500" algn="l"/>
                <a:tab pos="1409700" algn="l"/>
                <a:tab pos="1866900" algn="l"/>
                <a:tab pos="2387600" algn="l"/>
              </a:tabLst>
            </a:pPr>
            <a:r>
              <a:t>From a study commissioned by a consortium of companies &amp; NGOs involved in auto </a:t>
            </a:r>
          </a:p>
          <a:p>
            <a:pPr>
              <a:tabLst>
                <a:tab pos="444500" algn="l"/>
                <a:tab pos="952500" algn="l"/>
                <a:tab pos="1409700" algn="l"/>
                <a:tab pos="1866900" algn="l"/>
                <a:tab pos="2387600" algn="l"/>
              </a:tabLst>
              <a:defRPr sz="400"/>
            </a:pPr>
            <a:endParaRPr/>
          </a:p>
          <a:p>
            <a:pPr>
              <a:tabLst>
                <a:tab pos="444500" algn="l"/>
                <a:tab pos="952500" algn="l"/>
                <a:tab pos="1409700" algn="l"/>
                <a:tab pos="1866900" algn="l"/>
                <a:tab pos="2387600" algn="l"/>
              </a:tabLst>
            </a:pPr>
            <a:r>
              <a:t>	manufacture, fossil-fuels, electric power, wind power, H2 generation &amp; fuel cells: </a:t>
            </a:r>
            <a:r>
              <a:rPr baseline="31999"/>
              <a:t>1</a:t>
            </a:r>
          </a:p>
        </p:txBody>
      </p:sp>
      <p:pic>
        <p:nvPicPr>
          <p:cNvPr id="2927" name="Image" descr="Image"/>
          <p:cNvPicPr>
            <a:picLocks noChangeAspect="1"/>
          </p:cNvPicPr>
          <p:nvPr/>
        </p:nvPicPr>
        <p:blipFill>
          <a:blip r:embed="rId2"/>
          <a:stretch>
            <a:fillRect/>
          </a:stretch>
        </p:blipFill>
        <p:spPr>
          <a:xfrm>
            <a:off x="1837214" y="2364895"/>
            <a:ext cx="5433644" cy="3487445"/>
          </a:xfrm>
          <a:prstGeom prst="rect">
            <a:avLst/>
          </a:prstGeom>
          <a:ln w="12700">
            <a:miter lim="400000"/>
          </a:ln>
        </p:spPr>
      </p:pic>
      <p:sp>
        <p:nvSpPr>
          <p:cNvPr id="2928" name="Rectangle 3"/>
          <p:cNvSpPr txBox="1"/>
          <p:nvPr/>
        </p:nvSpPr>
        <p:spPr>
          <a:xfrm>
            <a:off x="638141" y="6001669"/>
            <a:ext cx="7818270" cy="40130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400"/>
              </a:spcBef>
              <a:tabLst>
                <a:tab pos="444500" algn="l"/>
                <a:tab pos="952500" algn="l"/>
                <a:tab pos="1409700" algn="l"/>
                <a:tab pos="1866900" algn="l"/>
                <a:tab pos="2387600" algn="l"/>
              </a:tabLst>
              <a:defRPr sz="1400" b="0">
                <a:solidFill>
                  <a:srgbClr val="FFFFFF"/>
                </a:solidFill>
                <a:effectLst>
                  <a:outerShdw blurRad="38100" dist="38100" dir="2700000" rotWithShape="0">
                    <a:srgbClr val="000000"/>
                  </a:outerShdw>
                </a:effectLst>
                <a:latin typeface="+mn-lt"/>
                <a:ea typeface="+mn-ea"/>
                <a:cs typeface="+mn-cs"/>
                <a:sym typeface="Arial"/>
              </a:defRPr>
            </a:lvl1pPr>
          </a:lstStyle>
          <a:p>
            <a:r>
              <a:t>Horizontal axis = Dominant "feedstock" used in directly or indirectly fueling the vehicle</a:t>
            </a:r>
          </a:p>
        </p:txBody>
      </p:sp>
      <p:sp>
        <p:nvSpPr>
          <p:cNvPr id="2929" name="Rectangle 3"/>
          <p:cNvSpPr txBox="1"/>
          <p:nvPr/>
        </p:nvSpPr>
        <p:spPr>
          <a:xfrm>
            <a:off x="416124" y="1542873"/>
            <a:ext cx="8069154" cy="65999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defTabSz="768095">
              <a:spcBef>
                <a:spcPts val="400"/>
              </a:spcBef>
              <a:defRPr sz="1679">
                <a:solidFill>
                  <a:srgbClr val="FBC901"/>
                </a:solidFill>
                <a:effectLst>
                  <a:outerShdw blurRad="32004" dist="32004" dir="2700000" rotWithShape="0">
                    <a:srgbClr val="000000"/>
                  </a:outerShdw>
                </a:effectLst>
              </a:defRPr>
            </a:pPr>
            <a:r>
              <a:t>"The well-to-wheel (energy) efficiency of FCEVs is comparable to ICEs, </a:t>
            </a:r>
          </a:p>
          <a:p>
            <a:pPr algn="ctr" defTabSz="768095">
              <a:spcBef>
                <a:spcPts val="400"/>
              </a:spcBef>
              <a:defRPr sz="1679">
                <a:solidFill>
                  <a:srgbClr val="FBC901"/>
                </a:solidFill>
                <a:effectLst>
                  <a:outerShdw blurRad="32004" dist="32004" dir="2700000" rotWithShape="0">
                    <a:srgbClr val="000000"/>
                  </a:outerShdw>
                </a:effectLst>
              </a:defRPr>
            </a:pPr>
            <a:r>
              <a:t>while BEV remains the most efficient"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Rectangle 2"/>
          <p:cNvSpPr txBox="1">
            <a:spLocks noGrp="1"/>
          </p:cNvSpPr>
          <p:nvPr>
            <p:ph type="title"/>
          </p:nvPr>
        </p:nvSpPr>
        <p:spPr>
          <a:xfrm>
            <a:off x="28723" y="63499"/>
            <a:ext cx="9083627" cy="487427"/>
          </a:xfrm>
          <a:prstGeom prst="rect">
            <a:avLst/>
          </a:prstGeom>
        </p:spPr>
        <p:txBody>
          <a:bodyPr/>
          <a:lstStyle/>
          <a:p>
            <a:r>
              <a:t>Properly identifying the </a:t>
            </a:r>
            <a:r>
              <a:rPr b="1">
                <a:solidFill>
                  <a:srgbClr val="FBC901"/>
                </a:solidFill>
              </a:rPr>
              <a:t>Grid (not battery) as the energy source:</a:t>
            </a:r>
          </a:p>
        </p:txBody>
      </p:sp>
      <p:sp>
        <p:nvSpPr>
          <p:cNvPr id="526" name="Rectangle 3"/>
          <p:cNvSpPr txBox="1">
            <a:spLocks noGrp="1"/>
          </p:cNvSpPr>
          <p:nvPr>
            <p:ph type="body" sz="half" idx="1"/>
          </p:nvPr>
        </p:nvSpPr>
        <p:spPr>
          <a:xfrm>
            <a:off x="177800" y="643703"/>
            <a:ext cx="8912474" cy="1905120"/>
          </a:xfrm>
          <a:prstGeom prst="rect">
            <a:avLst/>
          </a:prstGeom>
        </p:spPr>
        <p:txBody>
          <a:bodyPr/>
          <a:lstStyle/>
          <a:p>
            <a:pPr>
              <a:tabLst>
                <a:tab pos="342900" algn="l"/>
                <a:tab pos="800100" algn="l"/>
                <a:tab pos="1257300" algn="l"/>
                <a:tab pos="1714500" algn="l"/>
                <a:tab pos="2171700" algn="l"/>
              </a:tabLst>
            </a:pPr>
            <a:r>
              <a:rPr dirty="0"/>
              <a:t>Here instead is </a:t>
            </a:r>
            <a:r>
              <a:rPr b="1" dirty="0">
                <a:solidFill>
                  <a:srgbClr val="FBC901"/>
                </a:solidFill>
              </a:rPr>
              <a:t>my</a:t>
            </a:r>
            <a:r>
              <a:rPr dirty="0"/>
              <a:t> PEV ADDING necessary (but energy-consuming) Power Control,</a:t>
            </a:r>
          </a:p>
          <a:p>
            <a:pPr>
              <a:tabLst>
                <a:tab pos="342900" algn="l"/>
                <a:tab pos="800100" algn="l"/>
                <a:tab pos="1257300" algn="l"/>
                <a:tab pos="1714500" algn="l"/>
                <a:tab pos="2171700" algn="l"/>
              </a:tabLst>
              <a:defRPr sz="500"/>
            </a:pPr>
            <a:endParaRPr dirty="0"/>
          </a:p>
          <a:p>
            <a:pPr>
              <a:tabLst>
                <a:tab pos="342900" algn="l"/>
                <a:tab pos="800100" algn="l"/>
                <a:tab pos="1257300" algn="l"/>
                <a:tab pos="1714500" algn="l"/>
                <a:tab pos="2171700" algn="l"/>
              </a:tabLst>
            </a:pPr>
            <a:r>
              <a:rPr dirty="0"/>
              <a:t>	but ELIMINATING most of the energy-consuming Drivetrain</a:t>
            </a:r>
          </a:p>
          <a:p>
            <a:pPr>
              <a:tabLst>
                <a:tab pos="342900" algn="l"/>
                <a:tab pos="800100" algn="l"/>
                <a:tab pos="1257300" algn="l"/>
                <a:tab pos="1714500" algn="l"/>
                <a:tab pos="2171700" algn="l"/>
              </a:tabLst>
              <a:defRPr sz="500"/>
            </a:pPr>
            <a:endParaRPr dirty="0"/>
          </a:p>
          <a:p>
            <a:pPr>
              <a:tabLst>
                <a:tab pos="342900" algn="l"/>
                <a:tab pos="800100" algn="l"/>
                <a:tab pos="1257300" algn="l"/>
                <a:tab pos="1714500" algn="l"/>
                <a:tab pos="2171700" algn="l"/>
              </a:tabLst>
            </a:pPr>
            <a:r>
              <a:rPr dirty="0"/>
              <a:t>		by connecting that Power Control to motors DIRECTLY driving each wheel</a:t>
            </a:r>
          </a:p>
          <a:p>
            <a:pPr>
              <a:tabLst>
                <a:tab pos="342900" algn="l"/>
                <a:tab pos="800100" algn="l"/>
                <a:tab pos="1257300" algn="l"/>
                <a:tab pos="1714500" algn="l"/>
                <a:tab pos="2171700" algn="l"/>
              </a:tabLst>
              <a:defRPr sz="700"/>
            </a:pPr>
            <a:endParaRPr dirty="0"/>
          </a:p>
          <a:p>
            <a:pPr algn="ctr">
              <a:tabLst>
                <a:tab pos="342900" algn="l"/>
                <a:tab pos="800100" algn="l"/>
                <a:tab pos="1257300" algn="l"/>
                <a:tab pos="1714500" algn="l"/>
                <a:tab pos="2171700" algn="l"/>
              </a:tabLst>
            </a:pPr>
            <a:r>
              <a:rPr dirty="0"/>
              <a:t>For </a:t>
            </a:r>
            <a:r>
              <a:rPr dirty="0">
                <a:solidFill>
                  <a:srgbClr val="FBC901"/>
                </a:solidFill>
              </a:rPr>
              <a:t>steadily moving highway driving</a:t>
            </a:r>
            <a:r>
              <a:rPr dirty="0"/>
              <a:t> (</a:t>
            </a:r>
            <a:r>
              <a:rPr b="1" dirty="0"/>
              <a:t>PgDn</a:t>
            </a:r>
            <a:r>
              <a:rPr dirty="0"/>
              <a:t>):</a:t>
            </a:r>
          </a:p>
        </p:txBody>
      </p:sp>
      <p:sp>
        <p:nvSpPr>
          <p:cNvPr id="527" name="Rounded Rectangle"/>
          <p:cNvSpPr/>
          <p:nvPr/>
        </p:nvSpPr>
        <p:spPr>
          <a:xfrm>
            <a:off x="1676400" y="2616200"/>
            <a:ext cx="4419600" cy="3505200"/>
          </a:xfrm>
          <a:prstGeom prst="roundRect">
            <a:avLst>
              <a:gd name="adj" fmla="val 9185"/>
            </a:avLst>
          </a:prstGeom>
          <a:solidFill>
            <a:srgbClr val="4F81BD">
              <a:alpha val="25097"/>
            </a:srgbClr>
          </a:solidFill>
          <a:ln w="12700">
            <a:miter lim="400000"/>
          </a:ln>
        </p:spPr>
        <p:txBody>
          <a:bodyPr lIns="45719" rIns="45719" anchor="ctr"/>
          <a:lstStyle/>
          <a:p>
            <a:pPr defTabSz="457200">
              <a:defRPr b="0">
                <a:solidFill>
                  <a:srgbClr val="000000"/>
                </a:solidFill>
                <a:latin typeface="+mn-lt"/>
                <a:ea typeface="+mn-ea"/>
                <a:cs typeface="+mn-cs"/>
                <a:sym typeface="Arial"/>
              </a:defRPr>
            </a:pPr>
            <a:endParaRPr/>
          </a:p>
        </p:txBody>
      </p:sp>
      <p:grpSp>
        <p:nvGrpSpPr>
          <p:cNvPr id="530" name="Group"/>
          <p:cNvGrpSpPr/>
          <p:nvPr/>
        </p:nvGrpSpPr>
        <p:grpSpPr>
          <a:xfrm>
            <a:off x="2362200" y="3911600"/>
            <a:ext cx="1143000" cy="685800"/>
            <a:chOff x="0" y="0"/>
            <a:chExt cx="1143000" cy="685800"/>
          </a:xfrm>
        </p:grpSpPr>
        <p:sp>
          <p:nvSpPr>
            <p:cNvPr id="528" name="Rounded Rectangle"/>
            <p:cNvSpPr/>
            <p:nvPr/>
          </p:nvSpPr>
          <p:spPr>
            <a:xfrm>
              <a:off x="0" y="0"/>
              <a:ext cx="1143000" cy="685800"/>
            </a:xfrm>
            <a:prstGeom prst="roundRect">
              <a:avLst>
                <a:gd name="adj" fmla="val 16667"/>
              </a:avLst>
            </a:prstGeom>
            <a:solidFill>
              <a:srgbClr val="99FF99"/>
            </a:solidFill>
            <a:ln w="12700" cap="flat">
              <a:noFill/>
              <a:miter lim="400000"/>
            </a:ln>
            <a:effectLst>
              <a:outerShdw blurRad="63500" dist="17960" dir="2700000" rotWithShape="0">
                <a:srgbClr val="5C995C">
                  <a:alpha val="74996"/>
                </a:srgbClr>
              </a:outerShdw>
            </a:effectLst>
          </p:spPr>
          <p:txBody>
            <a:bodyPr wrap="square" lIns="45719" tIns="45719" rIns="45719" bIns="45719" numCol="1" anchor="ctr">
              <a:noAutofit/>
            </a:bodyPr>
            <a:lstStyle/>
            <a:p>
              <a:pPr algn="ctr" defTabSz="457200">
                <a:defRPr>
                  <a:solidFill>
                    <a:srgbClr val="000000"/>
                  </a:solidFill>
                  <a:latin typeface="Calibri"/>
                  <a:ea typeface="Calibri"/>
                  <a:cs typeface="Calibri"/>
                  <a:sym typeface="Calibri"/>
                </a:defRPr>
              </a:pPr>
              <a:endParaRPr/>
            </a:p>
          </p:txBody>
        </p:sp>
        <p:sp>
          <p:nvSpPr>
            <p:cNvPr id="529" name="Battery"/>
            <p:cNvSpPr txBox="1"/>
            <p:nvPr/>
          </p:nvSpPr>
          <p:spPr>
            <a:xfrm>
              <a:off x="157336" y="167574"/>
              <a:ext cx="828328" cy="35065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lvl1pPr algn="ctr" defTabSz="457200">
                <a:defRPr b="0" i="1">
                  <a:solidFill>
                    <a:srgbClr val="000000"/>
                  </a:solidFill>
                  <a:latin typeface="+mn-lt"/>
                  <a:ea typeface="+mn-ea"/>
                  <a:cs typeface="+mn-cs"/>
                  <a:sym typeface="Arial"/>
                </a:defRPr>
              </a:lvl1pPr>
            </a:lstStyle>
            <a:p>
              <a:r>
                <a:t>Battery</a:t>
              </a:r>
            </a:p>
          </p:txBody>
        </p:sp>
      </p:grpSp>
      <p:grpSp>
        <p:nvGrpSpPr>
          <p:cNvPr id="533" name="Group"/>
          <p:cNvGrpSpPr/>
          <p:nvPr/>
        </p:nvGrpSpPr>
        <p:grpSpPr>
          <a:xfrm>
            <a:off x="457200" y="3454400"/>
            <a:ext cx="1143000" cy="1600200"/>
            <a:chOff x="0" y="0"/>
            <a:chExt cx="1143000" cy="1600200"/>
          </a:xfrm>
        </p:grpSpPr>
        <p:sp>
          <p:nvSpPr>
            <p:cNvPr id="531" name="Rounded Rectangle"/>
            <p:cNvSpPr/>
            <p:nvPr/>
          </p:nvSpPr>
          <p:spPr>
            <a:xfrm>
              <a:off x="0" y="0"/>
              <a:ext cx="1143000" cy="1600200"/>
            </a:xfrm>
            <a:prstGeom prst="roundRect">
              <a:avLst>
                <a:gd name="adj" fmla="val 16667"/>
              </a:avLst>
            </a:prstGeom>
            <a:solidFill>
              <a:srgbClr val="66CC33"/>
            </a:solidFill>
            <a:ln w="12700" cap="flat">
              <a:noFill/>
              <a:miter lim="400000"/>
            </a:ln>
            <a:effectLst>
              <a:outerShdw blurRad="63500" dist="17960" dir="2700000" rotWithShape="0">
                <a:srgbClr val="92897A">
                  <a:alpha val="74996"/>
                </a:srgbClr>
              </a:outerShdw>
            </a:effectLst>
          </p:spPr>
          <p:txBody>
            <a:bodyPr wrap="square" lIns="45719" tIns="45719" rIns="45719" bIns="45719" numCol="1" anchor="ctr">
              <a:noAutofit/>
            </a:bodyPr>
            <a:lstStyle/>
            <a:p>
              <a:pPr algn="ctr" defTabSz="457200">
                <a:defRPr>
                  <a:solidFill>
                    <a:srgbClr val="000000"/>
                  </a:solidFill>
                  <a:latin typeface="Calibri"/>
                  <a:ea typeface="Calibri"/>
                  <a:cs typeface="Calibri"/>
                  <a:sym typeface="Calibri"/>
                </a:defRPr>
              </a:pPr>
              <a:endParaRPr/>
            </a:p>
          </p:txBody>
        </p:sp>
        <p:sp>
          <p:nvSpPr>
            <p:cNvPr id="532" name="Grid…"/>
            <p:cNvSpPr txBox="1"/>
            <p:nvPr/>
          </p:nvSpPr>
          <p:spPr>
            <a:xfrm>
              <a:off x="227099" y="491424"/>
              <a:ext cx="688802" cy="61735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defTabSz="457200">
                <a:defRPr b="0" i="1">
                  <a:solidFill>
                    <a:srgbClr val="000000"/>
                  </a:solidFill>
                  <a:latin typeface="+mn-lt"/>
                  <a:ea typeface="+mn-ea"/>
                  <a:cs typeface="+mn-cs"/>
                  <a:sym typeface="Arial"/>
                </a:defRPr>
              </a:pPr>
              <a:r>
                <a:t>Grid</a:t>
              </a:r>
            </a:p>
            <a:p>
              <a:pPr algn="ctr" defTabSz="457200">
                <a:defRPr b="0" i="1">
                  <a:solidFill>
                    <a:srgbClr val="000000"/>
                  </a:solidFill>
                  <a:latin typeface="+mn-lt"/>
                  <a:ea typeface="+mn-ea"/>
                  <a:cs typeface="+mn-cs"/>
                  <a:sym typeface="Arial"/>
                </a:defRPr>
              </a:pPr>
              <a:r>
                <a:t>100%</a:t>
              </a:r>
            </a:p>
          </p:txBody>
        </p:sp>
      </p:grpSp>
      <p:grpSp>
        <p:nvGrpSpPr>
          <p:cNvPr id="544" name="Group"/>
          <p:cNvGrpSpPr/>
          <p:nvPr/>
        </p:nvGrpSpPr>
        <p:grpSpPr>
          <a:xfrm>
            <a:off x="2209800" y="3454400"/>
            <a:ext cx="3276600" cy="2438401"/>
            <a:chOff x="0" y="0"/>
            <a:chExt cx="3276600" cy="2438399"/>
          </a:xfrm>
        </p:grpSpPr>
        <p:grpSp>
          <p:nvGrpSpPr>
            <p:cNvPr id="537" name="Group"/>
            <p:cNvGrpSpPr/>
            <p:nvPr/>
          </p:nvGrpSpPr>
          <p:grpSpPr>
            <a:xfrm>
              <a:off x="2133600" y="457200"/>
              <a:ext cx="1143000" cy="685800"/>
              <a:chOff x="0" y="0"/>
              <a:chExt cx="1143000" cy="685800"/>
            </a:xfrm>
          </p:grpSpPr>
          <p:sp>
            <p:nvSpPr>
              <p:cNvPr id="535" name="Rounded Rectangle"/>
              <p:cNvSpPr/>
              <p:nvPr/>
            </p:nvSpPr>
            <p:spPr>
              <a:xfrm>
                <a:off x="0" y="0"/>
                <a:ext cx="1143000" cy="685800"/>
              </a:xfrm>
              <a:prstGeom prst="roundRect">
                <a:avLst>
                  <a:gd name="adj" fmla="val 16667"/>
                </a:avLst>
              </a:prstGeom>
              <a:solidFill>
                <a:srgbClr val="8EB4DA"/>
              </a:solidFill>
              <a:ln w="12700" cap="flat">
                <a:noFill/>
                <a:miter lim="400000"/>
              </a:ln>
              <a:effectLst>
                <a:outerShdw blurRad="63500" dist="17960" dir="2700000" rotWithShape="0">
                  <a:srgbClr val="556C83">
                    <a:alpha val="74996"/>
                  </a:srgbClr>
                </a:outerShdw>
              </a:effectLst>
            </p:spPr>
            <p:txBody>
              <a:bodyPr wrap="square" lIns="45719" tIns="45719" rIns="45719" bIns="45719" numCol="1" anchor="ctr">
                <a:noAutofit/>
              </a:bodyPr>
              <a:lstStyle/>
              <a:p>
                <a:pPr algn="ctr" defTabSz="457200">
                  <a:defRPr>
                    <a:solidFill>
                      <a:srgbClr val="000000"/>
                    </a:solidFill>
                    <a:latin typeface="Calibri"/>
                    <a:ea typeface="Calibri"/>
                    <a:cs typeface="Calibri"/>
                    <a:sym typeface="Calibri"/>
                  </a:defRPr>
                </a:pPr>
                <a:endParaRPr/>
              </a:p>
            </p:txBody>
          </p:sp>
          <p:sp>
            <p:nvSpPr>
              <p:cNvPr id="536" name="Power…"/>
              <p:cNvSpPr txBox="1"/>
              <p:nvPr/>
            </p:nvSpPr>
            <p:spPr>
              <a:xfrm>
                <a:off x="131942" y="34224"/>
                <a:ext cx="879116" cy="61735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defTabSz="457200">
                  <a:defRPr b="0" i="1">
                    <a:solidFill>
                      <a:srgbClr val="000000"/>
                    </a:solidFill>
                    <a:latin typeface="+mn-lt"/>
                    <a:ea typeface="+mn-ea"/>
                    <a:cs typeface="+mn-cs"/>
                    <a:sym typeface="Arial"/>
                  </a:defRPr>
                </a:pPr>
                <a:r>
                  <a:t>Power </a:t>
                </a:r>
              </a:p>
              <a:p>
                <a:pPr algn="ctr" defTabSz="457200">
                  <a:defRPr b="0" i="1">
                    <a:solidFill>
                      <a:srgbClr val="000000"/>
                    </a:solidFill>
                    <a:latin typeface="+mn-lt"/>
                    <a:ea typeface="+mn-ea"/>
                    <a:cs typeface="+mn-cs"/>
                    <a:sym typeface="Arial"/>
                  </a:defRPr>
                </a:pPr>
                <a:r>
                  <a:t>Control</a:t>
                </a:r>
              </a:p>
            </p:txBody>
          </p:sp>
        </p:grpSp>
        <p:grpSp>
          <p:nvGrpSpPr>
            <p:cNvPr id="540" name="Group"/>
            <p:cNvGrpSpPr/>
            <p:nvPr/>
          </p:nvGrpSpPr>
          <p:grpSpPr>
            <a:xfrm>
              <a:off x="0" y="1752600"/>
              <a:ext cx="1447800" cy="685800"/>
              <a:chOff x="0" y="0"/>
              <a:chExt cx="1447800" cy="685800"/>
            </a:xfrm>
          </p:grpSpPr>
          <p:sp>
            <p:nvSpPr>
              <p:cNvPr id="538" name="Rounded Rectangle"/>
              <p:cNvSpPr/>
              <p:nvPr/>
            </p:nvSpPr>
            <p:spPr>
              <a:xfrm>
                <a:off x="0" y="0"/>
                <a:ext cx="1447800" cy="685800"/>
              </a:xfrm>
              <a:prstGeom prst="roundRect">
                <a:avLst>
                  <a:gd name="adj" fmla="val 16667"/>
                </a:avLst>
              </a:prstGeom>
              <a:solidFill>
                <a:srgbClr val="F6ED72"/>
              </a:solidFill>
              <a:ln w="12700" cap="flat">
                <a:noFill/>
                <a:miter lim="400000"/>
              </a:ln>
              <a:effectLst>
                <a:outerShdw blurRad="63500" dist="17960" dir="2700000" rotWithShape="0">
                  <a:srgbClr val="948E44">
                    <a:alpha val="74996"/>
                  </a:srgbClr>
                </a:outerShdw>
              </a:effectLst>
            </p:spPr>
            <p:txBody>
              <a:bodyPr wrap="square" lIns="45719" tIns="45719" rIns="45719" bIns="45719" numCol="1" anchor="ctr">
                <a:noAutofit/>
              </a:bodyPr>
              <a:lstStyle/>
              <a:p>
                <a:pPr algn="ctr" defTabSz="457200">
                  <a:defRPr>
                    <a:solidFill>
                      <a:srgbClr val="000000"/>
                    </a:solidFill>
                    <a:latin typeface="Calibri"/>
                    <a:ea typeface="Calibri"/>
                    <a:cs typeface="Calibri"/>
                    <a:sym typeface="Calibri"/>
                  </a:defRPr>
                </a:pPr>
                <a:endParaRPr/>
              </a:p>
            </p:txBody>
          </p:sp>
          <p:sp>
            <p:nvSpPr>
              <p:cNvPr id="539" name="Battery Loss…"/>
              <p:cNvSpPr txBox="1"/>
              <p:nvPr/>
            </p:nvSpPr>
            <p:spPr>
              <a:xfrm>
                <a:off x="4787" y="34224"/>
                <a:ext cx="1438226" cy="61735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defTabSz="457200">
                  <a:defRPr b="0" i="1">
                    <a:solidFill>
                      <a:srgbClr val="000000"/>
                    </a:solidFill>
                    <a:latin typeface="+mn-lt"/>
                    <a:ea typeface="+mn-ea"/>
                    <a:cs typeface="+mn-cs"/>
                    <a:sym typeface="Arial"/>
                  </a:defRPr>
                </a:pPr>
                <a:r>
                  <a:t>Battery Loss</a:t>
                </a:r>
              </a:p>
              <a:p>
                <a:pPr algn="ctr" defTabSz="457200">
                  <a:defRPr b="0" i="1">
                    <a:solidFill>
                      <a:srgbClr val="000000"/>
                    </a:solidFill>
                    <a:latin typeface="+mn-lt"/>
                    <a:ea typeface="+mn-ea"/>
                    <a:cs typeface="+mn-cs"/>
                    <a:sym typeface="Arial"/>
                  </a:defRPr>
                </a:pPr>
                <a:r>
                  <a:t>5-10%</a:t>
                </a:r>
              </a:p>
            </p:txBody>
          </p:sp>
        </p:grpSp>
        <p:sp>
          <p:nvSpPr>
            <p:cNvPr id="541" name="Line"/>
            <p:cNvSpPr/>
            <p:nvPr/>
          </p:nvSpPr>
          <p:spPr>
            <a:xfrm flipH="1">
              <a:off x="723900" y="1143000"/>
              <a:ext cx="1" cy="609600"/>
            </a:xfrm>
            <a:prstGeom prst="line">
              <a:avLst/>
            </a:prstGeom>
            <a:noFill/>
            <a:ln w="25400" cap="flat">
              <a:solidFill>
                <a:srgbClr val="FFFFFF"/>
              </a:solidFill>
              <a:prstDash val="solid"/>
              <a:round/>
              <a:tailEnd type="triangle" w="med" len="med"/>
            </a:ln>
            <a:effectLst/>
          </p:spPr>
          <p:txBody>
            <a:bodyPr wrap="square" lIns="45719" tIns="45719" rIns="45719" bIns="45719" numCol="1" anchor="t">
              <a:noAutofit/>
            </a:bodyPr>
            <a:lstStyle/>
            <a:p>
              <a:pPr>
                <a:defRPr sz="1600" b="0">
                  <a:solidFill>
                    <a:srgbClr val="000000"/>
                  </a:solidFill>
                  <a:latin typeface="Calibri"/>
                  <a:ea typeface="Calibri"/>
                  <a:cs typeface="Calibri"/>
                  <a:sym typeface="Calibri"/>
                </a:defRPr>
              </a:pPr>
              <a:endParaRPr/>
            </a:p>
          </p:txBody>
        </p:sp>
        <p:sp>
          <p:nvSpPr>
            <p:cNvPr id="542" name="Line"/>
            <p:cNvSpPr/>
            <p:nvPr/>
          </p:nvSpPr>
          <p:spPr>
            <a:xfrm>
              <a:off x="1295400" y="800100"/>
              <a:ext cx="838200" cy="0"/>
            </a:xfrm>
            <a:prstGeom prst="line">
              <a:avLst/>
            </a:prstGeom>
            <a:noFill/>
            <a:ln w="228600" cap="flat">
              <a:solidFill>
                <a:srgbClr val="FFFFFF"/>
              </a:solidFill>
              <a:prstDash val="solid"/>
              <a:round/>
              <a:tailEnd type="triangle" w="med" len="med"/>
            </a:ln>
            <a:effectLst/>
          </p:spPr>
          <p:txBody>
            <a:bodyPr wrap="square" lIns="45719" tIns="45719" rIns="45719" bIns="45719" numCol="1" anchor="t">
              <a:noAutofit/>
            </a:bodyPr>
            <a:lstStyle/>
            <a:p>
              <a:pPr>
                <a:defRPr sz="1600" b="0">
                  <a:solidFill>
                    <a:srgbClr val="000000"/>
                  </a:solidFill>
                  <a:latin typeface="Calibri"/>
                  <a:ea typeface="Calibri"/>
                  <a:cs typeface="Calibri"/>
                  <a:sym typeface="Calibri"/>
                </a:defRPr>
              </a:pPr>
              <a:endParaRPr/>
            </a:p>
          </p:txBody>
        </p:sp>
        <p:sp>
          <p:nvSpPr>
            <p:cNvPr id="543" name="~90%"/>
            <p:cNvSpPr txBox="1"/>
            <p:nvPr/>
          </p:nvSpPr>
          <p:spPr>
            <a:xfrm>
              <a:off x="1371600" y="0"/>
              <a:ext cx="782787" cy="459730"/>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t">
              <a:spAutoFit/>
            </a:bodyPr>
            <a:lstStyle>
              <a:lvl1pPr defTabSz="457200">
                <a:defRPr sz="2400" b="0" i="1">
                  <a:solidFill>
                    <a:srgbClr val="FBC901"/>
                  </a:solidFill>
                  <a:latin typeface="Calibri"/>
                  <a:ea typeface="Calibri"/>
                  <a:cs typeface="Calibri"/>
                  <a:sym typeface="Calibri"/>
                </a:defRPr>
              </a:lvl1pPr>
            </a:lstStyle>
            <a:p>
              <a:r>
                <a:t>~90%</a:t>
              </a:r>
            </a:p>
          </p:txBody>
        </p:sp>
      </p:grpSp>
      <p:grpSp>
        <p:nvGrpSpPr>
          <p:cNvPr id="547" name="Group"/>
          <p:cNvGrpSpPr/>
          <p:nvPr/>
        </p:nvGrpSpPr>
        <p:grpSpPr>
          <a:xfrm>
            <a:off x="6999909" y="2730500"/>
            <a:ext cx="914401" cy="3276600"/>
            <a:chOff x="0" y="0"/>
            <a:chExt cx="914400" cy="3276600"/>
          </a:xfrm>
        </p:grpSpPr>
        <p:sp>
          <p:nvSpPr>
            <p:cNvPr id="545" name="Circle"/>
            <p:cNvSpPr/>
            <p:nvPr/>
          </p:nvSpPr>
          <p:spPr>
            <a:xfrm>
              <a:off x="0" y="0"/>
              <a:ext cx="914400" cy="914400"/>
            </a:xfrm>
            <a:prstGeom prst="ellipse">
              <a:avLst/>
            </a:prstGeom>
            <a:solidFill>
              <a:srgbClr val="7F7F7F"/>
            </a:solidFill>
            <a:ln w="9525" cap="flat">
              <a:solidFill>
                <a:srgbClr val="000000"/>
              </a:solidFill>
              <a:prstDash val="solid"/>
              <a:round/>
            </a:ln>
            <a:effectLst/>
          </p:spPr>
          <p:txBody>
            <a:bodyPr wrap="square" lIns="45719" tIns="45719" rIns="45719" bIns="45719" numCol="1" anchor="ctr">
              <a:noAutofit/>
            </a:bodyPr>
            <a:lstStyle/>
            <a:p>
              <a:pPr defTabSz="457200">
                <a:defRPr b="0">
                  <a:solidFill>
                    <a:srgbClr val="000000"/>
                  </a:solidFill>
                  <a:latin typeface="Calibri"/>
                  <a:ea typeface="Calibri"/>
                  <a:cs typeface="Calibri"/>
                  <a:sym typeface="Calibri"/>
                </a:defRPr>
              </a:pPr>
              <a:endParaRPr/>
            </a:p>
          </p:txBody>
        </p:sp>
        <p:sp>
          <p:nvSpPr>
            <p:cNvPr id="546" name="Circle"/>
            <p:cNvSpPr/>
            <p:nvPr/>
          </p:nvSpPr>
          <p:spPr>
            <a:xfrm>
              <a:off x="0" y="2362200"/>
              <a:ext cx="914400" cy="914400"/>
            </a:xfrm>
            <a:prstGeom prst="ellipse">
              <a:avLst/>
            </a:prstGeom>
            <a:solidFill>
              <a:srgbClr val="7F7F7F"/>
            </a:solidFill>
            <a:ln w="9525" cap="flat">
              <a:solidFill>
                <a:srgbClr val="000000"/>
              </a:solidFill>
              <a:prstDash val="solid"/>
              <a:round/>
            </a:ln>
            <a:effectLst/>
          </p:spPr>
          <p:txBody>
            <a:bodyPr wrap="square" lIns="45719" tIns="45719" rIns="45719" bIns="45719" numCol="1" anchor="ctr">
              <a:noAutofit/>
            </a:bodyPr>
            <a:lstStyle/>
            <a:p>
              <a:pPr defTabSz="457200">
                <a:defRPr b="0">
                  <a:solidFill>
                    <a:srgbClr val="000000"/>
                  </a:solidFill>
                  <a:latin typeface="Calibri"/>
                  <a:ea typeface="Calibri"/>
                  <a:cs typeface="Calibri"/>
                  <a:sym typeface="Calibri"/>
                </a:defRPr>
              </a:pPr>
              <a:endParaRPr/>
            </a:p>
          </p:txBody>
        </p:sp>
      </p:grpSp>
      <p:grpSp>
        <p:nvGrpSpPr>
          <p:cNvPr id="550" name="Group"/>
          <p:cNvGrpSpPr/>
          <p:nvPr/>
        </p:nvGrpSpPr>
        <p:grpSpPr>
          <a:xfrm>
            <a:off x="7086600" y="4724400"/>
            <a:ext cx="1612901" cy="1447801"/>
            <a:chOff x="25306" y="68207"/>
            <a:chExt cx="1612901" cy="1447800"/>
          </a:xfrm>
        </p:grpSpPr>
        <p:sp>
          <p:nvSpPr>
            <p:cNvPr id="548" name="Rounded Rectangle"/>
            <p:cNvSpPr/>
            <p:nvPr/>
          </p:nvSpPr>
          <p:spPr>
            <a:xfrm>
              <a:off x="25306" y="68207"/>
              <a:ext cx="685801" cy="457201"/>
            </a:xfrm>
            <a:prstGeom prst="roundRect">
              <a:avLst>
                <a:gd name="adj" fmla="val 16667"/>
              </a:avLst>
            </a:prstGeom>
            <a:solidFill>
              <a:srgbClr val="8EB4DA"/>
            </a:solidFill>
            <a:ln w="12700" cap="flat">
              <a:noFill/>
              <a:miter lim="400000"/>
            </a:ln>
            <a:effectLst>
              <a:outerShdw blurRad="63500" dist="17960" dir="2700000" rotWithShape="0">
                <a:srgbClr val="556C83">
                  <a:alpha val="74996"/>
                </a:srgbClr>
              </a:outerShdw>
            </a:effectLst>
          </p:spPr>
          <p:txBody>
            <a:bodyPr wrap="square" lIns="45719" tIns="45719" rIns="45719" bIns="45719" numCol="1" anchor="ctr">
              <a:noAutofit/>
            </a:bodyPr>
            <a:lstStyle/>
            <a:p>
              <a:pPr algn="ctr" defTabSz="457200">
                <a:defRPr sz="1400">
                  <a:solidFill>
                    <a:srgbClr val="000000"/>
                  </a:solidFill>
                  <a:latin typeface="Calibri"/>
                  <a:ea typeface="Calibri"/>
                  <a:cs typeface="Calibri"/>
                  <a:sym typeface="Calibri"/>
                </a:defRPr>
              </a:pPr>
              <a:endParaRPr sz="1400"/>
            </a:p>
          </p:txBody>
        </p:sp>
        <p:sp>
          <p:nvSpPr>
            <p:cNvPr id="549" name="Electric…"/>
            <p:cNvSpPr/>
            <p:nvPr/>
          </p:nvSpPr>
          <p:spPr>
            <a:xfrm>
              <a:off x="368206" y="246006"/>
              <a:ext cx="1270001" cy="1270001"/>
            </a:xfrm>
            <a:prstGeom prst="line">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defTabSz="457200">
                <a:defRPr sz="1400" b="0" i="1">
                  <a:solidFill>
                    <a:srgbClr val="000000"/>
                  </a:solidFill>
                  <a:latin typeface="+mn-lt"/>
                  <a:ea typeface="+mn-ea"/>
                  <a:cs typeface="+mn-cs"/>
                  <a:sym typeface="Arial"/>
                </a:defRPr>
              </a:pPr>
              <a:r>
                <a:rPr sz="1200" dirty="0"/>
                <a:t>Electric</a:t>
              </a:r>
            </a:p>
            <a:p>
              <a:pPr algn="ctr" defTabSz="457200">
                <a:defRPr sz="1400" b="0" i="1">
                  <a:solidFill>
                    <a:srgbClr val="000000"/>
                  </a:solidFill>
                  <a:latin typeface="+mn-lt"/>
                  <a:ea typeface="+mn-ea"/>
                  <a:cs typeface="+mn-cs"/>
                  <a:sym typeface="Arial"/>
                </a:defRPr>
              </a:pPr>
              <a:r>
                <a:rPr sz="1200" dirty="0"/>
                <a:t>Motor</a:t>
              </a:r>
            </a:p>
          </p:txBody>
        </p:sp>
      </p:grpSp>
      <p:grpSp>
        <p:nvGrpSpPr>
          <p:cNvPr id="553" name="Group"/>
          <p:cNvGrpSpPr/>
          <p:nvPr/>
        </p:nvGrpSpPr>
        <p:grpSpPr>
          <a:xfrm>
            <a:off x="7114209" y="3276599"/>
            <a:ext cx="1612902" cy="1447802"/>
            <a:chOff x="25306" y="68206"/>
            <a:chExt cx="1612901" cy="1447801"/>
          </a:xfrm>
        </p:grpSpPr>
        <p:sp>
          <p:nvSpPr>
            <p:cNvPr id="551" name="Rounded Rectangle"/>
            <p:cNvSpPr/>
            <p:nvPr/>
          </p:nvSpPr>
          <p:spPr>
            <a:xfrm>
              <a:off x="25306" y="68206"/>
              <a:ext cx="685801" cy="457201"/>
            </a:xfrm>
            <a:prstGeom prst="roundRect">
              <a:avLst>
                <a:gd name="adj" fmla="val 16667"/>
              </a:avLst>
            </a:prstGeom>
            <a:solidFill>
              <a:srgbClr val="8EB4DA"/>
            </a:solidFill>
            <a:ln w="12700" cap="flat">
              <a:noFill/>
              <a:miter lim="400000"/>
            </a:ln>
            <a:effectLst>
              <a:outerShdw blurRad="63500" dist="17960" dir="2700000" rotWithShape="0">
                <a:srgbClr val="556C83">
                  <a:alpha val="74996"/>
                </a:srgbClr>
              </a:outerShdw>
            </a:effectLst>
          </p:spPr>
          <p:txBody>
            <a:bodyPr wrap="square" lIns="45719" tIns="45719" rIns="45719" bIns="45719" numCol="1" anchor="ctr">
              <a:noAutofit/>
            </a:bodyPr>
            <a:lstStyle/>
            <a:p>
              <a:pPr algn="ctr" defTabSz="457200">
                <a:defRPr sz="1400">
                  <a:solidFill>
                    <a:srgbClr val="000000"/>
                  </a:solidFill>
                  <a:latin typeface="Calibri"/>
                  <a:ea typeface="Calibri"/>
                  <a:cs typeface="Calibri"/>
                  <a:sym typeface="Calibri"/>
                </a:defRPr>
              </a:pPr>
              <a:endParaRPr/>
            </a:p>
          </p:txBody>
        </p:sp>
        <p:sp>
          <p:nvSpPr>
            <p:cNvPr id="552" name="Electric…"/>
            <p:cNvSpPr/>
            <p:nvPr/>
          </p:nvSpPr>
          <p:spPr>
            <a:xfrm>
              <a:off x="368206" y="246006"/>
              <a:ext cx="1270001" cy="1270001"/>
            </a:xfrm>
            <a:prstGeom prst="line">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defTabSz="457200">
                <a:defRPr sz="1400" b="0" i="1">
                  <a:solidFill>
                    <a:srgbClr val="000000"/>
                  </a:solidFill>
                  <a:latin typeface="+mn-lt"/>
                  <a:ea typeface="+mn-ea"/>
                  <a:cs typeface="+mn-cs"/>
                  <a:sym typeface="Arial"/>
                </a:defRPr>
              </a:pPr>
              <a:r>
                <a:rPr sz="1200" dirty="0"/>
                <a:t>Electric</a:t>
              </a:r>
            </a:p>
            <a:p>
              <a:pPr algn="ctr" defTabSz="457200">
                <a:defRPr sz="1400" b="0" i="1">
                  <a:solidFill>
                    <a:srgbClr val="000000"/>
                  </a:solidFill>
                  <a:latin typeface="+mn-lt"/>
                  <a:ea typeface="+mn-ea"/>
                  <a:cs typeface="+mn-cs"/>
                  <a:sym typeface="Arial"/>
                </a:defRPr>
              </a:pPr>
              <a:r>
                <a:rPr sz="1200" dirty="0"/>
                <a:t>Motor</a:t>
              </a:r>
            </a:p>
          </p:txBody>
        </p:sp>
      </p:grpSp>
      <p:grpSp>
        <p:nvGrpSpPr>
          <p:cNvPr id="556" name="Group"/>
          <p:cNvGrpSpPr/>
          <p:nvPr/>
        </p:nvGrpSpPr>
        <p:grpSpPr>
          <a:xfrm>
            <a:off x="7165975" y="2497137"/>
            <a:ext cx="1346200" cy="4551363"/>
            <a:chOff x="0" y="0"/>
            <a:chExt cx="1346200" cy="4551362"/>
          </a:xfrm>
        </p:grpSpPr>
        <p:sp>
          <p:nvSpPr>
            <p:cNvPr id="554" name="~35%"/>
            <p:cNvSpPr/>
            <p:nvPr/>
          </p:nvSpPr>
          <p:spPr>
            <a:xfrm>
              <a:off x="76200" y="0"/>
              <a:ext cx="1270000" cy="1270000"/>
            </a:xfrm>
            <a:prstGeom prst="line">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t">
              <a:spAutoFit/>
            </a:bodyPr>
            <a:lstStyle>
              <a:lvl1pPr defTabSz="457200">
                <a:defRPr sz="2400" b="0" i="1">
                  <a:solidFill>
                    <a:srgbClr val="FBC901"/>
                  </a:solidFill>
                  <a:latin typeface="+mn-lt"/>
                  <a:ea typeface="+mn-ea"/>
                  <a:cs typeface="+mn-cs"/>
                  <a:sym typeface="Arial"/>
                </a:defRPr>
              </a:lvl1pPr>
            </a:lstStyle>
            <a:p>
              <a:r>
                <a:t>~35%</a:t>
              </a:r>
            </a:p>
          </p:txBody>
        </p:sp>
        <p:sp>
          <p:nvSpPr>
            <p:cNvPr id="555" name="~35%"/>
            <p:cNvSpPr/>
            <p:nvPr/>
          </p:nvSpPr>
          <p:spPr>
            <a:xfrm>
              <a:off x="0" y="3281362"/>
              <a:ext cx="1270000" cy="1270001"/>
            </a:xfrm>
            <a:prstGeom prst="line">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t">
              <a:spAutoFit/>
            </a:bodyPr>
            <a:lstStyle>
              <a:lvl1pPr defTabSz="457200">
                <a:defRPr sz="2400" b="0" i="1">
                  <a:solidFill>
                    <a:srgbClr val="FBC901"/>
                  </a:solidFill>
                  <a:latin typeface="+mn-lt"/>
                  <a:ea typeface="+mn-ea"/>
                  <a:cs typeface="+mn-cs"/>
                  <a:sym typeface="Arial"/>
                </a:defRPr>
              </a:lvl1pPr>
            </a:lstStyle>
            <a:p>
              <a:r>
                <a:t>~35%</a:t>
              </a:r>
            </a:p>
          </p:txBody>
        </p:sp>
      </p:grpSp>
      <p:grpSp>
        <p:nvGrpSpPr>
          <p:cNvPr id="564" name="Group"/>
          <p:cNvGrpSpPr/>
          <p:nvPr/>
        </p:nvGrpSpPr>
        <p:grpSpPr>
          <a:xfrm>
            <a:off x="4343399" y="3579812"/>
            <a:ext cx="2743202" cy="3251201"/>
            <a:chOff x="17090" y="0"/>
            <a:chExt cx="2743201" cy="3251200"/>
          </a:xfrm>
        </p:grpSpPr>
        <p:grpSp>
          <p:nvGrpSpPr>
            <p:cNvPr id="559" name="Group"/>
            <p:cNvGrpSpPr/>
            <p:nvPr/>
          </p:nvGrpSpPr>
          <p:grpSpPr>
            <a:xfrm>
              <a:off x="17090" y="1601787"/>
              <a:ext cx="1841502" cy="1649413"/>
              <a:chOff x="17090" y="1587"/>
              <a:chExt cx="1841501" cy="1649413"/>
            </a:xfrm>
          </p:grpSpPr>
          <p:sp>
            <p:nvSpPr>
              <p:cNvPr id="557" name="Rounded Rectangle"/>
              <p:cNvSpPr/>
              <p:nvPr/>
            </p:nvSpPr>
            <p:spPr>
              <a:xfrm>
                <a:off x="17090" y="1587"/>
                <a:ext cx="1143001" cy="762000"/>
              </a:xfrm>
              <a:prstGeom prst="roundRect">
                <a:avLst>
                  <a:gd name="adj" fmla="val 16667"/>
                </a:avLst>
              </a:prstGeom>
              <a:solidFill>
                <a:srgbClr val="F6ED72"/>
              </a:solidFill>
              <a:ln w="12700" cap="flat">
                <a:noFill/>
                <a:miter lim="400000"/>
              </a:ln>
              <a:effectLst>
                <a:outerShdw blurRad="63500" dist="17960" dir="2700000" rotWithShape="0">
                  <a:srgbClr val="948E44">
                    <a:alpha val="74996"/>
                  </a:srgbClr>
                </a:outerShdw>
              </a:effectLst>
            </p:spPr>
            <p:txBody>
              <a:bodyPr wrap="square" lIns="45719" tIns="45719" rIns="45719" bIns="45719" numCol="1" anchor="ctr">
                <a:noAutofit/>
              </a:bodyPr>
              <a:lstStyle/>
              <a:p>
                <a:pPr algn="ctr" defTabSz="457200">
                  <a:defRPr>
                    <a:solidFill>
                      <a:srgbClr val="000000"/>
                    </a:solidFill>
                    <a:latin typeface="Calibri"/>
                    <a:ea typeface="Calibri"/>
                    <a:cs typeface="Calibri"/>
                    <a:sym typeface="Calibri"/>
                  </a:defRPr>
                </a:pPr>
                <a:endParaRPr/>
              </a:p>
            </p:txBody>
          </p:sp>
          <p:sp>
            <p:nvSpPr>
              <p:cNvPr id="558" name="Controller…"/>
              <p:cNvSpPr/>
              <p:nvPr/>
            </p:nvSpPr>
            <p:spPr>
              <a:xfrm>
                <a:off x="588590" y="381000"/>
                <a:ext cx="1270001" cy="1270000"/>
              </a:xfrm>
              <a:prstGeom prst="line">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4" tIns="45714" rIns="45714" bIns="45714" numCol="1" anchor="ctr">
                <a:spAutoFit/>
              </a:bodyPr>
              <a:lstStyle/>
              <a:p>
                <a:pPr algn="ctr" defTabSz="457200">
                  <a:defRPr sz="1600" b="0" i="1">
                    <a:solidFill>
                      <a:srgbClr val="000000"/>
                    </a:solidFill>
                    <a:latin typeface="+mn-lt"/>
                    <a:ea typeface="+mn-ea"/>
                    <a:cs typeface="+mn-cs"/>
                    <a:sym typeface="Arial"/>
                  </a:defRPr>
                </a:pPr>
                <a:r>
                  <a:rPr dirty="0"/>
                  <a:t>Controller</a:t>
                </a:r>
              </a:p>
              <a:p>
                <a:pPr algn="ctr" defTabSz="457200">
                  <a:defRPr sz="1600" b="0" i="1">
                    <a:solidFill>
                      <a:srgbClr val="000000"/>
                    </a:solidFill>
                    <a:latin typeface="+mn-lt"/>
                    <a:ea typeface="+mn-ea"/>
                    <a:cs typeface="+mn-cs"/>
                    <a:sym typeface="Arial"/>
                  </a:defRPr>
                </a:pPr>
                <a:r>
                  <a:rPr dirty="0"/>
                  <a:t>Loss 5-10%</a:t>
                </a:r>
              </a:p>
            </p:txBody>
          </p:sp>
        </p:grpSp>
        <p:sp>
          <p:nvSpPr>
            <p:cNvPr id="560" name="Line"/>
            <p:cNvSpPr/>
            <p:nvPr/>
          </p:nvSpPr>
          <p:spPr>
            <a:xfrm flipH="1">
              <a:off x="588590" y="1054100"/>
              <a:ext cx="1" cy="533400"/>
            </a:xfrm>
            <a:prstGeom prst="line">
              <a:avLst/>
            </a:prstGeom>
            <a:noFill/>
            <a:ln w="25400" cap="flat">
              <a:solidFill>
                <a:srgbClr val="FFFFFF"/>
              </a:solidFill>
              <a:prstDash val="solid"/>
              <a:round/>
              <a:tailEnd type="triangle" w="med" len="med"/>
            </a:ln>
            <a:effectLst/>
          </p:spPr>
          <p:txBody>
            <a:bodyPr wrap="square" lIns="45719" tIns="45719" rIns="45719" bIns="45719" numCol="1" anchor="t">
              <a:noAutofit/>
            </a:bodyPr>
            <a:lstStyle/>
            <a:p>
              <a:pPr>
                <a:defRPr sz="1600" b="0">
                  <a:solidFill>
                    <a:srgbClr val="000000"/>
                  </a:solidFill>
                  <a:latin typeface="Calibri"/>
                  <a:ea typeface="Calibri"/>
                  <a:cs typeface="Calibri"/>
                  <a:sym typeface="Calibri"/>
                </a:defRPr>
              </a:pPr>
              <a:endParaRPr/>
            </a:p>
          </p:txBody>
        </p:sp>
        <p:sp>
          <p:nvSpPr>
            <p:cNvPr id="561" name="Line"/>
            <p:cNvSpPr/>
            <p:nvPr/>
          </p:nvSpPr>
          <p:spPr>
            <a:xfrm>
              <a:off x="1236290" y="685800"/>
              <a:ext cx="1447801" cy="609600"/>
            </a:xfrm>
            <a:prstGeom prst="line">
              <a:avLst/>
            </a:prstGeom>
            <a:noFill/>
            <a:ln w="193040" cap="flat">
              <a:solidFill>
                <a:srgbClr val="FFFFFF"/>
              </a:solidFill>
              <a:prstDash val="solid"/>
              <a:round/>
              <a:tailEnd type="triangle" w="med" len="med"/>
            </a:ln>
            <a:effectLst/>
          </p:spPr>
          <p:txBody>
            <a:bodyPr wrap="square" lIns="45719" tIns="45719" rIns="45719" bIns="45719" numCol="1" anchor="t">
              <a:noAutofit/>
            </a:bodyPr>
            <a:lstStyle/>
            <a:p>
              <a:pPr>
                <a:defRPr sz="1600" b="0">
                  <a:solidFill>
                    <a:srgbClr val="000000"/>
                  </a:solidFill>
                  <a:latin typeface="Calibri"/>
                  <a:ea typeface="Calibri"/>
                  <a:cs typeface="Calibri"/>
                  <a:sym typeface="Calibri"/>
                </a:defRPr>
              </a:pPr>
              <a:endParaRPr/>
            </a:p>
          </p:txBody>
        </p:sp>
        <p:sp>
          <p:nvSpPr>
            <p:cNvPr id="562" name="Line"/>
            <p:cNvSpPr/>
            <p:nvPr/>
          </p:nvSpPr>
          <p:spPr>
            <a:xfrm flipV="1">
              <a:off x="1236290" y="0"/>
              <a:ext cx="1524001" cy="685800"/>
            </a:xfrm>
            <a:prstGeom prst="line">
              <a:avLst/>
            </a:prstGeom>
            <a:noFill/>
            <a:ln w="193040" cap="flat">
              <a:solidFill>
                <a:srgbClr val="FFFFFF"/>
              </a:solidFill>
              <a:prstDash val="solid"/>
              <a:round/>
              <a:tailEnd type="triangle" w="med" len="med"/>
            </a:ln>
            <a:effectLst/>
          </p:spPr>
          <p:txBody>
            <a:bodyPr wrap="square" lIns="45719" tIns="45719" rIns="45719" bIns="45719" numCol="1" anchor="t">
              <a:noAutofit/>
            </a:bodyPr>
            <a:lstStyle/>
            <a:p>
              <a:pPr>
                <a:defRPr sz="1600" b="0">
                  <a:solidFill>
                    <a:srgbClr val="000000"/>
                  </a:solidFill>
                  <a:latin typeface="Calibri"/>
                  <a:ea typeface="Calibri"/>
                  <a:cs typeface="Calibri"/>
                  <a:sym typeface="Calibri"/>
                </a:defRPr>
              </a:pPr>
              <a:endParaRPr/>
            </a:p>
          </p:txBody>
        </p:sp>
        <p:sp>
          <p:nvSpPr>
            <p:cNvPr id="563" name="~80%"/>
            <p:cNvSpPr txBox="1"/>
            <p:nvPr/>
          </p:nvSpPr>
          <p:spPr>
            <a:xfrm>
              <a:off x="1693490" y="429588"/>
              <a:ext cx="838201" cy="45973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4" tIns="45714" rIns="45714" bIns="45714" numCol="1" anchor="t">
              <a:spAutoFit/>
            </a:bodyPr>
            <a:lstStyle>
              <a:lvl1pPr defTabSz="457200">
                <a:defRPr sz="2400" b="0" i="1">
                  <a:solidFill>
                    <a:srgbClr val="FBC901"/>
                  </a:solidFill>
                  <a:latin typeface="Calibri"/>
                  <a:ea typeface="Calibri"/>
                  <a:cs typeface="Calibri"/>
                  <a:sym typeface="Calibri"/>
                </a:defRPr>
              </a:lvl1pPr>
            </a:lstStyle>
            <a:p>
              <a:r>
                <a:t>~80%</a:t>
              </a:r>
            </a:p>
          </p:txBody>
        </p:sp>
      </p:grpSp>
      <p:sp>
        <p:nvSpPr>
          <p:cNvPr id="565" name="Rectangle 3"/>
          <p:cNvSpPr txBox="1"/>
          <p:nvPr/>
        </p:nvSpPr>
        <p:spPr>
          <a:xfrm>
            <a:off x="103063" y="6341177"/>
            <a:ext cx="8912474" cy="49201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400"/>
              </a:spcBef>
              <a:tabLst>
                <a:tab pos="863600" algn="l"/>
                <a:tab pos="2171700" algn="l"/>
              </a:tabLst>
              <a:defRPr>
                <a:solidFill>
                  <a:srgbClr val="FBC901"/>
                </a:solidFill>
                <a:effectLst>
                  <a:outerShdw blurRad="38100" dist="38100" dir="2700000" rotWithShape="0">
                    <a:srgbClr val="000000"/>
                  </a:outerShdw>
                </a:effectLst>
                <a:latin typeface="+mn-lt"/>
                <a:ea typeface="+mn-ea"/>
                <a:cs typeface="+mn-cs"/>
                <a:sym typeface="Arial"/>
              </a:defRPr>
            </a:lvl1pPr>
          </a:lstStyle>
          <a:p>
            <a:r>
              <a:t>Grid electrical energy ultimately transferred to the wheels: ~ 70-75%</a:t>
            </a:r>
          </a:p>
        </p:txBody>
      </p:sp>
      <p:sp>
        <p:nvSpPr>
          <p:cNvPr id="43" name="Line"/>
          <p:cNvSpPr/>
          <p:nvPr/>
        </p:nvSpPr>
        <p:spPr>
          <a:xfrm>
            <a:off x="1600200" y="4265612"/>
            <a:ext cx="838200" cy="0"/>
          </a:xfrm>
          <a:prstGeom prst="line">
            <a:avLst/>
          </a:prstGeom>
          <a:noFill/>
          <a:ln w="228600" cap="flat">
            <a:solidFill>
              <a:srgbClr val="FFFFFF"/>
            </a:solidFill>
            <a:prstDash val="solid"/>
            <a:round/>
            <a:tailEnd type="triangle" w="med" len="med"/>
          </a:ln>
          <a:effectLst/>
        </p:spPr>
        <p:txBody>
          <a:bodyPr wrap="square" lIns="45719" tIns="45719" rIns="45719" bIns="45719" numCol="1" anchor="t">
            <a:noAutofit/>
          </a:bodyPr>
          <a:lstStyle/>
          <a:p>
            <a:pPr>
              <a:defRPr sz="1600" b="0">
                <a:solidFill>
                  <a:srgbClr val="000000"/>
                </a:solidFill>
                <a:latin typeface="Calibri"/>
                <a:ea typeface="Calibri"/>
                <a:cs typeface="Calibri"/>
                <a:sym typeface="Calibri"/>
              </a:defRPr>
            </a:pPr>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 grpId="1" animBg="1" advAuto="0"/>
      <p:bldP spid="556" grpId="3" animBg="1" advAuto="0"/>
      <p:bldP spid="564" grpId="2" animBg="1" advAuto="0"/>
      <p:bldP spid="565" grpId="4" animBg="1" advAuto="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1" name="Rectangle 5"/>
          <p:cNvSpPr txBox="1"/>
          <p:nvPr/>
        </p:nvSpPr>
        <p:spPr>
          <a:xfrm>
            <a:off x="304800" y="6203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Footnote</a:t>
            </a:r>
          </a:p>
        </p:txBody>
      </p:sp>
      <p:sp>
        <p:nvSpPr>
          <p:cNvPr id="2932" name="Rectangle 2"/>
          <p:cNvSpPr txBox="1">
            <a:spLocks noGrp="1"/>
          </p:cNvSpPr>
          <p:nvPr>
            <p:ph type="title"/>
          </p:nvPr>
        </p:nvSpPr>
        <p:spPr>
          <a:xfrm>
            <a:off x="79126" y="25399"/>
            <a:ext cx="9011148" cy="447908"/>
          </a:xfrm>
          <a:prstGeom prst="rect">
            <a:avLst/>
          </a:prstGeom>
        </p:spPr>
        <p:txBody>
          <a:bodyPr/>
          <a:lstStyle/>
          <a:p>
            <a:r>
              <a:t>However, examined in more detail, that report also concluded that:</a:t>
            </a:r>
          </a:p>
        </p:txBody>
      </p:sp>
      <p:sp>
        <p:nvSpPr>
          <p:cNvPr id="2933" name="Rectangle 3"/>
          <p:cNvSpPr txBox="1">
            <a:spLocks noGrp="1"/>
          </p:cNvSpPr>
          <p:nvPr>
            <p:ph type="body" sz="quarter" idx="1"/>
          </p:nvPr>
        </p:nvSpPr>
        <p:spPr>
          <a:xfrm>
            <a:off x="139700" y="566706"/>
            <a:ext cx="8864600" cy="1359022"/>
          </a:xfrm>
          <a:prstGeom prst="rect">
            <a:avLst/>
          </a:prstGeom>
        </p:spPr>
        <p:txBody>
          <a:bodyPr/>
          <a:lstStyle/>
          <a:p>
            <a:pPr>
              <a:tabLst>
                <a:tab pos="444500" algn="l"/>
                <a:tab pos="952500" algn="l"/>
                <a:tab pos="1409700" algn="l"/>
                <a:tab pos="1866900" algn="l"/>
                <a:tab pos="2387600" algn="l"/>
              </a:tabLst>
              <a:defRPr b="1">
                <a:solidFill>
                  <a:srgbClr val="FBC901"/>
                </a:solidFill>
              </a:defRPr>
            </a:pPr>
            <a:r>
              <a:t>"BEVs are ideally suited to smaller cars and shorter trips"</a:t>
            </a:r>
          </a:p>
          <a:p>
            <a:pPr>
              <a:tabLst>
                <a:tab pos="444500" algn="l"/>
                <a:tab pos="952500" algn="l"/>
                <a:tab pos="1409700" algn="l"/>
                <a:tab pos="1866900" algn="l"/>
                <a:tab pos="2387600" algn="l"/>
              </a:tabLst>
              <a:defRPr sz="500" b="1">
                <a:solidFill>
                  <a:srgbClr val="FBC901"/>
                </a:solidFill>
              </a:defRPr>
            </a:pPr>
            <a:endParaRPr/>
          </a:p>
          <a:p>
            <a:pPr>
              <a:tabLst>
                <a:tab pos="444500" algn="l"/>
                <a:tab pos="952500" algn="l"/>
                <a:tab pos="1409700" algn="l"/>
                <a:tab pos="1866900" algn="l"/>
                <a:tab pos="2387600" algn="l"/>
              </a:tabLst>
              <a:defRPr b="1">
                <a:solidFill>
                  <a:srgbClr val="FBC901"/>
                </a:solidFill>
              </a:defRPr>
            </a:pPr>
            <a:r>
              <a:t>"FCEVs are the lowest-carbon solution for medium/larger cars and longer trips"</a:t>
            </a:r>
          </a:p>
          <a:p>
            <a:pPr>
              <a:tabLst>
                <a:tab pos="444500" algn="l"/>
                <a:tab pos="952500" algn="l"/>
                <a:tab pos="1409700" algn="l"/>
                <a:tab pos="1866900" algn="l"/>
                <a:tab pos="2387600" algn="l"/>
              </a:tabLst>
              <a:defRPr sz="700"/>
            </a:pPr>
            <a:endParaRPr/>
          </a:p>
          <a:p>
            <a:pPr>
              <a:tabLst>
                <a:tab pos="444500" algn="l"/>
                <a:tab pos="952500" algn="l"/>
                <a:tab pos="1409700" algn="l"/>
                <a:tab pos="1866900" algn="l"/>
                <a:tab pos="2387600" algn="l"/>
              </a:tabLst>
            </a:pPr>
            <a:r>
              <a:t>Leading to that study's overall comparison of vehicle strengths &amp; weaknesses:</a:t>
            </a:r>
          </a:p>
        </p:txBody>
      </p:sp>
      <p:pic>
        <p:nvPicPr>
          <p:cNvPr id="2934" name="Image" descr="Image"/>
          <p:cNvPicPr>
            <a:picLocks noChangeAspect="1"/>
          </p:cNvPicPr>
          <p:nvPr/>
        </p:nvPicPr>
        <p:blipFill>
          <a:blip r:embed="rId2"/>
          <a:stretch>
            <a:fillRect/>
          </a:stretch>
        </p:blipFill>
        <p:spPr>
          <a:xfrm>
            <a:off x="697538" y="2019126"/>
            <a:ext cx="7748924" cy="476096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6" name="Rectangle 2"/>
          <p:cNvSpPr txBox="1">
            <a:spLocks noGrp="1"/>
          </p:cNvSpPr>
          <p:nvPr>
            <p:ph type="title"/>
          </p:nvPr>
        </p:nvSpPr>
        <p:spPr>
          <a:xfrm>
            <a:off x="66426" y="12699"/>
            <a:ext cx="9011148" cy="534080"/>
          </a:xfrm>
          <a:prstGeom prst="rect">
            <a:avLst/>
          </a:prstGeom>
        </p:spPr>
        <p:txBody>
          <a:bodyPr/>
          <a:lstStyle/>
          <a:p>
            <a:r>
              <a:t>In addition to such Well-to-Wheel FCEV to PEV comparisons:</a:t>
            </a:r>
          </a:p>
        </p:txBody>
      </p:sp>
      <p:sp>
        <p:nvSpPr>
          <p:cNvPr id="2937" name="Rectangle 3"/>
          <p:cNvSpPr txBox="1">
            <a:spLocks noGrp="1"/>
          </p:cNvSpPr>
          <p:nvPr>
            <p:ph type="body" idx="1"/>
          </p:nvPr>
        </p:nvSpPr>
        <p:spPr>
          <a:xfrm>
            <a:off x="139700" y="630206"/>
            <a:ext cx="9011147" cy="5597588"/>
          </a:xfrm>
          <a:prstGeom prst="rect">
            <a:avLst/>
          </a:prstGeom>
        </p:spPr>
        <p:txBody>
          <a:bodyPr/>
          <a:lstStyle/>
          <a:p>
            <a:pPr>
              <a:tabLst>
                <a:tab pos="444500" algn="l"/>
                <a:tab pos="952500" algn="l"/>
                <a:tab pos="1409700" algn="l"/>
                <a:tab pos="1866900" algn="l"/>
                <a:tab pos="2387600" algn="l"/>
              </a:tabLst>
            </a:pPr>
            <a:r>
              <a:t>Other studies &amp; articles raise broader environmental concerns, for instance:</a:t>
            </a:r>
          </a:p>
          <a:p>
            <a:pPr>
              <a:tabLst>
                <a:tab pos="444500" algn="l"/>
                <a:tab pos="952500" algn="l"/>
                <a:tab pos="1409700" algn="l"/>
                <a:tab pos="1866900" algn="l"/>
                <a:tab pos="2387600" algn="l"/>
              </a:tabLst>
              <a:defRPr sz="500"/>
            </a:pPr>
            <a:endParaRPr/>
          </a:p>
          <a:p>
            <a:pPr>
              <a:tabLst>
                <a:tab pos="444500" algn="l"/>
                <a:tab pos="952500" algn="l"/>
                <a:tab pos="1409700" algn="l"/>
                <a:tab pos="1866900" algn="l"/>
                <a:tab pos="2387600" algn="l"/>
              </a:tabLst>
            </a:pPr>
            <a:r>
              <a:t>	About the impacts of Li &amp; Co mining as required for present day PEV batteries</a:t>
            </a:r>
          </a:p>
          <a:p>
            <a:pPr>
              <a:tabLst>
                <a:tab pos="444500" algn="l"/>
                <a:tab pos="952500" algn="l"/>
                <a:tab pos="1409700" algn="l"/>
                <a:tab pos="1866900" algn="l"/>
                <a:tab pos="2387600" algn="l"/>
              </a:tabLst>
              <a:defRPr sz="700"/>
            </a:pPr>
            <a:endParaRPr/>
          </a:p>
          <a:p>
            <a:pPr>
              <a:tabLst>
                <a:tab pos="444500" algn="l"/>
                <a:tab pos="952500" algn="l"/>
                <a:tab pos="1409700" algn="l"/>
                <a:tab pos="1866900" algn="l"/>
                <a:tab pos="2387600" algn="l"/>
              </a:tabLst>
            </a:pPr>
            <a:r>
              <a:t> 		or about the impacts of Pt mining as required for present day FCEV fuel cells</a:t>
            </a:r>
          </a:p>
          <a:p>
            <a:pPr>
              <a:tabLst>
                <a:tab pos="444500" algn="l"/>
                <a:tab pos="952500" algn="l"/>
                <a:tab pos="1409700" algn="l"/>
                <a:tab pos="1866900" algn="l"/>
                <a:tab pos="2387600" algn="l"/>
              </a:tabLst>
              <a:defRPr sz="700"/>
            </a:pPr>
            <a:endParaRPr/>
          </a:p>
          <a:p>
            <a:pPr algn="ctr">
              <a:tabLst>
                <a:tab pos="444500" algn="l"/>
                <a:tab pos="952500" algn="l"/>
                <a:tab pos="1409700" algn="l"/>
                <a:tab pos="1866900" algn="l"/>
                <a:tab pos="2387600" algn="l"/>
              </a:tabLst>
            </a:pPr>
            <a:r>
              <a:t>Many such articles are listed </a:t>
            </a:r>
            <a:r>
              <a:rPr u="sng">
                <a:solidFill>
                  <a:srgbClr val="00CCFF"/>
                </a:solidFill>
                <a:uFill>
                  <a:solidFill>
                    <a:srgbClr val="00CCFF"/>
                  </a:solidFill>
                </a:uFill>
                <a:hlinkClick r:id="rId2"/>
              </a:rPr>
              <a:t>HERE</a:t>
            </a:r>
            <a:r>
              <a:t> on this note set's </a:t>
            </a:r>
            <a:r>
              <a:rPr u="sng">
                <a:solidFill>
                  <a:srgbClr val="00CCFF"/>
                </a:solidFill>
                <a:uFill>
                  <a:solidFill>
                    <a:srgbClr val="00CCFF"/>
                  </a:solidFill>
                </a:uFill>
                <a:hlinkClick r:id="rId3"/>
              </a:rPr>
              <a:t>Resources</a:t>
            </a:r>
            <a:r>
              <a:t> webpage</a:t>
            </a:r>
          </a:p>
          <a:p>
            <a:pPr algn="ctr">
              <a:tabLst>
                <a:tab pos="444500" algn="l"/>
                <a:tab pos="952500" algn="l"/>
                <a:tab pos="1409700" algn="l"/>
                <a:tab pos="1866900" algn="l"/>
                <a:tab pos="2387600" algn="l"/>
              </a:tabLst>
              <a:defRPr sz="1500"/>
            </a:pPr>
            <a:endParaRPr/>
          </a:p>
          <a:p>
            <a:pPr algn="ctr">
              <a:tabLst>
                <a:tab pos="444500" algn="l"/>
                <a:tab pos="952500" algn="l"/>
                <a:tab pos="1409700" algn="l"/>
                <a:tab pos="1866900" algn="l"/>
                <a:tab pos="2387600" algn="l"/>
              </a:tabLst>
              <a:defRPr b="1">
                <a:solidFill>
                  <a:srgbClr val="FBC901"/>
                </a:solidFill>
              </a:defRPr>
            </a:pPr>
            <a:r>
              <a:t>The net result of all of the above controversies?</a:t>
            </a:r>
          </a:p>
          <a:p>
            <a:pPr algn="ctr">
              <a:tabLst>
                <a:tab pos="444500" algn="l"/>
                <a:tab pos="952500" algn="l"/>
                <a:tab pos="1409700" algn="l"/>
                <a:tab pos="1866900" algn="l"/>
                <a:tab pos="2387600" algn="l"/>
              </a:tabLst>
              <a:defRPr sz="700" b="1">
                <a:solidFill>
                  <a:srgbClr val="FBC901"/>
                </a:solidFill>
              </a:defRPr>
            </a:pPr>
            <a:endParaRPr/>
          </a:p>
          <a:p>
            <a:pPr algn="ctr">
              <a:tabLst>
                <a:tab pos="444500" algn="l"/>
                <a:tab pos="952500" algn="l"/>
                <a:tab pos="1409700" algn="l"/>
                <a:tab pos="1866900" algn="l"/>
                <a:tab pos="2387600" algn="l"/>
              </a:tabLst>
              <a:defRPr b="1">
                <a:solidFill>
                  <a:srgbClr val="FBC901"/>
                </a:solidFill>
              </a:defRPr>
            </a:pPr>
            <a:r>
              <a:t> The auto industry itself is fiercely divided on the question of FCEVs vs. PEVs</a:t>
            </a:r>
          </a:p>
          <a:p>
            <a:pPr>
              <a:tabLst>
                <a:tab pos="444500" algn="l"/>
                <a:tab pos="952500" algn="l"/>
                <a:tab pos="1409700" algn="l"/>
                <a:tab pos="1866900" algn="l"/>
                <a:tab pos="2387600" algn="l"/>
              </a:tabLst>
              <a:defRPr sz="1300"/>
            </a:pPr>
            <a:endParaRPr/>
          </a:p>
          <a:p>
            <a:pPr>
              <a:tabLst>
                <a:tab pos="444500" algn="l"/>
                <a:tab pos="952500" algn="l"/>
                <a:tab pos="1409700" algn="l"/>
                <a:tab pos="1866900" algn="l"/>
                <a:tab pos="2387600" algn="l"/>
              </a:tabLst>
              <a:defRPr b="1"/>
            </a:pPr>
            <a:r>
              <a:t>With VW and Tesla arguing strongly for a future auto industry based upon PEVs</a:t>
            </a:r>
          </a:p>
          <a:p>
            <a:pPr>
              <a:tabLst>
                <a:tab pos="444500" algn="l"/>
                <a:tab pos="952500" algn="l"/>
                <a:tab pos="1409700" algn="l"/>
                <a:tab pos="1866900" algn="l"/>
                <a:tab pos="2387600" algn="l"/>
              </a:tabLst>
              <a:defRPr sz="700" b="1"/>
            </a:pPr>
            <a:endParaRPr/>
          </a:p>
          <a:p>
            <a:pPr>
              <a:tabLst>
                <a:tab pos="444500" algn="l"/>
                <a:tab pos="952500" algn="l"/>
                <a:tab pos="1409700" algn="l"/>
                <a:tab pos="1866900" algn="l"/>
                <a:tab pos="2387600" algn="l"/>
              </a:tabLst>
              <a:defRPr b="1"/>
            </a:pPr>
            <a:r>
              <a:t>While Toyota's is similarly adamant about an auto industry based upon FCEVs</a:t>
            </a:r>
          </a:p>
          <a:p>
            <a:pPr>
              <a:tabLst>
                <a:tab pos="444500" algn="l"/>
                <a:tab pos="952500" algn="l"/>
                <a:tab pos="1409700" algn="l"/>
                <a:tab pos="1866900" algn="l"/>
                <a:tab pos="2387600" algn="l"/>
              </a:tabLst>
              <a:defRPr sz="800"/>
            </a:pPr>
            <a:endParaRPr/>
          </a:p>
          <a:p>
            <a:pPr>
              <a:tabLst>
                <a:tab pos="444500" algn="l"/>
                <a:tab pos="952500" algn="l"/>
                <a:tab pos="1409700" algn="l"/>
                <a:tab pos="1866900" algn="l"/>
                <a:tab pos="2387600" algn="l"/>
              </a:tabLst>
            </a:pPr>
            <a:r>
              <a:t>	Articles about this dispute are listed </a:t>
            </a:r>
            <a:r>
              <a:rPr u="sng">
                <a:solidFill>
                  <a:srgbClr val="00CCFF"/>
                </a:solidFill>
                <a:uFill>
                  <a:solidFill>
                    <a:srgbClr val="00CCFF"/>
                  </a:solidFill>
                </a:uFill>
                <a:hlinkClick r:id="rId4"/>
              </a:rPr>
              <a:t>HERE</a:t>
            </a:r>
            <a:r>
              <a:t> on this note set's </a:t>
            </a:r>
            <a:r>
              <a:rPr u="sng">
                <a:solidFill>
                  <a:srgbClr val="00CCFF"/>
                </a:solidFill>
                <a:uFill>
                  <a:solidFill>
                    <a:srgbClr val="00CCFF"/>
                  </a:solidFill>
                </a:uFill>
                <a:hlinkClick r:id="rId3"/>
              </a:rPr>
              <a:t>Resources</a:t>
            </a:r>
            <a:r>
              <a:t> webpage</a:t>
            </a:r>
          </a:p>
          <a:p>
            <a:pPr>
              <a:tabLst>
                <a:tab pos="444500" algn="l"/>
                <a:tab pos="952500" algn="l"/>
                <a:tab pos="1409700" algn="l"/>
                <a:tab pos="1866900" algn="l"/>
                <a:tab pos="2387600" algn="l"/>
              </a:tabLst>
              <a:defRPr sz="1700"/>
            </a:pPr>
            <a:endParaRPr/>
          </a:p>
          <a:p>
            <a:pPr>
              <a:tabLst>
                <a:tab pos="444500" algn="l"/>
                <a:tab pos="952500" algn="l"/>
                <a:tab pos="1409700" algn="l"/>
                <a:tab pos="1866900" algn="l"/>
                <a:tab pos="2387600" algn="l"/>
              </a:tabLst>
            </a:pPr>
            <a:r>
              <a:t>But based upon my doubts about the immaturity of existing FCEV technology &amp; data,</a:t>
            </a:r>
          </a:p>
          <a:p>
            <a:pPr>
              <a:tabLst>
                <a:tab pos="444500" algn="l"/>
                <a:tab pos="952500" algn="l"/>
                <a:tab pos="1409700" algn="l"/>
                <a:tab pos="1866900" algn="l"/>
                <a:tab pos="2387600" algn="l"/>
              </a:tabLst>
              <a:defRPr sz="700"/>
            </a:pPr>
            <a:endParaRPr/>
          </a:p>
          <a:p>
            <a:pPr>
              <a:tabLst>
                <a:tab pos="444500" algn="l"/>
                <a:tab pos="952500" algn="l"/>
                <a:tab pos="1409700" algn="l"/>
                <a:tab pos="1866900" algn="l"/>
                <a:tab pos="2387600" algn="l"/>
              </a:tabLst>
            </a:pPr>
            <a:r>
              <a:t>	rather digging deeper into those disputes, I am going to move on to a final topic:</a:t>
            </a:r>
          </a:p>
        </p:txBody>
      </p:sp>
      <p:sp>
        <p:nvSpPr>
          <p:cNvPr id="2938"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0" name="Rectangle 2"/>
          <p:cNvSpPr txBox="1">
            <a:spLocks noGrp="1"/>
          </p:cNvSpPr>
          <p:nvPr>
            <p:ph type="title"/>
          </p:nvPr>
        </p:nvSpPr>
        <p:spPr>
          <a:xfrm>
            <a:off x="304800" y="1930400"/>
            <a:ext cx="8534400" cy="1413901"/>
          </a:xfrm>
          <a:prstGeom prst="rect">
            <a:avLst/>
          </a:prstGeom>
        </p:spPr>
        <p:txBody>
          <a:bodyPr/>
          <a:lstStyle>
            <a:lvl1pPr>
              <a:defRPr sz="2200" b="1">
                <a:solidFill>
                  <a:srgbClr val="FBC901"/>
                </a:solidFill>
              </a:defRPr>
            </a:lvl1pPr>
          </a:lstStyle>
          <a:p>
            <a:r>
              <a:t>Autonomous Vehicles</a:t>
            </a:r>
          </a:p>
        </p:txBody>
      </p:sp>
      <p:sp>
        <p:nvSpPr>
          <p:cNvPr id="2941"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3" name="Rectangle 2"/>
          <p:cNvSpPr txBox="1">
            <a:spLocks noGrp="1"/>
          </p:cNvSpPr>
          <p:nvPr>
            <p:ph type="title"/>
          </p:nvPr>
        </p:nvSpPr>
        <p:spPr>
          <a:xfrm>
            <a:off x="66426" y="25399"/>
            <a:ext cx="9011148" cy="526539"/>
          </a:xfrm>
          <a:prstGeom prst="rect">
            <a:avLst/>
          </a:prstGeom>
        </p:spPr>
        <p:txBody>
          <a:bodyPr/>
          <a:lstStyle/>
          <a:p>
            <a:r>
              <a:t>And their possible environmental impact</a:t>
            </a:r>
          </a:p>
        </p:txBody>
      </p:sp>
      <p:sp>
        <p:nvSpPr>
          <p:cNvPr id="2944" name="Rectangle 3"/>
          <p:cNvSpPr txBox="1">
            <a:spLocks noGrp="1"/>
          </p:cNvSpPr>
          <p:nvPr>
            <p:ph type="body" idx="1"/>
          </p:nvPr>
        </p:nvSpPr>
        <p:spPr>
          <a:xfrm>
            <a:off x="139700" y="604806"/>
            <a:ext cx="8864600" cy="4623479"/>
          </a:xfrm>
          <a:prstGeom prst="rect">
            <a:avLst/>
          </a:prstGeom>
        </p:spPr>
        <p:txBody>
          <a:bodyPr/>
          <a:lstStyle/>
          <a:p>
            <a:pPr>
              <a:tabLst>
                <a:tab pos="444500" algn="l"/>
                <a:tab pos="952500" algn="l"/>
                <a:tab pos="1409700" algn="l"/>
                <a:tab pos="1866900" algn="l"/>
                <a:tab pos="2387600" algn="l"/>
              </a:tabLst>
            </a:pPr>
            <a:r>
              <a:t>My exploration of </a:t>
            </a:r>
            <a:r>
              <a:rPr b="1">
                <a:solidFill>
                  <a:srgbClr val="66CC33"/>
                </a:solidFill>
              </a:rPr>
              <a:t>Green(er)</a:t>
            </a:r>
            <a:r>
              <a:t> </a:t>
            </a:r>
            <a:r>
              <a:rPr b="1">
                <a:solidFill>
                  <a:srgbClr val="FBC901"/>
                </a:solidFill>
              </a:rPr>
              <a:t>Cars and Trucks</a:t>
            </a:r>
            <a:r>
              <a:t> has already run overly long</a:t>
            </a:r>
          </a:p>
          <a:p>
            <a:pPr>
              <a:tabLst>
                <a:tab pos="444500" algn="l"/>
                <a:tab pos="952500" algn="l"/>
                <a:tab pos="1409700" algn="l"/>
                <a:tab pos="1866900" algn="l"/>
                <a:tab pos="2387600" algn="l"/>
              </a:tabLst>
              <a:defRPr sz="700"/>
            </a:pPr>
            <a:endParaRPr/>
          </a:p>
          <a:p>
            <a:pPr>
              <a:tabLst>
                <a:tab pos="444500" algn="l"/>
                <a:tab pos="952500" algn="l"/>
                <a:tab pos="1409700" algn="l"/>
                <a:tab pos="1866900" algn="l"/>
                <a:tab pos="2387600" algn="l"/>
              </a:tabLst>
            </a:pPr>
            <a:r>
              <a:t>But given all of the attention now focused upon Autonomous Vehicles,</a:t>
            </a:r>
          </a:p>
          <a:p>
            <a:pPr>
              <a:tabLst>
                <a:tab pos="444500" algn="l"/>
                <a:tab pos="952500" algn="l"/>
                <a:tab pos="1409700" algn="l"/>
                <a:tab pos="1866900" algn="l"/>
                <a:tab pos="2387600" algn="l"/>
              </a:tabLst>
              <a:defRPr sz="500"/>
            </a:pPr>
            <a:endParaRPr/>
          </a:p>
          <a:p>
            <a:pPr>
              <a:tabLst>
                <a:tab pos="444500" algn="l"/>
                <a:tab pos="952500" algn="l"/>
                <a:tab pos="1409700" algn="l"/>
                <a:tab pos="1866900" algn="l"/>
                <a:tab pos="2387600" algn="l"/>
              </a:tabLst>
            </a:pPr>
            <a:r>
              <a:t>	and given the environmental claims often associated with that discussion,</a:t>
            </a:r>
          </a:p>
          <a:p>
            <a:pPr>
              <a:tabLst>
                <a:tab pos="444500" algn="l"/>
                <a:tab pos="952500" algn="l"/>
                <a:tab pos="1409700" algn="l"/>
                <a:tab pos="1866900" algn="l"/>
                <a:tab pos="2387600" algn="l"/>
              </a:tabLst>
              <a:defRPr sz="500"/>
            </a:pPr>
            <a:endParaRPr/>
          </a:p>
          <a:p>
            <a:pPr>
              <a:tabLst>
                <a:tab pos="444500" algn="l"/>
                <a:tab pos="952500" algn="l"/>
                <a:tab pos="1409700" algn="l"/>
                <a:tab pos="1866900" algn="l"/>
                <a:tab pos="2387600" algn="l"/>
              </a:tabLst>
            </a:pPr>
            <a:r>
              <a:t>		the possibility of their being a game changer must be addressed</a:t>
            </a:r>
          </a:p>
          <a:p>
            <a:pPr>
              <a:tabLst>
                <a:tab pos="444500" algn="l"/>
                <a:tab pos="952500" algn="l"/>
                <a:tab pos="1409700" algn="l"/>
                <a:tab pos="1866900" algn="l"/>
                <a:tab pos="2387600" algn="l"/>
              </a:tabLst>
              <a:defRPr sz="700"/>
            </a:pPr>
            <a:endParaRPr/>
          </a:p>
          <a:p>
            <a:pPr>
              <a:tabLst>
                <a:tab pos="444500" algn="l"/>
                <a:tab pos="952500" algn="l"/>
                <a:tab pos="1409700" algn="l"/>
                <a:tab pos="1866900" algn="l"/>
                <a:tab pos="2387600" algn="l"/>
              </a:tabLst>
            </a:pPr>
            <a:r>
              <a:t>The dream of robotic vehicles has deep historical roots </a:t>
            </a:r>
            <a:r>
              <a:rPr baseline="31999"/>
              <a:t>1</a:t>
            </a:r>
          </a:p>
          <a:p>
            <a:pPr>
              <a:tabLst>
                <a:tab pos="444500" algn="l"/>
                <a:tab pos="952500" algn="l"/>
                <a:tab pos="1409700" algn="l"/>
                <a:tab pos="1866900" algn="l"/>
                <a:tab pos="2387600" algn="l"/>
              </a:tabLst>
              <a:defRPr sz="500"/>
            </a:pPr>
            <a:endParaRPr/>
          </a:p>
          <a:p>
            <a:pPr>
              <a:tabLst>
                <a:tab pos="444500" algn="l"/>
                <a:tab pos="952500" algn="l"/>
                <a:tab pos="1409700" algn="l"/>
                <a:tab pos="1866900" algn="l"/>
                <a:tab pos="2387600" algn="l"/>
              </a:tabLst>
            </a:pPr>
            <a:r>
              <a:t>	But the recent rapid apearance of autonomous vehicles</a:t>
            </a:r>
          </a:p>
          <a:p>
            <a:pPr>
              <a:tabLst>
                <a:tab pos="444500" algn="l"/>
                <a:tab pos="952500" algn="l"/>
                <a:tab pos="1409700" algn="l"/>
                <a:tab pos="1866900" algn="l"/>
                <a:tab pos="2387600" algn="l"/>
              </a:tabLst>
              <a:defRPr sz="500"/>
            </a:pPr>
            <a:endParaRPr/>
          </a:p>
          <a:p>
            <a:pPr>
              <a:tabLst>
                <a:tab pos="444500" algn="l"/>
                <a:tab pos="952500" algn="l"/>
                <a:tab pos="1409700" algn="l"/>
                <a:tab pos="1866900" algn="l"/>
                <a:tab pos="2387600" algn="l"/>
              </a:tabLst>
            </a:pPr>
            <a:r>
              <a:t>		can be attributed to two parallel technological developments</a:t>
            </a:r>
          </a:p>
          <a:p>
            <a:pPr>
              <a:tabLst>
                <a:tab pos="444500" algn="l"/>
                <a:tab pos="952500" algn="l"/>
                <a:tab pos="1409700" algn="l"/>
                <a:tab pos="1866900" algn="l"/>
                <a:tab pos="2387600" algn="l"/>
              </a:tabLst>
              <a:defRPr sz="700"/>
            </a:pPr>
            <a:endParaRPr/>
          </a:p>
          <a:p>
            <a:pPr>
              <a:tabLst>
                <a:tab pos="444500" algn="l"/>
                <a:tab pos="952500" algn="l"/>
                <a:tab pos="1409700" algn="l"/>
                <a:tab pos="1866900" algn="l"/>
                <a:tab pos="2387600" algn="l"/>
              </a:tabLst>
            </a:pPr>
            <a:r>
              <a:t>The first, going back to at least the 1980's, was based upon the realization that </a:t>
            </a:r>
          </a:p>
          <a:p>
            <a:pPr>
              <a:tabLst>
                <a:tab pos="444500" algn="l"/>
                <a:tab pos="952500" algn="l"/>
                <a:tab pos="1409700" algn="l"/>
                <a:tab pos="1866900" algn="l"/>
                <a:tab pos="2387600" algn="l"/>
              </a:tabLst>
              <a:defRPr sz="500"/>
            </a:pPr>
            <a:endParaRPr/>
          </a:p>
          <a:p>
            <a:pPr>
              <a:tabLst>
                <a:tab pos="444500" algn="l"/>
                <a:tab pos="952500" algn="l"/>
                <a:tab pos="1409700" algn="l"/>
                <a:tab pos="1866900" algn="l"/>
                <a:tab pos="2387600" algn="l"/>
              </a:tabLst>
            </a:pPr>
            <a:r>
              <a:t>	new technology could reduce, if not completely eliminate, </a:t>
            </a:r>
          </a:p>
          <a:p>
            <a:pPr>
              <a:tabLst>
                <a:tab pos="444500" algn="l"/>
                <a:tab pos="952500" algn="l"/>
                <a:tab pos="1409700" algn="l"/>
                <a:tab pos="1866900" algn="l"/>
                <a:tab pos="2387600" algn="l"/>
              </a:tabLst>
              <a:defRPr sz="500"/>
            </a:pPr>
            <a:endParaRPr/>
          </a:p>
          <a:p>
            <a:pPr>
              <a:tabLst>
                <a:tab pos="444500" algn="l"/>
                <a:tab pos="952500" algn="l"/>
                <a:tab pos="1409700" algn="l"/>
                <a:tab pos="1866900" algn="l"/>
                <a:tab pos="2387600" algn="l"/>
              </a:tabLst>
            </a:pPr>
            <a:r>
              <a:t>		those all too common </a:t>
            </a:r>
            <a:r>
              <a:rPr b="1">
                <a:solidFill>
                  <a:srgbClr val="FBC901"/>
                </a:solidFill>
              </a:rPr>
              <a:t>rear end collisions (a.k.a. "fender benders")</a:t>
            </a:r>
            <a:r>
              <a:t> </a:t>
            </a:r>
          </a:p>
        </p:txBody>
      </p:sp>
      <p:pic>
        <p:nvPicPr>
          <p:cNvPr id="2945" name="unknown.jpg" descr="unknown.jpg"/>
          <p:cNvPicPr>
            <a:picLocks noChangeAspect="1"/>
          </p:cNvPicPr>
          <p:nvPr/>
        </p:nvPicPr>
        <p:blipFill>
          <a:blip r:embed="rId2"/>
          <a:stretch>
            <a:fillRect/>
          </a:stretch>
        </p:blipFill>
        <p:spPr>
          <a:xfrm>
            <a:off x="3009900" y="5209389"/>
            <a:ext cx="2504705" cy="1475375"/>
          </a:xfrm>
          <a:prstGeom prst="rect">
            <a:avLst/>
          </a:prstGeom>
          <a:ln w="12700">
            <a:miter lim="400000"/>
          </a:ln>
        </p:spPr>
      </p:pic>
      <p:sp>
        <p:nvSpPr>
          <p:cNvPr id="2946" name="Rectangle 5"/>
          <p:cNvSpPr txBox="1"/>
          <p:nvPr/>
        </p:nvSpPr>
        <p:spPr>
          <a:xfrm>
            <a:off x="6172200" y="5656199"/>
            <a:ext cx="2587129" cy="6579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Figure:</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https://www.allstate.com/tr/car-insurance/first-fender-bender.aspx</a:t>
            </a:r>
          </a:p>
        </p:txBody>
      </p:sp>
      <p:sp>
        <p:nvSpPr>
          <p:cNvPr id="2947" name="Rectangle 5"/>
          <p:cNvSpPr txBox="1"/>
          <p:nvPr/>
        </p:nvSpPr>
        <p:spPr>
          <a:xfrm>
            <a:off x="63500" y="5656199"/>
            <a:ext cx="2587129" cy="6579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See, for instance:</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https://en.wikipedia.org/wiki/DARPA_Grand_Challenge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 name="Rectangle 5"/>
          <p:cNvSpPr txBox="1"/>
          <p:nvPr/>
        </p:nvSpPr>
        <p:spPr>
          <a:xfrm>
            <a:off x="304800" y="5631720"/>
            <a:ext cx="8534400" cy="11278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Figure: https://yourbrakes.com/automatic-braking-systems/</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https://www.automoblog.net/2019/04/20/brief-history-high-tech-safety-features/</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https://www.its.dot.gov/history/offline/download.pdf</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3) https://en.wikipedia.org/wiki/Advanced_driver-assistance_systems</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4) https://bmwglass.com/details/f/adas-sensor-calibration-425578c823be</a:t>
            </a:r>
          </a:p>
        </p:txBody>
      </p:sp>
      <p:sp>
        <p:nvSpPr>
          <p:cNvPr id="2950" name="Rectangle 2"/>
          <p:cNvSpPr txBox="1">
            <a:spLocks noGrp="1"/>
          </p:cNvSpPr>
          <p:nvPr>
            <p:ph type="title"/>
          </p:nvPr>
        </p:nvSpPr>
        <p:spPr>
          <a:xfrm>
            <a:off x="66426" y="38099"/>
            <a:ext cx="9011148" cy="423959"/>
          </a:xfrm>
          <a:prstGeom prst="rect">
            <a:avLst/>
          </a:prstGeom>
        </p:spPr>
        <p:txBody>
          <a:bodyPr/>
          <a:lstStyle/>
          <a:p>
            <a:r>
              <a:t>That technology? Simple short-range front-bumper-mounted radar</a:t>
            </a:r>
          </a:p>
        </p:txBody>
      </p:sp>
      <p:sp>
        <p:nvSpPr>
          <p:cNvPr id="2951" name="Rectangle 3"/>
          <p:cNvSpPr txBox="1">
            <a:spLocks noGrp="1"/>
          </p:cNvSpPr>
          <p:nvPr>
            <p:ph type="body" sz="half" idx="1"/>
          </p:nvPr>
        </p:nvSpPr>
        <p:spPr>
          <a:xfrm>
            <a:off x="139700" y="617506"/>
            <a:ext cx="9011147" cy="1901306"/>
          </a:xfrm>
          <a:prstGeom prst="rect">
            <a:avLst/>
          </a:prstGeom>
        </p:spPr>
        <p:txBody>
          <a:bodyPr/>
          <a:lstStyle/>
          <a:p>
            <a:pPr>
              <a:tabLst>
                <a:tab pos="444500" algn="l"/>
                <a:tab pos="952500" algn="l"/>
                <a:tab pos="1409700" algn="l"/>
                <a:tab pos="1866900" algn="l"/>
                <a:tab pos="2387600" algn="l"/>
              </a:tabLst>
            </a:pPr>
            <a:r>
              <a:t>As first tested by luxury car makers such as Mercedes,</a:t>
            </a:r>
            <a:r>
              <a:rPr baseline="31999"/>
              <a:t>1</a:t>
            </a:r>
            <a:r>
              <a:t> radar + a little computation can </a:t>
            </a:r>
          </a:p>
          <a:p>
            <a:pPr>
              <a:tabLst>
                <a:tab pos="444500" algn="l"/>
                <a:tab pos="952500" algn="l"/>
                <a:tab pos="1409700" algn="l"/>
                <a:tab pos="1866900" algn="l"/>
                <a:tab pos="2387600" algn="l"/>
              </a:tabLst>
              <a:defRPr sz="700"/>
            </a:pPr>
            <a:endParaRPr/>
          </a:p>
          <a:p>
            <a:pPr>
              <a:tabLst>
                <a:tab pos="444500" algn="l"/>
                <a:tab pos="952500" algn="l"/>
                <a:tab pos="1409700" algn="l"/>
                <a:tab pos="1866900" algn="l"/>
                <a:tab pos="2387600" algn="l"/>
              </a:tabLst>
            </a:pPr>
            <a:r>
              <a:t>	easily warn a driver when brakes </a:t>
            </a:r>
            <a:r>
              <a:rPr b="1">
                <a:solidFill>
                  <a:srgbClr val="FBC901"/>
                </a:solidFill>
              </a:rPr>
              <a:t>absolutely must</a:t>
            </a:r>
            <a:r>
              <a:t> be applied to avoid a collision</a:t>
            </a:r>
          </a:p>
          <a:p>
            <a:pPr>
              <a:tabLst>
                <a:tab pos="444500" algn="l"/>
                <a:tab pos="952500" algn="l"/>
                <a:tab pos="1409700" algn="l"/>
                <a:tab pos="1866900" algn="l"/>
                <a:tab pos="2387600" algn="l"/>
              </a:tabLst>
              <a:defRPr sz="900"/>
            </a:pPr>
            <a:endParaRPr/>
          </a:p>
          <a:p>
            <a:pPr>
              <a:tabLst>
                <a:tab pos="444500" algn="l"/>
                <a:tab pos="952500" algn="l"/>
                <a:tab pos="1409700" algn="l"/>
                <a:tab pos="1866900" algn="l"/>
                <a:tab pos="2387600" algn="l"/>
              </a:tabLst>
            </a:pPr>
            <a:r>
              <a:t>And from there it was a short jump to realizing that there was little downside risk</a:t>
            </a:r>
          </a:p>
          <a:p>
            <a:pPr>
              <a:tabLst>
                <a:tab pos="444500" algn="l"/>
                <a:tab pos="952500" algn="l"/>
                <a:tab pos="1409700" algn="l"/>
                <a:tab pos="1866900" algn="l"/>
                <a:tab pos="2387600" algn="l"/>
              </a:tabLst>
              <a:defRPr sz="700"/>
            </a:pPr>
            <a:endParaRPr/>
          </a:p>
          <a:p>
            <a:pPr>
              <a:tabLst>
                <a:tab pos="444500" algn="l"/>
                <a:tab pos="952500" algn="l"/>
                <a:tab pos="1409700" algn="l"/>
                <a:tab pos="1866900" algn="l"/>
                <a:tab pos="2387600" algn="l"/>
              </a:tabLst>
            </a:pPr>
            <a:r>
              <a:t> 	to just bypassing the driver and applying those brakes automatically</a:t>
            </a:r>
          </a:p>
        </p:txBody>
      </p:sp>
      <p:pic>
        <p:nvPicPr>
          <p:cNvPr id="2952" name="automated-braking-system-animation.gif" descr="automated-braking-system-animation.gif"/>
          <p:cNvPicPr>
            <a:picLocks/>
          </p:cNvPicPr>
          <p:nvPr/>
        </p:nvPicPr>
        <p:blipFill>
          <a:blip r:embed="rId2"/>
          <a:stretch>
            <a:fillRect/>
          </a:stretch>
        </p:blipFill>
        <p:spPr>
          <a:xfrm>
            <a:off x="2512327" y="2633697"/>
            <a:ext cx="4326812" cy="2163406"/>
          </a:xfrm>
          <a:prstGeom prst="rect">
            <a:avLst/>
          </a:prstGeom>
          <a:ln w="12700">
            <a:miter lim="400000"/>
          </a:ln>
        </p:spPr>
      </p:pic>
      <p:sp>
        <p:nvSpPr>
          <p:cNvPr id="2953" name="Rectangle 3"/>
          <p:cNvSpPr txBox="1"/>
          <p:nvPr/>
        </p:nvSpPr>
        <p:spPr>
          <a:xfrm>
            <a:off x="114300" y="5013589"/>
            <a:ext cx="9011147" cy="53343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952500" algn="l"/>
                <a:tab pos="1409700" algn="l"/>
                <a:tab pos="18669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Thus were born what we now call </a:t>
            </a:r>
            <a:r>
              <a:rPr b="1">
                <a:solidFill>
                  <a:srgbClr val="FBC901"/>
                </a:solidFill>
              </a:rPr>
              <a:t>Advanced Driver Assistance Systems (ADAS)</a:t>
            </a:r>
            <a:r>
              <a:t> </a:t>
            </a:r>
            <a:r>
              <a:rPr baseline="31999"/>
              <a:t>2-4</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5" name="Rectangle 5"/>
          <p:cNvSpPr txBox="1"/>
          <p:nvPr/>
        </p:nvSpPr>
        <p:spPr>
          <a:xfrm>
            <a:off x="304800" y="64699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Figure) https://bmwglass.com/details/f/adas-sensor-calibration-425578c823be</a:t>
            </a:r>
          </a:p>
        </p:txBody>
      </p:sp>
      <p:sp>
        <p:nvSpPr>
          <p:cNvPr id="2956" name="Rectangle 2"/>
          <p:cNvSpPr txBox="1">
            <a:spLocks noGrp="1"/>
          </p:cNvSpPr>
          <p:nvPr>
            <p:ph type="title"/>
          </p:nvPr>
        </p:nvSpPr>
        <p:spPr>
          <a:xfrm>
            <a:off x="66426" y="38099"/>
            <a:ext cx="9011148" cy="424741"/>
          </a:xfrm>
          <a:prstGeom prst="rect">
            <a:avLst/>
          </a:prstGeom>
        </p:spPr>
        <p:txBody>
          <a:bodyPr/>
          <a:lstStyle/>
          <a:p>
            <a:r>
              <a:t>The range of ADAS sensor options has since hugely multiplied: </a:t>
            </a:r>
          </a:p>
        </p:txBody>
      </p:sp>
      <p:sp>
        <p:nvSpPr>
          <p:cNvPr id="2957" name="Rectangle 3"/>
          <p:cNvSpPr txBox="1">
            <a:spLocks noGrp="1"/>
          </p:cNvSpPr>
          <p:nvPr>
            <p:ph type="body" sz="quarter" idx="1"/>
          </p:nvPr>
        </p:nvSpPr>
        <p:spPr>
          <a:xfrm>
            <a:off x="139700" y="592106"/>
            <a:ext cx="8864600" cy="424740"/>
          </a:xfrm>
          <a:prstGeom prst="rect">
            <a:avLst/>
          </a:prstGeom>
        </p:spPr>
        <p:txBody>
          <a:bodyPr/>
          <a:lstStyle>
            <a:lvl1pPr>
              <a:tabLst>
                <a:tab pos="444500" algn="l"/>
                <a:tab pos="952500" algn="l"/>
                <a:tab pos="1409700" algn="l"/>
                <a:tab pos="1866900" algn="l"/>
                <a:tab pos="2387600" algn="l"/>
              </a:tabLst>
            </a:lvl1pPr>
          </a:lstStyle>
          <a:p>
            <a:r>
              <a:t>To include microwave, laser, sound and camera-based possibilities</a:t>
            </a:r>
          </a:p>
        </p:txBody>
      </p:sp>
      <p:pic>
        <p:nvPicPr>
          <p:cNvPr id="2958" name="rs=w-1280.jpg" descr="rs=w-1280.jpg"/>
          <p:cNvPicPr>
            <a:picLocks noChangeAspect="1"/>
          </p:cNvPicPr>
          <p:nvPr/>
        </p:nvPicPr>
        <p:blipFill>
          <a:blip r:embed="rId2"/>
          <a:stretch>
            <a:fillRect/>
          </a:stretch>
        </p:blipFill>
        <p:spPr>
          <a:xfrm>
            <a:off x="1795555" y="1121178"/>
            <a:ext cx="5620550" cy="3218644"/>
          </a:xfrm>
          <a:prstGeom prst="rect">
            <a:avLst/>
          </a:prstGeom>
          <a:ln w="12700">
            <a:miter lim="400000"/>
          </a:ln>
        </p:spPr>
      </p:pic>
      <p:sp>
        <p:nvSpPr>
          <p:cNvPr id="2959" name="Rectangle 3"/>
          <p:cNvSpPr txBox="1"/>
          <p:nvPr/>
        </p:nvSpPr>
        <p:spPr>
          <a:xfrm>
            <a:off x="139700" y="4541806"/>
            <a:ext cx="8864600" cy="201472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952500" algn="l"/>
                <a:tab pos="1409700" algn="l"/>
                <a:tab pos="18669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Which allow for sensing and driver warnings about:</a:t>
            </a:r>
          </a:p>
          <a:p>
            <a:pPr>
              <a:spcBef>
                <a:spcPts val="400"/>
              </a:spcBef>
              <a:tabLst>
                <a:tab pos="444500" algn="l"/>
                <a:tab pos="952500" algn="l"/>
                <a:tab pos="1409700" algn="l"/>
                <a:tab pos="18669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52500" algn="l"/>
                <a:tab pos="1409700" algn="l"/>
                <a:tab pos="18669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front &amp; rear-end collisions, stationary object avoidance (e.g., pedestrians),</a:t>
            </a:r>
          </a:p>
          <a:p>
            <a:pPr>
              <a:spcBef>
                <a:spcPts val="400"/>
              </a:spcBef>
              <a:tabLst>
                <a:tab pos="444500" algn="l"/>
                <a:tab pos="952500" algn="l"/>
                <a:tab pos="1409700" algn="l"/>
                <a:tab pos="18669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52500" algn="l"/>
                <a:tab pos="1409700" algn="l"/>
                <a:tab pos="18669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lane holding deviations / departures, vehicles in driver's blind spots</a:t>
            </a:r>
          </a:p>
          <a:p>
            <a:pPr>
              <a:spcBef>
                <a:spcPts val="400"/>
              </a:spcBef>
              <a:tabLst>
                <a:tab pos="444500" algn="l"/>
                <a:tab pos="952500" algn="l"/>
                <a:tab pos="1409700" algn="l"/>
                <a:tab pos="18669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52500" algn="l"/>
                <a:tab pos="1409700" algn="l"/>
                <a:tab pos="18669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or even camera-image-recognition reading of roadway warning signs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1" name="Rectangle 5"/>
          <p:cNvSpPr txBox="1"/>
          <p:nvPr/>
        </p:nvSpPr>
        <p:spPr>
          <a:xfrm>
            <a:off x="304800" y="62540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Improvised Explosive Devices</a:t>
            </a:r>
          </a:p>
        </p:txBody>
      </p:sp>
      <p:sp>
        <p:nvSpPr>
          <p:cNvPr id="2962" name="Rectangle 2"/>
          <p:cNvSpPr txBox="1">
            <a:spLocks noGrp="1"/>
          </p:cNvSpPr>
          <p:nvPr>
            <p:ph type="title"/>
          </p:nvPr>
        </p:nvSpPr>
        <p:spPr>
          <a:xfrm>
            <a:off x="66426" y="76199"/>
            <a:ext cx="9011148" cy="465392"/>
          </a:xfrm>
          <a:prstGeom prst="rect">
            <a:avLst/>
          </a:prstGeom>
        </p:spPr>
        <p:txBody>
          <a:bodyPr/>
          <a:lstStyle/>
          <a:p>
            <a:r>
              <a:t>But expanded sensing hasn't always lead to expanded automation </a:t>
            </a:r>
          </a:p>
        </p:txBody>
      </p:sp>
      <p:sp>
        <p:nvSpPr>
          <p:cNvPr id="2963" name="Rectangle 3"/>
          <p:cNvSpPr txBox="1">
            <a:spLocks noGrp="1"/>
          </p:cNvSpPr>
          <p:nvPr>
            <p:ph type="body" idx="1"/>
          </p:nvPr>
        </p:nvSpPr>
        <p:spPr>
          <a:xfrm>
            <a:off x="139700" y="731806"/>
            <a:ext cx="8864600" cy="5332000"/>
          </a:xfrm>
          <a:prstGeom prst="rect">
            <a:avLst/>
          </a:prstGeom>
        </p:spPr>
        <p:txBody>
          <a:bodyPr/>
          <a:lstStyle/>
          <a:p>
            <a:pPr defTabSz="877823">
              <a:tabLst>
                <a:tab pos="419100" algn="l"/>
                <a:tab pos="914400" algn="l"/>
                <a:tab pos="1346200" algn="l"/>
                <a:tab pos="1790700" algn="l"/>
                <a:tab pos="2286000" algn="l"/>
              </a:tabLst>
              <a:defRPr sz="1727">
                <a:effectLst>
                  <a:outerShdw blurRad="36576" dist="36576" dir="2700000" rotWithShape="0">
                    <a:srgbClr val="000000"/>
                  </a:outerShdw>
                </a:effectLst>
              </a:defRPr>
            </a:pPr>
            <a:r>
              <a:t>Because, while automated fender-bender braking had little downside risk,</a:t>
            </a:r>
          </a:p>
          <a:p>
            <a:pPr defTabSz="877823">
              <a:tabLst>
                <a:tab pos="419100" algn="l"/>
                <a:tab pos="914400" algn="l"/>
                <a:tab pos="1346200" algn="l"/>
                <a:tab pos="1790700" algn="l"/>
                <a:tab pos="2286000" algn="l"/>
              </a:tabLst>
              <a:defRPr sz="672">
                <a:effectLst>
                  <a:outerShdw blurRad="36576" dist="36576" dir="2700000" rotWithShape="0">
                    <a:srgbClr val="000000"/>
                  </a:outerShdw>
                </a:effectLst>
              </a:defRPr>
            </a:pPr>
            <a:endParaRPr/>
          </a:p>
          <a:p>
            <a:pPr defTabSz="877823">
              <a:tabLst>
                <a:tab pos="419100" algn="l"/>
                <a:tab pos="914400" algn="l"/>
                <a:tab pos="1346200" algn="l"/>
                <a:tab pos="1790700" algn="l"/>
                <a:tab pos="2286000" algn="l"/>
              </a:tabLst>
              <a:defRPr sz="1727">
                <a:effectLst>
                  <a:outerShdw blurRad="36576" dist="36576" dir="2700000" rotWithShape="0">
                    <a:srgbClr val="000000"/>
                  </a:outerShdw>
                </a:effectLst>
              </a:defRPr>
            </a:pPr>
            <a:r>
              <a:t>	actions such as fixed object avoidance, lane handling, and lane changing</a:t>
            </a:r>
          </a:p>
          <a:p>
            <a:pPr defTabSz="877823">
              <a:tabLst>
                <a:tab pos="419100" algn="l"/>
                <a:tab pos="914400" algn="l"/>
                <a:tab pos="1346200" algn="l"/>
                <a:tab pos="1790700" algn="l"/>
                <a:tab pos="2286000" algn="l"/>
              </a:tabLst>
              <a:defRPr sz="672">
                <a:effectLst>
                  <a:outerShdw blurRad="36576" dist="36576" dir="2700000" rotWithShape="0">
                    <a:srgbClr val="000000"/>
                  </a:outerShdw>
                </a:effectLst>
              </a:defRPr>
            </a:pPr>
            <a:endParaRPr/>
          </a:p>
          <a:p>
            <a:pPr defTabSz="877823">
              <a:tabLst>
                <a:tab pos="419100" algn="l"/>
                <a:tab pos="914400" algn="l"/>
                <a:tab pos="1346200" algn="l"/>
                <a:tab pos="1790700" algn="l"/>
                <a:tab pos="2286000" algn="l"/>
              </a:tabLst>
              <a:defRPr sz="1727">
                <a:effectLst>
                  <a:outerShdw blurRad="36576" dist="36576" dir="2700000" rotWithShape="0">
                    <a:srgbClr val="000000"/>
                  </a:outerShdw>
                </a:effectLst>
              </a:defRPr>
            </a:pPr>
            <a:r>
              <a:t>		open all sorts of possibilities for making a bad situation much much worse</a:t>
            </a:r>
          </a:p>
          <a:p>
            <a:pPr defTabSz="877823">
              <a:tabLst>
                <a:tab pos="419100" algn="l"/>
                <a:tab pos="914400" algn="l"/>
                <a:tab pos="1346200" algn="l"/>
                <a:tab pos="1790700" algn="l"/>
                <a:tab pos="2286000" algn="l"/>
              </a:tabLst>
              <a:defRPr sz="672">
                <a:effectLst>
                  <a:outerShdw blurRad="36576" dist="36576" dir="2700000" rotWithShape="0">
                    <a:srgbClr val="000000"/>
                  </a:outerShdw>
                </a:effectLst>
              </a:defRPr>
            </a:pPr>
            <a:endParaRPr/>
          </a:p>
          <a:p>
            <a:pPr algn="ctr" defTabSz="877823">
              <a:tabLst>
                <a:tab pos="419100" algn="l"/>
                <a:tab pos="914400" algn="l"/>
                <a:tab pos="1346200" algn="l"/>
                <a:tab pos="1790700" algn="l"/>
                <a:tab pos="2286000" algn="l"/>
              </a:tabLst>
              <a:defRPr sz="1727" i="1">
                <a:solidFill>
                  <a:srgbClr val="FBC901"/>
                </a:solidFill>
                <a:effectLst>
                  <a:outerShdw blurRad="36576" dist="36576" dir="2700000" rotWithShape="0">
                    <a:srgbClr val="000000"/>
                  </a:outerShdw>
                </a:effectLst>
              </a:defRPr>
            </a:pPr>
            <a:r>
              <a:t>Auto manufacturers thus hesitated to automate drivers completely "out of the loop"</a:t>
            </a:r>
          </a:p>
          <a:p>
            <a:pPr defTabSz="877823">
              <a:tabLst>
                <a:tab pos="419100" algn="l"/>
                <a:tab pos="914400" algn="l"/>
                <a:tab pos="1346200" algn="l"/>
                <a:tab pos="1790700" algn="l"/>
                <a:tab pos="2286000" algn="l"/>
              </a:tabLst>
              <a:defRPr sz="1536">
                <a:effectLst>
                  <a:outerShdw blurRad="36576" dist="36576" dir="2700000" rotWithShape="0">
                    <a:srgbClr val="000000"/>
                  </a:outerShdw>
                </a:effectLst>
              </a:defRPr>
            </a:pPr>
            <a:endParaRPr/>
          </a:p>
          <a:p>
            <a:pPr defTabSz="877823">
              <a:tabLst>
                <a:tab pos="419100" algn="l"/>
                <a:tab pos="914400" algn="l"/>
                <a:tab pos="1346200" algn="l"/>
                <a:tab pos="1790700" algn="l"/>
                <a:tab pos="2286000" algn="l"/>
              </a:tabLst>
              <a:defRPr sz="1727" b="1">
                <a:effectLst>
                  <a:outerShdw blurRad="36576" dist="36576" dir="2700000" rotWithShape="0">
                    <a:srgbClr val="000000"/>
                  </a:outerShdw>
                </a:effectLst>
              </a:defRPr>
            </a:pPr>
            <a:r>
              <a:t>But in the early 2000's, military forces faced increasing losses due to IEDs </a:t>
            </a:r>
            <a:r>
              <a:rPr baseline="31999"/>
              <a:t>1</a:t>
            </a:r>
          </a:p>
          <a:p>
            <a:pPr defTabSz="877823">
              <a:tabLst>
                <a:tab pos="419100" algn="l"/>
                <a:tab pos="914400" algn="l"/>
                <a:tab pos="1346200" algn="l"/>
                <a:tab pos="1790700" algn="l"/>
                <a:tab pos="2286000" algn="l"/>
              </a:tabLst>
              <a:defRPr sz="672">
                <a:effectLst>
                  <a:outerShdw blurRad="36576" dist="36576" dir="2700000" rotWithShape="0">
                    <a:srgbClr val="000000"/>
                  </a:outerShdw>
                </a:effectLst>
              </a:defRPr>
            </a:pPr>
            <a:endParaRPr/>
          </a:p>
          <a:p>
            <a:pPr defTabSz="877823">
              <a:tabLst>
                <a:tab pos="419100" algn="l"/>
                <a:tab pos="914400" algn="l"/>
                <a:tab pos="1346200" algn="l"/>
                <a:tab pos="1790700" algn="l"/>
                <a:tab pos="2286000" algn="l"/>
              </a:tabLst>
              <a:defRPr sz="1727">
                <a:effectLst>
                  <a:outerShdw blurRad="36576" dist="36576" dir="2700000" rotWithShape="0">
                    <a:srgbClr val="000000"/>
                  </a:outerShdw>
                </a:effectLst>
              </a:defRPr>
            </a:pPr>
            <a:r>
              <a:t>	many if not most of which were not occurring on or even near desert battlefields,</a:t>
            </a:r>
          </a:p>
          <a:p>
            <a:pPr defTabSz="877823">
              <a:tabLst>
                <a:tab pos="419100" algn="l"/>
                <a:tab pos="914400" algn="l"/>
                <a:tab pos="1346200" algn="l"/>
                <a:tab pos="1790700" algn="l"/>
                <a:tab pos="2286000" algn="l"/>
              </a:tabLst>
              <a:defRPr sz="672">
                <a:effectLst>
                  <a:outerShdw blurRad="36576" dist="36576" dir="2700000" rotWithShape="0">
                    <a:srgbClr val="000000"/>
                  </a:outerShdw>
                </a:effectLst>
              </a:defRPr>
            </a:pPr>
            <a:endParaRPr/>
          </a:p>
          <a:p>
            <a:pPr defTabSz="877823">
              <a:tabLst>
                <a:tab pos="419100" algn="l"/>
                <a:tab pos="914400" algn="l"/>
                <a:tab pos="1346200" algn="l"/>
                <a:tab pos="1790700" algn="l"/>
                <a:tab pos="2286000" algn="l"/>
              </a:tabLst>
              <a:defRPr sz="1727">
                <a:effectLst>
                  <a:outerShdw blurRad="36576" dist="36576" dir="2700000" rotWithShape="0">
                    <a:srgbClr val="000000"/>
                  </a:outerShdw>
                </a:effectLst>
              </a:defRPr>
            </a:pPr>
            <a:r>
              <a:t>		but were instead associated with delivering supplies </a:t>
            </a:r>
            <a:r>
              <a:rPr b="1"/>
              <a:t>to</a:t>
            </a:r>
            <a:r>
              <a:t> those battlefields</a:t>
            </a:r>
          </a:p>
          <a:p>
            <a:pPr defTabSz="877823">
              <a:tabLst>
                <a:tab pos="419100" algn="l"/>
                <a:tab pos="914400" algn="l"/>
                <a:tab pos="1346200" algn="l"/>
                <a:tab pos="1790700" algn="l"/>
                <a:tab pos="2286000" algn="l"/>
              </a:tabLst>
              <a:defRPr sz="1536">
                <a:effectLst>
                  <a:outerShdw blurRad="36576" dist="36576" dir="2700000" rotWithShape="0">
                    <a:srgbClr val="000000"/>
                  </a:outerShdw>
                </a:effectLst>
              </a:defRPr>
            </a:pPr>
            <a:endParaRPr/>
          </a:p>
          <a:p>
            <a:pPr defTabSz="877823">
              <a:tabLst>
                <a:tab pos="419100" algn="l"/>
                <a:tab pos="914400" algn="l"/>
                <a:tab pos="1346200" algn="l"/>
                <a:tab pos="1790700" algn="l"/>
                <a:tab pos="2286000" algn="l"/>
              </a:tabLst>
              <a:defRPr sz="1727">
                <a:effectLst>
                  <a:outerShdw blurRad="36576" dist="36576" dir="2700000" rotWithShape="0">
                    <a:srgbClr val="000000"/>
                  </a:outerShdw>
                </a:effectLst>
              </a:defRPr>
            </a:pPr>
            <a:r>
              <a:t>In 2004 the U.S. </a:t>
            </a:r>
            <a:r>
              <a:rPr b="1">
                <a:solidFill>
                  <a:srgbClr val="FBC901"/>
                </a:solidFill>
              </a:rPr>
              <a:t>Defense Advanced Research Projects Agency (DARPA)</a:t>
            </a:r>
            <a:r>
              <a:t> thus decided </a:t>
            </a:r>
          </a:p>
          <a:p>
            <a:pPr defTabSz="877823">
              <a:tabLst>
                <a:tab pos="419100" algn="l"/>
                <a:tab pos="914400" algn="l"/>
                <a:tab pos="1346200" algn="l"/>
                <a:tab pos="1790700" algn="l"/>
                <a:tab pos="2286000" algn="l"/>
              </a:tabLst>
              <a:defRPr sz="672">
                <a:effectLst>
                  <a:outerShdw blurRad="36576" dist="36576" dir="2700000" rotWithShape="0">
                    <a:srgbClr val="000000"/>
                  </a:outerShdw>
                </a:effectLst>
              </a:defRPr>
            </a:pPr>
            <a:endParaRPr/>
          </a:p>
          <a:p>
            <a:pPr defTabSz="877823">
              <a:tabLst>
                <a:tab pos="419100" algn="l"/>
                <a:tab pos="914400" algn="l"/>
                <a:tab pos="1346200" algn="l"/>
                <a:tab pos="1790700" algn="l"/>
                <a:tab pos="2286000" algn="l"/>
              </a:tabLst>
              <a:defRPr sz="1727">
                <a:effectLst>
                  <a:outerShdw blurRad="36576" dist="36576" dir="2700000" rotWithShape="0">
                    <a:srgbClr val="000000"/>
                  </a:outerShdw>
                </a:effectLst>
              </a:defRPr>
            </a:pPr>
            <a:r>
              <a:t>	to sponsor a </a:t>
            </a:r>
            <a:r>
              <a:rPr b="1">
                <a:solidFill>
                  <a:srgbClr val="FBC901"/>
                </a:solidFill>
              </a:rPr>
              <a:t>Grand Challenge</a:t>
            </a:r>
            <a:r>
              <a:t> with millions of dollars in prize money for teams, </a:t>
            </a:r>
          </a:p>
          <a:p>
            <a:pPr defTabSz="877823">
              <a:tabLst>
                <a:tab pos="419100" algn="l"/>
                <a:tab pos="914400" algn="l"/>
                <a:tab pos="1346200" algn="l"/>
                <a:tab pos="1790700" algn="l"/>
                <a:tab pos="2286000" algn="l"/>
              </a:tabLst>
              <a:defRPr sz="672">
                <a:effectLst>
                  <a:outerShdw blurRad="36576" dist="36576" dir="2700000" rotWithShape="0">
                    <a:srgbClr val="000000"/>
                  </a:outerShdw>
                </a:effectLst>
              </a:defRPr>
            </a:pPr>
            <a:endParaRPr/>
          </a:p>
          <a:p>
            <a:pPr defTabSz="877823">
              <a:tabLst>
                <a:tab pos="419100" algn="l"/>
                <a:tab pos="914400" algn="l"/>
                <a:tab pos="1346200" algn="l"/>
                <a:tab pos="1790700" algn="l"/>
                <a:tab pos="2286000" algn="l"/>
              </a:tabLst>
              <a:defRPr sz="1727">
                <a:effectLst>
                  <a:outerShdw blurRad="36576" dist="36576" dir="2700000" rotWithShape="0">
                    <a:srgbClr val="000000"/>
                  </a:outerShdw>
                </a:effectLst>
              </a:defRPr>
            </a:pPr>
            <a:r>
              <a:t>		coming from anywhere in the world, from any sort of organization,</a:t>
            </a:r>
          </a:p>
          <a:p>
            <a:pPr defTabSz="877823">
              <a:tabLst>
                <a:tab pos="419100" algn="l"/>
                <a:tab pos="914400" algn="l"/>
                <a:tab pos="1346200" algn="l"/>
                <a:tab pos="1790700" algn="l"/>
                <a:tab pos="2286000" algn="l"/>
              </a:tabLst>
              <a:defRPr sz="672">
                <a:effectLst>
                  <a:outerShdw blurRad="36576" dist="36576" dir="2700000" rotWithShape="0">
                    <a:srgbClr val="000000"/>
                  </a:outerShdw>
                </a:effectLst>
              </a:defRPr>
            </a:pPr>
            <a:endParaRPr/>
          </a:p>
          <a:p>
            <a:pPr defTabSz="877823">
              <a:tabLst>
                <a:tab pos="419100" algn="l"/>
                <a:tab pos="914400" algn="l"/>
                <a:tab pos="1346200" algn="l"/>
                <a:tab pos="1790700" algn="l"/>
                <a:tab pos="2286000" algn="l"/>
              </a:tabLst>
              <a:defRPr sz="1727">
                <a:effectLst>
                  <a:outerShdw blurRad="36576" dist="36576" dir="2700000" rotWithShape="0">
                    <a:srgbClr val="000000"/>
                  </a:outerShdw>
                </a:effectLst>
              </a:defRPr>
            </a:pPr>
            <a:r>
              <a:t>			whose Autonomous Vehicle could successfully navigate a crude desert trail</a:t>
            </a:r>
          </a:p>
        </p:txBody>
      </p:sp>
      <p:sp>
        <p:nvSpPr>
          <p:cNvPr id="2964" name="Rectangle 5"/>
          <p:cNvSpPr txBox="1"/>
          <p:nvPr/>
        </p:nvSpPr>
        <p:spPr>
          <a:xfrm>
            <a:off x="304800" y="65588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6" name="Rectangle 2"/>
          <p:cNvSpPr txBox="1">
            <a:spLocks noGrp="1"/>
          </p:cNvSpPr>
          <p:nvPr>
            <p:ph type="title"/>
          </p:nvPr>
        </p:nvSpPr>
        <p:spPr>
          <a:xfrm>
            <a:off x="66426" y="25399"/>
            <a:ext cx="9011148" cy="480156"/>
          </a:xfrm>
          <a:prstGeom prst="rect">
            <a:avLst/>
          </a:prstGeom>
        </p:spPr>
        <p:txBody>
          <a:bodyPr/>
          <a:lstStyle/>
          <a:p>
            <a:pPr>
              <a:defRPr sz="1900"/>
            </a:pPr>
            <a:r>
              <a:t>The first race was held in 2004 on a </a:t>
            </a:r>
            <a:r>
              <a:rPr b="1"/>
              <a:t>120 km</a:t>
            </a:r>
            <a:r>
              <a:t> California desert trail: </a:t>
            </a:r>
            <a:r>
              <a:rPr baseline="31999"/>
              <a:t>1</a:t>
            </a:r>
          </a:p>
        </p:txBody>
      </p:sp>
      <p:sp>
        <p:nvSpPr>
          <p:cNvPr id="2967" name="Rectangle 3"/>
          <p:cNvSpPr txBox="1">
            <a:spLocks noGrp="1"/>
          </p:cNvSpPr>
          <p:nvPr>
            <p:ph type="body" sz="half" idx="1"/>
          </p:nvPr>
        </p:nvSpPr>
        <p:spPr>
          <a:xfrm>
            <a:off x="215899" y="549395"/>
            <a:ext cx="8864601" cy="2726493"/>
          </a:xfrm>
          <a:prstGeom prst="rect">
            <a:avLst/>
          </a:prstGeom>
        </p:spPr>
        <p:txBody>
          <a:bodyPr/>
          <a:lstStyle/>
          <a:p>
            <a:pPr>
              <a:tabLst>
                <a:tab pos="444500" algn="l"/>
                <a:tab pos="952500" algn="l"/>
                <a:tab pos="1409700" algn="l"/>
                <a:tab pos="1866900" algn="l"/>
                <a:tab pos="2387600" algn="l"/>
              </a:tabLst>
            </a:pPr>
            <a:r>
              <a:t>No Autonomous Vehicle came even close to completing the course, </a:t>
            </a:r>
          </a:p>
          <a:p>
            <a:pPr>
              <a:tabLst>
                <a:tab pos="444500" algn="l"/>
                <a:tab pos="952500" algn="l"/>
                <a:tab pos="1409700" algn="l"/>
                <a:tab pos="1866900" algn="l"/>
                <a:tab pos="2387600" algn="l"/>
              </a:tabLst>
              <a:defRPr sz="400"/>
            </a:pPr>
            <a:endParaRPr/>
          </a:p>
          <a:p>
            <a:pPr>
              <a:tabLst>
                <a:tab pos="444500" algn="l"/>
                <a:tab pos="952500" algn="l"/>
                <a:tab pos="1409700" algn="l"/>
                <a:tab pos="1866900" algn="l"/>
                <a:tab pos="2387600" algn="l"/>
              </a:tabLst>
            </a:pPr>
            <a:r>
              <a:t>	with Carnegie-Mellon University's vehicle going the farthest, a paltry </a:t>
            </a:r>
            <a:r>
              <a:rPr b="1"/>
              <a:t>11.78</a:t>
            </a:r>
            <a:r>
              <a:t> km</a:t>
            </a:r>
          </a:p>
          <a:p>
            <a:pPr>
              <a:tabLst>
                <a:tab pos="444500" algn="l"/>
                <a:tab pos="952500" algn="l"/>
                <a:tab pos="1409700" algn="l"/>
                <a:tab pos="1866900" algn="l"/>
                <a:tab pos="2387600" algn="l"/>
              </a:tabLst>
              <a:defRPr sz="700"/>
            </a:pPr>
            <a:endParaRPr/>
          </a:p>
          <a:p>
            <a:pPr>
              <a:tabLst>
                <a:tab pos="444500" algn="l"/>
                <a:tab pos="952500" algn="l"/>
                <a:tab pos="1409700" algn="l"/>
                <a:tab pos="1866900" algn="l"/>
                <a:tab pos="2387600" algn="l"/>
              </a:tabLst>
            </a:pPr>
            <a:r>
              <a:t>But in a second 2005 race, all 23 vehicles surpassed that previous </a:t>
            </a:r>
            <a:r>
              <a:rPr b="1"/>
              <a:t>11.78</a:t>
            </a:r>
            <a:r>
              <a:t> km mark,</a:t>
            </a:r>
          </a:p>
          <a:p>
            <a:pPr>
              <a:tabLst>
                <a:tab pos="444500" algn="l"/>
                <a:tab pos="952500" algn="l"/>
                <a:tab pos="1409700" algn="l"/>
                <a:tab pos="1866900" algn="l"/>
                <a:tab pos="2387600" algn="l"/>
              </a:tabLst>
              <a:defRPr sz="400"/>
            </a:pPr>
            <a:endParaRPr/>
          </a:p>
          <a:p>
            <a:pPr>
              <a:tabLst>
                <a:tab pos="444500" algn="l"/>
                <a:tab pos="952500" algn="l"/>
                <a:tab pos="1409700" algn="l"/>
                <a:tab pos="1866900" algn="l"/>
                <a:tab pos="2387600" algn="l"/>
              </a:tabLst>
            </a:pPr>
            <a:r>
              <a:t>	and five vehicles made it to the very end of that year's </a:t>
            </a:r>
            <a:r>
              <a:rPr b="1"/>
              <a:t>212 km</a:t>
            </a:r>
            <a:r>
              <a:t> desert course</a:t>
            </a:r>
          </a:p>
          <a:p>
            <a:pPr>
              <a:tabLst>
                <a:tab pos="444500" algn="l"/>
                <a:tab pos="952500" algn="l"/>
                <a:tab pos="1409700" algn="l"/>
                <a:tab pos="1866900" algn="l"/>
                <a:tab pos="2387600" algn="l"/>
              </a:tabLst>
              <a:defRPr sz="700"/>
            </a:pPr>
            <a:endParaRPr/>
          </a:p>
          <a:p>
            <a:pPr>
              <a:tabLst>
                <a:tab pos="444500" algn="l"/>
                <a:tab pos="952500" algn="l"/>
                <a:tab pos="1409700" algn="l"/>
                <a:tab pos="1866900" algn="l"/>
                <a:tab pos="2387600" algn="l"/>
              </a:tabLst>
            </a:pPr>
            <a:r>
              <a:t>Stanford University's team (led by a professor recruited from Carnegie-Mellon)</a:t>
            </a:r>
          </a:p>
          <a:p>
            <a:pPr>
              <a:tabLst>
                <a:tab pos="444500" algn="l"/>
                <a:tab pos="952500" algn="l"/>
                <a:tab pos="1409700" algn="l"/>
                <a:tab pos="1866900" algn="l"/>
                <a:tab pos="2387600" algn="l"/>
              </a:tabLst>
              <a:defRPr sz="500"/>
            </a:pPr>
            <a:endParaRPr/>
          </a:p>
          <a:p>
            <a:pPr>
              <a:tabLst>
                <a:tab pos="444500" algn="l"/>
                <a:tab pos="952500" algn="l"/>
                <a:tab pos="1409700" algn="l"/>
                <a:tab pos="1866900" algn="l"/>
                <a:tab pos="2387600" algn="l"/>
              </a:tabLst>
            </a:pPr>
            <a:r>
              <a:t>	beat second place Carnegie-Mellon (adding both sand </a:t>
            </a:r>
            <a:r>
              <a:rPr b="1"/>
              <a:t>and</a:t>
            </a:r>
            <a:r>
              <a:t> salt to the wound) </a:t>
            </a:r>
            <a:r>
              <a:rPr baseline="31999"/>
              <a:t>2</a:t>
            </a:r>
          </a:p>
        </p:txBody>
      </p:sp>
      <p:sp>
        <p:nvSpPr>
          <p:cNvPr id="2968" name="Rectangle 5"/>
          <p:cNvSpPr txBox="1"/>
          <p:nvPr/>
        </p:nvSpPr>
        <p:spPr>
          <a:xfrm>
            <a:off x="31254" y="6541223"/>
            <a:ext cx="9081492" cy="23927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100" b="0" i="1">
                <a:solidFill>
                  <a:srgbClr val="059797"/>
                </a:solidFill>
                <a:effectLst>
                  <a:outerShdw blurRad="38100" dist="38100" dir="2700000" rotWithShape="0">
                    <a:srgbClr val="000000"/>
                  </a:outerShdw>
                </a:effectLst>
                <a:latin typeface="+mn-lt"/>
                <a:ea typeface="+mn-ea"/>
                <a:cs typeface="+mn-cs"/>
                <a:sym typeface="Arial"/>
              </a:defRPr>
            </a:lvl1pPr>
          </a:lstStyle>
          <a:p>
            <a:r>
              <a:t>1) https://en.wikipedia.org/wiki/DARPA_Grand_Challenge    2) DISCLOSURE: Holding Stanford degrees, I followed this competition closely</a:t>
            </a:r>
          </a:p>
        </p:txBody>
      </p:sp>
      <p:sp>
        <p:nvSpPr>
          <p:cNvPr id="2969" name="Rectangle 3"/>
          <p:cNvSpPr txBox="1"/>
          <p:nvPr/>
        </p:nvSpPr>
        <p:spPr>
          <a:xfrm>
            <a:off x="107844" y="5013633"/>
            <a:ext cx="8864601" cy="143549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952500" algn="l"/>
                <a:tab pos="1409700" algn="l"/>
                <a:tab pos="18669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This surprisingly rapid progress caught the attention of the world's auto industry which,</a:t>
            </a:r>
          </a:p>
          <a:p>
            <a:pPr>
              <a:spcBef>
                <a:spcPts val="400"/>
              </a:spcBef>
              <a:tabLst>
                <a:tab pos="444500" algn="l"/>
                <a:tab pos="952500" algn="l"/>
                <a:tab pos="1409700" algn="l"/>
                <a:tab pos="18669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52500" algn="l"/>
                <a:tab pos="1409700" algn="l"/>
                <a:tab pos="18669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following Stanford's lead, hired away large portions of both responsible faculties</a:t>
            </a:r>
          </a:p>
          <a:p>
            <a:pPr>
              <a:spcBef>
                <a:spcPts val="400"/>
              </a:spcBef>
              <a:tabLst>
                <a:tab pos="444500" algn="l"/>
                <a:tab pos="952500" algn="l"/>
                <a:tab pos="1409700" algn="l"/>
                <a:tab pos="18669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952500" algn="l"/>
                <a:tab pos="1409700" algn="l"/>
                <a:tab pos="1866900" algn="l"/>
                <a:tab pos="2387600" algn="l"/>
              </a:tabLst>
              <a:defRPr>
                <a:solidFill>
                  <a:srgbClr val="FBC901"/>
                </a:solidFill>
                <a:effectLst>
                  <a:outerShdw blurRad="38100" dist="38100" dir="2700000" rotWithShape="0">
                    <a:srgbClr val="000000"/>
                  </a:outerShdw>
                </a:effectLst>
                <a:latin typeface="+mn-lt"/>
                <a:ea typeface="+mn-ea"/>
                <a:cs typeface="+mn-cs"/>
                <a:sym typeface="Arial"/>
              </a:defRPr>
            </a:pPr>
            <a:r>
              <a:t>Hence, seemingly overnight, the Autonomous Vehicle industry was born</a:t>
            </a:r>
          </a:p>
        </p:txBody>
      </p:sp>
      <p:sp>
        <p:nvSpPr>
          <p:cNvPr id="2970" name="Rectangle 5"/>
          <p:cNvSpPr txBox="1"/>
          <p:nvPr/>
        </p:nvSpPr>
        <p:spPr>
          <a:xfrm>
            <a:off x="6156724" y="3609677"/>
            <a:ext cx="2594790" cy="9627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400" b="0" i="1">
                <a:solidFill>
                  <a:srgbClr val="FFFFFF"/>
                </a:solidFill>
                <a:effectLst>
                  <a:outerShdw blurRad="38100" dist="38100" dir="2700000" rotWithShape="0">
                    <a:srgbClr val="000000"/>
                  </a:outerShdw>
                </a:effectLst>
                <a:latin typeface="+mn-lt"/>
                <a:ea typeface="+mn-ea"/>
                <a:cs typeface="+mn-cs"/>
                <a:sym typeface="Arial"/>
              </a:defRPr>
            </a:pPr>
            <a:r>
              <a:t>Stanford's Winning 2005 AV</a:t>
            </a:r>
            <a:endParaRPr>
              <a:solidFill>
                <a:srgbClr val="059797"/>
              </a:solidFill>
            </a:endParaRPr>
          </a:p>
          <a:p>
            <a:pPr algn="ctr">
              <a:spcBef>
                <a:spcPts val="300"/>
              </a:spcBef>
              <a:defRPr sz="200" b="0" i="1">
                <a:solidFill>
                  <a:srgbClr val="059797"/>
                </a:solidFill>
                <a:effectLst>
                  <a:outerShdw blurRad="38100" dist="38100" dir="2700000" rotWithShape="0">
                    <a:srgbClr val="000000"/>
                  </a:outerShdw>
                </a:effectLst>
                <a:latin typeface="+mn-lt"/>
                <a:ea typeface="+mn-ea"/>
                <a:cs typeface="+mn-cs"/>
                <a:sym typeface="Arial"/>
              </a:defRPr>
            </a:pPr>
            <a:endParaRP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Photo from page 28 in: </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https://www.its.dot.gov/history/offline/download.pdf</a:t>
            </a:r>
          </a:p>
        </p:txBody>
      </p:sp>
      <p:pic>
        <p:nvPicPr>
          <p:cNvPr id="2971" name="Image" descr="Image"/>
          <p:cNvPicPr>
            <a:picLocks noChangeAspect="1"/>
          </p:cNvPicPr>
          <p:nvPr/>
        </p:nvPicPr>
        <p:blipFill>
          <a:blip r:embed="rId2"/>
          <a:srcRect l="1837" t="1539" r="1837" b="24196"/>
          <a:stretch>
            <a:fillRect/>
          </a:stretch>
        </p:blipFill>
        <p:spPr>
          <a:xfrm>
            <a:off x="3160210" y="3388870"/>
            <a:ext cx="2709976" cy="143545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3" name="Rectangle 2"/>
          <p:cNvSpPr txBox="1">
            <a:spLocks noGrp="1"/>
          </p:cNvSpPr>
          <p:nvPr>
            <p:ph type="title"/>
          </p:nvPr>
        </p:nvSpPr>
        <p:spPr>
          <a:xfrm>
            <a:off x="66426" y="38099"/>
            <a:ext cx="9011148" cy="464288"/>
          </a:xfrm>
          <a:prstGeom prst="rect">
            <a:avLst/>
          </a:prstGeom>
        </p:spPr>
        <p:txBody>
          <a:bodyPr/>
          <a:lstStyle/>
          <a:p>
            <a:r>
              <a:t>How might Autonomous Vehicles be </a:t>
            </a:r>
            <a:r>
              <a:rPr b="1">
                <a:solidFill>
                  <a:srgbClr val="FBC901"/>
                </a:solidFill>
              </a:rPr>
              <a:t>MORE</a:t>
            </a:r>
            <a:r>
              <a:t> environmentally friendly?</a:t>
            </a:r>
          </a:p>
        </p:txBody>
      </p:sp>
      <p:sp>
        <p:nvSpPr>
          <p:cNvPr id="2974" name="Rectangle 3"/>
          <p:cNvSpPr txBox="1">
            <a:spLocks noGrp="1"/>
          </p:cNvSpPr>
          <p:nvPr>
            <p:ph type="body" sz="quarter" idx="1"/>
          </p:nvPr>
        </p:nvSpPr>
        <p:spPr>
          <a:xfrm>
            <a:off x="139700" y="592106"/>
            <a:ext cx="8864600" cy="1022795"/>
          </a:xfrm>
          <a:prstGeom prst="rect">
            <a:avLst/>
          </a:prstGeom>
        </p:spPr>
        <p:txBody>
          <a:bodyPr/>
          <a:lstStyle/>
          <a:p>
            <a:pPr>
              <a:tabLst>
                <a:tab pos="444500" algn="l"/>
                <a:tab pos="952500" algn="l"/>
                <a:tab pos="1409700" algn="l"/>
                <a:tab pos="1866900" algn="l"/>
                <a:tab pos="2387600" algn="l"/>
              </a:tabLst>
            </a:pPr>
            <a:r>
              <a:t>Most such claims are associated with </a:t>
            </a:r>
            <a:r>
              <a:rPr b="1">
                <a:solidFill>
                  <a:srgbClr val="FBC901"/>
                </a:solidFill>
              </a:rPr>
              <a:t>highway driving</a:t>
            </a:r>
            <a:r>
              <a:t> where automation facilitates: </a:t>
            </a:r>
          </a:p>
          <a:p>
            <a:pPr>
              <a:tabLst>
                <a:tab pos="444500" algn="l"/>
                <a:tab pos="952500" algn="l"/>
                <a:tab pos="1409700" algn="l"/>
                <a:tab pos="1866900" algn="l"/>
                <a:tab pos="2387600" algn="l"/>
              </a:tabLst>
              <a:defRPr sz="400"/>
            </a:pPr>
            <a:endParaRPr/>
          </a:p>
          <a:p>
            <a:pPr algn="ctr">
              <a:tabLst>
                <a:tab pos="444500" algn="l"/>
                <a:tab pos="952500" algn="l"/>
                <a:tab pos="1409700" algn="l"/>
                <a:tab pos="1866900" algn="l"/>
                <a:tab pos="2387600" algn="l"/>
              </a:tabLst>
            </a:pPr>
            <a:r>
              <a:t>	</a:t>
            </a:r>
            <a:r>
              <a:rPr b="1">
                <a:solidFill>
                  <a:srgbClr val="FBC901"/>
                </a:solidFill>
              </a:rPr>
              <a:t>Vehicle Merging </a:t>
            </a:r>
            <a:r>
              <a:rPr b="1" baseline="31999">
                <a:solidFill>
                  <a:srgbClr val="FBC901"/>
                </a:solidFill>
              </a:rPr>
              <a:t>1</a:t>
            </a:r>
            <a:r>
              <a:t>           	  	</a:t>
            </a:r>
            <a:r>
              <a:rPr b="1">
                <a:solidFill>
                  <a:srgbClr val="FBC901"/>
                </a:solidFill>
              </a:rPr>
              <a:t>Platooning </a:t>
            </a:r>
            <a:r>
              <a:rPr b="1" baseline="31999">
                <a:solidFill>
                  <a:srgbClr val="FBC901"/>
                </a:solidFill>
              </a:rPr>
              <a:t>2</a:t>
            </a:r>
            <a:r>
              <a:t>	</a:t>
            </a:r>
          </a:p>
        </p:txBody>
      </p:sp>
      <p:pic>
        <p:nvPicPr>
          <p:cNvPr id="2975" name="Image" descr="Image"/>
          <p:cNvPicPr>
            <a:picLocks noChangeAspect="1"/>
          </p:cNvPicPr>
          <p:nvPr/>
        </p:nvPicPr>
        <p:blipFill>
          <a:blip r:embed="rId2"/>
          <a:stretch>
            <a:fillRect/>
          </a:stretch>
        </p:blipFill>
        <p:spPr>
          <a:xfrm>
            <a:off x="661403" y="1460882"/>
            <a:ext cx="3951731" cy="2058644"/>
          </a:xfrm>
          <a:prstGeom prst="rect">
            <a:avLst/>
          </a:prstGeom>
          <a:ln w="12700">
            <a:miter lim="400000"/>
          </a:ln>
        </p:spPr>
      </p:pic>
      <p:pic>
        <p:nvPicPr>
          <p:cNvPr id="2976" name="Image" descr="Image"/>
          <p:cNvPicPr>
            <a:picLocks noChangeAspect="1"/>
          </p:cNvPicPr>
          <p:nvPr/>
        </p:nvPicPr>
        <p:blipFill>
          <a:blip r:embed="rId3"/>
          <a:stretch>
            <a:fillRect/>
          </a:stretch>
        </p:blipFill>
        <p:spPr>
          <a:xfrm>
            <a:off x="5282837" y="1460882"/>
            <a:ext cx="2876134" cy="2058644"/>
          </a:xfrm>
          <a:prstGeom prst="rect">
            <a:avLst/>
          </a:prstGeom>
          <a:ln w="12700">
            <a:miter lim="400000"/>
          </a:ln>
        </p:spPr>
      </p:pic>
      <p:sp>
        <p:nvSpPr>
          <p:cNvPr id="2977" name="Rectangle 5"/>
          <p:cNvSpPr txBox="1"/>
          <p:nvPr/>
        </p:nvSpPr>
        <p:spPr>
          <a:xfrm>
            <a:off x="304800" y="65461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https://www.mdpi.com/2218-6581/7/4/67               2) 1) https://www.fhwa.dot.gov/publications/publicroads/07july/07.cfm </a:t>
            </a:r>
          </a:p>
        </p:txBody>
      </p:sp>
      <p:sp>
        <p:nvSpPr>
          <p:cNvPr id="2978" name="Rectangle 3"/>
          <p:cNvSpPr txBox="1"/>
          <p:nvPr/>
        </p:nvSpPr>
        <p:spPr>
          <a:xfrm>
            <a:off x="114300" y="3698168"/>
            <a:ext cx="9011147" cy="174478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952500" algn="l"/>
                <a:tab pos="1409700" algn="l"/>
                <a:tab pos="18669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Both allow for vastly denser yet steadily moving traffic, doing that without the need </a:t>
            </a:r>
          </a:p>
          <a:p>
            <a:pPr>
              <a:spcBef>
                <a:spcPts val="400"/>
              </a:spcBef>
              <a:tabLst>
                <a:tab pos="444500" algn="l"/>
                <a:tab pos="952500" algn="l"/>
                <a:tab pos="1409700" algn="l"/>
                <a:tab pos="18669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52500" algn="l"/>
                <a:tab pos="1409700" algn="l"/>
                <a:tab pos="18669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to enlarge those highways, avoiding the large associated environmental impacts</a:t>
            </a:r>
          </a:p>
          <a:p>
            <a:pPr>
              <a:spcBef>
                <a:spcPts val="400"/>
              </a:spcBef>
              <a:tabLst>
                <a:tab pos="444500" algn="l"/>
                <a:tab pos="952500" algn="l"/>
                <a:tab pos="1409700" algn="l"/>
                <a:tab pos="18669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52500" algn="l"/>
                <a:tab pos="1409700" algn="l"/>
                <a:tab pos="18669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Platooning (at right in an actual 1997 California test) </a:t>
            </a:r>
            <a:r>
              <a:rPr b="1"/>
              <a:t>also</a:t>
            </a:r>
            <a:r>
              <a:t> reduces energy consumption</a:t>
            </a:r>
          </a:p>
          <a:p>
            <a:pPr>
              <a:spcBef>
                <a:spcPts val="400"/>
              </a:spcBef>
              <a:tabLst>
                <a:tab pos="444500" algn="l"/>
                <a:tab pos="952500" algn="l"/>
                <a:tab pos="1409700" algn="l"/>
                <a:tab pos="18669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52500" algn="l"/>
                <a:tab pos="1409700" algn="l"/>
                <a:tab pos="18669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because following vehicles "draft" in air </a:t>
            </a:r>
            <a:r>
              <a:rPr b="1"/>
              <a:t>already </a:t>
            </a:r>
            <a:r>
              <a:t>set in motion by the lead vehicle</a:t>
            </a:r>
          </a:p>
        </p:txBody>
      </p:sp>
      <p:grpSp>
        <p:nvGrpSpPr>
          <p:cNvPr id="2995" name="Group"/>
          <p:cNvGrpSpPr/>
          <p:nvPr/>
        </p:nvGrpSpPr>
        <p:grpSpPr>
          <a:xfrm>
            <a:off x="1397000" y="5621591"/>
            <a:ext cx="6321499" cy="710628"/>
            <a:chOff x="0" y="0"/>
            <a:chExt cx="6321498" cy="710626"/>
          </a:xfrm>
        </p:grpSpPr>
        <p:grpSp>
          <p:nvGrpSpPr>
            <p:cNvPr id="2982" name="Can 5"/>
            <p:cNvGrpSpPr/>
            <p:nvPr/>
          </p:nvGrpSpPr>
          <p:grpSpPr>
            <a:xfrm>
              <a:off x="0" y="-1"/>
              <a:ext cx="1960825" cy="692172"/>
              <a:chOff x="0" y="0"/>
              <a:chExt cx="1960824" cy="692170"/>
            </a:xfrm>
          </p:grpSpPr>
          <p:sp>
            <p:nvSpPr>
              <p:cNvPr id="2979" name="Shape"/>
              <p:cNvSpPr/>
              <p:nvPr/>
            </p:nvSpPr>
            <p:spPr>
              <a:xfrm rot="5400000">
                <a:off x="634327" y="-634328"/>
                <a:ext cx="692171" cy="1960826"/>
              </a:xfrm>
              <a:custGeom>
                <a:avLst/>
                <a:gdLst/>
                <a:ahLst/>
                <a:cxnLst>
                  <a:cxn ang="0">
                    <a:pos x="wd2" y="hd2"/>
                  </a:cxn>
                  <a:cxn ang="5400000">
                    <a:pos x="wd2" y="hd2"/>
                  </a:cxn>
                  <a:cxn ang="10800000">
                    <a:pos x="wd2" y="hd2"/>
                  </a:cxn>
                  <a:cxn ang="16200000">
                    <a:pos x="wd2" y="hd2"/>
                  </a:cxn>
                </a:cxnLst>
                <a:rect l="0" t="0" r="r" b="b"/>
                <a:pathLst>
                  <a:path w="21600" h="21600" extrusionOk="0">
                    <a:moveTo>
                      <a:pt x="0" y="1880"/>
                    </a:moveTo>
                    <a:cubicBezTo>
                      <a:pt x="0" y="842"/>
                      <a:pt x="4835" y="0"/>
                      <a:pt x="10800" y="0"/>
                    </a:cubicBezTo>
                    <a:cubicBezTo>
                      <a:pt x="16765" y="0"/>
                      <a:pt x="21600" y="842"/>
                      <a:pt x="21600" y="1880"/>
                    </a:cubicBezTo>
                    <a:lnTo>
                      <a:pt x="21600" y="19720"/>
                    </a:lnTo>
                    <a:cubicBezTo>
                      <a:pt x="21600" y="20758"/>
                      <a:pt x="16765" y="21600"/>
                      <a:pt x="10800" y="21600"/>
                    </a:cubicBezTo>
                    <a:cubicBezTo>
                      <a:pt x="4835" y="21600"/>
                      <a:pt x="0" y="20758"/>
                      <a:pt x="0" y="19720"/>
                    </a:cubicBezTo>
                    <a:close/>
                  </a:path>
                </a:pathLst>
              </a:custGeom>
              <a:solidFill>
                <a:srgbClr val="FFC5C8">
                  <a:alpha val="43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2980" name="Oval"/>
              <p:cNvSpPr/>
              <p:nvPr/>
            </p:nvSpPr>
            <p:spPr>
              <a:xfrm rot="5400000">
                <a:off x="1444071" y="175417"/>
                <a:ext cx="692171" cy="341337"/>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2981" name="Line"/>
              <p:cNvSpPr/>
              <p:nvPr/>
            </p:nvSpPr>
            <p:spPr>
              <a:xfrm rot="5400000">
                <a:off x="634327" y="-634328"/>
                <a:ext cx="692171" cy="1960826"/>
              </a:xfrm>
              <a:custGeom>
                <a:avLst/>
                <a:gdLst/>
                <a:ahLst/>
                <a:cxnLst>
                  <a:cxn ang="0">
                    <a:pos x="wd2" y="hd2"/>
                  </a:cxn>
                  <a:cxn ang="5400000">
                    <a:pos x="wd2" y="hd2"/>
                  </a:cxn>
                  <a:cxn ang="10800000">
                    <a:pos x="wd2" y="hd2"/>
                  </a:cxn>
                  <a:cxn ang="16200000">
                    <a:pos x="wd2" y="hd2"/>
                  </a:cxn>
                </a:cxnLst>
                <a:rect l="0" t="0" r="r" b="b"/>
                <a:pathLst>
                  <a:path w="21600" h="21600" extrusionOk="0">
                    <a:moveTo>
                      <a:pt x="21600" y="1880"/>
                    </a:moveTo>
                    <a:cubicBezTo>
                      <a:pt x="21600" y="2918"/>
                      <a:pt x="16765" y="3760"/>
                      <a:pt x="10800" y="3760"/>
                    </a:cubicBezTo>
                    <a:cubicBezTo>
                      <a:pt x="4835" y="3760"/>
                      <a:pt x="0" y="2918"/>
                      <a:pt x="0" y="1880"/>
                    </a:cubicBezTo>
                    <a:cubicBezTo>
                      <a:pt x="0" y="842"/>
                      <a:pt x="4835" y="0"/>
                      <a:pt x="10800" y="0"/>
                    </a:cubicBezTo>
                    <a:cubicBezTo>
                      <a:pt x="16765" y="0"/>
                      <a:pt x="21600" y="842"/>
                      <a:pt x="21600" y="1880"/>
                    </a:cubicBezTo>
                    <a:lnTo>
                      <a:pt x="21600" y="19720"/>
                    </a:lnTo>
                    <a:cubicBezTo>
                      <a:pt x="21600" y="20758"/>
                      <a:pt x="16765" y="21600"/>
                      <a:pt x="10800" y="21600"/>
                    </a:cubicBezTo>
                    <a:cubicBezTo>
                      <a:pt x="4835" y="21600"/>
                      <a:pt x="0" y="20758"/>
                      <a:pt x="0" y="19720"/>
                    </a:cubicBezTo>
                    <a:lnTo>
                      <a:pt x="0" y="1880"/>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grpSp>
          <p:nvGrpSpPr>
            <p:cNvPr id="2986" name="Can 6"/>
            <p:cNvGrpSpPr/>
            <p:nvPr/>
          </p:nvGrpSpPr>
          <p:grpSpPr>
            <a:xfrm>
              <a:off x="1623969" y="69215"/>
              <a:ext cx="1790414" cy="622954"/>
              <a:chOff x="0" y="0"/>
              <a:chExt cx="1790413" cy="622953"/>
            </a:xfrm>
          </p:grpSpPr>
          <p:sp>
            <p:nvSpPr>
              <p:cNvPr id="2983" name="Shape"/>
              <p:cNvSpPr/>
              <p:nvPr/>
            </p:nvSpPr>
            <p:spPr>
              <a:xfrm rot="5400000">
                <a:off x="583730" y="-583731"/>
                <a:ext cx="622954" cy="1790415"/>
              </a:xfrm>
              <a:custGeom>
                <a:avLst/>
                <a:gdLst/>
                <a:ahLst/>
                <a:cxnLst>
                  <a:cxn ang="0">
                    <a:pos x="wd2" y="hd2"/>
                  </a:cxn>
                  <a:cxn ang="5400000">
                    <a:pos x="wd2" y="hd2"/>
                  </a:cxn>
                  <a:cxn ang="10800000">
                    <a:pos x="wd2" y="hd2"/>
                  </a:cxn>
                  <a:cxn ang="16200000">
                    <a:pos x="wd2" y="hd2"/>
                  </a:cxn>
                </a:cxnLst>
                <a:rect l="0" t="0" r="r" b="b"/>
                <a:pathLst>
                  <a:path w="21600" h="21600" extrusionOk="0">
                    <a:moveTo>
                      <a:pt x="0" y="1853"/>
                    </a:moveTo>
                    <a:cubicBezTo>
                      <a:pt x="0" y="830"/>
                      <a:pt x="4835" y="0"/>
                      <a:pt x="10800" y="0"/>
                    </a:cubicBezTo>
                    <a:cubicBezTo>
                      <a:pt x="16765" y="0"/>
                      <a:pt x="21600" y="830"/>
                      <a:pt x="21600" y="1853"/>
                    </a:cubicBezTo>
                    <a:lnTo>
                      <a:pt x="21600" y="19747"/>
                    </a:lnTo>
                    <a:cubicBezTo>
                      <a:pt x="21600" y="20770"/>
                      <a:pt x="16765" y="21600"/>
                      <a:pt x="10800" y="21600"/>
                    </a:cubicBezTo>
                    <a:cubicBezTo>
                      <a:pt x="4835" y="21600"/>
                      <a:pt x="0" y="20770"/>
                      <a:pt x="0" y="19747"/>
                    </a:cubicBezTo>
                    <a:close/>
                  </a:path>
                </a:pathLst>
              </a:custGeom>
              <a:solidFill>
                <a:srgbClr val="FFC5C8">
                  <a:alpha val="45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2984" name="Oval"/>
              <p:cNvSpPr/>
              <p:nvPr/>
            </p:nvSpPr>
            <p:spPr>
              <a:xfrm rot="5400000">
                <a:off x="1325335" y="157874"/>
                <a:ext cx="622954" cy="30720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2985" name="Line"/>
              <p:cNvSpPr/>
              <p:nvPr/>
            </p:nvSpPr>
            <p:spPr>
              <a:xfrm rot="5400000">
                <a:off x="583730" y="-583731"/>
                <a:ext cx="622954" cy="1790415"/>
              </a:xfrm>
              <a:custGeom>
                <a:avLst/>
                <a:gdLst/>
                <a:ahLst/>
                <a:cxnLst>
                  <a:cxn ang="0">
                    <a:pos x="wd2" y="hd2"/>
                  </a:cxn>
                  <a:cxn ang="5400000">
                    <a:pos x="wd2" y="hd2"/>
                  </a:cxn>
                  <a:cxn ang="10800000">
                    <a:pos x="wd2" y="hd2"/>
                  </a:cxn>
                  <a:cxn ang="16200000">
                    <a:pos x="wd2" y="hd2"/>
                  </a:cxn>
                </a:cxnLst>
                <a:rect l="0" t="0" r="r" b="b"/>
                <a:pathLst>
                  <a:path w="21600" h="21600" extrusionOk="0">
                    <a:moveTo>
                      <a:pt x="21600" y="1853"/>
                    </a:moveTo>
                    <a:cubicBezTo>
                      <a:pt x="21600" y="2877"/>
                      <a:pt x="16765" y="3706"/>
                      <a:pt x="10800" y="3706"/>
                    </a:cubicBezTo>
                    <a:cubicBezTo>
                      <a:pt x="4835" y="3706"/>
                      <a:pt x="0" y="2877"/>
                      <a:pt x="0" y="1853"/>
                    </a:cubicBezTo>
                    <a:cubicBezTo>
                      <a:pt x="0" y="830"/>
                      <a:pt x="4835" y="0"/>
                      <a:pt x="10800" y="0"/>
                    </a:cubicBezTo>
                    <a:cubicBezTo>
                      <a:pt x="16765" y="0"/>
                      <a:pt x="21600" y="830"/>
                      <a:pt x="21600" y="1853"/>
                    </a:cubicBezTo>
                    <a:lnTo>
                      <a:pt x="21600" y="19747"/>
                    </a:lnTo>
                    <a:cubicBezTo>
                      <a:pt x="21600" y="20770"/>
                      <a:pt x="16765" y="21600"/>
                      <a:pt x="10800" y="21600"/>
                    </a:cubicBezTo>
                    <a:cubicBezTo>
                      <a:pt x="4835" y="21600"/>
                      <a:pt x="0" y="20770"/>
                      <a:pt x="0" y="19747"/>
                    </a:cubicBezTo>
                    <a:lnTo>
                      <a:pt x="0" y="1853"/>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grpSp>
          <p:nvGrpSpPr>
            <p:cNvPr id="2990" name="Can 7"/>
            <p:cNvGrpSpPr/>
            <p:nvPr/>
          </p:nvGrpSpPr>
          <p:grpSpPr>
            <a:xfrm>
              <a:off x="3109828" y="138434"/>
              <a:ext cx="1453558" cy="553735"/>
              <a:chOff x="0" y="0"/>
              <a:chExt cx="1453556" cy="553734"/>
            </a:xfrm>
          </p:grpSpPr>
          <p:sp>
            <p:nvSpPr>
              <p:cNvPr id="2987" name="Shape"/>
              <p:cNvSpPr/>
              <p:nvPr/>
            </p:nvSpPr>
            <p:spPr>
              <a:xfrm rot="5400000">
                <a:off x="449911" y="-449912"/>
                <a:ext cx="553735" cy="1453558"/>
              </a:xfrm>
              <a:custGeom>
                <a:avLst/>
                <a:gdLst/>
                <a:ahLst/>
                <a:cxnLst>
                  <a:cxn ang="0">
                    <a:pos x="wd2" y="hd2"/>
                  </a:cxn>
                  <a:cxn ang="5400000">
                    <a:pos x="wd2" y="hd2"/>
                  </a:cxn>
                  <a:cxn ang="10800000">
                    <a:pos x="wd2" y="hd2"/>
                  </a:cxn>
                  <a:cxn ang="16200000">
                    <a:pos x="wd2" y="hd2"/>
                  </a:cxn>
                </a:cxnLst>
                <a:rect l="0" t="0" r="r" b="b"/>
                <a:pathLst>
                  <a:path w="21600" h="21600" extrusionOk="0">
                    <a:moveTo>
                      <a:pt x="0" y="2029"/>
                    </a:moveTo>
                    <a:cubicBezTo>
                      <a:pt x="0" y="908"/>
                      <a:pt x="4835" y="0"/>
                      <a:pt x="10800" y="0"/>
                    </a:cubicBezTo>
                    <a:cubicBezTo>
                      <a:pt x="16765" y="0"/>
                      <a:pt x="21600" y="908"/>
                      <a:pt x="21600" y="2029"/>
                    </a:cubicBezTo>
                    <a:lnTo>
                      <a:pt x="21600" y="19571"/>
                    </a:lnTo>
                    <a:cubicBezTo>
                      <a:pt x="21600" y="20692"/>
                      <a:pt x="16765" y="21600"/>
                      <a:pt x="10800" y="21600"/>
                    </a:cubicBezTo>
                    <a:cubicBezTo>
                      <a:pt x="4835" y="21600"/>
                      <a:pt x="0" y="20692"/>
                      <a:pt x="0" y="19571"/>
                    </a:cubicBezTo>
                    <a:close/>
                  </a:path>
                </a:pathLst>
              </a:custGeom>
              <a:solidFill>
                <a:srgbClr val="FFC5C8">
                  <a:alpha val="39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2988" name="Oval"/>
              <p:cNvSpPr/>
              <p:nvPr/>
            </p:nvSpPr>
            <p:spPr>
              <a:xfrm rot="5400000">
                <a:off x="1040154" y="140332"/>
                <a:ext cx="553736" cy="273070"/>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2989" name="Line"/>
              <p:cNvSpPr/>
              <p:nvPr/>
            </p:nvSpPr>
            <p:spPr>
              <a:xfrm rot="5400000">
                <a:off x="449911" y="-449912"/>
                <a:ext cx="553735" cy="1453558"/>
              </a:xfrm>
              <a:custGeom>
                <a:avLst/>
                <a:gdLst/>
                <a:ahLst/>
                <a:cxnLst>
                  <a:cxn ang="0">
                    <a:pos x="wd2" y="hd2"/>
                  </a:cxn>
                  <a:cxn ang="5400000">
                    <a:pos x="wd2" y="hd2"/>
                  </a:cxn>
                  <a:cxn ang="10800000">
                    <a:pos x="wd2" y="hd2"/>
                  </a:cxn>
                  <a:cxn ang="16200000">
                    <a:pos x="wd2" y="hd2"/>
                  </a:cxn>
                </a:cxnLst>
                <a:rect l="0" t="0" r="r" b="b"/>
                <a:pathLst>
                  <a:path w="21600" h="21600" extrusionOk="0">
                    <a:moveTo>
                      <a:pt x="21600" y="2029"/>
                    </a:moveTo>
                    <a:cubicBezTo>
                      <a:pt x="21600" y="3149"/>
                      <a:pt x="16765" y="4058"/>
                      <a:pt x="10800" y="4058"/>
                    </a:cubicBezTo>
                    <a:cubicBezTo>
                      <a:pt x="4835" y="4058"/>
                      <a:pt x="0" y="3149"/>
                      <a:pt x="0" y="2029"/>
                    </a:cubicBezTo>
                    <a:cubicBezTo>
                      <a:pt x="0" y="908"/>
                      <a:pt x="4835" y="0"/>
                      <a:pt x="10800" y="0"/>
                    </a:cubicBezTo>
                    <a:cubicBezTo>
                      <a:pt x="16765" y="0"/>
                      <a:pt x="21600" y="908"/>
                      <a:pt x="21600" y="2029"/>
                    </a:cubicBezTo>
                    <a:lnTo>
                      <a:pt x="21600" y="19571"/>
                    </a:lnTo>
                    <a:cubicBezTo>
                      <a:pt x="21600" y="20692"/>
                      <a:pt x="16765" y="21600"/>
                      <a:pt x="10800" y="21600"/>
                    </a:cubicBezTo>
                    <a:cubicBezTo>
                      <a:pt x="4835" y="21600"/>
                      <a:pt x="0" y="20692"/>
                      <a:pt x="0" y="19571"/>
                    </a:cubicBezTo>
                    <a:lnTo>
                      <a:pt x="0" y="2029"/>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sp>
          <p:nvSpPr>
            <p:cNvPr id="2991" name="Right Arrow 9"/>
            <p:cNvSpPr/>
            <p:nvPr/>
          </p:nvSpPr>
          <p:spPr>
            <a:xfrm>
              <a:off x="3502058" y="267637"/>
              <a:ext cx="553737" cy="276869"/>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2992" name="Right Arrow 10"/>
            <p:cNvSpPr/>
            <p:nvPr/>
          </p:nvSpPr>
          <p:spPr>
            <a:xfrm>
              <a:off x="2265380" y="179962"/>
              <a:ext cx="484520" cy="415304"/>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2993" name="Right Arrow 11"/>
            <p:cNvSpPr/>
            <p:nvPr/>
          </p:nvSpPr>
          <p:spPr>
            <a:xfrm>
              <a:off x="788750" y="83058"/>
              <a:ext cx="346086" cy="535280"/>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pic>
          <p:nvPicPr>
            <p:cNvPr id="2994" name="Picture 12" descr="Picture 12"/>
            <p:cNvPicPr>
              <a:picLocks noChangeAspect="1"/>
            </p:cNvPicPr>
            <p:nvPr/>
          </p:nvPicPr>
          <p:blipFill>
            <a:blip r:embed="rId4"/>
            <a:stretch>
              <a:fillRect/>
            </a:stretch>
          </p:blipFill>
          <p:spPr>
            <a:xfrm>
              <a:off x="4383421" y="69215"/>
              <a:ext cx="1938078" cy="641412"/>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7" name="Rectangle 3"/>
          <p:cNvSpPr txBox="1">
            <a:spLocks noGrp="1"/>
          </p:cNvSpPr>
          <p:nvPr>
            <p:ph type="body" sz="half" idx="1"/>
          </p:nvPr>
        </p:nvSpPr>
        <p:spPr>
          <a:xfrm>
            <a:off x="127000" y="590090"/>
            <a:ext cx="8864600" cy="1778383"/>
          </a:xfrm>
          <a:prstGeom prst="rect">
            <a:avLst/>
          </a:prstGeom>
        </p:spPr>
        <p:txBody>
          <a:bodyPr/>
          <a:lstStyle/>
          <a:p>
            <a:pPr>
              <a:tabLst>
                <a:tab pos="444500" algn="l"/>
                <a:tab pos="952500" algn="l"/>
                <a:tab pos="1409700" algn="l"/>
                <a:tab pos="1866900" algn="l"/>
                <a:tab pos="2387600" algn="l"/>
              </a:tabLst>
            </a:pPr>
            <a:r>
              <a:t>Most of these concerns are instead associated with </a:t>
            </a:r>
            <a:r>
              <a:rPr b="1">
                <a:solidFill>
                  <a:srgbClr val="FBC901"/>
                </a:solidFill>
              </a:rPr>
              <a:t>city driving</a:t>
            </a:r>
          </a:p>
          <a:p>
            <a:pPr>
              <a:tabLst>
                <a:tab pos="444500" algn="l"/>
                <a:tab pos="952500" algn="l"/>
                <a:tab pos="1409700" algn="l"/>
                <a:tab pos="1866900" algn="l"/>
                <a:tab pos="2387600" algn="l"/>
              </a:tabLst>
              <a:defRPr sz="900"/>
            </a:pPr>
            <a:endParaRPr b="1">
              <a:solidFill>
                <a:srgbClr val="FBC901"/>
              </a:solidFill>
            </a:endParaRPr>
          </a:p>
          <a:p>
            <a:pPr>
              <a:tabLst>
                <a:tab pos="444500" algn="l"/>
                <a:tab pos="952500" algn="l"/>
                <a:tab pos="1409700" algn="l"/>
                <a:tab pos="1866900" algn="l"/>
                <a:tab pos="2387600" algn="l"/>
              </a:tabLst>
            </a:pPr>
            <a:r>
              <a:t>One concern is that people now hesitating to drive in dense urban environments,</a:t>
            </a:r>
          </a:p>
          <a:p>
            <a:pPr>
              <a:tabLst>
                <a:tab pos="444500" algn="l"/>
                <a:tab pos="952500" algn="l"/>
                <a:tab pos="1409700" algn="l"/>
                <a:tab pos="1866900" algn="l"/>
                <a:tab pos="2387600" algn="l"/>
              </a:tabLst>
              <a:defRPr sz="500"/>
            </a:pPr>
            <a:endParaRPr/>
          </a:p>
          <a:p>
            <a:pPr>
              <a:tabLst>
                <a:tab pos="444500" algn="l"/>
                <a:tab pos="952500" algn="l"/>
                <a:tab pos="1409700" algn="l"/>
                <a:tab pos="1866900" algn="l"/>
                <a:tab pos="2387600" algn="l"/>
              </a:tabLst>
            </a:pPr>
            <a:r>
              <a:t>	such as the elderly, might take advantage of self-driving Autonomous Vehicles,</a:t>
            </a:r>
          </a:p>
          <a:p>
            <a:pPr>
              <a:tabLst>
                <a:tab pos="444500" algn="l"/>
                <a:tab pos="952500" algn="l"/>
                <a:tab pos="1409700" algn="l"/>
                <a:tab pos="1866900" algn="l"/>
                <a:tab pos="2387600" algn="l"/>
              </a:tabLst>
              <a:defRPr sz="500"/>
            </a:pPr>
            <a:endParaRPr/>
          </a:p>
          <a:p>
            <a:pPr>
              <a:tabLst>
                <a:tab pos="444500" algn="l"/>
                <a:tab pos="952500" algn="l"/>
                <a:tab pos="1409700" algn="l"/>
                <a:tab pos="1866900" algn="l"/>
                <a:tab pos="2387600" algn="l"/>
              </a:tabLst>
            </a:pPr>
            <a:r>
              <a:t>		increasing total vehicle distance traveled &amp; associated environmental impact</a:t>
            </a:r>
          </a:p>
        </p:txBody>
      </p:sp>
      <p:sp>
        <p:nvSpPr>
          <p:cNvPr id="2998" name="Rectangle 2"/>
          <p:cNvSpPr txBox="1">
            <a:spLocks noGrp="1"/>
          </p:cNvSpPr>
          <p:nvPr>
            <p:ph type="title"/>
          </p:nvPr>
        </p:nvSpPr>
        <p:spPr>
          <a:xfrm>
            <a:off x="66426" y="38099"/>
            <a:ext cx="9011148" cy="464288"/>
          </a:xfrm>
          <a:prstGeom prst="rect">
            <a:avLst/>
          </a:prstGeom>
        </p:spPr>
        <p:txBody>
          <a:bodyPr/>
          <a:lstStyle/>
          <a:p>
            <a:r>
              <a:t>How might Autonomous Vehicles be </a:t>
            </a:r>
            <a:r>
              <a:rPr b="1">
                <a:solidFill>
                  <a:srgbClr val="FBC901"/>
                </a:solidFill>
              </a:rPr>
              <a:t>LESS</a:t>
            </a:r>
            <a:r>
              <a:t> environmentally friendly?</a:t>
            </a:r>
          </a:p>
        </p:txBody>
      </p:sp>
      <p:sp>
        <p:nvSpPr>
          <p:cNvPr id="2999" name="Rectangle 3"/>
          <p:cNvSpPr txBox="1"/>
          <p:nvPr/>
        </p:nvSpPr>
        <p:spPr>
          <a:xfrm>
            <a:off x="109661" y="4962262"/>
            <a:ext cx="8899278" cy="177838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952500" algn="l"/>
                <a:tab pos="1409700" algn="l"/>
                <a:tab pos="18669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Another concern is that on-demand sharing of Autonomous Vehicles means that,</a:t>
            </a:r>
          </a:p>
          <a:p>
            <a:pPr>
              <a:spcBef>
                <a:spcPts val="400"/>
              </a:spcBef>
              <a:tabLst>
                <a:tab pos="444500" algn="l"/>
                <a:tab pos="952500" algn="l"/>
                <a:tab pos="1409700" algn="l"/>
                <a:tab pos="18669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52500" algn="l"/>
                <a:tab pos="1409700" algn="l"/>
                <a:tab pos="18669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in addition to vehicle distances driven </a:t>
            </a:r>
            <a:r>
              <a:rPr b="1"/>
              <a:t>with</a:t>
            </a:r>
            <a:r>
              <a:t> passengers (green arrows),</a:t>
            </a:r>
          </a:p>
          <a:p>
            <a:pPr>
              <a:spcBef>
                <a:spcPts val="400"/>
              </a:spcBef>
              <a:tabLst>
                <a:tab pos="444500" algn="l"/>
                <a:tab pos="952500" algn="l"/>
                <a:tab pos="1409700" algn="l"/>
                <a:tab pos="18669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52500" algn="l"/>
                <a:tab pos="1409700" algn="l"/>
                <a:tab pos="18669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vehicles will also drive long distances </a:t>
            </a:r>
            <a:r>
              <a:rPr b="1"/>
              <a:t>without</a:t>
            </a:r>
            <a:r>
              <a:t> passengers (red arrows), </a:t>
            </a:r>
          </a:p>
          <a:p>
            <a:pPr>
              <a:spcBef>
                <a:spcPts val="400"/>
              </a:spcBef>
              <a:tabLst>
                <a:tab pos="444500" algn="l"/>
                <a:tab pos="952500" algn="l"/>
                <a:tab pos="1409700" algn="l"/>
                <a:tab pos="1866900" algn="l"/>
                <a:tab pos="2387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952500" algn="l"/>
                <a:tab pos="1409700" algn="l"/>
                <a:tab pos="18669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FURTHER increasing vehicle distance traveled &amp; environmental impact</a:t>
            </a:r>
          </a:p>
        </p:txBody>
      </p:sp>
      <p:grpSp>
        <p:nvGrpSpPr>
          <p:cNvPr id="3026" name="Group"/>
          <p:cNvGrpSpPr/>
          <p:nvPr/>
        </p:nvGrpSpPr>
        <p:grpSpPr>
          <a:xfrm>
            <a:off x="2403916" y="2528446"/>
            <a:ext cx="4209891" cy="2272302"/>
            <a:chOff x="0" y="0"/>
            <a:chExt cx="4209889" cy="2272301"/>
          </a:xfrm>
        </p:grpSpPr>
        <p:pic>
          <p:nvPicPr>
            <p:cNvPr id="3000" name="AV.gif" descr="AV.gif"/>
            <p:cNvPicPr>
              <a:picLocks noChangeAspect="1"/>
            </p:cNvPicPr>
            <p:nvPr/>
          </p:nvPicPr>
          <p:blipFill>
            <a:blip r:embed="rId2"/>
            <a:stretch>
              <a:fillRect/>
            </a:stretch>
          </p:blipFill>
          <p:spPr>
            <a:xfrm>
              <a:off x="0" y="1258866"/>
              <a:ext cx="1264322" cy="822932"/>
            </a:xfrm>
            <a:prstGeom prst="rect">
              <a:avLst/>
            </a:prstGeom>
            <a:ln w="12700" cap="flat">
              <a:noFill/>
              <a:miter lim="400000"/>
            </a:ln>
            <a:effectLst/>
          </p:spPr>
        </p:pic>
        <p:sp>
          <p:nvSpPr>
            <p:cNvPr id="3001" name="Line"/>
            <p:cNvSpPr/>
            <p:nvPr/>
          </p:nvSpPr>
          <p:spPr>
            <a:xfrm>
              <a:off x="1115192" y="1991848"/>
              <a:ext cx="395724" cy="224116"/>
            </a:xfrm>
            <a:prstGeom prst="line">
              <a:avLst/>
            </a:prstGeom>
            <a:noFill/>
            <a:ln w="38100" cap="flat">
              <a:solidFill>
                <a:srgbClr val="E04550"/>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002" name="Line"/>
            <p:cNvSpPr/>
            <p:nvPr/>
          </p:nvSpPr>
          <p:spPr>
            <a:xfrm flipV="1">
              <a:off x="1619679" y="1556690"/>
              <a:ext cx="608474" cy="608474"/>
            </a:xfrm>
            <a:prstGeom prst="line">
              <a:avLst/>
            </a:prstGeom>
            <a:noFill/>
            <a:ln w="38100" cap="flat">
              <a:solidFill>
                <a:srgbClr val="66CC33"/>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003" name="Line"/>
            <p:cNvSpPr/>
            <p:nvPr/>
          </p:nvSpPr>
          <p:spPr>
            <a:xfrm flipH="1" flipV="1">
              <a:off x="1691231" y="1266313"/>
              <a:ext cx="567569" cy="258976"/>
            </a:xfrm>
            <a:prstGeom prst="line">
              <a:avLst/>
            </a:prstGeom>
            <a:noFill/>
            <a:ln w="38100" cap="flat">
              <a:solidFill>
                <a:srgbClr val="E04550"/>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004" name="Line"/>
            <p:cNvSpPr/>
            <p:nvPr/>
          </p:nvSpPr>
          <p:spPr>
            <a:xfrm flipH="1" flipV="1">
              <a:off x="1354395" y="590978"/>
              <a:ext cx="252100" cy="575540"/>
            </a:xfrm>
            <a:prstGeom prst="line">
              <a:avLst/>
            </a:prstGeom>
            <a:noFill/>
            <a:ln w="38100" cap="flat">
              <a:solidFill>
                <a:srgbClr val="66CC33"/>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005" name="Line"/>
            <p:cNvSpPr/>
            <p:nvPr/>
          </p:nvSpPr>
          <p:spPr>
            <a:xfrm flipV="1">
              <a:off x="1404308" y="199340"/>
              <a:ext cx="1703846" cy="340435"/>
            </a:xfrm>
            <a:prstGeom prst="line">
              <a:avLst/>
            </a:prstGeom>
            <a:noFill/>
            <a:ln w="38100" cap="flat">
              <a:solidFill>
                <a:srgbClr val="E04550"/>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006" name="Line"/>
            <p:cNvSpPr/>
            <p:nvPr/>
          </p:nvSpPr>
          <p:spPr>
            <a:xfrm>
              <a:off x="3222915" y="233390"/>
              <a:ext cx="882743" cy="882744"/>
            </a:xfrm>
            <a:prstGeom prst="line">
              <a:avLst/>
            </a:prstGeom>
            <a:noFill/>
            <a:ln w="38100" cap="flat">
              <a:solidFill>
                <a:srgbClr val="66CC33"/>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007" name="Line"/>
            <p:cNvSpPr/>
            <p:nvPr/>
          </p:nvSpPr>
          <p:spPr>
            <a:xfrm flipH="1">
              <a:off x="3778443" y="1157210"/>
              <a:ext cx="365761" cy="748955"/>
            </a:xfrm>
            <a:prstGeom prst="line">
              <a:avLst/>
            </a:prstGeom>
            <a:noFill/>
            <a:ln w="38100" cap="flat">
              <a:solidFill>
                <a:srgbClr val="E04550"/>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008" name="Line"/>
            <p:cNvSpPr/>
            <p:nvPr/>
          </p:nvSpPr>
          <p:spPr>
            <a:xfrm flipH="1" flipV="1">
              <a:off x="1868340" y="127594"/>
              <a:ext cx="537821" cy="898718"/>
            </a:xfrm>
            <a:prstGeom prst="line">
              <a:avLst/>
            </a:prstGeom>
            <a:noFill/>
            <a:ln w="38100" cap="flat">
              <a:solidFill>
                <a:srgbClr val="66CC33"/>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009" name="Line"/>
            <p:cNvSpPr/>
            <p:nvPr/>
          </p:nvSpPr>
          <p:spPr>
            <a:xfrm flipH="1">
              <a:off x="2541827" y="980309"/>
              <a:ext cx="546296" cy="128555"/>
            </a:xfrm>
            <a:prstGeom prst="line">
              <a:avLst/>
            </a:prstGeom>
            <a:noFill/>
            <a:ln w="38100" cap="flat">
              <a:solidFill>
                <a:srgbClr val="E04550"/>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010" name="Line"/>
            <p:cNvSpPr/>
            <p:nvPr/>
          </p:nvSpPr>
          <p:spPr>
            <a:xfrm flipH="1" flipV="1">
              <a:off x="3212509" y="1071717"/>
              <a:ext cx="486518" cy="814174"/>
            </a:xfrm>
            <a:prstGeom prst="line">
              <a:avLst/>
            </a:prstGeom>
            <a:noFill/>
            <a:ln w="38100" cap="flat">
              <a:solidFill>
                <a:srgbClr val="66CC33"/>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3011" name="Oval"/>
            <p:cNvSpPr/>
            <p:nvPr/>
          </p:nvSpPr>
          <p:spPr>
            <a:xfrm>
              <a:off x="1578814" y="1166484"/>
              <a:ext cx="132676" cy="137161"/>
            </a:xfrm>
            <a:prstGeom prst="ellipse">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3012" name="Oval"/>
            <p:cNvSpPr/>
            <p:nvPr/>
          </p:nvSpPr>
          <p:spPr>
            <a:xfrm>
              <a:off x="2397002" y="1030241"/>
              <a:ext cx="132676" cy="137161"/>
            </a:xfrm>
            <a:prstGeom prst="ellipse">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3013" name="Oval"/>
            <p:cNvSpPr/>
            <p:nvPr/>
          </p:nvSpPr>
          <p:spPr>
            <a:xfrm>
              <a:off x="1267423" y="480866"/>
              <a:ext cx="132675" cy="137161"/>
            </a:xfrm>
            <a:prstGeom prst="ellipse">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3014" name="Oval"/>
            <p:cNvSpPr/>
            <p:nvPr/>
          </p:nvSpPr>
          <p:spPr>
            <a:xfrm>
              <a:off x="3106598" y="128979"/>
              <a:ext cx="132676" cy="137161"/>
            </a:xfrm>
            <a:prstGeom prst="ellipse">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3015" name="Oval"/>
            <p:cNvSpPr/>
            <p:nvPr/>
          </p:nvSpPr>
          <p:spPr>
            <a:xfrm>
              <a:off x="1750264" y="0"/>
              <a:ext cx="132676" cy="137161"/>
            </a:xfrm>
            <a:prstGeom prst="ellipse">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3016" name="Oval"/>
            <p:cNvSpPr/>
            <p:nvPr/>
          </p:nvSpPr>
          <p:spPr>
            <a:xfrm>
              <a:off x="4077214" y="1069342"/>
              <a:ext cx="132676" cy="137161"/>
            </a:xfrm>
            <a:prstGeom prst="ellipse">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3017" name="Oval"/>
            <p:cNvSpPr/>
            <p:nvPr/>
          </p:nvSpPr>
          <p:spPr>
            <a:xfrm>
              <a:off x="3670111" y="1858598"/>
              <a:ext cx="132676" cy="137161"/>
            </a:xfrm>
            <a:prstGeom prst="ellipse">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3018" name="Oval"/>
            <p:cNvSpPr/>
            <p:nvPr/>
          </p:nvSpPr>
          <p:spPr>
            <a:xfrm>
              <a:off x="3093898" y="918521"/>
              <a:ext cx="132676" cy="137161"/>
            </a:xfrm>
            <a:prstGeom prst="ellipse">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3019" name="Oval"/>
            <p:cNvSpPr/>
            <p:nvPr/>
          </p:nvSpPr>
          <p:spPr>
            <a:xfrm>
              <a:off x="1484716" y="2135141"/>
              <a:ext cx="132676" cy="137161"/>
            </a:xfrm>
            <a:prstGeom prst="ellipse">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3020" name="Oval"/>
            <p:cNvSpPr/>
            <p:nvPr/>
          </p:nvSpPr>
          <p:spPr>
            <a:xfrm>
              <a:off x="2219202" y="1472553"/>
              <a:ext cx="132676" cy="137161"/>
            </a:xfrm>
            <a:prstGeom prst="ellipse">
              <a:avLst/>
            </a:prstGeom>
            <a:solidFill>
              <a:srgbClr val="FFFFFF"/>
            </a:solidFill>
            <a:ln w="12700" cap="flat">
              <a:noFill/>
              <a:miter lim="400000"/>
            </a:ln>
            <a:effectLst/>
          </p:spPr>
          <p:txBody>
            <a:bodyPr wrap="square" lIns="45719" tIns="45719" rIns="45719" bIns="45719" numCol="1" anchor="t">
              <a:noAutofit/>
            </a:bodyPr>
            <a:lstStyle/>
            <a:p>
              <a:endParaRPr/>
            </a:p>
          </p:txBody>
        </p:sp>
        <p:pic>
          <p:nvPicPr>
            <p:cNvPr id="3021" name="person icon.gif" descr="person icon.gif"/>
            <p:cNvPicPr>
              <a:picLocks noChangeAspect="1"/>
            </p:cNvPicPr>
            <p:nvPr/>
          </p:nvPicPr>
          <p:blipFill>
            <a:blip r:embed="rId3"/>
            <a:srcRect b="74194"/>
            <a:stretch>
              <a:fillRect/>
            </a:stretch>
          </p:blipFill>
          <p:spPr>
            <a:xfrm>
              <a:off x="3471111" y="437381"/>
              <a:ext cx="268379" cy="288863"/>
            </a:xfrm>
            <a:prstGeom prst="rect">
              <a:avLst/>
            </a:prstGeom>
            <a:ln w="12700" cap="flat">
              <a:noFill/>
              <a:miter lim="400000"/>
            </a:ln>
            <a:effectLst/>
          </p:spPr>
        </p:pic>
        <p:pic>
          <p:nvPicPr>
            <p:cNvPr id="3022" name="person icon.gif" descr="person icon.gif"/>
            <p:cNvPicPr>
              <a:picLocks noChangeAspect="1"/>
            </p:cNvPicPr>
            <p:nvPr/>
          </p:nvPicPr>
          <p:blipFill>
            <a:blip r:embed="rId3"/>
            <a:srcRect t="22233" b="51976"/>
            <a:stretch>
              <a:fillRect/>
            </a:stretch>
          </p:blipFill>
          <p:spPr>
            <a:xfrm>
              <a:off x="2049183" y="512025"/>
              <a:ext cx="268379" cy="288694"/>
            </a:xfrm>
            <a:prstGeom prst="rect">
              <a:avLst/>
            </a:prstGeom>
            <a:ln w="12700" cap="flat">
              <a:noFill/>
              <a:miter lim="400000"/>
            </a:ln>
            <a:effectLst/>
          </p:spPr>
        </p:pic>
        <p:pic>
          <p:nvPicPr>
            <p:cNvPr id="3023" name="person icon.gif" descr="person icon.gif"/>
            <p:cNvPicPr>
              <a:picLocks noChangeAspect="1"/>
            </p:cNvPicPr>
            <p:nvPr/>
          </p:nvPicPr>
          <p:blipFill>
            <a:blip r:embed="rId3"/>
            <a:srcRect t="48145" b="27533"/>
            <a:stretch>
              <a:fillRect/>
            </a:stretch>
          </p:blipFill>
          <p:spPr>
            <a:xfrm>
              <a:off x="3344858" y="1399861"/>
              <a:ext cx="268379" cy="272237"/>
            </a:xfrm>
            <a:prstGeom prst="rect">
              <a:avLst/>
            </a:prstGeom>
            <a:ln w="12700" cap="flat">
              <a:noFill/>
              <a:miter lim="400000"/>
            </a:ln>
            <a:effectLst/>
          </p:spPr>
        </p:pic>
        <p:pic>
          <p:nvPicPr>
            <p:cNvPr id="3024" name="person icon.gif" descr="person icon.gif"/>
            <p:cNvPicPr>
              <a:picLocks noChangeAspect="1"/>
            </p:cNvPicPr>
            <p:nvPr/>
          </p:nvPicPr>
          <p:blipFill>
            <a:blip r:embed="rId3"/>
            <a:srcRect b="74194"/>
            <a:stretch>
              <a:fillRect/>
            </a:stretch>
          </p:blipFill>
          <p:spPr>
            <a:xfrm>
              <a:off x="1732237" y="1766173"/>
              <a:ext cx="268378" cy="288864"/>
            </a:xfrm>
            <a:prstGeom prst="rect">
              <a:avLst/>
            </a:prstGeom>
            <a:ln w="12700" cap="flat">
              <a:noFill/>
              <a:miter lim="400000"/>
            </a:ln>
            <a:effectLst/>
          </p:spPr>
        </p:pic>
        <p:pic>
          <p:nvPicPr>
            <p:cNvPr id="3025" name="person icon.gif" descr="person icon.gif"/>
            <p:cNvPicPr>
              <a:picLocks noChangeAspect="1"/>
            </p:cNvPicPr>
            <p:nvPr/>
          </p:nvPicPr>
          <p:blipFill>
            <a:blip r:embed="rId3"/>
            <a:srcRect t="48145" b="27533"/>
            <a:stretch>
              <a:fillRect/>
            </a:stretch>
          </p:blipFill>
          <p:spPr>
            <a:xfrm>
              <a:off x="1376358" y="853761"/>
              <a:ext cx="268379" cy="272237"/>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Rectangle 2"/>
          <p:cNvSpPr txBox="1">
            <a:spLocks noGrp="1"/>
          </p:cNvSpPr>
          <p:nvPr>
            <p:ph type="title"/>
          </p:nvPr>
        </p:nvSpPr>
        <p:spPr>
          <a:xfrm>
            <a:off x="304800" y="12699"/>
            <a:ext cx="8534400" cy="675219"/>
          </a:xfrm>
          <a:prstGeom prst="rect">
            <a:avLst/>
          </a:prstGeom>
        </p:spPr>
        <p:txBody>
          <a:bodyPr/>
          <a:lstStyle/>
          <a:p>
            <a:r>
              <a:t>Revising our estimate of added Grid capacity required for new PEVs:</a:t>
            </a:r>
          </a:p>
        </p:txBody>
      </p:sp>
      <p:sp>
        <p:nvSpPr>
          <p:cNvPr id="569" name="Rectangle 3"/>
          <p:cNvSpPr txBox="1">
            <a:spLocks noGrp="1"/>
          </p:cNvSpPr>
          <p:nvPr>
            <p:ph type="body" idx="1"/>
          </p:nvPr>
        </p:nvSpPr>
        <p:spPr>
          <a:xfrm>
            <a:off x="177800" y="808006"/>
            <a:ext cx="8912474" cy="5971245"/>
          </a:xfrm>
          <a:prstGeom prst="rect">
            <a:avLst/>
          </a:prstGeom>
        </p:spPr>
        <p:txBody>
          <a:bodyPr/>
          <a:lstStyle/>
          <a:p>
            <a:pPr defTabSz="832104">
              <a:spcBef>
                <a:spcPts val="300"/>
              </a:spcBef>
              <a:tabLst>
                <a:tab pos="304800" algn="l"/>
                <a:tab pos="723900" algn="l"/>
                <a:tab pos="1143000" algn="l"/>
                <a:tab pos="1562100" algn="l"/>
                <a:tab pos="1968500" algn="l"/>
              </a:tabLst>
              <a:defRPr sz="1638">
                <a:effectLst>
                  <a:outerShdw blurRad="34671" dist="34671" dir="2700000" rotWithShape="0">
                    <a:srgbClr val="000000"/>
                  </a:outerShdw>
                </a:effectLst>
              </a:defRPr>
            </a:pPr>
            <a:r>
              <a:t>For much better accuracy, we will later delve into </a:t>
            </a:r>
            <a:r>
              <a:rPr b="1">
                <a:solidFill>
                  <a:srgbClr val="FBC901"/>
                </a:solidFill>
              </a:rPr>
              <a:t>"Well-to-Wheel" vehicle efficiency studies</a:t>
            </a:r>
          </a:p>
          <a:p>
            <a:pPr defTabSz="832104">
              <a:spcBef>
                <a:spcPts val="300"/>
              </a:spcBef>
              <a:tabLst>
                <a:tab pos="304800" algn="l"/>
                <a:tab pos="723900" algn="l"/>
                <a:tab pos="1143000" algn="l"/>
                <a:tab pos="1562100" algn="l"/>
                <a:tab pos="1968500" algn="l"/>
              </a:tabLst>
              <a:defRPr sz="637">
                <a:effectLst>
                  <a:outerShdw blurRad="34671" dist="34671" dir="2700000" rotWithShape="0">
                    <a:srgbClr val="000000"/>
                  </a:outerShdw>
                </a:effectLst>
              </a:defRPr>
            </a:pPr>
            <a:endParaRPr/>
          </a:p>
          <a:p>
            <a:pPr defTabSz="832104">
              <a:spcBef>
                <a:spcPts val="300"/>
              </a:spcBef>
              <a:tabLst>
                <a:tab pos="304800" algn="l"/>
                <a:tab pos="723900" algn="l"/>
                <a:tab pos="1143000" algn="l"/>
                <a:tab pos="1562100" algn="l"/>
                <a:tab pos="1968500" algn="l"/>
              </a:tabLst>
              <a:defRPr sz="1638">
                <a:effectLst>
                  <a:outerShdw blurRad="34671" dist="34671" dir="2700000" rotWithShape="0">
                    <a:srgbClr val="000000"/>
                  </a:outerShdw>
                </a:effectLst>
              </a:defRPr>
            </a:pPr>
            <a:r>
              <a:t>	But for now let's base our revision upon the above quick comparison of ICE's &amp; PEVS:</a:t>
            </a:r>
          </a:p>
          <a:p>
            <a:pPr defTabSz="832104">
              <a:spcBef>
                <a:spcPts val="300"/>
              </a:spcBef>
              <a:tabLst>
                <a:tab pos="304800" algn="l"/>
                <a:tab pos="723900" algn="l"/>
                <a:tab pos="1143000" algn="l"/>
                <a:tab pos="1562100" algn="l"/>
                <a:tab pos="1968500" algn="l"/>
              </a:tabLst>
              <a:defRPr sz="1820">
                <a:effectLst>
                  <a:outerShdw blurRad="34671" dist="34671" dir="2700000" rotWithShape="0">
                    <a:srgbClr val="000000"/>
                  </a:outerShdw>
                </a:effectLst>
              </a:defRPr>
            </a:pPr>
            <a:endParaRPr/>
          </a:p>
          <a:p>
            <a:pPr defTabSz="832104">
              <a:spcBef>
                <a:spcPts val="300"/>
              </a:spcBef>
              <a:tabLst>
                <a:tab pos="304800" algn="l"/>
                <a:tab pos="723900" algn="l"/>
                <a:tab pos="1143000" algn="l"/>
                <a:tab pos="1562100" algn="l"/>
                <a:tab pos="1968500" algn="l"/>
              </a:tabLst>
              <a:defRPr sz="1638">
                <a:effectLst>
                  <a:outerShdw blurRad="34671" dist="34671" dir="2700000" rotWithShape="0">
                    <a:srgbClr val="000000"/>
                  </a:outerShdw>
                </a:effectLst>
              </a:defRPr>
            </a:pPr>
            <a:r>
              <a:t>In the earlier slides we found that annually:</a:t>
            </a:r>
          </a:p>
          <a:p>
            <a:pPr defTabSz="832104">
              <a:spcBef>
                <a:spcPts val="300"/>
              </a:spcBef>
              <a:tabLst>
                <a:tab pos="304800" algn="l"/>
                <a:tab pos="723900" algn="l"/>
                <a:tab pos="1143000" algn="l"/>
                <a:tab pos="1562100" algn="l"/>
                <a:tab pos="1968500" algn="l"/>
              </a:tabLst>
              <a:defRPr sz="637">
                <a:effectLst>
                  <a:outerShdw blurRad="34671" dist="34671" dir="2700000" rotWithShape="0">
                    <a:srgbClr val="000000"/>
                  </a:outerShdw>
                </a:effectLst>
              </a:defRPr>
            </a:pPr>
            <a:endParaRPr/>
          </a:p>
          <a:p>
            <a:pPr defTabSz="832104">
              <a:spcBef>
                <a:spcPts val="300"/>
              </a:spcBef>
              <a:tabLst>
                <a:tab pos="304800" algn="l"/>
                <a:tab pos="723900" algn="l"/>
                <a:tab pos="1143000" algn="l"/>
                <a:tab pos="1562100" algn="l"/>
                <a:tab pos="1968500" algn="l"/>
              </a:tabLst>
              <a:defRPr sz="1638">
                <a:effectLst>
                  <a:outerShdw blurRad="34671" dist="34671" dir="2700000" rotWithShape="0">
                    <a:srgbClr val="000000"/>
                  </a:outerShdw>
                </a:effectLst>
              </a:defRPr>
            </a:pPr>
            <a:r>
              <a:t>	Today's electrical Grids have a total capacity of </a:t>
            </a:r>
            <a:r>
              <a:rPr b="1">
                <a:solidFill>
                  <a:srgbClr val="FBC901"/>
                </a:solidFill>
              </a:rPr>
              <a:t>21,357 TW-h</a:t>
            </a:r>
          </a:p>
          <a:p>
            <a:pPr defTabSz="832104">
              <a:spcBef>
                <a:spcPts val="300"/>
              </a:spcBef>
              <a:tabLst>
                <a:tab pos="304800" algn="l"/>
                <a:tab pos="723900" algn="l"/>
                <a:tab pos="1143000" algn="l"/>
                <a:tab pos="1562100" algn="l"/>
                <a:tab pos="1968500" algn="l"/>
              </a:tabLst>
              <a:defRPr sz="637">
                <a:effectLst>
                  <a:outerShdw blurRad="34671" dist="34671" dir="2700000" rotWithShape="0">
                    <a:srgbClr val="000000"/>
                  </a:outerShdw>
                </a:effectLst>
              </a:defRPr>
            </a:pPr>
            <a:endParaRPr b="1">
              <a:solidFill>
                <a:srgbClr val="FBC901"/>
              </a:solidFill>
            </a:endParaRPr>
          </a:p>
          <a:p>
            <a:pPr defTabSz="832104">
              <a:spcBef>
                <a:spcPts val="300"/>
              </a:spcBef>
              <a:tabLst>
                <a:tab pos="304800" algn="l"/>
                <a:tab pos="723900" algn="l"/>
                <a:tab pos="1143000" algn="l"/>
                <a:tab pos="1562100" algn="l"/>
                <a:tab pos="1968500" algn="l"/>
              </a:tabLst>
              <a:defRPr sz="1638">
                <a:effectLst>
                  <a:outerShdw blurRad="34671" dist="34671" dir="2700000" rotWithShape="0">
                    <a:srgbClr val="000000"/>
                  </a:outerShdw>
                </a:effectLst>
              </a:defRPr>
            </a:pPr>
            <a:r>
              <a:t>	Today's ICE Cars &amp; Trucks consume </a:t>
            </a:r>
            <a:r>
              <a:rPr b="1">
                <a:solidFill>
                  <a:srgbClr val="FBC901"/>
                </a:solidFill>
              </a:rPr>
              <a:t>22,890 TW-h </a:t>
            </a:r>
            <a:r>
              <a:t>of fossil-fuel energy</a:t>
            </a:r>
          </a:p>
          <a:p>
            <a:pPr defTabSz="832104">
              <a:spcBef>
                <a:spcPts val="300"/>
              </a:spcBef>
              <a:tabLst>
                <a:tab pos="304800" algn="l"/>
                <a:tab pos="723900" algn="l"/>
                <a:tab pos="1143000" algn="l"/>
                <a:tab pos="1562100" algn="l"/>
                <a:tab pos="1968500" algn="l"/>
              </a:tabLst>
              <a:defRPr sz="819">
                <a:effectLst>
                  <a:outerShdw blurRad="34671" dist="34671" dir="2700000" rotWithShape="0">
                    <a:srgbClr val="000000"/>
                  </a:outerShdw>
                </a:effectLst>
              </a:defRPr>
            </a:pPr>
            <a:endParaRPr/>
          </a:p>
          <a:p>
            <a:pPr defTabSz="832104">
              <a:spcBef>
                <a:spcPts val="300"/>
              </a:spcBef>
              <a:tabLst>
                <a:tab pos="304800" algn="l"/>
                <a:tab pos="723900" algn="l"/>
                <a:tab pos="1143000" algn="l"/>
                <a:tab pos="1562100" algn="l"/>
                <a:tab pos="1968500" algn="l"/>
              </a:tabLst>
              <a:defRPr sz="1638">
                <a:effectLst>
                  <a:outerShdw blurRad="34671" dist="34671" dir="2700000" rotWithShape="0">
                    <a:srgbClr val="000000"/>
                  </a:outerShdw>
                </a:effectLst>
              </a:defRPr>
            </a:pPr>
            <a:r>
              <a:t>The latter amount would have to be ADDED to the former if future Grids were to power</a:t>
            </a:r>
          </a:p>
          <a:p>
            <a:pPr defTabSz="832104">
              <a:spcBef>
                <a:spcPts val="300"/>
              </a:spcBef>
              <a:tabLst>
                <a:tab pos="304800" algn="l"/>
                <a:tab pos="723900" algn="l"/>
                <a:tab pos="1143000" algn="l"/>
                <a:tab pos="1562100" algn="l"/>
                <a:tab pos="1968500" algn="l"/>
              </a:tabLst>
              <a:defRPr sz="637">
                <a:effectLst>
                  <a:outerShdw blurRad="34671" dist="34671" dir="2700000" rotWithShape="0">
                    <a:srgbClr val="000000"/>
                  </a:outerShdw>
                </a:effectLst>
              </a:defRPr>
            </a:pPr>
            <a:endParaRPr/>
          </a:p>
          <a:p>
            <a:pPr defTabSz="832104">
              <a:spcBef>
                <a:spcPts val="300"/>
              </a:spcBef>
              <a:tabLst>
                <a:tab pos="304800" algn="l"/>
                <a:tab pos="723900" algn="l"/>
                <a:tab pos="1143000" algn="l"/>
                <a:tab pos="1562100" algn="l"/>
                <a:tab pos="1968500" algn="l"/>
              </a:tabLst>
              <a:defRPr sz="1638">
                <a:effectLst>
                  <a:outerShdw blurRad="34671" dist="34671" dir="2700000" rotWithShape="0">
                    <a:srgbClr val="000000"/>
                  </a:outerShdw>
                </a:effectLst>
              </a:defRPr>
            </a:pPr>
            <a:r>
              <a:t>	PEVs with energy conversion efficiencies comparable to today's ICE vehicles</a:t>
            </a:r>
          </a:p>
          <a:p>
            <a:pPr defTabSz="832104">
              <a:spcBef>
                <a:spcPts val="300"/>
              </a:spcBef>
              <a:tabLst>
                <a:tab pos="304800" algn="l"/>
                <a:tab pos="723900" algn="l"/>
                <a:tab pos="1143000" algn="l"/>
                <a:tab pos="1562100" algn="l"/>
                <a:tab pos="1968500" algn="l"/>
              </a:tabLst>
              <a:defRPr sz="728">
                <a:effectLst>
                  <a:outerShdw blurRad="34671" dist="34671" dir="2700000" rotWithShape="0">
                    <a:srgbClr val="000000"/>
                  </a:outerShdw>
                </a:effectLst>
              </a:defRPr>
            </a:pPr>
            <a:endParaRPr/>
          </a:p>
          <a:p>
            <a:pPr defTabSz="832104">
              <a:spcBef>
                <a:spcPts val="300"/>
              </a:spcBef>
              <a:tabLst>
                <a:tab pos="304800" algn="l"/>
                <a:tab pos="723900" algn="l"/>
                <a:tab pos="1143000" algn="l"/>
                <a:tab pos="1562100" algn="l"/>
                <a:tab pos="1968500" algn="l"/>
              </a:tabLst>
              <a:defRPr sz="1638">
                <a:effectLst>
                  <a:outerShdw blurRad="34671" dist="34671" dir="2700000" rotWithShape="0">
                    <a:srgbClr val="000000"/>
                  </a:outerShdw>
                </a:effectLst>
              </a:defRPr>
            </a:pPr>
            <a:r>
              <a:t>		Corresponding to a (22,289 + 21,357) / 21,357 =&gt; </a:t>
            </a:r>
            <a:r>
              <a:rPr b="1"/>
              <a:t>2X Grid expansion</a:t>
            </a:r>
          </a:p>
          <a:p>
            <a:pPr defTabSz="832104">
              <a:spcBef>
                <a:spcPts val="300"/>
              </a:spcBef>
              <a:tabLst>
                <a:tab pos="304800" algn="l"/>
                <a:tab pos="723900" algn="l"/>
                <a:tab pos="1143000" algn="l"/>
                <a:tab pos="1562100" algn="l"/>
                <a:tab pos="1968500" algn="l"/>
              </a:tabLst>
              <a:defRPr sz="819">
                <a:effectLst>
                  <a:outerShdw blurRad="34671" dist="34671" dir="2700000" rotWithShape="0">
                    <a:srgbClr val="000000"/>
                  </a:outerShdw>
                </a:effectLst>
              </a:defRPr>
            </a:pPr>
            <a:endParaRPr/>
          </a:p>
          <a:p>
            <a:pPr defTabSz="832104">
              <a:spcBef>
                <a:spcPts val="300"/>
              </a:spcBef>
              <a:tabLst>
                <a:tab pos="304800" algn="l"/>
                <a:tab pos="723900" algn="l"/>
                <a:tab pos="1143000" algn="l"/>
                <a:tab pos="1562100" algn="l"/>
                <a:tab pos="1968500" algn="l"/>
              </a:tabLst>
              <a:defRPr sz="1638">
                <a:effectLst>
                  <a:outerShdw blurRad="34671" dist="34671" dir="2700000" rotWithShape="0">
                    <a:srgbClr val="000000"/>
                  </a:outerShdw>
                </a:effectLst>
              </a:defRPr>
            </a:pPr>
            <a:r>
              <a:t>But we've now seen that PEVs might be ~ 4X as efficient (~75% vs. ICE's 13-19 =&gt; ~ 16%)</a:t>
            </a:r>
          </a:p>
          <a:p>
            <a:pPr defTabSz="832104">
              <a:spcBef>
                <a:spcPts val="300"/>
              </a:spcBef>
              <a:tabLst>
                <a:tab pos="304800" algn="l"/>
                <a:tab pos="723900" algn="l"/>
                <a:tab pos="1143000" algn="l"/>
                <a:tab pos="1562100" algn="l"/>
                <a:tab pos="1968500" algn="l"/>
              </a:tabLst>
              <a:defRPr sz="637">
                <a:effectLst>
                  <a:outerShdw blurRad="34671" dist="34671" dir="2700000" rotWithShape="0">
                    <a:srgbClr val="000000"/>
                  </a:outerShdw>
                </a:effectLst>
              </a:defRPr>
            </a:pPr>
            <a:endParaRPr/>
          </a:p>
          <a:p>
            <a:pPr defTabSz="832104">
              <a:spcBef>
                <a:spcPts val="300"/>
              </a:spcBef>
              <a:tabLst>
                <a:tab pos="304800" algn="l"/>
                <a:tab pos="723900" algn="l"/>
                <a:tab pos="1143000" algn="l"/>
                <a:tab pos="1562100" algn="l"/>
                <a:tab pos="1968500" algn="l"/>
              </a:tabLst>
              <a:defRPr sz="1638">
                <a:effectLst>
                  <a:outerShdw blurRad="34671" dist="34671" dir="2700000" rotWithShape="0">
                    <a:srgbClr val="000000"/>
                  </a:outerShdw>
                </a:effectLst>
              </a:defRPr>
            </a:pPr>
            <a:r>
              <a:t>	Which reduces the necessary increase in Grid capacity to ~ 22,980 / 4 ~ </a:t>
            </a:r>
            <a:r>
              <a:rPr b="1">
                <a:solidFill>
                  <a:srgbClr val="FBC901"/>
                </a:solidFill>
              </a:rPr>
              <a:t>5,700 TW-h</a:t>
            </a:r>
            <a:endParaRPr>
              <a:solidFill>
                <a:srgbClr val="FBC901"/>
              </a:solidFill>
            </a:endParaRPr>
          </a:p>
          <a:p>
            <a:pPr defTabSz="832104">
              <a:spcBef>
                <a:spcPts val="300"/>
              </a:spcBef>
              <a:tabLst>
                <a:tab pos="304800" algn="l"/>
                <a:tab pos="723900" algn="l"/>
                <a:tab pos="1143000" algn="l"/>
                <a:tab pos="1562100" algn="l"/>
                <a:tab pos="1968500" algn="l"/>
              </a:tabLst>
              <a:defRPr sz="637">
                <a:effectLst>
                  <a:outerShdw blurRad="34671" dist="34671" dir="2700000" rotWithShape="0">
                    <a:srgbClr val="000000"/>
                  </a:outerShdw>
                </a:effectLst>
              </a:defRPr>
            </a:pPr>
            <a:endParaRPr/>
          </a:p>
          <a:p>
            <a:pPr defTabSz="832104">
              <a:spcBef>
                <a:spcPts val="300"/>
              </a:spcBef>
              <a:tabLst>
                <a:tab pos="304800" algn="l"/>
                <a:tab pos="723900" algn="l"/>
                <a:tab pos="1143000" algn="l"/>
                <a:tab pos="1562100" algn="l"/>
                <a:tab pos="1968500" algn="l"/>
              </a:tabLst>
              <a:defRPr sz="1638">
                <a:effectLst>
                  <a:outerShdw blurRad="34671" dist="34671" dir="2700000" rotWithShape="0">
                    <a:srgbClr val="000000"/>
                  </a:outerShdw>
                </a:effectLst>
              </a:defRPr>
            </a:pPr>
            <a:r>
              <a:t>		Corresponding to a (5,700 + 21,357) / 21,357 =&gt; ~ </a:t>
            </a:r>
            <a:r>
              <a:rPr b="1">
                <a:solidFill>
                  <a:srgbClr val="FBC901"/>
                </a:solidFill>
              </a:rPr>
              <a:t>1.3 X Grid expansion</a:t>
            </a:r>
            <a:endParaRPr b="1"/>
          </a:p>
          <a:p>
            <a:pPr defTabSz="832104">
              <a:spcBef>
                <a:spcPts val="300"/>
              </a:spcBef>
              <a:tabLst>
                <a:tab pos="304800" algn="l"/>
                <a:tab pos="723900" algn="l"/>
                <a:tab pos="1143000" algn="l"/>
                <a:tab pos="1562100" algn="l"/>
                <a:tab pos="1968500" algn="l"/>
              </a:tabLst>
              <a:defRPr sz="1456">
                <a:effectLst>
                  <a:outerShdw blurRad="34671" dist="34671" dir="2700000" rotWithShape="0">
                    <a:srgbClr val="000000"/>
                  </a:outerShdw>
                </a:effectLst>
              </a:defRPr>
            </a:pPr>
            <a:endParaRPr b="1"/>
          </a:p>
          <a:p>
            <a:pPr algn="ctr" defTabSz="832104">
              <a:spcBef>
                <a:spcPts val="300"/>
              </a:spcBef>
              <a:tabLst>
                <a:tab pos="304800" algn="l"/>
                <a:tab pos="723900" algn="l"/>
                <a:tab pos="1143000" algn="l"/>
                <a:tab pos="1562100" algn="l"/>
                <a:tab pos="1968500" algn="l"/>
              </a:tabLst>
              <a:defRPr sz="1638">
                <a:effectLst>
                  <a:outerShdw blurRad="34671" dist="34671" dir="2700000" rotWithShape="0">
                    <a:srgbClr val="000000"/>
                  </a:outerShdw>
                </a:effectLst>
              </a:defRPr>
            </a:pPr>
            <a:r>
              <a:rPr b="1"/>
              <a:t>Which WILL be a heck of a lot easier</a:t>
            </a:r>
          </a:p>
          <a:p>
            <a:pPr algn="ctr" defTabSz="832104">
              <a:spcBef>
                <a:spcPts val="300"/>
              </a:spcBef>
              <a:tabLst>
                <a:tab pos="304800" algn="l"/>
                <a:tab pos="723900" algn="l"/>
                <a:tab pos="1143000" algn="l"/>
                <a:tab pos="1562100" algn="l"/>
                <a:tab pos="1968500" algn="l"/>
              </a:tabLst>
              <a:defRPr sz="637">
                <a:effectLst>
                  <a:outerShdw blurRad="34671" dist="34671" dir="2700000" rotWithShape="0">
                    <a:srgbClr val="000000"/>
                  </a:outerShdw>
                </a:effectLst>
              </a:defRPr>
            </a:pPr>
            <a:endParaRPr b="1"/>
          </a:p>
          <a:p>
            <a:pPr algn="ctr" defTabSz="832104">
              <a:spcBef>
                <a:spcPts val="300"/>
              </a:spcBef>
              <a:tabLst>
                <a:tab pos="304800" algn="l"/>
                <a:tab pos="723900" algn="l"/>
                <a:tab pos="1143000" algn="l"/>
                <a:tab pos="1562100" algn="l"/>
                <a:tab pos="1968500" algn="l"/>
              </a:tabLst>
              <a:defRPr sz="1638">
                <a:effectLst>
                  <a:outerShdw blurRad="34671" dist="34671" dir="2700000" rotWithShape="0">
                    <a:srgbClr val="000000"/>
                  </a:outerShdw>
                </a:effectLst>
              </a:defRPr>
            </a:pPr>
            <a:r>
              <a:rPr b="1"/>
              <a:t>But which must still be compounded with the need to CLEAN UP those Grids: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8" name="Rectangle 2"/>
          <p:cNvSpPr txBox="1">
            <a:spLocks noGrp="1"/>
          </p:cNvSpPr>
          <p:nvPr>
            <p:ph type="title"/>
          </p:nvPr>
        </p:nvSpPr>
        <p:spPr>
          <a:xfrm>
            <a:off x="66426" y="88899"/>
            <a:ext cx="9011148" cy="379419"/>
          </a:xfrm>
          <a:prstGeom prst="rect">
            <a:avLst/>
          </a:prstGeom>
        </p:spPr>
        <p:txBody>
          <a:bodyPr/>
          <a:lstStyle/>
          <a:p>
            <a:r>
              <a:t>Which AV effects win out?  The environment friendly or unfriendly ones?</a:t>
            </a:r>
          </a:p>
        </p:txBody>
      </p:sp>
      <p:sp>
        <p:nvSpPr>
          <p:cNvPr id="3029" name="Rectangle 3"/>
          <p:cNvSpPr txBox="1">
            <a:spLocks noGrp="1"/>
          </p:cNvSpPr>
          <p:nvPr>
            <p:ph type="body" idx="1"/>
          </p:nvPr>
        </p:nvSpPr>
        <p:spPr>
          <a:xfrm>
            <a:off x="66426" y="820706"/>
            <a:ext cx="9011148" cy="4701961"/>
          </a:xfrm>
          <a:prstGeom prst="rect">
            <a:avLst/>
          </a:prstGeom>
        </p:spPr>
        <p:txBody>
          <a:bodyPr/>
          <a:lstStyle/>
          <a:p>
            <a:pPr>
              <a:tabLst>
                <a:tab pos="444500" algn="l"/>
                <a:tab pos="952500" algn="l"/>
                <a:tab pos="1409700" algn="l"/>
                <a:tab pos="1866900" algn="l"/>
                <a:tab pos="2387600" algn="l"/>
              </a:tabLst>
            </a:pPr>
            <a:r>
              <a:t>A number of studies, and reviews of studies, have tried to answer those questions</a:t>
            </a:r>
          </a:p>
          <a:p>
            <a:pPr>
              <a:tabLst>
                <a:tab pos="444500" algn="l"/>
                <a:tab pos="952500" algn="l"/>
                <a:tab pos="1409700" algn="l"/>
                <a:tab pos="1866900" algn="l"/>
                <a:tab pos="2387600" algn="l"/>
              </a:tabLst>
              <a:defRPr sz="700"/>
            </a:pPr>
            <a:endParaRPr/>
          </a:p>
          <a:p>
            <a:pPr>
              <a:tabLst>
                <a:tab pos="444500" algn="l"/>
                <a:tab pos="952500" algn="l"/>
                <a:tab pos="1409700" algn="l"/>
                <a:tab pos="1866900" algn="l"/>
                <a:tab pos="2387600" algn="l"/>
              </a:tabLst>
            </a:pPr>
            <a:r>
              <a:t>	A collection of such sources is listed </a:t>
            </a:r>
            <a:r>
              <a:rPr u="sng">
                <a:solidFill>
                  <a:srgbClr val="00CCFF"/>
                </a:solidFill>
                <a:uFill>
                  <a:solidFill>
                    <a:srgbClr val="00CCFF"/>
                  </a:solidFill>
                </a:uFill>
                <a:hlinkClick r:id="rId2"/>
              </a:rPr>
              <a:t>HERE</a:t>
            </a:r>
            <a:r>
              <a:t> on this note set's </a:t>
            </a:r>
            <a:r>
              <a:rPr u="sng">
                <a:solidFill>
                  <a:srgbClr val="00CCFF"/>
                </a:solidFill>
                <a:uFill>
                  <a:solidFill>
                    <a:srgbClr val="00CCFF"/>
                  </a:solidFill>
                </a:uFill>
                <a:hlinkClick r:id="rId3"/>
              </a:rPr>
              <a:t>Resources</a:t>
            </a:r>
            <a:r>
              <a:t> webpage</a:t>
            </a:r>
          </a:p>
          <a:p>
            <a:pPr>
              <a:tabLst>
                <a:tab pos="444500" algn="l"/>
                <a:tab pos="952500" algn="l"/>
                <a:tab pos="1409700" algn="l"/>
                <a:tab pos="1866900" algn="l"/>
                <a:tab pos="2387600" algn="l"/>
              </a:tabLst>
              <a:defRPr sz="1200"/>
            </a:pPr>
            <a:endParaRPr/>
          </a:p>
          <a:p>
            <a:pPr>
              <a:tabLst>
                <a:tab pos="444500" algn="l"/>
                <a:tab pos="952500" algn="l"/>
                <a:tab pos="1409700" algn="l"/>
                <a:tab pos="1866900" algn="l"/>
                <a:tab pos="2387600" algn="l"/>
              </a:tabLst>
              <a:defRPr sz="1200"/>
            </a:pPr>
            <a:endParaRPr/>
          </a:p>
          <a:p>
            <a:pPr>
              <a:tabLst>
                <a:tab pos="444500" algn="l"/>
                <a:tab pos="952500" algn="l"/>
                <a:tab pos="1409700" algn="l"/>
                <a:tab pos="1866900" algn="l"/>
                <a:tab pos="2387600" algn="l"/>
              </a:tabLst>
              <a:defRPr sz="1200"/>
            </a:pPr>
            <a:endParaRPr/>
          </a:p>
          <a:p>
            <a:pPr>
              <a:tabLst>
                <a:tab pos="444500" algn="l"/>
                <a:tab pos="952500" algn="l"/>
                <a:tab pos="1409700" algn="l"/>
                <a:tab pos="1866900" algn="l"/>
                <a:tab pos="2387600" algn="l"/>
              </a:tabLst>
            </a:pPr>
            <a:r>
              <a:t>My original plan was to describe selected studies from that collection in some detail</a:t>
            </a:r>
          </a:p>
          <a:p>
            <a:pPr>
              <a:tabLst>
                <a:tab pos="444500" algn="l"/>
                <a:tab pos="952500" algn="l"/>
                <a:tab pos="1409700" algn="l"/>
                <a:tab pos="1866900" algn="l"/>
                <a:tab pos="2387600" algn="l"/>
              </a:tabLst>
              <a:defRPr sz="700"/>
            </a:pPr>
            <a:endParaRPr/>
          </a:p>
          <a:p>
            <a:pPr>
              <a:tabLst>
                <a:tab pos="444500" algn="l"/>
                <a:tab pos="952500" algn="l"/>
                <a:tab pos="1409700" algn="l"/>
                <a:tab pos="1866900" algn="l"/>
                <a:tab pos="2387600" algn="l"/>
              </a:tabLst>
            </a:pPr>
            <a:r>
              <a:t>	But reading through that collection, I saw the same pattern over and over again,</a:t>
            </a:r>
          </a:p>
          <a:p>
            <a:pPr>
              <a:tabLst>
                <a:tab pos="444500" algn="l"/>
                <a:tab pos="952500" algn="l"/>
                <a:tab pos="1409700" algn="l"/>
                <a:tab pos="1866900" algn="l"/>
                <a:tab pos="2387600" algn="l"/>
              </a:tabLst>
              <a:defRPr sz="700"/>
            </a:pPr>
            <a:endParaRPr/>
          </a:p>
          <a:p>
            <a:pPr>
              <a:tabLst>
                <a:tab pos="444500" algn="l"/>
                <a:tab pos="952500" algn="l"/>
                <a:tab pos="1409700" algn="l"/>
                <a:tab pos="1866900" algn="l"/>
                <a:tab pos="2387600" algn="l"/>
              </a:tabLst>
            </a:pPr>
            <a:r>
              <a:t>		which can be amply demonstrated by summarizing just two of those sources:</a:t>
            </a:r>
          </a:p>
          <a:p>
            <a:pPr>
              <a:tabLst>
                <a:tab pos="444500" algn="l"/>
                <a:tab pos="952500" algn="l"/>
                <a:tab pos="1409700" algn="l"/>
                <a:tab pos="1866900" algn="l"/>
                <a:tab pos="2387600" algn="l"/>
              </a:tabLst>
              <a:defRPr sz="1100"/>
            </a:pPr>
            <a:endParaRPr/>
          </a:p>
          <a:p>
            <a:pPr>
              <a:tabLst>
                <a:tab pos="444500" algn="l"/>
                <a:tab pos="952500" algn="l"/>
                <a:tab pos="1409700" algn="l"/>
                <a:tab pos="1866900" algn="l"/>
                <a:tab pos="2387600" algn="l"/>
              </a:tabLst>
            </a:pPr>
            <a:r>
              <a:t>			- A review commissioned by the California Air Resources Board</a:t>
            </a:r>
          </a:p>
          <a:p>
            <a:pPr>
              <a:tabLst>
                <a:tab pos="444500" algn="l"/>
                <a:tab pos="952500" algn="l"/>
                <a:tab pos="1409700" algn="l"/>
                <a:tab pos="1866900" algn="l"/>
                <a:tab pos="2387600" algn="l"/>
              </a:tabLst>
              <a:defRPr sz="700"/>
            </a:pPr>
            <a:endParaRPr/>
          </a:p>
          <a:p>
            <a:pPr>
              <a:tabLst>
                <a:tab pos="444500" algn="l"/>
                <a:tab pos="952500" algn="l"/>
                <a:tab pos="1409700" algn="l"/>
                <a:tab pos="1866900" algn="l"/>
                <a:tab pos="2387600" algn="l"/>
              </a:tabLst>
            </a:pPr>
            <a:r>
              <a:t>				but performed by the University of California at Berkeley </a:t>
            </a:r>
            <a:r>
              <a:rPr baseline="31999"/>
              <a:t>1</a:t>
            </a:r>
          </a:p>
          <a:p>
            <a:pPr>
              <a:tabLst>
                <a:tab pos="444500" algn="l"/>
                <a:tab pos="952500" algn="l"/>
                <a:tab pos="1409700" algn="l"/>
                <a:tab pos="1866900" algn="l"/>
                <a:tab pos="2387600" algn="l"/>
              </a:tabLst>
              <a:defRPr sz="1100"/>
            </a:pPr>
            <a:endParaRPr/>
          </a:p>
          <a:p>
            <a:pPr>
              <a:tabLst>
                <a:tab pos="444500" algn="l"/>
                <a:tab pos="952500" algn="l"/>
                <a:tab pos="1409700" algn="l"/>
                <a:tab pos="1866900" algn="l"/>
                <a:tab pos="2387600" algn="l"/>
              </a:tabLst>
            </a:pPr>
            <a:r>
              <a:t>			- And a review by the International Council on Clean Transportation </a:t>
            </a:r>
            <a:r>
              <a:rPr baseline="31999"/>
              <a:t>2</a:t>
            </a:r>
          </a:p>
        </p:txBody>
      </p:sp>
      <p:sp>
        <p:nvSpPr>
          <p:cNvPr id="3030" name="Rectangle 5"/>
          <p:cNvSpPr txBox="1"/>
          <p:nvPr/>
        </p:nvSpPr>
        <p:spPr>
          <a:xfrm>
            <a:off x="304800" y="6254020"/>
            <a:ext cx="8534400" cy="5309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https://ww2.arb.ca.gov/sites/default/files/2020-06/automated_vehicles_climate_july2014_final1.pdf</a:t>
            </a:r>
          </a:p>
          <a:p>
            <a:pPr algn="ctr">
              <a:spcBef>
                <a:spcPts val="300"/>
              </a:spcBef>
              <a:defRPr sz="100" b="0" i="1">
                <a:solidFill>
                  <a:srgbClr val="059797"/>
                </a:solidFill>
                <a:effectLst>
                  <a:outerShdw blurRad="38100" dist="38100" dir="2700000" rotWithShape="0">
                    <a:srgbClr val="000000"/>
                  </a:outerShdw>
                </a:effectLst>
                <a:latin typeface="+mn-lt"/>
                <a:ea typeface="+mn-ea"/>
                <a:cs typeface="+mn-cs"/>
                <a:sym typeface="Arial"/>
              </a:defRPr>
            </a:pPr>
            <a:endParaRP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https://theicct.org/sites/default/files/publications/New-mobility-landscape_ICCT-white-paper_27072017_vF.pdf</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2" name="Rectangle 5"/>
          <p:cNvSpPr txBox="1"/>
          <p:nvPr/>
        </p:nvSpPr>
        <p:spPr>
          <a:xfrm>
            <a:off x="304800" y="65715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https://ww2.arb.ca.gov/sites/default/files/2020-06/automated_vehicles_climate_july2014_final1.pdf</a:t>
            </a:r>
          </a:p>
        </p:txBody>
      </p:sp>
      <p:sp>
        <p:nvSpPr>
          <p:cNvPr id="3033" name="Rectangle 2"/>
          <p:cNvSpPr txBox="1">
            <a:spLocks noGrp="1"/>
          </p:cNvSpPr>
          <p:nvPr>
            <p:ph type="title"/>
          </p:nvPr>
        </p:nvSpPr>
        <p:spPr>
          <a:xfrm>
            <a:off x="66426" y="38099"/>
            <a:ext cx="9011148" cy="435754"/>
          </a:xfrm>
          <a:prstGeom prst="rect">
            <a:avLst/>
          </a:prstGeom>
        </p:spPr>
        <p:txBody>
          <a:bodyPr/>
          <a:lstStyle/>
          <a:p>
            <a:r>
              <a:t>From California's Air Resources Board / UC Berkeley:</a:t>
            </a:r>
          </a:p>
        </p:txBody>
      </p:sp>
      <p:sp>
        <p:nvSpPr>
          <p:cNvPr id="3034" name="Rectangle 3"/>
          <p:cNvSpPr txBox="1">
            <a:spLocks noGrp="1"/>
          </p:cNvSpPr>
          <p:nvPr>
            <p:ph type="body" sz="quarter" idx="1"/>
          </p:nvPr>
        </p:nvSpPr>
        <p:spPr>
          <a:xfrm>
            <a:off x="139700" y="579406"/>
            <a:ext cx="8864600" cy="435753"/>
          </a:xfrm>
          <a:prstGeom prst="rect">
            <a:avLst/>
          </a:prstGeom>
        </p:spPr>
        <p:txBody>
          <a:bodyPr/>
          <a:lstStyle>
            <a:lvl1pPr>
              <a:tabLst>
                <a:tab pos="444500" algn="l"/>
                <a:tab pos="952500" algn="l"/>
                <a:tab pos="1409700" algn="l"/>
                <a:tab pos="1866900" algn="l"/>
                <a:tab pos="2387600" algn="l"/>
              </a:tabLst>
            </a:lvl1pPr>
          </a:lstStyle>
          <a:p>
            <a:r>
              <a:t>In this 2017 review, data from five source studies was summarized thusly:</a:t>
            </a:r>
          </a:p>
        </p:txBody>
      </p:sp>
      <p:pic>
        <p:nvPicPr>
          <p:cNvPr id="3035" name="Image" descr="Image"/>
          <p:cNvPicPr>
            <a:picLocks noChangeAspect="1"/>
          </p:cNvPicPr>
          <p:nvPr/>
        </p:nvPicPr>
        <p:blipFill>
          <a:blip r:embed="rId2"/>
          <a:stretch>
            <a:fillRect/>
          </a:stretch>
        </p:blipFill>
        <p:spPr>
          <a:xfrm>
            <a:off x="1933460" y="1041704"/>
            <a:ext cx="5505531" cy="2564853"/>
          </a:xfrm>
          <a:prstGeom prst="rect">
            <a:avLst/>
          </a:prstGeom>
          <a:ln w="12700">
            <a:miter lim="400000"/>
          </a:ln>
        </p:spPr>
      </p:pic>
      <p:sp>
        <p:nvSpPr>
          <p:cNvPr id="3036" name="Rectangle 3"/>
          <p:cNvSpPr txBox="1"/>
          <p:nvPr/>
        </p:nvSpPr>
        <p:spPr>
          <a:xfrm>
            <a:off x="139700" y="3707943"/>
            <a:ext cx="8864600" cy="43575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952500" algn="l"/>
                <a:tab pos="1409700" algn="l"/>
                <a:tab pos="18669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Concerning the huge uncertainties seen in </a:t>
            </a:r>
            <a:r>
              <a:rPr b="1"/>
              <a:t>Effect Magnitude</a:t>
            </a:r>
            <a:r>
              <a:t>, the report concluded:</a:t>
            </a:r>
          </a:p>
        </p:txBody>
      </p:sp>
      <p:sp>
        <p:nvSpPr>
          <p:cNvPr id="3037" name="Rectangle 3"/>
          <p:cNvSpPr txBox="1"/>
          <p:nvPr/>
        </p:nvSpPr>
        <p:spPr>
          <a:xfrm>
            <a:off x="299739" y="4165143"/>
            <a:ext cx="8671373" cy="23880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896111">
              <a:spcBef>
                <a:spcPts val="400"/>
              </a:spcBef>
              <a:tabLst>
                <a:tab pos="431800" algn="l"/>
                <a:tab pos="927100" algn="l"/>
                <a:tab pos="1384300" algn="l"/>
                <a:tab pos="1828800" algn="l"/>
                <a:tab pos="2336800" algn="l"/>
              </a:tabLst>
              <a:defRPr sz="1666" b="0">
                <a:solidFill>
                  <a:srgbClr val="FFFFFF"/>
                </a:solidFill>
                <a:effectLst>
                  <a:outerShdw blurRad="37338" dist="37338" dir="2700000" rotWithShape="0">
                    <a:srgbClr val="000000"/>
                  </a:outerShdw>
                </a:effectLst>
                <a:latin typeface="+mn-lt"/>
                <a:ea typeface="+mn-ea"/>
                <a:cs typeface="+mn-cs"/>
                <a:sym typeface="Arial"/>
              </a:defRPr>
            </a:pPr>
            <a:r>
              <a:t>"First, there are </a:t>
            </a:r>
            <a:r>
              <a:rPr b="1"/>
              <a:t>too few reliable studies covering too wide a range of outcomes</a:t>
            </a:r>
            <a:r>
              <a:t> to allow drawing comfortable conclusions. </a:t>
            </a:r>
          </a:p>
          <a:p>
            <a:pPr defTabSz="896111">
              <a:spcBef>
                <a:spcPts val="400"/>
              </a:spcBef>
              <a:tabLst>
                <a:tab pos="431800" algn="l"/>
                <a:tab pos="927100" algn="l"/>
                <a:tab pos="1384300" algn="l"/>
                <a:tab pos="1828800" algn="l"/>
                <a:tab pos="2336800" algn="l"/>
              </a:tabLst>
              <a:defRPr sz="196" b="0">
                <a:solidFill>
                  <a:srgbClr val="FFFFFF"/>
                </a:solidFill>
                <a:effectLst>
                  <a:outerShdw blurRad="37338" dist="37338" dir="2700000" rotWithShape="0">
                    <a:srgbClr val="000000"/>
                  </a:outerShdw>
                </a:effectLst>
                <a:latin typeface="+mn-lt"/>
                <a:ea typeface="+mn-ea"/>
                <a:cs typeface="+mn-cs"/>
                <a:sym typeface="Arial"/>
              </a:defRPr>
            </a:pPr>
            <a:endParaRPr/>
          </a:p>
          <a:p>
            <a:pPr defTabSz="896111">
              <a:spcBef>
                <a:spcPts val="400"/>
              </a:spcBef>
              <a:tabLst>
                <a:tab pos="431800" algn="l"/>
                <a:tab pos="927100" algn="l"/>
                <a:tab pos="1384300" algn="l"/>
                <a:tab pos="1828800" algn="l"/>
                <a:tab pos="2336800" algn="l"/>
              </a:tabLst>
              <a:defRPr sz="1666" b="0">
                <a:solidFill>
                  <a:srgbClr val="FFFFFF"/>
                </a:solidFill>
                <a:effectLst>
                  <a:outerShdw blurRad="37338" dist="37338" dir="2700000" rotWithShape="0">
                    <a:srgbClr val="000000"/>
                  </a:outerShdw>
                </a:effectLst>
                <a:latin typeface="+mn-lt"/>
                <a:ea typeface="+mn-ea"/>
                <a:cs typeface="+mn-cs"/>
                <a:sym typeface="Arial"/>
              </a:defRPr>
            </a:pPr>
            <a:r>
              <a:t>Second,</a:t>
            </a:r>
            <a:r>
              <a:rPr b="1"/>
              <a:t> comparisons are challenging as the range of modeled output measures vary</a:t>
            </a:r>
            <a:r>
              <a:t>. </a:t>
            </a:r>
          </a:p>
          <a:p>
            <a:pPr defTabSz="896111">
              <a:spcBef>
                <a:spcPts val="400"/>
              </a:spcBef>
              <a:tabLst>
                <a:tab pos="431800" algn="l"/>
                <a:tab pos="927100" algn="l"/>
                <a:tab pos="1384300" algn="l"/>
                <a:tab pos="1828800" algn="l"/>
                <a:tab pos="2336800" algn="l"/>
              </a:tabLst>
              <a:defRPr sz="196" b="0">
                <a:solidFill>
                  <a:srgbClr val="FFFFFF"/>
                </a:solidFill>
                <a:effectLst>
                  <a:outerShdw blurRad="37338" dist="37338" dir="2700000" rotWithShape="0">
                    <a:srgbClr val="000000"/>
                  </a:outerShdw>
                </a:effectLst>
                <a:latin typeface="+mn-lt"/>
                <a:ea typeface="+mn-ea"/>
                <a:cs typeface="+mn-cs"/>
                <a:sym typeface="Arial"/>
              </a:defRPr>
            </a:pPr>
            <a:endParaRPr/>
          </a:p>
          <a:p>
            <a:pPr defTabSz="896111">
              <a:spcBef>
                <a:spcPts val="400"/>
              </a:spcBef>
              <a:tabLst>
                <a:tab pos="431800" algn="l"/>
                <a:tab pos="927100" algn="l"/>
                <a:tab pos="1384300" algn="l"/>
                <a:tab pos="1828800" algn="l"/>
                <a:tab pos="2336800" algn="l"/>
              </a:tabLst>
              <a:defRPr sz="1666" b="0">
                <a:solidFill>
                  <a:srgbClr val="FFFFFF"/>
                </a:solidFill>
                <a:effectLst>
                  <a:outerShdw blurRad="37338" dist="37338" dir="2700000" rotWithShape="0">
                    <a:srgbClr val="000000"/>
                  </a:outerShdw>
                </a:effectLst>
                <a:latin typeface="+mn-lt"/>
                <a:ea typeface="+mn-ea"/>
                <a:cs typeface="+mn-cs"/>
                <a:sym typeface="Arial"/>
              </a:defRPr>
            </a:pPr>
            <a:r>
              <a:t>Third, researchers are </a:t>
            </a:r>
            <a:r>
              <a:rPr b="1"/>
              <a:t>relying on assumptions and estimates mapped onto AVs from other automobile and travel studies</a:t>
            </a:r>
            <a:r>
              <a:t>. </a:t>
            </a:r>
          </a:p>
          <a:p>
            <a:pPr defTabSz="896111">
              <a:spcBef>
                <a:spcPts val="400"/>
              </a:spcBef>
              <a:tabLst>
                <a:tab pos="431800" algn="l"/>
                <a:tab pos="927100" algn="l"/>
                <a:tab pos="1384300" algn="l"/>
                <a:tab pos="1828800" algn="l"/>
                <a:tab pos="2336800" algn="l"/>
              </a:tabLst>
              <a:defRPr sz="196" b="0">
                <a:solidFill>
                  <a:srgbClr val="FFFFFF"/>
                </a:solidFill>
                <a:effectLst>
                  <a:outerShdw blurRad="37338" dist="37338" dir="2700000" rotWithShape="0">
                    <a:srgbClr val="000000"/>
                  </a:outerShdw>
                </a:effectLst>
                <a:latin typeface="+mn-lt"/>
                <a:ea typeface="+mn-ea"/>
                <a:cs typeface="+mn-cs"/>
                <a:sym typeface="Arial"/>
              </a:defRPr>
            </a:pPr>
            <a:endParaRPr/>
          </a:p>
          <a:p>
            <a:pPr defTabSz="896111">
              <a:spcBef>
                <a:spcPts val="400"/>
              </a:spcBef>
              <a:tabLst>
                <a:tab pos="431800" algn="l"/>
                <a:tab pos="927100" algn="l"/>
                <a:tab pos="1384300" algn="l"/>
                <a:tab pos="1828800" algn="l"/>
                <a:tab pos="2336800" algn="l"/>
              </a:tabLst>
              <a:defRPr sz="1666" b="0">
                <a:solidFill>
                  <a:srgbClr val="FFFFFF"/>
                </a:solidFill>
                <a:effectLst>
                  <a:outerShdw blurRad="37338" dist="37338" dir="2700000" rotWithShape="0">
                    <a:srgbClr val="000000"/>
                  </a:outerShdw>
                </a:effectLst>
                <a:latin typeface="+mn-lt"/>
                <a:ea typeface="+mn-ea"/>
                <a:cs typeface="+mn-cs"/>
                <a:sym typeface="Arial"/>
              </a:defRPr>
            </a:pPr>
            <a:r>
              <a:rPr b="1">
                <a:solidFill>
                  <a:srgbClr val="FBC901"/>
                </a:solidFill>
              </a:rPr>
              <a:t>The findings are probably best thought of as bounding or order-of-magnitude estimates at this early stage."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9" name="Rectangle 5"/>
          <p:cNvSpPr txBox="1"/>
          <p:nvPr/>
        </p:nvSpPr>
        <p:spPr>
          <a:xfrm>
            <a:off x="178791" y="6599416"/>
            <a:ext cx="8864601"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https://theicct.org/sites/default/files/publications/New-mobility-landscape_ICCT-white-paper_27072017_vF.pdf</a:t>
            </a:r>
          </a:p>
        </p:txBody>
      </p:sp>
      <p:sp>
        <p:nvSpPr>
          <p:cNvPr id="3040" name="Rectangle 2"/>
          <p:cNvSpPr txBox="1">
            <a:spLocks noGrp="1"/>
          </p:cNvSpPr>
          <p:nvPr>
            <p:ph type="title"/>
          </p:nvPr>
        </p:nvSpPr>
        <p:spPr>
          <a:xfrm>
            <a:off x="66426" y="-25401"/>
            <a:ext cx="9011148" cy="594107"/>
          </a:xfrm>
          <a:prstGeom prst="rect">
            <a:avLst/>
          </a:prstGeom>
        </p:spPr>
        <p:txBody>
          <a:bodyPr/>
          <a:lstStyle/>
          <a:p>
            <a:pPr>
              <a:defRPr sz="1900"/>
            </a:pPr>
            <a:r>
              <a:t>From the International Council on Clean Transportation </a:t>
            </a:r>
            <a:r>
              <a:rPr baseline="31999"/>
              <a:t>1</a:t>
            </a:r>
          </a:p>
        </p:txBody>
      </p:sp>
      <p:sp>
        <p:nvSpPr>
          <p:cNvPr id="3041" name="Rectangle 3"/>
          <p:cNvSpPr txBox="1">
            <a:spLocks noGrp="1"/>
          </p:cNvSpPr>
          <p:nvPr>
            <p:ph type="body" sz="quarter" idx="1"/>
          </p:nvPr>
        </p:nvSpPr>
        <p:spPr>
          <a:xfrm>
            <a:off x="101600" y="640886"/>
            <a:ext cx="8864600" cy="375875"/>
          </a:xfrm>
          <a:prstGeom prst="rect">
            <a:avLst/>
          </a:prstGeom>
        </p:spPr>
        <p:txBody>
          <a:bodyPr/>
          <a:lstStyle>
            <a:lvl1pPr>
              <a:tabLst>
                <a:tab pos="444500" algn="l"/>
                <a:tab pos="952500" algn="l"/>
                <a:tab pos="1409700" algn="l"/>
                <a:tab pos="1866900" algn="l"/>
                <a:tab pos="2387600" algn="l"/>
              </a:tabLst>
            </a:lvl1pPr>
          </a:lstStyle>
          <a:p>
            <a:r>
              <a:t>Which summarized one particularly comprehensive source via this table:</a:t>
            </a:r>
          </a:p>
        </p:txBody>
      </p:sp>
      <p:pic>
        <p:nvPicPr>
          <p:cNvPr id="3042" name="Image" descr="Image"/>
          <p:cNvPicPr>
            <a:picLocks noChangeAspect="1"/>
          </p:cNvPicPr>
          <p:nvPr/>
        </p:nvPicPr>
        <p:blipFill>
          <a:blip r:embed="rId2"/>
          <a:srcRect r="25301"/>
          <a:stretch>
            <a:fillRect/>
          </a:stretch>
        </p:blipFill>
        <p:spPr>
          <a:xfrm>
            <a:off x="142111" y="1155568"/>
            <a:ext cx="6160531" cy="3076864"/>
          </a:xfrm>
          <a:prstGeom prst="rect">
            <a:avLst/>
          </a:prstGeom>
          <a:ln w="12700">
            <a:miter lim="400000"/>
          </a:ln>
        </p:spPr>
      </p:pic>
      <p:sp>
        <p:nvSpPr>
          <p:cNvPr id="3043" name="Rectangle 3"/>
          <p:cNvSpPr txBox="1"/>
          <p:nvPr/>
        </p:nvSpPr>
        <p:spPr>
          <a:xfrm>
            <a:off x="6588149" y="3850890"/>
            <a:ext cx="2570205" cy="59410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spcBef>
                <a:spcPts val="400"/>
              </a:spcBef>
              <a:tabLst>
                <a:tab pos="444500" algn="l"/>
                <a:tab pos="952500" algn="l"/>
                <a:tab pos="1409700" algn="l"/>
                <a:tab pos="18669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95% energy reduction to</a:t>
            </a:r>
          </a:p>
          <a:p>
            <a:pPr>
              <a:spcBef>
                <a:spcPts val="400"/>
              </a:spcBef>
              <a:tabLst>
                <a:tab pos="444500" algn="l"/>
                <a:tab pos="952500" algn="l"/>
                <a:tab pos="1409700" algn="l"/>
                <a:tab pos="18669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173% energy increase!</a:t>
            </a:r>
          </a:p>
        </p:txBody>
      </p:sp>
      <p:sp>
        <p:nvSpPr>
          <p:cNvPr id="3044" name="Arrow"/>
          <p:cNvSpPr/>
          <p:nvPr/>
        </p:nvSpPr>
        <p:spPr>
          <a:xfrm flipH="1">
            <a:off x="6057347" y="3962727"/>
            <a:ext cx="473139" cy="370434"/>
          </a:xfrm>
          <a:prstGeom prst="rightArrow">
            <a:avLst>
              <a:gd name="adj1" fmla="val 38867"/>
              <a:gd name="adj2" fmla="val 67990"/>
            </a:avLst>
          </a:prstGeom>
          <a:solidFill>
            <a:srgbClr val="FBC901"/>
          </a:solidFill>
          <a:ln w="12700">
            <a:miter lim="400000"/>
          </a:ln>
        </p:spPr>
        <p:txBody>
          <a:bodyPr lIns="45719" rIns="45719"/>
          <a:lstStyle/>
          <a:p>
            <a:endParaRPr/>
          </a:p>
        </p:txBody>
      </p:sp>
      <p:sp>
        <p:nvSpPr>
          <p:cNvPr id="3045" name="Rectangle 3"/>
          <p:cNvSpPr txBox="1"/>
          <p:nvPr/>
        </p:nvSpPr>
        <p:spPr>
          <a:xfrm>
            <a:off x="139700" y="4612647"/>
            <a:ext cx="8864600" cy="182156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660400" algn="l"/>
                <a:tab pos="4318000" algn="l"/>
                <a:tab pos="5803900" algn="l"/>
              </a:tabLst>
              <a:defRPr b="0">
                <a:solidFill>
                  <a:srgbClr val="FFFFFF"/>
                </a:solidFill>
                <a:effectLst>
                  <a:outerShdw blurRad="38100" dist="38100" dir="2700000" rotWithShape="0">
                    <a:srgbClr val="000000"/>
                  </a:outerShdw>
                </a:effectLst>
                <a:latin typeface="+mn-lt"/>
                <a:ea typeface="+mn-ea"/>
                <a:cs typeface="+mn-cs"/>
                <a:sym typeface="Arial"/>
              </a:defRPr>
            </a:pPr>
            <a:r>
              <a:t>From other sources, concerning ride-shared EVs there were predictions of either:</a:t>
            </a:r>
          </a:p>
          <a:p>
            <a:pPr>
              <a:spcBef>
                <a:spcPts val="400"/>
              </a:spcBef>
              <a:tabLst>
                <a:tab pos="660400" algn="l"/>
                <a:tab pos="4318000" algn="l"/>
                <a:tab pos="58039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660400" algn="l"/>
                <a:tab pos="4318000" algn="l"/>
                <a:tab pos="5803900" algn="l"/>
              </a:tabLst>
              <a:defRPr b="0">
                <a:solidFill>
                  <a:srgbClr val="FFFFFF"/>
                </a:solidFill>
                <a:effectLst>
                  <a:outerShdw blurRad="38100" dist="38100" dir="2700000" rotWithShape="0">
                    <a:srgbClr val="000000"/>
                  </a:outerShdw>
                </a:effectLst>
                <a:latin typeface="+mn-lt"/>
                <a:ea typeface="+mn-ea"/>
                <a:cs typeface="+mn-cs"/>
                <a:sym typeface="Arial"/>
              </a:defRPr>
            </a:pPr>
            <a:r>
              <a:t>	5.6% reduction in GHG emissions  /  12% energy reduction /  11% more travel</a:t>
            </a:r>
          </a:p>
          <a:p>
            <a:pPr>
              <a:spcBef>
                <a:spcPts val="400"/>
              </a:spcBef>
              <a:tabLst>
                <a:tab pos="660400" algn="l"/>
                <a:tab pos="4318000" algn="l"/>
                <a:tab pos="5803900" algn="l"/>
              </a:tabLst>
              <a:defRPr b="0">
                <a:solidFill>
                  <a:srgbClr val="FFFFFF"/>
                </a:solidFill>
                <a:effectLst>
                  <a:outerShdw blurRad="38100" dist="38100" dir="2700000" rotWithShape="0">
                    <a:srgbClr val="000000"/>
                  </a:outerShdw>
                </a:effectLst>
                <a:latin typeface="+mn-lt"/>
                <a:ea typeface="+mn-ea"/>
                <a:cs typeface="+mn-cs"/>
                <a:sym typeface="Arial"/>
              </a:defRPr>
            </a:pPr>
            <a:r>
              <a:t>	4-8%  reduction in GHG emissions             </a:t>
            </a:r>
          </a:p>
          <a:p>
            <a:pPr>
              <a:spcBef>
                <a:spcPts val="400"/>
              </a:spcBef>
              <a:tabLst>
                <a:tab pos="660400" algn="l"/>
                <a:tab pos="4318000" algn="l"/>
                <a:tab pos="5803900" algn="l"/>
              </a:tabLst>
              <a:defRPr b="0">
                <a:solidFill>
                  <a:srgbClr val="FFFFFF"/>
                </a:solidFill>
                <a:effectLst>
                  <a:outerShdw blurRad="38100" dist="38100" dir="2700000" rotWithShape="0">
                    <a:srgbClr val="000000"/>
                  </a:outerShdw>
                </a:effectLst>
                <a:latin typeface="+mn-lt"/>
                <a:ea typeface="+mn-ea"/>
                <a:cs typeface="+mn-cs"/>
                <a:sym typeface="Arial"/>
              </a:defRPr>
            </a:pPr>
            <a:r>
              <a:t>	31-54% reduction in GHG emissions	</a:t>
            </a:r>
          </a:p>
          <a:p>
            <a:pPr>
              <a:spcBef>
                <a:spcPts val="400"/>
              </a:spcBef>
              <a:tabLst>
                <a:tab pos="660400" algn="l"/>
                <a:tab pos="4318000" algn="l"/>
                <a:tab pos="5803900" algn="l"/>
              </a:tabLst>
              <a:defRPr b="0">
                <a:solidFill>
                  <a:srgbClr val="FFFFFF"/>
                </a:solidFill>
                <a:effectLst>
                  <a:outerShdw blurRad="38100" dist="38100" dir="2700000" rotWithShape="0">
                    <a:srgbClr val="000000"/>
                  </a:outerShdw>
                </a:effectLst>
                <a:latin typeface="+mn-lt"/>
                <a:ea typeface="+mn-ea"/>
                <a:cs typeface="+mn-cs"/>
                <a:sym typeface="Arial"/>
              </a:defRPr>
            </a:pPr>
            <a:r>
              <a:t>	87-94% reduction in GHG emissions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7" name="Rectangle 2"/>
          <p:cNvSpPr txBox="1">
            <a:spLocks noGrp="1"/>
          </p:cNvSpPr>
          <p:nvPr>
            <p:ph type="title"/>
          </p:nvPr>
        </p:nvSpPr>
        <p:spPr>
          <a:xfrm>
            <a:off x="66426" y="-1"/>
            <a:ext cx="9011148" cy="572626"/>
          </a:xfrm>
          <a:prstGeom prst="rect">
            <a:avLst/>
          </a:prstGeom>
        </p:spPr>
        <p:txBody>
          <a:bodyPr/>
          <a:lstStyle/>
          <a:p>
            <a:r>
              <a:t>A third review actually spanned 22 different source studies</a:t>
            </a:r>
          </a:p>
        </p:txBody>
      </p:sp>
      <p:sp>
        <p:nvSpPr>
          <p:cNvPr id="3048" name="Rectangle 3"/>
          <p:cNvSpPr txBox="1">
            <a:spLocks noGrp="1"/>
          </p:cNvSpPr>
          <p:nvPr>
            <p:ph type="body" idx="1"/>
          </p:nvPr>
        </p:nvSpPr>
        <p:spPr>
          <a:xfrm>
            <a:off x="139700" y="574753"/>
            <a:ext cx="8864600" cy="4590694"/>
          </a:xfrm>
          <a:prstGeom prst="rect">
            <a:avLst/>
          </a:prstGeom>
        </p:spPr>
        <p:txBody>
          <a:bodyPr/>
          <a:lstStyle/>
          <a:p>
            <a:r>
              <a:t>But the resulting huge range of GHG predictions was essentially identical</a:t>
            </a:r>
          </a:p>
          <a:p>
            <a:pPr>
              <a:defRPr sz="700"/>
            </a:pPr>
            <a:endParaRPr/>
          </a:p>
          <a:p>
            <a:r>
              <a:t>Those cumulative predictions provide answers to my earlier my questions: </a:t>
            </a:r>
          </a:p>
          <a:p>
            <a:pPr>
              <a:defRPr sz="900"/>
            </a:pPr>
            <a:endParaRPr/>
          </a:p>
          <a:p>
            <a:pPr algn="ctr">
              <a:defRPr b="1">
                <a:solidFill>
                  <a:srgbClr val="FBC901"/>
                </a:solidFill>
              </a:defRPr>
            </a:pPr>
            <a:r>
              <a:t>Might Autonomous Vehicles be an Environmental Game Changer?  YES</a:t>
            </a:r>
          </a:p>
          <a:p>
            <a:pPr algn="ctr">
              <a:defRPr sz="900" b="1">
                <a:solidFill>
                  <a:srgbClr val="FBC901"/>
                </a:solidFill>
              </a:defRPr>
            </a:pPr>
            <a:endParaRPr/>
          </a:p>
          <a:p>
            <a:pPr algn="ctr">
              <a:defRPr b="1">
                <a:solidFill>
                  <a:srgbClr val="FBC901"/>
                </a:solidFill>
              </a:defRPr>
            </a:pPr>
            <a:r>
              <a:t>Could this be a change for the better?  YES</a:t>
            </a:r>
          </a:p>
          <a:p>
            <a:pPr algn="ctr">
              <a:defRPr sz="900" b="1">
                <a:solidFill>
                  <a:srgbClr val="FBC901"/>
                </a:solidFill>
              </a:defRPr>
            </a:pPr>
            <a:endParaRPr/>
          </a:p>
          <a:p>
            <a:pPr algn="ctr">
              <a:defRPr b="1">
                <a:solidFill>
                  <a:srgbClr val="FBC901"/>
                </a:solidFill>
              </a:defRPr>
            </a:pPr>
            <a:r>
              <a:t>Could this be a change for the worse?  YES</a:t>
            </a:r>
          </a:p>
          <a:p>
            <a:pPr algn="ctr">
              <a:defRPr sz="900"/>
            </a:pPr>
            <a:endParaRPr/>
          </a:p>
          <a:p>
            <a:pPr algn="ctr">
              <a:defRPr b="1"/>
            </a:pPr>
            <a:r>
              <a:t>It's all going to come to our wisdom in making choices</a:t>
            </a:r>
          </a:p>
          <a:p>
            <a:pPr algn="ctr">
              <a:defRPr sz="2100"/>
            </a:pPr>
            <a:endParaRPr/>
          </a:p>
          <a:p>
            <a:pPr algn="ctr"/>
            <a:r>
              <a:t>Which ends up being a theme spanning this entire note set:</a:t>
            </a:r>
          </a:p>
          <a:p>
            <a:pPr algn="ctr">
              <a:defRPr sz="900"/>
            </a:pPr>
            <a:endParaRPr/>
          </a:p>
          <a:p>
            <a:pPr algn="ctr"/>
            <a:r>
              <a:t>There are a huge number of ways that </a:t>
            </a:r>
            <a:r>
              <a:rPr b="1"/>
              <a:t>YOU AND I</a:t>
            </a:r>
            <a:r>
              <a:t> can clean up Cars &amp; Trucks</a:t>
            </a:r>
          </a:p>
          <a:p>
            <a:pPr algn="ctr">
              <a:defRPr sz="900"/>
            </a:pPr>
            <a:endParaRPr/>
          </a:p>
          <a:p>
            <a:pPr algn="ctr"/>
            <a:r>
              <a:t> It's all going to come down to </a:t>
            </a:r>
            <a:r>
              <a:rPr b="1"/>
              <a:t>OUR</a:t>
            </a:r>
            <a:r>
              <a:t> wisdom in making choices</a:t>
            </a:r>
          </a:p>
        </p:txBody>
      </p:sp>
      <p:pic>
        <p:nvPicPr>
          <p:cNvPr id="3049" name="Image" descr="Image"/>
          <p:cNvPicPr>
            <a:picLocks noChangeAspect="1"/>
          </p:cNvPicPr>
          <p:nvPr/>
        </p:nvPicPr>
        <p:blipFill>
          <a:blip r:embed="rId2"/>
          <a:stretch>
            <a:fillRect/>
          </a:stretch>
        </p:blipFill>
        <p:spPr>
          <a:xfrm>
            <a:off x="4025783" y="5203330"/>
            <a:ext cx="974297" cy="159618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 name="Rectangle 5"/>
          <p:cNvSpPr txBox="1"/>
          <p:nvPr/>
        </p:nvSpPr>
        <p:spPr>
          <a:xfrm>
            <a:off x="304800" y="6457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
        <p:nvSpPr>
          <p:cNvPr id="3052" name="Rectangle 2"/>
          <p:cNvSpPr txBox="1">
            <a:spLocks noGrp="1"/>
          </p:cNvSpPr>
          <p:nvPr>
            <p:ph type="title"/>
          </p:nvPr>
        </p:nvSpPr>
        <p:spPr>
          <a:xfrm>
            <a:off x="304800" y="76200"/>
            <a:ext cx="8534400" cy="838200"/>
          </a:xfrm>
          <a:prstGeom prst="rect">
            <a:avLst/>
          </a:prstGeom>
        </p:spPr>
        <p:txBody>
          <a:bodyPr/>
          <a:lstStyle>
            <a:lvl1pPr>
              <a:defRPr sz="2400"/>
            </a:lvl1pPr>
          </a:lstStyle>
          <a:p>
            <a:r>
              <a:t>Credits / Acknowledgements</a:t>
            </a:r>
          </a:p>
        </p:txBody>
      </p:sp>
      <p:sp>
        <p:nvSpPr>
          <p:cNvPr id="3053" name="Rectangle 3"/>
          <p:cNvSpPr txBox="1">
            <a:spLocks noGrp="1"/>
          </p:cNvSpPr>
          <p:nvPr>
            <p:ph type="body" idx="1"/>
          </p:nvPr>
        </p:nvSpPr>
        <p:spPr>
          <a:xfrm>
            <a:off x="304800" y="990600"/>
            <a:ext cx="8534400" cy="5410200"/>
          </a:xfrm>
          <a:prstGeom prst="rect">
            <a:avLst/>
          </a:prstGeom>
        </p:spPr>
        <p:txBody>
          <a:bodyPr/>
          <a:lstStyle/>
          <a:p>
            <a:pPr>
              <a:spcBef>
                <a:spcPts val="300"/>
              </a:spcBef>
              <a:defRPr sz="1400"/>
            </a:pPr>
            <a:r>
              <a:t>Some materials used in this class were developed under a National Science Foundation "Research Initiation Grant in Engineering Education" (RIGEE).</a:t>
            </a:r>
          </a:p>
          <a:p>
            <a:pPr>
              <a:defRPr sz="1400"/>
            </a:pPr>
            <a:endParaRPr/>
          </a:p>
          <a:p>
            <a:pPr>
              <a:spcBef>
                <a:spcPts val="300"/>
              </a:spcBef>
              <a:defRPr sz="1400"/>
            </a:pPr>
            <a:r>
              <a:t>Other materials, including the WeCanFigureThisOut.org "Virtual Lab" science education website, were developed under even earlier NSF "Course, Curriculum and Laboratory Improvement" (CCLI) and "Nanoscience Undergraduate Education" (NUE) awards.</a:t>
            </a:r>
          </a:p>
          <a:p>
            <a:pPr>
              <a:defRPr sz="1400"/>
            </a:pPr>
            <a:endParaRPr/>
          </a:p>
          <a:p>
            <a:pPr>
              <a:spcBef>
                <a:spcPts val="300"/>
              </a:spcBef>
              <a:defRPr sz="1400"/>
            </a:pPr>
            <a:r>
              <a:t>This set of notes was authored by John C. Bean who also created all figures not explicitly credited above.  </a:t>
            </a:r>
          </a:p>
          <a:p>
            <a:pPr>
              <a:defRPr sz="1400"/>
            </a:pPr>
            <a:endParaRPr/>
          </a:p>
          <a:p>
            <a:pPr>
              <a:defRPr sz="1400"/>
            </a:pPr>
            <a:endParaRPr/>
          </a:p>
          <a:p>
            <a:pPr>
              <a:defRPr sz="1400"/>
            </a:pPr>
            <a:endParaRPr/>
          </a:p>
          <a:p>
            <a:pPr algn="ctr">
              <a:defRPr sz="1400" u="sng"/>
            </a:pPr>
            <a:endParaRPr/>
          </a:p>
          <a:p>
            <a:pPr algn="ctr">
              <a:defRPr sz="1400" u="sng"/>
            </a:pPr>
            <a:endParaRPr/>
          </a:p>
          <a:p>
            <a:pPr algn="ctr">
              <a:defRPr sz="1400" u="sng"/>
            </a:pPr>
            <a:endParaRPr/>
          </a:p>
          <a:p>
            <a:pPr algn="ctr">
              <a:spcBef>
                <a:spcPts val="300"/>
              </a:spcBef>
              <a:defRPr sz="1400">
                <a:solidFill>
                  <a:srgbClr val="FF3300"/>
                </a:solidFill>
              </a:defRPr>
            </a:pPr>
            <a:r>
              <a:t>Copyright John C. Bean</a:t>
            </a:r>
            <a:r>
              <a:rPr u="sng"/>
              <a:t> </a:t>
            </a:r>
          </a:p>
          <a:p>
            <a:pPr algn="ctr">
              <a:defRPr u="sng"/>
            </a:pPr>
            <a:endParaRPr/>
          </a:p>
          <a:p>
            <a:pPr algn="ctr">
              <a:spcBef>
                <a:spcPts val="200"/>
              </a:spcBef>
              <a:defRPr sz="1200"/>
            </a:pPr>
            <a:r>
              <a:t>(However, permission is granted for use by individual instructors in non-profit academic institutions)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Car &amp; Truck Acronyms:"/>
          <p:cNvSpPr txBox="1">
            <a:spLocks noGrp="1"/>
          </p:cNvSpPr>
          <p:nvPr>
            <p:ph type="title"/>
          </p:nvPr>
        </p:nvSpPr>
        <p:spPr>
          <a:xfrm>
            <a:off x="304800" y="25400"/>
            <a:ext cx="8534400" cy="464443"/>
          </a:xfrm>
          <a:prstGeom prst="rect">
            <a:avLst/>
          </a:prstGeom>
        </p:spPr>
        <p:txBody>
          <a:bodyPr/>
          <a:lstStyle/>
          <a:p>
            <a:r>
              <a:t>Car &amp; Truck Acronyms:</a:t>
            </a:r>
          </a:p>
        </p:txBody>
      </p:sp>
      <p:sp>
        <p:nvSpPr>
          <p:cNvPr id="231" name="4WD = Four wheel drive…"/>
          <p:cNvSpPr txBox="1">
            <a:spLocks noGrp="1"/>
          </p:cNvSpPr>
          <p:nvPr>
            <p:ph type="body" sz="half" idx="1"/>
          </p:nvPr>
        </p:nvSpPr>
        <p:spPr>
          <a:xfrm>
            <a:off x="304800" y="482600"/>
            <a:ext cx="4020741" cy="6133246"/>
          </a:xfrm>
          <a:prstGeom prst="rect">
            <a:avLst/>
          </a:prstGeom>
        </p:spPr>
        <p:txBody>
          <a:bodyPr/>
          <a:lstStyle/>
          <a:p>
            <a:pPr>
              <a:spcBef>
                <a:spcPts val="0"/>
              </a:spcBef>
              <a:defRPr sz="1300"/>
            </a:pPr>
            <a:r>
              <a:rPr b="1">
                <a:solidFill>
                  <a:srgbClr val="FBC901"/>
                </a:solidFill>
              </a:rPr>
              <a:t>4WD</a:t>
            </a:r>
            <a:r>
              <a:t> = Four wheel drive</a:t>
            </a:r>
          </a:p>
          <a:p>
            <a:pPr>
              <a:spcBef>
                <a:spcPts val="0"/>
              </a:spcBef>
              <a:defRPr sz="1300"/>
            </a:pPr>
            <a:r>
              <a:rPr b="1">
                <a:solidFill>
                  <a:srgbClr val="FBC901"/>
                </a:solidFill>
              </a:rPr>
              <a:t>ATDC</a:t>
            </a:r>
            <a:r>
              <a:t> = (degrees) After Top Dead Center</a:t>
            </a:r>
          </a:p>
          <a:p>
            <a:pPr>
              <a:spcBef>
                <a:spcPts val="0"/>
              </a:spcBef>
              <a:defRPr sz="1300"/>
            </a:pPr>
            <a:r>
              <a:rPr b="1">
                <a:solidFill>
                  <a:srgbClr val="FBC901"/>
                </a:solidFill>
              </a:rPr>
              <a:t>AV</a:t>
            </a:r>
            <a:r>
              <a:t> = Autonomous Vehicle</a:t>
            </a:r>
          </a:p>
          <a:p>
            <a:pPr>
              <a:spcBef>
                <a:spcPts val="0"/>
              </a:spcBef>
              <a:defRPr sz="1300"/>
            </a:pPr>
            <a:r>
              <a:rPr b="1">
                <a:solidFill>
                  <a:srgbClr val="FBC901"/>
                </a:solidFill>
              </a:rPr>
              <a:t>BEV</a:t>
            </a:r>
            <a:r>
              <a:t> = Battery Electric Vehicle = PEV</a:t>
            </a:r>
          </a:p>
          <a:p>
            <a:pPr>
              <a:spcBef>
                <a:spcPts val="0"/>
              </a:spcBef>
              <a:defRPr sz="1300"/>
            </a:pPr>
            <a:r>
              <a:rPr b="1">
                <a:solidFill>
                  <a:srgbClr val="FBC901"/>
                </a:solidFill>
              </a:rPr>
              <a:t>BTDC</a:t>
            </a:r>
            <a:r>
              <a:t> = (degrees) Before Top Dead Center</a:t>
            </a:r>
          </a:p>
          <a:p>
            <a:pPr>
              <a:spcBef>
                <a:spcPts val="0"/>
              </a:spcBef>
              <a:defRPr sz="1300"/>
            </a:pPr>
            <a:r>
              <a:rPr b="1">
                <a:solidFill>
                  <a:srgbClr val="FBC901"/>
                </a:solidFill>
              </a:rPr>
              <a:t>CD</a:t>
            </a:r>
            <a:r>
              <a:t> = Cylinder Deactivation</a:t>
            </a:r>
          </a:p>
          <a:p>
            <a:pPr>
              <a:spcBef>
                <a:spcPts val="0"/>
              </a:spcBef>
              <a:defRPr sz="1300"/>
            </a:pPr>
            <a:r>
              <a:rPr b="1">
                <a:solidFill>
                  <a:srgbClr val="FBC901"/>
                </a:solidFill>
              </a:rPr>
              <a:t>CGI</a:t>
            </a:r>
            <a:r>
              <a:t> = Charged Gasoline Injection = FSI</a:t>
            </a:r>
          </a:p>
          <a:p>
            <a:pPr>
              <a:spcBef>
                <a:spcPts val="0"/>
              </a:spcBef>
              <a:defRPr sz="1300"/>
            </a:pPr>
            <a:r>
              <a:rPr b="1">
                <a:solidFill>
                  <a:srgbClr val="FBC901"/>
                </a:solidFill>
              </a:rPr>
              <a:t>CV</a:t>
            </a:r>
            <a:r>
              <a:t> = Conventional Vehicle (diesel or gas ICE)</a:t>
            </a:r>
          </a:p>
          <a:p>
            <a:pPr>
              <a:spcBef>
                <a:spcPts val="0"/>
              </a:spcBef>
              <a:defRPr sz="1300"/>
            </a:pPr>
            <a:r>
              <a:rPr b="1">
                <a:solidFill>
                  <a:srgbClr val="FBC901"/>
                </a:solidFill>
              </a:rPr>
              <a:t>CVT</a:t>
            </a:r>
            <a:r>
              <a:t> = Continuously Variable Transmission </a:t>
            </a:r>
          </a:p>
          <a:p>
            <a:pPr>
              <a:spcBef>
                <a:spcPts val="0"/>
              </a:spcBef>
              <a:defRPr sz="1300"/>
            </a:pPr>
            <a:r>
              <a:rPr b="1">
                <a:solidFill>
                  <a:srgbClr val="FBC901"/>
                </a:solidFill>
              </a:rPr>
              <a:t>Diesel</a:t>
            </a:r>
            <a:r>
              <a:t> = my term for a Diesel ICE</a:t>
            </a:r>
          </a:p>
          <a:p>
            <a:pPr>
              <a:spcBef>
                <a:spcPts val="0"/>
              </a:spcBef>
              <a:defRPr sz="1300"/>
            </a:pPr>
            <a:r>
              <a:rPr b="1">
                <a:solidFill>
                  <a:srgbClr val="FBC901"/>
                </a:solidFill>
              </a:rPr>
              <a:t>diesel</a:t>
            </a:r>
            <a:r>
              <a:t> = my term for diesel fuel</a:t>
            </a:r>
          </a:p>
          <a:p>
            <a:pPr>
              <a:spcBef>
                <a:spcPts val="0"/>
              </a:spcBef>
              <a:defRPr sz="1300"/>
            </a:pPr>
            <a:r>
              <a:rPr b="1">
                <a:solidFill>
                  <a:srgbClr val="FBC901"/>
                </a:solidFill>
              </a:rPr>
              <a:t>DOHC</a:t>
            </a:r>
            <a:r>
              <a:t> = Dual Over Head Camshaft</a:t>
            </a:r>
          </a:p>
          <a:p>
            <a:pPr>
              <a:spcBef>
                <a:spcPts val="0"/>
              </a:spcBef>
              <a:defRPr sz="1300"/>
            </a:pPr>
            <a:r>
              <a:rPr b="1">
                <a:solidFill>
                  <a:srgbClr val="FBC901"/>
                </a:solidFill>
              </a:rPr>
              <a:t>e-Motor</a:t>
            </a:r>
            <a:r>
              <a:t> = Electric Motor</a:t>
            </a:r>
          </a:p>
          <a:p>
            <a:pPr>
              <a:spcBef>
                <a:spcPts val="0"/>
              </a:spcBef>
              <a:defRPr sz="1300"/>
            </a:pPr>
            <a:r>
              <a:rPr b="1">
                <a:solidFill>
                  <a:srgbClr val="FBC901"/>
                </a:solidFill>
              </a:rPr>
              <a:t>EV</a:t>
            </a:r>
            <a:r>
              <a:t> = Electric Vehicle (e.g., PEV or FCEV)</a:t>
            </a:r>
          </a:p>
          <a:p>
            <a:pPr>
              <a:spcBef>
                <a:spcPts val="0"/>
              </a:spcBef>
              <a:defRPr sz="1300"/>
            </a:pPr>
            <a:r>
              <a:rPr b="1">
                <a:solidFill>
                  <a:srgbClr val="FBC901"/>
                </a:solidFill>
              </a:rPr>
              <a:t>FC </a:t>
            </a:r>
            <a:r>
              <a:t>= Fuel Cell</a:t>
            </a:r>
          </a:p>
          <a:p>
            <a:pPr>
              <a:spcBef>
                <a:spcPts val="0"/>
              </a:spcBef>
              <a:defRPr sz="1300"/>
            </a:pPr>
            <a:r>
              <a:rPr b="1">
                <a:solidFill>
                  <a:srgbClr val="FBC901"/>
                </a:solidFill>
              </a:rPr>
              <a:t>FCEV</a:t>
            </a:r>
            <a:r>
              <a:t> = Fuel Cell Electric Vehicle</a:t>
            </a:r>
          </a:p>
          <a:p>
            <a:pPr>
              <a:spcBef>
                <a:spcPts val="0"/>
              </a:spcBef>
              <a:defRPr sz="1300"/>
            </a:pPr>
            <a:r>
              <a:rPr b="1">
                <a:solidFill>
                  <a:srgbClr val="FBC901"/>
                </a:solidFill>
              </a:rPr>
              <a:t>FSI</a:t>
            </a:r>
            <a:r>
              <a:t> = Fuel Stratified Injection = CGI</a:t>
            </a:r>
          </a:p>
          <a:p>
            <a:pPr>
              <a:spcBef>
                <a:spcPts val="0"/>
              </a:spcBef>
              <a:defRPr sz="1300"/>
            </a:pPr>
            <a:r>
              <a:rPr b="1">
                <a:solidFill>
                  <a:srgbClr val="FBC901"/>
                </a:solidFill>
              </a:rPr>
              <a:t>GDI</a:t>
            </a:r>
            <a:r>
              <a:t> = Gasoline Direct Injection = SIDI</a:t>
            </a:r>
          </a:p>
          <a:p>
            <a:pPr>
              <a:spcBef>
                <a:spcPts val="0"/>
              </a:spcBef>
              <a:defRPr sz="1300"/>
            </a:pPr>
            <a:r>
              <a:rPr b="1">
                <a:solidFill>
                  <a:srgbClr val="FBC901"/>
                </a:solidFill>
              </a:rPr>
              <a:t>GHG</a:t>
            </a:r>
            <a:r>
              <a:t> = Greenhouse Gas</a:t>
            </a:r>
          </a:p>
          <a:p>
            <a:pPr>
              <a:spcBef>
                <a:spcPts val="0"/>
              </a:spcBef>
              <a:defRPr sz="1300"/>
            </a:pPr>
            <a:r>
              <a:rPr b="1">
                <a:solidFill>
                  <a:srgbClr val="FBC901"/>
                </a:solidFill>
              </a:rPr>
              <a:t>ICE</a:t>
            </a:r>
            <a:r>
              <a:t> = Internal Combustion Engine = Diesel or SI-ICE</a:t>
            </a:r>
          </a:p>
          <a:p>
            <a:pPr>
              <a:spcBef>
                <a:spcPts val="0"/>
              </a:spcBef>
              <a:defRPr sz="1300"/>
            </a:pPr>
            <a:r>
              <a:rPr b="1">
                <a:solidFill>
                  <a:srgbClr val="FBC901"/>
                </a:solidFill>
              </a:rPr>
              <a:t>KERS</a:t>
            </a:r>
            <a:r>
              <a:t> = Kinetic Energy Recover System</a:t>
            </a:r>
          </a:p>
        </p:txBody>
      </p:sp>
      <p:sp>
        <p:nvSpPr>
          <p:cNvPr id="232" name="HEV = Hybrid Electric Vehicle…"/>
          <p:cNvSpPr txBox="1"/>
          <p:nvPr/>
        </p:nvSpPr>
        <p:spPr>
          <a:xfrm>
            <a:off x="4787900" y="482600"/>
            <a:ext cx="4020741" cy="613324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150000"/>
              </a:lnSpc>
              <a:tabLst>
                <a:tab pos="901700" algn="l"/>
                <a:tab pos="1816100" algn="l"/>
                <a:tab pos="2730500" algn="l"/>
                <a:tab pos="3644900" algn="l"/>
                <a:tab pos="4559300" algn="l"/>
                <a:tab pos="5473700" algn="l"/>
                <a:tab pos="6388100" algn="l"/>
                <a:tab pos="7302500" algn="l"/>
              </a:tabLst>
              <a:defRPr sz="13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HEV</a:t>
            </a:r>
            <a:r>
              <a:t> = Hybrid Electric Vehicle</a:t>
            </a:r>
          </a:p>
          <a:p>
            <a:pPr>
              <a:lnSpc>
                <a:spcPct val="150000"/>
              </a:lnSpc>
              <a:tabLst>
                <a:tab pos="901700" algn="l"/>
                <a:tab pos="1816100" algn="l"/>
                <a:tab pos="2730500" algn="l"/>
                <a:tab pos="3644900" algn="l"/>
                <a:tab pos="4559300" algn="l"/>
                <a:tab pos="5473700" algn="l"/>
                <a:tab pos="6388100" algn="l"/>
                <a:tab pos="7302500" algn="l"/>
              </a:tabLst>
              <a:defRPr sz="13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MPFi </a:t>
            </a:r>
            <a:r>
              <a:t>= Multi Port Fuel Injection = PFI </a:t>
            </a:r>
          </a:p>
          <a:p>
            <a:pPr>
              <a:lnSpc>
                <a:spcPct val="150000"/>
              </a:lnSpc>
              <a:tabLst>
                <a:tab pos="901700" algn="l"/>
                <a:tab pos="1816100" algn="l"/>
                <a:tab pos="2730500" algn="l"/>
                <a:tab pos="3644900" algn="l"/>
                <a:tab pos="4559300" algn="l"/>
                <a:tab pos="5473700" algn="l"/>
                <a:tab pos="6388100" algn="l"/>
                <a:tab pos="7302500" algn="l"/>
              </a:tabLst>
              <a:defRPr sz="13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NG</a:t>
            </a:r>
            <a:r>
              <a:t> = Natural Gas</a:t>
            </a:r>
          </a:p>
          <a:p>
            <a:pPr>
              <a:lnSpc>
                <a:spcPct val="150000"/>
              </a:lnSpc>
              <a:tabLst>
                <a:tab pos="901700" algn="l"/>
                <a:tab pos="1816100" algn="l"/>
                <a:tab pos="2730500" algn="l"/>
                <a:tab pos="3644900" algn="l"/>
                <a:tab pos="4559300" algn="l"/>
                <a:tab pos="5473700" algn="l"/>
                <a:tab pos="6388100" algn="l"/>
                <a:tab pos="7302500" algn="l"/>
              </a:tabLst>
              <a:defRPr sz="13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MPG </a:t>
            </a:r>
            <a:r>
              <a:t>= Miles per Gallon =&gt; 2.35 Liters per km</a:t>
            </a:r>
          </a:p>
          <a:p>
            <a:pPr>
              <a:lnSpc>
                <a:spcPct val="150000"/>
              </a:lnSpc>
              <a:tabLst>
                <a:tab pos="901700" algn="l"/>
                <a:tab pos="1816100" algn="l"/>
                <a:tab pos="2730500" algn="l"/>
                <a:tab pos="3644900" algn="l"/>
                <a:tab pos="4559300" algn="l"/>
                <a:tab pos="5473700" algn="l"/>
                <a:tab pos="6388100" algn="l"/>
                <a:tab pos="7302500" algn="l"/>
              </a:tabLst>
              <a:defRPr sz="13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OHC</a:t>
            </a:r>
            <a:r>
              <a:t> = Over Head Camshaft (SOHC or DOHC)</a:t>
            </a:r>
          </a:p>
          <a:p>
            <a:pPr>
              <a:lnSpc>
                <a:spcPct val="150000"/>
              </a:lnSpc>
              <a:tabLst>
                <a:tab pos="901700" algn="l"/>
                <a:tab pos="1816100" algn="l"/>
                <a:tab pos="2730500" algn="l"/>
                <a:tab pos="3644900" algn="l"/>
                <a:tab pos="4559300" algn="l"/>
                <a:tab pos="5473700" algn="l"/>
                <a:tab pos="6388100" algn="l"/>
                <a:tab pos="7302500" algn="l"/>
              </a:tabLst>
              <a:defRPr sz="13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OHV </a:t>
            </a:r>
            <a:r>
              <a:t>= Over Head Valve (OHC, SOHC, or DOHC)  </a:t>
            </a:r>
          </a:p>
          <a:p>
            <a:pPr>
              <a:lnSpc>
                <a:spcPct val="150000"/>
              </a:lnSpc>
              <a:tabLst>
                <a:tab pos="901700" algn="l"/>
                <a:tab pos="1816100" algn="l"/>
                <a:tab pos="2730500" algn="l"/>
                <a:tab pos="3644900" algn="l"/>
                <a:tab pos="4559300" algn="l"/>
                <a:tab pos="5473700" algn="l"/>
                <a:tab pos="6388100" algn="l"/>
                <a:tab pos="7302500" algn="l"/>
              </a:tabLst>
              <a:defRPr sz="13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PEV</a:t>
            </a:r>
            <a:r>
              <a:t> = Plug-in Electric Vehicle (a.k.a. EV &amp; BEV)</a:t>
            </a:r>
          </a:p>
          <a:p>
            <a:pPr>
              <a:lnSpc>
                <a:spcPct val="150000"/>
              </a:lnSpc>
              <a:tabLst>
                <a:tab pos="901700" algn="l"/>
                <a:tab pos="1816100" algn="l"/>
                <a:tab pos="2730500" algn="l"/>
                <a:tab pos="3644900" algn="l"/>
                <a:tab pos="4559300" algn="l"/>
                <a:tab pos="5473700" algn="l"/>
                <a:tab pos="6388100" algn="l"/>
                <a:tab pos="7302500" algn="l"/>
              </a:tabLst>
              <a:defRPr sz="13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PFI</a:t>
            </a:r>
            <a:r>
              <a:t> = Port Fuel Injection = MPFi</a:t>
            </a:r>
          </a:p>
          <a:p>
            <a:pPr>
              <a:lnSpc>
                <a:spcPct val="150000"/>
              </a:lnSpc>
              <a:tabLst>
                <a:tab pos="901700" algn="l"/>
                <a:tab pos="1816100" algn="l"/>
                <a:tab pos="2730500" algn="l"/>
                <a:tab pos="3644900" algn="l"/>
                <a:tab pos="4559300" algn="l"/>
                <a:tab pos="5473700" algn="l"/>
                <a:tab pos="6388100" algn="l"/>
                <a:tab pos="7302500" algn="l"/>
              </a:tabLst>
              <a:defRPr sz="13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PHEV</a:t>
            </a:r>
            <a:r>
              <a:t> = Plug-in Hybrid gasoline Electric Vehicle</a:t>
            </a:r>
          </a:p>
          <a:p>
            <a:pPr>
              <a:lnSpc>
                <a:spcPct val="150000"/>
              </a:lnSpc>
              <a:tabLst>
                <a:tab pos="901700" algn="l"/>
                <a:tab pos="1816100" algn="l"/>
                <a:tab pos="2730500" algn="l"/>
                <a:tab pos="3644900" algn="l"/>
                <a:tab pos="4559300" algn="l"/>
                <a:tab pos="5473700" algn="l"/>
                <a:tab pos="6388100" algn="l"/>
                <a:tab pos="7302500" algn="l"/>
              </a:tabLst>
              <a:defRPr sz="13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PTDI </a:t>
            </a:r>
            <a:r>
              <a:t>= Petroleum Turbocharged Direct Injection</a:t>
            </a:r>
          </a:p>
          <a:p>
            <a:pPr>
              <a:lnSpc>
                <a:spcPct val="150000"/>
              </a:lnSpc>
              <a:tabLst>
                <a:tab pos="901700" algn="l"/>
                <a:tab pos="1816100" algn="l"/>
                <a:tab pos="2730500" algn="l"/>
                <a:tab pos="3644900" algn="l"/>
                <a:tab pos="4559300" algn="l"/>
                <a:tab pos="5473700" algn="l"/>
                <a:tab pos="6388100" algn="l"/>
                <a:tab pos="7302500" algn="l"/>
              </a:tabLst>
              <a:defRPr sz="13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RPM</a:t>
            </a:r>
            <a:r>
              <a:t> = Revolutions per Minute</a:t>
            </a:r>
          </a:p>
          <a:p>
            <a:pPr>
              <a:lnSpc>
                <a:spcPct val="150000"/>
              </a:lnSpc>
              <a:tabLst>
                <a:tab pos="901700" algn="l"/>
                <a:tab pos="1816100" algn="l"/>
                <a:tab pos="2730500" algn="l"/>
                <a:tab pos="3644900" algn="l"/>
                <a:tab pos="4559300" algn="l"/>
                <a:tab pos="5473700" algn="l"/>
                <a:tab pos="6388100" algn="l"/>
                <a:tab pos="7302500" algn="l"/>
              </a:tabLst>
              <a:defRPr sz="13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SIDI</a:t>
            </a:r>
            <a:r>
              <a:t> = Spark Ignited Direct Injection = GDI</a:t>
            </a:r>
          </a:p>
          <a:p>
            <a:pPr>
              <a:lnSpc>
                <a:spcPct val="150000"/>
              </a:lnSpc>
              <a:tabLst>
                <a:tab pos="901700" algn="l"/>
                <a:tab pos="1816100" algn="l"/>
                <a:tab pos="2730500" algn="l"/>
                <a:tab pos="3644900" algn="l"/>
                <a:tab pos="4559300" algn="l"/>
                <a:tab pos="5473700" algn="l"/>
                <a:tab pos="6388100" algn="l"/>
                <a:tab pos="7302500" algn="l"/>
              </a:tabLst>
              <a:defRPr sz="13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SI-ICE</a:t>
            </a:r>
            <a:r>
              <a:t> = Spark Ignition ICE = gasoline ICE</a:t>
            </a:r>
          </a:p>
          <a:p>
            <a:pPr>
              <a:lnSpc>
                <a:spcPct val="150000"/>
              </a:lnSpc>
              <a:tabLst>
                <a:tab pos="901700" algn="l"/>
                <a:tab pos="1816100" algn="l"/>
                <a:tab pos="2730500" algn="l"/>
                <a:tab pos="3644900" algn="l"/>
                <a:tab pos="4559300" algn="l"/>
                <a:tab pos="5473700" algn="l"/>
                <a:tab pos="6388100" algn="l"/>
                <a:tab pos="7302500" algn="l"/>
              </a:tabLst>
              <a:defRPr sz="13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SOHC</a:t>
            </a:r>
            <a:r>
              <a:t> = Single Over Head Camshaft</a:t>
            </a:r>
          </a:p>
          <a:p>
            <a:pPr>
              <a:lnSpc>
                <a:spcPct val="150000"/>
              </a:lnSpc>
              <a:tabLst>
                <a:tab pos="901700" algn="l"/>
                <a:tab pos="1816100" algn="l"/>
                <a:tab pos="2730500" algn="l"/>
                <a:tab pos="3644900" algn="l"/>
                <a:tab pos="4559300" algn="l"/>
                <a:tab pos="5473700" algn="l"/>
                <a:tab pos="6388100" algn="l"/>
                <a:tab pos="7302500" algn="l"/>
              </a:tabLst>
              <a:defRPr sz="13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TDC</a:t>
            </a:r>
            <a:r>
              <a:t> = Top Dead Center (see also ATDC &amp; BTDC)</a:t>
            </a:r>
          </a:p>
          <a:p>
            <a:pPr>
              <a:lnSpc>
                <a:spcPct val="150000"/>
              </a:lnSpc>
              <a:tabLst>
                <a:tab pos="901700" algn="l"/>
                <a:tab pos="1816100" algn="l"/>
                <a:tab pos="2730500" algn="l"/>
                <a:tab pos="3644900" algn="l"/>
                <a:tab pos="4559300" algn="l"/>
                <a:tab pos="5473700" algn="l"/>
                <a:tab pos="6388100" algn="l"/>
                <a:tab pos="7302500" algn="l"/>
              </a:tabLst>
              <a:defRPr sz="13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TtW</a:t>
            </a:r>
            <a:r>
              <a:t> = </a:t>
            </a:r>
            <a:r>
              <a:rPr b="1">
                <a:solidFill>
                  <a:srgbClr val="FBC901"/>
                </a:solidFill>
              </a:rPr>
              <a:t>T2W</a:t>
            </a:r>
            <a:r>
              <a:t> = Tank to Wheel energy / GHG analysis</a:t>
            </a:r>
          </a:p>
          <a:p>
            <a:pPr>
              <a:lnSpc>
                <a:spcPct val="150000"/>
              </a:lnSpc>
              <a:tabLst>
                <a:tab pos="901700" algn="l"/>
                <a:tab pos="1816100" algn="l"/>
                <a:tab pos="2730500" algn="l"/>
                <a:tab pos="3644900" algn="l"/>
                <a:tab pos="4559300" algn="l"/>
                <a:tab pos="5473700" algn="l"/>
                <a:tab pos="6388100" algn="l"/>
                <a:tab pos="7302500" algn="l"/>
              </a:tabLst>
              <a:defRPr sz="13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VVT </a:t>
            </a:r>
            <a:r>
              <a:t>= Variable Valve Timing</a:t>
            </a:r>
          </a:p>
          <a:p>
            <a:pPr>
              <a:lnSpc>
                <a:spcPct val="150000"/>
              </a:lnSpc>
              <a:tabLst>
                <a:tab pos="901700" algn="l"/>
                <a:tab pos="1816100" algn="l"/>
                <a:tab pos="2730500" algn="l"/>
                <a:tab pos="3644900" algn="l"/>
                <a:tab pos="4559300" algn="l"/>
                <a:tab pos="5473700" algn="l"/>
                <a:tab pos="6388100" algn="l"/>
                <a:tab pos="7302500" algn="l"/>
              </a:tabLst>
              <a:defRPr sz="13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WtW</a:t>
            </a:r>
            <a:r>
              <a:t> = </a:t>
            </a:r>
            <a:r>
              <a:rPr b="1">
                <a:solidFill>
                  <a:srgbClr val="FBC901"/>
                </a:solidFill>
              </a:rPr>
              <a:t>W2W</a:t>
            </a:r>
            <a:r>
              <a:t> = Well to Wheel energy / GHG analysis</a:t>
            </a:r>
          </a:p>
          <a:p>
            <a:pPr>
              <a:lnSpc>
                <a:spcPct val="150000"/>
              </a:lnSpc>
              <a:tabLst>
                <a:tab pos="901700" algn="l"/>
                <a:tab pos="1816100" algn="l"/>
                <a:tab pos="2730500" algn="l"/>
                <a:tab pos="3644900" algn="l"/>
                <a:tab pos="4559300" algn="l"/>
                <a:tab pos="5473700" algn="l"/>
                <a:tab pos="6388100" algn="l"/>
                <a:tab pos="7302500" algn="l"/>
              </a:tabLst>
              <a:defRPr sz="13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WtT</a:t>
            </a:r>
            <a:r>
              <a:t> = </a:t>
            </a:r>
            <a:r>
              <a:rPr b="1">
                <a:solidFill>
                  <a:srgbClr val="FBC901"/>
                </a:solidFill>
              </a:rPr>
              <a:t>W2T</a:t>
            </a:r>
            <a:r>
              <a:t> = Well to Tank energy / GHG analysis</a:t>
            </a:r>
          </a:p>
          <a:p>
            <a:pPr>
              <a:lnSpc>
                <a:spcPct val="150000"/>
              </a:lnSpc>
              <a:tabLst>
                <a:tab pos="901700" algn="l"/>
                <a:tab pos="1816100" algn="l"/>
                <a:tab pos="2730500" algn="l"/>
                <a:tab pos="3644900" algn="l"/>
                <a:tab pos="4559300" algn="l"/>
                <a:tab pos="5473700" algn="l"/>
                <a:tab pos="6388100" algn="l"/>
                <a:tab pos="7302500" algn="l"/>
              </a:tabLst>
              <a:defRPr sz="1300"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ZEV</a:t>
            </a:r>
            <a:r>
              <a:t> = Zero (GHG) Emission Vehicle (BEV or FCEV)</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Rectangle 2"/>
          <p:cNvSpPr txBox="1">
            <a:spLocks noGrp="1"/>
          </p:cNvSpPr>
          <p:nvPr>
            <p:ph type="title"/>
          </p:nvPr>
        </p:nvSpPr>
        <p:spPr>
          <a:xfrm>
            <a:off x="304800" y="-25401"/>
            <a:ext cx="8534400" cy="675219"/>
          </a:xfrm>
          <a:prstGeom prst="rect">
            <a:avLst/>
          </a:prstGeom>
        </p:spPr>
        <p:txBody>
          <a:bodyPr/>
          <a:lstStyle/>
          <a:p>
            <a:r>
              <a:t>Because a truly </a:t>
            </a:r>
            <a:r>
              <a:rPr>
                <a:solidFill>
                  <a:srgbClr val="66CC33"/>
                </a:solidFill>
              </a:rPr>
              <a:t>Green PEV</a:t>
            </a:r>
            <a:r>
              <a:t> must be powered by a similarly </a:t>
            </a:r>
            <a:r>
              <a:rPr>
                <a:solidFill>
                  <a:srgbClr val="66CC33"/>
                </a:solidFill>
              </a:rPr>
              <a:t>Green Grid</a:t>
            </a:r>
          </a:p>
        </p:txBody>
      </p:sp>
      <p:sp>
        <p:nvSpPr>
          <p:cNvPr id="572" name="Rectangle 3"/>
          <p:cNvSpPr txBox="1">
            <a:spLocks noGrp="1"/>
          </p:cNvSpPr>
          <p:nvPr>
            <p:ph type="body" idx="1"/>
          </p:nvPr>
        </p:nvSpPr>
        <p:spPr>
          <a:xfrm>
            <a:off x="127000" y="655606"/>
            <a:ext cx="9464229" cy="5931162"/>
          </a:xfrm>
          <a:prstGeom prst="rect">
            <a:avLst/>
          </a:prstGeom>
        </p:spPr>
        <p:txBody>
          <a:bodyPr/>
          <a:lstStyle/>
          <a:p>
            <a:pPr>
              <a:tabLst>
                <a:tab pos="342900" algn="l"/>
                <a:tab pos="800100" algn="l"/>
                <a:tab pos="1257300" algn="l"/>
                <a:tab pos="1714500" algn="l"/>
                <a:tab pos="2171700" algn="l"/>
              </a:tabLst>
              <a:defRPr b="1"/>
            </a:pPr>
            <a:r>
              <a:t>To green the U.S. Grid, we considered three different Green Grid scenarios:</a:t>
            </a:r>
          </a:p>
          <a:p>
            <a:pPr>
              <a:tabLst>
                <a:tab pos="342900" algn="l"/>
                <a:tab pos="800100" algn="l"/>
                <a:tab pos="1257300" algn="l"/>
                <a:tab pos="1714500" algn="l"/>
                <a:tab pos="2171700" algn="l"/>
              </a:tabLst>
              <a:defRPr sz="700"/>
            </a:pPr>
            <a:endParaRPr/>
          </a:p>
          <a:p>
            <a:pPr>
              <a:tabLst>
                <a:tab pos="342900" algn="l"/>
                <a:tab pos="800100" algn="l"/>
                <a:tab pos="1257300" algn="l"/>
                <a:tab pos="1714500" algn="l"/>
                <a:tab pos="2171700" algn="l"/>
              </a:tabLst>
            </a:pPr>
            <a:r>
              <a:t>	1) Close fossil-fuel power plants =&gt; Other plants must expand by 2.5 X</a:t>
            </a:r>
          </a:p>
          <a:p>
            <a:pPr>
              <a:tabLst>
                <a:tab pos="342900" algn="l"/>
                <a:tab pos="800100" algn="l"/>
                <a:tab pos="1257300" algn="l"/>
                <a:tab pos="1714500" algn="l"/>
                <a:tab pos="2171700" algn="l"/>
              </a:tabLst>
              <a:defRPr sz="700"/>
            </a:pPr>
            <a:endParaRPr/>
          </a:p>
          <a:p>
            <a:pPr>
              <a:tabLst>
                <a:tab pos="342900" algn="l"/>
                <a:tab pos="800100" algn="l"/>
                <a:tab pos="1257300" algn="l"/>
                <a:tab pos="1714500" algn="l"/>
                <a:tab pos="2171700" algn="l"/>
              </a:tabLst>
            </a:pPr>
            <a:r>
              <a:t>	2) Close fossil-fuel &amp; nuclear power plants =&gt; Other plants must expand by 5.2 X</a:t>
            </a:r>
          </a:p>
          <a:p>
            <a:pPr>
              <a:tabLst>
                <a:tab pos="342900" algn="l"/>
                <a:tab pos="800100" algn="l"/>
                <a:tab pos="1257300" algn="l"/>
                <a:tab pos="1714500" algn="l"/>
                <a:tab pos="2171700" algn="l"/>
              </a:tabLst>
              <a:defRPr sz="900"/>
            </a:pPr>
            <a:endParaRPr/>
          </a:p>
          <a:p>
            <a:pPr>
              <a:tabLst>
                <a:tab pos="342900" algn="l"/>
                <a:tab pos="800100" algn="l"/>
                <a:tab pos="1257300" algn="l"/>
                <a:tab pos="1714500" algn="l"/>
                <a:tab pos="2171700" algn="l"/>
              </a:tabLst>
            </a:pPr>
            <a:r>
              <a:t>	3) Close fossil-fuel &amp; nuclear &amp; hydro plants =&gt; Other plants must expand by 8 X</a:t>
            </a:r>
          </a:p>
          <a:p>
            <a:pPr>
              <a:tabLst>
                <a:tab pos="342900" algn="l"/>
                <a:tab pos="800100" algn="l"/>
                <a:tab pos="1257300" algn="l"/>
                <a:tab pos="1714500" algn="l"/>
                <a:tab pos="2171700" algn="l"/>
              </a:tabLst>
              <a:defRPr sz="1200"/>
            </a:pPr>
            <a:endParaRPr/>
          </a:p>
          <a:p>
            <a:pPr>
              <a:tabLst>
                <a:tab pos="342900" algn="l"/>
                <a:tab pos="800100" algn="l"/>
                <a:tab pos="1257300" algn="l"/>
                <a:tab pos="1714500" algn="l"/>
                <a:tab pos="2171700" algn="l"/>
              </a:tabLst>
              <a:defRPr b="1"/>
            </a:pPr>
            <a:r>
              <a:t>Compounding those with a 1.3 X expansion needed to replace ICEs with PEVs:</a:t>
            </a:r>
          </a:p>
          <a:p>
            <a:pPr>
              <a:tabLst>
                <a:tab pos="342900" algn="l"/>
                <a:tab pos="800100" algn="l"/>
                <a:tab pos="1257300" algn="l"/>
                <a:tab pos="1714500" algn="l"/>
                <a:tab pos="2171700" algn="l"/>
              </a:tabLst>
              <a:defRPr sz="700"/>
            </a:pPr>
            <a:endParaRPr/>
          </a:p>
          <a:p>
            <a:pPr>
              <a:tabLst>
                <a:tab pos="342900" algn="l"/>
                <a:tab pos="800100" algn="l"/>
                <a:tab pos="1257300" algn="l"/>
                <a:tab pos="1714500" algn="l"/>
                <a:tab pos="2171700" algn="l"/>
              </a:tabLst>
            </a:pPr>
            <a:r>
              <a:t>	1) </a:t>
            </a:r>
            <a:r>
              <a:rPr b="1">
                <a:solidFill>
                  <a:srgbClr val="FBC901"/>
                </a:solidFill>
              </a:rPr>
              <a:t>No fossil fuels</a:t>
            </a:r>
            <a:r>
              <a:t> =&gt; 1.3 x 2.5 = </a:t>
            </a:r>
            <a:r>
              <a:rPr b="1">
                <a:solidFill>
                  <a:srgbClr val="FBC901"/>
                </a:solidFill>
              </a:rPr>
              <a:t>3.3 X expansion</a:t>
            </a:r>
            <a:r>
              <a:rPr b="1"/>
              <a:t> </a:t>
            </a:r>
            <a:r>
              <a:t>of remaining power sources</a:t>
            </a:r>
          </a:p>
          <a:p>
            <a:pPr>
              <a:tabLst>
                <a:tab pos="342900" algn="l"/>
                <a:tab pos="800100" algn="l"/>
                <a:tab pos="1257300" algn="l"/>
                <a:tab pos="1714500" algn="l"/>
                <a:tab pos="2171700" algn="l"/>
              </a:tabLst>
              <a:defRPr sz="800"/>
            </a:pPr>
            <a:endParaRPr/>
          </a:p>
          <a:p>
            <a:pPr>
              <a:tabLst>
                <a:tab pos="342900" algn="l"/>
                <a:tab pos="800100" algn="l"/>
                <a:tab pos="1257300" algn="l"/>
                <a:tab pos="1714500" algn="l"/>
                <a:tab pos="2171700" algn="l"/>
              </a:tabLst>
            </a:pPr>
            <a:r>
              <a:t>	2) </a:t>
            </a:r>
            <a:r>
              <a:rPr b="1">
                <a:solidFill>
                  <a:srgbClr val="FBC901"/>
                </a:solidFill>
              </a:rPr>
              <a:t>No fossil fuels or nukes</a:t>
            </a:r>
            <a:r>
              <a:t> =&gt; 1.3 x 5.2 = </a:t>
            </a:r>
            <a:r>
              <a:rPr b="1">
                <a:solidFill>
                  <a:srgbClr val="FBC901"/>
                </a:solidFill>
              </a:rPr>
              <a:t>6.8 X expansion</a:t>
            </a:r>
            <a:r>
              <a:t> of remaining sources</a:t>
            </a:r>
          </a:p>
          <a:p>
            <a:pPr>
              <a:tabLst>
                <a:tab pos="342900" algn="l"/>
                <a:tab pos="800100" algn="l"/>
                <a:tab pos="1257300" algn="l"/>
                <a:tab pos="1714500" algn="l"/>
                <a:tab pos="2171700" algn="l"/>
              </a:tabLst>
              <a:defRPr sz="800"/>
            </a:pPr>
            <a:endParaRPr/>
          </a:p>
          <a:p>
            <a:pPr>
              <a:tabLst>
                <a:tab pos="342900" algn="l"/>
                <a:tab pos="800100" algn="l"/>
                <a:tab pos="1257300" algn="l"/>
                <a:tab pos="1714500" algn="l"/>
                <a:tab pos="2171700" algn="l"/>
              </a:tabLst>
            </a:pPr>
            <a:r>
              <a:t>	3) </a:t>
            </a:r>
            <a:r>
              <a:rPr b="1">
                <a:solidFill>
                  <a:srgbClr val="FBC901"/>
                </a:solidFill>
              </a:rPr>
              <a:t>No fossil, nukes or hydro</a:t>
            </a:r>
            <a:r>
              <a:t> =&gt; 1.3 x 8 = </a:t>
            </a:r>
            <a:r>
              <a:rPr b="1">
                <a:solidFill>
                  <a:srgbClr val="FBC901"/>
                </a:solidFill>
              </a:rPr>
              <a:t> 10.4 X expansion</a:t>
            </a:r>
            <a:r>
              <a:t> of remaining sources</a:t>
            </a:r>
          </a:p>
          <a:p>
            <a:pPr>
              <a:tabLst>
                <a:tab pos="342900" algn="l"/>
                <a:tab pos="800100" algn="l"/>
                <a:tab pos="1257300" algn="l"/>
                <a:tab pos="1714500" algn="l"/>
                <a:tab pos="2171700" algn="l"/>
              </a:tabLst>
            </a:pPr>
            <a:endParaRPr/>
          </a:p>
          <a:p>
            <a:pPr>
              <a:tabLst>
                <a:tab pos="342900" algn="l"/>
                <a:tab pos="800100" algn="l"/>
                <a:tab pos="1257300" algn="l"/>
                <a:tab pos="1714500" algn="l"/>
                <a:tab pos="2171700" algn="l"/>
              </a:tabLst>
            </a:pPr>
            <a:r>
              <a:t>Given the recent &amp; surprisingly rapid decline in coal, and rise of wind &amp; solar power,</a:t>
            </a:r>
          </a:p>
          <a:p>
            <a:pPr>
              <a:tabLst>
                <a:tab pos="342900" algn="l"/>
                <a:tab pos="800100" algn="l"/>
                <a:tab pos="1257300" algn="l"/>
                <a:tab pos="1714500" algn="l"/>
                <a:tab pos="2171700" algn="l"/>
              </a:tabLst>
              <a:defRPr sz="700"/>
            </a:pPr>
            <a:endParaRPr/>
          </a:p>
          <a:p>
            <a:pPr>
              <a:tabLst>
                <a:tab pos="342900" algn="l"/>
                <a:tab pos="800100" algn="l"/>
                <a:tab pos="1257300" algn="l"/>
                <a:tab pos="1714500" algn="l"/>
                <a:tab pos="2171700" algn="l"/>
              </a:tabLst>
            </a:pPr>
            <a:r>
              <a:t>	over the span of a couple of decades completing scenario #1 seems </a:t>
            </a:r>
            <a:r>
              <a:rPr b="1">
                <a:solidFill>
                  <a:srgbClr val="66CC33"/>
                </a:solidFill>
              </a:rPr>
              <a:t>possible</a:t>
            </a:r>
          </a:p>
          <a:p>
            <a:pPr>
              <a:tabLst>
                <a:tab pos="342900" algn="l"/>
                <a:tab pos="800100" algn="l"/>
                <a:tab pos="1257300" algn="l"/>
                <a:tab pos="1714500" algn="l"/>
                <a:tab pos="2171700" algn="l"/>
              </a:tabLst>
              <a:defRPr sz="700"/>
            </a:pPr>
            <a:endParaRPr/>
          </a:p>
          <a:p>
            <a:pPr>
              <a:tabLst>
                <a:tab pos="342900" algn="l"/>
                <a:tab pos="800100" algn="l"/>
                <a:tab pos="1257300" algn="l"/>
                <a:tab pos="1714500" algn="l"/>
                <a:tab pos="2171700" algn="l"/>
              </a:tabLst>
            </a:pPr>
            <a:r>
              <a:t>But (at least to me) also completing the no-nuke scenario #2 seems </a:t>
            </a:r>
            <a:r>
              <a:rPr b="1">
                <a:solidFill>
                  <a:srgbClr val="FF6666"/>
                </a:solidFill>
              </a:rPr>
              <a:t>unlikely</a:t>
            </a:r>
            <a:r>
              <a:t> </a:t>
            </a:r>
          </a:p>
          <a:p>
            <a:pPr>
              <a:tabLst>
                <a:tab pos="342900" algn="l"/>
                <a:tab pos="800100" algn="l"/>
                <a:tab pos="1257300" algn="l"/>
                <a:tab pos="1714500" algn="l"/>
                <a:tab pos="2171700" algn="l"/>
              </a:tabLst>
              <a:defRPr sz="700"/>
            </a:pPr>
            <a:endParaRPr/>
          </a:p>
          <a:p>
            <a:pPr>
              <a:tabLst>
                <a:tab pos="342900" algn="l"/>
                <a:tab pos="800100" algn="l"/>
                <a:tab pos="1257300" algn="l"/>
                <a:tab pos="1714500" algn="l"/>
                <a:tab pos="2171700" algn="l"/>
              </a:tabLst>
            </a:pPr>
            <a:r>
              <a:t>	And completing the no-nuke &amp; no-hydro scenario #3 seems</a:t>
            </a:r>
            <a:r>
              <a:rPr b="1"/>
              <a:t> </a:t>
            </a:r>
            <a:r>
              <a:rPr b="1">
                <a:solidFill>
                  <a:srgbClr val="FF2600"/>
                </a:solidFill>
              </a:rPr>
              <a:t>very unlikely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Rectangle 2"/>
          <p:cNvSpPr txBox="1">
            <a:spLocks noGrp="1"/>
          </p:cNvSpPr>
          <p:nvPr>
            <p:ph type="title"/>
          </p:nvPr>
        </p:nvSpPr>
        <p:spPr>
          <a:xfrm>
            <a:off x="14684" y="12699"/>
            <a:ext cx="9114632" cy="675219"/>
          </a:xfrm>
          <a:prstGeom prst="rect">
            <a:avLst/>
          </a:prstGeom>
        </p:spPr>
        <p:txBody>
          <a:bodyPr/>
          <a:lstStyle>
            <a:lvl1pPr>
              <a:spcBef>
                <a:spcPts val="400"/>
              </a:spcBef>
              <a:tabLst>
                <a:tab pos="101600" algn="l"/>
                <a:tab pos="558800" algn="l"/>
                <a:tab pos="1016000" algn="l"/>
                <a:tab pos="1473200" algn="l"/>
                <a:tab pos="1930400" algn="l"/>
                <a:tab pos="2387600" algn="l"/>
              </a:tabLst>
              <a:defRPr b="1">
                <a:solidFill>
                  <a:srgbClr val="FBC901"/>
                </a:solidFill>
              </a:defRPr>
            </a:lvl1pPr>
          </a:lstStyle>
          <a:p>
            <a:r>
              <a:t>Electric Cars &amp; Trucks alone are thus nowhere near a complete solution</a:t>
            </a:r>
          </a:p>
        </p:txBody>
      </p:sp>
      <p:sp>
        <p:nvSpPr>
          <p:cNvPr id="575" name="Rectangle 3"/>
          <p:cNvSpPr txBox="1">
            <a:spLocks noGrp="1"/>
          </p:cNvSpPr>
          <p:nvPr>
            <p:ph type="body" idx="1"/>
          </p:nvPr>
        </p:nvSpPr>
        <p:spPr>
          <a:xfrm>
            <a:off x="165100" y="795306"/>
            <a:ext cx="8824516" cy="5422298"/>
          </a:xfrm>
          <a:prstGeom prst="rect">
            <a:avLst/>
          </a:prstGeom>
        </p:spPr>
        <p:txBody>
          <a:bodyPr/>
          <a:lstStyle/>
          <a:p>
            <a:pPr>
              <a:tabLst>
                <a:tab pos="355600" algn="l"/>
                <a:tab pos="850900" algn="l"/>
                <a:tab pos="1308100" algn="l"/>
                <a:tab pos="1765300" algn="l"/>
                <a:tab pos="2222500" algn="l"/>
              </a:tabLst>
            </a:pPr>
            <a:r>
              <a:rPr b="1"/>
              <a:t>PEVs are the easy part</a:t>
            </a:r>
            <a:r>
              <a:t> in that we already have most of the necessary technology,</a:t>
            </a:r>
          </a:p>
          <a:p>
            <a:pPr>
              <a:tabLst>
                <a:tab pos="355600" algn="l"/>
                <a:tab pos="850900" algn="l"/>
                <a:tab pos="1308100" algn="l"/>
                <a:tab pos="1765300" algn="l"/>
                <a:tab pos="2222500" algn="l"/>
              </a:tabLst>
              <a:defRPr sz="700"/>
            </a:pPr>
            <a:endParaRPr/>
          </a:p>
          <a:p>
            <a:pPr>
              <a:tabLst>
                <a:tab pos="355600" algn="l"/>
                <a:tab pos="850900" algn="l"/>
                <a:tab pos="1308100" algn="l"/>
                <a:tab pos="1765300" algn="l"/>
                <a:tab pos="2222500" algn="l"/>
              </a:tabLst>
            </a:pPr>
            <a:r>
              <a:t>	and (with enough willpower) could fully implement it within just a handful of years</a:t>
            </a:r>
          </a:p>
          <a:p>
            <a:pPr>
              <a:tabLst>
                <a:tab pos="355600" algn="l"/>
                <a:tab pos="850900" algn="l"/>
                <a:tab pos="1308100" algn="l"/>
                <a:tab pos="1765300" algn="l"/>
                <a:tab pos="2222500" algn="l"/>
              </a:tabLst>
              <a:defRPr sz="900"/>
            </a:pPr>
            <a:endParaRPr/>
          </a:p>
          <a:p>
            <a:pPr>
              <a:tabLst>
                <a:tab pos="355600" algn="l"/>
                <a:tab pos="850900" algn="l"/>
                <a:tab pos="1308100" algn="l"/>
                <a:tab pos="1765300" algn="l"/>
                <a:tab pos="2222500" algn="l"/>
              </a:tabLst>
            </a:pPr>
            <a:r>
              <a:t>But even if the necessary PEV-charging infrastructure could be added just as quickly, </a:t>
            </a:r>
          </a:p>
          <a:p>
            <a:pPr>
              <a:tabLst>
                <a:tab pos="355600" algn="l"/>
                <a:tab pos="850900" algn="l"/>
                <a:tab pos="1308100" algn="l"/>
                <a:tab pos="1765300" algn="l"/>
                <a:tab pos="2222500" algn="l"/>
              </a:tabLst>
              <a:defRPr sz="700"/>
            </a:pPr>
            <a:endParaRPr/>
          </a:p>
          <a:p>
            <a:pPr>
              <a:tabLst>
                <a:tab pos="355600" algn="l"/>
                <a:tab pos="850900" algn="l"/>
                <a:tab pos="1308100" algn="l"/>
                <a:tab pos="1765300" algn="l"/>
                <a:tab pos="2222500" algn="l"/>
              </a:tabLst>
            </a:pPr>
            <a:r>
              <a:t>	such a rapid PEV conversion could have limited positive, or even negative impact</a:t>
            </a:r>
          </a:p>
          <a:p>
            <a:pPr>
              <a:tabLst>
                <a:tab pos="355600" algn="l"/>
                <a:tab pos="850900" algn="l"/>
                <a:tab pos="1308100" algn="l"/>
                <a:tab pos="1765300" algn="l"/>
                <a:tab pos="2222500" algn="l"/>
              </a:tabLst>
              <a:defRPr sz="700"/>
            </a:pPr>
            <a:endParaRPr/>
          </a:p>
          <a:p>
            <a:pPr>
              <a:tabLst>
                <a:tab pos="355600" algn="l"/>
                <a:tab pos="850900" algn="l"/>
                <a:tab pos="1308100" algn="l"/>
                <a:tab pos="1765300" algn="l"/>
                <a:tab pos="2222500" algn="l"/>
              </a:tabLst>
            </a:pPr>
            <a:r>
              <a:t>Negative impact if the local Grid (still ~ today's Grid) lacked the necessary capacity,</a:t>
            </a:r>
          </a:p>
          <a:p>
            <a:pPr>
              <a:tabLst>
                <a:tab pos="355600" algn="l"/>
                <a:tab pos="850900" algn="l"/>
                <a:tab pos="1308100" algn="l"/>
                <a:tab pos="1765300" algn="l"/>
                <a:tab pos="2222500" algn="l"/>
              </a:tabLst>
              <a:defRPr sz="700"/>
            </a:pPr>
            <a:endParaRPr/>
          </a:p>
          <a:p>
            <a:pPr>
              <a:tabLst>
                <a:tab pos="355600" algn="l"/>
                <a:tab pos="850900" algn="l"/>
                <a:tab pos="1308100" algn="l"/>
                <a:tab pos="1765300" algn="l"/>
                <a:tab pos="2222500" algn="l"/>
              </a:tabLst>
            </a:pPr>
            <a:r>
              <a:t>	or if that capacity produced energy dirtier that that of the ICE vehicles displaced</a:t>
            </a:r>
          </a:p>
          <a:p>
            <a:pPr>
              <a:tabLst>
                <a:tab pos="355600" algn="l"/>
                <a:tab pos="850900" algn="l"/>
                <a:tab pos="1308100" algn="l"/>
                <a:tab pos="1765300" algn="l"/>
                <a:tab pos="2222500" algn="l"/>
              </a:tabLst>
              <a:defRPr sz="1600"/>
            </a:pPr>
            <a:endParaRPr/>
          </a:p>
          <a:p>
            <a:pPr>
              <a:tabLst>
                <a:tab pos="355600" algn="l"/>
                <a:tab pos="850900" algn="l"/>
                <a:tab pos="1308100" algn="l"/>
                <a:tab pos="1765300" algn="l"/>
                <a:tab pos="2222500" algn="l"/>
              </a:tabLst>
              <a:defRPr b="1">
                <a:solidFill>
                  <a:srgbClr val="FBC901"/>
                </a:solidFill>
              </a:defRPr>
            </a:pPr>
            <a:r>
              <a:t>The more complete &amp; environmentally sound solution may thus be to:</a:t>
            </a:r>
          </a:p>
          <a:p>
            <a:pPr>
              <a:tabLst>
                <a:tab pos="355600" algn="l"/>
                <a:tab pos="850900" algn="l"/>
                <a:tab pos="1308100" algn="l"/>
                <a:tab pos="1765300" algn="l"/>
                <a:tab pos="2222500" algn="l"/>
              </a:tabLst>
              <a:defRPr sz="700"/>
            </a:pPr>
            <a:endParaRPr/>
          </a:p>
          <a:p>
            <a:pPr>
              <a:tabLst>
                <a:tab pos="355600" algn="l"/>
                <a:tab pos="850900" algn="l"/>
                <a:tab pos="1308100" algn="l"/>
                <a:tab pos="1765300" algn="l"/>
                <a:tab pos="2222500" algn="l"/>
              </a:tabLst>
            </a:pPr>
            <a:r>
              <a:t>	- Emphasize the likely long &amp; difficult process of expanding our green Grid energy</a:t>
            </a:r>
          </a:p>
          <a:p>
            <a:pPr>
              <a:tabLst>
                <a:tab pos="355600" algn="l"/>
                <a:tab pos="850900" algn="l"/>
                <a:tab pos="1308100" algn="l"/>
                <a:tab pos="1765300" algn="l"/>
                <a:tab pos="2222500" algn="l"/>
              </a:tabLst>
              <a:defRPr sz="800"/>
            </a:pPr>
            <a:endParaRPr/>
          </a:p>
          <a:p>
            <a:pPr>
              <a:tabLst>
                <a:tab pos="355600" algn="l"/>
                <a:tab pos="850900" algn="l"/>
                <a:tab pos="1308100" algn="l"/>
                <a:tab pos="1765300" algn="l"/>
                <a:tab pos="2222500" algn="l"/>
              </a:tabLst>
            </a:pPr>
            <a:r>
              <a:t>	- Continue PEV development &amp; deployment, but at a pace consistent with our</a:t>
            </a:r>
          </a:p>
          <a:p>
            <a:pPr>
              <a:tabLst>
                <a:tab pos="355600" algn="l"/>
                <a:tab pos="850900" algn="l"/>
                <a:tab pos="1308100" algn="l"/>
                <a:tab pos="1765300" algn="l"/>
                <a:tab pos="2222500" algn="l"/>
              </a:tabLst>
              <a:defRPr sz="700"/>
            </a:pPr>
            <a:endParaRPr/>
          </a:p>
          <a:p>
            <a:pPr>
              <a:tabLst>
                <a:tab pos="355600" algn="l"/>
                <a:tab pos="850900" algn="l"/>
                <a:tab pos="1308100" algn="l"/>
                <a:tab pos="1765300" algn="l"/>
                <a:tab pos="2222500" algn="l"/>
              </a:tabLst>
            </a:pPr>
            <a:r>
              <a:t>		ongoing expansion of green Grid energy AND vehicle-charging infrastructure</a:t>
            </a:r>
          </a:p>
          <a:p>
            <a:pPr>
              <a:tabLst>
                <a:tab pos="355600" algn="l"/>
                <a:tab pos="850900" algn="l"/>
                <a:tab pos="1308100" algn="l"/>
                <a:tab pos="1765300" algn="l"/>
                <a:tab pos="2222500" algn="l"/>
              </a:tabLst>
              <a:defRPr sz="900"/>
            </a:pPr>
            <a:endParaRPr/>
          </a:p>
          <a:p>
            <a:pPr>
              <a:tabLst>
                <a:tab pos="355600" algn="l"/>
                <a:tab pos="850900" algn="l"/>
                <a:tab pos="1308100" algn="l"/>
                <a:tab pos="1765300" algn="l"/>
                <a:tab pos="2222500" algn="l"/>
              </a:tabLst>
            </a:pPr>
            <a:r>
              <a:t>	- In that interim, implement technologies mitigating the impact of remaining ICEs</a:t>
            </a:r>
          </a:p>
        </p:txBody>
      </p:sp>
      <p:sp>
        <p:nvSpPr>
          <p:cNvPr id="576"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Rectangle 2"/>
          <p:cNvSpPr txBox="1">
            <a:spLocks noGrp="1"/>
          </p:cNvSpPr>
          <p:nvPr>
            <p:ph type="title"/>
          </p:nvPr>
        </p:nvSpPr>
        <p:spPr>
          <a:xfrm>
            <a:off x="304800" y="-38101"/>
            <a:ext cx="8534400" cy="615665"/>
          </a:xfrm>
          <a:prstGeom prst="rect">
            <a:avLst/>
          </a:prstGeom>
        </p:spPr>
        <p:txBody>
          <a:bodyPr/>
          <a:lstStyle/>
          <a:p>
            <a:r>
              <a:rPr dirty="0"/>
              <a:t>Which motivates the two major remaining sections of this note set:  </a:t>
            </a:r>
          </a:p>
        </p:txBody>
      </p:sp>
      <p:sp>
        <p:nvSpPr>
          <p:cNvPr id="579" name="Rectangle 3"/>
          <p:cNvSpPr txBox="1">
            <a:spLocks noGrp="1"/>
          </p:cNvSpPr>
          <p:nvPr>
            <p:ph type="body" idx="1"/>
          </p:nvPr>
        </p:nvSpPr>
        <p:spPr>
          <a:xfrm>
            <a:off x="115763" y="590803"/>
            <a:ext cx="9013655" cy="6114797"/>
          </a:xfrm>
          <a:prstGeom prst="rect">
            <a:avLst/>
          </a:prstGeom>
        </p:spPr>
        <p:txBody>
          <a:bodyPr/>
          <a:lstStyle/>
          <a:p>
            <a:pPr>
              <a:tabLst>
                <a:tab pos="342900" algn="l"/>
                <a:tab pos="800100" algn="l"/>
                <a:tab pos="1257300" algn="l"/>
                <a:tab pos="1714500" algn="l"/>
                <a:tab pos="2171700" algn="l"/>
              </a:tabLst>
            </a:pPr>
            <a:r>
              <a:rPr b="1" dirty="0">
                <a:solidFill>
                  <a:srgbClr val="66CC33"/>
                </a:solidFill>
              </a:rPr>
              <a:t>Greener Cars &amp; Trucks:</a:t>
            </a:r>
            <a:r>
              <a:rPr dirty="0"/>
              <a:t> That mitigate the impact of remaining ICE vehicles by:</a:t>
            </a:r>
          </a:p>
          <a:p>
            <a:pPr>
              <a:tabLst>
                <a:tab pos="342900" algn="l"/>
                <a:tab pos="800100" algn="l"/>
                <a:tab pos="1257300" algn="l"/>
                <a:tab pos="1714500" algn="l"/>
                <a:tab pos="2171700" algn="l"/>
              </a:tabLst>
              <a:defRPr sz="700"/>
            </a:pPr>
            <a:endParaRPr dirty="0"/>
          </a:p>
          <a:p>
            <a:pPr>
              <a:tabLst>
                <a:tab pos="342900" algn="l"/>
                <a:tab pos="800100" algn="l"/>
                <a:tab pos="1257300" algn="l"/>
                <a:tab pos="1714500" algn="l"/>
                <a:tab pos="2171700" algn="l"/>
              </a:tabLst>
            </a:pPr>
            <a:r>
              <a:rPr dirty="0"/>
              <a:t>	Using ICE's with increased efficiency &amp; reduced emissions</a:t>
            </a:r>
          </a:p>
          <a:p>
            <a:pPr>
              <a:tabLst>
                <a:tab pos="342900" algn="l"/>
                <a:tab pos="800100" algn="l"/>
                <a:tab pos="1257300" algn="l"/>
                <a:tab pos="1714500" algn="l"/>
                <a:tab pos="2171700" algn="l"/>
              </a:tabLst>
              <a:defRPr sz="900"/>
            </a:pPr>
            <a:endParaRPr dirty="0"/>
          </a:p>
          <a:p>
            <a:pPr>
              <a:tabLst>
                <a:tab pos="342900" algn="l"/>
                <a:tab pos="800100" algn="l"/>
                <a:tab pos="1257300" algn="l"/>
                <a:tab pos="1714500" algn="l"/>
                <a:tab pos="2171700" algn="l"/>
              </a:tabLst>
            </a:pPr>
            <a:r>
              <a:rPr dirty="0"/>
              <a:t>	Operating ICE's only as they are most efficient &amp; clean by combining them </a:t>
            </a:r>
          </a:p>
          <a:p>
            <a:pPr>
              <a:tabLst>
                <a:tab pos="342900" algn="l"/>
                <a:tab pos="800100" algn="l"/>
                <a:tab pos="1257300" algn="l"/>
                <a:tab pos="1714500" algn="l"/>
                <a:tab pos="2171700" algn="l"/>
              </a:tabLst>
              <a:defRPr sz="700"/>
            </a:pPr>
            <a:endParaRPr dirty="0"/>
          </a:p>
          <a:p>
            <a:pPr>
              <a:tabLst>
                <a:tab pos="342900" algn="l"/>
                <a:tab pos="800100" algn="l"/>
                <a:tab pos="1257300" algn="l"/>
                <a:tab pos="1714500" algn="l"/>
                <a:tab pos="2171700" algn="l"/>
              </a:tabLst>
            </a:pPr>
            <a:r>
              <a:rPr dirty="0"/>
              <a:t>		with better transmissions OR electric motors (=&gt; </a:t>
            </a:r>
            <a:r>
              <a:rPr b="1" dirty="0">
                <a:solidFill>
                  <a:srgbClr val="FBC901"/>
                </a:solidFill>
              </a:rPr>
              <a:t>Hybrid Electric Vehicles</a:t>
            </a:r>
            <a:r>
              <a:rPr dirty="0"/>
              <a:t>)</a:t>
            </a:r>
          </a:p>
          <a:p>
            <a:pPr>
              <a:tabLst>
                <a:tab pos="342900" algn="l"/>
                <a:tab pos="800100" algn="l"/>
                <a:tab pos="1257300" algn="l"/>
                <a:tab pos="1714500" algn="l"/>
                <a:tab pos="2171700" algn="l"/>
              </a:tabLst>
              <a:defRPr sz="700"/>
            </a:pPr>
            <a:endParaRPr dirty="0"/>
          </a:p>
          <a:p>
            <a:pPr>
              <a:tabLst>
                <a:tab pos="342900" algn="l"/>
                <a:tab pos="800100" algn="l"/>
                <a:tab pos="1257300" algn="l"/>
                <a:tab pos="1714500" algn="l"/>
                <a:tab pos="2171700" algn="l"/>
              </a:tabLst>
            </a:pPr>
            <a:r>
              <a:rPr dirty="0"/>
              <a:t>	Recovering and reusing energy now wasted as heat during vehicle braking</a:t>
            </a:r>
          </a:p>
          <a:p>
            <a:pPr>
              <a:tabLst>
                <a:tab pos="342900" algn="l"/>
                <a:tab pos="800100" algn="l"/>
                <a:tab pos="1257300" algn="l"/>
                <a:tab pos="1714500" algn="l"/>
                <a:tab pos="2171700" algn="l"/>
              </a:tabLst>
              <a:defRPr sz="900"/>
            </a:pPr>
            <a:endParaRPr dirty="0"/>
          </a:p>
          <a:p>
            <a:pPr>
              <a:tabLst>
                <a:tab pos="342900" algn="l"/>
                <a:tab pos="800100" algn="l"/>
                <a:tab pos="1257300" algn="l"/>
                <a:tab pos="1714500" algn="l"/>
                <a:tab pos="2171700" algn="l"/>
              </a:tabLst>
            </a:pPr>
            <a:r>
              <a:rPr b="1" dirty="0">
                <a:solidFill>
                  <a:srgbClr val="66CC33"/>
                </a:solidFill>
              </a:rPr>
              <a:t>Green Cars &amp; Trucks:</a:t>
            </a:r>
            <a:r>
              <a:rPr dirty="0"/>
              <a:t> PEVs that, as noted above, are themselves straightforward</a:t>
            </a:r>
          </a:p>
          <a:p>
            <a:pPr>
              <a:tabLst>
                <a:tab pos="342900" algn="l"/>
                <a:tab pos="800100" algn="l"/>
                <a:tab pos="1257300" algn="l"/>
                <a:tab pos="1714500" algn="l"/>
                <a:tab pos="2171700" algn="l"/>
              </a:tabLst>
              <a:defRPr sz="700"/>
            </a:pPr>
            <a:endParaRPr dirty="0"/>
          </a:p>
          <a:p>
            <a:pPr>
              <a:tabLst>
                <a:tab pos="342900" algn="l"/>
                <a:tab pos="800100" algn="l"/>
                <a:tab pos="1257300" algn="l"/>
                <a:tab pos="1714500" algn="l"/>
                <a:tab pos="2171700" algn="l"/>
              </a:tabLst>
            </a:pPr>
            <a:r>
              <a:rPr dirty="0"/>
              <a:t>	But for which effective integration with a still-greening Grid </a:t>
            </a:r>
          </a:p>
          <a:p>
            <a:pPr>
              <a:tabLst>
                <a:tab pos="342900" algn="l"/>
                <a:tab pos="800100" algn="l"/>
                <a:tab pos="1257300" algn="l"/>
                <a:tab pos="1714500" algn="l"/>
                <a:tab pos="2171700" algn="l"/>
              </a:tabLst>
              <a:defRPr sz="700"/>
            </a:pPr>
            <a:endParaRPr dirty="0"/>
          </a:p>
          <a:p>
            <a:pPr>
              <a:tabLst>
                <a:tab pos="342900" algn="l"/>
                <a:tab pos="800100" algn="l"/>
                <a:tab pos="1257300" algn="l"/>
                <a:tab pos="1714500" algn="l"/>
                <a:tab pos="2171700" algn="l"/>
              </a:tabLst>
            </a:pPr>
            <a:r>
              <a:rPr dirty="0"/>
              <a:t>		will require often complex decisions about timing and location</a:t>
            </a:r>
          </a:p>
          <a:p>
            <a:pPr>
              <a:tabLst>
                <a:tab pos="342900" algn="l"/>
                <a:tab pos="800100" algn="l"/>
                <a:tab pos="1257300" algn="l"/>
                <a:tab pos="1714500" algn="l"/>
                <a:tab pos="2171700" algn="l"/>
              </a:tabLst>
              <a:defRPr sz="800"/>
            </a:pPr>
            <a:endParaRPr dirty="0"/>
          </a:p>
          <a:p>
            <a:pPr>
              <a:tabLst>
                <a:tab pos="342900" algn="l"/>
                <a:tab pos="800100" algn="l"/>
                <a:tab pos="1257300" algn="l"/>
                <a:tab pos="1714500" algn="l"/>
                <a:tab pos="2171700" algn="l"/>
              </a:tabLst>
            </a:pPr>
            <a:r>
              <a:rPr dirty="0"/>
              <a:t>	That integration will also require development of a massive charging infrastructure</a:t>
            </a:r>
          </a:p>
          <a:p>
            <a:pPr>
              <a:tabLst>
                <a:tab pos="342900" algn="l"/>
                <a:tab pos="800100" algn="l"/>
                <a:tab pos="1257300" algn="l"/>
                <a:tab pos="1714500" algn="l"/>
                <a:tab pos="2171700" algn="l"/>
              </a:tabLst>
              <a:defRPr sz="700"/>
            </a:pPr>
            <a:endParaRPr dirty="0"/>
          </a:p>
          <a:p>
            <a:pPr>
              <a:tabLst>
                <a:tab pos="342900" algn="l"/>
                <a:tab pos="800100" algn="l"/>
                <a:tab pos="1257300" algn="l"/>
                <a:tab pos="1714500" algn="l"/>
                <a:tab pos="2171700" algn="l"/>
              </a:tabLst>
            </a:pPr>
            <a:r>
              <a:rPr dirty="0"/>
              <a:t>		including both daytime commercial plus nighttime home-charging stations,</a:t>
            </a:r>
          </a:p>
          <a:p>
            <a:pPr>
              <a:tabLst>
                <a:tab pos="342900" algn="l"/>
                <a:tab pos="800100" algn="l"/>
                <a:tab pos="1257300" algn="l"/>
                <a:tab pos="1714500" algn="l"/>
                <a:tab pos="2171700" algn="l"/>
              </a:tabLst>
              <a:defRPr sz="700"/>
            </a:pPr>
            <a:endParaRPr dirty="0"/>
          </a:p>
          <a:p>
            <a:pPr>
              <a:tabLst>
                <a:tab pos="342900" algn="l"/>
                <a:tab pos="800100" algn="l"/>
                <a:tab pos="1257300" algn="l"/>
                <a:tab pos="1714500" algn="l"/>
                <a:tab pos="2171700" algn="l"/>
              </a:tabLst>
            </a:pPr>
            <a:r>
              <a:rPr dirty="0"/>
              <a:t>			with the latter actually offering a way to </a:t>
            </a:r>
            <a:r>
              <a:rPr b="1" dirty="0"/>
              <a:t>accelerate</a:t>
            </a:r>
            <a:r>
              <a:rPr dirty="0"/>
              <a:t> greening of the Grid</a:t>
            </a:r>
          </a:p>
          <a:p>
            <a:pPr>
              <a:tabLst>
                <a:tab pos="342900" algn="l"/>
                <a:tab pos="800100" algn="l"/>
                <a:tab pos="1257300" algn="l"/>
                <a:tab pos="1714500" algn="l"/>
                <a:tab pos="2171700" algn="l"/>
              </a:tabLst>
              <a:defRPr sz="700"/>
            </a:pPr>
            <a:endParaRPr dirty="0"/>
          </a:p>
          <a:p>
            <a:pPr>
              <a:tabLst>
                <a:tab pos="342900" algn="l"/>
                <a:tab pos="800100" algn="l"/>
                <a:tab pos="1257300" algn="l"/>
                <a:tab pos="1714500" algn="l"/>
                <a:tab pos="2171700" algn="l"/>
              </a:tabLst>
            </a:pPr>
            <a:r>
              <a:rPr dirty="0"/>
              <a:t>	All of which may not be free of unintended consequences, such as the</a:t>
            </a:r>
          </a:p>
          <a:p>
            <a:pPr>
              <a:tabLst>
                <a:tab pos="342900" algn="l"/>
                <a:tab pos="800100" algn="l"/>
                <a:tab pos="1257300" algn="l"/>
                <a:tab pos="1714500" algn="l"/>
                <a:tab pos="2171700" algn="l"/>
              </a:tabLst>
              <a:defRPr sz="700"/>
            </a:pPr>
            <a:endParaRPr sz="400" dirty="0"/>
          </a:p>
          <a:p>
            <a:pPr>
              <a:tabLst>
                <a:tab pos="342900" algn="l"/>
                <a:tab pos="800100" algn="l"/>
                <a:tab pos="1257300" algn="l"/>
                <a:tab pos="1714500" algn="l"/>
                <a:tab pos="2171700" algn="l"/>
              </a:tabLst>
            </a:pPr>
            <a:r>
              <a:rPr dirty="0"/>
              <a:t>		 negative environmental impacts of at least today's PEV batteries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Rectangle 2"/>
          <p:cNvSpPr txBox="1">
            <a:spLocks noGrp="1"/>
          </p:cNvSpPr>
          <p:nvPr>
            <p:ph type="title"/>
          </p:nvPr>
        </p:nvSpPr>
        <p:spPr>
          <a:xfrm>
            <a:off x="304800" y="1955800"/>
            <a:ext cx="8534400" cy="675218"/>
          </a:xfrm>
          <a:prstGeom prst="rect">
            <a:avLst/>
          </a:prstGeom>
        </p:spPr>
        <p:txBody>
          <a:bodyPr/>
          <a:lstStyle>
            <a:lvl1pPr>
              <a:defRPr sz="2200" b="1">
                <a:solidFill>
                  <a:srgbClr val="FBC901"/>
                </a:solidFill>
              </a:defRPr>
            </a:lvl1pPr>
          </a:lstStyle>
          <a:p>
            <a:r>
              <a:t>Energy / Power Consumption of IDEAL Cars &amp; Trucks</a:t>
            </a:r>
          </a:p>
        </p:txBody>
      </p:sp>
      <p:sp>
        <p:nvSpPr>
          <p:cNvPr id="582"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Rectangle 2"/>
          <p:cNvSpPr txBox="1">
            <a:spLocks noGrp="1"/>
          </p:cNvSpPr>
          <p:nvPr>
            <p:ph type="title"/>
          </p:nvPr>
        </p:nvSpPr>
        <p:spPr>
          <a:xfrm>
            <a:off x="-25400" y="-1"/>
            <a:ext cx="9144000" cy="675219"/>
          </a:xfrm>
          <a:prstGeom prst="rect">
            <a:avLst/>
          </a:prstGeom>
        </p:spPr>
        <p:txBody>
          <a:bodyPr/>
          <a:lstStyle/>
          <a:p>
            <a:r>
              <a:t>Before moving on, we need one more bit of useful background:</a:t>
            </a:r>
          </a:p>
        </p:txBody>
      </p:sp>
      <p:sp>
        <p:nvSpPr>
          <p:cNvPr id="585" name="Rectangle 3"/>
          <p:cNvSpPr txBox="1">
            <a:spLocks noGrp="1"/>
          </p:cNvSpPr>
          <p:nvPr>
            <p:ph type="body" idx="1"/>
          </p:nvPr>
        </p:nvSpPr>
        <p:spPr>
          <a:xfrm>
            <a:off x="114300" y="782606"/>
            <a:ext cx="9045024" cy="5779654"/>
          </a:xfrm>
          <a:prstGeom prst="rect">
            <a:avLst/>
          </a:prstGeom>
        </p:spPr>
        <p:txBody>
          <a:bodyPr/>
          <a:lstStyle/>
          <a:p>
            <a:pPr>
              <a:tabLst>
                <a:tab pos="342900" algn="l"/>
                <a:tab pos="800100" algn="l"/>
                <a:tab pos="1257300" algn="l"/>
                <a:tab pos="1714500" algn="l"/>
                <a:tab pos="2171700" algn="l"/>
              </a:tabLst>
            </a:pPr>
            <a:r>
              <a:t>We discussed how much energy today's Cars &amp; Trucks </a:t>
            </a:r>
            <a:r>
              <a:rPr b="1"/>
              <a:t>STORE</a:t>
            </a:r>
            <a:r>
              <a:t> onboard,</a:t>
            </a:r>
          </a:p>
          <a:p>
            <a:pPr>
              <a:tabLst>
                <a:tab pos="342900" algn="l"/>
                <a:tab pos="800100" algn="l"/>
                <a:tab pos="1257300" algn="l"/>
                <a:tab pos="1714500" algn="l"/>
                <a:tab pos="2171700" algn="l"/>
              </a:tabLst>
              <a:defRPr sz="700"/>
            </a:pPr>
            <a:endParaRPr/>
          </a:p>
          <a:p>
            <a:pPr>
              <a:tabLst>
                <a:tab pos="342900" algn="l"/>
                <a:tab pos="800100" algn="l"/>
                <a:tab pos="1257300" algn="l"/>
                <a:tab pos="1714500" algn="l"/>
                <a:tab pos="2171700" algn="l"/>
              </a:tabLst>
            </a:pPr>
            <a:r>
              <a:t>	and what fraction of that energy ultimately makes it to those vehicles' wheels</a:t>
            </a:r>
          </a:p>
          <a:p>
            <a:pPr>
              <a:tabLst>
                <a:tab pos="342900" algn="l"/>
                <a:tab pos="800100" algn="l"/>
                <a:tab pos="1257300" algn="l"/>
                <a:tab pos="1714500" algn="l"/>
                <a:tab pos="2171700" algn="l"/>
              </a:tabLst>
              <a:defRPr sz="800"/>
            </a:pPr>
            <a:endParaRPr/>
          </a:p>
          <a:p>
            <a:pPr>
              <a:tabLst>
                <a:tab pos="342900" algn="l"/>
                <a:tab pos="800100" algn="l"/>
                <a:tab pos="1257300" algn="l"/>
                <a:tab pos="1714500" algn="l"/>
                <a:tab pos="2171700" algn="l"/>
              </a:tabLst>
            </a:pPr>
            <a:r>
              <a:t>But we never figured how much energy a vehicle of a certain size, shape &amp; mass </a:t>
            </a:r>
          </a:p>
          <a:p>
            <a:pPr>
              <a:tabLst>
                <a:tab pos="342900" algn="l"/>
                <a:tab pos="800100" algn="l"/>
                <a:tab pos="1257300" algn="l"/>
                <a:tab pos="1714500" algn="l"/>
                <a:tab pos="2171700" algn="l"/>
              </a:tabLst>
              <a:defRPr sz="700"/>
            </a:pPr>
            <a:endParaRPr/>
          </a:p>
          <a:p>
            <a:pPr>
              <a:tabLst>
                <a:tab pos="342900" algn="l"/>
                <a:tab pos="800100" algn="l"/>
                <a:tab pos="1257300" algn="l"/>
                <a:tab pos="1714500" algn="l"/>
                <a:tab pos="2171700" algn="l"/>
              </a:tabLst>
            </a:pPr>
            <a:r>
              <a:t>	</a:t>
            </a:r>
            <a:r>
              <a:rPr b="1"/>
              <a:t>NEEDS</a:t>
            </a:r>
            <a:r>
              <a:t> at its wheels to move in a certain way (slow vs. fast, steady vs. stop &amp; go) </a:t>
            </a:r>
          </a:p>
          <a:p>
            <a:pPr>
              <a:tabLst>
                <a:tab pos="342900" algn="l"/>
                <a:tab pos="800100" algn="l"/>
                <a:tab pos="1257300" algn="l"/>
                <a:tab pos="1714500" algn="l"/>
                <a:tab pos="2171700" algn="l"/>
              </a:tabLst>
              <a:defRPr sz="900"/>
            </a:pPr>
            <a:endParaRPr/>
          </a:p>
          <a:p>
            <a:pPr>
              <a:tabLst>
                <a:tab pos="342900" algn="l"/>
                <a:tab pos="800100" algn="l"/>
                <a:tab pos="1257300" algn="l"/>
                <a:tab pos="1714500" algn="l"/>
                <a:tab pos="2171700" algn="l"/>
              </a:tabLst>
              <a:defRPr b="1">
                <a:solidFill>
                  <a:srgbClr val="FBC901"/>
                </a:solidFill>
              </a:defRPr>
            </a:pPr>
            <a:r>
              <a:t>That information will strongly affect the design and use of future vehicles</a:t>
            </a:r>
          </a:p>
          <a:p>
            <a:pPr>
              <a:tabLst>
                <a:tab pos="342900" algn="l"/>
                <a:tab pos="800100" algn="l"/>
                <a:tab pos="1257300" algn="l"/>
                <a:tab pos="1714500" algn="l"/>
                <a:tab pos="2171700" algn="l"/>
              </a:tabLst>
              <a:defRPr sz="700"/>
            </a:pPr>
            <a:endParaRPr/>
          </a:p>
          <a:p>
            <a:pPr>
              <a:tabLst>
                <a:tab pos="342900" algn="l"/>
                <a:tab pos="800100" algn="l"/>
                <a:tab pos="1257300" algn="l"/>
                <a:tab pos="1714500" algn="l"/>
                <a:tab pos="2171700" algn="l"/>
              </a:tabLst>
            </a:pPr>
            <a:r>
              <a:t>	Accurate answers are a lot of work, but approximate answers are surprisingly easy</a:t>
            </a:r>
          </a:p>
          <a:p>
            <a:pPr>
              <a:tabLst>
                <a:tab pos="342900" algn="l"/>
                <a:tab pos="800100" algn="l"/>
                <a:tab pos="1257300" algn="l"/>
                <a:tab pos="1714500" algn="l"/>
                <a:tab pos="2171700" algn="l"/>
              </a:tabLst>
              <a:defRPr sz="700"/>
            </a:pPr>
            <a:endParaRPr/>
          </a:p>
          <a:p>
            <a:pPr>
              <a:tabLst>
                <a:tab pos="342900" algn="l"/>
                <a:tab pos="800100" algn="l"/>
                <a:tab pos="1257300" algn="l"/>
                <a:tab pos="1714500" algn="l"/>
                <a:tab pos="2171700" algn="l"/>
              </a:tabLst>
            </a:pPr>
            <a:r>
              <a:t>		All we've got to do is resurrect a bit high school science </a:t>
            </a:r>
          </a:p>
          <a:p>
            <a:pPr>
              <a:tabLst>
                <a:tab pos="342900" algn="l"/>
                <a:tab pos="800100" algn="l"/>
                <a:tab pos="1257300" algn="l"/>
                <a:tab pos="1714500" algn="l"/>
                <a:tab pos="2171700" algn="l"/>
              </a:tabLst>
              <a:defRPr sz="700"/>
            </a:pPr>
            <a:endParaRPr/>
          </a:p>
          <a:p>
            <a:pPr>
              <a:tabLst>
                <a:tab pos="342900" algn="l"/>
                <a:tab pos="800100" algn="l"/>
                <a:tab pos="1257300" algn="l"/>
                <a:tab pos="1714500" algn="l"/>
                <a:tab pos="2171700" algn="l"/>
              </a:tabLst>
            </a:pPr>
            <a:r>
              <a:t>			Specifically: Sir Isaac Newton's laws of motion</a:t>
            </a:r>
          </a:p>
          <a:p>
            <a:pPr>
              <a:tabLst>
                <a:tab pos="342900" algn="l"/>
                <a:tab pos="800100" algn="l"/>
                <a:tab pos="1257300" algn="l"/>
                <a:tab pos="1714500" algn="l"/>
                <a:tab pos="2171700" algn="l"/>
              </a:tabLst>
              <a:defRPr sz="900"/>
            </a:pPr>
            <a:endParaRPr/>
          </a:p>
          <a:p>
            <a:pPr>
              <a:tabLst>
                <a:tab pos="342900" algn="l"/>
                <a:tab pos="800100" algn="l"/>
                <a:tab pos="1257300" algn="l"/>
                <a:tab pos="1714500" algn="l"/>
                <a:tab pos="2171700" algn="l"/>
              </a:tabLst>
            </a:pPr>
            <a:r>
              <a:t>Easy, at least, if we cheat a little by considering only the </a:t>
            </a:r>
            <a:r>
              <a:rPr b="1"/>
              <a:t>biggest</a:t>
            </a:r>
            <a:r>
              <a:t> moving things:</a:t>
            </a:r>
          </a:p>
          <a:p>
            <a:pPr>
              <a:tabLst>
                <a:tab pos="342900" algn="l"/>
                <a:tab pos="800100" algn="l"/>
                <a:tab pos="1257300" algn="l"/>
                <a:tab pos="1714500" algn="l"/>
                <a:tab pos="2171700" algn="l"/>
              </a:tabLst>
              <a:defRPr sz="700"/>
            </a:pPr>
            <a:endParaRPr/>
          </a:p>
          <a:p>
            <a:pPr>
              <a:tabLst>
                <a:tab pos="342900" algn="l"/>
                <a:tab pos="800100" algn="l"/>
                <a:tab pos="1257300" algn="l"/>
                <a:tab pos="1714500" algn="l"/>
                <a:tab pos="2171700" algn="l"/>
              </a:tabLst>
            </a:pPr>
            <a:r>
              <a:t>	the car (as a single unit) and the air (as uniformly moving volumes)</a:t>
            </a:r>
          </a:p>
          <a:p>
            <a:pPr>
              <a:tabLst>
                <a:tab pos="342900" algn="l"/>
                <a:tab pos="800100" algn="l"/>
                <a:tab pos="1257300" algn="l"/>
                <a:tab pos="1714500" algn="l"/>
                <a:tab pos="2171700" algn="l"/>
              </a:tabLst>
              <a:defRPr sz="800"/>
            </a:pPr>
            <a:endParaRPr/>
          </a:p>
          <a:p>
            <a:pPr>
              <a:tabLst>
                <a:tab pos="342900" algn="l"/>
                <a:tab pos="800100" algn="l"/>
                <a:tab pos="1257300" algn="l"/>
                <a:tab pos="1714500" algn="l"/>
                <a:tab pos="2171700" algn="l"/>
              </a:tabLst>
            </a:pPr>
            <a:r>
              <a:t>By neglecting smaller moving things (e.g., atoms or gas molecules) we ignore heating</a:t>
            </a:r>
          </a:p>
          <a:p>
            <a:pPr>
              <a:tabLst>
                <a:tab pos="342900" algn="l"/>
                <a:tab pos="800100" algn="l"/>
                <a:tab pos="1257300" algn="l"/>
                <a:tab pos="1714500" algn="l"/>
                <a:tab pos="2171700" algn="l"/>
              </a:tabLst>
              <a:defRPr sz="700"/>
            </a:pPr>
            <a:r>
              <a:t>	</a:t>
            </a:r>
          </a:p>
          <a:p>
            <a:pPr>
              <a:tabLst>
                <a:tab pos="342900" algn="l"/>
                <a:tab pos="800100" algn="l"/>
                <a:tab pos="1257300" algn="l"/>
                <a:tab pos="1714500" algn="l"/>
                <a:tab pos="2171700" algn="l"/>
              </a:tabLst>
            </a:pPr>
            <a:r>
              <a:t>	But the resulting predictions are still accurate enough to be very, very useful</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Rectangle 2"/>
          <p:cNvSpPr txBox="1">
            <a:spLocks noGrp="1"/>
          </p:cNvSpPr>
          <p:nvPr>
            <p:ph type="title"/>
          </p:nvPr>
        </p:nvSpPr>
        <p:spPr>
          <a:xfrm>
            <a:off x="304800" y="0"/>
            <a:ext cx="8763000" cy="609600"/>
          </a:xfrm>
          <a:prstGeom prst="rect">
            <a:avLst/>
          </a:prstGeom>
        </p:spPr>
        <p:txBody>
          <a:bodyPr/>
          <a:lstStyle/>
          <a:p>
            <a:pPr>
              <a:defRPr sz="2200" i="1"/>
            </a:pPr>
            <a:r>
              <a:rPr sz="2000" b="1">
                <a:solidFill>
                  <a:srgbClr val="FBC901"/>
                </a:solidFill>
              </a:rPr>
              <a:t>Physics MODEL 1:  </a:t>
            </a:r>
            <a:r>
              <a:rPr sz="2000" b="1">
                <a:solidFill>
                  <a:srgbClr val="FFCC66"/>
                </a:solidFill>
              </a:rPr>
              <a:t>Stop-and-Go Vehicle </a:t>
            </a:r>
            <a:r>
              <a:rPr sz="2000" b="1" baseline="31999">
                <a:solidFill>
                  <a:srgbClr val="FFCC66"/>
                </a:solidFill>
              </a:rPr>
              <a:t>1</a:t>
            </a:r>
          </a:p>
        </p:txBody>
      </p:sp>
      <p:sp>
        <p:nvSpPr>
          <p:cNvPr id="588" name="Rectangle 3"/>
          <p:cNvSpPr txBox="1">
            <a:spLocks noGrp="1"/>
          </p:cNvSpPr>
          <p:nvPr>
            <p:ph type="body" idx="1"/>
          </p:nvPr>
        </p:nvSpPr>
        <p:spPr>
          <a:xfrm>
            <a:off x="139700" y="634319"/>
            <a:ext cx="9169400" cy="5925183"/>
          </a:xfrm>
          <a:prstGeom prst="rect">
            <a:avLst/>
          </a:prstGeom>
        </p:spPr>
        <p:txBody>
          <a:bodyPr/>
          <a:lstStyle/>
          <a:p>
            <a:pPr>
              <a:tabLst>
                <a:tab pos="292100" algn="l"/>
                <a:tab pos="635000" algn="l"/>
                <a:tab pos="1092200" algn="l"/>
                <a:tab pos="1663700" algn="l"/>
                <a:tab pos="2120900" algn="l"/>
              </a:tabLst>
              <a:defRPr sz="1800"/>
            </a:pPr>
            <a:r>
              <a:t>Assume vehicle moves a distance </a:t>
            </a:r>
            <a:r>
              <a:rPr b="1">
                <a:solidFill>
                  <a:srgbClr val="FFCB46"/>
                </a:solidFill>
              </a:rPr>
              <a:t>L</a:t>
            </a:r>
            <a:r>
              <a:t>, at velocity </a:t>
            </a:r>
            <a:r>
              <a:rPr b="1">
                <a:solidFill>
                  <a:srgbClr val="FFCB46"/>
                </a:solidFill>
              </a:rPr>
              <a:t>v</a:t>
            </a:r>
            <a:r>
              <a:rPr b="1" baseline="-25000">
                <a:solidFill>
                  <a:srgbClr val="FFCB46"/>
                </a:solidFill>
              </a:rPr>
              <a:t>max</a:t>
            </a:r>
            <a:r>
              <a:t>, stops, then repeats this cycle</a:t>
            </a:r>
          </a:p>
          <a:p>
            <a:pPr>
              <a:tabLst>
                <a:tab pos="292100" algn="l"/>
                <a:tab pos="635000" algn="l"/>
                <a:tab pos="1092200" algn="l"/>
                <a:tab pos="1663700" algn="l"/>
                <a:tab pos="2120900" algn="l"/>
              </a:tabLst>
              <a:defRPr sz="700"/>
            </a:pPr>
            <a:endParaRPr/>
          </a:p>
          <a:p>
            <a:pPr>
              <a:tabLst>
                <a:tab pos="292100" algn="l"/>
                <a:tab pos="635000" algn="l"/>
                <a:tab pos="1092200" algn="l"/>
                <a:tab pos="1663700" algn="l"/>
                <a:tab pos="2120900" algn="l"/>
              </a:tabLst>
              <a:defRPr sz="1800"/>
            </a:pPr>
            <a:r>
              <a:rPr sz="900"/>
              <a:t>	</a:t>
            </a:r>
            <a:r>
              <a:t>At the start of each cycle, fuel energy is transformed into vehicle kinetic energy of:</a:t>
            </a:r>
          </a:p>
          <a:p>
            <a:pPr>
              <a:tabLst>
                <a:tab pos="292100" algn="l"/>
                <a:tab pos="635000" algn="l"/>
                <a:tab pos="1092200" algn="l"/>
                <a:tab pos="1663700" algn="l"/>
                <a:tab pos="2120900" algn="l"/>
              </a:tabLst>
              <a:defRPr sz="700"/>
            </a:pPr>
            <a:endParaRPr/>
          </a:p>
          <a:p>
            <a:pPr algn="ctr">
              <a:tabLst>
                <a:tab pos="292100" algn="l"/>
                <a:tab pos="635000" algn="l"/>
                <a:tab pos="1092200" algn="l"/>
                <a:tab pos="1663700" algn="l"/>
                <a:tab pos="2120900" algn="l"/>
              </a:tabLst>
              <a:defRPr sz="1900" b="1"/>
            </a:pPr>
            <a:r>
              <a:t>E</a:t>
            </a:r>
            <a:r>
              <a:rPr baseline="-24000"/>
              <a:t>vehicle_kinetic</a:t>
            </a:r>
            <a:r>
              <a:t> = ½ M</a:t>
            </a:r>
            <a:r>
              <a:rPr baseline="-24000"/>
              <a:t>vehicle</a:t>
            </a:r>
            <a:r>
              <a:t> v</a:t>
            </a:r>
            <a:r>
              <a:rPr baseline="-24000"/>
              <a:t>max</a:t>
            </a:r>
            <a:r>
              <a:t> </a:t>
            </a:r>
            <a:r>
              <a:rPr baseline="30105"/>
              <a:t>2</a:t>
            </a:r>
          </a:p>
          <a:p>
            <a:pPr>
              <a:tabLst>
                <a:tab pos="292100" algn="l"/>
                <a:tab pos="635000" algn="l"/>
                <a:tab pos="1092200" algn="l"/>
                <a:tab pos="1663700" algn="l"/>
                <a:tab pos="2120900" algn="l"/>
              </a:tabLst>
              <a:defRPr sz="700"/>
            </a:pPr>
            <a:endParaRPr/>
          </a:p>
          <a:p>
            <a:pPr>
              <a:tabLst>
                <a:tab pos="292100" algn="l"/>
                <a:tab pos="635000" algn="l"/>
                <a:tab pos="1092200" algn="l"/>
                <a:tab pos="1663700" algn="l"/>
                <a:tab pos="2120900" algn="l"/>
              </a:tabLst>
              <a:defRPr sz="1800"/>
            </a:pPr>
            <a:r>
              <a:t>As in all of these models, energy put into air heating is neglected</a:t>
            </a:r>
          </a:p>
          <a:p>
            <a:pPr>
              <a:tabLst>
                <a:tab pos="292100" algn="l"/>
                <a:tab pos="635000" algn="l"/>
                <a:tab pos="1092200" algn="l"/>
                <a:tab pos="1663700" algn="l"/>
                <a:tab pos="2120900" algn="l"/>
              </a:tabLst>
              <a:defRPr sz="700"/>
            </a:pPr>
            <a:endParaRPr/>
          </a:p>
          <a:p>
            <a:pPr>
              <a:tabLst>
                <a:tab pos="292100" algn="l"/>
                <a:tab pos="635000" algn="l"/>
                <a:tab pos="1092200" algn="l"/>
                <a:tab pos="1663700" algn="l"/>
                <a:tab pos="2120900" algn="l"/>
              </a:tabLst>
              <a:defRPr sz="1800"/>
            </a:pPr>
            <a:r>
              <a:t>But if vehicle never goes very fast, energy put into moving blocks of air is </a:t>
            </a:r>
            <a:r>
              <a:rPr b="1"/>
              <a:t>also</a:t>
            </a:r>
            <a:r>
              <a:t> small</a:t>
            </a:r>
          </a:p>
          <a:p>
            <a:pPr>
              <a:tabLst>
                <a:tab pos="292100" algn="l"/>
                <a:tab pos="635000" algn="l"/>
                <a:tab pos="1092200" algn="l"/>
                <a:tab pos="1663700" algn="l"/>
                <a:tab pos="2120900" algn="l"/>
              </a:tabLst>
              <a:defRPr sz="700"/>
            </a:pPr>
            <a:endParaRPr/>
          </a:p>
          <a:p>
            <a:pPr>
              <a:tabLst>
                <a:tab pos="292100" algn="l"/>
                <a:tab pos="635000" algn="l"/>
                <a:tab pos="1092200" algn="l"/>
                <a:tab pos="1663700" algn="l"/>
                <a:tab pos="2120900" algn="l"/>
              </a:tabLst>
              <a:defRPr sz="1800"/>
            </a:pPr>
            <a:r>
              <a:t>Leaving the above vehicle kinetic energy as the major expenditure of energy</a:t>
            </a:r>
          </a:p>
          <a:p>
            <a:pPr>
              <a:tabLst>
                <a:tab pos="292100" algn="l"/>
                <a:tab pos="635000" algn="l"/>
                <a:tab pos="1092200" algn="l"/>
                <a:tab pos="1663700" algn="l"/>
                <a:tab pos="2120900" algn="l"/>
              </a:tabLst>
              <a:defRPr sz="700"/>
            </a:pPr>
            <a:endParaRPr/>
          </a:p>
          <a:p>
            <a:pPr>
              <a:tabLst>
                <a:tab pos="292100" algn="l"/>
                <a:tab pos="635000" algn="l"/>
                <a:tab pos="1092200" algn="l"/>
                <a:tab pos="1663700" algn="l"/>
                <a:tab pos="2120900" algn="l"/>
              </a:tabLst>
              <a:defRPr sz="1800"/>
            </a:pPr>
            <a:r>
              <a:t>	That energy (almost alone) carries the vehicle a distance L, yielding:</a:t>
            </a:r>
          </a:p>
          <a:p>
            <a:pPr>
              <a:tabLst>
                <a:tab pos="292100" algn="l"/>
                <a:tab pos="635000" algn="l"/>
                <a:tab pos="1092200" algn="l"/>
                <a:tab pos="1663700" algn="l"/>
                <a:tab pos="2120900" algn="l"/>
              </a:tabLst>
              <a:defRPr sz="700"/>
            </a:pPr>
            <a:endParaRPr/>
          </a:p>
          <a:p>
            <a:pPr algn="ctr">
              <a:tabLst>
                <a:tab pos="292100" algn="l"/>
                <a:tab pos="635000" algn="l"/>
                <a:tab pos="1092200" algn="l"/>
                <a:tab pos="1663700" algn="l"/>
                <a:tab pos="2120900" algn="l"/>
              </a:tabLst>
              <a:defRPr sz="1900"/>
            </a:pPr>
            <a:r>
              <a:rPr b="1">
                <a:solidFill>
                  <a:srgbClr val="FBC901"/>
                </a:solidFill>
              </a:rPr>
              <a:t>Energy per distance</a:t>
            </a:r>
            <a:r>
              <a:rPr b="1" baseline="-5999">
                <a:solidFill>
                  <a:srgbClr val="FBC901"/>
                </a:solidFill>
              </a:rPr>
              <a:t> stop_go</a:t>
            </a:r>
            <a:r>
              <a:rPr b="1">
                <a:solidFill>
                  <a:srgbClr val="FBC901"/>
                </a:solidFill>
              </a:rPr>
              <a:t> = M</a:t>
            </a:r>
            <a:r>
              <a:rPr b="1" baseline="-24000">
                <a:solidFill>
                  <a:srgbClr val="FBC901"/>
                </a:solidFill>
              </a:rPr>
              <a:t>vehicle</a:t>
            </a:r>
            <a:r>
              <a:rPr b="1">
                <a:solidFill>
                  <a:srgbClr val="FBC901"/>
                </a:solidFill>
              </a:rPr>
              <a:t> v</a:t>
            </a:r>
            <a:r>
              <a:rPr b="1" baseline="-24000">
                <a:solidFill>
                  <a:srgbClr val="FBC901"/>
                </a:solidFill>
              </a:rPr>
              <a:t>max</a:t>
            </a:r>
            <a:r>
              <a:rPr b="1">
                <a:solidFill>
                  <a:srgbClr val="FBC901"/>
                </a:solidFill>
              </a:rPr>
              <a:t> </a:t>
            </a:r>
            <a:r>
              <a:rPr b="1" baseline="30105">
                <a:solidFill>
                  <a:srgbClr val="FBC901"/>
                </a:solidFill>
              </a:rPr>
              <a:t>2</a:t>
            </a:r>
            <a:r>
              <a:rPr b="1" baseline="-1894">
                <a:solidFill>
                  <a:srgbClr val="FBC901"/>
                </a:solidFill>
              </a:rPr>
              <a:t> / 2 L</a:t>
            </a:r>
            <a:endParaRPr b="1" baseline="30105">
              <a:solidFill>
                <a:srgbClr val="FBC901"/>
              </a:solidFill>
            </a:endParaRPr>
          </a:p>
          <a:p>
            <a:pPr>
              <a:tabLst>
                <a:tab pos="292100" algn="l"/>
                <a:tab pos="635000" algn="l"/>
                <a:tab pos="1092200" algn="l"/>
                <a:tab pos="1663700" algn="l"/>
                <a:tab pos="2120900" algn="l"/>
              </a:tabLst>
              <a:defRPr sz="900"/>
            </a:pPr>
            <a:endParaRPr/>
          </a:p>
          <a:p>
            <a:pPr>
              <a:tabLst>
                <a:tab pos="292100" algn="l"/>
                <a:tab pos="635000" algn="l"/>
                <a:tab pos="1092200" algn="l"/>
                <a:tab pos="1663700" algn="l"/>
                <a:tab pos="2120900" algn="l"/>
              </a:tabLst>
              <a:defRPr sz="1800"/>
            </a:pPr>
            <a:r>
              <a:t>OR, the rate of energy consumption while the vehicle is moving = Δ E / Δtime = Power</a:t>
            </a:r>
          </a:p>
          <a:p>
            <a:pPr marL="0" lvl="1" indent="640896">
              <a:buSzTx/>
              <a:buNone/>
              <a:tabLst>
                <a:tab pos="292100" algn="l"/>
                <a:tab pos="635000" algn="l"/>
                <a:tab pos="1092200" algn="l"/>
                <a:tab pos="1663700" algn="l"/>
                <a:tab pos="2120900" algn="l"/>
              </a:tabLst>
              <a:defRPr sz="800"/>
            </a:pPr>
            <a:endParaRPr/>
          </a:p>
          <a:p>
            <a:pPr>
              <a:tabLst>
                <a:tab pos="292100" algn="l"/>
                <a:tab pos="635000" algn="l"/>
                <a:tab pos="1092200" algn="l"/>
                <a:tab pos="1663700" algn="l"/>
                <a:tab pos="2120900" algn="l"/>
              </a:tabLst>
              <a:defRPr sz="1800"/>
            </a:pPr>
            <a:r>
              <a:t>	Over moving part of cycle:      Δ E = ½ M</a:t>
            </a:r>
            <a:r>
              <a:rPr baseline="-25000"/>
              <a:t>vehicle</a:t>
            </a:r>
            <a:r>
              <a:t> v</a:t>
            </a:r>
            <a:r>
              <a:rPr baseline="-25000"/>
              <a:t>max</a:t>
            </a:r>
            <a:r>
              <a:rPr baseline="30000"/>
              <a:t>2           </a:t>
            </a:r>
            <a:r>
              <a:t>Δtime = L / v</a:t>
            </a:r>
            <a:r>
              <a:rPr baseline="-5999"/>
              <a:t>max</a:t>
            </a:r>
            <a:r>
              <a:t>  yielding:</a:t>
            </a:r>
          </a:p>
          <a:p>
            <a:pPr>
              <a:tabLst>
                <a:tab pos="292100" algn="l"/>
                <a:tab pos="635000" algn="l"/>
                <a:tab pos="1092200" algn="l"/>
                <a:tab pos="1663700" algn="l"/>
                <a:tab pos="2120900" algn="l"/>
              </a:tabLst>
              <a:defRPr sz="700"/>
            </a:pPr>
            <a:endParaRPr/>
          </a:p>
          <a:p>
            <a:pPr algn="ctr">
              <a:tabLst>
                <a:tab pos="292100" algn="l"/>
                <a:tab pos="635000" algn="l"/>
                <a:tab pos="1092200" algn="l"/>
                <a:tab pos="1663700" algn="l"/>
                <a:tab pos="2120900" algn="l"/>
              </a:tabLst>
              <a:defRPr sz="1900"/>
            </a:pPr>
            <a:r>
              <a:rPr b="1">
                <a:solidFill>
                  <a:srgbClr val="FFCC66"/>
                </a:solidFill>
              </a:rPr>
              <a:t>Power</a:t>
            </a:r>
            <a:r>
              <a:rPr b="1" baseline="-24000">
                <a:solidFill>
                  <a:srgbClr val="FFCC66"/>
                </a:solidFill>
              </a:rPr>
              <a:t>stop_go</a:t>
            </a:r>
            <a:r>
              <a:rPr b="1">
                <a:solidFill>
                  <a:srgbClr val="FFCC66"/>
                </a:solidFill>
              </a:rPr>
              <a:t> =  M</a:t>
            </a:r>
            <a:r>
              <a:rPr b="1" baseline="-24000">
                <a:solidFill>
                  <a:srgbClr val="FFCC66"/>
                </a:solidFill>
              </a:rPr>
              <a:t>vehicle</a:t>
            </a:r>
            <a:r>
              <a:rPr b="1">
                <a:solidFill>
                  <a:srgbClr val="FFCC66"/>
                </a:solidFill>
              </a:rPr>
              <a:t> v</a:t>
            </a:r>
            <a:r>
              <a:rPr b="1" baseline="-5999">
                <a:solidFill>
                  <a:srgbClr val="FFCC66"/>
                </a:solidFill>
              </a:rPr>
              <a:t>max</a:t>
            </a:r>
            <a:r>
              <a:rPr b="1" baseline="30105">
                <a:solidFill>
                  <a:srgbClr val="FFCC66"/>
                </a:solidFill>
              </a:rPr>
              <a:t>3</a:t>
            </a:r>
            <a:r>
              <a:rPr b="1">
                <a:solidFill>
                  <a:srgbClr val="FFCC66"/>
                </a:solidFill>
              </a:rPr>
              <a:t> / 2 L</a:t>
            </a:r>
          </a:p>
          <a:p>
            <a:pPr>
              <a:tabLst>
                <a:tab pos="292100" algn="l"/>
                <a:tab pos="635000" algn="l"/>
                <a:tab pos="1092200" algn="l"/>
                <a:tab pos="1663700" algn="l"/>
                <a:tab pos="2120900" algn="l"/>
              </a:tabLst>
              <a:defRPr sz="900"/>
            </a:pPr>
            <a:endParaRPr/>
          </a:p>
          <a:p>
            <a:pPr algn="ctr">
              <a:tabLst>
                <a:tab pos="292100" algn="l"/>
                <a:tab pos="635000" algn="l"/>
                <a:tab pos="1092200" algn="l"/>
                <a:tab pos="1663700" algn="l"/>
                <a:tab pos="2120900" algn="l"/>
              </a:tabLst>
              <a:defRPr sz="1800">
                <a:solidFill>
                  <a:srgbClr val="FBC901"/>
                </a:solidFill>
              </a:defRPr>
            </a:pPr>
            <a:r>
              <a:t>This model approximates </a:t>
            </a:r>
            <a:r>
              <a:rPr b="1"/>
              <a:t>Car &amp; Truck city driving</a:t>
            </a:r>
          </a:p>
        </p:txBody>
      </p:sp>
      <p:sp>
        <p:nvSpPr>
          <p:cNvPr id="589" name="Rectangle 5"/>
          <p:cNvSpPr txBox="1"/>
          <p:nvPr/>
        </p:nvSpPr>
        <p:spPr>
          <a:xfrm>
            <a:off x="304800" y="6584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400"/>
              </a:spcBef>
              <a:tabLst>
                <a:tab pos="292100" algn="l"/>
                <a:tab pos="635000" algn="l"/>
                <a:tab pos="1092200" algn="l"/>
                <a:tab pos="1663700" algn="l"/>
                <a:tab pos="2120900" algn="l"/>
              </a:tabLst>
              <a:defRPr sz="1200" b="0" i="1">
                <a:solidFill>
                  <a:srgbClr val="059797"/>
                </a:solidFill>
                <a:effectLst>
                  <a:outerShdw blurRad="38100" dist="38100" dir="2700000" rotWithShape="0">
                    <a:srgbClr val="000000"/>
                  </a:outerShdw>
                </a:effectLst>
                <a:latin typeface="+mn-lt"/>
                <a:ea typeface="+mn-ea"/>
                <a:cs typeface="+mn-cs"/>
                <a:sym typeface="Arial"/>
              </a:defRPr>
            </a:pPr>
            <a:r>
              <a:t>1) This and models that follow build upon David J.C. McKay's chapters "Cars II" (</a:t>
            </a:r>
            <a:r>
              <a:rPr u="sng">
                <a:uFill>
                  <a:solidFill>
                    <a:srgbClr val="00CCFF"/>
                  </a:solidFill>
                </a:uFill>
                <a:hlinkClick r:id="rId2"/>
              </a:rPr>
              <a:t>link</a:t>
            </a:r>
            <a:r>
              <a:t>) &amp; "Planes II"  (</a:t>
            </a:r>
            <a:r>
              <a:rPr u="sng">
                <a:uFill>
                  <a:solidFill>
                    <a:srgbClr val="00CCFF"/>
                  </a:solidFill>
                </a:uFill>
                <a:hlinkClick r:id="rId3"/>
              </a:rPr>
              <a:t>link</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Rectangle 5"/>
          <p:cNvSpPr txBox="1"/>
          <p:nvPr/>
        </p:nvSpPr>
        <p:spPr>
          <a:xfrm>
            <a:off x="304800" y="65715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Car image from: www.clipartlord.com/category/transportation-clip-art/</a:t>
            </a:r>
          </a:p>
        </p:txBody>
      </p:sp>
      <p:sp>
        <p:nvSpPr>
          <p:cNvPr id="592" name="Rectangle 2"/>
          <p:cNvSpPr txBox="1">
            <a:spLocks noGrp="1"/>
          </p:cNvSpPr>
          <p:nvPr>
            <p:ph type="title"/>
          </p:nvPr>
        </p:nvSpPr>
        <p:spPr>
          <a:xfrm>
            <a:off x="304800" y="-1439"/>
            <a:ext cx="8534400" cy="582415"/>
          </a:xfrm>
          <a:prstGeom prst="rect">
            <a:avLst/>
          </a:prstGeom>
        </p:spPr>
        <p:txBody>
          <a:bodyPr/>
          <a:lstStyle>
            <a:lvl1pPr>
              <a:defRPr sz="2000" b="1" i="1">
                <a:solidFill>
                  <a:srgbClr val="FBC901"/>
                </a:solidFill>
              </a:defRPr>
            </a:lvl1pPr>
          </a:lstStyle>
          <a:p>
            <a:r>
              <a:t>Physics MODEL 2:  Steadily Moving Vehicle</a:t>
            </a:r>
          </a:p>
        </p:txBody>
      </p:sp>
      <p:sp>
        <p:nvSpPr>
          <p:cNvPr id="593" name="Rectangle 3"/>
          <p:cNvSpPr txBox="1">
            <a:spLocks noGrp="1"/>
          </p:cNvSpPr>
          <p:nvPr>
            <p:ph type="body" sz="half" idx="1"/>
          </p:nvPr>
        </p:nvSpPr>
        <p:spPr>
          <a:xfrm>
            <a:off x="88900" y="691915"/>
            <a:ext cx="8991600" cy="2485877"/>
          </a:xfrm>
          <a:prstGeom prst="rect">
            <a:avLst/>
          </a:prstGeom>
        </p:spPr>
        <p:txBody>
          <a:bodyPr/>
          <a:lstStyle/>
          <a:p>
            <a:pPr>
              <a:tabLst>
                <a:tab pos="279400" algn="l"/>
                <a:tab pos="622300" algn="l"/>
                <a:tab pos="1079500" algn="l"/>
                <a:tab pos="1536700" algn="l"/>
                <a:tab pos="1993900" algn="l"/>
                <a:tab pos="2451100" algn="l"/>
              </a:tabLst>
              <a:defRPr sz="1800"/>
            </a:pPr>
            <a:r>
              <a:t>Which is mostly what is going on during long trips:</a:t>
            </a:r>
          </a:p>
          <a:p>
            <a:pPr>
              <a:tabLst>
                <a:tab pos="279400" algn="l"/>
                <a:tab pos="622300" algn="l"/>
                <a:tab pos="1079500" algn="l"/>
                <a:tab pos="1536700" algn="l"/>
                <a:tab pos="1993900" algn="l"/>
                <a:tab pos="2451100" algn="l"/>
              </a:tabLst>
              <a:defRPr sz="700"/>
            </a:pPr>
            <a:endParaRPr/>
          </a:p>
          <a:p>
            <a:pPr>
              <a:tabLst>
                <a:tab pos="279400" algn="l"/>
                <a:tab pos="622300" algn="l"/>
                <a:tab pos="1079500" algn="l"/>
                <a:tab pos="1536700" algn="l"/>
                <a:tab pos="1993900" algn="l"/>
                <a:tab pos="2451100" algn="l"/>
              </a:tabLst>
              <a:defRPr sz="1800"/>
            </a:pPr>
            <a:r>
              <a:t>	Then, the interval between accelerations is </a:t>
            </a:r>
            <a:r>
              <a:rPr b="1"/>
              <a:t>vastly</a:t>
            </a:r>
            <a:r>
              <a:t> stretched out</a:t>
            </a:r>
          </a:p>
          <a:p>
            <a:pPr>
              <a:tabLst>
                <a:tab pos="279400" algn="l"/>
                <a:tab pos="622300" algn="l"/>
                <a:tab pos="1079500" algn="l"/>
                <a:tab pos="1536700" algn="l"/>
                <a:tab pos="1993900" algn="l"/>
                <a:tab pos="2451100" algn="l"/>
              </a:tabLst>
              <a:defRPr sz="700"/>
            </a:pPr>
            <a:endParaRPr/>
          </a:p>
          <a:p>
            <a:pPr marL="0" lvl="1" indent="640896">
              <a:buSzTx/>
              <a:buNone/>
              <a:tabLst>
                <a:tab pos="279400" algn="l"/>
                <a:tab pos="622300" algn="l"/>
                <a:tab pos="1079500" algn="l"/>
                <a:tab pos="1536700" algn="l"/>
                <a:tab pos="1993900" algn="l"/>
                <a:tab pos="2451100" algn="l"/>
              </a:tabLst>
              <a:defRPr sz="1800"/>
            </a:pPr>
            <a:r>
              <a:t>Diluting the kinetic energy investment during acceleration described by MODEL 1</a:t>
            </a:r>
          </a:p>
          <a:p>
            <a:pPr>
              <a:tabLst>
                <a:tab pos="279400" algn="l"/>
                <a:tab pos="622300" algn="l"/>
                <a:tab pos="1079500" algn="l"/>
                <a:tab pos="1536700" algn="l"/>
                <a:tab pos="1993900" algn="l"/>
                <a:tab pos="2451100" algn="l"/>
              </a:tabLst>
              <a:defRPr sz="900"/>
            </a:pPr>
            <a:endParaRPr/>
          </a:p>
          <a:p>
            <a:pPr>
              <a:tabLst>
                <a:tab pos="279400" algn="l"/>
                <a:tab pos="622300" algn="l"/>
                <a:tab pos="1079500" algn="l"/>
                <a:tab pos="1536700" algn="l"/>
                <a:tab pos="1993900" algn="l"/>
                <a:tab pos="2451100" algn="l"/>
              </a:tabLst>
              <a:defRPr sz="1800"/>
            </a:pPr>
            <a:r>
              <a:t>The dominant energy loss then becomes the loss due to the "drag" of air</a:t>
            </a:r>
          </a:p>
          <a:p>
            <a:pPr>
              <a:tabLst>
                <a:tab pos="279400" algn="l"/>
                <a:tab pos="622300" algn="l"/>
                <a:tab pos="1079500" algn="l"/>
                <a:tab pos="1536700" algn="l"/>
                <a:tab pos="1993900" algn="l"/>
                <a:tab pos="2451100" algn="l"/>
              </a:tabLst>
              <a:defRPr sz="800"/>
            </a:pPr>
            <a:endParaRPr/>
          </a:p>
          <a:p>
            <a:pPr>
              <a:tabLst>
                <a:tab pos="279400" algn="l"/>
                <a:tab pos="622300" algn="l"/>
                <a:tab pos="1079500" algn="l"/>
                <a:tab pos="1536700" algn="l"/>
                <a:tab pos="1993900" algn="l"/>
                <a:tab pos="2451100" algn="l"/>
              </a:tabLst>
              <a:defRPr sz="1800"/>
            </a:pPr>
            <a:r>
              <a:t>That is, the vehicle accelerates &amp; drags along a volume of air at almost its own speed</a:t>
            </a:r>
          </a:p>
        </p:txBody>
      </p:sp>
      <p:sp>
        <p:nvSpPr>
          <p:cNvPr id="594" name="Rectangle 3"/>
          <p:cNvSpPr txBox="1"/>
          <p:nvPr/>
        </p:nvSpPr>
        <p:spPr>
          <a:xfrm>
            <a:off x="152400" y="4126012"/>
            <a:ext cx="8890000" cy="248587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279400" algn="l"/>
                <a:tab pos="622300" algn="l"/>
                <a:tab pos="1079500" algn="l"/>
                <a:tab pos="1536700" algn="l"/>
                <a:tab pos="1993900" algn="l"/>
                <a:tab pos="2451100" algn="l"/>
              </a:tabLst>
              <a:defRPr b="0">
                <a:solidFill>
                  <a:srgbClr val="FFFFFF"/>
                </a:solidFill>
                <a:effectLst>
                  <a:outerShdw blurRad="38100" dist="38100" dir="2700000" rotWithShape="0">
                    <a:srgbClr val="000000"/>
                  </a:outerShdw>
                </a:effectLst>
                <a:latin typeface="+mn-lt"/>
                <a:ea typeface="+mn-ea"/>
                <a:cs typeface="+mn-cs"/>
                <a:sym typeface="Arial"/>
              </a:defRPr>
            </a:pPr>
            <a:r>
              <a:t>That moving air thereby acquires its own kinetic energy (and gradually spreads out)</a:t>
            </a:r>
          </a:p>
          <a:p>
            <a:pPr algn="ctr">
              <a:spcBef>
                <a:spcPts val="400"/>
              </a:spcBef>
              <a:tabLst>
                <a:tab pos="279400" algn="l"/>
                <a:tab pos="622300" algn="l"/>
                <a:tab pos="1079500" algn="l"/>
                <a:tab pos="1536700" algn="l"/>
                <a:tab pos="1993900" algn="l"/>
                <a:tab pos="2451100" algn="l"/>
              </a:tabLst>
              <a:defRPr sz="1100" b="0">
                <a:solidFill>
                  <a:srgbClr val="FBC901"/>
                </a:solidFill>
                <a:effectLst>
                  <a:outerShdw blurRad="38100" dist="38100" dir="2700000" rotWithShape="0">
                    <a:srgbClr val="000000"/>
                  </a:outerShdw>
                </a:effectLst>
                <a:latin typeface="+mn-lt"/>
                <a:ea typeface="+mn-ea"/>
                <a:cs typeface="+mn-cs"/>
                <a:sym typeface="Arial"/>
              </a:defRPr>
            </a:pPr>
            <a:endParaRPr b="1"/>
          </a:p>
          <a:p>
            <a:pPr>
              <a:spcBef>
                <a:spcPts val="400"/>
              </a:spcBef>
              <a:tabLst>
                <a:tab pos="279400" algn="l"/>
                <a:tab pos="622300" algn="l"/>
                <a:tab pos="1079500" algn="l"/>
                <a:tab pos="1536700" algn="l"/>
                <a:tab pos="1993900" algn="l"/>
                <a:tab pos="2451100" algn="l"/>
              </a:tabLst>
              <a:defRPr b="0">
                <a:solidFill>
                  <a:srgbClr val="FFFFFF"/>
                </a:solidFill>
                <a:effectLst>
                  <a:outerShdw blurRad="38100" dist="38100" dir="2700000" rotWithShape="0">
                    <a:srgbClr val="000000"/>
                  </a:outerShdw>
                </a:effectLst>
                <a:latin typeface="+mn-lt"/>
                <a:ea typeface="+mn-ea"/>
                <a:cs typeface="+mn-cs"/>
                <a:sym typeface="Arial"/>
              </a:defRPr>
            </a:pPr>
            <a:r>
              <a:t>But while the energy going into moving those </a:t>
            </a:r>
            <a:r>
              <a:rPr b="1"/>
              <a:t>blocks </a:t>
            </a:r>
            <a:r>
              <a:t>of air is now accounted for,</a:t>
            </a:r>
          </a:p>
          <a:p>
            <a:pPr>
              <a:spcBef>
                <a:spcPts val="400"/>
              </a:spcBef>
              <a:tabLst>
                <a:tab pos="279400" algn="l"/>
                <a:tab pos="622300" algn="l"/>
                <a:tab pos="1079500" algn="l"/>
                <a:tab pos="1536700" algn="l"/>
                <a:tab pos="1993900" algn="l"/>
                <a:tab pos="24511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279400" algn="l"/>
                <a:tab pos="622300" algn="l"/>
                <a:tab pos="1079500" algn="l"/>
                <a:tab pos="1536700" algn="l"/>
                <a:tab pos="1993900" algn="l"/>
                <a:tab pos="2451100" algn="l"/>
              </a:tabLst>
              <a:defRPr b="0">
                <a:solidFill>
                  <a:srgbClr val="FFFFFF"/>
                </a:solidFill>
                <a:effectLst>
                  <a:outerShdw blurRad="38100" dist="38100" dir="2700000" rotWithShape="0">
                    <a:srgbClr val="000000"/>
                  </a:outerShdw>
                </a:effectLst>
                <a:latin typeface="+mn-lt"/>
                <a:ea typeface="+mn-ea"/>
                <a:cs typeface="+mn-cs"/>
                <a:sym typeface="Arial"/>
              </a:defRPr>
            </a:pPr>
            <a:r>
              <a:t>energy going into </a:t>
            </a:r>
            <a:r>
              <a:rPr b="1">
                <a:solidFill>
                  <a:srgbClr val="E04550"/>
                </a:solidFill>
              </a:rPr>
              <a:t>air friction / heating </a:t>
            </a:r>
            <a:r>
              <a:t>is still neglected</a:t>
            </a:r>
            <a:endParaRPr b="1"/>
          </a:p>
          <a:p>
            <a:pPr>
              <a:spcBef>
                <a:spcPts val="400"/>
              </a:spcBef>
              <a:tabLst>
                <a:tab pos="279400" algn="l"/>
                <a:tab pos="622300" algn="l"/>
                <a:tab pos="1079500" algn="l"/>
                <a:tab pos="1536700" algn="l"/>
                <a:tab pos="1993900" algn="l"/>
                <a:tab pos="24511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lvl="1" indent="640896">
              <a:spcBef>
                <a:spcPts val="400"/>
              </a:spcBef>
              <a:tabLst>
                <a:tab pos="279400" algn="l"/>
                <a:tab pos="622300" algn="l"/>
                <a:tab pos="1079500" algn="l"/>
                <a:tab pos="1536700" algn="l"/>
                <a:tab pos="1993900" algn="l"/>
                <a:tab pos="2451100" algn="l"/>
              </a:tabLst>
              <a:defRPr b="0">
                <a:solidFill>
                  <a:srgbClr val="FFFFFF"/>
                </a:solidFill>
                <a:effectLst>
                  <a:outerShdw blurRad="38100" dist="38100" dir="2700000" rotWithShape="0">
                    <a:srgbClr val="000000"/>
                  </a:outerShdw>
                </a:effectLst>
                <a:latin typeface="+mn-lt"/>
                <a:ea typeface="+mn-ea"/>
                <a:cs typeface="+mn-cs"/>
                <a:sym typeface="Arial"/>
              </a:defRPr>
            </a:pPr>
            <a:r>
              <a:t>	which is again a better approximation for lower speeds of travel</a:t>
            </a:r>
          </a:p>
          <a:p>
            <a:pPr lvl="1" indent="640896">
              <a:spcBef>
                <a:spcPts val="400"/>
              </a:spcBef>
              <a:tabLst>
                <a:tab pos="279400" algn="l"/>
                <a:tab pos="622300" algn="l"/>
                <a:tab pos="1079500" algn="l"/>
                <a:tab pos="1536700" algn="l"/>
                <a:tab pos="1993900" algn="l"/>
                <a:tab pos="2451100" algn="l"/>
              </a:tabLst>
              <a:defRPr sz="11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292100" algn="l"/>
                <a:tab pos="635000" algn="l"/>
                <a:tab pos="1092200" algn="l"/>
                <a:tab pos="1663700" algn="l"/>
                <a:tab pos="2120900" algn="l"/>
              </a:tabLst>
              <a:defRPr b="0">
                <a:solidFill>
                  <a:srgbClr val="FBC901"/>
                </a:solidFill>
                <a:effectLst>
                  <a:outerShdw blurRad="38100" dist="38100" dir="2700000" rotWithShape="0">
                    <a:srgbClr val="000000"/>
                  </a:outerShdw>
                </a:effectLst>
                <a:latin typeface="+mn-lt"/>
                <a:ea typeface="+mn-ea"/>
                <a:cs typeface="+mn-cs"/>
                <a:sym typeface="Arial"/>
              </a:defRPr>
            </a:pPr>
            <a:r>
              <a:t>This model will approximate </a:t>
            </a:r>
            <a:r>
              <a:rPr b="1"/>
              <a:t>Car &amp; Truck highway driving</a:t>
            </a:r>
          </a:p>
        </p:txBody>
      </p:sp>
      <p:grpSp>
        <p:nvGrpSpPr>
          <p:cNvPr id="611" name="Group"/>
          <p:cNvGrpSpPr/>
          <p:nvPr/>
        </p:nvGrpSpPr>
        <p:grpSpPr>
          <a:xfrm>
            <a:off x="1423951" y="3171746"/>
            <a:ext cx="6321499" cy="710628"/>
            <a:chOff x="0" y="0"/>
            <a:chExt cx="6321498" cy="710626"/>
          </a:xfrm>
        </p:grpSpPr>
        <p:grpSp>
          <p:nvGrpSpPr>
            <p:cNvPr id="598" name="Can 5"/>
            <p:cNvGrpSpPr/>
            <p:nvPr/>
          </p:nvGrpSpPr>
          <p:grpSpPr>
            <a:xfrm>
              <a:off x="0" y="-1"/>
              <a:ext cx="1960825" cy="692172"/>
              <a:chOff x="0" y="0"/>
              <a:chExt cx="1960824" cy="692170"/>
            </a:xfrm>
          </p:grpSpPr>
          <p:sp>
            <p:nvSpPr>
              <p:cNvPr id="595" name="Shape"/>
              <p:cNvSpPr/>
              <p:nvPr/>
            </p:nvSpPr>
            <p:spPr>
              <a:xfrm rot="5400000">
                <a:off x="634327" y="-634328"/>
                <a:ext cx="692171" cy="1960826"/>
              </a:xfrm>
              <a:custGeom>
                <a:avLst/>
                <a:gdLst/>
                <a:ahLst/>
                <a:cxnLst>
                  <a:cxn ang="0">
                    <a:pos x="wd2" y="hd2"/>
                  </a:cxn>
                  <a:cxn ang="5400000">
                    <a:pos x="wd2" y="hd2"/>
                  </a:cxn>
                  <a:cxn ang="10800000">
                    <a:pos x="wd2" y="hd2"/>
                  </a:cxn>
                  <a:cxn ang="16200000">
                    <a:pos x="wd2" y="hd2"/>
                  </a:cxn>
                </a:cxnLst>
                <a:rect l="0" t="0" r="r" b="b"/>
                <a:pathLst>
                  <a:path w="21600" h="21600" extrusionOk="0">
                    <a:moveTo>
                      <a:pt x="0" y="1880"/>
                    </a:moveTo>
                    <a:cubicBezTo>
                      <a:pt x="0" y="842"/>
                      <a:pt x="4835" y="0"/>
                      <a:pt x="10800" y="0"/>
                    </a:cubicBezTo>
                    <a:cubicBezTo>
                      <a:pt x="16765" y="0"/>
                      <a:pt x="21600" y="842"/>
                      <a:pt x="21600" y="1880"/>
                    </a:cubicBezTo>
                    <a:lnTo>
                      <a:pt x="21600" y="19720"/>
                    </a:lnTo>
                    <a:cubicBezTo>
                      <a:pt x="21600" y="20758"/>
                      <a:pt x="16765" y="21600"/>
                      <a:pt x="10800" y="21600"/>
                    </a:cubicBezTo>
                    <a:cubicBezTo>
                      <a:pt x="4835" y="21600"/>
                      <a:pt x="0" y="20758"/>
                      <a:pt x="0" y="19720"/>
                    </a:cubicBezTo>
                    <a:close/>
                  </a:path>
                </a:pathLst>
              </a:custGeom>
              <a:solidFill>
                <a:srgbClr val="FFC5C8">
                  <a:alpha val="43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596" name="Oval"/>
              <p:cNvSpPr/>
              <p:nvPr/>
            </p:nvSpPr>
            <p:spPr>
              <a:xfrm rot="5400000">
                <a:off x="1444071" y="175417"/>
                <a:ext cx="692171" cy="341337"/>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597" name="Line"/>
              <p:cNvSpPr/>
              <p:nvPr/>
            </p:nvSpPr>
            <p:spPr>
              <a:xfrm rot="5400000">
                <a:off x="634327" y="-634328"/>
                <a:ext cx="692171" cy="1960826"/>
              </a:xfrm>
              <a:custGeom>
                <a:avLst/>
                <a:gdLst/>
                <a:ahLst/>
                <a:cxnLst>
                  <a:cxn ang="0">
                    <a:pos x="wd2" y="hd2"/>
                  </a:cxn>
                  <a:cxn ang="5400000">
                    <a:pos x="wd2" y="hd2"/>
                  </a:cxn>
                  <a:cxn ang="10800000">
                    <a:pos x="wd2" y="hd2"/>
                  </a:cxn>
                  <a:cxn ang="16200000">
                    <a:pos x="wd2" y="hd2"/>
                  </a:cxn>
                </a:cxnLst>
                <a:rect l="0" t="0" r="r" b="b"/>
                <a:pathLst>
                  <a:path w="21600" h="21600" extrusionOk="0">
                    <a:moveTo>
                      <a:pt x="21600" y="1880"/>
                    </a:moveTo>
                    <a:cubicBezTo>
                      <a:pt x="21600" y="2918"/>
                      <a:pt x="16765" y="3760"/>
                      <a:pt x="10800" y="3760"/>
                    </a:cubicBezTo>
                    <a:cubicBezTo>
                      <a:pt x="4835" y="3760"/>
                      <a:pt x="0" y="2918"/>
                      <a:pt x="0" y="1880"/>
                    </a:cubicBezTo>
                    <a:cubicBezTo>
                      <a:pt x="0" y="842"/>
                      <a:pt x="4835" y="0"/>
                      <a:pt x="10800" y="0"/>
                    </a:cubicBezTo>
                    <a:cubicBezTo>
                      <a:pt x="16765" y="0"/>
                      <a:pt x="21600" y="842"/>
                      <a:pt x="21600" y="1880"/>
                    </a:cubicBezTo>
                    <a:lnTo>
                      <a:pt x="21600" y="19720"/>
                    </a:lnTo>
                    <a:cubicBezTo>
                      <a:pt x="21600" y="20758"/>
                      <a:pt x="16765" y="21600"/>
                      <a:pt x="10800" y="21600"/>
                    </a:cubicBezTo>
                    <a:cubicBezTo>
                      <a:pt x="4835" y="21600"/>
                      <a:pt x="0" y="20758"/>
                      <a:pt x="0" y="19720"/>
                    </a:cubicBezTo>
                    <a:lnTo>
                      <a:pt x="0" y="1880"/>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grpSp>
          <p:nvGrpSpPr>
            <p:cNvPr id="602" name="Can 6"/>
            <p:cNvGrpSpPr/>
            <p:nvPr/>
          </p:nvGrpSpPr>
          <p:grpSpPr>
            <a:xfrm>
              <a:off x="1623969" y="69215"/>
              <a:ext cx="1790414" cy="622954"/>
              <a:chOff x="0" y="0"/>
              <a:chExt cx="1790413" cy="622953"/>
            </a:xfrm>
          </p:grpSpPr>
          <p:sp>
            <p:nvSpPr>
              <p:cNvPr id="599" name="Shape"/>
              <p:cNvSpPr/>
              <p:nvPr/>
            </p:nvSpPr>
            <p:spPr>
              <a:xfrm rot="5400000">
                <a:off x="583730" y="-583731"/>
                <a:ext cx="622954" cy="1790415"/>
              </a:xfrm>
              <a:custGeom>
                <a:avLst/>
                <a:gdLst/>
                <a:ahLst/>
                <a:cxnLst>
                  <a:cxn ang="0">
                    <a:pos x="wd2" y="hd2"/>
                  </a:cxn>
                  <a:cxn ang="5400000">
                    <a:pos x="wd2" y="hd2"/>
                  </a:cxn>
                  <a:cxn ang="10800000">
                    <a:pos x="wd2" y="hd2"/>
                  </a:cxn>
                  <a:cxn ang="16200000">
                    <a:pos x="wd2" y="hd2"/>
                  </a:cxn>
                </a:cxnLst>
                <a:rect l="0" t="0" r="r" b="b"/>
                <a:pathLst>
                  <a:path w="21600" h="21600" extrusionOk="0">
                    <a:moveTo>
                      <a:pt x="0" y="1853"/>
                    </a:moveTo>
                    <a:cubicBezTo>
                      <a:pt x="0" y="830"/>
                      <a:pt x="4835" y="0"/>
                      <a:pt x="10800" y="0"/>
                    </a:cubicBezTo>
                    <a:cubicBezTo>
                      <a:pt x="16765" y="0"/>
                      <a:pt x="21600" y="830"/>
                      <a:pt x="21600" y="1853"/>
                    </a:cubicBezTo>
                    <a:lnTo>
                      <a:pt x="21600" y="19747"/>
                    </a:lnTo>
                    <a:cubicBezTo>
                      <a:pt x="21600" y="20770"/>
                      <a:pt x="16765" y="21600"/>
                      <a:pt x="10800" y="21600"/>
                    </a:cubicBezTo>
                    <a:cubicBezTo>
                      <a:pt x="4835" y="21600"/>
                      <a:pt x="0" y="20770"/>
                      <a:pt x="0" y="19747"/>
                    </a:cubicBezTo>
                    <a:close/>
                  </a:path>
                </a:pathLst>
              </a:custGeom>
              <a:solidFill>
                <a:srgbClr val="FFC5C8">
                  <a:alpha val="45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600" name="Oval"/>
              <p:cNvSpPr/>
              <p:nvPr/>
            </p:nvSpPr>
            <p:spPr>
              <a:xfrm rot="5400000">
                <a:off x="1325335" y="157874"/>
                <a:ext cx="622954" cy="30720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601" name="Line"/>
              <p:cNvSpPr/>
              <p:nvPr/>
            </p:nvSpPr>
            <p:spPr>
              <a:xfrm rot="5400000">
                <a:off x="583730" y="-583731"/>
                <a:ext cx="622954" cy="1790415"/>
              </a:xfrm>
              <a:custGeom>
                <a:avLst/>
                <a:gdLst/>
                <a:ahLst/>
                <a:cxnLst>
                  <a:cxn ang="0">
                    <a:pos x="wd2" y="hd2"/>
                  </a:cxn>
                  <a:cxn ang="5400000">
                    <a:pos x="wd2" y="hd2"/>
                  </a:cxn>
                  <a:cxn ang="10800000">
                    <a:pos x="wd2" y="hd2"/>
                  </a:cxn>
                  <a:cxn ang="16200000">
                    <a:pos x="wd2" y="hd2"/>
                  </a:cxn>
                </a:cxnLst>
                <a:rect l="0" t="0" r="r" b="b"/>
                <a:pathLst>
                  <a:path w="21600" h="21600" extrusionOk="0">
                    <a:moveTo>
                      <a:pt x="21600" y="1853"/>
                    </a:moveTo>
                    <a:cubicBezTo>
                      <a:pt x="21600" y="2877"/>
                      <a:pt x="16765" y="3706"/>
                      <a:pt x="10800" y="3706"/>
                    </a:cubicBezTo>
                    <a:cubicBezTo>
                      <a:pt x="4835" y="3706"/>
                      <a:pt x="0" y="2877"/>
                      <a:pt x="0" y="1853"/>
                    </a:cubicBezTo>
                    <a:cubicBezTo>
                      <a:pt x="0" y="830"/>
                      <a:pt x="4835" y="0"/>
                      <a:pt x="10800" y="0"/>
                    </a:cubicBezTo>
                    <a:cubicBezTo>
                      <a:pt x="16765" y="0"/>
                      <a:pt x="21600" y="830"/>
                      <a:pt x="21600" y="1853"/>
                    </a:cubicBezTo>
                    <a:lnTo>
                      <a:pt x="21600" y="19747"/>
                    </a:lnTo>
                    <a:cubicBezTo>
                      <a:pt x="21600" y="20770"/>
                      <a:pt x="16765" y="21600"/>
                      <a:pt x="10800" y="21600"/>
                    </a:cubicBezTo>
                    <a:cubicBezTo>
                      <a:pt x="4835" y="21600"/>
                      <a:pt x="0" y="20770"/>
                      <a:pt x="0" y="19747"/>
                    </a:cubicBezTo>
                    <a:lnTo>
                      <a:pt x="0" y="1853"/>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grpSp>
          <p:nvGrpSpPr>
            <p:cNvPr id="606" name="Can 7"/>
            <p:cNvGrpSpPr/>
            <p:nvPr/>
          </p:nvGrpSpPr>
          <p:grpSpPr>
            <a:xfrm>
              <a:off x="3109828" y="138434"/>
              <a:ext cx="1453558" cy="553735"/>
              <a:chOff x="0" y="0"/>
              <a:chExt cx="1453556" cy="553734"/>
            </a:xfrm>
          </p:grpSpPr>
          <p:sp>
            <p:nvSpPr>
              <p:cNvPr id="603" name="Shape"/>
              <p:cNvSpPr/>
              <p:nvPr/>
            </p:nvSpPr>
            <p:spPr>
              <a:xfrm rot="5400000">
                <a:off x="449911" y="-449912"/>
                <a:ext cx="553735" cy="1453558"/>
              </a:xfrm>
              <a:custGeom>
                <a:avLst/>
                <a:gdLst/>
                <a:ahLst/>
                <a:cxnLst>
                  <a:cxn ang="0">
                    <a:pos x="wd2" y="hd2"/>
                  </a:cxn>
                  <a:cxn ang="5400000">
                    <a:pos x="wd2" y="hd2"/>
                  </a:cxn>
                  <a:cxn ang="10800000">
                    <a:pos x="wd2" y="hd2"/>
                  </a:cxn>
                  <a:cxn ang="16200000">
                    <a:pos x="wd2" y="hd2"/>
                  </a:cxn>
                </a:cxnLst>
                <a:rect l="0" t="0" r="r" b="b"/>
                <a:pathLst>
                  <a:path w="21600" h="21600" extrusionOk="0">
                    <a:moveTo>
                      <a:pt x="0" y="2029"/>
                    </a:moveTo>
                    <a:cubicBezTo>
                      <a:pt x="0" y="908"/>
                      <a:pt x="4835" y="0"/>
                      <a:pt x="10800" y="0"/>
                    </a:cubicBezTo>
                    <a:cubicBezTo>
                      <a:pt x="16765" y="0"/>
                      <a:pt x="21600" y="908"/>
                      <a:pt x="21600" y="2029"/>
                    </a:cubicBezTo>
                    <a:lnTo>
                      <a:pt x="21600" y="19571"/>
                    </a:lnTo>
                    <a:cubicBezTo>
                      <a:pt x="21600" y="20692"/>
                      <a:pt x="16765" y="21600"/>
                      <a:pt x="10800" y="21600"/>
                    </a:cubicBezTo>
                    <a:cubicBezTo>
                      <a:pt x="4835" y="21600"/>
                      <a:pt x="0" y="20692"/>
                      <a:pt x="0" y="19571"/>
                    </a:cubicBezTo>
                    <a:close/>
                  </a:path>
                </a:pathLst>
              </a:custGeom>
              <a:solidFill>
                <a:srgbClr val="FFC5C8">
                  <a:alpha val="39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604" name="Oval"/>
              <p:cNvSpPr/>
              <p:nvPr/>
            </p:nvSpPr>
            <p:spPr>
              <a:xfrm rot="5400000">
                <a:off x="1040154" y="140332"/>
                <a:ext cx="553736" cy="273070"/>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605" name="Line"/>
              <p:cNvSpPr/>
              <p:nvPr/>
            </p:nvSpPr>
            <p:spPr>
              <a:xfrm rot="5400000">
                <a:off x="449911" y="-449912"/>
                <a:ext cx="553735" cy="1453558"/>
              </a:xfrm>
              <a:custGeom>
                <a:avLst/>
                <a:gdLst/>
                <a:ahLst/>
                <a:cxnLst>
                  <a:cxn ang="0">
                    <a:pos x="wd2" y="hd2"/>
                  </a:cxn>
                  <a:cxn ang="5400000">
                    <a:pos x="wd2" y="hd2"/>
                  </a:cxn>
                  <a:cxn ang="10800000">
                    <a:pos x="wd2" y="hd2"/>
                  </a:cxn>
                  <a:cxn ang="16200000">
                    <a:pos x="wd2" y="hd2"/>
                  </a:cxn>
                </a:cxnLst>
                <a:rect l="0" t="0" r="r" b="b"/>
                <a:pathLst>
                  <a:path w="21600" h="21600" extrusionOk="0">
                    <a:moveTo>
                      <a:pt x="21600" y="2029"/>
                    </a:moveTo>
                    <a:cubicBezTo>
                      <a:pt x="21600" y="3149"/>
                      <a:pt x="16765" y="4058"/>
                      <a:pt x="10800" y="4058"/>
                    </a:cubicBezTo>
                    <a:cubicBezTo>
                      <a:pt x="4835" y="4058"/>
                      <a:pt x="0" y="3149"/>
                      <a:pt x="0" y="2029"/>
                    </a:cubicBezTo>
                    <a:cubicBezTo>
                      <a:pt x="0" y="908"/>
                      <a:pt x="4835" y="0"/>
                      <a:pt x="10800" y="0"/>
                    </a:cubicBezTo>
                    <a:cubicBezTo>
                      <a:pt x="16765" y="0"/>
                      <a:pt x="21600" y="908"/>
                      <a:pt x="21600" y="2029"/>
                    </a:cubicBezTo>
                    <a:lnTo>
                      <a:pt x="21600" y="19571"/>
                    </a:lnTo>
                    <a:cubicBezTo>
                      <a:pt x="21600" y="20692"/>
                      <a:pt x="16765" y="21600"/>
                      <a:pt x="10800" y="21600"/>
                    </a:cubicBezTo>
                    <a:cubicBezTo>
                      <a:pt x="4835" y="21600"/>
                      <a:pt x="0" y="20692"/>
                      <a:pt x="0" y="19571"/>
                    </a:cubicBezTo>
                    <a:lnTo>
                      <a:pt x="0" y="2029"/>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sp>
          <p:nvSpPr>
            <p:cNvPr id="607" name="Right Arrow 9"/>
            <p:cNvSpPr/>
            <p:nvPr/>
          </p:nvSpPr>
          <p:spPr>
            <a:xfrm>
              <a:off x="3502058" y="267637"/>
              <a:ext cx="553737" cy="276869"/>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608" name="Right Arrow 10"/>
            <p:cNvSpPr/>
            <p:nvPr/>
          </p:nvSpPr>
          <p:spPr>
            <a:xfrm>
              <a:off x="2265380" y="179962"/>
              <a:ext cx="484520" cy="415304"/>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609" name="Right Arrow 11"/>
            <p:cNvSpPr/>
            <p:nvPr/>
          </p:nvSpPr>
          <p:spPr>
            <a:xfrm>
              <a:off x="788750" y="83058"/>
              <a:ext cx="346086" cy="535280"/>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pic>
          <p:nvPicPr>
            <p:cNvPr id="610" name="Picture 12" descr="Picture 12"/>
            <p:cNvPicPr>
              <a:picLocks noChangeAspect="1"/>
            </p:cNvPicPr>
            <p:nvPr/>
          </p:nvPicPr>
          <p:blipFill>
            <a:blip r:embed="rId2"/>
            <a:stretch>
              <a:fillRect/>
            </a:stretch>
          </p:blipFill>
          <p:spPr>
            <a:xfrm>
              <a:off x="4383421" y="69215"/>
              <a:ext cx="1938078" cy="641412"/>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Rectangle 2"/>
          <p:cNvSpPr txBox="1">
            <a:spLocks noGrp="1"/>
          </p:cNvSpPr>
          <p:nvPr>
            <p:ph type="title"/>
          </p:nvPr>
        </p:nvSpPr>
        <p:spPr>
          <a:xfrm>
            <a:off x="304800" y="0"/>
            <a:ext cx="8534400" cy="541636"/>
          </a:xfrm>
          <a:prstGeom prst="rect">
            <a:avLst/>
          </a:prstGeom>
        </p:spPr>
        <p:txBody>
          <a:bodyPr/>
          <a:lstStyle>
            <a:lvl1pPr>
              <a:defRPr sz="2200" i="1"/>
            </a:lvl1pPr>
          </a:lstStyle>
          <a:p>
            <a:r>
              <a:t>The analysis:</a:t>
            </a:r>
          </a:p>
        </p:txBody>
      </p:sp>
      <p:sp>
        <p:nvSpPr>
          <p:cNvPr id="614" name="Rectangle 3"/>
          <p:cNvSpPr txBox="1">
            <a:spLocks noGrp="1"/>
          </p:cNvSpPr>
          <p:nvPr>
            <p:ph type="body" idx="1"/>
          </p:nvPr>
        </p:nvSpPr>
        <p:spPr>
          <a:xfrm>
            <a:off x="228600" y="673100"/>
            <a:ext cx="8915400" cy="3648040"/>
          </a:xfrm>
          <a:prstGeom prst="rect">
            <a:avLst/>
          </a:prstGeom>
        </p:spPr>
        <p:txBody>
          <a:bodyPr/>
          <a:lstStyle/>
          <a:p>
            <a:pPr>
              <a:tabLst>
                <a:tab pos="292100" algn="l"/>
                <a:tab pos="749300" algn="l"/>
                <a:tab pos="1092200" algn="l"/>
                <a:tab pos="1549400" algn="l"/>
                <a:tab pos="2006600" algn="l"/>
                <a:tab pos="2578100" algn="l"/>
              </a:tabLst>
              <a:defRPr sz="1800"/>
            </a:pPr>
            <a:r>
              <a:t>Consider a cylinder of air that WAS stationary in front of the vehicle</a:t>
            </a:r>
          </a:p>
          <a:p>
            <a:pPr>
              <a:tabLst>
                <a:tab pos="292100" algn="l"/>
                <a:tab pos="749300" algn="l"/>
                <a:tab pos="1092200" algn="l"/>
                <a:tab pos="1549400" algn="l"/>
                <a:tab pos="2006600" algn="l"/>
                <a:tab pos="2578100" algn="l"/>
              </a:tabLst>
              <a:defRPr sz="700"/>
            </a:pPr>
            <a:endParaRPr/>
          </a:p>
          <a:p>
            <a:pPr>
              <a:tabLst>
                <a:tab pos="292100" algn="l"/>
                <a:tab pos="749300" algn="l"/>
                <a:tab pos="1092200" algn="l"/>
                <a:tab pos="1549400" algn="l"/>
                <a:tab pos="2006600" algn="l"/>
                <a:tab pos="2578100" algn="l"/>
              </a:tabLst>
              <a:defRPr sz="1800"/>
            </a:pPr>
            <a:r>
              <a:t>	but is now being dragged along behind it at a nearly the vehicle's speed</a:t>
            </a:r>
          </a:p>
          <a:p>
            <a:pPr>
              <a:tabLst>
                <a:tab pos="292100" algn="l"/>
                <a:tab pos="749300" algn="l"/>
                <a:tab pos="1092200" algn="l"/>
                <a:tab pos="1549400" algn="l"/>
                <a:tab pos="2006600" algn="l"/>
                <a:tab pos="2578100" algn="l"/>
              </a:tabLst>
              <a:defRPr sz="900"/>
            </a:pPr>
            <a:endParaRPr/>
          </a:p>
          <a:p>
            <a:pPr>
              <a:tabLst>
                <a:tab pos="292100" algn="l"/>
                <a:tab pos="749300" algn="l"/>
                <a:tab pos="1092200" algn="l"/>
                <a:tab pos="1549400" algn="l"/>
                <a:tab pos="2006600" algn="l"/>
                <a:tab pos="2578100" algn="l"/>
              </a:tabLst>
              <a:defRPr sz="1800"/>
            </a:pPr>
            <a:r>
              <a:t>The cross-section of that air cylinder will depend upon the car's streamlining</a:t>
            </a:r>
          </a:p>
          <a:p>
            <a:pPr>
              <a:tabLst>
                <a:tab pos="292100" algn="l"/>
                <a:tab pos="749300" algn="l"/>
                <a:tab pos="1092200" algn="l"/>
                <a:tab pos="1549400" algn="l"/>
                <a:tab pos="2006600" algn="l"/>
                <a:tab pos="2578100" algn="l"/>
              </a:tabLst>
              <a:defRPr sz="700"/>
            </a:pPr>
            <a:endParaRPr/>
          </a:p>
          <a:p>
            <a:pPr>
              <a:tabLst>
                <a:tab pos="292100" algn="l"/>
                <a:tab pos="749300" algn="l"/>
                <a:tab pos="1092200" algn="l"/>
                <a:tab pos="1549400" algn="l"/>
                <a:tab pos="2006600" algn="l"/>
                <a:tab pos="2578100" algn="l"/>
              </a:tabLst>
              <a:defRPr sz="1800"/>
            </a:pPr>
            <a:r>
              <a:t>	Better streamlining =&gt; Less air accelerated =&gt; Smaller cylinder cross-section (A):</a:t>
            </a:r>
          </a:p>
          <a:p>
            <a:pPr>
              <a:tabLst>
                <a:tab pos="292100" algn="l"/>
                <a:tab pos="749300" algn="l"/>
                <a:tab pos="1092200" algn="l"/>
                <a:tab pos="1549400" algn="l"/>
                <a:tab pos="2006600" algn="l"/>
                <a:tab pos="2578100" algn="l"/>
              </a:tabLst>
              <a:defRPr sz="700"/>
            </a:pPr>
            <a:endParaRPr/>
          </a:p>
          <a:p>
            <a:pPr algn="ctr">
              <a:tabLst>
                <a:tab pos="292100" algn="l"/>
                <a:tab pos="749300" algn="l"/>
                <a:tab pos="1092200" algn="l"/>
                <a:tab pos="1549400" algn="l"/>
                <a:tab pos="2006600" algn="l"/>
                <a:tab pos="2578100" algn="l"/>
              </a:tabLst>
              <a:defRPr sz="1800"/>
            </a:pPr>
            <a:r>
              <a:t>Area</a:t>
            </a:r>
            <a:r>
              <a:rPr baseline="-25000"/>
              <a:t>air</a:t>
            </a:r>
            <a:r>
              <a:t> = c</a:t>
            </a:r>
            <a:r>
              <a:rPr baseline="-25000"/>
              <a:t>drag</a:t>
            </a:r>
            <a:r>
              <a:t> Area</a:t>
            </a:r>
            <a:r>
              <a:rPr baseline="-25000"/>
              <a:t>vehicle</a:t>
            </a:r>
            <a:r>
              <a:t>  </a:t>
            </a:r>
          </a:p>
          <a:p>
            <a:pPr>
              <a:tabLst>
                <a:tab pos="292100" algn="l"/>
                <a:tab pos="749300" algn="l"/>
                <a:tab pos="1092200" algn="l"/>
                <a:tab pos="1549400" algn="l"/>
                <a:tab pos="2006600" algn="l"/>
                <a:tab pos="2578100" algn="l"/>
              </a:tabLst>
              <a:defRPr sz="700"/>
            </a:pPr>
            <a:endParaRPr/>
          </a:p>
          <a:p>
            <a:pPr>
              <a:tabLst>
                <a:tab pos="292100" algn="l"/>
                <a:tab pos="749300" algn="l"/>
                <a:tab pos="1092200" algn="l"/>
                <a:tab pos="1549400" algn="l"/>
                <a:tab pos="2006600" algn="l"/>
                <a:tab pos="2578100" algn="l"/>
              </a:tabLst>
              <a:defRPr sz="1800"/>
            </a:pPr>
            <a:r>
              <a:t>	That is, the air's cross section = c</a:t>
            </a:r>
            <a:r>
              <a:rPr baseline="-25000"/>
              <a:t>drag</a:t>
            </a:r>
            <a:r>
              <a:t> x (vehicle's frontal cross-section area)</a:t>
            </a:r>
            <a:endParaRPr baseline="-25000"/>
          </a:p>
          <a:p>
            <a:pPr>
              <a:tabLst>
                <a:tab pos="292100" algn="l"/>
                <a:tab pos="749300" algn="l"/>
                <a:tab pos="1092200" algn="l"/>
                <a:tab pos="1549400" algn="l"/>
                <a:tab pos="2006600" algn="l"/>
                <a:tab pos="2578100" algn="l"/>
              </a:tabLst>
              <a:defRPr sz="700"/>
            </a:pPr>
            <a:endParaRPr/>
          </a:p>
          <a:p>
            <a:pPr>
              <a:tabLst>
                <a:tab pos="292100" algn="l"/>
                <a:tab pos="749300" algn="l"/>
                <a:tab pos="1092200" algn="l"/>
                <a:tab pos="1549400" algn="l"/>
                <a:tab pos="2006600" algn="l"/>
                <a:tab pos="2578100" algn="l"/>
              </a:tabLst>
              <a:defRPr sz="1800"/>
            </a:pPr>
            <a:r>
              <a:t>		With c</a:t>
            </a:r>
            <a:r>
              <a:rPr baseline="-25000"/>
              <a:t>drag</a:t>
            </a:r>
            <a:r>
              <a:t> likely being &lt; 1 and decreasing with better and better streamlining</a:t>
            </a:r>
          </a:p>
        </p:txBody>
      </p:sp>
      <p:grpSp>
        <p:nvGrpSpPr>
          <p:cNvPr id="631" name="Group"/>
          <p:cNvGrpSpPr/>
          <p:nvPr/>
        </p:nvGrpSpPr>
        <p:grpSpPr>
          <a:xfrm>
            <a:off x="1498600" y="4275391"/>
            <a:ext cx="6321499" cy="710628"/>
            <a:chOff x="0" y="0"/>
            <a:chExt cx="6321498" cy="710626"/>
          </a:xfrm>
        </p:grpSpPr>
        <p:grpSp>
          <p:nvGrpSpPr>
            <p:cNvPr id="618" name="Can 5"/>
            <p:cNvGrpSpPr/>
            <p:nvPr/>
          </p:nvGrpSpPr>
          <p:grpSpPr>
            <a:xfrm>
              <a:off x="0" y="-1"/>
              <a:ext cx="1960825" cy="692172"/>
              <a:chOff x="0" y="0"/>
              <a:chExt cx="1960824" cy="692170"/>
            </a:xfrm>
          </p:grpSpPr>
          <p:sp>
            <p:nvSpPr>
              <p:cNvPr id="615" name="Shape"/>
              <p:cNvSpPr/>
              <p:nvPr/>
            </p:nvSpPr>
            <p:spPr>
              <a:xfrm rot="5400000">
                <a:off x="634327" y="-634328"/>
                <a:ext cx="692171" cy="1960826"/>
              </a:xfrm>
              <a:custGeom>
                <a:avLst/>
                <a:gdLst/>
                <a:ahLst/>
                <a:cxnLst>
                  <a:cxn ang="0">
                    <a:pos x="wd2" y="hd2"/>
                  </a:cxn>
                  <a:cxn ang="5400000">
                    <a:pos x="wd2" y="hd2"/>
                  </a:cxn>
                  <a:cxn ang="10800000">
                    <a:pos x="wd2" y="hd2"/>
                  </a:cxn>
                  <a:cxn ang="16200000">
                    <a:pos x="wd2" y="hd2"/>
                  </a:cxn>
                </a:cxnLst>
                <a:rect l="0" t="0" r="r" b="b"/>
                <a:pathLst>
                  <a:path w="21600" h="21600" extrusionOk="0">
                    <a:moveTo>
                      <a:pt x="0" y="1880"/>
                    </a:moveTo>
                    <a:cubicBezTo>
                      <a:pt x="0" y="842"/>
                      <a:pt x="4835" y="0"/>
                      <a:pt x="10800" y="0"/>
                    </a:cubicBezTo>
                    <a:cubicBezTo>
                      <a:pt x="16765" y="0"/>
                      <a:pt x="21600" y="842"/>
                      <a:pt x="21600" y="1880"/>
                    </a:cubicBezTo>
                    <a:lnTo>
                      <a:pt x="21600" y="19720"/>
                    </a:lnTo>
                    <a:cubicBezTo>
                      <a:pt x="21600" y="20758"/>
                      <a:pt x="16765" y="21600"/>
                      <a:pt x="10800" y="21600"/>
                    </a:cubicBezTo>
                    <a:cubicBezTo>
                      <a:pt x="4835" y="21600"/>
                      <a:pt x="0" y="20758"/>
                      <a:pt x="0" y="19720"/>
                    </a:cubicBezTo>
                    <a:close/>
                  </a:path>
                </a:pathLst>
              </a:custGeom>
              <a:solidFill>
                <a:srgbClr val="FFC5C8">
                  <a:alpha val="43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616" name="Oval"/>
              <p:cNvSpPr/>
              <p:nvPr/>
            </p:nvSpPr>
            <p:spPr>
              <a:xfrm rot="5400000">
                <a:off x="1444071" y="175417"/>
                <a:ext cx="692171" cy="341337"/>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617" name="Line"/>
              <p:cNvSpPr/>
              <p:nvPr/>
            </p:nvSpPr>
            <p:spPr>
              <a:xfrm rot="5400000">
                <a:off x="634327" y="-634328"/>
                <a:ext cx="692171" cy="1960826"/>
              </a:xfrm>
              <a:custGeom>
                <a:avLst/>
                <a:gdLst/>
                <a:ahLst/>
                <a:cxnLst>
                  <a:cxn ang="0">
                    <a:pos x="wd2" y="hd2"/>
                  </a:cxn>
                  <a:cxn ang="5400000">
                    <a:pos x="wd2" y="hd2"/>
                  </a:cxn>
                  <a:cxn ang="10800000">
                    <a:pos x="wd2" y="hd2"/>
                  </a:cxn>
                  <a:cxn ang="16200000">
                    <a:pos x="wd2" y="hd2"/>
                  </a:cxn>
                </a:cxnLst>
                <a:rect l="0" t="0" r="r" b="b"/>
                <a:pathLst>
                  <a:path w="21600" h="21600" extrusionOk="0">
                    <a:moveTo>
                      <a:pt x="21600" y="1880"/>
                    </a:moveTo>
                    <a:cubicBezTo>
                      <a:pt x="21600" y="2918"/>
                      <a:pt x="16765" y="3760"/>
                      <a:pt x="10800" y="3760"/>
                    </a:cubicBezTo>
                    <a:cubicBezTo>
                      <a:pt x="4835" y="3760"/>
                      <a:pt x="0" y="2918"/>
                      <a:pt x="0" y="1880"/>
                    </a:cubicBezTo>
                    <a:cubicBezTo>
                      <a:pt x="0" y="842"/>
                      <a:pt x="4835" y="0"/>
                      <a:pt x="10800" y="0"/>
                    </a:cubicBezTo>
                    <a:cubicBezTo>
                      <a:pt x="16765" y="0"/>
                      <a:pt x="21600" y="842"/>
                      <a:pt x="21600" y="1880"/>
                    </a:cubicBezTo>
                    <a:lnTo>
                      <a:pt x="21600" y="19720"/>
                    </a:lnTo>
                    <a:cubicBezTo>
                      <a:pt x="21600" y="20758"/>
                      <a:pt x="16765" y="21600"/>
                      <a:pt x="10800" y="21600"/>
                    </a:cubicBezTo>
                    <a:cubicBezTo>
                      <a:pt x="4835" y="21600"/>
                      <a:pt x="0" y="20758"/>
                      <a:pt x="0" y="19720"/>
                    </a:cubicBezTo>
                    <a:lnTo>
                      <a:pt x="0" y="1880"/>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grpSp>
          <p:nvGrpSpPr>
            <p:cNvPr id="622" name="Can 6"/>
            <p:cNvGrpSpPr/>
            <p:nvPr/>
          </p:nvGrpSpPr>
          <p:grpSpPr>
            <a:xfrm>
              <a:off x="1623969" y="69215"/>
              <a:ext cx="1790414" cy="622954"/>
              <a:chOff x="0" y="0"/>
              <a:chExt cx="1790413" cy="622953"/>
            </a:xfrm>
          </p:grpSpPr>
          <p:sp>
            <p:nvSpPr>
              <p:cNvPr id="619" name="Shape"/>
              <p:cNvSpPr/>
              <p:nvPr/>
            </p:nvSpPr>
            <p:spPr>
              <a:xfrm rot="5400000">
                <a:off x="583730" y="-583731"/>
                <a:ext cx="622954" cy="1790415"/>
              </a:xfrm>
              <a:custGeom>
                <a:avLst/>
                <a:gdLst/>
                <a:ahLst/>
                <a:cxnLst>
                  <a:cxn ang="0">
                    <a:pos x="wd2" y="hd2"/>
                  </a:cxn>
                  <a:cxn ang="5400000">
                    <a:pos x="wd2" y="hd2"/>
                  </a:cxn>
                  <a:cxn ang="10800000">
                    <a:pos x="wd2" y="hd2"/>
                  </a:cxn>
                  <a:cxn ang="16200000">
                    <a:pos x="wd2" y="hd2"/>
                  </a:cxn>
                </a:cxnLst>
                <a:rect l="0" t="0" r="r" b="b"/>
                <a:pathLst>
                  <a:path w="21600" h="21600" extrusionOk="0">
                    <a:moveTo>
                      <a:pt x="0" y="1853"/>
                    </a:moveTo>
                    <a:cubicBezTo>
                      <a:pt x="0" y="830"/>
                      <a:pt x="4835" y="0"/>
                      <a:pt x="10800" y="0"/>
                    </a:cubicBezTo>
                    <a:cubicBezTo>
                      <a:pt x="16765" y="0"/>
                      <a:pt x="21600" y="830"/>
                      <a:pt x="21600" y="1853"/>
                    </a:cubicBezTo>
                    <a:lnTo>
                      <a:pt x="21600" y="19747"/>
                    </a:lnTo>
                    <a:cubicBezTo>
                      <a:pt x="21600" y="20770"/>
                      <a:pt x="16765" y="21600"/>
                      <a:pt x="10800" y="21600"/>
                    </a:cubicBezTo>
                    <a:cubicBezTo>
                      <a:pt x="4835" y="21600"/>
                      <a:pt x="0" y="20770"/>
                      <a:pt x="0" y="19747"/>
                    </a:cubicBezTo>
                    <a:close/>
                  </a:path>
                </a:pathLst>
              </a:custGeom>
              <a:solidFill>
                <a:srgbClr val="FFC5C8">
                  <a:alpha val="45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620" name="Oval"/>
              <p:cNvSpPr/>
              <p:nvPr/>
            </p:nvSpPr>
            <p:spPr>
              <a:xfrm rot="5400000">
                <a:off x="1325335" y="157874"/>
                <a:ext cx="622954" cy="30720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621" name="Line"/>
              <p:cNvSpPr/>
              <p:nvPr/>
            </p:nvSpPr>
            <p:spPr>
              <a:xfrm rot="5400000">
                <a:off x="583730" y="-583731"/>
                <a:ext cx="622954" cy="1790415"/>
              </a:xfrm>
              <a:custGeom>
                <a:avLst/>
                <a:gdLst/>
                <a:ahLst/>
                <a:cxnLst>
                  <a:cxn ang="0">
                    <a:pos x="wd2" y="hd2"/>
                  </a:cxn>
                  <a:cxn ang="5400000">
                    <a:pos x="wd2" y="hd2"/>
                  </a:cxn>
                  <a:cxn ang="10800000">
                    <a:pos x="wd2" y="hd2"/>
                  </a:cxn>
                  <a:cxn ang="16200000">
                    <a:pos x="wd2" y="hd2"/>
                  </a:cxn>
                </a:cxnLst>
                <a:rect l="0" t="0" r="r" b="b"/>
                <a:pathLst>
                  <a:path w="21600" h="21600" extrusionOk="0">
                    <a:moveTo>
                      <a:pt x="21600" y="1853"/>
                    </a:moveTo>
                    <a:cubicBezTo>
                      <a:pt x="21600" y="2877"/>
                      <a:pt x="16765" y="3706"/>
                      <a:pt x="10800" y="3706"/>
                    </a:cubicBezTo>
                    <a:cubicBezTo>
                      <a:pt x="4835" y="3706"/>
                      <a:pt x="0" y="2877"/>
                      <a:pt x="0" y="1853"/>
                    </a:cubicBezTo>
                    <a:cubicBezTo>
                      <a:pt x="0" y="830"/>
                      <a:pt x="4835" y="0"/>
                      <a:pt x="10800" y="0"/>
                    </a:cubicBezTo>
                    <a:cubicBezTo>
                      <a:pt x="16765" y="0"/>
                      <a:pt x="21600" y="830"/>
                      <a:pt x="21600" y="1853"/>
                    </a:cubicBezTo>
                    <a:lnTo>
                      <a:pt x="21600" y="19747"/>
                    </a:lnTo>
                    <a:cubicBezTo>
                      <a:pt x="21600" y="20770"/>
                      <a:pt x="16765" y="21600"/>
                      <a:pt x="10800" y="21600"/>
                    </a:cubicBezTo>
                    <a:cubicBezTo>
                      <a:pt x="4835" y="21600"/>
                      <a:pt x="0" y="20770"/>
                      <a:pt x="0" y="19747"/>
                    </a:cubicBezTo>
                    <a:lnTo>
                      <a:pt x="0" y="1853"/>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grpSp>
          <p:nvGrpSpPr>
            <p:cNvPr id="626" name="Can 7"/>
            <p:cNvGrpSpPr/>
            <p:nvPr/>
          </p:nvGrpSpPr>
          <p:grpSpPr>
            <a:xfrm>
              <a:off x="3109828" y="138434"/>
              <a:ext cx="1453558" cy="553735"/>
              <a:chOff x="0" y="0"/>
              <a:chExt cx="1453556" cy="553734"/>
            </a:xfrm>
          </p:grpSpPr>
          <p:sp>
            <p:nvSpPr>
              <p:cNvPr id="623" name="Shape"/>
              <p:cNvSpPr/>
              <p:nvPr/>
            </p:nvSpPr>
            <p:spPr>
              <a:xfrm rot="5400000">
                <a:off x="449911" y="-449912"/>
                <a:ext cx="553735" cy="1453558"/>
              </a:xfrm>
              <a:custGeom>
                <a:avLst/>
                <a:gdLst/>
                <a:ahLst/>
                <a:cxnLst>
                  <a:cxn ang="0">
                    <a:pos x="wd2" y="hd2"/>
                  </a:cxn>
                  <a:cxn ang="5400000">
                    <a:pos x="wd2" y="hd2"/>
                  </a:cxn>
                  <a:cxn ang="10800000">
                    <a:pos x="wd2" y="hd2"/>
                  </a:cxn>
                  <a:cxn ang="16200000">
                    <a:pos x="wd2" y="hd2"/>
                  </a:cxn>
                </a:cxnLst>
                <a:rect l="0" t="0" r="r" b="b"/>
                <a:pathLst>
                  <a:path w="21600" h="21600" extrusionOk="0">
                    <a:moveTo>
                      <a:pt x="0" y="2029"/>
                    </a:moveTo>
                    <a:cubicBezTo>
                      <a:pt x="0" y="908"/>
                      <a:pt x="4835" y="0"/>
                      <a:pt x="10800" y="0"/>
                    </a:cubicBezTo>
                    <a:cubicBezTo>
                      <a:pt x="16765" y="0"/>
                      <a:pt x="21600" y="908"/>
                      <a:pt x="21600" y="2029"/>
                    </a:cubicBezTo>
                    <a:lnTo>
                      <a:pt x="21600" y="19571"/>
                    </a:lnTo>
                    <a:cubicBezTo>
                      <a:pt x="21600" y="20692"/>
                      <a:pt x="16765" y="21600"/>
                      <a:pt x="10800" y="21600"/>
                    </a:cubicBezTo>
                    <a:cubicBezTo>
                      <a:pt x="4835" y="21600"/>
                      <a:pt x="0" y="20692"/>
                      <a:pt x="0" y="19571"/>
                    </a:cubicBezTo>
                    <a:close/>
                  </a:path>
                </a:pathLst>
              </a:custGeom>
              <a:solidFill>
                <a:srgbClr val="FFC5C8">
                  <a:alpha val="39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624" name="Oval"/>
              <p:cNvSpPr/>
              <p:nvPr/>
            </p:nvSpPr>
            <p:spPr>
              <a:xfrm rot="5400000">
                <a:off x="1040154" y="140332"/>
                <a:ext cx="553736" cy="273070"/>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625" name="Line"/>
              <p:cNvSpPr/>
              <p:nvPr/>
            </p:nvSpPr>
            <p:spPr>
              <a:xfrm rot="5400000">
                <a:off x="449911" y="-449912"/>
                <a:ext cx="553735" cy="1453558"/>
              </a:xfrm>
              <a:custGeom>
                <a:avLst/>
                <a:gdLst/>
                <a:ahLst/>
                <a:cxnLst>
                  <a:cxn ang="0">
                    <a:pos x="wd2" y="hd2"/>
                  </a:cxn>
                  <a:cxn ang="5400000">
                    <a:pos x="wd2" y="hd2"/>
                  </a:cxn>
                  <a:cxn ang="10800000">
                    <a:pos x="wd2" y="hd2"/>
                  </a:cxn>
                  <a:cxn ang="16200000">
                    <a:pos x="wd2" y="hd2"/>
                  </a:cxn>
                </a:cxnLst>
                <a:rect l="0" t="0" r="r" b="b"/>
                <a:pathLst>
                  <a:path w="21600" h="21600" extrusionOk="0">
                    <a:moveTo>
                      <a:pt x="21600" y="2029"/>
                    </a:moveTo>
                    <a:cubicBezTo>
                      <a:pt x="21600" y="3149"/>
                      <a:pt x="16765" y="4058"/>
                      <a:pt x="10800" y="4058"/>
                    </a:cubicBezTo>
                    <a:cubicBezTo>
                      <a:pt x="4835" y="4058"/>
                      <a:pt x="0" y="3149"/>
                      <a:pt x="0" y="2029"/>
                    </a:cubicBezTo>
                    <a:cubicBezTo>
                      <a:pt x="0" y="908"/>
                      <a:pt x="4835" y="0"/>
                      <a:pt x="10800" y="0"/>
                    </a:cubicBezTo>
                    <a:cubicBezTo>
                      <a:pt x="16765" y="0"/>
                      <a:pt x="21600" y="908"/>
                      <a:pt x="21600" y="2029"/>
                    </a:cubicBezTo>
                    <a:lnTo>
                      <a:pt x="21600" y="19571"/>
                    </a:lnTo>
                    <a:cubicBezTo>
                      <a:pt x="21600" y="20692"/>
                      <a:pt x="16765" y="21600"/>
                      <a:pt x="10800" y="21600"/>
                    </a:cubicBezTo>
                    <a:cubicBezTo>
                      <a:pt x="4835" y="21600"/>
                      <a:pt x="0" y="20692"/>
                      <a:pt x="0" y="19571"/>
                    </a:cubicBezTo>
                    <a:lnTo>
                      <a:pt x="0" y="2029"/>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sp>
          <p:nvSpPr>
            <p:cNvPr id="627" name="Right Arrow 9"/>
            <p:cNvSpPr/>
            <p:nvPr/>
          </p:nvSpPr>
          <p:spPr>
            <a:xfrm>
              <a:off x="3502058" y="267637"/>
              <a:ext cx="553737" cy="276869"/>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628" name="Right Arrow 10"/>
            <p:cNvSpPr/>
            <p:nvPr/>
          </p:nvSpPr>
          <p:spPr>
            <a:xfrm>
              <a:off x="2265380" y="179962"/>
              <a:ext cx="484520" cy="415304"/>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629" name="Right Arrow 11"/>
            <p:cNvSpPr/>
            <p:nvPr/>
          </p:nvSpPr>
          <p:spPr>
            <a:xfrm>
              <a:off x="788750" y="83058"/>
              <a:ext cx="346086" cy="535280"/>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pic>
          <p:nvPicPr>
            <p:cNvPr id="630" name="Picture 12" descr="Picture 12"/>
            <p:cNvPicPr>
              <a:picLocks noChangeAspect="1"/>
            </p:cNvPicPr>
            <p:nvPr/>
          </p:nvPicPr>
          <p:blipFill>
            <a:blip r:embed="rId2"/>
            <a:stretch>
              <a:fillRect/>
            </a:stretch>
          </p:blipFill>
          <p:spPr>
            <a:xfrm>
              <a:off x="4383421" y="69215"/>
              <a:ext cx="1938078" cy="641412"/>
            </a:xfrm>
            <a:prstGeom prst="rect">
              <a:avLst/>
            </a:prstGeom>
            <a:ln w="12700" cap="flat">
              <a:noFill/>
              <a:miter lim="400000"/>
            </a:ln>
            <a:effectLst/>
          </p:spPr>
        </p:pic>
      </p:grpSp>
      <p:sp>
        <p:nvSpPr>
          <p:cNvPr id="632" name="Rectangle 3"/>
          <p:cNvSpPr txBox="1"/>
          <p:nvPr/>
        </p:nvSpPr>
        <p:spPr>
          <a:xfrm>
            <a:off x="241300" y="5349801"/>
            <a:ext cx="8534400" cy="143002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279400" algn="l"/>
                <a:tab pos="635000" algn="l"/>
                <a:tab pos="1092200" algn="l"/>
                <a:tab pos="1549400" algn="l"/>
                <a:tab pos="2006600" algn="l"/>
                <a:tab pos="2578100" algn="l"/>
              </a:tabLst>
              <a:defRPr b="0">
                <a:solidFill>
                  <a:srgbClr val="FFFFFF"/>
                </a:solidFill>
                <a:effectLst>
                  <a:outerShdw blurRad="38100" dist="38100" dir="2700000" rotWithShape="0">
                    <a:srgbClr val="000000"/>
                  </a:outerShdw>
                </a:effectLst>
                <a:latin typeface="+mn-lt"/>
                <a:ea typeface="+mn-ea"/>
                <a:cs typeface="+mn-cs"/>
                <a:sym typeface="Arial"/>
              </a:defRPr>
            </a:pPr>
            <a:r>
              <a:t> Then, over a time interval t, the volume of accelerated air = A</a:t>
            </a:r>
            <a:r>
              <a:rPr baseline="-25000"/>
              <a:t>air</a:t>
            </a:r>
            <a:r>
              <a:t> x (v</a:t>
            </a:r>
            <a:r>
              <a:rPr baseline="-25000"/>
              <a:t>steady </a:t>
            </a:r>
            <a:r>
              <a:t>x  t) </a:t>
            </a:r>
          </a:p>
          <a:p>
            <a:pPr>
              <a:spcBef>
                <a:spcPts val="400"/>
              </a:spcBef>
              <a:tabLst>
                <a:tab pos="279400" algn="l"/>
                <a:tab pos="635000" algn="l"/>
                <a:tab pos="1092200" algn="l"/>
                <a:tab pos="1549400" algn="l"/>
                <a:tab pos="2006600" algn="l"/>
                <a:tab pos="25781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279400" algn="l"/>
                <a:tab pos="635000" algn="l"/>
                <a:tab pos="1092200" algn="l"/>
                <a:tab pos="1549400" algn="l"/>
                <a:tab pos="2006600" algn="l"/>
                <a:tab pos="2578100" algn="l"/>
              </a:tabLst>
              <a:defRPr b="0">
                <a:solidFill>
                  <a:srgbClr val="FFFFFF"/>
                </a:solidFill>
                <a:effectLst>
                  <a:outerShdw blurRad="38100" dist="38100" dir="2700000" rotWithShape="0">
                    <a:srgbClr val="000000"/>
                  </a:outerShdw>
                </a:effectLst>
                <a:latin typeface="+mn-lt"/>
                <a:ea typeface="+mn-ea"/>
                <a:cs typeface="+mn-cs"/>
                <a:sym typeface="Arial"/>
              </a:defRPr>
            </a:pPr>
            <a:r>
              <a:t>	with that accelerated volume now moving at ~ vehicle's velocity = v</a:t>
            </a:r>
            <a:r>
              <a:rPr baseline="-5999"/>
              <a:t>steady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Rectangle 2"/>
          <p:cNvSpPr txBox="1">
            <a:spLocks noGrp="1"/>
          </p:cNvSpPr>
          <p:nvPr>
            <p:ph type="title"/>
          </p:nvPr>
        </p:nvSpPr>
        <p:spPr>
          <a:xfrm>
            <a:off x="304800" y="25400"/>
            <a:ext cx="8534400" cy="549325"/>
          </a:xfrm>
          <a:prstGeom prst="rect">
            <a:avLst/>
          </a:prstGeom>
        </p:spPr>
        <p:txBody>
          <a:bodyPr/>
          <a:lstStyle>
            <a:lvl1pPr>
              <a:defRPr sz="2200" i="1"/>
            </a:lvl1pPr>
          </a:lstStyle>
          <a:p>
            <a:r>
              <a:t>Energy gained by the trailing cylinder of air:</a:t>
            </a:r>
          </a:p>
        </p:txBody>
      </p:sp>
      <p:sp>
        <p:nvSpPr>
          <p:cNvPr id="635" name="Rectangle 3"/>
          <p:cNvSpPr txBox="1">
            <a:spLocks noGrp="1"/>
          </p:cNvSpPr>
          <p:nvPr>
            <p:ph type="body" idx="1"/>
          </p:nvPr>
        </p:nvSpPr>
        <p:spPr>
          <a:xfrm>
            <a:off x="355600" y="774700"/>
            <a:ext cx="9144000" cy="4488079"/>
          </a:xfrm>
          <a:prstGeom prst="rect">
            <a:avLst/>
          </a:prstGeom>
        </p:spPr>
        <p:txBody>
          <a:bodyPr/>
          <a:lstStyle/>
          <a:p>
            <a:pPr>
              <a:tabLst>
                <a:tab pos="279400" algn="l"/>
                <a:tab pos="635000" algn="l"/>
                <a:tab pos="1092200" algn="l"/>
                <a:tab pos="1549400" algn="l"/>
                <a:tab pos="2006600" algn="l"/>
                <a:tab pos="2578100" algn="l"/>
              </a:tabLst>
              <a:defRPr sz="1800"/>
            </a:pPr>
            <a:r>
              <a:t>For </a:t>
            </a:r>
            <a:r>
              <a:rPr b="1">
                <a:solidFill>
                  <a:srgbClr val="FBC901"/>
                </a:solidFill>
              </a:rPr>
              <a:t>air of mass density </a:t>
            </a:r>
            <a:r>
              <a:rPr>
                <a:solidFill>
                  <a:srgbClr val="FBC901"/>
                </a:solidFill>
                <a:latin typeface="Symbol"/>
                <a:ea typeface="Symbol"/>
                <a:cs typeface="Symbol"/>
                <a:sym typeface="Symbol"/>
              </a:rPr>
              <a:t>r</a:t>
            </a:r>
            <a:r>
              <a:rPr b="1" baseline="-25000">
                <a:solidFill>
                  <a:srgbClr val="FBC901"/>
                </a:solidFill>
              </a:rPr>
              <a:t>air</a:t>
            </a:r>
            <a:r>
              <a:rPr b="1">
                <a:solidFill>
                  <a:srgbClr val="FBC901"/>
                </a:solidFill>
              </a:rPr>
              <a:t>, </a:t>
            </a:r>
            <a:r>
              <a:t>we can then calculate its gained kinetic energy: </a:t>
            </a:r>
          </a:p>
          <a:p>
            <a:pPr>
              <a:tabLst>
                <a:tab pos="279400" algn="l"/>
                <a:tab pos="635000" algn="l"/>
                <a:tab pos="1092200" algn="l"/>
                <a:tab pos="1549400" algn="l"/>
                <a:tab pos="2006600" algn="l"/>
                <a:tab pos="2578100" algn="l"/>
              </a:tabLst>
              <a:defRPr sz="1000"/>
            </a:pPr>
            <a:endParaRPr/>
          </a:p>
          <a:p>
            <a:pPr>
              <a:tabLst>
                <a:tab pos="279400" algn="l"/>
                <a:tab pos="635000" algn="l"/>
                <a:tab pos="1092200" algn="l"/>
                <a:tab pos="1549400" algn="l"/>
                <a:tab pos="2006600" algn="l"/>
                <a:tab pos="2578100" algn="l"/>
              </a:tabLst>
              <a:defRPr sz="1800"/>
            </a:pPr>
            <a:r>
              <a:t>	E</a:t>
            </a:r>
            <a:r>
              <a:rPr baseline="-25000"/>
              <a:t>air_kinetic</a:t>
            </a:r>
            <a:r>
              <a:t> = E</a:t>
            </a:r>
            <a:r>
              <a:rPr baseline="-25000"/>
              <a:t>drag</a:t>
            </a:r>
            <a:r>
              <a:t> = ½ M</a:t>
            </a:r>
            <a:r>
              <a:rPr baseline="-5999"/>
              <a:t>air</a:t>
            </a:r>
            <a:r>
              <a:rPr baseline="-25000"/>
              <a:t>  </a:t>
            </a:r>
            <a:r>
              <a:t>v</a:t>
            </a:r>
            <a:r>
              <a:rPr baseline="-25000"/>
              <a:t>steady</a:t>
            </a:r>
            <a:r>
              <a:rPr baseline="30000"/>
              <a:t>2</a:t>
            </a:r>
            <a:r>
              <a:t> = ½ ( </a:t>
            </a:r>
            <a:r>
              <a:rPr>
                <a:latin typeface="Symbol"/>
                <a:ea typeface="Symbol"/>
                <a:cs typeface="Symbol"/>
                <a:sym typeface="Symbol"/>
              </a:rPr>
              <a:t>r</a:t>
            </a:r>
            <a:r>
              <a:rPr baseline="-25000"/>
              <a:t>air</a:t>
            </a:r>
            <a:r>
              <a:t> x volume of air ) v</a:t>
            </a:r>
            <a:r>
              <a:rPr baseline="-25000"/>
              <a:t>steady</a:t>
            </a:r>
            <a:r>
              <a:rPr baseline="30000"/>
              <a:t>2</a:t>
            </a:r>
            <a:r>
              <a:t>  </a:t>
            </a:r>
          </a:p>
          <a:p>
            <a:pPr>
              <a:tabLst>
                <a:tab pos="368300" algn="l"/>
                <a:tab pos="596900" algn="l"/>
                <a:tab pos="1054100" algn="l"/>
                <a:tab pos="1511300" algn="l"/>
                <a:tab pos="2006600" algn="l"/>
              </a:tabLst>
              <a:defRPr sz="1000"/>
            </a:pPr>
            <a:endParaRPr/>
          </a:p>
          <a:p>
            <a:pPr>
              <a:tabLst>
                <a:tab pos="368300" algn="l"/>
                <a:tab pos="596900" algn="l"/>
                <a:tab pos="1054100" algn="l"/>
                <a:tab pos="1511300" algn="l"/>
                <a:tab pos="2006600" algn="l"/>
              </a:tabLst>
              <a:defRPr sz="1800"/>
            </a:pPr>
            <a:r>
              <a:t>But from above, volume of air = A</a:t>
            </a:r>
            <a:r>
              <a:rPr baseline="-25000"/>
              <a:t>air</a:t>
            </a:r>
            <a:r>
              <a:t> x (v</a:t>
            </a:r>
            <a:r>
              <a:rPr baseline="-25000"/>
              <a:t>steady </a:t>
            </a:r>
            <a:r>
              <a:t>x  t) = c</a:t>
            </a:r>
            <a:r>
              <a:rPr baseline="-5999"/>
              <a:t>drag</a:t>
            </a:r>
            <a:r>
              <a:t> A</a:t>
            </a:r>
            <a:r>
              <a:rPr baseline="-5999"/>
              <a:t>vehicle</a:t>
            </a:r>
            <a:r>
              <a:t> v</a:t>
            </a:r>
            <a:r>
              <a:rPr baseline="-5999"/>
              <a:t>steady</a:t>
            </a:r>
            <a:r>
              <a:t> t  and thus:</a:t>
            </a:r>
          </a:p>
          <a:p>
            <a:pPr>
              <a:tabLst>
                <a:tab pos="368300" algn="l"/>
                <a:tab pos="596900" algn="l"/>
                <a:tab pos="1054100" algn="l"/>
                <a:tab pos="1511300" algn="l"/>
                <a:tab pos="2006600" algn="l"/>
              </a:tabLst>
              <a:defRPr sz="1000"/>
            </a:pPr>
            <a:endParaRPr/>
          </a:p>
          <a:p>
            <a:pPr algn="ctr">
              <a:tabLst>
                <a:tab pos="368300" algn="l"/>
                <a:tab pos="596900" algn="l"/>
                <a:tab pos="1054100" algn="l"/>
                <a:tab pos="1511300" algn="l"/>
                <a:tab pos="2006600" algn="l"/>
              </a:tabLst>
              <a:defRPr sz="1800"/>
            </a:pPr>
            <a:r>
              <a:t>E</a:t>
            </a:r>
            <a:r>
              <a:rPr baseline="-25000"/>
              <a:t>drag</a:t>
            </a:r>
            <a:r>
              <a:t> = ½ </a:t>
            </a:r>
            <a:r>
              <a:rPr>
                <a:latin typeface="Symbol"/>
                <a:ea typeface="Symbol"/>
                <a:cs typeface="Symbol"/>
                <a:sym typeface="Symbol"/>
              </a:rPr>
              <a:t>r</a:t>
            </a:r>
            <a:r>
              <a:rPr baseline="-25000"/>
              <a:t>air</a:t>
            </a:r>
            <a:r>
              <a:t> (A</a:t>
            </a:r>
            <a:r>
              <a:rPr baseline="-25000"/>
              <a:t>air</a:t>
            </a:r>
            <a:r>
              <a:t> v</a:t>
            </a:r>
            <a:r>
              <a:rPr baseline="-25000"/>
              <a:t>steady</a:t>
            </a:r>
            <a:r>
              <a:t> t ) v</a:t>
            </a:r>
            <a:r>
              <a:rPr baseline="-25000"/>
              <a:t>steady </a:t>
            </a:r>
            <a:r>
              <a:rPr baseline="30000"/>
              <a:t>2</a:t>
            </a:r>
            <a:r>
              <a:t> =&gt; ½ </a:t>
            </a:r>
            <a:r>
              <a:rPr>
                <a:latin typeface="Symbol"/>
                <a:ea typeface="Symbol"/>
                <a:cs typeface="Symbol"/>
                <a:sym typeface="Symbol"/>
              </a:rPr>
              <a:t>r</a:t>
            </a:r>
            <a:r>
              <a:rPr baseline="-25000"/>
              <a:t>air</a:t>
            </a:r>
            <a:r>
              <a:t> c</a:t>
            </a:r>
            <a:r>
              <a:rPr baseline="-25000"/>
              <a:t>drag</a:t>
            </a:r>
            <a:r>
              <a:t> A</a:t>
            </a:r>
            <a:r>
              <a:rPr baseline="-25000"/>
              <a:t>car</a:t>
            </a:r>
            <a:r>
              <a:t> t  v</a:t>
            </a:r>
            <a:r>
              <a:rPr baseline="-25000"/>
              <a:t>steady</a:t>
            </a:r>
            <a:r>
              <a:rPr baseline="30000"/>
              <a:t>3  </a:t>
            </a:r>
            <a:r>
              <a:t> </a:t>
            </a:r>
          </a:p>
          <a:p>
            <a:pPr>
              <a:tabLst>
                <a:tab pos="368300" algn="l"/>
                <a:tab pos="596900" algn="l"/>
                <a:tab pos="1054100" algn="l"/>
                <a:tab pos="1511300" algn="l"/>
                <a:tab pos="2006600" algn="l"/>
              </a:tabLst>
              <a:defRPr sz="1000"/>
            </a:pPr>
            <a:endParaRPr/>
          </a:p>
          <a:p>
            <a:pPr>
              <a:tabLst>
                <a:tab pos="368300" algn="l"/>
                <a:tab pos="596900" algn="l"/>
                <a:tab pos="1054100" algn="l"/>
                <a:tab pos="1511300" algn="l"/>
                <a:tab pos="2006600" algn="l"/>
              </a:tabLst>
              <a:defRPr sz="1800"/>
            </a:pPr>
            <a:r>
              <a:t>Dividing that by distance (v</a:t>
            </a:r>
            <a:r>
              <a:rPr baseline="-5999"/>
              <a:t>steady</a:t>
            </a:r>
            <a:r>
              <a:t> x t) gives the energy expended per distance:  </a:t>
            </a:r>
          </a:p>
          <a:p>
            <a:pPr>
              <a:tabLst>
                <a:tab pos="368300" algn="l"/>
                <a:tab pos="596900" algn="l"/>
                <a:tab pos="1054100" algn="l"/>
                <a:tab pos="1511300" algn="l"/>
                <a:tab pos="2006600" algn="l"/>
              </a:tabLst>
              <a:defRPr sz="1000"/>
            </a:pPr>
            <a:endParaRPr/>
          </a:p>
          <a:p>
            <a:pPr algn="ctr">
              <a:tabLst>
                <a:tab pos="368300" algn="l"/>
                <a:tab pos="596900" algn="l"/>
                <a:tab pos="1054100" algn="l"/>
                <a:tab pos="1511300" algn="l"/>
                <a:tab pos="2006600" algn="l"/>
              </a:tabLst>
              <a:defRPr sz="1900" b="1">
                <a:solidFill>
                  <a:srgbClr val="FBC901"/>
                </a:solidFill>
              </a:defRPr>
            </a:pPr>
            <a:r>
              <a:t>Energy per distance </a:t>
            </a:r>
            <a:r>
              <a:rPr baseline="-5999"/>
              <a:t>steady</a:t>
            </a:r>
            <a:r>
              <a:t> = ½ </a:t>
            </a:r>
            <a:r>
              <a:rPr b="0">
                <a:latin typeface="Symbol"/>
                <a:ea typeface="Symbol"/>
                <a:cs typeface="Symbol"/>
                <a:sym typeface="Symbol"/>
              </a:rPr>
              <a:t>r</a:t>
            </a:r>
            <a:r>
              <a:rPr baseline="-24000"/>
              <a:t>air</a:t>
            </a:r>
            <a:r>
              <a:t> c</a:t>
            </a:r>
            <a:r>
              <a:rPr baseline="-24000"/>
              <a:t>drag</a:t>
            </a:r>
            <a:r>
              <a:t> A</a:t>
            </a:r>
            <a:r>
              <a:rPr baseline="-24000"/>
              <a:t>vehicle</a:t>
            </a:r>
            <a:r>
              <a:t>  v</a:t>
            </a:r>
            <a:r>
              <a:rPr baseline="-24000"/>
              <a:t>steady</a:t>
            </a:r>
            <a:r>
              <a:rPr baseline="30105"/>
              <a:t>2</a:t>
            </a:r>
          </a:p>
          <a:p>
            <a:pPr>
              <a:tabLst>
                <a:tab pos="368300" algn="l"/>
                <a:tab pos="596900" algn="l"/>
                <a:tab pos="1054100" algn="l"/>
                <a:tab pos="1511300" algn="l"/>
                <a:tab pos="2006600" algn="l"/>
              </a:tabLst>
              <a:defRPr sz="1000"/>
            </a:pPr>
            <a:endParaRPr/>
          </a:p>
          <a:p>
            <a:pPr>
              <a:tabLst>
                <a:tab pos="368300" algn="l"/>
                <a:tab pos="596900" algn="l"/>
                <a:tab pos="1054100" algn="l"/>
                <a:tab pos="1511300" algn="l"/>
                <a:tab pos="2006600" algn="l"/>
              </a:tabLst>
              <a:defRPr sz="1800"/>
            </a:pPr>
            <a:r>
              <a:t>Or dividing it by time gives the power used while moving:</a:t>
            </a:r>
          </a:p>
          <a:p>
            <a:pPr>
              <a:tabLst>
                <a:tab pos="368300" algn="l"/>
                <a:tab pos="596900" algn="l"/>
                <a:tab pos="1054100" algn="l"/>
                <a:tab pos="1511300" algn="l"/>
                <a:tab pos="2006600" algn="l"/>
              </a:tabLst>
              <a:defRPr sz="1000"/>
            </a:pPr>
            <a:endParaRPr/>
          </a:p>
          <a:p>
            <a:pPr algn="ctr">
              <a:tabLst>
                <a:tab pos="368300" algn="l"/>
                <a:tab pos="596900" algn="l"/>
                <a:tab pos="1054100" algn="l"/>
                <a:tab pos="1511300" algn="l"/>
                <a:tab pos="2006600" algn="l"/>
              </a:tabLst>
              <a:defRPr sz="1900" b="1"/>
            </a:pPr>
            <a:r>
              <a:rPr>
                <a:solidFill>
                  <a:srgbClr val="FFCC66"/>
                </a:solidFill>
              </a:rPr>
              <a:t>Power</a:t>
            </a:r>
            <a:r>
              <a:rPr baseline="-24000">
                <a:solidFill>
                  <a:srgbClr val="FFCC66"/>
                </a:solidFill>
              </a:rPr>
              <a:t>steady</a:t>
            </a:r>
            <a:r>
              <a:rPr>
                <a:solidFill>
                  <a:srgbClr val="FFCC66"/>
                </a:solidFill>
              </a:rPr>
              <a:t> = ½ </a:t>
            </a:r>
            <a:r>
              <a:rPr b="0">
                <a:solidFill>
                  <a:srgbClr val="FFCC66"/>
                </a:solidFill>
                <a:latin typeface="Symbol"/>
                <a:ea typeface="Symbol"/>
                <a:cs typeface="Symbol"/>
                <a:sym typeface="Symbol"/>
              </a:rPr>
              <a:t>r</a:t>
            </a:r>
            <a:r>
              <a:rPr baseline="-24000">
                <a:solidFill>
                  <a:srgbClr val="FFCC66"/>
                </a:solidFill>
              </a:rPr>
              <a:t>air</a:t>
            </a:r>
            <a:r>
              <a:rPr>
                <a:solidFill>
                  <a:srgbClr val="FFCC66"/>
                </a:solidFill>
              </a:rPr>
              <a:t> c</a:t>
            </a:r>
            <a:r>
              <a:rPr baseline="-24000">
                <a:solidFill>
                  <a:srgbClr val="FFCC66"/>
                </a:solidFill>
              </a:rPr>
              <a:t>drag</a:t>
            </a:r>
            <a:r>
              <a:rPr>
                <a:solidFill>
                  <a:srgbClr val="FFCC66"/>
                </a:solidFill>
              </a:rPr>
              <a:t> A</a:t>
            </a:r>
            <a:r>
              <a:rPr baseline="-24000">
                <a:solidFill>
                  <a:srgbClr val="FFCC66"/>
                </a:solidFill>
              </a:rPr>
              <a:t>vehicle</a:t>
            </a:r>
            <a:r>
              <a:rPr>
                <a:solidFill>
                  <a:srgbClr val="FFCC66"/>
                </a:solidFill>
              </a:rPr>
              <a:t> v</a:t>
            </a:r>
            <a:r>
              <a:rPr baseline="-24000">
                <a:solidFill>
                  <a:srgbClr val="FFCC66"/>
                </a:solidFill>
              </a:rPr>
              <a:t>steady </a:t>
            </a:r>
            <a:r>
              <a:rPr baseline="30105">
                <a:solidFill>
                  <a:srgbClr val="FFCC66"/>
                </a:solidFill>
              </a:rPr>
              <a:t>3</a:t>
            </a:r>
          </a:p>
        </p:txBody>
      </p:sp>
      <p:grpSp>
        <p:nvGrpSpPr>
          <p:cNvPr id="652" name="Group"/>
          <p:cNvGrpSpPr/>
          <p:nvPr/>
        </p:nvGrpSpPr>
        <p:grpSpPr>
          <a:xfrm>
            <a:off x="1498600" y="5481891"/>
            <a:ext cx="6321499" cy="710628"/>
            <a:chOff x="0" y="0"/>
            <a:chExt cx="6321498" cy="710626"/>
          </a:xfrm>
        </p:grpSpPr>
        <p:grpSp>
          <p:nvGrpSpPr>
            <p:cNvPr id="639" name="Can 5"/>
            <p:cNvGrpSpPr/>
            <p:nvPr/>
          </p:nvGrpSpPr>
          <p:grpSpPr>
            <a:xfrm>
              <a:off x="0" y="-1"/>
              <a:ext cx="1960825" cy="692172"/>
              <a:chOff x="0" y="0"/>
              <a:chExt cx="1960824" cy="692170"/>
            </a:xfrm>
          </p:grpSpPr>
          <p:sp>
            <p:nvSpPr>
              <p:cNvPr id="636" name="Shape"/>
              <p:cNvSpPr/>
              <p:nvPr/>
            </p:nvSpPr>
            <p:spPr>
              <a:xfrm rot="5400000">
                <a:off x="634327" y="-634328"/>
                <a:ext cx="692171" cy="1960826"/>
              </a:xfrm>
              <a:custGeom>
                <a:avLst/>
                <a:gdLst/>
                <a:ahLst/>
                <a:cxnLst>
                  <a:cxn ang="0">
                    <a:pos x="wd2" y="hd2"/>
                  </a:cxn>
                  <a:cxn ang="5400000">
                    <a:pos x="wd2" y="hd2"/>
                  </a:cxn>
                  <a:cxn ang="10800000">
                    <a:pos x="wd2" y="hd2"/>
                  </a:cxn>
                  <a:cxn ang="16200000">
                    <a:pos x="wd2" y="hd2"/>
                  </a:cxn>
                </a:cxnLst>
                <a:rect l="0" t="0" r="r" b="b"/>
                <a:pathLst>
                  <a:path w="21600" h="21600" extrusionOk="0">
                    <a:moveTo>
                      <a:pt x="0" y="1880"/>
                    </a:moveTo>
                    <a:cubicBezTo>
                      <a:pt x="0" y="842"/>
                      <a:pt x="4835" y="0"/>
                      <a:pt x="10800" y="0"/>
                    </a:cubicBezTo>
                    <a:cubicBezTo>
                      <a:pt x="16765" y="0"/>
                      <a:pt x="21600" y="842"/>
                      <a:pt x="21600" y="1880"/>
                    </a:cubicBezTo>
                    <a:lnTo>
                      <a:pt x="21600" y="19720"/>
                    </a:lnTo>
                    <a:cubicBezTo>
                      <a:pt x="21600" y="20758"/>
                      <a:pt x="16765" y="21600"/>
                      <a:pt x="10800" y="21600"/>
                    </a:cubicBezTo>
                    <a:cubicBezTo>
                      <a:pt x="4835" y="21600"/>
                      <a:pt x="0" y="20758"/>
                      <a:pt x="0" y="19720"/>
                    </a:cubicBezTo>
                    <a:close/>
                  </a:path>
                </a:pathLst>
              </a:custGeom>
              <a:solidFill>
                <a:srgbClr val="FFC5C8">
                  <a:alpha val="43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637" name="Oval"/>
              <p:cNvSpPr/>
              <p:nvPr/>
            </p:nvSpPr>
            <p:spPr>
              <a:xfrm rot="5400000">
                <a:off x="1444071" y="175417"/>
                <a:ext cx="692171" cy="341337"/>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638" name="Line"/>
              <p:cNvSpPr/>
              <p:nvPr/>
            </p:nvSpPr>
            <p:spPr>
              <a:xfrm rot="5400000">
                <a:off x="634327" y="-634328"/>
                <a:ext cx="692171" cy="1960826"/>
              </a:xfrm>
              <a:custGeom>
                <a:avLst/>
                <a:gdLst/>
                <a:ahLst/>
                <a:cxnLst>
                  <a:cxn ang="0">
                    <a:pos x="wd2" y="hd2"/>
                  </a:cxn>
                  <a:cxn ang="5400000">
                    <a:pos x="wd2" y="hd2"/>
                  </a:cxn>
                  <a:cxn ang="10800000">
                    <a:pos x="wd2" y="hd2"/>
                  </a:cxn>
                  <a:cxn ang="16200000">
                    <a:pos x="wd2" y="hd2"/>
                  </a:cxn>
                </a:cxnLst>
                <a:rect l="0" t="0" r="r" b="b"/>
                <a:pathLst>
                  <a:path w="21600" h="21600" extrusionOk="0">
                    <a:moveTo>
                      <a:pt x="21600" y="1880"/>
                    </a:moveTo>
                    <a:cubicBezTo>
                      <a:pt x="21600" y="2918"/>
                      <a:pt x="16765" y="3760"/>
                      <a:pt x="10800" y="3760"/>
                    </a:cubicBezTo>
                    <a:cubicBezTo>
                      <a:pt x="4835" y="3760"/>
                      <a:pt x="0" y="2918"/>
                      <a:pt x="0" y="1880"/>
                    </a:cubicBezTo>
                    <a:cubicBezTo>
                      <a:pt x="0" y="842"/>
                      <a:pt x="4835" y="0"/>
                      <a:pt x="10800" y="0"/>
                    </a:cubicBezTo>
                    <a:cubicBezTo>
                      <a:pt x="16765" y="0"/>
                      <a:pt x="21600" y="842"/>
                      <a:pt x="21600" y="1880"/>
                    </a:cubicBezTo>
                    <a:lnTo>
                      <a:pt x="21600" y="19720"/>
                    </a:lnTo>
                    <a:cubicBezTo>
                      <a:pt x="21600" y="20758"/>
                      <a:pt x="16765" y="21600"/>
                      <a:pt x="10800" y="21600"/>
                    </a:cubicBezTo>
                    <a:cubicBezTo>
                      <a:pt x="4835" y="21600"/>
                      <a:pt x="0" y="20758"/>
                      <a:pt x="0" y="19720"/>
                    </a:cubicBezTo>
                    <a:lnTo>
                      <a:pt x="0" y="1880"/>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grpSp>
          <p:nvGrpSpPr>
            <p:cNvPr id="643" name="Can 6"/>
            <p:cNvGrpSpPr/>
            <p:nvPr/>
          </p:nvGrpSpPr>
          <p:grpSpPr>
            <a:xfrm>
              <a:off x="1623969" y="69215"/>
              <a:ext cx="1790414" cy="622954"/>
              <a:chOff x="0" y="0"/>
              <a:chExt cx="1790413" cy="622953"/>
            </a:xfrm>
          </p:grpSpPr>
          <p:sp>
            <p:nvSpPr>
              <p:cNvPr id="640" name="Shape"/>
              <p:cNvSpPr/>
              <p:nvPr/>
            </p:nvSpPr>
            <p:spPr>
              <a:xfrm rot="5400000">
                <a:off x="583730" y="-583731"/>
                <a:ext cx="622954" cy="1790415"/>
              </a:xfrm>
              <a:custGeom>
                <a:avLst/>
                <a:gdLst/>
                <a:ahLst/>
                <a:cxnLst>
                  <a:cxn ang="0">
                    <a:pos x="wd2" y="hd2"/>
                  </a:cxn>
                  <a:cxn ang="5400000">
                    <a:pos x="wd2" y="hd2"/>
                  </a:cxn>
                  <a:cxn ang="10800000">
                    <a:pos x="wd2" y="hd2"/>
                  </a:cxn>
                  <a:cxn ang="16200000">
                    <a:pos x="wd2" y="hd2"/>
                  </a:cxn>
                </a:cxnLst>
                <a:rect l="0" t="0" r="r" b="b"/>
                <a:pathLst>
                  <a:path w="21600" h="21600" extrusionOk="0">
                    <a:moveTo>
                      <a:pt x="0" y="1853"/>
                    </a:moveTo>
                    <a:cubicBezTo>
                      <a:pt x="0" y="830"/>
                      <a:pt x="4835" y="0"/>
                      <a:pt x="10800" y="0"/>
                    </a:cubicBezTo>
                    <a:cubicBezTo>
                      <a:pt x="16765" y="0"/>
                      <a:pt x="21600" y="830"/>
                      <a:pt x="21600" y="1853"/>
                    </a:cubicBezTo>
                    <a:lnTo>
                      <a:pt x="21600" y="19747"/>
                    </a:lnTo>
                    <a:cubicBezTo>
                      <a:pt x="21600" y="20770"/>
                      <a:pt x="16765" y="21600"/>
                      <a:pt x="10800" y="21600"/>
                    </a:cubicBezTo>
                    <a:cubicBezTo>
                      <a:pt x="4835" y="21600"/>
                      <a:pt x="0" y="20770"/>
                      <a:pt x="0" y="19747"/>
                    </a:cubicBezTo>
                    <a:close/>
                  </a:path>
                </a:pathLst>
              </a:custGeom>
              <a:solidFill>
                <a:srgbClr val="FFC5C8">
                  <a:alpha val="45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641" name="Oval"/>
              <p:cNvSpPr/>
              <p:nvPr/>
            </p:nvSpPr>
            <p:spPr>
              <a:xfrm rot="5400000">
                <a:off x="1325335" y="157874"/>
                <a:ext cx="622954" cy="30720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642" name="Line"/>
              <p:cNvSpPr/>
              <p:nvPr/>
            </p:nvSpPr>
            <p:spPr>
              <a:xfrm rot="5400000">
                <a:off x="583730" y="-583731"/>
                <a:ext cx="622954" cy="1790415"/>
              </a:xfrm>
              <a:custGeom>
                <a:avLst/>
                <a:gdLst/>
                <a:ahLst/>
                <a:cxnLst>
                  <a:cxn ang="0">
                    <a:pos x="wd2" y="hd2"/>
                  </a:cxn>
                  <a:cxn ang="5400000">
                    <a:pos x="wd2" y="hd2"/>
                  </a:cxn>
                  <a:cxn ang="10800000">
                    <a:pos x="wd2" y="hd2"/>
                  </a:cxn>
                  <a:cxn ang="16200000">
                    <a:pos x="wd2" y="hd2"/>
                  </a:cxn>
                </a:cxnLst>
                <a:rect l="0" t="0" r="r" b="b"/>
                <a:pathLst>
                  <a:path w="21600" h="21600" extrusionOk="0">
                    <a:moveTo>
                      <a:pt x="21600" y="1853"/>
                    </a:moveTo>
                    <a:cubicBezTo>
                      <a:pt x="21600" y="2877"/>
                      <a:pt x="16765" y="3706"/>
                      <a:pt x="10800" y="3706"/>
                    </a:cubicBezTo>
                    <a:cubicBezTo>
                      <a:pt x="4835" y="3706"/>
                      <a:pt x="0" y="2877"/>
                      <a:pt x="0" y="1853"/>
                    </a:cubicBezTo>
                    <a:cubicBezTo>
                      <a:pt x="0" y="830"/>
                      <a:pt x="4835" y="0"/>
                      <a:pt x="10800" y="0"/>
                    </a:cubicBezTo>
                    <a:cubicBezTo>
                      <a:pt x="16765" y="0"/>
                      <a:pt x="21600" y="830"/>
                      <a:pt x="21600" y="1853"/>
                    </a:cubicBezTo>
                    <a:lnTo>
                      <a:pt x="21600" y="19747"/>
                    </a:lnTo>
                    <a:cubicBezTo>
                      <a:pt x="21600" y="20770"/>
                      <a:pt x="16765" y="21600"/>
                      <a:pt x="10800" y="21600"/>
                    </a:cubicBezTo>
                    <a:cubicBezTo>
                      <a:pt x="4835" y="21600"/>
                      <a:pt x="0" y="20770"/>
                      <a:pt x="0" y="19747"/>
                    </a:cubicBezTo>
                    <a:lnTo>
                      <a:pt x="0" y="1853"/>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grpSp>
          <p:nvGrpSpPr>
            <p:cNvPr id="647" name="Can 7"/>
            <p:cNvGrpSpPr/>
            <p:nvPr/>
          </p:nvGrpSpPr>
          <p:grpSpPr>
            <a:xfrm>
              <a:off x="3109828" y="138434"/>
              <a:ext cx="1453558" cy="553735"/>
              <a:chOff x="0" y="0"/>
              <a:chExt cx="1453556" cy="553734"/>
            </a:xfrm>
          </p:grpSpPr>
          <p:sp>
            <p:nvSpPr>
              <p:cNvPr id="644" name="Shape"/>
              <p:cNvSpPr/>
              <p:nvPr/>
            </p:nvSpPr>
            <p:spPr>
              <a:xfrm rot="5400000">
                <a:off x="449911" y="-449912"/>
                <a:ext cx="553735" cy="1453558"/>
              </a:xfrm>
              <a:custGeom>
                <a:avLst/>
                <a:gdLst/>
                <a:ahLst/>
                <a:cxnLst>
                  <a:cxn ang="0">
                    <a:pos x="wd2" y="hd2"/>
                  </a:cxn>
                  <a:cxn ang="5400000">
                    <a:pos x="wd2" y="hd2"/>
                  </a:cxn>
                  <a:cxn ang="10800000">
                    <a:pos x="wd2" y="hd2"/>
                  </a:cxn>
                  <a:cxn ang="16200000">
                    <a:pos x="wd2" y="hd2"/>
                  </a:cxn>
                </a:cxnLst>
                <a:rect l="0" t="0" r="r" b="b"/>
                <a:pathLst>
                  <a:path w="21600" h="21600" extrusionOk="0">
                    <a:moveTo>
                      <a:pt x="0" y="2029"/>
                    </a:moveTo>
                    <a:cubicBezTo>
                      <a:pt x="0" y="908"/>
                      <a:pt x="4835" y="0"/>
                      <a:pt x="10800" y="0"/>
                    </a:cubicBezTo>
                    <a:cubicBezTo>
                      <a:pt x="16765" y="0"/>
                      <a:pt x="21600" y="908"/>
                      <a:pt x="21600" y="2029"/>
                    </a:cubicBezTo>
                    <a:lnTo>
                      <a:pt x="21600" y="19571"/>
                    </a:lnTo>
                    <a:cubicBezTo>
                      <a:pt x="21600" y="20692"/>
                      <a:pt x="16765" y="21600"/>
                      <a:pt x="10800" y="21600"/>
                    </a:cubicBezTo>
                    <a:cubicBezTo>
                      <a:pt x="4835" y="21600"/>
                      <a:pt x="0" y="20692"/>
                      <a:pt x="0" y="19571"/>
                    </a:cubicBezTo>
                    <a:close/>
                  </a:path>
                </a:pathLst>
              </a:custGeom>
              <a:solidFill>
                <a:srgbClr val="FFC5C8">
                  <a:alpha val="39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645" name="Oval"/>
              <p:cNvSpPr/>
              <p:nvPr/>
            </p:nvSpPr>
            <p:spPr>
              <a:xfrm rot="5400000">
                <a:off x="1040154" y="140332"/>
                <a:ext cx="553736" cy="273070"/>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646" name="Line"/>
              <p:cNvSpPr/>
              <p:nvPr/>
            </p:nvSpPr>
            <p:spPr>
              <a:xfrm rot="5400000">
                <a:off x="449911" y="-449912"/>
                <a:ext cx="553735" cy="1453558"/>
              </a:xfrm>
              <a:custGeom>
                <a:avLst/>
                <a:gdLst/>
                <a:ahLst/>
                <a:cxnLst>
                  <a:cxn ang="0">
                    <a:pos x="wd2" y="hd2"/>
                  </a:cxn>
                  <a:cxn ang="5400000">
                    <a:pos x="wd2" y="hd2"/>
                  </a:cxn>
                  <a:cxn ang="10800000">
                    <a:pos x="wd2" y="hd2"/>
                  </a:cxn>
                  <a:cxn ang="16200000">
                    <a:pos x="wd2" y="hd2"/>
                  </a:cxn>
                </a:cxnLst>
                <a:rect l="0" t="0" r="r" b="b"/>
                <a:pathLst>
                  <a:path w="21600" h="21600" extrusionOk="0">
                    <a:moveTo>
                      <a:pt x="21600" y="2029"/>
                    </a:moveTo>
                    <a:cubicBezTo>
                      <a:pt x="21600" y="3149"/>
                      <a:pt x="16765" y="4058"/>
                      <a:pt x="10800" y="4058"/>
                    </a:cubicBezTo>
                    <a:cubicBezTo>
                      <a:pt x="4835" y="4058"/>
                      <a:pt x="0" y="3149"/>
                      <a:pt x="0" y="2029"/>
                    </a:cubicBezTo>
                    <a:cubicBezTo>
                      <a:pt x="0" y="908"/>
                      <a:pt x="4835" y="0"/>
                      <a:pt x="10800" y="0"/>
                    </a:cubicBezTo>
                    <a:cubicBezTo>
                      <a:pt x="16765" y="0"/>
                      <a:pt x="21600" y="908"/>
                      <a:pt x="21600" y="2029"/>
                    </a:cubicBezTo>
                    <a:lnTo>
                      <a:pt x="21600" y="19571"/>
                    </a:lnTo>
                    <a:cubicBezTo>
                      <a:pt x="21600" y="20692"/>
                      <a:pt x="16765" y="21600"/>
                      <a:pt x="10800" y="21600"/>
                    </a:cubicBezTo>
                    <a:cubicBezTo>
                      <a:pt x="4835" y="21600"/>
                      <a:pt x="0" y="20692"/>
                      <a:pt x="0" y="19571"/>
                    </a:cubicBezTo>
                    <a:lnTo>
                      <a:pt x="0" y="2029"/>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sp>
          <p:nvSpPr>
            <p:cNvPr id="648" name="Right Arrow 9"/>
            <p:cNvSpPr/>
            <p:nvPr/>
          </p:nvSpPr>
          <p:spPr>
            <a:xfrm>
              <a:off x="3502058" y="267637"/>
              <a:ext cx="553737" cy="276869"/>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649" name="Right Arrow 10"/>
            <p:cNvSpPr/>
            <p:nvPr/>
          </p:nvSpPr>
          <p:spPr>
            <a:xfrm>
              <a:off x="2265380" y="179962"/>
              <a:ext cx="484520" cy="415304"/>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650" name="Right Arrow 11"/>
            <p:cNvSpPr/>
            <p:nvPr/>
          </p:nvSpPr>
          <p:spPr>
            <a:xfrm>
              <a:off x="788750" y="83058"/>
              <a:ext cx="346086" cy="535280"/>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pic>
          <p:nvPicPr>
            <p:cNvPr id="651" name="Picture 12" descr="Picture 12"/>
            <p:cNvPicPr>
              <a:picLocks noChangeAspect="1"/>
            </p:cNvPicPr>
            <p:nvPr/>
          </p:nvPicPr>
          <p:blipFill>
            <a:blip r:embed="rId2"/>
            <a:stretch>
              <a:fillRect/>
            </a:stretch>
          </p:blipFill>
          <p:spPr>
            <a:xfrm>
              <a:off x="4383421" y="69215"/>
              <a:ext cx="1938078" cy="641412"/>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Rectangle 2"/>
          <p:cNvSpPr txBox="1">
            <a:spLocks noGrp="1"/>
          </p:cNvSpPr>
          <p:nvPr>
            <p:ph type="title"/>
          </p:nvPr>
        </p:nvSpPr>
        <p:spPr>
          <a:xfrm>
            <a:off x="304800" y="25399"/>
            <a:ext cx="8534400" cy="484272"/>
          </a:xfrm>
          <a:prstGeom prst="rect">
            <a:avLst/>
          </a:prstGeom>
        </p:spPr>
        <p:txBody>
          <a:bodyPr/>
          <a:lstStyle>
            <a:lvl1pPr>
              <a:defRPr sz="2200"/>
            </a:lvl1pPr>
          </a:lstStyle>
          <a:p>
            <a:r>
              <a:t>Takeaways from those Physics Models:</a:t>
            </a:r>
          </a:p>
        </p:txBody>
      </p:sp>
      <p:sp>
        <p:nvSpPr>
          <p:cNvPr id="655" name="Rectangle 3"/>
          <p:cNvSpPr txBox="1">
            <a:spLocks noGrp="1"/>
          </p:cNvSpPr>
          <p:nvPr>
            <p:ph type="body" idx="1"/>
          </p:nvPr>
        </p:nvSpPr>
        <p:spPr>
          <a:xfrm>
            <a:off x="50800" y="617505"/>
            <a:ext cx="9144000" cy="6235020"/>
          </a:xfrm>
          <a:prstGeom prst="rect">
            <a:avLst/>
          </a:prstGeom>
        </p:spPr>
        <p:txBody>
          <a:bodyPr/>
          <a:lstStyle/>
          <a:p>
            <a:pPr>
              <a:tabLst>
                <a:tab pos="419100" algn="l"/>
                <a:tab pos="876300" algn="l"/>
                <a:tab pos="1333500" algn="l"/>
                <a:tab pos="1930400" algn="l"/>
                <a:tab pos="2387600" algn="l"/>
              </a:tabLst>
              <a:defRPr b="1">
                <a:solidFill>
                  <a:srgbClr val="FBC901"/>
                </a:solidFill>
              </a:defRPr>
            </a:pPr>
            <a:r>
              <a:t>Common to both stop &amp; go and steadily-moving vehicle models:</a:t>
            </a:r>
          </a:p>
          <a:p>
            <a:pPr>
              <a:tabLst>
                <a:tab pos="419100" algn="l"/>
                <a:tab pos="876300" algn="l"/>
                <a:tab pos="1333500" algn="l"/>
                <a:tab pos="1930400" algn="l"/>
                <a:tab pos="2387600" algn="l"/>
              </a:tabLst>
              <a:defRPr sz="500"/>
            </a:pPr>
            <a:endParaRPr/>
          </a:p>
          <a:p>
            <a:pPr>
              <a:tabLst>
                <a:tab pos="419100" algn="l"/>
                <a:tab pos="876300" algn="l"/>
                <a:tab pos="1333500" algn="l"/>
                <a:tab pos="1930400" algn="l"/>
                <a:tab pos="2387600" algn="l"/>
              </a:tabLst>
            </a:pPr>
            <a:r>
              <a:t>	Energy per distance traveled is</a:t>
            </a:r>
            <a:r>
              <a:rPr b="1"/>
              <a:t> proportional to vehicle speed squared</a:t>
            </a:r>
          </a:p>
          <a:p>
            <a:pPr>
              <a:tabLst>
                <a:tab pos="419100" algn="l"/>
                <a:tab pos="876300" algn="l"/>
                <a:tab pos="1333500" algn="l"/>
                <a:tab pos="1930400" algn="l"/>
                <a:tab pos="2387600" algn="l"/>
              </a:tabLst>
              <a:defRPr sz="500"/>
            </a:pPr>
            <a:endParaRPr/>
          </a:p>
          <a:p>
            <a:pPr>
              <a:tabLst>
                <a:tab pos="419100" algn="l"/>
                <a:tab pos="876300" algn="l"/>
                <a:tab pos="1333500" algn="l"/>
                <a:tab pos="1930400" algn="l"/>
                <a:tab pos="2387600" algn="l"/>
              </a:tabLst>
            </a:pPr>
            <a:r>
              <a:t>	Power (energy per time) is </a:t>
            </a:r>
            <a:r>
              <a:rPr b="1"/>
              <a:t>proportional to vehicle speed cubed </a:t>
            </a:r>
          </a:p>
          <a:p>
            <a:pPr>
              <a:tabLst>
                <a:tab pos="419100" algn="l"/>
                <a:tab pos="876300" algn="l"/>
                <a:tab pos="1333500" algn="l"/>
                <a:tab pos="1930400" algn="l"/>
                <a:tab pos="2387600" algn="l"/>
              </a:tabLst>
              <a:defRPr sz="900"/>
            </a:pPr>
            <a:endParaRPr/>
          </a:p>
          <a:p>
            <a:pPr>
              <a:tabLst>
                <a:tab pos="419100" algn="l"/>
                <a:tab pos="876300" algn="l"/>
                <a:tab pos="1333500" algn="l"/>
                <a:tab pos="1930400" algn="l"/>
                <a:tab pos="2387600" algn="l"/>
              </a:tabLst>
              <a:defRPr b="1">
                <a:solidFill>
                  <a:srgbClr val="FBC901"/>
                </a:solidFill>
              </a:defRPr>
            </a:pPr>
            <a:r>
              <a:t>Particular to lower speed stop &amp; go city travel:</a:t>
            </a:r>
          </a:p>
          <a:p>
            <a:pPr marL="0" lvl="1" indent="640896">
              <a:buSzTx/>
              <a:buNone/>
              <a:tabLst>
                <a:tab pos="419100" algn="l"/>
                <a:tab pos="876300" algn="l"/>
                <a:tab pos="1333500" algn="l"/>
                <a:tab pos="1930400" algn="l"/>
                <a:tab pos="2387600" algn="l"/>
              </a:tabLst>
              <a:defRPr sz="500"/>
            </a:pPr>
            <a:endParaRPr/>
          </a:p>
          <a:p>
            <a:pPr>
              <a:tabLst>
                <a:tab pos="419100" algn="l"/>
                <a:tab pos="876300" algn="l"/>
                <a:tab pos="1333500" algn="l"/>
                <a:tab pos="1930400" algn="l"/>
                <a:tab pos="2387600" algn="l"/>
              </a:tabLst>
            </a:pPr>
            <a:r>
              <a:t>	Energy / Power use is mostly due kinetic energy put into the vehicle's motion, </a:t>
            </a:r>
          </a:p>
          <a:p>
            <a:pPr marL="0" lvl="1" indent="640896">
              <a:buSzTx/>
              <a:buNone/>
              <a:tabLst>
                <a:tab pos="419100" algn="l"/>
                <a:tab pos="876300" algn="l"/>
                <a:tab pos="1333500" algn="l"/>
                <a:tab pos="1930400" algn="l"/>
                <a:tab pos="2387600" algn="l"/>
              </a:tabLst>
              <a:defRPr sz="500"/>
            </a:pPr>
            <a:endParaRPr/>
          </a:p>
          <a:p>
            <a:pPr>
              <a:tabLst>
                <a:tab pos="419100" algn="l"/>
                <a:tab pos="876300" algn="l"/>
                <a:tab pos="1333500" algn="l"/>
                <a:tab pos="1930400" algn="l"/>
                <a:tab pos="2387600" algn="l"/>
              </a:tabLst>
            </a:pPr>
            <a:r>
              <a:t>		which is then thrown away (heating the brakes) every time the vehicle stops</a:t>
            </a:r>
          </a:p>
          <a:p>
            <a:pPr marL="0" lvl="1" indent="640896">
              <a:buSzTx/>
              <a:buNone/>
              <a:tabLst>
                <a:tab pos="419100" algn="l"/>
                <a:tab pos="876300" algn="l"/>
                <a:tab pos="1333500" algn="l"/>
                <a:tab pos="1930400" algn="l"/>
                <a:tab pos="2387600" algn="l"/>
              </a:tabLst>
              <a:defRPr sz="500"/>
            </a:pPr>
            <a:endParaRPr/>
          </a:p>
          <a:p>
            <a:pPr>
              <a:tabLst>
                <a:tab pos="419100" algn="l"/>
                <a:tab pos="876300" algn="l"/>
                <a:tab pos="1333500" algn="l"/>
                <a:tab pos="1930400" algn="l"/>
                <a:tab pos="2387600" algn="l"/>
              </a:tabLst>
            </a:pPr>
            <a:r>
              <a:t>	That Energy / Power is </a:t>
            </a:r>
            <a:r>
              <a:rPr b="1"/>
              <a:t>proportional to the vehicle's mass</a:t>
            </a:r>
          </a:p>
          <a:p>
            <a:pPr marL="0" lvl="1" indent="640896">
              <a:buSzTx/>
              <a:buNone/>
              <a:tabLst>
                <a:tab pos="419100" algn="l"/>
                <a:tab pos="876300" algn="l"/>
                <a:tab pos="1333500" algn="l"/>
                <a:tab pos="1930400" algn="l"/>
                <a:tab pos="2387600" algn="l"/>
              </a:tabLst>
              <a:defRPr sz="500"/>
            </a:pPr>
            <a:endParaRPr/>
          </a:p>
          <a:p>
            <a:pPr>
              <a:tabLst>
                <a:tab pos="419100" algn="l"/>
                <a:tab pos="876300" algn="l"/>
                <a:tab pos="1333500" algn="l"/>
                <a:tab pos="1930400" algn="l"/>
                <a:tab pos="2387600" algn="l"/>
              </a:tabLst>
            </a:pPr>
            <a:r>
              <a:t>	But that Energy / Power is </a:t>
            </a:r>
            <a:r>
              <a:rPr b="1"/>
              <a:t>unaffected by the vehicle's size and shape</a:t>
            </a:r>
          </a:p>
          <a:p>
            <a:pPr marL="0" lvl="1" indent="640896">
              <a:buSzTx/>
              <a:buNone/>
              <a:tabLst>
                <a:tab pos="419100" algn="l"/>
                <a:tab pos="876300" algn="l"/>
                <a:tab pos="1333500" algn="l"/>
                <a:tab pos="1930400" algn="l"/>
                <a:tab pos="2387600" algn="l"/>
              </a:tabLst>
              <a:defRPr sz="900"/>
            </a:pPr>
            <a:endParaRPr/>
          </a:p>
          <a:p>
            <a:pPr>
              <a:tabLst>
                <a:tab pos="419100" algn="l"/>
                <a:tab pos="876300" algn="l"/>
                <a:tab pos="1333500" algn="l"/>
                <a:tab pos="1930400" algn="l"/>
                <a:tab pos="2387600" algn="l"/>
              </a:tabLst>
              <a:defRPr b="1">
                <a:solidFill>
                  <a:srgbClr val="FBC901"/>
                </a:solidFill>
              </a:defRPr>
            </a:pPr>
            <a:r>
              <a:t>Particular to higher speed steadily moving highway travel:</a:t>
            </a:r>
          </a:p>
          <a:p>
            <a:pPr>
              <a:tabLst>
                <a:tab pos="419100" algn="l"/>
                <a:tab pos="876300" algn="l"/>
                <a:tab pos="1333500" algn="l"/>
                <a:tab pos="1930400" algn="l"/>
                <a:tab pos="2387600" algn="l"/>
              </a:tabLst>
              <a:defRPr sz="500" b="1"/>
            </a:pPr>
            <a:endParaRPr/>
          </a:p>
          <a:p>
            <a:pPr>
              <a:tabLst>
                <a:tab pos="419100" algn="l"/>
                <a:tab pos="876300" algn="l"/>
                <a:tab pos="1333500" algn="l"/>
                <a:tab pos="1930400" algn="l"/>
                <a:tab pos="2387600" algn="l"/>
              </a:tabLst>
              <a:defRPr b="1"/>
            </a:pPr>
            <a:r>
              <a:t>	</a:t>
            </a:r>
            <a:r>
              <a:rPr b="0"/>
              <a:t>Energy / Power use is mostly due to kinetic energy put into a trailing volume of air </a:t>
            </a:r>
          </a:p>
          <a:p>
            <a:pPr>
              <a:tabLst>
                <a:tab pos="419100" algn="l"/>
                <a:tab pos="876300" algn="l"/>
                <a:tab pos="1333500" algn="l"/>
                <a:tab pos="1930400" algn="l"/>
                <a:tab pos="2387600" algn="l"/>
              </a:tabLst>
              <a:defRPr sz="500" b="1"/>
            </a:pPr>
            <a:endParaRPr b="0"/>
          </a:p>
          <a:p>
            <a:pPr>
              <a:tabLst>
                <a:tab pos="419100" algn="l"/>
                <a:tab pos="876300" algn="l"/>
                <a:tab pos="1333500" algn="l"/>
                <a:tab pos="1930400" algn="l"/>
                <a:tab pos="2387600" algn="l"/>
              </a:tabLst>
              <a:defRPr b="1"/>
            </a:pPr>
            <a:r>
              <a:rPr b="0"/>
              <a:t>	That Energy / Power is proportional to that air's mass, and thus to the air's volume,</a:t>
            </a:r>
          </a:p>
          <a:p>
            <a:pPr>
              <a:tabLst>
                <a:tab pos="419100" algn="l"/>
                <a:tab pos="876300" algn="l"/>
                <a:tab pos="1333500" algn="l"/>
                <a:tab pos="1930400" algn="l"/>
                <a:tab pos="2387600" algn="l"/>
              </a:tabLst>
              <a:defRPr sz="500" b="1"/>
            </a:pPr>
            <a:endParaRPr b="0"/>
          </a:p>
          <a:p>
            <a:pPr>
              <a:tabLst>
                <a:tab pos="419100" algn="l"/>
                <a:tab pos="876300" algn="l"/>
                <a:tab pos="1333500" algn="l"/>
                <a:tab pos="1930400" algn="l"/>
                <a:tab pos="2387600" algn="l"/>
              </a:tabLst>
              <a:defRPr b="1"/>
            </a:pPr>
            <a:r>
              <a:rPr b="0"/>
              <a:t>		which is</a:t>
            </a:r>
            <a:r>
              <a:t> strongly affected by the vehicle's frontal area and shape</a:t>
            </a:r>
            <a:endParaRPr b="0"/>
          </a:p>
          <a:p>
            <a:pPr>
              <a:tabLst>
                <a:tab pos="419100" algn="l"/>
                <a:tab pos="876300" algn="l"/>
                <a:tab pos="1333500" algn="l"/>
                <a:tab pos="1930400" algn="l"/>
                <a:tab pos="2387600" algn="l"/>
              </a:tabLst>
              <a:defRPr sz="500" b="1"/>
            </a:pPr>
            <a:endParaRPr b="0"/>
          </a:p>
          <a:p>
            <a:pPr>
              <a:tabLst>
                <a:tab pos="419100" algn="l"/>
                <a:tab pos="876300" algn="l"/>
                <a:tab pos="1333500" algn="l"/>
                <a:tab pos="1930400" algn="l"/>
                <a:tab pos="2387600" algn="l"/>
              </a:tabLst>
              <a:defRPr b="1"/>
            </a:pPr>
            <a:r>
              <a:rPr b="0"/>
              <a:t>	But that Energy / Power is </a:t>
            </a:r>
            <a:r>
              <a:t>unaffected by the vehicle's mass and length</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Rectangle 5"/>
          <p:cNvSpPr txBox="1"/>
          <p:nvPr/>
        </p:nvSpPr>
        <p:spPr>
          <a:xfrm>
            <a:off x="304800" y="65842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Page 34 in: https://webstore.iea.org/key-world-energy-statistics-2019</a:t>
            </a:r>
          </a:p>
        </p:txBody>
      </p:sp>
      <p:sp>
        <p:nvSpPr>
          <p:cNvPr id="235" name="Rectangle 2"/>
          <p:cNvSpPr txBox="1">
            <a:spLocks noGrp="1"/>
          </p:cNvSpPr>
          <p:nvPr>
            <p:ph type="title"/>
          </p:nvPr>
        </p:nvSpPr>
        <p:spPr>
          <a:xfrm>
            <a:off x="115763" y="12699"/>
            <a:ext cx="8912474" cy="525638"/>
          </a:xfrm>
          <a:prstGeom prst="rect">
            <a:avLst/>
          </a:prstGeom>
        </p:spPr>
        <p:txBody>
          <a:bodyPr/>
          <a:lstStyle/>
          <a:p>
            <a:r>
              <a:t>Why is Car &amp; Truck energy use particularly important?</a:t>
            </a:r>
          </a:p>
        </p:txBody>
      </p:sp>
      <p:sp>
        <p:nvSpPr>
          <p:cNvPr id="236" name="Rectangle 3"/>
          <p:cNvSpPr txBox="1">
            <a:spLocks noGrp="1"/>
          </p:cNvSpPr>
          <p:nvPr>
            <p:ph type="body" sz="quarter" idx="1"/>
          </p:nvPr>
        </p:nvSpPr>
        <p:spPr>
          <a:xfrm>
            <a:off x="177800" y="655606"/>
            <a:ext cx="8912474" cy="904057"/>
          </a:xfrm>
          <a:prstGeom prst="rect">
            <a:avLst/>
          </a:prstGeom>
        </p:spPr>
        <p:txBody>
          <a:bodyPr/>
          <a:lstStyle/>
          <a:p>
            <a:pPr>
              <a:tabLst>
                <a:tab pos="342900" algn="l"/>
                <a:tab pos="800100" algn="l"/>
                <a:tab pos="1257300" algn="l"/>
                <a:tab pos="1714500" algn="l"/>
                <a:tab pos="2171700" algn="l"/>
              </a:tabLst>
              <a:defRPr>
                <a:solidFill>
                  <a:srgbClr val="FBC901"/>
                </a:solidFill>
              </a:defRPr>
            </a:pPr>
            <a:r>
              <a:t>First, because it is the second largest contributor to overall human energy use:</a:t>
            </a:r>
          </a:p>
          <a:p>
            <a:pPr>
              <a:tabLst>
                <a:tab pos="342900" algn="l"/>
                <a:tab pos="800100" algn="l"/>
                <a:tab pos="1257300" algn="l"/>
                <a:tab pos="1714500" algn="l"/>
                <a:tab pos="2171700" algn="l"/>
              </a:tabLst>
              <a:defRPr sz="700"/>
            </a:pPr>
            <a:endParaRPr/>
          </a:p>
          <a:p>
            <a:pPr>
              <a:tabLst>
                <a:tab pos="342900" algn="l"/>
                <a:tab pos="800100" algn="l"/>
                <a:tab pos="1257300" algn="l"/>
                <a:tab pos="1714500" algn="l"/>
                <a:tab pos="2171700" algn="l"/>
              </a:tabLst>
            </a:pPr>
            <a:r>
              <a:t>International Energy Agency (IEA) plot of </a:t>
            </a:r>
            <a:r>
              <a:rPr b="1"/>
              <a:t>annual world energy consumption:</a:t>
            </a:r>
          </a:p>
        </p:txBody>
      </p:sp>
      <p:sp>
        <p:nvSpPr>
          <p:cNvPr id="237" name="Rectangle 3"/>
          <p:cNvSpPr txBox="1"/>
          <p:nvPr/>
        </p:nvSpPr>
        <p:spPr>
          <a:xfrm>
            <a:off x="152400" y="4235090"/>
            <a:ext cx="8912474" cy="232056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spcBef>
                <a:spcPts val="400"/>
              </a:spcBef>
              <a:tabLst>
                <a:tab pos="342900" algn="l"/>
                <a:tab pos="800100" algn="l"/>
                <a:tab pos="1257300" algn="l"/>
                <a:tab pos="1714500" algn="l"/>
                <a:tab pos="2171700" algn="l"/>
              </a:tabLst>
              <a:defRPr b="0">
                <a:solidFill>
                  <a:srgbClr val="FFFFFF"/>
                </a:solidFill>
                <a:effectLst>
                  <a:outerShdw blurRad="38100" dist="38100" dir="2700000" rotWithShape="0">
                    <a:srgbClr val="000000"/>
                  </a:outerShdw>
                </a:effectLst>
                <a:latin typeface="+mn-lt"/>
                <a:ea typeface="+mn-ea"/>
                <a:cs typeface="+mn-cs"/>
                <a:sym typeface="Arial"/>
              </a:defRPr>
            </a:pPr>
            <a:r>
              <a:t>The figure's units are MTOe = Million Tonnes Oil equivalent </a:t>
            </a:r>
          </a:p>
          <a:p>
            <a:pPr>
              <a:spcBef>
                <a:spcPts val="400"/>
              </a:spcBef>
              <a:tabLst>
                <a:tab pos="342900" algn="l"/>
                <a:tab pos="800100" algn="l"/>
                <a:tab pos="1257300" algn="l"/>
                <a:tab pos="1714500" algn="l"/>
                <a:tab pos="21717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714500" algn="l"/>
                <a:tab pos="2171700" algn="l"/>
              </a:tabLst>
              <a:defRPr b="0">
                <a:solidFill>
                  <a:srgbClr val="FFFFFF"/>
                </a:solidFill>
                <a:effectLst>
                  <a:outerShdw blurRad="38100" dist="38100" dir="2700000" rotWithShape="0">
                    <a:srgbClr val="000000"/>
                  </a:outerShdw>
                </a:effectLst>
                <a:latin typeface="+mn-lt"/>
                <a:ea typeface="+mn-ea"/>
                <a:cs typeface="+mn-cs"/>
                <a:sym typeface="Arial"/>
              </a:defRPr>
            </a:pPr>
            <a:r>
              <a:t>	Its conversion to metric units is 1 MTOe = 11.63 TW-h     (T = Tera = 10</a:t>
            </a:r>
            <a:r>
              <a:rPr baseline="31999"/>
              <a:t>12</a:t>
            </a:r>
            <a:r>
              <a:t>)</a:t>
            </a:r>
          </a:p>
          <a:p>
            <a:pPr lvl="1" indent="640896">
              <a:spcBef>
                <a:spcPts val="400"/>
              </a:spcBef>
              <a:tabLst>
                <a:tab pos="342900" algn="l"/>
                <a:tab pos="800100" algn="l"/>
                <a:tab pos="1257300" algn="l"/>
                <a:tab pos="1714500" algn="l"/>
                <a:tab pos="21717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714500" algn="l"/>
                <a:tab pos="2171700" algn="l"/>
              </a:tabLst>
              <a:defRPr b="0">
                <a:solidFill>
                  <a:srgbClr val="FFFFFF"/>
                </a:solidFill>
                <a:effectLst>
                  <a:outerShdw blurRad="38100" dist="38100" dir="2700000" rotWithShape="0">
                    <a:srgbClr val="000000"/>
                  </a:outerShdw>
                </a:effectLst>
                <a:latin typeface="+mn-lt"/>
                <a:ea typeface="+mn-ea"/>
                <a:cs typeface="+mn-cs"/>
                <a:sym typeface="Arial"/>
              </a:defRPr>
            </a:pPr>
            <a:r>
              <a:t>From those figures, making that metric conversion for the final year of 2017:</a:t>
            </a:r>
          </a:p>
          <a:p>
            <a:pPr>
              <a:spcBef>
                <a:spcPts val="400"/>
              </a:spcBef>
              <a:tabLst>
                <a:tab pos="342900" algn="l"/>
                <a:tab pos="800100" algn="l"/>
                <a:tab pos="1257300" algn="l"/>
                <a:tab pos="1714500" algn="l"/>
                <a:tab pos="21717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714500" algn="l"/>
                <a:tab pos="2171700" algn="l"/>
              </a:tabLst>
              <a:defRPr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FBC901"/>
                </a:solidFill>
              </a:rPr>
              <a:t>Total World Energy Consumption</a:t>
            </a:r>
            <a:r>
              <a:t> = 9717 MTOe</a:t>
            </a:r>
            <a:r>
              <a:rPr b="1"/>
              <a:t> </a:t>
            </a:r>
            <a:r>
              <a:t>=&gt; </a:t>
            </a:r>
            <a:r>
              <a:rPr b="1">
                <a:solidFill>
                  <a:srgbClr val="FBC901"/>
                </a:solidFill>
              </a:rPr>
              <a:t>113,000 TW-h</a:t>
            </a:r>
            <a:endParaRPr>
              <a:solidFill>
                <a:srgbClr val="FBC901"/>
              </a:solidFill>
            </a:endParaRPr>
          </a:p>
          <a:p>
            <a:pPr lvl="1" indent="640896">
              <a:spcBef>
                <a:spcPts val="400"/>
              </a:spcBef>
              <a:tabLst>
                <a:tab pos="342900" algn="l"/>
                <a:tab pos="800100" algn="l"/>
                <a:tab pos="1257300" algn="l"/>
                <a:tab pos="1714500" algn="l"/>
                <a:tab pos="21717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714500" algn="l"/>
                <a:tab pos="2171700" algn="l"/>
              </a:tabLst>
              <a:defRPr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FBC901"/>
                </a:solidFill>
              </a:rPr>
              <a:t>Total Electrical Energy Consumption</a:t>
            </a:r>
            <a:r>
              <a:rPr b="1"/>
              <a:t> </a:t>
            </a:r>
            <a:r>
              <a:t>= (</a:t>
            </a:r>
            <a:r>
              <a:rPr>
                <a:solidFill>
                  <a:srgbClr val="FF6600"/>
                </a:solidFill>
              </a:rPr>
              <a:t>18.9%</a:t>
            </a:r>
            <a:r>
              <a:t>) (9717 MTOe) =&gt; </a:t>
            </a:r>
            <a:r>
              <a:rPr b="1">
                <a:solidFill>
                  <a:srgbClr val="FBC901"/>
                </a:solidFill>
              </a:rPr>
              <a:t>21,357 TW-h</a:t>
            </a:r>
          </a:p>
        </p:txBody>
      </p:sp>
      <p:pic>
        <p:nvPicPr>
          <p:cNvPr id="238" name="Image" descr="Image"/>
          <p:cNvPicPr>
            <a:picLocks noChangeAspect="1"/>
          </p:cNvPicPr>
          <p:nvPr/>
        </p:nvPicPr>
        <p:blipFill>
          <a:blip r:embed="rId2"/>
          <a:stretch>
            <a:fillRect/>
          </a:stretch>
        </p:blipFill>
        <p:spPr>
          <a:xfrm>
            <a:off x="414634" y="1544029"/>
            <a:ext cx="4975260" cy="2487631"/>
          </a:xfrm>
          <a:prstGeom prst="rect">
            <a:avLst/>
          </a:prstGeom>
          <a:ln w="12700">
            <a:miter lim="400000"/>
          </a:ln>
        </p:spPr>
      </p:pic>
      <p:pic>
        <p:nvPicPr>
          <p:cNvPr id="239" name="Image" descr="Image"/>
          <p:cNvPicPr>
            <a:picLocks noChangeAspect="1"/>
          </p:cNvPicPr>
          <p:nvPr/>
        </p:nvPicPr>
        <p:blipFill>
          <a:blip r:embed="rId3"/>
          <a:stretch>
            <a:fillRect/>
          </a:stretch>
        </p:blipFill>
        <p:spPr>
          <a:xfrm>
            <a:off x="6493875" y="1544029"/>
            <a:ext cx="1931187" cy="2487631"/>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Rectangle 2"/>
          <p:cNvSpPr txBox="1">
            <a:spLocks noGrp="1"/>
          </p:cNvSpPr>
          <p:nvPr>
            <p:ph type="title"/>
          </p:nvPr>
        </p:nvSpPr>
        <p:spPr>
          <a:xfrm>
            <a:off x="304800" y="1930400"/>
            <a:ext cx="8534400" cy="1413901"/>
          </a:xfrm>
          <a:prstGeom prst="rect">
            <a:avLst/>
          </a:prstGeom>
        </p:spPr>
        <p:txBody>
          <a:bodyPr/>
          <a:lstStyle/>
          <a:p>
            <a:pPr>
              <a:defRPr sz="2200" b="1">
                <a:solidFill>
                  <a:srgbClr val="FBC901"/>
                </a:solidFill>
              </a:defRPr>
            </a:pPr>
            <a:r>
              <a:t>Part I:</a:t>
            </a:r>
          </a:p>
          <a:p>
            <a:pPr>
              <a:defRPr sz="2200" b="1">
                <a:solidFill>
                  <a:srgbClr val="FBC901"/>
                </a:solidFill>
              </a:defRPr>
            </a:pPr>
            <a:endParaRPr/>
          </a:p>
          <a:p>
            <a:pPr>
              <a:defRPr sz="2200" b="1">
                <a:solidFill>
                  <a:srgbClr val="FBC901"/>
                </a:solidFill>
              </a:defRPr>
            </a:pPr>
            <a:r>
              <a:rPr>
                <a:solidFill>
                  <a:srgbClr val="66CC33"/>
                </a:solidFill>
              </a:rPr>
              <a:t>GREENer</a:t>
            </a:r>
            <a:r>
              <a:t> Cars &amp; Trucks</a:t>
            </a:r>
          </a:p>
        </p:txBody>
      </p:sp>
      <p:sp>
        <p:nvSpPr>
          <p:cNvPr id="658"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Rectangle 2"/>
          <p:cNvSpPr txBox="1">
            <a:spLocks noGrp="1"/>
          </p:cNvSpPr>
          <p:nvPr>
            <p:ph type="title"/>
          </p:nvPr>
        </p:nvSpPr>
        <p:spPr>
          <a:xfrm>
            <a:off x="116713" y="12700"/>
            <a:ext cx="8910574" cy="609600"/>
          </a:xfrm>
          <a:prstGeom prst="rect">
            <a:avLst/>
          </a:prstGeom>
        </p:spPr>
        <p:txBody>
          <a:bodyPr/>
          <a:lstStyle>
            <a:lvl1pPr>
              <a:defRPr sz="2000" i="1"/>
            </a:lvl1pPr>
          </a:lstStyle>
          <a:p>
            <a:r>
              <a:t>For more than 50 years we've been trying to clean up ICE's</a:t>
            </a:r>
          </a:p>
        </p:txBody>
      </p:sp>
      <p:sp>
        <p:nvSpPr>
          <p:cNvPr id="661" name="Rectangle 3"/>
          <p:cNvSpPr txBox="1"/>
          <p:nvPr/>
        </p:nvSpPr>
        <p:spPr>
          <a:xfrm>
            <a:off x="71084" y="668780"/>
            <a:ext cx="8951032" cy="402849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31800" algn="l"/>
                <a:tab pos="889000" algn="l"/>
                <a:tab pos="1346200" algn="l"/>
                <a:tab pos="1803400" algn="l"/>
                <a:tab pos="2260600" algn="l"/>
              </a:tabLst>
              <a:defRPr b="0">
                <a:solidFill>
                  <a:srgbClr val="FFFFFF"/>
                </a:solidFill>
                <a:effectLst>
                  <a:outerShdw blurRad="38100" dist="38100" dir="2700000" rotWithShape="0">
                    <a:srgbClr val="000000"/>
                  </a:outerShdw>
                </a:effectLst>
                <a:latin typeface="+mn-lt"/>
                <a:ea typeface="+mn-ea"/>
                <a:cs typeface="+mn-cs"/>
                <a:sym typeface="Arial"/>
              </a:defRPr>
            </a:pPr>
            <a:r>
              <a:t>As motivated by news about auto-pollution, illustrated by pictures such as those below</a:t>
            </a:r>
          </a:p>
          <a:p>
            <a:pPr>
              <a:spcBef>
                <a:spcPts val="400"/>
              </a:spcBef>
              <a:tabLst>
                <a:tab pos="431800" algn="l"/>
                <a:tab pos="889000" algn="l"/>
                <a:tab pos="1346200" algn="l"/>
                <a:tab pos="1803400" algn="l"/>
                <a:tab pos="2260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31800" algn="l"/>
                <a:tab pos="889000" algn="l"/>
                <a:tab pos="1346200" algn="l"/>
                <a:tab pos="1803400" algn="l"/>
                <a:tab pos="2260600" algn="l"/>
              </a:tabLst>
              <a:defRPr b="0">
                <a:solidFill>
                  <a:srgbClr val="FFFFFF"/>
                </a:solidFill>
                <a:effectLst>
                  <a:outerShdw blurRad="38100" dist="38100" dir="2700000" rotWithShape="0">
                    <a:srgbClr val="000000"/>
                  </a:outerShdw>
                </a:effectLst>
                <a:latin typeface="+mn-lt"/>
                <a:ea typeface="+mn-ea"/>
                <a:cs typeface="+mn-cs"/>
                <a:sym typeface="Arial"/>
              </a:defRPr>
            </a:pPr>
            <a:r>
              <a:t>	But the highlighted cities have changed, from LA in the 1950-70's, </a:t>
            </a:r>
          </a:p>
          <a:p>
            <a:pPr>
              <a:spcBef>
                <a:spcPts val="400"/>
              </a:spcBef>
              <a:tabLst>
                <a:tab pos="431800" algn="l"/>
                <a:tab pos="889000" algn="l"/>
                <a:tab pos="1346200" algn="l"/>
                <a:tab pos="1803400" algn="l"/>
                <a:tab pos="2260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31800" algn="l"/>
                <a:tab pos="889000" algn="l"/>
                <a:tab pos="1346200" algn="l"/>
                <a:tab pos="1803400" algn="l"/>
                <a:tab pos="2260600" algn="l"/>
              </a:tabLst>
              <a:defRPr b="0">
                <a:solidFill>
                  <a:srgbClr val="FFFFFF"/>
                </a:solidFill>
                <a:effectLst>
                  <a:outerShdw blurRad="38100" dist="38100" dir="2700000" rotWithShape="0">
                    <a:srgbClr val="000000"/>
                  </a:outerShdw>
                </a:effectLst>
                <a:latin typeface="+mn-lt"/>
                <a:ea typeface="+mn-ea"/>
                <a:cs typeface="+mn-cs"/>
                <a:sym typeface="Arial"/>
              </a:defRPr>
            </a:pPr>
            <a:r>
              <a:t>		to Beijing early in this century, to Dehli in the last couple of years</a:t>
            </a:r>
          </a:p>
          <a:p>
            <a:pPr>
              <a:spcBef>
                <a:spcPts val="400"/>
              </a:spcBef>
              <a:tabLst>
                <a:tab pos="431800" algn="l"/>
                <a:tab pos="889000" algn="l"/>
                <a:tab pos="1346200" algn="l"/>
                <a:tab pos="1803400" algn="l"/>
                <a:tab pos="22606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31800" algn="l"/>
                <a:tab pos="889000" algn="l"/>
                <a:tab pos="1346200" algn="l"/>
                <a:tab pos="1803400" algn="l"/>
                <a:tab pos="2260600" algn="l"/>
              </a:tabLst>
              <a:defRPr b="0">
                <a:solidFill>
                  <a:srgbClr val="FFFFFF"/>
                </a:solidFill>
                <a:effectLst>
                  <a:outerShdw blurRad="38100" dist="38100" dir="2700000" rotWithShape="0">
                    <a:srgbClr val="000000"/>
                  </a:outerShdw>
                </a:effectLst>
                <a:latin typeface="+mn-lt"/>
                <a:ea typeface="+mn-ea"/>
                <a:cs typeface="+mn-cs"/>
                <a:sym typeface="Arial"/>
              </a:defRPr>
            </a:pPr>
            <a:r>
              <a:t>Lack of recent focus on LA suggests its</a:t>
            </a:r>
            <a:r>
              <a:rPr>
                <a:solidFill>
                  <a:srgbClr val="FBC901"/>
                </a:solidFill>
              </a:rPr>
              <a:t> </a:t>
            </a:r>
            <a:r>
              <a:rPr b="1">
                <a:solidFill>
                  <a:srgbClr val="FBC901"/>
                </a:solidFill>
              </a:rPr>
              <a:t>ICE vehicles are now much less polluting</a:t>
            </a:r>
          </a:p>
          <a:p>
            <a:pPr>
              <a:spcBef>
                <a:spcPts val="400"/>
              </a:spcBef>
              <a:tabLst>
                <a:tab pos="431800" algn="l"/>
                <a:tab pos="889000" algn="l"/>
                <a:tab pos="1346200" algn="l"/>
                <a:tab pos="1803400" algn="l"/>
                <a:tab pos="22606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31800" algn="l"/>
                <a:tab pos="889000" algn="l"/>
                <a:tab pos="1346200" algn="l"/>
                <a:tab pos="1803400" algn="l"/>
                <a:tab pos="2260600" algn="l"/>
              </a:tabLst>
              <a:defRPr b="0">
                <a:solidFill>
                  <a:srgbClr val="FFFFFF"/>
                </a:solidFill>
                <a:effectLst>
                  <a:outerShdw blurRad="38100" dist="38100" dir="2700000" rotWithShape="0">
                    <a:srgbClr val="000000"/>
                  </a:outerShdw>
                </a:effectLst>
                <a:latin typeface="+mn-lt"/>
                <a:ea typeface="+mn-ea"/>
                <a:cs typeface="+mn-cs"/>
                <a:sym typeface="Arial"/>
              </a:defRPr>
            </a:pPr>
            <a:r>
              <a:t>While new reporting about Beijing and Dehli could be explained by either:</a:t>
            </a:r>
          </a:p>
          <a:p>
            <a:pPr>
              <a:spcBef>
                <a:spcPts val="400"/>
              </a:spcBef>
              <a:tabLst>
                <a:tab pos="431800" algn="l"/>
                <a:tab pos="889000" algn="l"/>
                <a:tab pos="1346200" algn="l"/>
                <a:tab pos="1803400" algn="l"/>
                <a:tab pos="2260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31800" algn="l"/>
                <a:tab pos="889000" algn="l"/>
                <a:tab pos="1346200" algn="l"/>
                <a:tab pos="1803400" algn="l"/>
                <a:tab pos="2260600" algn="l"/>
              </a:tabLst>
              <a:defRPr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FBC901"/>
                </a:solidFill>
              </a:rPr>
              <a:t>Recent vast increases in the number of ICE vehicles being used</a:t>
            </a:r>
            <a:r>
              <a:t> and/or</a:t>
            </a:r>
          </a:p>
          <a:p>
            <a:pPr>
              <a:spcBef>
                <a:spcPts val="400"/>
              </a:spcBef>
              <a:tabLst>
                <a:tab pos="431800" algn="l"/>
                <a:tab pos="889000" algn="l"/>
                <a:tab pos="1346200" algn="l"/>
                <a:tab pos="1803400" algn="l"/>
                <a:tab pos="2260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31800" algn="l"/>
                <a:tab pos="889000" algn="l"/>
                <a:tab pos="1346200" algn="l"/>
                <a:tab pos="1803400" algn="l"/>
                <a:tab pos="2260600" algn="l"/>
              </a:tabLst>
              <a:defRPr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FBC901"/>
                </a:solidFill>
              </a:rPr>
              <a:t>ICE vehicles that are still using older, far from state-of-the-art, technology</a:t>
            </a:r>
          </a:p>
          <a:p>
            <a:pPr>
              <a:spcBef>
                <a:spcPts val="400"/>
              </a:spcBef>
              <a:tabLst>
                <a:tab pos="431800" algn="l"/>
                <a:tab pos="889000" algn="l"/>
                <a:tab pos="1346200" algn="l"/>
                <a:tab pos="1803400" algn="l"/>
                <a:tab pos="2260600" algn="l"/>
              </a:tabLst>
              <a:defRPr sz="15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lgn="ctr">
              <a:spcBef>
                <a:spcPts val="400"/>
              </a:spcBef>
              <a:tabLst>
                <a:tab pos="431800" algn="l"/>
                <a:tab pos="889000" algn="l"/>
                <a:tab pos="1346200" algn="l"/>
                <a:tab pos="1803400" algn="l"/>
                <a:tab pos="2260600" algn="l"/>
              </a:tabLst>
              <a:defRPr b="0">
                <a:solidFill>
                  <a:srgbClr val="FFFFFF"/>
                </a:solidFill>
                <a:effectLst>
                  <a:outerShdw blurRad="38100" dist="38100" dir="2700000" rotWithShape="0">
                    <a:srgbClr val="000000"/>
                  </a:outerShdw>
                </a:effectLst>
                <a:latin typeface="+mn-lt"/>
                <a:ea typeface="+mn-ea"/>
                <a:cs typeface="+mn-cs"/>
                <a:sym typeface="Arial"/>
              </a:defRPr>
            </a:pPr>
            <a:r>
              <a:rPr b="1"/>
              <a:t>In different parts of the world, ALL THREE explanations turn out to be correct</a:t>
            </a:r>
          </a:p>
        </p:txBody>
      </p:sp>
      <p:grpSp>
        <p:nvGrpSpPr>
          <p:cNvPr id="671" name="Group"/>
          <p:cNvGrpSpPr/>
          <p:nvPr/>
        </p:nvGrpSpPr>
        <p:grpSpPr>
          <a:xfrm>
            <a:off x="237261" y="4667550"/>
            <a:ext cx="8682490" cy="2134313"/>
            <a:chOff x="0" y="0"/>
            <a:chExt cx="8682489" cy="2134311"/>
          </a:xfrm>
        </p:grpSpPr>
        <p:pic>
          <p:nvPicPr>
            <p:cNvPr id="662" name="002170196e1c1685da610f.jpg" descr="002170196e1c1685da610f.jpg"/>
            <p:cNvPicPr>
              <a:picLocks noChangeAspect="1"/>
            </p:cNvPicPr>
            <p:nvPr/>
          </p:nvPicPr>
          <p:blipFill>
            <a:blip r:embed="rId2"/>
            <a:stretch>
              <a:fillRect/>
            </a:stretch>
          </p:blipFill>
          <p:spPr>
            <a:xfrm>
              <a:off x="3025006" y="24386"/>
              <a:ext cx="2552632" cy="1701754"/>
            </a:xfrm>
            <a:prstGeom prst="rect">
              <a:avLst/>
            </a:prstGeom>
            <a:ln w="12700" cap="flat">
              <a:noFill/>
              <a:miter lim="400000"/>
            </a:ln>
            <a:effectLst/>
          </p:spPr>
        </p:pic>
        <p:sp>
          <p:nvSpPr>
            <p:cNvPr id="663" name="Rectangle 5"/>
            <p:cNvSpPr txBox="1"/>
            <p:nvPr/>
          </p:nvSpPr>
          <p:spPr>
            <a:xfrm>
              <a:off x="2796237" y="1754494"/>
              <a:ext cx="3077002" cy="36668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spAutoFit/>
            </a:bodyPr>
            <a:lstStyle>
              <a:lvl1pPr algn="ctr">
                <a:defRPr sz="1000" b="0" i="1">
                  <a:solidFill>
                    <a:srgbClr val="059797"/>
                  </a:solidFill>
                  <a:effectLst>
                    <a:outerShdw blurRad="38100" dist="38100" dir="2700000" rotWithShape="0">
                      <a:srgbClr val="000000"/>
                    </a:outerShdw>
                  </a:effectLst>
                  <a:latin typeface="+mn-lt"/>
                  <a:ea typeface="+mn-ea"/>
                  <a:cs typeface="+mn-cs"/>
                  <a:sym typeface="Arial"/>
                </a:defRPr>
              </a:lvl1pPr>
            </a:lstStyle>
            <a:p>
              <a:r>
                <a:t>https://www.chinadaily.com.cn/china/2015-04/01/content_19973373.htm</a:t>
              </a:r>
            </a:p>
          </p:txBody>
        </p:sp>
        <p:pic>
          <p:nvPicPr>
            <p:cNvPr id="664" name="LA 1954.jpeg" descr="LA 1954.jpeg"/>
            <p:cNvPicPr>
              <a:picLocks noChangeAspect="1"/>
            </p:cNvPicPr>
            <p:nvPr/>
          </p:nvPicPr>
          <p:blipFill>
            <a:blip r:embed="rId3"/>
            <a:srcRect b="12889"/>
            <a:stretch>
              <a:fillRect/>
            </a:stretch>
          </p:blipFill>
          <p:spPr>
            <a:xfrm>
              <a:off x="0" y="23767"/>
              <a:ext cx="2448471" cy="1703097"/>
            </a:xfrm>
            <a:prstGeom prst="rect">
              <a:avLst/>
            </a:prstGeom>
            <a:ln w="12700" cap="flat">
              <a:noFill/>
              <a:miter lim="400000"/>
            </a:ln>
            <a:effectLst/>
          </p:spPr>
        </p:pic>
        <p:sp>
          <p:nvSpPr>
            <p:cNvPr id="665" name="Rectangle 5"/>
            <p:cNvSpPr txBox="1"/>
            <p:nvPr/>
          </p:nvSpPr>
          <p:spPr>
            <a:xfrm>
              <a:off x="45162" y="1767626"/>
              <a:ext cx="2256398" cy="36668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spAutoFit/>
            </a:bodyPr>
            <a:lstStyle>
              <a:lvl1pPr algn="ctr">
                <a:defRPr sz="1000" b="0" i="1">
                  <a:solidFill>
                    <a:srgbClr val="059797"/>
                  </a:solidFill>
                  <a:effectLst>
                    <a:outerShdw blurRad="38100" dist="38100" dir="2700000" rotWithShape="0">
                      <a:srgbClr val="000000"/>
                    </a:outerShdw>
                  </a:effectLst>
                  <a:latin typeface="+mn-lt"/>
                  <a:ea typeface="+mn-ea"/>
                  <a:cs typeface="+mn-cs"/>
                  <a:sym typeface="Arial"/>
                </a:defRPr>
              </a:lvl1pPr>
            </a:lstStyle>
            <a:p>
              <a:r>
                <a:t>https://timeline.com/la-smog-pollution-4ca4bc0cc95d</a:t>
              </a:r>
            </a:p>
          </p:txBody>
        </p:sp>
        <p:sp>
          <p:nvSpPr>
            <p:cNvPr id="666" name="Rectangle 5"/>
            <p:cNvSpPr txBox="1"/>
            <p:nvPr/>
          </p:nvSpPr>
          <p:spPr>
            <a:xfrm>
              <a:off x="5994129" y="1741180"/>
              <a:ext cx="2688361" cy="36668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b">
              <a:spAutoFit/>
            </a:bodyPr>
            <a:lstStyle>
              <a:lvl1pPr algn="ctr">
                <a:defRPr sz="1000" b="0" i="1">
                  <a:solidFill>
                    <a:srgbClr val="059797"/>
                  </a:solidFill>
                  <a:effectLst>
                    <a:outerShdw blurRad="38100" dist="38100" dir="2700000" rotWithShape="0">
                      <a:srgbClr val="000000"/>
                    </a:outerShdw>
                  </a:effectLst>
                  <a:latin typeface="+mn-lt"/>
                  <a:ea typeface="+mn-ea"/>
                  <a:cs typeface="+mn-cs"/>
                  <a:sym typeface="Arial"/>
                </a:defRPr>
              </a:lvl1pPr>
            </a:lstStyle>
            <a:p>
              <a:r>
                <a:t>https://www.dw.com/en/new-delhi-schools-closed-as-air-pollution-worsens/a-51235841</a:t>
              </a:r>
            </a:p>
          </p:txBody>
        </p:sp>
        <p:pic>
          <p:nvPicPr>
            <p:cNvPr id="667" name="51235805_303.jpg" descr="51235805_303.jpg"/>
            <p:cNvPicPr>
              <a:picLocks noChangeAspect="1"/>
            </p:cNvPicPr>
            <p:nvPr/>
          </p:nvPicPr>
          <p:blipFill>
            <a:blip r:embed="rId4"/>
            <a:srcRect l="8468" r="8468"/>
            <a:stretch>
              <a:fillRect/>
            </a:stretch>
          </p:blipFill>
          <p:spPr>
            <a:xfrm>
              <a:off x="6103521" y="24362"/>
              <a:ext cx="2511535" cy="1701878"/>
            </a:xfrm>
            <a:prstGeom prst="rect">
              <a:avLst/>
            </a:prstGeom>
            <a:ln w="12700" cap="flat">
              <a:noFill/>
              <a:miter lim="400000"/>
            </a:ln>
            <a:effectLst/>
          </p:spPr>
        </p:pic>
        <p:sp>
          <p:nvSpPr>
            <p:cNvPr id="668" name="Rectangle 3"/>
            <p:cNvSpPr txBox="1"/>
            <p:nvPr/>
          </p:nvSpPr>
          <p:spPr>
            <a:xfrm>
              <a:off x="6068431" y="0"/>
              <a:ext cx="2472532" cy="36668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a:spcBef>
                  <a:spcPts val="400"/>
                </a:spcBef>
                <a:tabLst>
                  <a:tab pos="431800" algn="l"/>
                  <a:tab pos="889000" algn="l"/>
                  <a:tab pos="1346200" algn="l"/>
                  <a:tab pos="1803400" algn="l"/>
                  <a:tab pos="2260600" algn="l"/>
                </a:tabLst>
                <a:defRPr b="0">
                  <a:solidFill>
                    <a:srgbClr val="000000"/>
                  </a:solidFill>
                  <a:effectLst>
                    <a:outerShdw blurRad="38100" dist="38100" dir="2700000" rotWithShape="0">
                      <a:srgbClr val="000000"/>
                    </a:outerShdw>
                  </a:effectLst>
                  <a:latin typeface="+mn-lt"/>
                  <a:ea typeface="+mn-ea"/>
                  <a:cs typeface="+mn-cs"/>
                  <a:sym typeface="Arial"/>
                </a:defRPr>
              </a:lvl1pPr>
            </a:lstStyle>
            <a:p>
              <a:r>
                <a:t>Dehli - 2019</a:t>
              </a:r>
            </a:p>
          </p:txBody>
        </p:sp>
        <p:sp>
          <p:nvSpPr>
            <p:cNvPr id="669" name="Rectangle 3"/>
            <p:cNvSpPr txBox="1"/>
            <p:nvPr/>
          </p:nvSpPr>
          <p:spPr>
            <a:xfrm>
              <a:off x="15710" y="0"/>
              <a:ext cx="2416902" cy="36668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a:spcBef>
                  <a:spcPts val="400"/>
                </a:spcBef>
                <a:tabLst>
                  <a:tab pos="431800" algn="l"/>
                  <a:tab pos="889000" algn="l"/>
                  <a:tab pos="1346200" algn="l"/>
                  <a:tab pos="1803400" algn="l"/>
                  <a:tab pos="2260600" algn="l"/>
                </a:tabLst>
                <a:defRPr b="0">
                  <a:solidFill>
                    <a:srgbClr val="000000"/>
                  </a:solidFill>
                  <a:effectLst>
                    <a:outerShdw blurRad="38100" dist="38100" dir="2700000" rotWithShape="0">
                      <a:srgbClr val="000000"/>
                    </a:outerShdw>
                  </a:effectLst>
                  <a:latin typeface="+mn-lt"/>
                  <a:ea typeface="+mn-ea"/>
                  <a:cs typeface="+mn-cs"/>
                  <a:sym typeface="Arial"/>
                </a:defRPr>
              </a:lvl1pPr>
            </a:lstStyle>
            <a:p>
              <a:r>
                <a:t>Los Angelas - 1954</a:t>
              </a:r>
            </a:p>
          </p:txBody>
        </p:sp>
        <p:sp>
          <p:nvSpPr>
            <p:cNvPr id="670" name="Rectangle 3"/>
            <p:cNvSpPr txBox="1"/>
            <p:nvPr/>
          </p:nvSpPr>
          <p:spPr>
            <a:xfrm>
              <a:off x="3082735" y="0"/>
              <a:ext cx="2504007" cy="36668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a:spcBef>
                  <a:spcPts val="400"/>
                </a:spcBef>
                <a:tabLst>
                  <a:tab pos="431800" algn="l"/>
                  <a:tab pos="889000" algn="l"/>
                  <a:tab pos="1346200" algn="l"/>
                  <a:tab pos="1803400" algn="l"/>
                  <a:tab pos="2260600" algn="l"/>
                </a:tabLst>
                <a:defRPr b="0">
                  <a:solidFill>
                    <a:srgbClr val="000000"/>
                  </a:solidFill>
                  <a:effectLst>
                    <a:outerShdw blurRad="38100" dist="38100" dir="2700000" rotWithShape="0">
                      <a:srgbClr val="000000"/>
                    </a:outerShdw>
                  </a:effectLst>
                  <a:latin typeface="+mn-lt"/>
                  <a:ea typeface="+mn-ea"/>
                  <a:cs typeface="+mn-cs"/>
                  <a:sym typeface="Arial"/>
                </a:defRPr>
              </a:lvl1pPr>
            </a:lstStyle>
            <a:p>
              <a:r>
                <a:t>Beijing - 2015</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Rectangle 2"/>
          <p:cNvSpPr txBox="1">
            <a:spLocks noGrp="1"/>
          </p:cNvSpPr>
          <p:nvPr>
            <p:ph type="title"/>
          </p:nvPr>
        </p:nvSpPr>
        <p:spPr>
          <a:xfrm>
            <a:off x="-12325" y="-25401"/>
            <a:ext cx="9165723" cy="602577"/>
          </a:xfrm>
          <a:prstGeom prst="rect">
            <a:avLst/>
          </a:prstGeom>
        </p:spPr>
        <p:txBody>
          <a:bodyPr/>
          <a:lstStyle/>
          <a:p>
            <a:r>
              <a:t>Improvements in state-of-the-art ICE technology are evident in these figures:</a:t>
            </a:r>
          </a:p>
        </p:txBody>
      </p:sp>
      <p:sp>
        <p:nvSpPr>
          <p:cNvPr id="674" name="Rectangle 3"/>
          <p:cNvSpPr txBox="1">
            <a:spLocks noGrp="1"/>
          </p:cNvSpPr>
          <p:nvPr>
            <p:ph type="body" sz="quarter" idx="1"/>
          </p:nvPr>
        </p:nvSpPr>
        <p:spPr>
          <a:xfrm>
            <a:off x="177800" y="617506"/>
            <a:ext cx="8912474" cy="897380"/>
          </a:xfrm>
          <a:prstGeom prst="rect">
            <a:avLst/>
          </a:prstGeom>
        </p:spPr>
        <p:txBody>
          <a:bodyPr/>
          <a:lstStyle/>
          <a:p>
            <a:pPr>
              <a:tabLst>
                <a:tab pos="342900" algn="l"/>
                <a:tab pos="800100" algn="l"/>
                <a:tab pos="1257300" algn="l"/>
                <a:tab pos="1714500" algn="l"/>
                <a:tab pos="2400300" algn="l"/>
              </a:tabLst>
            </a:pPr>
            <a:r>
              <a:t>From the U.S. Environmental Protection Agency's  "2019 Automotive Trends Report" </a:t>
            </a:r>
            <a:r>
              <a:rPr baseline="31999"/>
              <a:t>1</a:t>
            </a:r>
          </a:p>
          <a:p>
            <a:pPr>
              <a:tabLst>
                <a:tab pos="342900" algn="l"/>
                <a:tab pos="800100" algn="l"/>
                <a:tab pos="1257300" algn="l"/>
                <a:tab pos="1714500" algn="l"/>
                <a:tab pos="2400300" algn="l"/>
              </a:tabLst>
              <a:defRPr sz="700"/>
            </a:pPr>
            <a:endParaRPr/>
          </a:p>
          <a:p>
            <a:pPr>
              <a:tabLst>
                <a:tab pos="228600" algn="l"/>
                <a:tab pos="800100" algn="l"/>
                <a:tab pos="1257300" algn="l"/>
                <a:tab pos="1714500" algn="l"/>
                <a:tab pos="2400300" algn="l"/>
              </a:tabLst>
              <a:defRPr b="1">
                <a:solidFill>
                  <a:srgbClr val="FBC901"/>
                </a:solidFill>
              </a:defRPr>
            </a:pPr>
            <a:r>
              <a:t>	</a:t>
            </a:r>
            <a:r>
              <a:rPr b="0">
                <a:solidFill>
                  <a:srgbClr val="FFFFFF"/>
                </a:solidFill>
              </a:rPr>
              <a:t>ICE Fuel Consumption per Horsepower:</a:t>
            </a:r>
          </a:p>
        </p:txBody>
      </p:sp>
      <p:pic>
        <p:nvPicPr>
          <p:cNvPr id="675" name="Image" descr="Image"/>
          <p:cNvPicPr>
            <a:picLocks noChangeAspect="1"/>
          </p:cNvPicPr>
          <p:nvPr/>
        </p:nvPicPr>
        <p:blipFill>
          <a:blip r:embed="rId2"/>
          <a:stretch>
            <a:fillRect/>
          </a:stretch>
        </p:blipFill>
        <p:spPr>
          <a:xfrm>
            <a:off x="4643208" y="1071885"/>
            <a:ext cx="2904565" cy="2003556"/>
          </a:xfrm>
          <a:prstGeom prst="rect">
            <a:avLst/>
          </a:prstGeom>
          <a:ln w="12700">
            <a:miter lim="400000"/>
          </a:ln>
        </p:spPr>
      </p:pic>
      <p:sp>
        <p:nvSpPr>
          <p:cNvPr id="676" name="Rectangle 5"/>
          <p:cNvSpPr txBox="1"/>
          <p:nvPr/>
        </p:nvSpPr>
        <p:spPr>
          <a:xfrm>
            <a:off x="304800" y="6602832"/>
            <a:ext cx="8534400" cy="2642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Pages  46 &amp; 5 in: https://nepis.epa.gov/Exe/ZyPDF.cgi?Dockey=P100YVFS.pdf</a:t>
            </a:r>
          </a:p>
        </p:txBody>
      </p:sp>
      <p:sp>
        <p:nvSpPr>
          <p:cNvPr id="677" name="Rectangle 3"/>
          <p:cNvSpPr txBox="1"/>
          <p:nvPr/>
        </p:nvSpPr>
        <p:spPr>
          <a:xfrm>
            <a:off x="116713" y="5709718"/>
            <a:ext cx="8910574" cy="89738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905255">
              <a:spcBef>
                <a:spcPts val="400"/>
              </a:spcBef>
              <a:tabLst>
                <a:tab pos="431800" algn="l"/>
                <a:tab pos="876300" algn="l"/>
                <a:tab pos="1333500" algn="l"/>
                <a:tab pos="1778000" algn="l"/>
                <a:tab pos="2235200" algn="l"/>
              </a:tabLst>
              <a:defRPr sz="1782" b="0">
                <a:solidFill>
                  <a:srgbClr val="FFFFFF"/>
                </a:solidFill>
                <a:effectLst>
                  <a:outerShdw blurRad="37719" dist="37719" dir="2700000" rotWithShape="0">
                    <a:srgbClr val="000000"/>
                  </a:outerShdw>
                </a:effectLst>
                <a:latin typeface="+mn-lt"/>
                <a:ea typeface="+mn-ea"/>
                <a:cs typeface="+mn-cs"/>
                <a:sym typeface="Arial"/>
              </a:defRPr>
            </a:pPr>
            <a:r>
              <a:rPr b="1"/>
              <a:t>WHEN we mandated improvement</a:t>
            </a:r>
            <a:r>
              <a:t> (gas crises of 70/80's + prior U.S. administration)</a:t>
            </a:r>
          </a:p>
          <a:p>
            <a:pPr defTabSz="905255">
              <a:spcBef>
                <a:spcPts val="400"/>
              </a:spcBef>
              <a:tabLst>
                <a:tab pos="431800" algn="l"/>
                <a:tab pos="876300" algn="l"/>
                <a:tab pos="1333500" algn="l"/>
                <a:tab pos="1778000" algn="l"/>
                <a:tab pos="2235200" algn="l"/>
              </a:tabLst>
              <a:defRPr sz="594" b="0">
                <a:solidFill>
                  <a:srgbClr val="FFFFFF"/>
                </a:solidFill>
                <a:effectLst>
                  <a:outerShdw blurRad="37719" dist="37719" dir="2700000" rotWithShape="0">
                    <a:srgbClr val="000000"/>
                  </a:outerShdw>
                </a:effectLst>
                <a:latin typeface="+mn-lt"/>
                <a:ea typeface="+mn-ea"/>
                <a:cs typeface="+mn-cs"/>
                <a:sym typeface="Arial"/>
              </a:defRPr>
            </a:pPr>
            <a:endParaRPr/>
          </a:p>
          <a:p>
            <a:pPr defTabSz="905255">
              <a:spcBef>
                <a:spcPts val="400"/>
              </a:spcBef>
              <a:tabLst>
                <a:tab pos="431800" algn="l"/>
                <a:tab pos="876300" algn="l"/>
                <a:tab pos="1333500" algn="l"/>
                <a:tab pos="1778000" algn="l"/>
                <a:tab pos="2235200" algn="l"/>
              </a:tabLst>
              <a:defRPr sz="1782" b="0">
                <a:solidFill>
                  <a:srgbClr val="FFFFFF"/>
                </a:solidFill>
                <a:effectLst>
                  <a:outerShdw blurRad="37719" dist="37719" dir="2700000" rotWithShape="0">
                    <a:srgbClr val="000000"/>
                  </a:outerShdw>
                </a:effectLst>
                <a:latin typeface="+mn-lt"/>
                <a:ea typeface="+mn-ea"/>
                <a:cs typeface="+mn-cs"/>
                <a:sym typeface="Arial"/>
              </a:defRPr>
            </a:pPr>
            <a:r>
              <a:t>	</a:t>
            </a:r>
            <a:r>
              <a:rPr b="1"/>
              <a:t>there WAS phenomenal growth in ICE fuel economy and decline in emissions</a:t>
            </a:r>
          </a:p>
        </p:txBody>
      </p:sp>
      <p:sp>
        <p:nvSpPr>
          <p:cNvPr id="678" name="Rectangle 3"/>
          <p:cNvSpPr txBox="1"/>
          <p:nvPr/>
        </p:nvSpPr>
        <p:spPr>
          <a:xfrm>
            <a:off x="116713" y="3169302"/>
            <a:ext cx="8910574" cy="41779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400"/>
              </a:spcBef>
              <a:tabLst>
                <a:tab pos="431800" algn="l"/>
                <a:tab pos="889000" algn="l"/>
                <a:tab pos="1346200" algn="l"/>
                <a:tab pos="1803400" algn="l"/>
                <a:tab pos="2260600" algn="l"/>
              </a:tabLst>
              <a:defRPr b="0">
                <a:solidFill>
                  <a:srgbClr val="FFFFFF"/>
                </a:solidFill>
                <a:effectLst>
                  <a:outerShdw blurRad="38100" dist="38100" dir="2700000" rotWithShape="0">
                    <a:srgbClr val="000000"/>
                  </a:outerShdw>
                </a:effectLst>
                <a:latin typeface="+mn-lt"/>
                <a:ea typeface="+mn-ea"/>
                <a:cs typeface="+mn-cs"/>
                <a:sym typeface="Arial"/>
              </a:defRPr>
            </a:lvl1pPr>
          </a:lstStyle>
          <a:p>
            <a:r>
              <a:t>Leading to these trends in U.S. ICE auto mileage and emissions:</a:t>
            </a:r>
          </a:p>
        </p:txBody>
      </p:sp>
      <p:pic>
        <p:nvPicPr>
          <p:cNvPr id="679" name="Image" descr="Image"/>
          <p:cNvPicPr>
            <a:picLocks noChangeAspect="1"/>
          </p:cNvPicPr>
          <p:nvPr/>
        </p:nvPicPr>
        <p:blipFill>
          <a:blip r:embed="rId3"/>
          <a:srcRect t="46413"/>
          <a:stretch>
            <a:fillRect/>
          </a:stretch>
        </p:blipFill>
        <p:spPr>
          <a:xfrm>
            <a:off x="5282306" y="3633649"/>
            <a:ext cx="3040221" cy="1993359"/>
          </a:xfrm>
          <a:prstGeom prst="rect">
            <a:avLst/>
          </a:prstGeom>
          <a:ln w="12700">
            <a:miter lim="400000"/>
          </a:ln>
        </p:spPr>
      </p:pic>
      <p:grpSp>
        <p:nvGrpSpPr>
          <p:cNvPr id="682" name="Group"/>
          <p:cNvGrpSpPr/>
          <p:nvPr/>
        </p:nvGrpSpPr>
        <p:grpSpPr>
          <a:xfrm>
            <a:off x="788963" y="3645381"/>
            <a:ext cx="3003625" cy="1986799"/>
            <a:chOff x="13695" y="16757"/>
            <a:chExt cx="3003624" cy="1986798"/>
          </a:xfrm>
        </p:grpSpPr>
        <p:pic>
          <p:nvPicPr>
            <p:cNvPr id="680" name="Image" descr="Image"/>
            <p:cNvPicPr>
              <a:picLocks noChangeAspect="1"/>
            </p:cNvPicPr>
            <p:nvPr/>
          </p:nvPicPr>
          <p:blipFill>
            <a:blip r:embed="rId3"/>
            <a:srcRect b="45939"/>
            <a:stretch>
              <a:fillRect/>
            </a:stretch>
          </p:blipFill>
          <p:spPr>
            <a:xfrm>
              <a:off x="13695" y="16757"/>
              <a:ext cx="3003625" cy="1986799"/>
            </a:xfrm>
            <a:prstGeom prst="rect">
              <a:avLst/>
            </a:prstGeom>
            <a:ln w="12700" cap="flat">
              <a:noFill/>
              <a:miter lim="400000"/>
            </a:ln>
            <a:effectLst/>
          </p:spPr>
        </p:pic>
        <p:pic>
          <p:nvPicPr>
            <p:cNvPr id="681" name="Image" descr="Image"/>
            <p:cNvPicPr>
              <a:picLocks noChangeAspect="1"/>
            </p:cNvPicPr>
            <p:nvPr/>
          </p:nvPicPr>
          <p:blipFill>
            <a:blip r:embed="rId3"/>
            <a:srcRect l="2159" t="89864" r="2159"/>
            <a:stretch>
              <a:fillRect/>
            </a:stretch>
          </p:blipFill>
          <p:spPr>
            <a:xfrm>
              <a:off x="64878" y="1623043"/>
              <a:ext cx="2864886" cy="371339"/>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Rectangle 5"/>
          <p:cNvSpPr txBox="1"/>
          <p:nvPr/>
        </p:nvSpPr>
        <p:spPr>
          <a:xfrm>
            <a:off x="50406" y="6475417"/>
            <a:ext cx="9043188" cy="39167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100" b="0" i="1">
                <a:solidFill>
                  <a:srgbClr val="059797"/>
                </a:solidFill>
                <a:effectLst>
                  <a:outerShdw blurRad="38100" dist="38100" dir="2700000" rotWithShape="0">
                    <a:srgbClr val="000000"/>
                  </a:outerShdw>
                </a:effectLst>
                <a:latin typeface="+mn-lt"/>
                <a:ea typeface="+mn-ea"/>
                <a:cs typeface="+mn-cs"/>
                <a:sym typeface="Arial"/>
              </a:defRPr>
            </a:pPr>
            <a:r>
              <a:t>1) https://www.ucsusa.org/resources/brief-history-us-fuel-efficiency </a:t>
            </a:r>
          </a:p>
          <a:p>
            <a:pPr algn="ctr">
              <a:defRPr sz="1100" b="0" i="1">
                <a:solidFill>
                  <a:srgbClr val="059797"/>
                </a:solidFill>
                <a:effectLst>
                  <a:outerShdw blurRad="38100" dist="38100" dir="2700000" rotWithShape="0">
                    <a:srgbClr val="000000"/>
                  </a:outerShdw>
                </a:effectLst>
                <a:latin typeface="+mn-lt"/>
                <a:ea typeface="+mn-ea"/>
                <a:cs typeface="+mn-cs"/>
                <a:sym typeface="Arial"/>
              </a:defRPr>
            </a:pPr>
            <a:r>
              <a:t>2) https://obamawhitehouse.archives.gov/the-press-office/2012/08/28/obama-administration-finalizes-historic-545-MPG-fuel-efficiency-standard</a:t>
            </a:r>
          </a:p>
        </p:txBody>
      </p:sp>
      <p:sp>
        <p:nvSpPr>
          <p:cNvPr id="685" name="Rectangle 2"/>
          <p:cNvSpPr txBox="1">
            <a:spLocks noGrp="1"/>
          </p:cNvSpPr>
          <p:nvPr>
            <p:ph type="title"/>
          </p:nvPr>
        </p:nvSpPr>
        <p:spPr>
          <a:xfrm>
            <a:off x="116713" y="-12700"/>
            <a:ext cx="8910574" cy="508001"/>
          </a:xfrm>
          <a:prstGeom prst="rect">
            <a:avLst/>
          </a:prstGeom>
        </p:spPr>
        <p:txBody>
          <a:bodyPr/>
          <a:lstStyle>
            <a:lvl1pPr>
              <a:defRPr sz="2000" i="1"/>
            </a:lvl1pPr>
          </a:lstStyle>
          <a:p>
            <a:r>
              <a:t>But has ICE technology now reached its limit?  Experts say no:</a:t>
            </a:r>
          </a:p>
        </p:txBody>
      </p:sp>
      <p:sp>
        <p:nvSpPr>
          <p:cNvPr id="686" name="Rectangle 3"/>
          <p:cNvSpPr txBox="1"/>
          <p:nvPr/>
        </p:nvSpPr>
        <p:spPr>
          <a:xfrm>
            <a:off x="50406" y="637288"/>
            <a:ext cx="9043188" cy="56961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spcBef>
                <a:spcPts val="400"/>
              </a:spcBef>
              <a:tabLst>
                <a:tab pos="431800" algn="l"/>
                <a:tab pos="889000" algn="l"/>
                <a:tab pos="1346200" algn="l"/>
                <a:tab pos="1803400" algn="l"/>
                <a:tab pos="2260600" algn="l"/>
              </a:tabLst>
              <a:defRPr b="0">
                <a:solidFill>
                  <a:srgbClr val="FFFFFF"/>
                </a:solidFill>
                <a:effectLst>
                  <a:outerShdw blurRad="38100" dist="38100" dir="2700000" rotWithShape="0">
                    <a:srgbClr val="000000"/>
                  </a:outerShdw>
                </a:effectLst>
                <a:latin typeface="+mn-lt"/>
                <a:ea typeface="+mn-ea"/>
                <a:cs typeface="+mn-cs"/>
                <a:sym typeface="Arial"/>
              </a:defRPr>
            </a:pPr>
            <a:r>
              <a:rPr b="1"/>
              <a:t>Government experts</a:t>
            </a:r>
            <a:r>
              <a:t>: Including those who developed new fuel mileage standards</a:t>
            </a:r>
          </a:p>
          <a:p>
            <a:pPr>
              <a:spcBef>
                <a:spcPts val="400"/>
              </a:spcBef>
              <a:tabLst>
                <a:tab pos="431800" algn="l"/>
                <a:tab pos="889000" algn="l"/>
                <a:tab pos="1346200" algn="l"/>
                <a:tab pos="1803400" algn="l"/>
                <a:tab pos="2260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31800" algn="l"/>
                <a:tab pos="889000" algn="l"/>
                <a:tab pos="1346200" algn="l"/>
                <a:tab pos="1803400" algn="l"/>
                <a:tab pos="2260600" algn="l"/>
              </a:tabLst>
              <a:defRPr b="0">
                <a:solidFill>
                  <a:srgbClr val="FFFFFF"/>
                </a:solidFill>
                <a:effectLst>
                  <a:outerShdw blurRad="38100" dist="38100" dir="2700000" rotWithShape="0">
                    <a:srgbClr val="000000"/>
                  </a:outerShdw>
                </a:effectLst>
                <a:latin typeface="+mn-lt"/>
                <a:ea typeface="+mn-ea"/>
                <a:cs typeface="+mn-cs"/>
                <a:sym typeface="Arial"/>
              </a:defRPr>
            </a:pPr>
            <a:r>
              <a:t>	mandating a further </a:t>
            </a:r>
            <a:r>
              <a:rPr b="1">
                <a:solidFill>
                  <a:srgbClr val="FBC901"/>
                </a:solidFill>
              </a:rPr>
              <a:t>doubling</a:t>
            </a:r>
            <a:r>
              <a:t> of U.S. vehicle mileage (</a:t>
            </a:r>
            <a:r>
              <a:rPr b="1">
                <a:solidFill>
                  <a:srgbClr val="FBC901"/>
                </a:solidFill>
              </a:rPr>
              <a:t>to as much as 54.5 mpg</a:t>
            </a:r>
            <a:r>
              <a:t>) </a:t>
            </a:r>
            <a:r>
              <a:rPr baseline="31999"/>
              <a:t>1</a:t>
            </a:r>
          </a:p>
          <a:p>
            <a:pPr>
              <a:spcBef>
                <a:spcPts val="400"/>
              </a:spcBef>
              <a:tabLst>
                <a:tab pos="431800" algn="l"/>
                <a:tab pos="889000" algn="l"/>
                <a:tab pos="1346200" algn="l"/>
                <a:tab pos="1803400" algn="l"/>
                <a:tab pos="22606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31800" algn="l"/>
                <a:tab pos="889000" algn="l"/>
                <a:tab pos="1346200" algn="l"/>
                <a:tab pos="1803400" algn="l"/>
                <a:tab pos="2260600" algn="l"/>
              </a:tabLst>
              <a:defRPr b="0">
                <a:solidFill>
                  <a:srgbClr val="FFFFFF"/>
                </a:solidFill>
                <a:effectLst>
                  <a:outerShdw blurRad="38100" dist="38100" dir="2700000" rotWithShape="0">
                    <a:srgbClr val="000000"/>
                  </a:outerShdw>
                </a:effectLst>
                <a:latin typeface="+mn-lt"/>
                <a:ea typeface="+mn-ea"/>
                <a:cs typeface="+mn-cs"/>
                <a:sym typeface="Arial"/>
              </a:defRPr>
            </a:pPr>
            <a:r>
              <a:rPr b="1"/>
              <a:t>Auto industry experts:</a:t>
            </a:r>
            <a:r>
              <a:t> Who'd bitterly labeled 1970-90's standards as "unachievable,"</a:t>
            </a:r>
          </a:p>
          <a:p>
            <a:pPr>
              <a:spcBef>
                <a:spcPts val="400"/>
              </a:spcBef>
              <a:tabLst>
                <a:tab pos="431800" algn="l"/>
                <a:tab pos="889000" algn="l"/>
                <a:tab pos="1346200" algn="l"/>
                <a:tab pos="1803400" algn="l"/>
                <a:tab pos="2260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31800" algn="l"/>
                <a:tab pos="889000" algn="l"/>
                <a:tab pos="1346200" algn="l"/>
                <a:tab pos="1803400" algn="l"/>
                <a:tab pos="2260600" algn="l"/>
              </a:tabLst>
              <a:defRPr b="0">
                <a:solidFill>
                  <a:srgbClr val="FFFFFF"/>
                </a:solidFill>
                <a:effectLst>
                  <a:outerShdw blurRad="38100" dist="38100" dir="2700000" rotWithShape="0">
                    <a:srgbClr val="000000"/>
                  </a:outerShdw>
                </a:effectLst>
                <a:latin typeface="+mn-lt"/>
                <a:ea typeface="+mn-ea"/>
                <a:cs typeface="+mn-cs"/>
                <a:sym typeface="Arial"/>
              </a:defRPr>
            </a:pPr>
            <a:r>
              <a:t>	but who now see opportunity in mandates applied fairly to all competitors, and thus</a:t>
            </a:r>
          </a:p>
          <a:p>
            <a:pPr>
              <a:spcBef>
                <a:spcPts val="400"/>
              </a:spcBef>
              <a:tabLst>
                <a:tab pos="431800" algn="l"/>
                <a:tab pos="889000" algn="l"/>
                <a:tab pos="1346200" algn="l"/>
                <a:tab pos="1803400" algn="l"/>
                <a:tab pos="2260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31800" algn="l"/>
                <a:tab pos="749300" algn="l"/>
                <a:tab pos="1346200" algn="l"/>
                <a:tab pos="1803400" algn="l"/>
                <a:tab pos="2260600" algn="l"/>
              </a:tabLst>
              <a:defRPr b="0">
                <a:solidFill>
                  <a:srgbClr val="FFFFFF"/>
                </a:solidFill>
                <a:effectLst>
                  <a:outerShdw blurRad="38100" dist="38100" dir="2700000" rotWithShape="0">
                    <a:srgbClr val="000000"/>
                  </a:outerShdw>
                </a:effectLst>
                <a:latin typeface="+mn-lt"/>
                <a:ea typeface="+mn-ea"/>
                <a:cs typeface="+mn-cs"/>
                <a:sym typeface="Arial"/>
              </a:defRPr>
            </a:pPr>
            <a:r>
              <a:t>		stood smiling behind the President as he signed new 2012</a:t>
            </a:r>
            <a:r>
              <a:rPr b="1"/>
              <a:t> </a:t>
            </a:r>
            <a:r>
              <a:t>standards into law </a:t>
            </a:r>
            <a:r>
              <a:rPr baseline="31999"/>
              <a:t>2</a:t>
            </a:r>
          </a:p>
          <a:p>
            <a:pPr>
              <a:spcBef>
                <a:spcPts val="400"/>
              </a:spcBef>
              <a:tabLst>
                <a:tab pos="431800" algn="l"/>
                <a:tab pos="889000" algn="l"/>
                <a:tab pos="1346200" algn="l"/>
                <a:tab pos="1803400" algn="l"/>
                <a:tab pos="2260600" algn="l"/>
              </a:tabLst>
              <a:defRPr sz="15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31800" algn="l"/>
                <a:tab pos="889000" algn="l"/>
                <a:tab pos="1346200" algn="l"/>
                <a:tab pos="1803400" algn="l"/>
                <a:tab pos="2260600" algn="l"/>
              </a:tabLst>
              <a:defRPr>
                <a:solidFill>
                  <a:srgbClr val="FBC901"/>
                </a:solidFill>
                <a:effectLst>
                  <a:outerShdw blurRad="38100" dist="38100" dir="2700000" rotWithShape="0">
                    <a:srgbClr val="000000"/>
                  </a:outerShdw>
                </a:effectLst>
                <a:latin typeface="+mn-lt"/>
                <a:ea typeface="+mn-ea"/>
                <a:cs typeface="+mn-cs"/>
                <a:sym typeface="Arial"/>
              </a:defRPr>
            </a:pPr>
            <a:r>
              <a:t>Emissions-driven ICE innovation will thus likely continue into a 6</a:t>
            </a:r>
            <a:r>
              <a:rPr baseline="31999"/>
              <a:t>th</a:t>
            </a:r>
            <a:r>
              <a:t> or 7</a:t>
            </a:r>
            <a:r>
              <a:rPr baseline="31999"/>
              <a:t>th</a:t>
            </a:r>
            <a:r>
              <a:t> decade</a:t>
            </a:r>
          </a:p>
          <a:p>
            <a:pPr>
              <a:spcBef>
                <a:spcPts val="400"/>
              </a:spcBef>
              <a:tabLst>
                <a:tab pos="431800" algn="l"/>
                <a:tab pos="889000" algn="l"/>
                <a:tab pos="1346200" algn="l"/>
                <a:tab pos="1803400" algn="l"/>
                <a:tab pos="22606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31800" algn="l"/>
                <a:tab pos="889000" algn="l"/>
                <a:tab pos="1346200" algn="l"/>
                <a:tab pos="1803400" algn="l"/>
                <a:tab pos="2260600" algn="l"/>
              </a:tabLst>
              <a:defRPr>
                <a:solidFill>
                  <a:srgbClr val="FBC901"/>
                </a:solidFill>
                <a:effectLst>
                  <a:outerShdw blurRad="38100" dist="38100" dir="2700000" rotWithShape="0">
                    <a:srgbClr val="000000"/>
                  </a:outerShdw>
                </a:effectLst>
                <a:latin typeface="+mn-lt"/>
                <a:ea typeface="+mn-ea"/>
                <a:cs typeface="+mn-cs"/>
                <a:sym typeface="Arial"/>
              </a:defRPr>
            </a:pPr>
            <a:r>
              <a:t>But laboratory innovation and real-world implementation are very different things:</a:t>
            </a:r>
          </a:p>
          <a:p>
            <a:pPr>
              <a:spcBef>
                <a:spcPts val="400"/>
              </a:spcBef>
              <a:tabLst>
                <a:tab pos="431800" algn="l"/>
                <a:tab pos="889000" algn="l"/>
                <a:tab pos="1346200" algn="l"/>
                <a:tab pos="1803400" algn="l"/>
                <a:tab pos="2260600" algn="l"/>
              </a:tabLst>
              <a:defRPr sz="700" b="0">
                <a:solidFill>
                  <a:srgbClr val="FFFFFF"/>
                </a:solidFill>
                <a:effectLst>
                  <a:outerShdw blurRad="38100" dist="38100" dir="2700000" rotWithShape="0">
                    <a:srgbClr val="000000"/>
                  </a:outerShdw>
                </a:effectLst>
                <a:latin typeface="+mn-lt"/>
                <a:ea typeface="+mn-ea"/>
                <a:cs typeface="+mn-cs"/>
                <a:sym typeface="Arial"/>
              </a:defRPr>
            </a:pPr>
            <a:r>
              <a:t>	</a:t>
            </a:r>
          </a:p>
          <a:p>
            <a:pPr>
              <a:spcBef>
                <a:spcPts val="400"/>
              </a:spcBef>
              <a:tabLst>
                <a:tab pos="431800" algn="l"/>
                <a:tab pos="889000" algn="l"/>
                <a:tab pos="1346200" algn="l"/>
                <a:tab pos="1803400" algn="l"/>
                <a:tab pos="2260600" algn="l"/>
              </a:tabLst>
              <a:defRPr b="0">
                <a:solidFill>
                  <a:srgbClr val="FFFFFF"/>
                </a:solidFill>
                <a:effectLst>
                  <a:outerShdw blurRad="38100" dist="38100" dir="2700000" rotWithShape="0">
                    <a:srgbClr val="000000"/>
                  </a:outerShdw>
                </a:effectLst>
                <a:latin typeface="+mn-lt"/>
                <a:ea typeface="+mn-ea"/>
                <a:cs typeface="+mn-cs"/>
                <a:sym typeface="Arial"/>
              </a:defRPr>
            </a:pPr>
            <a:r>
              <a:t>	The developed world is still implementing ICE technologies invented 1990-2000</a:t>
            </a:r>
          </a:p>
          <a:p>
            <a:pPr>
              <a:spcBef>
                <a:spcPts val="400"/>
              </a:spcBef>
              <a:tabLst>
                <a:tab pos="431800" algn="l"/>
                <a:tab pos="889000" algn="l"/>
                <a:tab pos="1346200" algn="l"/>
                <a:tab pos="1803400" algn="l"/>
                <a:tab pos="2260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31800" algn="l"/>
                <a:tab pos="889000" algn="l"/>
                <a:tab pos="1346200" algn="l"/>
                <a:tab pos="1803400" algn="l"/>
                <a:tab pos="2260600" algn="l"/>
              </a:tabLst>
              <a:defRPr b="0">
                <a:solidFill>
                  <a:srgbClr val="FFFFFF"/>
                </a:solidFill>
                <a:effectLst>
                  <a:outerShdw blurRad="38100" dist="38100" dir="2700000" rotWithShape="0">
                    <a:srgbClr val="000000"/>
                  </a:outerShdw>
                </a:effectLst>
                <a:latin typeface="+mn-lt"/>
                <a:ea typeface="+mn-ea"/>
                <a:cs typeface="+mn-cs"/>
                <a:sym typeface="Arial"/>
              </a:defRPr>
            </a:pPr>
            <a:r>
              <a:t>	While the developing world is adopting technologies invented 1970-1980</a:t>
            </a:r>
          </a:p>
          <a:p>
            <a:pPr>
              <a:spcBef>
                <a:spcPts val="400"/>
              </a:spcBef>
              <a:tabLst>
                <a:tab pos="431800" algn="l"/>
                <a:tab pos="889000" algn="l"/>
                <a:tab pos="1346200" algn="l"/>
                <a:tab pos="1803400" algn="l"/>
                <a:tab pos="2260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31800" algn="l"/>
                <a:tab pos="889000" algn="l"/>
                <a:tab pos="1346200" algn="l"/>
                <a:tab pos="1803400" algn="l"/>
                <a:tab pos="2260600" algn="l"/>
              </a:tabLst>
              <a:defRPr b="0">
                <a:solidFill>
                  <a:srgbClr val="FFFFFF"/>
                </a:solidFill>
                <a:effectLst>
                  <a:outerShdw blurRad="38100" dist="38100" dir="2700000" rotWithShape="0">
                    <a:srgbClr val="000000"/>
                  </a:outerShdw>
                </a:effectLst>
                <a:latin typeface="+mn-lt"/>
                <a:ea typeface="+mn-ea"/>
                <a:cs typeface="+mn-cs"/>
                <a:sym typeface="Arial"/>
              </a:defRPr>
            </a:pPr>
            <a:r>
              <a:t>	And the undeveloped is still using technology virtually unchanged since 1950-1970</a:t>
            </a:r>
          </a:p>
          <a:p>
            <a:pPr>
              <a:spcBef>
                <a:spcPts val="400"/>
              </a:spcBef>
              <a:tabLst>
                <a:tab pos="431800" algn="l"/>
                <a:tab pos="889000" algn="l"/>
                <a:tab pos="1346200" algn="l"/>
                <a:tab pos="1803400" algn="l"/>
                <a:tab pos="22606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31800" algn="l"/>
                <a:tab pos="889000" algn="l"/>
                <a:tab pos="1346200" algn="l"/>
                <a:tab pos="1803400" algn="l"/>
                <a:tab pos="2260600" algn="l"/>
              </a:tabLst>
              <a:defRPr>
                <a:solidFill>
                  <a:srgbClr val="FFFFFF"/>
                </a:solidFill>
                <a:effectLst>
                  <a:outerShdw blurRad="38100" dist="38100" dir="2700000" rotWithShape="0">
                    <a:srgbClr val="000000"/>
                  </a:outerShdw>
                </a:effectLst>
                <a:latin typeface="+mn-lt"/>
                <a:ea typeface="+mn-ea"/>
                <a:cs typeface="+mn-cs"/>
                <a:sym typeface="Arial"/>
              </a:defRPr>
            </a:pPr>
            <a:r>
              <a:t>Technologies developed 1970 onward are thus STILL leading-edge . . . somewhere</a:t>
            </a:r>
          </a:p>
          <a:p>
            <a:pPr>
              <a:spcBef>
                <a:spcPts val="400"/>
              </a:spcBef>
              <a:tabLst>
                <a:tab pos="431800" algn="l"/>
                <a:tab pos="889000" algn="l"/>
                <a:tab pos="1346200" algn="l"/>
                <a:tab pos="1803400" algn="l"/>
                <a:tab pos="2260600" algn="l"/>
              </a:tabLst>
              <a:defRPr sz="70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31800" algn="l"/>
                <a:tab pos="889000" algn="l"/>
                <a:tab pos="1346200" algn="l"/>
                <a:tab pos="1803400" algn="l"/>
                <a:tab pos="2260600" algn="l"/>
              </a:tabLst>
              <a:defRPr>
                <a:solidFill>
                  <a:srgbClr val="FFFFFF"/>
                </a:solidFill>
                <a:effectLst>
                  <a:outerShdw blurRad="38100" dist="38100" dir="2700000" rotWithShape="0">
                    <a:srgbClr val="000000"/>
                  </a:outerShdw>
                </a:effectLst>
                <a:latin typeface="+mn-lt"/>
                <a:ea typeface="+mn-ea"/>
                <a:cs typeface="+mn-cs"/>
                <a:sym typeface="Arial"/>
              </a:defRPr>
            </a:pPr>
            <a:r>
              <a:t>	Which is WHY I will shortly try to describe that full span of ICE technology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Rectangle 5"/>
          <p:cNvSpPr txBox="1"/>
          <p:nvPr/>
        </p:nvSpPr>
        <p:spPr>
          <a:xfrm>
            <a:off x="185539" y="6583389"/>
            <a:ext cx="8715326" cy="22698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lvl1pPr>
          </a:lstStyle>
          <a:p>
            <a:r>
              <a:t>Page 66 in: https://nepis.epa.gov/Exe/ZyPDF.cgi?Dockey=P100YVFS.pdf</a:t>
            </a:r>
          </a:p>
        </p:txBody>
      </p:sp>
      <p:sp>
        <p:nvSpPr>
          <p:cNvPr id="689" name="Rectangle 2"/>
          <p:cNvSpPr txBox="1">
            <a:spLocks noGrp="1"/>
          </p:cNvSpPr>
          <p:nvPr>
            <p:ph type="title"/>
          </p:nvPr>
        </p:nvSpPr>
        <p:spPr>
          <a:xfrm>
            <a:off x="1537" y="76199"/>
            <a:ext cx="9140926" cy="675219"/>
          </a:xfrm>
          <a:prstGeom prst="rect">
            <a:avLst/>
          </a:prstGeom>
        </p:spPr>
        <p:txBody>
          <a:bodyPr/>
          <a:lstStyle/>
          <a:p>
            <a:r>
              <a:t>This EPA figure documents the slow rate of U.S. ICE technology introduction: </a:t>
            </a:r>
            <a:r>
              <a:rPr baseline="31999"/>
              <a:t>1</a:t>
            </a:r>
          </a:p>
        </p:txBody>
      </p:sp>
      <p:pic>
        <p:nvPicPr>
          <p:cNvPr id="690" name="Image" descr="Image"/>
          <p:cNvPicPr>
            <a:picLocks noChangeAspect="1"/>
          </p:cNvPicPr>
          <p:nvPr/>
        </p:nvPicPr>
        <p:blipFill>
          <a:blip r:embed="rId2"/>
          <a:stretch>
            <a:fillRect/>
          </a:stretch>
        </p:blipFill>
        <p:spPr>
          <a:xfrm>
            <a:off x="977900" y="1308100"/>
            <a:ext cx="7239000" cy="4470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Rectangle 5"/>
          <p:cNvSpPr txBox="1"/>
          <p:nvPr/>
        </p:nvSpPr>
        <p:spPr>
          <a:xfrm>
            <a:off x="185539" y="6049989"/>
            <a:ext cx="8715326" cy="76038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1) https://www.npr.org/transcripts/104315952         2) https://www.scientificamerican.com/article/how-automakers-can-meet-new-fuel/</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3) https://www.scientificamerican.com/article/why-automakers-keep-beating-government-standards/</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4) https://nepis.epa.gov/Exe/ZyPDF.cgi?Dockey=P100YVFS.pdf</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5) https://www.nap.edu/catalog/21744/cost-effectiveness-and-deployment-of-fuel-economy-technologies-for-light-duty-vehicles</a:t>
            </a:r>
          </a:p>
        </p:txBody>
      </p:sp>
      <p:sp>
        <p:nvSpPr>
          <p:cNvPr id="693" name="Rectangle 2"/>
          <p:cNvSpPr txBox="1">
            <a:spLocks noGrp="1"/>
          </p:cNvSpPr>
          <p:nvPr>
            <p:ph type="title"/>
          </p:nvPr>
        </p:nvSpPr>
        <p:spPr>
          <a:xfrm>
            <a:off x="1537" y="-38101"/>
            <a:ext cx="9140926" cy="675219"/>
          </a:xfrm>
          <a:prstGeom prst="rect">
            <a:avLst/>
          </a:prstGeom>
        </p:spPr>
        <p:txBody>
          <a:bodyPr/>
          <a:lstStyle/>
          <a:p>
            <a:pPr>
              <a:defRPr b="1"/>
            </a:pPr>
            <a:r>
              <a:t>How might ICE vehicles now evolve </a:t>
            </a:r>
            <a:r>
              <a:rPr b="0"/>
              <a:t>(over their likely </a:t>
            </a:r>
            <a:r>
              <a:t>final</a:t>
            </a:r>
            <a:r>
              <a:rPr b="0"/>
              <a:t> decades)</a:t>
            </a:r>
            <a:r>
              <a:t>?</a:t>
            </a:r>
          </a:p>
        </p:txBody>
      </p:sp>
      <p:sp>
        <p:nvSpPr>
          <p:cNvPr id="694" name="Rectangle 3"/>
          <p:cNvSpPr txBox="1">
            <a:spLocks noGrp="1"/>
          </p:cNvSpPr>
          <p:nvPr>
            <p:ph type="body" idx="1"/>
          </p:nvPr>
        </p:nvSpPr>
        <p:spPr>
          <a:xfrm>
            <a:off x="85501" y="686090"/>
            <a:ext cx="8972998" cy="5187927"/>
          </a:xfrm>
          <a:prstGeom prst="rect">
            <a:avLst/>
          </a:prstGeom>
        </p:spPr>
        <p:txBody>
          <a:bodyPr/>
          <a:lstStyle/>
          <a:p>
            <a:pPr>
              <a:tabLst>
                <a:tab pos="444500" algn="l"/>
                <a:tab pos="889000" algn="l"/>
                <a:tab pos="1346200" algn="l"/>
                <a:tab pos="1803400" algn="l"/>
                <a:tab pos="2374900" algn="l"/>
                <a:tab pos="2946400" algn="l"/>
                <a:tab pos="4546600" algn="l"/>
              </a:tabLst>
            </a:pPr>
            <a:r>
              <a:t>This note set's </a:t>
            </a:r>
            <a:r>
              <a:rPr u="sng">
                <a:solidFill>
                  <a:srgbClr val="00CCFF"/>
                </a:solidFill>
                <a:uFill>
                  <a:solidFill>
                    <a:srgbClr val="00CCFF"/>
                  </a:solidFill>
                </a:uFill>
                <a:hlinkClick r:id="rId2"/>
              </a:rPr>
              <a:t>Resources</a:t>
            </a:r>
            <a:r>
              <a:t> webpage identifies 100+ sources discussing ICE innovations</a:t>
            </a:r>
          </a:p>
          <a:p>
            <a:pPr>
              <a:tabLst>
                <a:tab pos="444500" algn="l"/>
                <a:tab pos="889000" algn="l"/>
                <a:tab pos="1346200" algn="l"/>
                <a:tab pos="1803400" algn="l"/>
                <a:tab pos="2374900" algn="l"/>
                <a:tab pos="2946400" algn="l"/>
                <a:tab pos="4546600" algn="l"/>
              </a:tabLst>
              <a:defRPr sz="700"/>
            </a:pPr>
            <a:endParaRPr/>
          </a:p>
          <a:p>
            <a:pPr>
              <a:tabLst>
                <a:tab pos="444500" algn="l"/>
                <a:tab pos="889000" algn="l"/>
                <a:tab pos="1346200" algn="l"/>
                <a:tab pos="1803400" algn="l"/>
                <a:tab pos="2374900" algn="l"/>
                <a:tab pos="2946400" algn="l"/>
                <a:tab pos="4546600" algn="l"/>
              </a:tabLst>
            </a:pPr>
            <a:r>
              <a:t>	But most cover only a single would-be technology innovation, and many were</a:t>
            </a:r>
          </a:p>
          <a:p>
            <a:pPr>
              <a:tabLst>
                <a:tab pos="444500" algn="l"/>
                <a:tab pos="889000" algn="l"/>
                <a:tab pos="1346200" algn="l"/>
                <a:tab pos="1803400" algn="l"/>
                <a:tab pos="2374900" algn="l"/>
                <a:tab pos="2946400" algn="l"/>
                <a:tab pos="4546600" algn="l"/>
              </a:tabLst>
              <a:defRPr sz="700"/>
            </a:pPr>
            <a:endParaRPr/>
          </a:p>
          <a:p>
            <a:pPr>
              <a:tabLst>
                <a:tab pos="444500" algn="l"/>
                <a:tab pos="889000" algn="l"/>
                <a:tab pos="1346200" algn="l"/>
                <a:tab pos="1803400" algn="l"/>
                <a:tab pos="2374900" algn="l"/>
                <a:tab pos="2946400" algn="l"/>
                <a:tab pos="4546600" algn="l"/>
              </a:tabLst>
            </a:pPr>
            <a:r>
              <a:t>		obviously strongly influenced by that technology's developer or manufacturer</a:t>
            </a:r>
          </a:p>
          <a:p>
            <a:pPr>
              <a:tabLst>
                <a:tab pos="444500" algn="l"/>
                <a:tab pos="889000" algn="l"/>
                <a:tab pos="1346200" algn="l"/>
                <a:tab pos="1803400" algn="l"/>
                <a:tab pos="2374900" algn="l"/>
                <a:tab pos="2946400" algn="l"/>
                <a:tab pos="4546600" algn="l"/>
              </a:tabLst>
              <a:defRPr sz="900"/>
            </a:pPr>
            <a:endParaRPr/>
          </a:p>
          <a:p>
            <a:pPr>
              <a:tabLst>
                <a:tab pos="444500" algn="l"/>
                <a:tab pos="889000" algn="l"/>
                <a:tab pos="1346200" algn="l"/>
                <a:tab pos="1803400" algn="l"/>
                <a:tab pos="2374900" algn="l"/>
                <a:tab pos="2946400" algn="l"/>
                <a:tab pos="4546600" algn="l"/>
              </a:tabLst>
            </a:pPr>
            <a:r>
              <a:t>A search on the broader question asked in this slide's title was far less productive</a:t>
            </a:r>
          </a:p>
          <a:p>
            <a:pPr>
              <a:tabLst>
                <a:tab pos="444500" algn="l"/>
                <a:tab pos="889000" algn="l"/>
                <a:tab pos="1346200" algn="l"/>
                <a:tab pos="1803400" algn="l"/>
                <a:tab pos="2374900" algn="l"/>
                <a:tab pos="2946400" algn="l"/>
                <a:tab pos="4546600" algn="l"/>
              </a:tabLst>
              <a:defRPr sz="700"/>
            </a:pPr>
            <a:r>
              <a:t>	</a:t>
            </a:r>
          </a:p>
          <a:p>
            <a:pPr>
              <a:tabLst>
                <a:tab pos="444500" algn="l"/>
                <a:tab pos="889000" algn="l"/>
                <a:tab pos="1346200" algn="l"/>
                <a:tab pos="1803400" algn="l"/>
                <a:tab pos="2374900" algn="l"/>
                <a:tab pos="2946400" algn="l"/>
                <a:tab pos="4546600" algn="l"/>
              </a:tabLst>
            </a:pPr>
            <a:r>
              <a:t>	Yielding only a handful of media articles (NPR </a:t>
            </a:r>
            <a:r>
              <a:rPr baseline="31999"/>
              <a:t>1</a:t>
            </a:r>
            <a:r>
              <a:t> and two Scientific American </a:t>
            </a:r>
            <a:r>
              <a:rPr baseline="31999"/>
              <a:t>2, 3</a:t>
            </a:r>
            <a:r>
              <a:t>)</a:t>
            </a:r>
          </a:p>
          <a:p>
            <a:pPr>
              <a:tabLst>
                <a:tab pos="444500" algn="l"/>
                <a:tab pos="889000" algn="l"/>
                <a:tab pos="1346200" algn="l"/>
                <a:tab pos="1803400" algn="l"/>
                <a:tab pos="2374900" algn="l"/>
                <a:tab pos="2946400" algn="l"/>
                <a:tab pos="4546600" algn="l"/>
              </a:tabLst>
              <a:defRPr sz="700"/>
            </a:pPr>
            <a:endParaRPr/>
          </a:p>
          <a:p>
            <a:pPr>
              <a:tabLst>
                <a:tab pos="444500" algn="l"/>
                <a:tab pos="889000" algn="l"/>
                <a:tab pos="1346200" algn="l"/>
                <a:tab pos="1803400" algn="l"/>
                <a:tab pos="2374900" algn="l"/>
                <a:tab pos="2946400" algn="l"/>
                <a:tab pos="4546600" algn="l"/>
              </a:tabLst>
            </a:pPr>
            <a:r>
              <a:t>		And a pair of government-backed studies (EPA </a:t>
            </a:r>
            <a:r>
              <a:rPr baseline="31999"/>
              <a:t>4</a:t>
            </a:r>
            <a:r>
              <a:t> &amp; U.S. National Academies </a:t>
            </a:r>
            <a:r>
              <a:rPr baseline="31999"/>
              <a:t>5</a:t>
            </a:r>
            <a:r>
              <a:t>)</a:t>
            </a:r>
          </a:p>
          <a:p>
            <a:pPr>
              <a:tabLst>
                <a:tab pos="444500" algn="l"/>
                <a:tab pos="889000" algn="l"/>
                <a:tab pos="1346200" algn="l"/>
                <a:tab pos="1803400" algn="l"/>
                <a:tab pos="2374900" algn="l"/>
                <a:tab pos="2946400" algn="l"/>
                <a:tab pos="4546600" algn="l"/>
              </a:tabLst>
              <a:defRPr sz="900"/>
            </a:pPr>
            <a:endParaRPr/>
          </a:p>
          <a:p>
            <a:pPr>
              <a:tabLst>
                <a:tab pos="444500" algn="l"/>
                <a:tab pos="889000" algn="l"/>
                <a:tab pos="1346200" algn="l"/>
                <a:tab pos="1803400" algn="l"/>
                <a:tab pos="2374900" algn="l"/>
                <a:tab pos="2946400" algn="l"/>
                <a:tab pos="4546600" algn="l"/>
              </a:tabLst>
            </a:pPr>
            <a:r>
              <a:t>The government-backed studies were much longer and much, much more detailed</a:t>
            </a:r>
          </a:p>
          <a:p>
            <a:pPr>
              <a:tabLst>
                <a:tab pos="444500" algn="l"/>
                <a:tab pos="889000" algn="l"/>
                <a:tab pos="1346200" algn="l"/>
                <a:tab pos="1803400" algn="l"/>
                <a:tab pos="2374900" algn="l"/>
                <a:tab pos="2946400" algn="l"/>
                <a:tab pos="4546600" algn="l"/>
              </a:tabLst>
              <a:defRPr sz="700"/>
            </a:pPr>
            <a:endParaRPr/>
          </a:p>
          <a:p>
            <a:pPr>
              <a:tabLst>
                <a:tab pos="444500" algn="l"/>
                <a:tab pos="889000" algn="l"/>
                <a:tab pos="1346200" algn="l"/>
                <a:tab pos="1803400" algn="l"/>
                <a:tab pos="2374900" algn="l"/>
                <a:tab pos="2946400" algn="l"/>
                <a:tab pos="4546600" algn="l"/>
              </a:tabLst>
            </a:pPr>
            <a:r>
              <a:t>But, confirming its "Automotive Trends" title, the EPA report looked mostly backward</a:t>
            </a:r>
          </a:p>
          <a:p>
            <a:pPr>
              <a:tabLst>
                <a:tab pos="444500" algn="l"/>
                <a:tab pos="889000" algn="l"/>
                <a:tab pos="1346200" algn="l"/>
                <a:tab pos="1803400" algn="l"/>
                <a:tab pos="2374900" algn="l"/>
                <a:tab pos="2946400" algn="l"/>
                <a:tab pos="4546600" algn="l"/>
              </a:tabLst>
              <a:defRPr sz="700"/>
            </a:pPr>
            <a:endParaRPr/>
          </a:p>
          <a:p>
            <a:pPr>
              <a:tabLst>
                <a:tab pos="444500" algn="l"/>
                <a:tab pos="889000" algn="l"/>
                <a:tab pos="1346200" algn="l"/>
                <a:tab pos="1803400" algn="l"/>
                <a:tab pos="2374900" algn="l"/>
                <a:tab pos="2946400" algn="l"/>
                <a:tab pos="4546600" algn="l"/>
              </a:tabLst>
            </a:pPr>
            <a:r>
              <a:t>	It did, however, provide the figures used in the last three slides</a:t>
            </a:r>
          </a:p>
          <a:p>
            <a:pPr>
              <a:tabLst>
                <a:tab pos="444500" algn="l"/>
                <a:tab pos="889000" algn="l"/>
                <a:tab pos="1346200" algn="l"/>
                <a:tab pos="1803400" algn="l"/>
                <a:tab pos="2374900" algn="l"/>
                <a:tab pos="2946400" algn="l"/>
                <a:tab pos="4546600" algn="l"/>
              </a:tabLst>
              <a:defRPr sz="700"/>
            </a:pPr>
            <a:endParaRPr/>
          </a:p>
          <a:p>
            <a:pPr>
              <a:tabLst>
                <a:tab pos="444500" algn="l"/>
                <a:tab pos="889000" algn="l"/>
                <a:tab pos="1346200" algn="l"/>
                <a:tab pos="1803400" algn="l"/>
                <a:tab pos="2374900" algn="l"/>
                <a:tab pos="2946400" algn="l"/>
                <a:tab pos="4546600" algn="l"/>
              </a:tabLst>
            </a:pPr>
            <a:r>
              <a:t>	It also provided the following figure about technologies under investigation, </a:t>
            </a:r>
          </a:p>
          <a:p>
            <a:pPr>
              <a:tabLst>
                <a:tab pos="444500" algn="l"/>
                <a:tab pos="889000" algn="l"/>
                <a:tab pos="1346200" algn="l"/>
                <a:tab pos="1803400" algn="l"/>
                <a:tab pos="2374900" algn="l"/>
                <a:tab pos="2946400" algn="l"/>
                <a:tab pos="4546600" algn="l"/>
              </a:tabLst>
              <a:defRPr sz="700"/>
            </a:pPr>
            <a:endParaRPr/>
          </a:p>
          <a:p>
            <a:pPr>
              <a:tabLst>
                <a:tab pos="444500" algn="l"/>
                <a:tab pos="889000" algn="l"/>
                <a:tab pos="1346200" algn="l"/>
                <a:tab pos="1803400" algn="l"/>
                <a:tab pos="2374900" algn="l"/>
                <a:tab pos="2946400" algn="l"/>
                <a:tab pos="4546600" algn="l"/>
              </a:tabLst>
            </a:pPr>
            <a:r>
              <a:t>	and the subsequent figure about introduction dates for some of those technologies: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Rectangle 5"/>
          <p:cNvSpPr txBox="1"/>
          <p:nvPr/>
        </p:nvSpPr>
        <p:spPr>
          <a:xfrm>
            <a:off x="4079378" y="6570689"/>
            <a:ext cx="4821487" cy="22698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lvl1pPr>
          </a:lstStyle>
          <a:p>
            <a:r>
              <a:t>1) Page 38 in:  https://nepis.epa.gov/Exe/ZyPDF.cgi?Dockey=P100YVFS.pdf</a:t>
            </a:r>
          </a:p>
        </p:txBody>
      </p:sp>
      <p:sp>
        <p:nvSpPr>
          <p:cNvPr id="697" name="Rectangle 2"/>
          <p:cNvSpPr txBox="1">
            <a:spLocks noGrp="1"/>
          </p:cNvSpPr>
          <p:nvPr>
            <p:ph type="title"/>
          </p:nvPr>
        </p:nvSpPr>
        <p:spPr>
          <a:xfrm>
            <a:off x="1537" y="-12701"/>
            <a:ext cx="9140926" cy="675219"/>
          </a:xfrm>
          <a:prstGeom prst="rect">
            <a:avLst/>
          </a:prstGeom>
        </p:spPr>
        <p:txBody>
          <a:bodyPr/>
          <a:lstStyle/>
          <a:p>
            <a:r>
              <a:t>List of 2019 "emerging technologies" used by by various manufacturers:</a:t>
            </a:r>
          </a:p>
        </p:txBody>
      </p:sp>
      <p:sp>
        <p:nvSpPr>
          <p:cNvPr id="698" name="Rectangle 3"/>
          <p:cNvSpPr txBox="1">
            <a:spLocks noGrp="1"/>
          </p:cNvSpPr>
          <p:nvPr>
            <p:ph type="body" sz="half" idx="1"/>
          </p:nvPr>
        </p:nvSpPr>
        <p:spPr>
          <a:xfrm>
            <a:off x="101600" y="1316006"/>
            <a:ext cx="4237631" cy="5255807"/>
          </a:xfrm>
          <a:prstGeom prst="rect">
            <a:avLst/>
          </a:prstGeom>
        </p:spPr>
        <p:txBody>
          <a:bodyPr/>
          <a:lstStyle/>
          <a:p>
            <a:pPr>
              <a:lnSpc>
                <a:spcPct val="110000"/>
              </a:lnSpc>
              <a:spcBef>
                <a:spcPts val="0"/>
              </a:spcBef>
              <a:tabLst>
                <a:tab pos="444500" algn="l"/>
                <a:tab pos="1016000" algn="l"/>
                <a:tab pos="1473200" algn="l"/>
                <a:tab pos="1930400" algn="l"/>
                <a:tab pos="2387600" algn="l"/>
              </a:tabLst>
              <a:defRPr sz="1600"/>
            </a:pPr>
            <a:r>
              <a:t>"Engine technologies such as turbocharged engines (</a:t>
            </a:r>
            <a:r>
              <a:rPr>
                <a:solidFill>
                  <a:srgbClr val="FBC901"/>
                </a:solidFill>
              </a:rPr>
              <a:t>Turbo</a:t>
            </a:r>
            <a:r>
              <a:t>) and gasoline direct injection (</a:t>
            </a:r>
            <a:r>
              <a:rPr>
                <a:solidFill>
                  <a:srgbClr val="FBC901"/>
                </a:solidFill>
              </a:rPr>
              <a:t>GDI</a:t>
            </a:r>
            <a:r>
              <a:t>) allow for more efficient engine design and operation. Cylinder deactivation (</a:t>
            </a:r>
            <a:r>
              <a:rPr>
                <a:solidFill>
                  <a:srgbClr val="FBC901"/>
                </a:solidFill>
              </a:rPr>
              <a:t>CD</a:t>
            </a:r>
            <a:r>
              <a:t>) allows for only using part of the engine when less power is needed, and </a:t>
            </a:r>
            <a:r>
              <a:rPr>
                <a:solidFill>
                  <a:srgbClr val="FBC901"/>
                </a:solidFill>
              </a:rPr>
              <a:t>stop/start</a:t>
            </a:r>
            <a:r>
              <a:t> can turn off the engine entirely when the vehicle is stopped to save fuel. </a:t>
            </a:r>
            <a:r>
              <a:rPr>
                <a:solidFill>
                  <a:srgbClr val="FBC901"/>
                </a:solidFill>
              </a:rPr>
              <a:t>Hybrid</a:t>
            </a:r>
            <a:r>
              <a:t> vehicles use a larger battery to recapture braking energy and provide power when necessary, allowing for a smaller, more efficiently-operated engine. Transmissions that have seven or more speeds (</a:t>
            </a:r>
            <a:r>
              <a:rPr>
                <a:solidFill>
                  <a:srgbClr val="FBC901"/>
                </a:solidFill>
              </a:rPr>
              <a:t>gears</a:t>
            </a:r>
            <a:r>
              <a:t>), and continuously variable transmissions (</a:t>
            </a:r>
            <a:r>
              <a:rPr>
                <a:solidFill>
                  <a:srgbClr val="FBC901"/>
                </a:solidFill>
              </a:rPr>
              <a:t>CVT</a:t>
            </a:r>
            <a:r>
              <a:t>s), allow the engine to more frequently operate near its peak efficiency, providing more efficient average engine operation and a reduction in fuel usage."</a:t>
            </a:r>
          </a:p>
        </p:txBody>
      </p:sp>
      <p:sp>
        <p:nvSpPr>
          <p:cNvPr id="699" name="Rectangle 2"/>
          <p:cNvSpPr txBox="1"/>
          <p:nvPr/>
        </p:nvSpPr>
        <p:spPr>
          <a:xfrm>
            <a:off x="128537" y="584200"/>
            <a:ext cx="9140926" cy="67521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defRPr b="0">
                <a:solidFill>
                  <a:srgbClr val="FFFFFF"/>
                </a:solidFill>
                <a:effectLst>
                  <a:outerShdw blurRad="38100" dist="38100" dir="2700000" rotWithShape="0">
                    <a:srgbClr val="000000"/>
                  </a:outerShdw>
                </a:effectLst>
                <a:latin typeface="+mn-lt"/>
                <a:ea typeface="+mn-ea"/>
                <a:cs typeface="+mn-cs"/>
                <a:sym typeface="Arial"/>
              </a:defRPr>
            </a:pPr>
            <a:r>
              <a:t>From the U.S. EPA's </a:t>
            </a:r>
            <a:r>
              <a:rPr b="1"/>
              <a:t>2019 Automotive Trends Report</a:t>
            </a:r>
            <a:r>
              <a:t> </a:t>
            </a:r>
            <a:r>
              <a:rPr baseline="31999"/>
              <a:t>1</a:t>
            </a:r>
          </a:p>
        </p:txBody>
      </p:sp>
      <p:grpSp>
        <p:nvGrpSpPr>
          <p:cNvPr id="702" name="Group"/>
          <p:cNvGrpSpPr/>
          <p:nvPr/>
        </p:nvGrpSpPr>
        <p:grpSpPr>
          <a:xfrm>
            <a:off x="4400972" y="1477986"/>
            <a:ext cx="4682695" cy="3741085"/>
            <a:chOff x="0" y="0"/>
            <a:chExt cx="4682694" cy="3741083"/>
          </a:xfrm>
        </p:grpSpPr>
        <p:pic>
          <p:nvPicPr>
            <p:cNvPr id="700" name="Image" descr="Image"/>
            <p:cNvPicPr>
              <a:picLocks noChangeAspect="1"/>
            </p:cNvPicPr>
            <p:nvPr/>
          </p:nvPicPr>
          <p:blipFill>
            <a:blip r:embed="rId2"/>
            <a:srcRect l="8815" b="28063"/>
            <a:stretch>
              <a:fillRect/>
            </a:stretch>
          </p:blipFill>
          <p:spPr>
            <a:xfrm>
              <a:off x="0" y="0"/>
              <a:ext cx="4682695" cy="3741084"/>
            </a:xfrm>
            <a:prstGeom prst="rect">
              <a:avLst/>
            </a:prstGeom>
            <a:ln w="12700" cap="flat">
              <a:noFill/>
              <a:miter lim="400000"/>
            </a:ln>
            <a:effectLst/>
          </p:spPr>
        </p:pic>
        <p:sp>
          <p:nvSpPr>
            <p:cNvPr id="701" name="Rectangle"/>
            <p:cNvSpPr/>
            <p:nvPr/>
          </p:nvSpPr>
          <p:spPr>
            <a:xfrm>
              <a:off x="3900" y="47723"/>
              <a:ext cx="284283" cy="243574"/>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Rectangle 5"/>
          <p:cNvSpPr txBox="1"/>
          <p:nvPr/>
        </p:nvSpPr>
        <p:spPr>
          <a:xfrm>
            <a:off x="63028" y="6027367"/>
            <a:ext cx="3991968" cy="73498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1) Page 68 in:  https://nepis.epa.gov/Exe/ZyPDF.cgi?Dockey=P100YVFS.pdf</a:t>
            </a:r>
          </a:p>
          <a:p>
            <a:pPr algn="ctr">
              <a:spcBef>
                <a:spcPts val="300"/>
              </a:spcBef>
              <a:defRPr sz="100" b="0" i="1">
                <a:solidFill>
                  <a:srgbClr val="059797"/>
                </a:solidFill>
                <a:effectLst>
                  <a:outerShdw blurRad="38100" dist="38100" dir="2700000" rotWithShape="0">
                    <a:srgbClr val="000000"/>
                  </a:outerShdw>
                </a:effectLst>
                <a:latin typeface="+mn-lt"/>
                <a:ea typeface="+mn-ea"/>
                <a:cs typeface="+mn-cs"/>
                <a:sym typeface="Arial"/>
              </a:defRPr>
            </a:pPr>
            <a:endParaRP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2) LOCKUP = holding an automatic transmission in a certain gear to reduce fuel consumption </a:t>
            </a:r>
          </a:p>
        </p:txBody>
      </p:sp>
      <p:sp>
        <p:nvSpPr>
          <p:cNvPr id="705" name="Rectangle 2"/>
          <p:cNvSpPr txBox="1">
            <a:spLocks noGrp="1"/>
          </p:cNvSpPr>
          <p:nvPr>
            <p:ph type="title"/>
          </p:nvPr>
        </p:nvSpPr>
        <p:spPr>
          <a:xfrm>
            <a:off x="1537" y="-12701"/>
            <a:ext cx="9140926" cy="576149"/>
          </a:xfrm>
          <a:prstGeom prst="rect">
            <a:avLst/>
          </a:prstGeom>
        </p:spPr>
        <p:txBody>
          <a:bodyPr/>
          <a:lstStyle/>
          <a:p>
            <a:r>
              <a:t>Chronology of technology adoption by various manufacturers: </a:t>
            </a:r>
            <a:r>
              <a:rPr baseline="31999"/>
              <a:t>1</a:t>
            </a:r>
          </a:p>
        </p:txBody>
      </p:sp>
      <p:pic>
        <p:nvPicPr>
          <p:cNvPr id="706" name="Image" descr="Image"/>
          <p:cNvPicPr>
            <a:picLocks noChangeAspect="1"/>
          </p:cNvPicPr>
          <p:nvPr/>
        </p:nvPicPr>
        <p:blipFill>
          <a:blip r:embed="rId2"/>
          <a:stretch>
            <a:fillRect/>
          </a:stretch>
        </p:blipFill>
        <p:spPr>
          <a:xfrm>
            <a:off x="648461" y="4935418"/>
            <a:ext cx="2821102" cy="918307"/>
          </a:xfrm>
          <a:prstGeom prst="rect">
            <a:avLst/>
          </a:prstGeom>
          <a:ln w="12700">
            <a:miter lim="400000"/>
          </a:ln>
        </p:spPr>
      </p:pic>
      <p:sp>
        <p:nvSpPr>
          <p:cNvPr id="707" name="Rectangle 3"/>
          <p:cNvSpPr txBox="1">
            <a:spLocks noGrp="1"/>
          </p:cNvSpPr>
          <p:nvPr>
            <p:ph type="body" sz="half" idx="1"/>
          </p:nvPr>
        </p:nvSpPr>
        <p:spPr>
          <a:xfrm>
            <a:off x="149597" y="642906"/>
            <a:ext cx="3909417" cy="4220471"/>
          </a:xfrm>
          <a:prstGeom prst="rect">
            <a:avLst/>
          </a:prstGeom>
        </p:spPr>
        <p:txBody>
          <a:bodyPr/>
          <a:lstStyle/>
          <a:p>
            <a:pPr algn="ctr">
              <a:spcBef>
                <a:spcPts val="0"/>
              </a:spcBef>
              <a:tabLst>
                <a:tab pos="444500" algn="l"/>
                <a:tab pos="1016000" algn="l"/>
                <a:tab pos="1473200" algn="l"/>
                <a:tab pos="1930400" algn="l"/>
                <a:tab pos="2387600" algn="l"/>
              </a:tabLst>
              <a:defRPr sz="1700" b="1"/>
            </a:pPr>
            <a:r>
              <a:t>But this table is a bit misleading:</a:t>
            </a:r>
          </a:p>
          <a:p>
            <a:pPr algn="ctr">
              <a:spcBef>
                <a:spcPts val="0"/>
              </a:spcBef>
              <a:tabLst>
                <a:tab pos="444500" algn="l"/>
                <a:tab pos="1016000" algn="l"/>
                <a:tab pos="1473200" algn="l"/>
                <a:tab pos="1930400" algn="l"/>
                <a:tab pos="2387600" algn="l"/>
              </a:tabLst>
              <a:defRPr sz="1700" b="1"/>
            </a:pPr>
            <a:endParaRPr/>
          </a:p>
          <a:p>
            <a:pPr>
              <a:spcBef>
                <a:spcPts val="0"/>
              </a:spcBef>
              <a:tabLst>
                <a:tab pos="444500" algn="l"/>
                <a:tab pos="1016000" algn="l"/>
                <a:tab pos="1473200" algn="l"/>
                <a:tab pos="1930400" algn="l"/>
                <a:tab pos="2387600" algn="l"/>
              </a:tabLst>
              <a:defRPr sz="1700"/>
            </a:pPr>
            <a:r>
              <a:t>Most of its "technologies" are actually a whole </a:t>
            </a:r>
            <a:r>
              <a:rPr b="1"/>
              <a:t>class of technology, </a:t>
            </a:r>
            <a:r>
              <a:t>which encompasses many different forms and generations, each of distinctly different effectiveness.</a:t>
            </a:r>
          </a:p>
          <a:p>
            <a:pPr>
              <a:spcBef>
                <a:spcPts val="0"/>
              </a:spcBef>
              <a:tabLst>
                <a:tab pos="444500" algn="l"/>
                <a:tab pos="1016000" algn="l"/>
                <a:tab pos="1473200" algn="l"/>
                <a:tab pos="1930400" algn="l"/>
                <a:tab pos="2387600" algn="l"/>
              </a:tabLst>
              <a:defRPr sz="900"/>
            </a:pPr>
            <a:endParaRPr/>
          </a:p>
          <a:p>
            <a:pPr>
              <a:spcBef>
                <a:spcPts val="0"/>
              </a:spcBef>
              <a:tabLst>
                <a:tab pos="444500" algn="l"/>
                <a:tab pos="1016000" algn="l"/>
                <a:tab pos="1473200" algn="l"/>
                <a:tab pos="1930400" algn="l"/>
                <a:tab pos="2387600" algn="l"/>
              </a:tabLst>
              <a:defRPr sz="1700"/>
            </a:pPr>
            <a:r>
              <a:t>For instance: In the U.S. only the most primitive form of fuel injection was widely introduced by 1990 (as indicated by this figure). </a:t>
            </a:r>
          </a:p>
          <a:p>
            <a:pPr>
              <a:spcBef>
                <a:spcPts val="0"/>
              </a:spcBef>
              <a:tabLst>
                <a:tab pos="444500" algn="l"/>
                <a:tab pos="1016000" algn="l"/>
                <a:tab pos="1473200" algn="l"/>
                <a:tab pos="1930400" algn="l"/>
                <a:tab pos="2387600" algn="l"/>
              </a:tabLst>
              <a:defRPr sz="900"/>
            </a:pPr>
            <a:endParaRPr/>
          </a:p>
          <a:p>
            <a:pPr>
              <a:spcBef>
                <a:spcPts val="0"/>
              </a:spcBef>
              <a:tabLst>
                <a:tab pos="444500" algn="l"/>
                <a:tab pos="1016000" algn="l"/>
                <a:tab pos="1473200" algn="l"/>
                <a:tab pos="1930400" algn="l"/>
                <a:tab pos="2387600" algn="l"/>
              </a:tabLst>
              <a:defRPr sz="1700"/>
            </a:pPr>
            <a:r>
              <a:t>But in fact, introduction of more sophisticated and more effective forms of fuel injection continues right up to the present day.</a:t>
            </a:r>
          </a:p>
        </p:txBody>
      </p:sp>
      <p:grpSp>
        <p:nvGrpSpPr>
          <p:cNvPr id="710" name="Group"/>
          <p:cNvGrpSpPr/>
          <p:nvPr/>
        </p:nvGrpSpPr>
        <p:grpSpPr>
          <a:xfrm>
            <a:off x="4177649" y="721167"/>
            <a:ext cx="4855838" cy="5975727"/>
            <a:chOff x="0" y="0"/>
            <a:chExt cx="4855837" cy="5975725"/>
          </a:xfrm>
        </p:grpSpPr>
        <p:pic>
          <p:nvPicPr>
            <p:cNvPr id="708" name="Image" descr="Image"/>
            <p:cNvPicPr>
              <a:picLocks noChangeAspect="1"/>
            </p:cNvPicPr>
            <p:nvPr/>
          </p:nvPicPr>
          <p:blipFill>
            <a:blip r:embed="rId3"/>
            <a:stretch>
              <a:fillRect/>
            </a:stretch>
          </p:blipFill>
          <p:spPr>
            <a:xfrm>
              <a:off x="0" y="0"/>
              <a:ext cx="4855838" cy="5975726"/>
            </a:xfrm>
            <a:prstGeom prst="rect">
              <a:avLst/>
            </a:prstGeom>
            <a:ln w="12700" cap="flat">
              <a:noFill/>
              <a:miter lim="400000"/>
            </a:ln>
            <a:effectLst/>
          </p:spPr>
        </p:pic>
        <p:sp>
          <p:nvSpPr>
            <p:cNvPr id="709" name="2"/>
            <p:cNvSpPr txBox="1"/>
            <p:nvPr/>
          </p:nvSpPr>
          <p:spPr>
            <a:xfrm>
              <a:off x="4380440" y="1404812"/>
              <a:ext cx="160745" cy="19304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700"/>
              </a:lvl1pPr>
            </a:lstStyle>
            <a:p>
              <a:r>
                <a:t>2</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Rectangle 2"/>
          <p:cNvSpPr txBox="1">
            <a:spLocks noGrp="1"/>
          </p:cNvSpPr>
          <p:nvPr>
            <p:ph type="title"/>
          </p:nvPr>
        </p:nvSpPr>
        <p:spPr>
          <a:xfrm>
            <a:off x="304800" y="38099"/>
            <a:ext cx="8870405" cy="502578"/>
          </a:xfrm>
          <a:prstGeom prst="rect">
            <a:avLst/>
          </a:prstGeom>
        </p:spPr>
        <p:txBody>
          <a:bodyPr/>
          <a:lstStyle/>
          <a:p>
            <a:r>
              <a:t>The other government-backed report was from the National Academies </a:t>
            </a:r>
            <a:r>
              <a:rPr baseline="31999"/>
              <a:t>1</a:t>
            </a:r>
          </a:p>
        </p:txBody>
      </p:sp>
      <p:sp>
        <p:nvSpPr>
          <p:cNvPr id="713" name="Rectangle 3"/>
          <p:cNvSpPr txBox="1">
            <a:spLocks noGrp="1"/>
          </p:cNvSpPr>
          <p:nvPr>
            <p:ph type="body" sz="half" idx="1"/>
          </p:nvPr>
        </p:nvSpPr>
        <p:spPr>
          <a:xfrm>
            <a:off x="88676" y="655605"/>
            <a:ext cx="8896252" cy="1989152"/>
          </a:xfrm>
          <a:prstGeom prst="rect">
            <a:avLst/>
          </a:prstGeom>
        </p:spPr>
        <p:txBody>
          <a:bodyPr/>
          <a:lstStyle/>
          <a:p>
            <a:pPr>
              <a:tabLst>
                <a:tab pos="444500" algn="l"/>
                <a:tab pos="1016000" algn="l"/>
                <a:tab pos="1473200" algn="l"/>
                <a:tab pos="1930400" algn="l"/>
                <a:tab pos="2387600" algn="l"/>
              </a:tabLst>
            </a:pPr>
            <a:r>
              <a:t>It was entitled:</a:t>
            </a:r>
          </a:p>
          <a:p>
            <a:pPr>
              <a:tabLst>
                <a:tab pos="444500" algn="l"/>
                <a:tab pos="1016000" algn="l"/>
                <a:tab pos="1473200" algn="l"/>
                <a:tab pos="1930400" algn="l"/>
                <a:tab pos="2387600" algn="l"/>
              </a:tabLst>
              <a:defRPr sz="700"/>
            </a:pPr>
            <a:endParaRPr/>
          </a:p>
          <a:p>
            <a:pPr algn="ctr">
              <a:tabLst>
                <a:tab pos="444500" algn="l"/>
                <a:tab pos="1016000" algn="l"/>
                <a:tab pos="1473200" algn="l"/>
                <a:tab pos="1930400" algn="l"/>
                <a:tab pos="2387600" algn="l"/>
              </a:tabLst>
            </a:pPr>
            <a:r>
              <a:t> </a:t>
            </a:r>
            <a:r>
              <a:rPr sz="1600"/>
              <a:t>"Cost, Effectiveness, and Deployment of Fuel EconomyTechnologies for Light-Duty Vehicles"</a:t>
            </a:r>
          </a:p>
          <a:p>
            <a:pPr>
              <a:tabLst>
                <a:tab pos="444500" algn="l"/>
                <a:tab pos="1016000" algn="l"/>
                <a:tab pos="1473200" algn="l"/>
                <a:tab pos="1930400" algn="l"/>
                <a:tab pos="2387600" algn="l"/>
              </a:tabLst>
              <a:defRPr sz="900"/>
            </a:pPr>
            <a:endParaRPr/>
          </a:p>
          <a:p>
            <a:pPr>
              <a:tabLst>
                <a:tab pos="444500" algn="l"/>
                <a:tab pos="1016000" algn="l"/>
                <a:tab pos="1473200" algn="l"/>
                <a:tab pos="1930400" algn="l"/>
                <a:tab pos="2387600" algn="l"/>
              </a:tabLst>
            </a:pPr>
            <a:r>
              <a:t>Running to 479 pages, that report was not only exhaustive but exhausting</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Particularly frustrating was its obsession with detail at the expense of perspective:</a:t>
            </a:r>
          </a:p>
        </p:txBody>
      </p:sp>
      <p:sp>
        <p:nvSpPr>
          <p:cNvPr id="714" name="Rectangle 5"/>
          <p:cNvSpPr txBox="1"/>
          <p:nvPr/>
        </p:nvSpPr>
        <p:spPr>
          <a:xfrm>
            <a:off x="185539" y="6583389"/>
            <a:ext cx="8715326" cy="22698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lvl1pPr>
          </a:lstStyle>
          <a:p>
            <a:r>
              <a:t>1) https://www.nap.edu/catalog/21744/cost-effectiveness-and-deployment-of-fuel-economy-technologies-for-light-duty-vehicles</a:t>
            </a:r>
          </a:p>
        </p:txBody>
      </p:sp>
      <p:sp>
        <p:nvSpPr>
          <p:cNvPr id="715" name="Rectangle 3"/>
          <p:cNvSpPr txBox="1"/>
          <p:nvPr/>
        </p:nvSpPr>
        <p:spPr>
          <a:xfrm>
            <a:off x="73074" y="4167850"/>
            <a:ext cx="8838655" cy="226751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And when the report </a:t>
            </a:r>
            <a:r>
              <a:rPr b="1"/>
              <a:t>did</a:t>
            </a:r>
            <a:r>
              <a:t> finally get to the point of presenting its summary of:</a:t>
            </a:r>
          </a:p>
          <a:p>
            <a:pP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"Estimated Fuel Consumption Reduction Effectiveness of SI Engine Technologies"</a:t>
            </a:r>
          </a:p>
          <a:p>
            <a:pPr>
              <a:spcBef>
                <a:spcPts val="400"/>
              </a:spcBef>
              <a:tabLst>
                <a:tab pos="444500" algn="l"/>
                <a:tab pos="1016000" algn="l"/>
                <a:tab pos="1473200" algn="l"/>
                <a:tab pos="1930400" algn="l"/>
                <a:tab pos="23876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That summary spanned seven pages of single-spaced text tables (pp. 90-96), making </a:t>
            </a:r>
          </a:p>
          <a:p>
            <a:pP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identification of the </a:t>
            </a:r>
            <a:r>
              <a:rPr b="1"/>
              <a:t>most</a:t>
            </a:r>
            <a:r>
              <a:t> promising &amp; rapidly </a:t>
            </a:r>
            <a:r>
              <a:rPr b="1"/>
              <a:t>impactful</a:t>
            </a:r>
            <a:r>
              <a:t> technologies </a:t>
            </a:r>
            <a:r>
              <a:rPr b="1"/>
              <a:t>very</a:t>
            </a:r>
            <a:r>
              <a:t> difficult</a:t>
            </a:r>
          </a:p>
        </p:txBody>
      </p:sp>
      <p:sp>
        <p:nvSpPr>
          <p:cNvPr id="716" name="Rectangle 3"/>
          <p:cNvSpPr txBox="1"/>
          <p:nvPr/>
        </p:nvSpPr>
        <p:spPr>
          <a:xfrm>
            <a:off x="411807" y="2586006"/>
            <a:ext cx="8757990" cy="170360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868680">
              <a:spcBef>
                <a:spcPts val="400"/>
              </a:spcBef>
              <a:tabLst>
                <a:tab pos="419100" algn="l"/>
                <a:tab pos="965200" algn="l"/>
                <a:tab pos="1397000" algn="l"/>
                <a:tab pos="1828800" algn="l"/>
                <a:tab pos="2260600" algn="l"/>
              </a:tabLst>
              <a:defRPr sz="1710" b="0">
                <a:solidFill>
                  <a:srgbClr val="FFFFFF"/>
                </a:solidFill>
                <a:effectLst>
                  <a:outerShdw blurRad="36195" dist="36195" dir="2700000" rotWithShape="0">
                    <a:srgbClr val="000000"/>
                  </a:outerShdw>
                </a:effectLst>
                <a:latin typeface="+mn-lt"/>
                <a:ea typeface="+mn-ea"/>
                <a:cs typeface="+mn-cs"/>
                <a:sym typeface="Arial"/>
              </a:defRPr>
            </a:pPr>
            <a:r>
              <a:t>For instance, in chapter 2, its analysis of fuel consumption extended to the </a:t>
            </a:r>
          </a:p>
          <a:p>
            <a:pPr defTabSz="868680">
              <a:spcBef>
                <a:spcPts val="400"/>
              </a:spcBef>
              <a:tabLst>
                <a:tab pos="419100" algn="l"/>
                <a:tab pos="965200" algn="l"/>
                <a:tab pos="1397000" algn="l"/>
                <a:tab pos="1828800" algn="l"/>
                <a:tab pos="2260600" algn="l"/>
              </a:tabLst>
              <a:defRPr sz="1710" b="0">
                <a:solidFill>
                  <a:srgbClr val="FFFFFF"/>
                </a:solidFill>
                <a:effectLst>
                  <a:outerShdw blurRad="36195" dist="36195" dir="2700000" rotWithShape="0">
                    <a:srgbClr val="000000"/>
                  </a:outerShdw>
                </a:effectLst>
                <a:latin typeface="+mn-lt"/>
                <a:ea typeface="+mn-ea"/>
                <a:cs typeface="+mn-cs"/>
                <a:sym typeface="Arial"/>
              </a:defRPr>
            </a:pPr>
            <a:r>
              <a:t>minor roles played by oils, water pumps, cooling fans &amp; alternators (p. 47)</a:t>
            </a:r>
          </a:p>
          <a:p>
            <a:pPr defTabSz="868680">
              <a:spcBef>
                <a:spcPts val="400"/>
              </a:spcBef>
              <a:tabLst>
                <a:tab pos="419100" algn="l"/>
                <a:tab pos="965200" algn="l"/>
                <a:tab pos="1397000" algn="l"/>
                <a:tab pos="1828800" algn="l"/>
                <a:tab pos="2260600" algn="l"/>
              </a:tabLst>
              <a:defRPr sz="665"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spcBef>
                <a:spcPts val="400"/>
              </a:spcBef>
              <a:tabLst>
                <a:tab pos="419100" algn="l"/>
                <a:tab pos="965200" algn="l"/>
                <a:tab pos="1397000" algn="l"/>
                <a:tab pos="1828800" algn="l"/>
                <a:tab pos="2260600" algn="l"/>
              </a:tabLst>
              <a:defRPr sz="1710" b="0">
                <a:solidFill>
                  <a:srgbClr val="FFFFFF"/>
                </a:solidFill>
                <a:effectLst>
                  <a:outerShdw blurRad="36195" dist="36195" dir="2700000" rotWithShape="0">
                    <a:srgbClr val="000000"/>
                  </a:outerShdw>
                </a:effectLst>
                <a:latin typeface="+mn-lt"/>
                <a:ea typeface="+mn-ea"/>
                <a:cs typeface="+mn-cs"/>
                <a:sym typeface="Arial"/>
              </a:defRPr>
            </a:pPr>
            <a:r>
              <a:t>And in cost-analyzing one technology, it got down to the $1.00 cost of "oil-drillings" (?), </a:t>
            </a:r>
          </a:p>
          <a:p>
            <a:pPr defTabSz="868680">
              <a:spcBef>
                <a:spcPts val="400"/>
              </a:spcBef>
              <a:tabLst>
                <a:tab pos="419100" algn="l"/>
                <a:tab pos="965200" algn="l"/>
                <a:tab pos="1397000" algn="l"/>
                <a:tab pos="1828800" algn="l"/>
                <a:tab pos="2260600" algn="l"/>
              </a:tabLst>
              <a:defRPr sz="1710" b="0">
                <a:solidFill>
                  <a:srgbClr val="FFFFFF"/>
                </a:solidFill>
                <a:effectLst>
                  <a:outerShdw blurRad="36195" dist="36195" dir="2700000" rotWithShape="0">
                    <a:srgbClr val="000000"/>
                  </a:outerShdw>
                </a:effectLst>
                <a:latin typeface="+mn-lt"/>
                <a:ea typeface="+mn-ea"/>
                <a:cs typeface="+mn-cs"/>
                <a:sym typeface="Arial"/>
              </a:defRPr>
            </a:pPr>
            <a:r>
              <a:t>the $1.79 cost of wires &amp; wire connectors, and the $1.80 cost of a larger fuel pump (p. 50)</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Rectangle 5"/>
          <p:cNvSpPr txBox="1"/>
          <p:nvPr/>
        </p:nvSpPr>
        <p:spPr>
          <a:xfrm>
            <a:off x="185539" y="6405589"/>
            <a:ext cx="8715326" cy="40478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1) https://www.npr.org/transcripts/104315952         2) https://www.scientificamerican.com/article/how-automakers-can-meet-new-fuel/</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3) https://www.scientificamerican.com/article/why-automakers-keep-beating-government-standards/</a:t>
            </a:r>
          </a:p>
        </p:txBody>
      </p:sp>
      <p:sp>
        <p:nvSpPr>
          <p:cNvPr id="719" name="Rectangle 2"/>
          <p:cNvSpPr txBox="1">
            <a:spLocks noGrp="1"/>
          </p:cNvSpPr>
          <p:nvPr>
            <p:ph type="title"/>
          </p:nvPr>
        </p:nvSpPr>
        <p:spPr>
          <a:xfrm>
            <a:off x="1537" y="-38101"/>
            <a:ext cx="9140926" cy="675219"/>
          </a:xfrm>
          <a:prstGeom prst="rect">
            <a:avLst/>
          </a:prstGeom>
        </p:spPr>
        <p:txBody>
          <a:bodyPr/>
          <a:lstStyle/>
          <a:p>
            <a:r>
              <a:t>Finally, returning the media's answer to "How might ICE vehicles now evolve?"</a:t>
            </a:r>
          </a:p>
        </p:txBody>
      </p:sp>
      <p:sp>
        <p:nvSpPr>
          <p:cNvPr id="720" name="Rectangle 3"/>
          <p:cNvSpPr txBox="1">
            <a:spLocks noGrp="1"/>
          </p:cNvSpPr>
          <p:nvPr>
            <p:ph type="body" idx="1"/>
          </p:nvPr>
        </p:nvSpPr>
        <p:spPr>
          <a:xfrm>
            <a:off x="85501" y="749590"/>
            <a:ext cx="8972998" cy="5358820"/>
          </a:xfrm>
          <a:prstGeom prst="rect">
            <a:avLst/>
          </a:prstGeom>
        </p:spPr>
        <p:txBody>
          <a:bodyPr/>
          <a:lstStyle/>
          <a:p>
            <a:pPr>
              <a:tabLst>
                <a:tab pos="444500" algn="l"/>
                <a:tab pos="1016000" algn="l"/>
                <a:tab pos="1473200" algn="l"/>
                <a:tab pos="1930400" algn="l"/>
                <a:tab pos="2387600" algn="l"/>
                <a:tab pos="4546600" algn="l"/>
              </a:tabLst>
            </a:pPr>
            <a:r>
              <a:t>Those answers came from three overview articles, from NPR </a:t>
            </a:r>
            <a:r>
              <a:rPr baseline="31999"/>
              <a:t>1</a:t>
            </a:r>
            <a:r>
              <a:t> &amp; Scientific American </a:t>
            </a:r>
            <a:r>
              <a:rPr baseline="31999"/>
              <a:t>2, 3</a:t>
            </a:r>
            <a:r>
              <a:t> </a:t>
            </a:r>
          </a:p>
          <a:p>
            <a:pPr>
              <a:tabLst>
                <a:tab pos="444500" algn="l"/>
                <a:tab pos="1016000" algn="l"/>
                <a:tab pos="1473200" algn="l"/>
                <a:tab pos="1930400" algn="l"/>
                <a:tab pos="2387600" algn="l"/>
                <a:tab pos="4546600" algn="l"/>
              </a:tabLst>
              <a:defRPr sz="700"/>
            </a:pPr>
            <a:r>
              <a:t>		</a:t>
            </a:r>
          </a:p>
          <a:p>
            <a:pPr>
              <a:tabLst>
                <a:tab pos="444500" algn="l"/>
                <a:tab pos="1016000" algn="l"/>
                <a:tab pos="1473200" algn="l"/>
                <a:tab pos="1930400" algn="l"/>
                <a:tab pos="2387600" algn="l"/>
                <a:tab pos="4546600" algn="l"/>
              </a:tabLst>
            </a:pPr>
            <a:r>
              <a:t>I decided to tally the number of times they mentioned any technology </a:t>
            </a:r>
          </a:p>
          <a:p>
            <a:pPr>
              <a:tabLst>
                <a:tab pos="444500" algn="l"/>
                <a:tab pos="1016000" algn="l"/>
                <a:tab pos="1473200" algn="l"/>
                <a:tab pos="1930400" algn="l"/>
                <a:tab pos="2387600" algn="l"/>
                <a:tab pos="4546600" algn="l"/>
              </a:tabLst>
              <a:defRPr sz="900"/>
            </a:pPr>
            <a:endParaRPr/>
          </a:p>
          <a:p>
            <a:pPr>
              <a:tabLst>
                <a:tab pos="444500" algn="l"/>
                <a:tab pos="1016000" algn="l"/>
                <a:tab pos="1473200" algn="l"/>
                <a:tab pos="1930400" algn="l"/>
                <a:tab pos="2387600" algn="l"/>
                <a:tab pos="4546600" algn="l"/>
              </a:tabLst>
            </a:pPr>
            <a:r>
              <a:t>Those mentions were (as indicated by the references):</a:t>
            </a:r>
          </a:p>
          <a:p>
            <a:pPr>
              <a:tabLst>
                <a:tab pos="444500" algn="l"/>
                <a:tab pos="1016000" algn="l"/>
                <a:tab pos="1473200" algn="l"/>
                <a:tab pos="1930400" algn="l"/>
                <a:tab pos="2387600" algn="l"/>
                <a:tab pos="4546600" algn="l"/>
              </a:tabLst>
              <a:defRPr sz="700"/>
            </a:pPr>
            <a:endParaRPr/>
          </a:p>
          <a:p>
            <a:pPr>
              <a:tabLst>
                <a:tab pos="444500" algn="l"/>
                <a:tab pos="1016000" algn="l"/>
                <a:tab pos="1473200" algn="l"/>
                <a:tab pos="1930400" algn="l"/>
                <a:tab pos="2387600" algn="l"/>
                <a:tab pos="4546600" algn="l"/>
              </a:tabLst>
            </a:pPr>
            <a:r>
              <a:t>	More efficient ICE engines (via a variety of possible sub-technologies) </a:t>
            </a:r>
            <a:r>
              <a:rPr baseline="31999"/>
              <a:t>1, 2, 3 </a:t>
            </a:r>
          </a:p>
          <a:p>
            <a:pPr>
              <a:tabLst>
                <a:tab pos="444500" algn="l"/>
                <a:tab pos="1016000" algn="l"/>
                <a:tab pos="1473200" algn="l"/>
                <a:tab pos="1930400" algn="l"/>
                <a:tab pos="2387600" algn="l"/>
                <a:tab pos="4546600" algn="l"/>
              </a:tabLst>
              <a:defRPr sz="700"/>
            </a:pPr>
            <a:endParaRPr/>
          </a:p>
          <a:p>
            <a:pPr>
              <a:tabLst>
                <a:tab pos="444500" algn="l"/>
                <a:tab pos="1016000" algn="l"/>
                <a:tab pos="1473200" algn="l"/>
                <a:tab pos="1930400" algn="l"/>
                <a:tab pos="2387600" algn="l"/>
                <a:tab pos="4546600" algn="l"/>
              </a:tabLst>
            </a:pPr>
            <a:r>
              <a:t>	Lighter vehicles </a:t>
            </a:r>
            <a:r>
              <a:rPr baseline="31999"/>
              <a:t>1, 2, 3</a:t>
            </a:r>
          </a:p>
          <a:p>
            <a:pPr>
              <a:tabLst>
                <a:tab pos="444500" algn="l"/>
                <a:tab pos="1016000" algn="l"/>
                <a:tab pos="1473200" algn="l"/>
                <a:tab pos="1930400" algn="l"/>
                <a:tab pos="2387600" algn="l"/>
                <a:tab pos="4546600" algn="l"/>
              </a:tabLst>
              <a:defRPr sz="700"/>
            </a:pPr>
            <a:endParaRPr/>
          </a:p>
          <a:p>
            <a:pPr>
              <a:tabLst>
                <a:tab pos="444500" algn="l"/>
                <a:tab pos="1016000" algn="l"/>
                <a:tab pos="1473200" algn="l"/>
                <a:tab pos="1930400" algn="l"/>
                <a:tab pos="2387600" algn="l"/>
                <a:tab pos="4546600" algn="l"/>
              </a:tabLst>
            </a:pPr>
            <a:r>
              <a:t>	Gas engine + electric motor vehicles (a.k.a. Hybrid Electric Vehicles) </a:t>
            </a:r>
            <a:r>
              <a:rPr baseline="31999"/>
              <a:t>1, 2, 3</a:t>
            </a:r>
          </a:p>
          <a:p>
            <a:pPr>
              <a:tabLst>
                <a:tab pos="444500" algn="l"/>
                <a:tab pos="1016000" algn="l"/>
                <a:tab pos="1473200" algn="l"/>
                <a:tab pos="1930400" algn="l"/>
                <a:tab pos="2387600" algn="l"/>
                <a:tab pos="4546600" algn="l"/>
              </a:tabLst>
              <a:defRPr sz="700"/>
            </a:pPr>
            <a:endParaRPr/>
          </a:p>
          <a:p>
            <a:pPr>
              <a:tabLst>
                <a:tab pos="444500" algn="l"/>
                <a:tab pos="1016000" algn="l"/>
                <a:tab pos="1473200" algn="l"/>
                <a:tab pos="1930400" algn="l"/>
                <a:tab pos="2387600" algn="l"/>
                <a:tab pos="4546600" algn="l"/>
              </a:tabLst>
            </a:pPr>
            <a:r>
              <a:t>	More efficient transmissions </a:t>
            </a:r>
            <a:r>
              <a:rPr baseline="31999"/>
              <a:t>1, 3</a:t>
            </a:r>
            <a:r>
              <a:t> </a:t>
            </a:r>
          </a:p>
          <a:p>
            <a:pPr>
              <a:tabLst>
                <a:tab pos="444500" algn="l"/>
                <a:tab pos="1016000" algn="l"/>
                <a:tab pos="1473200" algn="l"/>
                <a:tab pos="1930400" algn="l"/>
                <a:tab pos="2387600" algn="l"/>
                <a:tab pos="4546600" algn="l"/>
              </a:tabLst>
              <a:defRPr sz="700"/>
            </a:pPr>
            <a:endParaRPr/>
          </a:p>
          <a:p>
            <a:pPr>
              <a:tabLst>
                <a:tab pos="444500" algn="l"/>
                <a:tab pos="1016000" algn="l"/>
                <a:tab pos="1473200" algn="l"/>
                <a:tab pos="1930400" algn="l"/>
                <a:tab pos="2387600" algn="l"/>
                <a:tab pos="4546600" algn="l"/>
              </a:tabLst>
            </a:pPr>
            <a:r>
              <a:t>	More aerodynamically vehicles </a:t>
            </a:r>
            <a:r>
              <a:rPr baseline="31999"/>
              <a:t>1	</a:t>
            </a:r>
          </a:p>
          <a:p>
            <a:pPr>
              <a:tabLst>
                <a:tab pos="444500" algn="l"/>
                <a:tab pos="1016000" algn="l"/>
                <a:tab pos="1473200" algn="l"/>
                <a:tab pos="1930400" algn="l"/>
                <a:tab pos="2387600" algn="l"/>
                <a:tab pos="4546600" algn="l"/>
              </a:tabLst>
              <a:defRPr sz="700"/>
            </a:pPr>
            <a:endParaRPr baseline="31999"/>
          </a:p>
          <a:p>
            <a:pPr>
              <a:tabLst>
                <a:tab pos="444500" algn="l"/>
                <a:tab pos="1016000" algn="l"/>
                <a:tab pos="1473200" algn="l"/>
                <a:tab pos="1930400" algn="l"/>
                <a:tab pos="2387600" algn="l"/>
                <a:tab pos="4546600" algn="l"/>
              </a:tabLst>
            </a:pPr>
            <a:r>
              <a:rPr baseline="31999"/>
              <a:t>	</a:t>
            </a:r>
            <a:r>
              <a:t>Smaller vehicles </a:t>
            </a:r>
            <a:r>
              <a:rPr baseline="31999"/>
              <a:t>2		</a:t>
            </a:r>
          </a:p>
          <a:p>
            <a:pPr>
              <a:tabLst>
                <a:tab pos="444500" algn="l"/>
                <a:tab pos="1016000" algn="l"/>
                <a:tab pos="1473200" algn="l"/>
                <a:tab pos="1930400" algn="l"/>
                <a:tab pos="2387600" algn="l"/>
                <a:tab pos="4546600" algn="l"/>
              </a:tabLst>
              <a:defRPr sz="700"/>
            </a:pPr>
            <a:endParaRPr baseline="31999"/>
          </a:p>
          <a:p>
            <a:pPr>
              <a:tabLst>
                <a:tab pos="444500" algn="l"/>
                <a:tab pos="1016000" algn="l"/>
                <a:tab pos="1473200" algn="l"/>
                <a:tab pos="1930400" algn="l"/>
                <a:tab pos="2387600" algn="l"/>
                <a:tab pos="4546600" algn="l"/>
              </a:tabLst>
            </a:pPr>
            <a:r>
              <a:rPr baseline="31999"/>
              <a:t>	</a:t>
            </a:r>
            <a:r>
              <a:t>Diesel powered cars </a:t>
            </a:r>
            <a:r>
              <a:rPr baseline="31999"/>
              <a:t>1	</a:t>
            </a:r>
          </a:p>
          <a:p>
            <a:pPr>
              <a:tabLst>
                <a:tab pos="444500" algn="l"/>
                <a:tab pos="1016000" algn="l"/>
                <a:tab pos="1473200" algn="l"/>
                <a:tab pos="1930400" algn="l"/>
                <a:tab pos="2387600" algn="l"/>
                <a:tab pos="4546600" algn="l"/>
              </a:tabLst>
              <a:defRPr sz="700"/>
            </a:pPr>
            <a:endParaRPr baseline="31999"/>
          </a:p>
          <a:p>
            <a:pPr>
              <a:tabLst>
                <a:tab pos="444500" algn="l"/>
                <a:tab pos="1016000" algn="l"/>
                <a:tab pos="1473200" algn="l"/>
                <a:tab pos="1930400" algn="l"/>
                <a:tab pos="2387600" algn="l"/>
                <a:tab pos="4546600" algn="l"/>
              </a:tabLst>
            </a:pPr>
            <a:r>
              <a:rPr baseline="31999"/>
              <a:t>	</a:t>
            </a:r>
            <a:r>
              <a:t>More efficient climate control systems </a:t>
            </a:r>
            <a:r>
              <a:rPr baseline="31999"/>
              <a:t>3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Rectangle 2"/>
          <p:cNvSpPr txBox="1">
            <a:spLocks noGrp="1"/>
          </p:cNvSpPr>
          <p:nvPr>
            <p:ph type="title"/>
          </p:nvPr>
        </p:nvSpPr>
        <p:spPr>
          <a:xfrm>
            <a:off x="115763" y="12699"/>
            <a:ext cx="8912474" cy="525638"/>
          </a:xfrm>
          <a:prstGeom prst="rect">
            <a:avLst/>
          </a:prstGeom>
        </p:spPr>
        <p:txBody>
          <a:bodyPr/>
          <a:lstStyle/>
          <a:p>
            <a:r>
              <a:t>What part of the total energy was used by Cars &amp; Trucks?</a:t>
            </a:r>
          </a:p>
        </p:txBody>
      </p:sp>
      <p:sp>
        <p:nvSpPr>
          <p:cNvPr id="242" name="Rectangle 3"/>
          <p:cNvSpPr txBox="1">
            <a:spLocks noGrp="1"/>
          </p:cNvSpPr>
          <p:nvPr>
            <p:ph type="body" sz="quarter" idx="1"/>
          </p:nvPr>
        </p:nvSpPr>
        <p:spPr>
          <a:xfrm>
            <a:off x="177800" y="566706"/>
            <a:ext cx="8912474" cy="525637"/>
          </a:xfrm>
          <a:prstGeom prst="rect">
            <a:avLst/>
          </a:prstGeom>
        </p:spPr>
        <p:txBody>
          <a:bodyPr/>
          <a:lstStyle>
            <a:lvl1pPr>
              <a:tabLst>
                <a:tab pos="342900" algn="l"/>
                <a:tab pos="800100" algn="l"/>
                <a:tab pos="1257300" algn="l"/>
                <a:tab pos="1714500" algn="l"/>
                <a:tab pos="2171700" algn="l"/>
              </a:tabLst>
            </a:lvl1pPr>
          </a:lstStyle>
          <a:p>
            <a:r>
              <a:t>Pertaining to that question, the same IEA report provided data for only 2018:</a:t>
            </a:r>
          </a:p>
        </p:txBody>
      </p:sp>
      <p:sp>
        <p:nvSpPr>
          <p:cNvPr id="243" name="Rectangle 3"/>
          <p:cNvSpPr txBox="1"/>
          <p:nvPr/>
        </p:nvSpPr>
        <p:spPr>
          <a:xfrm>
            <a:off x="127000" y="3555328"/>
            <a:ext cx="8912474" cy="52563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342900" algn="l"/>
                <a:tab pos="800100" algn="l"/>
                <a:tab pos="1257300" algn="l"/>
                <a:tab pos="1714500" algn="l"/>
                <a:tab pos="2171700" algn="l"/>
              </a:tabLst>
              <a:defRPr b="0">
                <a:solidFill>
                  <a:srgbClr val="FFFFFF"/>
                </a:solidFill>
                <a:effectLst>
                  <a:outerShdw blurRad="38100" dist="38100" dir="2700000" rotWithShape="0">
                    <a:srgbClr val="000000"/>
                  </a:outerShdw>
                </a:effectLst>
                <a:latin typeface="+mn-lt"/>
                <a:ea typeface="+mn-ea"/>
                <a:cs typeface="+mn-cs"/>
                <a:sym typeface="Arial"/>
              </a:defRPr>
            </a:pPr>
            <a:r>
              <a:t>The U.S. Energy Information Administration (EIA) broke down Transport Energy as: </a:t>
            </a:r>
            <a:r>
              <a:rPr baseline="31999"/>
              <a:t>1</a:t>
            </a:r>
          </a:p>
        </p:txBody>
      </p:sp>
      <p:pic>
        <p:nvPicPr>
          <p:cNvPr id="244" name="Image" descr="Image"/>
          <p:cNvPicPr>
            <a:picLocks noChangeAspect="1"/>
          </p:cNvPicPr>
          <p:nvPr/>
        </p:nvPicPr>
        <p:blipFill>
          <a:blip r:embed="rId2"/>
          <a:stretch>
            <a:fillRect/>
          </a:stretch>
        </p:blipFill>
        <p:spPr>
          <a:xfrm>
            <a:off x="342900" y="1069282"/>
            <a:ext cx="1990202" cy="2359718"/>
          </a:xfrm>
          <a:prstGeom prst="rect">
            <a:avLst/>
          </a:prstGeom>
          <a:ln w="12700">
            <a:miter lim="400000"/>
          </a:ln>
        </p:spPr>
      </p:pic>
      <p:sp>
        <p:nvSpPr>
          <p:cNvPr id="245" name="Rectangle 3"/>
          <p:cNvSpPr txBox="1"/>
          <p:nvPr/>
        </p:nvSpPr>
        <p:spPr>
          <a:xfrm>
            <a:off x="2492363" y="1408412"/>
            <a:ext cx="6851646" cy="136445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342900" algn="l"/>
                <a:tab pos="800100" algn="l"/>
                <a:tab pos="1257300" algn="l"/>
                <a:tab pos="1714500" algn="l"/>
                <a:tab pos="2171700" algn="l"/>
              </a:tabLst>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Total Energy Consumption</a:t>
            </a:r>
            <a:r>
              <a:t> = 9,938 MTOe =&gt; </a:t>
            </a:r>
            <a:r>
              <a:rPr b="1">
                <a:solidFill>
                  <a:srgbClr val="FBC901"/>
                </a:solidFill>
              </a:rPr>
              <a:t>115,580 TW-h</a:t>
            </a:r>
          </a:p>
          <a:p>
            <a:pPr>
              <a:spcBef>
                <a:spcPts val="400"/>
              </a:spcBef>
              <a:tabLst>
                <a:tab pos="342900" algn="l"/>
                <a:tab pos="800100" algn="l"/>
                <a:tab pos="1257300" algn="l"/>
                <a:tab pos="1714500" algn="l"/>
                <a:tab pos="21717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714500" algn="l"/>
                <a:tab pos="2171700" algn="l"/>
              </a:tabLst>
              <a:defRPr b="0">
                <a:solidFill>
                  <a:srgbClr val="FFFFFF"/>
                </a:solidFill>
                <a:effectLst>
                  <a:outerShdw blurRad="38100" dist="38100" dir="2700000" rotWithShape="0">
                    <a:srgbClr val="000000"/>
                  </a:outerShdw>
                </a:effectLst>
                <a:latin typeface="+mn-lt"/>
                <a:ea typeface="+mn-ea"/>
                <a:cs typeface="+mn-cs"/>
                <a:sym typeface="Arial"/>
              </a:defRPr>
            </a:pPr>
            <a:r>
              <a:t>Of which 29% was used for transport:</a:t>
            </a:r>
          </a:p>
          <a:p>
            <a:pPr>
              <a:spcBef>
                <a:spcPts val="400"/>
              </a:spcBef>
              <a:tabLst>
                <a:tab pos="342900" algn="l"/>
                <a:tab pos="800100" algn="l"/>
                <a:tab pos="1257300" algn="l"/>
                <a:tab pos="1714500" algn="l"/>
                <a:tab pos="21717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714500" algn="l"/>
                <a:tab pos="2171700" algn="l"/>
              </a:tabLst>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Total Transport Energy</a:t>
            </a:r>
            <a:r>
              <a:t> = 2,853 MTOe =&gt; </a:t>
            </a:r>
            <a:r>
              <a:rPr b="1">
                <a:solidFill>
                  <a:srgbClr val="FBC901"/>
                </a:solidFill>
              </a:rPr>
              <a:t>33,180 TW-h</a:t>
            </a:r>
          </a:p>
        </p:txBody>
      </p:sp>
      <p:pic>
        <p:nvPicPr>
          <p:cNvPr id="246" name="Image" descr="Image"/>
          <p:cNvPicPr>
            <a:picLocks noChangeAspect="1"/>
          </p:cNvPicPr>
          <p:nvPr/>
        </p:nvPicPr>
        <p:blipFill>
          <a:blip r:embed="rId3"/>
          <a:srcRect r="2524"/>
          <a:stretch>
            <a:fillRect/>
          </a:stretch>
        </p:blipFill>
        <p:spPr>
          <a:xfrm>
            <a:off x="275972" y="4053752"/>
            <a:ext cx="3003406" cy="2689264"/>
          </a:xfrm>
          <a:prstGeom prst="rect">
            <a:avLst/>
          </a:prstGeom>
          <a:ln w="12700">
            <a:miter lim="400000"/>
          </a:ln>
        </p:spPr>
      </p:pic>
      <p:sp>
        <p:nvSpPr>
          <p:cNvPr id="247" name="Rectangle 5"/>
          <p:cNvSpPr txBox="1"/>
          <p:nvPr/>
        </p:nvSpPr>
        <p:spPr>
          <a:xfrm>
            <a:off x="3657600" y="6542945"/>
            <a:ext cx="5508229"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1) Page 131 in: https://www.eia.gov/outlooks/ieo/pdf/0484(2016).pdf</a:t>
            </a:r>
          </a:p>
        </p:txBody>
      </p:sp>
      <p:sp>
        <p:nvSpPr>
          <p:cNvPr id="248" name="Rectangle 3"/>
          <p:cNvSpPr txBox="1"/>
          <p:nvPr/>
        </p:nvSpPr>
        <p:spPr>
          <a:xfrm>
            <a:off x="3398043" y="4202412"/>
            <a:ext cx="5676257" cy="221908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defTabSz="868680">
              <a:spcBef>
                <a:spcPts val="400"/>
              </a:spcBef>
              <a:tabLst>
                <a:tab pos="330200" algn="l"/>
                <a:tab pos="762000" algn="l"/>
                <a:tab pos="1193800" algn="l"/>
                <a:tab pos="1625600" algn="l"/>
                <a:tab pos="2057400" algn="l"/>
              </a:tabLst>
              <a:defRPr sz="1710" b="0">
                <a:solidFill>
                  <a:srgbClr val="FFFFFF"/>
                </a:solidFill>
                <a:effectLst>
                  <a:outerShdw blurRad="36195" dist="36195" dir="2700000" rotWithShape="0">
                    <a:srgbClr val="000000"/>
                  </a:outerShdw>
                </a:effectLst>
                <a:latin typeface="+mn-lt"/>
                <a:ea typeface="+mn-ea"/>
                <a:cs typeface="+mn-cs"/>
                <a:sym typeface="Arial"/>
              </a:defRPr>
            </a:pPr>
            <a:r>
              <a:t>Light duty vehicles (cars &amp; light trucks) = 44%</a:t>
            </a:r>
          </a:p>
          <a:p>
            <a:pPr defTabSz="868680">
              <a:spcBef>
                <a:spcPts val="400"/>
              </a:spcBef>
              <a:tabLst>
                <a:tab pos="330200" algn="l"/>
                <a:tab pos="762000" algn="l"/>
                <a:tab pos="1193800" algn="l"/>
                <a:tab pos="1625600" algn="l"/>
                <a:tab pos="2057400" algn="l"/>
              </a:tabLst>
              <a:defRPr sz="855"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spcBef>
                <a:spcPts val="400"/>
              </a:spcBef>
              <a:tabLst>
                <a:tab pos="330200" algn="l"/>
                <a:tab pos="762000" algn="l"/>
                <a:tab pos="1193800" algn="l"/>
                <a:tab pos="1625600" algn="l"/>
                <a:tab pos="2057400" algn="l"/>
              </a:tabLst>
              <a:defRPr sz="1710" b="0">
                <a:solidFill>
                  <a:srgbClr val="FFFFFF"/>
                </a:solidFill>
                <a:effectLst>
                  <a:outerShdw blurRad="36195" dist="36195" dir="2700000" rotWithShape="0">
                    <a:srgbClr val="000000"/>
                  </a:outerShdw>
                </a:effectLst>
                <a:latin typeface="+mn-lt"/>
                <a:ea typeface="+mn-ea"/>
                <a:cs typeface="+mn-cs"/>
                <a:sym typeface="Arial"/>
              </a:defRPr>
            </a:pPr>
            <a:r>
              <a:t>Heavy trucks = 13%    Other trucks = 12%</a:t>
            </a:r>
          </a:p>
          <a:p>
            <a:pPr defTabSz="868680">
              <a:spcBef>
                <a:spcPts val="400"/>
              </a:spcBef>
              <a:tabLst>
                <a:tab pos="330200" algn="l"/>
                <a:tab pos="762000" algn="l"/>
                <a:tab pos="1193800" algn="l"/>
                <a:tab pos="1625600" algn="l"/>
                <a:tab pos="2057400" algn="l"/>
              </a:tabLst>
              <a:defRPr sz="665"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spcBef>
                <a:spcPts val="400"/>
              </a:spcBef>
              <a:tabLst>
                <a:tab pos="330200" algn="l"/>
                <a:tab pos="762000" algn="l"/>
                <a:tab pos="1193800" algn="l"/>
                <a:tab pos="1625600" algn="l"/>
                <a:tab pos="2057400" algn="l"/>
              </a:tabLst>
              <a:defRPr sz="1710">
                <a:solidFill>
                  <a:srgbClr val="FFFFFF"/>
                </a:solidFill>
                <a:effectLst>
                  <a:outerShdw blurRad="36195" dist="36195" dir="2700000" rotWithShape="0">
                    <a:srgbClr val="000000"/>
                  </a:outerShdw>
                </a:effectLst>
                <a:latin typeface="+mn-lt"/>
                <a:ea typeface="+mn-ea"/>
                <a:cs typeface="+mn-cs"/>
                <a:sym typeface="Arial"/>
              </a:defRPr>
            </a:pPr>
            <a:r>
              <a:t>Car &amp; Truck total = 69% of Total Transport Energy</a:t>
            </a:r>
          </a:p>
          <a:p>
            <a:pPr defTabSz="868680">
              <a:spcBef>
                <a:spcPts val="400"/>
              </a:spcBef>
              <a:tabLst>
                <a:tab pos="330200" algn="l"/>
                <a:tab pos="762000" algn="l"/>
                <a:tab pos="1193800" algn="l"/>
                <a:tab pos="1625600" algn="l"/>
                <a:tab pos="2057400" algn="l"/>
              </a:tabLst>
              <a:defRPr sz="760" b="0">
                <a:solidFill>
                  <a:srgbClr val="FBC901"/>
                </a:solidFill>
                <a:effectLst>
                  <a:outerShdw blurRad="36195" dist="36195" dir="2700000" rotWithShape="0">
                    <a:srgbClr val="000000"/>
                  </a:outerShdw>
                </a:effectLst>
                <a:latin typeface="+mn-lt"/>
                <a:ea typeface="+mn-ea"/>
                <a:cs typeface="+mn-cs"/>
                <a:sym typeface="Arial"/>
              </a:defRPr>
            </a:pPr>
            <a:endParaRPr/>
          </a:p>
          <a:p>
            <a:pPr defTabSz="868680">
              <a:spcBef>
                <a:spcPts val="400"/>
              </a:spcBef>
              <a:tabLst>
                <a:tab pos="330200" algn="l"/>
                <a:tab pos="762000" algn="l"/>
                <a:tab pos="1193800" algn="l"/>
                <a:tab pos="1625600" algn="l"/>
                <a:tab pos="2057400" algn="l"/>
              </a:tabLst>
              <a:defRPr sz="1710" b="0">
                <a:solidFill>
                  <a:srgbClr val="FBC901"/>
                </a:solidFill>
                <a:effectLst>
                  <a:outerShdw blurRad="36195" dist="36195" dir="2700000" rotWithShape="0">
                    <a:srgbClr val="000000"/>
                  </a:outerShdw>
                </a:effectLst>
                <a:latin typeface="+mn-lt"/>
                <a:ea typeface="+mn-ea"/>
                <a:cs typeface="+mn-cs"/>
                <a:sym typeface="Arial"/>
              </a:defRPr>
            </a:pPr>
            <a:r>
              <a:rPr>
                <a:solidFill>
                  <a:srgbClr val="FFFFFF"/>
                </a:solidFill>
              </a:rPr>
              <a:t>Combining that with the IEA value given above:</a:t>
            </a:r>
            <a:r>
              <a:t> </a:t>
            </a:r>
          </a:p>
          <a:p>
            <a:pPr defTabSz="868680">
              <a:spcBef>
                <a:spcPts val="400"/>
              </a:spcBef>
              <a:tabLst>
                <a:tab pos="330200" algn="l"/>
                <a:tab pos="762000" algn="l"/>
                <a:tab pos="1193800" algn="l"/>
                <a:tab pos="1625600" algn="l"/>
                <a:tab pos="2057400" algn="l"/>
              </a:tabLst>
              <a:defRPr sz="760"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spcBef>
                <a:spcPts val="400"/>
              </a:spcBef>
              <a:tabLst>
                <a:tab pos="330200" algn="l"/>
                <a:tab pos="762000" algn="l"/>
                <a:tab pos="1193800" algn="l"/>
                <a:tab pos="1625600" algn="l"/>
                <a:tab pos="2057400" algn="l"/>
              </a:tabLst>
              <a:defRPr sz="1710" b="0">
                <a:solidFill>
                  <a:srgbClr val="FFFFFF"/>
                </a:solidFill>
                <a:effectLst>
                  <a:outerShdw blurRad="36195" dist="36195" dir="2700000" rotWithShape="0">
                    <a:srgbClr val="000000"/>
                  </a:outerShdw>
                </a:effectLst>
                <a:latin typeface="+mn-lt"/>
                <a:ea typeface="+mn-ea"/>
                <a:cs typeface="+mn-cs"/>
                <a:sym typeface="Arial"/>
              </a:defRPr>
            </a:pPr>
            <a:r>
              <a:t>	</a:t>
            </a:r>
            <a:r>
              <a:rPr b="1">
                <a:solidFill>
                  <a:srgbClr val="FBC901"/>
                </a:solidFill>
              </a:rPr>
              <a:t>Cars &amp; Trucks</a:t>
            </a:r>
            <a:r>
              <a:rPr>
                <a:solidFill>
                  <a:srgbClr val="FBC901"/>
                </a:solidFill>
              </a:rPr>
              <a:t> = (.69)(33,180 TW-h) =&gt; </a:t>
            </a:r>
            <a:r>
              <a:rPr b="1">
                <a:solidFill>
                  <a:srgbClr val="FBC901"/>
                </a:solidFill>
              </a:rPr>
              <a:t>22,890 TW-h</a:t>
            </a:r>
            <a:r>
              <a:rPr>
                <a:solidFill>
                  <a:srgbClr val="FBC901"/>
                </a:solidFill>
              </a:rPr>
              <a:t> </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Rectangle 5"/>
          <p:cNvSpPr txBox="1"/>
          <p:nvPr/>
        </p:nvSpPr>
        <p:spPr>
          <a:xfrm>
            <a:off x="185539" y="6405589"/>
            <a:ext cx="8715326" cy="40478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1) https://www.npr.org/transcripts/104315952         2) https://www.scientificamerican.com/article/how-automakers-can-meet-new-fuel/</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3) https://www.scientificamerican.com/article/why-automakers-keep-beating-government-standards/</a:t>
            </a:r>
          </a:p>
        </p:txBody>
      </p:sp>
      <p:sp>
        <p:nvSpPr>
          <p:cNvPr id="723" name="Rectangle 2"/>
          <p:cNvSpPr txBox="1">
            <a:spLocks noGrp="1"/>
          </p:cNvSpPr>
          <p:nvPr>
            <p:ph type="title"/>
          </p:nvPr>
        </p:nvSpPr>
        <p:spPr>
          <a:xfrm>
            <a:off x="1537" y="-76201"/>
            <a:ext cx="9140926" cy="675219"/>
          </a:xfrm>
          <a:prstGeom prst="rect">
            <a:avLst/>
          </a:prstGeom>
        </p:spPr>
        <p:txBody>
          <a:bodyPr/>
          <a:lstStyle/>
          <a:p>
            <a:r>
              <a:t>By merging together the answers from all of those sources</a:t>
            </a:r>
          </a:p>
        </p:txBody>
      </p:sp>
      <p:sp>
        <p:nvSpPr>
          <p:cNvPr id="724" name="Rectangle 3"/>
          <p:cNvSpPr txBox="1">
            <a:spLocks noGrp="1"/>
          </p:cNvSpPr>
          <p:nvPr>
            <p:ph type="body" idx="1"/>
          </p:nvPr>
        </p:nvSpPr>
        <p:spPr>
          <a:xfrm>
            <a:off x="85501" y="749590"/>
            <a:ext cx="8972998" cy="5543527"/>
          </a:xfrm>
          <a:prstGeom prst="rect">
            <a:avLst/>
          </a:prstGeom>
        </p:spPr>
        <p:txBody>
          <a:bodyPr/>
          <a:lstStyle/>
          <a:p>
            <a:pPr>
              <a:tabLst>
                <a:tab pos="444500" algn="l"/>
                <a:tab pos="1016000" algn="l"/>
                <a:tab pos="1473200" algn="l"/>
                <a:tab pos="1930400" algn="l"/>
                <a:tab pos="2387600" algn="l"/>
                <a:tab pos="4546600" algn="l"/>
              </a:tabLst>
            </a:pPr>
            <a:r>
              <a:t>Then adding impressions gained from those 100+ </a:t>
            </a:r>
            <a:r>
              <a:rPr u="sng">
                <a:solidFill>
                  <a:srgbClr val="00CCFF"/>
                </a:solidFill>
                <a:uFill>
                  <a:solidFill>
                    <a:srgbClr val="00CCFF"/>
                  </a:solidFill>
                </a:uFill>
                <a:hlinkClick r:id="rId2"/>
              </a:rPr>
              <a:t>Resources</a:t>
            </a:r>
            <a:r>
              <a:t> webpage sources </a:t>
            </a:r>
          </a:p>
          <a:p>
            <a:pPr>
              <a:tabLst>
                <a:tab pos="444500" algn="l"/>
                <a:tab pos="1016000" algn="l"/>
                <a:tab pos="1473200" algn="l"/>
                <a:tab pos="1930400" algn="l"/>
                <a:tab pos="2387600" algn="l"/>
                <a:tab pos="4546600" algn="l"/>
              </a:tabLst>
              <a:defRPr sz="2000"/>
            </a:pPr>
            <a:endParaRPr/>
          </a:p>
          <a:p>
            <a:pPr algn="ctr">
              <a:tabLst>
                <a:tab pos="444500" algn="l"/>
                <a:tab pos="1016000" algn="l"/>
                <a:tab pos="1473200" algn="l"/>
                <a:tab pos="1930400" algn="l"/>
                <a:tab pos="2387600" algn="l"/>
                <a:tab pos="4546600" algn="l"/>
              </a:tabLst>
            </a:pPr>
            <a:r>
              <a:rPr b="1"/>
              <a:t>It appears that the most promising paths towards </a:t>
            </a:r>
            <a:r>
              <a:rPr b="1">
                <a:solidFill>
                  <a:srgbClr val="66CC33"/>
                </a:solidFill>
              </a:rPr>
              <a:t>Greener</a:t>
            </a:r>
            <a:r>
              <a:rPr b="1"/>
              <a:t> Cars &amp; Trucks are:</a:t>
            </a:r>
          </a:p>
          <a:p>
            <a:pPr>
              <a:tabLst>
                <a:tab pos="444500" algn="l"/>
                <a:tab pos="1016000" algn="l"/>
                <a:tab pos="1473200" algn="l"/>
                <a:tab pos="1930400" algn="l"/>
                <a:tab pos="2387600" algn="l"/>
                <a:tab pos="4546600" algn="l"/>
              </a:tabLst>
              <a:defRPr sz="1300"/>
            </a:pPr>
            <a:endParaRPr/>
          </a:p>
          <a:p>
            <a:pPr>
              <a:tabLst>
                <a:tab pos="444500" algn="l"/>
                <a:tab pos="1016000" algn="l"/>
                <a:tab pos="1473200" algn="l"/>
                <a:tab pos="1930400" algn="l"/>
                <a:tab pos="2387600" algn="l"/>
                <a:tab pos="4546600" algn="l"/>
              </a:tabLst>
            </a:pPr>
            <a:r>
              <a:t>At the top of the list: </a:t>
            </a:r>
            <a:r>
              <a:rPr b="1">
                <a:solidFill>
                  <a:srgbClr val="FBC901"/>
                </a:solidFill>
              </a:rPr>
              <a:t>Improved Internal Combustion Engines (ICEs)</a:t>
            </a:r>
          </a:p>
          <a:p>
            <a:pPr>
              <a:tabLst>
                <a:tab pos="444500" algn="l"/>
                <a:tab pos="1016000" algn="l"/>
                <a:tab pos="1473200" algn="l"/>
                <a:tab pos="1930400" algn="l"/>
                <a:tab pos="2387600" algn="l"/>
                <a:tab pos="4546600" algn="l"/>
              </a:tabLst>
              <a:defRPr sz="700"/>
            </a:pPr>
            <a:endParaRPr/>
          </a:p>
          <a:p>
            <a:pPr>
              <a:tabLst>
                <a:tab pos="444500" algn="l"/>
                <a:tab pos="1016000" algn="l"/>
                <a:tab pos="1473200" algn="l"/>
                <a:tab pos="1930400" algn="l"/>
                <a:tab pos="2387600" algn="l"/>
                <a:tab pos="4546600" algn="l"/>
              </a:tabLst>
            </a:pPr>
            <a:r>
              <a:t>	This note set's next section thus focuses on the many forms that may take</a:t>
            </a:r>
          </a:p>
          <a:p>
            <a:pPr>
              <a:tabLst>
                <a:tab pos="444500" algn="l"/>
                <a:tab pos="1016000" algn="l"/>
                <a:tab pos="1473200" algn="l"/>
                <a:tab pos="1930400" algn="l"/>
                <a:tab pos="2387600" algn="l"/>
                <a:tab pos="4546600" algn="l"/>
              </a:tabLst>
              <a:defRPr sz="800"/>
            </a:pPr>
            <a:endParaRPr/>
          </a:p>
          <a:p>
            <a:pPr>
              <a:tabLst>
                <a:tab pos="444500" algn="l"/>
                <a:tab pos="1016000" algn="l"/>
                <a:tab pos="1473200" algn="l"/>
                <a:tab pos="1930400" algn="l"/>
                <a:tab pos="2387600" algn="l"/>
                <a:tab pos="4546600" algn="l"/>
              </a:tabLst>
            </a:pPr>
            <a:r>
              <a:t>Closely related, and thus next down the list: </a:t>
            </a:r>
            <a:r>
              <a:rPr b="1">
                <a:solidFill>
                  <a:srgbClr val="FBC901"/>
                </a:solidFill>
              </a:rPr>
              <a:t>More effective USE of ICEs</a:t>
            </a:r>
          </a:p>
          <a:p>
            <a:pPr>
              <a:tabLst>
                <a:tab pos="444500" algn="l"/>
                <a:tab pos="1016000" algn="l"/>
                <a:tab pos="1473200" algn="l"/>
                <a:tab pos="1930400" algn="l"/>
                <a:tab pos="2387600" algn="l"/>
                <a:tab pos="4546600" algn="l"/>
              </a:tabLst>
              <a:defRPr sz="700"/>
            </a:pPr>
            <a:endParaRPr/>
          </a:p>
          <a:p>
            <a:pPr>
              <a:tabLst>
                <a:tab pos="444500" algn="l"/>
                <a:tab pos="1016000" algn="l"/>
                <a:tab pos="1473200" algn="l"/>
                <a:tab pos="1930400" algn="l"/>
                <a:tab pos="2387600" algn="l"/>
                <a:tab pos="4546600" algn="l"/>
              </a:tabLst>
            </a:pPr>
            <a:r>
              <a:t>	Leading to a section about </a:t>
            </a:r>
            <a:r>
              <a:rPr b="1"/>
              <a:t>alternate transmissions</a:t>
            </a:r>
            <a:r>
              <a:t> and </a:t>
            </a:r>
            <a:r>
              <a:rPr b="1"/>
              <a:t>Hybrid Electric Vehicles</a:t>
            </a:r>
          </a:p>
          <a:p>
            <a:pPr>
              <a:tabLst>
                <a:tab pos="444500" algn="l"/>
                <a:tab pos="1016000" algn="l"/>
                <a:tab pos="1473200" algn="l"/>
                <a:tab pos="1930400" algn="l"/>
                <a:tab pos="2387600" algn="l"/>
                <a:tab pos="4546600" algn="l"/>
              </a:tabLst>
              <a:defRPr sz="900"/>
            </a:pPr>
            <a:endParaRPr/>
          </a:p>
          <a:p>
            <a:pPr>
              <a:tabLst>
                <a:tab pos="444500" algn="l"/>
                <a:tab pos="1016000" algn="l"/>
                <a:tab pos="1473200" algn="l"/>
                <a:tab pos="1930400" algn="l"/>
                <a:tab pos="2387600" algn="l"/>
                <a:tab pos="4546600" algn="l"/>
              </a:tabLst>
            </a:pPr>
            <a:r>
              <a:t>Also closely related is the possibility of </a:t>
            </a:r>
            <a:r>
              <a:rPr b="1">
                <a:solidFill>
                  <a:srgbClr val="FBC901"/>
                </a:solidFill>
              </a:rPr>
              <a:t>Diesel powered cars</a:t>
            </a:r>
            <a:r>
              <a:t>, which will be discussed</a:t>
            </a:r>
          </a:p>
          <a:p>
            <a:pPr>
              <a:tabLst>
                <a:tab pos="444500" algn="l"/>
                <a:tab pos="1016000" algn="l"/>
                <a:tab pos="1473200" algn="l"/>
                <a:tab pos="1930400" algn="l"/>
                <a:tab pos="2387600" algn="l"/>
                <a:tab pos="4546600" algn="l"/>
              </a:tabLst>
              <a:defRPr sz="700"/>
            </a:pPr>
            <a:endParaRPr/>
          </a:p>
          <a:p>
            <a:pPr>
              <a:tabLst>
                <a:tab pos="444500" algn="l"/>
                <a:tab pos="1016000" algn="l"/>
                <a:tab pos="1473200" algn="l"/>
                <a:tab pos="1930400" algn="l"/>
                <a:tab pos="2387600" algn="l"/>
                <a:tab pos="4546600" algn="l"/>
              </a:tabLst>
            </a:pPr>
            <a:r>
              <a:t>	in an introductory section about ICEs and a later section about Diesel emissions</a:t>
            </a:r>
          </a:p>
          <a:p>
            <a:pPr>
              <a:tabLst>
                <a:tab pos="444500" algn="l"/>
                <a:tab pos="1016000" algn="l"/>
                <a:tab pos="1473200" algn="l"/>
                <a:tab pos="1930400" algn="l"/>
                <a:tab pos="2387600" algn="l"/>
                <a:tab pos="4546600" algn="l"/>
              </a:tabLst>
              <a:defRPr sz="900"/>
            </a:pPr>
            <a:endParaRPr/>
          </a:p>
          <a:p>
            <a:pPr>
              <a:tabLst>
                <a:tab pos="444500" algn="l"/>
                <a:tab pos="1016000" algn="l"/>
                <a:tab pos="1473200" algn="l"/>
                <a:tab pos="1930400" algn="l"/>
                <a:tab pos="2387600" algn="l"/>
                <a:tab pos="4546600" algn="l"/>
              </a:tabLst>
            </a:pPr>
            <a:r>
              <a:t>Finally, the </a:t>
            </a:r>
            <a:r>
              <a:rPr b="1"/>
              <a:t>preceding</a:t>
            </a:r>
            <a:r>
              <a:t> section about </a:t>
            </a:r>
            <a:r>
              <a:rPr b="1"/>
              <a:t>Physics</a:t>
            </a:r>
            <a:r>
              <a:t> modeling of vehicle motion energy</a:t>
            </a:r>
          </a:p>
          <a:p>
            <a:pPr>
              <a:tabLst>
                <a:tab pos="444500" algn="l"/>
                <a:tab pos="1016000" algn="l"/>
                <a:tab pos="1473200" algn="l"/>
                <a:tab pos="1930400" algn="l"/>
                <a:tab pos="2387600" algn="l"/>
                <a:tab pos="4546600" algn="l"/>
              </a:tabLst>
              <a:defRPr sz="700"/>
            </a:pPr>
            <a:endParaRPr/>
          </a:p>
          <a:p>
            <a:pPr>
              <a:tabLst>
                <a:tab pos="444500" algn="l"/>
                <a:tab pos="1016000" algn="l"/>
                <a:tab pos="1473200" algn="l"/>
                <a:tab pos="1930400" algn="l"/>
                <a:tab pos="2387600" algn="l"/>
                <a:tab pos="4546600" algn="l"/>
              </a:tabLst>
            </a:pPr>
            <a:r>
              <a:t>	prompts a group of options receiving both direct &amp; indirect attention:</a:t>
            </a:r>
          </a:p>
          <a:p>
            <a:pPr>
              <a:tabLst>
                <a:tab pos="444500" algn="l"/>
                <a:tab pos="1016000" algn="l"/>
                <a:tab pos="1473200" algn="l"/>
                <a:tab pos="1930400" algn="l"/>
                <a:tab pos="2387600" algn="l"/>
                <a:tab pos="4546600" algn="l"/>
              </a:tabLst>
              <a:defRPr sz="700"/>
            </a:pPr>
            <a:endParaRPr/>
          </a:p>
          <a:p>
            <a:pPr>
              <a:tabLst>
                <a:tab pos="444500" algn="l"/>
                <a:tab pos="1016000" algn="l"/>
                <a:tab pos="1473200" algn="l"/>
                <a:tab pos="1930400" algn="l"/>
                <a:tab pos="2387600" algn="l"/>
                <a:tab pos="4546600" algn="l"/>
              </a:tabLst>
            </a:pPr>
            <a:r>
              <a:t>		</a:t>
            </a:r>
            <a:r>
              <a:rPr b="1">
                <a:solidFill>
                  <a:srgbClr val="FBC901"/>
                </a:solidFill>
              </a:rPr>
              <a:t>lighter, smaller, and more aerodynamic vehicles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Rectangle 5"/>
          <p:cNvSpPr txBox="1"/>
          <p:nvPr/>
        </p:nvSpPr>
        <p:spPr>
          <a:xfrm>
            <a:off x="185539" y="6405589"/>
            <a:ext cx="8715326" cy="40478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1) https://www.npr.org/transcripts/104315952         2) https://www.scientificamerican.com/article/how-automakers-can-meet-new-fuel/</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3) https://www.scientificamerican.com/article/why-automakers-keep-beating-government-standards/</a:t>
            </a:r>
          </a:p>
        </p:txBody>
      </p:sp>
      <p:sp>
        <p:nvSpPr>
          <p:cNvPr id="727" name="Rectangle 2"/>
          <p:cNvSpPr txBox="1">
            <a:spLocks noGrp="1"/>
          </p:cNvSpPr>
          <p:nvPr>
            <p:ph type="title"/>
          </p:nvPr>
        </p:nvSpPr>
        <p:spPr>
          <a:xfrm>
            <a:off x="1537" y="-50801"/>
            <a:ext cx="9140926" cy="675219"/>
          </a:xfrm>
          <a:prstGeom prst="rect">
            <a:avLst/>
          </a:prstGeom>
        </p:spPr>
        <p:txBody>
          <a:bodyPr/>
          <a:lstStyle/>
          <a:p>
            <a:r>
              <a:t>But responses to those final options are controversial (especially in the U.S.)</a:t>
            </a:r>
          </a:p>
        </p:txBody>
      </p:sp>
      <p:sp>
        <p:nvSpPr>
          <p:cNvPr id="728" name="Rectangle 3"/>
          <p:cNvSpPr txBox="1">
            <a:spLocks noGrp="1"/>
          </p:cNvSpPr>
          <p:nvPr>
            <p:ph type="body" idx="1"/>
          </p:nvPr>
        </p:nvSpPr>
        <p:spPr>
          <a:xfrm>
            <a:off x="85501" y="711490"/>
            <a:ext cx="8972998" cy="5543527"/>
          </a:xfrm>
          <a:prstGeom prst="rect">
            <a:avLst/>
          </a:prstGeom>
        </p:spPr>
        <p:txBody>
          <a:bodyPr/>
          <a:lstStyle/>
          <a:p>
            <a:pPr defTabSz="868680">
              <a:tabLst>
                <a:tab pos="419100" algn="l"/>
                <a:tab pos="965200" algn="l"/>
                <a:tab pos="1397000" algn="l"/>
                <a:tab pos="1828800" algn="l"/>
                <a:tab pos="2260600" algn="l"/>
                <a:tab pos="4318000" algn="l"/>
              </a:tabLst>
              <a:defRPr sz="1710" b="1">
                <a:solidFill>
                  <a:srgbClr val="FBC901"/>
                </a:solidFill>
                <a:effectLst>
                  <a:outerShdw blurRad="36195" dist="36195" dir="2700000" rotWithShape="0">
                    <a:srgbClr val="000000"/>
                  </a:outerShdw>
                </a:effectLst>
              </a:defRPr>
            </a:pPr>
            <a:r>
              <a:t>For stop &amp; go vehicle travel our Physics-based model concluded:</a:t>
            </a:r>
          </a:p>
          <a:p>
            <a:pPr defTabSz="868680">
              <a:tabLst>
                <a:tab pos="419100" algn="l"/>
                <a:tab pos="965200" algn="l"/>
                <a:tab pos="1397000" algn="l"/>
                <a:tab pos="1828800" algn="l"/>
                <a:tab pos="2260600" algn="l"/>
                <a:tab pos="4318000" algn="l"/>
              </a:tabLst>
              <a:defRPr sz="665">
                <a:effectLst>
                  <a:outerShdw blurRad="36195" dist="36195" dir="2700000" rotWithShape="0">
                    <a:srgbClr val="000000"/>
                  </a:outerShdw>
                </a:effectLst>
              </a:defRPr>
            </a:pPr>
            <a:endParaRPr/>
          </a:p>
          <a:p>
            <a:pPr defTabSz="868680">
              <a:tabLst>
                <a:tab pos="393700" algn="l"/>
                <a:tab pos="825500" algn="l"/>
                <a:tab pos="1270000" algn="l"/>
                <a:tab pos="1828800" algn="l"/>
                <a:tab pos="2260600" algn="l"/>
              </a:tabLst>
              <a:defRPr sz="1710">
                <a:effectLst>
                  <a:outerShdw blurRad="36195" dist="36195" dir="2700000" rotWithShape="0">
                    <a:srgbClr val="000000"/>
                  </a:outerShdw>
                </a:effectLst>
              </a:defRPr>
            </a:pPr>
            <a:r>
              <a:t>	Energy / Power use is mostly due </a:t>
            </a:r>
            <a:r>
              <a:rPr b="1"/>
              <a:t>kinetic energy</a:t>
            </a:r>
            <a:r>
              <a:t> put into the vehicle's motion</a:t>
            </a:r>
          </a:p>
          <a:p>
            <a:pPr defTabSz="868680">
              <a:tabLst>
                <a:tab pos="393700" algn="l"/>
                <a:tab pos="825500" algn="l"/>
                <a:tab pos="1270000" algn="l"/>
                <a:tab pos="1828800" algn="l"/>
                <a:tab pos="2260600" algn="l"/>
              </a:tabLst>
              <a:defRPr sz="665">
                <a:effectLst>
                  <a:outerShdw blurRad="36195" dist="36195" dir="2700000" rotWithShape="0">
                    <a:srgbClr val="000000"/>
                  </a:outerShdw>
                </a:effectLst>
              </a:defRPr>
            </a:pPr>
            <a:endParaRPr/>
          </a:p>
          <a:p>
            <a:pPr defTabSz="868680">
              <a:tabLst>
                <a:tab pos="393700" algn="l"/>
                <a:tab pos="825500" algn="l"/>
                <a:tab pos="1270000" algn="l"/>
                <a:tab pos="1828800" algn="l"/>
                <a:tab pos="2260600" algn="l"/>
              </a:tabLst>
              <a:defRPr sz="1710">
                <a:effectLst>
                  <a:outerShdw blurRad="36195" dist="36195" dir="2700000" rotWithShape="0">
                    <a:srgbClr val="000000"/>
                  </a:outerShdw>
                </a:effectLst>
              </a:defRPr>
            </a:pPr>
            <a:r>
              <a:t>		which is then lost (heating the brakes) every time the vehicle stops</a:t>
            </a:r>
          </a:p>
          <a:p>
            <a:pPr defTabSz="868680">
              <a:tabLst>
                <a:tab pos="393700" algn="l"/>
                <a:tab pos="825500" algn="l"/>
                <a:tab pos="1270000" algn="l"/>
                <a:tab pos="1828800" algn="l"/>
                <a:tab pos="2260600" algn="l"/>
              </a:tabLst>
              <a:defRPr sz="665">
                <a:effectLst>
                  <a:outerShdw blurRad="36195" dist="36195" dir="2700000" rotWithShape="0">
                    <a:srgbClr val="000000"/>
                  </a:outerShdw>
                </a:effectLst>
              </a:defRPr>
            </a:pPr>
            <a:endParaRPr/>
          </a:p>
          <a:p>
            <a:pPr defTabSz="868680">
              <a:tabLst>
                <a:tab pos="393700" algn="l"/>
                <a:tab pos="825500" algn="l"/>
                <a:tab pos="1270000" algn="l"/>
                <a:tab pos="1828800" algn="l"/>
                <a:tab pos="2260600" algn="l"/>
              </a:tabLst>
              <a:defRPr sz="1710">
                <a:effectLst>
                  <a:outerShdw blurRad="36195" dist="36195" dir="2700000" rotWithShape="0">
                    <a:srgbClr val="000000"/>
                  </a:outerShdw>
                </a:effectLst>
              </a:defRPr>
            </a:pPr>
            <a:r>
              <a:t>	That Energy / Power is </a:t>
            </a:r>
            <a:r>
              <a:rPr b="1"/>
              <a:t>proportional to the vehicle's mass</a:t>
            </a:r>
          </a:p>
          <a:p>
            <a:pPr defTabSz="868680">
              <a:tabLst>
                <a:tab pos="393700" algn="l"/>
                <a:tab pos="825500" algn="l"/>
                <a:tab pos="1270000" algn="l"/>
                <a:tab pos="1828800" algn="l"/>
                <a:tab pos="2260600" algn="l"/>
              </a:tabLst>
              <a:defRPr sz="855">
                <a:effectLst>
                  <a:outerShdw blurRad="36195" dist="36195" dir="2700000" rotWithShape="0">
                    <a:srgbClr val="000000"/>
                  </a:outerShdw>
                </a:effectLst>
              </a:defRPr>
            </a:pPr>
            <a:endParaRPr b="1"/>
          </a:p>
          <a:p>
            <a:pPr defTabSz="868680">
              <a:tabLst>
                <a:tab pos="393700" algn="l"/>
                <a:tab pos="825500" algn="l"/>
                <a:tab pos="1270000" algn="l"/>
                <a:tab pos="1828800" algn="l"/>
                <a:tab pos="2260600" algn="l"/>
              </a:tabLst>
              <a:defRPr sz="1710">
                <a:effectLst>
                  <a:outerShdw blurRad="36195" dist="36195" dir="2700000" rotWithShape="0">
                    <a:srgbClr val="000000"/>
                  </a:outerShdw>
                </a:effectLst>
              </a:defRPr>
            </a:pPr>
            <a:r>
              <a:t>Vehicle weight reduction has thus been, and is still being, aggressively pursued</a:t>
            </a:r>
          </a:p>
          <a:p>
            <a:pPr defTabSz="868680">
              <a:tabLst>
                <a:tab pos="393700" algn="l"/>
                <a:tab pos="825500" algn="l"/>
                <a:tab pos="1270000" algn="l"/>
                <a:tab pos="1828800" algn="l"/>
                <a:tab pos="2260600" algn="l"/>
              </a:tabLst>
              <a:defRPr sz="665">
                <a:effectLst>
                  <a:outerShdw blurRad="36195" dist="36195" dir="2700000" rotWithShape="0">
                    <a:srgbClr val="000000"/>
                  </a:outerShdw>
                </a:effectLst>
              </a:defRPr>
            </a:pPr>
            <a:endParaRPr/>
          </a:p>
          <a:p>
            <a:pPr defTabSz="868680">
              <a:tabLst>
                <a:tab pos="393700" algn="l"/>
                <a:tab pos="825500" algn="l"/>
                <a:tab pos="1270000" algn="l"/>
                <a:tab pos="1828800" algn="l"/>
                <a:tab pos="2260600" algn="l"/>
              </a:tabLst>
              <a:defRPr sz="1710">
                <a:effectLst>
                  <a:outerShdw blurRad="36195" dist="36195" dir="2700000" rotWithShape="0">
                    <a:srgbClr val="000000"/>
                  </a:outerShdw>
                </a:effectLst>
              </a:defRPr>
            </a:pPr>
            <a:r>
              <a:t>	To date: By replacing much of the vehicle body &amp; engine steel with </a:t>
            </a:r>
            <a:r>
              <a:rPr b="1">
                <a:solidFill>
                  <a:srgbClr val="FBC901"/>
                </a:solidFill>
              </a:rPr>
              <a:t>aluminum</a:t>
            </a:r>
          </a:p>
          <a:p>
            <a:pPr defTabSz="868680">
              <a:tabLst>
                <a:tab pos="393700" algn="l"/>
                <a:tab pos="825500" algn="l"/>
                <a:tab pos="1270000" algn="l"/>
                <a:tab pos="1828800" algn="l"/>
                <a:tab pos="2260600" algn="l"/>
              </a:tabLst>
              <a:defRPr sz="665">
                <a:effectLst>
                  <a:outerShdw blurRad="36195" dist="36195" dir="2700000" rotWithShape="0">
                    <a:srgbClr val="000000"/>
                  </a:outerShdw>
                </a:effectLst>
              </a:defRPr>
            </a:pPr>
            <a:endParaRPr/>
          </a:p>
          <a:p>
            <a:pPr defTabSz="868680">
              <a:tabLst>
                <a:tab pos="393700" algn="l"/>
                <a:tab pos="825500" algn="l"/>
                <a:tab pos="1270000" algn="l"/>
                <a:tab pos="1828800" algn="l"/>
                <a:tab pos="2260600" algn="l"/>
              </a:tabLst>
              <a:defRPr sz="1710">
                <a:effectLst>
                  <a:outerShdw blurRad="36195" dist="36195" dir="2700000" rotWithShape="0">
                    <a:srgbClr val="000000"/>
                  </a:outerShdw>
                </a:effectLst>
              </a:defRPr>
            </a:pPr>
            <a:r>
              <a:t>	In the future (inspired by aircraft): By replacing metals with</a:t>
            </a:r>
            <a:r>
              <a:rPr b="1">
                <a:solidFill>
                  <a:srgbClr val="FBC901"/>
                </a:solidFill>
              </a:rPr>
              <a:t> fiber composites</a:t>
            </a:r>
          </a:p>
          <a:p>
            <a:pPr defTabSz="868680">
              <a:tabLst>
                <a:tab pos="393700" algn="l"/>
                <a:tab pos="825500" algn="l"/>
                <a:tab pos="1270000" algn="l"/>
                <a:tab pos="1828800" algn="l"/>
                <a:tab pos="2260600" algn="l"/>
              </a:tabLst>
              <a:defRPr sz="855">
                <a:effectLst>
                  <a:outerShdw blurRad="36195" dist="36195" dir="2700000" rotWithShape="0">
                    <a:srgbClr val="000000"/>
                  </a:outerShdw>
                </a:effectLst>
              </a:defRPr>
            </a:pPr>
            <a:endParaRPr/>
          </a:p>
          <a:p>
            <a:pPr defTabSz="868680">
              <a:tabLst>
                <a:tab pos="393700" algn="l"/>
                <a:tab pos="825500" algn="l"/>
                <a:tab pos="1270000" algn="l"/>
                <a:tab pos="1828800" algn="l"/>
                <a:tab pos="2260600" algn="l"/>
              </a:tabLst>
              <a:defRPr sz="1710">
                <a:effectLst>
                  <a:outerShdw blurRad="36195" dist="36195" dir="2700000" rotWithShape="0">
                    <a:srgbClr val="000000"/>
                  </a:outerShdw>
                </a:effectLst>
              </a:defRPr>
            </a:pPr>
            <a:r>
              <a:t>But weight reduction affects strength, ultimately compromising </a:t>
            </a:r>
            <a:r>
              <a:rPr b="1"/>
              <a:t>crash survivability</a:t>
            </a:r>
          </a:p>
          <a:p>
            <a:pPr defTabSz="868680">
              <a:tabLst>
                <a:tab pos="393700" algn="l"/>
                <a:tab pos="825500" algn="l"/>
                <a:tab pos="1270000" algn="l"/>
                <a:tab pos="1828800" algn="l"/>
                <a:tab pos="2260600" algn="l"/>
              </a:tabLst>
              <a:defRPr sz="855">
                <a:effectLst>
                  <a:outerShdw blurRad="36195" dist="36195" dir="2700000" rotWithShape="0">
                    <a:srgbClr val="000000"/>
                  </a:outerShdw>
                </a:effectLst>
              </a:defRPr>
            </a:pPr>
            <a:endParaRPr/>
          </a:p>
          <a:p>
            <a:pPr defTabSz="868680">
              <a:tabLst>
                <a:tab pos="393700" algn="l"/>
                <a:tab pos="825500" algn="l"/>
                <a:tab pos="1270000" algn="l"/>
                <a:tab pos="1828800" algn="l"/>
                <a:tab pos="2260600" algn="l"/>
              </a:tabLst>
              <a:defRPr sz="1710">
                <a:effectLst>
                  <a:outerShdw blurRad="36195" dist="36195" dir="2700000" rotWithShape="0">
                    <a:srgbClr val="000000"/>
                  </a:outerShdw>
                </a:effectLst>
              </a:defRPr>
            </a:pPr>
            <a:r>
              <a:t>Hence the approach of </a:t>
            </a:r>
            <a:r>
              <a:rPr b="1"/>
              <a:t>reducing vehicle weight by reducing vehicle size</a:t>
            </a:r>
          </a:p>
          <a:p>
            <a:pPr defTabSz="868680">
              <a:tabLst>
                <a:tab pos="393700" algn="l"/>
                <a:tab pos="825500" algn="l"/>
                <a:tab pos="1270000" algn="l"/>
                <a:tab pos="1828800" algn="l"/>
                <a:tab pos="2260600" algn="l"/>
              </a:tabLst>
              <a:defRPr sz="665">
                <a:effectLst>
                  <a:outerShdw blurRad="36195" dist="36195" dir="2700000" rotWithShape="0">
                    <a:srgbClr val="000000"/>
                  </a:outerShdw>
                </a:effectLst>
              </a:defRPr>
            </a:pPr>
            <a:endParaRPr/>
          </a:p>
          <a:p>
            <a:pPr defTabSz="868680">
              <a:tabLst>
                <a:tab pos="393700" algn="l"/>
                <a:tab pos="825500" algn="l"/>
                <a:tab pos="1270000" algn="l"/>
                <a:tab pos="1828800" algn="l"/>
                <a:tab pos="2260600" algn="l"/>
              </a:tabLst>
              <a:defRPr sz="1710">
                <a:effectLst>
                  <a:outerShdw blurRad="36195" dist="36195" dir="2700000" rotWithShape="0">
                    <a:srgbClr val="000000"/>
                  </a:outerShdw>
                </a:effectLst>
              </a:defRPr>
            </a:pPr>
            <a:r>
              <a:t>	Which runs absolutely contrary to mainstream buying preferences of U.S. consumers</a:t>
            </a:r>
          </a:p>
          <a:p>
            <a:pPr defTabSz="868680">
              <a:tabLst>
                <a:tab pos="393700" algn="l"/>
                <a:tab pos="825500" algn="l"/>
                <a:tab pos="1270000" algn="l"/>
                <a:tab pos="1828800" algn="l"/>
                <a:tab pos="2260600" algn="l"/>
              </a:tabLst>
              <a:defRPr sz="855">
                <a:effectLst>
                  <a:outerShdw blurRad="36195" dist="36195" dir="2700000" rotWithShape="0">
                    <a:srgbClr val="000000"/>
                  </a:outerShdw>
                </a:effectLst>
              </a:defRPr>
            </a:pPr>
            <a:endParaRPr/>
          </a:p>
          <a:p>
            <a:pPr defTabSz="868680">
              <a:tabLst>
                <a:tab pos="393700" algn="l"/>
                <a:tab pos="825500" algn="l"/>
                <a:tab pos="1270000" algn="l"/>
                <a:tab pos="1828800" algn="l"/>
                <a:tab pos="2260600" algn="l"/>
              </a:tabLst>
              <a:defRPr sz="1710">
                <a:effectLst>
                  <a:outerShdw blurRad="36195" dist="36195" dir="2700000" rotWithShape="0">
                    <a:srgbClr val="000000"/>
                  </a:outerShdw>
                </a:effectLst>
              </a:defRPr>
            </a:pPr>
            <a:r>
              <a:t>Leading to the alternative of developing </a:t>
            </a:r>
            <a:r>
              <a:rPr b="1">
                <a:solidFill>
                  <a:srgbClr val="FBC901"/>
                </a:solidFill>
              </a:rPr>
              <a:t>Kinetic Energy Recovery Systems</a:t>
            </a:r>
            <a:r>
              <a:t> </a:t>
            </a:r>
          </a:p>
          <a:p>
            <a:pPr defTabSz="868680">
              <a:tabLst>
                <a:tab pos="393700" algn="l"/>
                <a:tab pos="825500" algn="l"/>
                <a:tab pos="1270000" algn="l"/>
                <a:tab pos="1828800" algn="l"/>
                <a:tab pos="2260600" algn="l"/>
              </a:tabLst>
              <a:defRPr sz="665">
                <a:effectLst>
                  <a:outerShdw blurRad="36195" dist="36195" dir="2700000" rotWithShape="0">
                    <a:srgbClr val="000000"/>
                  </a:outerShdw>
                </a:effectLst>
              </a:defRPr>
            </a:pPr>
            <a:endParaRPr/>
          </a:p>
          <a:p>
            <a:pPr defTabSz="868680">
              <a:tabLst>
                <a:tab pos="393700" algn="l"/>
                <a:tab pos="825500" algn="l"/>
                <a:tab pos="1270000" algn="l"/>
                <a:tab pos="1828800" algn="l"/>
                <a:tab pos="2260600" algn="l"/>
              </a:tabLst>
              <a:defRPr sz="1710">
                <a:effectLst>
                  <a:outerShdw blurRad="36195" dist="36195" dir="2700000" rotWithShape="0">
                    <a:srgbClr val="000000"/>
                  </a:outerShdw>
                </a:effectLst>
              </a:defRPr>
            </a:pPr>
            <a:r>
              <a:t>	Which are thus covered in another upcoming section of this note set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Rectangle 5"/>
          <p:cNvSpPr txBox="1"/>
          <p:nvPr/>
        </p:nvSpPr>
        <p:spPr>
          <a:xfrm>
            <a:off x="185539" y="6405589"/>
            <a:ext cx="8715326" cy="40478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1) https://www.npr.org/transcripts/104315952         2) https://www.scientificamerican.com/article/how-automakers-can-meet-new-fuel/</a:t>
            </a:r>
          </a:p>
          <a:p>
            <a:pPr algn="ctr">
              <a:spcBef>
                <a:spcPts val="300"/>
              </a:spcBef>
              <a:defRPr sz="1000" b="0" i="1">
                <a:solidFill>
                  <a:srgbClr val="059797"/>
                </a:solidFill>
                <a:effectLst>
                  <a:outerShdw blurRad="38100" dist="38100" dir="2700000" rotWithShape="0">
                    <a:srgbClr val="000000"/>
                  </a:outerShdw>
                </a:effectLst>
                <a:latin typeface="+mn-lt"/>
                <a:ea typeface="+mn-ea"/>
                <a:cs typeface="+mn-cs"/>
                <a:sym typeface="Arial"/>
              </a:defRPr>
            </a:pPr>
            <a:r>
              <a:t>3) https://www.scientificamerican.com/article/why-automakers-keep-beating-government-standards/</a:t>
            </a:r>
          </a:p>
        </p:txBody>
      </p:sp>
      <p:sp>
        <p:nvSpPr>
          <p:cNvPr id="731" name="Rectangle 2"/>
          <p:cNvSpPr txBox="1">
            <a:spLocks noGrp="1"/>
          </p:cNvSpPr>
          <p:nvPr>
            <p:ph type="title"/>
          </p:nvPr>
        </p:nvSpPr>
        <p:spPr>
          <a:xfrm>
            <a:off x="1537" y="-50801"/>
            <a:ext cx="9140926" cy="675219"/>
          </a:xfrm>
          <a:prstGeom prst="rect">
            <a:avLst/>
          </a:prstGeom>
        </p:spPr>
        <p:txBody>
          <a:bodyPr/>
          <a:lstStyle/>
          <a:p>
            <a:r>
              <a:t>Our other Physics model prompted the remaining option of streamlining:</a:t>
            </a:r>
          </a:p>
        </p:txBody>
      </p:sp>
      <p:sp>
        <p:nvSpPr>
          <p:cNvPr id="732" name="Rectangle 3"/>
          <p:cNvSpPr txBox="1">
            <a:spLocks noGrp="1"/>
          </p:cNvSpPr>
          <p:nvPr>
            <p:ph type="body" idx="1"/>
          </p:nvPr>
        </p:nvSpPr>
        <p:spPr>
          <a:xfrm>
            <a:off x="85501" y="717840"/>
            <a:ext cx="9144001" cy="5543526"/>
          </a:xfrm>
          <a:prstGeom prst="rect">
            <a:avLst/>
          </a:prstGeom>
        </p:spPr>
        <p:txBody>
          <a:bodyPr/>
          <a:lstStyle/>
          <a:p>
            <a:pPr>
              <a:tabLst>
                <a:tab pos="444500" algn="l"/>
                <a:tab pos="1016000" algn="l"/>
                <a:tab pos="1473200" algn="l"/>
                <a:tab pos="1930400" algn="l"/>
                <a:tab pos="2387600" algn="l"/>
                <a:tab pos="4546600" algn="l"/>
              </a:tabLst>
              <a:defRPr b="1">
                <a:solidFill>
                  <a:srgbClr val="FBC901"/>
                </a:solidFill>
              </a:defRPr>
            </a:pPr>
            <a:r>
              <a:rPr dirty="0"/>
              <a:t>For higher speed steadily-moving highway travel that Physics model concluded:</a:t>
            </a:r>
          </a:p>
          <a:p>
            <a:pPr>
              <a:tabLst>
                <a:tab pos="444500" algn="l"/>
                <a:tab pos="1016000" algn="l"/>
                <a:tab pos="1473200" algn="l"/>
                <a:tab pos="1930400" algn="l"/>
                <a:tab pos="2387600" algn="l"/>
                <a:tab pos="4546600" algn="l"/>
              </a:tabLst>
              <a:defRPr sz="700"/>
            </a:pPr>
            <a:endParaRPr dirty="0"/>
          </a:p>
          <a:p>
            <a:pPr>
              <a:tabLst>
                <a:tab pos="419100" algn="l"/>
                <a:tab pos="876300" algn="l"/>
                <a:tab pos="1333500" algn="l"/>
                <a:tab pos="1930400" algn="l"/>
                <a:tab pos="2387600" algn="l"/>
              </a:tabLst>
            </a:pPr>
            <a:r>
              <a:rPr dirty="0"/>
              <a:t>	Energy / Power goes mostly into the kinetic energy of a trailing volume of air </a:t>
            </a:r>
          </a:p>
          <a:p>
            <a:pPr>
              <a:tabLst>
                <a:tab pos="419100" algn="l"/>
                <a:tab pos="876300" algn="l"/>
                <a:tab pos="1333500" algn="l"/>
                <a:tab pos="1930400" algn="l"/>
                <a:tab pos="2387600" algn="l"/>
              </a:tabLst>
              <a:defRPr sz="700" b="1"/>
            </a:pPr>
            <a:endParaRPr b="0" dirty="0"/>
          </a:p>
          <a:p>
            <a:pPr>
              <a:tabLst>
                <a:tab pos="419100" algn="l"/>
                <a:tab pos="876300" algn="l"/>
                <a:tab pos="1333500" algn="l"/>
                <a:tab pos="1930400" algn="l"/>
                <a:tab pos="2387600" algn="l"/>
              </a:tabLst>
              <a:defRPr b="1"/>
            </a:pPr>
            <a:r>
              <a:rPr b="0" dirty="0"/>
              <a:t>	That Energy / Power is proportional to that air's mass, and thus to the air's volume,</a:t>
            </a:r>
          </a:p>
          <a:p>
            <a:pPr>
              <a:tabLst>
                <a:tab pos="419100" algn="l"/>
                <a:tab pos="876300" algn="l"/>
                <a:tab pos="1333500" algn="l"/>
                <a:tab pos="1930400" algn="l"/>
                <a:tab pos="2387600" algn="l"/>
              </a:tabLst>
              <a:defRPr sz="700" b="1"/>
            </a:pPr>
            <a:endParaRPr b="0" dirty="0"/>
          </a:p>
          <a:p>
            <a:pPr>
              <a:tabLst>
                <a:tab pos="419100" algn="l"/>
                <a:tab pos="876300" algn="l"/>
                <a:tab pos="1333500" algn="l"/>
                <a:tab pos="1930400" algn="l"/>
                <a:tab pos="2387600" algn="l"/>
              </a:tabLst>
              <a:defRPr b="1"/>
            </a:pPr>
            <a:r>
              <a:rPr b="0" dirty="0"/>
              <a:t>		which is</a:t>
            </a:r>
            <a:r>
              <a:rPr dirty="0"/>
              <a:t> strongly affected by the vehicle's frontal area and shape</a:t>
            </a:r>
          </a:p>
          <a:p>
            <a:pPr>
              <a:tabLst>
                <a:tab pos="419100" algn="l"/>
                <a:tab pos="876300" algn="l"/>
                <a:tab pos="1333500" algn="l"/>
                <a:tab pos="1930400" algn="l"/>
                <a:tab pos="2387600" algn="l"/>
              </a:tabLst>
              <a:defRPr b="1"/>
            </a:pPr>
            <a:endParaRPr dirty="0"/>
          </a:p>
          <a:p>
            <a:pPr>
              <a:tabLst>
                <a:tab pos="419100" algn="l"/>
                <a:tab pos="876300" algn="l"/>
                <a:tab pos="1333500" algn="l"/>
                <a:tab pos="1930400" algn="l"/>
                <a:tab pos="2387600" algn="l"/>
              </a:tabLst>
            </a:pPr>
            <a:r>
              <a:rPr dirty="0"/>
              <a:t>Specifically:	</a:t>
            </a:r>
            <a:r>
              <a:rPr b="1" dirty="0">
                <a:solidFill>
                  <a:srgbClr val="FBC901"/>
                </a:solidFill>
              </a:rPr>
              <a:t>Energy per distance </a:t>
            </a:r>
            <a:r>
              <a:rPr b="1" baseline="-5999" dirty="0">
                <a:solidFill>
                  <a:srgbClr val="FBC901"/>
                </a:solidFill>
              </a:rPr>
              <a:t>steady</a:t>
            </a:r>
            <a:r>
              <a:rPr b="1" dirty="0">
                <a:solidFill>
                  <a:srgbClr val="FBC901"/>
                </a:solidFill>
              </a:rPr>
              <a:t> = ½ </a:t>
            </a:r>
            <a:r>
              <a:rPr dirty="0">
                <a:solidFill>
                  <a:srgbClr val="FBC901"/>
                </a:solidFill>
                <a:latin typeface="Symbol"/>
                <a:ea typeface="Symbol"/>
                <a:cs typeface="Symbol"/>
                <a:sym typeface="Symbol"/>
              </a:rPr>
              <a:t>r</a:t>
            </a:r>
            <a:r>
              <a:rPr b="1" baseline="-25000" dirty="0">
                <a:solidFill>
                  <a:srgbClr val="FBC901"/>
                </a:solidFill>
              </a:rPr>
              <a:t>air</a:t>
            </a:r>
            <a:r>
              <a:rPr b="1" dirty="0">
                <a:solidFill>
                  <a:srgbClr val="FBC901"/>
                </a:solidFill>
              </a:rPr>
              <a:t> c</a:t>
            </a:r>
            <a:r>
              <a:rPr b="1" baseline="-25000" dirty="0">
                <a:solidFill>
                  <a:srgbClr val="FBC901"/>
                </a:solidFill>
              </a:rPr>
              <a:t>drag</a:t>
            </a:r>
            <a:r>
              <a:rPr b="1" dirty="0">
                <a:solidFill>
                  <a:srgbClr val="FBC901"/>
                </a:solidFill>
              </a:rPr>
              <a:t> A</a:t>
            </a:r>
            <a:r>
              <a:rPr b="1" baseline="-25000" dirty="0">
                <a:solidFill>
                  <a:srgbClr val="FBC901"/>
                </a:solidFill>
              </a:rPr>
              <a:t>vehicle</a:t>
            </a:r>
            <a:r>
              <a:rPr b="1" dirty="0">
                <a:solidFill>
                  <a:srgbClr val="FBC901"/>
                </a:solidFill>
              </a:rPr>
              <a:t>  v</a:t>
            </a:r>
            <a:r>
              <a:rPr b="1" baseline="-25000" dirty="0">
                <a:solidFill>
                  <a:srgbClr val="FBC901"/>
                </a:solidFill>
              </a:rPr>
              <a:t>steady</a:t>
            </a:r>
            <a:r>
              <a:rPr b="1" baseline="30000" dirty="0">
                <a:solidFill>
                  <a:srgbClr val="FBC901"/>
                </a:solidFill>
              </a:rPr>
              <a:t>2</a:t>
            </a:r>
            <a:endParaRPr baseline="30000" dirty="0">
              <a:solidFill>
                <a:srgbClr val="FBC901"/>
              </a:solidFill>
            </a:endParaRPr>
          </a:p>
          <a:p>
            <a:pPr>
              <a:tabLst>
                <a:tab pos="419100" algn="l"/>
                <a:tab pos="876300" algn="l"/>
                <a:tab pos="1333500" algn="l"/>
                <a:tab pos="1930400" algn="l"/>
                <a:tab pos="2387600" algn="l"/>
              </a:tabLst>
              <a:defRPr sz="800"/>
            </a:pPr>
            <a:endParaRPr baseline="27500" dirty="0"/>
          </a:p>
          <a:p>
            <a:pPr>
              <a:tabLst>
                <a:tab pos="419100" algn="l"/>
                <a:tab pos="876300" algn="l"/>
                <a:tab pos="1333500" algn="l"/>
                <a:tab pos="1930400" algn="l"/>
                <a:tab pos="2387600" algn="l"/>
              </a:tabLst>
            </a:pPr>
            <a:r>
              <a:rPr baseline="30000" dirty="0"/>
              <a:t>			</a:t>
            </a:r>
            <a:r>
              <a:rPr b="1" dirty="0">
                <a:solidFill>
                  <a:srgbClr val="FFCC66"/>
                </a:solidFill>
              </a:rPr>
              <a:t>Power</a:t>
            </a:r>
            <a:r>
              <a:rPr b="1" baseline="-25000" dirty="0">
                <a:solidFill>
                  <a:srgbClr val="FFCC66"/>
                </a:solidFill>
              </a:rPr>
              <a:t>steady</a:t>
            </a:r>
            <a:r>
              <a:rPr b="1" dirty="0">
                <a:solidFill>
                  <a:srgbClr val="FFCC66"/>
                </a:solidFill>
              </a:rPr>
              <a:t> = ½ </a:t>
            </a:r>
            <a:r>
              <a:rPr dirty="0">
                <a:solidFill>
                  <a:srgbClr val="FFCC66"/>
                </a:solidFill>
                <a:latin typeface="Symbol"/>
                <a:ea typeface="Symbol"/>
                <a:cs typeface="Symbol"/>
                <a:sym typeface="Symbol"/>
              </a:rPr>
              <a:t>r</a:t>
            </a:r>
            <a:r>
              <a:rPr b="1" baseline="-25000" dirty="0">
                <a:solidFill>
                  <a:srgbClr val="FFCC66"/>
                </a:solidFill>
              </a:rPr>
              <a:t>air</a:t>
            </a:r>
            <a:r>
              <a:rPr b="1" dirty="0">
                <a:solidFill>
                  <a:srgbClr val="FFCC66"/>
                </a:solidFill>
              </a:rPr>
              <a:t> c</a:t>
            </a:r>
            <a:r>
              <a:rPr b="1" baseline="-25000" dirty="0">
                <a:solidFill>
                  <a:srgbClr val="FFCC66"/>
                </a:solidFill>
              </a:rPr>
              <a:t>drag</a:t>
            </a:r>
            <a:r>
              <a:rPr b="1" dirty="0">
                <a:solidFill>
                  <a:srgbClr val="FFCC66"/>
                </a:solidFill>
              </a:rPr>
              <a:t> A</a:t>
            </a:r>
            <a:r>
              <a:rPr b="1" baseline="-25000" dirty="0">
                <a:solidFill>
                  <a:srgbClr val="FFCC66"/>
                </a:solidFill>
              </a:rPr>
              <a:t>vehicle</a:t>
            </a:r>
            <a:r>
              <a:rPr b="1" dirty="0">
                <a:solidFill>
                  <a:srgbClr val="FFCC66"/>
                </a:solidFill>
              </a:rPr>
              <a:t> v</a:t>
            </a:r>
            <a:r>
              <a:rPr b="1" baseline="-25000" dirty="0">
                <a:solidFill>
                  <a:srgbClr val="FFCC66"/>
                </a:solidFill>
              </a:rPr>
              <a:t>steady </a:t>
            </a:r>
            <a:r>
              <a:rPr b="1" baseline="30000" dirty="0">
                <a:solidFill>
                  <a:srgbClr val="FFCC66"/>
                </a:solidFill>
              </a:rPr>
              <a:t>3 </a:t>
            </a:r>
            <a:r>
              <a:rPr baseline="-1999" dirty="0"/>
              <a:t> </a:t>
            </a:r>
          </a:p>
          <a:p>
            <a:pPr>
              <a:tabLst>
                <a:tab pos="419100" algn="l"/>
                <a:tab pos="876300" algn="l"/>
                <a:tab pos="1333500" algn="l"/>
                <a:tab pos="1930400" algn="l"/>
                <a:tab pos="2387600" algn="l"/>
              </a:tabLst>
              <a:defRPr sz="1600"/>
            </a:pPr>
            <a:endParaRPr baseline="-2249" dirty="0"/>
          </a:p>
          <a:p>
            <a:r>
              <a:rPr dirty="0"/>
              <a:t>One option is thus to shrink the vehicle's frontal area (</a:t>
            </a:r>
            <a:r>
              <a:rPr b="1" dirty="0">
                <a:solidFill>
                  <a:srgbClr val="FBC901"/>
                </a:solidFill>
              </a:rPr>
              <a:t>A</a:t>
            </a:r>
            <a:r>
              <a:rPr lang="en-US" b="1" baseline="-25000" dirty="0" err="1">
                <a:solidFill>
                  <a:srgbClr val="FBC901"/>
                </a:solidFill>
              </a:rPr>
              <a:t>ve</a:t>
            </a:r>
            <a:r>
              <a:rPr b="1" baseline="-25000" dirty="0">
                <a:solidFill>
                  <a:srgbClr val="FBC901"/>
                </a:solidFill>
              </a:rPr>
              <a:t>hicle</a:t>
            </a:r>
            <a:r>
              <a:rPr dirty="0"/>
              <a:t>)</a:t>
            </a:r>
          </a:p>
          <a:p>
            <a:pPr>
              <a:defRPr sz="700"/>
            </a:pPr>
            <a:endParaRPr dirty="0"/>
          </a:p>
          <a:p>
            <a:pPr marL="0" lvl="1" indent="640896">
              <a:buSzTx/>
              <a:buNone/>
            </a:pPr>
            <a:r>
              <a:rPr dirty="0"/>
              <a:t>But (again especially in the U.S.) larger, not smaller, vehicles are strongly favored</a:t>
            </a:r>
          </a:p>
          <a:p>
            <a:pPr marL="0" lvl="1" indent="640896">
              <a:buSzTx/>
              <a:buNone/>
              <a:defRPr sz="900"/>
            </a:pPr>
            <a:endParaRPr dirty="0"/>
          </a:p>
          <a:p>
            <a:r>
              <a:rPr dirty="0"/>
              <a:t>A second option (opposed pretty much worldwide) is reducing vehicle speed (</a:t>
            </a:r>
            <a:r>
              <a:rPr b="1" dirty="0">
                <a:solidFill>
                  <a:srgbClr val="FBC901"/>
                </a:solidFill>
              </a:rPr>
              <a:t>v</a:t>
            </a:r>
            <a:r>
              <a:rPr b="1" baseline="-25000" dirty="0">
                <a:solidFill>
                  <a:srgbClr val="FBC901"/>
                </a:solidFill>
              </a:rPr>
              <a:t>steady</a:t>
            </a:r>
            <a:r>
              <a:rPr dirty="0"/>
              <a:t>)</a:t>
            </a:r>
          </a:p>
          <a:p>
            <a:pPr marL="0" lvl="1" indent="640896">
              <a:buSzTx/>
              <a:buNone/>
              <a:defRPr sz="700"/>
            </a:pPr>
            <a:endParaRPr dirty="0"/>
          </a:p>
          <a:p>
            <a:r>
              <a:rPr dirty="0"/>
              <a:t>A third option is reducing air density (</a:t>
            </a:r>
            <a:r>
              <a:rPr dirty="0">
                <a:solidFill>
                  <a:srgbClr val="FBC901"/>
                </a:solidFill>
              </a:rPr>
              <a:t>ρ</a:t>
            </a:r>
            <a:r>
              <a:rPr b="1" baseline="-25000" dirty="0">
                <a:solidFill>
                  <a:srgbClr val="FBC901"/>
                </a:solidFill>
              </a:rPr>
              <a:t>air</a:t>
            </a:r>
            <a:r>
              <a:rPr dirty="0"/>
              <a:t>), as inside Elon Musk's proposed Hyperloop</a:t>
            </a:r>
          </a:p>
          <a:p>
            <a:pPr>
              <a:defRPr sz="700"/>
            </a:pPr>
            <a:endParaRPr dirty="0"/>
          </a:p>
          <a:p>
            <a:r>
              <a:rPr dirty="0"/>
              <a:t>Leaving only the option of shrinking the vehicle's drag coefficient (</a:t>
            </a:r>
            <a:r>
              <a:rPr b="1" dirty="0">
                <a:solidFill>
                  <a:srgbClr val="FBC901"/>
                </a:solidFill>
              </a:rPr>
              <a:t>c</a:t>
            </a:r>
            <a:r>
              <a:rPr b="1" baseline="-25000" dirty="0">
                <a:solidFill>
                  <a:srgbClr val="FBC901"/>
                </a:solidFill>
              </a:rPr>
              <a:t>drag</a:t>
            </a:r>
            <a:r>
              <a:rPr dirty="0"/>
              <a:t>) via streamlining</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Rectangle 2"/>
          <p:cNvSpPr txBox="1">
            <a:spLocks noGrp="1"/>
          </p:cNvSpPr>
          <p:nvPr>
            <p:ph type="title"/>
          </p:nvPr>
        </p:nvSpPr>
        <p:spPr>
          <a:xfrm>
            <a:off x="304800" y="25400"/>
            <a:ext cx="8534400" cy="533400"/>
          </a:xfrm>
          <a:prstGeom prst="rect">
            <a:avLst/>
          </a:prstGeom>
        </p:spPr>
        <p:txBody>
          <a:bodyPr/>
          <a:lstStyle>
            <a:lvl1pPr>
              <a:defRPr sz="2000" i="1"/>
            </a:lvl1pPr>
          </a:lstStyle>
          <a:p>
            <a:r>
              <a:t>But we've already approached the practical limits of streamlining:</a:t>
            </a:r>
          </a:p>
        </p:txBody>
      </p:sp>
      <p:grpSp>
        <p:nvGrpSpPr>
          <p:cNvPr id="741" name="Group"/>
          <p:cNvGrpSpPr/>
          <p:nvPr/>
        </p:nvGrpSpPr>
        <p:grpSpPr>
          <a:xfrm>
            <a:off x="266700" y="673100"/>
            <a:ext cx="3657600" cy="5295901"/>
            <a:chOff x="0" y="0"/>
            <a:chExt cx="3657600" cy="5295900"/>
          </a:xfrm>
        </p:grpSpPr>
        <p:sp>
          <p:nvSpPr>
            <p:cNvPr id="735" name="Rectangle 3"/>
            <p:cNvSpPr txBox="1"/>
            <p:nvPr/>
          </p:nvSpPr>
          <p:spPr>
            <a:xfrm>
              <a:off x="0" y="0"/>
              <a:ext cx="2588897" cy="527064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lvl="4">
                <a:spcBef>
                  <a:spcPts val="400"/>
                </a:spcBef>
                <a:defRPr b="0">
                  <a:solidFill>
                    <a:srgbClr val="FBC901"/>
                  </a:solidFill>
                  <a:effectLst>
                    <a:outerShdw blurRad="38100" dist="38100" dir="2700000" rotWithShape="0">
                      <a:srgbClr val="000000"/>
                    </a:outerShdw>
                  </a:effectLst>
                  <a:latin typeface="+mn-lt"/>
                  <a:ea typeface="+mn-ea"/>
                  <a:cs typeface="+mn-cs"/>
                  <a:sym typeface="Arial"/>
                </a:defRPr>
              </a:pPr>
              <a:r>
                <a:rPr b="1"/>
                <a:t>c</a:t>
              </a:r>
              <a:r>
                <a:rPr b="1" baseline="-5999"/>
                <a:t>drag</a:t>
              </a:r>
              <a:r>
                <a:t>:</a:t>
              </a:r>
            </a:p>
            <a:p>
              <a:pPr>
                <a:spcBef>
                  <a:spcPts val="400"/>
                </a:spcBef>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Honda Insight 	0.25</a:t>
              </a:r>
              <a:endParaRPr sz="1600"/>
            </a:p>
            <a:p>
              <a:pPr>
                <a:spcBef>
                  <a:spcPts val="400"/>
                </a:spcBef>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Prius		0.26</a:t>
              </a:r>
            </a:p>
            <a:p>
              <a:pPr>
                <a:spcBef>
                  <a:spcPts val="400"/>
                </a:spcBef>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Renault 25	0.28</a:t>
              </a:r>
            </a:p>
            <a:p>
              <a:pPr>
                <a:spcBef>
                  <a:spcPts val="400"/>
                </a:spcBef>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Honda Civic	0.31</a:t>
              </a:r>
            </a:p>
            <a:p>
              <a:pPr>
                <a:spcBef>
                  <a:spcPts val="400"/>
                </a:spcBef>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Volkswagen Polo	0.32</a:t>
              </a:r>
            </a:p>
            <a:p>
              <a:pPr>
                <a:spcBef>
                  <a:spcPts val="400"/>
                </a:spcBef>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Peugeot 206	0.33</a:t>
              </a:r>
            </a:p>
            <a:p>
              <a:pPr>
                <a:spcBef>
                  <a:spcPts val="400"/>
                </a:spcBef>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Ford Siesta	0.34</a:t>
              </a:r>
            </a:p>
            <a:p>
              <a:pPr>
                <a:spcBef>
                  <a:spcPts val="400"/>
                </a:spcBef>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Audi TT		0.35</a:t>
              </a:r>
            </a:p>
            <a:p>
              <a:pPr>
                <a:spcBef>
                  <a:spcPts val="400"/>
                </a:spcBef>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Honda Civic	0.36</a:t>
              </a:r>
            </a:p>
            <a:p>
              <a:pPr>
                <a:spcBef>
                  <a:spcPts val="400"/>
                </a:spcBef>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Citroen 2CV	0.51</a:t>
              </a:r>
            </a:p>
          </p:txBody>
        </p:sp>
        <p:grpSp>
          <p:nvGrpSpPr>
            <p:cNvPr id="740" name="Group"/>
            <p:cNvGrpSpPr/>
            <p:nvPr/>
          </p:nvGrpSpPr>
          <p:grpSpPr>
            <a:xfrm>
              <a:off x="2717800" y="533400"/>
              <a:ext cx="939800" cy="4762500"/>
              <a:chOff x="0" y="0"/>
              <a:chExt cx="939800" cy="4762500"/>
            </a:xfrm>
          </p:grpSpPr>
          <p:pic>
            <p:nvPicPr>
              <p:cNvPr id="736" name="Picture 9" descr="Picture 9"/>
              <p:cNvPicPr>
                <a:picLocks noChangeAspect="1"/>
              </p:cNvPicPr>
              <p:nvPr/>
            </p:nvPicPr>
            <p:blipFill>
              <a:blip r:embed="rId2"/>
              <a:stretch>
                <a:fillRect/>
              </a:stretch>
            </p:blipFill>
            <p:spPr>
              <a:xfrm>
                <a:off x="101600" y="1917700"/>
                <a:ext cx="838200" cy="400992"/>
              </a:xfrm>
              <a:prstGeom prst="rect">
                <a:avLst/>
              </a:prstGeom>
              <a:ln w="12700" cap="flat">
                <a:noFill/>
                <a:miter lim="400000"/>
              </a:ln>
              <a:effectLst/>
            </p:spPr>
          </p:pic>
          <p:pic>
            <p:nvPicPr>
              <p:cNvPr id="737" name="Picture 10" descr="Picture 10"/>
              <p:cNvPicPr>
                <a:picLocks noChangeAspect="1"/>
              </p:cNvPicPr>
              <p:nvPr/>
            </p:nvPicPr>
            <p:blipFill>
              <a:blip r:embed="rId3"/>
              <a:srcRect l="2780" t="22268" r="2780" b="11134"/>
              <a:stretch>
                <a:fillRect/>
              </a:stretch>
            </p:blipFill>
            <p:spPr>
              <a:xfrm>
                <a:off x="101599" y="4319753"/>
                <a:ext cx="838201" cy="442748"/>
              </a:xfrm>
              <a:prstGeom prst="rect">
                <a:avLst/>
              </a:prstGeom>
              <a:ln w="12700" cap="flat">
                <a:noFill/>
                <a:miter lim="400000"/>
              </a:ln>
              <a:effectLst/>
            </p:spPr>
          </p:pic>
          <p:pic>
            <p:nvPicPr>
              <p:cNvPr id="738" name="Picture 19" descr="Picture 19"/>
              <p:cNvPicPr>
                <a:picLocks noChangeAspect="1"/>
              </p:cNvPicPr>
              <p:nvPr/>
            </p:nvPicPr>
            <p:blipFill>
              <a:blip r:embed="rId4"/>
              <a:stretch>
                <a:fillRect/>
              </a:stretch>
            </p:blipFill>
            <p:spPr>
              <a:xfrm>
                <a:off x="101600" y="3314700"/>
                <a:ext cx="760380" cy="533400"/>
              </a:xfrm>
              <a:prstGeom prst="rect">
                <a:avLst/>
              </a:prstGeom>
              <a:ln w="12700" cap="flat">
                <a:noFill/>
                <a:miter lim="400000"/>
              </a:ln>
              <a:effectLst/>
            </p:spPr>
          </p:pic>
          <p:pic>
            <p:nvPicPr>
              <p:cNvPr id="739" name="Picture 15" descr="Picture 15"/>
              <p:cNvPicPr>
                <a:picLocks noChangeAspect="1"/>
              </p:cNvPicPr>
              <p:nvPr/>
            </p:nvPicPr>
            <p:blipFill>
              <a:blip r:embed="rId5"/>
              <a:stretch>
                <a:fillRect/>
              </a:stretch>
            </p:blipFill>
            <p:spPr>
              <a:xfrm>
                <a:off x="0" y="0"/>
                <a:ext cx="939800" cy="409091"/>
              </a:xfrm>
              <a:prstGeom prst="rect">
                <a:avLst/>
              </a:prstGeom>
              <a:ln w="12700" cap="flat">
                <a:noFill/>
                <a:miter lim="400000"/>
              </a:ln>
              <a:effectLst/>
            </p:spPr>
          </p:pic>
        </p:grpSp>
      </p:grpSp>
      <p:sp>
        <p:nvSpPr>
          <p:cNvPr id="742" name="Rectangle 5"/>
          <p:cNvSpPr txBox="1"/>
          <p:nvPr/>
        </p:nvSpPr>
        <p:spPr>
          <a:xfrm>
            <a:off x="2273526" y="6447013"/>
            <a:ext cx="4634985" cy="35066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i="1">
                <a:solidFill>
                  <a:srgbClr val="FBC901"/>
                </a:solidFill>
                <a:latin typeface="+mn-lt"/>
                <a:ea typeface="+mn-ea"/>
                <a:cs typeface="+mn-cs"/>
                <a:sym typeface="Arial"/>
              </a:defRPr>
            </a:lvl1pPr>
          </a:lstStyle>
          <a:p>
            <a:r>
              <a:t>Thus moving onward to a discussion of:</a:t>
            </a:r>
          </a:p>
        </p:txBody>
      </p:sp>
      <p:sp>
        <p:nvSpPr>
          <p:cNvPr id="743" name="Rectangle 3"/>
          <p:cNvSpPr txBox="1"/>
          <p:nvPr/>
        </p:nvSpPr>
        <p:spPr>
          <a:xfrm>
            <a:off x="4375635" y="815522"/>
            <a:ext cx="4634984" cy="505728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tabLst>
                <a:tab pos="355600" algn="l"/>
                <a:tab pos="698500" algn="l"/>
              </a:tabLst>
              <a:defRPr>
                <a:solidFill>
                  <a:srgbClr val="FFFFFF"/>
                </a:solidFill>
                <a:effectLst>
                  <a:outerShdw blurRad="38100" dist="38100" dir="2700000" rotWithShape="0">
                    <a:srgbClr val="000000"/>
                  </a:outerShdw>
                </a:effectLst>
                <a:latin typeface="+mn-lt"/>
                <a:ea typeface="+mn-ea"/>
                <a:cs typeface="+mn-cs"/>
                <a:sym typeface="Arial"/>
              </a:defRPr>
            </a:pPr>
            <a:r>
              <a:t>For modern cars </a:t>
            </a:r>
            <a:r>
              <a:rPr b="0"/>
              <a:t>(unlike the Citroen 2CV)</a:t>
            </a:r>
            <a:r>
              <a:t>:</a:t>
            </a:r>
          </a:p>
          <a:p>
            <a:pPr>
              <a:spcBef>
                <a:spcPts val="400"/>
              </a:spcBef>
              <a:tabLst>
                <a:tab pos="355600" algn="l"/>
                <a:tab pos="698500" algn="l"/>
              </a:tabLst>
              <a:defRPr>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55600" algn="l"/>
                <a:tab pos="698500" algn="l"/>
              </a:tabLst>
              <a:defRPr b="0">
                <a:solidFill>
                  <a:srgbClr val="FFFFFF"/>
                </a:solidFill>
                <a:effectLst>
                  <a:outerShdw blurRad="38100" dist="38100" dir="2700000" rotWithShape="0">
                    <a:srgbClr val="000000"/>
                  </a:outerShdw>
                </a:effectLst>
                <a:latin typeface="+mn-lt"/>
                <a:ea typeface="+mn-ea"/>
                <a:cs typeface="+mn-cs"/>
                <a:sym typeface="Arial"/>
              </a:defRPr>
            </a:pPr>
            <a:r>
              <a:t>Streamlining =&gt; diminishing returns</a:t>
            </a:r>
          </a:p>
          <a:p>
            <a:pPr>
              <a:spcBef>
                <a:spcPts val="400"/>
              </a:spcBef>
              <a:tabLst>
                <a:tab pos="355600" algn="l"/>
                <a:tab pos="6985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55600" algn="l"/>
                <a:tab pos="698500" algn="l"/>
              </a:tabLst>
              <a:defRPr b="0">
                <a:solidFill>
                  <a:srgbClr val="FFFFFF"/>
                </a:solidFill>
                <a:effectLst>
                  <a:outerShdw blurRad="38100" dist="38100" dir="2700000" rotWithShape="0">
                    <a:srgbClr val="000000"/>
                  </a:outerShdw>
                </a:effectLst>
                <a:latin typeface="+mn-lt"/>
                <a:ea typeface="+mn-ea"/>
                <a:cs typeface="+mn-cs"/>
                <a:sym typeface="Arial"/>
              </a:defRPr>
            </a:pPr>
            <a:r>
              <a:t>   	Somewhat boxy Polo:  c</a:t>
            </a:r>
            <a:r>
              <a:rPr b="1" baseline="-25000"/>
              <a:t>drag</a:t>
            </a:r>
            <a:r>
              <a:t> = 0.32</a:t>
            </a:r>
          </a:p>
          <a:p>
            <a:pPr>
              <a:spcBef>
                <a:spcPts val="400"/>
              </a:spcBef>
              <a:tabLst>
                <a:tab pos="355600" algn="l"/>
                <a:tab pos="6985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55600" algn="l"/>
                <a:tab pos="698500" algn="l"/>
              </a:tabLst>
              <a:defRPr b="0">
                <a:solidFill>
                  <a:srgbClr val="FFFFFF"/>
                </a:solidFill>
                <a:effectLst>
                  <a:outerShdw blurRad="38100" dist="38100" dir="2700000" rotWithShape="0">
                    <a:srgbClr val="000000"/>
                  </a:outerShdw>
                </a:effectLst>
                <a:latin typeface="+mn-lt"/>
                <a:ea typeface="+mn-ea"/>
                <a:cs typeface="+mn-cs"/>
                <a:sym typeface="Arial"/>
              </a:defRPr>
            </a:pPr>
            <a:r>
              <a:t>   	Teardrop shaped Insight:  c</a:t>
            </a:r>
            <a:r>
              <a:rPr b="1" baseline="-25000"/>
              <a:t>drag</a:t>
            </a:r>
            <a:r>
              <a:t> = 0.25 </a:t>
            </a:r>
          </a:p>
          <a:p>
            <a:pPr>
              <a:spcBef>
                <a:spcPts val="400"/>
              </a:spcBef>
              <a:tabLst>
                <a:tab pos="355600" algn="l"/>
                <a:tab pos="6985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55600" algn="l"/>
                <a:tab pos="698500" algn="l"/>
              </a:tabLst>
              <a:defRPr b="0">
                <a:solidFill>
                  <a:srgbClr val="FFFFFF"/>
                </a:solidFill>
                <a:effectLst>
                  <a:outerShdw blurRad="38100" dist="38100" dir="2700000" rotWithShape="0">
                    <a:srgbClr val="000000"/>
                  </a:outerShdw>
                </a:effectLst>
                <a:latin typeface="+mn-lt"/>
                <a:ea typeface="+mn-ea"/>
                <a:cs typeface="+mn-cs"/>
                <a:sym typeface="Arial"/>
              </a:defRPr>
            </a:pPr>
            <a:r>
              <a:t>   	Total reduction is only ~ 20%</a:t>
            </a:r>
          </a:p>
          <a:p>
            <a:pPr>
              <a:spcBef>
                <a:spcPts val="400"/>
              </a:spcBef>
              <a:tabLst>
                <a:tab pos="355600" algn="l"/>
                <a:tab pos="698500" algn="l"/>
              </a:tabLst>
              <a:defRPr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55600" algn="l"/>
                <a:tab pos="698500" algn="l"/>
              </a:tabLst>
              <a:defRPr b="0">
                <a:solidFill>
                  <a:srgbClr val="FFFFFF"/>
                </a:solidFill>
                <a:effectLst>
                  <a:outerShdw blurRad="38100" dist="38100" dir="2700000" rotWithShape="0">
                    <a:srgbClr val="000000"/>
                  </a:outerShdw>
                </a:effectLst>
                <a:latin typeface="+mn-lt"/>
                <a:ea typeface="+mn-ea"/>
                <a:cs typeface="+mn-cs"/>
                <a:sym typeface="Arial"/>
              </a:defRPr>
            </a:pPr>
            <a:r>
              <a:t>Stronger improvement would require:</a:t>
            </a:r>
          </a:p>
          <a:p>
            <a:pPr>
              <a:spcBef>
                <a:spcPts val="400"/>
              </a:spcBef>
              <a:tabLst>
                <a:tab pos="355600" algn="l"/>
                <a:tab pos="6985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55600" algn="l"/>
                <a:tab pos="698500" algn="l"/>
              </a:tabLst>
              <a:defRPr b="0">
                <a:solidFill>
                  <a:srgbClr val="FFFFFF"/>
                </a:solidFill>
                <a:effectLst>
                  <a:outerShdw blurRad="38100" dist="38100" dir="2700000" rotWithShape="0">
                    <a:srgbClr val="000000"/>
                  </a:outerShdw>
                </a:effectLst>
                <a:latin typeface="+mn-lt"/>
                <a:ea typeface="+mn-ea"/>
                <a:cs typeface="+mn-cs"/>
                <a:sym typeface="Arial"/>
              </a:defRPr>
            </a:pPr>
            <a:r>
              <a:t>	Much longer (and hence heavier) cars</a:t>
            </a:r>
          </a:p>
          <a:p>
            <a:pPr>
              <a:spcBef>
                <a:spcPts val="400"/>
              </a:spcBef>
              <a:tabLst>
                <a:tab pos="355600" algn="l"/>
                <a:tab pos="6985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55600" algn="l"/>
                <a:tab pos="698500" algn="l"/>
              </a:tabLst>
              <a:defRPr b="0">
                <a:solidFill>
                  <a:srgbClr val="FFFFFF"/>
                </a:solidFill>
                <a:effectLst>
                  <a:outerShdw blurRad="38100" dist="38100" dir="2700000" rotWithShape="0">
                    <a:srgbClr val="000000"/>
                  </a:outerShdw>
                </a:effectLst>
                <a:latin typeface="+mn-lt"/>
                <a:ea typeface="+mn-ea"/>
                <a:cs typeface="+mn-cs"/>
                <a:sym typeface="Arial"/>
              </a:defRPr>
            </a:pPr>
            <a:r>
              <a:t>	Or much lower cars (as used in racing)</a:t>
            </a:r>
          </a:p>
          <a:p>
            <a:pPr>
              <a:spcBef>
                <a:spcPts val="400"/>
              </a:spcBef>
              <a:tabLst>
                <a:tab pos="355600" algn="l"/>
                <a:tab pos="6985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55600" algn="l"/>
                <a:tab pos="698500" algn="l"/>
              </a:tabLst>
              <a:defRPr b="0">
                <a:solidFill>
                  <a:srgbClr val="FFFFFF"/>
                </a:solidFill>
                <a:effectLst>
                  <a:outerShdw blurRad="38100" dist="38100" dir="2700000" rotWithShape="0">
                    <a:srgbClr val="000000"/>
                  </a:outerShdw>
                </a:effectLst>
                <a:latin typeface="+mn-lt"/>
                <a:ea typeface="+mn-ea"/>
                <a:cs typeface="+mn-cs"/>
                <a:sym typeface="Arial"/>
              </a:defRPr>
            </a:pPr>
            <a:r>
              <a:t>		With more difficult entry &amp; exit AND</a:t>
            </a:r>
          </a:p>
          <a:p>
            <a:pPr>
              <a:spcBef>
                <a:spcPts val="400"/>
              </a:spcBef>
              <a:tabLst>
                <a:tab pos="355600" algn="l"/>
                <a:tab pos="6985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55600" algn="l"/>
                <a:tab pos="698500" algn="l"/>
              </a:tabLst>
              <a:defRPr b="0">
                <a:solidFill>
                  <a:srgbClr val="FFFFFF"/>
                </a:solidFill>
                <a:effectLst>
                  <a:outerShdw blurRad="38100" dist="38100" dir="2700000" rotWithShape="0">
                    <a:srgbClr val="000000"/>
                  </a:outerShdw>
                </a:effectLst>
                <a:latin typeface="+mn-lt"/>
                <a:ea typeface="+mn-ea"/>
                <a:cs typeface="+mn-cs"/>
                <a:sym typeface="Arial"/>
              </a:defRPr>
            </a:pPr>
            <a:r>
              <a:t>		Much less passenger / cargo space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Rectangle 2"/>
          <p:cNvSpPr txBox="1">
            <a:spLocks noGrp="1"/>
          </p:cNvSpPr>
          <p:nvPr>
            <p:ph type="title"/>
          </p:nvPr>
        </p:nvSpPr>
        <p:spPr>
          <a:xfrm>
            <a:off x="304800" y="1790700"/>
            <a:ext cx="8534400" cy="2299418"/>
          </a:xfrm>
          <a:prstGeom prst="rect">
            <a:avLst/>
          </a:prstGeom>
        </p:spPr>
        <p:txBody>
          <a:bodyPr/>
          <a:lstStyle/>
          <a:p>
            <a:pPr>
              <a:defRPr sz="2200" b="1">
                <a:solidFill>
                  <a:srgbClr val="FBC901"/>
                </a:solidFill>
              </a:defRPr>
            </a:pPr>
            <a:r>
              <a:rPr>
                <a:solidFill>
                  <a:srgbClr val="66CC33"/>
                </a:solidFill>
              </a:rPr>
              <a:t>GREENer</a:t>
            </a:r>
            <a:r>
              <a:t> Cars &amp; Trucks:</a:t>
            </a:r>
          </a:p>
          <a:p>
            <a:pPr>
              <a:defRPr sz="2200" b="1">
                <a:solidFill>
                  <a:srgbClr val="FBC901"/>
                </a:solidFill>
              </a:defRPr>
            </a:pPr>
            <a:endParaRPr/>
          </a:p>
          <a:p>
            <a:pPr>
              <a:defRPr sz="2200" b="1">
                <a:solidFill>
                  <a:srgbClr val="FBC901"/>
                </a:solidFill>
              </a:defRPr>
            </a:pPr>
            <a:r>
              <a:t>Improving Internal Combustion Engines</a:t>
            </a:r>
          </a:p>
          <a:p>
            <a:pPr>
              <a:defRPr sz="2400" b="1">
                <a:solidFill>
                  <a:srgbClr val="FBC901"/>
                </a:solidFill>
              </a:defRPr>
            </a:pPr>
            <a:endParaRPr/>
          </a:p>
          <a:p>
            <a:pPr>
              <a:defRPr sz="1800" b="1">
                <a:solidFill>
                  <a:srgbClr val="FBC901"/>
                </a:solidFill>
              </a:defRPr>
            </a:pPr>
            <a:r>
              <a:t> (</a:t>
            </a:r>
            <a:r>
              <a:rPr b="0"/>
              <a:t>ICE Basics / Diesel vs. Gas / Fuel-Air Mix / Timing / Turbocharged Small ICEs)</a:t>
            </a:r>
          </a:p>
        </p:txBody>
      </p:sp>
      <p:sp>
        <p:nvSpPr>
          <p:cNvPr id="746"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Rectangle 5"/>
          <p:cNvSpPr txBox="1"/>
          <p:nvPr/>
        </p:nvSpPr>
        <p:spPr>
          <a:xfrm>
            <a:off x="729753" y="6533420"/>
            <a:ext cx="5112247"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Animated gif: http://www.kruse-ltc.com/Diesel/diesel_animation.html</a:t>
            </a:r>
          </a:p>
        </p:txBody>
      </p:sp>
      <p:sp>
        <p:nvSpPr>
          <p:cNvPr id="749" name="Rectangle 2"/>
          <p:cNvSpPr txBox="1">
            <a:spLocks noGrp="1"/>
          </p:cNvSpPr>
          <p:nvPr>
            <p:ph type="title"/>
          </p:nvPr>
        </p:nvSpPr>
        <p:spPr>
          <a:xfrm>
            <a:off x="304800" y="25399"/>
            <a:ext cx="8534400" cy="675219"/>
          </a:xfrm>
          <a:prstGeom prst="rect">
            <a:avLst/>
          </a:prstGeom>
        </p:spPr>
        <p:txBody>
          <a:bodyPr/>
          <a:lstStyle/>
          <a:p>
            <a:pPr>
              <a:defRPr b="1">
                <a:solidFill>
                  <a:srgbClr val="FBC901"/>
                </a:solidFill>
              </a:defRPr>
            </a:pPr>
            <a:r>
              <a:t>ICE Basics: </a:t>
            </a:r>
            <a:r>
              <a:rPr>
                <a:solidFill>
                  <a:srgbClr val="FFFFFF"/>
                </a:solidFill>
              </a:rPr>
              <a:t>The classic "4-stroke" Engine</a:t>
            </a:r>
          </a:p>
        </p:txBody>
      </p:sp>
      <p:sp>
        <p:nvSpPr>
          <p:cNvPr id="750" name="Rectangle 3"/>
          <p:cNvSpPr txBox="1">
            <a:spLocks noGrp="1"/>
          </p:cNvSpPr>
          <p:nvPr>
            <p:ph type="body" idx="1"/>
          </p:nvPr>
        </p:nvSpPr>
        <p:spPr>
          <a:xfrm>
            <a:off x="148431" y="757206"/>
            <a:ext cx="8995569" cy="5694226"/>
          </a:xfrm>
          <a:prstGeom prst="rect">
            <a:avLst/>
          </a:prstGeom>
        </p:spPr>
        <p:txBody>
          <a:bodyPr/>
          <a:lstStyle/>
          <a:p>
            <a:pPr defTabSz="905255">
              <a:tabLst>
                <a:tab pos="342900" algn="l"/>
                <a:tab pos="787400" algn="l"/>
                <a:tab pos="1244600" algn="l"/>
                <a:tab pos="1701800" algn="l"/>
                <a:tab pos="2146300" algn="l"/>
                <a:tab pos="2603500" algn="l"/>
              </a:tabLst>
              <a:defRPr sz="1782">
                <a:effectLst>
                  <a:outerShdw blurRad="37719" dist="37719" dir="2700000" rotWithShape="0">
                    <a:srgbClr val="000000"/>
                  </a:outerShdw>
                </a:effectLst>
              </a:defRPr>
            </a:pPr>
            <a:r>
              <a:rPr b="1">
                <a:solidFill>
                  <a:srgbClr val="FBC901"/>
                </a:solidFill>
              </a:rPr>
              <a:t>Piston</a:t>
            </a:r>
            <a:r>
              <a:t> within cylinder is tied by </a:t>
            </a:r>
            <a:r>
              <a:rPr b="1">
                <a:solidFill>
                  <a:srgbClr val="FBC901"/>
                </a:solidFill>
              </a:rPr>
              <a:t>connecting rod</a:t>
            </a:r>
            <a:r>
              <a:t> to rotating (wheel-driving) </a:t>
            </a:r>
            <a:r>
              <a:rPr b="1">
                <a:solidFill>
                  <a:srgbClr val="FBC901"/>
                </a:solidFill>
              </a:rPr>
              <a:t>crankshaft</a:t>
            </a:r>
          </a:p>
          <a:p>
            <a:pPr defTabSz="905255">
              <a:tabLst>
                <a:tab pos="342900" algn="l"/>
                <a:tab pos="787400" algn="l"/>
                <a:tab pos="1244600" algn="l"/>
                <a:tab pos="1701800" algn="l"/>
                <a:tab pos="2146300" algn="l"/>
                <a:tab pos="2603500" algn="l"/>
              </a:tabLst>
              <a:defRPr sz="494">
                <a:effectLst>
                  <a:outerShdw blurRad="37719" dist="37719" dir="2700000" rotWithShape="0">
                    <a:srgbClr val="000000"/>
                  </a:outerShdw>
                </a:effectLst>
              </a:defRPr>
            </a:pPr>
            <a:endParaRPr b="1">
              <a:solidFill>
                <a:srgbClr val="FBC901"/>
              </a:solidFill>
            </a:endParaRPr>
          </a:p>
          <a:p>
            <a:pPr defTabSz="905255">
              <a:tabLst>
                <a:tab pos="342900" algn="l"/>
                <a:tab pos="787400" algn="l"/>
                <a:tab pos="1244600" algn="l"/>
                <a:tab pos="1701800" algn="l"/>
                <a:tab pos="2146300" algn="l"/>
                <a:tab pos="2603500" algn="l"/>
              </a:tabLst>
              <a:defRPr sz="1782">
                <a:effectLst>
                  <a:outerShdw blurRad="37719" dist="37719" dir="2700000" rotWithShape="0">
                    <a:srgbClr val="000000"/>
                  </a:outerShdw>
                </a:effectLst>
              </a:defRPr>
            </a:pPr>
            <a:r>
              <a:t>Crankshaft is connected via a</a:t>
            </a:r>
            <a:r>
              <a:rPr b="1">
                <a:solidFill>
                  <a:srgbClr val="FBC901"/>
                </a:solidFill>
              </a:rPr>
              <a:t> timing belt </a:t>
            </a:r>
            <a:r>
              <a:t>to one or two</a:t>
            </a:r>
            <a:r>
              <a:rPr b="1">
                <a:solidFill>
                  <a:srgbClr val="FBC901"/>
                </a:solidFill>
              </a:rPr>
              <a:t> camshaft(s) </a:t>
            </a:r>
            <a:r>
              <a:t>(not shown)</a:t>
            </a:r>
          </a:p>
          <a:p>
            <a:pPr defTabSz="905255">
              <a:tabLst>
                <a:tab pos="342900" algn="l"/>
                <a:tab pos="787400" algn="l"/>
                <a:tab pos="1244600" algn="l"/>
                <a:tab pos="1701800" algn="l"/>
                <a:tab pos="2146300" algn="l"/>
                <a:tab pos="2603500" algn="l"/>
              </a:tabLst>
              <a:defRPr sz="494">
                <a:effectLst>
                  <a:outerShdw blurRad="37719" dist="37719" dir="2700000" rotWithShape="0">
                    <a:srgbClr val="000000"/>
                  </a:outerShdw>
                </a:effectLst>
              </a:defRPr>
            </a:pPr>
            <a:endParaRPr/>
          </a:p>
          <a:p>
            <a:pPr defTabSz="905255">
              <a:tabLst>
                <a:tab pos="342900" algn="l"/>
                <a:tab pos="787400" algn="l"/>
                <a:tab pos="1244600" algn="l"/>
                <a:tab pos="1701800" algn="l"/>
                <a:tab pos="2146300" algn="l"/>
                <a:tab pos="2603500" algn="l"/>
              </a:tabLst>
              <a:defRPr sz="1782">
                <a:effectLst>
                  <a:outerShdw blurRad="37719" dist="37719" dir="2700000" rotWithShape="0">
                    <a:srgbClr val="000000"/>
                  </a:outerShdw>
                </a:effectLst>
              </a:defRPr>
            </a:pPr>
            <a:r>
              <a:t>Cams (bumps) on camshaft(s) open one of </a:t>
            </a:r>
            <a:r>
              <a:rPr b="1">
                <a:solidFill>
                  <a:srgbClr val="FBC901"/>
                </a:solidFill>
              </a:rPr>
              <a:t>two types of valve</a:t>
            </a:r>
            <a:r>
              <a:t> in the cylinder roof</a:t>
            </a:r>
          </a:p>
          <a:p>
            <a:pPr defTabSz="905255">
              <a:tabLst>
                <a:tab pos="342900" algn="l"/>
                <a:tab pos="787400" algn="l"/>
                <a:tab pos="1244600" algn="l"/>
                <a:tab pos="1701800" algn="l"/>
                <a:tab pos="2146300" algn="l"/>
                <a:tab pos="2603500" algn="l"/>
              </a:tabLst>
              <a:defRPr sz="494">
                <a:effectLst>
                  <a:outerShdw blurRad="37719" dist="37719" dir="2700000" rotWithShape="0">
                    <a:srgbClr val="000000"/>
                  </a:outerShdw>
                </a:effectLst>
              </a:defRPr>
            </a:pPr>
            <a:endParaRPr/>
          </a:p>
          <a:p>
            <a:pPr defTabSz="905255">
              <a:tabLst>
                <a:tab pos="342900" algn="l"/>
                <a:tab pos="787400" algn="l"/>
                <a:tab pos="1244600" algn="l"/>
                <a:tab pos="1701800" algn="l"/>
                <a:tab pos="2146300" algn="l"/>
                <a:tab pos="2603500" algn="l"/>
              </a:tabLst>
              <a:defRPr sz="1782">
                <a:effectLst>
                  <a:outerShdw blurRad="37719" dist="37719" dir="2700000" rotWithShape="0">
                    <a:srgbClr val="000000"/>
                  </a:outerShdw>
                </a:effectLst>
              </a:defRPr>
            </a:pPr>
            <a:r>
              <a:rPr b="1"/>
              <a:t>Stroke 1: </a:t>
            </a:r>
            <a:r>
              <a:t>Piston falls, cam opens left valve(s), air OR fuel + air mixture is drawn inward</a:t>
            </a:r>
          </a:p>
          <a:p>
            <a:pPr defTabSz="905255">
              <a:tabLst>
                <a:tab pos="342900" algn="l"/>
                <a:tab pos="787400" algn="l"/>
                <a:tab pos="1244600" algn="l"/>
                <a:tab pos="1701800" algn="l"/>
                <a:tab pos="2146300" algn="l"/>
                <a:tab pos="2603500" algn="l"/>
              </a:tabLst>
              <a:defRPr sz="494">
                <a:effectLst>
                  <a:outerShdw blurRad="37719" dist="37719" dir="2700000" rotWithShape="0">
                    <a:srgbClr val="000000"/>
                  </a:outerShdw>
                </a:effectLst>
              </a:defRPr>
            </a:pPr>
            <a:r>
              <a:t>	</a:t>
            </a:r>
          </a:p>
          <a:p>
            <a:pPr defTabSz="905255">
              <a:tabLst>
                <a:tab pos="342900" algn="l"/>
                <a:tab pos="787400" algn="l"/>
                <a:tab pos="1244600" algn="l"/>
                <a:tab pos="1701800" algn="l"/>
                <a:tab pos="2146300" algn="l"/>
                <a:tab pos="2603500" algn="l"/>
              </a:tabLst>
              <a:defRPr sz="1782">
                <a:effectLst>
                  <a:outerShdw blurRad="37719" dist="37719" dir="2700000" rotWithShape="0">
                    <a:srgbClr val="000000"/>
                  </a:outerShdw>
                </a:effectLst>
              </a:defRPr>
            </a:pPr>
            <a:r>
              <a:rPr b="1"/>
              <a:t>Stroke 2:</a:t>
            </a:r>
            <a:r>
              <a:t> Valve closes, rising piston compresses and heats air or fuel + air mixture</a:t>
            </a:r>
          </a:p>
          <a:p>
            <a:pPr defTabSz="905255">
              <a:tabLst>
                <a:tab pos="342900" algn="l"/>
                <a:tab pos="787400" algn="l"/>
                <a:tab pos="1244600" algn="l"/>
                <a:tab pos="1701800" algn="l"/>
                <a:tab pos="2146300" algn="l"/>
                <a:tab pos="2603500" algn="l"/>
              </a:tabLst>
              <a:defRPr sz="494">
                <a:effectLst>
                  <a:outerShdw blurRad="37719" dist="37719" dir="2700000" rotWithShape="0">
                    <a:srgbClr val="000000"/>
                  </a:outerShdw>
                </a:effectLst>
              </a:defRPr>
            </a:pPr>
            <a:endParaRPr/>
          </a:p>
          <a:p>
            <a:pPr defTabSz="905255">
              <a:tabLst>
                <a:tab pos="342900" algn="l"/>
                <a:tab pos="787400" algn="l"/>
                <a:tab pos="1244600" algn="l"/>
                <a:tab pos="1701800" algn="l"/>
                <a:tab pos="2146300" algn="l"/>
                <a:tab pos="2603500" algn="l"/>
              </a:tabLst>
              <a:defRPr sz="1782">
                <a:effectLst>
                  <a:outerShdw blurRad="37719" dist="37719" dir="2700000" rotWithShape="0">
                    <a:srgbClr val="000000"/>
                  </a:outerShdw>
                </a:effectLst>
              </a:defRPr>
            </a:pPr>
            <a:r>
              <a:t>End of Stroke 2:	If not already added, fuel is then injected</a:t>
            </a:r>
          </a:p>
          <a:p>
            <a:pPr defTabSz="905255">
              <a:tabLst>
                <a:tab pos="342900" algn="l"/>
                <a:tab pos="787400" algn="l"/>
                <a:tab pos="1244600" algn="l"/>
                <a:tab pos="1701800" algn="l"/>
                <a:tab pos="2146300" algn="l"/>
                <a:tab pos="2603500" algn="l"/>
              </a:tabLst>
              <a:defRPr sz="494">
                <a:effectLst>
                  <a:outerShdw blurRad="37719" dist="37719" dir="2700000" rotWithShape="0">
                    <a:srgbClr val="000000"/>
                  </a:outerShdw>
                </a:effectLst>
              </a:defRPr>
            </a:pPr>
            <a:endParaRPr/>
          </a:p>
          <a:p>
            <a:pPr defTabSz="905255">
              <a:tabLst>
                <a:tab pos="342900" algn="l"/>
                <a:tab pos="787400" algn="l"/>
                <a:tab pos="1244600" algn="l"/>
                <a:tab pos="1701800" algn="l"/>
                <a:tab pos="2146300" algn="l"/>
                <a:tab pos="2603500" algn="l"/>
              </a:tabLst>
              <a:defRPr sz="1782">
                <a:effectLst>
                  <a:outerShdw blurRad="37719" dist="37719" dir="2700000" rotWithShape="0">
                    <a:srgbClr val="000000"/>
                  </a:outerShdw>
                </a:effectLst>
              </a:defRPr>
            </a:pPr>
            <a:r>
              <a:t>				Compressed fuel + air mixture is then ignited</a:t>
            </a:r>
          </a:p>
          <a:p>
            <a:pPr defTabSz="905255">
              <a:tabLst>
                <a:tab pos="342900" algn="l"/>
                <a:tab pos="787400" algn="l"/>
                <a:tab pos="1244600" algn="l"/>
                <a:tab pos="1701800" algn="l"/>
                <a:tab pos="2146300" algn="l"/>
                <a:tab pos="2603500" algn="l"/>
              </a:tabLst>
              <a:defRPr sz="494">
                <a:effectLst>
                  <a:outerShdw blurRad="37719" dist="37719" dir="2700000" rotWithShape="0">
                    <a:srgbClr val="000000"/>
                  </a:outerShdw>
                </a:effectLst>
              </a:defRPr>
            </a:pPr>
            <a:r>
              <a:t>	</a:t>
            </a:r>
          </a:p>
          <a:p>
            <a:pPr defTabSz="905255">
              <a:tabLst>
                <a:tab pos="342900" algn="l"/>
                <a:tab pos="787400" algn="l"/>
                <a:tab pos="1244600" algn="l"/>
                <a:tab pos="1701800" algn="l"/>
                <a:tab pos="2146300" algn="l"/>
                <a:tab pos="2603500" algn="l"/>
              </a:tabLst>
              <a:defRPr sz="1782">
                <a:effectLst>
                  <a:outerShdw blurRad="37719" dist="37719" dir="2700000" rotWithShape="0">
                    <a:srgbClr val="000000"/>
                  </a:outerShdw>
                </a:effectLst>
              </a:defRPr>
            </a:pPr>
            <a:r>
              <a:t>				</a:t>
            </a:r>
            <a:r>
              <a:rPr b="1"/>
              <a:t>vastly increasing</a:t>
            </a:r>
            <a:r>
              <a:t> its temperature &amp; pressure</a:t>
            </a:r>
          </a:p>
          <a:p>
            <a:pPr defTabSz="905255">
              <a:tabLst>
                <a:tab pos="342900" algn="l"/>
                <a:tab pos="787400" algn="l"/>
                <a:tab pos="1244600" algn="l"/>
                <a:tab pos="1701800" algn="l"/>
                <a:tab pos="2146300" algn="l"/>
                <a:tab pos="2603500" algn="l"/>
              </a:tabLst>
              <a:defRPr sz="494">
                <a:effectLst>
                  <a:outerShdw blurRad="37719" dist="37719" dir="2700000" rotWithShape="0">
                    <a:srgbClr val="000000"/>
                  </a:outerShdw>
                </a:effectLst>
              </a:defRPr>
            </a:pPr>
            <a:endParaRPr/>
          </a:p>
          <a:p>
            <a:pPr defTabSz="905255">
              <a:tabLst>
                <a:tab pos="342900" algn="l"/>
                <a:tab pos="787400" algn="l"/>
                <a:tab pos="1244600" algn="l"/>
                <a:tab pos="1701800" algn="l"/>
                <a:tab pos="2146300" algn="l"/>
                <a:tab pos="2603500" algn="l"/>
              </a:tabLst>
              <a:defRPr sz="1782">
                <a:effectLst>
                  <a:outerShdw blurRad="37719" dist="37719" dir="2700000" rotWithShape="0">
                    <a:srgbClr val="000000"/>
                  </a:outerShdw>
                </a:effectLst>
              </a:defRPr>
            </a:pPr>
            <a:r>
              <a:rPr b="1"/>
              <a:t>Stroke 3:</a:t>
            </a:r>
            <a:r>
              <a:t> High pressure drives piston back downward</a:t>
            </a:r>
          </a:p>
          <a:p>
            <a:pPr defTabSz="905255">
              <a:tabLst>
                <a:tab pos="342900" algn="l"/>
                <a:tab pos="787400" algn="l"/>
                <a:tab pos="1244600" algn="l"/>
                <a:tab pos="1701800" algn="l"/>
                <a:tab pos="2146300" algn="l"/>
                <a:tab pos="2603500" algn="l"/>
              </a:tabLst>
              <a:defRPr sz="494">
                <a:effectLst>
                  <a:outerShdw blurRad="37719" dist="37719" dir="2700000" rotWithShape="0">
                    <a:srgbClr val="000000"/>
                  </a:outerShdw>
                </a:effectLst>
              </a:defRPr>
            </a:pPr>
            <a:endParaRPr/>
          </a:p>
          <a:p>
            <a:pPr defTabSz="905255">
              <a:tabLst>
                <a:tab pos="342900" algn="l"/>
                <a:tab pos="787400" algn="l"/>
                <a:tab pos="1244600" algn="l"/>
                <a:tab pos="1701800" algn="l"/>
                <a:tab pos="2146300" algn="l"/>
                <a:tab pos="2603500" algn="l"/>
              </a:tabLst>
              <a:defRPr sz="1782">
                <a:effectLst>
                  <a:outerShdw blurRad="37719" dist="37719" dir="2700000" rotWithShape="0">
                    <a:srgbClr val="000000"/>
                  </a:outerShdw>
                </a:effectLst>
              </a:defRPr>
            </a:pPr>
            <a:r>
              <a:rPr b="1"/>
              <a:t>Stroke 4:</a:t>
            </a:r>
            <a:r>
              <a:t> Piston rises as cam on camshaft opens right valve(s)</a:t>
            </a:r>
          </a:p>
          <a:p>
            <a:pPr defTabSz="905255">
              <a:tabLst>
                <a:tab pos="342900" algn="l"/>
                <a:tab pos="787400" algn="l"/>
                <a:tab pos="1244600" algn="l"/>
                <a:tab pos="1701800" algn="l"/>
                <a:tab pos="2146300" algn="l"/>
                <a:tab pos="2603500" algn="l"/>
              </a:tabLst>
              <a:defRPr sz="494">
                <a:effectLst>
                  <a:outerShdw blurRad="37719" dist="37719" dir="2700000" rotWithShape="0">
                    <a:srgbClr val="000000"/>
                  </a:outerShdw>
                </a:effectLst>
              </a:defRPr>
            </a:pPr>
            <a:endParaRPr/>
          </a:p>
          <a:p>
            <a:pPr defTabSz="905255">
              <a:tabLst>
                <a:tab pos="342900" algn="l"/>
                <a:tab pos="787400" algn="l"/>
                <a:tab pos="1244600" algn="l"/>
                <a:tab pos="1701800" algn="l"/>
                <a:tab pos="2146300" algn="l"/>
                <a:tab pos="2603500" algn="l"/>
              </a:tabLst>
              <a:defRPr sz="1782">
                <a:effectLst>
                  <a:outerShdw blurRad="37719" dist="37719" dir="2700000" rotWithShape="0">
                    <a:srgbClr val="000000"/>
                  </a:outerShdw>
                </a:effectLst>
              </a:defRPr>
            </a:pPr>
            <a:r>
              <a:t>	allowing hot high-pressure exhaust gases to exit</a:t>
            </a:r>
          </a:p>
          <a:p>
            <a:pPr defTabSz="905255">
              <a:tabLst>
                <a:tab pos="342900" algn="l"/>
                <a:tab pos="787400" algn="l"/>
                <a:tab pos="1244600" algn="l"/>
                <a:tab pos="1701800" algn="l"/>
                <a:tab pos="2146300" algn="l"/>
                <a:tab pos="2603500" algn="l"/>
              </a:tabLst>
              <a:defRPr sz="494">
                <a:effectLst>
                  <a:outerShdw blurRad="37719" dist="37719" dir="2700000" rotWithShape="0">
                    <a:srgbClr val="000000"/>
                  </a:outerShdw>
                </a:effectLst>
              </a:defRPr>
            </a:pPr>
            <a:endParaRPr/>
          </a:p>
          <a:p>
            <a:pPr defTabSz="905255">
              <a:tabLst>
                <a:tab pos="342900" algn="l"/>
                <a:tab pos="787400" algn="l"/>
                <a:tab pos="1244600" algn="l"/>
                <a:tab pos="1701800" algn="l"/>
                <a:tab pos="2146300" algn="l"/>
                <a:tab pos="2603500" algn="l"/>
              </a:tabLst>
              <a:defRPr sz="1782">
                <a:effectLst>
                  <a:outerShdw blurRad="37719" dist="37719" dir="2700000" rotWithShape="0">
                    <a:srgbClr val="000000"/>
                  </a:outerShdw>
                </a:effectLst>
              </a:defRPr>
            </a:pPr>
            <a:r>
              <a:t>Near top of piston's stroke, the exhaust valve(s) closes </a:t>
            </a:r>
          </a:p>
          <a:p>
            <a:pPr defTabSz="905255">
              <a:tabLst>
                <a:tab pos="342900" algn="l"/>
                <a:tab pos="787400" algn="l"/>
                <a:tab pos="1244600" algn="l"/>
                <a:tab pos="1701800" algn="l"/>
                <a:tab pos="2146300" algn="l"/>
                <a:tab pos="2603500" algn="l"/>
              </a:tabLst>
              <a:defRPr sz="494">
                <a:effectLst>
                  <a:outerShdw blurRad="37719" dist="37719" dir="2700000" rotWithShape="0">
                    <a:srgbClr val="000000"/>
                  </a:outerShdw>
                </a:effectLst>
              </a:defRPr>
            </a:pPr>
            <a:endParaRPr/>
          </a:p>
          <a:p>
            <a:pPr defTabSz="905255">
              <a:tabLst>
                <a:tab pos="342900" algn="l"/>
                <a:tab pos="787400" algn="l"/>
                <a:tab pos="1244600" algn="l"/>
                <a:tab pos="1701800" algn="l"/>
                <a:tab pos="2146300" algn="l"/>
                <a:tab pos="2603500" algn="l"/>
              </a:tabLst>
              <a:defRPr sz="1782">
                <a:effectLst>
                  <a:outerShdw blurRad="37719" dist="37719" dir="2700000" rotWithShape="0">
                    <a:srgbClr val="000000"/>
                  </a:outerShdw>
                </a:effectLst>
              </a:defRPr>
            </a:pPr>
            <a:r>
              <a:t>	Back to Cycle #1, repeat as wanted or until fuel is gone</a:t>
            </a:r>
          </a:p>
        </p:txBody>
      </p:sp>
      <p:pic>
        <p:nvPicPr>
          <p:cNvPr id="751" name="wmKgPa.gif" descr="wmKgPa.gif"/>
          <p:cNvPicPr>
            <a:picLocks/>
          </p:cNvPicPr>
          <p:nvPr/>
        </p:nvPicPr>
        <p:blipFill>
          <a:blip r:embed="rId2"/>
          <a:stretch>
            <a:fillRect/>
          </a:stretch>
        </p:blipFill>
        <p:spPr>
          <a:xfrm>
            <a:off x="6936715" y="3287948"/>
            <a:ext cx="2025651" cy="3494027"/>
          </a:xfrm>
          <a:prstGeom prst="rect">
            <a:avLst/>
          </a:prstGeom>
          <a:ln w="12700">
            <a:miter lim="400000"/>
          </a:ln>
        </p:spPr>
      </p:pic>
      <p:sp>
        <p:nvSpPr>
          <p:cNvPr id="752" name="Rectangle 3"/>
          <p:cNvSpPr txBox="1"/>
          <p:nvPr/>
        </p:nvSpPr>
        <p:spPr>
          <a:xfrm>
            <a:off x="6941126" y="2979706"/>
            <a:ext cx="2025651" cy="41405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400"/>
              </a:spcBef>
              <a:tabLst>
                <a:tab pos="342900" algn="l"/>
                <a:tab pos="800100" algn="l"/>
                <a:tab pos="1257300" algn="l"/>
                <a:tab pos="1714500" algn="l"/>
                <a:tab pos="2171700" algn="l"/>
                <a:tab pos="2628900" algn="l"/>
              </a:tabLst>
              <a:defRPr sz="1400" b="0">
                <a:solidFill>
                  <a:srgbClr val="FFFFFF"/>
                </a:solidFill>
                <a:effectLst>
                  <a:outerShdw blurRad="38100" dist="38100" dir="2700000" rotWithShape="0">
                    <a:srgbClr val="000000"/>
                  </a:outerShdw>
                </a:effectLst>
                <a:latin typeface="+mn-lt"/>
                <a:ea typeface="+mn-ea"/>
                <a:cs typeface="+mn-cs"/>
                <a:sym typeface="Arial"/>
              </a:defRPr>
            </a:lvl1pPr>
          </a:lstStyle>
          <a:p>
            <a:r>
              <a:t>(PgDn to animate)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https://commons.wikimedia.org/wiki/File:4-Stroke-Engine-with-airflows_numbers.gif"/>
          <p:cNvSpPr txBox="1"/>
          <p:nvPr/>
        </p:nvSpPr>
        <p:spPr>
          <a:xfrm>
            <a:off x="119966" y="6555740"/>
            <a:ext cx="8762049" cy="28627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lvl1pPr algn="ctr">
              <a:defRPr sz="1400" b="0" i="1">
                <a:solidFill>
                  <a:srgbClr val="059797"/>
                </a:solidFill>
                <a:effectLst>
                  <a:outerShdw blurRad="38100" dist="38100" dir="2700000" rotWithShape="0">
                    <a:srgbClr val="000000"/>
                  </a:outerShdw>
                </a:effectLst>
                <a:latin typeface="+mn-lt"/>
                <a:ea typeface="+mn-ea"/>
                <a:cs typeface="+mn-cs"/>
                <a:sym typeface="Arial"/>
              </a:defRPr>
            </a:lvl1pPr>
          </a:lstStyle>
          <a:p>
            <a:r>
              <a:t>https://commons.wikimedia.org/wiki/File:4-Stroke-Engine-with-airflows_numbers.gif</a:t>
            </a:r>
          </a:p>
        </p:txBody>
      </p:sp>
      <p:sp>
        <p:nvSpPr>
          <p:cNvPr id="755" name="Labeled parts of a gasoline Spark Ignition Internal Combustion Engine (SI-ICE):…"/>
          <p:cNvSpPr txBox="1">
            <a:spLocks noGrp="1"/>
          </p:cNvSpPr>
          <p:nvPr>
            <p:ph type="title"/>
          </p:nvPr>
        </p:nvSpPr>
        <p:spPr>
          <a:xfrm>
            <a:off x="-42995" y="15989"/>
            <a:ext cx="9204590" cy="846461"/>
          </a:xfrm>
          <a:prstGeom prst="rect">
            <a:avLst/>
          </a:prstGeom>
        </p:spPr>
        <p:txBody>
          <a:bodyPr/>
          <a:lstStyle/>
          <a:p>
            <a:pPr>
              <a:defRPr sz="1900"/>
            </a:pPr>
            <a:r>
              <a:t>Labeled parts of a</a:t>
            </a:r>
            <a:r>
              <a:rPr b="1">
                <a:solidFill>
                  <a:srgbClr val="FBC901"/>
                </a:solidFill>
              </a:rPr>
              <a:t> gasoline Spark Ignition Internal Combustion Engine (SI-ICE)</a:t>
            </a:r>
            <a:r>
              <a:t>:</a:t>
            </a:r>
            <a:endParaRPr b="1">
              <a:solidFill>
                <a:srgbClr val="FBC901"/>
              </a:solidFill>
            </a:endParaRPr>
          </a:p>
          <a:p>
            <a:pPr>
              <a:defRPr sz="400"/>
            </a:pPr>
            <a:endParaRPr/>
          </a:p>
          <a:p>
            <a:pPr>
              <a:defRPr sz="400"/>
            </a:pPr>
            <a:endParaRPr/>
          </a:p>
          <a:p>
            <a:pPr>
              <a:defRPr sz="1700"/>
            </a:pPr>
            <a:r>
              <a:t>(</a:t>
            </a:r>
            <a:r>
              <a:rPr b="1"/>
              <a:t>PgDn</a:t>
            </a:r>
            <a:r>
              <a:t> to animate)</a:t>
            </a:r>
          </a:p>
        </p:txBody>
      </p:sp>
      <p:pic>
        <p:nvPicPr>
          <p:cNvPr id="756" name="4-Stroke-Engine-with-airflows_numbers.gif" descr="4-Stroke-Engine-with-airflows_numbers.gif"/>
          <p:cNvPicPr>
            <a:picLocks/>
          </p:cNvPicPr>
          <p:nvPr/>
        </p:nvPicPr>
        <p:blipFill>
          <a:blip r:embed="rId2"/>
          <a:stretch>
            <a:fillRect/>
          </a:stretch>
        </p:blipFill>
        <p:spPr>
          <a:xfrm>
            <a:off x="3252708" y="2134014"/>
            <a:ext cx="3044984" cy="4239996"/>
          </a:xfrm>
          <a:prstGeom prst="rect">
            <a:avLst/>
          </a:prstGeom>
          <a:ln w="12700">
            <a:miter lim="400000"/>
          </a:ln>
        </p:spPr>
      </p:pic>
      <p:grpSp>
        <p:nvGrpSpPr>
          <p:cNvPr id="774" name="Group"/>
          <p:cNvGrpSpPr/>
          <p:nvPr/>
        </p:nvGrpSpPr>
        <p:grpSpPr>
          <a:xfrm>
            <a:off x="77240" y="962729"/>
            <a:ext cx="8964119" cy="5370190"/>
            <a:chOff x="0" y="0"/>
            <a:chExt cx="8964117" cy="5370189"/>
          </a:xfrm>
        </p:grpSpPr>
        <p:sp>
          <p:nvSpPr>
            <p:cNvPr id="757" name="Carburetor…"/>
            <p:cNvSpPr txBox="1"/>
            <p:nvPr/>
          </p:nvSpPr>
          <p:spPr>
            <a:xfrm>
              <a:off x="397312" y="1396386"/>
              <a:ext cx="2161863" cy="64854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ctr">
                <a:defRPr i="1">
                  <a:solidFill>
                    <a:srgbClr val="FBC901"/>
                  </a:solidFill>
                  <a:effectLst>
                    <a:outerShdw blurRad="38100" dist="38100" dir="2700000" rotWithShape="0">
                      <a:srgbClr val="000000"/>
                    </a:outerShdw>
                  </a:effectLst>
                  <a:latin typeface="+mn-lt"/>
                  <a:ea typeface="+mn-ea"/>
                  <a:cs typeface="+mn-cs"/>
                  <a:sym typeface="Arial"/>
                </a:defRPr>
              </a:pPr>
              <a:r>
                <a:t>Carburetor</a:t>
              </a:r>
            </a:p>
            <a:p>
              <a:pPr algn="ctr">
                <a:defRPr b="0" i="1">
                  <a:solidFill>
                    <a:srgbClr val="FFFFFF"/>
                  </a:solidFill>
                  <a:effectLst>
                    <a:outerShdw blurRad="38100" dist="38100" dir="2700000" rotWithShape="0">
                      <a:srgbClr val="000000"/>
                    </a:outerShdw>
                  </a:effectLst>
                  <a:latin typeface="+mn-lt"/>
                  <a:ea typeface="+mn-ea"/>
                  <a:cs typeface="+mn-cs"/>
                  <a:sym typeface="Arial"/>
                </a:defRPr>
              </a:pPr>
              <a:r>
                <a:t>mixing fuel with air</a:t>
              </a:r>
            </a:p>
          </p:txBody>
        </p:sp>
        <p:sp>
          <p:nvSpPr>
            <p:cNvPr id="758" name="Intake Valve (1 or 2)…"/>
            <p:cNvSpPr txBox="1"/>
            <p:nvPr/>
          </p:nvSpPr>
          <p:spPr>
            <a:xfrm>
              <a:off x="805638" y="0"/>
              <a:ext cx="3044984" cy="64854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ctr" defTabSz="896111">
                <a:defRPr sz="1764" i="1">
                  <a:solidFill>
                    <a:srgbClr val="FBC901"/>
                  </a:solidFill>
                  <a:effectLst>
                    <a:outerShdw blurRad="37338" dist="37338" dir="2700000" rotWithShape="0">
                      <a:srgbClr val="000000"/>
                    </a:outerShdw>
                  </a:effectLst>
                  <a:latin typeface="+mn-lt"/>
                  <a:ea typeface="+mn-ea"/>
                  <a:cs typeface="+mn-cs"/>
                  <a:sym typeface="Arial"/>
                </a:defRPr>
              </a:pPr>
              <a:r>
                <a:t>Intake Valve (1 or 2)</a:t>
              </a:r>
            </a:p>
            <a:p>
              <a:pPr algn="ctr" defTabSz="896111">
                <a:defRPr sz="1764" b="0" i="1">
                  <a:solidFill>
                    <a:srgbClr val="FFFFFF"/>
                  </a:solidFill>
                  <a:effectLst>
                    <a:outerShdw blurRad="37338" dist="37338" dir="2700000" rotWithShape="0">
                      <a:srgbClr val="000000"/>
                    </a:outerShdw>
                  </a:effectLst>
                  <a:latin typeface="+mn-lt"/>
                  <a:ea typeface="+mn-ea"/>
                  <a:cs typeface="+mn-cs"/>
                  <a:sym typeface="Arial"/>
                </a:defRPr>
              </a:pPr>
              <a:r>
                <a:t>driven up &amp; down by one cam</a:t>
              </a:r>
            </a:p>
          </p:txBody>
        </p:sp>
        <p:sp>
          <p:nvSpPr>
            <p:cNvPr id="759" name="Exhaust Valve (1 or 2)…"/>
            <p:cNvSpPr txBox="1"/>
            <p:nvPr/>
          </p:nvSpPr>
          <p:spPr>
            <a:xfrm>
              <a:off x="5477392" y="-1"/>
              <a:ext cx="3486726" cy="64854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ctr">
                <a:defRPr i="1">
                  <a:solidFill>
                    <a:srgbClr val="FBC901"/>
                  </a:solidFill>
                  <a:effectLst>
                    <a:outerShdw blurRad="38100" dist="38100" dir="2700000" rotWithShape="0">
                      <a:srgbClr val="000000"/>
                    </a:outerShdw>
                  </a:effectLst>
                  <a:latin typeface="+mn-lt"/>
                  <a:ea typeface="+mn-ea"/>
                  <a:cs typeface="+mn-cs"/>
                  <a:sym typeface="Arial"/>
                </a:defRPr>
              </a:pPr>
              <a:r>
                <a:t>Exhaust Valve (1 or 2)</a:t>
              </a:r>
            </a:p>
            <a:p>
              <a:pPr algn="ctr">
                <a:defRPr b="0" i="1">
                  <a:solidFill>
                    <a:srgbClr val="FFFFFF"/>
                  </a:solidFill>
                  <a:effectLst>
                    <a:outerShdw blurRad="38100" dist="38100" dir="2700000" rotWithShape="0">
                      <a:srgbClr val="000000"/>
                    </a:outerShdw>
                  </a:effectLst>
                  <a:latin typeface="+mn-lt"/>
                  <a:ea typeface="+mn-ea"/>
                  <a:cs typeface="+mn-cs"/>
                  <a:sym typeface="Arial"/>
                </a:defRPr>
              </a:pPr>
              <a:r>
                <a:t>driven up &amp; down by other cam</a:t>
              </a:r>
            </a:p>
          </p:txBody>
        </p:sp>
        <p:sp>
          <p:nvSpPr>
            <p:cNvPr id="760" name="Piston…"/>
            <p:cNvSpPr txBox="1"/>
            <p:nvPr/>
          </p:nvSpPr>
          <p:spPr>
            <a:xfrm>
              <a:off x="0" y="2490931"/>
              <a:ext cx="2865667" cy="218361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ctr">
                <a:defRPr i="1">
                  <a:solidFill>
                    <a:srgbClr val="FBC901"/>
                  </a:solidFill>
                  <a:effectLst>
                    <a:outerShdw blurRad="38100" dist="38100" dir="2700000" rotWithShape="0">
                      <a:srgbClr val="000000"/>
                    </a:outerShdw>
                  </a:effectLst>
                  <a:latin typeface="+mn-lt"/>
                  <a:ea typeface="+mn-ea"/>
                  <a:cs typeface="+mn-cs"/>
                  <a:sym typeface="Arial"/>
                </a:defRPr>
              </a:pPr>
              <a:r>
                <a:t>Piston</a:t>
              </a:r>
            </a:p>
            <a:p>
              <a:pPr algn="ctr">
                <a:defRPr sz="2000" i="1">
                  <a:solidFill>
                    <a:srgbClr val="FBC901"/>
                  </a:solidFill>
                  <a:effectLst>
                    <a:outerShdw blurRad="38100" dist="38100" dir="2700000" rotWithShape="0">
                      <a:srgbClr val="000000"/>
                    </a:outerShdw>
                  </a:effectLst>
                  <a:latin typeface="+mn-lt"/>
                  <a:ea typeface="+mn-ea"/>
                  <a:cs typeface="+mn-cs"/>
                  <a:sym typeface="Arial"/>
                </a:defRPr>
              </a:pPr>
              <a:endParaRPr/>
            </a:p>
            <a:p>
              <a:pPr algn="ctr">
                <a:defRPr i="1">
                  <a:solidFill>
                    <a:srgbClr val="FBC901"/>
                  </a:solidFill>
                  <a:effectLst>
                    <a:outerShdw blurRad="38100" dist="38100" dir="2700000" rotWithShape="0">
                      <a:srgbClr val="000000"/>
                    </a:outerShdw>
                  </a:effectLst>
                  <a:latin typeface="+mn-lt"/>
                  <a:ea typeface="+mn-ea"/>
                  <a:cs typeface="+mn-cs"/>
                  <a:sym typeface="Arial"/>
                </a:defRPr>
              </a:pPr>
              <a:r>
                <a:t>Connecting Rod</a:t>
              </a:r>
            </a:p>
            <a:p>
              <a:pPr algn="ctr">
                <a:defRPr sz="2000" b="0" i="1">
                  <a:solidFill>
                    <a:srgbClr val="FFFFFF"/>
                  </a:solidFill>
                  <a:effectLst>
                    <a:outerShdw blurRad="38100" dist="38100" dir="2700000" rotWithShape="0">
                      <a:srgbClr val="000000"/>
                    </a:outerShdw>
                  </a:effectLst>
                  <a:latin typeface="+mn-lt"/>
                  <a:ea typeface="+mn-ea"/>
                  <a:cs typeface="+mn-cs"/>
                  <a:sym typeface="Arial"/>
                </a:defRPr>
              </a:pPr>
              <a:endParaRPr/>
            </a:p>
            <a:p>
              <a:pPr algn="ctr">
                <a:defRPr i="1">
                  <a:solidFill>
                    <a:srgbClr val="FBC901"/>
                  </a:solidFill>
                  <a:effectLst>
                    <a:outerShdw blurRad="38100" dist="38100" dir="2700000" rotWithShape="0">
                      <a:srgbClr val="000000"/>
                    </a:outerShdw>
                  </a:effectLst>
                  <a:latin typeface="+mn-lt"/>
                  <a:ea typeface="+mn-ea"/>
                  <a:cs typeface="+mn-cs"/>
                  <a:sym typeface="Arial"/>
                </a:defRPr>
              </a:pPr>
              <a:r>
                <a:t>Engine Crankshaft</a:t>
              </a:r>
            </a:p>
          </p:txBody>
        </p:sp>
        <p:sp>
          <p:nvSpPr>
            <p:cNvPr id="761" name="Exhaust Pipe"/>
            <p:cNvSpPr txBox="1"/>
            <p:nvPr/>
          </p:nvSpPr>
          <p:spPr>
            <a:xfrm>
              <a:off x="6563947" y="2098285"/>
              <a:ext cx="1934515" cy="64854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a:defRPr i="1">
                  <a:solidFill>
                    <a:srgbClr val="FBC901"/>
                  </a:solidFill>
                  <a:effectLst>
                    <a:outerShdw blurRad="38100" dist="38100" dir="2700000" rotWithShape="0">
                      <a:srgbClr val="000000"/>
                    </a:outerShdw>
                  </a:effectLst>
                  <a:latin typeface="+mn-lt"/>
                  <a:ea typeface="+mn-ea"/>
                  <a:cs typeface="+mn-cs"/>
                  <a:sym typeface="Arial"/>
                </a:defRPr>
              </a:lvl1pPr>
            </a:lstStyle>
            <a:p>
              <a:r>
                <a:t>Exhaust Pipe</a:t>
              </a:r>
            </a:p>
          </p:txBody>
        </p:sp>
        <p:sp>
          <p:nvSpPr>
            <p:cNvPr id="762" name="Exhaust Muffler"/>
            <p:cNvSpPr txBox="1"/>
            <p:nvPr/>
          </p:nvSpPr>
          <p:spPr>
            <a:xfrm>
              <a:off x="6881894" y="2945816"/>
              <a:ext cx="1934515" cy="64854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a:defRPr i="1">
                  <a:solidFill>
                    <a:srgbClr val="FBC901"/>
                  </a:solidFill>
                  <a:effectLst>
                    <a:outerShdw blurRad="38100" dist="38100" dir="2700000" rotWithShape="0">
                      <a:srgbClr val="000000"/>
                    </a:outerShdw>
                  </a:effectLst>
                  <a:latin typeface="+mn-lt"/>
                  <a:ea typeface="+mn-ea"/>
                  <a:cs typeface="+mn-cs"/>
                  <a:sym typeface="Arial"/>
                </a:defRPr>
              </a:lvl1pPr>
            </a:lstStyle>
            <a:p>
              <a:r>
                <a:t>Exhaust Muffler</a:t>
              </a:r>
            </a:p>
          </p:txBody>
        </p:sp>
        <p:sp>
          <p:nvSpPr>
            <p:cNvPr id="763" name="Spark…"/>
            <p:cNvSpPr txBox="1"/>
            <p:nvPr/>
          </p:nvSpPr>
          <p:spPr>
            <a:xfrm>
              <a:off x="4253228" y="295751"/>
              <a:ext cx="923157" cy="64854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ctr">
                <a:defRPr i="1">
                  <a:solidFill>
                    <a:srgbClr val="FF6600"/>
                  </a:solidFill>
                  <a:effectLst>
                    <a:outerShdw blurRad="38100" dist="38100" dir="2700000" rotWithShape="0">
                      <a:srgbClr val="000000"/>
                    </a:outerShdw>
                  </a:effectLst>
                  <a:latin typeface="+mn-lt"/>
                  <a:ea typeface="+mn-ea"/>
                  <a:cs typeface="+mn-cs"/>
                  <a:sym typeface="Arial"/>
                </a:defRPr>
              </a:pPr>
              <a:r>
                <a:t>Spark</a:t>
              </a:r>
            </a:p>
            <a:p>
              <a:pPr algn="ctr">
                <a:defRPr i="1">
                  <a:solidFill>
                    <a:srgbClr val="FF6600"/>
                  </a:solidFill>
                  <a:effectLst>
                    <a:outerShdw blurRad="38100" dist="38100" dir="2700000" rotWithShape="0">
                      <a:srgbClr val="000000"/>
                    </a:outerShdw>
                  </a:effectLst>
                  <a:latin typeface="+mn-lt"/>
                  <a:ea typeface="+mn-ea"/>
                  <a:cs typeface="+mn-cs"/>
                  <a:sym typeface="Arial"/>
                </a:defRPr>
              </a:pPr>
              <a:r>
                <a:t>Plug</a:t>
              </a:r>
            </a:p>
          </p:txBody>
        </p:sp>
        <p:sp>
          <p:nvSpPr>
            <p:cNvPr id="764" name="Line"/>
            <p:cNvSpPr/>
            <p:nvPr/>
          </p:nvSpPr>
          <p:spPr>
            <a:xfrm flipH="1" flipV="1">
              <a:off x="3848012" y="702898"/>
              <a:ext cx="311891" cy="788473"/>
            </a:xfrm>
            <a:prstGeom prst="line">
              <a:avLst/>
            </a:prstGeom>
            <a:noFill/>
            <a:ln w="508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65" name="Line"/>
            <p:cNvSpPr/>
            <p:nvPr/>
          </p:nvSpPr>
          <p:spPr>
            <a:xfrm flipV="1">
              <a:off x="4714183" y="1082500"/>
              <a:ext cx="1" cy="767169"/>
            </a:xfrm>
            <a:prstGeom prst="line">
              <a:avLst/>
            </a:prstGeom>
            <a:noFill/>
            <a:ln w="508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66" name="Line"/>
            <p:cNvSpPr/>
            <p:nvPr/>
          </p:nvSpPr>
          <p:spPr>
            <a:xfrm flipV="1">
              <a:off x="5293778" y="680904"/>
              <a:ext cx="338083" cy="791892"/>
            </a:xfrm>
            <a:prstGeom prst="line">
              <a:avLst/>
            </a:prstGeom>
            <a:noFill/>
            <a:ln w="508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67" name="Line"/>
            <p:cNvSpPr/>
            <p:nvPr/>
          </p:nvSpPr>
          <p:spPr>
            <a:xfrm>
              <a:off x="2592779" y="1674722"/>
              <a:ext cx="540531" cy="1"/>
            </a:xfrm>
            <a:prstGeom prst="line">
              <a:avLst/>
            </a:prstGeom>
            <a:noFill/>
            <a:ln w="508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68" name="Line"/>
            <p:cNvSpPr/>
            <p:nvPr/>
          </p:nvSpPr>
          <p:spPr>
            <a:xfrm flipH="1">
              <a:off x="2141153" y="3051564"/>
              <a:ext cx="1443784" cy="1"/>
            </a:xfrm>
            <a:prstGeom prst="line">
              <a:avLst/>
            </a:prstGeom>
            <a:noFill/>
            <a:ln w="508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69" name="Line"/>
            <p:cNvSpPr/>
            <p:nvPr/>
          </p:nvSpPr>
          <p:spPr>
            <a:xfrm flipH="1">
              <a:off x="2742050" y="4169319"/>
              <a:ext cx="923156" cy="1"/>
            </a:xfrm>
            <a:prstGeom prst="line">
              <a:avLst/>
            </a:prstGeom>
            <a:noFill/>
            <a:ln w="508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70" name="Line"/>
            <p:cNvSpPr/>
            <p:nvPr/>
          </p:nvSpPr>
          <p:spPr>
            <a:xfrm flipH="1">
              <a:off x="6049882" y="2436116"/>
              <a:ext cx="616731" cy="1"/>
            </a:xfrm>
            <a:prstGeom prst="line">
              <a:avLst/>
            </a:prstGeom>
            <a:noFill/>
            <a:ln w="508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71" name="Line"/>
            <p:cNvSpPr/>
            <p:nvPr/>
          </p:nvSpPr>
          <p:spPr>
            <a:xfrm flipH="1">
              <a:off x="6028670" y="3278117"/>
              <a:ext cx="659156" cy="1"/>
            </a:xfrm>
            <a:prstGeom prst="line">
              <a:avLst/>
            </a:prstGeom>
            <a:noFill/>
            <a:ln w="508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72" name="Line"/>
            <p:cNvSpPr/>
            <p:nvPr/>
          </p:nvSpPr>
          <p:spPr>
            <a:xfrm flipH="1">
              <a:off x="2564250" y="3591888"/>
              <a:ext cx="1042221" cy="1"/>
            </a:xfrm>
            <a:prstGeom prst="line">
              <a:avLst/>
            </a:prstGeom>
            <a:noFill/>
            <a:ln w="508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73" name="Stroke # ="/>
            <p:cNvSpPr txBox="1"/>
            <p:nvPr/>
          </p:nvSpPr>
          <p:spPr>
            <a:xfrm>
              <a:off x="1306147" y="4721644"/>
              <a:ext cx="1934515" cy="64854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a:defRPr i="1">
                  <a:solidFill>
                    <a:srgbClr val="FBC901"/>
                  </a:solidFill>
                  <a:effectLst>
                    <a:outerShdw blurRad="38100" dist="38100" dir="2700000" rotWithShape="0">
                      <a:srgbClr val="000000"/>
                    </a:outerShdw>
                  </a:effectLst>
                  <a:latin typeface="+mn-lt"/>
                  <a:ea typeface="+mn-ea"/>
                  <a:cs typeface="+mn-cs"/>
                  <a:sym typeface="Arial"/>
                </a:defRPr>
              </a:lvl1pPr>
            </a:lstStyle>
            <a:p>
              <a:r>
                <a:t>Stroke # = </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From: https://commons.wikimedia.org/wiki/File:4-Stroke-Engine-with-airflows_numbers.gif"/>
          <p:cNvSpPr txBox="1">
            <a:spLocks noGrp="1"/>
          </p:cNvSpPr>
          <p:nvPr>
            <p:ph type="title"/>
          </p:nvPr>
        </p:nvSpPr>
        <p:spPr>
          <a:xfrm>
            <a:off x="-6722" y="6512662"/>
            <a:ext cx="6728631" cy="357019"/>
          </a:xfrm>
          <a:prstGeom prst="rect">
            <a:avLst/>
          </a:prstGeom>
        </p:spPr>
        <p:txBody>
          <a:bodyPr/>
          <a:lstStyle>
            <a:lvl1pPr>
              <a:defRPr sz="1300">
                <a:solidFill>
                  <a:srgbClr val="059797"/>
                </a:solidFill>
              </a:defRPr>
            </a:lvl1pPr>
          </a:lstStyle>
          <a:p>
            <a:r>
              <a:t>From: https://commons.wikimedia.org/wiki/File:4-Stroke-Engine-with-airflows_numbers.gif</a:t>
            </a:r>
          </a:p>
        </p:txBody>
      </p:sp>
      <p:sp>
        <p:nvSpPr>
          <p:cNvPr id="777" name="In stop action:"/>
          <p:cNvSpPr txBox="1"/>
          <p:nvPr/>
        </p:nvSpPr>
        <p:spPr>
          <a:xfrm>
            <a:off x="304800" y="50800"/>
            <a:ext cx="8534400" cy="50920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2200" b="0" i="1">
                <a:solidFill>
                  <a:srgbClr val="FFFFFF"/>
                </a:solidFill>
                <a:effectLst>
                  <a:outerShdw blurRad="38100" dist="38100" dir="2700000" rotWithShape="0">
                    <a:srgbClr val="000000"/>
                  </a:outerShdw>
                </a:effectLst>
                <a:latin typeface="+mn-lt"/>
                <a:ea typeface="+mn-ea"/>
                <a:cs typeface="+mn-cs"/>
                <a:sym typeface="Arial"/>
              </a:defRPr>
            </a:lvl1pPr>
          </a:lstStyle>
          <a:p>
            <a:r>
              <a:t>In stop action:</a:t>
            </a:r>
          </a:p>
        </p:txBody>
      </p:sp>
      <p:grpSp>
        <p:nvGrpSpPr>
          <p:cNvPr id="793" name="Group"/>
          <p:cNvGrpSpPr/>
          <p:nvPr/>
        </p:nvGrpSpPr>
        <p:grpSpPr>
          <a:xfrm>
            <a:off x="42118" y="485692"/>
            <a:ext cx="9074823" cy="5988257"/>
            <a:chOff x="0" y="0"/>
            <a:chExt cx="9074822" cy="5988256"/>
          </a:xfrm>
        </p:grpSpPr>
        <p:pic>
          <p:nvPicPr>
            <p:cNvPr id="778" name="4-Stroke-Engine-with-airflows_numbers- 1 intake downstroke.gif" descr="4-Stroke-Engine-with-airflows_numbers- 1 intake downstroke.gif"/>
            <p:cNvPicPr>
              <a:picLocks noChangeAspect="1"/>
            </p:cNvPicPr>
            <p:nvPr/>
          </p:nvPicPr>
          <p:blipFill>
            <a:blip r:embed="rId2"/>
            <a:stretch>
              <a:fillRect/>
            </a:stretch>
          </p:blipFill>
          <p:spPr>
            <a:xfrm>
              <a:off x="38100" y="0"/>
              <a:ext cx="1570789" cy="2187250"/>
            </a:xfrm>
            <a:prstGeom prst="rect">
              <a:avLst/>
            </a:prstGeom>
            <a:ln w="12700" cap="flat">
              <a:noFill/>
              <a:miter lim="400000"/>
            </a:ln>
            <a:effectLst/>
          </p:spPr>
        </p:pic>
        <p:pic>
          <p:nvPicPr>
            <p:cNvPr id="779" name="4-Stroke-Engine-with-airflows_numbers- 2 compression upstroke.gif" descr="4-Stroke-Engine-with-airflows_numbers- 2 compression upstroke.gif"/>
            <p:cNvPicPr>
              <a:picLocks noChangeAspect="1"/>
            </p:cNvPicPr>
            <p:nvPr/>
          </p:nvPicPr>
          <p:blipFill>
            <a:blip r:embed="rId3"/>
            <a:stretch>
              <a:fillRect/>
            </a:stretch>
          </p:blipFill>
          <p:spPr>
            <a:xfrm>
              <a:off x="1891421" y="481062"/>
              <a:ext cx="1570790" cy="2187251"/>
            </a:xfrm>
            <a:prstGeom prst="rect">
              <a:avLst/>
            </a:prstGeom>
            <a:ln w="12700" cap="flat">
              <a:noFill/>
              <a:miter lim="400000"/>
            </a:ln>
            <a:effectLst/>
          </p:spPr>
        </p:pic>
        <p:pic>
          <p:nvPicPr>
            <p:cNvPr id="780" name="4-Stroke-Engine-with-airflows_numbers- 3 powered downstroke.gif" descr="4-Stroke-Engine-with-airflows_numbers- 3 powered downstroke.gif"/>
            <p:cNvPicPr>
              <a:picLocks noChangeAspect="1"/>
            </p:cNvPicPr>
            <p:nvPr/>
          </p:nvPicPr>
          <p:blipFill>
            <a:blip r:embed="rId4"/>
            <a:stretch>
              <a:fillRect/>
            </a:stretch>
          </p:blipFill>
          <p:spPr>
            <a:xfrm>
              <a:off x="5598066" y="1869893"/>
              <a:ext cx="1570789" cy="2187250"/>
            </a:xfrm>
            <a:prstGeom prst="rect">
              <a:avLst/>
            </a:prstGeom>
            <a:ln w="12700" cap="flat">
              <a:noFill/>
              <a:miter lim="400000"/>
            </a:ln>
            <a:effectLst/>
          </p:spPr>
        </p:pic>
        <p:pic>
          <p:nvPicPr>
            <p:cNvPr id="781" name="4-Stroke-Engine-with-airflows_numbers- 4 exhaust upstroke.gif" descr="4-Stroke-Engine-with-airflows_numbers- 4 exhaust upstroke.gif"/>
            <p:cNvPicPr>
              <a:picLocks noChangeAspect="1"/>
            </p:cNvPicPr>
            <p:nvPr/>
          </p:nvPicPr>
          <p:blipFill>
            <a:blip r:embed="rId5"/>
            <a:stretch>
              <a:fillRect/>
            </a:stretch>
          </p:blipFill>
          <p:spPr>
            <a:xfrm>
              <a:off x="7438687" y="2619746"/>
              <a:ext cx="1570790" cy="2187251"/>
            </a:xfrm>
            <a:prstGeom prst="rect">
              <a:avLst/>
            </a:prstGeom>
            <a:ln w="12700" cap="flat">
              <a:noFill/>
              <a:miter lim="400000"/>
            </a:ln>
            <a:effectLst/>
          </p:spPr>
        </p:pic>
        <p:sp>
          <p:nvSpPr>
            <p:cNvPr id="782" name="Downstroke:…"/>
            <p:cNvSpPr txBox="1"/>
            <p:nvPr/>
          </p:nvSpPr>
          <p:spPr>
            <a:xfrm>
              <a:off x="0" y="1963957"/>
              <a:ext cx="1728793" cy="137450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ctr">
                <a:lnSpc>
                  <a:spcPct val="120000"/>
                </a:lnSpc>
                <a:defRPr sz="1400" b="0" i="1">
                  <a:solidFill>
                    <a:srgbClr val="FFFFFF"/>
                  </a:solidFill>
                  <a:effectLst>
                    <a:outerShdw blurRad="38100" dist="38100" dir="2700000" rotWithShape="0">
                      <a:srgbClr val="000000"/>
                    </a:outerShdw>
                  </a:effectLst>
                  <a:latin typeface="+mn-lt"/>
                  <a:ea typeface="+mn-ea"/>
                  <a:cs typeface="+mn-cs"/>
                  <a:sym typeface="Arial"/>
                </a:defRPr>
              </a:pPr>
              <a:r>
                <a:t>Downstroke:</a:t>
              </a:r>
            </a:p>
            <a:p>
              <a:pPr algn="ctr">
                <a:lnSpc>
                  <a:spcPct val="120000"/>
                </a:lnSpc>
                <a:defRPr sz="1400" b="0" i="1">
                  <a:solidFill>
                    <a:srgbClr val="FFFFFF"/>
                  </a:solidFill>
                  <a:effectLst>
                    <a:outerShdw blurRad="38100" dist="38100" dir="2700000" rotWithShape="0">
                      <a:srgbClr val="000000"/>
                    </a:outerShdw>
                  </a:effectLst>
                  <a:latin typeface="+mn-lt"/>
                  <a:ea typeface="+mn-ea"/>
                  <a:cs typeface="+mn-cs"/>
                  <a:sym typeface="Arial"/>
                </a:defRPr>
              </a:pPr>
              <a:r>
                <a:t>Fuel + Air Intake</a:t>
              </a:r>
            </a:p>
            <a:p>
              <a:pPr algn="ctr">
                <a:lnSpc>
                  <a:spcPct val="120000"/>
                </a:lnSpc>
                <a:defRPr sz="1400" b="0" i="1">
                  <a:solidFill>
                    <a:srgbClr val="FBC901"/>
                  </a:solidFill>
                  <a:effectLst>
                    <a:outerShdw blurRad="38100" dist="38100" dir="2700000" rotWithShape="0">
                      <a:srgbClr val="000000"/>
                    </a:outerShdw>
                  </a:effectLst>
                  <a:latin typeface="+mn-lt"/>
                  <a:ea typeface="+mn-ea"/>
                  <a:cs typeface="+mn-cs"/>
                  <a:sym typeface="Arial"/>
                </a:defRPr>
              </a:pPr>
              <a:r>
                <a:t>via open left valve(s)</a:t>
              </a:r>
            </a:p>
          </p:txBody>
        </p:sp>
        <p:sp>
          <p:nvSpPr>
            <p:cNvPr id="783" name="Upstroke:…"/>
            <p:cNvSpPr txBox="1"/>
            <p:nvPr/>
          </p:nvSpPr>
          <p:spPr>
            <a:xfrm>
              <a:off x="1684249" y="2581065"/>
              <a:ext cx="1933425" cy="137450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ctr">
                <a:lnSpc>
                  <a:spcPct val="120000"/>
                </a:lnSpc>
                <a:defRPr sz="1400" b="0" i="1">
                  <a:solidFill>
                    <a:srgbClr val="FFFFFF"/>
                  </a:solidFill>
                  <a:effectLst>
                    <a:outerShdw blurRad="38100" dist="38100" dir="2700000" rotWithShape="0">
                      <a:srgbClr val="000000"/>
                    </a:outerShdw>
                  </a:effectLst>
                  <a:latin typeface="+mn-lt"/>
                  <a:ea typeface="+mn-ea"/>
                  <a:cs typeface="+mn-cs"/>
                  <a:sym typeface="Arial"/>
                </a:defRPr>
              </a:pPr>
              <a:r>
                <a:t>Upstroke:</a:t>
              </a:r>
            </a:p>
            <a:p>
              <a:pPr algn="ctr">
                <a:lnSpc>
                  <a:spcPct val="120000"/>
                </a:lnSpc>
                <a:defRPr sz="1400" b="0" i="1">
                  <a:solidFill>
                    <a:srgbClr val="FFFFFF"/>
                  </a:solidFill>
                  <a:effectLst>
                    <a:outerShdw blurRad="38100" dist="38100" dir="2700000" rotWithShape="0">
                      <a:srgbClr val="000000"/>
                    </a:outerShdw>
                  </a:effectLst>
                  <a:latin typeface="+mn-lt"/>
                  <a:ea typeface="+mn-ea"/>
                  <a:cs typeface="+mn-cs"/>
                  <a:sym typeface="Arial"/>
                </a:defRPr>
              </a:pPr>
              <a:r>
                <a:t>Fuel + Air Compression</a:t>
              </a:r>
            </a:p>
            <a:p>
              <a:pPr algn="ctr">
                <a:defRPr sz="500" b="0" i="1">
                  <a:solidFill>
                    <a:srgbClr val="FFFFFF"/>
                  </a:solidFill>
                  <a:effectLst>
                    <a:outerShdw blurRad="38100" dist="38100" dir="2700000" rotWithShape="0">
                      <a:srgbClr val="000000"/>
                    </a:outerShdw>
                  </a:effectLst>
                  <a:latin typeface="+mn-lt"/>
                  <a:ea typeface="+mn-ea"/>
                  <a:cs typeface="+mn-cs"/>
                  <a:sym typeface="Arial"/>
                </a:defRPr>
              </a:pPr>
              <a:endParaRPr/>
            </a:p>
          </p:txBody>
        </p:sp>
        <p:sp>
          <p:nvSpPr>
            <p:cNvPr id="784" name="Fuel + Air Ignition…"/>
            <p:cNvSpPr txBox="1"/>
            <p:nvPr/>
          </p:nvSpPr>
          <p:spPr>
            <a:xfrm>
              <a:off x="3623560" y="3118295"/>
              <a:ext cx="1854320" cy="137450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ctr">
                <a:lnSpc>
                  <a:spcPct val="120000"/>
                </a:lnSpc>
                <a:defRPr sz="1400" b="0" i="1">
                  <a:solidFill>
                    <a:srgbClr val="FF6600"/>
                  </a:solidFill>
                  <a:effectLst>
                    <a:outerShdw blurRad="38100" dist="38100" dir="2700000" rotWithShape="0">
                      <a:srgbClr val="000000"/>
                    </a:outerShdw>
                  </a:effectLst>
                  <a:latin typeface="+mn-lt"/>
                  <a:ea typeface="+mn-ea"/>
                  <a:cs typeface="+mn-cs"/>
                  <a:sym typeface="Arial"/>
                </a:defRPr>
              </a:pPr>
              <a:r>
                <a:t>Fuel + Air Ignition</a:t>
              </a:r>
            </a:p>
            <a:p>
              <a:pPr algn="ctr">
                <a:lnSpc>
                  <a:spcPct val="120000"/>
                </a:lnSpc>
                <a:defRPr sz="1400" b="0" i="1">
                  <a:solidFill>
                    <a:srgbClr val="FF6600"/>
                  </a:solidFill>
                  <a:effectLst>
                    <a:outerShdw blurRad="38100" dist="38100" dir="2700000" rotWithShape="0">
                      <a:srgbClr val="000000"/>
                    </a:outerShdw>
                  </a:effectLst>
                  <a:latin typeface="+mn-lt"/>
                  <a:ea typeface="+mn-ea"/>
                  <a:cs typeface="+mn-cs"/>
                  <a:sym typeface="Arial"/>
                </a:defRPr>
              </a:pPr>
              <a:r>
                <a:t>caused by spark plug</a:t>
              </a:r>
            </a:p>
            <a:p>
              <a:pPr algn="ctr">
                <a:lnSpc>
                  <a:spcPct val="120000"/>
                </a:lnSpc>
                <a:defRPr sz="500" b="0" i="1">
                  <a:solidFill>
                    <a:srgbClr val="FF6600"/>
                  </a:solidFill>
                  <a:effectLst>
                    <a:outerShdw blurRad="38100" dist="38100" dir="2700000" rotWithShape="0">
                      <a:srgbClr val="000000"/>
                    </a:outerShdw>
                  </a:effectLst>
                  <a:latin typeface="+mn-lt"/>
                  <a:ea typeface="+mn-ea"/>
                  <a:cs typeface="+mn-cs"/>
                  <a:sym typeface="Arial"/>
                </a:defRPr>
              </a:pPr>
              <a:endParaRPr/>
            </a:p>
          </p:txBody>
        </p:sp>
        <p:sp>
          <p:nvSpPr>
            <p:cNvPr id="785" name="Downstroke:…"/>
            <p:cNvSpPr txBox="1"/>
            <p:nvPr/>
          </p:nvSpPr>
          <p:spPr>
            <a:xfrm>
              <a:off x="5339949" y="4057432"/>
              <a:ext cx="2010823" cy="83465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lnSpcReduction="10000"/>
            </a:bodyPr>
            <a:lstStyle/>
            <a:p>
              <a:pPr algn="ctr">
                <a:lnSpc>
                  <a:spcPct val="120000"/>
                </a:lnSpc>
                <a:defRPr sz="1400" b="0" i="1">
                  <a:solidFill>
                    <a:srgbClr val="FFFFFF"/>
                  </a:solidFill>
                  <a:effectLst>
                    <a:outerShdw blurRad="38100" dist="38100" dir="2700000" rotWithShape="0">
                      <a:srgbClr val="000000"/>
                    </a:outerShdw>
                  </a:effectLst>
                  <a:latin typeface="+mn-lt"/>
                  <a:ea typeface="+mn-ea"/>
                  <a:cs typeface="+mn-cs"/>
                  <a:sym typeface="Arial"/>
                </a:defRPr>
              </a:pPr>
              <a:r>
                <a:t>Downstroke:</a:t>
              </a:r>
            </a:p>
            <a:p>
              <a:pPr algn="ctr">
                <a:lnSpc>
                  <a:spcPct val="120000"/>
                </a:lnSpc>
                <a:defRPr sz="1400" b="0" i="1">
                  <a:solidFill>
                    <a:srgbClr val="FFFFFF"/>
                  </a:solidFill>
                  <a:effectLst>
                    <a:outerShdw blurRad="38100" dist="38100" dir="2700000" rotWithShape="0">
                      <a:srgbClr val="000000"/>
                    </a:outerShdw>
                  </a:effectLst>
                  <a:latin typeface="+mn-lt"/>
                  <a:ea typeface="+mn-ea"/>
                  <a:cs typeface="+mn-cs"/>
                  <a:sym typeface="Arial"/>
                </a:defRPr>
              </a:pPr>
              <a:r>
                <a:t>Combustion Gas Expansion</a:t>
              </a:r>
            </a:p>
          </p:txBody>
        </p:sp>
        <p:sp>
          <p:nvSpPr>
            <p:cNvPr id="786" name="Upstroke:…"/>
            <p:cNvSpPr txBox="1"/>
            <p:nvPr/>
          </p:nvSpPr>
          <p:spPr>
            <a:xfrm>
              <a:off x="7190368" y="4719287"/>
              <a:ext cx="1884455" cy="1268970"/>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ctr">
                <a:lnSpc>
                  <a:spcPct val="120000"/>
                </a:lnSpc>
                <a:defRPr sz="1400" b="0" i="1">
                  <a:solidFill>
                    <a:srgbClr val="FFFFFF"/>
                  </a:solidFill>
                  <a:effectLst>
                    <a:outerShdw blurRad="38100" dist="38100" dir="2700000" rotWithShape="0">
                      <a:srgbClr val="000000"/>
                    </a:outerShdw>
                  </a:effectLst>
                  <a:latin typeface="+mn-lt"/>
                  <a:ea typeface="+mn-ea"/>
                  <a:cs typeface="+mn-cs"/>
                  <a:sym typeface="Arial"/>
                </a:defRPr>
              </a:pPr>
              <a:r>
                <a:t>Upstroke:</a:t>
              </a:r>
            </a:p>
            <a:p>
              <a:pPr algn="ctr">
                <a:lnSpc>
                  <a:spcPct val="120000"/>
                </a:lnSpc>
                <a:defRPr sz="1400" b="0" i="1">
                  <a:solidFill>
                    <a:srgbClr val="FFFFFF"/>
                  </a:solidFill>
                  <a:effectLst>
                    <a:outerShdw blurRad="38100" dist="38100" dir="2700000" rotWithShape="0">
                      <a:srgbClr val="000000"/>
                    </a:outerShdw>
                  </a:effectLst>
                  <a:latin typeface="+mn-lt"/>
                  <a:ea typeface="+mn-ea"/>
                  <a:cs typeface="+mn-cs"/>
                  <a:sym typeface="Arial"/>
                </a:defRPr>
              </a:pPr>
              <a:r>
                <a:t>Combustion Gas Exhausting</a:t>
              </a:r>
            </a:p>
            <a:p>
              <a:pPr algn="ctr">
                <a:lnSpc>
                  <a:spcPct val="120000"/>
                </a:lnSpc>
                <a:defRPr sz="1400" b="0" i="1">
                  <a:solidFill>
                    <a:srgbClr val="FBC901"/>
                  </a:solidFill>
                  <a:effectLst>
                    <a:outerShdw blurRad="38100" dist="38100" dir="2700000" rotWithShape="0">
                      <a:srgbClr val="000000"/>
                    </a:outerShdw>
                  </a:effectLst>
                  <a:latin typeface="+mn-lt"/>
                  <a:ea typeface="+mn-ea"/>
                  <a:cs typeface="+mn-cs"/>
                  <a:sym typeface="Arial"/>
                </a:defRPr>
              </a:pPr>
              <a:r>
                <a:t>via open right valve(s)</a:t>
              </a:r>
            </a:p>
          </p:txBody>
        </p:sp>
        <p:grpSp>
          <p:nvGrpSpPr>
            <p:cNvPr id="789" name="Group"/>
            <p:cNvGrpSpPr/>
            <p:nvPr/>
          </p:nvGrpSpPr>
          <p:grpSpPr>
            <a:xfrm>
              <a:off x="3732043" y="1148651"/>
              <a:ext cx="1570790" cy="2187250"/>
              <a:chOff x="0" y="0"/>
              <a:chExt cx="1570788" cy="2187249"/>
            </a:xfrm>
          </p:grpSpPr>
          <p:pic>
            <p:nvPicPr>
              <p:cNvPr id="787" name="4-Stroke-Engine-with-airflows_numbers- 2-3 ignition.gif" descr="4-Stroke-Engine-with-airflows_numbers- 2-3 ignition.gif"/>
              <p:cNvPicPr>
                <a:picLocks noChangeAspect="1"/>
              </p:cNvPicPr>
              <p:nvPr/>
            </p:nvPicPr>
            <p:blipFill>
              <a:blip r:embed="rId6"/>
              <a:stretch>
                <a:fillRect/>
              </a:stretch>
            </p:blipFill>
            <p:spPr>
              <a:xfrm>
                <a:off x="0" y="0"/>
                <a:ext cx="1570789" cy="2187250"/>
              </a:xfrm>
              <a:prstGeom prst="rect">
                <a:avLst/>
              </a:prstGeom>
              <a:ln w="12700" cap="flat">
                <a:noFill/>
                <a:miter lim="400000"/>
              </a:ln>
              <a:effectLst/>
            </p:spPr>
          </p:pic>
          <p:sp>
            <p:nvSpPr>
              <p:cNvPr id="788" name="Rectangle"/>
              <p:cNvSpPr/>
              <p:nvPr/>
            </p:nvSpPr>
            <p:spPr>
              <a:xfrm>
                <a:off x="4088" y="1812614"/>
                <a:ext cx="310208" cy="350342"/>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sp>
          <p:nvSpPr>
            <p:cNvPr id="790" name="All valves closed"/>
            <p:cNvSpPr txBox="1"/>
            <p:nvPr/>
          </p:nvSpPr>
          <p:spPr>
            <a:xfrm>
              <a:off x="3647628" y="4989130"/>
              <a:ext cx="1704584" cy="50920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a:defRPr sz="1400" b="0" i="1">
                  <a:solidFill>
                    <a:srgbClr val="FBC901"/>
                  </a:solidFill>
                  <a:effectLst>
                    <a:outerShdw blurRad="38100" dist="38100" dir="2700000" rotWithShape="0">
                      <a:srgbClr val="000000"/>
                    </a:outerShdw>
                  </a:effectLst>
                  <a:latin typeface="+mn-lt"/>
                  <a:ea typeface="+mn-ea"/>
                  <a:cs typeface="+mn-cs"/>
                  <a:sym typeface="Arial"/>
                </a:defRPr>
              </a:lvl1pPr>
            </a:lstStyle>
            <a:p>
              <a:r>
                <a:t>All valves closed</a:t>
              </a:r>
            </a:p>
          </p:txBody>
        </p:sp>
        <p:sp>
          <p:nvSpPr>
            <p:cNvPr id="791" name="Line"/>
            <p:cNvSpPr/>
            <p:nvPr/>
          </p:nvSpPr>
          <p:spPr>
            <a:xfrm flipH="1">
              <a:off x="2027580" y="5224049"/>
              <a:ext cx="1704584" cy="1"/>
            </a:xfrm>
            <a:prstGeom prst="line">
              <a:avLst/>
            </a:prstGeom>
            <a:noFill/>
            <a:ln w="12700" cap="flat">
              <a:solidFill>
                <a:srgbClr val="FBC901"/>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792" name="Line"/>
            <p:cNvSpPr/>
            <p:nvPr/>
          </p:nvSpPr>
          <p:spPr>
            <a:xfrm flipH="1">
              <a:off x="5278780" y="5224049"/>
              <a:ext cx="1704584" cy="1"/>
            </a:xfrm>
            <a:prstGeom prst="line">
              <a:avLst/>
            </a:prstGeom>
            <a:noFill/>
            <a:ln w="12700" cap="flat">
              <a:solidFill>
                <a:srgbClr val="FBC901"/>
              </a:solidFill>
              <a:prstDash val="solid"/>
              <a:round/>
              <a:head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Top: https://commons.wikimedia.org/wiki/File:4-Stroke-Engine-with-airflows_numbers.gif…"/>
          <p:cNvSpPr txBox="1"/>
          <p:nvPr/>
        </p:nvSpPr>
        <p:spPr>
          <a:xfrm>
            <a:off x="656033" y="6264981"/>
            <a:ext cx="7669851" cy="57796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ctr">
              <a:defRPr sz="1400" b="0" i="1">
                <a:solidFill>
                  <a:srgbClr val="059797"/>
                </a:solidFill>
                <a:effectLst>
                  <a:outerShdw blurRad="38100" dist="38100" dir="2700000" rotWithShape="0">
                    <a:srgbClr val="000000"/>
                  </a:outerShdw>
                </a:effectLst>
                <a:latin typeface="+mn-lt"/>
                <a:ea typeface="+mn-ea"/>
                <a:cs typeface="+mn-cs"/>
                <a:sym typeface="Arial"/>
              </a:defRPr>
            </a:pPr>
            <a:r>
              <a:t>Top: https://commons.wikimedia.org/wiki/File:4-Stroke-Engine-with-airflows_numbers.gif</a:t>
            </a:r>
          </a:p>
          <a:p>
            <a:pPr algn="ctr">
              <a:defRPr sz="1400" b="0" i="1">
                <a:solidFill>
                  <a:srgbClr val="059797"/>
                </a:solidFill>
                <a:effectLst>
                  <a:outerShdw blurRad="38100" dist="38100" dir="2700000" rotWithShape="0">
                    <a:srgbClr val="000000"/>
                  </a:outerShdw>
                </a:effectLst>
                <a:latin typeface="+mn-lt"/>
                <a:ea typeface="+mn-ea"/>
                <a:cs typeface="+mn-cs"/>
                <a:sym typeface="Arial"/>
              </a:defRPr>
            </a:pPr>
            <a:r>
              <a:t>Bottom: https://www.samarins.com/glossary/dohc.html</a:t>
            </a:r>
          </a:p>
        </p:txBody>
      </p:sp>
      <p:sp>
        <p:nvSpPr>
          <p:cNvPr id="796" name="X-ray side view of entire…"/>
          <p:cNvSpPr txBox="1"/>
          <p:nvPr/>
        </p:nvSpPr>
        <p:spPr>
          <a:xfrm>
            <a:off x="35684" y="3301139"/>
            <a:ext cx="3199092" cy="115204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ctr">
              <a:defRPr sz="1400" b="0" i="1">
                <a:solidFill>
                  <a:srgbClr val="FFFFFF"/>
                </a:solidFill>
                <a:effectLst>
                  <a:outerShdw blurRad="38100" dist="38100" dir="2700000" rotWithShape="0">
                    <a:srgbClr val="000000"/>
                  </a:outerShdw>
                </a:effectLst>
                <a:latin typeface="+mn-lt"/>
                <a:ea typeface="+mn-ea"/>
                <a:cs typeface="+mn-cs"/>
                <a:sym typeface="Arial"/>
              </a:defRPr>
            </a:pPr>
            <a:r>
              <a:t>X-ray side view of entire</a:t>
            </a:r>
          </a:p>
          <a:p>
            <a:pPr algn="ctr">
              <a:defRPr sz="1400" b="0" i="1">
                <a:solidFill>
                  <a:srgbClr val="FFFFFF"/>
                </a:solidFill>
                <a:effectLst>
                  <a:outerShdw blurRad="38100" dist="38100" dir="2700000" rotWithShape="0">
                    <a:srgbClr val="000000"/>
                  </a:outerShdw>
                </a:effectLst>
                <a:latin typeface="+mn-lt"/>
                <a:ea typeface="+mn-ea"/>
                <a:cs typeface="+mn-cs"/>
                <a:sym typeface="Arial"/>
              </a:defRPr>
            </a:pPr>
            <a:r>
              <a:t>Over Head Valve (OHV) Engine with </a:t>
            </a:r>
          </a:p>
          <a:p>
            <a:pPr algn="ctr">
              <a:defRPr sz="1400" b="0" i="1">
                <a:solidFill>
                  <a:srgbClr val="FFFFFF"/>
                </a:solidFill>
                <a:effectLst>
                  <a:outerShdw blurRad="38100" dist="38100" dir="2700000" rotWithShape="0">
                    <a:srgbClr val="000000"/>
                  </a:outerShdw>
                </a:effectLst>
                <a:latin typeface="+mn-lt"/>
                <a:ea typeface="+mn-ea"/>
                <a:cs typeface="+mn-cs"/>
                <a:sym typeface="Arial"/>
              </a:defRPr>
            </a:pPr>
            <a:r>
              <a:t>Single Over Head Camshaft (SOHC)</a:t>
            </a:r>
          </a:p>
          <a:p>
            <a:pPr algn="ctr">
              <a:defRPr sz="1400" b="0" i="1">
                <a:solidFill>
                  <a:srgbClr val="FFFFFF"/>
                </a:solidFill>
                <a:effectLst>
                  <a:outerShdw blurRad="38100" dist="38100" dir="2700000" rotWithShape="0">
                    <a:srgbClr val="000000"/>
                  </a:outerShdw>
                </a:effectLst>
                <a:latin typeface="+mn-lt"/>
                <a:ea typeface="+mn-ea"/>
                <a:cs typeface="+mn-cs"/>
                <a:sym typeface="Arial"/>
              </a:defRPr>
            </a:pPr>
            <a:r>
              <a:t>(two valves per cylinder)</a:t>
            </a:r>
          </a:p>
        </p:txBody>
      </p:sp>
      <p:sp>
        <p:nvSpPr>
          <p:cNvPr id="797" name="X-ray side view of entire…"/>
          <p:cNvSpPr txBox="1"/>
          <p:nvPr/>
        </p:nvSpPr>
        <p:spPr>
          <a:xfrm>
            <a:off x="5939150" y="3428139"/>
            <a:ext cx="3199092" cy="89804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p>
            <a:pPr algn="ctr">
              <a:defRPr sz="1400" b="0" i="1">
                <a:solidFill>
                  <a:srgbClr val="FFFFFF"/>
                </a:solidFill>
                <a:effectLst>
                  <a:outerShdw blurRad="38100" dist="38100" dir="2700000" rotWithShape="0">
                    <a:srgbClr val="000000"/>
                  </a:outerShdw>
                </a:effectLst>
                <a:latin typeface="+mn-lt"/>
                <a:ea typeface="+mn-ea"/>
                <a:cs typeface="+mn-cs"/>
                <a:sym typeface="Arial"/>
              </a:defRPr>
            </a:pPr>
            <a:r>
              <a:t>X-ray side view of entire</a:t>
            </a:r>
          </a:p>
          <a:p>
            <a:pPr algn="ctr">
              <a:defRPr sz="1400" b="0" i="1">
                <a:solidFill>
                  <a:srgbClr val="FFFFFF"/>
                </a:solidFill>
                <a:effectLst>
                  <a:outerShdw blurRad="38100" dist="38100" dir="2700000" rotWithShape="0">
                    <a:srgbClr val="000000"/>
                  </a:outerShdw>
                </a:effectLst>
                <a:latin typeface="+mn-lt"/>
                <a:ea typeface="+mn-ea"/>
                <a:cs typeface="+mn-cs"/>
                <a:sym typeface="Arial"/>
              </a:defRPr>
            </a:pPr>
            <a:r>
              <a:t>Over Head Valve (OHV) Engine with  </a:t>
            </a:r>
          </a:p>
          <a:p>
            <a:pPr algn="ctr">
              <a:defRPr sz="1400" b="0" i="1">
                <a:solidFill>
                  <a:srgbClr val="FFFFFF"/>
                </a:solidFill>
                <a:effectLst>
                  <a:outerShdw blurRad="38100" dist="38100" dir="2700000" rotWithShape="0">
                    <a:srgbClr val="000000"/>
                  </a:outerShdw>
                </a:effectLst>
                <a:latin typeface="+mn-lt"/>
                <a:ea typeface="+mn-ea"/>
                <a:cs typeface="+mn-cs"/>
                <a:sym typeface="Arial"/>
              </a:defRPr>
            </a:pPr>
            <a:r>
              <a:t>Dual Over Head Camshaft (DOHC)</a:t>
            </a:r>
          </a:p>
          <a:p>
            <a:pPr algn="ctr">
              <a:defRPr sz="1400" b="0" i="1">
                <a:solidFill>
                  <a:srgbClr val="FFFFFF"/>
                </a:solidFill>
                <a:effectLst>
                  <a:outerShdw blurRad="38100" dist="38100" dir="2700000" rotWithShape="0">
                    <a:srgbClr val="000000"/>
                  </a:outerShdw>
                </a:effectLst>
                <a:latin typeface="+mn-lt"/>
                <a:ea typeface="+mn-ea"/>
                <a:cs typeface="+mn-cs"/>
                <a:sym typeface="Arial"/>
              </a:defRPr>
            </a:pPr>
            <a:r>
              <a:t>(four valves per cylinder)</a:t>
            </a:r>
          </a:p>
        </p:txBody>
      </p:sp>
      <p:grpSp>
        <p:nvGrpSpPr>
          <p:cNvPr id="802" name="Group"/>
          <p:cNvGrpSpPr/>
          <p:nvPr/>
        </p:nvGrpSpPr>
        <p:grpSpPr>
          <a:xfrm>
            <a:off x="1361632" y="1892499"/>
            <a:ext cx="6116283" cy="1010655"/>
            <a:chOff x="0" y="0"/>
            <a:chExt cx="6116281" cy="1010654"/>
          </a:xfrm>
        </p:grpSpPr>
        <p:sp>
          <p:nvSpPr>
            <p:cNvPr id="798" name="Intake Valve(s)…"/>
            <p:cNvSpPr txBox="1"/>
            <p:nvPr/>
          </p:nvSpPr>
          <p:spPr>
            <a:xfrm>
              <a:off x="0" y="0"/>
              <a:ext cx="3095457" cy="656148"/>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ctr">
                <a:defRPr sz="1400" i="1">
                  <a:solidFill>
                    <a:srgbClr val="FBC901"/>
                  </a:solidFill>
                  <a:effectLst>
                    <a:outerShdw blurRad="38100" dist="38100" dir="2700000" rotWithShape="0">
                      <a:srgbClr val="000000"/>
                    </a:outerShdw>
                  </a:effectLst>
                  <a:latin typeface="+mn-lt"/>
                  <a:ea typeface="+mn-ea"/>
                  <a:cs typeface="+mn-cs"/>
                  <a:sym typeface="Arial"/>
                </a:defRPr>
              </a:pPr>
              <a:r>
                <a:t>Intake Valve(s)</a:t>
              </a:r>
            </a:p>
            <a:p>
              <a:pPr algn="ctr">
                <a:defRPr sz="1400" b="0" i="1">
                  <a:solidFill>
                    <a:srgbClr val="FFFFFF"/>
                  </a:solidFill>
                  <a:effectLst>
                    <a:outerShdw blurRad="38100" dist="38100" dir="2700000" rotWithShape="0">
                      <a:srgbClr val="000000"/>
                    </a:outerShdw>
                  </a:effectLst>
                  <a:latin typeface="+mn-lt"/>
                  <a:ea typeface="+mn-ea"/>
                  <a:cs typeface="+mn-cs"/>
                  <a:sym typeface="Arial"/>
                </a:defRPr>
              </a:pPr>
              <a:r>
                <a:t>driven up &amp; down by camshaft</a:t>
              </a:r>
            </a:p>
          </p:txBody>
        </p:sp>
        <p:sp>
          <p:nvSpPr>
            <p:cNvPr id="799" name="Exhaust Valve(s)…"/>
            <p:cNvSpPr txBox="1"/>
            <p:nvPr/>
          </p:nvSpPr>
          <p:spPr>
            <a:xfrm>
              <a:off x="3492425" y="0"/>
              <a:ext cx="2623857" cy="656148"/>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ctr">
                <a:defRPr sz="1400" i="1">
                  <a:solidFill>
                    <a:srgbClr val="FBC901"/>
                  </a:solidFill>
                  <a:effectLst>
                    <a:outerShdw blurRad="38100" dist="38100" dir="2700000" rotWithShape="0">
                      <a:srgbClr val="000000"/>
                    </a:outerShdw>
                  </a:effectLst>
                  <a:latin typeface="+mn-lt"/>
                  <a:ea typeface="+mn-ea"/>
                  <a:cs typeface="+mn-cs"/>
                  <a:sym typeface="Arial"/>
                </a:defRPr>
              </a:pPr>
              <a:r>
                <a:t>Exhaust Valve(s)</a:t>
              </a:r>
            </a:p>
            <a:p>
              <a:pPr algn="ctr">
                <a:defRPr sz="1400" b="0" i="1">
                  <a:solidFill>
                    <a:srgbClr val="FFFFFF"/>
                  </a:solidFill>
                  <a:effectLst>
                    <a:outerShdw blurRad="38100" dist="38100" dir="2700000" rotWithShape="0">
                      <a:srgbClr val="000000"/>
                    </a:outerShdw>
                  </a:effectLst>
                  <a:latin typeface="+mn-lt"/>
                  <a:ea typeface="+mn-ea"/>
                  <a:cs typeface="+mn-cs"/>
                  <a:sym typeface="Arial"/>
                </a:defRPr>
              </a:pPr>
              <a:r>
                <a:t>driven up &amp; down by camshaft</a:t>
              </a:r>
            </a:p>
          </p:txBody>
        </p:sp>
        <p:sp>
          <p:nvSpPr>
            <p:cNvPr id="800" name="Line"/>
            <p:cNvSpPr/>
            <p:nvPr/>
          </p:nvSpPr>
          <p:spPr>
            <a:xfrm flipH="1" flipV="1">
              <a:off x="2642974" y="600294"/>
              <a:ext cx="88580" cy="408773"/>
            </a:xfrm>
            <a:prstGeom prst="line">
              <a:avLst/>
            </a:prstGeom>
            <a:noFill/>
            <a:ln w="508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801" name="Line"/>
            <p:cNvSpPr/>
            <p:nvPr/>
          </p:nvSpPr>
          <p:spPr>
            <a:xfrm flipV="1">
              <a:off x="3636760" y="598689"/>
              <a:ext cx="124970" cy="411966"/>
            </a:xfrm>
            <a:prstGeom prst="line">
              <a:avLst/>
            </a:prstGeom>
            <a:noFill/>
            <a:ln w="50800" cap="flat">
              <a:solidFill>
                <a:srgbClr val="FBC901"/>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pic>
        <p:nvPicPr>
          <p:cNvPr id="803" name="4-Stroke-Engine-with-airflows_numbers.gif" descr="4-Stroke-Engine-with-airflows_numbers.gif"/>
          <p:cNvPicPr>
            <a:picLocks/>
          </p:cNvPicPr>
          <p:nvPr/>
        </p:nvPicPr>
        <p:blipFill>
          <a:blip r:embed="rId2"/>
          <a:stretch>
            <a:fillRect/>
          </a:stretch>
        </p:blipFill>
        <p:spPr>
          <a:xfrm>
            <a:off x="3497812" y="2947790"/>
            <a:ext cx="1986293" cy="2765820"/>
          </a:xfrm>
          <a:prstGeom prst="rect">
            <a:avLst/>
          </a:prstGeom>
          <a:ln w="12700">
            <a:miter lim="400000"/>
          </a:ln>
        </p:spPr>
      </p:pic>
      <p:pic>
        <p:nvPicPr>
          <p:cNvPr id="804" name="sohc_engine1.gif" descr="sohc_engine1.gif"/>
          <p:cNvPicPr>
            <a:picLocks/>
          </p:cNvPicPr>
          <p:nvPr/>
        </p:nvPicPr>
        <p:blipFill>
          <a:blip r:embed="rId3"/>
          <a:stretch>
            <a:fillRect/>
          </a:stretch>
        </p:blipFill>
        <p:spPr>
          <a:xfrm>
            <a:off x="207984" y="4342466"/>
            <a:ext cx="2623858" cy="1874184"/>
          </a:xfrm>
          <a:prstGeom prst="rect">
            <a:avLst/>
          </a:prstGeom>
          <a:ln w="12700">
            <a:miter lim="400000"/>
          </a:ln>
        </p:spPr>
      </p:pic>
      <p:pic>
        <p:nvPicPr>
          <p:cNvPr id="805" name="engine_animation6b.gif" descr="engine_animation6b.gif"/>
          <p:cNvPicPr>
            <a:picLocks/>
          </p:cNvPicPr>
          <p:nvPr/>
        </p:nvPicPr>
        <p:blipFill>
          <a:blip r:embed="rId4"/>
          <a:stretch>
            <a:fillRect/>
          </a:stretch>
        </p:blipFill>
        <p:spPr>
          <a:xfrm>
            <a:off x="6278584" y="4342466"/>
            <a:ext cx="2623858" cy="1874184"/>
          </a:xfrm>
          <a:prstGeom prst="rect">
            <a:avLst/>
          </a:prstGeom>
          <a:ln w="12700">
            <a:miter lim="400000"/>
          </a:ln>
        </p:spPr>
      </p:pic>
      <p:sp>
        <p:nvSpPr>
          <p:cNvPr id="806" name="Rectangle 2"/>
          <p:cNvSpPr txBox="1"/>
          <p:nvPr/>
        </p:nvSpPr>
        <p:spPr>
          <a:xfrm>
            <a:off x="304800" y="24924"/>
            <a:ext cx="8534400" cy="4801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2000" b="0" i="1">
                <a:solidFill>
                  <a:srgbClr val="FFFFFF"/>
                </a:solidFill>
                <a:effectLst>
                  <a:outerShdw blurRad="38100" dist="38100" dir="2700000" rotWithShape="0">
                    <a:srgbClr val="000000"/>
                  </a:outerShdw>
                </a:effectLst>
                <a:latin typeface="+mn-lt"/>
                <a:ea typeface="+mn-ea"/>
                <a:cs typeface="+mn-cs"/>
                <a:sym typeface="Arial"/>
              </a:defRPr>
            </a:lvl1pPr>
          </a:lstStyle>
          <a:p>
            <a:r>
              <a:t>Finally, paying attention to the valves and what is driving them:</a:t>
            </a:r>
          </a:p>
        </p:txBody>
      </p:sp>
      <p:sp>
        <p:nvSpPr>
          <p:cNvPr id="807" name="They're opened &amp; closed by cams (bumps) on one or two camshafts atop the engine…"/>
          <p:cNvSpPr txBox="1">
            <a:spLocks noGrp="1"/>
          </p:cNvSpPr>
          <p:nvPr>
            <p:ph type="body" sz="quarter" idx="1"/>
          </p:nvPr>
        </p:nvSpPr>
        <p:spPr>
          <a:xfrm>
            <a:off x="139700" y="566252"/>
            <a:ext cx="8979545" cy="1357033"/>
          </a:xfrm>
          <a:prstGeom prst="rect">
            <a:avLst/>
          </a:prstGeom>
        </p:spPr>
        <p:txBody>
          <a:bodyPr/>
          <a:lstStyle/>
          <a:p>
            <a:pPr>
              <a:lnSpc>
                <a:spcPct val="100000"/>
              </a:lnSpc>
              <a:spcBef>
                <a:spcPts val="0"/>
              </a:spcBef>
              <a:tabLst/>
              <a:defRPr sz="1700"/>
            </a:pPr>
            <a:r>
              <a:t>They're opened &amp; closed by </a:t>
            </a:r>
            <a:r>
              <a:rPr b="1">
                <a:solidFill>
                  <a:srgbClr val="FBC901"/>
                </a:solidFill>
              </a:rPr>
              <a:t>cams</a:t>
            </a:r>
            <a:r>
              <a:t> (bumps) on one or two </a:t>
            </a:r>
            <a:r>
              <a:rPr b="1">
                <a:solidFill>
                  <a:srgbClr val="FBC901"/>
                </a:solidFill>
              </a:rPr>
              <a:t>camshafts </a:t>
            </a:r>
            <a:r>
              <a:t>atop the engine</a:t>
            </a:r>
          </a:p>
          <a:p>
            <a:pPr>
              <a:lnSpc>
                <a:spcPct val="100000"/>
              </a:lnSpc>
              <a:spcBef>
                <a:spcPts val="0"/>
              </a:spcBef>
              <a:tabLst/>
              <a:defRPr sz="900"/>
            </a:pPr>
            <a:endParaRPr b="1">
              <a:solidFill>
                <a:srgbClr val="FBC901"/>
              </a:solidFill>
            </a:endParaRPr>
          </a:p>
          <a:p>
            <a:pPr>
              <a:lnSpc>
                <a:spcPct val="100000"/>
              </a:lnSpc>
              <a:spcBef>
                <a:spcPts val="0"/>
              </a:spcBef>
              <a:tabLst/>
              <a:defRPr sz="1700"/>
            </a:pPr>
            <a:r>
              <a:t>Which are rotated by a </a:t>
            </a:r>
            <a:r>
              <a:rPr b="1">
                <a:solidFill>
                  <a:srgbClr val="FBC901"/>
                </a:solidFill>
              </a:rPr>
              <a:t>timing belt</a:t>
            </a:r>
            <a:r>
              <a:t> connected to the </a:t>
            </a:r>
            <a:r>
              <a:rPr b="1">
                <a:solidFill>
                  <a:srgbClr val="FBC901"/>
                </a:solidFill>
              </a:rPr>
              <a:t>crankshaft </a:t>
            </a:r>
            <a:r>
              <a:t>low in the engine</a:t>
            </a:r>
          </a:p>
          <a:p>
            <a:pPr algn="ctr">
              <a:lnSpc>
                <a:spcPct val="100000"/>
              </a:lnSpc>
              <a:spcBef>
                <a:spcPts val="0"/>
              </a:spcBef>
              <a:tabLst/>
              <a:defRPr sz="400"/>
            </a:pPr>
            <a:endParaRPr/>
          </a:p>
          <a:p>
            <a:pPr algn="ctr">
              <a:lnSpc>
                <a:spcPct val="100000"/>
              </a:lnSpc>
              <a:spcBef>
                <a:spcPts val="0"/>
              </a:spcBef>
              <a:tabLst/>
              <a:defRPr sz="500"/>
            </a:pPr>
            <a:endParaRPr/>
          </a:p>
          <a:p>
            <a:pPr algn="ctr">
              <a:lnSpc>
                <a:spcPct val="100000"/>
              </a:lnSpc>
              <a:spcBef>
                <a:spcPts val="0"/>
              </a:spcBef>
              <a:tabLst/>
              <a:defRPr sz="1400"/>
            </a:pPr>
            <a:r>
              <a:t>(</a:t>
            </a:r>
            <a:r>
              <a:rPr b="1"/>
              <a:t>PgDn</a:t>
            </a:r>
            <a:r>
              <a:t> repeatedly to start animations)</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Rectangle 2"/>
          <p:cNvSpPr txBox="1">
            <a:spLocks noGrp="1"/>
          </p:cNvSpPr>
          <p:nvPr>
            <p:ph type="title"/>
          </p:nvPr>
        </p:nvSpPr>
        <p:spPr>
          <a:xfrm>
            <a:off x="-26293" y="25399"/>
            <a:ext cx="9144001" cy="523480"/>
          </a:xfrm>
          <a:prstGeom prst="rect">
            <a:avLst/>
          </a:prstGeom>
        </p:spPr>
        <p:txBody>
          <a:bodyPr/>
          <a:lstStyle/>
          <a:p>
            <a:r>
              <a:rPr b="1">
                <a:solidFill>
                  <a:srgbClr val="FBC901"/>
                </a:solidFill>
              </a:rPr>
              <a:t>Diesel vs. Gas:</a:t>
            </a:r>
            <a:r>
              <a:t> Where and when fuel is added:</a:t>
            </a:r>
          </a:p>
        </p:txBody>
      </p:sp>
      <p:sp>
        <p:nvSpPr>
          <p:cNvPr id="810" name="Rectangle 3"/>
          <p:cNvSpPr txBox="1">
            <a:spLocks noGrp="1"/>
          </p:cNvSpPr>
          <p:nvPr>
            <p:ph type="body" idx="1"/>
          </p:nvPr>
        </p:nvSpPr>
        <p:spPr>
          <a:xfrm>
            <a:off x="304800" y="719106"/>
            <a:ext cx="8640909" cy="4745552"/>
          </a:xfrm>
          <a:prstGeom prst="rect">
            <a:avLst/>
          </a:prstGeom>
        </p:spPr>
        <p:txBody>
          <a:bodyPr/>
          <a:lstStyle/>
          <a:p>
            <a:pPr algn="ctr">
              <a:tabLst>
                <a:tab pos="444500" algn="l"/>
                <a:tab pos="901700" algn="l"/>
                <a:tab pos="1358900" algn="l"/>
                <a:tab pos="1930400" algn="l"/>
                <a:tab pos="2387600" algn="l"/>
              </a:tabLst>
              <a:defRPr b="1"/>
            </a:pPr>
            <a:r>
              <a:t>Classic Gasoline SI-ICEs:</a:t>
            </a:r>
          </a:p>
          <a:p>
            <a:pPr>
              <a:tabLst>
                <a:tab pos="444500" algn="l"/>
                <a:tab pos="901700" algn="l"/>
                <a:tab pos="1358900" algn="l"/>
                <a:tab pos="1930400" algn="l"/>
                <a:tab pos="2387600" algn="l"/>
              </a:tabLst>
              <a:defRPr sz="900"/>
            </a:pPr>
            <a:endParaRPr/>
          </a:p>
          <a:p>
            <a:pPr algn="ctr">
              <a:tabLst>
                <a:tab pos="444500" algn="l"/>
                <a:tab pos="901700" algn="l"/>
                <a:tab pos="1358900" algn="l"/>
                <a:tab pos="1930400" algn="l"/>
                <a:tab pos="2387600" algn="l"/>
              </a:tabLst>
            </a:pPr>
            <a:r>
              <a:t>Outside of the cylinder, gasoline mist / vapor is first mixed with air,</a:t>
            </a:r>
          </a:p>
          <a:p>
            <a:pPr algn="ctr">
              <a:tabLst>
                <a:tab pos="444500" algn="l"/>
                <a:tab pos="901700" algn="l"/>
                <a:tab pos="1358900" algn="l"/>
                <a:tab pos="1930400" algn="l"/>
                <a:tab pos="2387600" algn="l"/>
              </a:tabLst>
              <a:defRPr sz="700"/>
            </a:pPr>
            <a:endParaRPr/>
          </a:p>
          <a:p>
            <a:pPr algn="ctr">
              <a:tabLst>
                <a:tab pos="444500" algn="l"/>
                <a:tab pos="901700" algn="l"/>
                <a:tab pos="1358900" algn="l"/>
                <a:tab pos="1930400" algn="l"/>
                <a:tab pos="2387600" algn="l"/>
              </a:tabLst>
            </a:pPr>
            <a:r>
              <a:t>that </a:t>
            </a:r>
            <a:r>
              <a:rPr b="1"/>
              <a:t>mixture</a:t>
            </a:r>
            <a:r>
              <a:t> is then drawn into the cylinder (during stroke 1)</a:t>
            </a:r>
          </a:p>
          <a:p>
            <a:pPr algn="ctr">
              <a:tabLst>
                <a:tab pos="444500" algn="l"/>
                <a:tab pos="901700" algn="l"/>
                <a:tab pos="1358900" algn="l"/>
                <a:tab pos="1930400" algn="l"/>
                <a:tab pos="2387600" algn="l"/>
              </a:tabLst>
              <a:defRPr sz="700"/>
            </a:pPr>
            <a:endParaRPr/>
          </a:p>
          <a:p>
            <a:pPr algn="ctr">
              <a:tabLst>
                <a:tab pos="444500" algn="l"/>
                <a:tab pos="901700" algn="l"/>
                <a:tab pos="1358900" algn="l"/>
                <a:tab pos="1930400" algn="l"/>
                <a:tab pos="2387600" algn="l"/>
              </a:tabLst>
            </a:pPr>
            <a:r>
              <a:rPr b="1"/>
              <a:t>Engine speed</a:t>
            </a:r>
            <a:r>
              <a:t> is varied by changing the mixture's fuel / air ratio</a:t>
            </a:r>
          </a:p>
          <a:p>
            <a:pPr algn="ctr">
              <a:tabLst>
                <a:tab pos="444500" algn="l"/>
                <a:tab pos="901700" algn="l"/>
                <a:tab pos="1358900" algn="l"/>
                <a:tab pos="1930400" algn="l"/>
                <a:tab pos="2387600" algn="l"/>
              </a:tabLst>
              <a:defRPr sz="700"/>
            </a:pPr>
            <a:endParaRPr/>
          </a:p>
          <a:p>
            <a:pPr algn="ctr">
              <a:tabLst>
                <a:tab pos="444500" algn="l"/>
                <a:tab pos="901700" algn="l"/>
                <a:tab pos="1358900" algn="l"/>
                <a:tab pos="1930400" algn="l"/>
                <a:tab pos="2387600" algn="l"/>
              </a:tabLst>
            </a:pPr>
            <a:r>
              <a:t>AND by varying exactly </a:t>
            </a:r>
            <a:r>
              <a:rPr b="1"/>
              <a:t>when</a:t>
            </a:r>
            <a:r>
              <a:t> that fuel + air mixture is spark-ignited</a:t>
            </a:r>
          </a:p>
          <a:p>
            <a:pPr algn="ctr">
              <a:tabLst>
                <a:tab pos="444500" algn="l"/>
                <a:tab pos="901700" algn="l"/>
                <a:tab pos="1358900" algn="l"/>
                <a:tab pos="1930400" algn="l"/>
                <a:tab pos="2387600" algn="l"/>
              </a:tabLst>
              <a:defRPr b="1"/>
            </a:pPr>
            <a:endParaRPr/>
          </a:p>
          <a:p>
            <a:pPr algn="ctr">
              <a:tabLst>
                <a:tab pos="444500" algn="l"/>
                <a:tab pos="901700" algn="l"/>
                <a:tab pos="1358900" algn="l"/>
                <a:tab pos="1930400" algn="l"/>
                <a:tab pos="2387600" algn="l"/>
              </a:tabLst>
              <a:defRPr b="1"/>
            </a:pPr>
            <a:r>
              <a:t>Diesel ICEs:</a:t>
            </a:r>
          </a:p>
          <a:p>
            <a:pPr>
              <a:tabLst>
                <a:tab pos="444500" algn="l"/>
                <a:tab pos="901700" algn="l"/>
                <a:tab pos="1358900" algn="l"/>
                <a:tab pos="1930400" algn="l"/>
                <a:tab pos="2387600" algn="l"/>
              </a:tabLst>
              <a:defRPr sz="900"/>
            </a:pPr>
            <a:endParaRPr/>
          </a:p>
          <a:p>
            <a:pPr algn="ctr">
              <a:tabLst>
                <a:tab pos="444500" algn="l"/>
                <a:tab pos="901700" algn="l"/>
                <a:tab pos="1358900" algn="l"/>
                <a:tab pos="1930400" algn="l"/>
                <a:tab pos="2387600" algn="l"/>
              </a:tabLst>
            </a:pPr>
            <a:r>
              <a:t>After air is drawn in and compressed by the rising piston (end of stroke 2),</a:t>
            </a:r>
          </a:p>
          <a:p>
            <a:pPr algn="ctr">
              <a:tabLst>
                <a:tab pos="444500" algn="l"/>
                <a:tab pos="901700" algn="l"/>
                <a:tab pos="1358900" algn="l"/>
                <a:tab pos="1930400" algn="l"/>
                <a:tab pos="2387600" algn="l"/>
              </a:tabLst>
              <a:defRPr sz="700"/>
            </a:pPr>
            <a:endParaRPr/>
          </a:p>
          <a:p>
            <a:pPr algn="ctr">
              <a:tabLst>
                <a:tab pos="444500" algn="l"/>
                <a:tab pos="901700" algn="l"/>
                <a:tab pos="1358900" algn="l"/>
                <a:tab pos="1930400" algn="l"/>
                <a:tab pos="2387600" algn="l"/>
              </a:tabLst>
            </a:pPr>
            <a:r>
              <a:t>pure diesel fuel is injected into that compressed / heated air within the cylinder </a:t>
            </a:r>
          </a:p>
          <a:p>
            <a:pPr algn="ctr">
              <a:tabLst>
                <a:tab pos="444500" algn="l"/>
                <a:tab pos="901700" algn="l"/>
                <a:tab pos="1358900" algn="l"/>
                <a:tab pos="1930400" algn="l"/>
                <a:tab pos="2387600" algn="l"/>
              </a:tabLst>
              <a:defRPr sz="700"/>
            </a:pPr>
            <a:endParaRPr/>
          </a:p>
          <a:p>
            <a:pPr algn="ctr">
              <a:tabLst>
                <a:tab pos="444500" algn="l"/>
                <a:tab pos="901700" algn="l"/>
                <a:tab pos="1358900" algn="l"/>
                <a:tab pos="1930400" algn="l"/>
                <a:tab pos="2387600" algn="l"/>
              </a:tabLst>
            </a:pPr>
            <a:r>
              <a:rPr b="1"/>
              <a:t>Engine speed</a:t>
            </a:r>
            <a:r>
              <a:t> is varied by changing </a:t>
            </a:r>
            <a:r>
              <a:rPr b="1"/>
              <a:t>only</a:t>
            </a:r>
            <a:r>
              <a:t> the amount of fuel injected</a:t>
            </a:r>
          </a:p>
        </p:txBody>
      </p:sp>
      <p:sp>
        <p:nvSpPr>
          <p:cNvPr id="811"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Image" descr="Image"/>
          <p:cNvPicPr>
            <a:picLocks noChangeAspect="1"/>
          </p:cNvPicPr>
          <p:nvPr/>
        </p:nvPicPr>
        <p:blipFill>
          <a:blip r:embed="rId2"/>
          <a:stretch>
            <a:fillRect/>
          </a:stretch>
        </p:blipFill>
        <p:spPr>
          <a:xfrm>
            <a:off x="4809090" y="1874467"/>
            <a:ext cx="4112817" cy="3317521"/>
          </a:xfrm>
          <a:prstGeom prst="rect">
            <a:avLst/>
          </a:prstGeom>
          <a:ln w="12700">
            <a:miter lim="400000"/>
          </a:ln>
        </p:spPr>
      </p:pic>
      <p:sp>
        <p:nvSpPr>
          <p:cNvPr id="251" name="Rectangle 2"/>
          <p:cNvSpPr txBox="1">
            <a:spLocks noGrp="1"/>
          </p:cNvSpPr>
          <p:nvPr>
            <p:ph type="title"/>
          </p:nvPr>
        </p:nvSpPr>
        <p:spPr>
          <a:xfrm>
            <a:off x="58649" y="38100"/>
            <a:ext cx="8950502" cy="476720"/>
          </a:xfrm>
          <a:prstGeom prst="rect">
            <a:avLst/>
          </a:prstGeom>
        </p:spPr>
        <p:txBody>
          <a:bodyPr/>
          <a:lstStyle>
            <a:lvl1pPr>
              <a:defRPr sz="2000" i="1"/>
            </a:lvl1pPr>
          </a:lstStyle>
          <a:p>
            <a:r>
              <a:t>The Car &amp; Truck share of Transport Energy is even larger in the U.S.</a:t>
            </a:r>
          </a:p>
        </p:txBody>
      </p:sp>
      <p:pic>
        <p:nvPicPr>
          <p:cNvPr id="252" name="Image" descr="Image"/>
          <p:cNvPicPr>
            <a:picLocks noChangeAspect="1"/>
          </p:cNvPicPr>
          <p:nvPr/>
        </p:nvPicPr>
        <p:blipFill>
          <a:blip r:embed="rId3"/>
          <a:stretch>
            <a:fillRect/>
          </a:stretch>
        </p:blipFill>
        <p:spPr>
          <a:xfrm>
            <a:off x="261890" y="1874467"/>
            <a:ext cx="4138351" cy="3317521"/>
          </a:xfrm>
          <a:prstGeom prst="rect">
            <a:avLst/>
          </a:prstGeom>
          <a:ln w="12700">
            <a:miter lim="400000"/>
          </a:ln>
        </p:spPr>
      </p:pic>
      <p:sp>
        <p:nvSpPr>
          <p:cNvPr id="253" name="Rectangle 3"/>
          <p:cNvSpPr txBox="1">
            <a:spLocks noGrp="1"/>
          </p:cNvSpPr>
          <p:nvPr>
            <p:ph type="body" sz="quarter" idx="1"/>
          </p:nvPr>
        </p:nvSpPr>
        <p:spPr>
          <a:xfrm>
            <a:off x="110380" y="670836"/>
            <a:ext cx="8847040" cy="954399"/>
          </a:xfrm>
          <a:prstGeom prst="rect">
            <a:avLst/>
          </a:prstGeom>
        </p:spPr>
        <p:txBody>
          <a:bodyPr/>
          <a:lstStyle/>
          <a:p>
            <a:pPr>
              <a:tabLst>
                <a:tab pos="406400" algn="l"/>
                <a:tab pos="863600" algn="l"/>
                <a:tab pos="1320800" algn="l"/>
                <a:tab pos="4838700" algn="l"/>
              </a:tabLst>
              <a:defRPr sz="1800" b="1"/>
            </a:pPr>
            <a:r>
              <a:rPr b="0"/>
              <a:t>From my note set </a:t>
            </a:r>
            <a:r>
              <a:t>Energy Consumption in Transportation </a:t>
            </a:r>
            <a:r>
              <a:rPr b="0"/>
              <a:t>(</a:t>
            </a:r>
            <a:r>
              <a:rPr u="sng">
                <a:solidFill>
                  <a:srgbClr val="00CCFF"/>
                </a:solidFill>
                <a:uFill>
                  <a:solidFill>
                    <a:srgbClr val="00CCFF"/>
                  </a:solidFill>
                </a:uFill>
                <a:hlinkClick r:id="rId4"/>
              </a:rPr>
              <a:t>pptx</a:t>
            </a:r>
            <a:r>
              <a:rPr b="0"/>
              <a:t> / </a:t>
            </a:r>
            <a:r>
              <a:rPr u="sng">
                <a:solidFill>
                  <a:srgbClr val="00CCFF"/>
                </a:solidFill>
                <a:uFill>
                  <a:solidFill>
                    <a:srgbClr val="00CCFF"/>
                  </a:solidFill>
                </a:uFill>
                <a:hlinkClick r:id="rId5"/>
              </a:rPr>
              <a:t>pdf</a:t>
            </a:r>
            <a:r>
              <a:rPr b="0"/>
              <a:t> / </a:t>
            </a:r>
            <a:r>
              <a:rPr u="sng">
                <a:solidFill>
                  <a:srgbClr val="00CCFF"/>
                </a:solidFill>
                <a:uFill>
                  <a:solidFill>
                    <a:srgbClr val="00CCFF"/>
                  </a:solidFill>
                </a:uFill>
                <a:hlinkClick r:id="rId6"/>
              </a:rPr>
              <a:t>key</a:t>
            </a:r>
            <a:r>
              <a:rPr b="0"/>
              <a:t>),</a:t>
            </a:r>
          </a:p>
          <a:p>
            <a:pPr algn="ctr">
              <a:tabLst>
                <a:tab pos="406400" algn="l"/>
                <a:tab pos="863600" algn="l"/>
                <a:tab pos="1320800" algn="l"/>
                <a:tab pos="4838700" algn="l"/>
              </a:tabLst>
              <a:defRPr sz="700" b="1"/>
            </a:pPr>
            <a:endParaRPr b="0"/>
          </a:p>
          <a:p>
            <a:pPr>
              <a:tabLst>
                <a:tab pos="406400" algn="l"/>
                <a:tab pos="863600" algn="l"/>
                <a:tab pos="1320800" algn="l"/>
                <a:tab pos="4838700" algn="l"/>
              </a:tabLst>
              <a:defRPr sz="1800" b="1"/>
            </a:pPr>
            <a:r>
              <a:rPr b="0"/>
              <a:t>		the large </a:t>
            </a:r>
            <a:r>
              <a:rPr>
                <a:solidFill>
                  <a:srgbClr val="7DCFE8"/>
                </a:solidFill>
              </a:rPr>
              <a:t>blue</a:t>
            </a:r>
            <a:r>
              <a:t> </a:t>
            </a:r>
            <a:r>
              <a:rPr>
                <a:solidFill>
                  <a:srgbClr val="7AA8DC"/>
                </a:solidFill>
              </a:rPr>
              <a:t>slices</a:t>
            </a:r>
            <a:r>
              <a:rPr b="0"/>
              <a:t> of these pie charts depict Car &amp; Truck energy use: </a:t>
            </a:r>
          </a:p>
        </p:txBody>
      </p:sp>
      <p:sp>
        <p:nvSpPr>
          <p:cNvPr id="254" name="Rectangle 5"/>
          <p:cNvSpPr txBox="1"/>
          <p:nvPr/>
        </p:nvSpPr>
        <p:spPr>
          <a:xfrm>
            <a:off x="304800" y="65588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Rectangle 2"/>
          <p:cNvSpPr txBox="1">
            <a:spLocks noGrp="1"/>
          </p:cNvSpPr>
          <p:nvPr>
            <p:ph type="title"/>
          </p:nvPr>
        </p:nvSpPr>
        <p:spPr>
          <a:xfrm>
            <a:off x="126459" y="12699"/>
            <a:ext cx="8997590" cy="523480"/>
          </a:xfrm>
          <a:prstGeom prst="rect">
            <a:avLst/>
          </a:prstGeom>
        </p:spPr>
        <p:txBody>
          <a:bodyPr/>
          <a:lstStyle/>
          <a:p>
            <a:r>
              <a:rPr b="1">
                <a:solidFill>
                  <a:srgbClr val="FBC901"/>
                </a:solidFill>
              </a:rPr>
              <a:t>Diesel vs. Gas: </a:t>
            </a:r>
            <a:r>
              <a:t>How fuel is ignited:</a:t>
            </a:r>
          </a:p>
        </p:txBody>
      </p:sp>
      <p:sp>
        <p:nvSpPr>
          <p:cNvPr id="814" name="Rectangle 3"/>
          <p:cNvSpPr txBox="1">
            <a:spLocks noGrp="1"/>
          </p:cNvSpPr>
          <p:nvPr>
            <p:ph type="body" sz="quarter" idx="1"/>
          </p:nvPr>
        </p:nvSpPr>
        <p:spPr>
          <a:xfrm>
            <a:off x="114300" y="566706"/>
            <a:ext cx="8997589" cy="913054"/>
          </a:xfrm>
          <a:prstGeom prst="rect">
            <a:avLst/>
          </a:prstGeom>
        </p:spPr>
        <p:txBody>
          <a:bodyPr/>
          <a:lstStyle/>
          <a:p>
            <a:pPr>
              <a:tabLst>
                <a:tab pos="444500" algn="l"/>
                <a:tab pos="1016000" algn="l"/>
                <a:tab pos="1473200" algn="l"/>
                <a:tab pos="1930400" algn="l"/>
                <a:tab pos="2387600" algn="l"/>
              </a:tabLst>
            </a:pPr>
            <a:r>
              <a:t>Diesels change the rotating point where the </a:t>
            </a:r>
            <a:r>
              <a:rPr b="1"/>
              <a:t>connecting rod</a:t>
            </a:r>
            <a:r>
              <a:t> attaches to the </a:t>
            </a:r>
            <a:r>
              <a:rPr b="1"/>
              <a:t>camshaft</a:t>
            </a:r>
          </a:p>
          <a:p>
            <a:pPr>
              <a:tabLst>
                <a:tab pos="444500" algn="l"/>
                <a:tab pos="1016000" algn="l"/>
                <a:tab pos="1473200" algn="l"/>
                <a:tab pos="1930400" algn="l"/>
                <a:tab pos="2387600" algn="l"/>
              </a:tabLst>
              <a:defRPr sz="600"/>
            </a:pPr>
            <a:endParaRPr/>
          </a:p>
          <a:p>
            <a:pPr algn="ctr">
              <a:tabLst>
                <a:tab pos="444500" algn="l"/>
                <a:tab pos="1016000" algn="l"/>
                <a:tab pos="1473200" algn="l"/>
                <a:tab pos="1930400" algn="l"/>
                <a:tab pos="2387600" algn="l"/>
              </a:tabLst>
            </a:pPr>
            <a:r>
              <a:t>Large circle =&gt; Long piston stroke:     	Small circle =&gt; Short piston stroke:    </a:t>
            </a:r>
          </a:p>
        </p:txBody>
      </p:sp>
      <p:sp>
        <p:nvSpPr>
          <p:cNvPr id="815" name="Rectangle 3"/>
          <p:cNvSpPr txBox="1"/>
          <p:nvPr/>
        </p:nvSpPr>
        <p:spPr>
          <a:xfrm>
            <a:off x="202826" y="4439420"/>
            <a:ext cx="8844856" cy="221086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Long =&gt; high </a:t>
            </a:r>
            <a:r>
              <a:rPr b="1">
                <a:solidFill>
                  <a:srgbClr val="FBC901"/>
                </a:solidFill>
              </a:rPr>
              <a:t>compression ratio</a:t>
            </a:r>
            <a:r>
              <a:t> (max / min volume) =&gt; Much more air compression</a:t>
            </a:r>
          </a:p>
          <a:p>
            <a:pPr>
              <a:spcBef>
                <a:spcPts val="400"/>
              </a:spcBef>
              <a:tabLst>
                <a:tab pos="444500" algn="l"/>
                <a:tab pos="1016000" algn="l"/>
                <a:tab pos="1473200" algn="l"/>
                <a:tab pos="19304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Diesel engines thus compress air by 14-25 times (vs. ~10 times in gasoline ICEs) </a:t>
            </a:r>
            <a:r>
              <a:rPr baseline="31999"/>
              <a:t>1, 2</a:t>
            </a:r>
          </a:p>
          <a:p>
            <a:pPr>
              <a:spcBef>
                <a:spcPts val="400"/>
              </a:spcBef>
              <a:tabLst>
                <a:tab pos="444500" algn="l"/>
                <a:tab pos="1016000" algn="l"/>
                <a:tab pos="1473200" algn="l"/>
                <a:tab pos="19304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More air compression =&gt; More </a:t>
            </a:r>
            <a:r>
              <a:rPr>
                <a:solidFill>
                  <a:srgbClr val="FF6600"/>
                </a:solidFill>
              </a:rPr>
              <a:t>heating</a:t>
            </a:r>
            <a:r>
              <a:t> =&gt; Air temperatures at or above 500ºC </a:t>
            </a:r>
            <a:r>
              <a:rPr baseline="31999"/>
              <a:t>1</a:t>
            </a:r>
          </a:p>
          <a:p>
            <a:pPr>
              <a:spcBef>
                <a:spcPts val="400"/>
              </a:spcBef>
              <a:tabLst>
                <a:tab pos="444500" algn="l"/>
                <a:tab pos="1016000" algn="l"/>
                <a:tab pos="1473200" algn="l"/>
                <a:tab pos="19304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Hot enough that many injected fuels almost immediately </a:t>
            </a:r>
            <a:r>
              <a:rPr b="1">
                <a:solidFill>
                  <a:srgbClr val="FBC901"/>
                </a:solidFill>
              </a:rPr>
              <a:t>auto-ignite</a:t>
            </a:r>
            <a:r>
              <a:rPr b="1"/>
              <a:t>,</a:t>
            </a:r>
            <a:r>
              <a:rPr b="1">
                <a:solidFill>
                  <a:srgbClr val="FBC901"/>
                </a:solidFill>
              </a:rPr>
              <a:t> </a:t>
            </a:r>
            <a:r>
              <a:t>including</a:t>
            </a:r>
            <a:endParaRPr b="1">
              <a:solidFill>
                <a:srgbClr val="FBC901"/>
              </a:solidFill>
            </a:endParaRPr>
          </a:p>
          <a:p>
            <a:pPr>
              <a:spcBef>
                <a:spcPts val="400"/>
              </a:spcBef>
              <a:tabLst>
                <a:tab pos="444500" algn="l"/>
                <a:tab pos="1016000" algn="l"/>
                <a:tab pos="1473200" algn="l"/>
                <a:tab pos="19304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		</a:t>
            </a:r>
            <a:r>
              <a:rPr b="1"/>
              <a:t>less-refined fuels such as standard diesel, biofuels &amp; used cooking oil</a:t>
            </a:r>
          </a:p>
        </p:txBody>
      </p:sp>
      <p:sp>
        <p:nvSpPr>
          <p:cNvPr id="816" name="Rectangle 3"/>
          <p:cNvSpPr txBox="1"/>
          <p:nvPr/>
        </p:nvSpPr>
        <p:spPr>
          <a:xfrm>
            <a:off x="3096300" y="3893635"/>
            <a:ext cx="2854299" cy="33759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lvl1pPr algn="ctr" defTabSz="868680">
              <a:spcBef>
                <a:spcPts val="400"/>
              </a:spcBef>
              <a:tabLst>
                <a:tab pos="419100" algn="l"/>
                <a:tab pos="965200" algn="l"/>
                <a:tab pos="1397000" algn="l"/>
                <a:tab pos="1828800" algn="l"/>
                <a:tab pos="2260600" algn="l"/>
              </a:tabLst>
              <a:defRPr sz="1710">
                <a:solidFill>
                  <a:srgbClr val="66CC33"/>
                </a:solidFill>
                <a:effectLst>
                  <a:outerShdw blurRad="36195" dist="36195" dir="2700000" rotWithShape="0">
                    <a:srgbClr val="000000"/>
                  </a:outerShdw>
                </a:effectLst>
                <a:latin typeface="+mn-lt"/>
                <a:ea typeface="+mn-ea"/>
                <a:cs typeface="+mn-cs"/>
                <a:sym typeface="Arial"/>
              </a:defRPr>
            </a:lvl1pPr>
          </a:lstStyle>
          <a:p>
            <a:r>
              <a:t>Crankshaft Turning Circle</a:t>
            </a:r>
          </a:p>
        </p:txBody>
      </p:sp>
      <p:sp>
        <p:nvSpPr>
          <p:cNvPr id="817" name="Rectangle 3"/>
          <p:cNvSpPr txBox="1"/>
          <p:nvPr/>
        </p:nvSpPr>
        <p:spPr>
          <a:xfrm>
            <a:off x="3312200" y="2661008"/>
            <a:ext cx="2296689" cy="33759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lvl1pPr algn="ctr" defTabSz="868680">
              <a:spcBef>
                <a:spcPts val="400"/>
              </a:spcBef>
              <a:tabLst>
                <a:tab pos="419100" algn="l"/>
                <a:tab pos="965200" algn="l"/>
                <a:tab pos="1397000" algn="l"/>
                <a:tab pos="1828800" algn="l"/>
                <a:tab pos="2260600" algn="l"/>
              </a:tabLst>
              <a:defRPr sz="1710">
                <a:solidFill>
                  <a:srgbClr val="FF6600"/>
                </a:solidFill>
                <a:effectLst>
                  <a:outerShdw blurRad="36195" dist="36195" dir="2700000" rotWithShape="0">
                    <a:srgbClr val="000000"/>
                  </a:outerShdw>
                </a:effectLst>
                <a:latin typeface="+mn-lt"/>
                <a:ea typeface="+mn-ea"/>
                <a:cs typeface="+mn-cs"/>
                <a:sym typeface="Arial"/>
              </a:defRPr>
            </a:lvl1pPr>
          </a:lstStyle>
          <a:p>
            <a:r>
              <a:t>Piston Stroke</a:t>
            </a:r>
          </a:p>
        </p:txBody>
      </p:sp>
      <p:sp>
        <p:nvSpPr>
          <p:cNvPr id="818" name="Rectangle 5"/>
          <p:cNvSpPr txBox="1"/>
          <p:nvPr/>
        </p:nvSpPr>
        <p:spPr>
          <a:xfrm>
            <a:off x="304800" y="65969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https://www.explainthatstuff.com/diesel-engines.html      2) https://en.wikipedia.org/wiki/Diesel_engine</a:t>
            </a:r>
          </a:p>
        </p:txBody>
      </p:sp>
      <p:grpSp>
        <p:nvGrpSpPr>
          <p:cNvPr id="827" name="Group"/>
          <p:cNvGrpSpPr/>
          <p:nvPr/>
        </p:nvGrpSpPr>
        <p:grpSpPr>
          <a:xfrm>
            <a:off x="1383707" y="1457312"/>
            <a:ext cx="1846136" cy="2963302"/>
            <a:chOff x="0" y="0"/>
            <a:chExt cx="1846134" cy="2963301"/>
          </a:xfrm>
        </p:grpSpPr>
        <p:pic>
          <p:nvPicPr>
            <p:cNvPr id="819" name="Variable-stroke---piston.gif" descr="Variable-stroke---piston.gif"/>
            <p:cNvPicPr>
              <a:picLocks noChangeAspect="1"/>
            </p:cNvPicPr>
            <p:nvPr/>
          </p:nvPicPr>
          <p:blipFill>
            <a:blip r:embed="rId2"/>
            <a:srcRect l="34760" t="41757" r="34760"/>
            <a:stretch>
              <a:fillRect/>
            </a:stretch>
          </p:blipFill>
          <p:spPr>
            <a:xfrm>
              <a:off x="641693" y="1355176"/>
              <a:ext cx="562681" cy="1608126"/>
            </a:xfrm>
            <a:prstGeom prst="rect">
              <a:avLst/>
            </a:prstGeom>
            <a:ln w="12700" cap="flat">
              <a:noFill/>
              <a:miter lim="400000"/>
            </a:ln>
            <a:effectLst/>
          </p:spPr>
        </p:pic>
        <p:pic>
          <p:nvPicPr>
            <p:cNvPr id="820" name="Variable-stroke---cylinder.gif" descr="Variable-stroke---cylinder.gif"/>
            <p:cNvPicPr>
              <a:picLocks noChangeAspect="1"/>
            </p:cNvPicPr>
            <p:nvPr/>
          </p:nvPicPr>
          <p:blipFill>
            <a:blip r:embed="rId3"/>
            <a:stretch>
              <a:fillRect/>
            </a:stretch>
          </p:blipFill>
          <p:spPr>
            <a:xfrm>
              <a:off x="0" y="76429"/>
              <a:ext cx="1846135" cy="2761105"/>
            </a:xfrm>
            <a:prstGeom prst="rect">
              <a:avLst/>
            </a:prstGeom>
            <a:ln w="12700" cap="flat">
              <a:noFill/>
              <a:miter lim="400000"/>
            </a:ln>
            <a:effectLst/>
          </p:spPr>
        </p:pic>
        <p:grpSp>
          <p:nvGrpSpPr>
            <p:cNvPr id="824" name="Group"/>
            <p:cNvGrpSpPr/>
            <p:nvPr/>
          </p:nvGrpSpPr>
          <p:grpSpPr>
            <a:xfrm>
              <a:off x="639669" y="2092128"/>
              <a:ext cx="582990" cy="582991"/>
              <a:chOff x="0" y="0"/>
              <a:chExt cx="582989" cy="582989"/>
            </a:xfrm>
          </p:grpSpPr>
          <p:sp>
            <p:nvSpPr>
              <p:cNvPr id="821" name="Circle"/>
              <p:cNvSpPr/>
              <p:nvPr/>
            </p:nvSpPr>
            <p:spPr>
              <a:xfrm>
                <a:off x="0" y="0"/>
                <a:ext cx="582990" cy="582990"/>
              </a:xfrm>
              <a:prstGeom prst="ellipse">
                <a:avLst/>
              </a:prstGeom>
              <a:noFill/>
              <a:ln w="50800" cap="flat">
                <a:solidFill>
                  <a:srgbClr val="66CC33"/>
                </a:solidFill>
                <a:custDash>
                  <a:ds d="200000" sp="200000"/>
                </a:custDash>
                <a:miter lim="400000"/>
              </a:ln>
              <a:effectLst/>
            </p:spPr>
            <p:txBody>
              <a:bodyPr wrap="square" lIns="45719" tIns="45719" rIns="45719" bIns="45719" numCol="1" anchor="t">
                <a:noAutofit/>
              </a:bodyPr>
              <a:lstStyle/>
              <a:p>
                <a:endParaRPr/>
              </a:p>
            </p:txBody>
          </p:sp>
          <p:sp>
            <p:nvSpPr>
              <p:cNvPr id="822" name="Line"/>
              <p:cNvSpPr/>
              <p:nvPr/>
            </p:nvSpPr>
            <p:spPr>
              <a:xfrm>
                <a:off x="192623" y="291494"/>
                <a:ext cx="197744" cy="1"/>
              </a:xfrm>
              <a:prstGeom prst="line">
                <a:avLst/>
              </a:prstGeom>
              <a:noFill/>
              <a:ln w="50800" cap="flat">
                <a:solidFill>
                  <a:srgbClr val="66CC33"/>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823" name="Line"/>
              <p:cNvSpPr/>
              <p:nvPr/>
            </p:nvSpPr>
            <p:spPr>
              <a:xfrm flipV="1">
                <a:off x="291494" y="194742"/>
                <a:ext cx="1" cy="193506"/>
              </a:xfrm>
              <a:prstGeom prst="line">
                <a:avLst/>
              </a:prstGeom>
              <a:noFill/>
              <a:ln w="50800" cap="flat">
                <a:solidFill>
                  <a:srgbClr val="66CC33"/>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
          <p:nvSpPr>
            <p:cNvPr id="825" name="Line"/>
            <p:cNvSpPr/>
            <p:nvPr/>
          </p:nvSpPr>
          <p:spPr>
            <a:xfrm flipV="1">
              <a:off x="931164" y="933552"/>
              <a:ext cx="1" cy="622249"/>
            </a:xfrm>
            <a:prstGeom prst="line">
              <a:avLst/>
            </a:prstGeom>
            <a:noFill/>
            <a:ln w="38100" cap="flat">
              <a:solidFill>
                <a:srgbClr val="FF6600"/>
              </a:solidFill>
              <a:prstDash val="solid"/>
              <a:round/>
              <a:headEnd type="triangle" w="med" len="me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826" name="Rectangle 3"/>
            <p:cNvSpPr txBox="1"/>
            <p:nvPr/>
          </p:nvSpPr>
          <p:spPr>
            <a:xfrm>
              <a:off x="434559" y="0"/>
              <a:ext cx="1002416" cy="407760"/>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a:tabLst>
                  <a:tab pos="444500" algn="l"/>
                  <a:tab pos="1016000" algn="l"/>
                  <a:tab pos="1473200" algn="l"/>
                  <a:tab pos="1930400" algn="l"/>
                  <a:tab pos="2387600" algn="l"/>
                </a:tabLst>
                <a:defRPr sz="1000">
                  <a:solidFill>
                    <a:srgbClr val="FFFFFF"/>
                  </a:solidFill>
                  <a:effectLst>
                    <a:outerShdw blurRad="38100" dist="38100" dir="2700000" rotWithShape="0">
                      <a:srgbClr val="000000"/>
                    </a:outerShdw>
                  </a:effectLst>
                  <a:latin typeface="+mn-lt"/>
                  <a:ea typeface="+mn-ea"/>
                  <a:cs typeface="+mn-cs"/>
                  <a:sym typeface="Arial"/>
                </a:defRPr>
              </a:pPr>
              <a:r>
                <a:t>Fuel</a:t>
              </a:r>
            </a:p>
            <a:p>
              <a:pPr algn="ctr">
                <a:tabLst>
                  <a:tab pos="444500" algn="l"/>
                  <a:tab pos="1016000" algn="l"/>
                  <a:tab pos="1473200" algn="l"/>
                  <a:tab pos="1930400" algn="l"/>
                  <a:tab pos="2387600" algn="l"/>
                </a:tabLst>
                <a:defRPr sz="1000">
                  <a:solidFill>
                    <a:srgbClr val="FFFFFF"/>
                  </a:solidFill>
                  <a:effectLst>
                    <a:outerShdw blurRad="38100" dist="38100" dir="2700000" rotWithShape="0">
                      <a:srgbClr val="000000"/>
                    </a:outerShdw>
                  </a:effectLst>
                  <a:latin typeface="+mn-lt"/>
                  <a:ea typeface="+mn-ea"/>
                  <a:cs typeface="+mn-cs"/>
                  <a:sym typeface="Arial"/>
                </a:defRPr>
              </a:pPr>
              <a:r>
                <a:t>Injector</a:t>
              </a:r>
            </a:p>
          </p:txBody>
        </p:sp>
      </p:grpSp>
      <p:grpSp>
        <p:nvGrpSpPr>
          <p:cNvPr id="836" name="Group"/>
          <p:cNvGrpSpPr/>
          <p:nvPr/>
        </p:nvGrpSpPr>
        <p:grpSpPr>
          <a:xfrm>
            <a:off x="5850694" y="1457312"/>
            <a:ext cx="1930226" cy="2963302"/>
            <a:chOff x="0" y="0"/>
            <a:chExt cx="1930224" cy="2963301"/>
          </a:xfrm>
        </p:grpSpPr>
        <p:pic>
          <p:nvPicPr>
            <p:cNvPr id="828" name="Variable-stroke---cylinder.gif" descr="Variable-stroke---cylinder.gif"/>
            <p:cNvPicPr>
              <a:picLocks noChangeAspect="1"/>
            </p:cNvPicPr>
            <p:nvPr/>
          </p:nvPicPr>
          <p:blipFill>
            <a:blip r:embed="rId3"/>
            <a:stretch>
              <a:fillRect/>
            </a:stretch>
          </p:blipFill>
          <p:spPr>
            <a:xfrm>
              <a:off x="0" y="76429"/>
              <a:ext cx="1930225" cy="2886873"/>
            </a:xfrm>
            <a:prstGeom prst="rect">
              <a:avLst/>
            </a:prstGeom>
            <a:ln w="12700" cap="flat">
              <a:noFill/>
              <a:miter lim="400000"/>
            </a:ln>
            <a:effectLst/>
          </p:spPr>
        </p:pic>
        <p:pic>
          <p:nvPicPr>
            <p:cNvPr id="829" name="Variable-stroke---piston.gif" descr="Variable-stroke---piston.gif"/>
            <p:cNvPicPr>
              <a:picLocks noChangeAspect="1"/>
            </p:cNvPicPr>
            <p:nvPr/>
          </p:nvPicPr>
          <p:blipFill>
            <a:blip r:embed="rId2"/>
            <a:srcRect l="34760" t="41757" r="34760"/>
            <a:stretch>
              <a:fillRect/>
            </a:stretch>
          </p:blipFill>
          <p:spPr>
            <a:xfrm>
              <a:off x="670922" y="1214431"/>
              <a:ext cx="588310" cy="1681375"/>
            </a:xfrm>
            <a:prstGeom prst="rect">
              <a:avLst/>
            </a:prstGeom>
            <a:ln w="12700" cap="flat">
              <a:noFill/>
              <a:miter lim="400000"/>
            </a:ln>
            <a:effectLst/>
          </p:spPr>
        </p:pic>
        <p:grpSp>
          <p:nvGrpSpPr>
            <p:cNvPr id="833" name="Group"/>
            <p:cNvGrpSpPr/>
            <p:nvPr/>
          </p:nvGrpSpPr>
          <p:grpSpPr>
            <a:xfrm>
              <a:off x="802511" y="2253336"/>
              <a:ext cx="365728" cy="365728"/>
              <a:chOff x="0" y="0"/>
              <a:chExt cx="365726" cy="365726"/>
            </a:xfrm>
          </p:grpSpPr>
          <p:sp>
            <p:nvSpPr>
              <p:cNvPr id="830" name="Line"/>
              <p:cNvSpPr/>
              <p:nvPr/>
            </p:nvSpPr>
            <p:spPr>
              <a:xfrm>
                <a:off x="79488" y="182863"/>
                <a:ext cx="206751" cy="1"/>
              </a:xfrm>
              <a:prstGeom prst="line">
                <a:avLst/>
              </a:prstGeom>
              <a:noFill/>
              <a:ln w="50800" cap="flat">
                <a:solidFill>
                  <a:srgbClr val="66CC33"/>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831" name="Line"/>
              <p:cNvSpPr/>
              <p:nvPr/>
            </p:nvSpPr>
            <p:spPr>
              <a:xfrm flipV="1">
                <a:off x="182863" y="81704"/>
                <a:ext cx="1" cy="202319"/>
              </a:xfrm>
              <a:prstGeom prst="line">
                <a:avLst/>
              </a:prstGeom>
              <a:noFill/>
              <a:ln w="50800" cap="flat">
                <a:solidFill>
                  <a:srgbClr val="66CC33"/>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832" name="Circle"/>
              <p:cNvSpPr/>
              <p:nvPr/>
            </p:nvSpPr>
            <p:spPr>
              <a:xfrm>
                <a:off x="0" y="0"/>
                <a:ext cx="365727" cy="365727"/>
              </a:xfrm>
              <a:prstGeom prst="ellipse">
                <a:avLst/>
              </a:prstGeom>
              <a:noFill/>
              <a:ln w="50800" cap="flat">
                <a:solidFill>
                  <a:srgbClr val="66CC33"/>
                </a:solidFill>
                <a:custDash>
                  <a:ds d="200000" sp="200000"/>
                </a:custDash>
                <a:miter lim="400000"/>
              </a:ln>
              <a:effectLst/>
            </p:spPr>
            <p:txBody>
              <a:bodyPr wrap="square" lIns="45719" tIns="45719" rIns="45719" bIns="45719" numCol="1" anchor="t">
                <a:noAutofit/>
              </a:bodyPr>
              <a:lstStyle/>
              <a:p>
                <a:endParaRPr/>
              </a:p>
            </p:txBody>
          </p:sp>
        </p:grpSp>
        <p:sp>
          <p:nvSpPr>
            <p:cNvPr id="834" name="Line"/>
            <p:cNvSpPr/>
            <p:nvPr/>
          </p:nvSpPr>
          <p:spPr>
            <a:xfrm flipV="1">
              <a:off x="981022" y="1032060"/>
              <a:ext cx="1" cy="391926"/>
            </a:xfrm>
            <a:prstGeom prst="line">
              <a:avLst/>
            </a:prstGeom>
            <a:noFill/>
            <a:ln w="38100" cap="flat">
              <a:solidFill>
                <a:srgbClr val="FF6600"/>
              </a:solidFill>
              <a:prstDash val="solid"/>
              <a:round/>
              <a:headEnd type="triangle" w="med" len="me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835" name="Rectangle 3"/>
            <p:cNvSpPr txBox="1"/>
            <p:nvPr/>
          </p:nvSpPr>
          <p:spPr>
            <a:xfrm>
              <a:off x="463905" y="0"/>
              <a:ext cx="1002415" cy="407760"/>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a:tabLst>
                  <a:tab pos="444500" algn="l"/>
                  <a:tab pos="1016000" algn="l"/>
                  <a:tab pos="1473200" algn="l"/>
                  <a:tab pos="1930400" algn="l"/>
                  <a:tab pos="2387600" algn="l"/>
                </a:tabLst>
                <a:defRPr sz="1000">
                  <a:solidFill>
                    <a:srgbClr val="FFFFFF"/>
                  </a:solidFill>
                  <a:effectLst>
                    <a:outerShdw blurRad="38100" dist="38100" dir="2700000" rotWithShape="0">
                      <a:srgbClr val="000000"/>
                    </a:outerShdw>
                  </a:effectLst>
                  <a:latin typeface="+mn-lt"/>
                  <a:ea typeface="+mn-ea"/>
                  <a:cs typeface="+mn-cs"/>
                  <a:sym typeface="Arial"/>
                </a:defRPr>
              </a:pPr>
              <a:r>
                <a:t>Fuel</a:t>
              </a:r>
            </a:p>
            <a:p>
              <a:pPr algn="ctr">
                <a:tabLst>
                  <a:tab pos="444500" algn="l"/>
                  <a:tab pos="1016000" algn="l"/>
                  <a:tab pos="1473200" algn="l"/>
                  <a:tab pos="1930400" algn="l"/>
                  <a:tab pos="2387600" algn="l"/>
                </a:tabLst>
                <a:defRPr sz="1000">
                  <a:solidFill>
                    <a:srgbClr val="FFFFFF"/>
                  </a:solidFill>
                  <a:effectLst>
                    <a:outerShdw blurRad="38100" dist="38100" dir="2700000" rotWithShape="0">
                      <a:srgbClr val="000000"/>
                    </a:outerShdw>
                  </a:effectLst>
                  <a:latin typeface="+mn-lt"/>
                  <a:ea typeface="+mn-ea"/>
                  <a:cs typeface="+mn-cs"/>
                  <a:sym typeface="Arial"/>
                </a:defRPr>
              </a:pPr>
              <a:r>
                <a:t>Injector</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 name="Rectangle 5"/>
          <p:cNvSpPr txBox="1"/>
          <p:nvPr/>
        </p:nvSpPr>
        <p:spPr>
          <a:xfrm>
            <a:off x="304800" y="6292120"/>
            <a:ext cx="8534400" cy="5436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For further discussion about the Carnot Cycle, see my note set: </a:t>
            </a:r>
            <a:r>
              <a:rPr b="1"/>
              <a:t>Fossil Fuels </a:t>
            </a:r>
            <a:r>
              <a:t>(</a:t>
            </a:r>
            <a:r>
              <a:rPr u="sng">
                <a:solidFill>
                  <a:srgbClr val="00CCFF"/>
                </a:solidFill>
                <a:uFill>
                  <a:solidFill>
                    <a:srgbClr val="00CCFF"/>
                  </a:solidFill>
                </a:uFill>
                <a:hlinkClick r:id="rId2"/>
              </a:rPr>
              <a:t>pptx </a:t>
            </a:r>
            <a:r>
              <a:t>/ </a:t>
            </a:r>
            <a:r>
              <a:rPr u="sng">
                <a:solidFill>
                  <a:srgbClr val="00CCFF"/>
                </a:solidFill>
                <a:uFill>
                  <a:solidFill>
                    <a:srgbClr val="00CCFF"/>
                  </a:solidFill>
                </a:uFill>
                <a:hlinkClick r:id="rId3"/>
              </a:rPr>
              <a:t>pdf</a:t>
            </a:r>
            <a:r>
              <a:t> / </a:t>
            </a:r>
            <a:r>
              <a:rPr u="sng">
                <a:solidFill>
                  <a:srgbClr val="00CCFF"/>
                </a:solidFill>
                <a:uFill>
                  <a:solidFill>
                    <a:srgbClr val="00CCFF"/>
                  </a:solidFill>
                </a:uFill>
                <a:hlinkClick r:id="rId4"/>
              </a:rPr>
              <a:t>key</a:t>
            </a:r>
            <a:r>
              <a:t>)</a:t>
            </a:r>
          </a:p>
          <a:p>
            <a:pPr algn="ctr">
              <a:spcBef>
                <a:spcPts val="300"/>
              </a:spcBef>
              <a:defRPr sz="200" b="0" i="1">
                <a:solidFill>
                  <a:srgbClr val="059797"/>
                </a:solidFill>
                <a:effectLst>
                  <a:outerShdw blurRad="38100" dist="38100" dir="2700000" rotWithShape="0">
                    <a:srgbClr val="000000"/>
                  </a:outerShdw>
                </a:effectLst>
                <a:latin typeface="+mn-lt"/>
                <a:ea typeface="+mn-ea"/>
                <a:cs typeface="+mn-cs"/>
                <a:sym typeface="Arial"/>
              </a:defRPr>
            </a:pPr>
            <a:endParaRP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Such as: </a:t>
            </a:r>
            <a:r>
              <a:rPr b="1"/>
              <a:t>TURBOCHARGING</a:t>
            </a:r>
            <a:r>
              <a:t> (which heats incoming air) or I</a:t>
            </a:r>
            <a:r>
              <a:rPr b="1"/>
              <a:t>NTERCOOLING</a:t>
            </a:r>
            <a:r>
              <a:t> (which then tries to cool it back down)</a:t>
            </a:r>
          </a:p>
        </p:txBody>
      </p:sp>
      <p:sp>
        <p:nvSpPr>
          <p:cNvPr id="839" name="Rectangle 2"/>
          <p:cNvSpPr txBox="1">
            <a:spLocks noGrp="1"/>
          </p:cNvSpPr>
          <p:nvPr>
            <p:ph type="title"/>
          </p:nvPr>
        </p:nvSpPr>
        <p:spPr>
          <a:xfrm>
            <a:off x="304800" y="12224"/>
            <a:ext cx="8534400" cy="480155"/>
          </a:xfrm>
          <a:prstGeom prst="rect">
            <a:avLst/>
          </a:prstGeom>
        </p:spPr>
        <p:txBody>
          <a:bodyPr/>
          <a:lstStyle/>
          <a:p>
            <a:r>
              <a:t>But </a:t>
            </a:r>
            <a:r>
              <a:rPr b="1"/>
              <a:t>both</a:t>
            </a:r>
            <a:r>
              <a:t> types of ICE are still </a:t>
            </a:r>
            <a:r>
              <a:rPr b="1"/>
              <a:t>"Thermal Engines"</a:t>
            </a:r>
          </a:p>
        </p:txBody>
      </p:sp>
      <p:sp>
        <p:nvSpPr>
          <p:cNvPr id="840" name="Rectangle 3"/>
          <p:cNvSpPr txBox="1">
            <a:spLocks noGrp="1"/>
          </p:cNvSpPr>
          <p:nvPr>
            <p:ph type="body" idx="1"/>
          </p:nvPr>
        </p:nvSpPr>
        <p:spPr>
          <a:xfrm>
            <a:off x="101600" y="554006"/>
            <a:ext cx="8963974" cy="5749988"/>
          </a:xfrm>
          <a:prstGeom prst="rect">
            <a:avLst/>
          </a:prstGeom>
        </p:spPr>
        <p:txBody>
          <a:bodyPr/>
          <a:lstStyle/>
          <a:p>
            <a:pPr defTabSz="905255">
              <a:tabLst>
                <a:tab pos="444500" algn="l"/>
                <a:tab pos="1003300" algn="l"/>
                <a:tab pos="1460500" algn="l"/>
                <a:tab pos="1905000" algn="l"/>
                <a:tab pos="2362200" algn="l"/>
              </a:tabLst>
              <a:defRPr sz="1782">
                <a:effectLst>
                  <a:outerShdw blurRad="37719" dist="37719" dir="2700000" rotWithShape="0">
                    <a:srgbClr val="000000"/>
                  </a:outerShdw>
                </a:effectLst>
              </a:defRPr>
            </a:pPr>
            <a:r>
              <a:t>So called because when input energy creates temperatures differences within them,</a:t>
            </a:r>
          </a:p>
          <a:p>
            <a:pPr defTabSz="905255">
              <a:tabLst>
                <a:tab pos="444500" algn="l"/>
                <a:tab pos="1003300" algn="l"/>
                <a:tab pos="1460500" algn="l"/>
                <a:tab pos="1905000" algn="l"/>
                <a:tab pos="2362200" algn="l"/>
              </a:tabLst>
              <a:defRPr sz="693">
                <a:effectLst>
                  <a:outerShdw blurRad="37719" dist="37719" dir="2700000" rotWithShape="0">
                    <a:srgbClr val="000000"/>
                  </a:outerShdw>
                </a:effectLst>
              </a:defRPr>
            </a:pPr>
            <a:endParaRPr/>
          </a:p>
          <a:p>
            <a:pPr defTabSz="905255">
              <a:tabLst>
                <a:tab pos="444500" algn="l"/>
                <a:tab pos="1003300" algn="l"/>
                <a:tab pos="1460500" algn="l"/>
                <a:tab pos="1905000" algn="l"/>
                <a:tab pos="2362200" algn="l"/>
              </a:tabLst>
              <a:defRPr sz="1782">
                <a:effectLst>
                  <a:outerShdw blurRad="37719" dist="37719" dir="2700000" rotWithShape="0">
                    <a:srgbClr val="000000"/>
                  </a:outerShdw>
                </a:effectLst>
              </a:defRPr>
            </a:pPr>
            <a:r>
              <a:t>	those differences can be used to induce motion (thermal energy =&gt; kinetic energy)</a:t>
            </a:r>
          </a:p>
          <a:p>
            <a:pPr defTabSz="905255">
              <a:tabLst>
                <a:tab pos="444500" algn="l"/>
                <a:tab pos="1003300" algn="l"/>
                <a:tab pos="1460500" algn="l"/>
                <a:tab pos="1905000" algn="l"/>
                <a:tab pos="2362200" algn="l"/>
              </a:tabLst>
              <a:defRPr sz="891">
                <a:effectLst>
                  <a:outerShdw blurRad="37719" dist="37719" dir="2700000" rotWithShape="0">
                    <a:srgbClr val="000000"/>
                  </a:outerShdw>
                </a:effectLst>
              </a:defRPr>
            </a:pPr>
            <a:endParaRPr/>
          </a:p>
          <a:p>
            <a:pPr defTabSz="905255">
              <a:tabLst>
                <a:tab pos="444500" algn="l"/>
                <a:tab pos="1003300" algn="l"/>
                <a:tab pos="1460500" algn="l"/>
                <a:tab pos="1905000" algn="l"/>
                <a:tab pos="2362200" algn="l"/>
              </a:tabLst>
              <a:defRPr sz="1782">
                <a:effectLst>
                  <a:outerShdw blurRad="37719" dist="37719" dir="2700000" rotWithShape="0">
                    <a:srgbClr val="000000"/>
                  </a:outerShdw>
                </a:effectLst>
              </a:defRPr>
            </a:pPr>
            <a:r>
              <a:rPr b="1"/>
              <a:t>Thermal Engine</a:t>
            </a:r>
            <a:r>
              <a:t> conversion efficiencies are modeled by the </a:t>
            </a:r>
            <a:r>
              <a:rPr b="1">
                <a:solidFill>
                  <a:srgbClr val="FBC901"/>
                </a:solidFill>
              </a:rPr>
              <a:t>Carnot Cycle </a:t>
            </a:r>
            <a:r>
              <a:rPr baseline="31999">
                <a:solidFill>
                  <a:srgbClr val="FBC901"/>
                </a:solidFill>
              </a:rPr>
              <a:t>1</a:t>
            </a:r>
          </a:p>
          <a:p>
            <a:pPr marL="0" lvl="1" indent="634487" defTabSz="905255">
              <a:buSzTx/>
              <a:buNone/>
              <a:tabLst>
                <a:tab pos="444500" algn="l"/>
                <a:tab pos="1003300" algn="l"/>
                <a:tab pos="1460500" algn="l"/>
                <a:tab pos="1905000" algn="l"/>
                <a:tab pos="2362200" algn="l"/>
              </a:tabLst>
              <a:defRPr sz="693">
                <a:effectLst>
                  <a:outerShdw blurRad="37719" dist="37719" dir="2700000" rotWithShape="0">
                    <a:srgbClr val="000000"/>
                  </a:outerShdw>
                </a:effectLst>
              </a:defRPr>
            </a:pPr>
            <a:endParaRPr/>
          </a:p>
          <a:p>
            <a:pPr defTabSz="905255">
              <a:tabLst>
                <a:tab pos="444500" algn="l"/>
                <a:tab pos="1003300" algn="l"/>
                <a:tab pos="1460500" algn="l"/>
                <a:tab pos="1905000" algn="l"/>
                <a:tab pos="2362200" algn="l"/>
              </a:tabLst>
              <a:defRPr sz="1782">
                <a:effectLst>
                  <a:outerShdw blurRad="37719" dist="37719" dir="2700000" rotWithShape="0">
                    <a:srgbClr val="000000"/>
                  </a:outerShdw>
                </a:effectLst>
              </a:defRPr>
            </a:pPr>
            <a:r>
              <a:t>	Which predicts energy conversion efficiencies of: (T</a:t>
            </a:r>
            <a:r>
              <a:rPr baseline="-5999"/>
              <a:t>max</a:t>
            </a:r>
            <a:r>
              <a:t> - T</a:t>
            </a:r>
            <a:r>
              <a:rPr baseline="-5999"/>
              <a:t>min</a:t>
            </a:r>
            <a:r>
              <a:t>) / T</a:t>
            </a:r>
            <a:r>
              <a:rPr baseline="-5999"/>
              <a:t>max</a:t>
            </a:r>
            <a:r>
              <a:t> </a:t>
            </a:r>
            <a:endParaRPr baseline="-5999"/>
          </a:p>
          <a:p>
            <a:pPr marL="0" lvl="1" indent="634487" defTabSz="905255">
              <a:buSzTx/>
              <a:buNone/>
              <a:tabLst>
                <a:tab pos="444500" algn="l"/>
                <a:tab pos="1003300" algn="l"/>
                <a:tab pos="1460500" algn="l"/>
                <a:tab pos="1905000" algn="l"/>
                <a:tab pos="2362200" algn="l"/>
              </a:tabLst>
              <a:defRPr sz="693">
                <a:effectLst>
                  <a:outerShdw blurRad="37719" dist="37719" dir="2700000" rotWithShape="0">
                    <a:srgbClr val="000000"/>
                  </a:outerShdw>
                </a:effectLst>
              </a:defRPr>
            </a:pPr>
            <a:endParaRPr baseline="-5999"/>
          </a:p>
          <a:p>
            <a:pPr marL="0" lvl="1" indent="634487" defTabSz="905255">
              <a:buSzTx/>
              <a:buNone/>
              <a:tabLst>
                <a:tab pos="444500" algn="l"/>
                <a:tab pos="1003300" algn="l"/>
                <a:tab pos="1460500" algn="l"/>
                <a:tab pos="1905000" algn="l"/>
                <a:tab pos="2362200" algn="l"/>
              </a:tabLst>
              <a:defRPr sz="1782">
                <a:effectLst>
                  <a:outerShdw blurRad="37719" dist="37719" dir="2700000" rotWithShape="0">
                    <a:srgbClr val="000000"/>
                  </a:outerShdw>
                </a:effectLst>
              </a:defRPr>
            </a:pPr>
            <a:r>
              <a:rPr baseline="-5999"/>
              <a:t>	</a:t>
            </a:r>
            <a:r>
              <a:t>Where</a:t>
            </a:r>
            <a:r>
              <a:rPr baseline="-5999"/>
              <a:t> </a:t>
            </a:r>
            <a:r>
              <a:t>T</a:t>
            </a:r>
            <a:r>
              <a:rPr baseline="-5999"/>
              <a:t>max</a:t>
            </a:r>
            <a:r>
              <a:t> &amp; T</a:t>
            </a:r>
            <a:r>
              <a:rPr baseline="-5999"/>
              <a:t>min</a:t>
            </a:r>
            <a:r>
              <a:t> are highest and lowest temperatures within the engine</a:t>
            </a:r>
          </a:p>
          <a:p>
            <a:pPr marL="0" lvl="1" indent="634487" defTabSz="905255">
              <a:buSzTx/>
              <a:buNone/>
              <a:tabLst>
                <a:tab pos="444500" algn="l"/>
                <a:tab pos="1003300" algn="l"/>
                <a:tab pos="1460500" algn="l"/>
                <a:tab pos="1905000" algn="l"/>
                <a:tab pos="2362200" algn="l"/>
              </a:tabLst>
              <a:defRPr sz="891">
                <a:effectLst>
                  <a:outerShdw blurRad="37719" dist="37719" dir="2700000" rotWithShape="0">
                    <a:srgbClr val="000000"/>
                  </a:outerShdw>
                </a:effectLst>
              </a:defRPr>
            </a:pPr>
            <a:endParaRPr/>
          </a:p>
          <a:p>
            <a:pPr defTabSz="905255">
              <a:tabLst>
                <a:tab pos="444500" algn="l"/>
                <a:tab pos="1003300" algn="l"/>
                <a:tab pos="1460500" algn="l"/>
                <a:tab pos="1905000" algn="l"/>
                <a:tab pos="2362200" algn="l"/>
              </a:tabLst>
              <a:defRPr sz="1782">
                <a:effectLst>
                  <a:outerShdw blurRad="37719" dist="37719" dir="2700000" rotWithShape="0">
                    <a:srgbClr val="000000"/>
                  </a:outerShdw>
                </a:effectLst>
              </a:defRPr>
            </a:pPr>
            <a:r>
              <a:t>For all ICEs, T</a:t>
            </a:r>
            <a:r>
              <a:rPr baseline="-5999"/>
              <a:t>min</a:t>
            </a:r>
            <a:r>
              <a:t> ~ T</a:t>
            </a:r>
            <a:r>
              <a:rPr baseline="-5999"/>
              <a:t>incoming air</a:t>
            </a:r>
            <a:r>
              <a:t> ~ T</a:t>
            </a:r>
            <a:r>
              <a:rPr baseline="-5999"/>
              <a:t>ambient air</a:t>
            </a:r>
            <a:r>
              <a:t> (in the absence of added technologies) </a:t>
            </a:r>
            <a:r>
              <a:rPr baseline="31999"/>
              <a:t>2</a:t>
            </a:r>
          </a:p>
          <a:p>
            <a:pPr defTabSz="905255">
              <a:tabLst>
                <a:tab pos="444500" algn="l"/>
                <a:tab pos="1003300" algn="l"/>
                <a:tab pos="1460500" algn="l"/>
                <a:tab pos="1905000" algn="l"/>
                <a:tab pos="2362200" algn="l"/>
              </a:tabLst>
              <a:defRPr sz="891">
                <a:effectLst>
                  <a:outerShdw blurRad="37719" dist="37719" dir="2700000" rotWithShape="0">
                    <a:srgbClr val="000000"/>
                  </a:outerShdw>
                </a:effectLst>
              </a:defRPr>
            </a:pPr>
            <a:endParaRPr/>
          </a:p>
          <a:p>
            <a:pPr defTabSz="905255">
              <a:tabLst>
                <a:tab pos="444500" algn="l"/>
                <a:tab pos="1003300" algn="l"/>
                <a:tab pos="1460500" algn="l"/>
                <a:tab pos="1905000" algn="l"/>
                <a:tab pos="2362200" algn="l"/>
              </a:tabLst>
              <a:defRPr sz="1782">
                <a:effectLst>
                  <a:outerShdw blurRad="37719" dist="37719" dir="2700000" rotWithShape="0">
                    <a:srgbClr val="000000"/>
                  </a:outerShdw>
                </a:effectLst>
              </a:defRPr>
            </a:pPr>
            <a:r>
              <a:t>But the higher compression within Diesel engines drives up T</a:t>
            </a:r>
            <a:r>
              <a:rPr baseline="-5999"/>
              <a:t>max</a:t>
            </a:r>
            <a:r>
              <a:t> in a number of ways:</a:t>
            </a:r>
          </a:p>
          <a:p>
            <a:pPr defTabSz="905255">
              <a:tabLst>
                <a:tab pos="444500" algn="l"/>
                <a:tab pos="1003300" algn="l"/>
                <a:tab pos="1460500" algn="l"/>
                <a:tab pos="1905000" algn="l"/>
                <a:tab pos="2362200" algn="l"/>
              </a:tabLst>
              <a:defRPr sz="693">
                <a:effectLst>
                  <a:outerShdw blurRad="37719" dist="37719" dir="2700000" rotWithShape="0">
                    <a:srgbClr val="000000"/>
                  </a:outerShdw>
                </a:effectLst>
              </a:defRPr>
            </a:pPr>
            <a:endParaRPr/>
          </a:p>
          <a:p>
            <a:pPr defTabSz="905255">
              <a:tabLst>
                <a:tab pos="444500" algn="l"/>
                <a:tab pos="1003300" algn="l"/>
                <a:tab pos="1460500" algn="l"/>
                <a:tab pos="1905000" algn="l"/>
                <a:tab pos="2362200" algn="l"/>
              </a:tabLst>
              <a:defRPr sz="1782">
                <a:effectLst>
                  <a:outerShdw blurRad="37719" dist="37719" dir="2700000" rotWithShape="0">
                    <a:srgbClr val="000000"/>
                  </a:outerShdw>
                </a:effectLst>
              </a:defRPr>
            </a:pPr>
            <a:r>
              <a:t>	Stronger compression heats the pre-combustion air to much higher temperatures</a:t>
            </a:r>
          </a:p>
          <a:p>
            <a:pPr defTabSz="905255">
              <a:tabLst>
                <a:tab pos="444500" algn="l"/>
                <a:tab pos="1003300" algn="l"/>
                <a:tab pos="1460500" algn="l"/>
                <a:tab pos="1905000" algn="l"/>
                <a:tab pos="2362200" algn="l"/>
              </a:tabLst>
              <a:defRPr sz="693">
                <a:effectLst>
                  <a:outerShdw blurRad="37719" dist="37719" dir="2700000" rotWithShape="0">
                    <a:srgbClr val="000000"/>
                  </a:outerShdw>
                </a:effectLst>
              </a:defRPr>
            </a:pPr>
            <a:endParaRPr/>
          </a:p>
          <a:p>
            <a:pPr defTabSz="905255">
              <a:tabLst>
                <a:tab pos="444500" algn="l"/>
                <a:tab pos="1003300" algn="l"/>
                <a:tab pos="1460500" algn="l"/>
                <a:tab pos="1905000" algn="l"/>
                <a:tab pos="2362200" algn="l"/>
              </a:tabLst>
              <a:defRPr sz="1782">
                <a:effectLst>
                  <a:outerShdw blurRad="37719" dist="37719" dir="2700000" rotWithShape="0">
                    <a:srgbClr val="000000"/>
                  </a:outerShdw>
                </a:effectLst>
              </a:defRPr>
            </a:pPr>
            <a:r>
              <a:t>	Stronger compression increases the O</a:t>
            </a:r>
            <a:r>
              <a:rPr baseline="-5999"/>
              <a:t>2</a:t>
            </a:r>
            <a:r>
              <a:t> available, thereby intensifying combustion</a:t>
            </a:r>
            <a:endParaRPr baseline="-5999"/>
          </a:p>
          <a:p>
            <a:pPr defTabSz="905255">
              <a:tabLst>
                <a:tab pos="444500" algn="l"/>
                <a:tab pos="1003300" algn="l"/>
                <a:tab pos="1460500" algn="l"/>
                <a:tab pos="1905000" algn="l"/>
                <a:tab pos="2362200" algn="l"/>
              </a:tabLst>
              <a:defRPr sz="891">
                <a:effectLst>
                  <a:outerShdw blurRad="37719" dist="37719" dir="2700000" rotWithShape="0">
                    <a:srgbClr val="000000"/>
                  </a:outerShdw>
                </a:effectLst>
              </a:defRPr>
            </a:pPr>
            <a:endParaRPr baseline="-5999"/>
          </a:p>
          <a:p>
            <a:pPr defTabSz="905255">
              <a:tabLst>
                <a:tab pos="444500" algn="l"/>
                <a:tab pos="1003300" algn="l"/>
                <a:tab pos="1460500" algn="l"/>
                <a:tab pos="1905000" algn="l"/>
                <a:tab pos="2362200" algn="l"/>
              </a:tabLst>
              <a:defRPr sz="1782">
                <a:effectLst>
                  <a:outerShdw blurRad="37719" dist="37719" dir="2700000" rotWithShape="0">
                    <a:srgbClr val="000000"/>
                  </a:outerShdw>
                </a:effectLst>
              </a:defRPr>
            </a:pPr>
            <a:r>
              <a:t>Leading the Carnot formula to correctly predict much more efficient Diesel operation:</a:t>
            </a:r>
          </a:p>
          <a:p>
            <a:pPr defTabSz="905255">
              <a:tabLst>
                <a:tab pos="444500" algn="l"/>
                <a:tab pos="1003300" algn="l"/>
                <a:tab pos="1460500" algn="l"/>
                <a:tab pos="1905000" algn="l"/>
                <a:tab pos="2362200" algn="l"/>
              </a:tabLst>
              <a:defRPr sz="693">
                <a:effectLst>
                  <a:outerShdw blurRad="37719" dist="37719" dir="2700000" rotWithShape="0">
                    <a:srgbClr val="000000"/>
                  </a:outerShdw>
                </a:effectLst>
              </a:defRPr>
            </a:pPr>
            <a:endParaRPr b="1">
              <a:solidFill>
                <a:srgbClr val="FBC901"/>
              </a:solidFill>
            </a:endParaRPr>
          </a:p>
          <a:p>
            <a:pPr algn="ctr" defTabSz="905255">
              <a:tabLst>
                <a:tab pos="444500" algn="l"/>
                <a:tab pos="1003300" algn="l"/>
                <a:tab pos="1460500" algn="l"/>
                <a:tab pos="1905000" algn="l"/>
                <a:tab pos="2362200" algn="l"/>
              </a:tabLst>
              <a:defRPr sz="1782">
                <a:effectLst>
                  <a:outerShdw blurRad="37719" dist="37719" dir="2700000" rotWithShape="0">
                    <a:srgbClr val="000000"/>
                  </a:outerShdw>
                </a:effectLst>
              </a:defRPr>
            </a:pPr>
            <a:r>
              <a:rPr b="1">
                <a:solidFill>
                  <a:srgbClr val="FBC901"/>
                </a:solidFill>
              </a:rPr>
              <a:t>Diesel efficiencies = 40-45%    vs.    Gasoline Si-ICEs efficiencies ≤ 20%</a:t>
            </a:r>
          </a:p>
          <a:p>
            <a:pPr defTabSz="905255">
              <a:tabLst>
                <a:tab pos="444500" algn="l"/>
                <a:tab pos="1003300" algn="l"/>
                <a:tab pos="1460500" algn="l"/>
                <a:tab pos="1905000" algn="l"/>
                <a:tab pos="2362200" algn="l"/>
              </a:tabLst>
              <a:defRPr sz="693">
                <a:effectLst>
                  <a:outerShdw blurRad="37719" dist="37719" dir="2700000" rotWithShape="0">
                    <a:srgbClr val="000000"/>
                  </a:outerShdw>
                </a:effectLst>
              </a:defRPr>
            </a:pPr>
            <a:endParaRPr/>
          </a:p>
          <a:p>
            <a:pPr defTabSz="905255">
              <a:tabLst>
                <a:tab pos="444500" algn="l"/>
                <a:tab pos="1003300" algn="l"/>
                <a:tab pos="1460500" algn="l"/>
                <a:tab pos="1905000" algn="l"/>
                <a:tab pos="2362200" algn="l"/>
              </a:tabLst>
              <a:defRPr sz="1782">
                <a:effectLst>
                  <a:outerShdw blurRad="37719" dist="37719" dir="2700000" rotWithShape="0">
                    <a:srgbClr val="000000"/>
                  </a:outerShdw>
                </a:effectLst>
              </a:defRPr>
            </a:pPr>
            <a:r>
              <a:rPr b="1"/>
              <a:t>Doubling Diesel fuel mileage </a:t>
            </a:r>
            <a:r>
              <a:t>. . . possibly halving GHG output? (more about that later)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Rectangle 2"/>
          <p:cNvSpPr txBox="1">
            <a:spLocks noGrp="1"/>
          </p:cNvSpPr>
          <p:nvPr>
            <p:ph type="title"/>
          </p:nvPr>
        </p:nvSpPr>
        <p:spPr>
          <a:xfrm>
            <a:off x="15478" y="25399"/>
            <a:ext cx="9113044" cy="480156"/>
          </a:xfrm>
          <a:prstGeom prst="rect">
            <a:avLst/>
          </a:prstGeom>
        </p:spPr>
        <p:txBody>
          <a:bodyPr/>
          <a:lstStyle/>
          <a:p>
            <a:r>
              <a:t>Apparent bottom lines: Diesels are </a:t>
            </a:r>
            <a:r>
              <a:rPr b="1"/>
              <a:t>FAR</a:t>
            </a:r>
            <a:r>
              <a:t> more efficient and </a:t>
            </a:r>
            <a:r>
              <a:rPr b="1"/>
              <a:t>FAR</a:t>
            </a:r>
            <a:r>
              <a:t> simpler:</a:t>
            </a:r>
          </a:p>
        </p:txBody>
      </p:sp>
      <p:sp>
        <p:nvSpPr>
          <p:cNvPr id="843" name="Rectangle 3"/>
          <p:cNvSpPr txBox="1">
            <a:spLocks noGrp="1"/>
          </p:cNvSpPr>
          <p:nvPr>
            <p:ph type="body" idx="1"/>
          </p:nvPr>
        </p:nvSpPr>
        <p:spPr>
          <a:xfrm>
            <a:off x="86305" y="782606"/>
            <a:ext cx="8971390" cy="5829947"/>
          </a:xfrm>
          <a:prstGeom prst="rect">
            <a:avLst/>
          </a:prstGeom>
        </p:spPr>
        <p:txBody>
          <a:bodyPr/>
          <a:lstStyle/>
          <a:p>
            <a:pPr defTabSz="905255">
              <a:tabLst>
                <a:tab pos="444500" algn="l"/>
                <a:tab pos="927100" algn="l"/>
                <a:tab pos="1384300" algn="l"/>
                <a:tab pos="1905000" algn="l"/>
                <a:tab pos="2362200" algn="l"/>
              </a:tabLst>
              <a:defRPr sz="1782" b="1">
                <a:effectLst>
                  <a:outerShdw blurRad="37719" dist="37719" dir="2700000" rotWithShape="0">
                    <a:srgbClr val="000000"/>
                  </a:outerShdw>
                </a:effectLst>
              </a:defRPr>
            </a:pPr>
            <a:r>
              <a:t>To control their speed (power and GHG emissions) gasoline SI-ICEs must:</a:t>
            </a:r>
          </a:p>
          <a:p>
            <a:pPr defTabSz="905255">
              <a:tabLst>
                <a:tab pos="444500" algn="l"/>
                <a:tab pos="927100" algn="l"/>
                <a:tab pos="1384300" algn="l"/>
                <a:tab pos="1905000" algn="l"/>
                <a:tab pos="2362200" algn="l"/>
              </a:tabLst>
              <a:defRPr sz="693">
                <a:effectLst>
                  <a:outerShdw blurRad="37719" dist="37719" dir="2700000" rotWithShape="0">
                    <a:srgbClr val="000000"/>
                  </a:outerShdw>
                </a:effectLst>
              </a:defRPr>
            </a:pPr>
            <a:endParaRPr/>
          </a:p>
          <a:p>
            <a:pPr defTabSz="905255">
              <a:tabLst>
                <a:tab pos="317500" algn="l"/>
                <a:tab pos="660400" algn="l"/>
                <a:tab pos="1104900" algn="l"/>
                <a:tab pos="1562100" algn="l"/>
                <a:tab pos="2006600" algn="l"/>
              </a:tabLst>
              <a:defRPr sz="1782">
                <a:effectLst>
                  <a:outerShdw blurRad="37719" dist="37719" dir="2700000" rotWithShape="0">
                    <a:srgbClr val="000000"/>
                  </a:outerShdw>
                </a:effectLst>
              </a:defRPr>
            </a:pPr>
            <a:r>
              <a:t>	- Vary the fuel to air ratio of the mixture drawn into the cylinder</a:t>
            </a:r>
          </a:p>
          <a:p>
            <a:pPr defTabSz="905255">
              <a:tabLst>
                <a:tab pos="444500" algn="l"/>
                <a:tab pos="927100" algn="l"/>
                <a:tab pos="1384300" algn="l"/>
                <a:tab pos="1905000" algn="l"/>
                <a:tab pos="2362200" algn="l"/>
              </a:tabLst>
              <a:defRPr sz="693">
                <a:effectLst>
                  <a:outerShdw blurRad="37719" dist="37719" dir="2700000" rotWithShape="0">
                    <a:srgbClr val="000000"/>
                  </a:outerShdw>
                </a:effectLst>
              </a:defRPr>
            </a:pPr>
            <a:endParaRPr/>
          </a:p>
          <a:p>
            <a:pPr defTabSz="905255">
              <a:tabLst>
                <a:tab pos="444500" algn="l"/>
                <a:tab pos="927100" algn="l"/>
                <a:tab pos="1384300" algn="l"/>
                <a:tab pos="1905000" algn="l"/>
                <a:tab pos="2362200" algn="l"/>
              </a:tabLst>
              <a:defRPr sz="1782">
                <a:effectLst>
                  <a:outerShdw blurRad="37719" dist="37719" dir="2700000" rotWithShape="0">
                    <a:srgbClr val="000000"/>
                  </a:outerShdw>
                </a:effectLst>
              </a:defRPr>
            </a:pPr>
            <a:r>
              <a:t>		Which was once done by finicky but cheap mechanical "carburetors"</a:t>
            </a:r>
          </a:p>
          <a:p>
            <a:pPr defTabSz="905255">
              <a:tabLst>
                <a:tab pos="444500" algn="l"/>
                <a:tab pos="927100" algn="l"/>
                <a:tab pos="1384300" algn="l"/>
                <a:tab pos="1905000" algn="l"/>
                <a:tab pos="2362200" algn="l"/>
              </a:tabLst>
              <a:defRPr sz="693">
                <a:effectLst>
                  <a:outerShdw blurRad="37719" dist="37719" dir="2700000" rotWithShape="0">
                    <a:srgbClr val="000000"/>
                  </a:outerShdw>
                </a:effectLst>
              </a:defRPr>
            </a:pPr>
            <a:endParaRPr/>
          </a:p>
          <a:p>
            <a:pPr defTabSz="905255">
              <a:tabLst>
                <a:tab pos="444500" algn="l"/>
                <a:tab pos="927100" algn="l"/>
                <a:tab pos="1384300" algn="l"/>
                <a:tab pos="1905000" algn="l"/>
                <a:tab pos="2362200" algn="l"/>
              </a:tabLst>
              <a:defRPr sz="1782">
                <a:effectLst>
                  <a:outerShdw blurRad="37719" dist="37719" dir="2700000" rotWithShape="0">
                    <a:srgbClr val="000000"/>
                  </a:outerShdw>
                </a:effectLst>
              </a:defRPr>
            </a:pPr>
            <a:r>
              <a:t>			but is now increasingly done by injection devices </a:t>
            </a:r>
          </a:p>
          <a:p>
            <a:pPr marL="0" lvl="3" indent="1561566" defTabSz="905255">
              <a:buSzTx/>
              <a:buNone/>
              <a:tabLst>
                <a:tab pos="444500" algn="l"/>
                <a:tab pos="927100" algn="l"/>
                <a:tab pos="1384300" algn="l"/>
                <a:tab pos="1905000" algn="l"/>
                <a:tab pos="2362200" algn="l"/>
              </a:tabLst>
              <a:defRPr sz="693">
                <a:effectLst>
                  <a:outerShdw blurRad="37719" dist="37719" dir="2700000" rotWithShape="0">
                    <a:srgbClr val="000000"/>
                  </a:outerShdw>
                </a:effectLst>
              </a:defRPr>
            </a:pPr>
            <a:endParaRPr/>
          </a:p>
          <a:p>
            <a:pPr defTabSz="905255">
              <a:tabLst>
                <a:tab pos="444500" algn="l"/>
                <a:tab pos="927100" algn="l"/>
                <a:tab pos="1384300" algn="l"/>
                <a:tab pos="1905000" algn="l"/>
                <a:tab pos="2362200" algn="l"/>
              </a:tabLst>
              <a:defRPr sz="1782">
                <a:effectLst>
                  <a:outerShdw blurRad="37719" dist="37719" dir="2700000" rotWithShape="0">
                    <a:srgbClr val="000000"/>
                  </a:outerShdw>
                </a:effectLst>
              </a:defRPr>
            </a:pPr>
            <a:r>
              <a:t>				controlled by less finicky but expensive &amp; complex control electronics</a:t>
            </a:r>
          </a:p>
          <a:p>
            <a:pPr defTabSz="905255">
              <a:tabLst>
                <a:tab pos="444500" algn="l"/>
                <a:tab pos="927100" algn="l"/>
                <a:tab pos="1384300" algn="l"/>
                <a:tab pos="1905000" algn="l"/>
                <a:tab pos="2362200" algn="l"/>
              </a:tabLst>
              <a:defRPr sz="891">
                <a:effectLst>
                  <a:outerShdw blurRad="37719" dist="37719" dir="2700000" rotWithShape="0">
                    <a:srgbClr val="000000"/>
                  </a:outerShdw>
                </a:effectLst>
              </a:defRPr>
            </a:pPr>
            <a:endParaRPr/>
          </a:p>
          <a:p>
            <a:pPr defTabSz="905255">
              <a:tabLst>
                <a:tab pos="444500" algn="l"/>
                <a:tab pos="927100" algn="l"/>
                <a:tab pos="1384300" algn="l"/>
                <a:tab pos="1905000" algn="l"/>
                <a:tab pos="2362200" algn="l"/>
              </a:tabLst>
              <a:defRPr sz="1782">
                <a:effectLst>
                  <a:outerShdw blurRad="37719" dist="37719" dir="2700000" rotWithShape="0">
                    <a:srgbClr val="000000"/>
                  </a:outerShdw>
                </a:effectLst>
              </a:defRPr>
            </a:pPr>
            <a:r>
              <a:t>	- Vary the exact timing and intensity of the electronic pulse sent to the spark plug</a:t>
            </a:r>
          </a:p>
          <a:p>
            <a:pPr defTabSz="905255">
              <a:tabLst>
                <a:tab pos="444500" algn="l"/>
                <a:tab pos="927100" algn="l"/>
                <a:tab pos="1384300" algn="l"/>
                <a:tab pos="1905000" algn="l"/>
                <a:tab pos="2362200" algn="l"/>
              </a:tabLst>
              <a:defRPr sz="693">
                <a:effectLst>
                  <a:outerShdw blurRad="37719" dist="37719" dir="2700000" rotWithShape="0">
                    <a:srgbClr val="000000"/>
                  </a:outerShdw>
                </a:effectLst>
              </a:defRPr>
            </a:pPr>
            <a:endParaRPr/>
          </a:p>
          <a:p>
            <a:pPr marL="0" lvl="2" indent="1074991" defTabSz="905255">
              <a:buSzTx/>
              <a:buNone/>
              <a:tabLst>
                <a:tab pos="444500" algn="l"/>
                <a:tab pos="927100" algn="l"/>
                <a:tab pos="1384300" algn="l"/>
                <a:tab pos="1905000" algn="l"/>
                <a:tab pos="2362200" algn="l"/>
              </a:tabLst>
              <a:defRPr sz="1782">
                <a:effectLst>
                  <a:outerShdw blurRad="37719" dist="37719" dir="2700000" rotWithShape="0">
                    <a:srgbClr val="000000"/>
                  </a:outerShdw>
                </a:effectLst>
              </a:defRPr>
            </a:pPr>
            <a:r>
              <a:t>As once done by finicky but cheap mechanical "distributors &amp; ignition coils"</a:t>
            </a:r>
          </a:p>
          <a:p>
            <a:pPr marL="0" lvl="2" indent="1074991" defTabSz="905255">
              <a:buSzTx/>
              <a:buNone/>
              <a:tabLst>
                <a:tab pos="444500" algn="l"/>
                <a:tab pos="927100" algn="l"/>
                <a:tab pos="1384300" algn="l"/>
                <a:tab pos="1905000" algn="l"/>
                <a:tab pos="2362200" algn="l"/>
              </a:tabLst>
              <a:defRPr sz="693">
                <a:effectLst>
                  <a:outerShdw blurRad="37719" dist="37719" dir="2700000" rotWithShape="0">
                    <a:srgbClr val="000000"/>
                  </a:outerShdw>
                </a:effectLst>
              </a:defRPr>
            </a:pPr>
            <a:endParaRPr/>
          </a:p>
          <a:p>
            <a:pPr marL="0" lvl="2" indent="1074991" defTabSz="905255">
              <a:buSzTx/>
              <a:buNone/>
              <a:tabLst>
                <a:tab pos="444500" algn="l"/>
                <a:tab pos="927100" algn="l"/>
                <a:tab pos="1384300" algn="l"/>
                <a:tab pos="1905000" algn="l"/>
                <a:tab pos="2362200" algn="l"/>
              </a:tabLst>
              <a:defRPr sz="1782">
                <a:effectLst>
                  <a:outerShdw blurRad="37719" dist="37719" dir="2700000" rotWithShape="0">
                    <a:srgbClr val="000000"/>
                  </a:outerShdw>
                </a:effectLst>
              </a:defRPr>
            </a:pPr>
            <a:r>
              <a:t>	but now done by less finicky but expensive &amp; complex electronic ignitions</a:t>
            </a:r>
          </a:p>
          <a:p>
            <a:pPr defTabSz="905255">
              <a:tabLst>
                <a:tab pos="444500" algn="l"/>
                <a:tab pos="927100" algn="l"/>
                <a:tab pos="1384300" algn="l"/>
                <a:tab pos="1905000" algn="l"/>
                <a:tab pos="2362200" algn="l"/>
              </a:tabLst>
              <a:defRPr sz="891">
                <a:effectLst>
                  <a:outerShdw blurRad="37719" dist="37719" dir="2700000" rotWithShape="0">
                    <a:srgbClr val="000000"/>
                  </a:outerShdw>
                </a:effectLst>
              </a:defRPr>
            </a:pPr>
            <a:endParaRPr/>
          </a:p>
          <a:p>
            <a:pPr defTabSz="905255">
              <a:tabLst>
                <a:tab pos="444500" algn="l"/>
                <a:tab pos="927100" algn="l"/>
                <a:tab pos="1384300" algn="l"/>
                <a:tab pos="1905000" algn="l"/>
                <a:tab pos="2362200" algn="l"/>
              </a:tabLst>
              <a:defRPr sz="1782" b="1">
                <a:effectLst>
                  <a:outerShdw blurRad="37719" dist="37719" dir="2700000" rotWithShape="0">
                    <a:srgbClr val="000000"/>
                  </a:outerShdw>
                </a:effectLst>
              </a:defRPr>
            </a:pPr>
            <a:r>
              <a:t>To control their speed Diesels must instead:</a:t>
            </a:r>
          </a:p>
          <a:p>
            <a:pPr defTabSz="905255">
              <a:tabLst>
                <a:tab pos="444500" algn="l"/>
                <a:tab pos="927100" algn="l"/>
                <a:tab pos="1384300" algn="l"/>
                <a:tab pos="1905000" algn="l"/>
                <a:tab pos="2362200" algn="l"/>
              </a:tabLst>
              <a:defRPr sz="693">
                <a:effectLst>
                  <a:outerShdw blurRad="37719" dist="37719" dir="2700000" rotWithShape="0">
                    <a:srgbClr val="000000"/>
                  </a:outerShdw>
                </a:effectLst>
              </a:defRPr>
            </a:pPr>
            <a:endParaRPr/>
          </a:p>
          <a:p>
            <a:pPr defTabSz="905255">
              <a:tabLst>
                <a:tab pos="444500" algn="l"/>
                <a:tab pos="927100" algn="l"/>
                <a:tab pos="1384300" algn="l"/>
                <a:tab pos="1905000" algn="l"/>
                <a:tab pos="2362200" algn="l"/>
              </a:tabLst>
              <a:defRPr sz="1782">
                <a:effectLst>
                  <a:outerShdw blurRad="37719" dist="37719" dir="2700000" rotWithShape="0">
                    <a:srgbClr val="000000"/>
                  </a:outerShdw>
                </a:effectLst>
              </a:defRPr>
            </a:pPr>
            <a:r>
              <a:t>	- Vary the amount of fuel injected into the already compressed cylinder air</a:t>
            </a:r>
          </a:p>
          <a:p>
            <a:pPr defTabSz="905255">
              <a:tabLst>
                <a:tab pos="444500" algn="l"/>
                <a:tab pos="927100" algn="l"/>
                <a:tab pos="1384300" algn="l"/>
                <a:tab pos="1905000" algn="l"/>
                <a:tab pos="2362200" algn="l"/>
              </a:tabLst>
              <a:defRPr sz="693">
                <a:effectLst>
                  <a:outerShdw blurRad="37719" dist="37719" dir="2700000" rotWithShape="0">
                    <a:srgbClr val="000000"/>
                  </a:outerShdw>
                </a:effectLst>
              </a:defRPr>
            </a:pPr>
            <a:endParaRPr/>
          </a:p>
          <a:p>
            <a:pPr algn="ctr" defTabSz="905255">
              <a:tabLst>
                <a:tab pos="444500" algn="l"/>
                <a:tab pos="927100" algn="l"/>
                <a:tab pos="1384300" algn="l"/>
                <a:tab pos="1905000" algn="l"/>
                <a:tab pos="2362200" algn="l"/>
              </a:tabLst>
              <a:defRPr sz="1782" b="1">
                <a:effectLst>
                  <a:outerShdw blurRad="37719" dist="37719" dir="2700000" rotWithShape="0">
                    <a:srgbClr val="000000"/>
                  </a:outerShdw>
                </a:effectLst>
              </a:defRPr>
            </a:pPr>
            <a:r>
              <a:t> PERIOD</a:t>
            </a:r>
          </a:p>
          <a:p>
            <a:pPr defTabSz="905255">
              <a:tabLst>
                <a:tab pos="444500" algn="l"/>
                <a:tab pos="927100" algn="l"/>
                <a:tab pos="1384300" algn="l"/>
                <a:tab pos="1905000" algn="l"/>
                <a:tab pos="2362200" algn="l"/>
              </a:tabLst>
              <a:defRPr sz="1386">
                <a:effectLst>
                  <a:outerShdw blurRad="37719" dist="37719" dir="2700000" rotWithShape="0">
                    <a:srgbClr val="000000"/>
                  </a:outerShdw>
                </a:effectLst>
              </a:defRPr>
            </a:pPr>
            <a:endParaRPr/>
          </a:p>
          <a:p>
            <a:pPr algn="ctr" defTabSz="905255">
              <a:tabLst>
                <a:tab pos="444500" algn="l"/>
                <a:tab pos="927100" algn="l"/>
                <a:tab pos="1384300" algn="l"/>
                <a:tab pos="1905000" algn="l"/>
                <a:tab pos="2362200" algn="l"/>
              </a:tabLst>
              <a:defRPr sz="1782" b="1">
                <a:solidFill>
                  <a:srgbClr val="FBC901"/>
                </a:solidFill>
                <a:effectLst>
                  <a:outerShdw blurRad="37719" dist="37719" dir="2700000" rotWithShape="0">
                    <a:srgbClr val="000000"/>
                  </a:outerShdw>
                </a:effectLst>
              </a:defRPr>
            </a:pPr>
            <a:r>
              <a:t>Diesels' greater simplicity =&gt; Enhanced reliability =&gt; Lower operating costs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Rectangle 5"/>
          <p:cNvSpPr txBox="1"/>
          <p:nvPr/>
        </p:nvSpPr>
        <p:spPr>
          <a:xfrm>
            <a:off x="304800" y="6609145"/>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https://en.wikipedia.org/wiki/Volkswagen_emissions_scandal</a:t>
            </a:r>
          </a:p>
        </p:txBody>
      </p:sp>
      <p:sp>
        <p:nvSpPr>
          <p:cNvPr id="846" name="Rectangle 2"/>
          <p:cNvSpPr txBox="1">
            <a:spLocks noGrp="1"/>
          </p:cNvSpPr>
          <p:nvPr>
            <p:ph type="title"/>
          </p:nvPr>
        </p:nvSpPr>
        <p:spPr>
          <a:xfrm>
            <a:off x="304800" y="25399"/>
            <a:ext cx="8534400" cy="480156"/>
          </a:xfrm>
          <a:prstGeom prst="rect">
            <a:avLst/>
          </a:prstGeom>
        </p:spPr>
        <p:txBody>
          <a:bodyPr/>
          <a:lstStyle/>
          <a:p>
            <a:r>
              <a:t>But then along came </a:t>
            </a:r>
            <a:r>
              <a:rPr b="1">
                <a:solidFill>
                  <a:srgbClr val="FBC901"/>
                </a:solidFill>
              </a:rPr>
              <a:t>Dieselgate:</a:t>
            </a:r>
          </a:p>
        </p:txBody>
      </p:sp>
      <p:sp>
        <p:nvSpPr>
          <p:cNvPr id="847" name="Rectangle 3"/>
          <p:cNvSpPr txBox="1">
            <a:spLocks noGrp="1"/>
          </p:cNvSpPr>
          <p:nvPr>
            <p:ph type="body" idx="1"/>
          </p:nvPr>
        </p:nvSpPr>
        <p:spPr>
          <a:xfrm>
            <a:off x="101861" y="566706"/>
            <a:ext cx="9144001" cy="6599244"/>
          </a:xfrm>
          <a:prstGeom prst="rect">
            <a:avLst/>
          </a:prstGeom>
        </p:spPr>
        <p:txBody>
          <a:bodyPr/>
          <a:lstStyle/>
          <a:p>
            <a:pPr>
              <a:tabLst>
                <a:tab pos="444500" algn="l"/>
                <a:tab pos="939800" algn="l"/>
                <a:tab pos="1397000" algn="l"/>
                <a:tab pos="1930400" algn="l"/>
                <a:tab pos="2387600" algn="l"/>
              </a:tabLst>
            </a:pPr>
            <a:r>
              <a:rPr dirty="0"/>
              <a:t>Which was a scandal revealing </a:t>
            </a:r>
            <a:r>
              <a:rPr b="1" dirty="0"/>
              <a:t>massive fraud</a:t>
            </a:r>
            <a:r>
              <a:rPr dirty="0"/>
              <a:t> in emissions testing of Diesel engines </a:t>
            </a:r>
            <a:r>
              <a:rPr baseline="31999" dirty="0"/>
              <a:t>1</a:t>
            </a:r>
          </a:p>
          <a:p>
            <a:pPr>
              <a:tabLst>
                <a:tab pos="444500" algn="l"/>
                <a:tab pos="939800" algn="l"/>
                <a:tab pos="1397000" algn="l"/>
                <a:tab pos="1930400" algn="l"/>
                <a:tab pos="2387600" algn="l"/>
              </a:tabLst>
              <a:defRPr sz="700"/>
            </a:pPr>
            <a:endParaRPr dirty="0"/>
          </a:p>
          <a:p>
            <a:pPr>
              <a:tabLst>
                <a:tab pos="444500" algn="l"/>
                <a:tab pos="939800" algn="l"/>
                <a:tab pos="1397000" algn="l"/>
                <a:tab pos="1930400" algn="l"/>
                <a:tab pos="2387600" algn="l"/>
              </a:tabLst>
            </a:pPr>
            <a:r>
              <a:rPr dirty="0"/>
              <a:t>During emission tests, cars were typically operated in non-real-life modes, </a:t>
            </a:r>
          </a:p>
          <a:p>
            <a:pPr>
              <a:tabLst>
                <a:tab pos="444500" algn="l"/>
                <a:tab pos="939800" algn="l"/>
                <a:tab pos="1397000" algn="l"/>
                <a:tab pos="1930400" algn="l"/>
                <a:tab pos="2387600" algn="l"/>
              </a:tabLst>
              <a:defRPr sz="500"/>
            </a:pPr>
            <a:endParaRPr dirty="0"/>
          </a:p>
          <a:p>
            <a:pPr>
              <a:tabLst>
                <a:tab pos="444500" algn="l"/>
                <a:tab pos="939800" algn="l"/>
                <a:tab pos="1397000" algn="l"/>
                <a:tab pos="1930400" algn="l"/>
                <a:tab pos="2387600" algn="l"/>
              </a:tabLst>
            </a:pPr>
            <a:r>
              <a:rPr dirty="0"/>
              <a:t>	such as at constant speed, or in one particular stop &amp; go cycle</a:t>
            </a:r>
          </a:p>
          <a:p>
            <a:pPr>
              <a:tabLst>
                <a:tab pos="444500" algn="l"/>
                <a:tab pos="939800" algn="l"/>
                <a:tab pos="1397000" algn="l"/>
                <a:tab pos="1930400" algn="l"/>
                <a:tab pos="2387600" algn="l"/>
              </a:tabLst>
              <a:defRPr sz="700"/>
            </a:pPr>
            <a:r>
              <a:rPr dirty="0"/>
              <a:t>	</a:t>
            </a:r>
          </a:p>
          <a:p>
            <a:pPr>
              <a:tabLst>
                <a:tab pos="444500" algn="l"/>
                <a:tab pos="939800" algn="l"/>
                <a:tab pos="1397000" algn="l"/>
                <a:tab pos="1930400" algn="l"/>
                <a:tab pos="2387600" algn="l"/>
              </a:tabLst>
            </a:pPr>
            <a:r>
              <a:rPr dirty="0"/>
              <a:t>		Which simplified testing, making it both more reproducible &amp; automatable</a:t>
            </a:r>
          </a:p>
          <a:p>
            <a:pPr>
              <a:tabLst>
                <a:tab pos="444500" algn="l"/>
                <a:tab pos="939800" algn="l"/>
                <a:tab pos="1397000" algn="l"/>
                <a:tab pos="1930400" algn="l"/>
                <a:tab pos="2387600" algn="l"/>
              </a:tabLst>
              <a:defRPr sz="700"/>
            </a:pPr>
            <a:endParaRPr dirty="0"/>
          </a:p>
          <a:p>
            <a:pPr>
              <a:tabLst>
                <a:tab pos="444500" algn="l"/>
                <a:tab pos="939800" algn="l"/>
                <a:tab pos="1397000" algn="l"/>
                <a:tab pos="1930400" algn="l"/>
                <a:tab pos="2387600" algn="l"/>
              </a:tabLst>
            </a:pPr>
            <a:r>
              <a:rPr dirty="0"/>
              <a:t>But like all of today's cars, diesel cars have considerable onboard computer power</a:t>
            </a:r>
          </a:p>
          <a:p>
            <a:pPr>
              <a:tabLst>
                <a:tab pos="444500" algn="l"/>
                <a:tab pos="939800" algn="l"/>
                <a:tab pos="1397000" algn="l"/>
                <a:tab pos="1930400" algn="l"/>
                <a:tab pos="2387600" algn="l"/>
              </a:tabLst>
              <a:defRPr sz="500"/>
            </a:pPr>
            <a:endParaRPr dirty="0"/>
          </a:p>
          <a:p>
            <a:pPr>
              <a:tabLst>
                <a:tab pos="444500" algn="l"/>
                <a:tab pos="939800" algn="l"/>
                <a:tab pos="1397000" algn="l"/>
                <a:tab pos="1930400" algn="l"/>
                <a:tab pos="2387600" algn="l"/>
              </a:tabLst>
            </a:pPr>
            <a:r>
              <a:rPr dirty="0"/>
              <a:t>	and a </a:t>
            </a:r>
            <a:r>
              <a:rPr b="1" dirty="0"/>
              <a:t>Volkswagen cabal</a:t>
            </a:r>
            <a:r>
              <a:rPr dirty="0"/>
              <a:t> recognized that those computers could be </a:t>
            </a:r>
          </a:p>
          <a:p>
            <a:pPr>
              <a:tabLst>
                <a:tab pos="444500" algn="l"/>
                <a:tab pos="939800" algn="l"/>
                <a:tab pos="1397000" algn="l"/>
                <a:tab pos="1930400" algn="l"/>
                <a:tab pos="2387600" algn="l"/>
              </a:tabLst>
              <a:defRPr sz="500"/>
            </a:pPr>
            <a:endParaRPr dirty="0"/>
          </a:p>
          <a:p>
            <a:pPr>
              <a:tabLst>
                <a:tab pos="444500" algn="l"/>
                <a:tab pos="939800" algn="l"/>
                <a:tab pos="1397000" algn="l"/>
                <a:tab pos="1930400" algn="l"/>
                <a:tab pos="2387600" algn="l"/>
              </a:tabLst>
            </a:pPr>
            <a:r>
              <a:rPr dirty="0"/>
              <a:t>		programmed to recognize </a:t>
            </a:r>
            <a:r>
              <a:rPr b="1" dirty="0"/>
              <a:t>when</a:t>
            </a:r>
            <a:r>
              <a:rPr dirty="0"/>
              <a:t> the vehicle was being emissions tested</a:t>
            </a:r>
          </a:p>
          <a:p>
            <a:pPr>
              <a:tabLst>
                <a:tab pos="444500" algn="l"/>
                <a:tab pos="939800" algn="l"/>
                <a:tab pos="1397000" algn="l"/>
                <a:tab pos="1930400" algn="l"/>
                <a:tab pos="2387600" algn="l"/>
              </a:tabLst>
              <a:defRPr sz="700"/>
            </a:pPr>
            <a:endParaRPr dirty="0"/>
          </a:p>
          <a:p>
            <a:pPr>
              <a:tabLst>
                <a:tab pos="444500" algn="l"/>
                <a:tab pos="939800" algn="l"/>
                <a:tab pos="1397000" algn="l"/>
                <a:tab pos="1930400" algn="l"/>
                <a:tab pos="2387600" algn="l"/>
              </a:tabLst>
            </a:pPr>
            <a:r>
              <a:rPr dirty="0"/>
              <a:t>And further programmed to then </a:t>
            </a:r>
            <a:r>
              <a:rPr b="1" dirty="0"/>
              <a:t>temporarily</a:t>
            </a:r>
            <a:r>
              <a:rPr dirty="0"/>
              <a:t> reduce the vehicle's emissions,</a:t>
            </a:r>
          </a:p>
          <a:p>
            <a:pPr>
              <a:tabLst>
                <a:tab pos="444500" algn="l"/>
                <a:tab pos="939800" algn="l"/>
                <a:tab pos="1397000" algn="l"/>
                <a:tab pos="1930400" algn="l"/>
                <a:tab pos="2387600" algn="l"/>
              </a:tabLst>
              <a:defRPr sz="500"/>
            </a:pPr>
            <a:endParaRPr dirty="0"/>
          </a:p>
          <a:p>
            <a:pPr>
              <a:tabLst>
                <a:tab pos="444500" algn="l"/>
                <a:tab pos="939800" algn="l"/>
                <a:tab pos="1397000" algn="l"/>
                <a:tab pos="1930400" algn="l"/>
                <a:tab pos="2387600" algn="l"/>
              </a:tabLst>
            </a:pPr>
            <a:r>
              <a:rPr dirty="0"/>
              <a:t>	by altering fuel use in ways which would degrade real-world driving performance,</a:t>
            </a:r>
          </a:p>
          <a:p>
            <a:pPr marL="0" lvl="1" indent="640896">
              <a:buSzTx/>
              <a:buNone/>
              <a:tabLst>
                <a:tab pos="444500" algn="l"/>
                <a:tab pos="939800" algn="l"/>
                <a:tab pos="1397000" algn="l"/>
                <a:tab pos="1930400" algn="l"/>
                <a:tab pos="2387600" algn="l"/>
              </a:tabLst>
              <a:defRPr sz="500"/>
            </a:pPr>
            <a:endParaRPr dirty="0"/>
          </a:p>
          <a:p>
            <a:pPr marL="0" lvl="1" indent="640896">
              <a:buSzTx/>
              <a:buNone/>
              <a:tabLst>
                <a:tab pos="444500" algn="l"/>
                <a:tab pos="939800" algn="l"/>
                <a:tab pos="1397000" algn="l"/>
                <a:tab pos="1930400" algn="l"/>
                <a:tab pos="2387600" algn="l"/>
              </a:tabLst>
            </a:pPr>
            <a:r>
              <a:rPr dirty="0"/>
              <a:t>	but likely remain undetected by automated emissions-testing equipment</a:t>
            </a:r>
          </a:p>
          <a:p>
            <a:pPr>
              <a:tabLst>
                <a:tab pos="444500" algn="l"/>
                <a:tab pos="939800" algn="l"/>
                <a:tab pos="1397000" algn="l"/>
                <a:tab pos="1930400" algn="l"/>
                <a:tab pos="2387600" algn="l"/>
              </a:tabLst>
              <a:defRPr sz="700"/>
            </a:pPr>
            <a:endParaRPr dirty="0"/>
          </a:p>
          <a:p>
            <a:pPr>
              <a:tabLst>
                <a:tab pos="444500" algn="l"/>
                <a:tab pos="939800" algn="l"/>
                <a:tab pos="1397000" algn="l"/>
                <a:tab pos="1930400" algn="l"/>
                <a:tab pos="2387600" algn="l"/>
              </a:tabLst>
            </a:pPr>
            <a:r>
              <a:rPr dirty="0"/>
              <a:t>Convicted in both German and U.S. courts, </a:t>
            </a:r>
            <a:r>
              <a:rPr b="1" dirty="0">
                <a:solidFill>
                  <a:srgbClr val="FBC901"/>
                </a:solidFill>
              </a:rPr>
              <a:t>Volkswagen / Audi</a:t>
            </a:r>
            <a:r>
              <a:rPr dirty="0"/>
              <a:t> has since paid: </a:t>
            </a:r>
          </a:p>
          <a:p>
            <a:pPr>
              <a:tabLst>
                <a:tab pos="444500" algn="l"/>
                <a:tab pos="939800" algn="l"/>
                <a:tab pos="1397000" algn="l"/>
                <a:tab pos="1930400" algn="l"/>
                <a:tab pos="2387600" algn="l"/>
              </a:tabLst>
              <a:defRPr sz="700"/>
            </a:pPr>
            <a:endParaRPr dirty="0"/>
          </a:p>
          <a:p>
            <a:pPr algn="ctr">
              <a:tabLst>
                <a:tab pos="444500" algn="l"/>
                <a:tab pos="939800" algn="l"/>
                <a:tab pos="1397000" algn="l"/>
                <a:tab pos="1930400" algn="l"/>
                <a:tab pos="2387600" algn="l"/>
              </a:tabLst>
              <a:defRPr>
                <a:solidFill>
                  <a:srgbClr val="FBC901"/>
                </a:solidFill>
              </a:defRPr>
            </a:pPr>
            <a:r>
              <a:rPr dirty="0"/>
              <a:t>"$33.3 billion in fines, penalties, financial settlements and (diesel) buyback costs" </a:t>
            </a:r>
            <a:r>
              <a:rPr baseline="31999" dirty="0"/>
              <a:t>1</a:t>
            </a:r>
          </a:p>
          <a:p>
            <a:pPr>
              <a:tabLst>
                <a:tab pos="444500" algn="l"/>
                <a:tab pos="939800" algn="l"/>
                <a:tab pos="1397000" algn="l"/>
                <a:tab pos="1930400" algn="l"/>
                <a:tab pos="2387600" algn="l"/>
              </a:tabLst>
              <a:defRPr sz="900"/>
            </a:pPr>
            <a:endParaRPr dirty="0"/>
          </a:p>
          <a:p>
            <a:pPr>
              <a:tabLst>
                <a:tab pos="444500" algn="l"/>
                <a:tab pos="939800" algn="l"/>
                <a:tab pos="1397000" algn="l"/>
                <a:tab pos="1930400" algn="l"/>
                <a:tab pos="2387600" algn="l"/>
              </a:tabLst>
            </a:pPr>
            <a:r>
              <a:rPr dirty="0"/>
              <a:t>Testing by </a:t>
            </a:r>
            <a:r>
              <a:rPr b="1" dirty="0">
                <a:solidFill>
                  <a:srgbClr val="FBC901"/>
                </a:solidFill>
              </a:rPr>
              <a:t>Volvo, Renault, Jeep, Hyundai, Citroen &amp; Fiat </a:t>
            </a:r>
            <a:r>
              <a:rPr dirty="0"/>
              <a:t>has also been questioned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Rectangle 5"/>
          <p:cNvSpPr txBox="1"/>
          <p:nvPr/>
        </p:nvSpPr>
        <p:spPr>
          <a:xfrm>
            <a:off x="304800" y="6228620"/>
            <a:ext cx="8534400" cy="6198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1) https://www.smmt.co.uk/2015/03/smmt-puts-record-straight-on-diesel-cars-with-new-nationwide-consumer-campaign/</a:t>
            </a:r>
          </a:p>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2) https://www.engineeringtoolbox.com/fuels-densities-specific-volumes-d_166.html</a:t>
            </a:r>
          </a:p>
          <a:p>
            <a:pPr algn="ctr">
              <a:defRPr sz="1200" b="0" i="1">
                <a:solidFill>
                  <a:srgbClr val="059797"/>
                </a:solidFill>
                <a:effectLst>
                  <a:outerShdw blurRad="38100" dist="38100" dir="2700000" rotWithShape="0">
                    <a:srgbClr val="000000"/>
                  </a:outerShdw>
                </a:effectLst>
                <a:latin typeface="+mn-lt"/>
                <a:ea typeface="+mn-ea"/>
                <a:cs typeface="+mn-cs"/>
                <a:sym typeface="Arial"/>
              </a:defRPr>
            </a:pPr>
            <a:r>
              <a:t>3) https://theicct.org/publications/fact-sheet-gasoline-vs-diesel-car-co2-emission</a:t>
            </a:r>
          </a:p>
        </p:txBody>
      </p:sp>
      <p:sp>
        <p:nvSpPr>
          <p:cNvPr id="850" name="Rectangle 2"/>
          <p:cNvSpPr txBox="1">
            <a:spLocks noGrp="1"/>
          </p:cNvSpPr>
          <p:nvPr>
            <p:ph type="title"/>
          </p:nvPr>
        </p:nvSpPr>
        <p:spPr>
          <a:xfrm>
            <a:off x="68074" y="12699"/>
            <a:ext cx="9007852" cy="570195"/>
          </a:xfrm>
          <a:prstGeom prst="rect">
            <a:avLst/>
          </a:prstGeom>
        </p:spPr>
        <p:txBody>
          <a:bodyPr/>
          <a:lstStyle/>
          <a:p>
            <a:r>
              <a:t>So what IS the truth about Diesel engines' environmental friendliness?</a:t>
            </a:r>
          </a:p>
        </p:txBody>
      </p:sp>
      <p:sp>
        <p:nvSpPr>
          <p:cNvPr id="851" name="Rectangle 3"/>
          <p:cNvSpPr txBox="1">
            <a:spLocks noGrp="1"/>
          </p:cNvSpPr>
          <p:nvPr>
            <p:ph type="body" idx="1"/>
          </p:nvPr>
        </p:nvSpPr>
        <p:spPr>
          <a:xfrm>
            <a:off x="149373" y="757206"/>
            <a:ext cx="8912921" cy="5449503"/>
          </a:xfrm>
          <a:prstGeom prst="rect">
            <a:avLst/>
          </a:prstGeom>
        </p:spPr>
        <p:txBody>
          <a:bodyPr/>
          <a:lstStyle/>
          <a:p>
            <a:pPr>
              <a:tabLst>
                <a:tab pos="444500" algn="l"/>
                <a:tab pos="901700" algn="l"/>
                <a:tab pos="1358900" algn="l"/>
                <a:tab pos="1816100" algn="l"/>
                <a:tab pos="2387600" algn="l"/>
              </a:tabLst>
            </a:pPr>
            <a:r>
              <a:t>Industry sources (now considerably lacking in credibility) claim that use of Diesels </a:t>
            </a:r>
          </a:p>
          <a:p>
            <a:pPr>
              <a:tabLst>
                <a:tab pos="444500" algn="l"/>
                <a:tab pos="901700" algn="l"/>
                <a:tab pos="1358900" algn="l"/>
                <a:tab pos="1816100" algn="l"/>
                <a:tab pos="2387600" algn="l"/>
              </a:tabLst>
              <a:defRPr sz="500"/>
            </a:pPr>
            <a:endParaRPr/>
          </a:p>
          <a:p>
            <a:pPr>
              <a:tabLst>
                <a:tab pos="444500" algn="l"/>
                <a:tab pos="901700" algn="l"/>
                <a:tab pos="1358900" algn="l"/>
                <a:tab pos="1816100" algn="l"/>
                <a:tab pos="2387600" algn="l"/>
              </a:tabLst>
            </a:pPr>
            <a:r>
              <a:t>	has massively reduced worldwide vehicle CO</a:t>
            </a:r>
            <a:r>
              <a:rPr baseline="-5999"/>
              <a:t>2</a:t>
            </a:r>
            <a:r>
              <a:t> emissions </a:t>
            </a:r>
            <a:r>
              <a:rPr baseline="31999"/>
              <a:t>1</a:t>
            </a:r>
          </a:p>
          <a:p>
            <a:pPr>
              <a:tabLst>
                <a:tab pos="444500" algn="l"/>
                <a:tab pos="901700" algn="l"/>
                <a:tab pos="1358900" algn="l"/>
                <a:tab pos="1816100" algn="l"/>
                <a:tab pos="2387600" algn="l"/>
              </a:tabLst>
              <a:defRPr sz="700"/>
            </a:pPr>
            <a:endParaRPr/>
          </a:p>
          <a:p>
            <a:pPr>
              <a:tabLst>
                <a:tab pos="444500" algn="l"/>
                <a:tab pos="901700" algn="l"/>
                <a:tab pos="1358900" algn="l"/>
                <a:tab pos="1816100" algn="l"/>
                <a:tab pos="2387600" algn="l"/>
              </a:tabLst>
            </a:pPr>
            <a:r>
              <a:t>The basic science suggests this should be possible for at least an idealized Diesel:</a:t>
            </a:r>
          </a:p>
          <a:p>
            <a:pPr>
              <a:tabLst>
                <a:tab pos="444500" algn="l"/>
                <a:tab pos="901700" algn="l"/>
                <a:tab pos="1358900" algn="l"/>
                <a:tab pos="1816100" algn="l"/>
                <a:tab pos="2387600" algn="l"/>
              </a:tabLst>
              <a:defRPr sz="500"/>
            </a:pPr>
            <a:endParaRPr/>
          </a:p>
          <a:p>
            <a:pPr>
              <a:tabLst>
                <a:tab pos="444500" algn="l"/>
                <a:tab pos="901700" algn="l"/>
                <a:tab pos="1358900" algn="l"/>
                <a:tab pos="1816100" algn="l"/>
                <a:tab pos="2387600" algn="l"/>
              </a:tabLst>
            </a:pPr>
            <a:r>
              <a:t>	From my note set about </a:t>
            </a:r>
            <a:r>
              <a:rPr b="1"/>
              <a:t>Fossil Fuels </a:t>
            </a:r>
            <a:r>
              <a:t>(</a:t>
            </a:r>
            <a:r>
              <a:rPr u="sng">
                <a:solidFill>
                  <a:srgbClr val="00CCFF"/>
                </a:solidFill>
                <a:uFill>
                  <a:solidFill>
                    <a:srgbClr val="00CCFF"/>
                  </a:solidFill>
                </a:uFill>
                <a:hlinkClick r:id="rId2"/>
              </a:rPr>
              <a:t>pptx </a:t>
            </a:r>
            <a:r>
              <a:t>/</a:t>
            </a:r>
            <a:r>
              <a:rPr>
                <a:solidFill>
                  <a:srgbClr val="059797"/>
                </a:solidFill>
              </a:rPr>
              <a:t> </a:t>
            </a:r>
            <a:r>
              <a:rPr u="sng">
                <a:solidFill>
                  <a:srgbClr val="00CCFF"/>
                </a:solidFill>
                <a:uFill>
                  <a:solidFill>
                    <a:srgbClr val="00CCFF"/>
                  </a:solidFill>
                </a:uFill>
                <a:hlinkClick r:id="rId3"/>
              </a:rPr>
              <a:t>pdf</a:t>
            </a:r>
            <a:r>
              <a:rPr>
                <a:solidFill>
                  <a:srgbClr val="059797"/>
                </a:solidFill>
              </a:rPr>
              <a:t> </a:t>
            </a:r>
            <a:r>
              <a:t>/</a:t>
            </a:r>
            <a:r>
              <a:rPr>
                <a:solidFill>
                  <a:srgbClr val="059797"/>
                </a:solidFill>
              </a:rPr>
              <a:t> </a:t>
            </a:r>
            <a:r>
              <a:rPr u="sng">
                <a:solidFill>
                  <a:srgbClr val="00CCFF"/>
                </a:solidFill>
                <a:uFill>
                  <a:solidFill>
                    <a:srgbClr val="00CCFF"/>
                  </a:solidFill>
                </a:uFill>
                <a:hlinkClick r:id="rId4"/>
              </a:rPr>
              <a:t>key</a:t>
            </a:r>
            <a:r>
              <a:t>):</a:t>
            </a:r>
          </a:p>
          <a:p>
            <a:pPr>
              <a:tabLst>
                <a:tab pos="444500" algn="l"/>
                <a:tab pos="901700" algn="l"/>
                <a:tab pos="1358900" algn="l"/>
                <a:tab pos="1816100" algn="l"/>
                <a:tab pos="2387600" algn="l"/>
              </a:tabLst>
              <a:defRPr sz="500"/>
            </a:pPr>
            <a:endParaRPr/>
          </a:p>
          <a:p>
            <a:pPr>
              <a:tabLst>
                <a:tab pos="444500" algn="l"/>
                <a:tab pos="901700" algn="l"/>
                <a:tab pos="1358900" algn="l"/>
                <a:tab pos="1816100" algn="l"/>
                <a:tab pos="2387600" algn="l"/>
              </a:tabLst>
            </a:pPr>
            <a:r>
              <a:t>		Diesel's molecules are 8-21 C atoms long, gasoline's 4-12 C atoms long</a:t>
            </a:r>
          </a:p>
          <a:p>
            <a:pPr>
              <a:tabLst>
                <a:tab pos="444500" algn="l"/>
                <a:tab pos="901700" algn="l"/>
                <a:tab pos="1358900" algn="l"/>
                <a:tab pos="1816100" algn="l"/>
                <a:tab pos="2387600" algn="l"/>
              </a:tabLst>
              <a:defRPr sz="500"/>
            </a:pPr>
            <a:endParaRPr/>
          </a:p>
          <a:p>
            <a:pPr>
              <a:tabLst>
                <a:tab pos="444500" algn="l"/>
                <a:tab pos="901700" algn="l"/>
                <a:tab pos="1358900" algn="l"/>
                <a:tab pos="1816100" algn="l"/>
                <a:tab pos="2387600" algn="l"/>
              </a:tabLst>
            </a:pPr>
            <a:r>
              <a:t>			Meaning that, per molecule, diesel packs ~ twice the C of gasoline</a:t>
            </a:r>
          </a:p>
          <a:p>
            <a:pPr>
              <a:tabLst>
                <a:tab pos="444500" algn="l"/>
                <a:tab pos="901700" algn="l"/>
                <a:tab pos="1358900" algn="l"/>
                <a:tab pos="1816100" algn="l"/>
                <a:tab pos="2387600" algn="l"/>
              </a:tabLst>
              <a:defRPr sz="700"/>
            </a:pPr>
            <a:endParaRPr/>
          </a:p>
          <a:p>
            <a:pPr>
              <a:tabLst>
                <a:tab pos="444500" algn="l"/>
                <a:tab pos="901700" algn="l"/>
                <a:tab pos="1358900" algn="l"/>
                <a:tab pos="1816100" algn="l"/>
                <a:tab pos="2387600" algn="l"/>
              </a:tabLst>
            </a:pPr>
            <a:r>
              <a:t>But tighter molecular packing ultimately gives diesel up to 20% higher mass density </a:t>
            </a:r>
            <a:r>
              <a:rPr baseline="31999"/>
              <a:t>2</a:t>
            </a:r>
          </a:p>
          <a:p>
            <a:pPr>
              <a:tabLst>
                <a:tab pos="444500" algn="l"/>
                <a:tab pos="901700" algn="l"/>
                <a:tab pos="1358900" algn="l"/>
                <a:tab pos="1816100" algn="l"/>
                <a:tab pos="2387600" algn="l"/>
              </a:tabLst>
              <a:defRPr sz="500"/>
            </a:pPr>
            <a:endParaRPr/>
          </a:p>
          <a:p>
            <a:pPr>
              <a:tabLst>
                <a:tab pos="444500" algn="l"/>
                <a:tab pos="901700" algn="l"/>
                <a:tab pos="1358900" algn="l"/>
                <a:tab pos="1816100" algn="l"/>
                <a:tab pos="2387600" algn="l"/>
              </a:tabLst>
            </a:pPr>
            <a:r>
              <a:t> 	Suggesting ~ 20% more C per volume of diesel fuel =&gt; Estimate of CO</a:t>
            </a:r>
            <a:r>
              <a:rPr baseline="-5999"/>
              <a:t>2</a:t>
            </a:r>
            <a:r>
              <a:t> output:</a:t>
            </a:r>
          </a:p>
          <a:p>
            <a:pPr>
              <a:tabLst>
                <a:tab pos="444500" algn="l"/>
                <a:tab pos="901700" algn="l"/>
                <a:tab pos="1358900" algn="l"/>
                <a:tab pos="1816100" algn="l"/>
                <a:tab pos="2387600" algn="l"/>
              </a:tabLst>
              <a:defRPr sz="500"/>
            </a:pPr>
            <a:endParaRPr/>
          </a:p>
          <a:p>
            <a:pPr>
              <a:tabLst>
                <a:tab pos="444500" algn="l"/>
                <a:tab pos="901700" algn="l"/>
                <a:tab pos="1358900" algn="l"/>
                <a:tab pos="1816100" algn="l"/>
                <a:tab pos="2387600" algn="l"/>
              </a:tabLst>
            </a:pPr>
            <a:r>
              <a:t>	(1.2 x higher C / vol) (0.5 vol burned /distance) =&gt; 0.6 CO</a:t>
            </a:r>
            <a:r>
              <a:rPr baseline="-5999"/>
              <a:t>2</a:t>
            </a:r>
            <a:r>
              <a:t> produced per distance</a:t>
            </a:r>
          </a:p>
          <a:p>
            <a:pPr>
              <a:tabLst>
                <a:tab pos="444500" algn="l"/>
                <a:tab pos="901700" algn="l"/>
                <a:tab pos="1358900" algn="l"/>
                <a:tab pos="1816100" algn="l"/>
                <a:tab pos="2387600" algn="l"/>
              </a:tabLst>
              <a:defRPr sz="700"/>
            </a:pPr>
            <a:endParaRPr/>
          </a:p>
          <a:p>
            <a:pPr>
              <a:tabLst>
                <a:tab pos="444500" algn="l"/>
                <a:tab pos="901700" algn="l"/>
                <a:tab pos="1358900" algn="l"/>
                <a:tab pos="1816100" algn="l"/>
                <a:tab pos="2387600" algn="l"/>
              </a:tabLst>
            </a:pPr>
            <a:r>
              <a:t>But back out in the real world, non-industry sources report much poorer results</a:t>
            </a:r>
          </a:p>
          <a:p>
            <a:pPr>
              <a:tabLst>
                <a:tab pos="444500" algn="l"/>
                <a:tab pos="901700" algn="l"/>
                <a:tab pos="1358900" algn="l"/>
                <a:tab pos="1816100" algn="l"/>
                <a:tab pos="2387600" algn="l"/>
              </a:tabLst>
              <a:defRPr sz="500"/>
            </a:pPr>
            <a:endParaRPr/>
          </a:p>
          <a:p>
            <a:pPr>
              <a:tabLst>
                <a:tab pos="368300" algn="l"/>
                <a:tab pos="901700" algn="l"/>
                <a:tab pos="1358900" algn="l"/>
                <a:tab pos="1816100" algn="l"/>
                <a:tab pos="2387600" algn="l"/>
              </a:tabLst>
            </a:pPr>
            <a:r>
              <a:t>	From the </a:t>
            </a:r>
            <a:r>
              <a:rPr b="1"/>
              <a:t>International Council on Clean Transportation</a:t>
            </a:r>
            <a:r>
              <a:t>'s lab + on-road study: </a:t>
            </a:r>
            <a:r>
              <a:rPr baseline="31999"/>
              <a:t>3</a:t>
            </a:r>
            <a:r>
              <a:t> </a:t>
            </a:r>
          </a:p>
          <a:p>
            <a:pPr>
              <a:tabLst>
                <a:tab pos="444500" algn="l"/>
                <a:tab pos="901700" algn="l"/>
                <a:tab pos="1358900" algn="l"/>
                <a:tab pos="1816100" algn="l"/>
                <a:tab pos="2387600" algn="l"/>
              </a:tabLst>
              <a:defRPr sz="700"/>
            </a:pPr>
            <a:endParaRPr/>
          </a:p>
          <a:p>
            <a:pPr algn="ctr">
              <a:tabLst>
                <a:tab pos="444500" algn="l"/>
                <a:tab pos="901700" algn="l"/>
                <a:tab pos="1358900" algn="l"/>
                <a:tab pos="1816100" algn="l"/>
                <a:tab pos="2387600" algn="l"/>
              </a:tabLst>
              <a:defRPr sz="1600" b="1" i="1">
                <a:solidFill>
                  <a:srgbClr val="FBC901"/>
                </a:solidFill>
              </a:defRPr>
            </a:pPr>
            <a:r>
              <a:t>"gasoline vehicle(s) can have the same or lower CO</a:t>
            </a:r>
            <a:r>
              <a:rPr baseline="-5999"/>
              <a:t>2</a:t>
            </a:r>
            <a:r>
              <a:t> emissions than a comparable diesel"</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Rectangle 5"/>
          <p:cNvSpPr txBox="1"/>
          <p:nvPr/>
        </p:nvSpPr>
        <p:spPr>
          <a:xfrm>
            <a:off x="304800" y="6406420"/>
            <a:ext cx="8534400" cy="4801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My Excel table above is abstracted from Table III in the study: </a:t>
            </a:r>
            <a:r>
              <a:rPr b="1"/>
              <a:t>Diesel and Gasoline Exhausts . . .</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As downloaded from the U.S. National Institutes of Health website at: https://www.ncbi.nlm.nih.gov/books/NBK531294/</a:t>
            </a:r>
          </a:p>
        </p:txBody>
      </p:sp>
      <p:sp>
        <p:nvSpPr>
          <p:cNvPr id="854" name="Rectangle 2"/>
          <p:cNvSpPr txBox="1">
            <a:spLocks noGrp="1"/>
          </p:cNvSpPr>
          <p:nvPr>
            <p:ph type="title"/>
          </p:nvPr>
        </p:nvSpPr>
        <p:spPr>
          <a:xfrm>
            <a:off x="76200" y="12699"/>
            <a:ext cx="8991600" cy="480156"/>
          </a:xfrm>
          <a:prstGeom prst="rect">
            <a:avLst/>
          </a:prstGeom>
        </p:spPr>
        <p:txBody>
          <a:bodyPr/>
          <a:lstStyle/>
          <a:p>
            <a:r>
              <a:t>Further, Diesels emit more particulates &amp; organics, including mutagens:</a:t>
            </a:r>
          </a:p>
        </p:txBody>
      </p:sp>
      <p:sp>
        <p:nvSpPr>
          <p:cNvPr id="855" name="Rectangle 3"/>
          <p:cNvSpPr txBox="1">
            <a:spLocks noGrp="1"/>
          </p:cNvSpPr>
          <p:nvPr>
            <p:ph type="body" sz="quarter" idx="1"/>
          </p:nvPr>
        </p:nvSpPr>
        <p:spPr>
          <a:xfrm>
            <a:off x="190500" y="5557806"/>
            <a:ext cx="8763000" cy="785558"/>
          </a:xfrm>
          <a:prstGeom prst="rect">
            <a:avLst/>
          </a:prstGeom>
        </p:spPr>
        <p:txBody>
          <a:bodyPr/>
          <a:lstStyle/>
          <a:p>
            <a:pPr defTabSz="905255">
              <a:tabLst>
                <a:tab pos="444500" algn="l"/>
                <a:tab pos="1003300" algn="l"/>
                <a:tab pos="1460500" algn="l"/>
                <a:tab pos="1905000" algn="l"/>
                <a:tab pos="2362200" algn="l"/>
              </a:tabLst>
              <a:defRPr sz="1782">
                <a:effectLst>
                  <a:outerShdw blurRad="37719" dist="37719" dir="2700000" rotWithShape="0">
                    <a:srgbClr val="000000"/>
                  </a:outerShdw>
                </a:effectLst>
              </a:defRPr>
            </a:pPr>
            <a:r>
              <a:t>Reasons why Diesel exhaust is SO much richer in unhealthful particulates &amp; organics?</a:t>
            </a:r>
          </a:p>
          <a:p>
            <a:pPr defTabSz="905255">
              <a:tabLst>
                <a:tab pos="444500" algn="l"/>
                <a:tab pos="1003300" algn="l"/>
                <a:tab pos="1460500" algn="l"/>
                <a:tab pos="1905000" algn="l"/>
                <a:tab pos="2362200" algn="l"/>
              </a:tabLst>
              <a:defRPr sz="396">
                <a:effectLst>
                  <a:outerShdw blurRad="37719" dist="37719" dir="2700000" rotWithShape="0">
                    <a:srgbClr val="000000"/>
                  </a:outerShdw>
                </a:effectLst>
              </a:defRPr>
            </a:pPr>
            <a:endParaRPr/>
          </a:p>
          <a:p>
            <a:pPr algn="ctr" defTabSz="905255">
              <a:tabLst>
                <a:tab pos="444500" algn="l"/>
                <a:tab pos="1003300" algn="l"/>
                <a:tab pos="1460500" algn="l"/>
                <a:tab pos="1905000" algn="l"/>
                <a:tab pos="2362200" algn="l"/>
              </a:tabLst>
              <a:defRPr sz="1782">
                <a:solidFill>
                  <a:srgbClr val="FBC901"/>
                </a:solidFill>
                <a:effectLst>
                  <a:outerShdw blurRad="37719" dist="37719" dir="2700000" rotWithShape="0">
                    <a:srgbClr val="000000"/>
                  </a:outerShdw>
                </a:effectLst>
              </a:defRPr>
            </a:pPr>
            <a:r>
              <a:t>Greater complexity of diesel fuel molecules + ultra-fast &amp; thus incomplete combustion</a:t>
            </a:r>
          </a:p>
        </p:txBody>
      </p:sp>
      <p:grpSp>
        <p:nvGrpSpPr>
          <p:cNvPr id="858" name="Group"/>
          <p:cNvGrpSpPr/>
          <p:nvPr/>
        </p:nvGrpSpPr>
        <p:grpSpPr>
          <a:xfrm>
            <a:off x="1509267" y="942583"/>
            <a:ext cx="5978230" cy="4552166"/>
            <a:chOff x="0" y="0"/>
            <a:chExt cx="5978228" cy="4552165"/>
          </a:xfrm>
        </p:grpSpPr>
        <p:pic>
          <p:nvPicPr>
            <p:cNvPr id="856" name="Image" descr="Image"/>
            <p:cNvPicPr>
              <a:picLocks noChangeAspect="1"/>
            </p:cNvPicPr>
            <p:nvPr/>
          </p:nvPicPr>
          <p:blipFill>
            <a:blip r:embed="rId2"/>
            <a:stretch>
              <a:fillRect/>
            </a:stretch>
          </p:blipFill>
          <p:spPr>
            <a:xfrm>
              <a:off x="0" y="0"/>
              <a:ext cx="5978229" cy="4552166"/>
            </a:xfrm>
            <a:prstGeom prst="rect">
              <a:avLst/>
            </a:prstGeom>
            <a:ln w="12700" cap="flat">
              <a:noFill/>
              <a:miter lim="400000"/>
            </a:ln>
            <a:effectLst/>
          </p:spPr>
        </p:pic>
        <p:sp>
          <p:nvSpPr>
            <p:cNvPr id="857" name="Rectangle"/>
            <p:cNvSpPr/>
            <p:nvPr/>
          </p:nvSpPr>
          <p:spPr>
            <a:xfrm>
              <a:off x="2272482" y="1015453"/>
              <a:ext cx="1727562" cy="3329363"/>
            </a:xfrm>
            <a:prstGeom prst="rect">
              <a:avLst/>
            </a:prstGeom>
            <a:solidFill>
              <a:srgbClr val="FFFF00">
                <a:alpha val="27597"/>
              </a:srgbClr>
            </a:solidFill>
            <a:ln w="12700" cap="flat">
              <a:noFill/>
              <a:miter lim="400000"/>
            </a:ln>
            <a:effectLst/>
          </p:spPr>
          <p:txBody>
            <a:bodyPr wrap="square" lIns="45719" tIns="45719" rIns="45719" bIns="45719" numCol="1" anchor="t">
              <a:noAutofit/>
            </a:bodyPr>
            <a:lstStyle/>
            <a:p>
              <a:endParaRPr/>
            </a:p>
          </p:txBody>
        </p:sp>
      </p:grpSp>
      <p:sp>
        <p:nvSpPr>
          <p:cNvPr id="859" name="Rectangle 3"/>
          <p:cNvSpPr txBox="1"/>
          <p:nvPr/>
        </p:nvSpPr>
        <p:spPr>
          <a:xfrm>
            <a:off x="181318" y="529131"/>
            <a:ext cx="8763001" cy="4801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From a study posted on the U.S. National Institutes of Health website: </a:t>
            </a:r>
            <a:r>
              <a:rPr baseline="31999"/>
              <a:t>1</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Rectangle 5"/>
          <p:cNvSpPr txBox="1"/>
          <p:nvPr/>
        </p:nvSpPr>
        <p:spPr>
          <a:xfrm>
            <a:off x="304800" y="65080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See, for instance pages 15, 18 &amp; 84 in: https://www.eea.europa.eu/publications/air-quality-in-europe-2016</a:t>
            </a:r>
          </a:p>
        </p:txBody>
      </p:sp>
      <p:sp>
        <p:nvSpPr>
          <p:cNvPr id="862" name="Rectangle 2"/>
          <p:cNvSpPr txBox="1">
            <a:spLocks noGrp="1"/>
          </p:cNvSpPr>
          <p:nvPr>
            <p:ph type="title"/>
          </p:nvPr>
        </p:nvSpPr>
        <p:spPr>
          <a:xfrm>
            <a:off x="16619" y="-1"/>
            <a:ext cx="9110762" cy="675219"/>
          </a:xfrm>
          <a:prstGeom prst="rect">
            <a:avLst/>
          </a:prstGeom>
        </p:spPr>
        <p:txBody>
          <a:bodyPr/>
          <a:lstStyle/>
          <a:p>
            <a:r>
              <a:t>Others echo this concern about the unique character of Diesel emissions</a:t>
            </a:r>
          </a:p>
        </p:txBody>
      </p:sp>
      <p:sp>
        <p:nvSpPr>
          <p:cNvPr id="863" name="Rectangle 3"/>
          <p:cNvSpPr txBox="1">
            <a:spLocks noGrp="1"/>
          </p:cNvSpPr>
          <p:nvPr>
            <p:ph type="body" idx="1"/>
          </p:nvPr>
        </p:nvSpPr>
        <p:spPr>
          <a:xfrm>
            <a:off x="114300" y="795306"/>
            <a:ext cx="8915400" cy="5451588"/>
          </a:xfrm>
          <a:prstGeom prst="rect">
            <a:avLst/>
          </a:prstGeom>
        </p:spPr>
        <p:txBody>
          <a:bodyPr/>
          <a:lstStyle/>
          <a:p>
            <a:pPr>
              <a:tabLst>
                <a:tab pos="444500" algn="l"/>
                <a:tab pos="1016000" algn="l"/>
                <a:tab pos="1473200" algn="l"/>
                <a:tab pos="1930400" algn="l"/>
                <a:tab pos="2387600" algn="l"/>
              </a:tabLst>
            </a:pPr>
            <a:r>
              <a:rPr dirty="0"/>
              <a:t>For instance, in the European Environmental Agency's report: "Air Quality in Europe" </a:t>
            </a:r>
            <a:r>
              <a:rPr baseline="31999" dirty="0"/>
              <a:t>1</a:t>
            </a:r>
          </a:p>
          <a:p>
            <a:pPr>
              <a:tabLst>
                <a:tab pos="444500" algn="l"/>
                <a:tab pos="1016000" algn="l"/>
                <a:tab pos="1473200" algn="l"/>
                <a:tab pos="1930400" algn="l"/>
                <a:tab pos="2387600" algn="l"/>
              </a:tabLst>
            </a:pPr>
            <a:endParaRPr dirty="0"/>
          </a:p>
          <a:p>
            <a:pPr algn="ctr">
              <a:tabLst>
                <a:tab pos="444500" algn="l"/>
                <a:tab pos="1016000" algn="l"/>
                <a:tab pos="1473200" algn="l"/>
                <a:tab pos="1930400" algn="l"/>
                <a:tab pos="2387600" algn="l"/>
              </a:tabLst>
              <a:defRPr b="1"/>
            </a:pPr>
            <a:r>
              <a:rPr dirty="0"/>
              <a:t>Putting this all together, my takeaway is that:</a:t>
            </a:r>
          </a:p>
          <a:p>
            <a:pPr>
              <a:tabLst>
                <a:tab pos="444500" algn="l"/>
                <a:tab pos="1016000" algn="l"/>
                <a:tab pos="1473200" algn="l"/>
                <a:tab pos="1930400" algn="l"/>
                <a:tab pos="2387600" algn="l"/>
              </a:tabLst>
              <a:defRPr sz="700"/>
            </a:pPr>
            <a:endParaRPr dirty="0"/>
          </a:p>
          <a:p>
            <a:pPr>
              <a:tabLst>
                <a:tab pos="444500" algn="l"/>
                <a:tab pos="1016000" algn="l"/>
                <a:tab pos="1473200" algn="l"/>
                <a:tab pos="1930400" algn="l"/>
                <a:tab pos="2387600" algn="l"/>
              </a:tabLst>
            </a:pPr>
            <a:r>
              <a:rPr dirty="0"/>
              <a:t>Higher conversion efficiency means </a:t>
            </a:r>
            <a:r>
              <a:rPr b="1" dirty="0">
                <a:solidFill>
                  <a:srgbClr val="FBC901"/>
                </a:solidFill>
              </a:rPr>
              <a:t>simple diesel engines</a:t>
            </a:r>
            <a:r>
              <a:rPr dirty="0"/>
              <a:t> can use less fuel, </a:t>
            </a:r>
          </a:p>
          <a:p>
            <a:pPr>
              <a:tabLst>
                <a:tab pos="444500" algn="l"/>
                <a:tab pos="1016000" algn="l"/>
                <a:tab pos="1473200" algn="l"/>
                <a:tab pos="1930400" algn="l"/>
                <a:tab pos="2387600" algn="l"/>
              </a:tabLst>
              <a:defRPr sz="700"/>
            </a:pPr>
            <a:endParaRPr dirty="0"/>
          </a:p>
          <a:p>
            <a:pPr>
              <a:tabLst>
                <a:tab pos="444500" algn="l"/>
                <a:tab pos="1016000" algn="l"/>
                <a:tab pos="1473200" algn="l"/>
                <a:tab pos="1930400" algn="l"/>
                <a:tab pos="2387600" algn="l"/>
              </a:tabLst>
            </a:pPr>
            <a:r>
              <a:rPr dirty="0"/>
              <a:t>	reducing their output of the primary hydrocarbon combustion products CO</a:t>
            </a:r>
            <a:r>
              <a:rPr baseline="-5999" dirty="0"/>
              <a:t>2</a:t>
            </a:r>
            <a:r>
              <a:rPr dirty="0"/>
              <a:t> &amp; H</a:t>
            </a:r>
            <a:r>
              <a:rPr baseline="-5999" dirty="0"/>
              <a:t>2</a:t>
            </a:r>
            <a:r>
              <a:rPr dirty="0"/>
              <a:t>O</a:t>
            </a:r>
          </a:p>
          <a:p>
            <a:pPr>
              <a:tabLst>
                <a:tab pos="444500" algn="l"/>
                <a:tab pos="1016000" algn="l"/>
                <a:tab pos="1473200" algn="l"/>
                <a:tab pos="1930400" algn="l"/>
                <a:tab pos="2387600" algn="l"/>
              </a:tabLst>
              <a:defRPr sz="700"/>
            </a:pPr>
            <a:endParaRPr dirty="0"/>
          </a:p>
          <a:p>
            <a:pPr>
              <a:tabLst>
                <a:tab pos="444500" algn="l"/>
                <a:tab pos="1016000" algn="l"/>
                <a:tab pos="1473200" algn="l"/>
                <a:tab pos="1930400" algn="l"/>
                <a:tab pos="2387600" algn="l"/>
              </a:tabLst>
            </a:pPr>
            <a:r>
              <a:rPr dirty="0"/>
              <a:t>But reductions have been effectively matched in </a:t>
            </a:r>
            <a:r>
              <a:rPr b="1" dirty="0">
                <a:solidFill>
                  <a:srgbClr val="FBC901"/>
                </a:solidFill>
              </a:rPr>
              <a:t>complex modern gasoline engines</a:t>
            </a:r>
            <a:r>
              <a:rPr dirty="0"/>
              <a:t>,</a:t>
            </a:r>
          </a:p>
          <a:p>
            <a:pPr>
              <a:tabLst>
                <a:tab pos="444500" algn="l"/>
                <a:tab pos="1016000" algn="l"/>
                <a:tab pos="1473200" algn="l"/>
                <a:tab pos="1930400" algn="l"/>
                <a:tab pos="2387600" algn="l"/>
              </a:tabLst>
              <a:defRPr sz="700"/>
            </a:pPr>
            <a:endParaRPr dirty="0"/>
          </a:p>
          <a:p>
            <a:pPr>
              <a:tabLst>
                <a:tab pos="444500" algn="l"/>
                <a:tab pos="1016000" algn="l"/>
                <a:tab pos="1473200" algn="l"/>
                <a:tab pos="1930400" algn="l"/>
                <a:tab pos="2387600" algn="l"/>
              </a:tabLst>
            </a:pPr>
            <a:r>
              <a:rPr dirty="0"/>
              <a:t>	which exploit their more numerous ways of fine-tuning combustion</a:t>
            </a:r>
          </a:p>
          <a:p>
            <a:pPr>
              <a:tabLst>
                <a:tab pos="444500" algn="l"/>
                <a:tab pos="1016000" algn="l"/>
                <a:tab pos="1473200" algn="l"/>
                <a:tab pos="1930400" algn="l"/>
                <a:tab pos="2387600" algn="l"/>
              </a:tabLst>
              <a:defRPr sz="900"/>
            </a:pPr>
            <a:endParaRPr dirty="0"/>
          </a:p>
          <a:p>
            <a:pPr>
              <a:tabLst>
                <a:tab pos="444500" algn="l"/>
                <a:tab pos="1016000" algn="l"/>
                <a:tab pos="1473200" algn="l"/>
                <a:tab pos="1930400" algn="l"/>
                <a:tab pos="2387600" algn="l"/>
              </a:tabLst>
            </a:pPr>
            <a:r>
              <a:rPr dirty="0"/>
              <a:t>Diesels have thus lost their strong theoretical advantage in primary GHG emissions,</a:t>
            </a:r>
          </a:p>
          <a:p>
            <a:pPr>
              <a:tabLst>
                <a:tab pos="444500" algn="l"/>
                <a:tab pos="1016000" algn="l"/>
                <a:tab pos="1473200" algn="l"/>
                <a:tab pos="1930400" algn="l"/>
                <a:tab pos="2387600" algn="l"/>
              </a:tabLst>
              <a:defRPr sz="700"/>
            </a:pPr>
            <a:endParaRPr dirty="0"/>
          </a:p>
          <a:p>
            <a:pPr>
              <a:tabLst>
                <a:tab pos="444500" algn="l"/>
                <a:tab pos="1016000" algn="l"/>
                <a:tab pos="1473200" algn="l"/>
                <a:tab pos="1930400" algn="l"/>
                <a:tab pos="2387600" algn="l"/>
              </a:tabLst>
            </a:pPr>
            <a:r>
              <a:rPr dirty="0"/>
              <a:t>	and </a:t>
            </a:r>
            <a:r>
              <a:t>attention has turned to their secondary emissions which, </a:t>
            </a:r>
          </a:p>
          <a:p>
            <a:pPr>
              <a:tabLst>
                <a:tab pos="444500" algn="l"/>
                <a:tab pos="1016000" algn="l"/>
                <a:tab pos="1473200" algn="l"/>
                <a:tab pos="1930400" algn="l"/>
                <a:tab pos="2387600" algn="l"/>
              </a:tabLst>
              <a:defRPr sz="700"/>
            </a:pPr>
            <a:endParaRPr dirty="0"/>
          </a:p>
          <a:p>
            <a:pPr>
              <a:tabLst>
                <a:tab pos="444500" algn="l"/>
                <a:tab pos="1016000" algn="l"/>
                <a:tab pos="1473200" algn="l"/>
                <a:tab pos="1930400" algn="l"/>
                <a:tab pos="2387600" algn="l"/>
              </a:tabLst>
            </a:pPr>
            <a:r>
              <a:rPr dirty="0"/>
              <a:t>		while they may have a lower long term global warming impact,</a:t>
            </a:r>
          </a:p>
          <a:p>
            <a:pPr>
              <a:tabLst>
                <a:tab pos="444500" algn="l"/>
                <a:tab pos="1016000" algn="l"/>
                <a:tab pos="1473200" algn="l"/>
                <a:tab pos="1930400" algn="l"/>
                <a:tab pos="2387600" algn="l"/>
              </a:tabLst>
              <a:defRPr sz="700"/>
            </a:pPr>
            <a:endParaRPr dirty="0"/>
          </a:p>
          <a:p>
            <a:pPr>
              <a:tabLst>
                <a:tab pos="444500" algn="l"/>
                <a:tab pos="1016000" algn="l"/>
                <a:tab pos="1473200" algn="l"/>
                <a:tab pos="1930400" algn="l"/>
                <a:tab pos="2387600" algn="l"/>
              </a:tabLst>
            </a:pPr>
            <a:r>
              <a:rPr dirty="0"/>
              <a:t>			could well have a more immediate human health (and biosphere) impact</a:t>
            </a:r>
          </a:p>
          <a:p>
            <a:pPr algn="ctr">
              <a:tabLst>
                <a:tab pos="444500" algn="l"/>
                <a:tab pos="1016000" algn="l"/>
                <a:tab pos="1473200" algn="l"/>
                <a:tab pos="1930400" algn="l"/>
                <a:tab pos="2387600" algn="l"/>
              </a:tabLst>
              <a:defRPr sz="1600" b="1"/>
            </a:pPr>
            <a:endParaRPr dirty="0"/>
          </a:p>
          <a:p>
            <a:pPr algn="ctr">
              <a:tabLst>
                <a:tab pos="444500" algn="l"/>
                <a:tab pos="1016000" algn="l"/>
                <a:tab pos="1473200" algn="l"/>
                <a:tab pos="1930400" algn="l"/>
                <a:tab pos="2387600" algn="l"/>
              </a:tabLst>
              <a:defRPr b="1"/>
            </a:pPr>
            <a:r>
              <a:rPr dirty="0"/>
              <a:t>I will thus now focus on the possible improvement of ONLY gasoline </a:t>
            </a:r>
            <a:r>
              <a:rPr dirty="0" err="1"/>
              <a:t>ICEs</a:t>
            </a:r>
            <a:endParaRPr dirty="0"/>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Rectangle 2"/>
          <p:cNvSpPr txBox="1">
            <a:spLocks noGrp="1"/>
          </p:cNvSpPr>
          <p:nvPr>
            <p:ph type="title"/>
          </p:nvPr>
        </p:nvSpPr>
        <p:spPr>
          <a:xfrm>
            <a:off x="102939" y="-12701"/>
            <a:ext cx="8912722" cy="619856"/>
          </a:xfrm>
          <a:prstGeom prst="rect">
            <a:avLst/>
          </a:prstGeom>
        </p:spPr>
        <p:txBody>
          <a:bodyPr/>
          <a:lstStyle/>
          <a:p>
            <a:pPr>
              <a:defRPr sz="2100"/>
            </a:pPr>
            <a:r>
              <a:t>How </a:t>
            </a:r>
            <a:r>
              <a:rPr b="1"/>
              <a:t>might</a:t>
            </a:r>
            <a:r>
              <a:t> SI-ICEs be markedly improved . . . </a:t>
            </a:r>
            <a:r>
              <a:rPr b="1"/>
              <a:t>within just 5-10 years</a:t>
            </a:r>
            <a:r>
              <a:t>?</a:t>
            </a:r>
          </a:p>
        </p:txBody>
      </p:sp>
      <p:sp>
        <p:nvSpPr>
          <p:cNvPr id="866" name="Rectangle 3"/>
          <p:cNvSpPr txBox="1">
            <a:spLocks noGrp="1"/>
          </p:cNvSpPr>
          <p:nvPr>
            <p:ph type="body" sz="quarter" idx="1"/>
          </p:nvPr>
        </p:nvSpPr>
        <p:spPr>
          <a:xfrm>
            <a:off x="127000" y="642906"/>
            <a:ext cx="8995123" cy="455101"/>
          </a:xfrm>
          <a:prstGeom prst="rect">
            <a:avLst/>
          </a:prstGeom>
        </p:spPr>
        <p:txBody>
          <a:bodyPr/>
          <a:lstStyle/>
          <a:p>
            <a:pPr>
              <a:tabLst>
                <a:tab pos="342900" algn="l"/>
                <a:tab pos="800100" algn="l"/>
                <a:tab pos="1257300" algn="l"/>
                <a:tab pos="1714500" algn="l"/>
                <a:tab pos="2400300" algn="l"/>
              </a:tabLst>
            </a:pPr>
            <a:r>
              <a:t>This earlier "EPA Automotive Trends Report" figure provides some cryptic hints: </a:t>
            </a:r>
            <a:r>
              <a:rPr baseline="31999"/>
              <a:t>1</a:t>
            </a:r>
          </a:p>
        </p:txBody>
      </p:sp>
      <p:pic>
        <p:nvPicPr>
          <p:cNvPr id="867" name="Image" descr="Image"/>
          <p:cNvPicPr>
            <a:picLocks noChangeAspect="1"/>
          </p:cNvPicPr>
          <p:nvPr/>
        </p:nvPicPr>
        <p:blipFill>
          <a:blip r:embed="rId2"/>
          <a:stretch>
            <a:fillRect/>
          </a:stretch>
        </p:blipFill>
        <p:spPr>
          <a:xfrm>
            <a:off x="2857871" y="1141677"/>
            <a:ext cx="3520777" cy="2428617"/>
          </a:xfrm>
          <a:prstGeom prst="rect">
            <a:avLst/>
          </a:prstGeom>
          <a:ln w="12700">
            <a:miter lim="400000"/>
          </a:ln>
        </p:spPr>
      </p:pic>
      <p:sp>
        <p:nvSpPr>
          <p:cNvPr id="868" name="Rectangle 5"/>
          <p:cNvSpPr txBox="1"/>
          <p:nvPr/>
        </p:nvSpPr>
        <p:spPr>
          <a:xfrm>
            <a:off x="6575803" y="2028330"/>
            <a:ext cx="2327689" cy="6198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2BAD81"/>
                </a:solidFill>
                <a:effectLst>
                  <a:outerShdw blurRad="38100" dist="38100" dir="2700000" rotWithShape="0">
                    <a:srgbClr val="000000"/>
                  </a:outerShdw>
                </a:effectLst>
                <a:latin typeface="+mn-lt"/>
                <a:ea typeface="+mn-ea"/>
                <a:cs typeface="+mn-cs"/>
                <a:sym typeface="Arial"/>
              </a:defRPr>
            </a:lvl1pPr>
          </a:lstStyle>
          <a:p>
            <a:r>
              <a:t>1) Page 46 in:  https://nepis.epa.gov/Exe/ZyPDF.cgi?Dockey=P100YVFS.pdf</a:t>
            </a:r>
          </a:p>
        </p:txBody>
      </p:sp>
      <p:sp>
        <p:nvSpPr>
          <p:cNvPr id="869" name="Rectangle 3"/>
          <p:cNvSpPr txBox="1"/>
          <p:nvPr/>
        </p:nvSpPr>
        <p:spPr>
          <a:xfrm>
            <a:off x="177800" y="3756309"/>
            <a:ext cx="8534400" cy="242861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342900" algn="l"/>
                <a:tab pos="800100" algn="l"/>
                <a:tab pos="1257300" algn="l"/>
                <a:tab pos="1714500" algn="l"/>
                <a:tab pos="2400300" algn="l"/>
              </a:tabLst>
              <a:defRPr b="0">
                <a:solidFill>
                  <a:srgbClr val="FFFFFF"/>
                </a:solidFill>
                <a:effectLst>
                  <a:outerShdw blurRad="38100" dist="38100" dir="2700000" rotWithShape="0">
                    <a:srgbClr val="000000"/>
                  </a:outerShdw>
                </a:effectLst>
                <a:latin typeface="+mn-lt"/>
                <a:ea typeface="+mn-ea"/>
                <a:cs typeface="+mn-cs"/>
                <a:sym typeface="Arial"/>
              </a:defRPr>
            </a:pPr>
            <a:r>
              <a:t>Improvements suggested by that figure involve either:</a:t>
            </a:r>
          </a:p>
          <a:p>
            <a:pPr>
              <a:spcBef>
                <a:spcPts val="400"/>
              </a:spcBef>
              <a:tabLst>
                <a:tab pos="342900" algn="l"/>
                <a:tab pos="800100" algn="l"/>
                <a:tab pos="1257300" algn="l"/>
                <a:tab pos="1714500" algn="l"/>
                <a:tab pos="24003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714500" algn="l"/>
                <a:tab pos="2400300" algn="l"/>
              </a:tabLst>
              <a:defRPr b="0">
                <a:solidFill>
                  <a:srgbClr val="FFFFFF"/>
                </a:solidFill>
                <a:effectLst>
                  <a:outerShdw blurRad="38100" dist="38100" dir="2700000" rotWithShape="0">
                    <a:srgbClr val="000000"/>
                  </a:outerShdw>
                </a:effectLst>
                <a:latin typeface="+mn-lt"/>
                <a:ea typeface="+mn-ea"/>
                <a:cs typeface="+mn-cs"/>
                <a:sym typeface="Arial"/>
              </a:defRPr>
            </a:pPr>
            <a:r>
              <a:t>	</a:t>
            </a:r>
            <a:r>
              <a:rPr b="1"/>
              <a:t>Better control of </a:t>
            </a:r>
            <a:r>
              <a:rPr b="1">
                <a:solidFill>
                  <a:srgbClr val="FBC901"/>
                </a:solidFill>
              </a:rPr>
              <a:t>HOW &amp; WHERE</a:t>
            </a:r>
            <a:r>
              <a:rPr b="1"/>
              <a:t> fuel and air get mixed</a:t>
            </a:r>
          </a:p>
          <a:p>
            <a:pPr>
              <a:spcBef>
                <a:spcPts val="400"/>
              </a:spcBef>
              <a:tabLst>
                <a:tab pos="342900" algn="l"/>
                <a:tab pos="800100" algn="l"/>
                <a:tab pos="1257300" algn="l"/>
                <a:tab pos="1714500" algn="l"/>
                <a:tab pos="24003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714500" algn="l"/>
                <a:tab pos="2400300" algn="l"/>
              </a:tabLst>
              <a:defRPr b="0">
                <a:solidFill>
                  <a:srgbClr val="FFFFFF"/>
                </a:solidFill>
                <a:effectLst>
                  <a:outerShdw blurRad="38100" dist="38100" dir="2700000" rotWithShape="0">
                    <a:srgbClr val="000000"/>
                  </a:outerShdw>
                </a:effectLst>
                <a:latin typeface="+mn-lt"/>
                <a:ea typeface="+mn-ea"/>
                <a:cs typeface="+mn-cs"/>
                <a:sym typeface="Arial"/>
              </a:defRPr>
            </a:pPr>
            <a:r>
              <a:t>	</a:t>
            </a:r>
            <a:r>
              <a:rPr b="1"/>
              <a:t>Better control of </a:t>
            </a:r>
            <a:r>
              <a:rPr b="1">
                <a:solidFill>
                  <a:srgbClr val="FBC901"/>
                </a:solidFill>
              </a:rPr>
              <a:t>WHEN </a:t>
            </a:r>
            <a:r>
              <a:rPr b="1"/>
              <a:t>the fuel air mix enters the cylinder</a:t>
            </a:r>
          </a:p>
          <a:p>
            <a:pPr>
              <a:spcBef>
                <a:spcPts val="400"/>
              </a:spcBef>
              <a:tabLst>
                <a:tab pos="342900" algn="l"/>
                <a:tab pos="800100" algn="l"/>
                <a:tab pos="1257300" algn="l"/>
                <a:tab pos="1714500" algn="l"/>
                <a:tab pos="24003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b="1">
              <a:solidFill>
                <a:srgbClr val="FBC901"/>
              </a:solidFill>
            </a:endParaRPr>
          </a:p>
          <a:p>
            <a:pPr>
              <a:spcBef>
                <a:spcPts val="400"/>
              </a:spcBef>
              <a:tabLst>
                <a:tab pos="342900" algn="l"/>
                <a:tab pos="800100" algn="l"/>
                <a:tab pos="1257300" algn="l"/>
                <a:tab pos="1714500" algn="l"/>
                <a:tab pos="2400300" algn="l"/>
              </a:tabLst>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		</a:t>
            </a:r>
            <a:r>
              <a:rPr b="1"/>
              <a:t>OR of</a:t>
            </a:r>
            <a:r>
              <a:rPr b="1">
                <a:solidFill>
                  <a:srgbClr val="FBC901"/>
                </a:solidFill>
              </a:rPr>
              <a:t> WHEN </a:t>
            </a:r>
            <a:r>
              <a:rPr b="1"/>
              <a:t>air, then fuel, separately enter the chamber</a:t>
            </a:r>
          </a:p>
          <a:p>
            <a:pPr>
              <a:spcBef>
                <a:spcPts val="400"/>
              </a:spcBef>
              <a:tabLst>
                <a:tab pos="342900" algn="l"/>
                <a:tab pos="800100" algn="l"/>
                <a:tab pos="1257300" algn="l"/>
                <a:tab pos="1714500" algn="l"/>
                <a:tab pos="2400300" algn="l"/>
              </a:tabLst>
              <a:defRPr sz="900">
                <a:solidFill>
                  <a:srgbClr val="FBC901"/>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714500" algn="l"/>
                <a:tab pos="2400300" algn="l"/>
              </a:tabLst>
              <a:defRPr b="0">
                <a:solidFill>
                  <a:srgbClr val="FFFFFF"/>
                </a:solidFill>
                <a:effectLst>
                  <a:outerShdw blurRad="38100" dist="38100" dir="2700000" rotWithShape="0">
                    <a:srgbClr val="000000"/>
                  </a:outerShdw>
                </a:effectLst>
                <a:latin typeface="+mn-lt"/>
                <a:ea typeface="+mn-ea"/>
                <a:cs typeface="+mn-cs"/>
                <a:sym typeface="Arial"/>
              </a:defRPr>
            </a:pPr>
            <a:r>
              <a:t>	</a:t>
            </a:r>
            <a:r>
              <a:rPr b="1"/>
              <a:t>OR of </a:t>
            </a:r>
            <a:r>
              <a:rPr b="1">
                <a:solidFill>
                  <a:srgbClr val="FBC901"/>
                </a:solidFill>
              </a:rPr>
              <a:t>WHEN, </a:t>
            </a:r>
            <a:r>
              <a:rPr b="1"/>
              <a:t>however it got into there, the resulting mix is ignited</a:t>
            </a:r>
          </a:p>
        </p:txBody>
      </p:sp>
      <p:sp>
        <p:nvSpPr>
          <p:cNvPr id="870"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 name="Rectangle 2"/>
          <p:cNvSpPr txBox="1">
            <a:spLocks noGrp="1"/>
          </p:cNvSpPr>
          <p:nvPr>
            <p:ph type="title"/>
          </p:nvPr>
        </p:nvSpPr>
        <p:spPr>
          <a:xfrm>
            <a:off x="-22325" y="-12701"/>
            <a:ext cx="9188650" cy="552600"/>
          </a:xfrm>
          <a:prstGeom prst="rect">
            <a:avLst/>
          </a:prstGeom>
        </p:spPr>
        <p:txBody>
          <a:bodyPr/>
          <a:lstStyle/>
          <a:p>
            <a:r>
              <a:rPr b="1">
                <a:solidFill>
                  <a:srgbClr val="FBC901"/>
                </a:solidFill>
              </a:rPr>
              <a:t>Fuel-Air Mix: </a:t>
            </a:r>
            <a:r>
              <a:rPr b="1"/>
              <a:t>What IS a fuel injector &amp; how is it used?</a:t>
            </a:r>
          </a:p>
        </p:txBody>
      </p:sp>
      <p:sp>
        <p:nvSpPr>
          <p:cNvPr id="873" name="Rectangle 3"/>
          <p:cNvSpPr txBox="1">
            <a:spLocks noGrp="1"/>
          </p:cNvSpPr>
          <p:nvPr>
            <p:ph type="body" sz="quarter" idx="1"/>
          </p:nvPr>
        </p:nvSpPr>
        <p:spPr>
          <a:xfrm>
            <a:off x="152400" y="592106"/>
            <a:ext cx="8975775" cy="380147"/>
          </a:xfrm>
          <a:prstGeom prst="rect">
            <a:avLst/>
          </a:prstGeom>
        </p:spPr>
        <p:txBody>
          <a:bodyPr/>
          <a:lstStyle>
            <a:lvl1pPr>
              <a:tabLst>
                <a:tab pos="444500" algn="l"/>
                <a:tab pos="1016000" algn="l"/>
                <a:tab pos="1473200" algn="l"/>
                <a:tab pos="1930400" algn="l"/>
                <a:tab pos="2387600" algn="l"/>
              </a:tabLst>
            </a:lvl1pPr>
          </a:lstStyle>
          <a:p>
            <a:r>
              <a:t>Fuel Injectors are all about creating a fast &amp; cleanly burning fuel + air mixture:</a:t>
            </a:r>
          </a:p>
        </p:txBody>
      </p:sp>
      <p:grpSp>
        <p:nvGrpSpPr>
          <p:cNvPr id="876" name="Group"/>
          <p:cNvGrpSpPr/>
          <p:nvPr/>
        </p:nvGrpSpPr>
        <p:grpSpPr>
          <a:xfrm>
            <a:off x="5866024" y="3279372"/>
            <a:ext cx="2185363" cy="3119277"/>
            <a:chOff x="0" y="0"/>
            <a:chExt cx="2185361" cy="3119275"/>
          </a:xfrm>
        </p:grpSpPr>
        <p:pic>
          <p:nvPicPr>
            <p:cNvPr id="874" name="Fuel-Injector.gif" descr="Fuel-Injector.gif"/>
            <p:cNvPicPr>
              <a:picLocks noChangeAspect="1"/>
            </p:cNvPicPr>
            <p:nvPr/>
          </p:nvPicPr>
          <p:blipFill>
            <a:blip r:embed="rId2"/>
            <a:stretch>
              <a:fillRect/>
            </a:stretch>
          </p:blipFill>
          <p:spPr>
            <a:xfrm>
              <a:off x="0" y="0"/>
              <a:ext cx="2185362" cy="3107406"/>
            </a:xfrm>
            <a:prstGeom prst="rect">
              <a:avLst/>
            </a:prstGeom>
            <a:ln w="12700" cap="flat">
              <a:noFill/>
              <a:miter lim="400000"/>
            </a:ln>
            <a:effectLst/>
          </p:spPr>
        </p:pic>
        <p:pic>
          <p:nvPicPr>
            <p:cNvPr id="875" name="Fuel-Injector-on.gif" descr="Fuel-Injector-on.gif"/>
            <p:cNvPicPr>
              <a:picLocks noChangeAspect="1"/>
            </p:cNvPicPr>
            <p:nvPr/>
          </p:nvPicPr>
          <p:blipFill>
            <a:blip r:embed="rId3"/>
            <a:srcRect t="82645"/>
            <a:stretch>
              <a:fillRect/>
            </a:stretch>
          </p:blipFill>
          <p:spPr>
            <a:xfrm>
              <a:off x="354931" y="2580002"/>
              <a:ext cx="1093120" cy="539274"/>
            </a:xfrm>
            <a:prstGeom prst="rect">
              <a:avLst/>
            </a:prstGeom>
            <a:ln w="12700" cap="flat">
              <a:noFill/>
              <a:miter lim="400000"/>
            </a:ln>
            <a:effectLst/>
          </p:spPr>
        </p:pic>
      </p:grpSp>
      <p:sp>
        <p:nvSpPr>
          <p:cNvPr id="877" name="Derived from: https://www.revzilla.com/common-tread/how-does-a-carburetor-work"/>
          <p:cNvSpPr txBox="1"/>
          <p:nvPr/>
        </p:nvSpPr>
        <p:spPr>
          <a:xfrm>
            <a:off x="357584" y="6327178"/>
            <a:ext cx="3896024" cy="55260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1400" b="0" i="1">
                <a:solidFill>
                  <a:srgbClr val="059797"/>
                </a:solidFill>
                <a:effectLst>
                  <a:outerShdw blurRad="38100" dist="38100" dir="2700000" rotWithShape="0">
                    <a:srgbClr val="000000"/>
                  </a:outerShdw>
                </a:effectLst>
                <a:latin typeface="+mn-lt"/>
                <a:ea typeface="+mn-ea"/>
                <a:cs typeface="+mn-cs"/>
                <a:sym typeface="Arial"/>
              </a:defRPr>
            </a:lvl1pPr>
          </a:lstStyle>
          <a:p>
            <a:r>
              <a:t>Derived from: https://www.revzilla.com/common-tread/how-does-a-carburetor-work</a:t>
            </a:r>
          </a:p>
        </p:txBody>
      </p:sp>
      <p:sp>
        <p:nvSpPr>
          <p:cNvPr id="878" name="Derived from: https://www.howacarworks.com/basics/how-a-fuel-injection-system-works"/>
          <p:cNvSpPr txBox="1"/>
          <p:nvPr/>
        </p:nvSpPr>
        <p:spPr>
          <a:xfrm>
            <a:off x="5090557" y="6337300"/>
            <a:ext cx="3697040" cy="55259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defTabSz="896111">
              <a:defRPr sz="1372" b="0" i="1">
                <a:solidFill>
                  <a:srgbClr val="059797"/>
                </a:solidFill>
                <a:effectLst>
                  <a:outerShdw blurRad="37338" dist="37338" dir="2700000" rotWithShape="0">
                    <a:srgbClr val="000000"/>
                  </a:outerShdw>
                </a:effectLst>
                <a:latin typeface="+mn-lt"/>
                <a:ea typeface="+mn-ea"/>
                <a:cs typeface="+mn-cs"/>
                <a:sym typeface="Arial"/>
              </a:defRPr>
            </a:lvl1pPr>
          </a:lstStyle>
          <a:p>
            <a:r>
              <a:t>Derived from: https://www.howacarworks.com/basics/how-a-fuel-injection-system-works</a:t>
            </a:r>
          </a:p>
        </p:txBody>
      </p:sp>
      <p:sp>
        <p:nvSpPr>
          <p:cNvPr id="879" name="Rectangle 3"/>
          <p:cNvSpPr txBox="1"/>
          <p:nvPr/>
        </p:nvSpPr>
        <p:spPr>
          <a:xfrm>
            <a:off x="220488" y="1127815"/>
            <a:ext cx="4314181" cy="250089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tabLst>
                <a:tab pos="444500" algn="l"/>
                <a:tab pos="1016000" algn="l"/>
                <a:tab pos="1473200" algn="l"/>
                <a:tab pos="1930400" algn="l"/>
                <a:tab pos="2387600" algn="l"/>
              </a:tabLst>
              <a:defRPr sz="1700" b="0">
                <a:solidFill>
                  <a:srgbClr val="FFFFFF"/>
                </a:solidFill>
                <a:effectLst>
                  <a:outerShdw blurRad="38100" dist="38100" dir="2700000" rotWithShape="0">
                    <a:srgbClr val="000000"/>
                  </a:outerShdw>
                </a:effectLst>
                <a:latin typeface="+mn-lt"/>
                <a:ea typeface="+mn-ea"/>
                <a:cs typeface="+mn-cs"/>
                <a:sym typeface="Arial"/>
              </a:defRPr>
            </a:pPr>
            <a:r>
              <a:t>This was originally done by </a:t>
            </a:r>
            <a:r>
              <a:rPr b="1"/>
              <a:t>Carburetors </a:t>
            </a:r>
            <a:r>
              <a:t>inside of which (via the Venturi effect) passing air sucked gasoline out of a reservoir forming a stream of droplets</a:t>
            </a:r>
          </a:p>
          <a:p>
            <a:pPr>
              <a:tabLst>
                <a:tab pos="444500" algn="l"/>
                <a:tab pos="1016000" algn="l"/>
                <a:tab pos="1473200" algn="l"/>
                <a:tab pos="1930400" algn="l"/>
                <a:tab pos="2387600" algn="l"/>
              </a:tabLst>
              <a:defRPr sz="1700" b="0">
                <a:solidFill>
                  <a:srgbClr val="FFFFFF"/>
                </a:solidFill>
                <a:effectLst>
                  <a:outerShdw blurRad="38100" dist="38100" dir="2700000" rotWithShape="0">
                    <a:srgbClr val="000000"/>
                  </a:outerShdw>
                </a:effectLst>
                <a:latin typeface="+mn-lt"/>
                <a:ea typeface="+mn-ea"/>
                <a:cs typeface="+mn-cs"/>
                <a:sym typeface="Arial"/>
              </a:defRPr>
            </a:pPr>
            <a:endParaRPr/>
          </a:p>
          <a:p>
            <a:pPr>
              <a:tabLst>
                <a:tab pos="444500" algn="l"/>
                <a:tab pos="1016000" algn="l"/>
                <a:tab pos="1473200" algn="l"/>
                <a:tab pos="1930400" algn="l"/>
                <a:tab pos="2387600" algn="l"/>
              </a:tabLst>
              <a:defRPr sz="1700" b="0">
                <a:solidFill>
                  <a:srgbClr val="FFFFFF"/>
                </a:solidFill>
                <a:effectLst>
                  <a:outerShdw blurRad="38100" dist="38100" dir="2700000" rotWithShape="0">
                    <a:srgbClr val="000000"/>
                  </a:outerShdw>
                </a:effectLst>
                <a:latin typeface="+mn-lt"/>
                <a:ea typeface="+mn-ea"/>
                <a:cs typeface="+mn-cs"/>
                <a:sym typeface="Arial"/>
              </a:defRPr>
            </a:pPr>
            <a:r>
              <a:t>Which </a:t>
            </a:r>
            <a:r>
              <a:rPr b="1"/>
              <a:t>was</a:t>
            </a:r>
            <a:r>
              <a:t> a fuel + air mixture, but a</a:t>
            </a:r>
          </a:p>
          <a:p>
            <a:pPr>
              <a:tabLst>
                <a:tab pos="444500" algn="l"/>
                <a:tab pos="1016000" algn="l"/>
                <a:tab pos="1473200" algn="l"/>
                <a:tab pos="1930400" algn="l"/>
                <a:tab pos="2387600" algn="l"/>
              </a:tabLst>
              <a:defRPr sz="1700" b="0">
                <a:solidFill>
                  <a:srgbClr val="FFFFFF"/>
                </a:solidFill>
                <a:effectLst>
                  <a:outerShdw blurRad="38100" dist="38100" dir="2700000" rotWithShape="0">
                    <a:srgbClr val="000000"/>
                  </a:outerShdw>
                </a:effectLst>
                <a:latin typeface="+mn-lt"/>
                <a:ea typeface="+mn-ea"/>
                <a:cs typeface="+mn-cs"/>
                <a:sym typeface="Arial"/>
              </a:defRPr>
            </a:pPr>
            <a:r>
              <a:t>crude one that did not facilitate rapid and</a:t>
            </a:r>
          </a:p>
          <a:p>
            <a:pPr>
              <a:tabLst>
                <a:tab pos="444500" algn="l"/>
                <a:tab pos="1016000" algn="l"/>
                <a:tab pos="1473200" algn="l"/>
                <a:tab pos="1930400" algn="l"/>
                <a:tab pos="2387600" algn="l"/>
              </a:tabLst>
              <a:defRPr sz="1700" b="0">
                <a:solidFill>
                  <a:srgbClr val="FFFFFF"/>
                </a:solidFill>
                <a:effectLst>
                  <a:outerShdw blurRad="38100" dist="38100" dir="2700000" rotWithShape="0">
                    <a:srgbClr val="000000"/>
                  </a:outerShdw>
                </a:effectLst>
                <a:latin typeface="+mn-lt"/>
                <a:ea typeface="+mn-ea"/>
                <a:cs typeface="+mn-cs"/>
                <a:sym typeface="Arial"/>
              </a:defRPr>
            </a:pPr>
            <a:r>
              <a:t>complete combustion of that gasoline</a:t>
            </a:r>
          </a:p>
        </p:txBody>
      </p:sp>
      <p:sp>
        <p:nvSpPr>
          <p:cNvPr id="880" name="Rectangle 3"/>
          <p:cNvSpPr txBox="1"/>
          <p:nvPr/>
        </p:nvSpPr>
        <p:spPr>
          <a:xfrm>
            <a:off x="4936445" y="1127815"/>
            <a:ext cx="4056064" cy="23831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tabLst>
                <a:tab pos="444500" algn="l"/>
                <a:tab pos="1016000" algn="l"/>
                <a:tab pos="1473200" algn="l"/>
                <a:tab pos="1930400" algn="l"/>
                <a:tab pos="2387600" algn="l"/>
              </a:tabLst>
              <a:defRPr sz="1700" b="0">
                <a:solidFill>
                  <a:srgbClr val="FFFFFF"/>
                </a:solidFill>
                <a:effectLst>
                  <a:outerShdw blurRad="38100" dist="38100" dir="2700000" rotWithShape="0">
                    <a:srgbClr val="000000"/>
                  </a:outerShdw>
                </a:effectLst>
                <a:latin typeface="+mn-lt"/>
                <a:ea typeface="+mn-ea"/>
                <a:cs typeface="+mn-cs"/>
                <a:sym typeface="Arial"/>
              </a:defRPr>
            </a:pPr>
            <a:r>
              <a:rPr b="1"/>
              <a:t>Fuel pumps</a:t>
            </a:r>
            <a:r>
              <a:t> instead supply </a:t>
            </a:r>
            <a:r>
              <a:rPr b="1"/>
              <a:t>Fuel Injectors</a:t>
            </a:r>
            <a:r>
              <a:t> with high-pressure gasoline  </a:t>
            </a:r>
          </a:p>
          <a:p>
            <a:pPr>
              <a:tabLst>
                <a:tab pos="444500" algn="l"/>
                <a:tab pos="1016000" algn="l"/>
                <a:tab pos="1473200" algn="l"/>
                <a:tab pos="1930400" algn="l"/>
                <a:tab pos="2387600" algn="l"/>
              </a:tabLst>
              <a:defRPr sz="1700" b="0">
                <a:solidFill>
                  <a:srgbClr val="FFFFFF"/>
                </a:solidFill>
                <a:effectLst>
                  <a:outerShdw blurRad="38100" dist="38100" dir="2700000" rotWithShape="0">
                    <a:srgbClr val="000000"/>
                  </a:outerShdw>
                </a:effectLst>
                <a:latin typeface="+mn-lt"/>
                <a:ea typeface="+mn-ea"/>
                <a:cs typeface="+mn-cs"/>
                <a:sym typeface="Arial"/>
              </a:defRPr>
            </a:pPr>
            <a:endParaRPr/>
          </a:p>
          <a:p>
            <a:pPr>
              <a:tabLst>
                <a:tab pos="444500" algn="l"/>
                <a:tab pos="1016000" algn="l"/>
                <a:tab pos="1473200" algn="l"/>
                <a:tab pos="1930400" algn="l"/>
                <a:tab pos="2387600" algn="l"/>
              </a:tabLst>
              <a:defRPr sz="1700" b="0">
                <a:solidFill>
                  <a:srgbClr val="FFFFFF"/>
                </a:solidFill>
                <a:effectLst>
                  <a:outerShdw blurRad="38100" dist="38100" dir="2700000" rotWithShape="0">
                    <a:srgbClr val="000000"/>
                  </a:outerShdw>
                </a:effectLst>
                <a:latin typeface="+mn-lt"/>
                <a:ea typeface="+mn-ea"/>
                <a:cs typeface="+mn-cs"/>
                <a:sym typeface="Arial"/>
              </a:defRPr>
            </a:pPr>
            <a:r>
              <a:t>That pressurized fuel then sprays out of the Injector via a carefully designed "atomizing" nozzle. The result is a very fine mist of fuel in air, which can burn much more quickly and completely</a:t>
            </a:r>
          </a:p>
        </p:txBody>
      </p:sp>
      <p:pic>
        <p:nvPicPr>
          <p:cNvPr id="881" name="Carburetor2.gif" descr="Carburetor2.gif"/>
          <p:cNvPicPr>
            <a:picLocks noChangeAspect="1"/>
          </p:cNvPicPr>
          <p:nvPr/>
        </p:nvPicPr>
        <p:blipFill>
          <a:blip r:embed="rId4"/>
          <a:srcRect l="25596" r="31567"/>
          <a:stretch>
            <a:fillRect/>
          </a:stretch>
        </p:blipFill>
        <p:spPr>
          <a:xfrm>
            <a:off x="671462" y="3114272"/>
            <a:ext cx="2545310" cy="33775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 name="But Fuel Injectors have been used in all sorts of different ways:"/>
          <p:cNvSpPr txBox="1">
            <a:spLocks noGrp="1"/>
          </p:cNvSpPr>
          <p:nvPr>
            <p:ph type="title"/>
          </p:nvPr>
        </p:nvSpPr>
        <p:spPr>
          <a:xfrm>
            <a:off x="304800" y="12700"/>
            <a:ext cx="8534400" cy="510977"/>
          </a:xfrm>
          <a:prstGeom prst="rect">
            <a:avLst/>
          </a:prstGeom>
        </p:spPr>
        <p:txBody>
          <a:bodyPr/>
          <a:lstStyle>
            <a:lvl1pPr>
              <a:defRPr sz="2000"/>
            </a:lvl1pPr>
          </a:lstStyle>
          <a:p>
            <a:r>
              <a:t>But Fuel Injectors have been used in all sorts of different ways:</a:t>
            </a:r>
          </a:p>
        </p:txBody>
      </p:sp>
      <p:grpSp>
        <p:nvGrpSpPr>
          <p:cNvPr id="912" name="Group"/>
          <p:cNvGrpSpPr/>
          <p:nvPr/>
        </p:nvGrpSpPr>
        <p:grpSpPr>
          <a:xfrm>
            <a:off x="5322808" y="2535117"/>
            <a:ext cx="3274335" cy="3853628"/>
            <a:chOff x="0" y="0"/>
            <a:chExt cx="3274334" cy="3853626"/>
          </a:xfrm>
        </p:grpSpPr>
        <p:grpSp>
          <p:nvGrpSpPr>
            <p:cNvPr id="908" name="Group"/>
            <p:cNvGrpSpPr/>
            <p:nvPr/>
          </p:nvGrpSpPr>
          <p:grpSpPr>
            <a:xfrm>
              <a:off x="-1" y="2145812"/>
              <a:ext cx="3274336" cy="1707815"/>
              <a:chOff x="0" y="0"/>
              <a:chExt cx="3274334" cy="1707814"/>
            </a:xfrm>
          </p:grpSpPr>
          <p:grpSp>
            <p:nvGrpSpPr>
              <p:cNvPr id="888" name="Group"/>
              <p:cNvGrpSpPr/>
              <p:nvPr/>
            </p:nvGrpSpPr>
            <p:grpSpPr>
              <a:xfrm>
                <a:off x="59932" y="314336"/>
                <a:ext cx="3214403" cy="1393479"/>
                <a:chOff x="0" y="0"/>
                <a:chExt cx="3214401" cy="1393477"/>
              </a:xfrm>
            </p:grpSpPr>
            <p:pic>
              <p:nvPicPr>
                <p:cNvPr id="884" name="ICE-Fuel-system.gif" descr="ICE-Fuel-system.gif"/>
                <p:cNvPicPr>
                  <a:picLocks noChangeAspect="1"/>
                </p:cNvPicPr>
                <p:nvPr/>
              </p:nvPicPr>
              <p:blipFill>
                <a:blip r:embed="rId2"/>
                <a:srcRect l="10549" t="15211" r="69787" b="33154"/>
                <a:stretch>
                  <a:fillRect/>
                </a:stretch>
              </p:blipFill>
              <p:spPr>
                <a:xfrm>
                  <a:off x="0" y="0"/>
                  <a:ext cx="625774" cy="1393478"/>
                </a:xfrm>
                <a:prstGeom prst="rect">
                  <a:avLst/>
                </a:prstGeom>
                <a:ln w="12700" cap="flat">
                  <a:noFill/>
                  <a:miter lim="400000"/>
                </a:ln>
                <a:effectLst/>
              </p:spPr>
            </p:pic>
            <p:pic>
              <p:nvPicPr>
                <p:cNvPr id="885" name="ICE-Fuel-system.gif" descr="ICE-Fuel-system.gif"/>
                <p:cNvPicPr>
                  <a:picLocks noChangeAspect="1"/>
                </p:cNvPicPr>
                <p:nvPr/>
              </p:nvPicPr>
              <p:blipFill>
                <a:blip r:embed="rId2"/>
                <a:srcRect l="29290" t="15211" r="51635" b="33154"/>
                <a:stretch>
                  <a:fillRect/>
                </a:stretch>
              </p:blipFill>
              <p:spPr>
                <a:xfrm>
                  <a:off x="874502" y="0"/>
                  <a:ext cx="607049" cy="1393478"/>
                </a:xfrm>
                <a:prstGeom prst="rect">
                  <a:avLst/>
                </a:prstGeom>
                <a:ln w="12700" cap="flat">
                  <a:noFill/>
                  <a:miter lim="400000"/>
                </a:ln>
                <a:effectLst/>
              </p:spPr>
            </p:pic>
            <p:pic>
              <p:nvPicPr>
                <p:cNvPr id="886" name="ICE-Fuel-system.gif" descr="ICE-Fuel-system.gif"/>
                <p:cNvPicPr>
                  <a:picLocks noChangeAspect="1"/>
                </p:cNvPicPr>
                <p:nvPr/>
              </p:nvPicPr>
              <p:blipFill>
                <a:blip r:embed="rId2"/>
                <a:srcRect l="47751" t="17712" r="33197" b="33154"/>
                <a:stretch>
                  <a:fillRect/>
                </a:stretch>
              </p:blipFill>
              <p:spPr>
                <a:xfrm>
                  <a:off x="1730402" y="67485"/>
                  <a:ext cx="606315" cy="1325993"/>
                </a:xfrm>
                <a:prstGeom prst="rect">
                  <a:avLst/>
                </a:prstGeom>
                <a:ln w="12700" cap="flat">
                  <a:noFill/>
                  <a:miter lim="400000"/>
                </a:ln>
                <a:effectLst/>
              </p:spPr>
            </p:pic>
            <p:pic>
              <p:nvPicPr>
                <p:cNvPr id="887" name="ICE-Fuel-system.gif" descr="ICE-Fuel-system.gif"/>
                <p:cNvPicPr>
                  <a:picLocks noChangeAspect="1"/>
                </p:cNvPicPr>
                <p:nvPr/>
              </p:nvPicPr>
              <p:blipFill>
                <a:blip r:embed="rId2"/>
                <a:srcRect l="66738" t="18263" r="13495" b="33154"/>
                <a:stretch>
                  <a:fillRect/>
                </a:stretch>
              </p:blipFill>
              <p:spPr>
                <a:xfrm>
                  <a:off x="2585323" y="82351"/>
                  <a:ext cx="629079" cy="1311127"/>
                </a:xfrm>
                <a:prstGeom prst="rect">
                  <a:avLst/>
                </a:prstGeom>
                <a:ln w="12700" cap="flat">
                  <a:noFill/>
                  <a:miter lim="400000"/>
                </a:ln>
                <a:effectLst/>
              </p:spPr>
            </p:pic>
          </p:grpSp>
          <p:sp>
            <p:nvSpPr>
              <p:cNvPr id="889" name="Line"/>
              <p:cNvSpPr/>
              <p:nvPr/>
            </p:nvSpPr>
            <p:spPr>
              <a:xfrm flipH="1">
                <a:off x="8466" y="570072"/>
                <a:ext cx="107253" cy="1"/>
              </a:xfrm>
              <a:prstGeom prst="line">
                <a:avLst/>
              </a:prstGeom>
              <a:noFill/>
              <a:ln w="38100" cap="flat">
                <a:solidFill>
                  <a:srgbClr val="9EDEF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nvGrpSpPr>
              <p:cNvPr id="894" name="Group"/>
              <p:cNvGrpSpPr/>
              <p:nvPr/>
            </p:nvGrpSpPr>
            <p:grpSpPr>
              <a:xfrm>
                <a:off x="59932" y="301636"/>
                <a:ext cx="3214403" cy="1393479"/>
                <a:chOff x="0" y="0"/>
                <a:chExt cx="3214401" cy="1393477"/>
              </a:xfrm>
            </p:grpSpPr>
            <p:pic>
              <p:nvPicPr>
                <p:cNvPr id="890" name="ICE-Fuel-system.gif" descr="ICE-Fuel-system.gif"/>
                <p:cNvPicPr>
                  <a:picLocks noChangeAspect="1"/>
                </p:cNvPicPr>
                <p:nvPr/>
              </p:nvPicPr>
              <p:blipFill>
                <a:blip r:embed="rId2"/>
                <a:srcRect l="10549" t="15211" r="69787" b="33154"/>
                <a:stretch>
                  <a:fillRect/>
                </a:stretch>
              </p:blipFill>
              <p:spPr>
                <a:xfrm>
                  <a:off x="0" y="0"/>
                  <a:ext cx="625774" cy="1393478"/>
                </a:xfrm>
                <a:prstGeom prst="rect">
                  <a:avLst/>
                </a:prstGeom>
                <a:ln w="12700" cap="flat">
                  <a:noFill/>
                  <a:miter lim="400000"/>
                </a:ln>
                <a:effectLst/>
              </p:spPr>
            </p:pic>
            <p:pic>
              <p:nvPicPr>
                <p:cNvPr id="891" name="ICE-Fuel-system.gif" descr="ICE-Fuel-system.gif"/>
                <p:cNvPicPr>
                  <a:picLocks noChangeAspect="1"/>
                </p:cNvPicPr>
                <p:nvPr/>
              </p:nvPicPr>
              <p:blipFill>
                <a:blip r:embed="rId2"/>
                <a:srcRect l="29290" t="15211" r="51635" b="33154"/>
                <a:stretch>
                  <a:fillRect/>
                </a:stretch>
              </p:blipFill>
              <p:spPr>
                <a:xfrm>
                  <a:off x="874502" y="0"/>
                  <a:ext cx="607049" cy="1393478"/>
                </a:xfrm>
                <a:prstGeom prst="rect">
                  <a:avLst/>
                </a:prstGeom>
                <a:ln w="12700" cap="flat">
                  <a:noFill/>
                  <a:miter lim="400000"/>
                </a:ln>
                <a:effectLst/>
              </p:spPr>
            </p:pic>
            <p:pic>
              <p:nvPicPr>
                <p:cNvPr id="892" name="ICE-Fuel-system.gif" descr="ICE-Fuel-system.gif"/>
                <p:cNvPicPr>
                  <a:picLocks noChangeAspect="1"/>
                </p:cNvPicPr>
                <p:nvPr/>
              </p:nvPicPr>
              <p:blipFill>
                <a:blip r:embed="rId2"/>
                <a:srcRect l="47751" t="17712" r="33197" b="33154"/>
                <a:stretch>
                  <a:fillRect/>
                </a:stretch>
              </p:blipFill>
              <p:spPr>
                <a:xfrm>
                  <a:off x="1730402" y="67485"/>
                  <a:ext cx="606315" cy="1325993"/>
                </a:xfrm>
                <a:prstGeom prst="rect">
                  <a:avLst/>
                </a:prstGeom>
                <a:ln w="12700" cap="flat">
                  <a:noFill/>
                  <a:miter lim="400000"/>
                </a:ln>
                <a:effectLst/>
              </p:spPr>
            </p:pic>
            <p:pic>
              <p:nvPicPr>
                <p:cNvPr id="893" name="ICE-Fuel-system.gif" descr="ICE-Fuel-system.gif"/>
                <p:cNvPicPr>
                  <a:picLocks noChangeAspect="1"/>
                </p:cNvPicPr>
                <p:nvPr/>
              </p:nvPicPr>
              <p:blipFill>
                <a:blip r:embed="rId2"/>
                <a:srcRect l="66738" t="18263" r="13495" b="33154"/>
                <a:stretch>
                  <a:fillRect/>
                </a:stretch>
              </p:blipFill>
              <p:spPr>
                <a:xfrm>
                  <a:off x="2585323" y="82351"/>
                  <a:ext cx="629079" cy="1311127"/>
                </a:xfrm>
                <a:prstGeom prst="rect">
                  <a:avLst/>
                </a:prstGeom>
                <a:ln w="12700" cap="flat">
                  <a:noFill/>
                  <a:miter lim="400000"/>
                </a:ln>
                <a:effectLst/>
              </p:spPr>
            </p:pic>
          </p:grpSp>
          <p:grpSp>
            <p:nvGrpSpPr>
              <p:cNvPr id="899" name="Group"/>
              <p:cNvGrpSpPr/>
              <p:nvPr/>
            </p:nvGrpSpPr>
            <p:grpSpPr>
              <a:xfrm>
                <a:off x="59932" y="309153"/>
                <a:ext cx="3214403" cy="1393479"/>
                <a:chOff x="0" y="0"/>
                <a:chExt cx="3214401" cy="1393477"/>
              </a:xfrm>
            </p:grpSpPr>
            <p:pic>
              <p:nvPicPr>
                <p:cNvPr id="895" name="ICE-Fuel-system.gif" descr="ICE-Fuel-system.gif"/>
                <p:cNvPicPr>
                  <a:picLocks noChangeAspect="1"/>
                </p:cNvPicPr>
                <p:nvPr/>
              </p:nvPicPr>
              <p:blipFill>
                <a:blip r:embed="rId2"/>
                <a:srcRect l="10549" t="15211" r="69787" b="33154"/>
                <a:stretch>
                  <a:fillRect/>
                </a:stretch>
              </p:blipFill>
              <p:spPr>
                <a:xfrm>
                  <a:off x="0" y="0"/>
                  <a:ext cx="625774" cy="1393478"/>
                </a:xfrm>
                <a:prstGeom prst="rect">
                  <a:avLst/>
                </a:prstGeom>
                <a:ln w="12700" cap="flat">
                  <a:noFill/>
                  <a:miter lim="400000"/>
                </a:ln>
                <a:effectLst/>
              </p:spPr>
            </p:pic>
            <p:pic>
              <p:nvPicPr>
                <p:cNvPr id="896" name="ICE-Fuel-system.gif" descr="ICE-Fuel-system.gif"/>
                <p:cNvPicPr>
                  <a:picLocks noChangeAspect="1"/>
                </p:cNvPicPr>
                <p:nvPr/>
              </p:nvPicPr>
              <p:blipFill>
                <a:blip r:embed="rId2"/>
                <a:srcRect l="29290" t="15211" r="51635" b="33154"/>
                <a:stretch>
                  <a:fillRect/>
                </a:stretch>
              </p:blipFill>
              <p:spPr>
                <a:xfrm>
                  <a:off x="874502" y="0"/>
                  <a:ext cx="607049" cy="1393478"/>
                </a:xfrm>
                <a:prstGeom prst="rect">
                  <a:avLst/>
                </a:prstGeom>
                <a:ln w="12700" cap="flat">
                  <a:noFill/>
                  <a:miter lim="400000"/>
                </a:ln>
                <a:effectLst/>
              </p:spPr>
            </p:pic>
            <p:pic>
              <p:nvPicPr>
                <p:cNvPr id="897" name="ICE-Fuel-system.gif" descr="ICE-Fuel-system.gif"/>
                <p:cNvPicPr>
                  <a:picLocks noChangeAspect="1"/>
                </p:cNvPicPr>
                <p:nvPr/>
              </p:nvPicPr>
              <p:blipFill>
                <a:blip r:embed="rId2"/>
                <a:srcRect l="47751" t="17712" r="33197" b="33154"/>
                <a:stretch>
                  <a:fillRect/>
                </a:stretch>
              </p:blipFill>
              <p:spPr>
                <a:xfrm>
                  <a:off x="1730402" y="67485"/>
                  <a:ext cx="606315" cy="1325993"/>
                </a:xfrm>
                <a:prstGeom prst="rect">
                  <a:avLst/>
                </a:prstGeom>
                <a:ln w="12700" cap="flat">
                  <a:noFill/>
                  <a:miter lim="400000"/>
                </a:ln>
                <a:effectLst/>
              </p:spPr>
            </p:pic>
            <p:pic>
              <p:nvPicPr>
                <p:cNvPr id="898" name="ICE-Fuel-system.gif" descr="ICE-Fuel-system.gif"/>
                <p:cNvPicPr>
                  <a:picLocks noChangeAspect="1"/>
                </p:cNvPicPr>
                <p:nvPr/>
              </p:nvPicPr>
              <p:blipFill>
                <a:blip r:embed="rId2"/>
                <a:srcRect l="66738" t="18263" r="13495" b="33154"/>
                <a:stretch>
                  <a:fillRect/>
                </a:stretch>
              </p:blipFill>
              <p:spPr>
                <a:xfrm>
                  <a:off x="2585323" y="82351"/>
                  <a:ext cx="629079" cy="1311127"/>
                </a:xfrm>
                <a:prstGeom prst="rect">
                  <a:avLst/>
                </a:prstGeom>
                <a:ln w="12700" cap="flat">
                  <a:noFill/>
                  <a:miter lim="400000"/>
                </a:ln>
                <a:effectLst/>
              </p:spPr>
            </p:pic>
          </p:grpSp>
          <p:sp>
            <p:nvSpPr>
              <p:cNvPr id="900" name="Line"/>
              <p:cNvSpPr/>
              <p:nvPr/>
            </p:nvSpPr>
            <p:spPr>
              <a:xfrm flipH="1">
                <a:off x="872066" y="570072"/>
                <a:ext cx="252305" cy="1"/>
              </a:xfrm>
              <a:prstGeom prst="line">
                <a:avLst/>
              </a:prstGeom>
              <a:noFill/>
              <a:ln w="38100" cap="flat">
                <a:solidFill>
                  <a:srgbClr val="9EDEF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901" name="Line"/>
              <p:cNvSpPr/>
              <p:nvPr/>
            </p:nvSpPr>
            <p:spPr>
              <a:xfrm flipH="1">
                <a:off x="1735666" y="570072"/>
                <a:ext cx="252305" cy="1"/>
              </a:xfrm>
              <a:prstGeom prst="line">
                <a:avLst/>
              </a:prstGeom>
              <a:noFill/>
              <a:ln w="38100" cap="flat">
                <a:solidFill>
                  <a:srgbClr val="9EDEF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902" name="Line"/>
              <p:cNvSpPr/>
              <p:nvPr/>
            </p:nvSpPr>
            <p:spPr>
              <a:xfrm flipH="1">
                <a:off x="2599266" y="570072"/>
                <a:ext cx="252305" cy="1"/>
              </a:xfrm>
              <a:prstGeom prst="line">
                <a:avLst/>
              </a:prstGeom>
              <a:noFill/>
              <a:ln w="38100" cap="flat">
                <a:solidFill>
                  <a:srgbClr val="9EDEF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903" name="Line"/>
              <p:cNvSpPr/>
              <p:nvPr/>
            </p:nvSpPr>
            <p:spPr>
              <a:xfrm flipH="1" flipV="1">
                <a:off x="-1" y="11272"/>
                <a:ext cx="2635069" cy="1"/>
              </a:xfrm>
              <a:prstGeom prst="line">
                <a:avLst/>
              </a:prstGeom>
              <a:noFill/>
              <a:ln w="38100" cap="flat">
                <a:solidFill>
                  <a:srgbClr val="9EDEF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904" name="Line"/>
              <p:cNvSpPr/>
              <p:nvPr/>
            </p:nvSpPr>
            <p:spPr>
              <a:xfrm flipV="1">
                <a:off x="9884" y="0"/>
                <a:ext cx="1" cy="587833"/>
              </a:xfrm>
              <a:prstGeom prst="line">
                <a:avLst/>
              </a:prstGeom>
              <a:noFill/>
              <a:ln w="38100" cap="flat">
                <a:solidFill>
                  <a:srgbClr val="9EDEF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905" name="Line"/>
              <p:cNvSpPr/>
              <p:nvPr/>
            </p:nvSpPr>
            <p:spPr>
              <a:xfrm flipV="1">
                <a:off x="882300" y="0"/>
                <a:ext cx="1" cy="587833"/>
              </a:xfrm>
              <a:prstGeom prst="line">
                <a:avLst/>
              </a:prstGeom>
              <a:noFill/>
              <a:ln w="38100" cap="flat">
                <a:solidFill>
                  <a:srgbClr val="9EDEF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906" name="Line"/>
              <p:cNvSpPr/>
              <p:nvPr/>
            </p:nvSpPr>
            <p:spPr>
              <a:xfrm flipV="1">
                <a:off x="1754716" y="0"/>
                <a:ext cx="1" cy="587833"/>
              </a:xfrm>
              <a:prstGeom prst="line">
                <a:avLst/>
              </a:prstGeom>
              <a:noFill/>
              <a:ln w="38100" cap="flat">
                <a:solidFill>
                  <a:srgbClr val="9EDEF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907" name="Line"/>
              <p:cNvSpPr/>
              <p:nvPr/>
            </p:nvSpPr>
            <p:spPr>
              <a:xfrm flipV="1">
                <a:off x="2618316" y="0"/>
                <a:ext cx="1" cy="587833"/>
              </a:xfrm>
              <a:prstGeom prst="line">
                <a:avLst/>
              </a:prstGeom>
              <a:noFill/>
              <a:ln w="38100" cap="flat">
                <a:solidFill>
                  <a:srgbClr val="9EDEF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
          <p:nvSpPr>
            <p:cNvPr id="909" name="Line"/>
            <p:cNvSpPr/>
            <p:nvPr/>
          </p:nvSpPr>
          <p:spPr>
            <a:xfrm flipH="1">
              <a:off x="1317914" y="1333141"/>
              <a:ext cx="1" cy="819022"/>
            </a:xfrm>
            <a:prstGeom prst="line">
              <a:avLst/>
            </a:prstGeom>
            <a:noFill/>
            <a:ln w="114300" cap="flat">
              <a:solidFill>
                <a:srgbClr val="9DDDFA"/>
              </a:solidFill>
              <a:prstDash val="solid"/>
              <a:round/>
            </a:ln>
            <a:effectLst/>
          </p:spPr>
          <p:txBody>
            <a:bodyPr wrap="square" lIns="45719" tIns="45719" rIns="45719" bIns="45719" numCol="1" anchor="t">
              <a:noAutofit/>
            </a:bodyPr>
            <a:lstStyle/>
            <a:p>
              <a:pPr>
                <a:defRPr>
                  <a:solidFill>
                    <a:srgbClr val="FFFFFF"/>
                  </a:solidFill>
                </a:defRPr>
              </a:pPr>
              <a:endParaRPr/>
            </a:p>
          </p:txBody>
        </p:sp>
        <p:pic>
          <p:nvPicPr>
            <p:cNvPr id="910" name="Fuel-Injector-on.gif" descr="Fuel-Injector-on.gif"/>
            <p:cNvPicPr>
              <a:picLocks noChangeAspect="1"/>
            </p:cNvPicPr>
            <p:nvPr/>
          </p:nvPicPr>
          <p:blipFill>
            <a:blip r:embed="rId3"/>
            <a:stretch>
              <a:fillRect/>
            </a:stretch>
          </p:blipFill>
          <p:spPr>
            <a:xfrm>
              <a:off x="1066363" y="0"/>
              <a:ext cx="477704" cy="1357964"/>
            </a:xfrm>
            <a:prstGeom prst="rect">
              <a:avLst/>
            </a:prstGeom>
            <a:ln w="12700" cap="flat">
              <a:noFill/>
              <a:miter lim="400000"/>
            </a:ln>
            <a:effectLst/>
          </p:spPr>
        </p:pic>
        <p:sp>
          <p:nvSpPr>
            <p:cNvPr id="911" name="Line"/>
            <p:cNvSpPr/>
            <p:nvPr/>
          </p:nvSpPr>
          <p:spPr>
            <a:xfrm>
              <a:off x="790788" y="1387155"/>
              <a:ext cx="477704" cy="1"/>
            </a:xfrm>
            <a:prstGeom prst="line">
              <a:avLst/>
            </a:prstGeom>
            <a:noFill/>
            <a:ln w="114300" cap="flat">
              <a:solidFill>
                <a:srgbClr val="FFFFFF"/>
              </a:solidFill>
              <a:prstDash val="solid"/>
              <a:round/>
            </a:ln>
            <a:effectLst>
              <a:outerShdw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
        <p:nvSpPr>
          <p:cNvPr id="913" name="Parts of figure derived from: https://engihub.com/diesel-engine-working/"/>
          <p:cNvSpPr txBox="1"/>
          <p:nvPr/>
        </p:nvSpPr>
        <p:spPr>
          <a:xfrm>
            <a:off x="2101353" y="6422120"/>
            <a:ext cx="5412781" cy="45700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defTabSz="859536">
              <a:defRPr sz="1316" b="0" i="1">
                <a:solidFill>
                  <a:srgbClr val="059797"/>
                </a:solidFill>
                <a:effectLst>
                  <a:outerShdw blurRad="35814" dist="35814" dir="2700000" rotWithShape="0">
                    <a:srgbClr val="000000"/>
                  </a:outerShdw>
                </a:effectLst>
                <a:latin typeface="+mn-lt"/>
                <a:ea typeface="+mn-ea"/>
                <a:cs typeface="+mn-cs"/>
                <a:sym typeface="Arial"/>
              </a:defRPr>
            </a:lvl1pPr>
          </a:lstStyle>
          <a:p>
            <a:r>
              <a:t>Parts of figure derived from: https://engihub.com/diesel-engine-working/</a:t>
            </a:r>
          </a:p>
        </p:txBody>
      </p:sp>
      <p:sp>
        <p:nvSpPr>
          <p:cNvPr id="914" name="Classic gasoline ICEs had a single Carburetor mixing together fuel and air,…"/>
          <p:cNvSpPr txBox="1">
            <a:spLocks noGrp="1"/>
          </p:cNvSpPr>
          <p:nvPr>
            <p:ph type="body" sz="half" idx="1"/>
          </p:nvPr>
        </p:nvSpPr>
        <p:spPr>
          <a:xfrm>
            <a:off x="152400" y="655606"/>
            <a:ext cx="8975775" cy="1474816"/>
          </a:xfrm>
          <a:prstGeom prst="rect">
            <a:avLst/>
          </a:prstGeom>
        </p:spPr>
        <p:txBody>
          <a:bodyPr/>
          <a:lstStyle/>
          <a:p>
            <a:pPr>
              <a:lnSpc>
                <a:spcPct val="100000"/>
              </a:lnSpc>
              <a:spcBef>
                <a:spcPts val="400"/>
              </a:spcBef>
              <a:tabLst>
                <a:tab pos="444500" algn="l"/>
                <a:tab pos="1016000" algn="l"/>
                <a:tab pos="1473200" algn="l"/>
                <a:tab pos="1930400" algn="l"/>
                <a:tab pos="2387600" algn="l"/>
              </a:tabLst>
            </a:pPr>
            <a:r>
              <a:t>Classic gasoline ICEs had a single Carburetor mixing together fuel and air, </a:t>
            </a:r>
          </a:p>
          <a:p>
            <a:pPr>
              <a:lnSpc>
                <a:spcPct val="100000"/>
              </a:lnSpc>
              <a:spcBef>
                <a:spcPts val="400"/>
              </a:spcBef>
              <a:tabLst>
                <a:tab pos="444500" algn="l"/>
                <a:tab pos="1016000" algn="l"/>
                <a:tab pos="1473200" algn="l"/>
                <a:tab pos="1930400" algn="l"/>
                <a:tab pos="2387600" algn="l"/>
              </a:tabLst>
              <a:defRPr sz="700"/>
            </a:pPr>
            <a:endParaRPr/>
          </a:p>
          <a:p>
            <a:pPr>
              <a:lnSpc>
                <a:spcPct val="100000"/>
              </a:lnSpc>
              <a:spcBef>
                <a:spcPts val="400"/>
              </a:spcBef>
              <a:tabLst>
                <a:tab pos="444500" algn="l"/>
                <a:tab pos="1016000" algn="l"/>
                <a:tab pos="1473200" algn="l"/>
                <a:tab pos="1930400" algn="l"/>
                <a:tab pos="2387600" algn="l"/>
              </a:tabLst>
            </a:pPr>
            <a:r>
              <a:t>	which was then drawn by opening intake valves into one cylinder after another</a:t>
            </a:r>
          </a:p>
          <a:p>
            <a:pPr>
              <a:lnSpc>
                <a:spcPct val="100000"/>
              </a:lnSpc>
              <a:spcBef>
                <a:spcPts val="400"/>
              </a:spcBef>
              <a:tabLst>
                <a:tab pos="444500" algn="l"/>
                <a:tab pos="1016000" algn="l"/>
                <a:tab pos="1473200" algn="l"/>
                <a:tab pos="1930400" algn="l"/>
                <a:tab pos="2387600" algn="l"/>
              </a:tabLst>
              <a:defRPr sz="900"/>
            </a:pPr>
            <a:endParaRPr/>
          </a:p>
          <a:p>
            <a:pPr>
              <a:lnSpc>
                <a:spcPct val="100000"/>
              </a:lnSpc>
              <a:spcBef>
                <a:spcPts val="400"/>
              </a:spcBef>
              <a:tabLst>
                <a:tab pos="444500" algn="l"/>
                <a:tab pos="1016000" algn="l"/>
                <a:tab pos="1473200" algn="l"/>
                <a:tab pos="1930400" algn="l"/>
                <a:tab pos="2387600" algn="l"/>
              </a:tabLst>
            </a:pPr>
            <a:r>
              <a:t>1980's vintage cars simply replaced that </a:t>
            </a:r>
            <a:r>
              <a:rPr b="1"/>
              <a:t>single</a:t>
            </a:r>
            <a:r>
              <a:t> Carburetor with a </a:t>
            </a:r>
            <a:r>
              <a:rPr b="1"/>
              <a:t>single</a:t>
            </a:r>
            <a:r>
              <a:t> Fuel Injector:</a:t>
            </a:r>
          </a:p>
        </p:txBody>
      </p:sp>
      <p:grpSp>
        <p:nvGrpSpPr>
          <p:cNvPr id="944" name="Group"/>
          <p:cNvGrpSpPr/>
          <p:nvPr/>
        </p:nvGrpSpPr>
        <p:grpSpPr>
          <a:xfrm>
            <a:off x="674608" y="2218559"/>
            <a:ext cx="3274335" cy="4170186"/>
            <a:chOff x="0" y="0"/>
            <a:chExt cx="3274334" cy="4170184"/>
          </a:xfrm>
        </p:grpSpPr>
        <p:grpSp>
          <p:nvGrpSpPr>
            <p:cNvPr id="939" name="Group"/>
            <p:cNvGrpSpPr/>
            <p:nvPr/>
          </p:nvGrpSpPr>
          <p:grpSpPr>
            <a:xfrm>
              <a:off x="-1" y="2462370"/>
              <a:ext cx="3274336" cy="1707815"/>
              <a:chOff x="0" y="0"/>
              <a:chExt cx="3274334" cy="1707814"/>
            </a:xfrm>
          </p:grpSpPr>
          <p:grpSp>
            <p:nvGrpSpPr>
              <p:cNvPr id="919" name="Group"/>
              <p:cNvGrpSpPr/>
              <p:nvPr/>
            </p:nvGrpSpPr>
            <p:grpSpPr>
              <a:xfrm>
                <a:off x="59932" y="314336"/>
                <a:ext cx="3214403" cy="1393479"/>
                <a:chOff x="0" y="0"/>
                <a:chExt cx="3214401" cy="1393477"/>
              </a:xfrm>
            </p:grpSpPr>
            <p:pic>
              <p:nvPicPr>
                <p:cNvPr id="915" name="ICE-Fuel-system.gif" descr="ICE-Fuel-system.gif"/>
                <p:cNvPicPr>
                  <a:picLocks noChangeAspect="1"/>
                </p:cNvPicPr>
                <p:nvPr/>
              </p:nvPicPr>
              <p:blipFill>
                <a:blip r:embed="rId2"/>
                <a:srcRect l="10549" t="15211" r="69787" b="33154"/>
                <a:stretch>
                  <a:fillRect/>
                </a:stretch>
              </p:blipFill>
              <p:spPr>
                <a:xfrm>
                  <a:off x="0" y="0"/>
                  <a:ext cx="625774" cy="1393478"/>
                </a:xfrm>
                <a:prstGeom prst="rect">
                  <a:avLst/>
                </a:prstGeom>
                <a:ln w="12700" cap="flat">
                  <a:noFill/>
                  <a:miter lim="400000"/>
                </a:ln>
                <a:effectLst/>
              </p:spPr>
            </p:pic>
            <p:pic>
              <p:nvPicPr>
                <p:cNvPr id="916" name="ICE-Fuel-system.gif" descr="ICE-Fuel-system.gif"/>
                <p:cNvPicPr>
                  <a:picLocks noChangeAspect="1"/>
                </p:cNvPicPr>
                <p:nvPr/>
              </p:nvPicPr>
              <p:blipFill>
                <a:blip r:embed="rId2"/>
                <a:srcRect l="29290" t="15211" r="51635" b="33154"/>
                <a:stretch>
                  <a:fillRect/>
                </a:stretch>
              </p:blipFill>
              <p:spPr>
                <a:xfrm>
                  <a:off x="874502" y="0"/>
                  <a:ext cx="607049" cy="1393478"/>
                </a:xfrm>
                <a:prstGeom prst="rect">
                  <a:avLst/>
                </a:prstGeom>
                <a:ln w="12700" cap="flat">
                  <a:noFill/>
                  <a:miter lim="400000"/>
                </a:ln>
                <a:effectLst/>
              </p:spPr>
            </p:pic>
            <p:pic>
              <p:nvPicPr>
                <p:cNvPr id="917" name="ICE-Fuel-system.gif" descr="ICE-Fuel-system.gif"/>
                <p:cNvPicPr>
                  <a:picLocks noChangeAspect="1"/>
                </p:cNvPicPr>
                <p:nvPr/>
              </p:nvPicPr>
              <p:blipFill>
                <a:blip r:embed="rId2"/>
                <a:srcRect l="47751" t="17712" r="33197" b="33154"/>
                <a:stretch>
                  <a:fillRect/>
                </a:stretch>
              </p:blipFill>
              <p:spPr>
                <a:xfrm>
                  <a:off x="1730402" y="67485"/>
                  <a:ext cx="606315" cy="1325993"/>
                </a:xfrm>
                <a:prstGeom prst="rect">
                  <a:avLst/>
                </a:prstGeom>
                <a:ln w="12700" cap="flat">
                  <a:noFill/>
                  <a:miter lim="400000"/>
                </a:ln>
                <a:effectLst/>
              </p:spPr>
            </p:pic>
            <p:pic>
              <p:nvPicPr>
                <p:cNvPr id="918" name="ICE-Fuel-system.gif" descr="ICE-Fuel-system.gif"/>
                <p:cNvPicPr>
                  <a:picLocks noChangeAspect="1"/>
                </p:cNvPicPr>
                <p:nvPr/>
              </p:nvPicPr>
              <p:blipFill>
                <a:blip r:embed="rId2"/>
                <a:srcRect l="66738" t="18263" r="13495" b="33154"/>
                <a:stretch>
                  <a:fillRect/>
                </a:stretch>
              </p:blipFill>
              <p:spPr>
                <a:xfrm>
                  <a:off x="2585323" y="82351"/>
                  <a:ext cx="629079" cy="1311127"/>
                </a:xfrm>
                <a:prstGeom prst="rect">
                  <a:avLst/>
                </a:prstGeom>
                <a:ln w="12700" cap="flat">
                  <a:noFill/>
                  <a:miter lim="400000"/>
                </a:ln>
                <a:effectLst/>
              </p:spPr>
            </p:pic>
          </p:grpSp>
          <p:sp>
            <p:nvSpPr>
              <p:cNvPr id="920" name="Line"/>
              <p:cNvSpPr/>
              <p:nvPr/>
            </p:nvSpPr>
            <p:spPr>
              <a:xfrm flipH="1">
                <a:off x="8466" y="570072"/>
                <a:ext cx="107253" cy="1"/>
              </a:xfrm>
              <a:prstGeom prst="line">
                <a:avLst/>
              </a:prstGeom>
              <a:noFill/>
              <a:ln w="38100" cap="flat">
                <a:solidFill>
                  <a:srgbClr val="9EDEF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nvGrpSpPr>
              <p:cNvPr id="925" name="Group"/>
              <p:cNvGrpSpPr/>
              <p:nvPr/>
            </p:nvGrpSpPr>
            <p:grpSpPr>
              <a:xfrm>
                <a:off x="59932" y="301636"/>
                <a:ext cx="3214403" cy="1393479"/>
                <a:chOff x="0" y="0"/>
                <a:chExt cx="3214401" cy="1393477"/>
              </a:xfrm>
            </p:grpSpPr>
            <p:pic>
              <p:nvPicPr>
                <p:cNvPr id="921" name="ICE-Fuel-system.gif" descr="ICE-Fuel-system.gif"/>
                <p:cNvPicPr>
                  <a:picLocks noChangeAspect="1"/>
                </p:cNvPicPr>
                <p:nvPr/>
              </p:nvPicPr>
              <p:blipFill>
                <a:blip r:embed="rId2"/>
                <a:srcRect l="10549" t="15211" r="69787" b="33154"/>
                <a:stretch>
                  <a:fillRect/>
                </a:stretch>
              </p:blipFill>
              <p:spPr>
                <a:xfrm>
                  <a:off x="0" y="0"/>
                  <a:ext cx="625774" cy="1393478"/>
                </a:xfrm>
                <a:prstGeom prst="rect">
                  <a:avLst/>
                </a:prstGeom>
                <a:ln w="12700" cap="flat">
                  <a:noFill/>
                  <a:miter lim="400000"/>
                </a:ln>
                <a:effectLst/>
              </p:spPr>
            </p:pic>
            <p:pic>
              <p:nvPicPr>
                <p:cNvPr id="922" name="ICE-Fuel-system.gif" descr="ICE-Fuel-system.gif"/>
                <p:cNvPicPr>
                  <a:picLocks noChangeAspect="1"/>
                </p:cNvPicPr>
                <p:nvPr/>
              </p:nvPicPr>
              <p:blipFill>
                <a:blip r:embed="rId2"/>
                <a:srcRect l="29290" t="15211" r="51635" b="33154"/>
                <a:stretch>
                  <a:fillRect/>
                </a:stretch>
              </p:blipFill>
              <p:spPr>
                <a:xfrm>
                  <a:off x="874502" y="0"/>
                  <a:ext cx="607049" cy="1393478"/>
                </a:xfrm>
                <a:prstGeom prst="rect">
                  <a:avLst/>
                </a:prstGeom>
                <a:ln w="12700" cap="flat">
                  <a:noFill/>
                  <a:miter lim="400000"/>
                </a:ln>
                <a:effectLst/>
              </p:spPr>
            </p:pic>
            <p:pic>
              <p:nvPicPr>
                <p:cNvPr id="923" name="ICE-Fuel-system.gif" descr="ICE-Fuel-system.gif"/>
                <p:cNvPicPr>
                  <a:picLocks noChangeAspect="1"/>
                </p:cNvPicPr>
                <p:nvPr/>
              </p:nvPicPr>
              <p:blipFill>
                <a:blip r:embed="rId2"/>
                <a:srcRect l="47751" t="17712" r="33197" b="33154"/>
                <a:stretch>
                  <a:fillRect/>
                </a:stretch>
              </p:blipFill>
              <p:spPr>
                <a:xfrm>
                  <a:off x="1730402" y="67485"/>
                  <a:ext cx="606315" cy="1325993"/>
                </a:xfrm>
                <a:prstGeom prst="rect">
                  <a:avLst/>
                </a:prstGeom>
                <a:ln w="12700" cap="flat">
                  <a:noFill/>
                  <a:miter lim="400000"/>
                </a:ln>
                <a:effectLst/>
              </p:spPr>
            </p:pic>
            <p:pic>
              <p:nvPicPr>
                <p:cNvPr id="924" name="ICE-Fuel-system.gif" descr="ICE-Fuel-system.gif"/>
                <p:cNvPicPr>
                  <a:picLocks noChangeAspect="1"/>
                </p:cNvPicPr>
                <p:nvPr/>
              </p:nvPicPr>
              <p:blipFill>
                <a:blip r:embed="rId2"/>
                <a:srcRect l="66738" t="18263" r="13495" b="33154"/>
                <a:stretch>
                  <a:fillRect/>
                </a:stretch>
              </p:blipFill>
              <p:spPr>
                <a:xfrm>
                  <a:off x="2585323" y="82351"/>
                  <a:ext cx="629079" cy="1311127"/>
                </a:xfrm>
                <a:prstGeom prst="rect">
                  <a:avLst/>
                </a:prstGeom>
                <a:ln w="12700" cap="flat">
                  <a:noFill/>
                  <a:miter lim="400000"/>
                </a:ln>
                <a:effectLst/>
              </p:spPr>
            </p:pic>
          </p:grpSp>
          <p:grpSp>
            <p:nvGrpSpPr>
              <p:cNvPr id="930" name="Group"/>
              <p:cNvGrpSpPr/>
              <p:nvPr/>
            </p:nvGrpSpPr>
            <p:grpSpPr>
              <a:xfrm>
                <a:off x="59932" y="309153"/>
                <a:ext cx="3214403" cy="1393479"/>
                <a:chOff x="0" y="0"/>
                <a:chExt cx="3214401" cy="1393477"/>
              </a:xfrm>
            </p:grpSpPr>
            <p:pic>
              <p:nvPicPr>
                <p:cNvPr id="926" name="ICE-Fuel-system.gif" descr="ICE-Fuel-system.gif"/>
                <p:cNvPicPr>
                  <a:picLocks noChangeAspect="1"/>
                </p:cNvPicPr>
                <p:nvPr/>
              </p:nvPicPr>
              <p:blipFill>
                <a:blip r:embed="rId2"/>
                <a:srcRect l="10549" t="15211" r="69787" b="33154"/>
                <a:stretch>
                  <a:fillRect/>
                </a:stretch>
              </p:blipFill>
              <p:spPr>
                <a:xfrm>
                  <a:off x="0" y="0"/>
                  <a:ext cx="625774" cy="1393478"/>
                </a:xfrm>
                <a:prstGeom prst="rect">
                  <a:avLst/>
                </a:prstGeom>
                <a:ln w="12700" cap="flat">
                  <a:noFill/>
                  <a:miter lim="400000"/>
                </a:ln>
                <a:effectLst/>
              </p:spPr>
            </p:pic>
            <p:pic>
              <p:nvPicPr>
                <p:cNvPr id="927" name="ICE-Fuel-system.gif" descr="ICE-Fuel-system.gif"/>
                <p:cNvPicPr>
                  <a:picLocks noChangeAspect="1"/>
                </p:cNvPicPr>
                <p:nvPr/>
              </p:nvPicPr>
              <p:blipFill>
                <a:blip r:embed="rId2"/>
                <a:srcRect l="29290" t="15211" r="51635" b="33154"/>
                <a:stretch>
                  <a:fillRect/>
                </a:stretch>
              </p:blipFill>
              <p:spPr>
                <a:xfrm>
                  <a:off x="874502" y="0"/>
                  <a:ext cx="607049" cy="1393478"/>
                </a:xfrm>
                <a:prstGeom prst="rect">
                  <a:avLst/>
                </a:prstGeom>
                <a:ln w="12700" cap="flat">
                  <a:noFill/>
                  <a:miter lim="400000"/>
                </a:ln>
                <a:effectLst/>
              </p:spPr>
            </p:pic>
            <p:pic>
              <p:nvPicPr>
                <p:cNvPr id="928" name="ICE-Fuel-system.gif" descr="ICE-Fuel-system.gif"/>
                <p:cNvPicPr>
                  <a:picLocks noChangeAspect="1"/>
                </p:cNvPicPr>
                <p:nvPr/>
              </p:nvPicPr>
              <p:blipFill>
                <a:blip r:embed="rId2"/>
                <a:srcRect l="47751" t="17712" r="33197" b="33154"/>
                <a:stretch>
                  <a:fillRect/>
                </a:stretch>
              </p:blipFill>
              <p:spPr>
                <a:xfrm>
                  <a:off x="1730402" y="67485"/>
                  <a:ext cx="606315" cy="1325993"/>
                </a:xfrm>
                <a:prstGeom prst="rect">
                  <a:avLst/>
                </a:prstGeom>
                <a:ln w="12700" cap="flat">
                  <a:noFill/>
                  <a:miter lim="400000"/>
                </a:ln>
                <a:effectLst/>
              </p:spPr>
            </p:pic>
            <p:pic>
              <p:nvPicPr>
                <p:cNvPr id="929" name="ICE-Fuel-system.gif" descr="ICE-Fuel-system.gif"/>
                <p:cNvPicPr>
                  <a:picLocks noChangeAspect="1"/>
                </p:cNvPicPr>
                <p:nvPr/>
              </p:nvPicPr>
              <p:blipFill>
                <a:blip r:embed="rId2"/>
                <a:srcRect l="66738" t="18263" r="13495" b="33154"/>
                <a:stretch>
                  <a:fillRect/>
                </a:stretch>
              </p:blipFill>
              <p:spPr>
                <a:xfrm>
                  <a:off x="2585323" y="82351"/>
                  <a:ext cx="629079" cy="1311127"/>
                </a:xfrm>
                <a:prstGeom prst="rect">
                  <a:avLst/>
                </a:prstGeom>
                <a:ln w="12700" cap="flat">
                  <a:noFill/>
                  <a:miter lim="400000"/>
                </a:ln>
                <a:effectLst/>
              </p:spPr>
            </p:pic>
          </p:grpSp>
          <p:sp>
            <p:nvSpPr>
              <p:cNvPr id="931" name="Line"/>
              <p:cNvSpPr/>
              <p:nvPr/>
            </p:nvSpPr>
            <p:spPr>
              <a:xfrm flipH="1">
                <a:off x="872066" y="570072"/>
                <a:ext cx="252305" cy="1"/>
              </a:xfrm>
              <a:prstGeom prst="line">
                <a:avLst/>
              </a:prstGeom>
              <a:noFill/>
              <a:ln w="38100" cap="flat">
                <a:solidFill>
                  <a:srgbClr val="9EDEF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932" name="Line"/>
              <p:cNvSpPr/>
              <p:nvPr/>
            </p:nvSpPr>
            <p:spPr>
              <a:xfrm flipH="1">
                <a:off x="1735666" y="570072"/>
                <a:ext cx="252305" cy="1"/>
              </a:xfrm>
              <a:prstGeom prst="line">
                <a:avLst/>
              </a:prstGeom>
              <a:noFill/>
              <a:ln w="38100" cap="flat">
                <a:solidFill>
                  <a:srgbClr val="9EDEF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933" name="Line"/>
              <p:cNvSpPr/>
              <p:nvPr/>
            </p:nvSpPr>
            <p:spPr>
              <a:xfrm flipH="1">
                <a:off x="2599266" y="570072"/>
                <a:ext cx="252305" cy="1"/>
              </a:xfrm>
              <a:prstGeom prst="line">
                <a:avLst/>
              </a:prstGeom>
              <a:noFill/>
              <a:ln w="38100" cap="flat">
                <a:solidFill>
                  <a:srgbClr val="9EDEF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934" name="Line"/>
              <p:cNvSpPr/>
              <p:nvPr/>
            </p:nvSpPr>
            <p:spPr>
              <a:xfrm flipH="1" flipV="1">
                <a:off x="-1" y="11272"/>
                <a:ext cx="2635069" cy="1"/>
              </a:xfrm>
              <a:prstGeom prst="line">
                <a:avLst/>
              </a:prstGeom>
              <a:noFill/>
              <a:ln w="38100" cap="flat">
                <a:solidFill>
                  <a:srgbClr val="9EDEF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935" name="Line"/>
              <p:cNvSpPr/>
              <p:nvPr/>
            </p:nvSpPr>
            <p:spPr>
              <a:xfrm flipV="1">
                <a:off x="9884" y="0"/>
                <a:ext cx="1" cy="587833"/>
              </a:xfrm>
              <a:prstGeom prst="line">
                <a:avLst/>
              </a:prstGeom>
              <a:noFill/>
              <a:ln w="38100" cap="flat">
                <a:solidFill>
                  <a:srgbClr val="9EDEF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936" name="Line"/>
              <p:cNvSpPr/>
              <p:nvPr/>
            </p:nvSpPr>
            <p:spPr>
              <a:xfrm flipV="1">
                <a:off x="882300" y="0"/>
                <a:ext cx="1" cy="587833"/>
              </a:xfrm>
              <a:prstGeom prst="line">
                <a:avLst/>
              </a:prstGeom>
              <a:noFill/>
              <a:ln w="38100" cap="flat">
                <a:solidFill>
                  <a:srgbClr val="9EDEF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937" name="Line"/>
              <p:cNvSpPr/>
              <p:nvPr/>
            </p:nvSpPr>
            <p:spPr>
              <a:xfrm flipV="1">
                <a:off x="1754716" y="0"/>
                <a:ext cx="1" cy="587833"/>
              </a:xfrm>
              <a:prstGeom prst="line">
                <a:avLst/>
              </a:prstGeom>
              <a:noFill/>
              <a:ln w="38100" cap="flat">
                <a:solidFill>
                  <a:srgbClr val="9EDEF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938" name="Line"/>
              <p:cNvSpPr/>
              <p:nvPr/>
            </p:nvSpPr>
            <p:spPr>
              <a:xfrm flipV="1">
                <a:off x="2618316" y="0"/>
                <a:ext cx="1" cy="587833"/>
              </a:xfrm>
              <a:prstGeom prst="line">
                <a:avLst/>
              </a:prstGeom>
              <a:noFill/>
              <a:ln w="38100" cap="flat">
                <a:solidFill>
                  <a:srgbClr val="9EDEF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
          <p:nvSpPr>
            <p:cNvPr id="940" name="Line"/>
            <p:cNvSpPr/>
            <p:nvPr/>
          </p:nvSpPr>
          <p:spPr>
            <a:xfrm>
              <a:off x="1966991" y="829440"/>
              <a:ext cx="228601" cy="1"/>
            </a:xfrm>
            <a:prstGeom prst="line">
              <a:avLst/>
            </a:prstGeom>
            <a:noFill/>
            <a:ln w="114300" cap="flat">
              <a:solidFill>
                <a:srgbClr val="9DDDFA"/>
              </a:solidFill>
              <a:prstDash val="solid"/>
              <a:round/>
            </a:ln>
            <a:effectLst>
              <a:outerShdw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941" name="Line"/>
            <p:cNvSpPr/>
            <p:nvPr/>
          </p:nvSpPr>
          <p:spPr>
            <a:xfrm flipH="1">
              <a:off x="2143414" y="773606"/>
              <a:ext cx="1" cy="1707815"/>
            </a:xfrm>
            <a:prstGeom prst="line">
              <a:avLst/>
            </a:prstGeom>
            <a:noFill/>
            <a:ln w="114300" cap="flat">
              <a:solidFill>
                <a:srgbClr val="9DDDFA"/>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942" name="Line"/>
            <p:cNvSpPr/>
            <p:nvPr/>
          </p:nvSpPr>
          <p:spPr>
            <a:xfrm>
              <a:off x="143088" y="829440"/>
              <a:ext cx="477704" cy="1"/>
            </a:xfrm>
            <a:prstGeom prst="line">
              <a:avLst/>
            </a:prstGeom>
            <a:noFill/>
            <a:ln w="114300" cap="flat">
              <a:solidFill>
                <a:srgbClr val="FFFFFF"/>
              </a:solidFill>
              <a:prstDash val="solid"/>
              <a:round/>
            </a:ln>
            <a:effectLst>
              <a:outerShdw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pic>
          <p:nvPicPr>
            <p:cNvPr id="943" name="Carburetor2.gif" descr="Carburetor2.gif"/>
            <p:cNvPicPr>
              <a:picLocks noChangeAspect="1"/>
            </p:cNvPicPr>
            <p:nvPr/>
          </p:nvPicPr>
          <p:blipFill>
            <a:blip r:embed="rId4"/>
            <a:srcRect l="25596" r="31567"/>
            <a:stretch>
              <a:fillRect/>
            </a:stretch>
          </p:blipFill>
          <p:spPr>
            <a:xfrm>
              <a:off x="636970" y="0"/>
              <a:ext cx="1351412" cy="1793257"/>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Rectangle 2"/>
          <p:cNvSpPr txBox="1">
            <a:spLocks noGrp="1"/>
          </p:cNvSpPr>
          <p:nvPr>
            <p:ph type="title"/>
          </p:nvPr>
        </p:nvSpPr>
        <p:spPr>
          <a:xfrm>
            <a:off x="58649" y="12700"/>
            <a:ext cx="8950502" cy="476720"/>
          </a:xfrm>
          <a:prstGeom prst="rect">
            <a:avLst/>
          </a:prstGeom>
        </p:spPr>
        <p:txBody>
          <a:bodyPr/>
          <a:lstStyle>
            <a:lvl1pPr>
              <a:defRPr sz="2000" i="1"/>
            </a:lvl1pPr>
          </a:lstStyle>
          <a:p>
            <a:r>
              <a:t>The second reason Car &amp; Truck energy use is particularly important:</a:t>
            </a:r>
          </a:p>
        </p:txBody>
      </p:sp>
      <p:sp>
        <p:nvSpPr>
          <p:cNvPr id="257" name="Rectangle 3"/>
          <p:cNvSpPr txBox="1">
            <a:spLocks noGrp="1"/>
          </p:cNvSpPr>
          <p:nvPr>
            <p:ph type="body" idx="1"/>
          </p:nvPr>
        </p:nvSpPr>
        <p:spPr>
          <a:xfrm>
            <a:off x="110380" y="658136"/>
            <a:ext cx="9349781" cy="3240499"/>
          </a:xfrm>
          <a:prstGeom prst="rect">
            <a:avLst/>
          </a:prstGeom>
        </p:spPr>
        <p:txBody>
          <a:bodyPr/>
          <a:lstStyle/>
          <a:p>
            <a:pPr>
              <a:tabLst>
                <a:tab pos="406400" algn="l"/>
                <a:tab pos="863600" algn="l"/>
                <a:tab pos="1320800" algn="l"/>
                <a:tab pos="4838700" algn="l"/>
              </a:tabLst>
              <a:defRPr sz="1800" b="1">
                <a:solidFill>
                  <a:srgbClr val="FBC901"/>
                </a:solidFill>
              </a:defRPr>
            </a:pPr>
            <a:r>
              <a:rPr b="0"/>
              <a:t>Because so much of that energy use is based upon OUR personal decisions:</a:t>
            </a:r>
          </a:p>
          <a:p>
            <a:pPr>
              <a:tabLst>
                <a:tab pos="406400" algn="l"/>
                <a:tab pos="863600" algn="l"/>
                <a:tab pos="1320800" algn="l"/>
                <a:tab pos="4838700" algn="l"/>
              </a:tabLst>
              <a:defRPr sz="700" b="1"/>
            </a:pPr>
            <a:endParaRPr b="0">
              <a:solidFill>
                <a:srgbClr val="FBC901"/>
              </a:solidFill>
            </a:endParaRPr>
          </a:p>
          <a:p>
            <a:pPr>
              <a:tabLst>
                <a:tab pos="406400" algn="l"/>
                <a:tab pos="863600" algn="l"/>
                <a:tab pos="1320800" algn="l"/>
                <a:tab pos="4838700" algn="l"/>
              </a:tabLst>
              <a:defRPr sz="1800" b="1"/>
            </a:pPr>
            <a:r>
              <a:rPr b="0"/>
              <a:t>	From the IEA (above), 44% of World Transport Energy = "Light Cars &amp; Trucks"</a:t>
            </a:r>
          </a:p>
          <a:p>
            <a:pPr>
              <a:tabLst>
                <a:tab pos="406400" algn="l"/>
                <a:tab pos="863600" algn="l"/>
                <a:tab pos="1320800" algn="l"/>
                <a:tab pos="4838700" algn="l"/>
              </a:tabLst>
              <a:defRPr sz="600" b="1"/>
            </a:pPr>
            <a:endParaRPr b="0"/>
          </a:p>
          <a:p>
            <a:pPr>
              <a:tabLst>
                <a:tab pos="406400" algn="l"/>
                <a:tab pos="863600" algn="l"/>
                <a:tab pos="1320800" algn="l"/>
                <a:tab pos="4838700" algn="l"/>
              </a:tabLst>
              <a:defRPr sz="1800" b="1"/>
            </a:pPr>
            <a:r>
              <a:rPr b="0"/>
              <a:t>		Which is to say: cars &amp; pick-up trucks that we have personally chosen,</a:t>
            </a:r>
          </a:p>
          <a:p>
            <a:pPr>
              <a:tabLst>
                <a:tab pos="406400" algn="l"/>
                <a:tab pos="863600" algn="l"/>
                <a:tab pos="1320800" algn="l"/>
                <a:tab pos="4838700" algn="l"/>
              </a:tabLst>
              <a:defRPr sz="600" b="1"/>
            </a:pPr>
            <a:endParaRPr b="0"/>
          </a:p>
          <a:p>
            <a:pPr>
              <a:tabLst>
                <a:tab pos="406400" algn="l"/>
                <a:tab pos="863600" algn="l"/>
                <a:tab pos="1320800" algn="l"/>
                <a:tab pos="4838700" algn="l"/>
              </a:tabLst>
              <a:defRPr sz="1800" b="1"/>
            </a:pPr>
            <a:r>
              <a:rPr b="0"/>
              <a:t>		 	or vehicles chosen mostly by local business owners</a:t>
            </a:r>
          </a:p>
          <a:p>
            <a:pPr>
              <a:tabLst>
                <a:tab pos="406400" algn="l"/>
                <a:tab pos="863600" algn="l"/>
                <a:tab pos="1320800" algn="l"/>
                <a:tab pos="4838700" algn="l"/>
              </a:tabLst>
              <a:defRPr sz="1200" b="1"/>
            </a:pPr>
            <a:endParaRPr b="0"/>
          </a:p>
          <a:p>
            <a:pPr>
              <a:tabLst>
                <a:tab pos="406400" algn="l"/>
                <a:tab pos="863600" algn="l"/>
                <a:tab pos="1320800" algn="l"/>
                <a:tab pos="4838700" algn="l"/>
              </a:tabLst>
              <a:defRPr sz="1800" b="1"/>
            </a:pPr>
            <a:r>
              <a:rPr b="0"/>
              <a:t>So we can't just push responsibility off onto far distant corporations &amp; governments</a:t>
            </a:r>
          </a:p>
          <a:p>
            <a:pPr>
              <a:tabLst>
                <a:tab pos="406400" algn="l"/>
                <a:tab pos="863600" algn="l"/>
                <a:tab pos="1320800" algn="l"/>
                <a:tab pos="4838700" algn="l"/>
              </a:tabLst>
              <a:defRPr sz="600" b="1"/>
            </a:pPr>
            <a:endParaRPr b="0"/>
          </a:p>
          <a:p>
            <a:pPr>
              <a:tabLst>
                <a:tab pos="406400" algn="l"/>
                <a:tab pos="863600" algn="l"/>
                <a:tab pos="1320800" algn="l"/>
                <a:tab pos="4838700" algn="l"/>
              </a:tabLst>
              <a:defRPr sz="1800" b="1"/>
            </a:pPr>
            <a:r>
              <a:rPr b="0"/>
              <a:t>	We (personally &amp; locally) largely created this problem </a:t>
            </a:r>
          </a:p>
          <a:p>
            <a:pPr>
              <a:tabLst>
                <a:tab pos="406400" algn="l"/>
                <a:tab pos="863600" algn="l"/>
                <a:tab pos="1320800" algn="l"/>
                <a:tab pos="4838700" algn="l"/>
              </a:tabLst>
              <a:defRPr sz="600" b="1"/>
            </a:pPr>
            <a:endParaRPr b="0"/>
          </a:p>
          <a:p>
            <a:pPr>
              <a:tabLst>
                <a:tab pos="406400" algn="l"/>
                <a:tab pos="863600" algn="l"/>
                <a:tab pos="1320800" algn="l"/>
                <a:tab pos="4838700" algn="l"/>
              </a:tabLst>
              <a:defRPr sz="1800" b="1"/>
            </a:pPr>
            <a:r>
              <a:rPr b="0"/>
              <a:t>		Giving us the means &amp; responsibility for dealing with this problem</a:t>
            </a:r>
          </a:p>
        </p:txBody>
      </p:sp>
      <p:sp>
        <p:nvSpPr>
          <p:cNvPr id="258" name="Rectangle 5"/>
          <p:cNvSpPr txBox="1"/>
          <p:nvPr/>
        </p:nvSpPr>
        <p:spPr>
          <a:xfrm>
            <a:off x="304800" y="6546536"/>
            <a:ext cx="8534400" cy="27653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300" b="0" i="1">
                <a:solidFill>
                  <a:srgbClr val="2BAD81"/>
                </a:solidFill>
                <a:effectLst>
                  <a:outerShdw blurRad="38100" dist="38100" dir="2700000" rotWithShape="0">
                    <a:srgbClr val="000000"/>
                  </a:outerShdw>
                </a:effectLst>
                <a:latin typeface="+mn-lt"/>
                <a:ea typeface="+mn-ea"/>
                <a:cs typeface="+mn-cs"/>
                <a:sym typeface="Arial"/>
              </a:defRPr>
            </a:lvl1pPr>
          </a:lstStyle>
          <a:p>
            <a:r>
              <a:t>From Walt Kelly's now iconic cartoon on the occasion of the 2nd World Earth Day in 1971 (Post Hall Syndicate)</a:t>
            </a:r>
          </a:p>
        </p:txBody>
      </p:sp>
      <p:pic>
        <p:nvPicPr>
          <p:cNvPr id="259" name="Image" descr="Image"/>
          <p:cNvPicPr>
            <a:picLocks noChangeAspect="1"/>
          </p:cNvPicPr>
          <p:nvPr/>
        </p:nvPicPr>
        <p:blipFill>
          <a:blip r:embed="rId2"/>
          <a:stretch>
            <a:fillRect/>
          </a:stretch>
        </p:blipFill>
        <p:spPr>
          <a:xfrm>
            <a:off x="3713217" y="3988551"/>
            <a:ext cx="1506483" cy="246806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 name="But as they pass down pipes, ultra-fine fuel droplets tend to coalesce"/>
          <p:cNvSpPr txBox="1">
            <a:spLocks noGrp="1"/>
          </p:cNvSpPr>
          <p:nvPr>
            <p:ph type="title"/>
          </p:nvPr>
        </p:nvSpPr>
        <p:spPr>
          <a:xfrm>
            <a:off x="304800" y="12700"/>
            <a:ext cx="8534400" cy="514102"/>
          </a:xfrm>
          <a:prstGeom prst="rect">
            <a:avLst/>
          </a:prstGeom>
        </p:spPr>
        <p:txBody>
          <a:bodyPr/>
          <a:lstStyle>
            <a:lvl1pPr>
              <a:defRPr sz="2000"/>
            </a:lvl1pPr>
          </a:lstStyle>
          <a:p>
            <a:r>
              <a:t>But as they pass down pipes, ultra-fine fuel droplets tend to coalesce</a:t>
            </a:r>
          </a:p>
        </p:txBody>
      </p:sp>
      <p:grpSp>
        <p:nvGrpSpPr>
          <p:cNvPr id="978" name="Group"/>
          <p:cNvGrpSpPr/>
          <p:nvPr/>
        </p:nvGrpSpPr>
        <p:grpSpPr>
          <a:xfrm>
            <a:off x="311420" y="4346256"/>
            <a:ext cx="3459723" cy="2398089"/>
            <a:chOff x="0" y="0"/>
            <a:chExt cx="3459722" cy="2398088"/>
          </a:xfrm>
        </p:grpSpPr>
        <p:sp>
          <p:nvSpPr>
            <p:cNvPr id="947" name="Line"/>
            <p:cNvSpPr/>
            <p:nvPr/>
          </p:nvSpPr>
          <p:spPr>
            <a:xfrm flipH="1">
              <a:off x="0" y="866647"/>
              <a:ext cx="214324" cy="1"/>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nvGrpSpPr>
            <p:cNvPr id="952" name="Group"/>
            <p:cNvGrpSpPr/>
            <p:nvPr/>
          </p:nvGrpSpPr>
          <p:grpSpPr>
            <a:xfrm>
              <a:off x="245320" y="1004611"/>
              <a:ext cx="3214403" cy="1393478"/>
              <a:chOff x="0" y="0"/>
              <a:chExt cx="3214401" cy="1393477"/>
            </a:xfrm>
          </p:grpSpPr>
          <p:pic>
            <p:nvPicPr>
              <p:cNvPr id="948" name="ICE-Fuel-system.gif" descr="ICE-Fuel-system.gif"/>
              <p:cNvPicPr>
                <a:picLocks noChangeAspect="1"/>
              </p:cNvPicPr>
              <p:nvPr/>
            </p:nvPicPr>
            <p:blipFill>
              <a:blip r:embed="rId2"/>
              <a:srcRect l="10549" t="15211" r="69787" b="33154"/>
              <a:stretch>
                <a:fillRect/>
              </a:stretch>
            </p:blipFill>
            <p:spPr>
              <a:xfrm>
                <a:off x="0" y="0"/>
                <a:ext cx="625774" cy="1393478"/>
              </a:xfrm>
              <a:prstGeom prst="rect">
                <a:avLst/>
              </a:prstGeom>
              <a:ln w="12700" cap="flat">
                <a:noFill/>
                <a:miter lim="400000"/>
              </a:ln>
              <a:effectLst/>
            </p:spPr>
          </p:pic>
          <p:pic>
            <p:nvPicPr>
              <p:cNvPr id="949" name="ICE-Fuel-system.gif" descr="ICE-Fuel-system.gif"/>
              <p:cNvPicPr>
                <a:picLocks noChangeAspect="1"/>
              </p:cNvPicPr>
              <p:nvPr/>
            </p:nvPicPr>
            <p:blipFill>
              <a:blip r:embed="rId2"/>
              <a:srcRect l="29290" t="15211" r="51635" b="33154"/>
              <a:stretch>
                <a:fillRect/>
              </a:stretch>
            </p:blipFill>
            <p:spPr>
              <a:xfrm>
                <a:off x="874502" y="0"/>
                <a:ext cx="607049" cy="1393478"/>
              </a:xfrm>
              <a:prstGeom prst="rect">
                <a:avLst/>
              </a:prstGeom>
              <a:ln w="12700" cap="flat">
                <a:noFill/>
                <a:miter lim="400000"/>
              </a:ln>
              <a:effectLst/>
            </p:spPr>
          </p:pic>
          <p:pic>
            <p:nvPicPr>
              <p:cNvPr id="950" name="ICE-Fuel-system.gif" descr="ICE-Fuel-system.gif"/>
              <p:cNvPicPr>
                <a:picLocks noChangeAspect="1"/>
              </p:cNvPicPr>
              <p:nvPr/>
            </p:nvPicPr>
            <p:blipFill>
              <a:blip r:embed="rId2"/>
              <a:srcRect l="47751" t="17712" r="33197" b="33154"/>
              <a:stretch>
                <a:fillRect/>
              </a:stretch>
            </p:blipFill>
            <p:spPr>
              <a:xfrm>
                <a:off x="1730402" y="67485"/>
                <a:ext cx="606315" cy="1325993"/>
              </a:xfrm>
              <a:prstGeom prst="rect">
                <a:avLst/>
              </a:prstGeom>
              <a:ln w="12700" cap="flat">
                <a:noFill/>
                <a:miter lim="400000"/>
              </a:ln>
              <a:effectLst/>
            </p:spPr>
          </p:pic>
          <p:pic>
            <p:nvPicPr>
              <p:cNvPr id="951" name="ICE-Fuel-system.gif" descr="ICE-Fuel-system.gif"/>
              <p:cNvPicPr>
                <a:picLocks noChangeAspect="1"/>
              </p:cNvPicPr>
              <p:nvPr/>
            </p:nvPicPr>
            <p:blipFill>
              <a:blip r:embed="rId2"/>
              <a:srcRect l="66738" t="18263" r="13495" b="33154"/>
              <a:stretch>
                <a:fillRect/>
              </a:stretch>
            </p:blipFill>
            <p:spPr>
              <a:xfrm>
                <a:off x="2585323" y="82351"/>
                <a:ext cx="629079" cy="1311127"/>
              </a:xfrm>
              <a:prstGeom prst="rect">
                <a:avLst/>
              </a:prstGeom>
              <a:ln w="12700" cap="flat">
                <a:noFill/>
                <a:miter lim="400000"/>
              </a:ln>
              <a:effectLst/>
            </p:spPr>
          </p:pic>
        </p:grpSp>
        <p:sp>
          <p:nvSpPr>
            <p:cNvPr id="953" name="Line"/>
            <p:cNvSpPr/>
            <p:nvPr/>
          </p:nvSpPr>
          <p:spPr>
            <a:xfrm flipH="1">
              <a:off x="193854" y="1260347"/>
              <a:ext cx="107253" cy="1"/>
            </a:xfrm>
            <a:prstGeom prst="line">
              <a:avLst/>
            </a:prstGeom>
            <a:noFill/>
            <a:ln w="38100" cap="flat">
              <a:solidFill>
                <a:srgbClr val="9EDEF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nvGrpSpPr>
            <p:cNvPr id="958" name="Group"/>
            <p:cNvGrpSpPr/>
            <p:nvPr/>
          </p:nvGrpSpPr>
          <p:grpSpPr>
            <a:xfrm>
              <a:off x="245320" y="991911"/>
              <a:ext cx="3214403" cy="1393478"/>
              <a:chOff x="0" y="0"/>
              <a:chExt cx="3214401" cy="1393477"/>
            </a:xfrm>
          </p:grpSpPr>
          <p:pic>
            <p:nvPicPr>
              <p:cNvPr id="954" name="ICE-Fuel-system.gif" descr="ICE-Fuel-system.gif"/>
              <p:cNvPicPr>
                <a:picLocks noChangeAspect="1"/>
              </p:cNvPicPr>
              <p:nvPr/>
            </p:nvPicPr>
            <p:blipFill>
              <a:blip r:embed="rId2"/>
              <a:srcRect l="10549" t="15211" r="69787" b="33154"/>
              <a:stretch>
                <a:fillRect/>
              </a:stretch>
            </p:blipFill>
            <p:spPr>
              <a:xfrm>
                <a:off x="0" y="0"/>
                <a:ext cx="625774" cy="1393478"/>
              </a:xfrm>
              <a:prstGeom prst="rect">
                <a:avLst/>
              </a:prstGeom>
              <a:ln w="12700" cap="flat">
                <a:noFill/>
                <a:miter lim="400000"/>
              </a:ln>
              <a:effectLst/>
            </p:spPr>
          </p:pic>
          <p:pic>
            <p:nvPicPr>
              <p:cNvPr id="955" name="ICE-Fuel-system.gif" descr="ICE-Fuel-system.gif"/>
              <p:cNvPicPr>
                <a:picLocks noChangeAspect="1"/>
              </p:cNvPicPr>
              <p:nvPr/>
            </p:nvPicPr>
            <p:blipFill>
              <a:blip r:embed="rId2"/>
              <a:srcRect l="29290" t="15211" r="51635" b="33154"/>
              <a:stretch>
                <a:fillRect/>
              </a:stretch>
            </p:blipFill>
            <p:spPr>
              <a:xfrm>
                <a:off x="874502" y="0"/>
                <a:ext cx="607049" cy="1393478"/>
              </a:xfrm>
              <a:prstGeom prst="rect">
                <a:avLst/>
              </a:prstGeom>
              <a:ln w="12700" cap="flat">
                <a:noFill/>
                <a:miter lim="400000"/>
              </a:ln>
              <a:effectLst/>
            </p:spPr>
          </p:pic>
          <p:pic>
            <p:nvPicPr>
              <p:cNvPr id="956" name="ICE-Fuel-system.gif" descr="ICE-Fuel-system.gif"/>
              <p:cNvPicPr>
                <a:picLocks noChangeAspect="1"/>
              </p:cNvPicPr>
              <p:nvPr/>
            </p:nvPicPr>
            <p:blipFill>
              <a:blip r:embed="rId2"/>
              <a:srcRect l="47751" t="17712" r="33197" b="33154"/>
              <a:stretch>
                <a:fillRect/>
              </a:stretch>
            </p:blipFill>
            <p:spPr>
              <a:xfrm>
                <a:off x="1730402" y="67485"/>
                <a:ext cx="606315" cy="1325993"/>
              </a:xfrm>
              <a:prstGeom prst="rect">
                <a:avLst/>
              </a:prstGeom>
              <a:ln w="12700" cap="flat">
                <a:noFill/>
                <a:miter lim="400000"/>
              </a:ln>
              <a:effectLst/>
            </p:spPr>
          </p:pic>
          <p:pic>
            <p:nvPicPr>
              <p:cNvPr id="957" name="ICE-Fuel-system.gif" descr="ICE-Fuel-system.gif"/>
              <p:cNvPicPr>
                <a:picLocks noChangeAspect="1"/>
              </p:cNvPicPr>
              <p:nvPr/>
            </p:nvPicPr>
            <p:blipFill>
              <a:blip r:embed="rId2"/>
              <a:srcRect l="66738" t="18263" r="13495" b="33154"/>
              <a:stretch>
                <a:fillRect/>
              </a:stretch>
            </p:blipFill>
            <p:spPr>
              <a:xfrm>
                <a:off x="2585323" y="82351"/>
                <a:ext cx="629079" cy="1311127"/>
              </a:xfrm>
              <a:prstGeom prst="rect">
                <a:avLst/>
              </a:prstGeom>
              <a:ln w="12700" cap="flat">
                <a:noFill/>
                <a:miter lim="400000"/>
              </a:ln>
              <a:effectLst/>
            </p:spPr>
          </p:pic>
        </p:grpSp>
        <p:grpSp>
          <p:nvGrpSpPr>
            <p:cNvPr id="963" name="Group"/>
            <p:cNvGrpSpPr/>
            <p:nvPr/>
          </p:nvGrpSpPr>
          <p:grpSpPr>
            <a:xfrm>
              <a:off x="245320" y="999427"/>
              <a:ext cx="3214403" cy="1393479"/>
              <a:chOff x="0" y="0"/>
              <a:chExt cx="3214401" cy="1393477"/>
            </a:xfrm>
          </p:grpSpPr>
          <p:pic>
            <p:nvPicPr>
              <p:cNvPr id="959" name="ICE-Fuel-system.gif" descr="ICE-Fuel-system.gif"/>
              <p:cNvPicPr>
                <a:picLocks noChangeAspect="1"/>
              </p:cNvPicPr>
              <p:nvPr/>
            </p:nvPicPr>
            <p:blipFill>
              <a:blip r:embed="rId2"/>
              <a:srcRect l="10549" t="15211" r="69787" b="33154"/>
              <a:stretch>
                <a:fillRect/>
              </a:stretch>
            </p:blipFill>
            <p:spPr>
              <a:xfrm>
                <a:off x="0" y="0"/>
                <a:ext cx="625774" cy="1393478"/>
              </a:xfrm>
              <a:prstGeom prst="rect">
                <a:avLst/>
              </a:prstGeom>
              <a:ln w="12700" cap="flat">
                <a:noFill/>
                <a:miter lim="400000"/>
              </a:ln>
              <a:effectLst/>
            </p:spPr>
          </p:pic>
          <p:pic>
            <p:nvPicPr>
              <p:cNvPr id="960" name="ICE-Fuel-system.gif" descr="ICE-Fuel-system.gif"/>
              <p:cNvPicPr>
                <a:picLocks noChangeAspect="1"/>
              </p:cNvPicPr>
              <p:nvPr/>
            </p:nvPicPr>
            <p:blipFill>
              <a:blip r:embed="rId2"/>
              <a:srcRect l="29290" t="15211" r="51635" b="33154"/>
              <a:stretch>
                <a:fillRect/>
              </a:stretch>
            </p:blipFill>
            <p:spPr>
              <a:xfrm>
                <a:off x="874502" y="0"/>
                <a:ext cx="607049" cy="1393478"/>
              </a:xfrm>
              <a:prstGeom prst="rect">
                <a:avLst/>
              </a:prstGeom>
              <a:ln w="12700" cap="flat">
                <a:noFill/>
                <a:miter lim="400000"/>
              </a:ln>
              <a:effectLst/>
            </p:spPr>
          </p:pic>
          <p:pic>
            <p:nvPicPr>
              <p:cNvPr id="961" name="ICE-Fuel-system.gif" descr="ICE-Fuel-system.gif"/>
              <p:cNvPicPr>
                <a:picLocks noChangeAspect="1"/>
              </p:cNvPicPr>
              <p:nvPr/>
            </p:nvPicPr>
            <p:blipFill>
              <a:blip r:embed="rId2"/>
              <a:srcRect l="47751" t="17712" r="33197" b="33154"/>
              <a:stretch>
                <a:fillRect/>
              </a:stretch>
            </p:blipFill>
            <p:spPr>
              <a:xfrm>
                <a:off x="1730402" y="67485"/>
                <a:ext cx="606315" cy="1325993"/>
              </a:xfrm>
              <a:prstGeom prst="rect">
                <a:avLst/>
              </a:prstGeom>
              <a:ln w="12700" cap="flat">
                <a:noFill/>
                <a:miter lim="400000"/>
              </a:ln>
              <a:effectLst/>
            </p:spPr>
          </p:pic>
          <p:pic>
            <p:nvPicPr>
              <p:cNvPr id="962" name="ICE-Fuel-system.gif" descr="ICE-Fuel-system.gif"/>
              <p:cNvPicPr>
                <a:picLocks noChangeAspect="1"/>
              </p:cNvPicPr>
              <p:nvPr/>
            </p:nvPicPr>
            <p:blipFill>
              <a:blip r:embed="rId2"/>
              <a:srcRect l="66738" t="18263" r="13495" b="33154"/>
              <a:stretch>
                <a:fillRect/>
              </a:stretch>
            </p:blipFill>
            <p:spPr>
              <a:xfrm>
                <a:off x="2585323" y="82351"/>
                <a:ext cx="629079" cy="1311127"/>
              </a:xfrm>
              <a:prstGeom prst="rect">
                <a:avLst/>
              </a:prstGeom>
              <a:ln w="12700" cap="flat">
                <a:noFill/>
                <a:miter lim="400000"/>
              </a:ln>
              <a:effectLst/>
            </p:spPr>
          </p:pic>
        </p:grpSp>
        <p:sp>
          <p:nvSpPr>
            <p:cNvPr id="964" name="Line"/>
            <p:cNvSpPr/>
            <p:nvPr/>
          </p:nvSpPr>
          <p:spPr>
            <a:xfrm flipH="1">
              <a:off x="1057454" y="1260347"/>
              <a:ext cx="252305" cy="1"/>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965" name="Line"/>
            <p:cNvSpPr/>
            <p:nvPr/>
          </p:nvSpPr>
          <p:spPr>
            <a:xfrm flipH="1">
              <a:off x="1921054" y="1260347"/>
              <a:ext cx="252305" cy="1"/>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966" name="Line"/>
            <p:cNvSpPr/>
            <p:nvPr/>
          </p:nvSpPr>
          <p:spPr>
            <a:xfrm flipH="1">
              <a:off x="2784654" y="1260347"/>
              <a:ext cx="252305" cy="1"/>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967" name="Line"/>
            <p:cNvSpPr/>
            <p:nvPr/>
          </p:nvSpPr>
          <p:spPr>
            <a:xfrm flipV="1">
              <a:off x="195273" y="690274"/>
              <a:ext cx="1" cy="587834"/>
            </a:xfrm>
            <a:prstGeom prst="line">
              <a:avLst/>
            </a:prstGeom>
            <a:noFill/>
            <a:ln w="38100" cap="flat">
              <a:solidFill>
                <a:srgbClr val="9EDEF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968" name="Line"/>
            <p:cNvSpPr/>
            <p:nvPr/>
          </p:nvSpPr>
          <p:spPr>
            <a:xfrm flipV="1">
              <a:off x="1067688" y="690274"/>
              <a:ext cx="1" cy="587834"/>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969" name="Line"/>
            <p:cNvSpPr/>
            <p:nvPr/>
          </p:nvSpPr>
          <p:spPr>
            <a:xfrm flipV="1">
              <a:off x="1940104" y="690274"/>
              <a:ext cx="1" cy="587834"/>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970" name="Line"/>
            <p:cNvSpPr/>
            <p:nvPr/>
          </p:nvSpPr>
          <p:spPr>
            <a:xfrm flipV="1">
              <a:off x="2803704" y="690274"/>
              <a:ext cx="1" cy="587834"/>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pic>
          <p:nvPicPr>
            <p:cNvPr id="971" name="Fuel-Injector-on.gif" descr="Fuel-Injector-on.gif"/>
            <p:cNvPicPr>
              <a:picLocks noChangeAspect="1"/>
            </p:cNvPicPr>
            <p:nvPr/>
          </p:nvPicPr>
          <p:blipFill>
            <a:blip r:embed="rId3"/>
            <a:stretch>
              <a:fillRect/>
            </a:stretch>
          </p:blipFill>
          <p:spPr>
            <a:xfrm>
              <a:off x="73602" y="19716"/>
              <a:ext cx="233721" cy="664394"/>
            </a:xfrm>
            <a:prstGeom prst="rect">
              <a:avLst/>
            </a:prstGeom>
            <a:ln w="12700" cap="flat">
              <a:noFill/>
              <a:miter lim="400000"/>
            </a:ln>
            <a:effectLst/>
          </p:spPr>
        </p:pic>
        <p:pic>
          <p:nvPicPr>
            <p:cNvPr id="972" name="Fuel-Injector-off.gif" descr="Fuel-Injector-off.gif"/>
            <p:cNvPicPr>
              <a:picLocks noChangeAspect="1"/>
            </p:cNvPicPr>
            <p:nvPr/>
          </p:nvPicPr>
          <p:blipFill>
            <a:blip r:embed="rId4"/>
            <a:srcRect b="5465"/>
            <a:stretch>
              <a:fillRect/>
            </a:stretch>
          </p:blipFill>
          <p:spPr>
            <a:xfrm>
              <a:off x="950809" y="0"/>
              <a:ext cx="233636" cy="598077"/>
            </a:xfrm>
            <a:prstGeom prst="rect">
              <a:avLst/>
            </a:prstGeom>
            <a:ln w="12700" cap="flat">
              <a:noFill/>
              <a:miter lim="400000"/>
            </a:ln>
            <a:effectLst/>
          </p:spPr>
        </p:pic>
        <p:pic>
          <p:nvPicPr>
            <p:cNvPr id="973" name="Fuel-Injector-off.gif" descr="Fuel-Injector-off.gif"/>
            <p:cNvPicPr>
              <a:picLocks noChangeAspect="1"/>
            </p:cNvPicPr>
            <p:nvPr/>
          </p:nvPicPr>
          <p:blipFill>
            <a:blip r:embed="rId4"/>
            <a:srcRect b="5465"/>
            <a:stretch>
              <a:fillRect/>
            </a:stretch>
          </p:blipFill>
          <p:spPr>
            <a:xfrm>
              <a:off x="1823224" y="0"/>
              <a:ext cx="233636" cy="598077"/>
            </a:xfrm>
            <a:prstGeom prst="rect">
              <a:avLst/>
            </a:prstGeom>
            <a:ln w="12700" cap="flat">
              <a:noFill/>
              <a:miter lim="400000"/>
            </a:ln>
            <a:effectLst/>
          </p:spPr>
        </p:pic>
        <p:pic>
          <p:nvPicPr>
            <p:cNvPr id="974" name="Fuel-Injector-off.gif" descr="Fuel-Injector-off.gif"/>
            <p:cNvPicPr>
              <a:picLocks noChangeAspect="1"/>
            </p:cNvPicPr>
            <p:nvPr/>
          </p:nvPicPr>
          <p:blipFill>
            <a:blip r:embed="rId4"/>
            <a:srcRect b="5465"/>
            <a:stretch>
              <a:fillRect/>
            </a:stretch>
          </p:blipFill>
          <p:spPr>
            <a:xfrm>
              <a:off x="2686824" y="0"/>
              <a:ext cx="233636" cy="598077"/>
            </a:xfrm>
            <a:prstGeom prst="rect">
              <a:avLst/>
            </a:prstGeom>
            <a:ln w="12700" cap="flat">
              <a:noFill/>
              <a:miter lim="400000"/>
            </a:ln>
            <a:effectLst/>
          </p:spPr>
        </p:pic>
        <p:sp>
          <p:nvSpPr>
            <p:cNvPr id="975" name="Line"/>
            <p:cNvSpPr/>
            <p:nvPr/>
          </p:nvSpPr>
          <p:spPr>
            <a:xfrm flipH="1">
              <a:off x="853365" y="866647"/>
              <a:ext cx="214324" cy="1"/>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976" name="Line"/>
            <p:cNvSpPr/>
            <p:nvPr/>
          </p:nvSpPr>
          <p:spPr>
            <a:xfrm flipH="1">
              <a:off x="1721433" y="866647"/>
              <a:ext cx="214324" cy="1"/>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977" name="Line"/>
            <p:cNvSpPr/>
            <p:nvPr/>
          </p:nvSpPr>
          <p:spPr>
            <a:xfrm flipH="1">
              <a:off x="2570451" y="866647"/>
              <a:ext cx="214324" cy="1"/>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grpSp>
        <p:nvGrpSpPr>
          <p:cNvPr id="1002" name="Group"/>
          <p:cNvGrpSpPr/>
          <p:nvPr/>
        </p:nvGrpSpPr>
        <p:grpSpPr>
          <a:xfrm>
            <a:off x="5083886" y="4816348"/>
            <a:ext cx="3500557" cy="1927997"/>
            <a:chOff x="0" y="0"/>
            <a:chExt cx="3500556" cy="1927996"/>
          </a:xfrm>
        </p:grpSpPr>
        <p:grpSp>
          <p:nvGrpSpPr>
            <p:cNvPr id="983" name="Group"/>
            <p:cNvGrpSpPr/>
            <p:nvPr/>
          </p:nvGrpSpPr>
          <p:grpSpPr>
            <a:xfrm>
              <a:off x="286154" y="534518"/>
              <a:ext cx="3214403" cy="1393479"/>
              <a:chOff x="0" y="0"/>
              <a:chExt cx="3214401" cy="1393477"/>
            </a:xfrm>
          </p:grpSpPr>
          <p:pic>
            <p:nvPicPr>
              <p:cNvPr id="979" name="ICE-Fuel-system.gif" descr="ICE-Fuel-system.gif"/>
              <p:cNvPicPr>
                <a:picLocks noChangeAspect="1"/>
              </p:cNvPicPr>
              <p:nvPr/>
            </p:nvPicPr>
            <p:blipFill>
              <a:blip r:embed="rId2"/>
              <a:srcRect l="10549" t="15211" r="69787" b="33154"/>
              <a:stretch>
                <a:fillRect/>
              </a:stretch>
            </p:blipFill>
            <p:spPr>
              <a:xfrm>
                <a:off x="0" y="0"/>
                <a:ext cx="625774" cy="1393478"/>
              </a:xfrm>
              <a:prstGeom prst="rect">
                <a:avLst/>
              </a:prstGeom>
              <a:ln w="12700" cap="flat">
                <a:noFill/>
                <a:miter lim="400000"/>
              </a:ln>
              <a:effectLst/>
            </p:spPr>
          </p:pic>
          <p:pic>
            <p:nvPicPr>
              <p:cNvPr id="980" name="ICE-Fuel-system.gif" descr="ICE-Fuel-system.gif"/>
              <p:cNvPicPr>
                <a:picLocks noChangeAspect="1"/>
              </p:cNvPicPr>
              <p:nvPr/>
            </p:nvPicPr>
            <p:blipFill>
              <a:blip r:embed="rId2"/>
              <a:srcRect l="29290" t="15211" r="51635" b="33154"/>
              <a:stretch>
                <a:fillRect/>
              </a:stretch>
            </p:blipFill>
            <p:spPr>
              <a:xfrm>
                <a:off x="874502" y="0"/>
                <a:ext cx="607049" cy="1393478"/>
              </a:xfrm>
              <a:prstGeom prst="rect">
                <a:avLst/>
              </a:prstGeom>
              <a:ln w="12700" cap="flat">
                <a:noFill/>
                <a:miter lim="400000"/>
              </a:ln>
              <a:effectLst/>
            </p:spPr>
          </p:pic>
          <p:pic>
            <p:nvPicPr>
              <p:cNvPr id="981" name="ICE-Fuel-system.gif" descr="ICE-Fuel-system.gif"/>
              <p:cNvPicPr>
                <a:picLocks noChangeAspect="1"/>
              </p:cNvPicPr>
              <p:nvPr/>
            </p:nvPicPr>
            <p:blipFill>
              <a:blip r:embed="rId2"/>
              <a:srcRect l="47751" t="17712" r="33197" b="33154"/>
              <a:stretch>
                <a:fillRect/>
              </a:stretch>
            </p:blipFill>
            <p:spPr>
              <a:xfrm>
                <a:off x="1730402" y="67485"/>
                <a:ext cx="606315" cy="1325993"/>
              </a:xfrm>
              <a:prstGeom prst="rect">
                <a:avLst/>
              </a:prstGeom>
              <a:ln w="12700" cap="flat">
                <a:noFill/>
                <a:miter lim="400000"/>
              </a:ln>
              <a:effectLst/>
            </p:spPr>
          </p:pic>
          <p:pic>
            <p:nvPicPr>
              <p:cNvPr id="982" name="ICE-Fuel-system.gif" descr="ICE-Fuel-system.gif"/>
              <p:cNvPicPr>
                <a:picLocks noChangeAspect="1"/>
              </p:cNvPicPr>
              <p:nvPr/>
            </p:nvPicPr>
            <p:blipFill>
              <a:blip r:embed="rId2"/>
              <a:srcRect l="66738" t="18263" r="13495" b="33154"/>
              <a:stretch>
                <a:fillRect/>
              </a:stretch>
            </p:blipFill>
            <p:spPr>
              <a:xfrm>
                <a:off x="2585323" y="82351"/>
                <a:ext cx="629079" cy="1311127"/>
              </a:xfrm>
              <a:prstGeom prst="rect">
                <a:avLst/>
              </a:prstGeom>
              <a:ln w="12700" cap="flat">
                <a:noFill/>
                <a:miter lim="400000"/>
              </a:ln>
              <a:effectLst/>
            </p:spPr>
          </p:pic>
        </p:grpSp>
        <p:grpSp>
          <p:nvGrpSpPr>
            <p:cNvPr id="988" name="Group"/>
            <p:cNvGrpSpPr/>
            <p:nvPr/>
          </p:nvGrpSpPr>
          <p:grpSpPr>
            <a:xfrm>
              <a:off x="286154" y="521818"/>
              <a:ext cx="3214403" cy="1393479"/>
              <a:chOff x="0" y="0"/>
              <a:chExt cx="3214401" cy="1393477"/>
            </a:xfrm>
          </p:grpSpPr>
          <p:pic>
            <p:nvPicPr>
              <p:cNvPr id="984" name="ICE-Fuel-system.gif" descr="ICE-Fuel-system.gif"/>
              <p:cNvPicPr>
                <a:picLocks noChangeAspect="1"/>
              </p:cNvPicPr>
              <p:nvPr/>
            </p:nvPicPr>
            <p:blipFill>
              <a:blip r:embed="rId2"/>
              <a:srcRect l="10549" t="15211" r="69787" b="33154"/>
              <a:stretch>
                <a:fillRect/>
              </a:stretch>
            </p:blipFill>
            <p:spPr>
              <a:xfrm>
                <a:off x="0" y="0"/>
                <a:ext cx="625774" cy="1393478"/>
              </a:xfrm>
              <a:prstGeom prst="rect">
                <a:avLst/>
              </a:prstGeom>
              <a:ln w="12700" cap="flat">
                <a:noFill/>
                <a:miter lim="400000"/>
              </a:ln>
              <a:effectLst/>
            </p:spPr>
          </p:pic>
          <p:pic>
            <p:nvPicPr>
              <p:cNvPr id="985" name="ICE-Fuel-system.gif" descr="ICE-Fuel-system.gif"/>
              <p:cNvPicPr>
                <a:picLocks noChangeAspect="1"/>
              </p:cNvPicPr>
              <p:nvPr/>
            </p:nvPicPr>
            <p:blipFill>
              <a:blip r:embed="rId2"/>
              <a:srcRect l="29290" t="15211" r="51635" b="33154"/>
              <a:stretch>
                <a:fillRect/>
              </a:stretch>
            </p:blipFill>
            <p:spPr>
              <a:xfrm>
                <a:off x="874502" y="0"/>
                <a:ext cx="607049" cy="1393478"/>
              </a:xfrm>
              <a:prstGeom prst="rect">
                <a:avLst/>
              </a:prstGeom>
              <a:ln w="12700" cap="flat">
                <a:noFill/>
                <a:miter lim="400000"/>
              </a:ln>
              <a:effectLst/>
            </p:spPr>
          </p:pic>
          <p:pic>
            <p:nvPicPr>
              <p:cNvPr id="986" name="ICE-Fuel-system.gif" descr="ICE-Fuel-system.gif"/>
              <p:cNvPicPr>
                <a:picLocks noChangeAspect="1"/>
              </p:cNvPicPr>
              <p:nvPr/>
            </p:nvPicPr>
            <p:blipFill>
              <a:blip r:embed="rId2"/>
              <a:srcRect l="47751" t="17712" r="33197" b="33154"/>
              <a:stretch>
                <a:fillRect/>
              </a:stretch>
            </p:blipFill>
            <p:spPr>
              <a:xfrm>
                <a:off x="1730402" y="67485"/>
                <a:ext cx="606315" cy="1325993"/>
              </a:xfrm>
              <a:prstGeom prst="rect">
                <a:avLst/>
              </a:prstGeom>
              <a:ln w="12700" cap="flat">
                <a:noFill/>
                <a:miter lim="400000"/>
              </a:ln>
              <a:effectLst/>
            </p:spPr>
          </p:pic>
          <p:pic>
            <p:nvPicPr>
              <p:cNvPr id="987" name="ICE-Fuel-system.gif" descr="ICE-Fuel-system.gif"/>
              <p:cNvPicPr>
                <a:picLocks noChangeAspect="1"/>
              </p:cNvPicPr>
              <p:nvPr/>
            </p:nvPicPr>
            <p:blipFill>
              <a:blip r:embed="rId2"/>
              <a:srcRect l="66738" t="18263" r="13495" b="33154"/>
              <a:stretch>
                <a:fillRect/>
              </a:stretch>
            </p:blipFill>
            <p:spPr>
              <a:xfrm>
                <a:off x="2585323" y="82351"/>
                <a:ext cx="629079" cy="1311127"/>
              </a:xfrm>
              <a:prstGeom prst="rect">
                <a:avLst/>
              </a:prstGeom>
              <a:ln w="12700" cap="flat">
                <a:noFill/>
                <a:miter lim="400000"/>
              </a:ln>
              <a:effectLst/>
            </p:spPr>
          </p:pic>
        </p:grpSp>
        <p:grpSp>
          <p:nvGrpSpPr>
            <p:cNvPr id="993" name="Group"/>
            <p:cNvGrpSpPr/>
            <p:nvPr/>
          </p:nvGrpSpPr>
          <p:grpSpPr>
            <a:xfrm>
              <a:off x="286154" y="529335"/>
              <a:ext cx="3214403" cy="1393478"/>
              <a:chOff x="0" y="0"/>
              <a:chExt cx="3214401" cy="1393477"/>
            </a:xfrm>
          </p:grpSpPr>
          <p:pic>
            <p:nvPicPr>
              <p:cNvPr id="989" name="ICE-Fuel-system.gif" descr="ICE-Fuel-system.gif"/>
              <p:cNvPicPr>
                <a:picLocks noChangeAspect="1"/>
              </p:cNvPicPr>
              <p:nvPr/>
            </p:nvPicPr>
            <p:blipFill>
              <a:blip r:embed="rId2"/>
              <a:srcRect l="10549" t="15211" r="69787" b="33154"/>
              <a:stretch>
                <a:fillRect/>
              </a:stretch>
            </p:blipFill>
            <p:spPr>
              <a:xfrm>
                <a:off x="0" y="0"/>
                <a:ext cx="625774" cy="1393478"/>
              </a:xfrm>
              <a:prstGeom prst="rect">
                <a:avLst/>
              </a:prstGeom>
              <a:ln w="12700" cap="flat">
                <a:noFill/>
                <a:miter lim="400000"/>
              </a:ln>
              <a:effectLst/>
            </p:spPr>
          </p:pic>
          <p:pic>
            <p:nvPicPr>
              <p:cNvPr id="990" name="ICE-Fuel-system.gif" descr="ICE-Fuel-system.gif"/>
              <p:cNvPicPr>
                <a:picLocks noChangeAspect="1"/>
              </p:cNvPicPr>
              <p:nvPr/>
            </p:nvPicPr>
            <p:blipFill>
              <a:blip r:embed="rId2"/>
              <a:srcRect l="29290" t="15211" r="51635" b="33154"/>
              <a:stretch>
                <a:fillRect/>
              </a:stretch>
            </p:blipFill>
            <p:spPr>
              <a:xfrm>
                <a:off x="874502" y="0"/>
                <a:ext cx="607049" cy="1393478"/>
              </a:xfrm>
              <a:prstGeom prst="rect">
                <a:avLst/>
              </a:prstGeom>
              <a:ln w="12700" cap="flat">
                <a:noFill/>
                <a:miter lim="400000"/>
              </a:ln>
              <a:effectLst/>
            </p:spPr>
          </p:pic>
          <p:pic>
            <p:nvPicPr>
              <p:cNvPr id="991" name="ICE-Fuel-system.gif" descr="ICE-Fuel-system.gif"/>
              <p:cNvPicPr>
                <a:picLocks noChangeAspect="1"/>
              </p:cNvPicPr>
              <p:nvPr/>
            </p:nvPicPr>
            <p:blipFill>
              <a:blip r:embed="rId2"/>
              <a:srcRect l="47751" t="17712" r="33197" b="33154"/>
              <a:stretch>
                <a:fillRect/>
              </a:stretch>
            </p:blipFill>
            <p:spPr>
              <a:xfrm>
                <a:off x="1730402" y="67485"/>
                <a:ext cx="606315" cy="1325993"/>
              </a:xfrm>
              <a:prstGeom prst="rect">
                <a:avLst/>
              </a:prstGeom>
              <a:ln w="12700" cap="flat">
                <a:noFill/>
                <a:miter lim="400000"/>
              </a:ln>
              <a:effectLst/>
            </p:spPr>
          </p:pic>
          <p:pic>
            <p:nvPicPr>
              <p:cNvPr id="992" name="ICE-Fuel-system.gif" descr="ICE-Fuel-system.gif"/>
              <p:cNvPicPr>
                <a:picLocks noChangeAspect="1"/>
              </p:cNvPicPr>
              <p:nvPr/>
            </p:nvPicPr>
            <p:blipFill>
              <a:blip r:embed="rId2"/>
              <a:srcRect l="66738" t="18263" r="13495" b="33154"/>
              <a:stretch>
                <a:fillRect/>
              </a:stretch>
            </p:blipFill>
            <p:spPr>
              <a:xfrm>
                <a:off x="2585323" y="82351"/>
                <a:ext cx="629079" cy="1311127"/>
              </a:xfrm>
              <a:prstGeom prst="rect">
                <a:avLst/>
              </a:prstGeom>
              <a:ln w="12700" cap="flat">
                <a:noFill/>
                <a:miter lim="400000"/>
              </a:ln>
              <a:effectLst/>
            </p:spPr>
          </p:pic>
        </p:grpSp>
        <p:pic>
          <p:nvPicPr>
            <p:cNvPr id="994" name="Fuel-Injector-on.gif" descr="Fuel-Injector-on.gif"/>
            <p:cNvPicPr>
              <a:picLocks noChangeAspect="1"/>
            </p:cNvPicPr>
            <p:nvPr/>
          </p:nvPicPr>
          <p:blipFill>
            <a:blip r:embed="rId3"/>
            <a:stretch>
              <a:fillRect/>
            </a:stretch>
          </p:blipFill>
          <p:spPr>
            <a:xfrm rot="19800000">
              <a:off x="150442" y="13923"/>
              <a:ext cx="233720" cy="664395"/>
            </a:xfrm>
            <a:prstGeom prst="rect">
              <a:avLst/>
            </a:prstGeom>
            <a:ln w="12700" cap="flat">
              <a:noFill/>
              <a:miter lim="400000"/>
            </a:ln>
            <a:effectLst/>
          </p:spPr>
        </p:pic>
        <p:pic>
          <p:nvPicPr>
            <p:cNvPr id="995" name="Fuel-Injector-off.gif" descr="Fuel-Injector-off.gif"/>
            <p:cNvPicPr>
              <a:picLocks noChangeAspect="1"/>
            </p:cNvPicPr>
            <p:nvPr/>
          </p:nvPicPr>
          <p:blipFill>
            <a:blip r:embed="rId4"/>
            <a:srcRect b="5465"/>
            <a:stretch>
              <a:fillRect/>
            </a:stretch>
          </p:blipFill>
          <p:spPr>
            <a:xfrm rot="19800000">
              <a:off x="1026861" y="47107"/>
              <a:ext cx="233636" cy="598078"/>
            </a:xfrm>
            <a:prstGeom prst="rect">
              <a:avLst/>
            </a:prstGeom>
            <a:ln w="12700" cap="flat">
              <a:noFill/>
              <a:miter lim="400000"/>
            </a:ln>
            <a:effectLst/>
          </p:spPr>
        </p:pic>
        <p:pic>
          <p:nvPicPr>
            <p:cNvPr id="996" name="Fuel-Injector-off.gif" descr="Fuel-Injector-off.gif"/>
            <p:cNvPicPr>
              <a:picLocks noChangeAspect="1"/>
            </p:cNvPicPr>
            <p:nvPr/>
          </p:nvPicPr>
          <p:blipFill>
            <a:blip r:embed="rId4"/>
            <a:srcRect b="5465"/>
            <a:stretch>
              <a:fillRect/>
            </a:stretch>
          </p:blipFill>
          <p:spPr>
            <a:xfrm rot="19800000">
              <a:off x="1886736" y="47107"/>
              <a:ext cx="233636" cy="598078"/>
            </a:xfrm>
            <a:prstGeom prst="rect">
              <a:avLst/>
            </a:prstGeom>
            <a:ln w="12700" cap="flat">
              <a:noFill/>
              <a:miter lim="400000"/>
            </a:ln>
            <a:effectLst/>
          </p:spPr>
        </p:pic>
        <p:pic>
          <p:nvPicPr>
            <p:cNvPr id="997" name="Fuel-Injector-off.gif" descr="Fuel-Injector-off.gif"/>
            <p:cNvPicPr>
              <a:picLocks noChangeAspect="1"/>
            </p:cNvPicPr>
            <p:nvPr/>
          </p:nvPicPr>
          <p:blipFill>
            <a:blip r:embed="rId4"/>
            <a:srcRect b="5465"/>
            <a:stretch>
              <a:fillRect/>
            </a:stretch>
          </p:blipFill>
          <p:spPr>
            <a:xfrm rot="19800000">
              <a:off x="2764382" y="47107"/>
              <a:ext cx="233636" cy="598078"/>
            </a:xfrm>
            <a:prstGeom prst="rect">
              <a:avLst/>
            </a:prstGeom>
            <a:ln w="12700" cap="flat">
              <a:noFill/>
              <a:miter lim="400000"/>
            </a:ln>
            <a:effectLst/>
          </p:spPr>
        </p:pic>
        <p:sp>
          <p:nvSpPr>
            <p:cNvPr id="998" name="Line"/>
            <p:cNvSpPr/>
            <p:nvPr/>
          </p:nvSpPr>
          <p:spPr>
            <a:xfrm flipH="1">
              <a:off x="213521" y="790254"/>
              <a:ext cx="252305" cy="1"/>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999" name="Line"/>
            <p:cNvSpPr/>
            <p:nvPr/>
          </p:nvSpPr>
          <p:spPr>
            <a:xfrm flipH="1">
              <a:off x="1102522" y="790254"/>
              <a:ext cx="252304" cy="1"/>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000" name="Line"/>
            <p:cNvSpPr/>
            <p:nvPr/>
          </p:nvSpPr>
          <p:spPr>
            <a:xfrm flipH="1">
              <a:off x="1953422" y="790254"/>
              <a:ext cx="252304" cy="1"/>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001" name="Line"/>
            <p:cNvSpPr/>
            <p:nvPr/>
          </p:nvSpPr>
          <p:spPr>
            <a:xfrm flipH="1">
              <a:off x="2829722" y="790254"/>
              <a:ext cx="252304" cy="1"/>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
        <p:nvSpPr>
          <p:cNvPr id="1003" name="Forming fewer larger droplets, undercutting the advantage of Fuel Injectors,…"/>
          <p:cNvSpPr txBox="1">
            <a:spLocks noGrp="1"/>
          </p:cNvSpPr>
          <p:nvPr>
            <p:ph type="body" idx="1"/>
          </p:nvPr>
        </p:nvSpPr>
        <p:spPr>
          <a:xfrm>
            <a:off x="84112" y="604806"/>
            <a:ext cx="8975776" cy="3794005"/>
          </a:xfrm>
          <a:prstGeom prst="rect">
            <a:avLst/>
          </a:prstGeom>
        </p:spPr>
        <p:txBody>
          <a:bodyPr/>
          <a:lstStyle/>
          <a:p>
            <a:pPr>
              <a:lnSpc>
                <a:spcPct val="100000"/>
              </a:lnSpc>
              <a:spcBef>
                <a:spcPts val="400"/>
              </a:spcBef>
              <a:tabLst>
                <a:tab pos="444500" algn="l"/>
                <a:tab pos="1016000" algn="l"/>
                <a:tab pos="1473200" algn="l"/>
                <a:tab pos="1930400" algn="l"/>
                <a:tab pos="2387600" algn="l"/>
              </a:tabLst>
            </a:pPr>
            <a:r>
              <a:t>Forming fewer larger droplets, undercutting the advantage of Fuel Injectors,</a:t>
            </a:r>
          </a:p>
          <a:p>
            <a:pPr>
              <a:lnSpc>
                <a:spcPct val="100000"/>
              </a:lnSpc>
              <a:spcBef>
                <a:spcPts val="400"/>
              </a:spcBef>
              <a:tabLst>
                <a:tab pos="444500" algn="l"/>
                <a:tab pos="1016000" algn="l"/>
                <a:tab pos="1473200" algn="l"/>
                <a:tab pos="1930400" algn="l"/>
                <a:tab pos="2387600" algn="l"/>
              </a:tabLst>
              <a:defRPr sz="500"/>
            </a:pPr>
            <a:endParaRPr/>
          </a:p>
          <a:p>
            <a:pPr>
              <a:lnSpc>
                <a:spcPct val="100000"/>
              </a:lnSpc>
              <a:spcBef>
                <a:spcPts val="400"/>
              </a:spcBef>
              <a:tabLst>
                <a:tab pos="444500" algn="l"/>
                <a:tab pos="1016000" algn="l"/>
                <a:tab pos="1473200" algn="l"/>
                <a:tab pos="1930400" algn="l"/>
                <a:tab pos="2387600" algn="l"/>
              </a:tabLst>
            </a:pPr>
            <a:r>
              <a:t>	which is to create a more quickly and completely burning fuel + air mixture</a:t>
            </a:r>
          </a:p>
          <a:p>
            <a:pPr>
              <a:lnSpc>
                <a:spcPct val="100000"/>
              </a:lnSpc>
              <a:spcBef>
                <a:spcPts val="400"/>
              </a:spcBef>
              <a:tabLst>
                <a:tab pos="444500" algn="l"/>
                <a:tab pos="1016000" algn="l"/>
                <a:tab pos="1473200" algn="l"/>
                <a:tab pos="1930400" algn="l"/>
                <a:tab pos="2387600" algn="l"/>
              </a:tabLst>
              <a:defRPr sz="800"/>
            </a:pPr>
            <a:endParaRPr/>
          </a:p>
          <a:p>
            <a:pPr>
              <a:lnSpc>
                <a:spcPct val="100000"/>
              </a:lnSpc>
              <a:spcBef>
                <a:spcPts val="400"/>
              </a:spcBef>
              <a:tabLst>
                <a:tab pos="444500" algn="l"/>
                <a:tab pos="1016000" algn="l"/>
                <a:tab pos="1473200" algn="l"/>
                <a:tab pos="1930400" algn="l"/>
                <a:tab pos="2387600" algn="l"/>
              </a:tabLst>
            </a:pPr>
            <a:r>
              <a:t>Later cars thus incorporated one Fuel Injector per ICE engine cylinder,</a:t>
            </a:r>
          </a:p>
          <a:p>
            <a:pPr>
              <a:lnSpc>
                <a:spcPct val="100000"/>
              </a:lnSpc>
              <a:spcBef>
                <a:spcPts val="400"/>
              </a:spcBef>
              <a:tabLst>
                <a:tab pos="444500" algn="l"/>
                <a:tab pos="1016000" algn="l"/>
                <a:tab pos="1473200" algn="l"/>
                <a:tab pos="1930400" algn="l"/>
                <a:tab pos="2387600" algn="l"/>
              </a:tabLst>
              <a:defRPr sz="700"/>
            </a:pPr>
            <a:endParaRPr/>
          </a:p>
          <a:p>
            <a:pPr>
              <a:lnSpc>
                <a:spcPct val="100000"/>
              </a:lnSpc>
              <a:spcBef>
                <a:spcPts val="400"/>
              </a:spcBef>
              <a:tabLst>
                <a:tab pos="444500" algn="l"/>
                <a:tab pos="1016000" algn="l"/>
                <a:tab pos="1473200" algn="l"/>
                <a:tab pos="1930400" algn="l"/>
                <a:tab pos="2387600" algn="l"/>
              </a:tabLst>
            </a:pPr>
            <a:r>
              <a:t>	with that injector injecting fuel into the air pipe just outside of the cylinder</a:t>
            </a:r>
          </a:p>
          <a:p>
            <a:pPr>
              <a:lnSpc>
                <a:spcPct val="100000"/>
              </a:lnSpc>
              <a:spcBef>
                <a:spcPts val="400"/>
              </a:spcBef>
              <a:tabLst>
                <a:tab pos="444500" algn="l"/>
                <a:tab pos="1016000" algn="l"/>
                <a:tab pos="1473200" algn="l"/>
                <a:tab pos="1930400" algn="l"/>
                <a:tab pos="2387600" algn="l"/>
              </a:tabLst>
              <a:defRPr sz="700"/>
            </a:pPr>
            <a:endParaRPr/>
          </a:p>
          <a:p>
            <a:pPr>
              <a:lnSpc>
                <a:spcPct val="100000"/>
              </a:lnSpc>
              <a:spcBef>
                <a:spcPts val="400"/>
              </a:spcBef>
              <a:tabLst>
                <a:tab pos="444500" algn="l"/>
                <a:tab pos="1016000" algn="l"/>
                <a:tab pos="1473200" algn="l"/>
                <a:tab pos="1930400" algn="l"/>
                <a:tab pos="2387600" algn="l"/>
              </a:tabLst>
            </a:pPr>
            <a:r>
              <a:t>	(with the subsequent intake valve(s) still controlling admission of the fuel + air)</a:t>
            </a:r>
          </a:p>
          <a:p>
            <a:pPr>
              <a:lnSpc>
                <a:spcPct val="100000"/>
              </a:lnSpc>
              <a:spcBef>
                <a:spcPts val="400"/>
              </a:spcBef>
              <a:tabLst>
                <a:tab pos="444500" algn="l"/>
                <a:tab pos="1016000" algn="l"/>
                <a:tab pos="1473200" algn="l"/>
                <a:tab pos="1930400" algn="l"/>
                <a:tab pos="2387600" algn="l"/>
              </a:tabLst>
              <a:defRPr sz="900"/>
            </a:pPr>
            <a:endParaRPr/>
          </a:p>
          <a:p>
            <a:pPr>
              <a:lnSpc>
                <a:spcPct val="100000"/>
              </a:lnSpc>
              <a:spcBef>
                <a:spcPts val="400"/>
              </a:spcBef>
              <a:tabLst>
                <a:tab pos="444500" algn="l"/>
                <a:tab pos="1016000" algn="l"/>
                <a:tab pos="1473200" algn="l"/>
                <a:tab pos="1930400" algn="l"/>
                <a:tab pos="2387600" algn="l"/>
              </a:tabLst>
            </a:pPr>
            <a:r>
              <a:t>While in the most recent cars, injectors shoot </a:t>
            </a:r>
            <a:r>
              <a:rPr b="1"/>
              <a:t>directly</a:t>
            </a:r>
            <a:r>
              <a:t> into each cylinder, giving them</a:t>
            </a:r>
          </a:p>
          <a:p>
            <a:pPr>
              <a:lnSpc>
                <a:spcPct val="100000"/>
              </a:lnSpc>
              <a:spcBef>
                <a:spcPts val="400"/>
              </a:spcBef>
              <a:tabLst>
                <a:tab pos="444500" algn="l"/>
                <a:tab pos="1016000" algn="l"/>
                <a:tab pos="1473200" algn="l"/>
                <a:tab pos="1930400" algn="l"/>
                <a:tab pos="2387600" algn="l"/>
              </a:tabLst>
              <a:defRPr sz="700"/>
            </a:pPr>
            <a:endParaRPr/>
          </a:p>
          <a:p>
            <a:pPr>
              <a:lnSpc>
                <a:spcPct val="100000"/>
              </a:lnSpc>
              <a:spcBef>
                <a:spcPts val="400"/>
              </a:spcBef>
              <a:tabLst>
                <a:tab pos="444500" algn="l"/>
                <a:tab pos="1016000" algn="l"/>
                <a:tab pos="1473200" algn="l"/>
                <a:tab pos="1930400" algn="l"/>
                <a:tab pos="2387600" algn="l"/>
              </a:tabLst>
            </a:pPr>
            <a:r>
              <a:t>	FULL control of the </a:t>
            </a:r>
            <a:r>
              <a:rPr b="1"/>
              <a:t>fuel's</a:t>
            </a:r>
            <a:r>
              <a:t> injection (with the intake valves then controlling only </a:t>
            </a:r>
            <a:r>
              <a:rPr b="1"/>
              <a:t>air</a:t>
            </a:r>
            <a:r>
              <a:t>)</a:t>
            </a:r>
          </a:p>
          <a:p>
            <a:pPr>
              <a:lnSpc>
                <a:spcPct val="100000"/>
              </a:lnSpc>
              <a:spcBef>
                <a:spcPts val="400"/>
              </a:spcBef>
              <a:tabLst>
                <a:tab pos="444500" algn="l"/>
                <a:tab pos="1016000" algn="l"/>
                <a:tab pos="1473200" algn="l"/>
                <a:tab pos="1930400" algn="l"/>
                <a:tab pos="2387600" algn="l"/>
              </a:tabLst>
              <a:defRPr sz="700"/>
            </a:pPr>
            <a:endParaRPr/>
          </a:p>
          <a:p>
            <a:pPr>
              <a:lnSpc>
                <a:spcPct val="100000"/>
              </a:lnSpc>
              <a:spcBef>
                <a:spcPts val="400"/>
              </a:spcBef>
              <a:tabLst>
                <a:tab pos="444500" algn="l"/>
                <a:tab pos="1016000" algn="l"/>
                <a:tab pos="1473200" algn="l"/>
                <a:tab pos="1930400" algn="l"/>
                <a:tab pos="2387600" algn="l"/>
              </a:tabLst>
            </a:pPr>
            <a:r>
              <a:t>		This is the </a:t>
            </a:r>
            <a:r>
              <a:rPr>
                <a:solidFill>
                  <a:srgbClr val="FBC901"/>
                </a:solidFill>
              </a:rPr>
              <a:t>Gasoline Direct Injection (GDI)</a:t>
            </a:r>
            <a:r>
              <a:t> referred to in earlier figures</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Rectangle 2"/>
          <p:cNvSpPr txBox="1">
            <a:spLocks noGrp="1"/>
          </p:cNvSpPr>
          <p:nvPr>
            <p:ph type="title"/>
          </p:nvPr>
        </p:nvSpPr>
        <p:spPr>
          <a:xfrm>
            <a:off x="-9551" y="-25401"/>
            <a:ext cx="9163102" cy="605819"/>
          </a:xfrm>
          <a:prstGeom prst="rect">
            <a:avLst/>
          </a:prstGeom>
        </p:spPr>
        <p:txBody>
          <a:bodyPr/>
          <a:lstStyle/>
          <a:p>
            <a:r>
              <a:t>The full alphabet soup of Fuel Injection gets even more confusing:</a:t>
            </a:r>
          </a:p>
        </p:txBody>
      </p:sp>
      <p:sp>
        <p:nvSpPr>
          <p:cNvPr id="1006" name="Rectangle 3"/>
          <p:cNvSpPr txBox="1">
            <a:spLocks noGrp="1"/>
          </p:cNvSpPr>
          <p:nvPr>
            <p:ph type="body" sz="quarter" idx="1"/>
          </p:nvPr>
        </p:nvSpPr>
        <p:spPr>
          <a:xfrm>
            <a:off x="158367" y="815937"/>
            <a:ext cx="3903484" cy="1321992"/>
          </a:xfrm>
          <a:prstGeom prst="rect">
            <a:avLst/>
          </a:prstGeom>
        </p:spPr>
        <p:txBody>
          <a:bodyPr/>
          <a:lstStyle/>
          <a:p>
            <a:pPr>
              <a:tabLst>
                <a:tab pos="279400" algn="l"/>
                <a:tab pos="622300" algn="l"/>
                <a:tab pos="1473200" algn="l"/>
                <a:tab pos="1930400" algn="l"/>
                <a:tab pos="2387600" algn="l"/>
              </a:tabLst>
            </a:pPr>
            <a:r>
              <a:rPr b="1">
                <a:solidFill>
                  <a:srgbClr val="FBC901"/>
                </a:solidFill>
              </a:rPr>
              <a:t>MPFi</a:t>
            </a:r>
            <a:r>
              <a:t> = Multi Port Fuel Ignition </a:t>
            </a:r>
          </a:p>
          <a:p>
            <a:pPr>
              <a:tabLst>
                <a:tab pos="279400" algn="l"/>
                <a:tab pos="622300" algn="l"/>
                <a:tab pos="1473200" algn="l"/>
                <a:tab pos="1930400" algn="l"/>
                <a:tab pos="2387600" algn="l"/>
              </a:tabLst>
              <a:defRPr sz="700"/>
            </a:pPr>
            <a:endParaRPr/>
          </a:p>
          <a:p>
            <a:pPr>
              <a:tabLst>
                <a:tab pos="279400" algn="l"/>
                <a:tab pos="622300" algn="l"/>
                <a:tab pos="1473200" algn="l"/>
                <a:tab pos="1930400" algn="l"/>
                <a:tab pos="2387600" algn="l"/>
              </a:tabLst>
            </a:pPr>
            <a:r>
              <a:t>	also called just:				=</a:t>
            </a:r>
          </a:p>
          <a:p>
            <a:pPr>
              <a:tabLst>
                <a:tab pos="279400" algn="l"/>
                <a:tab pos="622300" algn="l"/>
                <a:tab pos="1473200" algn="l"/>
                <a:tab pos="1930400" algn="l"/>
                <a:tab pos="2387600" algn="l"/>
              </a:tabLst>
              <a:defRPr sz="700"/>
            </a:pPr>
            <a:endParaRPr/>
          </a:p>
          <a:p>
            <a:pPr>
              <a:tabLst>
                <a:tab pos="279400" algn="l"/>
                <a:tab pos="622300" algn="l"/>
                <a:tab pos="1473200" algn="l"/>
                <a:tab pos="1930400" algn="l"/>
                <a:tab pos="2387600" algn="l"/>
              </a:tabLst>
            </a:pPr>
            <a:r>
              <a:t>	</a:t>
            </a:r>
            <a:r>
              <a:rPr b="1">
                <a:solidFill>
                  <a:srgbClr val="FBC901"/>
                </a:solidFill>
              </a:rPr>
              <a:t>PFI</a:t>
            </a:r>
            <a:r>
              <a:t> = Port Fuel Injection </a:t>
            </a:r>
          </a:p>
        </p:txBody>
      </p:sp>
      <p:grpSp>
        <p:nvGrpSpPr>
          <p:cNvPr id="1038" name="Group"/>
          <p:cNvGrpSpPr/>
          <p:nvPr/>
        </p:nvGrpSpPr>
        <p:grpSpPr>
          <a:xfrm>
            <a:off x="4415968" y="708695"/>
            <a:ext cx="2076509" cy="1439322"/>
            <a:chOff x="0" y="0"/>
            <a:chExt cx="2076507" cy="1439320"/>
          </a:xfrm>
        </p:grpSpPr>
        <p:sp>
          <p:nvSpPr>
            <p:cNvPr id="1007" name="Line"/>
            <p:cNvSpPr/>
            <p:nvPr/>
          </p:nvSpPr>
          <p:spPr>
            <a:xfrm flipH="1">
              <a:off x="0" y="520157"/>
              <a:ext cx="128636" cy="1"/>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nvGrpSpPr>
            <p:cNvPr id="1012" name="Group"/>
            <p:cNvGrpSpPr/>
            <p:nvPr/>
          </p:nvGrpSpPr>
          <p:grpSpPr>
            <a:xfrm>
              <a:off x="147240" y="602962"/>
              <a:ext cx="1929268" cy="836359"/>
              <a:chOff x="0" y="0"/>
              <a:chExt cx="1929267" cy="836358"/>
            </a:xfrm>
          </p:grpSpPr>
          <p:pic>
            <p:nvPicPr>
              <p:cNvPr id="1008" name="ICE-Fuel-system.gif" descr="ICE-Fuel-system.gif"/>
              <p:cNvPicPr>
                <a:picLocks noChangeAspect="1"/>
              </p:cNvPicPr>
              <p:nvPr/>
            </p:nvPicPr>
            <p:blipFill>
              <a:blip r:embed="rId2"/>
              <a:srcRect l="10549" t="15211" r="69787" b="33154"/>
              <a:stretch>
                <a:fillRect/>
              </a:stretch>
            </p:blipFill>
            <p:spPr>
              <a:xfrm>
                <a:off x="0" y="0"/>
                <a:ext cx="375586" cy="836359"/>
              </a:xfrm>
              <a:prstGeom prst="rect">
                <a:avLst/>
              </a:prstGeom>
              <a:ln w="12700" cap="flat">
                <a:noFill/>
                <a:miter lim="400000"/>
              </a:ln>
              <a:effectLst/>
            </p:spPr>
          </p:pic>
          <p:pic>
            <p:nvPicPr>
              <p:cNvPr id="1009" name="ICE-Fuel-system.gif" descr="ICE-Fuel-system.gif"/>
              <p:cNvPicPr>
                <a:picLocks noChangeAspect="1"/>
              </p:cNvPicPr>
              <p:nvPr/>
            </p:nvPicPr>
            <p:blipFill>
              <a:blip r:embed="rId2"/>
              <a:srcRect l="29290" t="15211" r="51635" b="33154"/>
              <a:stretch>
                <a:fillRect/>
              </a:stretch>
            </p:blipFill>
            <p:spPr>
              <a:xfrm>
                <a:off x="524872" y="0"/>
                <a:ext cx="364348" cy="836359"/>
              </a:xfrm>
              <a:prstGeom prst="rect">
                <a:avLst/>
              </a:prstGeom>
              <a:ln w="12700" cap="flat">
                <a:noFill/>
                <a:miter lim="400000"/>
              </a:ln>
              <a:effectLst/>
            </p:spPr>
          </p:pic>
          <p:pic>
            <p:nvPicPr>
              <p:cNvPr id="1010" name="ICE-Fuel-system.gif" descr="ICE-Fuel-system.gif"/>
              <p:cNvPicPr>
                <a:picLocks noChangeAspect="1"/>
              </p:cNvPicPr>
              <p:nvPr/>
            </p:nvPicPr>
            <p:blipFill>
              <a:blip r:embed="rId2"/>
              <a:srcRect l="47751" t="17712" r="33197" b="33154"/>
              <a:stretch>
                <a:fillRect/>
              </a:stretch>
            </p:blipFill>
            <p:spPr>
              <a:xfrm>
                <a:off x="1038579" y="40504"/>
                <a:ext cx="363907" cy="795855"/>
              </a:xfrm>
              <a:prstGeom prst="rect">
                <a:avLst/>
              </a:prstGeom>
              <a:ln w="12700" cap="flat">
                <a:noFill/>
                <a:miter lim="400000"/>
              </a:ln>
              <a:effectLst/>
            </p:spPr>
          </p:pic>
          <p:pic>
            <p:nvPicPr>
              <p:cNvPr id="1011" name="ICE-Fuel-system.gif" descr="ICE-Fuel-system.gif"/>
              <p:cNvPicPr>
                <a:picLocks noChangeAspect="1"/>
              </p:cNvPicPr>
              <p:nvPr/>
            </p:nvPicPr>
            <p:blipFill>
              <a:blip r:embed="rId2"/>
              <a:srcRect l="66738" t="18263" r="13495" b="33154"/>
              <a:stretch>
                <a:fillRect/>
              </a:stretch>
            </p:blipFill>
            <p:spPr>
              <a:xfrm>
                <a:off x="1551698" y="49427"/>
                <a:ext cx="377570" cy="786932"/>
              </a:xfrm>
              <a:prstGeom prst="rect">
                <a:avLst/>
              </a:prstGeom>
              <a:ln w="12700" cap="flat">
                <a:noFill/>
                <a:miter lim="400000"/>
              </a:ln>
              <a:effectLst/>
            </p:spPr>
          </p:pic>
        </p:grpSp>
        <p:sp>
          <p:nvSpPr>
            <p:cNvPr id="1013" name="Line"/>
            <p:cNvSpPr/>
            <p:nvPr/>
          </p:nvSpPr>
          <p:spPr>
            <a:xfrm flipH="1">
              <a:off x="116350" y="756454"/>
              <a:ext cx="64373" cy="1"/>
            </a:xfrm>
            <a:prstGeom prst="line">
              <a:avLst/>
            </a:prstGeom>
            <a:noFill/>
            <a:ln w="38100" cap="flat">
              <a:solidFill>
                <a:srgbClr val="9EDEF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nvGrpSpPr>
            <p:cNvPr id="1018" name="Group"/>
            <p:cNvGrpSpPr/>
            <p:nvPr/>
          </p:nvGrpSpPr>
          <p:grpSpPr>
            <a:xfrm>
              <a:off x="147240" y="595340"/>
              <a:ext cx="1929268" cy="836359"/>
              <a:chOff x="0" y="0"/>
              <a:chExt cx="1929267" cy="836358"/>
            </a:xfrm>
          </p:grpSpPr>
          <p:pic>
            <p:nvPicPr>
              <p:cNvPr id="1014" name="ICE-Fuel-system.gif" descr="ICE-Fuel-system.gif"/>
              <p:cNvPicPr>
                <a:picLocks noChangeAspect="1"/>
              </p:cNvPicPr>
              <p:nvPr/>
            </p:nvPicPr>
            <p:blipFill>
              <a:blip r:embed="rId2"/>
              <a:srcRect l="10549" t="15211" r="69787" b="33154"/>
              <a:stretch>
                <a:fillRect/>
              </a:stretch>
            </p:blipFill>
            <p:spPr>
              <a:xfrm>
                <a:off x="0" y="0"/>
                <a:ext cx="375586" cy="836359"/>
              </a:xfrm>
              <a:prstGeom prst="rect">
                <a:avLst/>
              </a:prstGeom>
              <a:ln w="12700" cap="flat">
                <a:noFill/>
                <a:miter lim="400000"/>
              </a:ln>
              <a:effectLst/>
            </p:spPr>
          </p:pic>
          <p:pic>
            <p:nvPicPr>
              <p:cNvPr id="1015" name="ICE-Fuel-system.gif" descr="ICE-Fuel-system.gif"/>
              <p:cNvPicPr>
                <a:picLocks noChangeAspect="1"/>
              </p:cNvPicPr>
              <p:nvPr/>
            </p:nvPicPr>
            <p:blipFill>
              <a:blip r:embed="rId2"/>
              <a:srcRect l="29290" t="15211" r="51635" b="33154"/>
              <a:stretch>
                <a:fillRect/>
              </a:stretch>
            </p:blipFill>
            <p:spPr>
              <a:xfrm>
                <a:off x="524872" y="0"/>
                <a:ext cx="364348" cy="836359"/>
              </a:xfrm>
              <a:prstGeom prst="rect">
                <a:avLst/>
              </a:prstGeom>
              <a:ln w="12700" cap="flat">
                <a:noFill/>
                <a:miter lim="400000"/>
              </a:ln>
              <a:effectLst/>
            </p:spPr>
          </p:pic>
          <p:pic>
            <p:nvPicPr>
              <p:cNvPr id="1016" name="ICE-Fuel-system.gif" descr="ICE-Fuel-system.gif"/>
              <p:cNvPicPr>
                <a:picLocks noChangeAspect="1"/>
              </p:cNvPicPr>
              <p:nvPr/>
            </p:nvPicPr>
            <p:blipFill>
              <a:blip r:embed="rId2"/>
              <a:srcRect l="47751" t="17712" r="33197" b="33154"/>
              <a:stretch>
                <a:fillRect/>
              </a:stretch>
            </p:blipFill>
            <p:spPr>
              <a:xfrm>
                <a:off x="1038579" y="40504"/>
                <a:ext cx="363907" cy="795855"/>
              </a:xfrm>
              <a:prstGeom prst="rect">
                <a:avLst/>
              </a:prstGeom>
              <a:ln w="12700" cap="flat">
                <a:noFill/>
                <a:miter lim="400000"/>
              </a:ln>
              <a:effectLst/>
            </p:spPr>
          </p:pic>
          <p:pic>
            <p:nvPicPr>
              <p:cNvPr id="1017" name="ICE-Fuel-system.gif" descr="ICE-Fuel-system.gif"/>
              <p:cNvPicPr>
                <a:picLocks noChangeAspect="1"/>
              </p:cNvPicPr>
              <p:nvPr/>
            </p:nvPicPr>
            <p:blipFill>
              <a:blip r:embed="rId2"/>
              <a:srcRect l="66738" t="18263" r="13495" b="33154"/>
              <a:stretch>
                <a:fillRect/>
              </a:stretch>
            </p:blipFill>
            <p:spPr>
              <a:xfrm>
                <a:off x="1551698" y="49427"/>
                <a:ext cx="377570" cy="786932"/>
              </a:xfrm>
              <a:prstGeom prst="rect">
                <a:avLst/>
              </a:prstGeom>
              <a:ln w="12700" cap="flat">
                <a:noFill/>
                <a:miter lim="400000"/>
              </a:ln>
              <a:effectLst/>
            </p:spPr>
          </p:pic>
        </p:grpSp>
        <p:grpSp>
          <p:nvGrpSpPr>
            <p:cNvPr id="1023" name="Group"/>
            <p:cNvGrpSpPr/>
            <p:nvPr/>
          </p:nvGrpSpPr>
          <p:grpSpPr>
            <a:xfrm>
              <a:off x="147240" y="599851"/>
              <a:ext cx="1929268" cy="836359"/>
              <a:chOff x="0" y="0"/>
              <a:chExt cx="1929267" cy="836358"/>
            </a:xfrm>
          </p:grpSpPr>
          <p:pic>
            <p:nvPicPr>
              <p:cNvPr id="1019" name="ICE-Fuel-system.gif" descr="ICE-Fuel-system.gif"/>
              <p:cNvPicPr>
                <a:picLocks noChangeAspect="1"/>
              </p:cNvPicPr>
              <p:nvPr/>
            </p:nvPicPr>
            <p:blipFill>
              <a:blip r:embed="rId2"/>
              <a:srcRect l="10549" t="15211" r="69787" b="33154"/>
              <a:stretch>
                <a:fillRect/>
              </a:stretch>
            </p:blipFill>
            <p:spPr>
              <a:xfrm>
                <a:off x="0" y="0"/>
                <a:ext cx="375586" cy="836359"/>
              </a:xfrm>
              <a:prstGeom prst="rect">
                <a:avLst/>
              </a:prstGeom>
              <a:ln w="12700" cap="flat">
                <a:noFill/>
                <a:miter lim="400000"/>
              </a:ln>
              <a:effectLst/>
            </p:spPr>
          </p:pic>
          <p:pic>
            <p:nvPicPr>
              <p:cNvPr id="1020" name="ICE-Fuel-system.gif" descr="ICE-Fuel-system.gif"/>
              <p:cNvPicPr>
                <a:picLocks noChangeAspect="1"/>
              </p:cNvPicPr>
              <p:nvPr/>
            </p:nvPicPr>
            <p:blipFill>
              <a:blip r:embed="rId2"/>
              <a:srcRect l="29290" t="15211" r="51635" b="33154"/>
              <a:stretch>
                <a:fillRect/>
              </a:stretch>
            </p:blipFill>
            <p:spPr>
              <a:xfrm>
                <a:off x="524872" y="0"/>
                <a:ext cx="364348" cy="836359"/>
              </a:xfrm>
              <a:prstGeom prst="rect">
                <a:avLst/>
              </a:prstGeom>
              <a:ln w="12700" cap="flat">
                <a:noFill/>
                <a:miter lim="400000"/>
              </a:ln>
              <a:effectLst/>
            </p:spPr>
          </p:pic>
          <p:pic>
            <p:nvPicPr>
              <p:cNvPr id="1021" name="ICE-Fuel-system.gif" descr="ICE-Fuel-system.gif"/>
              <p:cNvPicPr>
                <a:picLocks noChangeAspect="1"/>
              </p:cNvPicPr>
              <p:nvPr/>
            </p:nvPicPr>
            <p:blipFill>
              <a:blip r:embed="rId2"/>
              <a:srcRect l="47751" t="17712" r="33197" b="33154"/>
              <a:stretch>
                <a:fillRect/>
              </a:stretch>
            </p:blipFill>
            <p:spPr>
              <a:xfrm>
                <a:off x="1038579" y="40504"/>
                <a:ext cx="363907" cy="795855"/>
              </a:xfrm>
              <a:prstGeom prst="rect">
                <a:avLst/>
              </a:prstGeom>
              <a:ln w="12700" cap="flat">
                <a:noFill/>
                <a:miter lim="400000"/>
              </a:ln>
              <a:effectLst/>
            </p:spPr>
          </p:pic>
          <p:pic>
            <p:nvPicPr>
              <p:cNvPr id="1022" name="ICE-Fuel-system.gif" descr="ICE-Fuel-system.gif"/>
              <p:cNvPicPr>
                <a:picLocks noChangeAspect="1"/>
              </p:cNvPicPr>
              <p:nvPr/>
            </p:nvPicPr>
            <p:blipFill>
              <a:blip r:embed="rId2"/>
              <a:srcRect l="66738" t="18263" r="13495" b="33154"/>
              <a:stretch>
                <a:fillRect/>
              </a:stretch>
            </p:blipFill>
            <p:spPr>
              <a:xfrm>
                <a:off x="1551698" y="49427"/>
                <a:ext cx="377570" cy="786932"/>
              </a:xfrm>
              <a:prstGeom prst="rect">
                <a:avLst/>
              </a:prstGeom>
              <a:ln w="12700" cap="flat">
                <a:noFill/>
                <a:miter lim="400000"/>
              </a:ln>
              <a:effectLst/>
            </p:spPr>
          </p:pic>
        </p:grpSp>
        <p:sp>
          <p:nvSpPr>
            <p:cNvPr id="1024" name="Line"/>
            <p:cNvSpPr/>
            <p:nvPr/>
          </p:nvSpPr>
          <p:spPr>
            <a:xfrm flipH="1">
              <a:off x="634679" y="756454"/>
              <a:ext cx="151432" cy="1"/>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025" name="Line"/>
            <p:cNvSpPr/>
            <p:nvPr/>
          </p:nvSpPr>
          <p:spPr>
            <a:xfrm flipH="1">
              <a:off x="1153007" y="756454"/>
              <a:ext cx="151432" cy="1"/>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026" name="Line"/>
            <p:cNvSpPr/>
            <p:nvPr/>
          </p:nvSpPr>
          <p:spPr>
            <a:xfrm flipH="1">
              <a:off x="1671335" y="756454"/>
              <a:ext cx="151432" cy="1"/>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027" name="Line"/>
            <p:cNvSpPr/>
            <p:nvPr/>
          </p:nvSpPr>
          <p:spPr>
            <a:xfrm flipV="1">
              <a:off x="117201" y="414299"/>
              <a:ext cx="1" cy="352815"/>
            </a:xfrm>
            <a:prstGeom prst="line">
              <a:avLst/>
            </a:prstGeom>
            <a:noFill/>
            <a:ln w="38100" cap="flat">
              <a:solidFill>
                <a:srgbClr val="9EDEFA"/>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028" name="Line"/>
            <p:cNvSpPr/>
            <p:nvPr/>
          </p:nvSpPr>
          <p:spPr>
            <a:xfrm flipV="1">
              <a:off x="640821" y="414299"/>
              <a:ext cx="1" cy="352815"/>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029" name="Line"/>
            <p:cNvSpPr/>
            <p:nvPr/>
          </p:nvSpPr>
          <p:spPr>
            <a:xfrm flipV="1">
              <a:off x="1164441" y="414299"/>
              <a:ext cx="1" cy="352815"/>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030" name="Line"/>
            <p:cNvSpPr/>
            <p:nvPr/>
          </p:nvSpPr>
          <p:spPr>
            <a:xfrm flipV="1">
              <a:off x="1682769" y="414299"/>
              <a:ext cx="1" cy="352815"/>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pic>
          <p:nvPicPr>
            <p:cNvPr id="1031" name="Fuel-Injector-on.gif" descr="Fuel-Injector-on.gif"/>
            <p:cNvPicPr>
              <a:picLocks noChangeAspect="1"/>
            </p:cNvPicPr>
            <p:nvPr/>
          </p:nvPicPr>
          <p:blipFill>
            <a:blip r:embed="rId3"/>
            <a:stretch>
              <a:fillRect/>
            </a:stretch>
          </p:blipFill>
          <p:spPr>
            <a:xfrm>
              <a:off x="44176" y="11833"/>
              <a:ext cx="140278" cy="398767"/>
            </a:xfrm>
            <a:prstGeom prst="rect">
              <a:avLst/>
            </a:prstGeom>
            <a:ln w="12700" cap="flat">
              <a:noFill/>
              <a:miter lim="400000"/>
            </a:ln>
            <a:effectLst/>
          </p:spPr>
        </p:pic>
        <p:pic>
          <p:nvPicPr>
            <p:cNvPr id="1032" name="Fuel-Injector-off.gif" descr="Fuel-Injector-off.gif"/>
            <p:cNvPicPr>
              <a:picLocks noChangeAspect="1"/>
            </p:cNvPicPr>
            <p:nvPr/>
          </p:nvPicPr>
          <p:blipFill>
            <a:blip r:embed="rId4"/>
            <a:srcRect b="5465"/>
            <a:stretch>
              <a:fillRect/>
            </a:stretch>
          </p:blipFill>
          <p:spPr>
            <a:xfrm>
              <a:off x="570670" y="0"/>
              <a:ext cx="140228" cy="358963"/>
            </a:xfrm>
            <a:prstGeom prst="rect">
              <a:avLst/>
            </a:prstGeom>
            <a:ln w="12700" cap="flat">
              <a:noFill/>
              <a:miter lim="400000"/>
            </a:ln>
            <a:effectLst/>
          </p:spPr>
        </p:pic>
        <p:pic>
          <p:nvPicPr>
            <p:cNvPr id="1033" name="Fuel-Injector-off.gif" descr="Fuel-Injector-off.gif"/>
            <p:cNvPicPr>
              <a:picLocks noChangeAspect="1"/>
            </p:cNvPicPr>
            <p:nvPr/>
          </p:nvPicPr>
          <p:blipFill>
            <a:blip r:embed="rId4"/>
            <a:srcRect b="5465"/>
            <a:stretch>
              <a:fillRect/>
            </a:stretch>
          </p:blipFill>
          <p:spPr>
            <a:xfrm>
              <a:off x="1094290" y="0"/>
              <a:ext cx="140227" cy="358963"/>
            </a:xfrm>
            <a:prstGeom prst="rect">
              <a:avLst/>
            </a:prstGeom>
            <a:ln w="12700" cap="flat">
              <a:noFill/>
              <a:miter lim="400000"/>
            </a:ln>
            <a:effectLst/>
          </p:spPr>
        </p:pic>
        <p:pic>
          <p:nvPicPr>
            <p:cNvPr id="1034" name="Fuel-Injector-off.gif" descr="Fuel-Injector-off.gif"/>
            <p:cNvPicPr>
              <a:picLocks noChangeAspect="1"/>
            </p:cNvPicPr>
            <p:nvPr/>
          </p:nvPicPr>
          <p:blipFill>
            <a:blip r:embed="rId4"/>
            <a:srcRect b="5465"/>
            <a:stretch>
              <a:fillRect/>
            </a:stretch>
          </p:blipFill>
          <p:spPr>
            <a:xfrm>
              <a:off x="1612618" y="0"/>
              <a:ext cx="140228" cy="358963"/>
            </a:xfrm>
            <a:prstGeom prst="rect">
              <a:avLst/>
            </a:prstGeom>
            <a:ln w="12700" cap="flat">
              <a:noFill/>
              <a:miter lim="400000"/>
            </a:ln>
            <a:effectLst/>
          </p:spPr>
        </p:pic>
        <p:sp>
          <p:nvSpPr>
            <p:cNvPr id="1035" name="Line"/>
            <p:cNvSpPr/>
            <p:nvPr/>
          </p:nvSpPr>
          <p:spPr>
            <a:xfrm flipH="1">
              <a:off x="512185" y="520157"/>
              <a:ext cx="128637" cy="1"/>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036" name="Line"/>
            <p:cNvSpPr/>
            <p:nvPr/>
          </p:nvSpPr>
          <p:spPr>
            <a:xfrm flipH="1">
              <a:off x="1033195" y="520157"/>
              <a:ext cx="128637" cy="1"/>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037" name="Line"/>
            <p:cNvSpPr/>
            <p:nvPr/>
          </p:nvSpPr>
          <p:spPr>
            <a:xfrm flipH="1">
              <a:off x="1542771" y="520157"/>
              <a:ext cx="128637" cy="1"/>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grpSp>
        <p:nvGrpSpPr>
          <p:cNvPr id="1062" name="Group"/>
          <p:cNvGrpSpPr/>
          <p:nvPr/>
        </p:nvGrpSpPr>
        <p:grpSpPr>
          <a:xfrm>
            <a:off x="4415968" y="2771594"/>
            <a:ext cx="2076509" cy="1143676"/>
            <a:chOff x="0" y="0"/>
            <a:chExt cx="2076507" cy="1143675"/>
          </a:xfrm>
        </p:grpSpPr>
        <p:grpSp>
          <p:nvGrpSpPr>
            <p:cNvPr id="1043" name="Group"/>
            <p:cNvGrpSpPr/>
            <p:nvPr/>
          </p:nvGrpSpPr>
          <p:grpSpPr>
            <a:xfrm>
              <a:off x="169745" y="317073"/>
              <a:ext cx="1906763" cy="826603"/>
              <a:chOff x="0" y="0"/>
              <a:chExt cx="1906762" cy="826602"/>
            </a:xfrm>
          </p:grpSpPr>
          <p:pic>
            <p:nvPicPr>
              <p:cNvPr id="1039" name="ICE-Fuel-system.gif" descr="ICE-Fuel-system.gif"/>
              <p:cNvPicPr>
                <a:picLocks noChangeAspect="1"/>
              </p:cNvPicPr>
              <p:nvPr/>
            </p:nvPicPr>
            <p:blipFill>
              <a:blip r:embed="rId2"/>
              <a:srcRect l="10549" t="15211" r="69787" b="33154"/>
              <a:stretch>
                <a:fillRect/>
              </a:stretch>
            </p:blipFill>
            <p:spPr>
              <a:xfrm>
                <a:off x="0" y="0"/>
                <a:ext cx="371205" cy="826603"/>
              </a:xfrm>
              <a:prstGeom prst="rect">
                <a:avLst/>
              </a:prstGeom>
              <a:ln w="12700" cap="flat">
                <a:noFill/>
                <a:miter lim="400000"/>
              </a:ln>
              <a:effectLst/>
            </p:spPr>
          </p:pic>
          <p:pic>
            <p:nvPicPr>
              <p:cNvPr id="1040" name="ICE-Fuel-system.gif" descr="ICE-Fuel-system.gif"/>
              <p:cNvPicPr>
                <a:picLocks noChangeAspect="1"/>
              </p:cNvPicPr>
              <p:nvPr/>
            </p:nvPicPr>
            <p:blipFill>
              <a:blip r:embed="rId2"/>
              <a:srcRect l="29290" t="15211" r="51635" b="33154"/>
              <a:stretch>
                <a:fillRect/>
              </a:stretch>
            </p:blipFill>
            <p:spPr>
              <a:xfrm>
                <a:off x="518749" y="0"/>
                <a:ext cx="360098" cy="826603"/>
              </a:xfrm>
              <a:prstGeom prst="rect">
                <a:avLst/>
              </a:prstGeom>
              <a:ln w="12700" cap="flat">
                <a:noFill/>
                <a:miter lim="400000"/>
              </a:ln>
              <a:effectLst/>
            </p:spPr>
          </p:pic>
          <p:pic>
            <p:nvPicPr>
              <p:cNvPr id="1041" name="ICE-Fuel-system.gif" descr="ICE-Fuel-system.gif"/>
              <p:cNvPicPr>
                <a:picLocks noChangeAspect="1"/>
              </p:cNvPicPr>
              <p:nvPr/>
            </p:nvPicPr>
            <p:blipFill>
              <a:blip r:embed="rId2"/>
              <a:srcRect l="47751" t="17712" r="33197" b="33154"/>
              <a:stretch>
                <a:fillRect/>
              </a:stretch>
            </p:blipFill>
            <p:spPr>
              <a:xfrm>
                <a:off x="1026463" y="40031"/>
                <a:ext cx="359663" cy="786572"/>
              </a:xfrm>
              <a:prstGeom prst="rect">
                <a:avLst/>
              </a:prstGeom>
              <a:ln w="12700" cap="flat">
                <a:noFill/>
                <a:miter lim="400000"/>
              </a:ln>
              <a:effectLst/>
            </p:spPr>
          </p:pic>
          <p:pic>
            <p:nvPicPr>
              <p:cNvPr id="1042" name="ICE-Fuel-system.gif" descr="ICE-Fuel-system.gif"/>
              <p:cNvPicPr>
                <a:picLocks noChangeAspect="1"/>
              </p:cNvPicPr>
              <p:nvPr/>
            </p:nvPicPr>
            <p:blipFill>
              <a:blip r:embed="rId2"/>
              <a:srcRect l="66738" t="18263" r="13495" b="33154"/>
              <a:stretch>
                <a:fillRect/>
              </a:stretch>
            </p:blipFill>
            <p:spPr>
              <a:xfrm>
                <a:off x="1533597" y="48850"/>
                <a:ext cx="373166" cy="777753"/>
              </a:xfrm>
              <a:prstGeom prst="rect">
                <a:avLst/>
              </a:prstGeom>
              <a:ln w="12700" cap="flat">
                <a:noFill/>
                <a:miter lim="400000"/>
              </a:ln>
              <a:effectLst/>
            </p:spPr>
          </p:pic>
        </p:grpSp>
        <p:grpSp>
          <p:nvGrpSpPr>
            <p:cNvPr id="1048" name="Group"/>
            <p:cNvGrpSpPr/>
            <p:nvPr/>
          </p:nvGrpSpPr>
          <p:grpSpPr>
            <a:xfrm>
              <a:off x="169745" y="309539"/>
              <a:ext cx="1906763" cy="826603"/>
              <a:chOff x="0" y="0"/>
              <a:chExt cx="1906762" cy="826602"/>
            </a:xfrm>
          </p:grpSpPr>
          <p:pic>
            <p:nvPicPr>
              <p:cNvPr id="1044" name="ICE-Fuel-system.gif" descr="ICE-Fuel-system.gif"/>
              <p:cNvPicPr>
                <a:picLocks noChangeAspect="1"/>
              </p:cNvPicPr>
              <p:nvPr/>
            </p:nvPicPr>
            <p:blipFill>
              <a:blip r:embed="rId2"/>
              <a:srcRect l="10549" t="15211" r="69787" b="33154"/>
              <a:stretch>
                <a:fillRect/>
              </a:stretch>
            </p:blipFill>
            <p:spPr>
              <a:xfrm>
                <a:off x="0" y="0"/>
                <a:ext cx="371205" cy="826603"/>
              </a:xfrm>
              <a:prstGeom prst="rect">
                <a:avLst/>
              </a:prstGeom>
              <a:ln w="12700" cap="flat">
                <a:noFill/>
                <a:miter lim="400000"/>
              </a:ln>
              <a:effectLst/>
            </p:spPr>
          </p:pic>
          <p:pic>
            <p:nvPicPr>
              <p:cNvPr id="1045" name="ICE-Fuel-system.gif" descr="ICE-Fuel-system.gif"/>
              <p:cNvPicPr>
                <a:picLocks noChangeAspect="1"/>
              </p:cNvPicPr>
              <p:nvPr/>
            </p:nvPicPr>
            <p:blipFill>
              <a:blip r:embed="rId2"/>
              <a:srcRect l="29290" t="15211" r="51635" b="33154"/>
              <a:stretch>
                <a:fillRect/>
              </a:stretch>
            </p:blipFill>
            <p:spPr>
              <a:xfrm>
                <a:off x="518749" y="0"/>
                <a:ext cx="360098" cy="826603"/>
              </a:xfrm>
              <a:prstGeom prst="rect">
                <a:avLst/>
              </a:prstGeom>
              <a:ln w="12700" cap="flat">
                <a:noFill/>
                <a:miter lim="400000"/>
              </a:ln>
              <a:effectLst/>
            </p:spPr>
          </p:pic>
          <p:pic>
            <p:nvPicPr>
              <p:cNvPr id="1046" name="ICE-Fuel-system.gif" descr="ICE-Fuel-system.gif"/>
              <p:cNvPicPr>
                <a:picLocks noChangeAspect="1"/>
              </p:cNvPicPr>
              <p:nvPr/>
            </p:nvPicPr>
            <p:blipFill>
              <a:blip r:embed="rId2"/>
              <a:srcRect l="47751" t="17712" r="33197" b="33154"/>
              <a:stretch>
                <a:fillRect/>
              </a:stretch>
            </p:blipFill>
            <p:spPr>
              <a:xfrm>
                <a:off x="1026463" y="40031"/>
                <a:ext cx="359663" cy="786572"/>
              </a:xfrm>
              <a:prstGeom prst="rect">
                <a:avLst/>
              </a:prstGeom>
              <a:ln w="12700" cap="flat">
                <a:noFill/>
                <a:miter lim="400000"/>
              </a:ln>
              <a:effectLst/>
            </p:spPr>
          </p:pic>
          <p:pic>
            <p:nvPicPr>
              <p:cNvPr id="1047" name="ICE-Fuel-system.gif" descr="ICE-Fuel-system.gif"/>
              <p:cNvPicPr>
                <a:picLocks noChangeAspect="1"/>
              </p:cNvPicPr>
              <p:nvPr/>
            </p:nvPicPr>
            <p:blipFill>
              <a:blip r:embed="rId2"/>
              <a:srcRect l="66738" t="18263" r="13495" b="33154"/>
              <a:stretch>
                <a:fillRect/>
              </a:stretch>
            </p:blipFill>
            <p:spPr>
              <a:xfrm>
                <a:off x="1533597" y="48850"/>
                <a:ext cx="373166" cy="777753"/>
              </a:xfrm>
              <a:prstGeom prst="rect">
                <a:avLst/>
              </a:prstGeom>
              <a:ln w="12700" cap="flat">
                <a:noFill/>
                <a:miter lim="400000"/>
              </a:ln>
              <a:effectLst/>
            </p:spPr>
          </p:pic>
        </p:grpSp>
        <p:grpSp>
          <p:nvGrpSpPr>
            <p:cNvPr id="1053" name="Group"/>
            <p:cNvGrpSpPr/>
            <p:nvPr/>
          </p:nvGrpSpPr>
          <p:grpSpPr>
            <a:xfrm>
              <a:off x="169745" y="313998"/>
              <a:ext cx="1906763" cy="826603"/>
              <a:chOff x="0" y="0"/>
              <a:chExt cx="1906762" cy="826602"/>
            </a:xfrm>
          </p:grpSpPr>
          <p:pic>
            <p:nvPicPr>
              <p:cNvPr id="1049" name="ICE-Fuel-system.gif" descr="ICE-Fuel-system.gif"/>
              <p:cNvPicPr>
                <a:picLocks noChangeAspect="1"/>
              </p:cNvPicPr>
              <p:nvPr/>
            </p:nvPicPr>
            <p:blipFill>
              <a:blip r:embed="rId2"/>
              <a:srcRect l="10549" t="15211" r="69787" b="33154"/>
              <a:stretch>
                <a:fillRect/>
              </a:stretch>
            </p:blipFill>
            <p:spPr>
              <a:xfrm>
                <a:off x="0" y="0"/>
                <a:ext cx="371205" cy="826603"/>
              </a:xfrm>
              <a:prstGeom prst="rect">
                <a:avLst/>
              </a:prstGeom>
              <a:ln w="12700" cap="flat">
                <a:noFill/>
                <a:miter lim="400000"/>
              </a:ln>
              <a:effectLst/>
            </p:spPr>
          </p:pic>
          <p:pic>
            <p:nvPicPr>
              <p:cNvPr id="1050" name="ICE-Fuel-system.gif" descr="ICE-Fuel-system.gif"/>
              <p:cNvPicPr>
                <a:picLocks noChangeAspect="1"/>
              </p:cNvPicPr>
              <p:nvPr/>
            </p:nvPicPr>
            <p:blipFill>
              <a:blip r:embed="rId2"/>
              <a:srcRect l="29290" t="15211" r="51635" b="33154"/>
              <a:stretch>
                <a:fillRect/>
              </a:stretch>
            </p:blipFill>
            <p:spPr>
              <a:xfrm>
                <a:off x="518749" y="0"/>
                <a:ext cx="360098" cy="826603"/>
              </a:xfrm>
              <a:prstGeom prst="rect">
                <a:avLst/>
              </a:prstGeom>
              <a:ln w="12700" cap="flat">
                <a:noFill/>
                <a:miter lim="400000"/>
              </a:ln>
              <a:effectLst/>
            </p:spPr>
          </p:pic>
          <p:pic>
            <p:nvPicPr>
              <p:cNvPr id="1051" name="ICE-Fuel-system.gif" descr="ICE-Fuel-system.gif"/>
              <p:cNvPicPr>
                <a:picLocks noChangeAspect="1"/>
              </p:cNvPicPr>
              <p:nvPr/>
            </p:nvPicPr>
            <p:blipFill>
              <a:blip r:embed="rId2"/>
              <a:srcRect l="47751" t="17712" r="33197" b="33154"/>
              <a:stretch>
                <a:fillRect/>
              </a:stretch>
            </p:blipFill>
            <p:spPr>
              <a:xfrm>
                <a:off x="1026463" y="40031"/>
                <a:ext cx="359663" cy="786572"/>
              </a:xfrm>
              <a:prstGeom prst="rect">
                <a:avLst/>
              </a:prstGeom>
              <a:ln w="12700" cap="flat">
                <a:noFill/>
                <a:miter lim="400000"/>
              </a:ln>
              <a:effectLst/>
            </p:spPr>
          </p:pic>
          <p:pic>
            <p:nvPicPr>
              <p:cNvPr id="1052" name="ICE-Fuel-system.gif" descr="ICE-Fuel-system.gif"/>
              <p:cNvPicPr>
                <a:picLocks noChangeAspect="1"/>
              </p:cNvPicPr>
              <p:nvPr/>
            </p:nvPicPr>
            <p:blipFill>
              <a:blip r:embed="rId2"/>
              <a:srcRect l="66738" t="18263" r="13495" b="33154"/>
              <a:stretch>
                <a:fillRect/>
              </a:stretch>
            </p:blipFill>
            <p:spPr>
              <a:xfrm>
                <a:off x="1533597" y="48850"/>
                <a:ext cx="373166" cy="777753"/>
              </a:xfrm>
              <a:prstGeom prst="rect">
                <a:avLst/>
              </a:prstGeom>
              <a:ln w="12700" cap="flat">
                <a:noFill/>
                <a:miter lim="400000"/>
              </a:ln>
              <a:effectLst/>
            </p:spPr>
          </p:pic>
        </p:grpSp>
        <p:pic>
          <p:nvPicPr>
            <p:cNvPr id="1054" name="Fuel-Injector-on.gif" descr="Fuel-Injector-on.gif"/>
            <p:cNvPicPr>
              <a:picLocks noChangeAspect="1"/>
            </p:cNvPicPr>
            <p:nvPr/>
          </p:nvPicPr>
          <p:blipFill>
            <a:blip r:embed="rId3"/>
            <a:stretch>
              <a:fillRect/>
            </a:stretch>
          </p:blipFill>
          <p:spPr>
            <a:xfrm rot="19800000">
              <a:off x="89241" y="8259"/>
              <a:ext cx="138642" cy="394115"/>
            </a:xfrm>
            <a:prstGeom prst="rect">
              <a:avLst/>
            </a:prstGeom>
            <a:ln w="12700" cap="flat">
              <a:noFill/>
              <a:miter lim="400000"/>
            </a:ln>
            <a:effectLst/>
          </p:spPr>
        </p:pic>
        <p:pic>
          <p:nvPicPr>
            <p:cNvPr id="1055" name="Fuel-Injector-off.gif" descr="Fuel-Injector-off.gif"/>
            <p:cNvPicPr>
              <a:picLocks noChangeAspect="1"/>
            </p:cNvPicPr>
            <p:nvPr/>
          </p:nvPicPr>
          <p:blipFill>
            <a:blip r:embed="rId4"/>
            <a:srcRect b="5465"/>
            <a:stretch>
              <a:fillRect/>
            </a:stretch>
          </p:blipFill>
          <p:spPr>
            <a:xfrm rot="19800000">
              <a:off x="609127" y="27943"/>
              <a:ext cx="138592" cy="354777"/>
            </a:xfrm>
            <a:prstGeom prst="rect">
              <a:avLst/>
            </a:prstGeom>
            <a:ln w="12700" cap="flat">
              <a:noFill/>
              <a:miter lim="400000"/>
            </a:ln>
            <a:effectLst/>
          </p:spPr>
        </p:pic>
        <p:pic>
          <p:nvPicPr>
            <p:cNvPr id="1056" name="Fuel-Injector-off.gif" descr="Fuel-Injector-off.gif"/>
            <p:cNvPicPr>
              <a:picLocks noChangeAspect="1"/>
            </p:cNvPicPr>
            <p:nvPr/>
          </p:nvPicPr>
          <p:blipFill>
            <a:blip r:embed="rId4"/>
            <a:srcRect b="5465"/>
            <a:stretch>
              <a:fillRect/>
            </a:stretch>
          </p:blipFill>
          <p:spPr>
            <a:xfrm rot="19800000">
              <a:off x="1119200" y="27943"/>
              <a:ext cx="138592" cy="354777"/>
            </a:xfrm>
            <a:prstGeom prst="rect">
              <a:avLst/>
            </a:prstGeom>
            <a:ln w="12700" cap="flat">
              <a:noFill/>
              <a:miter lim="400000"/>
            </a:ln>
            <a:effectLst/>
          </p:spPr>
        </p:pic>
        <p:pic>
          <p:nvPicPr>
            <p:cNvPr id="1057" name="Fuel-Injector-off.gif" descr="Fuel-Injector-off.gif"/>
            <p:cNvPicPr>
              <a:picLocks noChangeAspect="1"/>
            </p:cNvPicPr>
            <p:nvPr/>
          </p:nvPicPr>
          <p:blipFill>
            <a:blip r:embed="rId4"/>
            <a:srcRect b="5465"/>
            <a:stretch>
              <a:fillRect/>
            </a:stretch>
          </p:blipFill>
          <p:spPr>
            <a:xfrm rot="19800000">
              <a:off x="1639814" y="27943"/>
              <a:ext cx="138591" cy="354777"/>
            </a:xfrm>
            <a:prstGeom prst="rect">
              <a:avLst/>
            </a:prstGeom>
            <a:ln w="12700" cap="flat">
              <a:noFill/>
              <a:miter lim="400000"/>
            </a:ln>
            <a:effectLst/>
          </p:spPr>
        </p:pic>
        <p:sp>
          <p:nvSpPr>
            <p:cNvPr id="1058" name="Line"/>
            <p:cNvSpPr/>
            <p:nvPr/>
          </p:nvSpPr>
          <p:spPr>
            <a:xfrm flipH="1">
              <a:off x="126659" y="468774"/>
              <a:ext cx="149666" cy="1"/>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059" name="Line"/>
            <p:cNvSpPr/>
            <p:nvPr/>
          </p:nvSpPr>
          <p:spPr>
            <a:xfrm flipH="1">
              <a:off x="654009" y="468774"/>
              <a:ext cx="149665" cy="1"/>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060" name="Line"/>
            <p:cNvSpPr/>
            <p:nvPr/>
          </p:nvSpPr>
          <p:spPr>
            <a:xfrm flipH="1">
              <a:off x="1158757" y="468774"/>
              <a:ext cx="149666" cy="1"/>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061" name="Line"/>
            <p:cNvSpPr/>
            <p:nvPr/>
          </p:nvSpPr>
          <p:spPr>
            <a:xfrm flipH="1">
              <a:off x="1678573" y="468774"/>
              <a:ext cx="149665" cy="1"/>
            </a:xfrm>
            <a:prstGeom prst="line">
              <a:avLst/>
            </a:prstGeom>
            <a:noFill/>
            <a:ln w="38100" cap="flat">
              <a:solidFill>
                <a:srgbClr val="FFFF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
        <p:nvSpPr>
          <p:cNvPr id="1063" name="Rectangle 3"/>
          <p:cNvSpPr txBox="1"/>
          <p:nvPr/>
        </p:nvSpPr>
        <p:spPr>
          <a:xfrm>
            <a:off x="107567" y="2682709"/>
            <a:ext cx="4236065" cy="144253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279400" algn="l"/>
                <a:tab pos="6223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GDI</a:t>
            </a:r>
            <a:r>
              <a:t> = Gasoline Direct Injection </a:t>
            </a:r>
          </a:p>
          <a:p>
            <a:pPr>
              <a:spcBef>
                <a:spcPts val="400"/>
              </a:spcBef>
              <a:tabLst>
                <a:tab pos="279400" algn="l"/>
                <a:tab pos="6223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279400" algn="l"/>
                <a:tab pos="6223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also called:					=</a:t>
            </a:r>
          </a:p>
          <a:p>
            <a:pPr>
              <a:spcBef>
                <a:spcPts val="400"/>
              </a:spcBef>
              <a:tabLst>
                <a:tab pos="279400" algn="l"/>
                <a:tab pos="622300" algn="l"/>
                <a:tab pos="1473200" algn="l"/>
                <a:tab pos="1930400" algn="l"/>
                <a:tab pos="2387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279400" algn="l"/>
                <a:tab pos="6223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a:t>
            </a:r>
            <a:r>
              <a:rPr b="1">
                <a:solidFill>
                  <a:srgbClr val="FBC901"/>
                </a:solidFill>
              </a:rPr>
              <a:t>SIDI</a:t>
            </a:r>
            <a:r>
              <a:t> = Spark Ignited Direct Injection </a:t>
            </a:r>
          </a:p>
        </p:txBody>
      </p:sp>
      <p:sp>
        <p:nvSpPr>
          <p:cNvPr id="1064" name="Rectangle 3"/>
          <p:cNvSpPr txBox="1"/>
          <p:nvPr/>
        </p:nvSpPr>
        <p:spPr>
          <a:xfrm>
            <a:off x="6718802" y="1222376"/>
            <a:ext cx="291202" cy="41195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lvl1pPr>
          </a:lstStyle>
          <a:p>
            <a:r>
              <a:t>=</a:t>
            </a:r>
          </a:p>
        </p:txBody>
      </p:sp>
      <p:sp>
        <p:nvSpPr>
          <p:cNvPr id="1065" name="Rectangle 3"/>
          <p:cNvSpPr txBox="1"/>
          <p:nvPr/>
        </p:nvSpPr>
        <p:spPr>
          <a:xfrm>
            <a:off x="6718802" y="3137453"/>
            <a:ext cx="291202" cy="41195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lvl1pPr>
          </a:lstStyle>
          <a:p>
            <a:r>
              <a:t>=</a:t>
            </a:r>
          </a:p>
        </p:txBody>
      </p:sp>
      <p:pic>
        <p:nvPicPr>
          <p:cNvPr id="1066" name="Image" descr="Image"/>
          <p:cNvPicPr>
            <a:picLocks noChangeAspect="1"/>
          </p:cNvPicPr>
          <p:nvPr/>
        </p:nvPicPr>
        <p:blipFill>
          <a:blip r:embed="rId5"/>
          <a:stretch>
            <a:fillRect/>
          </a:stretch>
        </p:blipFill>
        <p:spPr>
          <a:xfrm flipH="1">
            <a:off x="7383730" y="656753"/>
            <a:ext cx="1420481" cy="1607797"/>
          </a:xfrm>
          <a:prstGeom prst="rect">
            <a:avLst/>
          </a:prstGeom>
          <a:ln w="12700">
            <a:miter lim="400000"/>
          </a:ln>
        </p:spPr>
      </p:pic>
      <p:pic>
        <p:nvPicPr>
          <p:cNvPr id="1067" name="Image" descr="Image"/>
          <p:cNvPicPr>
            <a:picLocks noChangeAspect="1"/>
          </p:cNvPicPr>
          <p:nvPr/>
        </p:nvPicPr>
        <p:blipFill>
          <a:blip r:embed="rId6"/>
          <a:stretch>
            <a:fillRect/>
          </a:stretch>
        </p:blipFill>
        <p:spPr>
          <a:xfrm flipH="1">
            <a:off x="7352769" y="2482383"/>
            <a:ext cx="1446497" cy="1607797"/>
          </a:xfrm>
          <a:prstGeom prst="rect">
            <a:avLst/>
          </a:prstGeom>
          <a:ln w="12700">
            <a:miter lim="400000"/>
          </a:ln>
        </p:spPr>
      </p:pic>
      <p:sp>
        <p:nvSpPr>
          <p:cNvPr id="1068" name="Rectangle 3"/>
          <p:cNvSpPr txBox="1"/>
          <p:nvPr/>
        </p:nvSpPr>
        <p:spPr>
          <a:xfrm>
            <a:off x="132967" y="4346409"/>
            <a:ext cx="6999260" cy="184029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FSI</a:t>
            </a:r>
            <a:r>
              <a:t> = Fuel Stratified Injection = </a:t>
            </a:r>
            <a:r>
              <a:rPr b="1">
                <a:solidFill>
                  <a:srgbClr val="FBC901"/>
                </a:solidFill>
              </a:rPr>
              <a:t>CGI</a:t>
            </a:r>
            <a:r>
              <a:t> = Charged Gasoline Injection</a:t>
            </a:r>
          </a:p>
          <a:p>
            <a:pPr>
              <a:tabLst>
                <a:tab pos="444500" algn="l"/>
                <a:tab pos="1016000" algn="l"/>
                <a:tab pos="1473200" algn="l"/>
                <a:tab pos="1930400" algn="l"/>
                <a:tab pos="2387600" algn="l"/>
              </a:tabLst>
              <a:defRPr sz="1000" b="0">
                <a:solidFill>
                  <a:srgbClr val="FFFFFF"/>
                </a:solidFill>
                <a:effectLst>
                  <a:outerShdw blurRad="38100" dist="38100" dir="2700000" rotWithShape="0">
                    <a:srgbClr val="000000"/>
                  </a:outerShdw>
                </a:effectLst>
                <a:latin typeface="+mn-lt"/>
                <a:ea typeface="+mn-ea"/>
                <a:cs typeface="+mn-cs"/>
                <a:sym typeface="Arial"/>
              </a:defRPr>
            </a:pPr>
            <a:endParaRPr/>
          </a:p>
          <a:p>
            <a:pPr>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Injector &amp; intake valve(s) are designed such that </a:t>
            </a:r>
            <a:r>
              <a:rPr b="1"/>
              <a:t>near the spark</a:t>
            </a:r>
          </a:p>
          <a:p>
            <a:pPr>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rPr b="1"/>
              <a:t>plug</a:t>
            </a:r>
            <a:r>
              <a:t> fuel air mix is "richer" in fuel (and thus more readily ignited)</a:t>
            </a:r>
          </a:p>
          <a:p>
            <a:pPr>
              <a:tabLst>
                <a:tab pos="444500" algn="l"/>
                <a:tab pos="1016000" algn="l"/>
                <a:tab pos="1473200" algn="l"/>
                <a:tab pos="1930400" algn="l"/>
                <a:tab pos="2387600" algn="l"/>
              </a:tabLst>
              <a:defRPr sz="1100" b="0">
                <a:solidFill>
                  <a:srgbClr val="FFFFFF"/>
                </a:solidFill>
                <a:effectLst>
                  <a:outerShdw blurRad="38100" dist="38100" dir="2700000" rotWithShape="0">
                    <a:srgbClr val="000000"/>
                  </a:outerShdw>
                </a:effectLst>
                <a:latin typeface="+mn-lt"/>
                <a:ea typeface="+mn-ea"/>
                <a:cs typeface="+mn-cs"/>
                <a:sym typeface="Arial"/>
              </a:defRPr>
            </a:pPr>
            <a:endParaRPr/>
          </a:p>
          <a:p>
            <a:pPr>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But such that fuel mix lower down is "leaner" (i.e., having an excess of air / oxygen) promoting more complete &amp; cleaner combustion</a:t>
            </a:r>
          </a:p>
        </p:txBody>
      </p:sp>
      <p:sp>
        <p:nvSpPr>
          <p:cNvPr id="1069" name="Figures:…"/>
          <p:cNvSpPr txBox="1"/>
          <p:nvPr/>
        </p:nvSpPr>
        <p:spPr>
          <a:xfrm>
            <a:off x="342989" y="6208046"/>
            <a:ext cx="6282105" cy="59939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p>
            <a:pPr algn="ctr" defTabSz="804672">
              <a:defRPr sz="1144" b="0" i="1">
                <a:solidFill>
                  <a:srgbClr val="059797"/>
                </a:solidFill>
                <a:effectLst>
                  <a:outerShdw blurRad="33528" dist="33528" dir="2700000" rotWithShape="0">
                    <a:srgbClr val="000000"/>
                  </a:outerShdw>
                </a:effectLst>
                <a:latin typeface="+mn-lt"/>
                <a:ea typeface="+mn-ea"/>
                <a:cs typeface="+mn-cs"/>
                <a:sym typeface="Arial"/>
              </a:defRPr>
            </a:pPr>
            <a:r>
              <a:t>Figures:</a:t>
            </a:r>
          </a:p>
          <a:p>
            <a:pPr algn="ctr" defTabSz="804672">
              <a:defRPr sz="1144" b="0" i="1">
                <a:solidFill>
                  <a:srgbClr val="059797"/>
                </a:solidFill>
                <a:effectLst>
                  <a:outerShdw blurRad="33528" dist="33528" dir="2700000" rotWithShape="0">
                    <a:srgbClr val="000000"/>
                  </a:outerShdw>
                </a:effectLst>
                <a:latin typeface="+mn-lt"/>
                <a:ea typeface="+mn-ea"/>
                <a:cs typeface="+mn-cs"/>
                <a:sym typeface="Arial"/>
              </a:defRPr>
            </a:pPr>
            <a:r>
              <a:t>Right top/middle: https://autoportal.com/articles/what-is-gdi-fsi-cgi-sidi-direct-injection-6965.html</a:t>
            </a:r>
          </a:p>
          <a:p>
            <a:pPr algn="ctr" defTabSz="804672">
              <a:defRPr sz="1144" b="0" i="1">
                <a:solidFill>
                  <a:srgbClr val="059797"/>
                </a:solidFill>
                <a:effectLst>
                  <a:outerShdw blurRad="33528" dist="33528" dir="2700000" rotWithShape="0">
                    <a:srgbClr val="000000"/>
                  </a:outerShdw>
                </a:effectLst>
                <a:latin typeface="+mn-lt"/>
                <a:ea typeface="+mn-ea"/>
                <a:cs typeface="+mn-cs"/>
                <a:sym typeface="Arial"/>
              </a:defRPr>
            </a:pPr>
            <a:r>
              <a:t>Right bottom: https://automobile.fandom.com/wiki/Fuel_Stratified_Injection</a:t>
            </a:r>
          </a:p>
        </p:txBody>
      </p:sp>
      <p:pic>
        <p:nvPicPr>
          <p:cNvPr id="1070" name="Image" descr="Image"/>
          <p:cNvPicPr>
            <a:picLocks noChangeAspect="1"/>
          </p:cNvPicPr>
          <p:nvPr/>
        </p:nvPicPr>
        <p:blipFill>
          <a:blip r:embed="rId7"/>
          <a:stretch>
            <a:fillRect/>
          </a:stretch>
        </p:blipFill>
        <p:spPr>
          <a:xfrm>
            <a:off x="7154057" y="4366341"/>
            <a:ext cx="1893895" cy="2130632"/>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Rectangle 2"/>
          <p:cNvSpPr txBox="1">
            <a:spLocks noGrp="1"/>
          </p:cNvSpPr>
          <p:nvPr>
            <p:ph type="title"/>
          </p:nvPr>
        </p:nvSpPr>
        <p:spPr>
          <a:xfrm>
            <a:off x="304800" y="76199"/>
            <a:ext cx="8534400" cy="410652"/>
          </a:xfrm>
          <a:prstGeom prst="rect">
            <a:avLst/>
          </a:prstGeom>
        </p:spPr>
        <p:txBody>
          <a:bodyPr/>
          <a:lstStyle/>
          <a:p>
            <a:r>
              <a:t>But the important takeaways about Fuel Injection are that:</a:t>
            </a:r>
          </a:p>
        </p:txBody>
      </p:sp>
      <p:sp>
        <p:nvSpPr>
          <p:cNvPr id="1073" name="Rectangle 3"/>
          <p:cNvSpPr txBox="1">
            <a:spLocks noGrp="1"/>
          </p:cNvSpPr>
          <p:nvPr>
            <p:ph type="body" idx="1"/>
          </p:nvPr>
        </p:nvSpPr>
        <p:spPr>
          <a:xfrm>
            <a:off x="127000" y="566706"/>
            <a:ext cx="8890000" cy="6147209"/>
          </a:xfrm>
          <a:prstGeom prst="rect">
            <a:avLst/>
          </a:prstGeom>
        </p:spPr>
        <p:txBody>
          <a:bodyPr/>
          <a:lstStyle/>
          <a:p>
            <a:pPr defTabSz="868680">
              <a:tabLst>
                <a:tab pos="419100" algn="l"/>
                <a:tab pos="965200" algn="l"/>
                <a:tab pos="1397000" algn="l"/>
                <a:tab pos="1828800" algn="l"/>
                <a:tab pos="2260600" algn="l"/>
              </a:tabLst>
              <a:defRPr sz="1710">
                <a:effectLst>
                  <a:outerShdw blurRad="36195" dist="36195" dir="2700000" rotWithShape="0">
                    <a:srgbClr val="000000"/>
                  </a:outerShdw>
                </a:effectLst>
              </a:defRPr>
            </a:pPr>
            <a:r>
              <a:t>In the most advanced SI-ICEs, gasoline is now injected </a:t>
            </a:r>
            <a:r>
              <a:rPr b="1"/>
              <a:t>directly</a:t>
            </a:r>
            <a:r>
              <a:t> into the cylinder,</a:t>
            </a:r>
          </a:p>
          <a:p>
            <a:pPr defTabSz="868680">
              <a:tabLst>
                <a:tab pos="419100" algn="l"/>
                <a:tab pos="965200" algn="l"/>
                <a:tab pos="1397000" algn="l"/>
                <a:tab pos="1828800" algn="l"/>
                <a:tab pos="2260600" algn="l"/>
              </a:tabLst>
              <a:defRPr sz="570">
                <a:effectLst>
                  <a:outerShdw blurRad="36195" dist="36195" dir="2700000" rotWithShape="0">
                    <a:srgbClr val="000000"/>
                  </a:outerShdw>
                </a:effectLst>
              </a:defRPr>
            </a:pPr>
            <a:endParaRPr/>
          </a:p>
          <a:p>
            <a:pPr defTabSz="868680">
              <a:tabLst>
                <a:tab pos="419100" algn="l"/>
                <a:tab pos="965200" algn="l"/>
                <a:tab pos="1397000" algn="l"/>
                <a:tab pos="1828800" algn="l"/>
                <a:tab pos="2260600" algn="l"/>
              </a:tabLst>
              <a:defRPr sz="1710">
                <a:effectLst>
                  <a:outerShdw blurRad="36195" dist="36195" dir="2700000" rotWithShape="0">
                    <a:srgbClr val="000000"/>
                  </a:outerShdw>
                </a:effectLst>
              </a:defRPr>
            </a:pPr>
            <a:r>
              <a:t>	just as diesel fuel is injected directly into the cylinders of Diesel Engines</a:t>
            </a:r>
          </a:p>
          <a:p>
            <a:pPr defTabSz="868680">
              <a:tabLst>
                <a:tab pos="419100" algn="l"/>
                <a:tab pos="965200" algn="l"/>
                <a:tab pos="1397000" algn="l"/>
                <a:tab pos="1828800" algn="l"/>
                <a:tab pos="2260600" algn="l"/>
              </a:tabLst>
              <a:defRPr sz="1140">
                <a:effectLst>
                  <a:outerShdw blurRad="36195" dist="36195" dir="2700000" rotWithShape="0">
                    <a:srgbClr val="000000"/>
                  </a:outerShdw>
                </a:effectLst>
              </a:defRPr>
            </a:pPr>
            <a:endParaRPr/>
          </a:p>
          <a:p>
            <a:pPr defTabSz="868680">
              <a:tabLst>
                <a:tab pos="419100" algn="l"/>
                <a:tab pos="965200" algn="l"/>
                <a:tab pos="1397000" algn="l"/>
                <a:tab pos="1828800" algn="l"/>
                <a:tab pos="2260600" algn="l"/>
              </a:tabLst>
              <a:defRPr sz="1710">
                <a:effectLst>
                  <a:outerShdw blurRad="36195" dist="36195" dir="2700000" rotWithShape="0">
                    <a:srgbClr val="000000"/>
                  </a:outerShdw>
                </a:effectLst>
              </a:defRPr>
            </a:pPr>
            <a:r>
              <a:t>But Fuel Injected gasoline SI-ICE's still require the use of spark plug ignition</a:t>
            </a:r>
          </a:p>
          <a:p>
            <a:pPr defTabSz="868680">
              <a:tabLst>
                <a:tab pos="419100" algn="l"/>
                <a:tab pos="965200" algn="l"/>
                <a:tab pos="1397000" algn="l"/>
                <a:tab pos="1828800" algn="l"/>
                <a:tab pos="2260600" algn="l"/>
              </a:tabLst>
              <a:defRPr sz="1140">
                <a:effectLst>
                  <a:outerShdw blurRad="36195" dist="36195" dir="2700000" rotWithShape="0">
                    <a:srgbClr val="000000"/>
                  </a:outerShdw>
                </a:effectLst>
              </a:defRPr>
            </a:pPr>
            <a:endParaRPr/>
          </a:p>
          <a:p>
            <a:pPr defTabSz="868680">
              <a:tabLst>
                <a:tab pos="419100" algn="l"/>
                <a:tab pos="965200" algn="l"/>
                <a:tab pos="1397000" algn="l"/>
                <a:tab pos="1828800" algn="l"/>
                <a:tab pos="2260600" algn="l"/>
              </a:tabLst>
              <a:defRPr sz="1710">
                <a:effectLst>
                  <a:outerShdw blurRad="36195" dist="36195" dir="2700000" rotWithShape="0">
                    <a:srgbClr val="000000"/>
                  </a:outerShdw>
                </a:effectLst>
              </a:defRPr>
            </a:pPr>
            <a:r>
              <a:t>While Diesel engines instead rely upon auto-ignition,</a:t>
            </a:r>
          </a:p>
          <a:p>
            <a:pPr defTabSz="868680">
              <a:tabLst>
                <a:tab pos="419100" algn="l"/>
                <a:tab pos="965200" algn="l"/>
                <a:tab pos="1397000" algn="l"/>
                <a:tab pos="1828800" algn="l"/>
                <a:tab pos="2260600" algn="l"/>
              </a:tabLst>
              <a:defRPr sz="570">
                <a:effectLst>
                  <a:outerShdw blurRad="36195" dist="36195" dir="2700000" rotWithShape="0">
                    <a:srgbClr val="000000"/>
                  </a:outerShdw>
                </a:effectLst>
              </a:defRPr>
            </a:pPr>
            <a:endParaRPr/>
          </a:p>
          <a:p>
            <a:pPr defTabSz="868680">
              <a:tabLst>
                <a:tab pos="419100" algn="l"/>
                <a:tab pos="965200" algn="l"/>
                <a:tab pos="1397000" algn="l"/>
                <a:tab pos="1828800" algn="l"/>
                <a:tab pos="2260600" algn="l"/>
              </a:tabLst>
              <a:defRPr sz="1710">
                <a:effectLst>
                  <a:outerShdw blurRad="36195" dist="36195" dir="2700000" rotWithShape="0">
                    <a:srgbClr val="000000"/>
                  </a:outerShdw>
                </a:effectLst>
              </a:defRPr>
            </a:pPr>
            <a:r>
              <a:t>	as enabled by their cylinder's greater compression and thus higher air heating which,</a:t>
            </a:r>
          </a:p>
          <a:p>
            <a:pPr defTabSz="868680">
              <a:tabLst>
                <a:tab pos="419100" algn="l"/>
                <a:tab pos="965200" algn="l"/>
                <a:tab pos="1397000" algn="l"/>
                <a:tab pos="1828800" algn="l"/>
                <a:tab pos="2260600" algn="l"/>
              </a:tabLst>
              <a:defRPr sz="570">
                <a:effectLst>
                  <a:outerShdw blurRad="36195" dist="36195" dir="2700000" rotWithShape="0">
                    <a:srgbClr val="000000"/>
                  </a:outerShdw>
                </a:effectLst>
              </a:defRPr>
            </a:pPr>
            <a:endParaRPr/>
          </a:p>
          <a:p>
            <a:pPr defTabSz="868680">
              <a:tabLst>
                <a:tab pos="419100" algn="l"/>
                <a:tab pos="965200" algn="l"/>
                <a:tab pos="1397000" algn="l"/>
                <a:tab pos="1828800" algn="l"/>
                <a:tab pos="2260600" algn="l"/>
              </a:tabLst>
              <a:defRPr sz="1710">
                <a:effectLst>
                  <a:outerShdw blurRad="36195" dist="36195" dir="2700000" rotWithShape="0">
                    <a:srgbClr val="000000"/>
                  </a:outerShdw>
                </a:effectLst>
              </a:defRPr>
            </a:pPr>
            <a:r>
              <a:t>		for their more combustible diesel fuels, enables auto-ignition</a:t>
            </a:r>
          </a:p>
          <a:p>
            <a:pPr defTabSz="868680">
              <a:tabLst>
                <a:tab pos="419100" algn="l"/>
                <a:tab pos="965200" algn="l"/>
                <a:tab pos="1397000" algn="l"/>
                <a:tab pos="1828800" algn="l"/>
                <a:tab pos="2260600" algn="l"/>
              </a:tabLst>
              <a:defRPr sz="1140">
                <a:effectLst>
                  <a:outerShdw blurRad="36195" dist="36195" dir="2700000" rotWithShape="0">
                    <a:srgbClr val="000000"/>
                  </a:outerShdw>
                </a:effectLst>
              </a:defRPr>
            </a:pPr>
            <a:endParaRPr/>
          </a:p>
          <a:p>
            <a:pPr defTabSz="868680">
              <a:tabLst>
                <a:tab pos="419100" algn="l"/>
                <a:tab pos="965200" algn="l"/>
                <a:tab pos="1397000" algn="l"/>
                <a:tab pos="1828800" algn="l"/>
                <a:tab pos="2260600" algn="l"/>
              </a:tabLst>
              <a:defRPr sz="1710">
                <a:effectLst>
                  <a:outerShdw blurRad="36195" dist="36195" dir="2700000" rotWithShape="0">
                    <a:srgbClr val="000000"/>
                  </a:outerShdw>
                </a:effectLst>
              </a:defRPr>
            </a:pPr>
            <a:r>
              <a:t>But in gasoline SI-ICEs, Fuel Injection DOEs enhance fuel vaporization, </a:t>
            </a:r>
          </a:p>
          <a:p>
            <a:pPr defTabSz="868680">
              <a:tabLst>
                <a:tab pos="419100" algn="l"/>
                <a:tab pos="965200" algn="l"/>
                <a:tab pos="1397000" algn="l"/>
                <a:tab pos="1828800" algn="l"/>
                <a:tab pos="2260600" algn="l"/>
              </a:tabLst>
              <a:defRPr sz="475">
                <a:effectLst>
                  <a:outerShdw blurRad="36195" dist="36195" dir="2700000" rotWithShape="0">
                    <a:srgbClr val="000000"/>
                  </a:outerShdw>
                </a:effectLst>
              </a:defRPr>
            </a:pPr>
            <a:endParaRPr/>
          </a:p>
          <a:p>
            <a:pPr defTabSz="868680">
              <a:tabLst>
                <a:tab pos="419100" algn="l"/>
                <a:tab pos="965200" algn="l"/>
                <a:tab pos="1397000" algn="l"/>
                <a:tab pos="1828800" algn="l"/>
                <a:tab pos="2260600" algn="l"/>
              </a:tabLst>
              <a:defRPr sz="1710">
                <a:effectLst>
                  <a:outerShdw blurRad="36195" dist="36195" dir="2700000" rotWithShape="0">
                    <a:srgbClr val="000000"/>
                  </a:outerShdw>
                </a:effectLst>
              </a:defRPr>
            </a:pPr>
            <a:r>
              <a:t>	especially when that injection is directly into the cylinders, </a:t>
            </a:r>
          </a:p>
          <a:p>
            <a:pPr defTabSz="868680">
              <a:tabLst>
                <a:tab pos="419100" algn="l"/>
                <a:tab pos="965200" algn="l"/>
                <a:tab pos="1397000" algn="l"/>
                <a:tab pos="1828800" algn="l"/>
                <a:tab pos="2260600" algn="l"/>
              </a:tabLst>
              <a:defRPr sz="570">
                <a:effectLst>
                  <a:outerShdw blurRad="36195" dist="36195" dir="2700000" rotWithShape="0">
                    <a:srgbClr val="000000"/>
                  </a:outerShdw>
                </a:effectLst>
              </a:defRPr>
            </a:pPr>
            <a:endParaRPr/>
          </a:p>
          <a:p>
            <a:pPr defTabSz="868680">
              <a:tabLst>
                <a:tab pos="419100" algn="l"/>
                <a:tab pos="965200" algn="l"/>
                <a:tab pos="1397000" algn="l"/>
                <a:tab pos="1828800" algn="l"/>
                <a:tab pos="2260600" algn="l"/>
              </a:tabLst>
              <a:defRPr sz="1710">
                <a:effectLst>
                  <a:outerShdw blurRad="36195" dist="36195" dir="2700000" rotWithShape="0">
                    <a:srgbClr val="000000"/>
                  </a:outerShdw>
                </a:effectLst>
              </a:defRPr>
            </a:pPr>
            <a:r>
              <a:t>		which also allows for sophisticated fuel-saving / pollution-reduction strategies </a:t>
            </a:r>
          </a:p>
          <a:p>
            <a:pPr defTabSz="868680">
              <a:tabLst>
                <a:tab pos="419100" algn="l"/>
                <a:tab pos="965200" algn="l"/>
                <a:tab pos="1397000" algn="l"/>
                <a:tab pos="1828800" algn="l"/>
                <a:tab pos="2260600" algn="l"/>
              </a:tabLst>
              <a:defRPr sz="570">
                <a:effectLst>
                  <a:outerShdw blurRad="36195" dist="36195" dir="2700000" rotWithShape="0">
                    <a:srgbClr val="000000"/>
                  </a:outerShdw>
                </a:effectLst>
              </a:defRPr>
            </a:pPr>
            <a:endParaRPr/>
          </a:p>
          <a:p>
            <a:pPr defTabSz="868680">
              <a:tabLst>
                <a:tab pos="419100" algn="l"/>
                <a:tab pos="965200" algn="l"/>
                <a:tab pos="1397000" algn="l"/>
                <a:tab pos="1828800" algn="l"/>
                <a:tab pos="2260600" algn="l"/>
              </a:tabLst>
              <a:defRPr sz="1710">
                <a:effectLst>
                  <a:outerShdw blurRad="36195" dist="36195" dir="2700000" rotWithShape="0">
                    <a:srgbClr val="000000"/>
                  </a:outerShdw>
                </a:effectLst>
              </a:defRPr>
            </a:pPr>
            <a:r>
              <a:t>			such as non-uniform "stratified" fuel-air mixtures</a:t>
            </a:r>
          </a:p>
          <a:p>
            <a:pPr defTabSz="868680">
              <a:tabLst>
                <a:tab pos="419100" algn="l"/>
                <a:tab pos="965200" algn="l"/>
                <a:tab pos="1397000" algn="l"/>
                <a:tab pos="1828800" algn="l"/>
                <a:tab pos="2260600" algn="l"/>
              </a:tabLst>
              <a:defRPr sz="1710">
                <a:effectLst>
                  <a:outerShdw blurRad="36195" dist="36195" dir="2700000" rotWithShape="0">
                    <a:srgbClr val="000000"/>
                  </a:outerShdw>
                </a:effectLst>
              </a:defRPr>
            </a:pPr>
            <a:endParaRPr/>
          </a:p>
          <a:p>
            <a:pPr algn="ctr" defTabSz="868680">
              <a:tabLst>
                <a:tab pos="419100" algn="l"/>
                <a:tab pos="965200" algn="l"/>
                <a:tab pos="1397000" algn="l"/>
                <a:tab pos="1828800" algn="l"/>
                <a:tab pos="2260600" algn="l"/>
              </a:tabLst>
              <a:defRPr sz="1710">
                <a:effectLst>
                  <a:outerShdw blurRad="36195" dist="36195" dir="2700000" rotWithShape="0">
                    <a:srgbClr val="000000"/>
                  </a:outerShdw>
                </a:effectLst>
              </a:defRPr>
            </a:pPr>
            <a:r>
              <a:rPr b="1"/>
              <a:t>However:</a:t>
            </a:r>
          </a:p>
          <a:p>
            <a:pPr algn="ctr" defTabSz="868680">
              <a:tabLst>
                <a:tab pos="419100" algn="l"/>
                <a:tab pos="965200" algn="l"/>
                <a:tab pos="1397000" algn="l"/>
                <a:tab pos="1828800" algn="l"/>
                <a:tab pos="2260600" algn="l"/>
              </a:tabLst>
              <a:defRPr sz="665">
                <a:effectLst>
                  <a:outerShdw blurRad="36195" dist="36195" dir="2700000" rotWithShape="0">
                    <a:srgbClr val="000000"/>
                  </a:outerShdw>
                </a:effectLst>
              </a:defRPr>
            </a:pPr>
            <a:endParaRPr b="1"/>
          </a:p>
          <a:p>
            <a:pPr algn="ctr" defTabSz="868680">
              <a:tabLst>
                <a:tab pos="419100" algn="l"/>
                <a:tab pos="965200" algn="l"/>
                <a:tab pos="1397000" algn="l"/>
                <a:tab pos="1828800" algn="l"/>
                <a:tab pos="2260600" algn="l"/>
              </a:tabLst>
              <a:defRPr sz="1710">
                <a:effectLst>
                  <a:outerShdw blurRad="36195" dist="36195" dir="2700000" rotWithShape="0">
                    <a:srgbClr val="000000"/>
                  </a:outerShdw>
                </a:effectLst>
              </a:defRPr>
            </a:pPr>
            <a:r>
              <a:rPr b="1"/>
              <a:t>This improved control of </a:t>
            </a:r>
            <a:r>
              <a:rPr b="1">
                <a:solidFill>
                  <a:srgbClr val="FBC901"/>
                </a:solidFill>
              </a:rPr>
              <a:t>HOW &amp; WHERE</a:t>
            </a:r>
            <a:r>
              <a:t> </a:t>
            </a:r>
            <a:r>
              <a:rPr b="1"/>
              <a:t>is only half of what's really needed</a:t>
            </a:r>
          </a:p>
          <a:p>
            <a:pPr algn="ctr" defTabSz="868680">
              <a:tabLst>
                <a:tab pos="419100" algn="l"/>
                <a:tab pos="965200" algn="l"/>
                <a:tab pos="1397000" algn="l"/>
                <a:tab pos="1828800" algn="l"/>
                <a:tab pos="2260600" algn="l"/>
              </a:tabLst>
              <a:defRPr sz="665" b="1">
                <a:effectLst>
                  <a:outerShdw blurRad="36195" dist="36195" dir="2700000" rotWithShape="0">
                    <a:srgbClr val="000000"/>
                  </a:outerShdw>
                </a:effectLst>
              </a:defRPr>
            </a:pPr>
            <a:endParaRPr/>
          </a:p>
          <a:p>
            <a:pPr algn="ctr" defTabSz="868680">
              <a:tabLst>
                <a:tab pos="419100" algn="l"/>
                <a:tab pos="965200" algn="l"/>
                <a:tab pos="1397000" algn="l"/>
                <a:tab pos="1828800" algn="l"/>
                <a:tab pos="2260600" algn="l"/>
              </a:tabLst>
              <a:defRPr sz="1710">
                <a:effectLst>
                  <a:outerShdw blurRad="36195" dist="36195" dir="2700000" rotWithShape="0">
                    <a:srgbClr val="000000"/>
                  </a:outerShdw>
                </a:effectLst>
              </a:defRPr>
            </a:pPr>
            <a:r>
              <a:rPr b="1"/>
              <a:t>The other half is better control of</a:t>
            </a:r>
            <a:r>
              <a:t> </a:t>
            </a:r>
            <a:r>
              <a:rPr b="1">
                <a:solidFill>
                  <a:srgbClr val="FBC901"/>
                </a:solidFill>
              </a:rPr>
              <a:t>WHEN</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 name="Rectangle 3"/>
          <p:cNvSpPr txBox="1">
            <a:spLocks noGrp="1"/>
          </p:cNvSpPr>
          <p:nvPr>
            <p:ph type="body" idx="1"/>
          </p:nvPr>
        </p:nvSpPr>
        <p:spPr>
          <a:xfrm>
            <a:off x="165100" y="706406"/>
            <a:ext cx="8928675" cy="5850481"/>
          </a:xfrm>
          <a:prstGeom prst="rect">
            <a:avLst/>
          </a:prstGeom>
        </p:spPr>
        <p:txBody>
          <a:bodyPr/>
          <a:lstStyle/>
          <a:p>
            <a:pPr defTabSz="804672">
              <a:spcBef>
                <a:spcPts val="300"/>
              </a:spcBef>
              <a:tabLst>
                <a:tab pos="304800" algn="l"/>
                <a:tab pos="711200" algn="l"/>
                <a:tab pos="1117600" algn="l"/>
                <a:tab pos="1524000" algn="l"/>
                <a:tab pos="2095500" algn="l"/>
              </a:tabLst>
              <a:defRPr sz="1584" b="1">
                <a:effectLst>
                  <a:outerShdw blurRad="33528" dist="33528" dir="2700000" rotWithShape="0">
                    <a:srgbClr val="000000"/>
                  </a:outerShdw>
                </a:effectLst>
              </a:defRPr>
            </a:pPr>
            <a:r>
              <a:t>Viewed in slow motion, ICE timing seems easy (PgDn):</a:t>
            </a:r>
          </a:p>
          <a:p>
            <a:pPr defTabSz="804672">
              <a:spcBef>
                <a:spcPts val="300"/>
              </a:spcBef>
              <a:tabLst>
                <a:tab pos="304800" algn="l"/>
                <a:tab pos="711200" algn="l"/>
                <a:tab pos="1117600" algn="l"/>
                <a:tab pos="1524000" algn="l"/>
                <a:tab pos="2095500" algn="l"/>
              </a:tabLst>
              <a:defRPr sz="704" b="1">
                <a:effectLst>
                  <a:outerShdw blurRad="33528" dist="33528" dir="2700000" rotWithShape="0">
                    <a:srgbClr val="000000"/>
                  </a:outerShdw>
                </a:effectLst>
              </a:defRPr>
            </a:pPr>
            <a:endParaRPr/>
          </a:p>
          <a:p>
            <a:pPr defTabSz="804672">
              <a:spcBef>
                <a:spcPts val="300"/>
              </a:spcBef>
              <a:tabLst>
                <a:tab pos="304800" algn="l"/>
                <a:tab pos="711200" algn="l"/>
                <a:tab pos="1117600" algn="l"/>
                <a:tab pos="1524000" algn="l"/>
                <a:tab pos="2095500" algn="l"/>
              </a:tabLst>
              <a:defRPr sz="1584">
                <a:effectLst>
                  <a:outerShdw blurRad="33528" dist="33528" dir="2700000" rotWithShape="0">
                    <a:srgbClr val="000000"/>
                  </a:outerShdw>
                </a:effectLst>
              </a:defRPr>
            </a:pPr>
            <a:r>
              <a:t>	During full downward Stroke 1: Keep the inlet valve(s) open</a:t>
            </a:r>
          </a:p>
          <a:p>
            <a:pPr defTabSz="804672">
              <a:spcBef>
                <a:spcPts val="300"/>
              </a:spcBef>
              <a:tabLst>
                <a:tab pos="304800" algn="l"/>
                <a:tab pos="711200" algn="l"/>
                <a:tab pos="1117600" algn="l"/>
                <a:tab pos="1524000" algn="l"/>
                <a:tab pos="2095500" algn="l"/>
              </a:tabLst>
              <a:defRPr sz="440">
                <a:effectLst>
                  <a:outerShdw blurRad="33528" dist="33528" dir="2700000" rotWithShape="0">
                    <a:srgbClr val="000000"/>
                  </a:outerShdw>
                </a:effectLst>
              </a:defRPr>
            </a:pPr>
            <a:r>
              <a:t>	</a:t>
            </a:r>
          </a:p>
          <a:p>
            <a:pPr defTabSz="804672">
              <a:spcBef>
                <a:spcPts val="300"/>
              </a:spcBef>
              <a:tabLst>
                <a:tab pos="304800" algn="l"/>
                <a:tab pos="711200" algn="l"/>
                <a:tab pos="1117600" algn="l"/>
                <a:tab pos="1524000" algn="l"/>
                <a:tab pos="2095500" algn="l"/>
              </a:tabLst>
              <a:defRPr sz="1584">
                <a:effectLst>
                  <a:outerShdw blurRad="33528" dist="33528" dir="2700000" rotWithShape="0">
                    <a:srgbClr val="000000"/>
                  </a:outerShdw>
                </a:effectLst>
              </a:defRPr>
            </a:pPr>
            <a:r>
              <a:t>		Allowing fuel + air mix to enter </a:t>
            </a:r>
          </a:p>
          <a:p>
            <a:pPr defTabSz="804672">
              <a:spcBef>
                <a:spcPts val="300"/>
              </a:spcBef>
              <a:tabLst>
                <a:tab pos="304800" algn="l"/>
                <a:tab pos="711200" algn="l"/>
                <a:tab pos="1117600" algn="l"/>
                <a:tab pos="1524000" algn="l"/>
                <a:tab pos="2095500" algn="l"/>
              </a:tabLst>
              <a:defRPr sz="792">
                <a:effectLst>
                  <a:outerShdw blurRad="33528" dist="33528" dir="2700000" rotWithShape="0">
                    <a:srgbClr val="000000"/>
                  </a:outerShdw>
                </a:effectLst>
              </a:defRPr>
            </a:pPr>
            <a:endParaRPr/>
          </a:p>
          <a:p>
            <a:pPr defTabSz="804672">
              <a:spcBef>
                <a:spcPts val="300"/>
              </a:spcBef>
              <a:tabLst>
                <a:tab pos="304800" algn="l"/>
                <a:tab pos="711200" algn="l"/>
                <a:tab pos="1117600" algn="l"/>
                <a:tab pos="1524000" algn="l"/>
                <a:tab pos="2095500" algn="l"/>
              </a:tabLst>
              <a:defRPr sz="1584">
                <a:effectLst>
                  <a:outerShdw blurRad="33528" dist="33528" dir="2700000" rotWithShape="0">
                    <a:srgbClr val="000000"/>
                  </a:outerShdw>
                </a:effectLst>
              </a:defRPr>
            </a:pPr>
            <a:r>
              <a:t>	During full upward Stroke 2:  Keep all valves closed</a:t>
            </a:r>
          </a:p>
          <a:p>
            <a:pPr defTabSz="804672">
              <a:spcBef>
                <a:spcPts val="300"/>
              </a:spcBef>
              <a:tabLst>
                <a:tab pos="304800" algn="l"/>
                <a:tab pos="711200" algn="l"/>
                <a:tab pos="1117600" algn="l"/>
                <a:tab pos="1524000" algn="l"/>
                <a:tab pos="2095500" algn="l"/>
              </a:tabLst>
              <a:defRPr sz="440">
                <a:effectLst>
                  <a:outerShdw blurRad="33528" dist="33528" dir="2700000" rotWithShape="0">
                    <a:srgbClr val="000000"/>
                  </a:outerShdw>
                </a:effectLst>
              </a:defRPr>
            </a:pPr>
            <a:endParaRPr/>
          </a:p>
          <a:p>
            <a:pPr defTabSz="804672">
              <a:spcBef>
                <a:spcPts val="300"/>
              </a:spcBef>
              <a:tabLst>
                <a:tab pos="304800" algn="l"/>
                <a:tab pos="711200" algn="l"/>
                <a:tab pos="1117600" algn="l"/>
                <a:tab pos="1524000" algn="l"/>
                <a:tab pos="2095500" algn="l"/>
              </a:tabLst>
              <a:defRPr sz="1584">
                <a:effectLst>
                  <a:outerShdw blurRad="33528" dist="33528" dir="2700000" rotWithShape="0">
                    <a:srgbClr val="000000"/>
                  </a:outerShdw>
                </a:effectLst>
              </a:defRPr>
            </a:pPr>
            <a:r>
              <a:t>		Compressing fuel + air mix</a:t>
            </a:r>
          </a:p>
          <a:p>
            <a:pPr defTabSz="804672">
              <a:spcBef>
                <a:spcPts val="300"/>
              </a:spcBef>
              <a:tabLst>
                <a:tab pos="304800" algn="l"/>
                <a:tab pos="711200" algn="l"/>
                <a:tab pos="1117600" algn="l"/>
                <a:tab pos="1524000" algn="l"/>
                <a:tab pos="2095500" algn="l"/>
              </a:tabLst>
              <a:defRPr sz="792">
                <a:effectLst>
                  <a:outerShdw blurRad="33528" dist="33528" dir="2700000" rotWithShape="0">
                    <a:srgbClr val="000000"/>
                  </a:outerShdw>
                </a:effectLst>
              </a:defRPr>
            </a:pPr>
            <a:endParaRPr/>
          </a:p>
          <a:p>
            <a:pPr defTabSz="804672">
              <a:spcBef>
                <a:spcPts val="300"/>
              </a:spcBef>
              <a:tabLst>
                <a:tab pos="304800" algn="l"/>
                <a:tab pos="711200" algn="l"/>
                <a:tab pos="1117600" algn="l"/>
                <a:tab pos="1524000" algn="l"/>
                <a:tab pos="2095500" algn="l"/>
              </a:tabLst>
              <a:defRPr sz="1584">
                <a:effectLst>
                  <a:outerShdw blurRad="33528" dist="33528" dir="2700000" rotWithShape="0">
                    <a:srgbClr val="000000"/>
                  </a:outerShdw>
                </a:effectLst>
              </a:defRPr>
            </a:pPr>
            <a:r>
              <a:t>	At Top of Piston Travel:  Fire Spark Plug</a:t>
            </a:r>
          </a:p>
          <a:p>
            <a:pPr defTabSz="804672">
              <a:spcBef>
                <a:spcPts val="300"/>
              </a:spcBef>
              <a:tabLst>
                <a:tab pos="304800" algn="l"/>
                <a:tab pos="711200" algn="l"/>
                <a:tab pos="1117600" algn="l"/>
                <a:tab pos="1524000" algn="l"/>
                <a:tab pos="2095500" algn="l"/>
              </a:tabLst>
              <a:defRPr sz="440">
                <a:effectLst>
                  <a:outerShdw blurRad="33528" dist="33528" dir="2700000" rotWithShape="0">
                    <a:srgbClr val="000000"/>
                  </a:outerShdw>
                </a:effectLst>
              </a:defRPr>
            </a:pPr>
            <a:endParaRPr/>
          </a:p>
          <a:p>
            <a:pPr defTabSz="804672">
              <a:spcBef>
                <a:spcPts val="300"/>
              </a:spcBef>
              <a:tabLst>
                <a:tab pos="304800" algn="l"/>
                <a:tab pos="711200" algn="l"/>
                <a:tab pos="1117600" algn="l"/>
                <a:tab pos="1524000" algn="l"/>
                <a:tab pos="2095500" algn="l"/>
              </a:tabLst>
              <a:defRPr sz="1584">
                <a:effectLst>
                  <a:outerShdw blurRad="33528" dist="33528" dir="2700000" rotWithShape="0">
                    <a:srgbClr val="000000"/>
                  </a:outerShdw>
                </a:effectLst>
              </a:defRPr>
            </a:pPr>
            <a:r>
              <a:t>		Igniting fully compressed fuel + air mix</a:t>
            </a:r>
          </a:p>
          <a:p>
            <a:pPr defTabSz="804672">
              <a:spcBef>
                <a:spcPts val="300"/>
              </a:spcBef>
              <a:tabLst>
                <a:tab pos="304800" algn="l"/>
                <a:tab pos="711200" algn="l"/>
                <a:tab pos="1117600" algn="l"/>
                <a:tab pos="1524000" algn="l"/>
                <a:tab pos="2095500" algn="l"/>
              </a:tabLst>
              <a:defRPr sz="792">
                <a:effectLst>
                  <a:outerShdw blurRad="33528" dist="33528" dir="2700000" rotWithShape="0">
                    <a:srgbClr val="000000"/>
                  </a:outerShdw>
                </a:effectLst>
              </a:defRPr>
            </a:pPr>
            <a:endParaRPr/>
          </a:p>
          <a:p>
            <a:pPr defTabSz="804672">
              <a:spcBef>
                <a:spcPts val="300"/>
              </a:spcBef>
              <a:tabLst>
                <a:tab pos="304800" algn="l"/>
                <a:tab pos="711200" algn="l"/>
                <a:tab pos="1117600" algn="l"/>
                <a:tab pos="1524000" algn="l"/>
                <a:tab pos="2095500" algn="l"/>
              </a:tabLst>
              <a:defRPr sz="1584">
                <a:effectLst>
                  <a:outerShdw blurRad="33528" dist="33528" dir="2700000" rotWithShape="0">
                    <a:srgbClr val="000000"/>
                  </a:outerShdw>
                </a:effectLst>
              </a:defRPr>
            </a:pPr>
            <a:r>
              <a:t>	During full downward Stroke 3: Keep all valves closed</a:t>
            </a:r>
          </a:p>
          <a:p>
            <a:pPr defTabSz="804672">
              <a:spcBef>
                <a:spcPts val="300"/>
              </a:spcBef>
              <a:tabLst>
                <a:tab pos="304800" algn="l"/>
                <a:tab pos="711200" algn="l"/>
                <a:tab pos="1117600" algn="l"/>
                <a:tab pos="1524000" algn="l"/>
                <a:tab pos="2095500" algn="l"/>
              </a:tabLst>
              <a:defRPr sz="440">
                <a:effectLst>
                  <a:outerShdw blurRad="33528" dist="33528" dir="2700000" rotWithShape="0">
                    <a:srgbClr val="000000"/>
                  </a:outerShdw>
                </a:effectLst>
              </a:defRPr>
            </a:pPr>
            <a:endParaRPr/>
          </a:p>
          <a:p>
            <a:pPr defTabSz="804672">
              <a:spcBef>
                <a:spcPts val="300"/>
              </a:spcBef>
              <a:tabLst>
                <a:tab pos="304800" algn="l"/>
                <a:tab pos="711200" algn="l"/>
                <a:tab pos="1117600" algn="l"/>
                <a:tab pos="1524000" algn="l"/>
                <a:tab pos="2095500" algn="l"/>
              </a:tabLst>
              <a:defRPr sz="1584">
                <a:effectLst>
                  <a:outerShdw blurRad="33528" dist="33528" dir="2700000" rotWithShape="0">
                    <a:srgbClr val="000000"/>
                  </a:outerShdw>
                </a:effectLst>
              </a:defRPr>
            </a:pPr>
            <a:r>
              <a:t>		While hot combustion gases expand</a:t>
            </a:r>
          </a:p>
          <a:p>
            <a:pPr defTabSz="804672">
              <a:spcBef>
                <a:spcPts val="300"/>
              </a:spcBef>
              <a:tabLst>
                <a:tab pos="304800" algn="l"/>
                <a:tab pos="711200" algn="l"/>
                <a:tab pos="1117600" algn="l"/>
                <a:tab pos="1524000" algn="l"/>
                <a:tab pos="2095500" algn="l"/>
              </a:tabLst>
              <a:defRPr sz="792">
                <a:effectLst>
                  <a:outerShdw blurRad="33528" dist="33528" dir="2700000" rotWithShape="0">
                    <a:srgbClr val="000000"/>
                  </a:outerShdw>
                </a:effectLst>
              </a:defRPr>
            </a:pPr>
            <a:endParaRPr/>
          </a:p>
          <a:p>
            <a:pPr defTabSz="804672">
              <a:spcBef>
                <a:spcPts val="300"/>
              </a:spcBef>
              <a:tabLst>
                <a:tab pos="304800" algn="l"/>
                <a:tab pos="711200" algn="l"/>
                <a:tab pos="1117600" algn="l"/>
                <a:tab pos="1524000" algn="l"/>
                <a:tab pos="2095500" algn="l"/>
              </a:tabLst>
              <a:defRPr sz="1584">
                <a:effectLst>
                  <a:outerShdw blurRad="33528" dist="33528" dir="2700000" rotWithShape="0">
                    <a:srgbClr val="000000"/>
                  </a:outerShdw>
                </a:effectLst>
              </a:defRPr>
            </a:pPr>
            <a:r>
              <a:t>	During full upward Stroke 4: Open exhaust valve(s)  </a:t>
            </a:r>
          </a:p>
          <a:p>
            <a:pPr defTabSz="804672">
              <a:spcBef>
                <a:spcPts val="300"/>
              </a:spcBef>
              <a:tabLst>
                <a:tab pos="304800" algn="l"/>
                <a:tab pos="711200" algn="l"/>
                <a:tab pos="1117600" algn="l"/>
                <a:tab pos="1524000" algn="l"/>
                <a:tab pos="2095500" algn="l"/>
              </a:tabLst>
              <a:defRPr sz="616">
                <a:effectLst>
                  <a:outerShdw blurRad="33528" dist="33528" dir="2700000" rotWithShape="0">
                    <a:srgbClr val="000000"/>
                  </a:outerShdw>
                </a:effectLst>
              </a:defRPr>
            </a:pPr>
            <a:endParaRPr/>
          </a:p>
          <a:p>
            <a:pPr defTabSz="804672">
              <a:spcBef>
                <a:spcPts val="300"/>
              </a:spcBef>
              <a:tabLst>
                <a:tab pos="304800" algn="l"/>
                <a:tab pos="711200" algn="l"/>
                <a:tab pos="1117600" algn="l"/>
                <a:tab pos="1524000" algn="l"/>
                <a:tab pos="2095500" algn="l"/>
              </a:tabLst>
              <a:defRPr sz="1584">
                <a:effectLst>
                  <a:outerShdw blurRad="33528" dist="33528" dir="2700000" rotWithShape="0">
                    <a:srgbClr val="000000"/>
                  </a:outerShdw>
                </a:effectLst>
              </a:defRPr>
            </a:pPr>
            <a:r>
              <a:t>		Expelling combustion gases</a:t>
            </a:r>
          </a:p>
          <a:p>
            <a:pPr defTabSz="804672">
              <a:spcBef>
                <a:spcPts val="300"/>
              </a:spcBef>
              <a:tabLst>
                <a:tab pos="393700" algn="l"/>
                <a:tab pos="889000" algn="l"/>
                <a:tab pos="1295400" algn="l"/>
                <a:tab pos="1701800" algn="l"/>
                <a:tab pos="2095500" algn="l"/>
              </a:tabLst>
              <a:defRPr sz="1056">
                <a:effectLst>
                  <a:outerShdw blurRad="33528" dist="33528" dir="2700000" rotWithShape="0">
                    <a:srgbClr val="000000"/>
                  </a:outerShdw>
                </a:effectLst>
              </a:defRPr>
            </a:pPr>
            <a:endParaRPr/>
          </a:p>
          <a:p>
            <a:pPr defTabSz="804672">
              <a:spcBef>
                <a:spcPts val="300"/>
              </a:spcBef>
              <a:tabLst>
                <a:tab pos="304800" algn="l"/>
                <a:tab pos="711200" algn="l"/>
                <a:tab pos="1295400" algn="l"/>
                <a:tab pos="1701800" algn="l"/>
                <a:tab pos="2095500" algn="l"/>
              </a:tabLst>
              <a:defRPr sz="1584" b="1">
                <a:solidFill>
                  <a:srgbClr val="FBC901"/>
                </a:solidFill>
                <a:effectLst>
                  <a:outerShdw blurRad="33528" dist="33528" dir="2700000" rotWithShape="0">
                    <a:srgbClr val="000000"/>
                  </a:outerShdw>
                </a:effectLst>
              </a:defRPr>
            </a:pPr>
            <a:r>
              <a:t>But as we drive, our gasoline ICE's speed can range from about 700 to 7,000 RPM</a:t>
            </a:r>
          </a:p>
          <a:p>
            <a:pPr defTabSz="804672">
              <a:spcBef>
                <a:spcPts val="300"/>
              </a:spcBef>
              <a:tabLst>
                <a:tab pos="304800" algn="l"/>
                <a:tab pos="711200" algn="l"/>
                <a:tab pos="1295400" algn="l"/>
                <a:tab pos="1701800" algn="l"/>
                <a:tab pos="2095500" algn="l"/>
              </a:tabLst>
              <a:defRPr sz="616" b="1">
                <a:solidFill>
                  <a:srgbClr val="FBC901"/>
                </a:solidFill>
                <a:effectLst>
                  <a:outerShdw blurRad="33528" dist="33528" dir="2700000" rotWithShape="0">
                    <a:srgbClr val="000000"/>
                  </a:outerShdw>
                </a:effectLst>
              </a:defRPr>
            </a:pPr>
            <a:endParaRPr/>
          </a:p>
          <a:p>
            <a:pPr defTabSz="804672">
              <a:spcBef>
                <a:spcPts val="300"/>
              </a:spcBef>
              <a:tabLst>
                <a:tab pos="304800" algn="l"/>
                <a:tab pos="711200" algn="l"/>
                <a:tab pos="1295400" algn="l"/>
                <a:tab pos="1701800" algn="l"/>
                <a:tab pos="2095500" algn="l"/>
              </a:tabLst>
              <a:defRPr sz="1584" b="1">
                <a:solidFill>
                  <a:srgbClr val="FBC901"/>
                </a:solidFill>
                <a:effectLst>
                  <a:outerShdw blurRad="33528" dist="33528" dir="2700000" rotWithShape="0">
                    <a:srgbClr val="000000"/>
                  </a:outerShdw>
                </a:effectLst>
              </a:defRPr>
            </a:pPr>
            <a:r>
              <a:t>	Meaning that one engine rotation lasts only 85 to 8.5 milliseconds </a:t>
            </a:r>
          </a:p>
          <a:p>
            <a:pPr defTabSz="804672">
              <a:spcBef>
                <a:spcPts val="300"/>
              </a:spcBef>
              <a:tabLst>
                <a:tab pos="304800" algn="l"/>
                <a:tab pos="711200" algn="l"/>
                <a:tab pos="1295400" algn="l"/>
                <a:tab pos="1701800" algn="l"/>
                <a:tab pos="2095500" algn="l"/>
              </a:tabLst>
              <a:defRPr sz="616" b="1">
                <a:solidFill>
                  <a:srgbClr val="FBC901"/>
                </a:solidFill>
                <a:effectLst>
                  <a:outerShdw blurRad="33528" dist="33528" dir="2700000" rotWithShape="0">
                    <a:srgbClr val="000000"/>
                  </a:outerShdw>
                </a:effectLst>
              </a:defRPr>
            </a:pPr>
            <a:endParaRPr/>
          </a:p>
          <a:p>
            <a:pPr defTabSz="804672">
              <a:spcBef>
                <a:spcPts val="300"/>
              </a:spcBef>
              <a:tabLst>
                <a:tab pos="304800" algn="l"/>
                <a:tab pos="711200" algn="l"/>
                <a:tab pos="1295400" algn="l"/>
                <a:tab pos="1701800" algn="l"/>
                <a:tab pos="2095500" algn="l"/>
              </a:tabLst>
              <a:defRPr sz="1584" b="1">
                <a:solidFill>
                  <a:srgbClr val="FBC901"/>
                </a:solidFill>
                <a:effectLst>
                  <a:outerShdw blurRad="33528" dist="33528" dir="2700000" rotWithShape="0">
                    <a:srgbClr val="000000"/>
                  </a:outerShdw>
                </a:effectLst>
              </a:defRPr>
            </a:pPr>
            <a:r>
              <a:t>		And that the full two-rotation 4-Stroke cycle lasts only 170 to 17 milliseconds</a:t>
            </a:r>
          </a:p>
        </p:txBody>
      </p:sp>
      <p:sp>
        <p:nvSpPr>
          <p:cNvPr id="1076" name="Rectangle 2"/>
          <p:cNvSpPr txBox="1">
            <a:spLocks noGrp="1"/>
          </p:cNvSpPr>
          <p:nvPr>
            <p:ph type="title"/>
          </p:nvPr>
        </p:nvSpPr>
        <p:spPr>
          <a:xfrm>
            <a:off x="304800" y="76200"/>
            <a:ext cx="8534400" cy="440234"/>
          </a:xfrm>
          <a:prstGeom prst="rect">
            <a:avLst/>
          </a:prstGeom>
        </p:spPr>
        <p:txBody>
          <a:bodyPr/>
          <a:lstStyle/>
          <a:p>
            <a:pPr defTabSz="886968">
              <a:defRPr sz="1940" b="1">
                <a:effectLst>
                  <a:outerShdw blurRad="36957" dist="36957" dir="2700000" rotWithShape="0">
                    <a:srgbClr val="000000"/>
                  </a:outerShdw>
                </a:effectLst>
              </a:defRPr>
            </a:pPr>
            <a:r>
              <a:rPr>
                <a:solidFill>
                  <a:srgbClr val="FBC901"/>
                </a:solidFill>
              </a:rPr>
              <a:t>Timing:</a:t>
            </a:r>
            <a:r>
              <a:t> Essential for proper ICE operation, especially in gasoline ICE's:</a:t>
            </a:r>
          </a:p>
        </p:txBody>
      </p:sp>
      <p:sp>
        <p:nvSpPr>
          <p:cNvPr id="1077" name="https://commons.wikimedia.org/wiki/File:4-Stroke-Engine-with-airflows_numbers.gif"/>
          <p:cNvSpPr txBox="1"/>
          <p:nvPr/>
        </p:nvSpPr>
        <p:spPr>
          <a:xfrm>
            <a:off x="50889" y="6569555"/>
            <a:ext cx="8762050" cy="28627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lvl1pPr algn="ctr">
              <a:defRPr sz="1400" b="0" i="1">
                <a:solidFill>
                  <a:srgbClr val="059797"/>
                </a:solidFill>
                <a:effectLst>
                  <a:outerShdw blurRad="38100" dist="38100" dir="2700000" rotWithShape="0">
                    <a:srgbClr val="000000"/>
                  </a:outerShdw>
                </a:effectLst>
                <a:latin typeface="+mn-lt"/>
                <a:ea typeface="+mn-ea"/>
                <a:cs typeface="+mn-cs"/>
                <a:sym typeface="Arial"/>
              </a:defRPr>
            </a:lvl1pPr>
          </a:lstStyle>
          <a:p>
            <a:r>
              <a:t>https://commons.wikimedia.org/wiki/File:4-Stroke-Engine-with-airflows_numbers.gif</a:t>
            </a:r>
          </a:p>
        </p:txBody>
      </p:sp>
      <p:pic>
        <p:nvPicPr>
          <p:cNvPr id="1078" name="4-Stroke-Engine-with-airflows_numbers.gif" descr="4-Stroke-Engine-with-airflows_numbers.gif"/>
          <p:cNvPicPr>
            <a:picLocks/>
          </p:cNvPicPr>
          <p:nvPr/>
        </p:nvPicPr>
        <p:blipFill>
          <a:blip r:embed="rId2"/>
          <a:stretch>
            <a:fillRect/>
          </a:stretch>
        </p:blipFill>
        <p:spPr>
          <a:xfrm>
            <a:off x="6013707" y="927627"/>
            <a:ext cx="3044984" cy="423999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Rectangle 2"/>
          <p:cNvSpPr txBox="1">
            <a:spLocks noGrp="1"/>
          </p:cNvSpPr>
          <p:nvPr>
            <p:ph type="title"/>
          </p:nvPr>
        </p:nvSpPr>
        <p:spPr>
          <a:xfrm>
            <a:off x="304800" y="38099"/>
            <a:ext cx="8534400" cy="513051"/>
          </a:xfrm>
          <a:prstGeom prst="rect">
            <a:avLst/>
          </a:prstGeom>
        </p:spPr>
        <p:txBody>
          <a:bodyPr/>
          <a:lstStyle/>
          <a:p>
            <a:r>
              <a:t>On millisecond time scales, critical things occur slowly within an ICE:</a:t>
            </a:r>
          </a:p>
        </p:txBody>
      </p:sp>
      <p:sp>
        <p:nvSpPr>
          <p:cNvPr id="1081" name="Rectangle 3"/>
          <p:cNvSpPr txBox="1">
            <a:spLocks noGrp="1"/>
          </p:cNvSpPr>
          <p:nvPr>
            <p:ph type="body" idx="1"/>
          </p:nvPr>
        </p:nvSpPr>
        <p:spPr>
          <a:xfrm>
            <a:off x="54830" y="708403"/>
            <a:ext cx="9034340" cy="5333960"/>
          </a:xfrm>
          <a:prstGeom prst="rect">
            <a:avLst/>
          </a:prstGeom>
        </p:spPr>
        <p:txBody>
          <a:bodyPr/>
          <a:lstStyle/>
          <a:p>
            <a:pPr>
              <a:tabLst>
                <a:tab pos="444500" algn="l"/>
                <a:tab pos="927100" algn="l"/>
                <a:tab pos="1384300" algn="l"/>
                <a:tab pos="1841500" algn="l"/>
                <a:tab pos="2298700" algn="l"/>
              </a:tabLst>
            </a:pPr>
            <a:r>
              <a:t>During Stroke 1, </a:t>
            </a:r>
            <a:r>
              <a:rPr b="1"/>
              <a:t>starting &amp; stopping inward air + gas flow takes milliseconds</a:t>
            </a:r>
          </a:p>
          <a:p>
            <a:pPr>
              <a:tabLst>
                <a:tab pos="444500" algn="l"/>
                <a:tab pos="927100" algn="l"/>
                <a:tab pos="1384300" algn="l"/>
                <a:tab pos="1841500" algn="l"/>
                <a:tab pos="2298700" algn="l"/>
              </a:tabLst>
              <a:defRPr sz="500"/>
            </a:pPr>
            <a:endParaRPr/>
          </a:p>
          <a:p>
            <a:pPr>
              <a:tabLst>
                <a:tab pos="444500" algn="l"/>
                <a:tab pos="927100" algn="l"/>
                <a:tab pos="1384300" algn="l"/>
                <a:tab pos="1841500" algn="l"/>
                <a:tab pos="2298700" algn="l"/>
              </a:tabLst>
            </a:pPr>
            <a:r>
              <a:t>	Gas molecules travel at a finite speeds, meaning they have finite momentum</a:t>
            </a:r>
          </a:p>
          <a:p>
            <a:pPr>
              <a:tabLst>
                <a:tab pos="444500" algn="l"/>
                <a:tab pos="927100" algn="l"/>
                <a:tab pos="1384300" algn="l"/>
                <a:tab pos="1841500" algn="l"/>
                <a:tab pos="2298700" algn="l"/>
              </a:tabLst>
              <a:defRPr sz="500"/>
            </a:pPr>
            <a:r>
              <a:t>		</a:t>
            </a:r>
          </a:p>
          <a:p>
            <a:pPr>
              <a:tabLst>
                <a:tab pos="444500" algn="l"/>
                <a:tab pos="927100" algn="l"/>
                <a:tab pos="1384300" algn="l"/>
                <a:tab pos="1841500" algn="l"/>
                <a:tab pos="2298700" algn="l"/>
              </a:tabLst>
            </a:pPr>
            <a:r>
              <a:t>		But, barring infinite force, Newton says neither can change instantaneously</a:t>
            </a:r>
          </a:p>
          <a:p>
            <a:pPr>
              <a:tabLst>
                <a:tab pos="444500" algn="l"/>
                <a:tab pos="927100" algn="l"/>
                <a:tab pos="1384300" algn="l"/>
                <a:tab pos="1841500" algn="l"/>
                <a:tab pos="2298700" algn="l"/>
              </a:tabLst>
              <a:defRPr sz="1200"/>
            </a:pPr>
            <a:endParaRPr/>
          </a:p>
          <a:p>
            <a:pPr>
              <a:tabLst>
                <a:tab pos="444500" algn="l"/>
                <a:tab pos="927100" algn="l"/>
                <a:tab pos="1384300" algn="l"/>
                <a:tab pos="1841500" algn="l"/>
                <a:tab pos="2298700" algn="l"/>
              </a:tabLst>
            </a:pPr>
            <a:r>
              <a:t>Between Strokes 2 &amp; 3, </a:t>
            </a:r>
            <a:r>
              <a:rPr b="1"/>
              <a:t>fully igniting the compressed air + gas takes milliseconds</a:t>
            </a:r>
          </a:p>
          <a:p>
            <a:pPr>
              <a:tabLst>
                <a:tab pos="444500" algn="l"/>
                <a:tab pos="927100" algn="l"/>
                <a:tab pos="1384300" algn="l"/>
                <a:tab pos="1841500" algn="l"/>
                <a:tab pos="2298700" algn="l"/>
              </a:tabLst>
              <a:defRPr sz="500"/>
            </a:pPr>
            <a:endParaRPr/>
          </a:p>
          <a:p>
            <a:pPr>
              <a:tabLst>
                <a:tab pos="444500" algn="l"/>
                <a:tab pos="927100" algn="l"/>
                <a:tab pos="1384300" algn="l"/>
                <a:tab pos="1841500" algn="l"/>
                <a:tab pos="2298700" algn="l"/>
              </a:tabLst>
            </a:pPr>
            <a:r>
              <a:t>	Because the spark plug's spark can only excite nearby fuel and O</a:t>
            </a:r>
            <a:r>
              <a:rPr baseline="-5999"/>
              <a:t>2</a:t>
            </a:r>
            <a:r>
              <a:t> molecules</a:t>
            </a:r>
          </a:p>
          <a:p>
            <a:pPr>
              <a:tabLst>
                <a:tab pos="444500" algn="l"/>
                <a:tab pos="927100" algn="l"/>
                <a:tab pos="1384300" algn="l"/>
                <a:tab pos="1841500" algn="l"/>
                <a:tab pos="2298700" algn="l"/>
              </a:tabLst>
              <a:defRPr sz="500"/>
            </a:pPr>
            <a:endParaRPr/>
          </a:p>
          <a:p>
            <a:pPr>
              <a:tabLst>
                <a:tab pos="444500" algn="l"/>
                <a:tab pos="927100" algn="l"/>
                <a:tab pos="1384300" algn="l"/>
                <a:tab pos="1841500" algn="l"/>
                <a:tab pos="2298700" algn="l"/>
              </a:tabLst>
            </a:pPr>
            <a:r>
              <a:t>		and that excitation must then be passed molecule-to-molecule outward</a:t>
            </a:r>
          </a:p>
          <a:p>
            <a:pPr>
              <a:tabLst>
                <a:tab pos="444500" algn="l"/>
                <a:tab pos="927100" algn="l"/>
                <a:tab pos="1384300" algn="l"/>
                <a:tab pos="1841500" algn="l"/>
                <a:tab pos="2298700" algn="l"/>
              </a:tabLst>
              <a:defRPr sz="1200"/>
            </a:pPr>
            <a:endParaRPr/>
          </a:p>
          <a:p>
            <a:pPr>
              <a:tabLst>
                <a:tab pos="444500" algn="l"/>
                <a:tab pos="927100" algn="l"/>
                <a:tab pos="1384300" algn="l"/>
                <a:tab pos="1841500" algn="l"/>
                <a:tab pos="2298700" algn="l"/>
              </a:tabLst>
            </a:pPr>
            <a:r>
              <a:t>During Stroke 4,</a:t>
            </a:r>
            <a:r>
              <a:rPr b="1">
                <a:solidFill>
                  <a:srgbClr val="FBC901"/>
                </a:solidFill>
              </a:rPr>
              <a:t> </a:t>
            </a:r>
            <a:r>
              <a:rPr b="1"/>
              <a:t>starting &amp; stopping outward exhaust gas flow takes</a:t>
            </a:r>
            <a:r>
              <a:t> </a:t>
            </a:r>
            <a:r>
              <a:rPr b="1"/>
              <a:t>milliseconds</a:t>
            </a:r>
          </a:p>
          <a:p>
            <a:pPr>
              <a:tabLst>
                <a:tab pos="444500" algn="l"/>
                <a:tab pos="927100" algn="l"/>
                <a:tab pos="1384300" algn="l"/>
                <a:tab pos="1841500" algn="l"/>
                <a:tab pos="2298700" algn="l"/>
              </a:tabLst>
              <a:defRPr sz="500"/>
            </a:pPr>
            <a:endParaRPr/>
          </a:p>
          <a:p>
            <a:pPr>
              <a:tabLst>
                <a:tab pos="444500" algn="l"/>
                <a:tab pos="927100" algn="l"/>
                <a:tab pos="1384300" algn="l"/>
                <a:tab pos="1841500" algn="l"/>
                <a:tab pos="2298700" algn="l"/>
              </a:tabLst>
            </a:pPr>
            <a:r>
              <a:t>	For same reason Stroke 1 air + gas molecules couldn't respond instantaneously</a:t>
            </a:r>
          </a:p>
          <a:p>
            <a:pPr>
              <a:tabLst>
                <a:tab pos="444500" algn="l"/>
                <a:tab pos="927100" algn="l"/>
                <a:tab pos="1384300" algn="l"/>
                <a:tab pos="1841500" algn="l"/>
                <a:tab pos="2298700" algn="l"/>
              </a:tabLst>
              <a:defRPr sz="1200"/>
            </a:pPr>
            <a:endParaRPr/>
          </a:p>
          <a:p>
            <a:pPr>
              <a:tabLst>
                <a:tab pos="444500" algn="l"/>
                <a:tab pos="927100" algn="l"/>
                <a:tab pos="1384300" algn="l"/>
                <a:tab pos="1841500" algn="l"/>
                <a:tab pos="2298700" algn="l"/>
              </a:tabLst>
              <a:defRPr sz="1200"/>
            </a:pPr>
            <a:endParaRPr/>
          </a:p>
          <a:p>
            <a:pPr algn="ctr">
              <a:tabLst>
                <a:tab pos="444500" algn="l"/>
                <a:tab pos="927100" algn="l"/>
                <a:tab pos="1384300" algn="l"/>
                <a:tab pos="1841500" algn="l"/>
                <a:tab pos="2298700" algn="l"/>
              </a:tabLst>
              <a:defRPr>
                <a:solidFill>
                  <a:srgbClr val="FBC901"/>
                </a:solidFill>
              </a:defRPr>
            </a:pPr>
            <a:r>
              <a:rPr b="1"/>
              <a:t>All three of those processes thus need to be given a HEAD START</a:t>
            </a:r>
          </a:p>
          <a:p>
            <a:pPr algn="ctr">
              <a:tabLst>
                <a:tab pos="444500" algn="l"/>
                <a:tab pos="927100" algn="l"/>
                <a:tab pos="1384300" algn="l"/>
                <a:tab pos="1841500" algn="l"/>
                <a:tab pos="2298700" algn="l"/>
              </a:tabLst>
              <a:defRPr sz="500">
                <a:solidFill>
                  <a:srgbClr val="FBC901"/>
                </a:solidFill>
              </a:defRPr>
            </a:pPr>
            <a:r>
              <a:t>	</a:t>
            </a:r>
          </a:p>
          <a:p>
            <a:pPr algn="ctr">
              <a:tabLst>
                <a:tab pos="444500" algn="l"/>
                <a:tab pos="927100" algn="l"/>
                <a:tab pos="1384300" algn="l"/>
                <a:tab pos="1841500" algn="l"/>
                <a:tab pos="2298700" algn="l"/>
              </a:tabLst>
              <a:defRPr sz="500"/>
            </a:pPr>
            <a:endParaRPr/>
          </a:p>
          <a:p>
            <a:pPr algn="ctr">
              <a:tabLst>
                <a:tab pos="444500" algn="l"/>
                <a:tab pos="927100" algn="l"/>
                <a:tab pos="1384300" algn="l"/>
                <a:tab pos="1841500" algn="l"/>
                <a:tab pos="2298700" algn="l"/>
              </a:tabLst>
              <a:defRPr b="1"/>
            </a:pPr>
            <a:r>
              <a:rPr>
                <a:solidFill>
                  <a:srgbClr val="FBC901"/>
                </a:solidFill>
              </a:rPr>
              <a:t>Getting head starts right</a:t>
            </a:r>
            <a:r>
              <a:t> </a:t>
            </a:r>
            <a:r>
              <a:rPr>
                <a:solidFill>
                  <a:srgbClr val="FBC901"/>
                </a:solidFill>
              </a:rPr>
              <a:t>STRONGLY AFFECTS ICE EFFICIENCY &amp; EMISSIONS</a:t>
            </a:r>
          </a:p>
        </p:txBody>
      </p:sp>
      <p:sp>
        <p:nvSpPr>
          <p:cNvPr id="1082"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The earlier ICE animation portrayed one of those HEAD STARTS:"/>
          <p:cNvSpPr txBox="1">
            <a:spLocks noGrp="1"/>
          </p:cNvSpPr>
          <p:nvPr>
            <p:ph type="title"/>
          </p:nvPr>
        </p:nvSpPr>
        <p:spPr>
          <a:xfrm>
            <a:off x="330200" y="25400"/>
            <a:ext cx="8534400" cy="440234"/>
          </a:xfrm>
          <a:prstGeom prst="rect">
            <a:avLst/>
          </a:prstGeom>
        </p:spPr>
        <p:txBody>
          <a:bodyPr/>
          <a:lstStyle/>
          <a:p>
            <a:pPr>
              <a:defRPr sz="2000"/>
            </a:pPr>
            <a:r>
              <a:t>The earlier ICE animation portrayed one of those </a:t>
            </a:r>
            <a:r>
              <a:rPr b="1">
                <a:solidFill>
                  <a:srgbClr val="FBC901"/>
                </a:solidFill>
              </a:rPr>
              <a:t>HEAD STARTS</a:t>
            </a:r>
            <a:r>
              <a:t>:</a:t>
            </a:r>
          </a:p>
        </p:txBody>
      </p:sp>
      <p:sp>
        <p:nvSpPr>
          <p:cNvPr id="1085" name="- 45º :  Piston rising, fuel + air compressing…"/>
          <p:cNvSpPr txBox="1">
            <a:spLocks noGrp="1"/>
          </p:cNvSpPr>
          <p:nvPr>
            <p:ph type="body" sz="half" idx="1"/>
          </p:nvPr>
        </p:nvSpPr>
        <p:spPr>
          <a:xfrm>
            <a:off x="4125962" y="1460964"/>
            <a:ext cx="4713238" cy="5008131"/>
          </a:xfrm>
          <a:prstGeom prst="rect">
            <a:avLst/>
          </a:prstGeom>
        </p:spPr>
        <p:txBody>
          <a:bodyPr/>
          <a:lstStyle/>
          <a:p>
            <a:pPr>
              <a:lnSpc>
                <a:spcPct val="100000"/>
              </a:lnSpc>
              <a:spcBef>
                <a:spcPts val="400"/>
              </a:spcBef>
              <a:tabLst>
                <a:tab pos="457200" algn="l"/>
                <a:tab pos="914400" algn="l"/>
                <a:tab pos="1371600" algn="l"/>
                <a:tab pos="1828800" algn="l"/>
                <a:tab pos="2286000" algn="l"/>
              </a:tabLst>
            </a:pPr>
            <a:r>
              <a:t>- 45º :  Piston rising, fuel + air compressing</a:t>
            </a:r>
          </a:p>
          <a:p>
            <a:pPr>
              <a:lnSpc>
                <a:spcPct val="100000"/>
              </a:lnSpc>
              <a:spcBef>
                <a:spcPts val="400"/>
              </a:spcBef>
              <a:tabLst>
                <a:tab pos="457200" algn="l"/>
                <a:tab pos="914400" algn="l"/>
                <a:tab pos="1371600" algn="l"/>
                <a:tab pos="1828800" algn="l"/>
                <a:tab pos="2286000" algn="l"/>
              </a:tabLst>
            </a:pPr>
            <a:endParaRPr/>
          </a:p>
          <a:p>
            <a:pPr>
              <a:lnSpc>
                <a:spcPct val="100000"/>
              </a:lnSpc>
              <a:spcBef>
                <a:spcPts val="400"/>
              </a:spcBef>
              <a:tabLst>
                <a:tab pos="457200" algn="l"/>
                <a:tab pos="914400" algn="l"/>
                <a:tab pos="1371600" algn="l"/>
                <a:tab pos="1828800" algn="l"/>
                <a:tab pos="2286000" algn="l"/>
              </a:tabLst>
            </a:pPr>
            <a:r>
              <a:t>- 30º :  Piston rising, fuel + air compressing</a:t>
            </a:r>
          </a:p>
          <a:p>
            <a:pPr>
              <a:lnSpc>
                <a:spcPct val="100000"/>
              </a:lnSpc>
              <a:spcBef>
                <a:spcPts val="400"/>
              </a:spcBef>
              <a:tabLst>
                <a:tab pos="457200" algn="l"/>
                <a:tab pos="914400" algn="l"/>
                <a:tab pos="1371600" algn="l"/>
                <a:tab pos="1828800" algn="l"/>
                <a:tab pos="2286000" algn="l"/>
              </a:tabLst>
            </a:pPr>
            <a:endParaRPr/>
          </a:p>
          <a:p>
            <a:pPr>
              <a:lnSpc>
                <a:spcPct val="100000"/>
              </a:lnSpc>
              <a:spcBef>
                <a:spcPts val="400"/>
              </a:spcBef>
              <a:tabLst>
                <a:tab pos="457200" algn="l"/>
                <a:tab pos="914400" algn="l"/>
                <a:tab pos="1371600" algn="l"/>
                <a:tab pos="1828800" algn="l"/>
                <a:tab pos="2286000" algn="l"/>
              </a:tabLst>
            </a:pPr>
            <a:r>
              <a:t>- 15º :  Spark plug fires</a:t>
            </a:r>
          </a:p>
          <a:p>
            <a:pPr>
              <a:lnSpc>
                <a:spcPct val="100000"/>
              </a:lnSpc>
              <a:spcBef>
                <a:spcPts val="400"/>
              </a:spcBef>
              <a:tabLst>
                <a:tab pos="457200" algn="l"/>
                <a:tab pos="914400" algn="l"/>
                <a:tab pos="1371600" algn="l"/>
                <a:tab pos="1828800" algn="l"/>
                <a:tab pos="2286000" algn="l"/>
              </a:tabLst>
            </a:pPr>
            <a:endParaRPr/>
          </a:p>
          <a:p>
            <a:pPr>
              <a:lnSpc>
                <a:spcPct val="100000"/>
              </a:lnSpc>
              <a:spcBef>
                <a:spcPts val="400"/>
              </a:spcBef>
              <a:tabLst>
                <a:tab pos="457200" algn="l"/>
                <a:tab pos="914400" algn="l"/>
                <a:tab pos="1371600" algn="l"/>
                <a:tab pos="1828800" algn="l"/>
                <a:tab pos="2286000" algn="l"/>
              </a:tabLst>
            </a:pPr>
            <a:r>
              <a:t>    0º : Small local pocket of combustion</a:t>
            </a:r>
          </a:p>
          <a:p>
            <a:pPr>
              <a:lnSpc>
                <a:spcPct val="100000"/>
              </a:lnSpc>
              <a:spcBef>
                <a:spcPts val="400"/>
              </a:spcBef>
              <a:tabLst>
                <a:tab pos="457200" algn="l"/>
                <a:tab pos="914400" algn="l"/>
                <a:tab pos="1371600" algn="l"/>
                <a:tab pos="1828800" algn="l"/>
                <a:tab pos="2286000" algn="l"/>
              </a:tabLst>
            </a:pPr>
            <a:endParaRPr/>
          </a:p>
          <a:p>
            <a:pPr>
              <a:lnSpc>
                <a:spcPct val="100000"/>
              </a:lnSpc>
              <a:spcBef>
                <a:spcPts val="400"/>
              </a:spcBef>
              <a:tabLst>
                <a:tab pos="457200" algn="l"/>
                <a:tab pos="914400" algn="l"/>
                <a:tab pos="1371600" algn="l"/>
                <a:tab pos="1828800" algn="l"/>
                <a:tab pos="2286000" algn="l"/>
              </a:tabLst>
            </a:pPr>
            <a:r>
              <a:t>  15º : Spreading pocket of combustion</a:t>
            </a:r>
          </a:p>
          <a:p>
            <a:pPr>
              <a:lnSpc>
                <a:spcPct val="100000"/>
              </a:lnSpc>
              <a:spcBef>
                <a:spcPts val="400"/>
              </a:spcBef>
              <a:tabLst>
                <a:tab pos="457200" algn="l"/>
                <a:tab pos="914400" algn="l"/>
                <a:tab pos="1371600" algn="l"/>
                <a:tab pos="1828800" algn="l"/>
                <a:tab pos="2286000" algn="l"/>
              </a:tabLst>
            </a:pPr>
            <a:endParaRPr/>
          </a:p>
          <a:p>
            <a:pPr>
              <a:lnSpc>
                <a:spcPct val="100000"/>
              </a:lnSpc>
              <a:spcBef>
                <a:spcPts val="400"/>
              </a:spcBef>
              <a:tabLst>
                <a:tab pos="457200" algn="l"/>
                <a:tab pos="914400" algn="l"/>
                <a:tab pos="1371600" algn="l"/>
                <a:tab pos="1828800" algn="l"/>
                <a:tab pos="2286000" algn="l"/>
              </a:tabLst>
            </a:pPr>
            <a:r>
              <a:t>  30º : Nearly complete central combustion </a:t>
            </a:r>
          </a:p>
          <a:p>
            <a:pPr>
              <a:lnSpc>
                <a:spcPct val="100000"/>
              </a:lnSpc>
              <a:spcBef>
                <a:spcPts val="400"/>
              </a:spcBef>
              <a:tabLst>
                <a:tab pos="457200" algn="l"/>
                <a:tab pos="914400" algn="l"/>
                <a:tab pos="1371600" algn="l"/>
                <a:tab pos="1828800" algn="l"/>
                <a:tab pos="2286000" algn="l"/>
              </a:tabLst>
            </a:pPr>
            <a:endParaRPr/>
          </a:p>
          <a:p>
            <a:pPr>
              <a:lnSpc>
                <a:spcPct val="100000"/>
              </a:lnSpc>
              <a:spcBef>
                <a:spcPts val="400"/>
              </a:spcBef>
              <a:tabLst>
                <a:tab pos="457200" algn="l"/>
                <a:tab pos="914400" algn="l"/>
                <a:tab pos="1371600" algn="l"/>
                <a:tab pos="1828800" algn="l"/>
                <a:tab pos="2286000" algn="l"/>
              </a:tabLst>
            </a:pPr>
            <a:r>
              <a:t>  45º : Final outer edge combustion</a:t>
            </a:r>
          </a:p>
        </p:txBody>
      </p:sp>
      <p:sp>
        <p:nvSpPr>
          <p:cNvPr id="1086" name="Here are its seven animation frames, from late in Stroke 2 to early in Stroke 3 (PgDn):"/>
          <p:cNvSpPr txBox="1"/>
          <p:nvPr/>
        </p:nvSpPr>
        <p:spPr>
          <a:xfrm>
            <a:off x="61962" y="640664"/>
            <a:ext cx="9020076" cy="42707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57200" algn="l"/>
                <a:tab pos="914400" algn="l"/>
                <a:tab pos="1371600" algn="l"/>
                <a:tab pos="1828800" algn="l"/>
                <a:tab pos="2286000" algn="l"/>
              </a:tabLst>
              <a:defRPr b="0">
                <a:solidFill>
                  <a:srgbClr val="FFFFFF"/>
                </a:solidFill>
                <a:effectLst>
                  <a:outerShdw blurRad="38100" dist="38100" dir="2700000" rotWithShape="0">
                    <a:srgbClr val="000000"/>
                  </a:outerShdw>
                </a:effectLst>
                <a:latin typeface="+mn-lt"/>
                <a:ea typeface="+mn-ea"/>
                <a:cs typeface="+mn-cs"/>
                <a:sym typeface="Arial"/>
              </a:defRPr>
            </a:pPr>
            <a:r>
              <a:t>Here are its seven animation frames, from late in Stroke 2 to early in Stroke 3 (</a:t>
            </a:r>
            <a:r>
              <a:rPr b="1"/>
              <a:t>PgDn</a:t>
            </a:r>
            <a:r>
              <a:t>):</a:t>
            </a:r>
          </a:p>
        </p:txBody>
      </p:sp>
      <p:grpSp>
        <p:nvGrpSpPr>
          <p:cNvPr id="1093" name="Group"/>
          <p:cNvGrpSpPr/>
          <p:nvPr/>
        </p:nvGrpSpPr>
        <p:grpSpPr>
          <a:xfrm>
            <a:off x="475704" y="1153864"/>
            <a:ext cx="3366592" cy="5335836"/>
            <a:chOff x="0" y="0"/>
            <a:chExt cx="3366591" cy="5335835"/>
          </a:xfrm>
        </p:grpSpPr>
        <p:pic>
          <p:nvPicPr>
            <p:cNvPr id="1087" name="4-Stroke-Engine-with-airflows_numbers - animation - frame 21.jpg" descr="4-Stroke-Engine-with-airflows_numbers - animation - frame 21.jpg"/>
            <p:cNvPicPr>
              <a:picLocks noChangeAspect="1"/>
            </p:cNvPicPr>
            <p:nvPr/>
          </p:nvPicPr>
          <p:blipFill>
            <a:blip r:embed="rId2"/>
            <a:stretch>
              <a:fillRect/>
            </a:stretch>
          </p:blipFill>
          <p:spPr>
            <a:xfrm>
              <a:off x="1091" y="0"/>
              <a:ext cx="3365501" cy="4686300"/>
            </a:xfrm>
            <a:prstGeom prst="rect">
              <a:avLst/>
            </a:prstGeom>
            <a:ln w="12700" cap="flat">
              <a:noFill/>
              <a:miter lim="400000"/>
            </a:ln>
            <a:effectLst/>
          </p:spPr>
        </p:pic>
        <p:grpSp>
          <p:nvGrpSpPr>
            <p:cNvPr id="1092" name="Group"/>
            <p:cNvGrpSpPr/>
            <p:nvPr/>
          </p:nvGrpSpPr>
          <p:grpSpPr>
            <a:xfrm>
              <a:off x="0" y="3905250"/>
              <a:ext cx="3365500" cy="1430586"/>
              <a:chOff x="0" y="0"/>
              <a:chExt cx="3365500" cy="1430585"/>
            </a:xfrm>
          </p:grpSpPr>
          <p:sp>
            <p:nvSpPr>
              <p:cNvPr id="1088" name="Rectangle"/>
              <p:cNvSpPr/>
              <p:nvPr/>
            </p:nvSpPr>
            <p:spPr>
              <a:xfrm>
                <a:off x="0" y="774700"/>
                <a:ext cx="3365500" cy="65588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089" name="Rectangle"/>
              <p:cNvSpPr/>
              <p:nvPr/>
            </p:nvSpPr>
            <p:spPr>
              <a:xfrm>
                <a:off x="0" y="0"/>
                <a:ext cx="625426" cy="65588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090" name="Stroke 2: Fuel + Air Compressing"/>
              <p:cNvSpPr txBox="1"/>
              <p:nvPr/>
            </p:nvSpPr>
            <p:spPr>
              <a:xfrm>
                <a:off x="29219" y="1064374"/>
                <a:ext cx="3334644" cy="35998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defTabSz="438911">
                  <a:defRPr sz="1727" b="0">
                    <a:solidFill>
                      <a:srgbClr val="000000"/>
                    </a:solidFill>
                    <a:latin typeface="+mj-lt"/>
                    <a:ea typeface="+mj-ea"/>
                    <a:cs typeface="+mj-cs"/>
                    <a:sym typeface="Helvetica"/>
                  </a:defRPr>
                </a:lvl1pPr>
              </a:lstStyle>
              <a:p>
                <a:r>
                  <a:t>Stroke 2: Fuel + Air Compressing</a:t>
                </a:r>
              </a:p>
            </p:txBody>
          </p:sp>
          <p:sp>
            <p:nvSpPr>
              <p:cNvPr id="1091" name="-45º"/>
              <p:cNvSpPr txBox="1"/>
              <p:nvPr/>
            </p:nvSpPr>
            <p:spPr>
              <a:xfrm>
                <a:off x="1158130" y="666625"/>
                <a:ext cx="858740" cy="44023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defTabSz="457200">
                  <a:defRPr b="0">
                    <a:solidFill>
                      <a:srgbClr val="000000"/>
                    </a:solidFill>
                    <a:latin typeface="+mj-lt"/>
                    <a:ea typeface="+mj-ea"/>
                    <a:cs typeface="+mj-cs"/>
                    <a:sym typeface="Helvetica"/>
                  </a:defRPr>
                </a:lvl1pPr>
              </a:lstStyle>
              <a:p>
                <a:r>
                  <a:t>-45º</a:t>
                </a:r>
              </a:p>
            </p:txBody>
          </p:sp>
        </p:grpSp>
      </p:grpSp>
      <p:grpSp>
        <p:nvGrpSpPr>
          <p:cNvPr id="1100" name="Group"/>
          <p:cNvGrpSpPr/>
          <p:nvPr/>
        </p:nvGrpSpPr>
        <p:grpSpPr>
          <a:xfrm>
            <a:off x="475704" y="1153864"/>
            <a:ext cx="3366592" cy="5335836"/>
            <a:chOff x="0" y="0"/>
            <a:chExt cx="3366591" cy="5335835"/>
          </a:xfrm>
        </p:grpSpPr>
        <p:pic>
          <p:nvPicPr>
            <p:cNvPr id="1094" name="4-Stroke-Engine-with-airflows_numbers - animation -  frame 22.jpg" descr="4-Stroke-Engine-with-airflows_numbers - animation -  frame 22.jpg"/>
            <p:cNvPicPr>
              <a:picLocks noChangeAspect="1"/>
            </p:cNvPicPr>
            <p:nvPr/>
          </p:nvPicPr>
          <p:blipFill>
            <a:blip r:embed="rId3"/>
            <a:stretch>
              <a:fillRect/>
            </a:stretch>
          </p:blipFill>
          <p:spPr>
            <a:xfrm>
              <a:off x="1091" y="0"/>
              <a:ext cx="3365501" cy="4686300"/>
            </a:xfrm>
            <a:prstGeom prst="rect">
              <a:avLst/>
            </a:prstGeom>
            <a:ln w="12700" cap="flat">
              <a:noFill/>
              <a:miter lim="400000"/>
            </a:ln>
            <a:effectLst/>
          </p:spPr>
        </p:pic>
        <p:grpSp>
          <p:nvGrpSpPr>
            <p:cNvPr id="1099" name="Group"/>
            <p:cNvGrpSpPr/>
            <p:nvPr/>
          </p:nvGrpSpPr>
          <p:grpSpPr>
            <a:xfrm>
              <a:off x="0" y="3905250"/>
              <a:ext cx="3365500" cy="1430586"/>
              <a:chOff x="0" y="0"/>
              <a:chExt cx="3365500" cy="1430585"/>
            </a:xfrm>
          </p:grpSpPr>
          <p:sp>
            <p:nvSpPr>
              <p:cNvPr id="1095" name="Rectangle"/>
              <p:cNvSpPr/>
              <p:nvPr/>
            </p:nvSpPr>
            <p:spPr>
              <a:xfrm>
                <a:off x="0" y="774700"/>
                <a:ext cx="3365500" cy="65588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096" name="Rectangle"/>
              <p:cNvSpPr/>
              <p:nvPr/>
            </p:nvSpPr>
            <p:spPr>
              <a:xfrm>
                <a:off x="0" y="0"/>
                <a:ext cx="625426" cy="65588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097" name="Stroke 2: Fuel + Air Compressing"/>
              <p:cNvSpPr txBox="1"/>
              <p:nvPr/>
            </p:nvSpPr>
            <p:spPr>
              <a:xfrm>
                <a:off x="29219" y="1064374"/>
                <a:ext cx="3334644" cy="35998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defTabSz="438911">
                  <a:defRPr sz="1727" b="0">
                    <a:solidFill>
                      <a:srgbClr val="000000"/>
                    </a:solidFill>
                    <a:latin typeface="+mj-lt"/>
                    <a:ea typeface="+mj-ea"/>
                    <a:cs typeface="+mj-cs"/>
                    <a:sym typeface="Helvetica"/>
                  </a:defRPr>
                </a:lvl1pPr>
              </a:lstStyle>
              <a:p>
                <a:r>
                  <a:t>Stroke 2: Fuel + Air Compressing</a:t>
                </a:r>
              </a:p>
            </p:txBody>
          </p:sp>
          <p:sp>
            <p:nvSpPr>
              <p:cNvPr id="1098" name="-30º"/>
              <p:cNvSpPr txBox="1"/>
              <p:nvPr/>
            </p:nvSpPr>
            <p:spPr>
              <a:xfrm>
                <a:off x="1158130" y="666625"/>
                <a:ext cx="858740" cy="44023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defTabSz="457200">
                  <a:defRPr b="0">
                    <a:solidFill>
                      <a:srgbClr val="000000"/>
                    </a:solidFill>
                    <a:latin typeface="+mj-lt"/>
                    <a:ea typeface="+mj-ea"/>
                    <a:cs typeface="+mj-cs"/>
                    <a:sym typeface="Helvetica"/>
                  </a:defRPr>
                </a:lvl1pPr>
              </a:lstStyle>
              <a:p>
                <a:r>
                  <a:t>-30º</a:t>
                </a:r>
              </a:p>
            </p:txBody>
          </p:sp>
        </p:grpSp>
      </p:grpSp>
      <p:grpSp>
        <p:nvGrpSpPr>
          <p:cNvPr id="1107" name="Group"/>
          <p:cNvGrpSpPr/>
          <p:nvPr/>
        </p:nvGrpSpPr>
        <p:grpSpPr>
          <a:xfrm>
            <a:off x="475704" y="1153864"/>
            <a:ext cx="3366592" cy="5335836"/>
            <a:chOff x="0" y="0"/>
            <a:chExt cx="3366591" cy="5335835"/>
          </a:xfrm>
        </p:grpSpPr>
        <p:pic>
          <p:nvPicPr>
            <p:cNvPr id="1101" name="4-Stroke-Engine-with-airflows_numbers - animation -  frame 23.jpg" descr="4-Stroke-Engine-with-airflows_numbers - animation -  frame 23.jpg"/>
            <p:cNvPicPr>
              <a:picLocks noChangeAspect="1"/>
            </p:cNvPicPr>
            <p:nvPr/>
          </p:nvPicPr>
          <p:blipFill>
            <a:blip r:embed="rId4"/>
            <a:stretch>
              <a:fillRect/>
            </a:stretch>
          </p:blipFill>
          <p:spPr>
            <a:xfrm>
              <a:off x="1091" y="0"/>
              <a:ext cx="3365501" cy="4686300"/>
            </a:xfrm>
            <a:prstGeom prst="rect">
              <a:avLst/>
            </a:prstGeom>
            <a:ln w="12700" cap="flat">
              <a:noFill/>
              <a:miter lim="400000"/>
            </a:ln>
            <a:effectLst/>
          </p:spPr>
        </p:pic>
        <p:grpSp>
          <p:nvGrpSpPr>
            <p:cNvPr id="1106" name="Group"/>
            <p:cNvGrpSpPr/>
            <p:nvPr/>
          </p:nvGrpSpPr>
          <p:grpSpPr>
            <a:xfrm>
              <a:off x="0" y="3905250"/>
              <a:ext cx="3365500" cy="1430586"/>
              <a:chOff x="0" y="0"/>
              <a:chExt cx="3365500" cy="1430585"/>
            </a:xfrm>
          </p:grpSpPr>
          <p:sp>
            <p:nvSpPr>
              <p:cNvPr id="1102" name="Rectangle"/>
              <p:cNvSpPr/>
              <p:nvPr/>
            </p:nvSpPr>
            <p:spPr>
              <a:xfrm>
                <a:off x="0" y="774700"/>
                <a:ext cx="3365500" cy="65588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103" name="Rectangle"/>
              <p:cNvSpPr/>
              <p:nvPr/>
            </p:nvSpPr>
            <p:spPr>
              <a:xfrm>
                <a:off x="0" y="0"/>
                <a:ext cx="625426" cy="65588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104" name="Stroke 2: Spark Plug Fires"/>
              <p:cNvSpPr txBox="1"/>
              <p:nvPr/>
            </p:nvSpPr>
            <p:spPr>
              <a:xfrm>
                <a:off x="29219" y="1064374"/>
                <a:ext cx="3334644" cy="35998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defTabSz="443484">
                  <a:defRPr sz="1746" b="0">
                    <a:solidFill>
                      <a:srgbClr val="000000"/>
                    </a:solidFill>
                    <a:latin typeface="+mj-lt"/>
                    <a:ea typeface="+mj-ea"/>
                    <a:cs typeface="+mj-cs"/>
                    <a:sym typeface="Helvetica"/>
                  </a:defRPr>
                </a:lvl1pPr>
              </a:lstStyle>
              <a:p>
                <a:r>
                  <a:t>Stroke 2: Spark Plug Fires</a:t>
                </a:r>
              </a:p>
            </p:txBody>
          </p:sp>
          <p:sp>
            <p:nvSpPr>
              <p:cNvPr id="1105" name="-15º"/>
              <p:cNvSpPr txBox="1"/>
              <p:nvPr/>
            </p:nvSpPr>
            <p:spPr>
              <a:xfrm>
                <a:off x="1158130" y="666625"/>
                <a:ext cx="858740" cy="44023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defTabSz="457200">
                  <a:defRPr b="0">
                    <a:solidFill>
                      <a:srgbClr val="000000"/>
                    </a:solidFill>
                    <a:latin typeface="+mj-lt"/>
                    <a:ea typeface="+mj-ea"/>
                    <a:cs typeface="+mj-cs"/>
                    <a:sym typeface="Helvetica"/>
                  </a:defRPr>
                </a:lvl1pPr>
              </a:lstStyle>
              <a:p>
                <a:r>
                  <a:t>-15º</a:t>
                </a:r>
              </a:p>
            </p:txBody>
          </p:sp>
        </p:grpSp>
      </p:grpSp>
      <p:grpSp>
        <p:nvGrpSpPr>
          <p:cNvPr id="1114" name="Group"/>
          <p:cNvGrpSpPr/>
          <p:nvPr/>
        </p:nvGrpSpPr>
        <p:grpSpPr>
          <a:xfrm>
            <a:off x="475704" y="1153864"/>
            <a:ext cx="3366592" cy="5335836"/>
            <a:chOff x="0" y="0"/>
            <a:chExt cx="3366591" cy="5335835"/>
          </a:xfrm>
        </p:grpSpPr>
        <p:pic>
          <p:nvPicPr>
            <p:cNvPr id="1108" name="4-Stroke-Engine-with-airflows_numbers - animation -  frame 24.jpg" descr="4-Stroke-Engine-with-airflows_numbers - animation -  frame 24.jpg"/>
            <p:cNvPicPr>
              <a:picLocks noChangeAspect="1"/>
            </p:cNvPicPr>
            <p:nvPr/>
          </p:nvPicPr>
          <p:blipFill>
            <a:blip r:embed="rId5"/>
            <a:stretch>
              <a:fillRect/>
            </a:stretch>
          </p:blipFill>
          <p:spPr>
            <a:xfrm>
              <a:off x="1091" y="0"/>
              <a:ext cx="3365501" cy="4686300"/>
            </a:xfrm>
            <a:prstGeom prst="rect">
              <a:avLst/>
            </a:prstGeom>
            <a:ln w="12700" cap="flat">
              <a:noFill/>
              <a:miter lim="400000"/>
            </a:ln>
            <a:effectLst/>
          </p:spPr>
        </p:pic>
        <p:grpSp>
          <p:nvGrpSpPr>
            <p:cNvPr id="1113" name="Group"/>
            <p:cNvGrpSpPr/>
            <p:nvPr/>
          </p:nvGrpSpPr>
          <p:grpSpPr>
            <a:xfrm>
              <a:off x="0" y="3905250"/>
              <a:ext cx="3365500" cy="1430586"/>
              <a:chOff x="0" y="0"/>
              <a:chExt cx="3365500" cy="1430585"/>
            </a:xfrm>
          </p:grpSpPr>
          <p:sp>
            <p:nvSpPr>
              <p:cNvPr id="1109" name="Rectangle"/>
              <p:cNvSpPr/>
              <p:nvPr/>
            </p:nvSpPr>
            <p:spPr>
              <a:xfrm>
                <a:off x="0" y="774700"/>
                <a:ext cx="3365500" cy="65588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110" name="Rectangle"/>
              <p:cNvSpPr/>
              <p:nvPr/>
            </p:nvSpPr>
            <p:spPr>
              <a:xfrm>
                <a:off x="0" y="0"/>
                <a:ext cx="625426" cy="65588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111" name="&quot;Top Dead Center&quot;"/>
              <p:cNvSpPr txBox="1"/>
              <p:nvPr/>
            </p:nvSpPr>
            <p:spPr>
              <a:xfrm>
                <a:off x="29219" y="1064374"/>
                <a:ext cx="3334644" cy="35998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defTabSz="443484">
                  <a:defRPr sz="1746" b="0">
                    <a:solidFill>
                      <a:srgbClr val="000000"/>
                    </a:solidFill>
                    <a:latin typeface="+mj-lt"/>
                    <a:ea typeface="+mj-ea"/>
                    <a:cs typeface="+mj-cs"/>
                    <a:sym typeface="Helvetica"/>
                  </a:defRPr>
                </a:lvl1pPr>
              </a:lstStyle>
              <a:p>
                <a:r>
                  <a:t>"Top Dead Center"</a:t>
                </a:r>
              </a:p>
            </p:txBody>
          </p:sp>
          <p:sp>
            <p:nvSpPr>
              <p:cNvPr id="1112" name="0º"/>
              <p:cNvSpPr txBox="1"/>
              <p:nvPr/>
            </p:nvSpPr>
            <p:spPr>
              <a:xfrm>
                <a:off x="1158130" y="666625"/>
                <a:ext cx="858740" cy="44023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defTabSz="457200">
                  <a:defRPr b="0">
                    <a:solidFill>
                      <a:srgbClr val="000000"/>
                    </a:solidFill>
                    <a:latin typeface="+mj-lt"/>
                    <a:ea typeface="+mj-ea"/>
                    <a:cs typeface="+mj-cs"/>
                    <a:sym typeface="Helvetica"/>
                  </a:defRPr>
                </a:lvl1pPr>
              </a:lstStyle>
              <a:p>
                <a:r>
                  <a:t>0º</a:t>
                </a:r>
              </a:p>
            </p:txBody>
          </p:sp>
        </p:grpSp>
      </p:grpSp>
      <p:grpSp>
        <p:nvGrpSpPr>
          <p:cNvPr id="1121" name="Group"/>
          <p:cNvGrpSpPr/>
          <p:nvPr/>
        </p:nvGrpSpPr>
        <p:grpSpPr>
          <a:xfrm>
            <a:off x="475704" y="1153864"/>
            <a:ext cx="3366592" cy="5335836"/>
            <a:chOff x="0" y="0"/>
            <a:chExt cx="3366591" cy="5335835"/>
          </a:xfrm>
        </p:grpSpPr>
        <p:pic>
          <p:nvPicPr>
            <p:cNvPr id="1115" name="4-Stroke-Engine-with-airflows_numbers - animation -  frame 25.jpg" descr="4-Stroke-Engine-with-airflows_numbers - animation -  frame 25.jpg"/>
            <p:cNvPicPr>
              <a:picLocks noChangeAspect="1"/>
            </p:cNvPicPr>
            <p:nvPr/>
          </p:nvPicPr>
          <p:blipFill>
            <a:blip r:embed="rId6"/>
            <a:stretch>
              <a:fillRect/>
            </a:stretch>
          </p:blipFill>
          <p:spPr>
            <a:xfrm>
              <a:off x="1091" y="0"/>
              <a:ext cx="3365501" cy="4686300"/>
            </a:xfrm>
            <a:prstGeom prst="rect">
              <a:avLst/>
            </a:prstGeom>
            <a:ln w="12700" cap="flat">
              <a:noFill/>
              <a:miter lim="400000"/>
            </a:ln>
            <a:effectLst/>
          </p:spPr>
        </p:pic>
        <p:grpSp>
          <p:nvGrpSpPr>
            <p:cNvPr id="1120" name="Group"/>
            <p:cNvGrpSpPr/>
            <p:nvPr/>
          </p:nvGrpSpPr>
          <p:grpSpPr>
            <a:xfrm>
              <a:off x="0" y="3905250"/>
              <a:ext cx="3365500" cy="1430586"/>
              <a:chOff x="0" y="0"/>
              <a:chExt cx="3365500" cy="1430585"/>
            </a:xfrm>
          </p:grpSpPr>
          <p:sp>
            <p:nvSpPr>
              <p:cNvPr id="1116" name="Rectangle"/>
              <p:cNvSpPr/>
              <p:nvPr/>
            </p:nvSpPr>
            <p:spPr>
              <a:xfrm>
                <a:off x="0" y="774700"/>
                <a:ext cx="3365500" cy="65588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117" name="Rectangle"/>
              <p:cNvSpPr/>
              <p:nvPr/>
            </p:nvSpPr>
            <p:spPr>
              <a:xfrm>
                <a:off x="0" y="0"/>
                <a:ext cx="625426" cy="65588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118" name="Stroke 3: Partial Combustion"/>
              <p:cNvSpPr txBox="1"/>
              <p:nvPr/>
            </p:nvSpPr>
            <p:spPr>
              <a:xfrm>
                <a:off x="29219" y="1064374"/>
                <a:ext cx="3334644" cy="35998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defTabSz="443484">
                  <a:defRPr sz="1746" b="0">
                    <a:solidFill>
                      <a:srgbClr val="000000"/>
                    </a:solidFill>
                    <a:latin typeface="+mj-lt"/>
                    <a:ea typeface="+mj-ea"/>
                    <a:cs typeface="+mj-cs"/>
                    <a:sym typeface="Helvetica"/>
                  </a:defRPr>
                </a:lvl1pPr>
              </a:lstStyle>
              <a:p>
                <a:r>
                  <a:t>Stroke 3: Partial Combustion</a:t>
                </a:r>
              </a:p>
            </p:txBody>
          </p:sp>
          <p:sp>
            <p:nvSpPr>
              <p:cNvPr id="1119" name="15º"/>
              <p:cNvSpPr txBox="1"/>
              <p:nvPr/>
            </p:nvSpPr>
            <p:spPr>
              <a:xfrm>
                <a:off x="1158130" y="666625"/>
                <a:ext cx="858740" cy="44023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defTabSz="457200">
                  <a:defRPr b="0">
                    <a:solidFill>
                      <a:srgbClr val="000000"/>
                    </a:solidFill>
                    <a:latin typeface="+mj-lt"/>
                    <a:ea typeface="+mj-ea"/>
                    <a:cs typeface="+mj-cs"/>
                    <a:sym typeface="Helvetica"/>
                  </a:defRPr>
                </a:lvl1pPr>
              </a:lstStyle>
              <a:p>
                <a:r>
                  <a:t>15º</a:t>
                </a:r>
              </a:p>
            </p:txBody>
          </p:sp>
        </p:grpSp>
      </p:grpSp>
      <p:grpSp>
        <p:nvGrpSpPr>
          <p:cNvPr id="1128" name="Group"/>
          <p:cNvGrpSpPr/>
          <p:nvPr/>
        </p:nvGrpSpPr>
        <p:grpSpPr>
          <a:xfrm>
            <a:off x="475704" y="1153864"/>
            <a:ext cx="3366592" cy="5335836"/>
            <a:chOff x="0" y="0"/>
            <a:chExt cx="3366591" cy="5335835"/>
          </a:xfrm>
        </p:grpSpPr>
        <p:pic>
          <p:nvPicPr>
            <p:cNvPr id="1122" name="4-Stroke-Engine-with-airflows_numbers - animation -  frame 26.jpg" descr="4-Stroke-Engine-with-airflows_numbers - animation -  frame 26.jpg"/>
            <p:cNvPicPr>
              <a:picLocks noChangeAspect="1"/>
            </p:cNvPicPr>
            <p:nvPr/>
          </p:nvPicPr>
          <p:blipFill>
            <a:blip r:embed="rId7"/>
            <a:stretch>
              <a:fillRect/>
            </a:stretch>
          </p:blipFill>
          <p:spPr>
            <a:xfrm>
              <a:off x="1091" y="0"/>
              <a:ext cx="3365501" cy="4686300"/>
            </a:xfrm>
            <a:prstGeom prst="rect">
              <a:avLst/>
            </a:prstGeom>
            <a:ln w="12700" cap="flat">
              <a:noFill/>
              <a:miter lim="400000"/>
            </a:ln>
            <a:effectLst/>
          </p:spPr>
        </p:pic>
        <p:grpSp>
          <p:nvGrpSpPr>
            <p:cNvPr id="1127" name="Group"/>
            <p:cNvGrpSpPr/>
            <p:nvPr/>
          </p:nvGrpSpPr>
          <p:grpSpPr>
            <a:xfrm>
              <a:off x="0" y="3905250"/>
              <a:ext cx="3365500" cy="1430586"/>
              <a:chOff x="0" y="0"/>
              <a:chExt cx="3365500" cy="1430585"/>
            </a:xfrm>
          </p:grpSpPr>
          <p:sp>
            <p:nvSpPr>
              <p:cNvPr id="1123" name="Rectangle"/>
              <p:cNvSpPr/>
              <p:nvPr/>
            </p:nvSpPr>
            <p:spPr>
              <a:xfrm>
                <a:off x="0" y="774700"/>
                <a:ext cx="3365500" cy="65588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124" name="Rectangle"/>
              <p:cNvSpPr/>
              <p:nvPr/>
            </p:nvSpPr>
            <p:spPr>
              <a:xfrm>
                <a:off x="0" y="0"/>
                <a:ext cx="625426" cy="65588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125" name="Stroke 3: Full Combustion"/>
              <p:cNvSpPr txBox="1"/>
              <p:nvPr/>
            </p:nvSpPr>
            <p:spPr>
              <a:xfrm>
                <a:off x="29219" y="1064374"/>
                <a:ext cx="3334644" cy="35998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defTabSz="443484">
                  <a:defRPr sz="1746" b="0">
                    <a:solidFill>
                      <a:srgbClr val="000000"/>
                    </a:solidFill>
                    <a:latin typeface="+mj-lt"/>
                    <a:ea typeface="+mj-ea"/>
                    <a:cs typeface="+mj-cs"/>
                    <a:sym typeface="Helvetica"/>
                  </a:defRPr>
                </a:lvl1pPr>
              </a:lstStyle>
              <a:p>
                <a:r>
                  <a:t>Stroke 3: Full Combustion</a:t>
                </a:r>
              </a:p>
            </p:txBody>
          </p:sp>
          <p:sp>
            <p:nvSpPr>
              <p:cNvPr id="1126" name="30º"/>
              <p:cNvSpPr txBox="1"/>
              <p:nvPr/>
            </p:nvSpPr>
            <p:spPr>
              <a:xfrm>
                <a:off x="1158130" y="666625"/>
                <a:ext cx="858740" cy="44023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defTabSz="457200">
                  <a:defRPr b="0">
                    <a:solidFill>
                      <a:srgbClr val="000000"/>
                    </a:solidFill>
                    <a:latin typeface="+mj-lt"/>
                    <a:ea typeface="+mj-ea"/>
                    <a:cs typeface="+mj-cs"/>
                    <a:sym typeface="Helvetica"/>
                  </a:defRPr>
                </a:lvl1pPr>
              </a:lstStyle>
              <a:p>
                <a:r>
                  <a:t>30º</a:t>
                </a:r>
              </a:p>
            </p:txBody>
          </p:sp>
        </p:grpSp>
      </p:grpSp>
      <p:grpSp>
        <p:nvGrpSpPr>
          <p:cNvPr id="1135" name="Group"/>
          <p:cNvGrpSpPr/>
          <p:nvPr/>
        </p:nvGrpSpPr>
        <p:grpSpPr>
          <a:xfrm>
            <a:off x="475704" y="1153864"/>
            <a:ext cx="3366592" cy="5335836"/>
            <a:chOff x="0" y="0"/>
            <a:chExt cx="3366591" cy="5335835"/>
          </a:xfrm>
        </p:grpSpPr>
        <p:pic>
          <p:nvPicPr>
            <p:cNvPr id="1129" name="4-Stroke-Engine-with-airflows_numbers - animation -  frame 27.jpg" descr="4-Stroke-Engine-with-airflows_numbers - animation -  frame 27.jpg"/>
            <p:cNvPicPr>
              <a:picLocks noChangeAspect="1"/>
            </p:cNvPicPr>
            <p:nvPr/>
          </p:nvPicPr>
          <p:blipFill>
            <a:blip r:embed="rId8"/>
            <a:stretch>
              <a:fillRect/>
            </a:stretch>
          </p:blipFill>
          <p:spPr>
            <a:xfrm>
              <a:off x="1091" y="0"/>
              <a:ext cx="3365501" cy="4686300"/>
            </a:xfrm>
            <a:prstGeom prst="rect">
              <a:avLst/>
            </a:prstGeom>
            <a:ln w="12700" cap="flat">
              <a:noFill/>
              <a:miter lim="400000"/>
            </a:ln>
            <a:effectLst/>
          </p:spPr>
        </p:pic>
        <p:grpSp>
          <p:nvGrpSpPr>
            <p:cNvPr id="1134" name="Group"/>
            <p:cNvGrpSpPr/>
            <p:nvPr/>
          </p:nvGrpSpPr>
          <p:grpSpPr>
            <a:xfrm>
              <a:off x="0" y="3905250"/>
              <a:ext cx="3365500" cy="1430586"/>
              <a:chOff x="0" y="0"/>
              <a:chExt cx="3365500" cy="1430585"/>
            </a:xfrm>
          </p:grpSpPr>
          <p:sp>
            <p:nvSpPr>
              <p:cNvPr id="1130" name="Rectangle"/>
              <p:cNvSpPr/>
              <p:nvPr/>
            </p:nvSpPr>
            <p:spPr>
              <a:xfrm>
                <a:off x="0" y="774700"/>
                <a:ext cx="3365500" cy="65588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131" name="Rectangle"/>
              <p:cNvSpPr/>
              <p:nvPr/>
            </p:nvSpPr>
            <p:spPr>
              <a:xfrm>
                <a:off x="0" y="0"/>
                <a:ext cx="625426" cy="65588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1132" name="Stroke 3: End of Combustion"/>
              <p:cNvSpPr txBox="1"/>
              <p:nvPr/>
            </p:nvSpPr>
            <p:spPr>
              <a:xfrm>
                <a:off x="29219" y="1064374"/>
                <a:ext cx="3334644" cy="35998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defTabSz="443484">
                  <a:defRPr sz="1746" b="0">
                    <a:solidFill>
                      <a:srgbClr val="000000"/>
                    </a:solidFill>
                    <a:latin typeface="+mj-lt"/>
                    <a:ea typeface="+mj-ea"/>
                    <a:cs typeface="+mj-cs"/>
                    <a:sym typeface="Helvetica"/>
                  </a:defRPr>
                </a:lvl1pPr>
              </a:lstStyle>
              <a:p>
                <a:r>
                  <a:t>Stroke 3: End of Combustion</a:t>
                </a:r>
              </a:p>
            </p:txBody>
          </p:sp>
          <p:sp>
            <p:nvSpPr>
              <p:cNvPr id="1133" name="45º"/>
              <p:cNvSpPr txBox="1"/>
              <p:nvPr/>
            </p:nvSpPr>
            <p:spPr>
              <a:xfrm>
                <a:off x="1158130" y="666625"/>
                <a:ext cx="858740" cy="44023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defTabSz="457200">
                  <a:defRPr b="0">
                    <a:solidFill>
                      <a:srgbClr val="000000"/>
                    </a:solidFill>
                    <a:latin typeface="+mj-lt"/>
                    <a:ea typeface="+mj-ea"/>
                    <a:cs typeface="+mj-cs"/>
                    <a:sym typeface="Helvetica"/>
                  </a:defRPr>
                </a:lvl1pPr>
              </a:lstStyle>
              <a:p>
                <a:r>
                  <a:t>45º</a:t>
                </a:r>
              </a:p>
            </p:txBody>
          </p:sp>
        </p:grpSp>
      </p:grpSp>
      <p:sp>
        <p:nvSpPr>
          <p:cNvPr id="1136" name="https://commons.wikimedia.org/wiki/File:4-Stroke-Engine-with-airflows_numbers.gif"/>
          <p:cNvSpPr txBox="1"/>
          <p:nvPr/>
        </p:nvSpPr>
        <p:spPr>
          <a:xfrm>
            <a:off x="241775" y="6613931"/>
            <a:ext cx="8762050" cy="28627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lvl1pPr algn="ctr">
              <a:defRPr sz="1400" b="0" i="1">
                <a:solidFill>
                  <a:srgbClr val="059797"/>
                </a:solidFill>
                <a:effectLst>
                  <a:outerShdw blurRad="38100" dist="38100" dir="2700000" rotWithShape="0">
                    <a:srgbClr val="000000"/>
                  </a:outerShdw>
                </a:effectLst>
                <a:latin typeface="+mn-lt"/>
                <a:ea typeface="+mn-ea"/>
                <a:cs typeface="+mn-cs"/>
                <a:sym typeface="Arial"/>
              </a:defRPr>
            </a:lvl1pPr>
          </a:lstStyle>
          <a:p>
            <a:r>
              <a:t>https://commons.wikimedia.org/wiki/File:4-Stroke-Engine-with-airflows_numbers.gif</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1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1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1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1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1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0" grpId="1" animBg="1" advAuto="0"/>
      <p:bldP spid="1107" grpId="2" animBg="1" advAuto="0"/>
      <p:bldP spid="1114" grpId="3" animBg="1" advAuto="0"/>
      <p:bldP spid="1121" grpId="4" animBg="1" advAuto="0"/>
      <p:bldP spid="1128" grpId="5" animBg="1" advAuto="0"/>
      <p:bldP spid="1135" grpId="6"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 name="Rectangle 5"/>
          <p:cNvSpPr txBox="1"/>
          <p:nvPr/>
        </p:nvSpPr>
        <p:spPr>
          <a:xfrm>
            <a:off x="173267" y="6558820"/>
            <a:ext cx="8873665"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See the excellent video at:  https://carbiketech.com/ignition-timing/      2) https://en.wikipedia.org/wiki/Ignition_timing</a:t>
            </a:r>
          </a:p>
        </p:txBody>
      </p:sp>
      <p:sp>
        <p:nvSpPr>
          <p:cNvPr id="1139" name="Rectangle 2"/>
          <p:cNvSpPr txBox="1">
            <a:spLocks noGrp="1"/>
          </p:cNvSpPr>
          <p:nvPr>
            <p:ph type="title"/>
          </p:nvPr>
        </p:nvSpPr>
        <p:spPr>
          <a:xfrm>
            <a:off x="304800" y="12699"/>
            <a:ext cx="8534400" cy="426181"/>
          </a:xfrm>
          <a:prstGeom prst="rect">
            <a:avLst/>
          </a:prstGeom>
        </p:spPr>
        <p:txBody>
          <a:bodyPr/>
          <a:lstStyle/>
          <a:p>
            <a:r>
              <a:t>Real life fuel + air combustion takes about 3 milliseconds </a:t>
            </a:r>
            <a:r>
              <a:rPr baseline="31999"/>
              <a:t>1</a:t>
            </a:r>
          </a:p>
        </p:txBody>
      </p:sp>
      <p:sp>
        <p:nvSpPr>
          <p:cNvPr id="1140" name="Rectangle 3"/>
          <p:cNvSpPr txBox="1">
            <a:spLocks noGrp="1"/>
          </p:cNvSpPr>
          <p:nvPr>
            <p:ph type="body" idx="1"/>
          </p:nvPr>
        </p:nvSpPr>
        <p:spPr>
          <a:xfrm>
            <a:off x="177800" y="515906"/>
            <a:ext cx="8839200" cy="3465628"/>
          </a:xfrm>
          <a:prstGeom prst="rect">
            <a:avLst/>
          </a:prstGeom>
        </p:spPr>
        <p:txBody>
          <a:bodyPr/>
          <a:lstStyle/>
          <a:p>
            <a:pPr>
              <a:tabLst>
                <a:tab pos="444500" algn="l"/>
                <a:tab pos="939800" algn="l"/>
                <a:tab pos="1397000" algn="l"/>
                <a:tab pos="1930400" algn="l"/>
                <a:tab pos="2387600" algn="l"/>
              </a:tabLst>
              <a:defRPr b="1">
                <a:solidFill>
                  <a:srgbClr val="FBC901"/>
                </a:solidFill>
              </a:defRPr>
            </a:pPr>
            <a:r>
              <a:rPr b="0">
                <a:solidFill>
                  <a:srgbClr val="FFFFFF"/>
                </a:solidFill>
              </a:rPr>
              <a:t>As determined by the chemistry &amp; physics governing hydrocarbon + O</a:t>
            </a:r>
            <a:r>
              <a:rPr b="0" baseline="-5999">
                <a:solidFill>
                  <a:srgbClr val="FFFFFF"/>
                </a:solidFill>
              </a:rPr>
              <a:t>2</a:t>
            </a:r>
            <a:r>
              <a:rPr b="0">
                <a:solidFill>
                  <a:srgbClr val="FFFFFF"/>
                </a:solidFill>
              </a:rPr>
              <a:t> ignition, </a:t>
            </a:r>
          </a:p>
          <a:p>
            <a:pPr>
              <a:tabLst>
                <a:tab pos="444500" algn="l"/>
                <a:tab pos="939800" algn="l"/>
                <a:tab pos="1397000" algn="l"/>
                <a:tab pos="1930400" algn="l"/>
                <a:tab pos="2387600" algn="l"/>
              </a:tabLst>
              <a:defRPr sz="700" b="1">
                <a:solidFill>
                  <a:srgbClr val="FBC901"/>
                </a:solidFill>
              </a:defRPr>
            </a:pPr>
            <a:endParaRPr b="0">
              <a:solidFill>
                <a:srgbClr val="FFFFFF"/>
              </a:solidFill>
            </a:endParaRPr>
          </a:p>
          <a:p>
            <a:pPr>
              <a:tabLst>
                <a:tab pos="444500" algn="l"/>
                <a:tab pos="939800" algn="l"/>
                <a:tab pos="1397000" algn="l"/>
                <a:tab pos="1930400" algn="l"/>
                <a:tab pos="2387600" algn="l"/>
              </a:tabLst>
              <a:defRPr b="1">
                <a:solidFill>
                  <a:srgbClr val="FBC901"/>
                </a:solidFill>
              </a:defRPr>
            </a:pPr>
            <a:r>
              <a:rPr b="0">
                <a:solidFill>
                  <a:srgbClr val="FFFFFF"/>
                </a:solidFill>
              </a:rPr>
              <a:t>	followed by that of heat spreading outward through a highly compressed gas</a:t>
            </a:r>
          </a:p>
          <a:p>
            <a:pPr>
              <a:tabLst>
                <a:tab pos="444500" algn="l"/>
                <a:tab pos="939800" algn="l"/>
                <a:tab pos="1397000" algn="l"/>
                <a:tab pos="1930400" algn="l"/>
                <a:tab pos="2387600" algn="l"/>
              </a:tabLst>
              <a:defRPr sz="900" b="1">
                <a:solidFill>
                  <a:srgbClr val="FBC901"/>
                </a:solidFill>
              </a:defRPr>
            </a:pPr>
            <a:endParaRPr b="0">
              <a:solidFill>
                <a:srgbClr val="FFFFFF"/>
              </a:solidFill>
            </a:endParaRPr>
          </a:p>
          <a:p>
            <a:pPr>
              <a:tabLst>
                <a:tab pos="444500" algn="l"/>
                <a:tab pos="939800" algn="l"/>
                <a:tab pos="1397000" algn="l"/>
                <a:tab pos="1930400" algn="l"/>
                <a:tab pos="2387600" algn="l"/>
              </a:tabLst>
              <a:defRPr b="1">
                <a:solidFill>
                  <a:srgbClr val="FBC901"/>
                </a:solidFill>
              </a:defRPr>
            </a:pPr>
            <a:r>
              <a:rPr b="0">
                <a:solidFill>
                  <a:srgbClr val="FFFFFF"/>
                </a:solidFill>
              </a:rPr>
              <a:t>During those ~ 3 milliseconds, pressure inside the cylinder rises and falls, </a:t>
            </a:r>
          </a:p>
          <a:p>
            <a:pPr marL="0" lvl="1" indent="640896">
              <a:buSzTx/>
              <a:buNone/>
              <a:tabLst>
                <a:tab pos="444500" algn="l"/>
                <a:tab pos="939800" algn="l"/>
                <a:tab pos="1397000" algn="l"/>
                <a:tab pos="1930400" algn="l"/>
                <a:tab pos="2387600" algn="l"/>
              </a:tabLst>
              <a:defRPr sz="700" b="1">
                <a:solidFill>
                  <a:srgbClr val="FBC901"/>
                </a:solidFill>
              </a:defRPr>
            </a:pPr>
            <a:endParaRPr b="0">
              <a:solidFill>
                <a:srgbClr val="FFFFFF"/>
              </a:solidFill>
            </a:endParaRPr>
          </a:p>
          <a:p>
            <a:pPr>
              <a:tabLst>
                <a:tab pos="444500" algn="l"/>
                <a:tab pos="939800" algn="l"/>
                <a:tab pos="1397000" algn="l"/>
                <a:tab pos="1930400" algn="l"/>
                <a:tab pos="2387600" algn="l"/>
              </a:tabLst>
              <a:defRPr b="1">
                <a:solidFill>
                  <a:srgbClr val="FBC901"/>
                </a:solidFill>
              </a:defRPr>
            </a:pPr>
            <a:r>
              <a:rPr b="0">
                <a:solidFill>
                  <a:srgbClr val="FFFFFF"/>
                </a:solidFill>
              </a:rPr>
              <a:t>	as depicted in these curves which differ in the amount of spark plug Head Start </a:t>
            </a:r>
            <a:r>
              <a:rPr b="0" baseline="31999">
                <a:solidFill>
                  <a:srgbClr val="FFFFFF"/>
                </a:solidFill>
              </a:rPr>
              <a:t>2</a:t>
            </a:r>
            <a:endParaRPr b="0">
              <a:solidFill>
                <a:srgbClr val="FFFFFF"/>
              </a:solidFill>
            </a:endParaRPr>
          </a:p>
          <a:p>
            <a:pPr>
              <a:tabLst>
                <a:tab pos="444500" algn="l"/>
                <a:tab pos="939800" algn="l"/>
                <a:tab pos="1397000" algn="l"/>
                <a:tab pos="1930400" algn="l"/>
                <a:tab pos="2387600" algn="l"/>
              </a:tabLst>
              <a:defRPr sz="900" b="1">
                <a:solidFill>
                  <a:srgbClr val="FBC901"/>
                </a:solidFill>
              </a:defRPr>
            </a:pPr>
            <a:endParaRPr b="0">
              <a:solidFill>
                <a:srgbClr val="FFFFFF"/>
              </a:solidFill>
            </a:endParaRPr>
          </a:p>
          <a:p>
            <a:pPr>
              <a:tabLst>
                <a:tab pos="444500" algn="l"/>
                <a:tab pos="939800" algn="l"/>
                <a:tab pos="1397000" algn="l"/>
                <a:tab pos="1930400" algn="l"/>
                <a:tab pos="2387600" algn="l"/>
              </a:tabLst>
              <a:defRPr b="1">
                <a:solidFill>
                  <a:srgbClr val="FBC901"/>
                </a:solidFill>
              </a:defRPr>
            </a:pPr>
            <a:r>
              <a:rPr b="0">
                <a:solidFill>
                  <a:srgbClr val="FFFFFF"/>
                </a:solidFill>
              </a:rPr>
              <a:t>Of these curves, "c" is optimum in that it maximizes the product of pressure x duration</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and that combustion cycle thus drives the piston downward most strongly	</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That curve's dashed beginning marks where in time the spark plug should be sparked</a:t>
            </a:r>
          </a:p>
        </p:txBody>
      </p:sp>
      <p:sp>
        <p:nvSpPr>
          <p:cNvPr id="1141" name="Rectangle 3"/>
          <p:cNvSpPr txBox="1"/>
          <p:nvPr/>
        </p:nvSpPr>
        <p:spPr>
          <a:xfrm>
            <a:off x="2956040" y="3956959"/>
            <a:ext cx="6155235" cy="224530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1016000" algn="l"/>
                <a:tab pos="1473200" algn="l"/>
                <a:tab pos="1930400" algn="l"/>
                <a:tab pos="2387600" algn="l"/>
              </a:tabLst>
              <a:defRPr>
                <a:solidFill>
                  <a:srgbClr val="FFFFFF"/>
                </a:solidFill>
                <a:effectLst>
                  <a:outerShdw blurRad="38100" dist="38100" dir="2700000" rotWithShape="0">
                    <a:srgbClr val="000000"/>
                  </a:outerShdw>
                </a:effectLst>
                <a:latin typeface="+mn-lt"/>
                <a:ea typeface="+mn-ea"/>
                <a:cs typeface="+mn-cs"/>
                <a:sym typeface="Arial"/>
              </a:defRPr>
            </a:pPr>
            <a:r>
              <a:t>One Head Start problem seemingly solved!  Not quite:</a:t>
            </a:r>
          </a:p>
          <a:p>
            <a:pPr>
              <a:spcBef>
                <a:spcPts val="400"/>
              </a:spcBef>
              <a:tabLst>
                <a:tab pos="444500" algn="l"/>
                <a:tab pos="1016000" algn="l"/>
                <a:tab pos="1473200" algn="l"/>
                <a:tab pos="1930400" algn="l"/>
                <a:tab pos="23876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a:solidFill>
                  <a:srgbClr val="FBC901"/>
                </a:solidFill>
                <a:effectLst>
                  <a:outerShdw blurRad="38100" dist="38100" dir="2700000" rotWithShape="0">
                    <a:srgbClr val="000000"/>
                  </a:outerShdw>
                </a:effectLst>
                <a:latin typeface="+mn-lt"/>
                <a:ea typeface="+mn-ea"/>
                <a:cs typeface="+mn-cs"/>
                <a:sym typeface="Arial"/>
              </a:defRPr>
            </a:pPr>
            <a:r>
              <a:t>Because in classic ICEs timing is not based on time</a:t>
            </a:r>
          </a:p>
          <a:p>
            <a:pPr algn="ctr">
              <a:spcBef>
                <a:spcPts val="400"/>
              </a:spcBef>
              <a:tabLst>
                <a:tab pos="444500" algn="l"/>
                <a:tab pos="1016000" algn="l"/>
                <a:tab pos="1473200" algn="l"/>
                <a:tab pos="1930400" algn="l"/>
                <a:tab pos="2387600" algn="l"/>
              </a:tabLst>
              <a:defRPr sz="900">
                <a:solidFill>
                  <a:srgbClr val="FBC901"/>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a:solidFill>
                  <a:srgbClr val="FBC901"/>
                </a:solidFill>
                <a:effectLst>
                  <a:outerShdw blurRad="38100" dist="38100" dir="2700000" rotWithShape="0">
                    <a:srgbClr val="000000"/>
                  </a:outerShdw>
                </a:effectLst>
                <a:latin typeface="+mn-lt"/>
                <a:ea typeface="+mn-ea"/>
                <a:cs typeface="+mn-cs"/>
                <a:sym typeface="Arial"/>
              </a:defRPr>
            </a:pPr>
            <a:r>
              <a:t>Timing is instead based on the engine rotation angle:</a:t>
            </a:r>
          </a:p>
          <a:p>
            <a:pPr algn="ctr">
              <a:spcBef>
                <a:spcPts val="400"/>
              </a:spcBef>
              <a:tabLst>
                <a:tab pos="444500" algn="l"/>
                <a:tab pos="1016000" algn="l"/>
                <a:tab pos="1473200" algn="l"/>
                <a:tab pos="1930400" algn="l"/>
                <a:tab pos="2387600" algn="l"/>
              </a:tabLst>
              <a:defRPr sz="2400">
                <a:solidFill>
                  <a:srgbClr val="FBC901"/>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a:t>
            </a:r>
            <a:r>
              <a:rPr b="1"/>
              <a:t>PgDn</a:t>
            </a:r>
            <a:r>
              <a:t> twice)</a:t>
            </a:r>
          </a:p>
        </p:txBody>
      </p:sp>
      <p:grpSp>
        <p:nvGrpSpPr>
          <p:cNvPr id="1144" name="Group"/>
          <p:cNvGrpSpPr/>
          <p:nvPr/>
        </p:nvGrpSpPr>
        <p:grpSpPr>
          <a:xfrm>
            <a:off x="261257" y="3964287"/>
            <a:ext cx="2577594" cy="2469807"/>
            <a:chOff x="0" y="0"/>
            <a:chExt cx="2577592" cy="2469805"/>
          </a:xfrm>
        </p:grpSpPr>
        <p:sp>
          <p:nvSpPr>
            <p:cNvPr id="1142" name="Rectangle"/>
            <p:cNvSpPr/>
            <p:nvPr/>
          </p:nvSpPr>
          <p:spPr>
            <a:xfrm>
              <a:off x="24416" y="7530"/>
              <a:ext cx="2553177" cy="2462276"/>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pic>
          <p:nvPicPr>
            <p:cNvPr id="1143" name="1028px-Pressure_patern_in_dependence_on_ignition_timing.svg.png" descr="1028px-Pressure_patern_in_dependence_on_ignition_timing.svg.png"/>
            <p:cNvPicPr>
              <a:picLocks noChangeAspect="1"/>
            </p:cNvPicPr>
            <p:nvPr/>
          </p:nvPicPr>
          <p:blipFill>
            <a:blip r:embed="rId2"/>
            <a:srcRect t="3794" b="7160"/>
            <a:stretch>
              <a:fillRect/>
            </a:stretch>
          </p:blipFill>
          <p:spPr>
            <a:xfrm>
              <a:off x="0" y="0"/>
              <a:ext cx="2553095" cy="2428216"/>
            </a:xfrm>
            <a:prstGeom prst="rect">
              <a:avLst/>
            </a:prstGeom>
            <a:ln w="12700" cap="flat">
              <a:noFill/>
              <a:miter lim="400000"/>
            </a:ln>
            <a:effectLst/>
          </p:spPr>
        </p:pic>
      </p:grpSp>
      <p:pic>
        <p:nvPicPr>
          <p:cNvPr id="1145" name="sohc_engine1.gif" descr="sohc_engine1.gif"/>
          <p:cNvPicPr>
            <a:picLocks/>
          </p:cNvPicPr>
          <p:nvPr/>
        </p:nvPicPr>
        <p:blipFill>
          <a:blip r:embed="rId3"/>
          <a:stretch>
            <a:fillRect/>
          </a:stretch>
        </p:blipFill>
        <p:spPr>
          <a:xfrm>
            <a:off x="3738584" y="5407551"/>
            <a:ext cx="1417219" cy="1012299"/>
          </a:xfrm>
          <a:prstGeom prst="rect">
            <a:avLst/>
          </a:prstGeom>
          <a:ln w="12700">
            <a:miter lim="400000"/>
          </a:ln>
        </p:spPr>
      </p:pic>
      <p:pic>
        <p:nvPicPr>
          <p:cNvPr id="1146" name="engine_animation6b.gif" descr="engine_animation6b.gif"/>
          <p:cNvPicPr>
            <a:picLocks/>
          </p:cNvPicPr>
          <p:nvPr/>
        </p:nvPicPr>
        <p:blipFill>
          <a:blip r:embed="rId4"/>
          <a:stretch>
            <a:fillRect/>
          </a:stretch>
        </p:blipFill>
        <p:spPr>
          <a:xfrm>
            <a:off x="6873185" y="5407551"/>
            <a:ext cx="1417219" cy="1012299"/>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 name="Rectangle 5"/>
          <p:cNvSpPr txBox="1"/>
          <p:nvPr/>
        </p:nvSpPr>
        <p:spPr>
          <a:xfrm>
            <a:off x="54173" y="6229451"/>
            <a:ext cx="9035654" cy="49202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spcBef>
                <a:spcPts val="300"/>
              </a:spcBef>
              <a:defRPr sz="1400" b="0">
                <a:solidFill>
                  <a:srgbClr val="FFFFFF"/>
                </a:solidFill>
                <a:effectLst>
                  <a:outerShdw blurRad="38100" dist="38100" dir="2700000" rotWithShape="0">
                    <a:srgbClr val="000000"/>
                  </a:outerShdw>
                </a:effectLst>
                <a:latin typeface="+mn-lt"/>
                <a:ea typeface="+mn-ea"/>
                <a:cs typeface="+mn-cs"/>
                <a:sym typeface="Arial"/>
              </a:defRPr>
            </a:pPr>
            <a:r>
              <a:t>1) An historical exception:  As ICE's speed up, the suction of air into their cylinders increases, and that increasing partial vacuum was used to </a:t>
            </a:r>
            <a:r>
              <a:rPr b="1"/>
              <a:t>slightly</a:t>
            </a:r>
            <a:r>
              <a:t> </a:t>
            </a:r>
            <a:r>
              <a:rPr b="1"/>
              <a:t>advance</a:t>
            </a:r>
            <a:r>
              <a:t> the sparking charge sent from a mechanical "ignition distributor"</a:t>
            </a:r>
          </a:p>
        </p:txBody>
      </p:sp>
      <p:sp>
        <p:nvSpPr>
          <p:cNvPr id="1149" name="Rectangle 2"/>
          <p:cNvSpPr txBox="1">
            <a:spLocks noGrp="1"/>
          </p:cNvSpPr>
          <p:nvPr>
            <p:ph type="title"/>
          </p:nvPr>
        </p:nvSpPr>
        <p:spPr>
          <a:xfrm>
            <a:off x="304800" y="38099"/>
            <a:ext cx="8534400" cy="429206"/>
          </a:xfrm>
          <a:prstGeom prst="rect">
            <a:avLst/>
          </a:prstGeom>
        </p:spPr>
        <p:txBody>
          <a:bodyPr/>
          <a:lstStyle/>
          <a:p>
            <a:r>
              <a:t>Well, just convert timing to rotation angle via the engine's speed!</a:t>
            </a:r>
          </a:p>
        </p:txBody>
      </p:sp>
      <p:sp>
        <p:nvSpPr>
          <p:cNvPr id="1150" name="Rectangle 3"/>
          <p:cNvSpPr txBox="1">
            <a:spLocks noGrp="1"/>
          </p:cNvSpPr>
          <p:nvPr>
            <p:ph type="body" idx="1"/>
          </p:nvPr>
        </p:nvSpPr>
        <p:spPr>
          <a:xfrm>
            <a:off x="127000" y="668306"/>
            <a:ext cx="8937477" cy="5368989"/>
          </a:xfrm>
          <a:prstGeom prst="rect">
            <a:avLst/>
          </a:prstGeom>
        </p:spPr>
        <p:txBody>
          <a:bodyPr/>
          <a:lstStyle/>
          <a:p>
            <a:pPr>
              <a:tabLst>
                <a:tab pos="444500" algn="l"/>
                <a:tab pos="1016000" algn="l"/>
                <a:tab pos="1473200" algn="l"/>
                <a:tab pos="1930400" algn="l"/>
                <a:tab pos="2387600" algn="l"/>
              </a:tabLst>
            </a:pPr>
            <a:r>
              <a:t>For instance, at 6000 RPM ICEs rotate 360º in 1/100 Second =&gt; 36º per mS</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Thus, if the spark plug needs to fire ~ 1 mS before the piston reaches cylinder top,</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its firing should be </a:t>
            </a:r>
            <a:r>
              <a:rPr b="1"/>
              <a:t>advanced</a:t>
            </a:r>
            <a:r>
              <a:t> to about 36º </a:t>
            </a:r>
            <a:r>
              <a:rPr b="1"/>
              <a:t>before top dead center (BTDC)</a:t>
            </a:r>
          </a:p>
          <a:p>
            <a:pPr>
              <a:tabLst>
                <a:tab pos="444500" algn="l"/>
                <a:tab pos="1016000" algn="l"/>
                <a:tab pos="1473200" algn="l"/>
                <a:tab pos="1930400" algn="l"/>
                <a:tab pos="2387600" algn="l"/>
              </a:tabLst>
              <a:defRPr sz="900"/>
            </a:pPr>
            <a:endParaRPr/>
          </a:p>
          <a:p>
            <a:pPr>
              <a:tabLst>
                <a:tab pos="444500" algn="l"/>
                <a:tab pos="1016000" algn="l"/>
                <a:tab pos="1473200" algn="l"/>
                <a:tab pos="1930400" algn="l"/>
                <a:tab pos="2387600" algn="l"/>
              </a:tabLst>
            </a:pPr>
            <a:r>
              <a:t>But that was </a:t>
            </a:r>
            <a:r>
              <a:rPr b="1"/>
              <a:t>not</a:t>
            </a:r>
            <a:r>
              <a:t> what the animation depicted - it showed 15º before top dead center </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Yes, because ICEs turn at anywhere from about 700 to 7,000 RPM</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Making the animation's spark firing at 15º before top dead center</a:t>
            </a:r>
          </a:p>
          <a:p>
            <a:pPr>
              <a:tabLst>
                <a:tab pos="444500" algn="l"/>
                <a:tab pos="1016000" algn="l"/>
                <a:tab pos="1473200" algn="l"/>
                <a:tab pos="1930400" algn="l"/>
                <a:tab pos="2387600" algn="l"/>
              </a:tabLst>
              <a:defRPr sz="600"/>
            </a:pPr>
            <a:endParaRPr/>
          </a:p>
          <a:p>
            <a:pPr>
              <a:tabLst>
                <a:tab pos="444500" algn="l"/>
                <a:tab pos="1016000" algn="l"/>
                <a:tab pos="1473200" algn="l"/>
                <a:tab pos="1930400" algn="l"/>
                <a:tab pos="2387600" algn="l"/>
              </a:tabLst>
            </a:pPr>
            <a:r>
              <a:t>			consistent with a ~ 1 mS advance for an engine turning at  2,500 RPM</a:t>
            </a:r>
          </a:p>
          <a:p>
            <a:pPr>
              <a:tabLst>
                <a:tab pos="444500" algn="l"/>
                <a:tab pos="1016000" algn="l"/>
                <a:tab pos="1473200" algn="l"/>
                <a:tab pos="1930400" algn="l"/>
                <a:tab pos="2387600" algn="l"/>
              </a:tabLst>
              <a:defRPr sz="1500"/>
            </a:pPr>
            <a:endParaRPr/>
          </a:p>
          <a:p>
            <a:pPr algn="ctr">
              <a:tabLst>
                <a:tab pos="444500" algn="l"/>
                <a:tab pos="1016000" algn="l"/>
                <a:tab pos="1473200" algn="l"/>
                <a:tab pos="1930400" algn="l"/>
                <a:tab pos="2387600" algn="l"/>
              </a:tabLst>
              <a:defRPr b="1">
                <a:solidFill>
                  <a:srgbClr val="FBC901"/>
                </a:solidFill>
              </a:defRPr>
            </a:pPr>
            <a:r>
              <a:t>MY POINT: While rotational mechanics was indeed used to set ICE timing,</a:t>
            </a:r>
          </a:p>
          <a:p>
            <a:pPr algn="ctr">
              <a:tabLst>
                <a:tab pos="444500" algn="l"/>
                <a:tab pos="1016000" algn="l"/>
                <a:tab pos="1473200" algn="l"/>
                <a:tab pos="1930400" algn="l"/>
                <a:tab pos="2387600" algn="l"/>
              </a:tabLst>
              <a:defRPr sz="700" b="1">
                <a:solidFill>
                  <a:srgbClr val="FBC901"/>
                </a:solidFill>
              </a:defRPr>
            </a:pPr>
            <a:endParaRPr/>
          </a:p>
          <a:p>
            <a:pPr algn="ctr">
              <a:tabLst>
                <a:tab pos="444500" algn="l"/>
                <a:tab pos="1016000" algn="l"/>
                <a:tab pos="1473200" algn="l"/>
                <a:tab pos="1930400" algn="l"/>
                <a:tab pos="2387600" algn="l"/>
              </a:tabLst>
              <a:defRPr b="1">
                <a:solidFill>
                  <a:srgbClr val="FBC901"/>
                </a:solidFill>
              </a:defRPr>
            </a:pPr>
            <a:r>
              <a:t>that timing was then BUILT-IN to the ICE's gears, belts, camshafts &amp; cams </a:t>
            </a:r>
          </a:p>
          <a:p>
            <a:pPr algn="ctr">
              <a:tabLst>
                <a:tab pos="444500" algn="l"/>
                <a:tab pos="1016000" algn="l"/>
                <a:tab pos="1473200" algn="l"/>
                <a:tab pos="1930400" algn="l"/>
                <a:tab pos="2387600" algn="l"/>
              </a:tabLst>
              <a:defRPr sz="700" b="1">
                <a:solidFill>
                  <a:srgbClr val="FBC901"/>
                </a:solidFill>
              </a:defRPr>
            </a:pPr>
            <a:endParaRPr/>
          </a:p>
          <a:p>
            <a:pPr algn="ctr">
              <a:tabLst>
                <a:tab pos="444500" algn="l"/>
                <a:tab pos="1016000" algn="l"/>
                <a:tab pos="1473200" algn="l"/>
                <a:tab pos="1930400" algn="l"/>
                <a:tab pos="2387600" algn="l"/>
              </a:tabLst>
              <a:defRPr b="1">
                <a:solidFill>
                  <a:srgbClr val="FBC901"/>
                </a:solidFill>
              </a:defRPr>
            </a:pPr>
            <a:r>
              <a:t>Those were chosen to OPTIMIZE efficiency &amp; emissions at ONE SPEED</a:t>
            </a:r>
          </a:p>
          <a:p>
            <a:pPr algn="ctr">
              <a:tabLst>
                <a:tab pos="444500" algn="l"/>
                <a:tab pos="1016000" algn="l"/>
                <a:tab pos="1473200" algn="l"/>
                <a:tab pos="1930400" algn="l"/>
                <a:tab pos="2387600" algn="l"/>
              </a:tabLst>
              <a:defRPr sz="700" b="1">
                <a:solidFill>
                  <a:srgbClr val="FBC901"/>
                </a:solidFill>
              </a:defRPr>
            </a:pPr>
            <a:endParaRPr/>
          </a:p>
          <a:p>
            <a:pPr algn="ctr">
              <a:tabLst>
                <a:tab pos="444500" algn="l"/>
                <a:tab pos="1016000" algn="l"/>
                <a:tab pos="1473200" algn="l"/>
                <a:tab pos="1930400" algn="l"/>
                <a:tab pos="2387600" algn="l"/>
              </a:tabLst>
              <a:defRPr b="1">
                <a:solidFill>
                  <a:srgbClr val="FBC901"/>
                </a:solidFill>
              </a:defRPr>
            </a:pPr>
            <a:r>
              <a:t>But diverging from that speed, operation became increasingly SUB-OPTIMAL </a:t>
            </a:r>
            <a:r>
              <a:rPr baseline="31999"/>
              <a:t>1</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 name="Rectangle 5"/>
          <p:cNvSpPr txBox="1"/>
          <p:nvPr/>
        </p:nvSpPr>
        <p:spPr>
          <a:xfrm>
            <a:off x="6776033" y="4593147"/>
            <a:ext cx="2223362" cy="6198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From the video at:  https://carbiketech.com/ignition-timing/</a:t>
            </a:r>
          </a:p>
        </p:txBody>
      </p:sp>
      <p:sp>
        <p:nvSpPr>
          <p:cNvPr id="1153" name="Rectangle 2"/>
          <p:cNvSpPr txBox="1">
            <a:spLocks noGrp="1"/>
          </p:cNvSpPr>
          <p:nvPr>
            <p:ph type="title"/>
          </p:nvPr>
        </p:nvSpPr>
        <p:spPr>
          <a:xfrm>
            <a:off x="304800" y="38099"/>
            <a:ext cx="8534400" cy="426181"/>
          </a:xfrm>
          <a:prstGeom prst="rect">
            <a:avLst/>
          </a:prstGeom>
        </p:spPr>
        <p:txBody>
          <a:bodyPr/>
          <a:lstStyle/>
          <a:p>
            <a:r>
              <a:t>It's easy to see why </a:t>
            </a:r>
            <a:r>
              <a:rPr b="1">
                <a:solidFill>
                  <a:srgbClr val="FBC901"/>
                </a:solidFill>
              </a:rPr>
              <a:t>timing of the spark</a:t>
            </a:r>
            <a:r>
              <a:t> is hyper-critical:</a:t>
            </a:r>
          </a:p>
        </p:txBody>
      </p:sp>
      <p:sp>
        <p:nvSpPr>
          <p:cNvPr id="1154" name="Rectangle 3"/>
          <p:cNvSpPr txBox="1">
            <a:spLocks noGrp="1"/>
          </p:cNvSpPr>
          <p:nvPr>
            <p:ph type="body" sz="half" idx="1"/>
          </p:nvPr>
        </p:nvSpPr>
        <p:spPr>
          <a:xfrm>
            <a:off x="152400" y="630206"/>
            <a:ext cx="8839200" cy="2753898"/>
          </a:xfrm>
          <a:prstGeom prst="rect">
            <a:avLst/>
          </a:prstGeom>
        </p:spPr>
        <p:txBody>
          <a:bodyPr/>
          <a:lstStyle/>
          <a:p>
            <a:pPr>
              <a:tabLst>
                <a:tab pos="444500" algn="l"/>
                <a:tab pos="1016000" algn="l"/>
                <a:tab pos="1473200" algn="l"/>
                <a:tab pos="1930400" algn="l"/>
                <a:tab pos="2387600" algn="l"/>
              </a:tabLst>
            </a:pPr>
            <a:r>
              <a:t>Spark too early and combustion will fight against the upward piston motion of Stroke 2</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Spark too late and combustion might continue past the end of downward Stroke 3</a:t>
            </a:r>
          </a:p>
          <a:p>
            <a:pPr>
              <a:tabLst>
                <a:tab pos="444500" algn="l"/>
                <a:tab pos="1016000" algn="l"/>
                <a:tab pos="1473200" algn="l"/>
                <a:tab pos="1930400" algn="l"/>
                <a:tab pos="2387600" algn="l"/>
              </a:tabLst>
              <a:defRPr sz="300"/>
            </a:pPr>
            <a:endParaRPr/>
          </a:p>
          <a:p>
            <a:pPr>
              <a:tabLst>
                <a:tab pos="444500" algn="l"/>
                <a:tab pos="1016000" algn="l"/>
                <a:tab pos="1473200" algn="l"/>
                <a:tab pos="1930400" algn="l"/>
                <a:tab pos="2387600" algn="l"/>
              </a:tabLst>
            </a:pPr>
            <a:r>
              <a:t>	allowing still expanding gas to escapes though Stroke 4's open exhaust valve(s)</a:t>
            </a:r>
          </a:p>
          <a:p>
            <a:pPr>
              <a:tabLst>
                <a:tab pos="444500" algn="l"/>
                <a:tab pos="1016000" algn="l"/>
                <a:tab pos="1473200" algn="l"/>
                <a:tab pos="1930400" algn="l"/>
                <a:tab pos="2387600" algn="l"/>
              </a:tabLst>
              <a:defRPr sz="800"/>
            </a:pPr>
            <a:endParaRPr/>
          </a:p>
          <a:p>
            <a:pPr>
              <a:tabLst>
                <a:tab pos="444500" algn="l"/>
                <a:tab pos="1016000" algn="l"/>
                <a:tab pos="1473200" algn="l"/>
                <a:tab pos="1930400" algn="l"/>
                <a:tab pos="2387600" algn="l"/>
              </a:tabLst>
              <a:defRPr b="1">
                <a:solidFill>
                  <a:srgbClr val="FBC901"/>
                </a:solidFill>
              </a:defRPr>
            </a:pPr>
            <a:r>
              <a:t>But the timing of the intake &amp; exhaust valves is similarly hyper-critical</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Depending on the speed at which the ICE is rotating,</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look how </a:t>
            </a:r>
            <a:r>
              <a:rPr b="1"/>
              <a:t>far</a:t>
            </a:r>
            <a:r>
              <a:t> it rotates while completing 3 mS of fuel-air combustion:</a:t>
            </a:r>
          </a:p>
        </p:txBody>
      </p:sp>
      <p:pic>
        <p:nvPicPr>
          <p:cNvPr id="1155" name="Image" descr="Image"/>
          <p:cNvPicPr>
            <a:picLocks noChangeAspect="1"/>
          </p:cNvPicPr>
          <p:nvPr/>
        </p:nvPicPr>
        <p:blipFill>
          <a:blip r:embed="rId2"/>
          <a:stretch>
            <a:fillRect/>
          </a:stretch>
        </p:blipFill>
        <p:spPr>
          <a:xfrm>
            <a:off x="2398501" y="3524630"/>
            <a:ext cx="4346998" cy="2537999"/>
          </a:xfrm>
          <a:prstGeom prst="rect">
            <a:avLst/>
          </a:prstGeom>
          <a:ln w="12700">
            <a:miter lim="400000"/>
          </a:ln>
        </p:spPr>
      </p:pic>
      <p:sp>
        <p:nvSpPr>
          <p:cNvPr id="1156" name="Rectangle 3"/>
          <p:cNvSpPr txBox="1"/>
          <p:nvPr/>
        </p:nvSpPr>
        <p:spPr>
          <a:xfrm>
            <a:off x="101600" y="6215854"/>
            <a:ext cx="8977859" cy="42618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400"/>
              </a:spcBef>
              <a:tabLst>
                <a:tab pos="444500" algn="l"/>
                <a:tab pos="1016000" algn="l"/>
                <a:tab pos="1473200" algn="l"/>
                <a:tab pos="1930400" algn="l"/>
                <a:tab pos="2387600" algn="l"/>
              </a:tabLst>
              <a:defRPr b="0">
                <a:solidFill>
                  <a:srgbClr val="FBC901"/>
                </a:solidFill>
                <a:effectLst>
                  <a:outerShdw blurRad="38100" dist="38100" dir="2700000" rotWithShape="0">
                    <a:srgbClr val="000000"/>
                  </a:outerShdw>
                </a:effectLst>
                <a:latin typeface="+mn-lt"/>
                <a:ea typeface="+mn-ea"/>
                <a:cs typeface="+mn-cs"/>
                <a:sym typeface="Arial"/>
              </a:defRPr>
            </a:lvl1pPr>
          </a:lstStyle>
          <a:p>
            <a:r>
              <a:t>Radical changes in ignition span call for similarly aggressive changes in valve timing</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 name="Rectangle 2"/>
          <p:cNvSpPr txBox="1">
            <a:spLocks noGrp="1"/>
          </p:cNvSpPr>
          <p:nvPr>
            <p:ph type="title"/>
          </p:nvPr>
        </p:nvSpPr>
        <p:spPr>
          <a:xfrm>
            <a:off x="161912" y="12699"/>
            <a:ext cx="8778888" cy="577965"/>
          </a:xfrm>
          <a:prstGeom prst="rect">
            <a:avLst/>
          </a:prstGeom>
        </p:spPr>
        <p:txBody>
          <a:bodyPr/>
          <a:lstStyle/>
          <a:p>
            <a:r>
              <a:t>But to this day, </a:t>
            </a:r>
            <a:r>
              <a:rPr b="1">
                <a:solidFill>
                  <a:srgbClr val="FBC901"/>
                </a:solidFill>
              </a:rPr>
              <a:t>valve timing</a:t>
            </a:r>
            <a:r>
              <a:t> is STILL controlled mechanically</a:t>
            </a:r>
          </a:p>
        </p:txBody>
      </p:sp>
      <p:sp>
        <p:nvSpPr>
          <p:cNvPr id="1159" name="Rectangle 3"/>
          <p:cNvSpPr txBox="1">
            <a:spLocks noGrp="1"/>
          </p:cNvSpPr>
          <p:nvPr>
            <p:ph type="body" sz="quarter" idx="1"/>
          </p:nvPr>
        </p:nvSpPr>
        <p:spPr>
          <a:xfrm>
            <a:off x="144456" y="645455"/>
            <a:ext cx="8813801" cy="919609"/>
          </a:xfrm>
          <a:prstGeom prst="rect">
            <a:avLst/>
          </a:prstGeom>
        </p:spPr>
        <p:txBody>
          <a:bodyPr/>
          <a:lstStyle/>
          <a:p>
            <a:pPr>
              <a:tabLst>
                <a:tab pos="444500" algn="l"/>
                <a:tab pos="1016000" algn="l"/>
                <a:tab pos="1473200" algn="l"/>
                <a:tab pos="1930400" algn="l"/>
                <a:tab pos="2387600" algn="l"/>
              </a:tabLst>
            </a:pPr>
            <a:r>
              <a:t>Making it one of few ICE features that has hardly changed in fifty years:</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An ICE's crankshaft turns timing belt turning camshaft(s) opening valves (</a:t>
            </a:r>
            <a:r>
              <a:rPr b="1"/>
              <a:t>PgDn</a:t>
            </a:r>
            <a:r>
              <a:t>):</a:t>
            </a:r>
          </a:p>
        </p:txBody>
      </p:sp>
      <p:pic>
        <p:nvPicPr>
          <p:cNvPr id="1160" name="sohc_engine1.gif" descr="sohc_engine1.gif"/>
          <p:cNvPicPr>
            <a:picLocks/>
          </p:cNvPicPr>
          <p:nvPr/>
        </p:nvPicPr>
        <p:blipFill>
          <a:blip r:embed="rId2"/>
          <a:stretch>
            <a:fillRect/>
          </a:stretch>
        </p:blipFill>
        <p:spPr>
          <a:xfrm>
            <a:off x="859925" y="1619856"/>
            <a:ext cx="3624193" cy="2588709"/>
          </a:xfrm>
          <a:prstGeom prst="rect">
            <a:avLst/>
          </a:prstGeom>
          <a:ln w="12700">
            <a:miter lim="400000"/>
          </a:ln>
        </p:spPr>
      </p:pic>
      <p:pic>
        <p:nvPicPr>
          <p:cNvPr id="1161" name="4-Stroke-Engine-with-airflows_numbers.gif" descr="4-Stroke-Engine-with-airflows_numbers.gif"/>
          <p:cNvPicPr>
            <a:picLocks/>
          </p:cNvPicPr>
          <p:nvPr/>
        </p:nvPicPr>
        <p:blipFill>
          <a:blip r:embed="rId3"/>
          <a:stretch>
            <a:fillRect/>
          </a:stretch>
        </p:blipFill>
        <p:spPr>
          <a:xfrm>
            <a:off x="6197127" y="1619856"/>
            <a:ext cx="1837119" cy="2558101"/>
          </a:xfrm>
          <a:prstGeom prst="rect">
            <a:avLst/>
          </a:prstGeom>
          <a:ln w="12700">
            <a:miter lim="400000"/>
          </a:ln>
        </p:spPr>
      </p:pic>
      <p:sp>
        <p:nvSpPr>
          <p:cNvPr id="1162" name="Arrow"/>
          <p:cNvSpPr/>
          <p:nvPr/>
        </p:nvSpPr>
        <p:spPr>
          <a:xfrm>
            <a:off x="4903963" y="2439102"/>
            <a:ext cx="873319" cy="919609"/>
          </a:xfrm>
          <a:prstGeom prst="rightArrow">
            <a:avLst>
              <a:gd name="adj1" fmla="val 32000"/>
              <a:gd name="adj2" fmla="val 67392"/>
            </a:avLst>
          </a:prstGeom>
          <a:solidFill>
            <a:srgbClr val="FBC901"/>
          </a:solidFill>
          <a:ln w="12700">
            <a:miter lim="400000"/>
          </a:ln>
        </p:spPr>
        <p:txBody>
          <a:bodyPr lIns="45719" rIns="45719"/>
          <a:lstStyle/>
          <a:p>
            <a:endParaRPr/>
          </a:p>
        </p:txBody>
      </p:sp>
      <p:sp>
        <p:nvSpPr>
          <p:cNvPr id="1163" name="1) https://en.wikipedia.org/wiki/Variable_valve_timing     2) https://en.wikipedia.org/wiki/Camless_piston_engine"/>
          <p:cNvSpPr txBox="1"/>
          <p:nvPr/>
        </p:nvSpPr>
        <p:spPr>
          <a:xfrm>
            <a:off x="-46686" y="6473102"/>
            <a:ext cx="9144001" cy="34391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gn="ctr">
              <a:defRPr sz="1400" b="0" i="1">
                <a:solidFill>
                  <a:srgbClr val="059797"/>
                </a:solidFill>
                <a:effectLst>
                  <a:outerShdw blurRad="38100" dist="38100" dir="2700000" rotWithShape="0">
                    <a:srgbClr val="000000"/>
                  </a:outerShdw>
                </a:effectLst>
                <a:latin typeface="+mn-lt"/>
                <a:ea typeface="+mn-ea"/>
                <a:cs typeface="+mn-cs"/>
                <a:sym typeface="Arial"/>
              </a:defRPr>
            </a:lvl1pPr>
          </a:lstStyle>
          <a:p>
            <a:r>
              <a:t>1) https://en.wikipedia.org/wiki/Variable_valve_timing     2) https://en.wikipedia.org/wiki/Camless_piston_engine</a:t>
            </a:r>
          </a:p>
        </p:txBody>
      </p:sp>
      <p:sp>
        <p:nvSpPr>
          <p:cNvPr id="1164" name="Rectangle 3"/>
          <p:cNvSpPr txBox="1"/>
          <p:nvPr/>
        </p:nvSpPr>
        <p:spPr>
          <a:xfrm>
            <a:off x="106356" y="4497665"/>
            <a:ext cx="8981784" cy="188957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Emissions could be reduced by what's labeled </a:t>
            </a:r>
            <a:r>
              <a:rPr b="1">
                <a:solidFill>
                  <a:srgbClr val="FBC901"/>
                </a:solidFill>
              </a:rPr>
              <a:t>Variable Valve Timing (VVT)</a:t>
            </a:r>
            <a:r>
              <a:rPr>
                <a:solidFill>
                  <a:srgbClr val="FBC901"/>
                </a:solidFill>
              </a:rPr>
              <a:t> </a:t>
            </a:r>
          </a:p>
          <a:p>
            <a:pPr>
              <a:spcBef>
                <a:spcPts val="400"/>
              </a:spcBef>
              <a:tabLst>
                <a:tab pos="444500" algn="l"/>
                <a:tab pos="1016000" algn="l"/>
                <a:tab pos="1473200" algn="l"/>
                <a:tab pos="19304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Which has thus far been pursued by making the mechanics even </a:t>
            </a:r>
            <a:r>
              <a:rPr b="1">
                <a:solidFill>
                  <a:srgbClr val="FBC901"/>
                </a:solidFill>
              </a:rPr>
              <a:t>more</a:t>
            </a:r>
            <a:r>
              <a:rPr>
                <a:solidFill>
                  <a:srgbClr val="FBC901"/>
                </a:solidFill>
              </a:rPr>
              <a:t> </a:t>
            </a:r>
            <a:r>
              <a:t>complex</a:t>
            </a:r>
          </a:p>
          <a:p>
            <a:pPr>
              <a:spcBef>
                <a:spcPts val="400"/>
              </a:spcBef>
              <a:tabLst>
                <a:tab pos="444500" algn="l"/>
                <a:tab pos="1016000" algn="l"/>
                <a:tab pos="1473200" algn="l"/>
                <a:tab pos="1930400" algn="l"/>
                <a:tab pos="23876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The reviews I found on VVT development had virtually no explanatory illustrations </a:t>
            </a:r>
            <a:r>
              <a:rPr baseline="31999"/>
              <a:t>1, 2</a:t>
            </a:r>
          </a:p>
          <a:p>
            <a:pPr>
              <a:spcBef>
                <a:spcPts val="400"/>
              </a:spcBef>
              <a:tabLst>
                <a:tab pos="444500" algn="l"/>
                <a:tab pos="1016000" algn="l"/>
                <a:tab pos="1473200" algn="l"/>
                <a:tab pos="19304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Leading me to instead gather figures from throughout the Internet =&gt;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Rectangle 2"/>
          <p:cNvSpPr txBox="1">
            <a:spLocks noGrp="1"/>
          </p:cNvSpPr>
          <p:nvPr>
            <p:ph type="title"/>
          </p:nvPr>
        </p:nvSpPr>
        <p:spPr>
          <a:xfrm>
            <a:off x="304800" y="25399"/>
            <a:ext cx="8534400" cy="555958"/>
          </a:xfrm>
          <a:prstGeom prst="rect">
            <a:avLst/>
          </a:prstGeom>
        </p:spPr>
        <p:txBody>
          <a:bodyPr/>
          <a:lstStyle/>
          <a:p>
            <a:r>
              <a:t>To which your very </a:t>
            </a:r>
            <a:r>
              <a:rPr b="1"/>
              <a:t>personal &amp; local</a:t>
            </a:r>
            <a:r>
              <a:t> response might well be:</a:t>
            </a:r>
          </a:p>
        </p:txBody>
      </p:sp>
      <p:sp>
        <p:nvSpPr>
          <p:cNvPr id="262" name="Rectangle 3"/>
          <p:cNvSpPr txBox="1">
            <a:spLocks noGrp="1"/>
          </p:cNvSpPr>
          <p:nvPr>
            <p:ph type="body" idx="1"/>
          </p:nvPr>
        </p:nvSpPr>
        <p:spPr>
          <a:xfrm>
            <a:off x="111869" y="668306"/>
            <a:ext cx="9144001" cy="5674879"/>
          </a:xfrm>
          <a:prstGeom prst="rect">
            <a:avLst/>
          </a:prstGeom>
        </p:spPr>
        <p:txBody>
          <a:bodyPr/>
          <a:lstStyle/>
          <a:p>
            <a:pPr>
              <a:tabLst>
                <a:tab pos="406400" algn="l"/>
                <a:tab pos="863600" algn="l"/>
                <a:tab pos="1320800" algn="l"/>
                <a:tab pos="1778000" algn="l"/>
                <a:tab pos="2387600" algn="l"/>
              </a:tabLst>
            </a:pPr>
            <a:r>
              <a:t>"But I'm already fixing things:</a:t>
            </a:r>
          </a:p>
          <a:p>
            <a:pPr>
              <a:tabLst>
                <a:tab pos="406400" algn="l"/>
                <a:tab pos="863600" algn="l"/>
                <a:tab pos="1320800" algn="l"/>
                <a:tab pos="1778000" algn="l"/>
                <a:tab pos="2387600" algn="l"/>
              </a:tabLst>
              <a:defRPr sz="700"/>
            </a:pPr>
            <a:endParaRPr/>
          </a:p>
          <a:p>
            <a:pPr>
              <a:tabLst>
                <a:tab pos="406400" algn="l"/>
                <a:tab pos="863600" algn="l"/>
                <a:tab pos="1320800" algn="l"/>
                <a:tab pos="1778000" algn="l"/>
                <a:tab pos="2387600" algn="l"/>
              </a:tabLst>
            </a:pPr>
            <a:r>
              <a:t> 	I drive (or will likely soon buy) a </a:t>
            </a:r>
            <a:r>
              <a:rPr b="1">
                <a:solidFill>
                  <a:srgbClr val="FBC901"/>
                </a:solidFill>
              </a:rPr>
              <a:t>Hybrid Electric Vehicle (HEV)</a:t>
            </a:r>
            <a:r>
              <a:t> </a:t>
            </a:r>
          </a:p>
          <a:p>
            <a:pPr>
              <a:tabLst>
                <a:tab pos="406400" algn="l"/>
                <a:tab pos="863600" algn="l"/>
                <a:tab pos="1320800" algn="l"/>
                <a:tab pos="1778000" algn="l"/>
                <a:tab pos="2387600" algn="l"/>
              </a:tabLst>
              <a:defRPr sz="700"/>
            </a:pPr>
            <a:endParaRPr/>
          </a:p>
          <a:p>
            <a:pPr>
              <a:tabLst>
                <a:tab pos="406400" algn="l"/>
                <a:tab pos="863600" algn="l"/>
                <a:tab pos="1320800" algn="l"/>
                <a:tab pos="1778000" algn="l"/>
                <a:tab pos="2387600" algn="l"/>
              </a:tabLst>
            </a:pPr>
            <a:r>
              <a:t>		And, when "they" get the range &amp; number of charging stations high enough</a:t>
            </a:r>
          </a:p>
          <a:p>
            <a:pPr>
              <a:tabLst>
                <a:tab pos="406400" algn="l"/>
                <a:tab pos="863600" algn="l"/>
                <a:tab pos="1320800" algn="l"/>
                <a:tab pos="1778000" algn="l"/>
                <a:tab pos="2387600" algn="l"/>
              </a:tabLst>
              <a:defRPr sz="700"/>
            </a:pPr>
            <a:endParaRPr/>
          </a:p>
          <a:p>
            <a:pPr marL="0" lvl="1" indent="640896">
              <a:buSzTx/>
              <a:buNone/>
              <a:tabLst>
                <a:tab pos="406400" algn="l"/>
                <a:tab pos="863600" algn="l"/>
                <a:tab pos="1320800" algn="l"/>
                <a:tab pos="1778000" algn="l"/>
                <a:tab pos="2387600" algn="l"/>
              </a:tabLst>
            </a:pPr>
            <a:r>
              <a:t>		I'll happily move up to an all-electric </a:t>
            </a:r>
            <a:r>
              <a:rPr b="1">
                <a:solidFill>
                  <a:srgbClr val="FBC901"/>
                </a:solidFill>
              </a:rPr>
              <a:t>Plug-in Electric Vehicle (PEV)</a:t>
            </a:r>
          </a:p>
          <a:p>
            <a:pPr algn="ctr">
              <a:tabLst>
                <a:tab pos="406400" algn="l"/>
                <a:tab pos="863600" algn="l"/>
                <a:tab pos="1320800" algn="l"/>
                <a:tab pos="1778000" algn="l"/>
                <a:tab pos="2387600" algn="l"/>
              </a:tabLst>
            </a:pPr>
            <a:endParaRPr b="1">
              <a:solidFill>
                <a:srgbClr val="FBC901"/>
              </a:solidFill>
            </a:endParaRPr>
          </a:p>
          <a:p>
            <a:pPr algn="ctr">
              <a:tabLst>
                <a:tab pos="406400" algn="l"/>
                <a:tab pos="863600" algn="l"/>
                <a:tab pos="1320800" algn="l"/>
                <a:tab pos="1778000" algn="l"/>
                <a:tab pos="2387600" algn="l"/>
              </a:tabLst>
            </a:pPr>
            <a:r>
              <a:rPr b="1"/>
              <a:t>Problem Solved (or, at least I'll have personally done my part)!"</a:t>
            </a:r>
          </a:p>
          <a:p>
            <a:pPr algn="ctr">
              <a:tabLst>
                <a:tab pos="406400" algn="l"/>
                <a:tab pos="863600" algn="l"/>
                <a:tab pos="1320800" algn="l"/>
                <a:tab pos="1778000" algn="l"/>
                <a:tab pos="2387600" algn="l"/>
              </a:tabLst>
              <a:defRPr sz="1700"/>
            </a:pPr>
            <a:endParaRPr/>
          </a:p>
          <a:p>
            <a:pPr algn="ctr">
              <a:tabLst>
                <a:tab pos="406400" algn="l"/>
                <a:tab pos="863600" algn="l"/>
                <a:tab pos="1320800" algn="l"/>
                <a:tab pos="1778000" algn="l"/>
                <a:tab pos="2387600" algn="l"/>
              </a:tabLst>
              <a:defRPr b="1">
                <a:solidFill>
                  <a:srgbClr val="FBC901"/>
                </a:solidFill>
              </a:defRPr>
            </a:pPr>
            <a:r>
              <a:t>But it's not that simple: </a:t>
            </a:r>
          </a:p>
          <a:p>
            <a:pPr>
              <a:tabLst>
                <a:tab pos="406400" algn="l"/>
                <a:tab pos="863600" algn="l"/>
                <a:tab pos="1320800" algn="l"/>
                <a:tab pos="1778000" algn="l"/>
                <a:tab pos="2387600" algn="l"/>
              </a:tabLst>
              <a:defRPr sz="800"/>
            </a:pPr>
            <a:endParaRPr/>
          </a:p>
          <a:p>
            <a:pPr>
              <a:tabLst>
                <a:tab pos="406400" algn="l"/>
                <a:tab pos="863600" algn="l"/>
                <a:tab pos="1320800" algn="l"/>
                <a:tab pos="1778000" algn="l"/>
                <a:tab pos="2387600" algn="l"/>
              </a:tabLst>
            </a:pPr>
            <a:r>
              <a:t>PEVs will only be truly green when the Grid </a:t>
            </a:r>
            <a:r>
              <a:rPr b="1"/>
              <a:t>charging</a:t>
            </a:r>
            <a:r>
              <a:t> them is also green</a:t>
            </a:r>
          </a:p>
          <a:p>
            <a:pPr>
              <a:tabLst>
                <a:tab pos="406400" algn="l"/>
                <a:tab pos="863600" algn="l"/>
                <a:tab pos="1320800" algn="l"/>
                <a:tab pos="1778000" algn="l"/>
                <a:tab pos="2387600" algn="l"/>
              </a:tabLst>
              <a:defRPr sz="700"/>
            </a:pPr>
            <a:endParaRPr/>
          </a:p>
          <a:p>
            <a:pPr>
              <a:tabLst>
                <a:tab pos="406400" algn="l"/>
                <a:tab pos="863600" algn="l"/>
                <a:tab pos="1320800" algn="l"/>
                <a:tab pos="1778000" algn="l"/>
                <a:tab pos="2387600" algn="l"/>
              </a:tabLst>
            </a:pPr>
            <a:r>
              <a:t>	If it isn't, you'll just be shifting your Greenhouse Gas (GHG) emissions </a:t>
            </a:r>
          </a:p>
          <a:p>
            <a:pPr>
              <a:tabLst>
                <a:tab pos="406400" algn="l"/>
                <a:tab pos="863600" algn="l"/>
                <a:tab pos="1320800" algn="l"/>
                <a:tab pos="1778000" algn="l"/>
                <a:tab pos="2387600" algn="l"/>
              </a:tabLst>
              <a:defRPr sz="700"/>
            </a:pPr>
            <a:endParaRPr/>
          </a:p>
          <a:p>
            <a:pPr>
              <a:tabLst>
                <a:tab pos="406400" algn="l"/>
                <a:tab pos="863600" algn="l"/>
                <a:tab pos="1320800" algn="l"/>
                <a:tab pos="1778000" algn="l"/>
                <a:tab pos="2387600" algn="l"/>
              </a:tabLst>
            </a:pPr>
            <a:r>
              <a:t>		from your car's tailpipe to your power plant's smokestack</a:t>
            </a:r>
          </a:p>
          <a:p>
            <a:pPr>
              <a:tabLst>
                <a:tab pos="406400" algn="l"/>
                <a:tab pos="863600" algn="l"/>
                <a:tab pos="1320800" algn="l"/>
                <a:tab pos="1778000" algn="l"/>
                <a:tab pos="2387600" algn="l"/>
              </a:tabLst>
              <a:defRPr sz="700"/>
            </a:pPr>
            <a:endParaRPr/>
          </a:p>
          <a:p>
            <a:pPr>
              <a:tabLst>
                <a:tab pos="406400" algn="l"/>
                <a:tab pos="863600" algn="l"/>
                <a:tab pos="1320800" algn="l"/>
                <a:tab pos="1778000" algn="l"/>
                <a:tab pos="2387600" algn="l"/>
              </a:tabLst>
            </a:pPr>
            <a:r>
              <a:t>And to </a:t>
            </a:r>
            <a:r>
              <a:rPr b="1"/>
              <a:t>charge</a:t>
            </a:r>
            <a:r>
              <a:t> all those green PEVs, a green Grid will need a lot more capacity</a:t>
            </a:r>
          </a:p>
          <a:p>
            <a:pPr>
              <a:tabLst>
                <a:tab pos="406400" algn="l"/>
                <a:tab pos="863600" algn="l"/>
                <a:tab pos="1320800" algn="l"/>
                <a:tab pos="1778000" algn="l"/>
                <a:tab pos="2387600" algn="l"/>
              </a:tabLst>
              <a:defRPr sz="1300"/>
            </a:pPr>
            <a:endParaRPr/>
          </a:p>
          <a:p>
            <a:pPr algn="ctr">
              <a:tabLst>
                <a:tab pos="406400" algn="l"/>
                <a:tab pos="863600" algn="l"/>
                <a:tab pos="1320800" algn="l"/>
                <a:tab pos="1778000" algn="l"/>
                <a:tab pos="2387600" algn="l"/>
              </a:tabLst>
              <a:defRPr i="1"/>
            </a:pPr>
            <a:r>
              <a:t>But how difficult can those changes be?  Let's try for some quick estimates:</a:t>
            </a:r>
          </a:p>
        </p:txBody>
      </p:sp>
      <p:sp>
        <p:nvSpPr>
          <p:cNvPr id="263" name="Rectangle 5"/>
          <p:cNvSpPr txBox="1"/>
          <p:nvPr/>
        </p:nvSpPr>
        <p:spPr>
          <a:xfrm>
            <a:off x="304800" y="65588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 name="Rectangle 5"/>
          <p:cNvSpPr txBox="1"/>
          <p:nvPr/>
        </p:nvSpPr>
        <p:spPr>
          <a:xfrm>
            <a:off x="74612" y="6330220"/>
            <a:ext cx="8960546" cy="4801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Without source attribution, this animated gif is widely posted.  I identify it as being derived from a</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YouTube video from Japan's</a:t>
            </a:r>
            <a:r>
              <a:rPr b="1">
                <a:solidFill>
                  <a:srgbClr val="2BAD81"/>
                </a:solidFill>
              </a:rPr>
              <a:t> Aisin Group</a:t>
            </a:r>
            <a:r>
              <a:t> about their VVT technology: https://www.youtube.com/watch?v=0EzBGIO8Y2U)</a:t>
            </a:r>
          </a:p>
        </p:txBody>
      </p:sp>
      <p:sp>
        <p:nvSpPr>
          <p:cNvPr id="1167" name="Rectangle 2"/>
          <p:cNvSpPr txBox="1">
            <a:spLocks noGrp="1"/>
          </p:cNvSpPr>
          <p:nvPr>
            <p:ph type="title"/>
          </p:nvPr>
        </p:nvSpPr>
        <p:spPr>
          <a:xfrm>
            <a:off x="304800" y="-1"/>
            <a:ext cx="8534400" cy="528997"/>
          </a:xfrm>
          <a:prstGeom prst="rect">
            <a:avLst/>
          </a:prstGeom>
        </p:spPr>
        <p:txBody>
          <a:bodyPr/>
          <a:lstStyle/>
          <a:p>
            <a:pPr>
              <a:defRPr sz="2200"/>
            </a:pPr>
            <a:r>
              <a:t>One </a:t>
            </a:r>
            <a:r>
              <a:rPr b="1">
                <a:solidFill>
                  <a:srgbClr val="FBC901"/>
                </a:solidFill>
              </a:rPr>
              <a:t>VVT</a:t>
            </a:r>
            <a:r>
              <a:t> goal is to adjust the "phasing" of the camshafts: </a:t>
            </a:r>
            <a:r>
              <a:rPr baseline="31999"/>
              <a:t>1</a:t>
            </a:r>
          </a:p>
        </p:txBody>
      </p:sp>
      <p:sp>
        <p:nvSpPr>
          <p:cNvPr id="1168" name="Rectangle 3"/>
          <p:cNvSpPr txBox="1">
            <a:spLocks noGrp="1"/>
          </p:cNvSpPr>
          <p:nvPr>
            <p:ph type="body" sz="half" idx="1"/>
          </p:nvPr>
        </p:nvSpPr>
        <p:spPr>
          <a:xfrm>
            <a:off x="203200" y="604806"/>
            <a:ext cx="8960545" cy="1822856"/>
          </a:xfrm>
          <a:prstGeom prst="rect">
            <a:avLst/>
          </a:prstGeom>
        </p:spPr>
        <p:txBody>
          <a:bodyPr/>
          <a:lstStyle/>
          <a:p>
            <a:pPr>
              <a:tabLst>
                <a:tab pos="444500" algn="l"/>
                <a:tab pos="1016000" algn="l"/>
                <a:tab pos="1473200" algn="l"/>
                <a:tab pos="1930400" algn="l"/>
                <a:tab pos="2387600" algn="l"/>
              </a:tabLst>
            </a:pPr>
            <a:r>
              <a:t>That is the equivalent of somehow removing and then reinstalling the timing belt </a:t>
            </a:r>
          </a:p>
          <a:p>
            <a:pPr>
              <a:tabLst>
                <a:tab pos="444500" algn="l"/>
                <a:tab pos="1016000" algn="l"/>
                <a:tab pos="1473200" algn="l"/>
                <a:tab pos="1930400" algn="l"/>
                <a:tab pos="2387600" algn="l"/>
              </a:tabLst>
              <a:defRPr sz="600"/>
            </a:pPr>
            <a:endParaRPr/>
          </a:p>
          <a:p>
            <a:pPr>
              <a:tabLst>
                <a:tab pos="444500" algn="l"/>
                <a:tab pos="1016000" algn="l"/>
                <a:tab pos="1473200" algn="l"/>
                <a:tab pos="1930400" algn="l"/>
                <a:tab pos="2387600" algn="l"/>
              </a:tabLst>
            </a:pPr>
            <a:r>
              <a:t>	such that it engages the gear on the camshaft a few teeth earlier or later</a:t>
            </a:r>
          </a:p>
          <a:p>
            <a:pPr>
              <a:tabLst>
                <a:tab pos="444500" algn="l"/>
                <a:tab pos="1016000" algn="l"/>
                <a:tab pos="1473200" algn="l"/>
                <a:tab pos="1930400" algn="l"/>
                <a:tab pos="2387600" algn="l"/>
              </a:tabLst>
              <a:defRPr sz="900"/>
            </a:pPr>
            <a:endParaRPr/>
          </a:p>
          <a:p>
            <a:pPr>
              <a:tabLst>
                <a:tab pos="444500" algn="l"/>
                <a:tab pos="1016000" algn="l"/>
                <a:tab pos="1473200" algn="l"/>
                <a:tab pos="1930400" algn="l"/>
                <a:tab pos="2387600" algn="l"/>
              </a:tabLst>
            </a:pPr>
            <a:r>
              <a:t>That effect can be produced by redesigning that gear, so that when oil is driven into it</a:t>
            </a:r>
          </a:p>
          <a:p>
            <a:pPr>
              <a:tabLst>
                <a:tab pos="444500" algn="l"/>
                <a:tab pos="1016000" algn="l"/>
                <a:tab pos="1473200" algn="l"/>
                <a:tab pos="1930400" algn="l"/>
                <a:tab pos="2387600" algn="l"/>
              </a:tabLst>
              <a:defRPr sz="600"/>
            </a:pPr>
            <a:endParaRPr/>
          </a:p>
          <a:p>
            <a:pPr>
              <a:tabLst>
                <a:tab pos="444500" algn="l"/>
                <a:tab pos="1016000" algn="l"/>
                <a:tab pos="1473200" algn="l"/>
                <a:tab pos="1930400" algn="l"/>
                <a:tab pos="2387600" algn="l"/>
              </a:tabLst>
            </a:pPr>
            <a:r>
              <a:t>	an internal vane attached to the camshaft slightly shifts its rotation (</a:t>
            </a:r>
            <a:r>
              <a:rPr b="1"/>
              <a:t>PgDn</a:t>
            </a:r>
            <a:r>
              <a:t>):</a:t>
            </a:r>
          </a:p>
        </p:txBody>
      </p:sp>
      <p:pic>
        <p:nvPicPr>
          <p:cNvPr id="1169" name="BrightImpassionedFlies-size_restricted.gif" descr="BrightImpassionedFlies-size_restricted.gif"/>
          <p:cNvPicPr>
            <a:picLocks/>
          </p:cNvPicPr>
          <p:nvPr/>
        </p:nvPicPr>
        <p:blipFill>
          <a:blip r:embed="rId2"/>
          <a:stretch>
            <a:fillRect/>
          </a:stretch>
        </p:blipFill>
        <p:spPr>
          <a:xfrm>
            <a:off x="2118230" y="2502831"/>
            <a:ext cx="4801216" cy="2765678"/>
          </a:xfrm>
          <a:prstGeom prst="rect">
            <a:avLst/>
          </a:prstGeom>
          <a:ln w="12700">
            <a:miter lim="400000"/>
          </a:ln>
        </p:spPr>
      </p:pic>
      <p:sp>
        <p:nvSpPr>
          <p:cNvPr id="1170" name="Rectangle 3"/>
          <p:cNvSpPr txBox="1"/>
          <p:nvPr/>
        </p:nvSpPr>
        <p:spPr>
          <a:xfrm>
            <a:off x="253904" y="5368249"/>
            <a:ext cx="8833736" cy="91933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The obvious challenge of this approach is getting the controlling hydraulic oil </a:t>
            </a:r>
          </a:p>
          <a:p>
            <a:pP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reliably in and out of that rapidly rotating assembly (i.e., w/o it leaking away)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Rectangle 2"/>
          <p:cNvSpPr txBox="1">
            <a:spLocks noGrp="1"/>
          </p:cNvSpPr>
          <p:nvPr>
            <p:ph type="title"/>
          </p:nvPr>
        </p:nvSpPr>
        <p:spPr>
          <a:xfrm>
            <a:off x="-7974" y="-25401"/>
            <a:ext cx="9144001" cy="690709"/>
          </a:xfrm>
          <a:prstGeom prst="rect">
            <a:avLst/>
          </a:prstGeom>
        </p:spPr>
        <p:txBody>
          <a:bodyPr/>
          <a:lstStyle/>
          <a:p>
            <a:r>
              <a:t>Instead, sliding pins might select between alternate secondary cams </a:t>
            </a:r>
            <a:r>
              <a:rPr baseline="31999"/>
              <a:t>1</a:t>
            </a:r>
          </a:p>
        </p:txBody>
      </p:sp>
      <p:sp>
        <p:nvSpPr>
          <p:cNvPr id="1173" name="Rectangle 3"/>
          <p:cNvSpPr txBox="1">
            <a:spLocks noGrp="1"/>
          </p:cNvSpPr>
          <p:nvPr>
            <p:ph type="body" sz="quarter" idx="1"/>
          </p:nvPr>
        </p:nvSpPr>
        <p:spPr>
          <a:xfrm>
            <a:off x="101600" y="655606"/>
            <a:ext cx="9144000" cy="959885"/>
          </a:xfrm>
          <a:prstGeom prst="rect">
            <a:avLst/>
          </a:prstGeom>
        </p:spPr>
        <p:txBody>
          <a:bodyPr/>
          <a:lstStyle/>
          <a:p>
            <a:pPr>
              <a:tabLst>
                <a:tab pos="444500" algn="l"/>
                <a:tab pos="1016000" algn="l"/>
                <a:tab pos="1473200" algn="l"/>
                <a:tab pos="1930400" algn="l"/>
                <a:tab pos="2387600" algn="l"/>
              </a:tabLst>
            </a:pPr>
            <a:r>
              <a:t>Which, because of their different shapes, would open &amp; close valves differently,</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changing how long they are open and/or how widely they are open (</a:t>
            </a:r>
            <a:r>
              <a:rPr b="1"/>
              <a:t>PgDn</a:t>
            </a:r>
            <a:r>
              <a:t>):</a:t>
            </a:r>
          </a:p>
        </p:txBody>
      </p:sp>
      <p:pic>
        <p:nvPicPr>
          <p:cNvPr id="1174" name="8582d3633aa6f25ddc9c4154abaac1cc.jpg.gif" descr="8582d3633aa6f25ddc9c4154abaac1cc.jpg.gif"/>
          <p:cNvPicPr>
            <a:picLocks/>
          </p:cNvPicPr>
          <p:nvPr/>
        </p:nvPicPr>
        <p:blipFill>
          <a:blip r:embed="rId2"/>
          <a:stretch>
            <a:fillRect/>
          </a:stretch>
        </p:blipFill>
        <p:spPr>
          <a:xfrm>
            <a:off x="2700495" y="1605788"/>
            <a:ext cx="3192440" cy="3092676"/>
          </a:xfrm>
          <a:prstGeom prst="rect">
            <a:avLst/>
          </a:prstGeom>
          <a:ln w="12700">
            <a:miter lim="400000"/>
          </a:ln>
        </p:spPr>
      </p:pic>
      <p:sp>
        <p:nvSpPr>
          <p:cNvPr id="1175" name="Rectangle 3"/>
          <p:cNvSpPr txBox="1"/>
          <p:nvPr/>
        </p:nvSpPr>
        <p:spPr>
          <a:xfrm>
            <a:off x="138696" y="4809449"/>
            <a:ext cx="9037612" cy="134801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Elegantly, here while the camshaft and its cams are still a rapidly rotating assembly,</a:t>
            </a:r>
          </a:p>
          <a:p>
            <a:pP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secondary cams are not part of that assembly, with pivot points fixed to the engine </a:t>
            </a:r>
          </a:p>
          <a:p>
            <a:pPr>
              <a:spcBef>
                <a:spcPts val="400"/>
              </a:spcBef>
              <a:tabLst>
                <a:tab pos="444500" algn="l"/>
                <a:tab pos="1016000" algn="l"/>
                <a:tab pos="1473200" algn="l"/>
                <a:tab pos="1930400" algn="l"/>
                <a:tab pos="23876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Their simple rocking makes sliding the controlling pins </a:t>
            </a:r>
            <a:r>
              <a:rPr b="1"/>
              <a:t>hugely</a:t>
            </a:r>
            <a:r>
              <a:t> simpler (</a:t>
            </a:r>
            <a:r>
              <a:rPr b="1"/>
              <a:t>PgDn</a:t>
            </a:r>
            <a:r>
              <a:t> again)</a:t>
            </a:r>
          </a:p>
        </p:txBody>
      </p:sp>
      <p:grpSp>
        <p:nvGrpSpPr>
          <p:cNvPr id="1182" name="Group"/>
          <p:cNvGrpSpPr/>
          <p:nvPr/>
        </p:nvGrpSpPr>
        <p:grpSpPr>
          <a:xfrm>
            <a:off x="244871" y="1612175"/>
            <a:ext cx="8825261" cy="953329"/>
            <a:chOff x="0" y="0"/>
            <a:chExt cx="8825259" cy="953327"/>
          </a:xfrm>
        </p:grpSpPr>
        <p:grpSp>
          <p:nvGrpSpPr>
            <p:cNvPr id="1178" name="Group"/>
            <p:cNvGrpSpPr/>
            <p:nvPr/>
          </p:nvGrpSpPr>
          <p:grpSpPr>
            <a:xfrm>
              <a:off x="-1" y="0"/>
              <a:ext cx="2355886" cy="725841"/>
              <a:chOff x="0" y="0"/>
              <a:chExt cx="2355884" cy="725840"/>
            </a:xfrm>
          </p:grpSpPr>
          <p:sp>
            <p:nvSpPr>
              <p:cNvPr id="1176" name="Rectangle 3"/>
              <p:cNvSpPr txBox="1"/>
              <p:nvPr/>
            </p:nvSpPr>
            <p:spPr>
              <a:xfrm>
                <a:off x="0" y="0"/>
                <a:ext cx="1943646" cy="72584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spcBef>
                    <a:spcPts val="400"/>
                  </a:spcBef>
                  <a:tabLst>
                    <a:tab pos="444500" algn="l"/>
                    <a:tab pos="1016000" algn="l"/>
                    <a:tab pos="1473200" algn="l"/>
                    <a:tab pos="1930400" algn="l"/>
                    <a:tab pos="2387600" algn="l"/>
                  </a:tabLst>
                  <a:defRPr sz="1600">
                    <a:solidFill>
                      <a:srgbClr val="FBC901"/>
                    </a:solidFill>
                    <a:effectLst>
                      <a:outerShdw blurRad="38100" dist="38100" dir="2700000" rotWithShape="0">
                        <a:srgbClr val="000000"/>
                      </a:outerShdw>
                    </a:effectLst>
                    <a:latin typeface="+mn-lt"/>
                    <a:ea typeface="+mn-ea"/>
                    <a:cs typeface="+mn-cs"/>
                    <a:sym typeface="Arial"/>
                  </a:defRPr>
                </a:pPr>
                <a:r>
                  <a:t>Rotating camshaft </a:t>
                </a:r>
              </a:p>
              <a:p>
                <a:pPr>
                  <a:spcBef>
                    <a:spcPts val="400"/>
                  </a:spcBef>
                  <a:tabLst>
                    <a:tab pos="444500" algn="l"/>
                    <a:tab pos="1016000" algn="l"/>
                    <a:tab pos="1473200" algn="l"/>
                    <a:tab pos="1930400" algn="l"/>
                    <a:tab pos="2387600" algn="l"/>
                  </a:tabLst>
                  <a:defRPr sz="1600">
                    <a:solidFill>
                      <a:srgbClr val="FBC901"/>
                    </a:solidFill>
                    <a:effectLst>
                      <a:outerShdw blurRad="38100" dist="38100" dir="2700000" rotWithShape="0">
                        <a:srgbClr val="000000"/>
                      </a:outerShdw>
                    </a:effectLst>
                    <a:latin typeface="+mn-lt"/>
                    <a:ea typeface="+mn-ea"/>
                    <a:cs typeface="+mn-cs"/>
                    <a:sym typeface="Arial"/>
                  </a:defRPr>
                </a:pPr>
                <a:r>
                  <a:t>with primary cams </a:t>
                </a:r>
              </a:p>
            </p:txBody>
          </p:sp>
          <p:sp>
            <p:nvSpPr>
              <p:cNvPr id="1177" name="Line"/>
              <p:cNvSpPr/>
              <p:nvPr/>
            </p:nvSpPr>
            <p:spPr>
              <a:xfrm>
                <a:off x="1905883" y="338463"/>
                <a:ext cx="450002" cy="1"/>
              </a:xfrm>
              <a:prstGeom prst="line">
                <a:avLst/>
              </a:prstGeom>
              <a:noFill/>
              <a:ln w="38100" cap="flat">
                <a:solidFill>
                  <a:srgbClr val="FBC901"/>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grpSp>
          <p:nvGrpSpPr>
            <p:cNvPr id="1181" name="Group"/>
            <p:cNvGrpSpPr/>
            <p:nvPr/>
          </p:nvGrpSpPr>
          <p:grpSpPr>
            <a:xfrm>
              <a:off x="5722401" y="557687"/>
              <a:ext cx="3102859" cy="395641"/>
              <a:chOff x="0" y="0"/>
              <a:chExt cx="3102858" cy="395640"/>
            </a:xfrm>
          </p:grpSpPr>
          <p:sp>
            <p:nvSpPr>
              <p:cNvPr id="1179" name="Rectangle 3"/>
              <p:cNvSpPr txBox="1"/>
              <p:nvPr/>
            </p:nvSpPr>
            <p:spPr>
              <a:xfrm>
                <a:off x="487898" y="0"/>
                <a:ext cx="2614961" cy="395641"/>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spcBef>
                    <a:spcPts val="400"/>
                  </a:spcBef>
                  <a:tabLst>
                    <a:tab pos="444500" algn="l"/>
                    <a:tab pos="1016000" algn="l"/>
                    <a:tab pos="1473200" algn="l"/>
                    <a:tab pos="1930400" algn="l"/>
                    <a:tab pos="2387600" algn="l"/>
                  </a:tabLst>
                  <a:defRPr sz="1600">
                    <a:solidFill>
                      <a:srgbClr val="FBC901"/>
                    </a:solidFill>
                    <a:effectLst>
                      <a:outerShdw blurRad="38100" dist="38100" dir="2700000" rotWithShape="0">
                        <a:srgbClr val="000000"/>
                      </a:outerShdw>
                    </a:effectLst>
                    <a:latin typeface="+mn-lt"/>
                    <a:ea typeface="+mn-ea"/>
                    <a:cs typeface="+mn-cs"/>
                    <a:sym typeface="Arial"/>
                  </a:defRPr>
                </a:lvl1pPr>
              </a:lstStyle>
              <a:p>
                <a:r>
                  <a:t>Rocking secondary cams</a:t>
                </a:r>
              </a:p>
            </p:txBody>
          </p:sp>
          <p:sp>
            <p:nvSpPr>
              <p:cNvPr id="1180" name="Line"/>
              <p:cNvSpPr/>
              <p:nvPr/>
            </p:nvSpPr>
            <p:spPr>
              <a:xfrm flipH="1" flipV="1">
                <a:off x="0" y="172420"/>
                <a:ext cx="450001" cy="1"/>
              </a:xfrm>
              <a:prstGeom prst="line">
                <a:avLst/>
              </a:prstGeom>
              <a:noFill/>
              <a:ln w="38100" cap="flat">
                <a:solidFill>
                  <a:srgbClr val="FBC901"/>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grpSp>
      <p:sp>
        <p:nvSpPr>
          <p:cNvPr id="1183" name="Rectangle 5"/>
          <p:cNvSpPr txBox="1"/>
          <p:nvPr/>
        </p:nvSpPr>
        <p:spPr>
          <a:xfrm>
            <a:off x="-26817" y="6331946"/>
            <a:ext cx="9156287" cy="53552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Again without source attribution, this animated gif is widely posted.  I could not identify its source, but it depicts </a:t>
            </a:r>
            <a:r>
              <a:rPr b="1">
                <a:solidFill>
                  <a:srgbClr val="2BAD81"/>
                </a:solidFill>
              </a:rPr>
              <a:t>Honda</a:t>
            </a:r>
            <a:r>
              <a:t>'s "VTEC"</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version of VVT technology as described &amp; depicted at: https://global.honda/heritage/episodes/1989vtecengine.html</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2" grpId="1"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 name="Rectangle 5"/>
          <p:cNvSpPr txBox="1"/>
          <p:nvPr/>
        </p:nvSpPr>
        <p:spPr>
          <a:xfrm>
            <a:off x="187179" y="6511974"/>
            <a:ext cx="8534401" cy="2642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https://www.freevalve.com/</a:t>
            </a:r>
          </a:p>
        </p:txBody>
      </p:sp>
      <p:sp>
        <p:nvSpPr>
          <p:cNvPr id="1186" name="Rectangle 2"/>
          <p:cNvSpPr txBox="1">
            <a:spLocks noGrp="1"/>
          </p:cNvSpPr>
          <p:nvPr>
            <p:ph type="title"/>
          </p:nvPr>
        </p:nvSpPr>
        <p:spPr>
          <a:xfrm>
            <a:off x="304800" y="-12701"/>
            <a:ext cx="8534400" cy="675219"/>
          </a:xfrm>
          <a:prstGeom prst="rect">
            <a:avLst/>
          </a:prstGeom>
        </p:spPr>
        <p:txBody>
          <a:bodyPr/>
          <a:lstStyle/>
          <a:p>
            <a:r>
              <a:t>The obvious (but perhaps still too expensive?) alternative:</a:t>
            </a:r>
          </a:p>
        </p:txBody>
      </p:sp>
      <p:sp>
        <p:nvSpPr>
          <p:cNvPr id="1187" name="Rectangle 3"/>
          <p:cNvSpPr txBox="1">
            <a:spLocks noGrp="1"/>
          </p:cNvSpPr>
          <p:nvPr>
            <p:ph type="body" idx="1"/>
          </p:nvPr>
        </p:nvSpPr>
        <p:spPr>
          <a:xfrm>
            <a:off x="156740" y="706406"/>
            <a:ext cx="8830520" cy="2905964"/>
          </a:xfrm>
          <a:prstGeom prst="rect">
            <a:avLst/>
          </a:prstGeom>
        </p:spPr>
        <p:txBody>
          <a:bodyPr/>
          <a:lstStyle/>
          <a:p>
            <a:pPr>
              <a:tabLst>
                <a:tab pos="444500" algn="l"/>
                <a:tab pos="1016000" algn="l"/>
                <a:tab pos="1473200" algn="l"/>
                <a:tab pos="1930400" algn="l"/>
                <a:tab pos="2387600" algn="l"/>
              </a:tabLst>
            </a:pPr>
            <a:r>
              <a:t>Completely eliminating the timing belt, camshaft and cams,</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putting in their place cylinder-by-cylinder, </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completely fixed-in-position, </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			pneumatically or electronically-actuated valves</a:t>
            </a:r>
          </a:p>
          <a:p>
            <a:pPr>
              <a:tabLst>
                <a:tab pos="444500" algn="l"/>
                <a:tab pos="1016000" algn="l"/>
                <a:tab pos="1473200" algn="l"/>
                <a:tab pos="1930400" algn="l"/>
                <a:tab pos="2387600" algn="l"/>
              </a:tabLst>
              <a:defRPr sz="900"/>
            </a:pPr>
            <a:endParaRPr/>
          </a:p>
          <a:p>
            <a:pPr>
              <a:tabLst>
                <a:tab pos="444500" algn="l"/>
                <a:tab pos="1016000" algn="l"/>
                <a:tab pos="1473200" algn="l"/>
                <a:tab pos="1930400" algn="l"/>
                <a:tab pos="2387600" algn="l"/>
              </a:tabLst>
            </a:pPr>
            <a:r>
              <a:t>This has been proposed by a company variously called "FreeValve" or "Cargine"  </a:t>
            </a:r>
            <a:r>
              <a:rPr baseline="31999"/>
              <a:t>1</a:t>
            </a:r>
          </a:p>
          <a:p>
            <a:pPr>
              <a:tabLst>
                <a:tab pos="444500" algn="l"/>
                <a:tab pos="1016000" algn="l"/>
                <a:tab pos="1473200" algn="l"/>
                <a:tab pos="1930400" algn="l"/>
                <a:tab pos="2387600" algn="l"/>
              </a:tabLst>
              <a:defRPr sz="800"/>
            </a:pPr>
            <a:endParaRPr/>
          </a:p>
          <a:p>
            <a:pPr>
              <a:tabLst>
                <a:tab pos="444500" algn="l"/>
                <a:tab pos="1016000" algn="l"/>
                <a:tab pos="1473200" algn="l"/>
                <a:tab pos="1930400" algn="l"/>
                <a:tab pos="2387600" algn="l"/>
              </a:tabLst>
            </a:pPr>
            <a:r>
              <a:t>	Which at one point posted a PowerPoint presentation depicting their valve:</a:t>
            </a:r>
          </a:p>
        </p:txBody>
      </p:sp>
      <p:pic>
        <p:nvPicPr>
          <p:cNvPr id="1188" name="Image" descr="Image"/>
          <p:cNvPicPr>
            <a:picLocks noChangeAspect="1"/>
          </p:cNvPicPr>
          <p:nvPr/>
        </p:nvPicPr>
        <p:blipFill>
          <a:blip r:embed="rId2"/>
          <a:stretch>
            <a:fillRect/>
          </a:stretch>
        </p:blipFill>
        <p:spPr>
          <a:xfrm>
            <a:off x="157106" y="3741630"/>
            <a:ext cx="2063080" cy="2568903"/>
          </a:xfrm>
          <a:prstGeom prst="rect">
            <a:avLst/>
          </a:prstGeom>
          <a:ln w="12700">
            <a:miter lim="400000"/>
          </a:ln>
        </p:spPr>
      </p:pic>
      <p:sp>
        <p:nvSpPr>
          <p:cNvPr id="1189" name="Rectangle 3"/>
          <p:cNvSpPr txBox="1"/>
          <p:nvPr/>
        </p:nvSpPr>
        <p:spPr>
          <a:xfrm>
            <a:off x="2425744" y="3865937"/>
            <a:ext cx="6581258" cy="239247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This (or an equivalent technology) would be as revolutionary </a:t>
            </a:r>
          </a:p>
          <a:p>
            <a:pPr>
              <a:spcBef>
                <a:spcPts val="400"/>
              </a:spcBef>
              <a:tabLst>
                <a:tab pos="444500" algn="l"/>
                <a:tab pos="1016000" algn="l"/>
                <a:tab pos="1473200" algn="l"/>
                <a:tab pos="1930400" algn="l"/>
                <a:tab pos="23876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as the earlier replacement of Carburetors by GDI Fuel Injection</a:t>
            </a:r>
          </a:p>
          <a:p>
            <a:pP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in that, under complete electronic control, valve timing and </a:t>
            </a:r>
          </a:p>
          <a:p>
            <a:pP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duration of opening could be arbitrarily and immediately varied</a:t>
            </a:r>
          </a:p>
          <a:p>
            <a:pP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to accommodate the ICE's current operating speed / mode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1" name="Rectangle 2"/>
          <p:cNvSpPr txBox="1">
            <a:spLocks noGrp="1"/>
          </p:cNvSpPr>
          <p:nvPr>
            <p:ph type="title"/>
          </p:nvPr>
        </p:nvSpPr>
        <p:spPr>
          <a:xfrm>
            <a:off x="37251" y="-12701"/>
            <a:ext cx="9069498" cy="616681"/>
          </a:xfrm>
          <a:prstGeom prst="rect">
            <a:avLst/>
          </a:prstGeom>
        </p:spPr>
        <p:txBody>
          <a:bodyPr/>
          <a:lstStyle/>
          <a:p>
            <a:pPr>
              <a:defRPr sz="1900"/>
            </a:pPr>
            <a:r>
              <a:rPr b="1">
                <a:solidFill>
                  <a:srgbClr val="FBC901"/>
                </a:solidFill>
              </a:rPr>
              <a:t>Finally:</a:t>
            </a:r>
            <a:r>
              <a:t> ICE's can steal technology from gas-guzzling / GHG-spewing supercars</a:t>
            </a:r>
          </a:p>
        </p:txBody>
      </p:sp>
      <p:sp>
        <p:nvSpPr>
          <p:cNvPr id="1192" name="Rectangle 3"/>
          <p:cNvSpPr txBox="1">
            <a:spLocks noGrp="1"/>
          </p:cNvSpPr>
          <p:nvPr>
            <p:ph type="body" sz="quarter" idx="1"/>
          </p:nvPr>
        </p:nvSpPr>
        <p:spPr>
          <a:xfrm>
            <a:off x="190500" y="604806"/>
            <a:ext cx="8878245" cy="1391246"/>
          </a:xfrm>
          <a:prstGeom prst="rect">
            <a:avLst/>
          </a:prstGeom>
        </p:spPr>
        <p:txBody>
          <a:bodyPr/>
          <a:lstStyle/>
          <a:p>
            <a:pPr>
              <a:tabLst>
                <a:tab pos="444500" algn="l"/>
                <a:tab pos="1016000" algn="l"/>
                <a:tab pos="1473200" algn="l"/>
                <a:tab pos="1930400" algn="l"/>
                <a:tab pos="2387600" algn="l"/>
              </a:tabLst>
            </a:pPr>
            <a:r>
              <a:t>Specifically, a technology applied to the incoming air: </a:t>
            </a:r>
            <a:r>
              <a:rPr b="1">
                <a:solidFill>
                  <a:srgbClr val="FBC901"/>
                </a:solidFill>
              </a:rPr>
              <a:t>Turbocharging + Intercooling</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These were developed to enhance large engine performance (GHGs be damned!):</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 pos="5016500" algn="l"/>
              </a:tabLst>
            </a:pPr>
            <a:r>
              <a:t>	</a:t>
            </a:r>
            <a:r>
              <a:rPr b="1">
                <a:solidFill>
                  <a:srgbClr val="FBC901"/>
                </a:solidFill>
              </a:rPr>
              <a:t>Turbocharger = Air Compressor   	Intercooler = Heat Exchanger</a:t>
            </a:r>
          </a:p>
        </p:txBody>
      </p:sp>
      <p:sp>
        <p:nvSpPr>
          <p:cNvPr id="1193" name="Rectangle 3"/>
          <p:cNvSpPr txBox="1"/>
          <p:nvPr/>
        </p:nvSpPr>
        <p:spPr>
          <a:xfrm>
            <a:off x="38100" y="3864209"/>
            <a:ext cx="9183045" cy="257444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defTabSz="868680">
              <a:spcBef>
                <a:spcPts val="400"/>
              </a:spcBef>
              <a:tabLst>
                <a:tab pos="342900" algn="l"/>
                <a:tab pos="787400" algn="l"/>
                <a:tab pos="1219200" algn="l"/>
                <a:tab pos="1828800" algn="l"/>
                <a:tab pos="2260600" algn="l"/>
              </a:tabLst>
              <a:defRPr sz="1710" b="0">
                <a:solidFill>
                  <a:srgbClr val="FFFFFF"/>
                </a:solidFill>
                <a:effectLst>
                  <a:outerShdw blurRad="36195" dist="36195" dir="2700000" rotWithShape="0">
                    <a:srgbClr val="000000"/>
                  </a:outerShdw>
                </a:effectLst>
                <a:latin typeface="+mn-lt"/>
                <a:ea typeface="+mn-ea"/>
                <a:cs typeface="+mn-cs"/>
                <a:sym typeface="Arial"/>
              </a:defRPr>
            </a:pPr>
            <a:r>
              <a:t>THE IDEA: If the air ENTERING the engine were denser,</a:t>
            </a:r>
          </a:p>
          <a:p>
            <a:pPr defTabSz="868680">
              <a:spcBef>
                <a:spcPts val="400"/>
              </a:spcBef>
              <a:tabLst>
                <a:tab pos="342900" algn="l"/>
                <a:tab pos="787400" algn="l"/>
                <a:tab pos="1219200" algn="l"/>
                <a:tab pos="1828800" algn="l"/>
                <a:tab pos="2260600" algn="l"/>
              </a:tabLst>
              <a:defRPr sz="475"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spcBef>
                <a:spcPts val="400"/>
              </a:spcBef>
              <a:tabLst>
                <a:tab pos="342900" algn="l"/>
                <a:tab pos="787400" algn="l"/>
                <a:tab pos="1219200" algn="l"/>
                <a:tab pos="1828800" algn="l"/>
                <a:tab pos="2260600" algn="l"/>
              </a:tabLst>
              <a:defRPr sz="1710" b="0">
                <a:solidFill>
                  <a:srgbClr val="FFFFFF"/>
                </a:solidFill>
                <a:effectLst>
                  <a:outerShdw blurRad="36195" dist="36195" dir="2700000" rotWithShape="0">
                    <a:srgbClr val="000000"/>
                  </a:outerShdw>
                </a:effectLst>
                <a:latin typeface="+mn-lt"/>
                <a:ea typeface="+mn-ea"/>
                <a:cs typeface="+mn-cs"/>
                <a:sym typeface="Arial"/>
              </a:defRPr>
            </a:pPr>
            <a:r>
              <a:t>	after heating it by combustion it would try to expand more</a:t>
            </a:r>
          </a:p>
          <a:p>
            <a:pPr defTabSz="868680">
              <a:spcBef>
                <a:spcPts val="400"/>
              </a:spcBef>
              <a:tabLst>
                <a:tab pos="342900" algn="l"/>
                <a:tab pos="787400" algn="l"/>
                <a:tab pos="1219200" algn="l"/>
                <a:tab pos="1828800" algn="l"/>
                <a:tab pos="2260600" algn="l"/>
              </a:tabLst>
              <a:defRPr sz="570"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spcBef>
                <a:spcPts val="400"/>
              </a:spcBef>
              <a:tabLst>
                <a:tab pos="342900" algn="l"/>
                <a:tab pos="787400" algn="l"/>
                <a:tab pos="1219200" algn="l"/>
                <a:tab pos="1828800" algn="l"/>
                <a:tab pos="2260600" algn="l"/>
              </a:tabLst>
              <a:defRPr sz="1710" b="0">
                <a:solidFill>
                  <a:srgbClr val="FFFFFF"/>
                </a:solidFill>
                <a:effectLst>
                  <a:outerShdw blurRad="36195" dist="36195" dir="2700000" rotWithShape="0">
                    <a:srgbClr val="000000"/>
                  </a:outerShdw>
                </a:effectLst>
                <a:latin typeface="+mn-lt"/>
                <a:ea typeface="+mn-ea"/>
                <a:cs typeface="+mn-cs"/>
                <a:sym typeface="Arial"/>
              </a:defRPr>
            </a:pPr>
            <a:r>
              <a:t>		pushing the pistons downward more strongly =&gt; More ICE power per fuel consumed</a:t>
            </a:r>
          </a:p>
          <a:p>
            <a:pPr defTabSz="868680">
              <a:spcBef>
                <a:spcPts val="400"/>
              </a:spcBef>
              <a:tabLst>
                <a:tab pos="342900" algn="l"/>
                <a:tab pos="787400" algn="l"/>
                <a:tab pos="1219200" algn="l"/>
                <a:tab pos="1828800" algn="l"/>
                <a:tab pos="2260600" algn="l"/>
              </a:tabLst>
              <a:defRPr sz="665"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spcBef>
                <a:spcPts val="400"/>
              </a:spcBef>
              <a:tabLst>
                <a:tab pos="342900" algn="l"/>
                <a:tab pos="787400" algn="l"/>
                <a:tab pos="1219200" algn="l"/>
                <a:tab pos="1828800" algn="l"/>
                <a:tab pos="2260600" algn="l"/>
              </a:tabLst>
              <a:defRPr sz="1710" b="0">
                <a:solidFill>
                  <a:srgbClr val="FFFFFF"/>
                </a:solidFill>
                <a:effectLst>
                  <a:outerShdw blurRad="36195" dist="36195" dir="2700000" rotWithShape="0">
                    <a:srgbClr val="000000"/>
                  </a:outerShdw>
                </a:effectLst>
                <a:latin typeface="+mn-lt"/>
                <a:ea typeface="+mn-ea"/>
                <a:cs typeface="+mn-cs"/>
                <a:sym typeface="Arial"/>
              </a:defRPr>
            </a:pPr>
            <a:r>
              <a:t>ITS IMPLEMENTATION: Incoming air is densified by compressing it = Turbocharger's job</a:t>
            </a:r>
          </a:p>
          <a:p>
            <a:pPr defTabSz="868680">
              <a:spcBef>
                <a:spcPts val="400"/>
              </a:spcBef>
              <a:tabLst>
                <a:tab pos="342900" algn="l"/>
                <a:tab pos="787400" algn="l"/>
                <a:tab pos="1219200" algn="l"/>
                <a:tab pos="1828800" algn="l"/>
                <a:tab pos="2260600" algn="l"/>
              </a:tabLst>
              <a:defRPr sz="570"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spcBef>
                <a:spcPts val="400"/>
              </a:spcBef>
              <a:tabLst>
                <a:tab pos="342900" algn="l"/>
                <a:tab pos="787400" algn="l"/>
                <a:tab pos="1219200" algn="l"/>
                <a:tab pos="1828800" algn="l"/>
                <a:tab pos="2260600" algn="l"/>
              </a:tabLst>
              <a:defRPr sz="1710" b="0">
                <a:solidFill>
                  <a:srgbClr val="FFFFFF"/>
                </a:solidFill>
                <a:effectLst>
                  <a:outerShdw blurRad="36195" dist="36195" dir="2700000" rotWithShape="0">
                    <a:srgbClr val="000000"/>
                  </a:outerShdw>
                </a:effectLst>
                <a:latin typeface="+mn-lt"/>
                <a:ea typeface="+mn-ea"/>
                <a:cs typeface="+mn-cs"/>
                <a:sym typeface="Arial"/>
              </a:defRPr>
            </a:pPr>
            <a:r>
              <a:t>	But compressing that air also heats it, inhibiting its fuller compression</a:t>
            </a:r>
          </a:p>
          <a:p>
            <a:pPr defTabSz="868680">
              <a:spcBef>
                <a:spcPts val="400"/>
              </a:spcBef>
              <a:tabLst>
                <a:tab pos="342900" algn="l"/>
                <a:tab pos="787400" algn="l"/>
                <a:tab pos="1219200" algn="l"/>
                <a:tab pos="1828800" algn="l"/>
                <a:tab pos="2260600" algn="l"/>
              </a:tabLst>
              <a:defRPr sz="665"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spcBef>
                <a:spcPts val="400"/>
              </a:spcBef>
              <a:tabLst>
                <a:tab pos="342900" algn="l"/>
                <a:tab pos="787400" algn="l"/>
                <a:tab pos="1219200" algn="l"/>
                <a:tab pos="1828800" algn="l"/>
                <a:tab pos="2260600" algn="l"/>
              </a:tabLst>
              <a:defRPr sz="1710" b="0">
                <a:solidFill>
                  <a:srgbClr val="FFFFFF"/>
                </a:solidFill>
                <a:effectLst>
                  <a:outerShdw blurRad="36195" dist="36195" dir="2700000" rotWithShape="0">
                    <a:srgbClr val="000000"/>
                  </a:outerShdw>
                </a:effectLst>
                <a:latin typeface="+mn-lt"/>
                <a:ea typeface="+mn-ea"/>
                <a:cs typeface="+mn-cs"/>
                <a:sym typeface="Arial"/>
              </a:defRPr>
            </a:pPr>
            <a:r>
              <a:t>		That's corrected by cooling the hot air leaving the Turbocharger = Intercooler's job</a:t>
            </a:r>
          </a:p>
        </p:txBody>
      </p:sp>
      <p:pic>
        <p:nvPicPr>
          <p:cNvPr id="1194" name="Image" descr="Image"/>
          <p:cNvPicPr>
            <a:picLocks noChangeAspect="1"/>
          </p:cNvPicPr>
          <p:nvPr/>
        </p:nvPicPr>
        <p:blipFill>
          <a:blip r:embed="rId2"/>
          <a:stretch>
            <a:fillRect/>
          </a:stretch>
        </p:blipFill>
        <p:spPr>
          <a:xfrm flipH="1">
            <a:off x="1425321" y="2004646"/>
            <a:ext cx="2161443" cy="1729154"/>
          </a:xfrm>
          <a:prstGeom prst="rect">
            <a:avLst/>
          </a:prstGeom>
          <a:ln w="12700">
            <a:miter lim="400000"/>
          </a:ln>
        </p:spPr>
      </p:pic>
      <p:pic>
        <p:nvPicPr>
          <p:cNvPr id="1195" name="Image" descr="Image"/>
          <p:cNvPicPr>
            <a:picLocks noChangeAspect="1"/>
          </p:cNvPicPr>
          <p:nvPr/>
        </p:nvPicPr>
        <p:blipFill>
          <a:blip r:embed="rId3"/>
          <a:stretch>
            <a:fillRect/>
          </a:stretch>
        </p:blipFill>
        <p:spPr>
          <a:xfrm>
            <a:off x="5664200" y="1996400"/>
            <a:ext cx="2618467" cy="1745646"/>
          </a:xfrm>
          <a:prstGeom prst="rect">
            <a:avLst/>
          </a:prstGeom>
          <a:ln w="12700">
            <a:miter lim="400000"/>
          </a:ln>
        </p:spPr>
      </p:pic>
      <p:sp>
        <p:nvSpPr>
          <p:cNvPr id="1196" name="Rectangle 5"/>
          <p:cNvSpPr txBox="1"/>
          <p:nvPr/>
        </p:nvSpPr>
        <p:spPr>
          <a:xfrm>
            <a:off x="4712156" y="6434778"/>
            <a:ext cx="4127044"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Figure https://burnsstainless.com/blogs/articles-1/air-to-water-intercooler-tech-101-what-it-does-and-what-you-need</a:t>
            </a:r>
          </a:p>
        </p:txBody>
      </p:sp>
      <p:sp>
        <p:nvSpPr>
          <p:cNvPr id="1197" name="Rectangle 5"/>
          <p:cNvSpPr txBox="1"/>
          <p:nvPr/>
        </p:nvSpPr>
        <p:spPr>
          <a:xfrm>
            <a:off x="175820" y="6477401"/>
            <a:ext cx="4127045"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Figure: https://en.wikipedia.org/wiki/Turbocharger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 name="Rectangle 2"/>
          <p:cNvSpPr txBox="1">
            <a:spLocks noGrp="1"/>
          </p:cNvSpPr>
          <p:nvPr>
            <p:ph type="title"/>
          </p:nvPr>
        </p:nvSpPr>
        <p:spPr>
          <a:xfrm>
            <a:off x="37251" y="23015"/>
            <a:ext cx="9069498" cy="431370"/>
          </a:xfrm>
          <a:prstGeom prst="rect">
            <a:avLst/>
          </a:prstGeom>
        </p:spPr>
        <p:txBody>
          <a:bodyPr/>
          <a:lstStyle/>
          <a:p>
            <a:r>
              <a:t>Turbocharger = Air Compressor </a:t>
            </a:r>
          </a:p>
        </p:txBody>
      </p:sp>
      <p:sp>
        <p:nvSpPr>
          <p:cNvPr id="1200" name="Rectangle 3"/>
          <p:cNvSpPr txBox="1">
            <a:spLocks noGrp="1"/>
          </p:cNvSpPr>
          <p:nvPr>
            <p:ph type="body" idx="1"/>
          </p:nvPr>
        </p:nvSpPr>
        <p:spPr>
          <a:xfrm>
            <a:off x="76200" y="515906"/>
            <a:ext cx="9069497" cy="4042651"/>
          </a:xfrm>
          <a:prstGeom prst="rect">
            <a:avLst/>
          </a:prstGeom>
        </p:spPr>
        <p:txBody>
          <a:bodyPr/>
          <a:lstStyle/>
          <a:p>
            <a:pPr>
              <a:tabLst>
                <a:tab pos="444500" algn="l"/>
                <a:tab pos="901700" algn="l"/>
                <a:tab pos="1358900" algn="l"/>
                <a:tab pos="1816100" algn="l"/>
                <a:tab pos="2387600" algn="l"/>
              </a:tabLst>
            </a:pPr>
            <a:r>
              <a:t>Air can be compressed by pistons (as inside bicycle pumps)</a:t>
            </a:r>
          </a:p>
          <a:p>
            <a:pPr>
              <a:tabLst>
                <a:tab pos="444500" algn="l"/>
                <a:tab pos="901700" algn="l"/>
                <a:tab pos="1358900" algn="l"/>
                <a:tab pos="1816100" algn="l"/>
                <a:tab pos="2387600" algn="l"/>
              </a:tabLst>
              <a:defRPr sz="600"/>
            </a:pPr>
            <a:endParaRPr/>
          </a:p>
          <a:p>
            <a:pPr>
              <a:tabLst>
                <a:tab pos="444500" algn="l"/>
                <a:tab pos="901700" algn="l"/>
                <a:tab pos="1358900" algn="l"/>
                <a:tab pos="1816100" algn="l"/>
                <a:tab pos="2387600" algn="l"/>
              </a:tabLst>
            </a:pPr>
            <a:r>
              <a:t>Air can also be compressed by spinning "turbine" blades (as inside jet engines)</a:t>
            </a:r>
          </a:p>
          <a:p>
            <a:pPr>
              <a:tabLst>
                <a:tab pos="444500" algn="l"/>
                <a:tab pos="901700" algn="l"/>
                <a:tab pos="1358900" algn="l"/>
                <a:tab pos="1816100" algn="l"/>
                <a:tab pos="2387600" algn="l"/>
              </a:tabLst>
              <a:defRPr sz="600"/>
            </a:pPr>
            <a:endParaRPr/>
          </a:p>
          <a:p>
            <a:pPr>
              <a:tabLst>
                <a:tab pos="444500" algn="l"/>
                <a:tab pos="901700" algn="l"/>
                <a:tab pos="1358900" algn="l"/>
                <a:tab pos="1816100" algn="l"/>
                <a:tab pos="2387600" algn="l"/>
              </a:tabLst>
            </a:pPr>
            <a:r>
              <a:t>	To achieve required speed, electric motors most often drive turbine compressors</a:t>
            </a:r>
          </a:p>
          <a:p>
            <a:pPr>
              <a:tabLst>
                <a:tab pos="444500" algn="l"/>
                <a:tab pos="901700" algn="l"/>
                <a:tab pos="1358900" algn="l"/>
                <a:tab pos="1816100" algn="l"/>
                <a:tab pos="2387600" algn="l"/>
              </a:tabLst>
              <a:defRPr sz="700"/>
            </a:pPr>
            <a:r>
              <a:t> </a:t>
            </a:r>
          </a:p>
          <a:p>
            <a:pPr>
              <a:tabLst>
                <a:tab pos="444500" algn="l"/>
                <a:tab pos="901700" algn="l"/>
                <a:tab pos="1358900" algn="l"/>
                <a:tab pos="1816100" algn="l"/>
                <a:tab pos="2387600" algn="l"/>
              </a:tabLst>
              <a:defRPr b="1"/>
            </a:pPr>
            <a:r>
              <a:t>But hot ICE engine compartments are neither electric motor or generator friendly</a:t>
            </a:r>
          </a:p>
          <a:p>
            <a:pPr>
              <a:tabLst>
                <a:tab pos="444500" algn="l"/>
                <a:tab pos="901700" algn="l"/>
                <a:tab pos="1358900" algn="l"/>
                <a:tab pos="1816100" algn="l"/>
                <a:tab pos="2387600" algn="l"/>
              </a:tabLst>
              <a:defRPr sz="600" b="1"/>
            </a:pPr>
            <a:endParaRPr/>
          </a:p>
          <a:p>
            <a:pPr>
              <a:tabLst>
                <a:tab pos="444500" algn="l"/>
                <a:tab pos="901700" algn="l"/>
                <a:tab pos="1358900" algn="l"/>
                <a:tab pos="1816100" algn="l"/>
                <a:tab pos="2387600" algn="l"/>
              </a:tabLst>
            </a:pPr>
            <a:r>
              <a:t>Turbochargers thus consist of two interconnected turbines (but no electric motor):</a:t>
            </a:r>
          </a:p>
          <a:p>
            <a:pPr>
              <a:tabLst>
                <a:tab pos="444500" algn="l"/>
                <a:tab pos="901700" algn="l"/>
                <a:tab pos="1358900" algn="l"/>
                <a:tab pos="1816100" algn="l"/>
                <a:tab pos="2387600" algn="l"/>
              </a:tabLst>
              <a:defRPr sz="600"/>
            </a:pPr>
            <a:endParaRPr/>
          </a:p>
          <a:p>
            <a:pPr>
              <a:tabLst>
                <a:tab pos="444500" algn="l"/>
                <a:tab pos="901700" algn="l"/>
                <a:tab pos="1358900" algn="l"/>
                <a:tab pos="1816100" algn="l"/>
                <a:tab pos="2387600" algn="l"/>
              </a:tabLst>
            </a:pPr>
            <a:r>
              <a:t>	High pressure gas is piped into the red turbine, spinning it, then exiting to the right</a:t>
            </a:r>
          </a:p>
          <a:p>
            <a:pPr>
              <a:tabLst>
                <a:tab pos="444500" algn="l"/>
                <a:tab pos="901700" algn="l"/>
                <a:tab pos="1358900" algn="l"/>
                <a:tab pos="1816100" algn="l"/>
                <a:tab pos="2387600" algn="l"/>
              </a:tabLst>
              <a:defRPr sz="600"/>
            </a:pPr>
            <a:endParaRPr/>
          </a:p>
          <a:p>
            <a:pPr marL="0" lvl="1" indent="640896">
              <a:buSzTx/>
              <a:buNone/>
              <a:tabLst>
                <a:tab pos="444500" algn="l"/>
                <a:tab pos="901700" algn="l"/>
                <a:tab pos="1358900" algn="l"/>
                <a:tab pos="1816100" algn="l"/>
                <a:tab pos="2387600" algn="l"/>
              </a:tabLst>
            </a:pPr>
            <a:r>
              <a:t>	A connecting shaft makes the blue turbine spin, drawing air in from the left</a:t>
            </a:r>
          </a:p>
          <a:p>
            <a:pPr marL="0" lvl="1" indent="640896">
              <a:buSzTx/>
              <a:buNone/>
              <a:tabLst>
                <a:tab pos="444500" algn="l"/>
                <a:tab pos="901700" algn="l"/>
                <a:tab pos="1358900" algn="l"/>
                <a:tab pos="1816100" algn="l"/>
                <a:tab pos="2387600" algn="l"/>
              </a:tabLst>
              <a:defRPr sz="700"/>
            </a:pPr>
            <a:r>
              <a:t>		</a:t>
            </a:r>
          </a:p>
          <a:p>
            <a:pPr marL="0" lvl="1" indent="640896">
              <a:buSzTx/>
              <a:buNone/>
              <a:tabLst>
                <a:tab pos="444500" algn="l"/>
                <a:tab pos="901700" algn="l"/>
                <a:tab pos="1358900" algn="l"/>
                <a:tab pos="1816100" algn="l"/>
                <a:tab pos="2387600" algn="l"/>
              </a:tabLst>
            </a:pPr>
            <a:r>
              <a:t>		The blue turbine compresses that air, expelling it from the top/left port</a:t>
            </a:r>
          </a:p>
        </p:txBody>
      </p:sp>
      <p:pic>
        <p:nvPicPr>
          <p:cNvPr id="1201" name="Image" descr="Image"/>
          <p:cNvPicPr>
            <a:picLocks noChangeAspect="1"/>
          </p:cNvPicPr>
          <p:nvPr/>
        </p:nvPicPr>
        <p:blipFill>
          <a:blip r:embed="rId2"/>
          <a:stretch>
            <a:fillRect/>
          </a:stretch>
        </p:blipFill>
        <p:spPr>
          <a:xfrm flipH="1">
            <a:off x="3192658" y="4236285"/>
            <a:ext cx="2393403" cy="1914723"/>
          </a:xfrm>
          <a:prstGeom prst="rect">
            <a:avLst/>
          </a:prstGeom>
          <a:ln w="12700">
            <a:miter lim="400000"/>
          </a:ln>
        </p:spPr>
      </p:pic>
      <p:sp>
        <p:nvSpPr>
          <p:cNvPr id="1202" name="Rectangle 3"/>
          <p:cNvSpPr txBox="1"/>
          <p:nvPr/>
        </p:nvSpPr>
        <p:spPr>
          <a:xfrm>
            <a:off x="132643" y="6326828"/>
            <a:ext cx="8898927" cy="43137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spcBef>
                <a:spcPts val="400"/>
              </a:spcBef>
              <a:tabLst>
                <a:tab pos="444500" algn="l"/>
                <a:tab pos="901700" algn="l"/>
                <a:tab pos="1358900" algn="l"/>
                <a:tab pos="1816100" algn="l"/>
                <a:tab pos="2387600" algn="l"/>
              </a:tabLst>
              <a:defRPr>
                <a:solidFill>
                  <a:srgbClr val="FBC901"/>
                </a:solidFill>
                <a:effectLst>
                  <a:outerShdw blurRad="38100" dist="38100" dir="2700000" rotWithShape="0">
                    <a:srgbClr val="000000"/>
                  </a:outerShdw>
                </a:effectLst>
                <a:latin typeface="+mn-lt"/>
                <a:ea typeface="+mn-ea"/>
                <a:cs typeface="+mn-cs"/>
                <a:sym typeface="Arial"/>
              </a:defRPr>
            </a:lvl1pPr>
          </a:lstStyle>
          <a:p>
            <a:r>
              <a:t>Source of high pressure gas driving the red turbine? The ICE's own exhaust!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 name="Rectangle 2"/>
          <p:cNvSpPr txBox="1">
            <a:spLocks noGrp="1"/>
          </p:cNvSpPr>
          <p:nvPr>
            <p:ph type="title"/>
          </p:nvPr>
        </p:nvSpPr>
        <p:spPr>
          <a:xfrm>
            <a:off x="304800" y="-1"/>
            <a:ext cx="8534400" cy="560107"/>
          </a:xfrm>
          <a:prstGeom prst="rect">
            <a:avLst/>
          </a:prstGeom>
        </p:spPr>
        <p:txBody>
          <a:bodyPr/>
          <a:lstStyle/>
          <a:p>
            <a:r>
              <a:t>Intercooler = Heat exchanger</a:t>
            </a:r>
          </a:p>
        </p:txBody>
      </p:sp>
      <p:sp>
        <p:nvSpPr>
          <p:cNvPr id="1205" name="Rectangle 3"/>
          <p:cNvSpPr txBox="1">
            <a:spLocks noGrp="1"/>
          </p:cNvSpPr>
          <p:nvPr>
            <p:ph type="body" idx="1"/>
          </p:nvPr>
        </p:nvSpPr>
        <p:spPr>
          <a:xfrm>
            <a:off x="101600" y="541306"/>
            <a:ext cx="8940800" cy="2971205"/>
          </a:xfrm>
          <a:prstGeom prst="rect">
            <a:avLst/>
          </a:prstGeom>
        </p:spPr>
        <p:txBody>
          <a:bodyPr/>
          <a:lstStyle/>
          <a:p>
            <a:pPr>
              <a:tabLst>
                <a:tab pos="444500" algn="l"/>
                <a:tab pos="1016000" algn="l"/>
                <a:tab pos="1473200" algn="l"/>
                <a:tab pos="1930400" algn="l"/>
                <a:tab pos="2387600" algn="l"/>
              </a:tabLst>
            </a:pPr>
            <a:r>
              <a:t>A heat exchanger forces a gas or fluid at temperature </a:t>
            </a:r>
            <a:r>
              <a:rPr b="1">
                <a:solidFill>
                  <a:srgbClr val="FF6600"/>
                </a:solidFill>
              </a:rPr>
              <a:t>T</a:t>
            </a:r>
            <a:r>
              <a:rPr b="1" baseline="-5999">
                <a:solidFill>
                  <a:srgbClr val="FF6600"/>
                </a:solidFill>
              </a:rPr>
              <a:t>hot</a:t>
            </a:r>
          </a:p>
          <a:p>
            <a:pPr>
              <a:tabLst>
                <a:tab pos="444500" algn="l"/>
                <a:tab pos="1016000" algn="l"/>
                <a:tab pos="1473200" algn="l"/>
                <a:tab pos="1930400" algn="l"/>
                <a:tab pos="2387600" algn="l"/>
              </a:tabLst>
              <a:defRPr sz="400"/>
            </a:pPr>
            <a:endParaRPr/>
          </a:p>
          <a:p>
            <a:pPr>
              <a:tabLst>
                <a:tab pos="444500" algn="l"/>
                <a:tab pos="1016000" algn="l"/>
                <a:tab pos="1473200" algn="l"/>
                <a:tab pos="1930400" algn="l"/>
                <a:tab pos="2387600" algn="l"/>
              </a:tabLst>
            </a:pPr>
            <a:r>
              <a:t>	into intimate contact with another gas or fluid at </a:t>
            </a:r>
            <a:r>
              <a:rPr b="1">
                <a:solidFill>
                  <a:srgbClr val="0096FF"/>
                </a:solidFill>
              </a:rPr>
              <a:t>T</a:t>
            </a:r>
            <a:r>
              <a:rPr b="1" baseline="-5999">
                <a:solidFill>
                  <a:srgbClr val="0096FF"/>
                </a:solidFill>
              </a:rPr>
              <a:t>cold</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By "intimate contact" I mean that, while they are not allowed to mix,</a:t>
            </a:r>
          </a:p>
          <a:p>
            <a:pPr>
              <a:tabLst>
                <a:tab pos="444500" algn="l"/>
                <a:tab pos="1016000" algn="l"/>
                <a:tab pos="1473200" algn="l"/>
                <a:tab pos="1930400" algn="l"/>
                <a:tab pos="2387600" algn="l"/>
              </a:tabLst>
              <a:defRPr sz="400"/>
            </a:pPr>
            <a:endParaRPr/>
          </a:p>
          <a:p>
            <a:pPr>
              <a:tabLst>
                <a:tab pos="444500" algn="l"/>
                <a:tab pos="1016000" algn="l"/>
                <a:tab pos="1473200" algn="l"/>
                <a:tab pos="1930400" algn="l"/>
                <a:tab pos="2387600" algn="l"/>
              </a:tabLst>
            </a:pPr>
            <a:r>
              <a:t>	they are separated by only very thin metal walls that easily conduct heat</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Further, that wall area is maximized via a zigzagging / interleaved flow pattern</a:t>
            </a:r>
          </a:p>
          <a:p>
            <a:pPr>
              <a:tabLst>
                <a:tab pos="444500" algn="l"/>
                <a:tab pos="1016000" algn="l"/>
                <a:tab pos="1473200" algn="l"/>
                <a:tab pos="1930400" algn="l"/>
                <a:tab pos="2387600" algn="l"/>
              </a:tabLst>
              <a:defRPr sz="400"/>
            </a:pPr>
            <a:endParaRPr/>
          </a:p>
          <a:p>
            <a:pPr>
              <a:tabLst>
                <a:tab pos="444500" algn="l"/>
                <a:tab pos="1016000" algn="l"/>
                <a:tab pos="1473200" algn="l"/>
                <a:tab pos="1930400" algn="l"/>
                <a:tab pos="2387600" algn="l"/>
              </a:tabLst>
            </a:pPr>
            <a:r>
              <a:t>	An example? Your car's radiator in which air flows past zigzagging water pipes</a:t>
            </a:r>
          </a:p>
        </p:txBody>
      </p:sp>
      <p:sp>
        <p:nvSpPr>
          <p:cNvPr id="1206" name="Rectangle 3"/>
          <p:cNvSpPr txBox="1"/>
          <p:nvPr/>
        </p:nvSpPr>
        <p:spPr>
          <a:xfrm>
            <a:off x="118769" y="4991188"/>
            <a:ext cx="8906462" cy="172310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1016000" algn="l"/>
                <a:tab pos="1473200" algn="l"/>
                <a:tab pos="1930400" algn="l"/>
                <a:tab pos="2387600" algn="l"/>
              </a:tabLst>
              <a:defRPr>
                <a:solidFill>
                  <a:srgbClr val="FFFFFF"/>
                </a:solidFill>
                <a:effectLst>
                  <a:outerShdw blurRad="38100" dist="38100" dir="2700000" rotWithShape="0">
                    <a:srgbClr val="000000"/>
                  </a:outerShdw>
                </a:effectLst>
                <a:latin typeface="+mn-lt"/>
                <a:ea typeface="+mn-ea"/>
                <a:cs typeface="+mn-cs"/>
                <a:sym typeface="Arial"/>
              </a:defRPr>
            </a:pPr>
            <a:r>
              <a:t>The result?  The </a:t>
            </a:r>
            <a:r>
              <a:rPr>
                <a:solidFill>
                  <a:srgbClr val="FF6600"/>
                </a:solidFill>
              </a:rPr>
              <a:t>hot</a:t>
            </a:r>
            <a:r>
              <a:t> gas/fluid gets </a:t>
            </a:r>
            <a:r>
              <a:rPr>
                <a:solidFill>
                  <a:srgbClr val="E04341"/>
                </a:solidFill>
              </a:rPr>
              <a:t>cooler</a:t>
            </a:r>
            <a:r>
              <a:rPr>
                <a:solidFill>
                  <a:srgbClr val="76D6FF"/>
                </a:solidFill>
              </a:rPr>
              <a:t> </a:t>
            </a:r>
            <a:r>
              <a:t>and the </a:t>
            </a:r>
            <a:r>
              <a:rPr>
                <a:solidFill>
                  <a:srgbClr val="0096FF"/>
                </a:solidFill>
              </a:rPr>
              <a:t>cold</a:t>
            </a:r>
            <a:r>
              <a:t> gas/fluid gets </a:t>
            </a:r>
            <a:r>
              <a:rPr>
                <a:solidFill>
                  <a:srgbClr val="76D6FF"/>
                </a:solidFill>
              </a:rPr>
              <a:t>warmer</a:t>
            </a:r>
          </a:p>
          <a:p>
            <a:pP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The </a:t>
            </a:r>
            <a:r>
              <a:rPr b="1"/>
              <a:t>Intercooler's</a:t>
            </a:r>
            <a:r>
              <a:t> </a:t>
            </a:r>
            <a:r>
              <a:rPr b="1">
                <a:solidFill>
                  <a:srgbClr val="FF6600"/>
                </a:solidFill>
              </a:rPr>
              <a:t>hot</a:t>
            </a:r>
            <a:r>
              <a:t> gas is the partially compressed air exiting the Turbocharger</a:t>
            </a:r>
          </a:p>
          <a:p>
            <a:pPr>
              <a:spcBef>
                <a:spcPts val="400"/>
              </a:spcBef>
              <a:tabLst>
                <a:tab pos="444500" algn="l"/>
                <a:tab pos="1016000" algn="l"/>
                <a:tab pos="1473200" algn="l"/>
                <a:tab pos="19304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Its </a:t>
            </a:r>
            <a:r>
              <a:rPr b="1">
                <a:solidFill>
                  <a:srgbClr val="0096FF"/>
                </a:solidFill>
              </a:rPr>
              <a:t>cold</a:t>
            </a:r>
            <a:r>
              <a:t> gas / fluid is either ambient air OR water coming from the car's radiator</a:t>
            </a:r>
          </a:p>
          <a:p>
            <a:pPr>
              <a:spcBef>
                <a:spcPts val="400"/>
              </a:spcBef>
              <a:tabLst>
                <a:tab pos="444500" algn="l"/>
                <a:tab pos="1016000" algn="l"/>
                <a:tab pos="1473200" algn="l"/>
                <a:tab pos="1930400" algn="l"/>
                <a:tab pos="23876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sz="1600" b="0">
                <a:solidFill>
                  <a:srgbClr val="FFFFFF"/>
                </a:solidFill>
                <a:effectLst>
                  <a:outerShdw blurRad="38100" dist="38100" dir="2700000" rotWithShape="0">
                    <a:srgbClr val="000000"/>
                  </a:outerShdw>
                </a:effectLst>
                <a:latin typeface="+mn-lt"/>
                <a:ea typeface="+mn-ea"/>
                <a:cs typeface="+mn-cs"/>
                <a:sym typeface="Arial"/>
              </a:defRPr>
            </a:pPr>
            <a:r>
              <a:t>(but using ambient air, Intercoolers must be larger, sometimes too large for smaller cars)</a:t>
            </a:r>
          </a:p>
        </p:txBody>
      </p:sp>
      <p:grpSp>
        <p:nvGrpSpPr>
          <p:cNvPr id="1209" name="Group"/>
          <p:cNvGrpSpPr/>
          <p:nvPr/>
        </p:nvGrpSpPr>
        <p:grpSpPr>
          <a:xfrm>
            <a:off x="3087512" y="3188861"/>
            <a:ext cx="2584650" cy="1723100"/>
            <a:chOff x="0" y="0"/>
            <a:chExt cx="2584649" cy="1723099"/>
          </a:xfrm>
        </p:grpSpPr>
        <p:pic>
          <p:nvPicPr>
            <p:cNvPr id="1207" name="Image" descr="Image"/>
            <p:cNvPicPr>
              <a:picLocks noChangeAspect="1"/>
            </p:cNvPicPr>
            <p:nvPr/>
          </p:nvPicPr>
          <p:blipFill>
            <a:blip r:embed="rId2"/>
            <a:stretch>
              <a:fillRect/>
            </a:stretch>
          </p:blipFill>
          <p:spPr>
            <a:xfrm>
              <a:off x="0" y="0"/>
              <a:ext cx="2584650" cy="1723100"/>
            </a:xfrm>
            <a:prstGeom prst="rect">
              <a:avLst/>
            </a:prstGeom>
            <a:ln w="12700" cap="flat">
              <a:noFill/>
              <a:miter lim="400000"/>
            </a:ln>
            <a:effectLst/>
          </p:spPr>
        </p:pic>
        <p:sp>
          <p:nvSpPr>
            <p:cNvPr id="1208" name="Rectangle"/>
            <p:cNvSpPr/>
            <p:nvPr/>
          </p:nvSpPr>
          <p:spPr>
            <a:xfrm>
              <a:off x="116286" y="1164659"/>
              <a:ext cx="596801" cy="294680"/>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 name="Rectangle 5"/>
          <p:cNvSpPr txBox="1"/>
          <p:nvPr/>
        </p:nvSpPr>
        <p:spPr>
          <a:xfrm>
            <a:off x="4639587" y="3619901"/>
            <a:ext cx="3971013"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Figure https://makeagif.com/gif/how-a-turbo-works-6sQhnA</a:t>
            </a:r>
          </a:p>
        </p:txBody>
      </p:sp>
      <p:sp>
        <p:nvSpPr>
          <p:cNvPr id="1212" name="Rectangle 2"/>
          <p:cNvSpPr txBox="1">
            <a:spLocks noGrp="1"/>
          </p:cNvSpPr>
          <p:nvPr>
            <p:ph type="title"/>
          </p:nvPr>
        </p:nvSpPr>
        <p:spPr>
          <a:xfrm>
            <a:off x="304800" y="-38101"/>
            <a:ext cx="8534400" cy="572045"/>
          </a:xfrm>
          <a:prstGeom prst="rect">
            <a:avLst/>
          </a:prstGeom>
        </p:spPr>
        <p:txBody>
          <a:bodyPr/>
          <a:lstStyle/>
          <a:p>
            <a:r>
              <a:t>Putting those together, you get this:</a:t>
            </a:r>
          </a:p>
        </p:txBody>
      </p:sp>
      <p:sp>
        <p:nvSpPr>
          <p:cNvPr id="1213" name="Rectangle 3"/>
          <p:cNvSpPr txBox="1">
            <a:spLocks noGrp="1"/>
          </p:cNvSpPr>
          <p:nvPr>
            <p:ph type="body" sz="quarter" idx="1"/>
          </p:nvPr>
        </p:nvSpPr>
        <p:spPr>
          <a:xfrm>
            <a:off x="152400" y="554006"/>
            <a:ext cx="8839200" cy="442055"/>
          </a:xfrm>
          <a:prstGeom prst="rect">
            <a:avLst/>
          </a:prstGeom>
        </p:spPr>
        <p:txBody>
          <a:bodyPr/>
          <a:lstStyle/>
          <a:p>
            <a:pPr>
              <a:tabLst>
                <a:tab pos="444500" algn="l"/>
                <a:tab pos="1016000" algn="l"/>
                <a:tab pos="1473200" algn="l"/>
                <a:tab pos="1930400" algn="l"/>
                <a:tab pos="2387600" algn="l"/>
              </a:tabLst>
            </a:pPr>
            <a:r>
              <a:t>As carefully labeled in the left static figure, or fuzzily animated on the right  (</a:t>
            </a:r>
            <a:r>
              <a:rPr b="1"/>
              <a:t>PgDn</a:t>
            </a:r>
            <a:r>
              <a:t>): </a:t>
            </a:r>
            <a:r>
              <a:rPr baseline="31999"/>
              <a:t>1</a:t>
            </a:r>
          </a:p>
        </p:txBody>
      </p:sp>
      <p:sp>
        <p:nvSpPr>
          <p:cNvPr id="1214" name="Rectangle 5"/>
          <p:cNvSpPr txBox="1"/>
          <p:nvPr/>
        </p:nvSpPr>
        <p:spPr>
          <a:xfrm>
            <a:off x="228600" y="6406420"/>
            <a:ext cx="8534400"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1) On the right is yet another widely posted but unattributed animated gif.  I identified it as the conversion of a short clip from  a product video posted by BTNturbo.com at: https://www.btnturbo.com/turbotech/turboworks.aspx</a:t>
            </a:r>
          </a:p>
        </p:txBody>
      </p:sp>
      <p:sp>
        <p:nvSpPr>
          <p:cNvPr id="1215" name="Rectangle 5"/>
          <p:cNvSpPr txBox="1"/>
          <p:nvPr/>
        </p:nvSpPr>
        <p:spPr>
          <a:xfrm>
            <a:off x="141594" y="3619901"/>
            <a:ext cx="4466071" cy="442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Figure derived from: https://thecraftychemist.tumblr.com/post/60928536051/how-a-turbo-system-works-engine-power-is</a:t>
            </a:r>
          </a:p>
        </p:txBody>
      </p:sp>
      <p:pic>
        <p:nvPicPr>
          <p:cNvPr id="1216" name="CalmOpulentHectorsdolphin-max-1mb.gif" descr="CalmOpulentHectorsdolphin-max-1mb.gif"/>
          <p:cNvPicPr>
            <a:picLocks/>
          </p:cNvPicPr>
          <p:nvPr/>
        </p:nvPicPr>
        <p:blipFill>
          <a:blip r:embed="rId2"/>
          <a:stretch>
            <a:fillRect/>
          </a:stretch>
        </p:blipFill>
        <p:spPr>
          <a:xfrm>
            <a:off x="4900193" y="994283"/>
            <a:ext cx="3387190" cy="2596845"/>
          </a:xfrm>
          <a:prstGeom prst="rect">
            <a:avLst/>
          </a:prstGeom>
          <a:ln w="12700">
            <a:miter lim="400000"/>
          </a:ln>
        </p:spPr>
      </p:pic>
      <p:grpSp>
        <p:nvGrpSpPr>
          <p:cNvPr id="1219" name="Group"/>
          <p:cNvGrpSpPr/>
          <p:nvPr/>
        </p:nvGrpSpPr>
        <p:grpSpPr>
          <a:xfrm>
            <a:off x="844062" y="1019164"/>
            <a:ext cx="3160152" cy="2547083"/>
            <a:chOff x="0" y="0"/>
            <a:chExt cx="3160150" cy="2547081"/>
          </a:xfrm>
        </p:grpSpPr>
        <p:pic>
          <p:nvPicPr>
            <p:cNvPr id="1217" name="Image" descr="Image"/>
            <p:cNvPicPr>
              <a:picLocks noChangeAspect="1"/>
            </p:cNvPicPr>
            <p:nvPr/>
          </p:nvPicPr>
          <p:blipFill>
            <a:blip r:embed="rId3"/>
            <a:stretch>
              <a:fillRect/>
            </a:stretch>
          </p:blipFill>
          <p:spPr>
            <a:xfrm>
              <a:off x="0" y="0"/>
              <a:ext cx="3160151" cy="2547082"/>
            </a:xfrm>
            <a:prstGeom prst="rect">
              <a:avLst/>
            </a:prstGeom>
            <a:ln w="12700" cap="flat">
              <a:noFill/>
              <a:miter lim="400000"/>
            </a:ln>
            <a:effectLst/>
          </p:spPr>
        </p:pic>
        <p:sp>
          <p:nvSpPr>
            <p:cNvPr id="1218" name="INTERCOOLER"/>
            <p:cNvSpPr txBox="1"/>
            <p:nvPr/>
          </p:nvSpPr>
          <p:spPr>
            <a:xfrm>
              <a:off x="534825" y="1767108"/>
              <a:ext cx="734454" cy="255426"/>
            </a:xfrm>
            <a:prstGeom prst="rect">
              <a:avLst/>
            </a:prstGeom>
            <a:solidFill>
              <a:srgbClr val="FFFFFF"/>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700">
                  <a:solidFill>
                    <a:schemeClr val="accent4">
                      <a:lumOff val="-17098"/>
                    </a:schemeClr>
                  </a:solidFill>
                </a:defRPr>
              </a:lvl1pPr>
            </a:lstStyle>
            <a:p>
              <a:r>
                <a:t>INTERCOOLER</a:t>
              </a:r>
            </a:p>
          </p:txBody>
        </p:sp>
      </p:grpSp>
      <p:sp>
        <p:nvSpPr>
          <p:cNvPr id="1220" name="Rectangle 3"/>
          <p:cNvSpPr txBox="1"/>
          <p:nvPr/>
        </p:nvSpPr>
        <p:spPr>
          <a:xfrm>
            <a:off x="142800" y="4115611"/>
            <a:ext cx="9013900" cy="23141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1016000" algn="l"/>
                <a:tab pos="1473200" algn="l"/>
                <a:tab pos="1930400" algn="l"/>
                <a:tab pos="2387600" algn="l"/>
              </a:tabLst>
              <a:defRPr>
                <a:solidFill>
                  <a:srgbClr val="FBC901"/>
                </a:solidFill>
                <a:effectLst>
                  <a:outerShdw blurRad="38100" dist="38100" dir="2700000" rotWithShape="0">
                    <a:srgbClr val="000000"/>
                  </a:outerShdw>
                </a:effectLst>
                <a:latin typeface="+mn-lt"/>
                <a:ea typeface="+mn-ea"/>
                <a:cs typeface="+mn-cs"/>
                <a:sym typeface="Arial"/>
              </a:defRPr>
            </a:pPr>
            <a:r>
              <a:t>Via Turbocharging + Intercooling:</a:t>
            </a:r>
          </a:p>
          <a:p>
            <a:pPr algn="ctr">
              <a:spcBef>
                <a:spcPts val="400"/>
              </a:spcBef>
              <a:tabLst>
                <a:tab pos="444500" algn="l"/>
                <a:tab pos="1016000" algn="l"/>
                <a:tab pos="1473200" algn="l"/>
                <a:tab pos="1930400" algn="l"/>
                <a:tab pos="2387600" algn="l"/>
              </a:tabLst>
              <a:defRPr sz="300">
                <a:solidFill>
                  <a:srgbClr val="FBC901"/>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a:solidFill>
                  <a:srgbClr val="FBC901"/>
                </a:solidFill>
                <a:effectLst>
                  <a:outerShdw blurRad="38100" dist="38100" dir="2700000" rotWithShape="0">
                    <a:srgbClr val="000000"/>
                  </a:outerShdw>
                </a:effectLst>
                <a:latin typeface="+mn-lt"/>
                <a:ea typeface="+mn-ea"/>
                <a:cs typeface="+mn-cs"/>
                <a:sym typeface="Arial"/>
              </a:defRPr>
            </a:pPr>
            <a:r>
              <a:t> Small / underpowered, but fuel-efficient &amp; low emission ICEs can acquire </a:t>
            </a:r>
          </a:p>
          <a:p>
            <a:pPr algn="ctr">
              <a:spcBef>
                <a:spcPts val="400"/>
              </a:spcBef>
              <a:tabLst>
                <a:tab pos="444500" algn="l"/>
                <a:tab pos="1016000" algn="l"/>
                <a:tab pos="1473200" algn="l"/>
                <a:tab pos="1930400" algn="l"/>
                <a:tab pos="2387600" algn="l"/>
              </a:tabLst>
              <a:defRPr sz="300">
                <a:solidFill>
                  <a:srgbClr val="FBC901"/>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a:solidFill>
                  <a:srgbClr val="FBC901"/>
                </a:solidFill>
                <a:effectLst>
                  <a:outerShdw blurRad="38100" dist="38100" dir="2700000" rotWithShape="0">
                    <a:srgbClr val="000000"/>
                  </a:outerShdw>
                </a:effectLst>
                <a:latin typeface="+mn-lt"/>
                <a:ea typeface="+mn-ea"/>
                <a:cs typeface="+mn-cs"/>
                <a:sym typeface="Arial"/>
              </a:defRPr>
            </a:pPr>
            <a:r>
              <a:t>enough power to be used, while retaining most of their economy &amp; cleanliness</a:t>
            </a:r>
          </a:p>
          <a:p>
            <a:pPr>
              <a:spcBef>
                <a:spcPts val="400"/>
              </a:spcBef>
              <a:tabLst>
                <a:tab pos="444500" algn="l"/>
                <a:tab pos="1016000" algn="l"/>
                <a:tab pos="1473200" algn="l"/>
                <a:tab pos="1930400" algn="l"/>
                <a:tab pos="2387600" algn="l"/>
              </a:tabLst>
              <a:defRPr sz="800">
                <a:solidFill>
                  <a:srgbClr val="FBC901"/>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"Most" because, </a:t>
            </a:r>
            <a:r>
              <a:rPr b="1"/>
              <a:t>contrary to many accounts, Turbocharging has an energy cost:</a:t>
            </a:r>
          </a:p>
          <a:p>
            <a:pP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It impedes Stroke 4 exhaust &amp; needs bigger water pump (w/ water-cooled intercooler)</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 name="Rectangle 5"/>
          <p:cNvSpPr txBox="1"/>
          <p:nvPr/>
        </p:nvSpPr>
        <p:spPr>
          <a:xfrm>
            <a:off x="319310" y="6160887"/>
            <a:ext cx="8534401" cy="696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https://www.ford.com/powertrains/ecoboost/                2) https://en.wikipedia.org/wiki/Ford_EcoBoost_engine</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3) https://www.popularmechanics.com/cars/trucks/a29149378/2019-ford-f-150-review/</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4) https://www.cashcarsbuyer.com/ford-ecoboost-engine-problems/</a:t>
            </a:r>
          </a:p>
        </p:txBody>
      </p:sp>
      <p:sp>
        <p:nvSpPr>
          <p:cNvPr id="1223" name="Rectangle 2"/>
          <p:cNvSpPr txBox="1">
            <a:spLocks noGrp="1"/>
          </p:cNvSpPr>
          <p:nvPr>
            <p:ph type="title"/>
          </p:nvPr>
        </p:nvSpPr>
        <p:spPr>
          <a:xfrm>
            <a:off x="76200" y="12699"/>
            <a:ext cx="9020622" cy="798341"/>
          </a:xfrm>
          <a:prstGeom prst="rect">
            <a:avLst/>
          </a:prstGeom>
        </p:spPr>
        <p:txBody>
          <a:bodyPr/>
          <a:lstStyle/>
          <a:p>
            <a:pPr>
              <a:defRPr sz="1800"/>
            </a:pPr>
            <a:r>
              <a:t>Best known example of such a Petroleum Turbocharged Direct Injection (PTDI)?</a:t>
            </a:r>
          </a:p>
          <a:p>
            <a:pPr>
              <a:defRPr sz="600"/>
            </a:pPr>
            <a:endParaRPr/>
          </a:p>
          <a:p>
            <a:pPr>
              <a:defRPr sz="1900" b="1"/>
            </a:pPr>
            <a:r>
              <a:t>Ford's EcoBoost Engine</a:t>
            </a:r>
          </a:p>
        </p:txBody>
      </p:sp>
      <p:sp>
        <p:nvSpPr>
          <p:cNvPr id="1224" name="Rectangle 3"/>
          <p:cNvSpPr txBox="1">
            <a:spLocks noGrp="1"/>
          </p:cNvSpPr>
          <p:nvPr>
            <p:ph type="body" idx="1"/>
          </p:nvPr>
        </p:nvSpPr>
        <p:spPr>
          <a:xfrm>
            <a:off x="76200" y="942958"/>
            <a:ext cx="9020622" cy="5249369"/>
          </a:xfrm>
          <a:prstGeom prst="rect">
            <a:avLst/>
          </a:prstGeom>
        </p:spPr>
        <p:txBody>
          <a:bodyPr/>
          <a:lstStyle/>
          <a:p>
            <a:pPr>
              <a:tabLst>
                <a:tab pos="444500" algn="l"/>
                <a:tab pos="1016000" algn="l"/>
                <a:tab pos="1473200" algn="l"/>
                <a:tab pos="1930400" algn="l"/>
                <a:tab pos="2387600" algn="l"/>
              </a:tabLst>
            </a:pPr>
            <a:r>
              <a:t>According to a Ford corporate webpage, that engine is now used in models including: </a:t>
            </a:r>
            <a:r>
              <a:rPr baseline="31999"/>
              <a:t>1</a:t>
            </a:r>
          </a:p>
          <a:p>
            <a:pPr>
              <a:tabLst>
                <a:tab pos="444500" algn="l"/>
                <a:tab pos="1016000" algn="l"/>
                <a:tab pos="1473200" algn="l"/>
                <a:tab pos="1930400" algn="l"/>
                <a:tab pos="2387600" algn="l"/>
              </a:tabLst>
              <a:defRPr sz="600"/>
            </a:pPr>
            <a:endParaRPr/>
          </a:p>
          <a:p>
            <a:pPr>
              <a:tabLst>
                <a:tab pos="444500" algn="l"/>
                <a:tab pos="2044700" algn="l"/>
                <a:tab pos="3810000" algn="l"/>
                <a:tab pos="5524500" algn="l"/>
                <a:tab pos="7239000" algn="l"/>
                <a:tab pos="8445500" algn="l"/>
              </a:tabLst>
            </a:pPr>
            <a:r>
              <a:t>	</a:t>
            </a:r>
            <a:r>
              <a:rPr sz="1600"/>
              <a:t>Fiesta	Fusion	</a:t>
            </a:r>
            <a:r>
              <a:rPr sz="1600">
                <a:solidFill>
                  <a:srgbClr val="FBC901"/>
                </a:solidFill>
              </a:rPr>
              <a:t>Mustang</a:t>
            </a:r>
            <a:r>
              <a:rPr sz="1600"/>
              <a:t>	Escape	Edge	</a:t>
            </a:r>
          </a:p>
          <a:p>
            <a:pPr>
              <a:tabLst>
                <a:tab pos="444500" algn="l"/>
                <a:tab pos="2044700" algn="l"/>
                <a:tab pos="3810000" algn="l"/>
                <a:tab pos="5524500" algn="l"/>
                <a:tab pos="7239000" algn="l"/>
                <a:tab pos="8445500" algn="l"/>
              </a:tabLst>
              <a:defRPr sz="1600"/>
            </a:pPr>
            <a:r>
              <a:t>	Flex	Explorer	</a:t>
            </a:r>
            <a:r>
              <a:rPr>
                <a:solidFill>
                  <a:srgbClr val="FBC901"/>
                </a:solidFill>
              </a:rPr>
              <a:t>F-150</a:t>
            </a:r>
            <a:r>
              <a:t>	EcoSport	Expedition</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Wikipedia reports that: </a:t>
            </a:r>
            <a:r>
              <a:rPr baseline="31999"/>
              <a:t>2</a:t>
            </a:r>
            <a:r>
              <a:t>	</a:t>
            </a:r>
          </a:p>
          <a:p>
            <a:pPr>
              <a:tabLst>
                <a:tab pos="444500" algn="l"/>
                <a:tab pos="1016000" algn="l"/>
                <a:tab pos="1473200" algn="l"/>
                <a:tab pos="1930400" algn="l"/>
                <a:tab pos="2387600" algn="l"/>
              </a:tabLst>
              <a:defRPr sz="600"/>
            </a:pPr>
            <a:endParaRPr/>
          </a:p>
          <a:p>
            <a:pPr>
              <a:tabLst>
                <a:tab pos="444500" algn="l"/>
                <a:tab pos="1016000" algn="l"/>
                <a:tab pos="1473200" algn="l"/>
                <a:tab pos="1930400" algn="l"/>
                <a:tab pos="2387600" algn="l"/>
              </a:tabLst>
            </a:pPr>
            <a:r>
              <a:t>	</a:t>
            </a:r>
            <a:r>
              <a:rPr sz="1600"/>
              <a:t>"(EcoBoost achieves) </a:t>
            </a:r>
            <a:r>
              <a:rPr sz="1600" b="1">
                <a:solidFill>
                  <a:srgbClr val="FBC901"/>
                </a:solidFill>
              </a:rPr>
              <a:t>30% better fuel economy and 50% lower GHG emissions</a:t>
            </a:r>
            <a:r>
              <a:rPr sz="1600" b="1"/>
              <a:t>" </a:t>
            </a:r>
          </a:p>
          <a:p>
            <a:pPr>
              <a:tabLst>
                <a:tab pos="444500" algn="l"/>
                <a:tab pos="1016000" algn="l"/>
                <a:tab pos="1473200" algn="l"/>
                <a:tab pos="1930400" algn="l"/>
                <a:tab pos="2387600" algn="l"/>
              </a:tabLst>
              <a:defRPr sz="400"/>
            </a:pPr>
            <a:endParaRPr/>
          </a:p>
          <a:p>
            <a:pPr>
              <a:tabLst>
                <a:tab pos="444500" algn="l"/>
                <a:tab pos="1016000" algn="l"/>
                <a:tab pos="1473200" algn="l"/>
                <a:tab pos="1930400" algn="l"/>
                <a:tab pos="2387600" algn="l"/>
              </a:tabLst>
              <a:defRPr sz="1600"/>
            </a:pPr>
            <a:r>
              <a:t>	"(Ford) sees the EcoBoost technology as </a:t>
            </a:r>
            <a:r>
              <a:rPr b="1">
                <a:solidFill>
                  <a:srgbClr val="FBC901"/>
                </a:solidFill>
              </a:rPr>
              <a:t>less costly and more versatile than</a:t>
            </a:r>
            <a:r>
              <a:rPr b="1"/>
              <a:t> </a:t>
            </a:r>
          </a:p>
          <a:p>
            <a:pPr>
              <a:tabLst>
                <a:tab pos="444500" algn="l"/>
                <a:tab pos="1016000" algn="l"/>
                <a:tab pos="1473200" algn="l"/>
                <a:tab pos="1930400" algn="l"/>
                <a:tab pos="2387600" algn="l"/>
              </a:tabLst>
              <a:defRPr sz="1600"/>
            </a:pPr>
            <a:r>
              <a:rPr b="1"/>
              <a:t>	further developing or expanding the use of </a:t>
            </a:r>
            <a:r>
              <a:rPr b="1">
                <a:solidFill>
                  <a:srgbClr val="FBC901"/>
                </a:solidFill>
              </a:rPr>
              <a:t>hybrid</a:t>
            </a:r>
            <a:r>
              <a:rPr b="1"/>
              <a:t> and </a:t>
            </a:r>
            <a:r>
              <a:rPr b="1">
                <a:solidFill>
                  <a:srgbClr val="FBC901"/>
                </a:solidFill>
              </a:rPr>
              <a:t>diesel</a:t>
            </a:r>
            <a:r>
              <a:rPr b="1"/>
              <a:t> engine technologies" </a:t>
            </a:r>
          </a:p>
          <a:p>
            <a:pPr>
              <a:tabLst>
                <a:tab pos="444500" algn="l"/>
                <a:tab pos="1016000" algn="l"/>
                <a:tab pos="1473200" algn="l"/>
                <a:tab pos="1930400" algn="l"/>
                <a:tab pos="2387600" algn="l"/>
              </a:tabLst>
              <a:defRPr sz="600"/>
            </a:pPr>
            <a:endParaRPr/>
          </a:p>
          <a:p>
            <a:pPr>
              <a:tabLst>
                <a:tab pos="444500" algn="l"/>
                <a:tab pos="1016000" algn="l"/>
                <a:tab pos="1473200" algn="l"/>
                <a:tab pos="1930400" algn="l"/>
                <a:tab pos="2387600" algn="l"/>
              </a:tabLst>
            </a:pPr>
            <a:r>
              <a:t>Popular Mechanics ran ran appreciative story entitled: </a:t>
            </a:r>
            <a:r>
              <a:rPr baseline="31999"/>
              <a:t>3</a:t>
            </a:r>
          </a:p>
          <a:p>
            <a:pPr>
              <a:tabLst>
                <a:tab pos="444500" algn="l"/>
                <a:tab pos="1016000" algn="l"/>
                <a:tab pos="1473200" algn="l"/>
                <a:tab pos="1930400" algn="l"/>
                <a:tab pos="2387600" algn="l"/>
              </a:tabLst>
              <a:defRPr sz="600"/>
            </a:pPr>
            <a:endParaRPr/>
          </a:p>
          <a:p>
            <a:pPr algn="ctr">
              <a:defRPr sz="1600"/>
            </a:pPr>
            <a:r>
              <a:t>"Why the 3.5 EcoBoost Is the Best Ford F-150 Engine"</a:t>
            </a:r>
          </a:p>
          <a:p>
            <a:pPr>
              <a:defRPr sz="600"/>
            </a:pPr>
            <a:endParaRPr/>
          </a:p>
          <a:p>
            <a:r>
              <a:t>But reliability issues were noted in an advisory from a used car marketing company: </a:t>
            </a:r>
            <a:r>
              <a:rPr baseline="31999"/>
              <a:t>4</a:t>
            </a:r>
          </a:p>
          <a:p>
            <a:pPr>
              <a:defRPr sz="500"/>
            </a:pPr>
            <a:endParaRPr/>
          </a:p>
          <a:p>
            <a:pPr algn="ctr">
              <a:defRPr sz="1600"/>
            </a:pPr>
            <a:r>
              <a:t>"Everything You Need to Know About Ford EcoBoost Engine Problems" </a:t>
            </a:r>
            <a:r>
              <a:rPr baseline="31999"/>
              <a:t>4</a:t>
            </a:r>
          </a:p>
          <a:p>
            <a:pPr>
              <a:defRPr sz="600"/>
            </a:pPr>
            <a:endParaRPr/>
          </a:p>
          <a:p>
            <a:pPr algn="ctr">
              <a:defRPr b="1"/>
            </a:pPr>
            <a:r>
              <a:t>Has new technology become so complex that it's now degrading ICE reliability?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 name="Rectangle 2"/>
          <p:cNvSpPr txBox="1">
            <a:spLocks noGrp="1"/>
          </p:cNvSpPr>
          <p:nvPr>
            <p:ph type="title"/>
          </p:nvPr>
        </p:nvSpPr>
        <p:spPr>
          <a:xfrm>
            <a:off x="31833" y="-12701"/>
            <a:ext cx="9080334" cy="519988"/>
          </a:xfrm>
          <a:prstGeom prst="rect">
            <a:avLst/>
          </a:prstGeom>
        </p:spPr>
        <p:txBody>
          <a:bodyPr/>
          <a:lstStyle/>
          <a:p>
            <a:r>
              <a:t>A final untended consequence of Ford's use of smaller turbocharged engines:</a:t>
            </a:r>
          </a:p>
        </p:txBody>
      </p:sp>
      <p:sp>
        <p:nvSpPr>
          <p:cNvPr id="1227" name="Rectangle 5"/>
          <p:cNvSpPr txBox="1"/>
          <p:nvPr/>
        </p:nvSpPr>
        <p:spPr>
          <a:xfrm>
            <a:off x="55368" y="6466330"/>
            <a:ext cx="9058664" cy="39167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100" b="0" i="1">
                <a:solidFill>
                  <a:schemeClr val="accent1"/>
                </a:solidFill>
                <a:effectLst>
                  <a:outerShdw blurRad="38100" dist="38100" dir="2700000" rotWithShape="0">
                    <a:srgbClr val="000000"/>
                  </a:outerShdw>
                </a:effectLst>
                <a:latin typeface="+mn-lt"/>
                <a:ea typeface="+mn-ea"/>
                <a:cs typeface="+mn-cs"/>
                <a:sym typeface="Arial"/>
              </a:defRPr>
            </a:lvl1pPr>
          </a:lstStyle>
          <a:p>
            <a:r>
              <a:t>1) http://www.washingtonpost.com/business/economy/americas-best-selling-cars-and-trucks-are-built-on-lies-the-rise-of-fake-engine-noise/2015/01/21/6db09a10-a0ba-11e4-b146-577832eafcb4_story.html</a:t>
            </a:r>
          </a:p>
        </p:txBody>
      </p:sp>
      <p:pic>
        <p:nvPicPr>
          <p:cNvPr id="1228" name="Picture 4" descr="Picture 4"/>
          <p:cNvPicPr>
            <a:picLocks noChangeAspect="1"/>
          </p:cNvPicPr>
          <p:nvPr/>
        </p:nvPicPr>
        <p:blipFill>
          <a:blip r:embed="rId2"/>
          <a:stretch>
            <a:fillRect/>
          </a:stretch>
        </p:blipFill>
        <p:spPr>
          <a:xfrm>
            <a:off x="3543300" y="1190887"/>
            <a:ext cx="2298350" cy="1723763"/>
          </a:xfrm>
          <a:prstGeom prst="rect">
            <a:avLst/>
          </a:prstGeom>
          <a:ln w="12700">
            <a:miter lim="400000"/>
          </a:ln>
        </p:spPr>
      </p:pic>
      <p:sp>
        <p:nvSpPr>
          <p:cNvPr id="1229" name="Rectangle 3"/>
          <p:cNvSpPr txBox="1"/>
          <p:nvPr/>
        </p:nvSpPr>
        <p:spPr>
          <a:xfrm>
            <a:off x="241300" y="649773"/>
            <a:ext cx="8686800" cy="50349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defRPr b="0">
                <a:solidFill>
                  <a:srgbClr val="FFFFFF"/>
                </a:solidFill>
                <a:effectLst>
                  <a:outerShdw blurRad="38100" dist="38100" dir="2700000" rotWithShape="0">
                    <a:srgbClr val="000000"/>
                  </a:outerShdw>
                </a:effectLst>
                <a:latin typeface="+mn-lt"/>
                <a:ea typeface="+mn-ea"/>
                <a:cs typeface="+mn-cs"/>
                <a:sym typeface="Arial"/>
              </a:defRPr>
            </a:pPr>
            <a:r>
              <a:t>As reported in the 21 January 2015 business section of the Washington Post </a:t>
            </a:r>
            <a:r>
              <a:rPr baseline="31999"/>
              <a:t>1</a:t>
            </a:r>
          </a:p>
        </p:txBody>
      </p:sp>
      <p:sp>
        <p:nvSpPr>
          <p:cNvPr id="1230" name="Rectangle 3"/>
          <p:cNvSpPr txBox="1"/>
          <p:nvPr/>
        </p:nvSpPr>
        <p:spPr>
          <a:xfrm>
            <a:off x="241300" y="3084868"/>
            <a:ext cx="8783832" cy="333698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defRPr>
                <a:solidFill>
                  <a:srgbClr val="FFFFFF"/>
                </a:solidFill>
                <a:effectLst>
                  <a:outerShdw blurRad="38100" dist="38100" dir="2700000" rotWithShape="0">
                    <a:srgbClr val="000000"/>
                  </a:outerShdw>
                </a:effectLst>
                <a:latin typeface="+mn-lt"/>
                <a:ea typeface="+mn-ea"/>
                <a:cs typeface="+mn-cs"/>
                <a:sym typeface="Arial"/>
              </a:defRPr>
            </a:pPr>
            <a:r>
              <a:t>“America’s best-selling cars and trucks are built on lies:</a:t>
            </a:r>
            <a:endParaRPr sz="200"/>
          </a:p>
          <a:p>
            <a:pPr algn="ctr">
              <a:spcBef>
                <a:spcPts val="400"/>
              </a:spcBef>
              <a:defRPr>
                <a:solidFill>
                  <a:srgbClr val="FFFFFF"/>
                </a:solidFill>
                <a:effectLst>
                  <a:outerShdw blurRad="38100" dist="38100" dir="2700000" rotWithShape="0">
                    <a:srgbClr val="000000"/>
                  </a:outerShdw>
                </a:effectLst>
                <a:latin typeface="+mn-lt"/>
                <a:ea typeface="+mn-ea"/>
                <a:cs typeface="+mn-cs"/>
                <a:sym typeface="Arial"/>
              </a:defRPr>
            </a:pPr>
            <a:r>
              <a:t>The rise of fake engine noise”</a:t>
            </a:r>
          </a:p>
          <a:p>
            <a:pPr algn="ctr">
              <a:spcBef>
                <a:spcPts val="400"/>
              </a:spcBef>
              <a:defRPr sz="10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300"/>
              </a:spcBef>
              <a:defRPr b="0">
                <a:solidFill>
                  <a:srgbClr val="FFFFFF"/>
                </a:solidFill>
                <a:effectLst>
                  <a:outerShdw blurRad="38100" dist="38100" dir="2700000" rotWithShape="0">
                    <a:srgbClr val="000000"/>
                  </a:outerShdw>
                </a:effectLst>
                <a:latin typeface="+mn-lt"/>
                <a:ea typeface="+mn-ea"/>
                <a:cs typeface="+mn-cs"/>
                <a:sym typeface="Arial"/>
              </a:defRPr>
            </a:pPr>
            <a:r>
              <a:t>“Stomp on the gas of a new Ford </a:t>
            </a:r>
            <a:r>
              <a:rPr>
                <a:solidFill>
                  <a:srgbClr val="FBC901"/>
                </a:solidFill>
              </a:rPr>
              <a:t>Mustang</a:t>
            </a:r>
            <a:r>
              <a:t> or </a:t>
            </a:r>
            <a:r>
              <a:rPr>
                <a:solidFill>
                  <a:srgbClr val="FBC901"/>
                </a:solidFill>
              </a:rPr>
              <a:t>F-150</a:t>
            </a:r>
            <a:r>
              <a:t> an you’ll hear a throaty rumble – the same style of roar that Americans have associated with auto power and performance for decades.  It’s a sham.”</a:t>
            </a:r>
          </a:p>
          <a:p>
            <a:pPr algn="ctr">
              <a:spcBef>
                <a:spcPts val="400"/>
              </a:spcBef>
              <a:defRPr sz="11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defRPr>
                <a:solidFill>
                  <a:srgbClr val="FFCC00"/>
                </a:solidFill>
                <a:effectLst>
                  <a:outerShdw blurRad="38100" dist="38100" dir="2700000" rotWithShape="0">
                    <a:srgbClr val="000000"/>
                  </a:outerShdw>
                </a:effectLst>
                <a:latin typeface="+mn-lt"/>
                <a:ea typeface="+mn-ea"/>
                <a:cs typeface="+mn-cs"/>
                <a:sym typeface="Arial"/>
              </a:defRPr>
            </a:pPr>
            <a:r>
              <a:rPr sz="1600"/>
              <a:t>YES: F</a:t>
            </a:r>
            <a:r>
              <a:t>earing customers might shun more efficient (and thus quieter) vehicles,</a:t>
            </a:r>
          </a:p>
          <a:p>
            <a:pPr algn="ctr">
              <a:spcBef>
                <a:spcPts val="400"/>
              </a:spcBef>
              <a:defRPr sz="400">
                <a:solidFill>
                  <a:srgbClr val="FFCC00"/>
                </a:solidFill>
                <a:effectLst>
                  <a:outerShdw blurRad="38100" dist="38100" dir="2700000" rotWithShape="0">
                    <a:srgbClr val="000000"/>
                  </a:outerShdw>
                </a:effectLst>
                <a:latin typeface="+mn-lt"/>
                <a:ea typeface="+mn-ea"/>
                <a:cs typeface="+mn-cs"/>
                <a:sym typeface="Arial"/>
              </a:defRPr>
            </a:pPr>
            <a:endParaRPr/>
          </a:p>
          <a:p>
            <a:pPr algn="ctr">
              <a:spcBef>
                <a:spcPts val="400"/>
              </a:spcBef>
              <a:defRPr>
                <a:solidFill>
                  <a:srgbClr val="FFCC00"/>
                </a:solidFill>
                <a:effectLst>
                  <a:outerShdw blurRad="38100" dist="38100" dir="2700000" rotWithShape="0">
                    <a:srgbClr val="000000"/>
                  </a:outerShdw>
                </a:effectLst>
                <a:latin typeface="+mn-lt"/>
                <a:ea typeface="+mn-ea"/>
                <a:cs typeface="+mn-cs"/>
                <a:sym typeface="Arial"/>
              </a:defRPr>
            </a:pPr>
            <a:r>
              <a:t>Ford has now created artificial engine noises and is secretly </a:t>
            </a:r>
          </a:p>
          <a:p>
            <a:pPr algn="ctr">
              <a:spcBef>
                <a:spcPts val="400"/>
              </a:spcBef>
              <a:defRPr sz="500">
                <a:solidFill>
                  <a:srgbClr val="FFCC00"/>
                </a:solidFill>
                <a:effectLst>
                  <a:outerShdw blurRad="38100" dist="38100" dir="2700000" rotWithShape="0">
                    <a:srgbClr val="000000"/>
                  </a:outerShdw>
                </a:effectLst>
                <a:latin typeface="+mn-lt"/>
                <a:ea typeface="+mn-ea"/>
                <a:cs typeface="+mn-cs"/>
                <a:sym typeface="Arial"/>
              </a:defRPr>
            </a:pPr>
            <a:endParaRPr/>
          </a:p>
          <a:p>
            <a:pPr algn="ctr">
              <a:spcBef>
                <a:spcPts val="400"/>
              </a:spcBef>
              <a:defRPr>
                <a:solidFill>
                  <a:srgbClr val="FFCC00"/>
                </a:solidFill>
                <a:effectLst>
                  <a:outerShdw blurRad="38100" dist="38100" dir="2700000" rotWithShape="0">
                    <a:srgbClr val="000000"/>
                  </a:outerShdw>
                </a:effectLst>
                <a:latin typeface="+mn-lt"/>
                <a:ea typeface="+mn-ea"/>
                <a:cs typeface="+mn-cs"/>
                <a:sym typeface="Arial"/>
              </a:defRPr>
            </a:pPr>
            <a:r>
              <a:t>piping them in through the vehicle’s hi-fi speakers!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 name="Rectangle 2"/>
          <p:cNvSpPr txBox="1">
            <a:spLocks noGrp="1"/>
          </p:cNvSpPr>
          <p:nvPr>
            <p:ph type="title"/>
          </p:nvPr>
        </p:nvSpPr>
        <p:spPr>
          <a:xfrm>
            <a:off x="304800" y="1498600"/>
            <a:ext cx="8534400" cy="2870200"/>
          </a:xfrm>
          <a:prstGeom prst="rect">
            <a:avLst/>
          </a:prstGeom>
        </p:spPr>
        <p:txBody>
          <a:bodyPr/>
          <a:lstStyle/>
          <a:p>
            <a:pPr>
              <a:defRPr sz="2200" b="1">
                <a:solidFill>
                  <a:srgbClr val="FBC901"/>
                </a:solidFill>
              </a:defRPr>
            </a:pPr>
            <a:r>
              <a:rPr>
                <a:solidFill>
                  <a:srgbClr val="66CC33"/>
                </a:solidFill>
              </a:rPr>
              <a:t>GREENer</a:t>
            </a:r>
            <a:r>
              <a:t> Cars &amp; Trucks:</a:t>
            </a:r>
          </a:p>
          <a:p>
            <a:pPr>
              <a:defRPr sz="2200" b="1">
                <a:solidFill>
                  <a:srgbClr val="FBC901"/>
                </a:solidFill>
              </a:defRPr>
            </a:pPr>
            <a:endParaRPr/>
          </a:p>
          <a:p>
            <a:pPr>
              <a:defRPr sz="2200" b="1">
                <a:solidFill>
                  <a:srgbClr val="FBC901"/>
                </a:solidFill>
              </a:defRPr>
            </a:pPr>
            <a:r>
              <a:t>Using ICEs More Effectively</a:t>
            </a:r>
          </a:p>
          <a:p>
            <a:pPr>
              <a:defRPr sz="2500" b="1">
                <a:solidFill>
                  <a:srgbClr val="FBC901"/>
                </a:solidFill>
              </a:defRPr>
            </a:pPr>
            <a:endParaRPr/>
          </a:p>
          <a:p>
            <a:pPr>
              <a:defRPr sz="1800">
                <a:solidFill>
                  <a:srgbClr val="FBC901"/>
                </a:solidFill>
              </a:defRPr>
            </a:pPr>
            <a:r>
              <a:t>(Power Bands / Transmissions / Hybrid Electric Vehicles)</a:t>
            </a:r>
          </a:p>
        </p:txBody>
      </p:sp>
      <p:sp>
        <p:nvSpPr>
          <p:cNvPr id="1233"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5"/>
          <p:cNvSpPr txBox="1"/>
          <p:nvPr/>
        </p:nvSpPr>
        <p:spPr>
          <a:xfrm>
            <a:off x="5631358" y="6252433"/>
            <a:ext cx="3398342"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http://clipart-library.com/wind-turbine-clipart.html</a:t>
            </a:r>
          </a:p>
        </p:txBody>
      </p:sp>
      <p:sp>
        <p:nvSpPr>
          <p:cNvPr id="266" name="Rectangle 5"/>
          <p:cNvSpPr txBox="1"/>
          <p:nvPr/>
        </p:nvSpPr>
        <p:spPr>
          <a:xfrm>
            <a:off x="1965076" y="6547966"/>
            <a:ext cx="5213848"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https://www.autoloans.ca/blog/are-you-ready-to-drive-an-electric-vehicle/</a:t>
            </a:r>
          </a:p>
        </p:txBody>
      </p:sp>
      <p:sp>
        <p:nvSpPr>
          <p:cNvPr id="267" name="Rectangle 5"/>
          <p:cNvSpPr txBox="1"/>
          <p:nvPr/>
        </p:nvSpPr>
        <p:spPr>
          <a:xfrm>
            <a:off x="157658" y="6252433"/>
            <a:ext cx="3398342"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http://clipart-library.com/clipart/419820.htm</a:t>
            </a:r>
          </a:p>
        </p:txBody>
      </p:sp>
      <p:grpSp>
        <p:nvGrpSpPr>
          <p:cNvPr id="275" name="Group"/>
          <p:cNvGrpSpPr/>
          <p:nvPr/>
        </p:nvGrpSpPr>
        <p:grpSpPr>
          <a:xfrm>
            <a:off x="4564196" y="4025331"/>
            <a:ext cx="4170860" cy="1393040"/>
            <a:chOff x="0" y="0"/>
            <a:chExt cx="4170858" cy="1393039"/>
          </a:xfrm>
        </p:grpSpPr>
        <p:grpSp>
          <p:nvGrpSpPr>
            <p:cNvPr id="272" name="Group"/>
            <p:cNvGrpSpPr/>
            <p:nvPr/>
          </p:nvGrpSpPr>
          <p:grpSpPr>
            <a:xfrm>
              <a:off x="1642606" y="767108"/>
              <a:ext cx="889329" cy="236738"/>
              <a:chOff x="0" y="0"/>
              <a:chExt cx="889327" cy="236737"/>
            </a:xfrm>
          </p:grpSpPr>
          <p:sp>
            <p:nvSpPr>
              <p:cNvPr id="268" name="Rectangle"/>
              <p:cNvSpPr/>
              <p:nvPr/>
            </p:nvSpPr>
            <p:spPr>
              <a:xfrm>
                <a:off x="109445" y="0"/>
                <a:ext cx="201405" cy="236738"/>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sp>
            <p:nvSpPr>
              <p:cNvPr id="269" name="Rectangle"/>
              <p:cNvSpPr/>
              <p:nvPr/>
            </p:nvSpPr>
            <p:spPr>
              <a:xfrm>
                <a:off x="0" y="50339"/>
                <a:ext cx="149726" cy="37969"/>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sp>
            <p:nvSpPr>
              <p:cNvPr id="270" name="Rectangle"/>
              <p:cNvSpPr/>
              <p:nvPr/>
            </p:nvSpPr>
            <p:spPr>
              <a:xfrm>
                <a:off x="0" y="148149"/>
                <a:ext cx="149726" cy="37969"/>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sp>
            <p:nvSpPr>
              <p:cNvPr id="271" name="Rectangle"/>
              <p:cNvSpPr/>
              <p:nvPr/>
            </p:nvSpPr>
            <p:spPr>
              <a:xfrm>
                <a:off x="304624" y="89175"/>
                <a:ext cx="584704" cy="58388"/>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grpSp>
        <p:pic>
          <p:nvPicPr>
            <p:cNvPr id="273" name="Electric car gif.gif" descr="Electric car gif.gif"/>
            <p:cNvPicPr>
              <a:picLocks noChangeAspect="1"/>
            </p:cNvPicPr>
            <p:nvPr/>
          </p:nvPicPr>
          <p:blipFill>
            <a:blip r:embed="rId2"/>
            <a:srcRect l="32043"/>
            <a:stretch>
              <a:fillRect/>
            </a:stretch>
          </p:blipFill>
          <p:spPr>
            <a:xfrm>
              <a:off x="2562055" y="311830"/>
              <a:ext cx="1608804" cy="915516"/>
            </a:xfrm>
            <a:prstGeom prst="rect">
              <a:avLst/>
            </a:prstGeom>
            <a:ln w="12700" cap="flat">
              <a:noFill/>
              <a:miter lim="400000"/>
            </a:ln>
            <a:effectLst/>
          </p:spPr>
        </p:pic>
        <p:pic>
          <p:nvPicPr>
            <p:cNvPr id="274" name="Wind Turbine.gif" descr="Wind Turbine.gif"/>
            <p:cNvPicPr>
              <a:picLocks noChangeAspect="1"/>
            </p:cNvPicPr>
            <p:nvPr/>
          </p:nvPicPr>
          <p:blipFill>
            <a:blip r:embed="rId3"/>
            <a:stretch>
              <a:fillRect/>
            </a:stretch>
          </p:blipFill>
          <p:spPr>
            <a:xfrm>
              <a:off x="0" y="0"/>
              <a:ext cx="2067352" cy="1393040"/>
            </a:xfrm>
            <a:prstGeom prst="rect">
              <a:avLst/>
            </a:prstGeom>
            <a:ln w="12700" cap="flat">
              <a:noFill/>
              <a:miter lim="400000"/>
            </a:ln>
            <a:effectLst/>
          </p:spPr>
        </p:pic>
      </p:grpSp>
      <p:grpSp>
        <p:nvGrpSpPr>
          <p:cNvPr id="283" name="Group"/>
          <p:cNvGrpSpPr/>
          <p:nvPr/>
        </p:nvGrpSpPr>
        <p:grpSpPr>
          <a:xfrm>
            <a:off x="228600" y="2027614"/>
            <a:ext cx="4646103" cy="1095508"/>
            <a:chOff x="0" y="0"/>
            <a:chExt cx="4646102" cy="1095506"/>
          </a:xfrm>
        </p:grpSpPr>
        <p:pic>
          <p:nvPicPr>
            <p:cNvPr id="276" name="Coal Plant clipart.gif" descr="Coal Plant clipart.gif"/>
            <p:cNvPicPr>
              <a:picLocks noChangeAspect="1"/>
            </p:cNvPicPr>
            <p:nvPr/>
          </p:nvPicPr>
          <p:blipFill>
            <a:blip r:embed="rId4"/>
            <a:stretch>
              <a:fillRect/>
            </a:stretch>
          </p:blipFill>
          <p:spPr>
            <a:xfrm>
              <a:off x="0" y="0"/>
              <a:ext cx="2124307" cy="1031066"/>
            </a:xfrm>
            <a:prstGeom prst="rect">
              <a:avLst/>
            </a:prstGeom>
            <a:ln w="12700" cap="flat">
              <a:noFill/>
              <a:miter lim="400000"/>
            </a:ln>
            <a:effectLst/>
          </p:spPr>
        </p:pic>
        <p:grpSp>
          <p:nvGrpSpPr>
            <p:cNvPr id="281" name="Group"/>
            <p:cNvGrpSpPr/>
            <p:nvPr/>
          </p:nvGrpSpPr>
          <p:grpSpPr>
            <a:xfrm>
              <a:off x="2144157" y="640058"/>
              <a:ext cx="880075" cy="234275"/>
              <a:chOff x="0" y="0"/>
              <a:chExt cx="880074" cy="234274"/>
            </a:xfrm>
          </p:grpSpPr>
          <p:sp>
            <p:nvSpPr>
              <p:cNvPr id="277" name="Rectangle"/>
              <p:cNvSpPr/>
              <p:nvPr/>
            </p:nvSpPr>
            <p:spPr>
              <a:xfrm>
                <a:off x="108306" y="0"/>
                <a:ext cx="199310" cy="234275"/>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sp>
            <p:nvSpPr>
              <p:cNvPr id="278" name="Rectangle"/>
              <p:cNvSpPr/>
              <p:nvPr/>
            </p:nvSpPr>
            <p:spPr>
              <a:xfrm>
                <a:off x="0" y="49815"/>
                <a:ext cx="148168" cy="37574"/>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sp>
            <p:nvSpPr>
              <p:cNvPr id="279" name="Rectangle"/>
              <p:cNvSpPr/>
              <p:nvPr/>
            </p:nvSpPr>
            <p:spPr>
              <a:xfrm>
                <a:off x="0" y="146607"/>
                <a:ext cx="148168" cy="37574"/>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sp>
            <p:nvSpPr>
              <p:cNvPr id="280" name="Rectangle"/>
              <p:cNvSpPr/>
              <p:nvPr/>
            </p:nvSpPr>
            <p:spPr>
              <a:xfrm>
                <a:off x="301454" y="88247"/>
                <a:ext cx="578621" cy="57780"/>
              </a:xfrm>
              <a:prstGeom prst="rect">
                <a:avLst/>
              </a:prstGeom>
              <a:solidFill>
                <a:srgbClr val="888888"/>
              </a:solidFill>
              <a:ln w="12700" cap="flat">
                <a:noFill/>
                <a:miter lim="400000"/>
              </a:ln>
              <a:effectLst/>
            </p:spPr>
            <p:txBody>
              <a:bodyPr wrap="square" lIns="45719" tIns="45719" rIns="45719" bIns="45719" numCol="1" anchor="t">
                <a:noAutofit/>
              </a:bodyPr>
              <a:lstStyle/>
              <a:p>
                <a:endParaRPr/>
              </a:p>
            </p:txBody>
          </p:sp>
        </p:grpSp>
        <p:pic>
          <p:nvPicPr>
            <p:cNvPr id="282" name="Electric car gif.gif" descr="Electric car gif.gif"/>
            <p:cNvPicPr>
              <a:picLocks noChangeAspect="1"/>
            </p:cNvPicPr>
            <p:nvPr/>
          </p:nvPicPr>
          <p:blipFill>
            <a:blip r:embed="rId2"/>
            <a:srcRect l="32043"/>
            <a:stretch>
              <a:fillRect/>
            </a:stretch>
          </p:blipFill>
          <p:spPr>
            <a:xfrm>
              <a:off x="3054039" y="189517"/>
              <a:ext cx="1592064" cy="905990"/>
            </a:xfrm>
            <a:prstGeom prst="rect">
              <a:avLst/>
            </a:prstGeom>
            <a:ln w="12700" cap="flat">
              <a:noFill/>
              <a:miter lim="400000"/>
            </a:ln>
            <a:effectLst/>
          </p:spPr>
        </p:pic>
      </p:grpSp>
      <p:sp>
        <p:nvSpPr>
          <p:cNvPr id="284" name="Rectangle 2"/>
          <p:cNvSpPr txBox="1">
            <a:spLocks noGrp="1"/>
          </p:cNvSpPr>
          <p:nvPr>
            <p:ph type="title"/>
          </p:nvPr>
        </p:nvSpPr>
        <p:spPr>
          <a:xfrm>
            <a:off x="304800" y="698500"/>
            <a:ext cx="8534400" cy="675218"/>
          </a:xfrm>
          <a:prstGeom prst="rect">
            <a:avLst/>
          </a:prstGeom>
        </p:spPr>
        <p:txBody>
          <a:bodyPr/>
          <a:lstStyle/>
          <a:p>
            <a:pPr>
              <a:defRPr sz="2200" b="1"/>
            </a:pPr>
            <a:r>
              <a:rPr>
                <a:solidFill>
                  <a:srgbClr val="FBC901"/>
                </a:solidFill>
              </a:rPr>
              <a:t>Challenge #1:</a:t>
            </a:r>
            <a:r>
              <a:t> </a:t>
            </a:r>
            <a:r>
              <a:rPr>
                <a:solidFill>
                  <a:srgbClr val="FBC901"/>
                </a:solidFill>
              </a:rPr>
              <a:t>Cleaning up the Electric Power Grid</a:t>
            </a:r>
          </a:p>
        </p:txBody>
      </p:sp>
      <p:sp>
        <p:nvSpPr>
          <p:cNvPr id="285" name="Rectangle 2"/>
          <p:cNvSpPr txBox="1"/>
          <p:nvPr/>
        </p:nvSpPr>
        <p:spPr>
          <a:xfrm>
            <a:off x="1841914" y="3083907"/>
            <a:ext cx="1419474" cy="67521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lvl="2" indent="0" algn="ctr">
              <a:defRPr sz="2200" i="1">
                <a:solidFill>
                  <a:srgbClr val="FFFFFF"/>
                </a:solidFill>
                <a:effectLst>
                  <a:outerShdw blurRad="38100" dist="38100" dir="2700000" rotWithShape="0">
                    <a:srgbClr val="000000"/>
                  </a:outerShdw>
                </a:effectLst>
                <a:latin typeface="+mn-lt"/>
                <a:ea typeface="+mn-ea"/>
                <a:cs typeface="+mn-cs"/>
                <a:sym typeface="Arial"/>
              </a:defRPr>
            </a:pPr>
            <a:r>
              <a:t>Today</a:t>
            </a:r>
          </a:p>
        </p:txBody>
      </p:sp>
      <p:sp>
        <p:nvSpPr>
          <p:cNvPr id="286" name="Rectangle 2"/>
          <p:cNvSpPr txBox="1"/>
          <p:nvPr/>
        </p:nvSpPr>
        <p:spPr>
          <a:xfrm>
            <a:off x="5947692" y="5207487"/>
            <a:ext cx="1843734" cy="67521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lvl="2" indent="0" algn="ctr">
              <a:defRPr sz="2200" i="1">
                <a:solidFill>
                  <a:srgbClr val="FFFFFF"/>
                </a:solidFill>
                <a:effectLst>
                  <a:outerShdw blurRad="38100" dist="38100" dir="2700000" rotWithShape="0">
                    <a:srgbClr val="000000"/>
                  </a:outerShdw>
                </a:effectLst>
                <a:latin typeface="+mn-lt"/>
                <a:ea typeface="+mn-ea"/>
                <a:cs typeface="+mn-cs"/>
                <a:sym typeface="Arial"/>
              </a:defRPr>
            </a:pPr>
            <a:r>
              <a:t>Tomorrow</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 name="Rectangle 5"/>
          <p:cNvSpPr txBox="1"/>
          <p:nvPr/>
        </p:nvSpPr>
        <p:spPr>
          <a:xfrm>
            <a:off x="304800" y="6292120"/>
            <a:ext cx="8534400" cy="5309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POWERTRAIN = ENGINE + DRIVETRAIN / DRIVELINE</a:t>
            </a:r>
          </a:p>
          <a:p>
            <a:pPr algn="ctr">
              <a:spcBef>
                <a:spcPts val="300"/>
              </a:spcBef>
              <a:defRPr sz="100" b="0" i="1">
                <a:solidFill>
                  <a:srgbClr val="059797"/>
                </a:solidFill>
                <a:effectLst>
                  <a:outerShdw blurRad="38100" dist="38100" dir="2700000" rotWithShape="0">
                    <a:srgbClr val="000000"/>
                  </a:outerShdw>
                </a:effectLst>
                <a:latin typeface="+mn-lt"/>
                <a:ea typeface="+mn-ea"/>
                <a:cs typeface="+mn-cs"/>
                <a:sym typeface="Arial"/>
              </a:defRPr>
            </a:pPr>
            <a:endParaRP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Figure adapted from: https://www.drivespark.com/off-beat/car-drivetrain-systems-explained-022723.html</a:t>
            </a:r>
          </a:p>
        </p:txBody>
      </p:sp>
      <p:sp>
        <p:nvSpPr>
          <p:cNvPr id="1236" name="Rectangle 2"/>
          <p:cNvSpPr txBox="1">
            <a:spLocks noGrp="1"/>
          </p:cNvSpPr>
          <p:nvPr>
            <p:ph type="title"/>
          </p:nvPr>
        </p:nvSpPr>
        <p:spPr>
          <a:xfrm>
            <a:off x="304800" y="50799"/>
            <a:ext cx="8534400" cy="455149"/>
          </a:xfrm>
          <a:prstGeom prst="rect">
            <a:avLst/>
          </a:prstGeom>
        </p:spPr>
        <p:txBody>
          <a:bodyPr/>
          <a:lstStyle/>
          <a:p>
            <a:r>
              <a:t>Using Internal Combustion Engines more effectively: </a:t>
            </a:r>
          </a:p>
        </p:txBody>
      </p:sp>
      <p:sp>
        <p:nvSpPr>
          <p:cNvPr id="1237" name="Rectangle 3"/>
          <p:cNvSpPr txBox="1">
            <a:spLocks noGrp="1"/>
          </p:cNvSpPr>
          <p:nvPr>
            <p:ph type="body" sz="quarter" idx="1"/>
          </p:nvPr>
        </p:nvSpPr>
        <p:spPr>
          <a:xfrm>
            <a:off x="304800" y="706406"/>
            <a:ext cx="2861221" cy="1089307"/>
          </a:xfrm>
          <a:prstGeom prst="rect">
            <a:avLst/>
          </a:prstGeom>
        </p:spPr>
        <p:txBody>
          <a:bodyPr/>
          <a:lstStyle>
            <a:lvl1pPr>
              <a:tabLst>
                <a:tab pos="444500" algn="l"/>
                <a:tab pos="1016000" algn="l"/>
                <a:tab pos="1473200" algn="l"/>
                <a:tab pos="1930400" algn="l"/>
                <a:tab pos="2387600" algn="l"/>
              </a:tabLst>
            </a:lvl1pPr>
          </a:lstStyle>
          <a:p>
            <a:r>
              <a:t>The previous section was about making cleaner and more efficient ICE's:</a:t>
            </a:r>
          </a:p>
        </p:txBody>
      </p:sp>
      <p:grpSp>
        <p:nvGrpSpPr>
          <p:cNvPr id="1240" name="Group"/>
          <p:cNvGrpSpPr/>
          <p:nvPr/>
        </p:nvGrpSpPr>
        <p:grpSpPr>
          <a:xfrm>
            <a:off x="765299" y="1871750"/>
            <a:ext cx="1148272" cy="1516332"/>
            <a:chOff x="0" y="0"/>
            <a:chExt cx="1148271" cy="1516331"/>
          </a:xfrm>
        </p:grpSpPr>
        <p:pic>
          <p:nvPicPr>
            <p:cNvPr id="1238" name="Drivetrain.gif" descr="Drivetrain.gif"/>
            <p:cNvPicPr>
              <a:picLocks noChangeAspect="1"/>
            </p:cNvPicPr>
            <p:nvPr/>
          </p:nvPicPr>
          <p:blipFill>
            <a:blip r:embed="rId2"/>
            <a:srcRect t="24337" r="73482" b="31192"/>
            <a:stretch>
              <a:fillRect/>
            </a:stretch>
          </p:blipFill>
          <p:spPr>
            <a:xfrm>
              <a:off x="0" y="219734"/>
              <a:ext cx="1148272" cy="1296598"/>
            </a:xfrm>
            <a:prstGeom prst="rect">
              <a:avLst/>
            </a:prstGeom>
            <a:ln w="12700" cap="flat">
              <a:noFill/>
              <a:miter lim="400000"/>
            </a:ln>
            <a:effectLst/>
          </p:spPr>
        </p:pic>
        <p:sp>
          <p:nvSpPr>
            <p:cNvPr id="1239" name="Rectangle 3"/>
            <p:cNvSpPr txBox="1"/>
            <p:nvPr/>
          </p:nvSpPr>
          <p:spPr>
            <a:xfrm>
              <a:off x="292268" y="0"/>
              <a:ext cx="827788" cy="343868"/>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a:spcBef>
                  <a:spcPts val="400"/>
                </a:spcBef>
                <a:tabLst>
                  <a:tab pos="444500" algn="l"/>
                  <a:tab pos="1016000" algn="l"/>
                  <a:tab pos="1473200" algn="l"/>
                  <a:tab pos="1930400" algn="l"/>
                  <a:tab pos="2387600" algn="l"/>
                </a:tabLst>
                <a:defRPr sz="1500" b="0">
                  <a:solidFill>
                    <a:srgbClr val="FFFFFF"/>
                  </a:solidFill>
                  <a:effectLst>
                    <a:outerShdw blurRad="38100" dist="38100" dir="2700000" rotWithShape="0">
                      <a:srgbClr val="000000"/>
                    </a:outerShdw>
                  </a:effectLst>
                  <a:latin typeface="+mn-lt"/>
                  <a:ea typeface="+mn-ea"/>
                  <a:cs typeface="+mn-cs"/>
                  <a:sym typeface="Arial"/>
                </a:defRPr>
              </a:lvl1pPr>
            </a:lstStyle>
            <a:p>
              <a:r>
                <a:t>Engine</a:t>
              </a:r>
            </a:p>
          </p:txBody>
        </p:sp>
      </p:grpSp>
      <p:grpSp>
        <p:nvGrpSpPr>
          <p:cNvPr id="1255" name="Group"/>
          <p:cNvGrpSpPr/>
          <p:nvPr/>
        </p:nvGrpSpPr>
        <p:grpSpPr>
          <a:xfrm>
            <a:off x="3936066" y="1388406"/>
            <a:ext cx="4804598" cy="2889420"/>
            <a:chOff x="0" y="0"/>
            <a:chExt cx="4804597" cy="2889418"/>
          </a:xfrm>
        </p:grpSpPr>
        <p:pic>
          <p:nvPicPr>
            <p:cNvPr id="1241" name="Drivetrain.gif" descr="Drivetrain.gif"/>
            <p:cNvPicPr>
              <a:picLocks noChangeAspect="1"/>
            </p:cNvPicPr>
            <p:nvPr/>
          </p:nvPicPr>
          <p:blipFill>
            <a:blip r:embed="rId2"/>
            <a:stretch>
              <a:fillRect/>
            </a:stretch>
          </p:blipFill>
          <p:spPr>
            <a:xfrm>
              <a:off x="0" y="0"/>
              <a:ext cx="4291216" cy="2889419"/>
            </a:xfrm>
            <a:prstGeom prst="rect">
              <a:avLst/>
            </a:prstGeom>
            <a:ln w="12700" cap="flat">
              <a:noFill/>
              <a:miter lim="400000"/>
            </a:ln>
            <a:effectLst/>
          </p:spPr>
        </p:pic>
        <p:sp>
          <p:nvSpPr>
            <p:cNvPr id="1242" name="Rectangle 3"/>
            <p:cNvSpPr txBox="1"/>
            <p:nvPr/>
          </p:nvSpPr>
          <p:spPr>
            <a:xfrm>
              <a:off x="1231497" y="2028751"/>
              <a:ext cx="1413865" cy="34077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a:spcBef>
                  <a:spcPts val="400"/>
                </a:spcBef>
                <a:tabLst>
                  <a:tab pos="444500" algn="l"/>
                  <a:tab pos="1016000" algn="l"/>
                  <a:tab pos="1473200" algn="l"/>
                  <a:tab pos="1930400" algn="l"/>
                  <a:tab pos="2387600" algn="l"/>
                </a:tabLst>
                <a:defRPr sz="1500" b="0">
                  <a:solidFill>
                    <a:srgbClr val="FFFFFF"/>
                  </a:solidFill>
                  <a:effectLst>
                    <a:outerShdw blurRad="38100" dist="38100" dir="2700000" rotWithShape="0">
                      <a:srgbClr val="000000"/>
                    </a:outerShdw>
                  </a:effectLst>
                  <a:latin typeface="+mn-lt"/>
                  <a:ea typeface="+mn-ea"/>
                  <a:cs typeface="+mn-cs"/>
                  <a:sym typeface="Arial"/>
                </a:defRPr>
              </a:lvl1pPr>
            </a:lstStyle>
            <a:p>
              <a:r>
                <a:t>Transmission</a:t>
              </a:r>
            </a:p>
          </p:txBody>
        </p:sp>
        <p:sp>
          <p:nvSpPr>
            <p:cNvPr id="1243" name="Rectangle 3"/>
            <p:cNvSpPr txBox="1"/>
            <p:nvPr/>
          </p:nvSpPr>
          <p:spPr>
            <a:xfrm>
              <a:off x="230104" y="500696"/>
              <a:ext cx="915760" cy="34077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a:spcBef>
                  <a:spcPts val="400"/>
                </a:spcBef>
                <a:tabLst>
                  <a:tab pos="444500" algn="l"/>
                  <a:tab pos="1016000" algn="l"/>
                  <a:tab pos="1473200" algn="l"/>
                  <a:tab pos="1930400" algn="l"/>
                  <a:tab pos="2387600" algn="l"/>
                </a:tabLst>
                <a:defRPr sz="1500" b="0">
                  <a:solidFill>
                    <a:srgbClr val="FFFFFF"/>
                  </a:solidFill>
                  <a:effectLst>
                    <a:outerShdw blurRad="38100" dist="38100" dir="2700000" rotWithShape="0">
                      <a:srgbClr val="000000"/>
                    </a:outerShdw>
                  </a:effectLst>
                  <a:latin typeface="+mn-lt"/>
                  <a:ea typeface="+mn-ea"/>
                  <a:cs typeface="+mn-cs"/>
                  <a:sym typeface="Arial"/>
                </a:defRPr>
              </a:lvl1pPr>
            </a:lstStyle>
            <a:p>
              <a:r>
                <a:t>Engine</a:t>
              </a:r>
            </a:p>
          </p:txBody>
        </p:sp>
        <p:sp>
          <p:nvSpPr>
            <p:cNvPr id="1244" name="Rectangle 3"/>
            <p:cNvSpPr txBox="1"/>
            <p:nvPr/>
          </p:nvSpPr>
          <p:spPr>
            <a:xfrm>
              <a:off x="2143501" y="894627"/>
              <a:ext cx="1281388" cy="34077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a:spcBef>
                  <a:spcPts val="400"/>
                </a:spcBef>
                <a:tabLst>
                  <a:tab pos="444500" algn="l"/>
                  <a:tab pos="1016000" algn="l"/>
                  <a:tab pos="1473200" algn="l"/>
                  <a:tab pos="1930400" algn="l"/>
                  <a:tab pos="2387600" algn="l"/>
                </a:tabLst>
                <a:defRPr sz="1500" b="0">
                  <a:solidFill>
                    <a:srgbClr val="FFFFFF"/>
                  </a:solidFill>
                  <a:effectLst>
                    <a:outerShdw blurRad="38100" dist="38100" dir="2700000" rotWithShape="0">
                      <a:srgbClr val="000000"/>
                    </a:outerShdw>
                  </a:effectLst>
                  <a:latin typeface="+mn-lt"/>
                  <a:ea typeface="+mn-ea"/>
                  <a:cs typeface="+mn-cs"/>
                  <a:sym typeface="Arial"/>
                </a:defRPr>
              </a:lvl1pPr>
            </a:lstStyle>
            <a:p>
              <a:r>
                <a:t>Differential</a:t>
              </a:r>
            </a:p>
          </p:txBody>
        </p:sp>
        <p:sp>
          <p:nvSpPr>
            <p:cNvPr id="1245" name="Rectangle 3"/>
            <p:cNvSpPr txBox="1"/>
            <p:nvPr/>
          </p:nvSpPr>
          <p:spPr>
            <a:xfrm>
              <a:off x="1645496" y="503489"/>
              <a:ext cx="1567716" cy="34077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a:spcBef>
                  <a:spcPts val="400"/>
                </a:spcBef>
                <a:tabLst>
                  <a:tab pos="444500" algn="l"/>
                  <a:tab pos="1016000" algn="l"/>
                  <a:tab pos="1473200" algn="l"/>
                  <a:tab pos="1930400" algn="l"/>
                  <a:tab pos="2387600" algn="l"/>
                </a:tabLst>
                <a:defRPr sz="1500" b="0">
                  <a:solidFill>
                    <a:srgbClr val="FFFFFF"/>
                  </a:solidFill>
                  <a:effectLst>
                    <a:outerShdw blurRad="38100" dist="38100" dir="2700000" rotWithShape="0">
                      <a:srgbClr val="000000"/>
                    </a:outerShdw>
                  </a:effectLst>
                  <a:latin typeface="+mn-lt"/>
                  <a:ea typeface="+mn-ea"/>
                  <a:cs typeface="+mn-cs"/>
                  <a:sym typeface="Arial"/>
                </a:defRPr>
              </a:lvl1pPr>
            </a:lstStyle>
            <a:p>
              <a:r>
                <a:t>Rear axle shaft</a:t>
              </a:r>
            </a:p>
          </p:txBody>
        </p:sp>
        <p:sp>
          <p:nvSpPr>
            <p:cNvPr id="1246" name="Rectangle 3"/>
            <p:cNvSpPr txBox="1"/>
            <p:nvPr/>
          </p:nvSpPr>
          <p:spPr>
            <a:xfrm>
              <a:off x="2041674" y="1737130"/>
              <a:ext cx="1138084" cy="34077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a:spcBef>
                  <a:spcPts val="400"/>
                </a:spcBef>
                <a:tabLst>
                  <a:tab pos="444500" algn="l"/>
                  <a:tab pos="1016000" algn="l"/>
                  <a:tab pos="1473200" algn="l"/>
                  <a:tab pos="1930400" algn="l"/>
                  <a:tab pos="2387600" algn="l"/>
                </a:tabLst>
                <a:defRPr sz="1500" b="0">
                  <a:solidFill>
                    <a:srgbClr val="FFFFFF"/>
                  </a:solidFill>
                  <a:effectLst>
                    <a:outerShdw blurRad="38100" dist="38100" dir="2700000" rotWithShape="0">
                      <a:srgbClr val="000000"/>
                    </a:outerShdw>
                  </a:effectLst>
                  <a:latin typeface="+mn-lt"/>
                  <a:ea typeface="+mn-ea"/>
                  <a:cs typeface="+mn-cs"/>
                  <a:sym typeface="Arial"/>
                </a:defRPr>
              </a:lvl1pPr>
            </a:lstStyle>
            <a:p>
              <a:r>
                <a:t>Driveshaft</a:t>
              </a:r>
            </a:p>
          </p:txBody>
        </p:sp>
        <p:sp>
          <p:nvSpPr>
            <p:cNvPr id="1247" name="Rectangle 3"/>
            <p:cNvSpPr txBox="1"/>
            <p:nvPr/>
          </p:nvSpPr>
          <p:spPr>
            <a:xfrm>
              <a:off x="516955" y="1930387"/>
              <a:ext cx="820334" cy="34077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ctr">
                <a:spcBef>
                  <a:spcPts val="400"/>
                </a:spcBef>
                <a:tabLst>
                  <a:tab pos="444500" algn="l"/>
                  <a:tab pos="1016000" algn="l"/>
                  <a:tab pos="1473200" algn="l"/>
                  <a:tab pos="1930400" algn="l"/>
                  <a:tab pos="2387600" algn="l"/>
                </a:tabLst>
                <a:defRPr sz="1500" b="0">
                  <a:solidFill>
                    <a:srgbClr val="FFFFFF"/>
                  </a:solidFill>
                  <a:effectLst>
                    <a:outerShdw blurRad="38100" dist="38100" dir="2700000" rotWithShape="0">
                      <a:srgbClr val="000000"/>
                    </a:outerShdw>
                  </a:effectLst>
                  <a:latin typeface="+mn-lt"/>
                  <a:ea typeface="+mn-ea"/>
                  <a:cs typeface="+mn-cs"/>
                  <a:sym typeface="Arial"/>
                </a:defRPr>
              </a:lvl1pPr>
            </a:lstStyle>
            <a:p>
              <a:r>
                <a:t>Clutch</a:t>
              </a:r>
            </a:p>
          </p:txBody>
        </p:sp>
        <p:sp>
          <p:nvSpPr>
            <p:cNvPr id="1248" name="Rectangle 3"/>
            <p:cNvSpPr txBox="1"/>
            <p:nvPr/>
          </p:nvSpPr>
          <p:spPr>
            <a:xfrm>
              <a:off x="3934981" y="508131"/>
              <a:ext cx="869617" cy="63603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defTabSz="868680">
                <a:spcBef>
                  <a:spcPts val="400"/>
                </a:spcBef>
                <a:tabLst>
                  <a:tab pos="419100" algn="l"/>
                  <a:tab pos="965200" algn="l"/>
                  <a:tab pos="1397000" algn="l"/>
                  <a:tab pos="1828800" algn="l"/>
                  <a:tab pos="2260600" algn="l"/>
                </a:tabLst>
                <a:defRPr sz="1425" b="0">
                  <a:solidFill>
                    <a:srgbClr val="FFFFFF"/>
                  </a:solidFill>
                  <a:effectLst>
                    <a:outerShdw blurRad="36195" dist="36195" dir="2700000" rotWithShape="0">
                      <a:srgbClr val="000000"/>
                    </a:outerShdw>
                  </a:effectLst>
                  <a:latin typeface="+mn-lt"/>
                  <a:ea typeface="+mn-ea"/>
                  <a:cs typeface="+mn-cs"/>
                  <a:sym typeface="Arial"/>
                </a:defRPr>
              </a:pPr>
              <a:r>
                <a:t>Rear axle</a:t>
              </a:r>
            </a:p>
            <a:p>
              <a:pPr algn="ctr" defTabSz="868680">
                <a:spcBef>
                  <a:spcPts val="400"/>
                </a:spcBef>
                <a:tabLst>
                  <a:tab pos="419100" algn="l"/>
                  <a:tab pos="965200" algn="l"/>
                  <a:tab pos="1397000" algn="l"/>
                  <a:tab pos="1828800" algn="l"/>
                  <a:tab pos="2260600" algn="l"/>
                </a:tabLst>
                <a:defRPr sz="1425" b="0">
                  <a:solidFill>
                    <a:srgbClr val="FFFFFF"/>
                  </a:solidFill>
                  <a:effectLst>
                    <a:outerShdw blurRad="36195" dist="36195" dir="2700000" rotWithShape="0">
                      <a:srgbClr val="000000"/>
                    </a:outerShdw>
                  </a:effectLst>
                  <a:latin typeface="+mn-lt"/>
                  <a:ea typeface="+mn-ea"/>
                  <a:cs typeface="+mn-cs"/>
                  <a:sym typeface="Arial"/>
                </a:defRPr>
              </a:pPr>
              <a:r>
                <a:t>Housing</a:t>
              </a:r>
            </a:p>
          </p:txBody>
        </p:sp>
        <p:sp>
          <p:nvSpPr>
            <p:cNvPr id="1249" name="Line"/>
            <p:cNvSpPr/>
            <p:nvPr/>
          </p:nvSpPr>
          <p:spPr>
            <a:xfrm flipV="1">
              <a:off x="2429353" y="1495743"/>
              <a:ext cx="1" cy="248943"/>
            </a:xfrm>
            <a:prstGeom prst="line">
              <a:avLst/>
            </a:prstGeom>
            <a:noFill/>
            <a:ln w="25400" cap="flat">
              <a:solidFill>
                <a:srgbClr val="FFFFFF"/>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250" name="Line"/>
            <p:cNvSpPr/>
            <p:nvPr/>
          </p:nvSpPr>
          <p:spPr>
            <a:xfrm flipV="1">
              <a:off x="1672228" y="1740863"/>
              <a:ext cx="1" cy="285450"/>
            </a:xfrm>
            <a:prstGeom prst="line">
              <a:avLst/>
            </a:prstGeom>
            <a:noFill/>
            <a:ln w="25400" cap="flat">
              <a:solidFill>
                <a:srgbClr val="FFFFFF"/>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251" name="Line"/>
            <p:cNvSpPr/>
            <p:nvPr/>
          </p:nvSpPr>
          <p:spPr>
            <a:xfrm>
              <a:off x="3136992" y="661910"/>
              <a:ext cx="390676" cy="1"/>
            </a:xfrm>
            <a:prstGeom prst="line">
              <a:avLst/>
            </a:prstGeom>
            <a:noFill/>
            <a:ln w="25400" cap="flat">
              <a:solidFill>
                <a:srgbClr val="FFFFFF"/>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252" name="Line"/>
            <p:cNvSpPr/>
            <p:nvPr/>
          </p:nvSpPr>
          <p:spPr>
            <a:xfrm flipV="1">
              <a:off x="1052729" y="1713202"/>
              <a:ext cx="240483" cy="240483"/>
            </a:xfrm>
            <a:prstGeom prst="line">
              <a:avLst/>
            </a:prstGeom>
            <a:noFill/>
            <a:ln w="25400" cap="flat">
              <a:solidFill>
                <a:srgbClr val="FFFFFF"/>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253" name="Line"/>
            <p:cNvSpPr/>
            <p:nvPr/>
          </p:nvSpPr>
          <p:spPr>
            <a:xfrm>
              <a:off x="3237990" y="1137063"/>
              <a:ext cx="240483" cy="240483"/>
            </a:xfrm>
            <a:prstGeom prst="line">
              <a:avLst/>
            </a:prstGeom>
            <a:noFill/>
            <a:ln w="25400" cap="flat">
              <a:solidFill>
                <a:srgbClr val="FFFFFF"/>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254" name="Line"/>
            <p:cNvSpPr/>
            <p:nvPr/>
          </p:nvSpPr>
          <p:spPr>
            <a:xfrm flipH="1">
              <a:off x="3635344" y="661910"/>
              <a:ext cx="297045" cy="1"/>
            </a:xfrm>
            <a:prstGeom prst="line">
              <a:avLst/>
            </a:prstGeom>
            <a:noFill/>
            <a:ln w="25400" cap="flat">
              <a:solidFill>
                <a:srgbClr val="FFFFFF"/>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
        <p:nvSpPr>
          <p:cNvPr id="1256" name="Rectangle 3"/>
          <p:cNvSpPr txBox="1"/>
          <p:nvPr/>
        </p:nvSpPr>
        <p:spPr>
          <a:xfrm>
            <a:off x="3657600" y="706406"/>
            <a:ext cx="5432366" cy="71014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lvl1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lvl1pPr>
          </a:lstStyle>
          <a:p>
            <a:r>
              <a:t>The section is instead about using an ICE to power a vehicle in the cleanest and most efficient manner:</a:t>
            </a:r>
          </a:p>
        </p:txBody>
      </p:sp>
      <p:sp>
        <p:nvSpPr>
          <p:cNvPr id="1257" name="Rectangle 3"/>
          <p:cNvSpPr txBox="1"/>
          <p:nvPr/>
        </p:nvSpPr>
        <p:spPr>
          <a:xfrm>
            <a:off x="177800" y="4351353"/>
            <a:ext cx="8686800" cy="185074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1016000" algn="l"/>
                <a:tab pos="1473200" algn="l"/>
                <a:tab pos="1930400" algn="l"/>
                <a:tab pos="2387600" algn="l"/>
              </a:tabLst>
              <a:defRPr>
                <a:solidFill>
                  <a:srgbClr val="FFFFFF"/>
                </a:solidFill>
                <a:effectLst>
                  <a:outerShdw blurRad="38100" dist="38100" dir="2700000" rotWithShape="0">
                    <a:srgbClr val="000000"/>
                  </a:outerShdw>
                </a:effectLst>
                <a:latin typeface="+mn-lt"/>
                <a:ea typeface="+mn-ea"/>
                <a:cs typeface="+mn-cs"/>
                <a:sym typeface="Arial"/>
              </a:defRPr>
            </a:pPr>
            <a:r>
              <a:t>There's a LOT OF COMPLEXITY separating an ICE from the wheels it drives</a:t>
            </a:r>
          </a:p>
          <a:p>
            <a:pP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That includes a </a:t>
            </a:r>
            <a:r>
              <a:rPr b="1">
                <a:solidFill>
                  <a:srgbClr val="FBC901"/>
                </a:solidFill>
              </a:rPr>
              <a:t>Clutch</a:t>
            </a:r>
            <a:r>
              <a:t>, </a:t>
            </a:r>
            <a:r>
              <a:rPr b="1">
                <a:solidFill>
                  <a:srgbClr val="FBC901"/>
                </a:solidFill>
              </a:rPr>
              <a:t>Transmission</a:t>
            </a:r>
            <a:r>
              <a:t>, </a:t>
            </a:r>
            <a:r>
              <a:rPr b="1">
                <a:solidFill>
                  <a:srgbClr val="FBC901"/>
                </a:solidFill>
              </a:rPr>
              <a:t>Driveshaft</a:t>
            </a:r>
            <a:r>
              <a:t> and </a:t>
            </a:r>
            <a:r>
              <a:rPr b="1">
                <a:solidFill>
                  <a:srgbClr val="FBC901"/>
                </a:solidFill>
              </a:rPr>
              <a:t>Differential</a:t>
            </a:r>
          </a:p>
          <a:p>
            <a:pP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Which, together, are called a </a:t>
            </a:r>
            <a:r>
              <a:rPr b="1">
                <a:solidFill>
                  <a:srgbClr val="FBC901"/>
                </a:solidFill>
              </a:rPr>
              <a:t>Drivetrain </a:t>
            </a:r>
            <a:r>
              <a:t>or </a:t>
            </a:r>
            <a:r>
              <a:rPr b="1">
                <a:solidFill>
                  <a:srgbClr val="FBC901"/>
                </a:solidFill>
              </a:rPr>
              <a:t>Driveline </a:t>
            </a:r>
            <a:r>
              <a:rPr b="1" baseline="31999">
                <a:solidFill>
                  <a:srgbClr val="FBC901"/>
                </a:solidFill>
              </a:rPr>
              <a:t>1</a:t>
            </a:r>
          </a:p>
          <a:p>
            <a:pP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That complexity can come at a steep cost, in both money and energy</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 name="Rectangle 5"/>
          <p:cNvSpPr txBox="1"/>
          <p:nvPr/>
        </p:nvSpPr>
        <p:spPr>
          <a:xfrm>
            <a:off x="190500" y="6588478"/>
            <a:ext cx="4238923"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http://www.mrclutchnw.com/services/differential-rebuilding/</a:t>
            </a:r>
          </a:p>
        </p:txBody>
      </p:sp>
      <p:sp>
        <p:nvSpPr>
          <p:cNvPr id="1260" name="Rectangle 2"/>
          <p:cNvSpPr txBox="1">
            <a:spLocks noGrp="1"/>
          </p:cNvSpPr>
          <p:nvPr>
            <p:ph type="title"/>
          </p:nvPr>
        </p:nvSpPr>
        <p:spPr>
          <a:xfrm>
            <a:off x="167492" y="12700"/>
            <a:ext cx="8809016" cy="457200"/>
          </a:xfrm>
          <a:prstGeom prst="rect">
            <a:avLst/>
          </a:prstGeom>
        </p:spPr>
        <p:txBody>
          <a:bodyPr/>
          <a:lstStyle>
            <a:lvl1pPr>
              <a:defRPr sz="2000" i="1"/>
            </a:lvl1pPr>
          </a:lstStyle>
          <a:p>
            <a:r>
              <a:t>The Differential performs an essential function, but in a simple / clever way:</a:t>
            </a:r>
          </a:p>
        </p:txBody>
      </p:sp>
      <p:sp>
        <p:nvSpPr>
          <p:cNvPr id="1261" name="Rectangle 3"/>
          <p:cNvSpPr txBox="1">
            <a:spLocks noGrp="1"/>
          </p:cNvSpPr>
          <p:nvPr>
            <p:ph type="body" idx="1"/>
          </p:nvPr>
        </p:nvSpPr>
        <p:spPr>
          <a:xfrm>
            <a:off x="63500" y="507116"/>
            <a:ext cx="9017000" cy="3822814"/>
          </a:xfrm>
          <a:prstGeom prst="rect">
            <a:avLst/>
          </a:prstGeom>
        </p:spPr>
        <p:txBody>
          <a:bodyPr/>
          <a:lstStyle/>
          <a:p>
            <a:pPr algn="ctr" defTabSz="905255">
              <a:tabLst>
                <a:tab pos="431800" algn="l"/>
                <a:tab pos="889000" algn="l"/>
                <a:tab pos="1346200" algn="l"/>
                <a:tab pos="1803400" algn="l"/>
                <a:tab pos="2260600" algn="l"/>
                <a:tab pos="2692400" algn="l"/>
                <a:tab pos="3149600" algn="l"/>
                <a:tab pos="3619500" algn="l"/>
                <a:tab pos="4064000" algn="l"/>
                <a:tab pos="4521200" algn="l"/>
                <a:tab pos="4965700" algn="l"/>
                <a:tab pos="5410200" algn="l"/>
                <a:tab pos="5880100" algn="l"/>
                <a:tab pos="6324600" algn="l"/>
                <a:tab pos="6781800" algn="l"/>
                <a:tab pos="7226300" algn="l"/>
                <a:tab pos="7670800" algn="l"/>
                <a:tab pos="8140700" algn="l"/>
              </a:tabLst>
              <a:defRPr sz="1782">
                <a:effectLst>
                  <a:outerShdw blurRad="37719" dist="37719" dir="2700000" rotWithShape="0">
                    <a:srgbClr val="000000"/>
                  </a:outerShdw>
                </a:effectLst>
              </a:defRPr>
            </a:pPr>
            <a:r>
              <a:t>As explained by the static figure on the left:</a:t>
            </a:r>
          </a:p>
          <a:p>
            <a:pPr algn="ctr" defTabSz="905255">
              <a:tabLst>
                <a:tab pos="431800" algn="l"/>
                <a:tab pos="889000" algn="l"/>
                <a:tab pos="1346200" algn="l"/>
                <a:tab pos="1803400" algn="l"/>
                <a:tab pos="2260600" algn="l"/>
                <a:tab pos="2692400" algn="l"/>
                <a:tab pos="3149600" algn="l"/>
                <a:tab pos="3619500" algn="l"/>
                <a:tab pos="4064000" algn="l"/>
                <a:tab pos="4521200" algn="l"/>
                <a:tab pos="4965700" algn="l"/>
                <a:tab pos="5410200" algn="l"/>
                <a:tab pos="5880100" algn="l"/>
                <a:tab pos="6324600" algn="l"/>
                <a:tab pos="6781800" algn="l"/>
                <a:tab pos="7226300" algn="l"/>
                <a:tab pos="7670800" algn="l"/>
                <a:tab pos="8140700" algn="l"/>
              </a:tabLst>
              <a:defRPr sz="494">
                <a:effectLst>
                  <a:outerShdw blurRad="37719" dist="37719" dir="2700000" rotWithShape="0">
                    <a:srgbClr val="000000"/>
                  </a:outerShdw>
                </a:effectLst>
              </a:defRPr>
            </a:pPr>
            <a:endParaRPr/>
          </a:p>
          <a:p>
            <a:pPr defTabSz="905255">
              <a:tabLst>
                <a:tab pos="431800" algn="l"/>
                <a:tab pos="889000" algn="l"/>
                <a:tab pos="1346200" algn="l"/>
                <a:tab pos="1803400" algn="l"/>
                <a:tab pos="2260600" algn="l"/>
                <a:tab pos="2692400" algn="l"/>
                <a:tab pos="3149600" algn="l"/>
                <a:tab pos="3619500" algn="l"/>
                <a:tab pos="4064000" algn="l"/>
                <a:tab pos="4521200" algn="l"/>
                <a:tab pos="4965700" algn="l"/>
                <a:tab pos="5410200" algn="l"/>
                <a:tab pos="5880100" algn="l"/>
                <a:tab pos="6324600" algn="l"/>
                <a:tab pos="6781800" algn="l"/>
                <a:tab pos="7226300" algn="l"/>
                <a:tab pos="7670800" algn="l"/>
                <a:tab pos="8140700" algn="l"/>
              </a:tabLst>
              <a:defRPr sz="1782">
                <a:effectLst>
                  <a:outerShdw blurRad="37719" dist="37719" dir="2700000" rotWithShape="0">
                    <a:srgbClr val="000000"/>
                  </a:outerShdw>
                </a:effectLst>
              </a:defRPr>
            </a:pPr>
            <a:r>
              <a:t>The engine's </a:t>
            </a:r>
            <a:r>
              <a:rPr>
                <a:solidFill>
                  <a:srgbClr val="66CC33"/>
                </a:solidFill>
              </a:rPr>
              <a:t>green driveshaft</a:t>
            </a:r>
            <a:r>
              <a:t> turns a yellow </a:t>
            </a:r>
            <a:r>
              <a:rPr>
                <a:solidFill>
                  <a:srgbClr val="F7D058"/>
                </a:solidFill>
              </a:rPr>
              <a:t>crown gear </a:t>
            </a:r>
            <a:r>
              <a:t>that is attached to a </a:t>
            </a:r>
            <a:r>
              <a:rPr>
                <a:solidFill>
                  <a:srgbClr val="FF6600"/>
                </a:solidFill>
              </a:rPr>
              <a:t>red cage</a:t>
            </a:r>
          </a:p>
          <a:p>
            <a:pPr defTabSz="905255">
              <a:tabLst>
                <a:tab pos="431800" algn="l"/>
                <a:tab pos="889000" algn="l"/>
                <a:tab pos="1346200" algn="l"/>
                <a:tab pos="1803400" algn="l"/>
                <a:tab pos="2260600" algn="l"/>
                <a:tab pos="2692400" algn="l"/>
                <a:tab pos="3149600" algn="l"/>
                <a:tab pos="3619500" algn="l"/>
                <a:tab pos="4064000" algn="l"/>
                <a:tab pos="4521200" algn="l"/>
                <a:tab pos="4965700" algn="l"/>
                <a:tab pos="5410200" algn="l"/>
                <a:tab pos="5880100" algn="l"/>
                <a:tab pos="6324600" algn="l"/>
                <a:tab pos="6781800" algn="l"/>
                <a:tab pos="7226300" algn="l"/>
                <a:tab pos="7670800" algn="l"/>
                <a:tab pos="8140700" algn="l"/>
              </a:tabLst>
              <a:defRPr sz="494">
                <a:effectLst>
                  <a:outerShdw blurRad="37719" dist="37719" dir="2700000" rotWithShape="0">
                    <a:srgbClr val="000000"/>
                  </a:outerShdw>
                </a:effectLst>
              </a:defRPr>
            </a:pPr>
            <a:endParaRPr/>
          </a:p>
          <a:p>
            <a:pPr defTabSz="905255">
              <a:tabLst>
                <a:tab pos="431800" algn="l"/>
                <a:tab pos="889000" algn="l"/>
                <a:tab pos="1346200" algn="l"/>
                <a:tab pos="1803400" algn="l"/>
                <a:tab pos="2260600" algn="l"/>
                <a:tab pos="2692400" algn="l"/>
                <a:tab pos="3149600" algn="l"/>
                <a:tab pos="3619500" algn="l"/>
                <a:tab pos="4064000" algn="l"/>
                <a:tab pos="4521200" algn="l"/>
                <a:tab pos="4965700" algn="l"/>
                <a:tab pos="5410200" algn="l"/>
                <a:tab pos="5880100" algn="l"/>
                <a:tab pos="6324600" algn="l"/>
                <a:tab pos="6781800" algn="l"/>
                <a:tab pos="7226300" algn="l"/>
                <a:tab pos="7670800" algn="l"/>
                <a:tab pos="8140700" algn="l"/>
              </a:tabLst>
              <a:defRPr sz="1782">
                <a:effectLst>
                  <a:outerShdw blurRad="37719" dist="37719" dir="2700000" rotWithShape="0">
                    <a:srgbClr val="000000"/>
                  </a:outerShdw>
                </a:effectLst>
              </a:defRPr>
            </a:pPr>
            <a:r>
              <a:t>	In the sides of that </a:t>
            </a:r>
            <a:r>
              <a:rPr>
                <a:solidFill>
                  <a:srgbClr val="FF6600"/>
                </a:solidFill>
              </a:rPr>
              <a:t>cage</a:t>
            </a:r>
            <a:r>
              <a:t> are two small opposing</a:t>
            </a:r>
            <a:r>
              <a:rPr>
                <a:solidFill>
                  <a:srgbClr val="66CC33"/>
                </a:solidFill>
              </a:rPr>
              <a:t> green gears</a:t>
            </a:r>
          </a:p>
          <a:p>
            <a:pPr defTabSz="905255">
              <a:tabLst>
                <a:tab pos="431800" algn="l"/>
                <a:tab pos="889000" algn="l"/>
                <a:tab pos="1346200" algn="l"/>
                <a:tab pos="1803400" algn="l"/>
                <a:tab pos="2260600" algn="l"/>
                <a:tab pos="2692400" algn="l"/>
                <a:tab pos="3149600" algn="l"/>
                <a:tab pos="3619500" algn="l"/>
                <a:tab pos="4064000" algn="l"/>
                <a:tab pos="4521200" algn="l"/>
                <a:tab pos="4965700" algn="l"/>
                <a:tab pos="5410200" algn="l"/>
                <a:tab pos="5880100" algn="l"/>
                <a:tab pos="6324600" algn="l"/>
                <a:tab pos="6781800" algn="l"/>
                <a:tab pos="7226300" algn="l"/>
                <a:tab pos="7670800" algn="l"/>
                <a:tab pos="8140700" algn="l"/>
              </a:tabLst>
              <a:defRPr sz="494">
                <a:effectLst>
                  <a:outerShdw blurRad="37719" dist="37719" dir="2700000" rotWithShape="0">
                    <a:srgbClr val="000000"/>
                  </a:outerShdw>
                </a:effectLst>
              </a:defRPr>
            </a:pPr>
            <a:endParaRPr/>
          </a:p>
          <a:p>
            <a:pPr defTabSz="905255">
              <a:tabLst>
                <a:tab pos="431800" algn="l"/>
                <a:tab pos="889000" algn="l"/>
                <a:tab pos="1346200" algn="l"/>
                <a:tab pos="1803400" algn="l"/>
                <a:tab pos="2260600" algn="l"/>
                <a:tab pos="2692400" algn="l"/>
                <a:tab pos="3149600" algn="l"/>
                <a:tab pos="3619500" algn="l"/>
                <a:tab pos="4064000" algn="l"/>
                <a:tab pos="4521200" algn="l"/>
                <a:tab pos="4965700" algn="l"/>
                <a:tab pos="5410200" algn="l"/>
                <a:tab pos="5880100" algn="l"/>
                <a:tab pos="6324600" algn="l"/>
                <a:tab pos="6781800" algn="l"/>
                <a:tab pos="7226300" algn="l"/>
                <a:tab pos="7670800" algn="l"/>
                <a:tab pos="8140700" algn="l"/>
              </a:tabLst>
              <a:defRPr sz="1782">
                <a:effectLst>
                  <a:outerShdw blurRad="37719" dist="37719" dir="2700000" rotWithShape="0">
                    <a:srgbClr val="000000"/>
                  </a:outerShdw>
                </a:effectLst>
              </a:defRPr>
            </a:pPr>
            <a:r>
              <a:t>	Through the </a:t>
            </a:r>
            <a:r>
              <a:rPr>
                <a:solidFill>
                  <a:srgbClr val="FF6600"/>
                </a:solidFill>
              </a:rPr>
              <a:t>cage's</a:t>
            </a:r>
            <a:r>
              <a:t> ends come two </a:t>
            </a:r>
            <a:r>
              <a:rPr>
                <a:solidFill>
                  <a:srgbClr val="89C0E3"/>
                </a:solidFill>
              </a:rPr>
              <a:t>blue gears </a:t>
            </a:r>
            <a:r>
              <a:t>attached via</a:t>
            </a:r>
            <a:r>
              <a:rPr>
                <a:solidFill>
                  <a:srgbClr val="89C0E3"/>
                </a:solidFill>
              </a:rPr>
              <a:t> blue shafts </a:t>
            </a:r>
            <a:r>
              <a:t>to the wheels</a:t>
            </a:r>
          </a:p>
          <a:p>
            <a:pPr defTabSz="905255">
              <a:tabLst>
                <a:tab pos="431800" algn="l"/>
                <a:tab pos="889000" algn="l"/>
                <a:tab pos="1346200" algn="l"/>
                <a:tab pos="1803400" algn="l"/>
                <a:tab pos="2260600" algn="l"/>
                <a:tab pos="2692400" algn="l"/>
                <a:tab pos="3149600" algn="l"/>
                <a:tab pos="3619500" algn="l"/>
                <a:tab pos="4064000" algn="l"/>
                <a:tab pos="4521200" algn="l"/>
                <a:tab pos="4965700" algn="l"/>
                <a:tab pos="5410200" algn="l"/>
                <a:tab pos="5880100" algn="l"/>
                <a:tab pos="6324600" algn="l"/>
                <a:tab pos="6781800" algn="l"/>
                <a:tab pos="7226300" algn="l"/>
                <a:tab pos="7670800" algn="l"/>
                <a:tab pos="8140700" algn="l"/>
              </a:tabLst>
              <a:defRPr sz="494">
                <a:effectLst>
                  <a:outerShdw blurRad="37719" dist="37719" dir="2700000" rotWithShape="0">
                    <a:srgbClr val="000000"/>
                  </a:outerShdw>
                </a:effectLst>
              </a:defRPr>
            </a:pPr>
            <a:endParaRPr/>
          </a:p>
          <a:p>
            <a:pPr defTabSz="905255">
              <a:tabLst>
                <a:tab pos="431800" algn="l"/>
                <a:tab pos="889000" algn="l"/>
                <a:tab pos="1346200" algn="l"/>
                <a:tab pos="1803400" algn="l"/>
                <a:tab pos="2260600" algn="l"/>
                <a:tab pos="2692400" algn="l"/>
                <a:tab pos="3149600" algn="l"/>
                <a:tab pos="3619500" algn="l"/>
                <a:tab pos="4064000" algn="l"/>
                <a:tab pos="4521200" algn="l"/>
                <a:tab pos="4965700" algn="l"/>
                <a:tab pos="5410200" algn="l"/>
                <a:tab pos="5880100" algn="l"/>
                <a:tab pos="6324600" algn="l"/>
                <a:tab pos="6781800" algn="l"/>
                <a:tab pos="7226300" algn="l"/>
                <a:tab pos="7670800" algn="l"/>
                <a:tab pos="8140700" algn="l"/>
              </a:tabLst>
              <a:defRPr sz="1782">
                <a:effectLst>
                  <a:outerShdw blurRad="37719" dist="37719" dir="2700000" rotWithShape="0">
                    <a:srgbClr val="000000"/>
                  </a:outerShdw>
                </a:effectLst>
              </a:defRPr>
            </a:pPr>
            <a:r>
              <a:t>Driving straight, the </a:t>
            </a:r>
            <a:r>
              <a:rPr>
                <a:solidFill>
                  <a:srgbClr val="66CC33"/>
                </a:solidFill>
              </a:rPr>
              <a:t>green gears</a:t>
            </a:r>
            <a:r>
              <a:t> don't turn, while the </a:t>
            </a:r>
            <a:r>
              <a:rPr>
                <a:solidFill>
                  <a:srgbClr val="89C0E3"/>
                </a:solidFill>
              </a:rPr>
              <a:t>blue gears</a:t>
            </a:r>
            <a:r>
              <a:t> just rotate </a:t>
            </a:r>
            <a:r>
              <a:rPr b="1"/>
              <a:t>with</a:t>
            </a:r>
            <a:r>
              <a:t> the </a:t>
            </a:r>
            <a:r>
              <a:rPr>
                <a:solidFill>
                  <a:srgbClr val="FF6600"/>
                </a:solidFill>
              </a:rPr>
              <a:t>cage</a:t>
            </a:r>
          </a:p>
          <a:p>
            <a:pPr defTabSz="905255">
              <a:tabLst>
                <a:tab pos="431800" algn="l"/>
                <a:tab pos="889000" algn="l"/>
                <a:tab pos="1346200" algn="l"/>
                <a:tab pos="1803400" algn="l"/>
                <a:tab pos="2260600" algn="l"/>
                <a:tab pos="2692400" algn="l"/>
                <a:tab pos="3149600" algn="l"/>
                <a:tab pos="3619500" algn="l"/>
                <a:tab pos="4064000" algn="l"/>
                <a:tab pos="4521200" algn="l"/>
                <a:tab pos="4965700" algn="l"/>
                <a:tab pos="5410200" algn="l"/>
                <a:tab pos="5880100" algn="l"/>
                <a:tab pos="6324600" algn="l"/>
                <a:tab pos="6781800" algn="l"/>
                <a:tab pos="7226300" algn="l"/>
                <a:tab pos="7670800" algn="l"/>
                <a:tab pos="8140700" algn="l"/>
              </a:tabLst>
              <a:defRPr sz="494">
                <a:effectLst>
                  <a:outerShdw blurRad="37719" dist="37719" dir="2700000" rotWithShape="0">
                    <a:srgbClr val="000000"/>
                  </a:outerShdw>
                </a:effectLst>
              </a:defRPr>
            </a:pPr>
            <a:endParaRPr/>
          </a:p>
          <a:p>
            <a:pPr defTabSz="905255">
              <a:tabLst>
                <a:tab pos="431800" algn="l"/>
                <a:tab pos="889000" algn="l"/>
                <a:tab pos="1346200" algn="l"/>
                <a:tab pos="1803400" algn="l"/>
                <a:tab pos="2260600" algn="l"/>
                <a:tab pos="2692400" algn="l"/>
                <a:tab pos="3149600" algn="l"/>
                <a:tab pos="3619500" algn="l"/>
                <a:tab pos="4064000" algn="l"/>
                <a:tab pos="4521200" algn="l"/>
                <a:tab pos="4965700" algn="l"/>
                <a:tab pos="5410200" algn="l"/>
                <a:tab pos="5880100" algn="l"/>
                <a:tab pos="6324600" algn="l"/>
                <a:tab pos="6781800" algn="l"/>
                <a:tab pos="7226300" algn="l"/>
                <a:tab pos="7670800" algn="l"/>
                <a:tab pos="8140700" algn="l"/>
              </a:tabLst>
              <a:defRPr sz="1782">
                <a:effectLst>
                  <a:outerShdw blurRad="37719" dist="37719" dir="2700000" rotWithShape="0">
                    <a:srgbClr val="000000"/>
                  </a:outerShdw>
                </a:effectLst>
              </a:defRPr>
            </a:pPr>
            <a:r>
              <a:t>But while the vehicle turns, the outer wheel tries to turn faster than the inner wheel</a:t>
            </a:r>
          </a:p>
          <a:p>
            <a:pPr defTabSz="905255">
              <a:tabLst>
                <a:tab pos="431800" algn="l"/>
                <a:tab pos="889000" algn="l"/>
                <a:tab pos="1346200" algn="l"/>
                <a:tab pos="1803400" algn="l"/>
                <a:tab pos="2260600" algn="l"/>
                <a:tab pos="2692400" algn="l"/>
                <a:tab pos="3149600" algn="l"/>
                <a:tab pos="3619500" algn="l"/>
                <a:tab pos="4064000" algn="l"/>
                <a:tab pos="4521200" algn="l"/>
                <a:tab pos="4965700" algn="l"/>
                <a:tab pos="5410200" algn="l"/>
                <a:tab pos="5880100" algn="l"/>
                <a:tab pos="6324600" algn="l"/>
                <a:tab pos="6781800" algn="l"/>
                <a:tab pos="7226300" algn="l"/>
                <a:tab pos="7670800" algn="l"/>
                <a:tab pos="8140700" algn="l"/>
              </a:tabLst>
              <a:defRPr sz="494">
                <a:effectLst>
                  <a:outerShdw blurRad="37719" dist="37719" dir="2700000" rotWithShape="0">
                    <a:srgbClr val="000000"/>
                  </a:outerShdw>
                </a:effectLst>
              </a:defRPr>
            </a:pPr>
            <a:endParaRPr/>
          </a:p>
          <a:p>
            <a:pPr defTabSz="905255">
              <a:tabLst>
                <a:tab pos="431800" algn="l"/>
                <a:tab pos="889000" algn="l"/>
                <a:tab pos="1346200" algn="l"/>
                <a:tab pos="1803400" algn="l"/>
                <a:tab pos="2260600" algn="l"/>
                <a:tab pos="2692400" algn="l"/>
                <a:tab pos="3149600" algn="l"/>
                <a:tab pos="3619500" algn="l"/>
                <a:tab pos="4064000" algn="l"/>
                <a:tab pos="4521200" algn="l"/>
                <a:tab pos="4965700" algn="l"/>
                <a:tab pos="5410200" algn="l"/>
                <a:tab pos="5880100" algn="l"/>
                <a:tab pos="6324600" algn="l"/>
                <a:tab pos="6781800" algn="l"/>
                <a:tab pos="7226300" algn="l"/>
                <a:tab pos="7670800" algn="l"/>
                <a:tab pos="8140700" algn="l"/>
              </a:tabLst>
              <a:defRPr sz="1782">
                <a:effectLst>
                  <a:outerShdw blurRad="37719" dist="37719" dir="2700000" rotWithShape="0">
                    <a:srgbClr val="000000"/>
                  </a:outerShdw>
                </a:effectLst>
              </a:defRPr>
            </a:pPr>
            <a:r>
              <a:t>	That's allowed because the outer wheel's </a:t>
            </a:r>
            <a:r>
              <a:rPr>
                <a:solidFill>
                  <a:srgbClr val="89C0E3"/>
                </a:solidFill>
              </a:rPr>
              <a:t>shaft </a:t>
            </a:r>
            <a:r>
              <a:t>starts turning faster than the cage</a:t>
            </a:r>
          </a:p>
          <a:p>
            <a:pPr defTabSz="905255">
              <a:tabLst>
                <a:tab pos="431800" algn="l"/>
                <a:tab pos="889000" algn="l"/>
                <a:tab pos="1346200" algn="l"/>
                <a:tab pos="1803400" algn="l"/>
                <a:tab pos="2260600" algn="l"/>
                <a:tab pos="2692400" algn="l"/>
                <a:tab pos="3149600" algn="l"/>
                <a:tab pos="3619500" algn="l"/>
                <a:tab pos="4064000" algn="l"/>
                <a:tab pos="4521200" algn="l"/>
                <a:tab pos="4965700" algn="l"/>
                <a:tab pos="5410200" algn="l"/>
                <a:tab pos="5880100" algn="l"/>
                <a:tab pos="6324600" algn="l"/>
                <a:tab pos="6781800" algn="l"/>
                <a:tab pos="7226300" algn="l"/>
                <a:tab pos="7670800" algn="l"/>
                <a:tab pos="8140700" algn="l"/>
              </a:tabLst>
              <a:defRPr sz="494">
                <a:effectLst>
                  <a:outerShdw blurRad="37719" dist="37719" dir="2700000" rotWithShape="0">
                    <a:srgbClr val="000000"/>
                  </a:outerShdw>
                </a:effectLst>
              </a:defRPr>
            </a:pPr>
            <a:endParaRPr/>
          </a:p>
          <a:p>
            <a:pPr defTabSz="905255">
              <a:tabLst>
                <a:tab pos="431800" algn="l"/>
                <a:tab pos="889000" algn="l"/>
                <a:tab pos="1346200" algn="l"/>
                <a:tab pos="1803400" algn="l"/>
                <a:tab pos="2260600" algn="l"/>
                <a:tab pos="2692400" algn="l"/>
                <a:tab pos="3149600" algn="l"/>
                <a:tab pos="3619500" algn="l"/>
                <a:tab pos="4064000" algn="l"/>
                <a:tab pos="4521200" algn="l"/>
                <a:tab pos="4965700" algn="l"/>
                <a:tab pos="5410200" algn="l"/>
                <a:tab pos="5880100" algn="l"/>
                <a:tab pos="6324600" algn="l"/>
                <a:tab pos="6781800" algn="l"/>
                <a:tab pos="7226300" algn="l"/>
                <a:tab pos="7670800" algn="l"/>
                <a:tab pos="8140700" algn="l"/>
              </a:tabLst>
              <a:defRPr sz="1782">
                <a:effectLst>
                  <a:outerShdw blurRad="37719" dist="37719" dir="2700000" rotWithShape="0">
                    <a:srgbClr val="000000"/>
                  </a:outerShdw>
                </a:effectLst>
              </a:defRPr>
            </a:pPr>
            <a:r>
              <a:t>		which, via the </a:t>
            </a:r>
            <a:r>
              <a:rPr>
                <a:solidFill>
                  <a:srgbClr val="66CC33"/>
                </a:solidFill>
              </a:rPr>
              <a:t>green gears</a:t>
            </a:r>
            <a:r>
              <a:t>, turns the other wheel's </a:t>
            </a:r>
            <a:r>
              <a:rPr>
                <a:solidFill>
                  <a:srgbClr val="89C0E3"/>
                </a:solidFill>
              </a:rPr>
              <a:t>shaft</a:t>
            </a:r>
            <a:r>
              <a:t> slower than the </a:t>
            </a:r>
            <a:r>
              <a:rPr>
                <a:solidFill>
                  <a:srgbClr val="FF6600"/>
                </a:solidFill>
              </a:rPr>
              <a:t>cage</a:t>
            </a:r>
          </a:p>
          <a:p>
            <a:pPr defTabSz="905255">
              <a:tabLst>
                <a:tab pos="431800" algn="l"/>
                <a:tab pos="889000" algn="l"/>
                <a:tab pos="1346200" algn="l"/>
                <a:tab pos="1803400" algn="l"/>
                <a:tab pos="2260600" algn="l"/>
                <a:tab pos="2692400" algn="l"/>
                <a:tab pos="3149600" algn="l"/>
                <a:tab pos="3619500" algn="l"/>
                <a:tab pos="4064000" algn="l"/>
                <a:tab pos="4521200" algn="l"/>
                <a:tab pos="4965700" algn="l"/>
                <a:tab pos="5410200" algn="l"/>
                <a:tab pos="5880100" algn="l"/>
                <a:tab pos="6324600" algn="l"/>
                <a:tab pos="6781800" algn="l"/>
                <a:tab pos="7226300" algn="l"/>
                <a:tab pos="7670800" algn="l"/>
                <a:tab pos="8140700" algn="l"/>
              </a:tabLst>
              <a:defRPr sz="494">
                <a:effectLst>
                  <a:outerShdw blurRad="37719" dist="37719" dir="2700000" rotWithShape="0">
                    <a:srgbClr val="000000"/>
                  </a:outerShdw>
                </a:effectLst>
              </a:defRPr>
            </a:pPr>
            <a:endParaRPr>
              <a:solidFill>
                <a:srgbClr val="FF6600"/>
              </a:solidFill>
            </a:endParaRPr>
          </a:p>
          <a:p>
            <a:pPr algn="ctr" defTabSz="905255">
              <a:tabLst>
                <a:tab pos="431800" algn="l"/>
                <a:tab pos="889000" algn="l"/>
                <a:tab pos="1346200" algn="l"/>
                <a:tab pos="1803400" algn="l"/>
                <a:tab pos="2260600" algn="l"/>
                <a:tab pos="2692400" algn="l"/>
                <a:tab pos="3149600" algn="l"/>
                <a:tab pos="3619500" algn="l"/>
                <a:tab pos="4064000" algn="l"/>
                <a:tab pos="4521200" algn="l"/>
                <a:tab pos="4965700" algn="l"/>
                <a:tab pos="5410200" algn="l"/>
                <a:tab pos="5880100" algn="l"/>
                <a:tab pos="6324600" algn="l"/>
                <a:tab pos="6781800" algn="l"/>
                <a:tab pos="7226300" algn="l"/>
                <a:tab pos="7670800" algn="l"/>
                <a:tab pos="8140700" algn="l"/>
              </a:tabLst>
              <a:defRPr sz="1386">
                <a:effectLst>
                  <a:outerShdw blurRad="37719" dist="37719" dir="2700000" rotWithShape="0">
                    <a:srgbClr val="000000"/>
                  </a:outerShdw>
                </a:effectLst>
              </a:defRPr>
            </a:pPr>
            <a:r>
              <a:t>(</a:t>
            </a:r>
            <a:r>
              <a:rPr b="1"/>
              <a:t>PgDn</a:t>
            </a:r>
            <a:r>
              <a:t> to play the differently colored animation at right)</a:t>
            </a:r>
          </a:p>
        </p:txBody>
      </p:sp>
      <p:pic>
        <p:nvPicPr>
          <p:cNvPr id="1262" name="Picture 28" descr="Picture 28"/>
          <p:cNvPicPr>
            <a:picLocks noChangeAspect="1"/>
          </p:cNvPicPr>
          <p:nvPr/>
        </p:nvPicPr>
        <p:blipFill>
          <a:blip r:embed="rId2"/>
          <a:stretch>
            <a:fillRect/>
          </a:stretch>
        </p:blipFill>
        <p:spPr>
          <a:xfrm>
            <a:off x="602757" y="4405818"/>
            <a:ext cx="3556561" cy="2121982"/>
          </a:xfrm>
          <a:prstGeom prst="rect">
            <a:avLst/>
          </a:prstGeom>
          <a:ln w="12700">
            <a:miter lim="400000"/>
          </a:ln>
        </p:spPr>
      </p:pic>
      <p:sp>
        <p:nvSpPr>
          <p:cNvPr id="1263" name="Rectangle 5"/>
          <p:cNvSpPr txBox="1"/>
          <p:nvPr/>
        </p:nvSpPr>
        <p:spPr>
          <a:xfrm>
            <a:off x="5100488" y="6588478"/>
            <a:ext cx="3722044"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https://makeagif.com/i/nhTd99</a:t>
            </a:r>
          </a:p>
        </p:txBody>
      </p:sp>
      <p:pic>
        <p:nvPicPr>
          <p:cNvPr id="1264" name="nhTd99.gif" descr="nhTd99.gif"/>
          <p:cNvPicPr>
            <a:picLocks/>
          </p:cNvPicPr>
          <p:nvPr/>
        </p:nvPicPr>
        <p:blipFill>
          <a:blip r:embed="rId3"/>
          <a:stretch>
            <a:fillRect/>
          </a:stretch>
        </p:blipFill>
        <p:spPr>
          <a:xfrm>
            <a:off x="4816673" y="4398213"/>
            <a:ext cx="3772412" cy="21219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 name="Rectangle 3"/>
          <p:cNvSpPr txBox="1">
            <a:spLocks noGrp="1"/>
          </p:cNvSpPr>
          <p:nvPr>
            <p:ph type="body" sz="quarter" idx="1"/>
          </p:nvPr>
        </p:nvSpPr>
        <p:spPr>
          <a:xfrm>
            <a:off x="114300" y="584200"/>
            <a:ext cx="9067800" cy="455148"/>
          </a:xfrm>
          <a:prstGeom prst="rect">
            <a:avLst/>
          </a:prstGeom>
        </p:spPr>
        <p:txBody>
          <a:bodyPr/>
          <a:lstStyle/>
          <a:p>
            <a:pPr>
              <a:tabLst>
                <a:tab pos="368300" algn="l"/>
                <a:tab pos="825500" algn="l"/>
                <a:tab pos="1282700" algn="l"/>
                <a:tab pos="1739900" algn="l"/>
              </a:tabLst>
              <a:defRPr sz="1800"/>
            </a:pPr>
            <a:r>
              <a:rPr b="1">
                <a:solidFill>
                  <a:srgbClr val="FBC901"/>
                </a:solidFill>
              </a:rPr>
              <a:t>Clutches disconnect engines</a:t>
            </a:r>
            <a:r>
              <a:t>, allowing </a:t>
            </a:r>
            <a:r>
              <a:rPr b="1"/>
              <a:t>Transmissions </a:t>
            </a:r>
            <a:r>
              <a:t>to transform themselves</a:t>
            </a:r>
          </a:p>
        </p:txBody>
      </p:sp>
      <p:sp>
        <p:nvSpPr>
          <p:cNvPr id="1267" name="Rectangle 2"/>
          <p:cNvSpPr txBox="1">
            <a:spLocks noGrp="1"/>
          </p:cNvSpPr>
          <p:nvPr>
            <p:ph type="title"/>
          </p:nvPr>
        </p:nvSpPr>
        <p:spPr>
          <a:xfrm>
            <a:off x="304800" y="25399"/>
            <a:ext cx="8534400" cy="455149"/>
          </a:xfrm>
          <a:prstGeom prst="rect">
            <a:avLst/>
          </a:prstGeom>
        </p:spPr>
        <p:txBody>
          <a:bodyPr/>
          <a:lstStyle>
            <a:lvl1pPr>
              <a:defRPr sz="2000" i="1"/>
            </a:lvl1pPr>
          </a:lstStyle>
          <a:p>
            <a:r>
              <a:t>But Clutches and Transmissions are anything BUT simple</a:t>
            </a:r>
          </a:p>
        </p:txBody>
      </p:sp>
      <p:sp>
        <p:nvSpPr>
          <p:cNvPr id="1268" name="Rectangle 3"/>
          <p:cNvSpPr txBox="1"/>
          <p:nvPr/>
        </p:nvSpPr>
        <p:spPr>
          <a:xfrm>
            <a:off x="76199" y="2919164"/>
            <a:ext cx="9144001" cy="3728854"/>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spcBef>
                <a:spcPts val="400"/>
              </a:spcBef>
              <a:tabLst>
                <a:tab pos="368300" algn="l"/>
                <a:tab pos="825500" algn="l"/>
                <a:tab pos="1282700" algn="l"/>
                <a:tab pos="1739900" algn="l"/>
              </a:tabLst>
              <a:defRPr>
                <a:solidFill>
                  <a:srgbClr val="FBC901"/>
                </a:solidFill>
                <a:effectLst>
                  <a:outerShdw blurRad="38100" dist="38100" dir="2700000" rotWithShape="0">
                    <a:srgbClr val="000000"/>
                  </a:outerShdw>
                </a:effectLst>
                <a:latin typeface="+mn-lt"/>
                <a:ea typeface="+mn-ea"/>
                <a:cs typeface="+mn-cs"/>
                <a:sym typeface="Arial"/>
              </a:defRPr>
            </a:pPr>
            <a:r>
              <a:t>Gearboxes are collections of meshed gears, with input and output shafts</a:t>
            </a:r>
          </a:p>
          <a:p>
            <a:pPr>
              <a:spcBef>
                <a:spcPts val="400"/>
              </a:spcBef>
              <a:tabLst>
                <a:tab pos="368300" algn="l"/>
                <a:tab pos="825500" algn="l"/>
                <a:tab pos="1282700" algn="l"/>
                <a:tab pos="17399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68300" algn="l"/>
                <a:tab pos="825500" algn="l"/>
                <a:tab pos="1282700" algn="l"/>
                <a:tab pos="1739900" algn="l"/>
              </a:tabLst>
              <a:defRPr b="0">
                <a:solidFill>
                  <a:srgbClr val="FFFFFF"/>
                </a:solidFill>
                <a:effectLst>
                  <a:outerShdw blurRad="38100" dist="38100" dir="2700000" rotWithShape="0">
                    <a:srgbClr val="000000"/>
                  </a:outerShdw>
                </a:effectLst>
                <a:latin typeface="+mn-lt"/>
                <a:ea typeface="+mn-ea"/>
                <a:cs typeface="+mn-cs"/>
                <a:sym typeface="Arial"/>
              </a:defRPr>
            </a:pPr>
            <a:r>
              <a:t>	Their input shaft speed / output shaft speed = a fixed ratio, determined by the gears</a:t>
            </a:r>
          </a:p>
          <a:p>
            <a:pPr>
              <a:spcBef>
                <a:spcPts val="400"/>
              </a:spcBef>
              <a:tabLst>
                <a:tab pos="368300" algn="l"/>
                <a:tab pos="825500" algn="l"/>
                <a:tab pos="1282700" algn="l"/>
                <a:tab pos="17399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68300" algn="l"/>
                <a:tab pos="825500" algn="l"/>
                <a:tab pos="1282700" algn="l"/>
                <a:tab pos="1739900" algn="l"/>
              </a:tabLst>
              <a:defRPr b="0">
                <a:solidFill>
                  <a:srgbClr val="FFFFFF"/>
                </a:solidFill>
                <a:effectLst>
                  <a:outerShdw blurRad="38100" dist="38100" dir="2700000" rotWithShape="0">
                    <a:srgbClr val="000000"/>
                  </a:outerShdw>
                </a:effectLst>
                <a:latin typeface="+mn-lt"/>
                <a:ea typeface="+mn-ea"/>
                <a:cs typeface="+mn-cs"/>
                <a:sym typeface="Arial"/>
              </a:defRPr>
            </a:pPr>
            <a:r>
              <a:t>This is also called a "1-speed gearbox," despite all sorts of speeds being possible </a:t>
            </a:r>
          </a:p>
          <a:p>
            <a:pPr>
              <a:spcBef>
                <a:spcPts val="400"/>
              </a:spcBef>
              <a:tabLst>
                <a:tab pos="368300" algn="l"/>
                <a:tab pos="825500" algn="l"/>
                <a:tab pos="1282700" algn="l"/>
                <a:tab pos="17399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68300" algn="l"/>
                <a:tab pos="825500" algn="l"/>
                <a:tab pos="1282700" algn="l"/>
                <a:tab pos="1739900" algn="l"/>
              </a:tabLst>
              <a:defRPr b="0">
                <a:solidFill>
                  <a:srgbClr val="FFFFFF"/>
                </a:solidFill>
                <a:effectLst>
                  <a:outerShdw blurRad="38100" dist="38100" dir="2700000" rotWithShape="0">
                    <a:srgbClr val="000000"/>
                  </a:outerShdw>
                </a:effectLst>
                <a:latin typeface="+mn-lt"/>
                <a:ea typeface="+mn-ea"/>
                <a:cs typeface="+mn-cs"/>
                <a:sym typeface="Arial"/>
              </a:defRPr>
            </a:pPr>
            <a:r>
              <a:t>	It is only the </a:t>
            </a:r>
            <a:r>
              <a:rPr b="1"/>
              <a:t>ratio</a:t>
            </a:r>
            <a:r>
              <a:t> of those shaft rotational speeds that has a single fixed value</a:t>
            </a:r>
          </a:p>
          <a:p>
            <a:pPr>
              <a:spcBef>
                <a:spcPts val="400"/>
              </a:spcBef>
              <a:tabLst>
                <a:tab pos="368300" algn="l"/>
                <a:tab pos="825500" algn="l"/>
                <a:tab pos="1282700" algn="l"/>
                <a:tab pos="17399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68300" algn="l"/>
                <a:tab pos="825500" algn="l"/>
                <a:tab pos="1282700" algn="l"/>
                <a:tab pos="1739900" algn="l"/>
              </a:tabLst>
              <a:defRPr b="0">
                <a:solidFill>
                  <a:srgbClr val="FFFFFF"/>
                </a:solidFill>
                <a:effectLst>
                  <a:outerShdw blurRad="38100" dist="38100" dir="2700000" rotWithShape="0">
                    <a:srgbClr val="000000"/>
                  </a:outerShdw>
                </a:effectLst>
                <a:latin typeface="+mn-lt"/>
                <a:ea typeface="+mn-ea"/>
                <a:cs typeface="+mn-cs"/>
                <a:sym typeface="Arial"/>
              </a:defRPr>
            </a:pPr>
            <a:r>
              <a:rPr b="1">
                <a:solidFill>
                  <a:srgbClr val="FBC901"/>
                </a:solidFill>
              </a:rPr>
              <a:t>Transmissions = multiple choice Gearboxes</a:t>
            </a:r>
            <a:r>
              <a:rPr b="1"/>
              <a:t> </a:t>
            </a:r>
            <a:r>
              <a:t>with added gears that can be moved	</a:t>
            </a:r>
          </a:p>
          <a:p>
            <a:pPr>
              <a:spcBef>
                <a:spcPts val="400"/>
              </a:spcBef>
              <a:tabLst>
                <a:tab pos="368300" algn="l"/>
                <a:tab pos="825500" algn="l"/>
                <a:tab pos="1282700" algn="l"/>
                <a:tab pos="1739900" algn="l"/>
              </a:tabLst>
              <a:defRPr sz="600" b="0">
                <a:solidFill>
                  <a:srgbClr val="FFFFFF"/>
                </a:solidFill>
                <a:effectLst>
                  <a:outerShdw blurRad="38100" dist="38100" dir="2700000" rotWithShape="0">
                    <a:srgbClr val="000000"/>
                  </a:outerShdw>
                </a:effectLst>
                <a:latin typeface="+mn-lt"/>
                <a:ea typeface="+mn-ea"/>
                <a:cs typeface="+mn-cs"/>
                <a:sym typeface="Arial"/>
              </a:defRPr>
            </a:pPr>
            <a:r>
              <a:t>	</a:t>
            </a:r>
          </a:p>
          <a:p>
            <a:pPr>
              <a:spcBef>
                <a:spcPts val="400"/>
              </a:spcBef>
              <a:tabLst>
                <a:tab pos="368300" algn="l"/>
                <a:tab pos="825500" algn="l"/>
                <a:tab pos="1282700" algn="l"/>
                <a:tab pos="1739900" algn="l"/>
              </a:tabLst>
              <a:defRPr b="0">
                <a:solidFill>
                  <a:srgbClr val="FFFFFF"/>
                </a:solidFill>
                <a:effectLst>
                  <a:outerShdw blurRad="38100" dist="38100" dir="2700000" rotWithShape="0">
                    <a:srgbClr val="000000"/>
                  </a:outerShdw>
                </a:effectLst>
                <a:latin typeface="+mn-lt"/>
                <a:ea typeface="+mn-ea"/>
                <a:cs typeface="+mn-cs"/>
                <a:sym typeface="Arial"/>
              </a:defRPr>
            </a:pPr>
            <a:r>
              <a:t>	such that a subset meshes to produce alternate ratios of input-speed / output-speed </a:t>
            </a:r>
          </a:p>
          <a:p>
            <a:pPr>
              <a:spcBef>
                <a:spcPts val="400"/>
              </a:spcBef>
              <a:tabLst>
                <a:tab pos="368300" algn="l"/>
                <a:tab pos="825500" algn="l"/>
                <a:tab pos="1282700" algn="l"/>
                <a:tab pos="17399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68300" algn="l"/>
                <a:tab pos="825500" algn="l"/>
                <a:tab pos="1282700" algn="l"/>
                <a:tab pos="1739900" algn="l"/>
              </a:tabLst>
              <a:defRPr b="0">
                <a:solidFill>
                  <a:srgbClr val="FFFFFF"/>
                </a:solidFill>
                <a:effectLst>
                  <a:outerShdw blurRad="38100" dist="38100" dir="2700000" rotWithShape="0">
                    <a:srgbClr val="000000"/>
                  </a:outerShdw>
                </a:effectLst>
                <a:latin typeface="+mn-lt"/>
                <a:ea typeface="+mn-ea"/>
                <a:cs typeface="+mn-cs"/>
                <a:sym typeface="Arial"/>
              </a:defRPr>
            </a:pPr>
            <a:r>
              <a:t>	But each ratio is (again) confusingly labeled as a possible transmission "speed"</a:t>
            </a:r>
          </a:p>
          <a:p>
            <a:pPr>
              <a:spcBef>
                <a:spcPts val="400"/>
              </a:spcBef>
              <a:tabLst>
                <a:tab pos="368300" algn="l"/>
                <a:tab pos="825500" algn="l"/>
                <a:tab pos="1282700" algn="l"/>
                <a:tab pos="17399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68300" algn="l"/>
                <a:tab pos="825500" algn="l"/>
                <a:tab pos="1282700" algn="l"/>
                <a:tab pos="1739900" algn="l"/>
              </a:tabLst>
              <a:defRPr b="0">
                <a:solidFill>
                  <a:srgbClr val="FFFFFF"/>
                </a:solidFill>
                <a:effectLst>
                  <a:outerShdw blurRad="38100" dist="38100" dir="2700000" rotWithShape="0">
                    <a:srgbClr val="000000"/>
                  </a:outerShdw>
                </a:effectLst>
                <a:latin typeface="+mn-lt"/>
                <a:ea typeface="+mn-ea"/>
                <a:cs typeface="+mn-cs"/>
                <a:sym typeface="Arial"/>
              </a:defRPr>
            </a:pPr>
            <a:r>
              <a:t>ICE vehicle transmissions have 3, 4, 5, 7 or more "speeds" (i.e., input / output ratios)</a:t>
            </a:r>
          </a:p>
        </p:txBody>
      </p:sp>
      <p:pic>
        <p:nvPicPr>
          <p:cNvPr id="1269" name="Picture 8" descr="Picture 8"/>
          <p:cNvPicPr>
            <a:picLocks noChangeAspect="1"/>
          </p:cNvPicPr>
          <p:nvPr/>
        </p:nvPicPr>
        <p:blipFill>
          <a:blip r:embed="rId2"/>
          <a:srcRect t="14222" b="14222"/>
          <a:stretch>
            <a:fillRect/>
          </a:stretch>
        </p:blipFill>
        <p:spPr>
          <a:xfrm>
            <a:off x="4703081" y="1064730"/>
            <a:ext cx="3439796" cy="1634942"/>
          </a:xfrm>
          <a:prstGeom prst="rect">
            <a:avLst/>
          </a:prstGeom>
          <a:ln w="12700">
            <a:miter lim="400000"/>
          </a:ln>
        </p:spPr>
      </p:pic>
      <p:grpSp>
        <p:nvGrpSpPr>
          <p:cNvPr id="1272" name="Group"/>
          <p:cNvGrpSpPr/>
          <p:nvPr/>
        </p:nvGrpSpPr>
        <p:grpSpPr>
          <a:xfrm>
            <a:off x="837127" y="1117255"/>
            <a:ext cx="1586599" cy="1634828"/>
            <a:chOff x="0" y="0"/>
            <a:chExt cx="1586597" cy="1634827"/>
          </a:xfrm>
        </p:grpSpPr>
        <p:sp>
          <p:nvSpPr>
            <p:cNvPr id="1270" name="Rectangle"/>
            <p:cNvSpPr/>
            <p:nvPr/>
          </p:nvSpPr>
          <p:spPr>
            <a:xfrm>
              <a:off x="0" y="0"/>
              <a:ext cx="1586598" cy="1634828"/>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pic>
          <p:nvPicPr>
            <p:cNvPr id="1271" name="Gearbox.gif" descr="Gearbox.gif"/>
            <p:cNvPicPr>
              <a:picLocks noChangeAspect="1"/>
            </p:cNvPicPr>
            <p:nvPr/>
          </p:nvPicPr>
          <p:blipFill>
            <a:blip r:embed="rId3"/>
            <a:stretch>
              <a:fillRect/>
            </a:stretch>
          </p:blipFill>
          <p:spPr>
            <a:xfrm>
              <a:off x="22865" y="41635"/>
              <a:ext cx="1508057" cy="1551558"/>
            </a:xfrm>
            <a:prstGeom prst="rect">
              <a:avLst/>
            </a:prstGeom>
            <a:ln w="12700" cap="flat">
              <a:noFill/>
              <a:miter lim="400000"/>
            </a:ln>
            <a:effectLst/>
          </p:spPr>
        </p:pic>
      </p:grpSp>
      <p:sp>
        <p:nvSpPr>
          <p:cNvPr id="1273" name="Rectangle 3"/>
          <p:cNvSpPr txBox="1"/>
          <p:nvPr/>
        </p:nvSpPr>
        <p:spPr>
          <a:xfrm>
            <a:off x="2552700" y="1357982"/>
            <a:ext cx="2021407" cy="125226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&lt;= Gearbox </a:t>
            </a:r>
          </a:p>
          <a:p>
            <a:pPr algn="ctr">
              <a:spcBef>
                <a:spcPts val="400"/>
              </a:spcBef>
              <a:tabLst>
                <a:tab pos="444500" algn="l"/>
                <a:tab pos="1016000" algn="l"/>
                <a:tab pos="1473200" algn="l"/>
                <a:tab pos="1930400" algn="l"/>
                <a:tab pos="23876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lgn="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Clutch &amp; Transmission =&gt;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Rectangle 5"/>
          <p:cNvSpPr txBox="1"/>
          <p:nvPr/>
        </p:nvSpPr>
        <p:spPr>
          <a:xfrm>
            <a:off x="304800" y="65715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Photo from: https://www.pinterest.com/pin/275704808415430219/</a:t>
            </a:r>
          </a:p>
        </p:txBody>
      </p:sp>
      <p:sp>
        <p:nvSpPr>
          <p:cNvPr id="1276" name="Rectangle 2"/>
          <p:cNvSpPr txBox="1">
            <a:spLocks noGrp="1"/>
          </p:cNvSpPr>
          <p:nvPr>
            <p:ph type="title"/>
          </p:nvPr>
        </p:nvSpPr>
        <p:spPr>
          <a:xfrm>
            <a:off x="133697" y="-12701"/>
            <a:ext cx="8949421" cy="455149"/>
          </a:xfrm>
          <a:prstGeom prst="rect">
            <a:avLst/>
          </a:prstGeom>
        </p:spPr>
        <p:txBody>
          <a:bodyPr/>
          <a:lstStyle/>
          <a:p>
            <a:r>
              <a:t>Why do ICE vehicles require transmissions with so many alternate "speeds?"</a:t>
            </a:r>
          </a:p>
        </p:txBody>
      </p:sp>
      <p:sp>
        <p:nvSpPr>
          <p:cNvPr id="1277" name="Rectangle 3"/>
          <p:cNvSpPr txBox="1">
            <a:spLocks noGrp="1"/>
          </p:cNvSpPr>
          <p:nvPr>
            <p:ph type="body" sz="half" idx="1"/>
          </p:nvPr>
        </p:nvSpPr>
        <p:spPr>
          <a:xfrm>
            <a:off x="148091" y="503206"/>
            <a:ext cx="8949421" cy="2390110"/>
          </a:xfrm>
          <a:prstGeom prst="rect">
            <a:avLst/>
          </a:prstGeom>
        </p:spPr>
        <p:txBody>
          <a:bodyPr/>
          <a:lstStyle/>
          <a:p>
            <a:pPr>
              <a:tabLst>
                <a:tab pos="444500" algn="l"/>
                <a:tab pos="1016000" algn="l"/>
                <a:tab pos="1473200" algn="l"/>
                <a:tab pos="1930400" algn="l"/>
                <a:tab pos="2387600" algn="l"/>
              </a:tabLst>
            </a:pPr>
            <a:r>
              <a:t>Especially given that:</a:t>
            </a:r>
          </a:p>
          <a:p>
            <a:pPr>
              <a:tabLst>
                <a:tab pos="444500" algn="l"/>
                <a:tab pos="1016000" algn="l"/>
                <a:tab pos="1473200" algn="l"/>
                <a:tab pos="1930400" algn="l"/>
                <a:tab pos="2387600" algn="l"/>
              </a:tabLst>
              <a:defRPr sz="600"/>
            </a:pPr>
            <a:endParaRPr/>
          </a:p>
          <a:p>
            <a:pPr>
              <a:tabLst>
                <a:tab pos="444500" algn="l"/>
                <a:tab pos="1016000" algn="l"/>
                <a:tab pos="1473200" algn="l"/>
                <a:tab pos="1930400" algn="l"/>
                <a:tab pos="2387600" algn="l"/>
              </a:tabLst>
            </a:pPr>
            <a:r>
              <a:t>	A typical </a:t>
            </a:r>
            <a:r>
              <a:rPr b="1">
                <a:solidFill>
                  <a:srgbClr val="FBC901"/>
                </a:solidFill>
              </a:rPr>
              <a:t>Clutch</a:t>
            </a:r>
            <a:r>
              <a:t> might have </a:t>
            </a:r>
            <a:r>
              <a:rPr b="1">
                <a:solidFill>
                  <a:srgbClr val="FBC901"/>
                </a:solidFill>
              </a:rPr>
              <a:t>dozens of moving parts</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		While a typical </a:t>
            </a:r>
            <a:r>
              <a:rPr b="1">
                <a:solidFill>
                  <a:srgbClr val="FBC901"/>
                </a:solidFill>
              </a:rPr>
              <a:t>Transmission</a:t>
            </a:r>
            <a:r>
              <a:t> has </a:t>
            </a:r>
            <a:r>
              <a:rPr b="1">
                <a:solidFill>
                  <a:srgbClr val="FBC901"/>
                </a:solidFill>
              </a:rPr>
              <a:t>hundreds &amp; hundreds of moving parts</a:t>
            </a:r>
          </a:p>
          <a:p>
            <a:pPr>
              <a:tabLst>
                <a:tab pos="444500" algn="l"/>
                <a:tab pos="1016000" algn="l"/>
                <a:tab pos="1473200" algn="l"/>
                <a:tab pos="1930400" algn="l"/>
                <a:tab pos="2387600" algn="l"/>
              </a:tabLst>
              <a:defRPr sz="900"/>
            </a:pPr>
            <a:endParaRPr/>
          </a:p>
          <a:p>
            <a:pPr>
              <a:tabLst>
                <a:tab pos="444500" algn="l"/>
                <a:tab pos="1016000" algn="l"/>
                <a:tab pos="1473200" algn="l"/>
                <a:tab pos="1930400" algn="l"/>
                <a:tab pos="2387600" algn="l"/>
              </a:tabLst>
            </a:pPr>
            <a:r>
              <a:t>Vs. a simple pair of gears (i.e., a simple gearbox) which serves TOY cars so very well:</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	Moving them effectively and efficiently over their </a:t>
            </a:r>
            <a:r>
              <a:rPr b="1"/>
              <a:t>entire range of speeds</a:t>
            </a:r>
          </a:p>
        </p:txBody>
      </p:sp>
      <p:pic>
        <p:nvPicPr>
          <p:cNvPr id="1278" name="5de58c4c1dd78f15f2a2d726fff6a944.jpg" descr="5de58c4c1dd78f15f2a2d726fff6a944.jpg"/>
          <p:cNvPicPr>
            <a:picLocks noChangeAspect="1"/>
          </p:cNvPicPr>
          <p:nvPr/>
        </p:nvPicPr>
        <p:blipFill>
          <a:blip r:embed="rId2"/>
          <a:srcRect b="13224"/>
          <a:stretch>
            <a:fillRect/>
          </a:stretch>
        </p:blipFill>
        <p:spPr>
          <a:xfrm>
            <a:off x="5420689" y="2984882"/>
            <a:ext cx="3107553" cy="2031964"/>
          </a:xfrm>
          <a:prstGeom prst="rect">
            <a:avLst/>
          </a:prstGeom>
          <a:ln w="12700">
            <a:miter lim="400000"/>
          </a:ln>
        </p:spPr>
      </p:pic>
      <p:grpSp>
        <p:nvGrpSpPr>
          <p:cNvPr id="1293" name="Group"/>
          <p:cNvGrpSpPr/>
          <p:nvPr/>
        </p:nvGrpSpPr>
        <p:grpSpPr>
          <a:xfrm>
            <a:off x="381660" y="2732942"/>
            <a:ext cx="4167442" cy="2506243"/>
            <a:chOff x="0" y="0"/>
            <a:chExt cx="4167440" cy="2506241"/>
          </a:xfrm>
        </p:grpSpPr>
        <p:pic>
          <p:nvPicPr>
            <p:cNvPr id="1279" name="Drivetrain.gif" descr="Drivetrain.gif"/>
            <p:cNvPicPr>
              <a:picLocks noChangeAspect="1"/>
            </p:cNvPicPr>
            <p:nvPr/>
          </p:nvPicPr>
          <p:blipFill>
            <a:blip r:embed="rId3"/>
            <a:stretch>
              <a:fillRect/>
            </a:stretch>
          </p:blipFill>
          <p:spPr>
            <a:xfrm>
              <a:off x="0" y="0"/>
              <a:ext cx="3722142" cy="2506242"/>
            </a:xfrm>
            <a:prstGeom prst="rect">
              <a:avLst/>
            </a:prstGeom>
            <a:ln w="12700" cap="flat">
              <a:noFill/>
              <a:miter lim="400000"/>
            </a:ln>
            <a:effectLst/>
          </p:spPr>
        </p:pic>
        <p:sp>
          <p:nvSpPr>
            <p:cNvPr id="1280" name="Rectangle 3"/>
            <p:cNvSpPr txBox="1"/>
            <p:nvPr/>
          </p:nvSpPr>
          <p:spPr>
            <a:xfrm>
              <a:off x="1068183" y="1759710"/>
              <a:ext cx="1226368" cy="29558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defTabSz="905255">
                <a:spcBef>
                  <a:spcPts val="400"/>
                </a:spcBef>
                <a:tabLst>
                  <a:tab pos="444500" algn="l"/>
                  <a:tab pos="1003300" algn="l"/>
                  <a:tab pos="1460500" algn="l"/>
                  <a:tab pos="1905000" algn="l"/>
                  <a:tab pos="2362200" algn="l"/>
                </a:tabLst>
                <a:defRPr sz="1485" b="0">
                  <a:solidFill>
                    <a:srgbClr val="FFFFFF"/>
                  </a:solidFill>
                  <a:effectLst>
                    <a:outerShdw blurRad="37719" dist="37719" dir="2700000" rotWithShape="0">
                      <a:srgbClr val="000000"/>
                    </a:outerShdw>
                  </a:effectLst>
                  <a:latin typeface="+mn-lt"/>
                  <a:ea typeface="+mn-ea"/>
                  <a:cs typeface="+mn-cs"/>
                  <a:sym typeface="Arial"/>
                </a:defRPr>
              </a:lvl1pPr>
            </a:lstStyle>
            <a:p>
              <a:r>
                <a:t>Transmission</a:t>
              </a:r>
            </a:p>
          </p:txBody>
        </p:sp>
        <p:sp>
          <p:nvSpPr>
            <p:cNvPr id="1281" name="Rectangle 3"/>
            <p:cNvSpPr txBox="1"/>
            <p:nvPr/>
          </p:nvSpPr>
          <p:spPr>
            <a:xfrm>
              <a:off x="199589" y="434297"/>
              <a:ext cx="794318" cy="29558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defTabSz="905255">
                <a:spcBef>
                  <a:spcPts val="400"/>
                </a:spcBef>
                <a:tabLst>
                  <a:tab pos="444500" algn="l"/>
                  <a:tab pos="1003300" algn="l"/>
                  <a:tab pos="1460500" algn="l"/>
                  <a:tab pos="1905000" algn="l"/>
                  <a:tab pos="2362200" algn="l"/>
                </a:tabLst>
                <a:defRPr sz="1485" b="0">
                  <a:solidFill>
                    <a:srgbClr val="FFFFFF"/>
                  </a:solidFill>
                  <a:effectLst>
                    <a:outerShdw blurRad="37719" dist="37719" dir="2700000" rotWithShape="0">
                      <a:srgbClr val="000000"/>
                    </a:outerShdw>
                  </a:effectLst>
                  <a:latin typeface="+mn-lt"/>
                  <a:ea typeface="+mn-ea"/>
                  <a:cs typeface="+mn-cs"/>
                  <a:sym typeface="Arial"/>
                </a:defRPr>
              </a:lvl1pPr>
            </a:lstStyle>
            <a:p>
              <a:r>
                <a:t>Engine</a:t>
              </a:r>
            </a:p>
          </p:txBody>
        </p:sp>
        <p:sp>
          <p:nvSpPr>
            <p:cNvPr id="1282" name="Rectangle 3"/>
            <p:cNvSpPr txBox="1"/>
            <p:nvPr/>
          </p:nvSpPr>
          <p:spPr>
            <a:xfrm>
              <a:off x="1859243" y="775987"/>
              <a:ext cx="1111459" cy="29558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defTabSz="905255">
                <a:spcBef>
                  <a:spcPts val="400"/>
                </a:spcBef>
                <a:tabLst>
                  <a:tab pos="444500" algn="l"/>
                  <a:tab pos="1003300" algn="l"/>
                  <a:tab pos="1460500" algn="l"/>
                  <a:tab pos="1905000" algn="l"/>
                  <a:tab pos="2362200" algn="l"/>
                </a:tabLst>
                <a:defRPr sz="1485" b="0">
                  <a:solidFill>
                    <a:srgbClr val="FFFFFF"/>
                  </a:solidFill>
                  <a:effectLst>
                    <a:outerShdw blurRad="37719" dist="37719" dir="2700000" rotWithShape="0">
                      <a:srgbClr val="000000"/>
                    </a:outerShdw>
                  </a:effectLst>
                  <a:latin typeface="+mn-lt"/>
                  <a:ea typeface="+mn-ea"/>
                  <a:cs typeface="+mn-cs"/>
                  <a:sym typeface="Arial"/>
                </a:defRPr>
              </a:lvl1pPr>
            </a:lstStyle>
            <a:p>
              <a:r>
                <a:t>Differential</a:t>
              </a:r>
            </a:p>
          </p:txBody>
        </p:sp>
        <p:sp>
          <p:nvSpPr>
            <p:cNvPr id="1283" name="Rectangle 3"/>
            <p:cNvSpPr txBox="1"/>
            <p:nvPr/>
          </p:nvSpPr>
          <p:spPr>
            <a:xfrm>
              <a:off x="1427281" y="436719"/>
              <a:ext cx="1359815" cy="29558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defTabSz="896111">
                <a:spcBef>
                  <a:spcPts val="400"/>
                </a:spcBef>
                <a:tabLst>
                  <a:tab pos="431800" algn="l"/>
                  <a:tab pos="990600" algn="l"/>
                  <a:tab pos="1447800" algn="l"/>
                  <a:tab pos="1892300" algn="l"/>
                  <a:tab pos="2336800" algn="l"/>
                </a:tabLst>
                <a:defRPr sz="1470" b="0">
                  <a:solidFill>
                    <a:srgbClr val="FFFFFF"/>
                  </a:solidFill>
                  <a:effectLst>
                    <a:outerShdw blurRad="37338" dist="37338" dir="2700000" rotWithShape="0">
                      <a:srgbClr val="000000"/>
                    </a:outerShdw>
                  </a:effectLst>
                  <a:latin typeface="+mn-lt"/>
                  <a:ea typeface="+mn-ea"/>
                  <a:cs typeface="+mn-cs"/>
                  <a:sym typeface="Arial"/>
                </a:defRPr>
              </a:lvl1pPr>
            </a:lstStyle>
            <a:p>
              <a:r>
                <a:t>Rear axle shaft</a:t>
              </a:r>
            </a:p>
          </p:txBody>
        </p:sp>
        <p:sp>
          <p:nvSpPr>
            <p:cNvPr id="1284" name="Rectangle 3"/>
            <p:cNvSpPr txBox="1"/>
            <p:nvPr/>
          </p:nvSpPr>
          <p:spPr>
            <a:xfrm>
              <a:off x="1770920" y="1506762"/>
              <a:ext cx="987158" cy="29558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defTabSz="905255">
                <a:spcBef>
                  <a:spcPts val="400"/>
                </a:spcBef>
                <a:tabLst>
                  <a:tab pos="444500" algn="l"/>
                  <a:tab pos="1003300" algn="l"/>
                  <a:tab pos="1460500" algn="l"/>
                  <a:tab pos="1905000" algn="l"/>
                  <a:tab pos="2362200" algn="l"/>
                </a:tabLst>
                <a:defRPr sz="1485" b="0">
                  <a:solidFill>
                    <a:srgbClr val="FFFFFF"/>
                  </a:solidFill>
                  <a:effectLst>
                    <a:outerShdw blurRad="37719" dist="37719" dir="2700000" rotWithShape="0">
                      <a:srgbClr val="000000"/>
                    </a:outerShdw>
                  </a:effectLst>
                  <a:latin typeface="+mn-lt"/>
                  <a:ea typeface="+mn-ea"/>
                  <a:cs typeface="+mn-cs"/>
                  <a:sym typeface="Arial"/>
                </a:defRPr>
              </a:lvl1pPr>
            </a:lstStyle>
            <a:p>
              <a:r>
                <a:t>Driveshaft</a:t>
              </a:r>
            </a:p>
          </p:txBody>
        </p:sp>
        <p:sp>
          <p:nvSpPr>
            <p:cNvPr id="1285" name="Rectangle 3"/>
            <p:cNvSpPr txBox="1"/>
            <p:nvPr/>
          </p:nvSpPr>
          <p:spPr>
            <a:xfrm>
              <a:off x="448399" y="1674391"/>
              <a:ext cx="711548" cy="29558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defTabSz="905255">
                <a:spcBef>
                  <a:spcPts val="400"/>
                </a:spcBef>
                <a:tabLst>
                  <a:tab pos="444500" algn="l"/>
                  <a:tab pos="1003300" algn="l"/>
                  <a:tab pos="1460500" algn="l"/>
                  <a:tab pos="1905000" algn="l"/>
                  <a:tab pos="2362200" algn="l"/>
                </a:tabLst>
                <a:defRPr sz="1485" b="0">
                  <a:solidFill>
                    <a:srgbClr val="FFFFFF"/>
                  </a:solidFill>
                  <a:effectLst>
                    <a:outerShdw blurRad="37719" dist="37719" dir="2700000" rotWithShape="0">
                      <a:srgbClr val="000000"/>
                    </a:outerShdw>
                  </a:effectLst>
                  <a:latin typeface="+mn-lt"/>
                  <a:ea typeface="+mn-ea"/>
                  <a:cs typeface="+mn-cs"/>
                  <a:sym typeface="Arial"/>
                </a:defRPr>
              </a:lvl1pPr>
            </a:lstStyle>
            <a:p>
              <a:r>
                <a:t>Clutch</a:t>
              </a:r>
            </a:p>
          </p:txBody>
        </p:sp>
        <p:sp>
          <p:nvSpPr>
            <p:cNvPr id="1286" name="Rectangle 3"/>
            <p:cNvSpPr txBox="1"/>
            <p:nvPr/>
          </p:nvSpPr>
          <p:spPr>
            <a:xfrm>
              <a:off x="3413148" y="440746"/>
              <a:ext cx="754293" cy="55168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defTabSz="740663">
                <a:spcBef>
                  <a:spcPts val="300"/>
                </a:spcBef>
                <a:tabLst>
                  <a:tab pos="355600" algn="l"/>
                  <a:tab pos="825500" algn="l"/>
                  <a:tab pos="1193800" algn="l"/>
                  <a:tab pos="1562100" algn="l"/>
                  <a:tab pos="1930400" algn="l"/>
                </a:tabLst>
                <a:defRPr sz="1215" b="0">
                  <a:solidFill>
                    <a:srgbClr val="FFFFFF"/>
                  </a:solidFill>
                  <a:effectLst>
                    <a:outerShdw blurRad="30861" dist="30861" dir="2700000" rotWithShape="0">
                      <a:srgbClr val="000000"/>
                    </a:outerShdw>
                  </a:effectLst>
                  <a:latin typeface="+mn-lt"/>
                  <a:ea typeface="+mn-ea"/>
                  <a:cs typeface="+mn-cs"/>
                  <a:sym typeface="Arial"/>
                </a:defRPr>
              </a:pPr>
              <a:r>
                <a:t>Rear axle</a:t>
              </a:r>
            </a:p>
            <a:p>
              <a:pPr algn="ctr" defTabSz="740663">
                <a:spcBef>
                  <a:spcPts val="300"/>
                </a:spcBef>
                <a:tabLst>
                  <a:tab pos="355600" algn="l"/>
                  <a:tab pos="825500" algn="l"/>
                  <a:tab pos="1193800" algn="l"/>
                  <a:tab pos="1562100" algn="l"/>
                  <a:tab pos="1930400" algn="l"/>
                </a:tabLst>
                <a:defRPr sz="1215" b="0">
                  <a:solidFill>
                    <a:srgbClr val="FFFFFF"/>
                  </a:solidFill>
                  <a:effectLst>
                    <a:outerShdw blurRad="30861" dist="30861" dir="2700000" rotWithShape="0">
                      <a:srgbClr val="000000"/>
                    </a:outerShdw>
                  </a:effectLst>
                  <a:latin typeface="+mn-lt"/>
                  <a:ea typeface="+mn-ea"/>
                  <a:cs typeface="+mn-cs"/>
                  <a:sym typeface="Arial"/>
                </a:defRPr>
              </a:pPr>
              <a:r>
                <a:t>Housing</a:t>
              </a:r>
            </a:p>
          </p:txBody>
        </p:sp>
        <p:sp>
          <p:nvSpPr>
            <p:cNvPr id="1287" name="Line"/>
            <p:cNvSpPr/>
            <p:nvPr/>
          </p:nvSpPr>
          <p:spPr>
            <a:xfrm flipV="1">
              <a:off x="2107188" y="1297387"/>
              <a:ext cx="1" cy="215929"/>
            </a:xfrm>
            <a:prstGeom prst="line">
              <a:avLst/>
            </a:prstGeom>
            <a:noFill/>
            <a:ln w="25400" cap="flat">
              <a:solidFill>
                <a:srgbClr val="FFFFFF"/>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288" name="Line"/>
            <p:cNvSpPr/>
            <p:nvPr/>
          </p:nvSpPr>
          <p:spPr>
            <a:xfrm flipV="1">
              <a:off x="1450468" y="1510001"/>
              <a:ext cx="1" cy="247595"/>
            </a:xfrm>
            <a:prstGeom prst="line">
              <a:avLst/>
            </a:prstGeom>
            <a:noFill/>
            <a:ln w="25400" cap="flat">
              <a:solidFill>
                <a:srgbClr val="FFFFFF"/>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289" name="Line"/>
            <p:cNvSpPr/>
            <p:nvPr/>
          </p:nvSpPr>
          <p:spPr>
            <a:xfrm>
              <a:off x="2720983" y="574132"/>
              <a:ext cx="338867" cy="1"/>
            </a:xfrm>
            <a:prstGeom prst="line">
              <a:avLst/>
            </a:prstGeom>
            <a:noFill/>
            <a:ln w="25400" cap="flat">
              <a:solidFill>
                <a:srgbClr val="FFFFFF"/>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290" name="Line"/>
            <p:cNvSpPr/>
            <p:nvPr/>
          </p:nvSpPr>
          <p:spPr>
            <a:xfrm flipV="1">
              <a:off x="913123" y="1486007"/>
              <a:ext cx="208591" cy="208592"/>
            </a:xfrm>
            <a:prstGeom prst="line">
              <a:avLst/>
            </a:prstGeom>
            <a:noFill/>
            <a:ln w="25400" cap="flat">
              <a:solidFill>
                <a:srgbClr val="FFFFFF"/>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291" name="Line"/>
            <p:cNvSpPr/>
            <p:nvPr/>
          </p:nvSpPr>
          <p:spPr>
            <a:xfrm>
              <a:off x="2808588" y="986273"/>
              <a:ext cx="208591" cy="208591"/>
            </a:xfrm>
            <a:prstGeom prst="line">
              <a:avLst/>
            </a:prstGeom>
            <a:noFill/>
            <a:ln w="25400" cap="flat">
              <a:solidFill>
                <a:srgbClr val="FFFFFF"/>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292" name="Line"/>
            <p:cNvSpPr/>
            <p:nvPr/>
          </p:nvSpPr>
          <p:spPr>
            <a:xfrm flipH="1">
              <a:off x="3153247" y="574132"/>
              <a:ext cx="257653" cy="1"/>
            </a:xfrm>
            <a:prstGeom prst="line">
              <a:avLst/>
            </a:prstGeom>
            <a:noFill/>
            <a:ln w="25400" cap="flat">
              <a:solidFill>
                <a:srgbClr val="FFFFFF"/>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
        <p:nvSpPr>
          <p:cNvPr id="1294" name="Rectangle 3"/>
          <p:cNvSpPr txBox="1"/>
          <p:nvPr/>
        </p:nvSpPr>
        <p:spPr>
          <a:xfrm>
            <a:off x="101600" y="5229342"/>
            <a:ext cx="9891205" cy="130578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spcBef>
                <a:spcPts val="400"/>
              </a:spcBef>
              <a:tabLst>
                <a:tab pos="330200" algn="l"/>
                <a:tab pos="787400" algn="l"/>
                <a:tab pos="1473200" algn="l"/>
                <a:tab pos="1930400" algn="l"/>
                <a:tab pos="2387600" algn="l"/>
              </a:tabLst>
              <a:defRPr>
                <a:solidFill>
                  <a:srgbClr val="FBC901"/>
                </a:solidFill>
                <a:effectLst>
                  <a:outerShdw blurRad="38100" dist="38100" dir="2700000" rotWithShape="0">
                    <a:srgbClr val="000000"/>
                  </a:outerShdw>
                </a:effectLst>
                <a:latin typeface="+mn-lt"/>
                <a:ea typeface="+mn-ea"/>
                <a:cs typeface="+mn-cs"/>
                <a:sym typeface="Arial"/>
              </a:defRPr>
            </a:pPr>
            <a:r>
              <a:t>Simple gearboxes ALSO allow full-sized Plug-in Electric Vehicles (PEVs)</a:t>
            </a:r>
          </a:p>
          <a:p>
            <a:pPr>
              <a:spcBef>
                <a:spcPts val="400"/>
              </a:spcBef>
              <a:tabLst>
                <a:tab pos="330200" algn="l"/>
                <a:tab pos="787400" algn="l"/>
                <a:tab pos="1473200" algn="l"/>
                <a:tab pos="1930400" algn="l"/>
                <a:tab pos="2387600" algn="l"/>
              </a:tabLst>
              <a:defRPr sz="700" b="0">
                <a:solidFill>
                  <a:srgbClr val="FBC901"/>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30200" algn="l"/>
                <a:tab pos="787400" algn="l"/>
                <a:tab pos="1473200" algn="l"/>
                <a:tab pos="1930400" algn="l"/>
                <a:tab pos="2387600" algn="l"/>
              </a:tabLst>
              <a:defRPr b="0">
                <a:solidFill>
                  <a:srgbClr val="FBC901"/>
                </a:solidFill>
                <a:effectLst>
                  <a:outerShdw blurRad="38100" dist="38100" dir="2700000" rotWithShape="0">
                    <a:srgbClr val="000000"/>
                  </a:outerShdw>
                </a:effectLst>
                <a:latin typeface="+mn-lt"/>
                <a:ea typeface="+mn-ea"/>
                <a:cs typeface="+mn-cs"/>
                <a:sym typeface="Arial"/>
              </a:defRPr>
            </a:pPr>
            <a:r>
              <a:t>	</a:t>
            </a:r>
            <a:r>
              <a:rPr b="1"/>
              <a:t>to move effectively and efficiently over their entire range of speeds,</a:t>
            </a:r>
          </a:p>
          <a:p>
            <a:pPr>
              <a:spcBef>
                <a:spcPts val="400"/>
              </a:spcBef>
              <a:tabLst>
                <a:tab pos="330200" algn="l"/>
                <a:tab pos="787400" algn="l"/>
                <a:tab pos="1473200" algn="l"/>
                <a:tab pos="1930400" algn="l"/>
                <a:tab pos="2387600" algn="l"/>
              </a:tabLst>
              <a:defRPr sz="600">
                <a:solidFill>
                  <a:srgbClr val="FBC901"/>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30200" algn="l"/>
                <a:tab pos="787400" algn="l"/>
                <a:tab pos="1473200" algn="l"/>
                <a:tab pos="1930400" algn="l"/>
                <a:tab pos="2387600" algn="l"/>
              </a:tabLst>
              <a:defRPr>
                <a:solidFill>
                  <a:srgbClr val="FBC901"/>
                </a:solidFill>
                <a:effectLst>
                  <a:outerShdw blurRad="38100" dist="38100" dir="2700000" rotWithShape="0">
                    <a:srgbClr val="000000"/>
                  </a:outerShdw>
                </a:effectLst>
                <a:latin typeface="+mn-lt"/>
                <a:ea typeface="+mn-ea"/>
                <a:cs typeface="+mn-cs"/>
                <a:sym typeface="Arial"/>
              </a:defRPr>
            </a:pPr>
            <a:r>
              <a:t>		BECAUSE of the unique power &amp; torque characteristics of electric motors:</a:t>
            </a:r>
          </a:p>
        </p:txBody>
      </p:sp>
      <p:sp>
        <p:nvSpPr>
          <p:cNvPr id="1295" name="VS."/>
          <p:cNvSpPr txBox="1"/>
          <p:nvPr/>
        </p:nvSpPr>
        <p:spPr>
          <a:xfrm>
            <a:off x="4405189" y="3826043"/>
            <a:ext cx="532903" cy="37084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FFFF"/>
                </a:solidFill>
              </a:defRPr>
            </a:lvl1pPr>
          </a:lstStyle>
          <a:p>
            <a:r>
              <a:t>VS.</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 name="Rectangle 5"/>
          <p:cNvSpPr txBox="1"/>
          <p:nvPr/>
        </p:nvSpPr>
        <p:spPr>
          <a:xfrm>
            <a:off x="6534497" y="3752968"/>
            <a:ext cx="2514898" cy="6198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https://theconversation.com/heres-why-electric-cars-have-plenty-of-grunt-oomph-and-torque-115356</a:t>
            </a:r>
          </a:p>
        </p:txBody>
      </p:sp>
      <p:sp>
        <p:nvSpPr>
          <p:cNvPr id="1298" name="Rectangle 2"/>
          <p:cNvSpPr txBox="1">
            <a:spLocks noGrp="1"/>
          </p:cNvSpPr>
          <p:nvPr>
            <p:ph type="title"/>
          </p:nvPr>
        </p:nvSpPr>
        <p:spPr>
          <a:xfrm>
            <a:off x="304800" y="50799"/>
            <a:ext cx="8534400" cy="455149"/>
          </a:xfrm>
          <a:prstGeom prst="rect">
            <a:avLst/>
          </a:prstGeom>
        </p:spPr>
        <p:txBody>
          <a:bodyPr/>
          <a:lstStyle/>
          <a:p>
            <a:r>
              <a:t>Motor &amp; Engine Torque and Power Curves:</a:t>
            </a:r>
          </a:p>
        </p:txBody>
      </p:sp>
      <p:sp>
        <p:nvSpPr>
          <p:cNvPr id="1299" name="Rectangle 3"/>
          <p:cNvSpPr txBox="1">
            <a:spLocks noGrp="1"/>
          </p:cNvSpPr>
          <p:nvPr>
            <p:ph type="body" sz="half" idx="1"/>
          </p:nvPr>
        </p:nvSpPr>
        <p:spPr>
          <a:xfrm>
            <a:off x="114300" y="592106"/>
            <a:ext cx="9027270" cy="2235255"/>
          </a:xfrm>
          <a:prstGeom prst="rect">
            <a:avLst/>
          </a:prstGeom>
        </p:spPr>
        <p:txBody>
          <a:bodyPr/>
          <a:lstStyle/>
          <a:p>
            <a:pPr>
              <a:tabLst>
                <a:tab pos="444500" algn="l"/>
                <a:tab pos="1016000" algn="l"/>
                <a:tab pos="1473200" algn="l"/>
                <a:tab pos="1930400" algn="l"/>
                <a:tab pos="2387600" algn="l"/>
              </a:tabLst>
            </a:pPr>
            <a:r>
              <a:t>These, also called </a:t>
            </a:r>
            <a:r>
              <a:rPr b="1"/>
              <a:t>Torque Bands</a:t>
            </a:r>
            <a:r>
              <a:t> &amp; </a:t>
            </a:r>
            <a:r>
              <a:rPr b="1"/>
              <a:t>Power Bands</a:t>
            </a:r>
            <a:r>
              <a:t>, describe the</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	</a:t>
            </a:r>
            <a:r>
              <a:rPr b="1"/>
              <a:t>Maximum</a:t>
            </a:r>
            <a:r>
              <a:t> Torque &amp; </a:t>
            </a:r>
            <a:r>
              <a:rPr b="1"/>
              <a:t>Maximum</a:t>
            </a:r>
            <a:r>
              <a:t> Power that can be delivered at a specific RPM</a:t>
            </a:r>
          </a:p>
          <a:p>
            <a:pPr>
              <a:tabLst>
                <a:tab pos="444500" algn="l"/>
                <a:tab pos="1016000" algn="l"/>
                <a:tab pos="1473200" algn="l"/>
                <a:tab pos="1930400" algn="l"/>
                <a:tab pos="2387600" algn="l"/>
              </a:tabLst>
              <a:defRPr sz="900"/>
            </a:pPr>
            <a:endParaRPr/>
          </a:p>
          <a:p>
            <a:pPr>
              <a:tabLst>
                <a:tab pos="444500" algn="l"/>
                <a:tab pos="1016000" algn="l"/>
                <a:tab pos="1473200" algn="l"/>
                <a:tab pos="1930400" algn="l"/>
                <a:tab pos="2387600" algn="l"/>
              </a:tabLst>
            </a:pPr>
            <a:r>
              <a:t>A lightly loaded electric motor transfers from its battery far less than Power</a:t>
            </a:r>
            <a:r>
              <a:rPr b="1" baseline="-5999"/>
              <a:t>max</a:t>
            </a:r>
            <a:endParaRPr b="1"/>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But as the load increases, more power is transferred, and the motor </a:t>
            </a:r>
            <a:r>
              <a:rPr b="1"/>
              <a:t>maintains</a:t>
            </a:r>
            <a:r>
              <a:t> speed</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	Only as it approaches Power</a:t>
            </a:r>
            <a:r>
              <a:rPr baseline="-5999"/>
              <a:t>max</a:t>
            </a:r>
            <a:r>
              <a:t> does the motor begin to bog down, loosing speed</a:t>
            </a:r>
          </a:p>
        </p:txBody>
      </p:sp>
      <p:pic>
        <p:nvPicPr>
          <p:cNvPr id="1300" name="file-20190414-76843-99pwbb copy.gif" descr="file-20190414-76843-99pwbb copy.gif"/>
          <p:cNvPicPr>
            <a:picLocks noChangeAspect="1"/>
          </p:cNvPicPr>
          <p:nvPr/>
        </p:nvPicPr>
        <p:blipFill>
          <a:blip r:embed="rId2"/>
          <a:stretch>
            <a:fillRect/>
          </a:stretch>
        </p:blipFill>
        <p:spPr>
          <a:xfrm>
            <a:off x="2709288" y="2945268"/>
            <a:ext cx="3725424" cy="2235255"/>
          </a:xfrm>
          <a:prstGeom prst="rect">
            <a:avLst/>
          </a:prstGeom>
          <a:ln w="12700">
            <a:miter lim="400000"/>
          </a:ln>
        </p:spPr>
      </p:pic>
      <p:sp>
        <p:nvSpPr>
          <p:cNvPr id="1301" name="Rectangle 3"/>
          <p:cNvSpPr txBox="1"/>
          <p:nvPr/>
        </p:nvSpPr>
        <p:spPr>
          <a:xfrm>
            <a:off x="20265" y="5298431"/>
            <a:ext cx="9103470" cy="126603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gn="ctr">
              <a:spcBef>
                <a:spcPts val="400"/>
              </a:spcBef>
              <a:tabLst>
                <a:tab pos="444500" algn="l"/>
                <a:tab pos="1016000" algn="l"/>
                <a:tab pos="1473200" algn="l"/>
                <a:tab pos="1930400" algn="l"/>
                <a:tab pos="2387600" algn="l"/>
              </a:tabLst>
              <a:defRPr b="0">
                <a:solidFill>
                  <a:srgbClr val="FBC901"/>
                </a:solidFill>
                <a:effectLst>
                  <a:outerShdw blurRad="38100" dist="38100" dir="2700000" rotWithShape="0">
                    <a:srgbClr val="000000"/>
                  </a:outerShdw>
                </a:effectLst>
                <a:latin typeface="+mn-lt"/>
                <a:ea typeface="+mn-ea"/>
                <a:cs typeface="+mn-cs"/>
                <a:sym typeface="Arial"/>
              </a:defRPr>
            </a:pPr>
            <a:r>
              <a:t>But the most remarkable thing about electric motors?  </a:t>
            </a:r>
          </a:p>
          <a:p>
            <a:pPr algn="ctr">
              <a:spcBef>
                <a:spcPts val="400"/>
              </a:spcBef>
              <a:tabLst>
                <a:tab pos="444500" algn="l"/>
                <a:tab pos="1016000" algn="l"/>
                <a:tab pos="1473200" algn="l"/>
                <a:tab pos="1930400" algn="l"/>
                <a:tab pos="2387600" algn="l"/>
              </a:tabLst>
              <a:defRPr sz="500" b="0">
                <a:solidFill>
                  <a:srgbClr val="FBC901"/>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b="0">
                <a:solidFill>
                  <a:srgbClr val="FBC901"/>
                </a:solidFill>
                <a:effectLst>
                  <a:outerShdw blurRad="38100" dist="38100" dir="2700000" rotWithShape="0">
                    <a:srgbClr val="000000"/>
                  </a:outerShdw>
                </a:effectLst>
                <a:latin typeface="+mn-lt"/>
                <a:ea typeface="+mn-ea"/>
                <a:cs typeface="+mn-cs"/>
                <a:sym typeface="Arial"/>
              </a:defRPr>
            </a:pPr>
            <a:r>
              <a:rPr b="1"/>
              <a:t>Electric motors deliver high torque starting at even low speeds</a:t>
            </a:r>
          </a:p>
          <a:p>
            <a:pPr algn="ctr">
              <a:spcBef>
                <a:spcPts val="400"/>
              </a:spcBef>
              <a:tabLst>
                <a:tab pos="444500" algn="l"/>
                <a:tab pos="1016000" algn="l"/>
                <a:tab pos="1473200" algn="l"/>
                <a:tab pos="1930400" algn="l"/>
                <a:tab pos="2387600" algn="l"/>
              </a:tabLst>
              <a:defRPr sz="500" b="0">
                <a:solidFill>
                  <a:srgbClr val="FBC901"/>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b="0">
                <a:solidFill>
                  <a:srgbClr val="FBC901"/>
                </a:solidFill>
                <a:effectLst>
                  <a:outerShdw blurRad="38100" dist="38100" dir="2700000" rotWithShape="0">
                    <a:srgbClr val="000000"/>
                  </a:outerShdw>
                </a:effectLst>
                <a:latin typeface="+mn-lt"/>
                <a:ea typeface="+mn-ea"/>
                <a:cs typeface="+mn-cs"/>
                <a:sym typeface="Arial"/>
              </a:defRPr>
            </a:pPr>
            <a:r>
              <a:t>And with a fixed gearbox can push </a:t>
            </a:r>
            <a:r>
              <a:rPr b="1"/>
              <a:t>toy cars &amp; PEVs</a:t>
            </a:r>
            <a:r>
              <a:t> over their </a:t>
            </a:r>
            <a:r>
              <a:rPr b="1"/>
              <a:t>FULL SPEED RANGE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3" name="Rectangle 5"/>
          <p:cNvSpPr txBox="1"/>
          <p:nvPr/>
        </p:nvSpPr>
        <p:spPr>
          <a:xfrm>
            <a:off x="126206" y="6546120"/>
            <a:ext cx="8999389"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Figure derived from: https://theconversation.com/heres-why-electric-cars-have-plenty-of-grunt-oomph-and-torque-115356</a:t>
            </a:r>
          </a:p>
        </p:txBody>
      </p:sp>
      <p:sp>
        <p:nvSpPr>
          <p:cNvPr id="1304" name="Rectangle 2"/>
          <p:cNvSpPr txBox="1">
            <a:spLocks noGrp="1"/>
          </p:cNvSpPr>
          <p:nvPr>
            <p:ph type="title"/>
          </p:nvPr>
        </p:nvSpPr>
        <p:spPr>
          <a:xfrm>
            <a:off x="304800" y="12699"/>
            <a:ext cx="8534400" cy="455149"/>
          </a:xfrm>
          <a:prstGeom prst="rect">
            <a:avLst/>
          </a:prstGeom>
        </p:spPr>
        <p:txBody>
          <a:bodyPr/>
          <a:lstStyle/>
          <a:p>
            <a:r>
              <a:t>But Internal Combustion Engines behave very differently:</a:t>
            </a:r>
          </a:p>
        </p:txBody>
      </p:sp>
      <p:sp>
        <p:nvSpPr>
          <p:cNvPr id="1305" name="Rectangle 3"/>
          <p:cNvSpPr txBox="1">
            <a:spLocks noGrp="1"/>
          </p:cNvSpPr>
          <p:nvPr>
            <p:ph type="body" sz="quarter" idx="1"/>
          </p:nvPr>
        </p:nvSpPr>
        <p:spPr>
          <a:xfrm>
            <a:off x="203200" y="579406"/>
            <a:ext cx="8534400" cy="455148"/>
          </a:xfrm>
          <a:prstGeom prst="rect">
            <a:avLst/>
          </a:prstGeom>
        </p:spPr>
        <p:txBody>
          <a:bodyPr/>
          <a:lstStyle>
            <a:lvl1pPr>
              <a:tabLst>
                <a:tab pos="444500" algn="l"/>
                <a:tab pos="1016000" algn="l"/>
                <a:tab pos="1473200" algn="l"/>
                <a:tab pos="1930400" algn="l"/>
                <a:tab pos="2387600" algn="l"/>
              </a:tabLst>
              <a:defRPr b="1"/>
            </a:lvl1pPr>
          </a:lstStyle>
          <a:p>
            <a:r>
              <a:t>Their Torque limits fall off sharply at both LOW and HIGH rotational speeds:</a:t>
            </a:r>
          </a:p>
        </p:txBody>
      </p:sp>
      <p:pic>
        <p:nvPicPr>
          <p:cNvPr id="1306" name="file-20190414-76843-15kch50 copy.gif" descr="file-20190414-76843-15kch50 copy.gif"/>
          <p:cNvPicPr>
            <a:picLocks noChangeAspect="1"/>
          </p:cNvPicPr>
          <p:nvPr/>
        </p:nvPicPr>
        <p:blipFill>
          <a:blip r:embed="rId2"/>
          <a:srcRect l="806" t="893" r="1319" b="893"/>
          <a:stretch>
            <a:fillRect/>
          </a:stretch>
        </p:blipFill>
        <p:spPr>
          <a:xfrm>
            <a:off x="2713831" y="1025235"/>
            <a:ext cx="3716290" cy="2310693"/>
          </a:xfrm>
          <a:prstGeom prst="rect">
            <a:avLst/>
          </a:prstGeom>
          <a:ln w="12700">
            <a:miter lim="400000"/>
          </a:ln>
        </p:spPr>
      </p:pic>
      <p:sp>
        <p:nvSpPr>
          <p:cNvPr id="1307" name="Rectangle 3"/>
          <p:cNvSpPr txBox="1"/>
          <p:nvPr/>
        </p:nvSpPr>
        <p:spPr>
          <a:xfrm>
            <a:off x="84832" y="3467763"/>
            <a:ext cx="8898136" cy="292103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Thus, to produce high torque (which is essential for strong acceleration)</a:t>
            </a:r>
          </a:p>
          <a:p>
            <a:pP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this particular ICE would have to be turning at ~ </a:t>
            </a:r>
            <a:r>
              <a:rPr b="1"/>
              <a:t>1750-5000 RPM</a:t>
            </a:r>
          </a:p>
          <a:p>
            <a:pPr>
              <a:spcBef>
                <a:spcPts val="400"/>
              </a:spcBef>
              <a:tabLst>
                <a:tab pos="444500" algn="l"/>
                <a:tab pos="1016000" algn="l"/>
                <a:tab pos="1473200" algn="l"/>
                <a:tab pos="1930400" algn="l"/>
                <a:tab pos="23876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The car would hardly accelerate (or stall out) if you tried starting well below 1750 RPM</a:t>
            </a:r>
          </a:p>
          <a:p>
            <a:pPr>
              <a:spcBef>
                <a:spcPts val="400"/>
              </a:spcBef>
              <a:tabLst>
                <a:tab pos="444500" algn="l"/>
                <a:tab pos="1016000" algn="l"/>
                <a:tab pos="1473200" algn="l"/>
                <a:tab pos="1930400" algn="l"/>
                <a:tab pos="23876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Which is why you instead first "rev" an ICE before manually engaging 1st gear</a:t>
            </a:r>
          </a:p>
          <a:p>
            <a:pPr>
              <a:spcBef>
                <a:spcPts val="400"/>
              </a:spcBef>
              <a:tabLst>
                <a:tab pos="444500" algn="l"/>
                <a:tab pos="1016000" algn="l"/>
                <a:tab pos="1473200" algn="l"/>
                <a:tab pos="1930400" algn="l"/>
                <a:tab pos="23876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And in any gear, if you "over-revved" (to over 5000 RPM) acceleration would fall off</a:t>
            </a:r>
          </a:p>
          <a:p>
            <a:pPr>
              <a:spcBef>
                <a:spcPts val="400"/>
              </a:spcBef>
              <a:tabLst>
                <a:tab pos="444500" algn="l"/>
                <a:tab pos="1016000" algn="l"/>
                <a:tab pos="1473200" algn="l"/>
                <a:tab pos="1930400" algn="l"/>
                <a:tab pos="2387600" algn="l"/>
              </a:tabLst>
              <a:defRPr sz="900" b="0">
                <a:solidFill>
                  <a:srgbClr val="FFFFFF"/>
                </a:solidFill>
                <a:effectLst>
                  <a:outerShdw blurRad="38100" dist="38100" dir="2700000" rotWithShape="0">
                    <a:srgbClr val="000000"/>
                  </a:outerShdw>
                </a:effectLst>
                <a:latin typeface="+mn-lt"/>
                <a:ea typeface="+mn-ea"/>
                <a:cs typeface="+mn-cs"/>
                <a:sym typeface="Arial"/>
              </a:defRPr>
            </a:pPr>
            <a:endParaRPr/>
          </a:p>
          <a:p>
            <a:pPr algn="ctr">
              <a:spcBef>
                <a:spcPts val="400"/>
              </a:spcBef>
              <a:tabLst>
                <a:tab pos="444500" algn="l"/>
                <a:tab pos="1016000" algn="l"/>
                <a:tab pos="1473200" algn="l"/>
                <a:tab pos="1930400" algn="l"/>
                <a:tab pos="2387600" algn="l"/>
              </a:tabLst>
              <a:defRPr b="0">
                <a:solidFill>
                  <a:srgbClr val="FBC901"/>
                </a:solidFill>
                <a:effectLst>
                  <a:outerShdw blurRad="38100" dist="38100" dir="2700000" rotWithShape="0">
                    <a:srgbClr val="000000"/>
                  </a:outerShdw>
                </a:effectLst>
                <a:latin typeface="+mn-lt"/>
                <a:ea typeface="+mn-ea"/>
                <a:cs typeface="+mn-cs"/>
                <a:sym typeface="Arial"/>
              </a:defRPr>
            </a:pPr>
            <a:r>
              <a:t>That's a VERY narrow effective speed range: spanning a ratio of only ~ 3 to 1</a:t>
            </a:r>
          </a:p>
        </p:txBody>
      </p:sp>
      <p:sp>
        <p:nvSpPr>
          <p:cNvPr id="1308" name="Rectangle 5"/>
          <p:cNvSpPr txBox="1"/>
          <p:nvPr/>
        </p:nvSpPr>
        <p:spPr>
          <a:xfrm>
            <a:off x="6509097" y="1870611"/>
            <a:ext cx="2514898" cy="6198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https://theconversation.com/heres-why-electric-cars-have-plenty-of-grunt-oomph-and-torque-115356</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 name="Rectangle 2"/>
          <p:cNvSpPr txBox="1">
            <a:spLocks noGrp="1"/>
          </p:cNvSpPr>
          <p:nvPr>
            <p:ph type="title"/>
          </p:nvPr>
        </p:nvSpPr>
        <p:spPr>
          <a:xfrm>
            <a:off x="314870" y="63499"/>
            <a:ext cx="8534401" cy="455149"/>
          </a:xfrm>
          <a:prstGeom prst="rect">
            <a:avLst/>
          </a:prstGeom>
        </p:spPr>
        <p:txBody>
          <a:bodyPr/>
          <a:lstStyle/>
          <a:p>
            <a:r>
              <a:rPr b="1"/>
              <a:t>WHY </a:t>
            </a:r>
            <a:r>
              <a:t>are ICE's </a:t>
            </a:r>
            <a:r>
              <a:rPr b="1"/>
              <a:t>so very poor </a:t>
            </a:r>
            <a:r>
              <a:t>at low &amp; high speeds?</a:t>
            </a:r>
          </a:p>
        </p:txBody>
      </p:sp>
      <p:sp>
        <p:nvSpPr>
          <p:cNvPr id="1311" name="Rectangle 3"/>
          <p:cNvSpPr txBox="1">
            <a:spLocks noGrp="1"/>
          </p:cNvSpPr>
          <p:nvPr>
            <p:ph type="body" idx="1"/>
          </p:nvPr>
        </p:nvSpPr>
        <p:spPr>
          <a:xfrm>
            <a:off x="76844" y="829437"/>
            <a:ext cx="9010453" cy="5199126"/>
          </a:xfrm>
          <a:prstGeom prst="rect">
            <a:avLst/>
          </a:prstGeom>
        </p:spPr>
        <p:txBody>
          <a:bodyPr/>
          <a:lstStyle/>
          <a:p>
            <a:pPr>
              <a:tabLst>
                <a:tab pos="444500" algn="l"/>
                <a:tab pos="1016000" algn="l"/>
                <a:tab pos="1473200" algn="l"/>
                <a:tab pos="1930400" algn="l"/>
                <a:tab pos="2387600" algn="l"/>
              </a:tabLst>
            </a:pPr>
            <a:r>
              <a:t>An </a:t>
            </a:r>
            <a:r>
              <a:rPr b="1"/>
              <a:t>electric motor </a:t>
            </a:r>
            <a:r>
              <a:t>rotating at very low speeds maintains Torque </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	by just sucking more Power from its battery (i.e., by drawing more current)</a:t>
            </a:r>
          </a:p>
          <a:p>
            <a:pPr>
              <a:tabLst>
                <a:tab pos="444500" algn="l"/>
                <a:tab pos="1016000" algn="l"/>
                <a:tab pos="1473200" algn="l"/>
                <a:tab pos="1930400" algn="l"/>
                <a:tab pos="2387600" algn="l"/>
              </a:tabLst>
              <a:defRPr sz="1100"/>
            </a:pPr>
            <a:endParaRPr/>
          </a:p>
          <a:p>
            <a:pPr>
              <a:tabLst>
                <a:tab pos="444500" algn="l"/>
                <a:tab pos="1016000" algn="l"/>
                <a:tab pos="1473200" algn="l"/>
                <a:tab pos="1930400" algn="l"/>
                <a:tab pos="2387600" algn="l"/>
              </a:tabLst>
              <a:defRPr>
                <a:solidFill>
                  <a:srgbClr val="FBC901"/>
                </a:solidFill>
              </a:defRPr>
            </a:pPr>
            <a:r>
              <a:t>But at </a:t>
            </a:r>
            <a:r>
              <a:rPr b="1"/>
              <a:t>low speeds</a:t>
            </a:r>
            <a:r>
              <a:t> the bursts of combustion inside an </a:t>
            </a:r>
            <a:r>
              <a:rPr b="1"/>
              <a:t>ICE</a:t>
            </a:r>
            <a:r>
              <a:t> are fewer and farther apart,</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	being mechanically limited to one combustion per two now very slow revolutions</a:t>
            </a:r>
          </a:p>
          <a:p>
            <a:pPr>
              <a:tabLst>
                <a:tab pos="444500" algn="l"/>
                <a:tab pos="1016000" algn="l"/>
                <a:tab pos="1473200" algn="l"/>
                <a:tab pos="1930400" algn="l"/>
                <a:tab pos="2387600" algn="l"/>
              </a:tabLst>
              <a:defRPr sz="1100"/>
            </a:pPr>
            <a:endParaRPr/>
          </a:p>
          <a:p>
            <a:pPr>
              <a:tabLst>
                <a:tab pos="444500" algn="l"/>
                <a:tab pos="1016000" algn="l"/>
                <a:tab pos="1473200" algn="l"/>
                <a:tab pos="1930400" algn="l"/>
                <a:tab pos="2387600" algn="l"/>
              </a:tabLst>
            </a:pPr>
            <a:r>
              <a:t>And power can only be mildly increased by adding more fuel per combustion,</a:t>
            </a:r>
          </a:p>
          <a:p>
            <a:pPr>
              <a:tabLst>
                <a:tab pos="444500" algn="l"/>
                <a:tab pos="1016000" algn="l"/>
                <a:tab pos="1473200" algn="l"/>
                <a:tab pos="1930400" algn="l"/>
                <a:tab pos="2387600" algn="l"/>
              </a:tabLst>
              <a:defRPr sz="600"/>
            </a:pPr>
            <a:endParaRPr/>
          </a:p>
          <a:p>
            <a:pPr>
              <a:tabLst>
                <a:tab pos="444500" algn="l"/>
                <a:tab pos="1016000" algn="l"/>
                <a:tab pos="1473200" algn="l"/>
                <a:tab pos="1930400" algn="l"/>
                <a:tab pos="2387600" algn="l"/>
              </a:tabLst>
            </a:pPr>
            <a:r>
              <a:t>	because combustion intensity is soon limited by the O</a:t>
            </a:r>
            <a:r>
              <a:rPr baseline="-5999"/>
              <a:t>2</a:t>
            </a:r>
            <a:r>
              <a:t> available within the cylinder</a:t>
            </a:r>
          </a:p>
          <a:p>
            <a:pPr>
              <a:tabLst>
                <a:tab pos="444500" algn="l"/>
                <a:tab pos="1016000" algn="l"/>
                <a:tab pos="1473200" algn="l"/>
                <a:tab pos="1930400" algn="l"/>
                <a:tab pos="2387600" algn="l"/>
              </a:tabLst>
              <a:defRPr sz="1100">
                <a:solidFill>
                  <a:srgbClr val="FBC901"/>
                </a:solidFill>
              </a:defRPr>
            </a:pPr>
            <a:endParaRPr/>
          </a:p>
          <a:p>
            <a:pPr>
              <a:tabLst>
                <a:tab pos="444500" algn="l"/>
                <a:tab pos="1016000" algn="l"/>
                <a:tab pos="1473200" algn="l"/>
                <a:tab pos="1930400" algn="l"/>
                <a:tab pos="2387600" algn="l"/>
              </a:tabLst>
              <a:defRPr>
                <a:solidFill>
                  <a:srgbClr val="FBC901"/>
                </a:solidFill>
              </a:defRPr>
            </a:pPr>
            <a:r>
              <a:t>Whereas at </a:t>
            </a:r>
            <a:r>
              <a:rPr b="1"/>
              <a:t>very high speeds</a:t>
            </a:r>
            <a:r>
              <a:t> an </a:t>
            </a:r>
            <a:r>
              <a:rPr b="1"/>
              <a:t>ICE</a:t>
            </a:r>
            <a:r>
              <a:t> effectively begins to "trip over its own feet"</a:t>
            </a:r>
          </a:p>
          <a:p>
            <a:pPr>
              <a:tabLst>
                <a:tab pos="444500" algn="l"/>
                <a:tab pos="1016000" algn="l"/>
                <a:tab pos="1473200" algn="l"/>
                <a:tab pos="1930400" algn="l"/>
                <a:tab pos="2387600" algn="l"/>
              </a:tabLst>
              <a:defRPr sz="600"/>
            </a:pPr>
            <a:endParaRPr/>
          </a:p>
          <a:p>
            <a:pPr>
              <a:tabLst>
                <a:tab pos="444500" algn="l"/>
                <a:tab pos="1016000" algn="l"/>
                <a:tab pos="1473200" algn="l"/>
                <a:tab pos="1930400" algn="l"/>
                <a:tab pos="2387600" algn="l"/>
              </a:tabLst>
            </a:pPr>
            <a:r>
              <a:t>	Because engine strokes then occur so quickly that </a:t>
            </a:r>
          </a:p>
          <a:p>
            <a:pPr>
              <a:tabLst>
                <a:tab pos="444500" algn="l"/>
                <a:tab pos="1016000" algn="l"/>
                <a:tab pos="1473200" algn="l"/>
                <a:tab pos="1930400" algn="l"/>
                <a:tab pos="2387600" algn="l"/>
              </a:tabLst>
              <a:defRPr sz="600"/>
            </a:pPr>
            <a:endParaRPr/>
          </a:p>
          <a:p>
            <a:pPr>
              <a:tabLst>
                <a:tab pos="444500" algn="l"/>
                <a:tab pos="1016000" algn="l"/>
                <a:tab pos="1473200" algn="l"/>
                <a:tab pos="1930400" algn="l"/>
                <a:tab pos="2387600" algn="l"/>
              </a:tabLst>
            </a:pPr>
            <a:r>
              <a:t>		a diminishing amount of air flows into the cylinder during Stroke 1</a:t>
            </a:r>
          </a:p>
          <a:p>
            <a:pPr>
              <a:tabLst>
                <a:tab pos="444500" algn="l"/>
                <a:tab pos="1016000" algn="l"/>
                <a:tab pos="1473200" algn="l"/>
                <a:tab pos="1930400" algn="l"/>
                <a:tab pos="2387600" algn="l"/>
              </a:tabLst>
              <a:defRPr sz="600"/>
            </a:pPr>
            <a:endParaRPr/>
          </a:p>
          <a:p>
            <a:pPr>
              <a:tabLst>
                <a:tab pos="444500" algn="l"/>
                <a:tab pos="1016000" algn="l"/>
                <a:tab pos="1473200" algn="l"/>
                <a:tab pos="1930400" algn="l"/>
                <a:tab pos="2387600" algn="l"/>
              </a:tabLst>
            </a:pPr>
            <a:r>
              <a:t>			and combustion can continue through Stroke 3 and right on into Stroke 4</a:t>
            </a:r>
          </a:p>
          <a:p>
            <a:pPr marL="0" lvl="3" indent="1577339">
              <a:buSzTx/>
              <a:buNone/>
              <a:tabLst>
                <a:tab pos="444500" algn="l"/>
                <a:tab pos="1016000" algn="l"/>
                <a:tab pos="1473200" algn="l"/>
                <a:tab pos="1930400" algn="l"/>
                <a:tab pos="2387600" algn="l"/>
              </a:tabLst>
              <a:defRPr sz="600"/>
            </a:pPr>
            <a:endParaRPr/>
          </a:p>
          <a:p>
            <a:pPr>
              <a:tabLst>
                <a:tab pos="444500" algn="l"/>
                <a:tab pos="1016000" algn="l"/>
                <a:tab pos="1473200" algn="l"/>
                <a:tab pos="1930400" algn="l"/>
                <a:tab pos="2387600" algn="l"/>
              </a:tabLst>
            </a:pPr>
            <a:r>
              <a:t>				allowing its late power to blow straight out of open exhaust valve(s)</a:t>
            </a:r>
          </a:p>
        </p:txBody>
      </p:sp>
      <p:sp>
        <p:nvSpPr>
          <p:cNvPr id="1312"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4" name="Rectangle 2"/>
          <p:cNvSpPr txBox="1">
            <a:spLocks noGrp="1"/>
          </p:cNvSpPr>
          <p:nvPr>
            <p:ph type="title"/>
          </p:nvPr>
        </p:nvSpPr>
        <p:spPr>
          <a:xfrm>
            <a:off x="109481" y="50799"/>
            <a:ext cx="8925038" cy="455149"/>
          </a:xfrm>
          <a:prstGeom prst="rect">
            <a:avLst/>
          </a:prstGeom>
        </p:spPr>
        <p:txBody>
          <a:bodyPr/>
          <a:lstStyle/>
          <a:p>
            <a:r>
              <a:t>What are the consequences? </a:t>
            </a:r>
          </a:p>
        </p:txBody>
      </p:sp>
      <p:sp>
        <p:nvSpPr>
          <p:cNvPr id="1315" name="Rectangle 3"/>
          <p:cNvSpPr txBox="1">
            <a:spLocks noGrp="1"/>
          </p:cNvSpPr>
          <p:nvPr>
            <p:ph type="body" idx="1"/>
          </p:nvPr>
        </p:nvSpPr>
        <p:spPr>
          <a:xfrm>
            <a:off x="119520" y="592106"/>
            <a:ext cx="8925038" cy="3769151"/>
          </a:xfrm>
          <a:prstGeom prst="rect">
            <a:avLst/>
          </a:prstGeom>
        </p:spPr>
        <p:txBody>
          <a:bodyPr/>
          <a:lstStyle/>
          <a:p>
            <a:pPr>
              <a:tabLst>
                <a:tab pos="444500" algn="l"/>
                <a:tab pos="1016000" algn="l"/>
                <a:tab pos="1473200" algn="l"/>
                <a:tab pos="1930400" algn="l"/>
                <a:tab pos="2387600" algn="l"/>
              </a:tabLst>
            </a:pPr>
            <a:r>
              <a:t>Well, we expect our ICE to power our vehicle from about 1 mph to at least 75 mph</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	Which is to say, for at least a 75X range in vehicle speed</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But the ICE has strong power and torque over a rotational speed range of only ~ 3X</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	Let's see:  3 x 3 x 3 x 3 = 81, which is just a bit above 75</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So to accelerate through our desired 1 to 75 mph vehicle speed range,</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	while keeping the ICE within its most effective 1 to 3 rotational speed range,</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		our ICE vehicle is going to need to switch between four different gear ratios</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Or, for better performance (keeping the ICE </a:t>
            </a:r>
            <a:r>
              <a:rPr b="1"/>
              <a:t>very near peak</a:t>
            </a:r>
            <a:r>
              <a:t> operation), 5 gear ratios</a:t>
            </a:r>
          </a:p>
        </p:txBody>
      </p:sp>
      <p:pic>
        <p:nvPicPr>
          <p:cNvPr id="1316" name="GWNN3D3.gif" descr="GWNN3D3.gif"/>
          <p:cNvPicPr>
            <a:picLocks/>
          </p:cNvPicPr>
          <p:nvPr/>
        </p:nvPicPr>
        <p:blipFill>
          <a:blip r:embed="rId2"/>
          <a:stretch>
            <a:fillRect/>
          </a:stretch>
        </p:blipFill>
        <p:spPr>
          <a:xfrm>
            <a:off x="3351270" y="4331151"/>
            <a:ext cx="2399645" cy="2455886"/>
          </a:xfrm>
          <a:prstGeom prst="rect">
            <a:avLst/>
          </a:prstGeom>
          <a:ln w="12700">
            <a:miter lim="400000"/>
          </a:ln>
        </p:spPr>
      </p:pic>
      <p:sp>
        <p:nvSpPr>
          <p:cNvPr id="1317" name="Rectangle 5"/>
          <p:cNvSpPr txBox="1"/>
          <p:nvPr/>
        </p:nvSpPr>
        <p:spPr>
          <a:xfrm>
            <a:off x="6107880" y="5915674"/>
            <a:ext cx="2673164"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lvl1pPr>
          </a:lstStyle>
          <a:p>
            <a:r>
              <a:t>https://imgur.com/r/gifs/GWNN3D3</a:t>
            </a:r>
          </a:p>
        </p:txBody>
      </p:sp>
      <p:sp>
        <p:nvSpPr>
          <p:cNvPr id="1318" name="Rectangle 3"/>
          <p:cNvSpPr txBox="1"/>
          <p:nvPr/>
        </p:nvSpPr>
        <p:spPr>
          <a:xfrm>
            <a:off x="6400552" y="5331520"/>
            <a:ext cx="2086368" cy="45514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a:t>
            </a:r>
            <a:r>
              <a:rPr b="1"/>
              <a:t>PgDn</a:t>
            </a:r>
            <a:r>
              <a:t> to animate)</a:t>
            </a:r>
          </a:p>
        </p:txBody>
      </p:sp>
      <p:sp>
        <p:nvSpPr>
          <p:cNvPr id="1319" name="Rectangle 3"/>
          <p:cNvSpPr txBox="1"/>
          <p:nvPr/>
        </p:nvSpPr>
        <p:spPr>
          <a:xfrm>
            <a:off x="126752" y="5096350"/>
            <a:ext cx="3036289" cy="111073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Leading to the common  </a:t>
            </a:r>
          </a:p>
          <a:p>
            <a:pPr algn="ct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ICE Manual Transmission</a:t>
            </a:r>
          </a:p>
          <a:p>
            <a:pPr algn="ct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rPr sz="1600"/>
              <a:t>("i" = net gear ratio)</a:t>
            </a:r>
            <a:r>
              <a:t>:</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 name="Rectangle 2"/>
          <p:cNvSpPr txBox="1">
            <a:spLocks noGrp="1"/>
          </p:cNvSpPr>
          <p:nvPr>
            <p:ph type="title"/>
          </p:nvPr>
        </p:nvSpPr>
        <p:spPr>
          <a:xfrm>
            <a:off x="304800" y="50799"/>
            <a:ext cx="8534400" cy="455149"/>
          </a:xfrm>
          <a:prstGeom prst="rect">
            <a:avLst/>
          </a:prstGeom>
        </p:spPr>
        <p:txBody>
          <a:bodyPr/>
          <a:lstStyle/>
          <a:p>
            <a:r>
              <a:t>But how might we </a:t>
            </a:r>
            <a:r>
              <a:rPr b="1"/>
              <a:t>now</a:t>
            </a:r>
            <a:r>
              <a:t> use ICEs even </a:t>
            </a:r>
            <a:r>
              <a:rPr b="1"/>
              <a:t>more </a:t>
            </a:r>
            <a:r>
              <a:t>effectively?</a:t>
            </a:r>
          </a:p>
        </p:txBody>
      </p:sp>
      <p:sp>
        <p:nvSpPr>
          <p:cNvPr id="1322" name="Rectangle 3"/>
          <p:cNvSpPr txBox="1">
            <a:spLocks noGrp="1"/>
          </p:cNvSpPr>
          <p:nvPr>
            <p:ph type="body" idx="1"/>
          </p:nvPr>
        </p:nvSpPr>
        <p:spPr>
          <a:xfrm>
            <a:off x="169688" y="573056"/>
            <a:ext cx="8804624" cy="2928835"/>
          </a:xfrm>
          <a:prstGeom prst="rect">
            <a:avLst/>
          </a:prstGeom>
        </p:spPr>
        <p:txBody>
          <a:bodyPr/>
          <a:lstStyle/>
          <a:p>
            <a:pPr>
              <a:tabLst>
                <a:tab pos="444500" algn="l"/>
                <a:tab pos="1016000" algn="l"/>
                <a:tab pos="1473200" algn="l"/>
                <a:tab pos="1930400" algn="l"/>
                <a:tab pos="2387600" algn="l"/>
              </a:tabLst>
              <a:defRPr b="1"/>
            </a:pPr>
            <a:r>
              <a:t>By using the ICE over an even narrower range of speed!</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	Speeds that, based on the peaks of its Torque, Power &amp; Fuel Efficiency curves</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 		allow for the most efficient yet customer-acceptable vehicle operation</a:t>
            </a:r>
          </a:p>
          <a:p>
            <a:pPr>
              <a:tabLst>
                <a:tab pos="444500" algn="l"/>
                <a:tab pos="1016000" algn="l"/>
                <a:tab pos="1473200" algn="l"/>
                <a:tab pos="1930400" algn="l"/>
                <a:tab pos="2387600" algn="l"/>
              </a:tabLst>
              <a:defRPr sz="1600"/>
            </a:pPr>
            <a:endParaRPr/>
          </a:p>
          <a:p>
            <a:pPr algn="ctr">
              <a:tabLst>
                <a:tab pos="444500" algn="l"/>
                <a:tab pos="1016000" algn="l"/>
                <a:tab pos="1473200" algn="l"/>
                <a:tab pos="1930400" algn="l"/>
                <a:tab pos="2387600" algn="l"/>
              </a:tabLst>
              <a:defRPr b="1"/>
            </a:pPr>
            <a:r>
              <a:t>Which could be done in a number of different ways:</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rPr b="1">
                <a:solidFill>
                  <a:srgbClr val="FBC901"/>
                </a:solidFill>
              </a:rPr>
              <a:t>Solution #1) ADD GEARS</a:t>
            </a:r>
            <a:r>
              <a:t> =&gt; more gear ratios =&gt; more transmission "speeds"</a:t>
            </a:r>
          </a:p>
          <a:p>
            <a:pPr>
              <a:tabLst>
                <a:tab pos="444500" algn="l"/>
                <a:tab pos="1016000" algn="l"/>
                <a:tab pos="1473200" algn="l"/>
                <a:tab pos="1930400" algn="l"/>
                <a:tab pos="2387600" algn="l"/>
              </a:tabLst>
              <a:defRPr sz="600"/>
            </a:pPr>
            <a:endParaRPr/>
          </a:p>
          <a:p>
            <a:pPr>
              <a:tabLst>
                <a:tab pos="444500" algn="l"/>
                <a:tab pos="1016000" algn="l"/>
                <a:tab pos="1473200" algn="l"/>
                <a:tab pos="1930400" algn="l"/>
                <a:tab pos="2387600" algn="l"/>
              </a:tabLst>
            </a:pPr>
            <a:r>
              <a:t>	That is, make at least the Transmission even MORE complex</a:t>
            </a:r>
          </a:p>
        </p:txBody>
      </p:sp>
      <p:grpSp>
        <p:nvGrpSpPr>
          <p:cNvPr id="1337" name="Group"/>
          <p:cNvGrpSpPr/>
          <p:nvPr/>
        </p:nvGrpSpPr>
        <p:grpSpPr>
          <a:xfrm>
            <a:off x="2546011" y="3448547"/>
            <a:ext cx="3710640" cy="2231529"/>
            <a:chOff x="0" y="0"/>
            <a:chExt cx="3710638" cy="2231527"/>
          </a:xfrm>
        </p:grpSpPr>
        <p:pic>
          <p:nvPicPr>
            <p:cNvPr id="1323" name="Drivetrain.gif" descr="Drivetrain.gif"/>
            <p:cNvPicPr>
              <a:picLocks noChangeAspect="1"/>
            </p:cNvPicPr>
            <p:nvPr/>
          </p:nvPicPr>
          <p:blipFill>
            <a:blip r:embed="rId2"/>
            <a:stretch>
              <a:fillRect/>
            </a:stretch>
          </p:blipFill>
          <p:spPr>
            <a:xfrm>
              <a:off x="0" y="0"/>
              <a:ext cx="3314150" cy="2231528"/>
            </a:xfrm>
            <a:prstGeom prst="rect">
              <a:avLst/>
            </a:prstGeom>
            <a:ln w="12700" cap="flat">
              <a:noFill/>
              <a:miter lim="400000"/>
            </a:ln>
            <a:effectLst/>
          </p:spPr>
        </p:pic>
        <p:sp>
          <p:nvSpPr>
            <p:cNvPr id="1324" name="Rectangle 3"/>
            <p:cNvSpPr txBox="1"/>
            <p:nvPr/>
          </p:nvSpPr>
          <p:spPr>
            <a:xfrm>
              <a:off x="951097" y="1566825"/>
              <a:ext cx="1091943" cy="26318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a:spcBef>
                  <a:spcPts val="400"/>
                </a:spcBef>
                <a:tabLst>
                  <a:tab pos="444500" algn="l"/>
                  <a:tab pos="1016000" algn="l"/>
                  <a:tab pos="1473200" algn="l"/>
                  <a:tab pos="1930400" algn="l"/>
                  <a:tab pos="2387600" algn="l"/>
                </a:tabLst>
                <a:defRPr sz="1200" b="0">
                  <a:solidFill>
                    <a:srgbClr val="FFFFFF"/>
                  </a:solidFill>
                  <a:effectLst>
                    <a:outerShdw blurRad="38100" dist="38100" dir="2700000" rotWithShape="0">
                      <a:srgbClr val="000000"/>
                    </a:outerShdw>
                  </a:effectLst>
                  <a:latin typeface="+mn-lt"/>
                  <a:ea typeface="+mn-ea"/>
                  <a:cs typeface="+mn-cs"/>
                  <a:sym typeface="Arial"/>
                </a:defRPr>
              </a:lvl1pPr>
            </a:lstStyle>
            <a:p>
              <a:r>
                <a:t>Transmission</a:t>
              </a:r>
            </a:p>
          </p:txBody>
        </p:sp>
        <p:sp>
          <p:nvSpPr>
            <p:cNvPr id="1325" name="Rectangle 3"/>
            <p:cNvSpPr txBox="1"/>
            <p:nvPr/>
          </p:nvSpPr>
          <p:spPr>
            <a:xfrm>
              <a:off x="177712" y="386692"/>
              <a:ext cx="707250" cy="26318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a:spcBef>
                  <a:spcPts val="400"/>
                </a:spcBef>
                <a:tabLst>
                  <a:tab pos="444500" algn="l"/>
                  <a:tab pos="1016000" algn="l"/>
                  <a:tab pos="1473200" algn="l"/>
                  <a:tab pos="1930400" algn="l"/>
                  <a:tab pos="2387600" algn="l"/>
                </a:tabLst>
                <a:defRPr sz="1200" b="0">
                  <a:solidFill>
                    <a:srgbClr val="FFFFFF"/>
                  </a:solidFill>
                  <a:effectLst>
                    <a:outerShdw blurRad="38100" dist="38100" dir="2700000" rotWithShape="0">
                      <a:srgbClr val="000000"/>
                    </a:outerShdw>
                  </a:effectLst>
                  <a:latin typeface="+mn-lt"/>
                  <a:ea typeface="+mn-ea"/>
                  <a:cs typeface="+mn-cs"/>
                  <a:sym typeface="Arial"/>
                </a:defRPr>
              </a:lvl1pPr>
            </a:lstStyle>
            <a:p>
              <a:r>
                <a:t>Engine</a:t>
              </a:r>
            </a:p>
          </p:txBody>
        </p:sp>
        <p:sp>
          <p:nvSpPr>
            <p:cNvPr id="1326" name="Rectangle 3"/>
            <p:cNvSpPr txBox="1"/>
            <p:nvPr/>
          </p:nvSpPr>
          <p:spPr>
            <a:xfrm>
              <a:off x="1655447" y="690929"/>
              <a:ext cx="989629" cy="26318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a:spcBef>
                  <a:spcPts val="400"/>
                </a:spcBef>
                <a:tabLst>
                  <a:tab pos="444500" algn="l"/>
                  <a:tab pos="1016000" algn="l"/>
                  <a:tab pos="1473200" algn="l"/>
                  <a:tab pos="1930400" algn="l"/>
                  <a:tab pos="2387600" algn="l"/>
                </a:tabLst>
                <a:defRPr sz="1200" b="0">
                  <a:solidFill>
                    <a:srgbClr val="FFFFFF"/>
                  </a:solidFill>
                  <a:effectLst>
                    <a:outerShdw blurRad="38100" dist="38100" dir="2700000" rotWithShape="0">
                      <a:srgbClr val="000000"/>
                    </a:outerShdw>
                  </a:effectLst>
                  <a:latin typeface="+mn-lt"/>
                  <a:ea typeface="+mn-ea"/>
                  <a:cs typeface="+mn-cs"/>
                  <a:sym typeface="Arial"/>
                </a:defRPr>
              </a:lvl1pPr>
            </a:lstStyle>
            <a:p>
              <a:r>
                <a:t>Differential</a:t>
              </a:r>
            </a:p>
          </p:txBody>
        </p:sp>
        <p:sp>
          <p:nvSpPr>
            <p:cNvPr id="1327" name="Rectangle 3"/>
            <p:cNvSpPr txBox="1"/>
            <p:nvPr/>
          </p:nvSpPr>
          <p:spPr>
            <a:xfrm>
              <a:off x="1270833" y="388849"/>
              <a:ext cx="1210764" cy="263183"/>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a:spcBef>
                  <a:spcPts val="400"/>
                </a:spcBef>
                <a:tabLst>
                  <a:tab pos="444500" algn="l"/>
                  <a:tab pos="1016000" algn="l"/>
                  <a:tab pos="1473200" algn="l"/>
                  <a:tab pos="1930400" algn="l"/>
                  <a:tab pos="2387600" algn="l"/>
                </a:tabLst>
                <a:defRPr sz="1200" b="0">
                  <a:solidFill>
                    <a:srgbClr val="FFFFFF"/>
                  </a:solidFill>
                  <a:effectLst>
                    <a:outerShdw blurRad="38100" dist="38100" dir="2700000" rotWithShape="0">
                      <a:srgbClr val="000000"/>
                    </a:outerShdw>
                  </a:effectLst>
                  <a:latin typeface="+mn-lt"/>
                  <a:ea typeface="+mn-ea"/>
                  <a:cs typeface="+mn-cs"/>
                  <a:sym typeface="Arial"/>
                </a:defRPr>
              </a:lvl1pPr>
            </a:lstStyle>
            <a:p>
              <a:r>
                <a:t>Rear axle shaft</a:t>
              </a:r>
            </a:p>
          </p:txBody>
        </p:sp>
        <p:sp>
          <p:nvSpPr>
            <p:cNvPr id="1328" name="Rectangle 3"/>
            <p:cNvSpPr txBox="1"/>
            <p:nvPr/>
          </p:nvSpPr>
          <p:spPr>
            <a:xfrm>
              <a:off x="1576805" y="1341603"/>
              <a:ext cx="878954" cy="26318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a:spcBef>
                  <a:spcPts val="400"/>
                </a:spcBef>
                <a:tabLst>
                  <a:tab pos="444500" algn="l"/>
                  <a:tab pos="1016000" algn="l"/>
                  <a:tab pos="1473200" algn="l"/>
                  <a:tab pos="1930400" algn="l"/>
                  <a:tab pos="2387600" algn="l"/>
                </a:tabLst>
                <a:defRPr sz="1200" b="0">
                  <a:solidFill>
                    <a:srgbClr val="FFFFFF"/>
                  </a:solidFill>
                  <a:effectLst>
                    <a:outerShdw blurRad="38100" dist="38100" dir="2700000" rotWithShape="0">
                      <a:srgbClr val="000000"/>
                    </a:outerShdw>
                  </a:effectLst>
                  <a:latin typeface="+mn-lt"/>
                  <a:ea typeface="+mn-ea"/>
                  <a:cs typeface="+mn-cs"/>
                  <a:sym typeface="Arial"/>
                </a:defRPr>
              </a:lvl1pPr>
            </a:lstStyle>
            <a:p>
              <a:r>
                <a:t>Driveshaft</a:t>
              </a:r>
            </a:p>
          </p:txBody>
        </p:sp>
        <p:sp>
          <p:nvSpPr>
            <p:cNvPr id="1329" name="Rectangle 3"/>
            <p:cNvSpPr txBox="1"/>
            <p:nvPr/>
          </p:nvSpPr>
          <p:spPr>
            <a:xfrm>
              <a:off x="399249" y="1490858"/>
              <a:ext cx="633553" cy="26318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lvl1pPr algn="ctr">
                <a:spcBef>
                  <a:spcPts val="400"/>
                </a:spcBef>
                <a:tabLst>
                  <a:tab pos="444500" algn="l"/>
                  <a:tab pos="1016000" algn="l"/>
                  <a:tab pos="1473200" algn="l"/>
                  <a:tab pos="1930400" algn="l"/>
                  <a:tab pos="2387600" algn="l"/>
                </a:tabLst>
                <a:defRPr sz="1200" b="0">
                  <a:solidFill>
                    <a:srgbClr val="FFFFFF"/>
                  </a:solidFill>
                  <a:effectLst>
                    <a:outerShdw blurRad="38100" dist="38100" dir="2700000" rotWithShape="0">
                      <a:srgbClr val="000000"/>
                    </a:outerShdw>
                  </a:effectLst>
                  <a:latin typeface="+mn-lt"/>
                  <a:ea typeface="+mn-ea"/>
                  <a:cs typeface="+mn-cs"/>
                  <a:sym typeface="Arial"/>
                </a:defRPr>
              </a:lvl1pPr>
            </a:lstStyle>
            <a:p>
              <a:r>
                <a:t>Clutch</a:t>
              </a:r>
            </a:p>
          </p:txBody>
        </p:sp>
        <p:sp>
          <p:nvSpPr>
            <p:cNvPr id="1330" name="Rectangle 3"/>
            <p:cNvSpPr txBox="1"/>
            <p:nvPr/>
          </p:nvSpPr>
          <p:spPr>
            <a:xfrm>
              <a:off x="3039025" y="392434"/>
              <a:ext cx="671614" cy="49121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defTabSz="804672">
                <a:spcBef>
                  <a:spcPts val="300"/>
                </a:spcBef>
                <a:tabLst>
                  <a:tab pos="393700" algn="l"/>
                  <a:tab pos="889000" algn="l"/>
                  <a:tab pos="1295400" algn="l"/>
                  <a:tab pos="1701800" algn="l"/>
                  <a:tab pos="2095500" algn="l"/>
                </a:tabLst>
                <a:defRPr sz="1056" b="0">
                  <a:solidFill>
                    <a:srgbClr val="FFFFFF"/>
                  </a:solidFill>
                  <a:effectLst>
                    <a:outerShdw blurRad="33528" dist="33528" dir="2700000" rotWithShape="0">
                      <a:srgbClr val="000000"/>
                    </a:outerShdw>
                  </a:effectLst>
                  <a:latin typeface="+mn-lt"/>
                  <a:ea typeface="+mn-ea"/>
                  <a:cs typeface="+mn-cs"/>
                  <a:sym typeface="Arial"/>
                </a:defRPr>
              </a:pPr>
              <a:r>
                <a:t>Rear axle</a:t>
              </a:r>
            </a:p>
            <a:p>
              <a:pPr algn="ctr" defTabSz="804672">
                <a:spcBef>
                  <a:spcPts val="300"/>
                </a:spcBef>
                <a:tabLst>
                  <a:tab pos="393700" algn="l"/>
                  <a:tab pos="889000" algn="l"/>
                  <a:tab pos="1295400" algn="l"/>
                  <a:tab pos="1701800" algn="l"/>
                  <a:tab pos="2095500" algn="l"/>
                </a:tabLst>
                <a:defRPr sz="1056" b="0">
                  <a:solidFill>
                    <a:srgbClr val="FFFFFF"/>
                  </a:solidFill>
                  <a:effectLst>
                    <a:outerShdw blurRad="33528" dist="33528" dir="2700000" rotWithShape="0">
                      <a:srgbClr val="000000"/>
                    </a:outerShdw>
                  </a:effectLst>
                  <a:latin typeface="+mn-lt"/>
                  <a:ea typeface="+mn-ea"/>
                  <a:cs typeface="+mn-cs"/>
                  <a:sym typeface="Arial"/>
                </a:defRPr>
              </a:pPr>
              <a:r>
                <a:t>Housing</a:t>
              </a:r>
            </a:p>
          </p:txBody>
        </p:sp>
        <p:sp>
          <p:nvSpPr>
            <p:cNvPr id="1331" name="Line"/>
            <p:cNvSpPr/>
            <p:nvPr/>
          </p:nvSpPr>
          <p:spPr>
            <a:xfrm flipV="1">
              <a:off x="1876214" y="1155178"/>
              <a:ext cx="1" cy="192261"/>
            </a:xfrm>
            <a:prstGeom prst="line">
              <a:avLst/>
            </a:prstGeom>
            <a:noFill/>
            <a:ln w="25400" cap="flat">
              <a:solidFill>
                <a:srgbClr val="FFFFFF"/>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332" name="Line"/>
            <p:cNvSpPr/>
            <p:nvPr/>
          </p:nvSpPr>
          <p:spPr>
            <a:xfrm flipV="1">
              <a:off x="1291478" y="1344486"/>
              <a:ext cx="1" cy="220456"/>
            </a:xfrm>
            <a:prstGeom prst="line">
              <a:avLst/>
            </a:prstGeom>
            <a:noFill/>
            <a:ln w="25400" cap="flat">
              <a:solidFill>
                <a:srgbClr val="FFFFFF"/>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333" name="Line"/>
            <p:cNvSpPr/>
            <p:nvPr/>
          </p:nvSpPr>
          <p:spPr>
            <a:xfrm>
              <a:off x="2422730" y="511200"/>
              <a:ext cx="301723" cy="1"/>
            </a:xfrm>
            <a:prstGeom prst="line">
              <a:avLst/>
            </a:prstGeom>
            <a:noFill/>
            <a:ln w="25400" cap="flat">
              <a:solidFill>
                <a:srgbClr val="FFFFFF"/>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334" name="Line"/>
            <p:cNvSpPr/>
            <p:nvPr/>
          </p:nvSpPr>
          <p:spPr>
            <a:xfrm flipV="1">
              <a:off x="813034" y="1323123"/>
              <a:ext cx="185727" cy="185727"/>
            </a:xfrm>
            <a:prstGeom prst="line">
              <a:avLst/>
            </a:prstGeom>
            <a:noFill/>
            <a:ln w="25400" cap="flat">
              <a:solidFill>
                <a:srgbClr val="FFFFFF"/>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335" name="Line"/>
            <p:cNvSpPr/>
            <p:nvPr/>
          </p:nvSpPr>
          <p:spPr>
            <a:xfrm>
              <a:off x="2500732" y="878165"/>
              <a:ext cx="185728" cy="185728"/>
            </a:xfrm>
            <a:prstGeom prst="line">
              <a:avLst/>
            </a:prstGeom>
            <a:noFill/>
            <a:ln w="25400" cap="flat">
              <a:solidFill>
                <a:srgbClr val="FFFFFF"/>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336" name="Line"/>
            <p:cNvSpPr/>
            <p:nvPr/>
          </p:nvSpPr>
          <p:spPr>
            <a:xfrm flipH="1">
              <a:off x="2807612" y="511200"/>
              <a:ext cx="229412" cy="1"/>
            </a:xfrm>
            <a:prstGeom prst="line">
              <a:avLst/>
            </a:prstGeom>
            <a:noFill/>
            <a:ln w="25400" cap="flat">
              <a:solidFill>
                <a:srgbClr val="FFFFFF"/>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
        <p:nvSpPr>
          <p:cNvPr id="1338" name="Rectangle 3"/>
          <p:cNvSpPr txBox="1"/>
          <p:nvPr/>
        </p:nvSpPr>
        <p:spPr>
          <a:xfrm>
            <a:off x="152152" y="5763320"/>
            <a:ext cx="8839696" cy="84125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spcBef>
                <a:spcPts val="400"/>
              </a:spcBef>
              <a:tabLst>
                <a:tab pos="444500" algn="l"/>
                <a:tab pos="1016000" algn="l"/>
                <a:tab pos="1473200" algn="l"/>
                <a:tab pos="1930400" algn="l"/>
                <a:tab pos="2387600" algn="l"/>
              </a:tabLst>
              <a:defRPr b="0">
                <a:solidFill>
                  <a:srgbClr val="FBC901"/>
                </a:solidFill>
                <a:effectLst>
                  <a:outerShdw blurRad="38100" dist="38100" dir="2700000" rotWithShape="0">
                    <a:srgbClr val="000000"/>
                  </a:outerShdw>
                </a:effectLst>
                <a:latin typeface="+mn-lt"/>
                <a:ea typeface="+mn-ea"/>
                <a:cs typeface="+mn-cs"/>
                <a:sym typeface="Arial"/>
              </a:defRPr>
            </a:pPr>
            <a:r>
              <a:t>But while big rig drivers may (grudgingly?) endure "ten speed" manual transmissions</a:t>
            </a:r>
          </a:p>
          <a:p>
            <a:pPr>
              <a:spcBef>
                <a:spcPts val="400"/>
              </a:spcBef>
              <a:tabLst>
                <a:tab pos="444500" algn="l"/>
                <a:tab pos="1016000" algn="l"/>
                <a:tab pos="1473200" algn="l"/>
                <a:tab pos="1930400" algn="l"/>
                <a:tab pos="2387600" algn="l"/>
              </a:tabLst>
              <a:defRPr sz="700" b="0">
                <a:solidFill>
                  <a:srgbClr val="FBC901"/>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BC901"/>
                </a:solidFill>
                <a:effectLst>
                  <a:outerShdw blurRad="38100" dist="38100" dir="2700000" rotWithShape="0">
                    <a:srgbClr val="000000"/>
                  </a:outerShdw>
                </a:effectLst>
                <a:latin typeface="+mn-lt"/>
                <a:ea typeface="+mn-ea"/>
                <a:cs typeface="+mn-cs"/>
                <a:sym typeface="Arial"/>
              </a:defRPr>
            </a:pPr>
            <a:r>
              <a:t>	To achieve car-like acceleration, </a:t>
            </a:r>
            <a:r>
              <a:rPr b="1">
                <a:solidFill>
                  <a:srgbClr val="FF6600"/>
                </a:solidFill>
              </a:rPr>
              <a:t>frantic</a:t>
            </a:r>
            <a:r>
              <a:t> repeated shifting would be required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0" name="Rectangle 2"/>
          <p:cNvSpPr txBox="1">
            <a:spLocks noGrp="1"/>
          </p:cNvSpPr>
          <p:nvPr>
            <p:ph type="title"/>
          </p:nvPr>
        </p:nvSpPr>
        <p:spPr>
          <a:xfrm>
            <a:off x="304800" y="50799"/>
            <a:ext cx="8534400" cy="455149"/>
          </a:xfrm>
          <a:prstGeom prst="rect">
            <a:avLst/>
          </a:prstGeom>
        </p:spPr>
        <p:txBody>
          <a:bodyPr/>
          <a:lstStyle/>
          <a:p>
            <a:r>
              <a:t>Automatic transmissions would relieve the stress . . . but operate slowly</a:t>
            </a:r>
          </a:p>
        </p:txBody>
      </p:sp>
      <p:sp>
        <p:nvSpPr>
          <p:cNvPr id="1341" name="Rectangle 3"/>
          <p:cNvSpPr txBox="1">
            <a:spLocks noGrp="1"/>
          </p:cNvSpPr>
          <p:nvPr>
            <p:ph type="body" idx="1"/>
          </p:nvPr>
        </p:nvSpPr>
        <p:spPr>
          <a:xfrm>
            <a:off x="76200" y="579406"/>
            <a:ext cx="9048552" cy="5673789"/>
          </a:xfrm>
          <a:prstGeom prst="rect">
            <a:avLst/>
          </a:prstGeom>
        </p:spPr>
        <p:txBody>
          <a:bodyPr/>
          <a:lstStyle/>
          <a:p>
            <a:pPr>
              <a:tabLst>
                <a:tab pos="444500" algn="l"/>
                <a:tab pos="1016000" algn="l"/>
                <a:tab pos="1473200" algn="l"/>
                <a:tab pos="1930400" algn="l"/>
                <a:tab pos="2387600" algn="l"/>
              </a:tabLst>
            </a:pPr>
            <a:r>
              <a:t>Shifting between too many gear combinations can thus become unacceptable slow</a:t>
            </a:r>
          </a:p>
          <a:p>
            <a:pPr>
              <a:tabLst>
                <a:tab pos="444500" algn="l"/>
                <a:tab pos="1016000" algn="l"/>
                <a:tab pos="1473200" algn="l"/>
                <a:tab pos="1930400" algn="l"/>
                <a:tab pos="2387600" algn="l"/>
              </a:tabLst>
              <a:defRPr sz="1000"/>
            </a:pPr>
            <a:endParaRPr/>
          </a:p>
          <a:p>
            <a:pPr algn="ctr">
              <a:tabLst>
                <a:tab pos="444500" algn="l"/>
                <a:tab pos="1016000" algn="l"/>
                <a:tab pos="1473200" algn="l"/>
                <a:tab pos="1930400" algn="l"/>
                <a:tab pos="2387600" algn="l"/>
              </a:tabLst>
            </a:pPr>
            <a:r>
              <a:t>Leading to </a:t>
            </a:r>
            <a:r>
              <a:rPr b="1">
                <a:solidFill>
                  <a:srgbClr val="FBC901"/>
                </a:solidFill>
              </a:rPr>
              <a:t>Solution #2: Dual Clutch Automatic Transmissions </a:t>
            </a:r>
            <a:r>
              <a:rPr b="1" baseline="31999">
                <a:solidFill>
                  <a:srgbClr val="FBC901"/>
                </a:solidFill>
              </a:rPr>
              <a:t>1-3</a:t>
            </a:r>
            <a:endParaRPr b="1">
              <a:solidFill>
                <a:srgbClr val="FBC901"/>
              </a:solidFill>
            </a:endParaRPr>
          </a:p>
          <a:p>
            <a:pPr>
              <a:tabLst>
                <a:tab pos="444500" algn="l"/>
                <a:tab pos="1016000" algn="l"/>
                <a:tab pos="1473200" algn="l"/>
                <a:tab pos="1930400" algn="l"/>
                <a:tab pos="2387600" algn="l"/>
              </a:tabLst>
              <a:defRPr sz="400"/>
            </a:pPr>
            <a:endParaRPr/>
          </a:p>
          <a:p>
            <a:pPr>
              <a:tabLst>
                <a:tab pos="444500" algn="l"/>
                <a:tab pos="1016000" algn="l"/>
                <a:tab pos="1473200" algn="l"/>
                <a:tab pos="1930400" algn="l"/>
                <a:tab pos="2387600" algn="l"/>
              </a:tabLst>
            </a:pPr>
            <a:r>
              <a:t>Which have been described in words as acting like two different transmissions</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	One with, perhaps, 5 possible gear ratios</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	One with 5 </a:t>
            </a:r>
            <a:r>
              <a:rPr b="1"/>
              <a:t>different</a:t>
            </a:r>
            <a:r>
              <a:t> gear ratios </a:t>
            </a:r>
            <a:r>
              <a:rPr b="1"/>
              <a:t>falling between those</a:t>
            </a:r>
            <a:r>
              <a:t> of the other transmission</a:t>
            </a:r>
          </a:p>
          <a:p>
            <a:pPr>
              <a:tabLst>
                <a:tab pos="444500" algn="l"/>
                <a:tab pos="1016000" algn="l"/>
                <a:tab pos="1473200" algn="l"/>
                <a:tab pos="1930400" algn="l"/>
                <a:tab pos="2387600" algn="l"/>
              </a:tabLst>
              <a:defRPr sz="900"/>
            </a:pPr>
            <a:endParaRPr/>
          </a:p>
          <a:p>
            <a:pPr>
              <a:tabLst>
                <a:tab pos="444500" algn="l"/>
                <a:tab pos="1016000" algn="l"/>
                <a:tab pos="1473200" algn="l"/>
                <a:tab pos="1930400" algn="l"/>
                <a:tab pos="2387600" algn="l"/>
              </a:tabLst>
            </a:pPr>
            <a:r>
              <a:t>The Dual Clutch Transmission would </a:t>
            </a:r>
            <a:r>
              <a:rPr b="1"/>
              <a:t>alternate between those two transmissions</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 	inserting one into the drivetrain, while the idle one changed to its next gear ratio</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		and so on and so on, moving through all ten of the possible gear ratios</a:t>
            </a:r>
          </a:p>
          <a:p>
            <a:pPr>
              <a:tabLst>
                <a:tab pos="444500" algn="l"/>
                <a:tab pos="1016000" algn="l"/>
                <a:tab pos="1473200" algn="l"/>
                <a:tab pos="1930400" algn="l"/>
                <a:tab pos="2387600" algn="l"/>
              </a:tabLst>
              <a:defRPr sz="900"/>
            </a:pPr>
            <a:endParaRPr/>
          </a:p>
          <a:p>
            <a:pPr>
              <a:tabLst>
                <a:tab pos="444500" algn="l"/>
                <a:tab pos="1016000" algn="l"/>
                <a:tab pos="1473200" algn="l"/>
                <a:tab pos="1930400" algn="l"/>
                <a:tab pos="2387600" algn="l"/>
              </a:tabLst>
            </a:pPr>
            <a:r>
              <a:t>Which would be an absurd suggestion if the transmissions </a:t>
            </a:r>
            <a:r>
              <a:rPr b="1"/>
              <a:t>were indeed </a:t>
            </a:r>
            <a:r>
              <a:t>separate</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	In fact, they are very cleverly merged into one very complex transmission</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		So clever that I've yet to find a really good detailed description</a:t>
            </a:r>
          </a:p>
          <a:p>
            <a:pPr>
              <a:tabLst>
                <a:tab pos="444500" algn="l"/>
                <a:tab pos="1016000" algn="l"/>
                <a:tab pos="1473200" algn="l"/>
                <a:tab pos="1930400" algn="l"/>
                <a:tab pos="2387600" algn="l"/>
              </a:tabLst>
              <a:defRPr sz="500"/>
            </a:pPr>
            <a:endParaRPr/>
          </a:p>
          <a:p>
            <a:pPr>
              <a:tabLst>
                <a:tab pos="444500" algn="l"/>
                <a:tab pos="1016000" algn="l"/>
                <a:tab pos="1473200" algn="l"/>
                <a:tab pos="1930400" algn="l"/>
                <a:tab pos="2387600" algn="l"/>
              </a:tabLst>
            </a:pPr>
            <a:r>
              <a:t>			But I have found a supposedly accurate (if simplified) animation:</a:t>
            </a:r>
          </a:p>
        </p:txBody>
      </p:sp>
      <p:sp>
        <p:nvSpPr>
          <p:cNvPr id="1342" name="Rectangle 5"/>
          <p:cNvSpPr txBox="1"/>
          <p:nvPr/>
        </p:nvSpPr>
        <p:spPr>
          <a:xfrm>
            <a:off x="152175" y="6165120"/>
            <a:ext cx="8896601" cy="6960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1) https://www.matfoundrygroup.com/News%20and%20Blog/Whats_a_Dual_Clutch_Transmission_and_How_Does_it_Work</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2) https://www.carfax.com/blog/what-is-a-dual-clutch-transmission</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3) https://www.faistgroup.com/news/how-dual-clutch-transmissions-work/</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Rectangle 2"/>
          <p:cNvSpPr txBox="1">
            <a:spLocks noGrp="1"/>
          </p:cNvSpPr>
          <p:nvPr>
            <p:ph type="title"/>
          </p:nvPr>
        </p:nvSpPr>
        <p:spPr>
          <a:xfrm>
            <a:off x="118048" y="-15241"/>
            <a:ext cx="8879418" cy="609601"/>
          </a:xfrm>
          <a:prstGeom prst="rect">
            <a:avLst/>
          </a:prstGeom>
        </p:spPr>
        <p:txBody>
          <a:bodyPr/>
          <a:lstStyle/>
          <a:p>
            <a:pPr>
              <a:defRPr>
                <a:solidFill>
                  <a:srgbClr val="E5FFFF"/>
                </a:solidFill>
              </a:defRPr>
            </a:pPr>
            <a:r>
              <a:t>How dirty </a:t>
            </a:r>
            <a:r>
              <a:rPr b="1"/>
              <a:t>is</a:t>
            </a:r>
            <a:r>
              <a:t> today's Electric Power Grid?</a:t>
            </a:r>
          </a:p>
        </p:txBody>
      </p:sp>
      <p:grpSp>
        <p:nvGrpSpPr>
          <p:cNvPr id="293" name="Group"/>
          <p:cNvGrpSpPr/>
          <p:nvPr/>
        </p:nvGrpSpPr>
        <p:grpSpPr>
          <a:xfrm>
            <a:off x="1549242" y="1100089"/>
            <a:ext cx="5982389" cy="3218811"/>
            <a:chOff x="0" y="0"/>
            <a:chExt cx="5982387" cy="3218809"/>
          </a:xfrm>
        </p:grpSpPr>
        <p:pic>
          <p:nvPicPr>
            <p:cNvPr id="289" name="EIA-Electricity-Data-Browser-spreadsheet.gif" descr="EIA-Electricity-Data-Browser-spreadsheet.gif"/>
            <p:cNvPicPr>
              <a:picLocks noChangeAspect="1"/>
            </p:cNvPicPr>
            <p:nvPr/>
          </p:nvPicPr>
          <p:blipFill>
            <a:blip r:embed="rId2"/>
            <a:stretch>
              <a:fillRect/>
            </a:stretch>
          </p:blipFill>
          <p:spPr>
            <a:xfrm>
              <a:off x="0" y="384"/>
              <a:ext cx="5303251" cy="3218041"/>
            </a:xfrm>
            <a:prstGeom prst="rect">
              <a:avLst/>
            </a:prstGeom>
            <a:ln w="12700" cap="flat">
              <a:noFill/>
              <a:miter lim="400000"/>
            </a:ln>
            <a:effectLst/>
          </p:spPr>
        </p:pic>
        <p:sp>
          <p:nvSpPr>
            <p:cNvPr id="290" name="Rectangle"/>
            <p:cNvSpPr/>
            <p:nvPr/>
          </p:nvSpPr>
          <p:spPr>
            <a:xfrm>
              <a:off x="4397802" y="0"/>
              <a:ext cx="1003940" cy="2864140"/>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291" name="Rectangle"/>
            <p:cNvSpPr/>
            <p:nvPr/>
          </p:nvSpPr>
          <p:spPr>
            <a:xfrm>
              <a:off x="4643696" y="0"/>
              <a:ext cx="1338692" cy="3218810"/>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292" name="Rectangle 3"/>
            <p:cNvSpPr txBox="1"/>
            <p:nvPr/>
          </p:nvSpPr>
          <p:spPr>
            <a:xfrm>
              <a:off x="4405650" y="87969"/>
              <a:ext cx="1569326" cy="309367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defTabSz="457200">
                <a:defRPr sz="1100">
                  <a:solidFill>
                    <a:srgbClr val="000000"/>
                  </a:solidFill>
                  <a:latin typeface="+mj-lt"/>
                  <a:ea typeface="+mj-ea"/>
                  <a:cs typeface="+mj-cs"/>
                  <a:sym typeface="Helvetica"/>
                </a:defRPr>
              </a:pPr>
              <a:r>
                <a:t>2019 Sources of U.S. </a:t>
              </a:r>
            </a:p>
            <a:p>
              <a:pPr algn="ctr" defTabSz="457200">
                <a:defRPr sz="1100">
                  <a:solidFill>
                    <a:srgbClr val="000000"/>
                  </a:solidFill>
                  <a:latin typeface="+mj-lt"/>
                  <a:ea typeface="+mj-ea"/>
                  <a:cs typeface="+mj-cs"/>
                  <a:sym typeface="Helvetica"/>
                </a:defRPr>
              </a:pPr>
              <a:r>
                <a:t>Electrical Energy:</a:t>
              </a:r>
            </a:p>
            <a:p>
              <a:pPr defTabSz="457200">
                <a:defRPr sz="1100" b="0">
                  <a:solidFill>
                    <a:srgbClr val="000000"/>
                  </a:solidFill>
                  <a:latin typeface="+mj-lt"/>
                  <a:ea typeface="+mj-ea"/>
                  <a:cs typeface="+mj-cs"/>
                  <a:sym typeface="Helvetica"/>
                </a:defRPr>
              </a:pPr>
              <a:endParaRPr/>
            </a:p>
            <a:p>
              <a:pPr defTabSz="457200">
                <a:defRPr sz="1100">
                  <a:solidFill>
                    <a:srgbClr val="FF921F"/>
                  </a:solidFill>
                  <a:latin typeface="+mj-lt"/>
                  <a:ea typeface="+mj-ea"/>
                  <a:cs typeface="+mj-cs"/>
                  <a:sym typeface="Helvetica"/>
                </a:defRPr>
              </a:pPr>
              <a:r>
                <a:t>Natural Gas: 38.1%</a:t>
              </a:r>
            </a:p>
            <a:p>
              <a:pPr defTabSz="457200">
                <a:defRPr sz="1100">
                  <a:solidFill>
                    <a:srgbClr val="FF921F"/>
                  </a:solidFill>
                  <a:latin typeface="+mj-lt"/>
                  <a:ea typeface="+mj-ea"/>
                  <a:cs typeface="+mj-cs"/>
                  <a:sym typeface="Helvetica"/>
                </a:defRPr>
              </a:pPr>
              <a:endParaRPr/>
            </a:p>
            <a:p>
              <a:pPr defTabSz="457200">
                <a:defRPr sz="1100">
                  <a:solidFill>
                    <a:srgbClr val="FF921F"/>
                  </a:solidFill>
                  <a:latin typeface="+mj-lt"/>
                  <a:ea typeface="+mj-ea"/>
                  <a:cs typeface="+mj-cs"/>
                  <a:sym typeface="Helvetica"/>
                </a:defRPr>
              </a:pPr>
              <a:endParaRPr/>
            </a:p>
            <a:p>
              <a:pPr defTabSz="457200">
                <a:defRPr sz="1100">
                  <a:solidFill>
                    <a:srgbClr val="FF921F"/>
                  </a:solidFill>
                  <a:latin typeface="+mj-lt"/>
                  <a:ea typeface="+mj-ea"/>
                  <a:cs typeface="+mj-cs"/>
                  <a:sym typeface="Helvetica"/>
                </a:defRPr>
              </a:pPr>
              <a:endParaRPr/>
            </a:p>
            <a:p>
              <a:pPr defTabSz="457200">
                <a:defRPr sz="1100">
                  <a:solidFill>
                    <a:srgbClr val="FF921F"/>
                  </a:solidFill>
                  <a:latin typeface="+mj-lt"/>
                  <a:ea typeface="+mj-ea"/>
                  <a:cs typeface="+mj-cs"/>
                  <a:sym typeface="Helvetica"/>
                </a:defRPr>
              </a:pPr>
              <a:endParaRPr/>
            </a:p>
            <a:p>
              <a:pPr defTabSz="457200">
                <a:defRPr sz="1100">
                  <a:solidFill>
                    <a:srgbClr val="000000"/>
                  </a:solidFill>
                  <a:latin typeface="+mj-lt"/>
                  <a:ea typeface="+mj-ea"/>
                  <a:cs typeface="+mj-cs"/>
                  <a:sym typeface="Helvetica"/>
                </a:defRPr>
              </a:pPr>
              <a:r>
                <a:t>Coal: 23.3%</a:t>
              </a:r>
            </a:p>
            <a:p>
              <a:pPr defTabSz="457200">
                <a:defRPr sz="1100">
                  <a:solidFill>
                    <a:srgbClr val="F15AEF"/>
                  </a:solidFill>
                  <a:latin typeface="+mj-lt"/>
                  <a:ea typeface="+mj-ea"/>
                  <a:cs typeface="+mj-cs"/>
                  <a:sym typeface="Helvetica"/>
                </a:defRPr>
              </a:pPr>
              <a:r>
                <a:t>Nuclear: 19.5%</a:t>
              </a:r>
            </a:p>
            <a:p>
              <a:pPr defTabSz="457200">
                <a:defRPr sz="1100">
                  <a:solidFill>
                    <a:srgbClr val="16B921"/>
                  </a:solidFill>
                  <a:latin typeface="+mj-lt"/>
                  <a:ea typeface="+mj-ea"/>
                  <a:cs typeface="+mj-cs"/>
                  <a:sym typeface="Helvetica"/>
                </a:defRPr>
              </a:pPr>
              <a:endParaRPr/>
            </a:p>
            <a:p>
              <a:pPr defTabSz="457200">
                <a:defRPr sz="1100">
                  <a:solidFill>
                    <a:srgbClr val="16B921"/>
                  </a:solidFill>
                  <a:latin typeface="+mj-lt"/>
                  <a:ea typeface="+mj-ea"/>
                  <a:cs typeface="+mj-cs"/>
                  <a:sym typeface="Helvetica"/>
                </a:defRPr>
              </a:pPr>
              <a:endParaRPr/>
            </a:p>
            <a:p>
              <a:pPr defTabSz="457200">
                <a:defRPr sz="1100">
                  <a:solidFill>
                    <a:srgbClr val="16B921"/>
                  </a:solidFill>
                  <a:latin typeface="+mj-lt"/>
                  <a:ea typeface="+mj-ea"/>
                  <a:cs typeface="+mj-cs"/>
                  <a:sym typeface="Helvetica"/>
                </a:defRPr>
              </a:pPr>
              <a:endParaRPr/>
            </a:p>
            <a:p>
              <a:pPr defTabSz="457200">
                <a:defRPr sz="1100">
                  <a:solidFill>
                    <a:srgbClr val="16B921"/>
                  </a:solidFill>
                  <a:latin typeface="+mj-lt"/>
                  <a:ea typeface="+mj-ea"/>
                  <a:cs typeface="+mj-cs"/>
                  <a:sym typeface="Helvetica"/>
                </a:defRPr>
              </a:pPr>
              <a:r>
                <a:t>Wind: 7.2%</a:t>
              </a:r>
            </a:p>
            <a:p>
              <a:pPr defTabSz="457200">
                <a:defRPr sz="1100">
                  <a:solidFill>
                    <a:srgbClr val="7AD7FE"/>
                  </a:solidFill>
                  <a:latin typeface="+mj-lt"/>
                  <a:ea typeface="+mj-ea"/>
                  <a:cs typeface="+mj-cs"/>
                  <a:sym typeface="Helvetica"/>
                </a:defRPr>
              </a:pPr>
              <a:r>
                <a:t>Hydro: 6.6%</a:t>
              </a:r>
            </a:p>
            <a:p>
              <a:pPr defTabSz="457200">
                <a:defRPr sz="1100">
                  <a:solidFill>
                    <a:srgbClr val="19BB23"/>
                  </a:solidFill>
                  <a:latin typeface="+mj-lt"/>
                  <a:ea typeface="+mj-ea"/>
                  <a:cs typeface="+mj-cs"/>
                  <a:sym typeface="Helvetica"/>
                </a:defRPr>
              </a:pPr>
              <a:r>
                <a:t>Solar: 2.6%</a:t>
              </a:r>
            </a:p>
            <a:p>
              <a:pPr defTabSz="457200">
                <a:defRPr sz="1100">
                  <a:solidFill>
                    <a:srgbClr val="E19147"/>
                  </a:solidFill>
                  <a:latin typeface="+mj-lt"/>
                  <a:ea typeface="+mj-ea"/>
                  <a:cs typeface="+mj-cs"/>
                  <a:sym typeface="Helvetica"/>
                </a:defRPr>
              </a:pPr>
              <a:r>
                <a:t>Biomass: 1.4%</a:t>
              </a:r>
            </a:p>
          </p:txBody>
        </p:sp>
      </p:grpSp>
      <p:sp>
        <p:nvSpPr>
          <p:cNvPr id="294" name="Rectangle 3"/>
          <p:cNvSpPr txBox="1"/>
          <p:nvPr/>
        </p:nvSpPr>
        <p:spPr>
          <a:xfrm>
            <a:off x="163731" y="637111"/>
            <a:ext cx="8912474" cy="49392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342900" algn="l"/>
                <a:tab pos="800100" algn="l"/>
                <a:tab pos="1257300" algn="l"/>
                <a:tab pos="1714500" algn="l"/>
                <a:tab pos="2171700" algn="l"/>
              </a:tabLst>
              <a:defRPr b="0">
                <a:solidFill>
                  <a:srgbClr val="FFFFFF"/>
                </a:solidFill>
                <a:effectLst>
                  <a:outerShdw blurRad="38100" dist="38100" dir="2700000" rotWithShape="0">
                    <a:srgbClr val="000000"/>
                  </a:outerShdw>
                </a:effectLst>
                <a:latin typeface="+mn-lt"/>
                <a:ea typeface="+mn-ea"/>
                <a:cs typeface="+mn-cs"/>
                <a:sym typeface="Arial"/>
              </a:defRPr>
            </a:pPr>
            <a:r>
              <a:t>From my note set: </a:t>
            </a:r>
            <a:r>
              <a:rPr b="1"/>
              <a:t>U.S. Energy Production and Consumption</a:t>
            </a:r>
            <a:r>
              <a:t> (</a:t>
            </a:r>
            <a:r>
              <a:rPr u="sng">
                <a:solidFill>
                  <a:srgbClr val="00CCFF"/>
                </a:solidFill>
                <a:uFill>
                  <a:solidFill>
                    <a:srgbClr val="00CCFF"/>
                  </a:solidFill>
                </a:uFill>
                <a:hlinkClick r:id="rId3"/>
              </a:rPr>
              <a:t>pptx</a:t>
            </a:r>
            <a:r>
              <a:t> / </a:t>
            </a:r>
            <a:r>
              <a:rPr u="sng">
                <a:solidFill>
                  <a:srgbClr val="00CCFF"/>
                </a:solidFill>
                <a:uFill>
                  <a:solidFill>
                    <a:srgbClr val="00CCFF"/>
                  </a:solidFill>
                </a:uFill>
                <a:hlinkClick r:id="rId4"/>
              </a:rPr>
              <a:t>pdf</a:t>
            </a:r>
            <a:r>
              <a:t> / </a:t>
            </a:r>
            <a:r>
              <a:rPr u="sng">
                <a:solidFill>
                  <a:srgbClr val="00CCFF"/>
                </a:solidFill>
                <a:uFill>
                  <a:solidFill>
                    <a:srgbClr val="00CCFF"/>
                  </a:solidFill>
                </a:uFill>
                <a:hlinkClick r:id="rId5"/>
              </a:rPr>
              <a:t>key</a:t>
            </a:r>
            <a:r>
              <a:t>):</a:t>
            </a:r>
          </a:p>
        </p:txBody>
      </p:sp>
      <p:sp>
        <p:nvSpPr>
          <p:cNvPr id="295" name="Rectangle 3"/>
          <p:cNvSpPr txBox="1"/>
          <p:nvPr/>
        </p:nvSpPr>
        <p:spPr>
          <a:xfrm>
            <a:off x="87457" y="4441923"/>
            <a:ext cx="8969086" cy="232635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342900" algn="l"/>
                <a:tab pos="800100" algn="l"/>
                <a:tab pos="1257300" algn="l"/>
                <a:tab pos="1714500" algn="l"/>
                <a:tab pos="2171700" algn="l"/>
              </a:tabLst>
              <a:defRPr b="0">
                <a:solidFill>
                  <a:srgbClr val="FFFFFF"/>
                </a:solidFill>
                <a:effectLst>
                  <a:outerShdw blurRad="38100" dist="38100" dir="2700000" rotWithShape="0">
                    <a:srgbClr val="000000"/>
                  </a:outerShdw>
                </a:effectLst>
                <a:latin typeface="+mn-lt"/>
                <a:ea typeface="+mn-ea"/>
                <a:cs typeface="+mn-cs"/>
                <a:sym typeface="Arial"/>
              </a:defRPr>
            </a:pPr>
            <a:r>
              <a:t>Despite recent dramatic gains by wind &amp; solar power, the U.S. electrical Grid, </a:t>
            </a:r>
          </a:p>
          <a:p>
            <a:pPr>
              <a:spcBef>
                <a:spcPts val="400"/>
              </a:spcBef>
              <a:tabLst>
                <a:tab pos="342900" algn="l"/>
                <a:tab pos="800100" algn="l"/>
                <a:tab pos="1257300" algn="l"/>
                <a:tab pos="1714500" algn="l"/>
                <a:tab pos="21717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714500" algn="l"/>
                <a:tab pos="2171700" algn="l"/>
              </a:tabLst>
              <a:defRPr b="0">
                <a:solidFill>
                  <a:srgbClr val="FFFFFF"/>
                </a:solidFill>
                <a:effectLst>
                  <a:outerShdw blurRad="38100" dist="38100" dir="2700000" rotWithShape="0">
                    <a:srgbClr val="000000"/>
                  </a:outerShdw>
                </a:effectLst>
                <a:latin typeface="+mn-lt"/>
                <a:ea typeface="+mn-ea"/>
                <a:cs typeface="+mn-cs"/>
                <a:sym typeface="Arial"/>
              </a:defRPr>
            </a:pPr>
            <a:r>
              <a:t>	along with most other worldwide electrical Grids, is </a:t>
            </a:r>
            <a:r>
              <a:rPr b="1">
                <a:solidFill>
                  <a:srgbClr val="FF6600"/>
                </a:solidFill>
              </a:rPr>
              <a:t>FAR from Green</a:t>
            </a:r>
          </a:p>
          <a:p>
            <a:pPr>
              <a:spcBef>
                <a:spcPts val="400"/>
              </a:spcBef>
              <a:tabLst>
                <a:tab pos="342900" algn="l"/>
                <a:tab pos="800100" algn="l"/>
                <a:tab pos="1257300" algn="l"/>
                <a:tab pos="1714500" algn="l"/>
                <a:tab pos="2171700" algn="l"/>
              </a:tabLst>
              <a:defRPr sz="7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714500" algn="l"/>
                <a:tab pos="2171700" algn="l"/>
              </a:tabLst>
              <a:defRPr b="0">
                <a:solidFill>
                  <a:srgbClr val="FFFFFF"/>
                </a:solidFill>
                <a:effectLst>
                  <a:outerShdw blurRad="38100" dist="38100" dir="2700000" rotWithShape="0">
                    <a:srgbClr val="000000"/>
                  </a:outerShdw>
                </a:effectLst>
                <a:latin typeface="+mn-lt"/>
                <a:ea typeface="+mn-ea"/>
                <a:cs typeface="+mn-cs"/>
                <a:sym typeface="Arial"/>
              </a:defRPr>
            </a:pPr>
            <a:r>
              <a:t>As seen in my compilation of U.S. Energy Information Administration data above,</a:t>
            </a:r>
          </a:p>
          <a:p>
            <a:pPr>
              <a:spcBef>
                <a:spcPts val="400"/>
              </a:spcBef>
              <a:tabLst>
                <a:tab pos="342900" algn="l"/>
                <a:tab pos="800100" algn="l"/>
                <a:tab pos="1257300" algn="l"/>
                <a:tab pos="1714500" algn="l"/>
                <a:tab pos="21717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714500" algn="l"/>
                <a:tab pos="2171700" algn="l"/>
              </a:tabLst>
              <a:defRPr b="0">
                <a:solidFill>
                  <a:srgbClr val="FFFFFF"/>
                </a:solidFill>
                <a:effectLst>
                  <a:outerShdw blurRad="38100" dist="38100" dir="2700000" rotWithShape="0">
                    <a:srgbClr val="000000"/>
                  </a:outerShdw>
                </a:effectLst>
                <a:latin typeface="+mn-lt"/>
                <a:ea typeface="+mn-ea"/>
                <a:cs typeface="+mn-cs"/>
                <a:sym typeface="Arial"/>
              </a:defRPr>
            </a:pPr>
            <a:r>
              <a:t>	over 61% of our power comes from fossil-fueled natural gas &amp; coal power plants</a:t>
            </a:r>
          </a:p>
          <a:p>
            <a:pPr>
              <a:spcBef>
                <a:spcPts val="400"/>
              </a:spcBef>
              <a:tabLst>
                <a:tab pos="342900" algn="l"/>
                <a:tab pos="800100" algn="l"/>
                <a:tab pos="1257300" algn="l"/>
                <a:tab pos="1714500" algn="l"/>
                <a:tab pos="21717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342900" algn="l"/>
                <a:tab pos="800100" algn="l"/>
                <a:tab pos="1257300" algn="l"/>
                <a:tab pos="1714500" algn="l"/>
                <a:tab pos="2171700" algn="l"/>
              </a:tabLst>
              <a:defRPr b="0">
                <a:solidFill>
                  <a:srgbClr val="FFFFFF"/>
                </a:solidFill>
                <a:effectLst>
                  <a:outerShdw blurRad="38100" dist="38100" dir="2700000" rotWithShape="0">
                    <a:srgbClr val="000000"/>
                  </a:outerShdw>
                </a:effectLst>
                <a:latin typeface="+mn-lt"/>
                <a:ea typeface="+mn-ea"/>
                <a:cs typeface="+mn-cs"/>
                <a:sym typeface="Arial"/>
              </a:defRPr>
            </a:pPr>
            <a:r>
              <a:t>Another 26% comes from nuclear &amp; hydro power plants many consider almost as bad</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4" name="Rectangle 2"/>
          <p:cNvSpPr txBox="1">
            <a:spLocks noGrp="1"/>
          </p:cNvSpPr>
          <p:nvPr>
            <p:ph type="title"/>
          </p:nvPr>
        </p:nvSpPr>
        <p:spPr>
          <a:xfrm>
            <a:off x="304800" y="50799"/>
            <a:ext cx="8534400" cy="455149"/>
          </a:xfrm>
          <a:prstGeom prst="rect">
            <a:avLst/>
          </a:prstGeom>
        </p:spPr>
        <p:txBody>
          <a:bodyPr/>
          <a:lstStyle/>
          <a:p>
            <a:r>
              <a:t>Animation of the inside of a Dual Clutch Automatic Transmission:</a:t>
            </a:r>
          </a:p>
        </p:txBody>
      </p:sp>
      <p:pic>
        <p:nvPicPr>
          <p:cNvPr id="1345" name="lONRlUE-dual-clutch-slowed.gif" descr="lONRlUE-dual-clutch-slowed.gif"/>
          <p:cNvPicPr>
            <a:picLocks/>
          </p:cNvPicPr>
          <p:nvPr/>
        </p:nvPicPr>
        <p:blipFill>
          <a:blip r:embed="rId2"/>
          <a:stretch>
            <a:fillRect/>
          </a:stretch>
        </p:blipFill>
        <p:spPr>
          <a:xfrm>
            <a:off x="2461468" y="1108574"/>
            <a:ext cx="4321163" cy="2303262"/>
          </a:xfrm>
          <a:prstGeom prst="rect">
            <a:avLst/>
          </a:prstGeom>
          <a:ln w="12700">
            <a:miter lim="400000"/>
          </a:ln>
        </p:spPr>
      </p:pic>
      <p:grpSp>
        <p:nvGrpSpPr>
          <p:cNvPr id="1393" name="Group"/>
          <p:cNvGrpSpPr/>
          <p:nvPr/>
        </p:nvGrpSpPr>
        <p:grpSpPr>
          <a:xfrm>
            <a:off x="3075533" y="4511794"/>
            <a:ext cx="3397833" cy="2236934"/>
            <a:chOff x="0" y="0"/>
            <a:chExt cx="3397832" cy="2236933"/>
          </a:xfrm>
        </p:grpSpPr>
        <p:sp>
          <p:nvSpPr>
            <p:cNvPr id="1346" name="Rectangle"/>
            <p:cNvSpPr/>
            <p:nvPr/>
          </p:nvSpPr>
          <p:spPr>
            <a:xfrm>
              <a:off x="0" y="584220"/>
              <a:ext cx="1562569" cy="118514"/>
            </a:xfrm>
            <a:prstGeom prst="rect">
              <a:avLst/>
            </a:prstGeom>
            <a:solidFill>
              <a:schemeClr val="accent4"/>
            </a:solidFill>
            <a:ln w="12700" cap="flat">
              <a:noFill/>
              <a:miter lim="400000"/>
            </a:ln>
            <a:effectLst/>
          </p:spPr>
          <p:txBody>
            <a:bodyPr wrap="square" lIns="45719" tIns="45719" rIns="45719" bIns="45719" numCol="1" anchor="t">
              <a:noAutofit/>
            </a:bodyPr>
            <a:lstStyle/>
            <a:p>
              <a:endParaRPr/>
            </a:p>
          </p:txBody>
        </p:sp>
        <p:grpSp>
          <p:nvGrpSpPr>
            <p:cNvPr id="1349" name="Group"/>
            <p:cNvGrpSpPr/>
            <p:nvPr/>
          </p:nvGrpSpPr>
          <p:grpSpPr>
            <a:xfrm>
              <a:off x="115378" y="494833"/>
              <a:ext cx="1095859" cy="297288"/>
              <a:chOff x="0" y="0"/>
              <a:chExt cx="1095858" cy="297287"/>
            </a:xfrm>
          </p:grpSpPr>
          <p:sp>
            <p:nvSpPr>
              <p:cNvPr id="1347" name="Line"/>
              <p:cNvSpPr/>
              <p:nvPr/>
            </p:nvSpPr>
            <p:spPr>
              <a:xfrm>
                <a:off x="0" y="0"/>
                <a:ext cx="1095859" cy="0"/>
              </a:xfrm>
              <a:prstGeom prst="line">
                <a:avLst/>
              </a:prstGeom>
              <a:noFill/>
              <a:ln w="50800" cap="flat">
                <a:solidFill>
                  <a:schemeClr val="accent3">
                    <a:satOff val="-6776"/>
                    <a:lumOff val="-14313"/>
                  </a:schemeClr>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348" name="Line"/>
              <p:cNvSpPr/>
              <p:nvPr/>
            </p:nvSpPr>
            <p:spPr>
              <a:xfrm>
                <a:off x="0" y="297287"/>
                <a:ext cx="1095859" cy="1"/>
              </a:xfrm>
              <a:prstGeom prst="line">
                <a:avLst/>
              </a:prstGeom>
              <a:noFill/>
              <a:ln w="50800" cap="flat">
                <a:solidFill>
                  <a:schemeClr val="accent3">
                    <a:satOff val="-6776"/>
                    <a:lumOff val="-14313"/>
                  </a:schemeClr>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grpSp>
          <p:nvGrpSpPr>
            <p:cNvPr id="1352" name="Group"/>
            <p:cNvGrpSpPr/>
            <p:nvPr/>
          </p:nvGrpSpPr>
          <p:grpSpPr>
            <a:xfrm>
              <a:off x="1408642" y="1432754"/>
              <a:ext cx="628407" cy="297289"/>
              <a:chOff x="0" y="0"/>
              <a:chExt cx="628405" cy="297287"/>
            </a:xfrm>
          </p:grpSpPr>
          <p:sp>
            <p:nvSpPr>
              <p:cNvPr id="1350" name="Line"/>
              <p:cNvSpPr/>
              <p:nvPr/>
            </p:nvSpPr>
            <p:spPr>
              <a:xfrm>
                <a:off x="0" y="0"/>
                <a:ext cx="628406" cy="0"/>
              </a:xfrm>
              <a:prstGeom prst="line">
                <a:avLst/>
              </a:prstGeom>
              <a:noFill/>
              <a:ln w="50800" cap="flat">
                <a:solidFill>
                  <a:schemeClr val="accent3">
                    <a:satOff val="-6776"/>
                    <a:lumOff val="-14313"/>
                  </a:schemeClr>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sp>
            <p:nvSpPr>
              <p:cNvPr id="1351" name="Line"/>
              <p:cNvSpPr/>
              <p:nvPr/>
            </p:nvSpPr>
            <p:spPr>
              <a:xfrm>
                <a:off x="0" y="297287"/>
                <a:ext cx="628406" cy="1"/>
              </a:xfrm>
              <a:prstGeom prst="line">
                <a:avLst/>
              </a:prstGeom>
              <a:noFill/>
              <a:ln w="50800" cap="flat">
                <a:solidFill>
                  <a:schemeClr val="accent3">
                    <a:satOff val="-6776"/>
                    <a:lumOff val="-14313"/>
                  </a:schemeClr>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pPr>
                  <a:defRPr>
                    <a:solidFill>
                      <a:srgbClr val="FFFFFF"/>
                    </a:solidFill>
                  </a:defRPr>
                </a:pPr>
                <a:endParaRPr/>
              </a:p>
            </p:txBody>
          </p:sp>
        </p:grpSp>
        <p:sp>
          <p:nvSpPr>
            <p:cNvPr id="1353" name="Rectangle"/>
            <p:cNvSpPr/>
            <p:nvPr/>
          </p:nvSpPr>
          <p:spPr>
            <a:xfrm>
              <a:off x="948157" y="179387"/>
              <a:ext cx="154557" cy="297289"/>
            </a:xfrm>
            <a:prstGeom prst="rect">
              <a:avLst/>
            </a:prstGeom>
            <a:solidFill>
              <a:schemeClr val="accent3">
                <a:satOff val="-6776"/>
                <a:lumOff val="-14313"/>
              </a:schemeClr>
            </a:solidFill>
            <a:ln w="12700" cap="flat">
              <a:noFill/>
              <a:miter lim="400000"/>
            </a:ln>
            <a:effectLst/>
          </p:spPr>
          <p:txBody>
            <a:bodyPr wrap="square" lIns="45719" tIns="45719" rIns="45719" bIns="45719" numCol="1" anchor="t">
              <a:noAutofit/>
            </a:bodyPr>
            <a:lstStyle/>
            <a:p>
              <a:endParaRPr/>
            </a:p>
          </p:txBody>
        </p:sp>
        <p:sp>
          <p:nvSpPr>
            <p:cNvPr id="1354" name="Rectangle"/>
            <p:cNvSpPr/>
            <p:nvPr/>
          </p:nvSpPr>
          <p:spPr>
            <a:xfrm>
              <a:off x="957542" y="806878"/>
              <a:ext cx="154557" cy="297289"/>
            </a:xfrm>
            <a:prstGeom prst="rect">
              <a:avLst/>
            </a:prstGeom>
            <a:solidFill>
              <a:schemeClr val="accent3">
                <a:satOff val="-6776"/>
                <a:lumOff val="-14313"/>
              </a:schemeClr>
            </a:solidFill>
            <a:ln w="12700" cap="flat">
              <a:noFill/>
              <a:miter lim="400000"/>
            </a:ln>
            <a:effectLst/>
          </p:spPr>
          <p:txBody>
            <a:bodyPr wrap="square" lIns="45719" tIns="45719" rIns="45719" bIns="45719" numCol="1" anchor="t">
              <a:noAutofit/>
            </a:bodyPr>
            <a:lstStyle/>
            <a:p>
              <a:endParaRPr/>
            </a:p>
          </p:txBody>
        </p:sp>
        <p:sp>
          <p:nvSpPr>
            <p:cNvPr id="1355" name="Rectangle"/>
            <p:cNvSpPr/>
            <p:nvPr/>
          </p:nvSpPr>
          <p:spPr>
            <a:xfrm>
              <a:off x="959781" y="1522142"/>
              <a:ext cx="2094687" cy="118513"/>
            </a:xfrm>
            <a:prstGeom prst="rect">
              <a:avLst/>
            </a:prstGeom>
            <a:solidFill>
              <a:schemeClr val="accent4"/>
            </a:solidFill>
            <a:ln w="12700" cap="flat">
              <a:noFill/>
              <a:miter lim="400000"/>
            </a:ln>
            <a:effectLst/>
          </p:spPr>
          <p:txBody>
            <a:bodyPr wrap="square" lIns="45719" tIns="45719" rIns="45719" bIns="45719" numCol="1" anchor="t">
              <a:noAutofit/>
            </a:bodyPr>
            <a:lstStyle/>
            <a:p>
              <a:endParaRPr/>
            </a:p>
          </p:txBody>
        </p:sp>
        <p:sp>
          <p:nvSpPr>
            <p:cNvPr id="1356" name="Rectangle"/>
            <p:cNvSpPr/>
            <p:nvPr/>
          </p:nvSpPr>
          <p:spPr>
            <a:xfrm>
              <a:off x="957542" y="1127514"/>
              <a:ext cx="154557" cy="401727"/>
            </a:xfrm>
            <a:prstGeom prst="rect">
              <a:avLst/>
            </a:prstGeom>
            <a:solidFill>
              <a:schemeClr val="accent4"/>
            </a:solidFill>
            <a:ln w="12700" cap="flat">
              <a:noFill/>
              <a:miter lim="400000"/>
            </a:ln>
            <a:effectLst/>
          </p:spPr>
          <p:txBody>
            <a:bodyPr wrap="square" lIns="45719" tIns="45719" rIns="45719" bIns="45719" numCol="1" anchor="t">
              <a:noAutofit/>
            </a:bodyPr>
            <a:lstStyle/>
            <a:p>
              <a:endParaRPr/>
            </a:p>
          </p:txBody>
        </p:sp>
        <p:sp>
          <p:nvSpPr>
            <p:cNvPr id="1357" name="Rectangle"/>
            <p:cNvSpPr/>
            <p:nvPr/>
          </p:nvSpPr>
          <p:spPr>
            <a:xfrm>
              <a:off x="957542" y="1628495"/>
              <a:ext cx="154557" cy="401727"/>
            </a:xfrm>
            <a:prstGeom prst="rect">
              <a:avLst/>
            </a:prstGeom>
            <a:solidFill>
              <a:schemeClr val="accent4"/>
            </a:solidFill>
            <a:ln w="12700" cap="flat">
              <a:noFill/>
              <a:miter lim="400000"/>
            </a:ln>
            <a:effectLst/>
          </p:spPr>
          <p:txBody>
            <a:bodyPr wrap="square" lIns="45719" tIns="45719" rIns="45719" bIns="45719" numCol="1" anchor="t">
              <a:noAutofit/>
            </a:bodyPr>
            <a:lstStyle/>
            <a:p>
              <a:endParaRPr/>
            </a:p>
          </p:txBody>
        </p:sp>
        <p:sp>
          <p:nvSpPr>
            <p:cNvPr id="1358" name="Rectangle"/>
            <p:cNvSpPr/>
            <p:nvPr/>
          </p:nvSpPr>
          <p:spPr>
            <a:xfrm>
              <a:off x="1408012" y="1129129"/>
              <a:ext cx="154557" cy="297289"/>
            </a:xfrm>
            <a:prstGeom prst="rect">
              <a:avLst/>
            </a:prstGeom>
            <a:solidFill>
              <a:schemeClr val="accent3">
                <a:satOff val="-6776"/>
                <a:lumOff val="-14313"/>
              </a:schemeClr>
            </a:solidFill>
            <a:ln w="12700" cap="flat">
              <a:noFill/>
              <a:miter lim="400000"/>
            </a:ln>
            <a:effectLst/>
          </p:spPr>
          <p:txBody>
            <a:bodyPr wrap="square" lIns="45719" tIns="45719" rIns="45719" bIns="45719" numCol="1" anchor="t">
              <a:noAutofit/>
            </a:bodyPr>
            <a:lstStyle/>
            <a:p>
              <a:endParaRPr/>
            </a:p>
          </p:txBody>
        </p:sp>
        <p:sp>
          <p:nvSpPr>
            <p:cNvPr id="1359" name="Rectangle"/>
            <p:cNvSpPr/>
            <p:nvPr/>
          </p:nvSpPr>
          <p:spPr>
            <a:xfrm>
              <a:off x="1417397" y="1736379"/>
              <a:ext cx="154556" cy="297288"/>
            </a:xfrm>
            <a:prstGeom prst="rect">
              <a:avLst/>
            </a:prstGeom>
            <a:solidFill>
              <a:schemeClr val="accent3">
                <a:satOff val="-6776"/>
                <a:lumOff val="-14313"/>
              </a:schemeClr>
            </a:solidFill>
            <a:ln w="12700" cap="flat">
              <a:noFill/>
              <a:miter lim="400000"/>
            </a:ln>
            <a:effectLst/>
          </p:spPr>
          <p:txBody>
            <a:bodyPr wrap="square" lIns="45719" tIns="45719" rIns="45719" bIns="45719" numCol="1" anchor="t">
              <a:noAutofit/>
            </a:bodyPr>
            <a:lstStyle/>
            <a:p>
              <a:endParaRPr/>
            </a:p>
          </p:txBody>
        </p:sp>
        <p:sp>
          <p:nvSpPr>
            <p:cNvPr id="1360" name="Rectangle"/>
            <p:cNvSpPr/>
            <p:nvPr/>
          </p:nvSpPr>
          <p:spPr>
            <a:xfrm>
              <a:off x="1886636" y="935984"/>
              <a:ext cx="154557" cy="500555"/>
            </a:xfrm>
            <a:prstGeom prst="rect">
              <a:avLst/>
            </a:prstGeom>
            <a:solidFill>
              <a:schemeClr val="accent3">
                <a:satOff val="-6776"/>
                <a:lumOff val="-14313"/>
              </a:schemeClr>
            </a:solidFill>
            <a:ln w="12700" cap="flat">
              <a:noFill/>
              <a:miter lim="400000"/>
            </a:ln>
            <a:effectLst/>
          </p:spPr>
          <p:txBody>
            <a:bodyPr wrap="square" lIns="45719" tIns="45719" rIns="45719" bIns="45719" numCol="1" anchor="t">
              <a:noAutofit/>
            </a:bodyPr>
            <a:lstStyle/>
            <a:p>
              <a:endParaRPr/>
            </a:p>
          </p:txBody>
        </p:sp>
        <p:sp>
          <p:nvSpPr>
            <p:cNvPr id="1361" name="Rectangle"/>
            <p:cNvSpPr/>
            <p:nvPr/>
          </p:nvSpPr>
          <p:spPr>
            <a:xfrm>
              <a:off x="1886636" y="1736379"/>
              <a:ext cx="154557" cy="500555"/>
            </a:xfrm>
            <a:prstGeom prst="rect">
              <a:avLst/>
            </a:prstGeom>
            <a:solidFill>
              <a:schemeClr val="accent3">
                <a:satOff val="-6776"/>
                <a:lumOff val="-14313"/>
              </a:schemeClr>
            </a:solidFill>
            <a:ln w="12700" cap="flat">
              <a:noFill/>
              <a:miter lim="400000"/>
            </a:ln>
            <a:effectLst/>
          </p:spPr>
          <p:txBody>
            <a:bodyPr wrap="square" lIns="45719" tIns="45719" rIns="45719" bIns="45719" numCol="1" anchor="t">
              <a:noAutofit/>
            </a:bodyPr>
            <a:lstStyle/>
            <a:p>
              <a:endParaRPr/>
            </a:p>
          </p:txBody>
        </p:sp>
        <p:sp>
          <p:nvSpPr>
            <p:cNvPr id="1362" name="Rectangle"/>
            <p:cNvSpPr/>
            <p:nvPr/>
          </p:nvSpPr>
          <p:spPr>
            <a:xfrm>
              <a:off x="1896021" y="687259"/>
              <a:ext cx="154557" cy="222957"/>
            </a:xfrm>
            <a:prstGeom prst="rect">
              <a:avLst/>
            </a:prstGeom>
            <a:solidFill>
              <a:schemeClr val="accent4"/>
            </a:solidFill>
            <a:ln w="12700" cap="flat">
              <a:noFill/>
              <a:miter lim="400000"/>
            </a:ln>
            <a:effectLst/>
          </p:spPr>
          <p:txBody>
            <a:bodyPr wrap="square" lIns="45719" tIns="45719" rIns="45719" bIns="45719" numCol="1" anchor="t">
              <a:noAutofit/>
            </a:bodyPr>
            <a:lstStyle/>
            <a:p>
              <a:endParaRPr/>
            </a:p>
          </p:txBody>
        </p:sp>
        <p:sp>
          <p:nvSpPr>
            <p:cNvPr id="1363" name="Rectangle"/>
            <p:cNvSpPr/>
            <p:nvPr/>
          </p:nvSpPr>
          <p:spPr>
            <a:xfrm>
              <a:off x="1896021" y="363392"/>
              <a:ext cx="154557" cy="222958"/>
            </a:xfrm>
            <a:prstGeom prst="rect">
              <a:avLst/>
            </a:prstGeom>
            <a:solidFill>
              <a:schemeClr val="accent4"/>
            </a:solidFill>
            <a:ln w="12700" cap="flat">
              <a:noFill/>
              <a:miter lim="400000"/>
            </a:ln>
            <a:effectLst/>
          </p:spPr>
          <p:txBody>
            <a:bodyPr wrap="square" lIns="45719" tIns="45719" rIns="45719" bIns="45719" numCol="1" anchor="t">
              <a:noAutofit/>
            </a:bodyPr>
            <a:lstStyle/>
            <a:p>
              <a:endParaRPr/>
            </a:p>
          </p:txBody>
        </p:sp>
        <p:sp>
          <p:nvSpPr>
            <p:cNvPr id="1364" name="Rectangle"/>
            <p:cNvSpPr/>
            <p:nvPr/>
          </p:nvSpPr>
          <p:spPr>
            <a:xfrm>
              <a:off x="2829808" y="1347148"/>
              <a:ext cx="154557" cy="180478"/>
            </a:xfrm>
            <a:prstGeom prst="rect">
              <a:avLst/>
            </a:prstGeom>
            <a:solidFill>
              <a:schemeClr val="accent4"/>
            </a:solidFill>
            <a:ln w="12700" cap="flat">
              <a:noFill/>
              <a:miter lim="400000"/>
            </a:ln>
            <a:effectLst/>
          </p:spPr>
          <p:txBody>
            <a:bodyPr wrap="square" lIns="45719" tIns="45719" rIns="45719" bIns="45719" numCol="1" anchor="t">
              <a:noAutofit/>
            </a:bodyPr>
            <a:lstStyle/>
            <a:p>
              <a:endParaRPr/>
            </a:p>
          </p:txBody>
        </p:sp>
        <p:sp>
          <p:nvSpPr>
            <p:cNvPr id="1365" name="Rectangle"/>
            <p:cNvSpPr/>
            <p:nvPr/>
          </p:nvSpPr>
          <p:spPr>
            <a:xfrm>
              <a:off x="2367310" y="1242074"/>
              <a:ext cx="154557" cy="297288"/>
            </a:xfrm>
            <a:prstGeom prst="rect">
              <a:avLst/>
            </a:prstGeom>
            <a:solidFill>
              <a:schemeClr val="accent4"/>
            </a:solidFill>
            <a:ln w="12700" cap="flat">
              <a:noFill/>
              <a:miter lim="400000"/>
            </a:ln>
            <a:effectLst/>
          </p:spPr>
          <p:txBody>
            <a:bodyPr wrap="square" lIns="45719" tIns="45719" rIns="45719" bIns="45719" numCol="1" anchor="t">
              <a:noAutofit/>
            </a:bodyPr>
            <a:lstStyle/>
            <a:p>
              <a:endParaRPr/>
            </a:p>
          </p:txBody>
        </p:sp>
        <p:sp>
          <p:nvSpPr>
            <p:cNvPr id="1366" name="Rectangle"/>
            <p:cNvSpPr/>
            <p:nvPr/>
          </p:nvSpPr>
          <p:spPr>
            <a:xfrm>
              <a:off x="2367310" y="1637880"/>
              <a:ext cx="154557" cy="297289"/>
            </a:xfrm>
            <a:prstGeom prst="rect">
              <a:avLst/>
            </a:prstGeom>
            <a:solidFill>
              <a:schemeClr val="accent4"/>
            </a:solidFill>
            <a:ln w="12700" cap="flat">
              <a:noFill/>
              <a:miter lim="400000"/>
            </a:ln>
            <a:effectLst/>
          </p:spPr>
          <p:txBody>
            <a:bodyPr wrap="square" lIns="45719" tIns="45719" rIns="45719" bIns="45719" numCol="1" anchor="t">
              <a:noAutofit/>
            </a:bodyPr>
            <a:lstStyle/>
            <a:p>
              <a:endParaRPr/>
            </a:p>
          </p:txBody>
        </p:sp>
        <p:sp>
          <p:nvSpPr>
            <p:cNvPr id="1367" name="Rectangle"/>
            <p:cNvSpPr/>
            <p:nvPr/>
          </p:nvSpPr>
          <p:spPr>
            <a:xfrm>
              <a:off x="2829808" y="1638655"/>
              <a:ext cx="154557" cy="180478"/>
            </a:xfrm>
            <a:prstGeom prst="rect">
              <a:avLst/>
            </a:prstGeom>
            <a:solidFill>
              <a:schemeClr val="accent4"/>
            </a:solidFill>
            <a:ln w="12700" cap="flat">
              <a:noFill/>
              <a:miter lim="400000"/>
            </a:ln>
            <a:effectLst/>
          </p:spPr>
          <p:txBody>
            <a:bodyPr wrap="square" lIns="45719" tIns="45719" rIns="45719" bIns="45719" numCol="1" anchor="t">
              <a:noAutofit/>
            </a:bodyPr>
            <a:lstStyle/>
            <a:p>
              <a:endParaRPr/>
            </a:p>
          </p:txBody>
        </p:sp>
        <p:sp>
          <p:nvSpPr>
            <p:cNvPr id="1368" name="Rectangle"/>
            <p:cNvSpPr/>
            <p:nvPr/>
          </p:nvSpPr>
          <p:spPr>
            <a:xfrm>
              <a:off x="1408012" y="687259"/>
              <a:ext cx="154557" cy="415293"/>
            </a:xfrm>
            <a:prstGeom prst="rect">
              <a:avLst/>
            </a:prstGeom>
            <a:solidFill>
              <a:schemeClr val="accent4"/>
            </a:solidFill>
            <a:ln w="12700" cap="flat">
              <a:noFill/>
              <a:miter lim="400000"/>
            </a:ln>
            <a:effectLst/>
          </p:spPr>
          <p:txBody>
            <a:bodyPr wrap="square" lIns="45719" tIns="45719" rIns="45719" bIns="45719" numCol="1" anchor="t">
              <a:noAutofit/>
            </a:bodyPr>
            <a:lstStyle/>
            <a:p>
              <a:endParaRPr/>
            </a:p>
          </p:txBody>
        </p:sp>
        <p:sp>
          <p:nvSpPr>
            <p:cNvPr id="1369" name="Rectangle"/>
            <p:cNvSpPr/>
            <p:nvPr/>
          </p:nvSpPr>
          <p:spPr>
            <a:xfrm>
              <a:off x="1408012" y="174841"/>
              <a:ext cx="154557" cy="415293"/>
            </a:xfrm>
            <a:prstGeom prst="rect">
              <a:avLst/>
            </a:prstGeom>
            <a:solidFill>
              <a:schemeClr val="accent4"/>
            </a:solidFill>
            <a:ln w="12700" cap="flat">
              <a:noFill/>
              <a:miter lim="400000"/>
            </a:ln>
            <a:effectLst/>
          </p:spPr>
          <p:txBody>
            <a:bodyPr wrap="square" lIns="45719" tIns="45719" rIns="45719" bIns="45719" numCol="1" anchor="t">
              <a:noAutofit/>
            </a:bodyPr>
            <a:lstStyle/>
            <a:p>
              <a:endParaRPr/>
            </a:p>
          </p:txBody>
        </p:sp>
        <p:sp>
          <p:nvSpPr>
            <p:cNvPr id="1370" name="Rectangle"/>
            <p:cNvSpPr/>
            <p:nvPr/>
          </p:nvSpPr>
          <p:spPr>
            <a:xfrm>
              <a:off x="1595925" y="585835"/>
              <a:ext cx="926438" cy="118514"/>
            </a:xfrm>
            <a:prstGeom prst="rect">
              <a:avLst/>
            </a:prstGeom>
            <a:solidFill>
              <a:schemeClr val="accent4"/>
            </a:solidFill>
            <a:ln w="12700" cap="flat">
              <a:noFill/>
              <a:miter lim="400000"/>
            </a:ln>
            <a:effectLst/>
          </p:spPr>
          <p:txBody>
            <a:bodyPr wrap="square" lIns="45719" tIns="45719" rIns="45719" bIns="45719" numCol="1" anchor="t">
              <a:noAutofit/>
            </a:bodyPr>
            <a:lstStyle/>
            <a:p>
              <a:endParaRPr/>
            </a:p>
          </p:txBody>
        </p:sp>
        <p:sp>
          <p:nvSpPr>
            <p:cNvPr id="1371" name="Rectangle"/>
            <p:cNvSpPr/>
            <p:nvPr/>
          </p:nvSpPr>
          <p:spPr>
            <a:xfrm>
              <a:off x="2367310" y="700548"/>
              <a:ext cx="154557" cy="509949"/>
            </a:xfrm>
            <a:prstGeom prst="rect">
              <a:avLst/>
            </a:prstGeom>
            <a:solidFill>
              <a:schemeClr val="accent4"/>
            </a:solidFill>
            <a:ln w="12700" cap="flat">
              <a:noFill/>
              <a:miter lim="400000"/>
            </a:ln>
            <a:effectLst/>
          </p:spPr>
          <p:txBody>
            <a:bodyPr wrap="square" lIns="45719" tIns="45719" rIns="45719" bIns="45719" numCol="1" anchor="t">
              <a:noAutofit/>
            </a:bodyPr>
            <a:lstStyle/>
            <a:p>
              <a:endParaRPr/>
            </a:p>
          </p:txBody>
        </p:sp>
        <p:sp>
          <p:nvSpPr>
            <p:cNvPr id="1372" name="Rectangle"/>
            <p:cNvSpPr/>
            <p:nvPr/>
          </p:nvSpPr>
          <p:spPr>
            <a:xfrm>
              <a:off x="2367310" y="80185"/>
              <a:ext cx="154557" cy="509949"/>
            </a:xfrm>
            <a:prstGeom prst="rect">
              <a:avLst/>
            </a:prstGeom>
            <a:solidFill>
              <a:schemeClr val="accent4"/>
            </a:solidFill>
            <a:ln w="12700" cap="flat">
              <a:noFill/>
              <a:miter lim="400000"/>
            </a:ln>
            <a:effectLst/>
          </p:spPr>
          <p:txBody>
            <a:bodyPr wrap="square" lIns="45719" tIns="45719" rIns="45719" bIns="45719" numCol="1" anchor="t">
              <a:noAutofit/>
            </a:bodyPr>
            <a:lstStyle/>
            <a:p>
              <a:endParaRPr/>
            </a:p>
          </p:txBody>
        </p:sp>
        <p:sp>
          <p:nvSpPr>
            <p:cNvPr id="1373" name="Rectangle"/>
            <p:cNvSpPr/>
            <p:nvPr/>
          </p:nvSpPr>
          <p:spPr>
            <a:xfrm>
              <a:off x="2557649" y="598215"/>
              <a:ext cx="840184" cy="118514"/>
            </a:xfrm>
            <a:prstGeom prst="rect">
              <a:avLst/>
            </a:prstGeom>
            <a:solidFill>
              <a:schemeClr val="accent4"/>
            </a:solidFill>
            <a:ln w="12700" cap="flat">
              <a:noFill/>
              <a:miter lim="400000"/>
            </a:ln>
            <a:effectLst/>
          </p:spPr>
          <p:txBody>
            <a:bodyPr wrap="square" lIns="45719" tIns="45719" rIns="45719" bIns="45719" numCol="1" anchor="t">
              <a:noAutofit/>
            </a:bodyPr>
            <a:lstStyle/>
            <a:p>
              <a:endParaRPr/>
            </a:p>
          </p:txBody>
        </p:sp>
        <p:sp>
          <p:nvSpPr>
            <p:cNvPr id="1374" name="Rectangle"/>
            <p:cNvSpPr/>
            <p:nvPr/>
          </p:nvSpPr>
          <p:spPr>
            <a:xfrm>
              <a:off x="2829808" y="707623"/>
              <a:ext cx="154557" cy="604822"/>
            </a:xfrm>
            <a:prstGeom prst="rect">
              <a:avLst/>
            </a:prstGeom>
            <a:solidFill>
              <a:schemeClr val="accent4"/>
            </a:solidFill>
            <a:ln w="12700" cap="flat">
              <a:noFill/>
              <a:miter lim="400000"/>
            </a:ln>
            <a:effectLst/>
          </p:spPr>
          <p:txBody>
            <a:bodyPr wrap="square" lIns="45719" tIns="45719" rIns="45719" bIns="45719" numCol="1" anchor="t">
              <a:noAutofit/>
            </a:bodyPr>
            <a:lstStyle/>
            <a:p>
              <a:endParaRPr/>
            </a:p>
          </p:txBody>
        </p:sp>
        <p:sp>
          <p:nvSpPr>
            <p:cNvPr id="1375" name="Rectangle"/>
            <p:cNvSpPr/>
            <p:nvPr/>
          </p:nvSpPr>
          <p:spPr>
            <a:xfrm>
              <a:off x="2839193" y="0"/>
              <a:ext cx="154557" cy="604821"/>
            </a:xfrm>
            <a:prstGeom prst="rect">
              <a:avLst/>
            </a:prstGeom>
            <a:solidFill>
              <a:schemeClr val="accent4"/>
            </a:solidFill>
            <a:ln w="12700" cap="flat">
              <a:noFill/>
              <a:miter lim="400000"/>
            </a:ln>
            <a:effectLst/>
          </p:spPr>
          <p:txBody>
            <a:bodyPr wrap="square" lIns="45719" tIns="45719" rIns="45719" bIns="45719" numCol="1" anchor="t">
              <a:noAutofit/>
            </a:bodyPr>
            <a:lstStyle/>
            <a:p>
              <a:endParaRPr/>
            </a:p>
          </p:txBody>
        </p:sp>
        <p:sp>
          <p:nvSpPr>
            <p:cNvPr id="1376" name="Rectangle"/>
            <p:cNvSpPr/>
            <p:nvPr/>
          </p:nvSpPr>
          <p:spPr>
            <a:xfrm>
              <a:off x="1597854" y="494305"/>
              <a:ext cx="59903" cy="304296"/>
            </a:xfrm>
            <a:prstGeom prst="rect">
              <a:avLst/>
            </a:prstGeom>
            <a:solidFill>
              <a:schemeClr val="accent4"/>
            </a:solidFill>
            <a:ln w="12700" cap="flat">
              <a:noFill/>
              <a:miter lim="400000"/>
            </a:ln>
            <a:effectLst/>
          </p:spPr>
          <p:txBody>
            <a:bodyPr wrap="square" lIns="45719" tIns="45719" rIns="45719" bIns="45719" numCol="1" anchor="t">
              <a:noAutofit/>
            </a:bodyPr>
            <a:lstStyle/>
            <a:p>
              <a:endParaRPr/>
            </a:p>
          </p:txBody>
        </p:sp>
        <p:sp>
          <p:nvSpPr>
            <p:cNvPr id="1377" name="Rectangle"/>
            <p:cNvSpPr/>
            <p:nvPr/>
          </p:nvSpPr>
          <p:spPr>
            <a:xfrm>
              <a:off x="2557649" y="505324"/>
              <a:ext cx="59902" cy="304296"/>
            </a:xfrm>
            <a:prstGeom prst="rect">
              <a:avLst/>
            </a:prstGeom>
            <a:solidFill>
              <a:schemeClr val="accent4"/>
            </a:solidFill>
            <a:ln w="12700" cap="flat">
              <a:noFill/>
              <a:miter lim="400000"/>
            </a:ln>
            <a:effectLst/>
          </p:spPr>
          <p:txBody>
            <a:bodyPr wrap="square" lIns="45719" tIns="45719" rIns="45719" bIns="45719" numCol="1" anchor="t">
              <a:noAutofit/>
            </a:bodyPr>
            <a:lstStyle/>
            <a:p>
              <a:endParaRPr/>
            </a:p>
          </p:txBody>
        </p:sp>
        <p:grpSp>
          <p:nvGrpSpPr>
            <p:cNvPr id="1382" name="Group"/>
            <p:cNvGrpSpPr/>
            <p:nvPr/>
          </p:nvGrpSpPr>
          <p:grpSpPr>
            <a:xfrm>
              <a:off x="1614317" y="399647"/>
              <a:ext cx="157024" cy="497356"/>
              <a:chOff x="0" y="0"/>
              <a:chExt cx="157022" cy="497355"/>
            </a:xfrm>
          </p:grpSpPr>
          <p:sp>
            <p:nvSpPr>
              <p:cNvPr id="1378" name="Rectangle"/>
              <p:cNvSpPr/>
              <p:nvPr/>
            </p:nvSpPr>
            <p:spPr>
              <a:xfrm>
                <a:off x="97121" y="0"/>
                <a:ext cx="59902" cy="159482"/>
              </a:xfrm>
              <a:prstGeom prst="rect">
                <a:avLst/>
              </a:prstGeom>
              <a:solidFill>
                <a:srgbClr val="8AA0FF"/>
              </a:solidFill>
              <a:ln w="12700" cap="flat">
                <a:noFill/>
                <a:miter lim="400000"/>
              </a:ln>
              <a:effectLst/>
            </p:spPr>
            <p:txBody>
              <a:bodyPr wrap="square" lIns="45719" tIns="45719" rIns="45719" bIns="45719" numCol="1" anchor="t">
                <a:noAutofit/>
              </a:bodyPr>
              <a:lstStyle/>
              <a:p>
                <a:endParaRPr/>
              </a:p>
            </p:txBody>
          </p:sp>
          <p:sp>
            <p:nvSpPr>
              <p:cNvPr id="1379" name="Rectangle"/>
              <p:cNvSpPr/>
              <p:nvPr/>
            </p:nvSpPr>
            <p:spPr>
              <a:xfrm>
                <a:off x="0" y="1284"/>
                <a:ext cx="154556" cy="51009"/>
              </a:xfrm>
              <a:prstGeom prst="rect">
                <a:avLst/>
              </a:prstGeom>
              <a:solidFill>
                <a:srgbClr val="8AA0FF"/>
              </a:solidFill>
              <a:ln w="12700" cap="flat">
                <a:noFill/>
                <a:miter lim="400000"/>
              </a:ln>
              <a:effectLst/>
            </p:spPr>
            <p:txBody>
              <a:bodyPr wrap="square" lIns="45719" tIns="45719" rIns="45719" bIns="45719" numCol="1" anchor="t">
                <a:noAutofit/>
              </a:bodyPr>
              <a:lstStyle/>
              <a:p>
                <a:endParaRPr/>
              </a:p>
            </p:txBody>
          </p:sp>
          <p:sp>
            <p:nvSpPr>
              <p:cNvPr id="1380" name="Rectangle"/>
              <p:cNvSpPr/>
              <p:nvPr/>
            </p:nvSpPr>
            <p:spPr>
              <a:xfrm>
                <a:off x="97121" y="333987"/>
                <a:ext cx="59902" cy="159482"/>
              </a:xfrm>
              <a:prstGeom prst="rect">
                <a:avLst/>
              </a:prstGeom>
              <a:solidFill>
                <a:srgbClr val="8AA0FF"/>
              </a:solidFill>
              <a:ln w="12700" cap="flat">
                <a:noFill/>
                <a:miter lim="400000"/>
              </a:ln>
              <a:effectLst/>
            </p:spPr>
            <p:txBody>
              <a:bodyPr wrap="square" lIns="45719" tIns="45719" rIns="45719" bIns="45719" numCol="1" anchor="t">
                <a:noAutofit/>
              </a:bodyPr>
              <a:lstStyle/>
              <a:p>
                <a:endParaRPr/>
              </a:p>
            </p:txBody>
          </p:sp>
          <p:sp>
            <p:nvSpPr>
              <p:cNvPr id="1381" name="Rectangle"/>
              <p:cNvSpPr/>
              <p:nvPr/>
            </p:nvSpPr>
            <p:spPr>
              <a:xfrm>
                <a:off x="0" y="446346"/>
                <a:ext cx="154556" cy="51010"/>
              </a:xfrm>
              <a:prstGeom prst="rect">
                <a:avLst/>
              </a:prstGeom>
              <a:solidFill>
                <a:srgbClr val="8AA0FF"/>
              </a:solidFill>
              <a:ln w="12700" cap="flat">
                <a:noFill/>
                <a:miter lim="400000"/>
              </a:ln>
              <a:effectLst/>
            </p:spPr>
            <p:txBody>
              <a:bodyPr wrap="square" lIns="45719" tIns="45719" rIns="45719" bIns="45719" numCol="1" anchor="t">
                <a:noAutofit/>
              </a:bodyPr>
              <a:lstStyle/>
              <a:p>
                <a:endParaRPr/>
              </a:p>
            </p:txBody>
          </p:sp>
        </p:grpSp>
        <p:grpSp>
          <p:nvGrpSpPr>
            <p:cNvPr id="1387" name="Group"/>
            <p:cNvGrpSpPr/>
            <p:nvPr/>
          </p:nvGrpSpPr>
          <p:grpSpPr>
            <a:xfrm>
              <a:off x="2574112" y="409768"/>
              <a:ext cx="157023" cy="497356"/>
              <a:chOff x="0" y="0"/>
              <a:chExt cx="157022" cy="497355"/>
            </a:xfrm>
          </p:grpSpPr>
          <p:sp>
            <p:nvSpPr>
              <p:cNvPr id="1383" name="Rectangle"/>
              <p:cNvSpPr/>
              <p:nvPr/>
            </p:nvSpPr>
            <p:spPr>
              <a:xfrm>
                <a:off x="97121" y="0"/>
                <a:ext cx="59902" cy="159482"/>
              </a:xfrm>
              <a:prstGeom prst="rect">
                <a:avLst/>
              </a:prstGeom>
              <a:solidFill>
                <a:srgbClr val="8AA0FF"/>
              </a:solidFill>
              <a:ln w="12700" cap="flat">
                <a:noFill/>
                <a:miter lim="400000"/>
              </a:ln>
              <a:effectLst/>
            </p:spPr>
            <p:txBody>
              <a:bodyPr wrap="square" lIns="45719" tIns="45719" rIns="45719" bIns="45719" numCol="1" anchor="t">
                <a:noAutofit/>
              </a:bodyPr>
              <a:lstStyle/>
              <a:p>
                <a:endParaRPr/>
              </a:p>
            </p:txBody>
          </p:sp>
          <p:sp>
            <p:nvSpPr>
              <p:cNvPr id="1384" name="Rectangle"/>
              <p:cNvSpPr/>
              <p:nvPr/>
            </p:nvSpPr>
            <p:spPr>
              <a:xfrm>
                <a:off x="0" y="1284"/>
                <a:ext cx="154556" cy="51009"/>
              </a:xfrm>
              <a:prstGeom prst="rect">
                <a:avLst/>
              </a:prstGeom>
              <a:solidFill>
                <a:srgbClr val="8AA0FF"/>
              </a:solidFill>
              <a:ln w="12700" cap="flat">
                <a:noFill/>
                <a:miter lim="400000"/>
              </a:ln>
              <a:effectLst/>
            </p:spPr>
            <p:txBody>
              <a:bodyPr wrap="square" lIns="45719" tIns="45719" rIns="45719" bIns="45719" numCol="1" anchor="t">
                <a:noAutofit/>
              </a:bodyPr>
              <a:lstStyle/>
              <a:p>
                <a:endParaRPr/>
              </a:p>
            </p:txBody>
          </p:sp>
          <p:sp>
            <p:nvSpPr>
              <p:cNvPr id="1385" name="Rectangle"/>
              <p:cNvSpPr/>
              <p:nvPr/>
            </p:nvSpPr>
            <p:spPr>
              <a:xfrm>
                <a:off x="97121" y="333987"/>
                <a:ext cx="59902" cy="159482"/>
              </a:xfrm>
              <a:prstGeom prst="rect">
                <a:avLst/>
              </a:prstGeom>
              <a:solidFill>
                <a:srgbClr val="8AA0FF"/>
              </a:solidFill>
              <a:ln w="12700" cap="flat">
                <a:noFill/>
                <a:miter lim="400000"/>
              </a:ln>
              <a:effectLst/>
            </p:spPr>
            <p:txBody>
              <a:bodyPr wrap="square" lIns="45719" tIns="45719" rIns="45719" bIns="45719" numCol="1" anchor="t">
                <a:noAutofit/>
              </a:bodyPr>
              <a:lstStyle/>
              <a:p>
                <a:endParaRPr/>
              </a:p>
            </p:txBody>
          </p:sp>
          <p:sp>
            <p:nvSpPr>
              <p:cNvPr id="1386" name="Rectangle"/>
              <p:cNvSpPr/>
              <p:nvPr/>
            </p:nvSpPr>
            <p:spPr>
              <a:xfrm>
                <a:off x="0" y="446346"/>
                <a:ext cx="154556" cy="51010"/>
              </a:xfrm>
              <a:prstGeom prst="rect">
                <a:avLst/>
              </a:prstGeom>
              <a:solidFill>
                <a:srgbClr val="8AA0FF"/>
              </a:solidFill>
              <a:ln w="12700" cap="flat">
                <a:noFill/>
                <a:miter lim="400000"/>
              </a:ln>
              <a:effectLst/>
            </p:spPr>
            <p:txBody>
              <a:bodyPr wrap="square" lIns="45719" tIns="45719" rIns="45719" bIns="45719" numCol="1" anchor="t">
                <a:noAutofit/>
              </a:bodyPr>
              <a:lstStyle/>
              <a:p>
                <a:endParaRPr/>
              </a:p>
            </p:txBody>
          </p:sp>
        </p:grpSp>
        <p:grpSp>
          <p:nvGrpSpPr>
            <p:cNvPr id="1392" name="Group"/>
            <p:cNvGrpSpPr/>
            <p:nvPr/>
          </p:nvGrpSpPr>
          <p:grpSpPr>
            <a:xfrm>
              <a:off x="2086102" y="1333828"/>
              <a:ext cx="157024" cy="497356"/>
              <a:chOff x="0" y="0"/>
              <a:chExt cx="157022" cy="497355"/>
            </a:xfrm>
          </p:grpSpPr>
          <p:sp>
            <p:nvSpPr>
              <p:cNvPr id="1388" name="Rectangle"/>
              <p:cNvSpPr/>
              <p:nvPr/>
            </p:nvSpPr>
            <p:spPr>
              <a:xfrm>
                <a:off x="97121" y="0"/>
                <a:ext cx="59902" cy="159482"/>
              </a:xfrm>
              <a:prstGeom prst="rect">
                <a:avLst/>
              </a:prstGeom>
              <a:solidFill>
                <a:srgbClr val="8AA0FF"/>
              </a:solidFill>
              <a:ln w="12700" cap="flat">
                <a:noFill/>
                <a:miter lim="400000"/>
              </a:ln>
              <a:effectLst/>
            </p:spPr>
            <p:txBody>
              <a:bodyPr wrap="square" lIns="45719" tIns="45719" rIns="45719" bIns="45719" numCol="1" anchor="t">
                <a:noAutofit/>
              </a:bodyPr>
              <a:lstStyle/>
              <a:p>
                <a:endParaRPr/>
              </a:p>
            </p:txBody>
          </p:sp>
          <p:sp>
            <p:nvSpPr>
              <p:cNvPr id="1389" name="Rectangle"/>
              <p:cNvSpPr/>
              <p:nvPr/>
            </p:nvSpPr>
            <p:spPr>
              <a:xfrm>
                <a:off x="0" y="1284"/>
                <a:ext cx="154556" cy="51009"/>
              </a:xfrm>
              <a:prstGeom prst="rect">
                <a:avLst/>
              </a:prstGeom>
              <a:solidFill>
                <a:srgbClr val="8AA0FF"/>
              </a:solidFill>
              <a:ln w="12700" cap="flat">
                <a:noFill/>
                <a:miter lim="400000"/>
              </a:ln>
              <a:effectLst/>
            </p:spPr>
            <p:txBody>
              <a:bodyPr wrap="square" lIns="45719" tIns="45719" rIns="45719" bIns="45719" numCol="1" anchor="t">
                <a:noAutofit/>
              </a:bodyPr>
              <a:lstStyle/>
              <a:p>
                <a:endParaRPr/>
              </a:p>
            </p:txBody>
          </p:sp>
          <p:sp>
            <p:nvSpPr>
              <p:cNvPr id="1390" name="Rectangle"/>
              <p:cNvSpPr/>
              <p:nvPr/>
            </p:nvSpPr>
            <p:spPr>
              <a:xfrm>
                <a:off x="97121" y="333987"/>
                <a:ext cx="59902" cy="159482"/>
              </a:xfrm>
              <a:prstGeom prst="rect">
                <a:avLst/>
              </a:prstGeom>
              <a:solidFill>
                <a:srgbClr val="8AA0FF"/>
              </a:solidFill>
              <a:ln w="12700" cap="flat">
                <a:noFill/>
                <a:miter lim="400000"/>
              </a:ln>
              <a:effectLst/>
            </p:spPr>
            <p:txBody>
              <a:bodyPr wrap="square" lIns="45719" tIns="45719" rIns="45719" bIns="45719" numCol="1" anchor="t">
                <a:noAutofit/>
              </a:bodyPr>
              <a:lstStyle/>
              <a:p>
                <a:endParaRPr/>
              </a:p>
            </p:txBody>
          </p:sp>
          <p:sp>
            <p:nvSpPr>
              <p:cNvPr id="1391" name="Rectangle"/>
              <p:cNvSpPr/>
              <p:nvPr/>
            </p:nvSpPr>
            <p:spPr>
              <a:xfrm>
                <a:off x="0" y="446346"/>
                <a:ext cx="154556" cy="51010"/>
              </a:xfrm>
              <a:prstGeom prst="rect">
                <a:avLst/>
              </a:prstGeom>
              <a:solidFill>
                <a:srgbClr val="8AA0FF"/>
              </a:solidFill>
              <a:ln w="12700" cap="flat">
                <a:noFill/>
                <a:miter lim="400000"/>
              </a:ln>
              <a:effectLst/>
            </p:spPr>
            <p:txBody>
              <a:bodyPr wrap="square" lIns="45719" tIns="45719" rIns="45719" bIns="45719" numCol="1" anchor="t">
                <a:noAutofit/>
              </a:bodyPr>
              <a:lstStyle/>
              <a:p>
                <a:endParaRPr/>
              </a:p>
            </p:txBody>
          </p:sp>
        </p:grpSp>
      </p:grpSp>
      <p:sp>
        <p:nvSpPr>
          <p:cNvPr id="1394" name="Rectangle 5"/>
          <p:cNvSpPr txBox="1"/>
          <p:nvPr/>
        </p:nvSpPr>
        <p:spPr>
          <a:xfrm>
            <a:off x="6831899" y="2178877"/>
            <a:ext cx="2283024" cy="6579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My slowed down and non-repeating version of: </a:t>
            </a:r>
          </a:p>
          <a:p>
            <a:pPr algn="ctr">
              <a:spcBef>
                <a:spcPts val="300"/>
              </a:spcBef>
              <a:defRPr sz="1200" b="0" i="1">
                <a:solidFill>
                  <a:srgbClr val="059797"/>
                </a:solidFill>
                <a:effectLst>
                  <a:outerShdw blurRad="38100" dist="38100" dir="2700000" rotWithShape="0">
                    <a:srgbClr val="000000"/>
                  </a:outerShdw>
                </a:effectLst>
                <a:latin typeface="+mn-lt"/>
                <a:ea typeface="+mn-ea"/>
                <a:cs typeface="+mn-cs"/>
                <a:sym typeface="Arial"/>
              </a:defRPr>
            </a:pPr>
            <a:r>
              <a:t>https://imgur.com/lONRlUE</a:t>
            </a:r>
          </a:p>
        </p:txBody>
      </p:sp>
      <p:sp>
        <p:nvSpPr>
          <p:cNvPr id="1395" name="Rectangle 3"/>
          <p:cNvSpPr txBox="1">
            <a:spLocks noGrp="1"/>
          </p:cNvSpPr>
          <p:nvPr>
            <p:ph type="body" sz="quarter" idx="1"/>
          </p:nvPr>
        </p:nvSpPr>
        <p:spPr>
          <a:xfrm>
            <a:off x="139700" y="630206"/>
            <a:ext cx="8964700" cy="455148"/>
          </a:xfrm>
          <a:prstGeom prst="rect">
            <a:avLst/>
          </a:prstGeom>
        </p:spPr>
        <p:txBody>
          <a:bodyPr/>
          <a:lstStyle>
            <a:lvl1pPr>
              <a:tabLst>
                <a:tab pos="444500" algn="l"/>
                <a:tab pos="1016000" algn="l"/>
                <a:tab pos="1473200" algn="l"/>
                <a:tab pos="1930400" algn="l"/>
                <a:tab pos="2387600" algn="l"/>
              </a:tabLst>
            </a:lvl1pPr>
          </a:lstStyle>
          <a:p>
            <a:r>
              <a:t>At left, two clutches, alternately engaging two driveshafts (a rod &amp; its surrounding tube)</a:t>
            </a:r>
          </a:p>
        </p:txBody>
      </p:sp>
      <p:sp>
        <p:nvSpPr>
          <p:cNvPr id="1396" name="Rectangle 3"/>
          <p:cNvSpPr txBox="1"/>
          <p:nvPr/>
        </p:nvSpPr>
        <p:spPr>
          <a:xfrm>
            <a:off x="139700" y="3576606"/>
            <a:ext cx="8864600" cy="1025209"/>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My corresponding incomplete attempt at figuring out how those thin disks alternately </a:t>
            </a:r>
          </a:p>
          <a:p>
            <a:pPr>
              <a:spcBef>
                <a:spcPts val="400"/>
              </a:spcBef>
              <a:tabLst>
                <a:tab pos="444500" algn="l"/>
                <a:tab pos="1016000" algn="l"/>
                <a:tab pos="1473200" algn="l"/>
                <a:tab pos="1930400" algn="l"/>
                <a:tab pos="23876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	tie different gearshafts together, or different segments of the same shaft together:</a:t>
            </a:r>
          </a:p>
        </p:txBody>
      </p:sp>
      <p:sp>
        <p:nvSpPr>
          <p:cNvPr id="1397" name="Rectangle 3"/>
          <p:cNvSpPr txBox="1"/>
          <p:nvPr/>
        </p:nvSpPr>
        <p:spPr>
          <a:xfrm>
            <a:off x="6942927" y="1648520"/>
            <a:ext cx="2086368" cy="45514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pPr>
            <a:r>
              <a:t>(</a:t>
            </a:r>
            <a:r>
              <a:rPr b="1"/>
              <a:t>PgDn</a:t>
            </a:r>
            <a:r>
              <a:t> to animate)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9" name="Rectangle 5"/>
          <p:cNvSpPr txBox="1"/>
          <p:nvPr/>
        </p:nvSpPr>
        <p:spPr>
          <a:xfrm>
            <a:off x="38100" y="6555645"/>
            <a:ext cx="4222304"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lvl1pPr>
          </a:lstStyle>
          <a:p>
            <a:r>
              <a:t>http://nissanaltimaaustin.com/altimas-cvt-keeps-moving/</a:t>
            </a:r>
          </a:p>
        </p:txBody>
      </p:sp>
      <p:sp>
        <p:nvSpPr>
          <p:cNvPr id="1400" name="Rectangle 2"/>
          <p:cNvSpPr txBox="1">
            <a:spLocks noGrp="1"/>
          </p:cNvSpPr>
          <p:nvPr>
            <p:ph type="title"/>
          </p:nvPr>
        </p:nvSpPr>
        <p:spPr>
          <a:xfrm>
            <a:off x="304800" y="0"/>
            <a:ext cx="8534400" cy="533400"/>
          </a:xfrm>
          <a:prstGeom prst="rect">
            <a:avLst/>
          </a:prstGeom>
        </p:spPr>
        <p:txBody>
          <a:bodyPr/>
          <a:lstStyle>
            <a:lvl1pPr>
              <a:defRPr sz="2000" b="1" i="1"/>
            </a:lvl1pPr>
          </a:lstStyle>
          <a:p>
            <a:r>
              <a:t>Solution #3: A Continuously Variable Transmission (CVT)</a:t>
            </a:r>
          </a:p>
        </p:txBody>
      </p:sp>
      <p:sp>
        <p:nvSpPr>
          <p:cNvPr id="1401" name="Rectangle 3"/>
          <p:cNvSpPr txBox="1">
            <a:spLocks noGrp="1"/>
          </p:cNvSpPr>
          <p:nvPr>
            <p:ph type="body" idx="1"/>
          </p:nvPr>
        </p:nvSpPr>
        <p:spPr>
          <a:xfrm>
            <a:off x="114300" y="561875"/>
            <a:ext cx="8915400" cy="3660429"/>
          </a:xfrm>
          <a:prstGeom prst="rect">
            <a:avLst/>
          </a:prstGeom>
        </p:spPr>
        <p:txBody>
          <a:bodyPr/>
          <a:lstStyle/>
          <a:p>
            <a:pPr>
              <a:tabLst>
                <a:tab pos="406400" algn="l"/>
                <a:tab pos="863600" algn="l"/>
                <a:tab pos="1320800" algn="l"/>
                <a:tab pos="1778000" algn="l"/>
                <a:tab pos="2235200" algn="l"/>
              </a:tabLst>
              <a:defRPr sz="1800"/>
            </a:pPr>
            <a:r>
              <a:t>Which, instead of having lots of immutable multi-tooth gears,</a:t>
            </a:r>
          </a:p>
          <a:p>
            <a:pPr>
              <a:tabLst>
                <a:tab pos="406400" algn="l"/>
                <a:tab pos="863600" algn="l"/>
                <a:tab pos="1320800" algn="l"/>
                <a:tab pos="1778000" algn="l"/>
                <a:tab pos="2235200" algn="l"/>
              </a:tabLst>
              <a:defRPr sz="500"/>
            </a:pPr>
            <a:endParaRPr/>
          </a:p>
          <a:p>
            <a:pPr>
              <a:tabLst>
                <a:tab pos="406400" algn="l"/>
                <a:tab pos="863600" algn="l"/>
                <a:tab pos="1320800" algn="l"/>
                <a:tab pos="1778000" algn="l"/>
                <a:tab pos="2235200" algn="l"/>
              </a:tabLst>
              <a:defRPr sz="1800"/>
            </a:pPr>
            <a:r>
              <a:t>	uses a belt linking together what amounts to two strangely variable pulleys</a:t>
            </a:r>
          </a:p>
          <a:p>
            <a:pPr>
              <a:tabLst>
                <a:tab pos="406400" algn="l"/>
                <a:tab pos="863600" algn="l"/>
                <a:tab pos="1320800" algn="l"/>
                <a:tab pos="1778000" algn="l"/>
                <a:tab pos="2235200" algn="l"/>
              </a:tabLst>
              <a:defRPr sz="700"/>
            </a:pPr>
            <a:r>
              <a:t>	</a:t>
            </a:r>
            <a:endParaRPr sz="1200"/>
          </a:p>
          <a:p>
            <a:pPr>
              <a:tabLst>
                <a:tab pos="406400" algn="l"/>
                <a:tab pos="863600" algn="l"/>
                <a:tab pos="1320800" algn="l"/>
                <a:tab pos="1778000" algn="l"/>
                <a:tab pos="2235200" algn="l"/>
              </a:tabLst>
              <a:defRPr sz="1800"/>
            </a:pPr>
            <a:r>
              <a:t>Because here each pulley consists of two opposing cones, with a variable separation</a:t>
            </a:r>
          </a:p>
          <a:p>
            <a:pPr>
              <a:tabLst>
                <a:tab pos="406400" algn="l"/>
                <a:tab pos="863600" algn="l"/>
                <a:tab pos="1320800" algn="l"/>
                <a:tab pos="1778000" algn="l"/>
                <a:tab pos="2235200" algn="l"/>
              </a:tabLst>
              <a:defRPr sz="500"/>
            </a:pPr>
            <a:endParaRPr/>
          </a:p>
          <a:p>
            <a:pPr>
              <a:tabLst>
                <a:tab pos="406400" algn="l"/>
                <a:tab pos="863600" algn="l"/>
                <a:tab pos="1320800" algn="l"/>
                <a:tab pos="1778000" algn="l"/>
                <a:tab pos="2235200" algn="l"/>
              </a:tabLst>
              <a:defRPr sz="1800"/>
            </a:pPr>
            <a:r>
              <a:t>	A stiff belt rides between those cones at a diameter that accommodates its width</a:t>
            </a:r>
          </a:p>
          <a:p>
            <a:pPr>
              <a:tabLst>
                <a:tab pos="406400" algn="l"/>
                <a:tab pos="863600" algn="l"/>
                <a:tab pos="1320800" algn="l"/>
                <a:tab pos="1778000" algn="l"/>
                <a:tab pos="2235200" algn="l"/>
              </a:tabLst>
              <a:defRPr sz="700"/>
            </a:pPr>
            <a:endParaRPr/>
          </a:p>
          <a:p>
            <a:pPr>
              <a:tabLst>
                <a:tab pos="406400" algn="l"/>
                <a:tab pos="863600" algn="l"/>
                <a:tab pos="1320800" algn="l"/>
                <a:tab pos="1778000" algn="l"/>
                <a:tab pos="2235200" algn="l"/>
              </a:tabLst>
              <a:defRPr sz="1800"/>
            </a:pPr>
            <a:r>
              <a:t>Then, as one set of cones increases separation, the other decreases separation</a:t>
            </a:r>
          </a:p>
          <a:p>
            <a:pPr>
              <a:tabLst>
                <a:tab pos="406400" algn="l"/>
                <a:tab pos="863600" algn="l"/>
                <a:tab pos="1320800" algn="l"/>
                <a:tab pos="1778000" algn="l"/>
                <a:tab pos="2235200" algn="l"/>
              </a:tabLst>
              <a:defRPr sz="700"/>
            </a:pPr>
            <a:r>
              <a:t>	</a:t>
            </a:r>
          </a:p>
          <a:p>
            <a:pPr>
              <a:tabLst>
                <a:tab pos="406400" algn="l"/>
                <a:tab pos="863600" algn="l"/>
                <a:tab pos="1320800" algn="l"/>
                <a:tab pos="1778000" algn="l"/>
                <a:tab pos="2235200" algn="l"/>
              </a:tabLst>
              <a:defRPr sz="1800"/>
            </a:pPr>
            <a:r>
              <a:t>	The effect is that of meshing two gears of variable diameters,</a:t>
            </a:r>
          </a:p>
          <a:p>
            <a:pPr>
              <a:tabLst>
                <a:tab pos="406400" algn="l"/>
                <a:tab pos="863600" algn="l"/>
                <a:tab pos="1320800" algn="l"/>
                <a:tab pos="1778000" algn="l"/>
                <a:tab pos="2235200" algn="l"/>
              </a:tabLst>
              <a:defRPr sz="700"/>
            </a:pPr>
            <a:endParaRPr/>
          </a:p>
          <a:p>
            <a:pPr>
              <a:tabLst>
                <a:tab pos="406400" algn="l"/>
                <a:tab pos="863600" algn="l"/>
                <a:tab pos="1320800" algn="l"/>
                <a:tab pos="1778000" algn="l"/>
                <a:tab pos="2235200" algn="l"/>
              </a:tabLst>
              <a:defRPr sz="1800"/>
            </a:pPr>
            <a:r>
              <a:t>		allowing the simple CVT to effectively mimic ALL gear ratios within its range</a:t>
            </a:r>
            <a:endParaRPr sz="1000"/>
          </a:p>
          <a:p>
            <a:pPr>
              <a:tabLst>
                <a:tab pos="406400" algn="l"/>
                <a:tab pos="863600" algn="l"/>
                <a:tab pos="1320800" algn="l"/>
                <a:tab pos="1778000" algn="l"/>
                <a:tab pos="2235200" algn="l"/>
              </a:tabLst>
              <a:defRPr sz="800" baseline="31999"/>
            </a:pPr>
            <a:endParaRPr/>
          </a:p>
          <a:p>
            <a:pPr>
              <a:tabLst>
                <a:tab pos="406400" algn="l"/>
                <a:tab pos="863600" algn="l"/>
                <a:tab pos="1320800" algn="l"/>
                <a:tab pos="1778000" algn="l"/>
                <a:tab pos="2235200" algn="l"/>
              </a:tabLst>
              <a:defRPr sz="1800" b="1">
                <a:solidFill>
                  <a:srgbClr val="FBC901"/>
                </a:solidFill>
              </a:defRPr>
            </a:pPr>
            <a:r>
              <a:t>The ICE can thus rotate at a near single optimum speed for ALL vehicle speeds</a:t>
            </a:r>
          </a:p>
        </p:txBody>
      </p:sp>
      <p:pic>
        <p:nvPicPr>
          <p:cNvPr id="1402" name="Picture 11" descr="Picture 11"/>
          <p:cNvPicPr>
            <a:picLocks noChangeAspect="1"/>
          </p:cNvPicPr>
          <p:nvPr/>
        </p:nvPicPr>
        <p:blipFill>
          <a:blip r:embed="rId2"/>
          <a:stretch>
            <a:fillRect/>
          </a:stretch>
        </p:blipFill>
        <p:spPr>
          <a:xfrm>
            <a:off x="444500" y="4451772"/>
            <a:ext cx="2590800" cy="1874406"/>
          </a:xfrm>
          <a:prstGeom prst="rect">
            <a:avLst/>
          </a:prstGeom>
          <a:ln w="12700">
            <a:miter lim="400000"/>
          </a:ln>
        </p:spPr>
      </p:pic>
      <p:grpSp>
        <p:nvGrpSpPr>
          <p:cNvPr id="1431" name="Group"/>
          <p:cNvGrpSpPr/>
          <p:nvPr/>
        </p:nvGrpSpPr>
        <p:grpSpPr>
          <a:xfrm>
            <a:off x="3429000" y="4610099"/>
            <a:ext cx="4724400" cy="1752601"/>
            <a:chOff x="0" y="0"/>
            <a:chExt cx="4724400" cy="1752600"/>
          </a:xfrm>
        </p:grpSpPr>
        <p:grpSp>
          <p:nvGrpSpPr>
            <p:cNvPr id="1411" name="Group 30"/>
            <p:cNvGrpSpPr/>
            <p:nvPr/>
          </p:nvGrpSpPr>
          <p:grpSpPr>
            <a:xfrm>
              <a:off x="-1" y="0"/>
              <a:ext cx="2057401" cy="1296195"/>
              <a:chOff x="0" y="0"/>
              <a:chExt cx="2057400" cy="1296193"/>
            </a:xfrm>
          </p:grpSpPr>
          <p:grpSp>
            <p:nvGrpSpPr>
              <p:cNvPr id="1408" name="Group 13"/>
              <p:cNvGrpSpPr/>
              <p:nvPr/>
            </p:nvGrpSpPr>
            <p:grpSpPr>
              <a:xfrm>
                <a:off x="0" y="96520"/>
                <a:ext cx="2057401" cy="1046480"/>
                <a:chOff x="0" y="0"/>
                <a:chExt cx="2057399" cy="1046478"/>
              </a:xfrm>
            </p:grpSpPr>
            <p:sp>
              <p:nvSpPr>
                <p:cNvPr id="1403" name="Isosceles Triangle 5"/>
                <p:cNvSpPr/>
                <p:nvPr/>
              </p:nvSpPr>
              <p:spPr>
                <a:xfrm>
                  <a:off x="0" y="613305"/>
                  <a:ext cx="971550" cy="3216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631" y="0"/>
                      </a:lnTo>
                      <a:lnTo>
                        <a:pt x="21600" y="21600"/>
                      </a:lnTo>
                      <a:close/>
                    </a:path>
                  </a:pathLst>
                </a:cu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04" name="Isosceles Triangle 6"/>
                <p:cNvSpPr/>
                <p:nvPr/>
              </p:nvSpPr>
              <p:spPr>
                <a:xfrm rot="10800000">
                  <a:off x="0" y="162976"/>
                  <a:ext cx="971550" cy="3216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631" y="0"/>
                      </a:lnTo>
                      <a:lnTo>
                        <a:pt x="21600" y="21600"/>
                      </a:lnTo>
                      <a:close/>
                    </a:path>
                  </a:pathLst>
                </a:cu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05" name="Isosceles Triangle 7"/>
                <p:cNvSpPr/>
                <p:nvPr/>
              </p:nvSpPr>
              <p:spPr>
                <a:xfrm>
                  <a:off x="1085850" y="724816"/>
                  <a:ext cx="971550" cy="3216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631" y="0"/>
                      </a:lnTo>
                      <a:lnTo>
                        <a:pt x="21600" y="21600"/>
                      </a:lnTo>
                      <a:close/>
                    </a:path>
                  </a:pathLst>
                </a:cu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06" name="Isosceles Triangle 8"/>
                <p:cNvSpPr/>
                <p:nvPr/>
              </p:nvSpPr>
              <p:spPr>
                <a:xfrm rot="10800000">
                  <a:off x="1085850" y="0"/>
                  <a:ext cx="971550" cy="3216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631" y="0"/>
                      </a:lnTo>
                      <a:lnTo>
                        <a:pt x="21600" y="21600"/>
                      </a:lnTo>
                      <a:close/>
                    </a:path>
                  </a:pathLst>
                </a:cu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07" name="Rectangle 10"/>
                <p:cNvSpPr/>
                <p:nvPr/>
              </p:nvSpPr>
              <p:spPr>
                <a:xfrm>
                  <a:off x="190499" y="270197"/>
                  <a:ext cx="1466850" cy="514663"/>
                </a:xfrm>
                <a:prstGeom prst="rect">
                  <a:avLst/>
                </a:prstGeom>
                <a:solidFill>
                  <a:schemeClr val="accent3">
                    <a:alpha val="57000"/>
                  </a:schemeClr>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sp>
            <p:nvSpPr>
              <p:cNvPr id="1409" name="Straight Connector 25"/>
              <p:cNvSpPr/>
              <p:nvPr/>
            </p:nvSpPr>
            <p:spPr>
              <a:xfrm flipH="1">
                <a:off x="487679" y="794"/>
                <a:ext cx="1590" cy="1295401"/>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10" name="Straight Connector 26"/>
              <p:cNvSpPr/>
              <p:nvPr/>
            </p:nvSpPr>
            <p:spPr>
              <a:xfrm flipH="1">
                <a:off x="1568131" y="0"/>
                <a:ext cx="1590" cy="1295401"/>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grpSp>
          <p:nvGrpSpPr>
            <p:cNvPr id="1420" name="Group 29"/>
            <p:cNvGrpSpPr/>
            <p:nvPr/>
          </p:nvGrpSpPr>
          <p:grpSpPr>
            <a:xfrm>
              <a:off x="2667000" y="-1"/>
              <a:ext cx="2057401" cy="1295401"/>
              <a:chOff x="0" y="0"/>
              <a:chExt cx="2057400" cy="1295400"/>
            </a:xfrm>
          </p:grpSpPr>
          <p:grpSp>
            <p:nvGrpSpPr>
              <p:cNvPr id="1417" name="Group 14"/>
              <p:cNvGrpSpPr/>
              <p:nvPr/>
            </p:nvGrpSpPr>
            <p:grpSpPr>
              <a:xfrm>
                <a:off x="0" y="171095"/>
                <a:ext cx="2057401" cy="902410"/>
                <a:chOff x="0" y="0"/>
                <a:chExt cx="2057399" cy="902408"/>
              </a:xfrm>
            </p:grpSpPr>
            <p:sp>
              <p:nvSpPr>
                <p:cNvPr id="1412" name="Isosceles Triangle 15"/>
                <p:cNvSpPr/>
                <p:nvPr/>
              </p:nvSpPr>
              <p:spPr>
                <a:xfrm>
                  <a:off x="0" y="580746"/>
                  <a:ext cx="971550" cy="3216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631" y="0"/>
                      </a:lnTo>
                      <a:lnTo>
                        <a:pt x="21600" y="21600"/>
                      </a:lnTo>
                      <a:close/>
                    </a:path>
                  </a:pathLst>
                </a:cu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13" name="Isosceles Triangle 16"/>
                <p:cNvSpPr/>
                <p:nvPr/>
              </p:nvSpPr>
              <p:spPr>
                <a:xfrm rot="10800000">
                  <a:off x="0" y="0"/>
                  <a:ext cx="971550" cy="3216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631" y="0"/>
                      </a:lnTo>
                      <a:lnTo>
                        <a:pt x="21600" y="21600"/>
                      </a:lnTo>
                      <a:close/>
                    </a:path>
                  </a:pathLst>
                </a:cu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14" name="Isosceles Triangle 17"/>
                <p:cNvSpPr/>
                <p:nvPr/>
              </p:nvSpPr>
              <p:spPr>
                <a:xfrm>
                  <a:off x="1085850" y="580746"/>
                  <a:ext cx="971550" cy="3216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631" y="0"/>
                      </a:lnTo>
                      <a:lnTo>
                        <a:pt x="21600" y="21600"/>
                      </a:lnTo>
                      <a:close/>
                    </a:path>
                  </a:pathLst>
                </a:cu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15" name="Isosceles Triangle 18"/>
                <p:cNvSpPr/>
                <p:nvPr/>
              </p:nvSpPr>
              <p:spPr>
                <a:xfrm rot="10800000">
                  <a:off x="1085850" y="0"/>
                  <a:ext cx="971550" cy="3216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631" y="0"/>
                      </a:lnTo>
                      <a:lnTo>
                        <a:pt x="21600" y="21600"/>
                      </a:lnTo>
                      <a:close/>
                    </a:path>
                  </a:pathLst>
                </a:cu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16" name="Rectangle 19"/>
                <p:cNvSpPr/>
                <p:nvPr/>
              </p:nvSpPr>
              <p:spPr>
                <a:xfrm>
                  <a:off x="304799" y="185463"/>
                  <a:ext cx="1466849" cy="514663"/>
                </a:xfrm>
                <a:prstGeom prst="rect">
                  <a:avLst/>
                </a:prstGeom>
                <a:solidFill>
                  <a:schemeClr val="accent3">
                    <a:alpha val="57000"/>
                  </a:schemeClr>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sp>
            <p:nvSpPr>
              <p:cNvPr id="1418" name="Straight Connector 27"/>
              <p:cNvSpPr/>
              <p:nvPr/>
            </p:nvSpPr>
            <p:spPr>
              <a:xfrm flipH="1">
                <a:off x="477519" y="0"/>
                <a:ext cx="1590" cy="1295400"/>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19" name="Straight Connector 28"/>
              <p:cNvSpPr/>
              <p:nvPr/>
            </p:nvSpPr>
            <p:spPr>
              <a:xfrm flipH="1">
                <a:off x="1573210" y="0"/>
                <a:ext cx="1590" cy="1295400"/>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grpSp>
          <p:nvGrpSpPr>
            <p:cNvPr id="1425" name="Group 37"/>
            <p:cNvGrpSpPr/>
            <p:nvPr/>
          </p:nvGrpSpPr>
          <p:grpSpPr>
            <a:xfrm>
              <a:off x="477520" y="1524000"/>
              <a:ext cx="990601" cy="228600"/>
              <a:chOff x="0" y="0"/>
              <a:chExt cx="990600" cy="228600"/>
            </a:xfrm>
          </p:grpSpPr>
          <p:sp>
            <p:nvSpPr>
              <p:cNvPr id="1421" name="Rectangle 20"/>
              <p:cNvSpPr/>
              <p:nvPr/>
            </p:nvSpPr>
            <p:spPr>
              <a:xfrm>
                <a:off x="-1" y="76200"/>
                <a:ext cx="762001" cy="76200"/>
              </a:xfrm>
              <a:prstGeom prst="rect">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22" name="Rectangle 21"/>
              <p:cNvSpPr/>
              <p:nvPr/>
            </p:nvSpPr>
            <p:spPr>
              <a:xfrm>
                <a:off x="817880" y="76200"/>
                <a:ext cx="172721" cy="76200"/>
              </a:xfrm>
              <a:prstGeom prst="rect">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23" name="Straight Connector 31"/>
              <p:cNvSpPr/>
              <p:nvPr/>
            </p:nvSpPr>
            <p:spPr>
              <a:xfrm flipH="1">
                <a:off x="359091" y="-1"/>
                <a:ext cx="1590" cy="228602"/>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24" name="Straight Connector 34"/>
              <p:cNvSpPr/>
              <p:nvPr/>
            </p:nvSpPr>
            <p:spPr>
              <a:xfrm flipH="1">
                <a:off x="902652" y="-1"/>
                <a:ext cx="1589" cy="228602"/>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grpSp>
          <p:nvGrpSpPr>
            <p:cNvPr id="1430" name="Group 38"/>
            <p:cNvGrpSpPr/>
            <p:nvPr/>
          </p:nvGrpSpPr>
          <p:grpSpPr>
            <a:xfrm>
              <a:off x="3276599" y="1524000"/>
              <a:ext cx="685801" cy="228600"/>
              <a:chOff x="0" y="0"/>
              <a:chExt cx="685800" cy="228600"/>
            </a:xfrm>
          </p:grpSpPr>
          <p:sp>
            <p:nvSpPr>
              <p:cNvPr id="1426" name="Rectangle 22"/>
              <p:cNvSpPr/>
              <p:nvPr/>
            </p:nvSpPr>
            <p:spPr>
              <a:xfrm>
                <a:off x="-1" y="76200"/>
                <a:ext cx="304801" cy="76200"/>
              </a:xfrm>
              <a:prstGeom prst="rect">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27" name="Rectangle 23"/>
              <p:cNvSpPr/>
              <p:nvPr/>
            </p:nvSpPr>
            <p:spPr>
              <a:xfrm>
                <a:off x="381000" y="76200"/>
                <a:ext cx="304800" cy="76200"/>
              </a:xfrm>
              <a:prstGeom prst="rect">
                <a:avLst/>
              </a:prstGeom>
              <a:solidFill>
                <a:schemeClr val="accent1"/>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28" name="Straight Connector 35"/>
              <p:cNvSpPr/>
              <p:nvPr/>
            </p:nvSpPr>
            <p:spPr>
              <a:xfrm flipH="1">
                <a:off x="150811" y="-1"/>
                <a:ext cx="1590" cy="228602"/>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29" name="Straight Connector 36"/>
              <p:cNvSpPr/>
              <p:nvPr/>
            </p:nvSpPr>
            <p:spPr>
              <a:xfrm flipH="1">
                <a:off x="536892" y="-1"/>
                <a:ext cx="1589" cy="228602"/>
              </a:xfrm>
              <a:prstGeom prst="line">
                <a:avLst/>
              </a:prstGeom>
              <a:solidFill>
                <a:schemeClr val="accent1"/>
              </a:solidFill>
              <a:ln w="381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grpSp>
      <p:sp>
        <p:nvSpPr>
          <p:cNvPr id="1432" name="Rectangle 3"/>
          <p:cNvSpPr txBox="1"/>
          <p:nvPr/>
        </p:nvSpPr>
        <p:spPr>
          <a:xfrm>
            <a:off x="3911600" y="4289623"/>
            <a:ext cx="4037311" cy="251559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868680">
              <a:spcBef>
                <a:spcPts val="400"/>
              </a:spcBef>
              <a:tabLst>
                <a:tab pos="381000" algn="l"/>
                <a:tab pos="812800" algn="l"/>
                <a:tab pos="1257300" algn="l"/>
                <a:tab pos="1689100" algn="l"/>
                <a:tab pos="2120900" algn="l"/>
              </a:tabLst>
              <a:defRPr sz="1710" b="0">
                <a:solidFill>
                  <a:srgbClr val="FFFFFF"/>
                </a:solidFill>
                <a:effectLst>
                  <a:outerShdw blurRad="36195" dist="36195" dir="2700000" rotWithShape="0">
                    <a:srgbClr val="000000"/>
                  </a:outerShdw>
                </a:effectLst>
                <a:latin typeface="+mn-lt"/>
                <a:ea typeface="+mn-ea"/>
                <a:cs typeface="+mn-cs"/>
                <a:sym typeface="Arial"/>
              </a:defRPr>
            </a:pPr>
            <a:r>
              <a:t>5:1 Ratio				1:1 Ratio</a:t>
            </a:r>
          </a:p>
          <a:p>
            <a:pPr defTabSz="868680">
              <a:spcBef>
                <a:spcPts val="400"/>
              </a:spcBef>
              <a:tabLst>
                <a:tab pos="381000" algn="l"/>
                <a:tab pos="812800" algn="l"/>
                <a:tab pos="1257300" algn="l"/>
                <a:tab pos="1689100" algn="l"/>
                <a:tab pos="2120900" algn="l"/>
              </a:tabLst>
              <a:defRPr sz="1710"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spcBef>
                <a:spcPts val="400"/>
              </a:spcBef>
              <a:tabLst>
                <a:tab pos="381000" algn="l"/>
                <a:tab pos="812800" algn="l"/>
                <a:tab pos="1257300" algn="l"/>
                <a:tab pos="1689100" algn="l"/>
                <a:tab pos="2120900" algn="l"/>
              </a:tabLst>
              <a:defRPr sz="1710"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spcBef>
                <a:spcPts val="400"/>
              </a:spcBef>
              <a:tabLst>
                <a:tab pos="381000" algn="l"/>
                <a:tab pos="812800" algn="l"/>
                <a:tab pos="1257300" algn="l"/>
                <a:tab pos="1689100" algn="l"/>
                <a:tab pos="2120900" algn="l"/>
              </a:tabLst>
              <a:defRPr sz="1710" b="0">
                <a:solidFill>
                  <a:srgbClr val="FFFFFF"/>
                </a:solidFill>
                <a:effectLst>
                  <a:outerShdw blurRad="36195" dist="36195" dir="2700000" rotWithShape="0">
                    <a:srgbClr val="000000"/>
                  </a:outerShdw>
                </a:effectLst>
                <a:latin typeface="+mn-lt"/>
                <a:ea typeface="+mn-ea"/>
                <a:cs typeface="+mn-cs"/>
                <a:sym typeface="Arial"/>
              </a:defRPr>
            </a:pPr>
            <a:endParaRPr/>
          </a:p>
          <a:p>
            <a:pPr defTabSz="868680">
              <a:spcBef>
                <a:spcPts val="400"/>
              </a:spcBef>
              <a:tabLst>
                <a:tab pos="381000" algn="l"/>
                <a:tab pos="812800" algn="l"/>
                <a:tab pos="1257300" algn="l"/>
                <a:tab pos="1689100" algn="l"/>
                <a:tab pos="2120900" algn="l"/>
              </a:tabLst>
              <a:defRPr sz="1710" b="0">
                <a:solidFill>
                  <a:srgbClr val="FFFFFF"/>
                </a:solidFill>
                <a:effectLst>
                  <a:outerShdw blurRad="36195" dist="36195" dir="2700000" rotWithShape="0">
                    <a:srgbClr val="000000"/>
                  </a:outerShdw>
                </a:effectLst>
                <a:latin typeface="+mn-lt"/>
                <a:ea typeface="+mn-ea"/>
                <a:cs typeface="+mn-cs"/>
                <a:sym typeface="Arial"/>
              </a:defRPr>
            </a:pPr>
            <a:r>
              <a:t>			</a:t>
            </a:r>
          </a:p>
          <a:p>
            <a:pPr algn="ctr" defTabSz="868680">
              <a:spcBef>
                <a:spcPts val="400"/>
              </a:spcBef>
              <a:tabLst>
                <a:tab pos="381000" algn="l"/>
                <a:tab pos="812800" algn="l"/>
                <a:tab pos="1257300" algn="l"/>
                <a:tab pos="1689100" algn="l"/>
                <a:tab pos="2120900" algn="l"/>
              </a:tabLst>
              <a:defRPr sz="1710" b="0">
                <a:solidFill>
                  <a:srgbClr val="FFFFFF"/>
                </a:solidFill>
                <a:effectLst>
                  <a:outerShdw blurRad="36195" dist="36195" dir="2700000" rotWithShape="0">
                    <a:srgbClr val="000000"/>
                  </a:outerShdw>
                </a:effectLst>
                <a:latin typeface="+mn-lt"/>
                <a:ea typeface="+mn-ea"/>
                <a:cs typeface="+mn-cs"/>
                <a:sym typeface="Arial"/>
              </a:defRPr>
            </a:pPr>
            <a:endParaRPr/>
          </a:p>
          <a:p>
            <a:pPr algn="ctr" defTabSz="868680">
              <a:spcBef>
                <a:spcPts val="400"/>
              </a:spcBef>
              <a:tabLst>
                <a:tab pos="381000" algn="l"/>
                <a:tab pos="812800" algn="l"/>
                <a:tab pos="1257300" algn="l"/>
                <a:tab pos="1689100" algn="l"/>
                <a:tab pos="2120900" algn="l"/>
              </a:tabLst>
              <a:defRPr sz="1710" b="0">
                <a:solidFill>
                  <a:srgbClr val="FFFFFF"/>
                </a:solidFill>
                <a:effectLst>
                  <a:outerShdw blurRad="36195" dist="36195" dir="2700000" rotWithShape="0">
                    <a:srgbClr val="000000"/>
                  </a:outerShdw>
                </a:effectLst>
                <a:latin typeface="+mn-lt"/>
                <a:ea typeface="+mn-ea"/>
                <a:cs typeface="+mn-cs"/>
                <a:sym typeface="Arial"/>
              </a:defRPr>
            </a:pPr>
            <a:endParaRPr/>
          </a:p>
          <a:p>
            <a:pPr algn="ctr" defTabSz="868680">
              <a:spcBef>
                <a:spcPts val="400"/>
              </a:spcBef>
              <a:tabLst>
                <a:tab pos="381000" algn="l"/>
                <a:tab pos="812800" algn="l"/>
                <a:tab pos="1257300" algn="l"/>
                <a:tab pos="1689100" algn="l"/>
                <a:tab pos="2120900" algn="l"/>
              </a:tabLst>
              <a:defRPr sz="1710" b="0">
                <a:solidFill>
                  <a:srgbClr val="FFFFFF"/>
                </a:solidFill>
                <a:effectLst>
                  <a:outerShdw blurRad="36195" dist="36195" dir="2700000" rotWithShape="0">
                    <a:srgbClr val="000000"/>
                  </a:outerShdw>
                </a:effectLst>
                <a:latin typeface="+mn-lt"/>
                <a:ea typeface="+mn-ea"/>
                <a:cs typeface="+mn-cs"/>
                <a:sym typeface="Arial"/>
              </a:defRPr>
            </a:pPr>
            <a:r>
              <a:rPr sz="1330"/>
              <a:t>Gear equivalents at bottom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 name="Rectangle 5"/>
          <p:cNvSpPr txBox="1"/>
          <p:nvPr/>
        </p:nvSpPr>
        <p:spPr>
          <a:xfrm>
            <a:off x="37484" y="4817302"/>
            <a:ext cx="4734964" cy="22698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defTabSz="457200">
              <a:defRPr sz="1000" b="0">
                <a:solidFill>
                  <a:schemeClr val="accent1">
                    <a:lumOff val="-6000"/>
                  </a:schemeClr>
                </a:solidFill>
                <a:latin typeface="+mn-lt"/>
                <a:ea typeface="+mn-ea"/>
                <a:cs typeface="+mn-cs"/>
                <a:sym typeface="Arial"/>
              </a:defRPr>
            </a:lvl1pPr>
          </a:lstStyle>
          <a:p>
            <a:r>
              <a:t>https://www.leonardodrs.com/news/electric-and-hybrid-marine-world-expo/</a:t>
            </a:r>
          </a:p>
        </p:txBody>
      </p:sp>
      <p:sp>
        <p:nvSpPr>
          <p:cNvPr id="1435" name="Rectangle 2"/>
          <p:cNvSpPr txBox="1">
            <a:spLocks noGrp="1"/>
          </p:cNvSpPr>
          <p:nvPr>
            <p:ph type="title"/>
          </p:nvPr>
        </p:nvSpPr>
        <p:spPr>
          <a:xfrm>
            <a:off x="304800" y="63499"/>
            <a:ext cx="8534400" cy="455149"/>
          </a:xfrm>
          <a:prstGeom prst="rect">
            <a:avLst/>
          </a:prstGeom>
        </p:spPr>
        <p:txBody>
          <a:bodyPr/>
          <a:lstStyle>
            <a:lvl1pPr>
              <a:defRPr b="1"/>
            </a:lvl1pPr>
          </a:lstStyle>
          <a:p>
            <a:r>
              <a:t>Solution #4:  Hybrid Electric Vehicles (HEVs)</a:t>
            </a:r>
          </a:p>
        </p:txBody>
      </p:sp>
      <p:sp>
        <p:nvSpPr>
          <p:cNvPr id="1436" name="Rectangle 3"/>
          <p:cNvSpPr txBox="1">
            <a:spLocks noGrp="1"/>
          </p:cNvSpPr>
          <p:nvPr>
            <p:ph type="body" sz="quarter" idx="1"/>
          </p:nvPr>
        </p:nvSpPr>
        <p:spPr>
          <a:xfrm>
            <a:off x="190500" y="631862"/>
            <a:ext cx="8763000" cy="925380"/>
          </a:xfrm>
          <a:prstGeom prst="rect">
            <a:avLst/>
          </a:prstGeom>
        </p:spPr>
        <p:txBody>
          <a:bodyPr/>
          <a:lstStyle/>
          <a:p>
            <a:pPr>
              <a:tabLst>
                <a:tab pos="444500" algn="l"/>
                <a:tab pos="1016000" algn="l"/>
                <a:tab pos="1473200" algn="l"/>
                <a:tab pos="1930400" algn="l"/>
                <a:tab pos="2387600" algn="l"/>
              </a:tabLst>
            </a:pPr>
            <a:r>
              <a:t>We tend to think of HEVs as being a new idea, and one that's applied to only cars</a:t>
            </a:r>
          </a:p>
          <a:p>
            <a:pPr>
              <a:tabLst>
                <a:tab pos="444500" algn="l"/>
                <a:tab pos="1016000" algn="l"/>
                <a:tab pos="1473200" algn="l"/>
                <a:tab pos="1930400" algn="l"/>
                <a:tab pos="2387600" algn="l"/>
              </a:tabLst>
              <a:defRPr sz="700"/>
            </a:pPr>
            <a:endParaRPr/>
          </a:p>
          <a:p>
            <a:pPr>
              <a:tabLst>
                <a:tab pos="444500" algn="l"/>
                <a:tab pos="1016000" algn="l"/>
                <a:tab pos="1473200" algn="l"/>
                <a:tab pos="1930400" algn="l"/>
                <a:tab pos="2387600" algn="l"/>
              </a:tabLst>
            </a:pPr>
            <a:r>
              <a:t>But HEVs are far from new, as seen in these early 1900's photos:</a:t>
            </a:r>
          </a:p>
        </p:txBody>
      </p:sp>
      <p:sp>
        <p:nvSpPr>
          <p:cNvPr id="1437" name="Rectangle 3"/>
          <p:cNvSpPr txBox="1"/>
          <p:nvPr/>
        </p:nvSpPr>
        <p:spPr>
          <a:xfrm>
            <a:off x="190500" y="3159692"/>
            <a:ext cx="8959999" cy="36330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lvl1pPr>
              <a:spcBef>
                <a:spcPts val="400"/>
              </a:spcBef>
              <a:tabLst>
                <a:tab pos="444500" algn="l"/>
                <a:tab pos="1016000" algn="l"/>
                <a:tab pos="1473200" algn="l"/>
                <a:tab pos="1930400" algn="l"/>
                <a:tab pos="2387600" algn="l"/>
              </a:tabLst>
              <a:defRPr b="0">
                <a:solidFill>
                  <a:srgbClr val="FFFFFF"/>
                </a:solidFill>
                <a:effectLst>
                  <a:outerShdw blurRad="38100" dist="38100" dir="2700000" rotWithShape="0">
                    <a:srgbClr val="000000"/>
                  </a:outerShdw>
                </a:effectLst>
                <a:latin typeface="+mn-lt"/>
                <a:ea typeface="+mn-ea"/>
                <a:cs typeface="+mn-cs"/>
                <a:sym typeface="Arial"/>
              </a:defRPr>
            </a:lvl1pPr>
          </a:lstStyle>
          <a:p>
            <a:r>
              <a:t>And HEVs come in ever increasing varieties, as seen in these modern examples:</a:t>
            </a:r>
          </a:p>
        </p:txBody>
      </p:sp>
      <p:sp>
        <p:nvSpPr>
          <p:cNvPr id="1438" name="Rectangle 5"/>
          <p:cNvSpPr txBox="1"/>
          <p:nvPr/>
        </p:nvSpPr>
        <p:spPr>
          <a:xfrm>
            <a:off x="4419053" y="2832241"/>
            <a:ext cx="4490687" cy="22698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defTabSz="457200">
              <a:defRPr sz="1000" b="0">
                <a:solidFill>
                  <a:schemeClr val="accent1">
                    <a:lumOff val="-6000"/>
                  </a:schemeClr>
                </a:solidFill>
                <a:latin typeface="+mn-lt"/>
                <a:ea typeface="+mn-ea"/>
                <a:cs typeface="+mn-cs"/>
                <a:sym typeface="Arial"/>
              </a:defRPr>
            </a:lvl1pPr>
          </a:lstStyle>
          <a:p>
            <a:r>
              <a:t>http://www.columbusrailroads.com/orm%20pc%20set%202.htm/</a:t>
            </a:r>
          </a:p>
        </p:txBody>
      </p:sp>
      <p:pic>
        <p:nvPicPr>
          <p:cNvPr id="1439" name="Picture 5" descr="Picture 5"/>
          <p:cNvPicPr>
            <a:picLocks noChangeAspect="1"/>
          </p:cNvPicPr>
          <p:nvPr/>
        </p:nvPicPr>
        <p:blipFill>
          <a:blip r:embed="rId2"/>
          <a:stretch>
            <a:fillRect/>
          </a:stretch>
        </p:blipFill>
        <p:spPr>
          <a:xfrm>
            <a:off x="5692515" y="1569618"/>
            <a:ext cx="1943763" cy="1252489"/>
          </a:xfrm>
          <a:prstGeom prst="rect">
            <a:avLst/>
          </a:prstGeom>
          <a:ln w="12700">
            <a:miter lim="400000"/>
          </a:ln>
        </p:spPr>
      </p:pic>
      <p:pic>
        <p:nvPicPr>
          <p:cNvPr id="1440" name="440px-Lohner_Porsche.jpg" descr="440px-Lohner_Porsche.jpg"/>
          <p:cNvPicPr>
            <a:picLocks noChangeAspect="1"/>
          </p:cNvPicPr>
          <p:nvPr/>
        </p:nvPicPr>
        <p:blipFill>
          <a:blip r:embed="rId3"/>
          <a:stretch>
            <a:fillRect/>
          </a:stretch>
        </p:blipFill>
        <p:spPr>
          <a:xfrm>
            <a:off x="1277249" y="1569618"/>
            <a:ext cx="1874472" cy="1252489"/>
          </a:xfrm>
          <a:prstGeom prst="rect">
            <a:avLst/>
          </a:prstGeom>
          <a:ln w="12700">
            <a:miter lim="400000"/>
          </a:ln>
        </p:spPr>
      </p:pic>
      <p:sp>
        <p:nvSpPr>
          <p:cNvPr id="1441" name="Rectangle 5"/>
          <p:cNvSpPr txBox="1"/>
          <p:nvPr/>
        </p:nvSpPr>
        <p:spPr>
          <a:xfrm>
            <a:off x="129629" y="2830558"/>
            <a:ext cx="3805591" cy="226987"/>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defTabSz="457200">
              <a:defRPr sz="1000" b="0">
                <a:solidFill>
                  <a:schemeClr val="accent1">
                    <a:lumOff val="-6000"/>
                  </a:schemeClr>
                </a:solidFill>
                <a:latin typeface="+mn-lt"/>
                <a:ea typeface="+mn-ea"/>
                <a:cs typeface="+mn-cs"/>
                <a:sym typeface="Arial"/>
              </a:defRPr>
            </a:lvl1pPr>
          </a:lstStyle>
          <a:p>
            <a:r>
              <a:t>https://www.wikiwand.com/en/Hybrid_electric_vehicle</a:t>
            </a:r>
          </a:p>
        </p:txBody>
      </p:sp>
      <p:sp>
        <p:nvSpPr>
          <p:cNvPr id="1442" name="Rectangle 5"/>
          <p:cNvSpPr txBox="1"/>
          <p:nvPr/>
        </p:nvSpPr>
        <p:spPr>
          <a:xfrm>
            <a:off x="4533353" y="6479377"/>
            <a:ext cx="4490688" cy="36668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defTabSz="457200">
              <a:defRPr sz="1000" b="0">
                <a:solidFill>
                  <a:schemeClr val="accent1">
                    <a:lumOff val="-6000"/>
                  </a:schemeClr>
                </a:solidFill>
                <a:latin typeface="+mn-lt"/>
                <a:ea typeface="+mn-ea"/>
                <a:cs typeface="+mn-cs"/>
                <a:sym typeface="Arial"/>
              </a:defRPr>
            </a:lvl1pPr>
          </a:lstStyle>
          <a:p>
            <a:r>
              <a:t>https://www.maritime-executive.com/editorials/a-future-for-hybrid-and-battery-electric-wing-ships</a:t>
            </a:r>
          </a:p>
        </p:txBody>
      </p:sp>
      <p:pic>
        <p:nvPicPr>
          <p:cNvPr id="1443" name="m20_m41_electric-hybrid-marine_hybrid-electric.jpg" descr="m20_m41_electric-hybrid-marine_hybrid-electric.jpg"/>
          <p:cNvPicPr>
            <a:picLocks noChangeAspect="1"/>
          </p:cNvPicPr>
          <p:nvPr/>
        </p:nvPicPr>
        <p:blipFill>
          <a:blip r:embed="rId4"/>
          <a:stretch>
            <a:fillRect/>
          </a:stretch>
        </p:blipFill>
        <p:spPr>
          <a:xfrm>
            <a:off x="977900" y="3641644"/>
            <a:ext cx="2473170" cy="1071708"/>
          </a:xfrm>
          <a:prstGeom prst="rect">
            <a:avLst/>
          </a:prstGeom>
          <a:ln w="12700">
            <a:miter lim="400000"/>
          </a:ln>
        </p:spPr>
      </p:pic>
      <p:sp>
        <p:nvSpPr>
          <p:cNvPr id="1444" name="Rectangle 5"/>
          <p:cNvSpPr txBox="1"/>
          <p:nvPr/>
        </p:nvSpPr>
        <p:spPr>
          <a:xfrm>
            <a:off x="4721318" y="4817302"/>
            <a:ext cx="4160745" cy="22698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defTabSz="457200">
              <a:defRPr sz="1000" b="0">
                <a:solidFill>
                  <a:schemeClr val="accent1">
                    <a:lumOff val="-6000"/>
                  </a:schemeClr>
                </a:solidFill>
                <a:latin typeface="+mn-lt"/>
                <a:ea typeface="+mn-ea"/>
                <a:cs typeface="+mn-cs"/>
                <a:sym typeface="Arial"/>
              </a:defRPr>
            </a:lvl1pPr>
          </a:lstStyle>
          <a:p>
            <a:r>
              <a:t>https://www.wisegeek.com/what-is-a-diesel-electric-locomotive.htm</a:t>
            </a:r>
          </a:p>
        </p:txBody>
      </p:sp>
      <p:sp>
        <p:nvSpPr>
          <p:cNvPr id="1445" name="Rectangle 5"/>
          <p:cNvSpPr txBox="1"/>
          <p:nvPr/>
        </p:nvSpPr>
        <p:spPr>
          <a:xfrm>
            <a:off x="164355" y="6492077"/>
            <a:ext cx="4160745" cy="36668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defTabSz="457200">
              <a:defRPr sz="1000" b="0">
                <a:solidFill>
                  <a:schemeClr val="accent1">
                    <a:lumOff val="-6000"/>
                  </a:schemeClr>
                </a:solidFill>
                <a:latin typeface="+mn-lt"/>
                <a:ea typeface="+mn-ea"/>
                <a:cs typeface="+mn-cs"/>
                <a:sym typeface="Arial"/>
              </a:defRPr>
            </a:lvl1pPr>
          </a:lstStyle>
          <a:p>
            <a:r>
              <a:t>https://www.wartsila.com/marine/build/power-systems/electric-propulsion/electric-propulsion-systems</a:t>
            </a:r>
          </a:p>
        </p:txBody>
      </p:sp>
      <p:pic>
        <p:nvPicPr>
          <p:cNvPr id="1446" name="wig-plane.64a488.jpg" descr="wig-plane.64a488.jpg"/>
          <p:cNvPicPr>
            <a:picLocks noChangeAspect="1"/>
          </p:cNvPicPr>
          <p:nvPr/>
        </p:nvPicPr>
        <p:blipFill>
          <a:blip r:embed="rId5"/>
          <a:srcRect l="22978" t="5849" b="21167"/>
          <a:stretch>
            <a:fillRect/>
          </a:stretch>
        </p:blipFill>
        <p:spPr>
          <a:xfrm>
            <a:off x="5622798" y="5251031"/>
            <a:ext cx="2083002" cy="1108140"/>
          </a:xfrm>
          <a:prstGeom prst="rect">
            <a:avLst/>
          </a:prstGeom>
          <a:ln w="12700">
            <a:miter lim="400000"/>
          </a:ln>
        </p:spPr>
      </p:pic>
      <p:pic>
        <p:nvPicPr>
          <p:cNvPr id="1447" name="propulsion-3d.png" descr="propulsion-3d.png"/>
          <p:cNvPicPr>
            <a:picLocks noChangeAspect="1"/>
          </p:cNvPicPr>
          <p:nvPr/>
        </p:nvPicPr>
        <p:blipFill>
          <a:blip r:embed="rId6"/>
          <a:stretch>
            <a:fillRect/>
          </a:stretch>
        </p:blipFill>
        <p:spPr>
          <a:xfrm>
            <a:off x="838200" y="5161383"/>
            <a:ext cx="2693249" cy="1287373"/>
          </a:xfrm>
          <a:prstGeom prst="rect">
            <a:avLst/>
          </a:prstGeom>
          <a:ln w="12700">
            <a:miter lim="400000"/>
          </a:ln>
        </p:spPr>
      </p:pic>
      <p:pic>
        <p:nvPicPr>
          <p:cNvPr id="1448" name="yellow-diesel-locomotive.jpg" descr="yellow-diesel-locomotive.jpg"/>
          <p:cNvPicPr>
            <a:picLocks noChangeAspect="1"/>
          </p:cNvPicPr>
          <p:nvPr/>
        </p:nvPicPr>
        <p:blipFill>
          <a:blip r:embed="rId7"/>
          <a:srcRect t="4555" b="4555"/>
          <a:stretch>
            <a:fillRect/>
          </a:stretch>
        </p:blipFill>
        <p:spPr>
          <a:xfrm>
            <a:off x="5746424" y="3623460"/>
            <a:ext cx="1835933" cy="110799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0" name="Rectangle 2"/>
          <p:cNvSpPr txBox="1">
            <a:spLocks noGrp="1"/>
          </p:cNvSpPr>
          <p:nvPr>
            <p:ph type="title"/>
          </p:nvPr>
        </p:nvSpPr>
        <p:spPr>
          <a:xfrm>
            <a:off x="100458" y="123431"/>
            <a:ext cx="8878442" cy="455149"/>
          </a:xfrm>
          <a:prstGeom prst="rect">
            <a:avLst/>
          </a:prstGeom>
        </p:spPr>
        <p:txBody>
          <a:bodyPr/>
          <a:lstStyle/>
          <a:p>
            <a:r>
              <a:t>Why are HEVs such an old idea?    Why are there so many kinds of HEV?</a:t>
            </a:r>
          </a:p>
        </p:txBody>
      </p:sp>
      <p:sp>
        <p:nvSpPr>
          <p:cNvPr id="1451" name="Rectangle 3"/>
          <p:cNvSpPr txBox="1">
            <a:spLocks noGrp="1"/>
          </p:cNvSpPr>
          <p:nvPr>
            <p:ph type="body" idx="1"/>
          </p:nvPr>
        </p:nvSpPr>
        <p:spPr>
          <a:xfrm>
            <a:off x="132779" y="782605"/>
            <a:ext cx="8878442" cy="4936594"/>
          </a:xfrm>
          <a:prstGeom prst="rect">
            <a:avLst/>
          </a:prstGeom>
        </p:spPr>
        <p:txBody>
          <a:bodyPr/>
          <a:lstStyle/>
          <a:p>
            <a:pPr algn="ctr">
              <a:tabLst>
                <a:tab pos="444500" algn="l"/>
                <a:tab pos="1016000" algn="l"/>
                <a:tab pos="1473200" algn="l"/>
                <a:tab pos="1930400" algn="l"/>
                <a:tab pos="2387600" algn="l"/>
              </a:tabLst>
              <a:defRPr b="1"/>
            </a:pPr>
            <a:r>
              <a:t>ICE FACTOIDS:</a:t>
            </a:r>
          </a:p>
          <a:p>
            <a:pPr algn="ctr">
              <a:tabLst>
                <a:tab pos="444500" algn="l"/>
                <a:tab pos="1016000" algn="l"/>
                <a:tab pos="1473200" algn="l"/>
                <a:tab pos="1930400" algn="l"/>
                <a:tab pos="2387600" algn="l"/>
              </a:tabLst>
              <a:defRPr sz="700"/>
            </a:pPr>
            <a:endParaRPr/>
          </a:p>
          <a:p>
            <a:pPr algn="ctr">
              <a:tabLst>
                <a:tab pos="444500" algn="l"/>
                <a:tab pos="1016000" algn="l"/>
                <a:tab pos="1473200" algn="l"/>
                <a:tab pos="1930400" algn="l"/>
                <a:tab pos="2387600" algn="l"/>
              </a:tabLst>
            </a:pPr>
            <a:r>
              <a:t>Super-energy-packed fossil-fuels allow ICEs to run seemingly for ever</a:t>
            </a:r>
          </a:p>
          <a:p>
            <a:pPr algn="ctr">
              <a:tabLst>
                <a:tab pos="444500" algn="l"/>
                <a:tab pos="1016000" algn="l"/>
                <a:tab pos="1473200" algn="l"/>
                <a:tab pos="1930400" algn="l"/>
                <a:tab pos="2387600" algn="l"/>
              </a:tabLst>
              <a:defRPr sz="600"/>
            </a:pPr>
            <a:endParaRPr/>
          </a:p>
          <a:p>
            <a:pPr algn="ctr">
              <a:tabLst>
                <a:tab pos="444500" algn="l"/>
                <a:tab pos="1016000" algn="l"/>
                <a:tab pos="1473200" algn="l"/>
                <a:tab pos="1930400" algn="l"/>
                <a:tab pos="2387600" algn="l"/>
              </a:tabLst>
            </a:pPr>
            <a:r>
              <a:t>But their low-speed performance is lousy!</a:t>
            </a:r>
          </a:p>
          <a:p>
            <a:pPr algn="ctr">
              <a:tabLst>
                <a:tab pos="444500" algn="l"/>
                <a:tab pos="1016000" algn="l"/>
                <a:tab pos="1473200" algn="l"/>
                <a:tab pos="1930400" algn="l"/>
                <a:tab pos="2387600" algn="l"/>
              </a:tabLst>
              <a:defRPr sz="2500"/>
            </a:pPr>
            <a:endParaRPr/>
          </a:p>
          <a:p>
            <a:pPr algn="ctr">
              <a:tabLst>
                <a:tab pos="444500" algn="l"/>
                <a:tab pos="1016000" algn="l"/>
                <a:tab pos="1473200" algn="l"/>
                <a:tab pos="1930400" algn="l"/>
                <a:tab pos="2387600" algn="l"/>
              </a:tabLst>
              <a:defRPr b="1"/>
            </a:pPr>
            <a:r>
              <a:t>ELECTRIC MOTOR FACTOIDS:</a:t>
            </a:r>
          </a:p>
          <a:p>
            <a:pPr algn="ctr">
              <a:tabLst>
                <a:tab pos="444500" algn="l"/>
                <a:tab pos="1016000" algn="l"/>
                <a:tab pos="1473200" algn="l"/>
                <a:tab pos="1930400" algn="l"/>
                <a:tab pos="2387600" algn="l"/>
              </a:tabLst>
              <a:defRPr sz="700"/>
            </a:pPr>
            <a:endParaRPr/>
          </a:p>
          <a:p>
            <a:pPr algn="ctr">
              <a:tabLst>
                <a:tab pos="444500" algn="l"/>
                <a:tab pos="1016000" algn="l"/>
                <a:tab pos="1473200" algn="l"/>
                <a:tab pos="1930400" algn="l"/>
                <a:tab pos="2387600" algn="l"/>
              </a:tabLst>
            </a:pPr>
            <a:r>
              <a:t>Electric motors work well &amp; super-efficiently at all sorts of speeds</a:t>
            </a:r>
          </a:p>
          <a:p>
            <a:pPr algn="ctr">
              <a:tabLst>
                <a:tab pos="444500" algn="l"/>
                <a:tab pos="1016000" algn="l"/>
                <a:tab pos="1473200" algn="l"/>
                <a:tab pos="1930400" algn="l"/>
                <a:tab pos="2387600" algn="l"/>
              </a:tabLst>
              <a:defRPr sz="700"/>
            </a:pPr>
            <a:endParaRPr/>
          </a:p>
          <a:p>
            <a:pPr algn="ctr">
              <a:tabLst>
                <a:tab pos="444500" algn="l"/>
                <a:tab pos="1016000" algn="l"/>
                <a:tab pos="1473200" algn="l"/>
                <a:tab pos="1930400" algn="l"/>
                <a:tab pos="2387600" algn="l"/>
              </a:tabLst>
            </a:pPr>
            <a:r>
              <a:t>But when powered by batteries they stop running way too soon!</a:t>
            </a:r>
          </a:p>
          <a:p>
            <a:pPr>
              <a:tabLst>
                <a:tab pos="444500" algn="l"/>
                <a:tab pos="1016000" algn="l"/>
                <a:tab pos="1473200" algn="l"/>
                <a:tab pos="1930400" algn="l"/>
                <a:tab pos="2387600" algn="l"/>
              </a:tabLst>
              <a:defRPr sz="2600"/>
            </a:pPr>
            <a:endParaRPr/>
          </a:p>
          <a:p>
            <a:pPr algn="ctr">
              <a:tabLst>
                <a:tab pos="444500" algn="l"/>
                <a:tab pos="1016000" algn="l"/>
                <a:tab pos="1473200" algn="l"/>
                <a:tab pos="1930400" algn="l"/>
                <a:tab pos="2387600" algn="l"/>
              </a:tabLst>
              <a:defRPr b="1"/>
            </a:pPr>
            <a:r>
              <a:t>Which, respectively, have long inspired these HEV solutions:</a:t>
            </a:r>
          </a:p>
          <a:p>
            <a:pPr>
              <a:tabLst>
                <a:tab pos="444500" algn="l"/>
                <a:tab pos="1016000" algn="l"/>
                <a:tab pos="1473200" algn="l"/>
                <a:tab pos="1930400" algn="l"/>
                <a:tab pos="2387600" algn="l"/>
              </a:tabLst>
              <a:defRPr sz="1100"/>
            </a:pPr>
            <a:endParaRPr/>
          </a:p>
          <a:p>
            <a:pPr algn="ctr">
              <a:tabLst>
                <a:tab pos="444500" algn="l"/>
                <a:tab pos="1016000" algn="l"/>
                <a:tab pos="1473200" algn="l"/>
                <a:tab pos="1930400" algn="l"/>
                <a:tab pos="2387600" algn="l"/>
              </a:tabLst>
            </a:pPr>
            <a:r>
              <a:t>Solution #1:  </a:t>
            </a:r>
            <a:r>
              <a:rPr b="1">
                <a:solidFill>
                  <a:srgbClr val="FBC901"/>
                </a:solidFill>
              </a:rPr>
              <a:t>Supplement ICEs with e-Motors to help them out at low speeds</a:t>
            </a:r>
          </a:p>
          <a:p>
            <a:pPr algn="ctr">
              <a:tabLst>
                <a:tab pos="444500" algn="l"/>
                <a:tab pos="1016000" algn="l"/>
                <a:tab pos="1473200" algn="l"/>
                <a:tab pos="1930400" algn="l"/>
                <a:tab pos="2387600" algn="l"/>
              </a:tabLst>
              <a:defRPr sz="1100"/>
            </a:pPr>
            <a:endParaRPr/>
          </a:p>
          <a:p>
            <a:pPr algn="ctr">
              <a:tabLst>
                <a:tab pos="444500" algn="l"/>
                <a:tab pos="1016000" algn="l"/>
                <a:tab pos="1473200" algn="l"/>
                <a:tab pos="1930400" algn="l"/>
                <a:tab pos="2387600" algn="l"/>
              </a:tabLst>
            </a:pPr>
            <a:r>
              <a:t>Solution #2: </a:t>
            </a:r>
            <a:r>
              <a:rPr b="1">
                <a:solidFill>
                  <a:srgbClr val="FBC901"/>
                </a:solidFill>
              </a:rPr>
              <a:t>Keep e-Motors running w/ electricity from ICE-driven Generators </a:t>
            </a:r>
          </a:p>
        </p:txBody>
      </p:sp>
      <p:sp>
        <p:nvSpPr>
          <p:cNvPr id="1452"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 name="Rectangle 5"/>
          <p:cNvSpPr txBox="1"/>
          <p:nvPr/>
        </p:nvSpPr>
        <p:spPr>
          <a:xfrm>
            <a:off x="304800" y="6136545"/>
            <a:ext cx="8534400" cy="696056"/>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pPr>
            <a:r>
              <a:t>!) This is my modified version of a figure at: https://en.m.wikipedia.org/wiki/Hybrid_vehicle_drivetrain</a:t>
            </a:r>
          </a:p>
          <a:p>
            <a: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pPr>
            <a:r>
              <a:t>2) More about this  electric motor &lt;=&gt; electric generator duality in a few slides</a:t>
            </a:r>
          </a:p>
          <a:p>
            <a: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pPr>
            <a:r>
              <a:t>3) More about this "Regenerative Braking" in just a few slides</a:t>
            </a:r>
          </a:p>
        </p:txBody>
      </p:sp>
      <p:sp>
        <p:nvSpPr>
          <p:cNvPr id="1455" name="Rectangle 2"/>
          <p:cNvSpPr txBox="1">
            <a:spLocks noGrp="1"/>
          </p:cNvSpPr>
          <p:nvPr>
            <p:ph type="title"/>
          </p:nvPr>
        </p:nvSpPr>
        <p:spPr>
          <a:xfrm>
            <a:off x="304800" y="0"/>
            <a:ext cx="8534400" cy="457200"/>
          </a:xfrm>
          <a:prstGeom prst="rect">
            <a:avLst/>
          </a:prstGeom>
        </p:spPr>
        <p:txBody>
          <a:bodyPr/>
          <a:lstStyle/>
          <a:p>
            <a:pPr>
              <a:defRPr sz="1900"/>
            </a:pPr>
            <a:r>
              <a:t>For #1 (e-Motor helping out ICE) a </a:t>
            </a:r>
            <a:r>
              <a:rPr b="1">
                <a:solidFill>
                  <a:srgbClr val="FBC901"/>
                </a:solidFill>
              </a:rPr>
              <a:t>Parallel Hybrid</a:t>
            </a:r>
            <a:r>
              <a:t> configuration is used: </a:t>
            </a:r>
            <a:r>
              <a:rPr baseline="31999"/>
              <a:t>1</a:t>
            </a:r>
          </a:p>
        </p:txBody>
      </p:sp>
      <p:sp>
        <p:nvSpPr>
          <p:cNvPr id="1456" name="Rectangle 3"/>
          <p:cNvSpPr txBox="1">
            <a:spLocks noGrp="1"/>
          </p:cNvSpPr>
          <p:nvPr>
            <p:ph type="body" sz="half" idx="1"/>
          </p:nvPr>
        </p:nvSpPr>
        <p:spPr>
          <a:xfrm>
            <a:off x="114300" y="581551"/>
            <a:ext cx="8915400" cy="1422401"/>
          </a:xfrm>
          <a:prstGeom prst="rect">
            <a:avLst/>
          </a:prstGeom>
        </p:spPr>
        <p:txBody>
          <a:bodyPr/>
          <a:lstStyle/>
          <a:p>
            <a:pPr>
              <a:defRPr sz="1800" b="1"/>
            </a:pPr>
            <a:r>
              <a:t>TOP </a:t>
            </a:r>
            <a:r>
              <a:rPr b="0"/>
              <a:t>battery-powered electric motor/generator </a:t>
            </a:r>
            <a:r>
              <a:rPr b="0" baseline="31999"/>
              <a:t>2</a:t>
            </a:r>
            <a:r>
              <a:rPr b="0"/>
              <a:t> system is active during:</a:t>
            </a:r>
          </a:p>
          <a:p>
            <a:pPr>
              <a:defRPr sz="500"/>
            </a:pPr>
            <a:endParaRPr/>
          </a:p>
          <a:p>
            <a:pPr>
              <a:tabLst>
                <a:tab pos="177800" algn="l"/>
              </a:tabLst>
              <a:defRPr sz="1800"/>
            </a:pPr>
            <a:r>
              <a:t>	STARTING:  Electric motor helping out the ICE which is weak a low speeds </a:t>
            </a:r>
          </a:p>
          <a:p>
            <a:pPr>
              <a:tabLst>
                <a:tab pos="177800" algn="l"/>
              </a:tabLst>
              <a:defRPr sz="500"/>
            </a:pPr>
            <a:endParaRPr/>
          </a:p>
          <a:p>
            <a:pPr>
              <a:tabLst>
                <a:tab pos="177800" algn="l"/>
              </a:tabLst>
              <a:defRPr sz="1800"/>
            </a:pPr>
            <a:r>
              <a:t>	STOPPING: Power from wheels =&gt; generator =&gt; capacitor =&gt; battery </a:t>
            </a:r>
            <a:r>
              <a:rPr baseline="31999"/>
              <a:t>3</a:t>
            </a:r>
          </a:p>
        </p:txBody>
      </p:sp>
      <p:sp>
        <p:nvSpPr>
          <p:cNvPr id="1457" name="Rectangle 3"/>
          <p:cNvSpPr txBox="1"/>
          <p:nvPr/>
        </p:nvSpPr>
        <p:spPr>
          <a:xfrm>
            <a:off x="76200" y="4328730"/>
            <a:ext cx="9156700" cy="1851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330200" algn="l"/>
              </a:tabLst>
              <a:defRPr>
                <a:solidFill>
                  <a:srgbClr val="FFFFFF"/>
                </a:solidFill>
                <a:effectLst>
                  <a:outerShdw blurRad="38100" dist="38100" dir="2700000" rotWithShape="0">
                    <a:srgbClr val="000000"/>
                  </a:outerShdw>
                </a:effectLst>
                <a:latin typeface="+mn-lt"/>
                <a:ea typeface="+mn-ea"/>
                <a:cs typeface="+mn-cs"/>
                <a:sym typeface="Arial"/>
              </a:defRPr>
            </a:pPr>
            <a:r>
              <a:rPr dirty="0"/>
              <a:t>BOTTOM g</a:t>
            </a:r>
            <a:r>
              <a:rPr b="0" dirty="0"/>
              <a:t>asoline-powered ICE is active during:</a:t>
            </a:r>
          </a:p>
          <a:p>
            <a:pPr>
              <a:spcBef>
                <a:spcPts val="400"/>
              </a:spcBef>
              <a:tabLst>
                <a:tab pos="3302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400"/>
              </a:spcBef>
              <a:tabLst>
                <a:tab pos="215900" algn="l"/>
                <a:tab pos="1663700" algn="l"/>
              </a:tabLst>
              <a:defRPr b="0">
                <a:solidFill>
                  <a:srgbClr val="FFFFFF"/>
                </a:solidFill>
                <a:effectLst>
                  <a:outerShdw blurRad="38100" dist="38100" dir="2700000" rotWithShape="0">
                    <a:srgbClr val="000000"/>
                  </a:outerShdw>
                </a:effectLst>
                <a:latin typeface="+mn-lt"/>
                <a:ea typeface="+mn-ea"/>
                <a:cs typeface="+mn-cs"/>
                <a:sym typeface="Arial"/>
              </a:defRPr>
            </a:pPr>
            <a:r>
              <a:rPr dirty="0"/>
              <a:t>	STARTING:  Per above, working </a:t>
            </a:r>
            <a:r>
              <a:rPr b="1" dirty="0"/>
              <a:t>WITH</a:t>
            </a:r>
            <a:r>
              <a:rPr dirty="0"/>
              <a:t> the electric motor</a:t>
            </a:r>
          </a:p>
          <a:p>
            <a:pPr>
              <a:spcBef>
                <a:spcPts val="400"/>
              </a:spcBef>
              <a:tabLst>
                <a:tab pos="215900" algn="l"/>
                <a:tab pos="1663700" algn="l"/>
              </a:tabLst>
              <a:defRPr sz="500" b="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400"/>
              </a:spcBef>
              <a:tabLst>
                <a:tab pos="215900" algn="l"/>
                <a:tab pos="1663700" algn="l"/>
              </a:tabLst>
              <a:defRPr b="0">
                <a:solidFill>
                  <a:srgbClr val="FFFFFF"/>
                </a:solidFill>
                <a:effectLst>
                  <a:outerShdw blurRad="38100" dist="38100" dir="2700000" rotWithShape="0">
                    <a:srgbClr val="000000"/>
                  </a:outerShdw>
                </a:effectLst>
                <a:latin typeface="+mn-lt"/>
                <a:ea typeface="+mn-ea"/>
                <a:cs typeface="+mn-cs"/>
                <a:sym typeface="Arial"/>
              </a:defRPr>
            </a:pPr>
            <a:r>
              <a:rPr dirty="0"/>
              <a:t>	CRUISING: </a:t>
            </a:r>
            <a:r>
              <a:rPr lang="en-US" dirty="0"/>
              <a:t>  </a:t>
            </a:r>
            <a:r>
              <a:rPr dirty="0"/>
              <a:t>Working </a:t>
            </a:r>
            <a:r>
              <a:rPr b="1" dirty="0"/>
              <a:t>ALONE</a:t>
            </a:r>
            <a:r>
              <a:rPr dirty="0"/>
              <a:t> to drive wheels because it's efficient at higher speeds</a:t>
            </a:r>
          </a:p>
          <a:p>
            <a:pPr>
              <a:spcBef>
                <a:spcPts val="400"/>
              </a:spcBef>
              <a:tabLst>
                <a:tab pos="215900" algn="l"/>
                <a:tab pos="1663700" algn="l"/>
              </a:tabLst>
              <a:defRPr sz="800" b="0">
                <a:solidFill>
                  <a:srgbClr val="FFFFFF"/>
                </a:solidFill>
                <a:effectLst>
                  <a:outerShdw blurRad="38100" dist="38100" dir="2700000" rotWithShape="0">
                    <a:srgbClr val="000000"/>
                  </a:outerShdw>
                </a:effectLst>
                <a:latin typeface="+mn-lt"/>
                <a:ea typeface="+mn-ea"/>
                <a:cs typeface="+mn-cs"/>
                <a:sym typeface="Arial"/>
              </a:defRPr>
            </a:pPr>
            <a:endParaRPr dirty="0"/>
          </a:p>
          <a:p>
            <a:pPr>
              <a:spcBef>
                <a:spcPts val="400"/>
              </a:spcBef>
              <a:tabLst>
                <a:tab pos="215900" algn="l"/>
                <a:tab pos="1663700" algn="l"/>
              </a:tabLst>
              <a:defRPr b="0">
                <a:solidFill>
                  <a:srgbClr val="FFFFFF"/>
                </a:solidFill>
                <a:effectLst>
                  <a:outerShdw blurRad="38100" dist="38100" dir="2700000" rotWithShape="0">
                    <a:srgbClr val="000000"/>
                  </a:outerShdw>
                </a:effectLst>
                <a:latin typeface="+mn-lt"/>
                <a:ea typeface="+mn-ea"/>
                <a:cs typeface="+mn-cs"/>
                <a:sym typeface="Arial"/>
              </a:defRPr>
            </a:pPr>
            <a:r>
              <a:rPr dirty="0"/>
              <a:t>		AND driving e-motor (now acting as a generator) </a:t>
            </a:r>
            <a:r>
              <a:rPr baseline="31999" dirty="0"/>
              <a:t>2</a:t>
            </a:r>
            <a:r>
              <a:rPr dirty="0"/>
              <a:t> to recharge battery</a:t>
            </a:r>
          </a:p>
        </p:txBody>
      </p:sp>
      <p:grpSp>
        <p:nvGrpSpPr>
          <p:cNvPr id="1466" name="Group"/>
          <p:cNvGrpSpPr/>
          <p:nvPr/>
        </p:nvGrpSpPr>
        <p:grpSpPr>
          <a:xfrm>
            <a:off x="2540000" y="1905000"/>
            <a:ext cx="4241800" cy="2319483"/>
            <a:chOff x="0" y="0"/>
            <a:chExt cx="4241800" cy="2319482"/>
          </a:xfrm>
        </p:grpSpPr>
        <p:pic>
          <p:nvPicPr>
            <p:cNvPr id="1458" name="Picture 3" descr="Picture 3"/>
            <p:cNvPicPr>
              <a:picLocks noChangeAspect="1"/>
            </p:cNvPicPr>
            <p:nvPr/>
          </p:nvPicPr>
          <p:blipFill>
            <a:blip r:embed="rId2"/>
            <a:stretch>
              <a:fillRect/>
            </a:stretch>
          </p:blipFill>
          <p:spPr>
            <a:xfrm>
              <a:off x="76200" y="0"/>
              <a:ext cx="4165600" cy="2319483"/>
            </a:xfrm>
            <a:prstGeom prst="rect">
              <a:avLst/>
            </a:prstGeom>
            <a:ln w="12700" cap="flat">
              <a:noFill/>
              <a:miter lim="400000"/>
            </a:ln>
            <a:effectLst/>
          </p:spPr>
        </p:pic>
        <p:sp>
          <p:nvSpPr>
            <p:cNvPr id="1459" name="Rectangle 10"/>
            <p:cNvSpPr/>
            <p:nvPr/>
          </p:nvSpPr>
          <p:spPr>
            <a:xfrm>
              <a:off x="2096291" y="1602034"/>
              <a:ext cx="883439" cy="661812"/>
            </a:xfrm>
            <a:prstGeom prst="rect">
              <a:avLst/>
            </a:prstGeom>
            <a:solidFill>
              <a:srgbClr val="A6A6A6"/>
            </a:solidFill>
            <a:ln w="25400" cap="flat">
              <a:solidFill>
                <a:srgbClr val="000000"/>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60" name="Rectangle 12"/>
            <p:cNvSpPr/>
            <p:nvPr/>
          </p:nvSpPr>
          <p:spPr>
            <a:xfrm>
              <a:off x="1121730" y="1592579"/>
              <a:ext cx="860262" cy="680721"/>
            </a:xfrm>
            <a:prstGeom prst="rect">
              <a:avLst/>
            </a:prstGeom>
            <a:solidFill>
              <a:srgbClr val="FF6666"/>
            </a:solidFill>
            <a:ln w="28575" cap="flat">
              <a:solidFill>
                <a:srgbClr val="000000"/>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61" name="TextBox 13"/>
            <p:cNvSpPr txBox="1"/>
            <p:nvPr/>
          </p:nvSpPr>
          <p:spPr>
            <a:xfrm>
              <a:off x="1082040" y="1673181"/>
              <a:ext cx="866925" cy="48015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spcBef>
                  <a:spcPts val="300"/>
                </a:spcBef>
                <a:defRPr sz="1200">
                  <a:solidFill>
                    <a:srgbClr val="152A41"/>
                  </a:solidFill>
                  <a:latin typeface="+mn-lt"/>
                  <a:ea typeface="+mn-ea"/>
                  <a:cs typeface="+mn-cs"/>
                  <a:sym typeface="Arial"/>
                </a:defRPr>
              </a:pPr>
              <a:r>
                <a:t>Gas</a:t>
              </a:r>
              <a:endParaRPr>
                <a:solidFill>
                  <a:srgbClr val="FFFFFF"/>
                </a:solidFill>
              </a:endParaRPr>
            </a:p>
            <a:p>
              <a:pPr algn="ctr">
                <a:spcBef>
                  <a:spcPts val="300"/>
                </a:spcBef>
                <a:defRPr sz="1200">
                  <a:solidFill>
                    <a:srgbClr val="000000"/>
                  </a:solidFill>
                  <a:latin typeface="+mn-lt"/>
                  <a:ea typeface="+mn-ea"/>
                  <a:cs typeface="+mn-cs"/>
                  <a:sym typeface="Arial"/>
                </a:defRPr>
              </a:pPr>
              <a:r>
                <a:t>ICE</a:t>
              </a:r>
            </a:p>
          </p:txBody>
        </p:sp>
        <p:sp>
          <p:nvSpPr>
            <p:cNvPr id="1462" name="TextBox 14"/>
            <p:cNvSpPr txBox="1"/>
            <p:nvPr/>
          </p:nvSpPr>
          <p:spPr>
            <a:xfrm>
              <a:off x="2042624" y="1743247"/>
              <a:ext cx="990773" cy="404786"/>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spcBef>
                  <a:spcPts val="300"/>
                </a:spcBef>
                <a:defRPr sz="1000">
                  <a:solidFill>
                    <a:srgbClr val="152A41"/>
                  </a:solidFill>
                  <a:latin typeface="+mn-lt"/>
                  <a:ea typeface="+mn-ea"/>
                  <a:cs typeface="+mn-cs"/>
                  <a:sym typeface="Arial"/>
                </a:defRPr>
              </a:pPr>
              <a:r>
                <a:t>Multi-speed</a:t>
              </a:r>
              <a:endParaRPr>
                <a:solidFill>
                  <a:srgbClr val="FFFFFF"/>
                </a:solidFill>
              </a:endParaRPr>
            </a:p>
            <a:p>
              <a:pPr algn="ctr">
                <a:spcBef>
                  <a:spcPts val="300"/>
                </a:spcBef>
                <a:defRPr sz="1000">
                  <a:solidFill>
                    <a:srgbClr val="152A41"/>
                  </a:solidFill>
                  <a:latin typeface="+mn-lt"/>
                  <a:ea typeface="+mn-ea"/>
                  <a:cs typeface="+mn-cs"/>
                  <a:sym typeface="Arial"/>
                </a:defRPr>
              </a:pPr>
              <a:r>
                <a:t>Transmission</a:t>
              </a:r>
            </a:p>
          </p:txBody>
        </p:sp>
        <p:sp>
          <p:nvSpPr>
            <p:cNvPr id="1463" name="Rectangle 18"/>
            <p:cNvSpPr/>
            <p:nvPr/>
          </p:nvSpPr>
          <p:spPr>
            <a:xfrm>
              <a:off x="44095" y="1587501"/>
              <a:ext cx="955740" cy="685801"/>
            </a:xfrm>
            <a:prstGeom prst="rect">
              <a:avLst/>
            </a:prstGeom>
            <a:solidFill>
              <a:srgbClr val="FFFF00"/>
            </a:solidFill>
            <a:ln w="28575" cap="flat">
              <a:solidFill>
                <a:srgbClr val="000000"/>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64" name="TextBox 19"/>
            <p:cNvSpPr txBox="1"/>
            <p:nvPr/>
          </p:nvSpPr>
          <p:spPr>
            <a:xfrm>
              <a:off x="0" y="1693781"/>
              <a:ext cx="963142" cy="48015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spcBef>
                  <a:spcPts val="300"/>
                </a:spcBef>
                <a:defRPr sz="1200">
                  <a:solidFill>
                    <a:srgbClr val="152A41"/>
                  </a:solidFill>
                  <a:latin typeface="+mn-lt"/>
                  <a:ea typeface="+mn-ea"/>
                  <a:cs typeface="+mn-cs"/>
                  <a:sym typeface="Arial"/>
                </a:defRPr>
              </a:pPr>
              <a:r>
                <a:t>Gas</a:t>
              </a:r>
              <a:endParaRPr>
                <a:solidFill>
                  <a:srgbClr val="FFFFFF"/>
                </a:solidFill>
              </a:endParaRPr>
            </a:p>
            <a:p>
              <a:pPr algn="ctr">
                <a:spcBef>
                  <a:spcPts val="300"/>
                </a:spcBef>
                <a:defRPr sz="1200">
                  <a:solidFill>
                    <a:srgbClr val="152A41"/>
                  </a:solidFill>
                  <a:latin typeface="+mn-lt"/>
                  <a:ea typeface="+mn-ea"/>
                  <a:cs typeface="+mn-cs"/>
                  <a:sym typeface="Arial"/>
                </a:defRPr>
              </a:pPr>
              <a:r>
                <a:t>Tank</a:t>
              </a:r>
            </a:p>
          </p:txBody>
        </p:sp>
        <p:sp>
          <p:nvSpPr>
            <p:cNvPr id="1465" name="TextBox 21"/>
            <p:cNvSpPr txBox="1"/>
            <p:nvPr/>
          </p:nvSpPr>
          <p:spPr>
            <a:xfrm>
              <a:off x="2156800" y="157376"/>
              <a:ext cx="787127" cy="417486"/>
            </a:xfrm>
            <a:prstGeom prst="rect">
              <a:avLst/>
            </a:prstGeom>
            <a:solidFill>
              <a:srgbClr val="0CE4E5"/>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spcBef>
                  <a:spcPts val="300"/>
                </a:spcBef>
                <a:defRPr sz="1100">
                  <a:solidFill>
                    <a:srgbClr val="152A41"/>
                  </a:solidFill>
                  <a:latin typeface="+mn-lt"/>
                  <a:ea typeface="+mn-ea"/>
                  <a:cs typeface="+mn-cs"/>
                  <a:sym typeface="Arial"/>
                </a:defRPr>
              </a:pPr>
              <a:r>
                <a:t>e-Motor /</a:t>
              </a:r>
              <a:endParaRPr>
                <a:solidFill>
                  <a:srgbClr val="FFFFFF"/>
                </a:solidFill>
              </a:endParaRPr>
            </a:p>
            <a:p>
              <a:pPr algn="ctr">
                <a:spcBef>
                  <a:spcPts val="300"/>
                </a:spcBef>
                <a:defRPr sz="1000">
                  <a:solidFill>
                    <a:srgbClr val="152A41"/>
                  </a:solidFill>
                  <a:latin typeface="+mn-lt"/>
                  <a:ea typeface="+mn-ea"/>
                  <a:cs typeface="+mn-cs"/>
                  <a:sym typeface="Arial"/>
                </a:defRPr>
              </a:pPr>
              <a:r>
                <a:t>Generator </a:t>
              </a:r>
              <a:r>
                <a:rPr baseline="31999"/>
                <a:t>2</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8" name="Rectangle 2"/>
          <p:cNvSpPr txBox="1">
            <a:spLocks noGrp="1"/>
          </p:cNvSpPr>
          <p:nvPr>
            <p:ph type="title"/>
          </p:nvPr>
        </p:nvSpPr>
        <p:spPr>
          <a:xfrm>
            <a:off x="3065" y="1491"/>
            <a:ext cx="9130170" cy="533401"/>
          </a:xfrm>
          <a:prstGeom prst="rect">
            <a:avLst/>
          </a:prstGeom>
        </p:spPr>
        <p:txBody>
          <a:bodyPr/>
          <a:lstStyle/>
          <a:p>
            <a:pPr>
              <a:defRPr sz="1900"/>
            </a:pPr>
            <a:r>
              <a:t>For #2 (ICE extending e-Motor range) a </a:t>
            </a:r>
            <a:r>
              <a:rPr b="1">
                <a:solidFill>
                  <a:srgbClr val="FBC901"/>
                </a:solidFill>
              </a:rPr>
              <a:t>Series Hybrid</a:t>
            </a:r>
            <a:r>
              <a:t> configuration is used: </a:t>
            </a:r>
            <a:r>
              <a:rPr baseline="31999"/>
              <a:t>1</a:t>
            </a:r>
          </a:p>
        </p:txBody>
      </p:sp>
      <p:sp>
        <p:nvSpPr>
          <p:cNvPr id="1469" name="Rectangle 3"/>
          <p:cNvSpPr txBox="1">
            <a:spLocks noGrp="1"/>
          </p:cNvSpPr>
          <p:nvPr>
            <p:ph type="body" sz="quarter" idx="1"/>
          </p:nvPr>
        </p:nvSpPr>
        <p:spPr>
          <a:xfrm>
            <a:off x="101600" y="660400"/>
            <a:ext cx="8940800" cy="357190"/>
          </a:xfrm>
          <a:prstGeom prst="rect">
            <a:avLst/>
          </a:prstGeom>
        </p:spPr>
        <p:txBody>
          <a:bodyPr/>
          <a:lstStyle>
            <a:lvl1pPr>
              <a:defRPr sz="1800"/>
            </a:lvl1pPr>
          </a:lstStyle>
          <a:p>
            <a:r>
              <a:t>Gas ICE drives a generator, charging a battery, feeding an e-Motor, turning the wheels:</a:t>
            </a:r>
          </a:p>
        </p:txBody>
      </p:sp>
      <p:sp>
        <p:nvSpPr>
          <p:cNvPr id="1470" name="Rectangle 3"/>
          <p:cNvSpPr txBox="1"/>
          <p:nvPr/>
        </p:nvSpPr>
        <p:spPr>
          <a:xfrm>
            <a:off x="94861" y="4656534"/>
            <a:ext cx="4025599" cy="81326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300"/>
              </a:spcBef>
              <a:defRPr sz="1600" b="0">
                <a:solidFill>
                  <a:srgbClr val="FFFFFF"/>
                </a:solidFill>
                <a:effectLst>
                  <a:outerShdw blurRad="38100" dist="38100" dir="2700000" rotWithShape="0">
                    <a:srgbClr val="000000"/>
                  </a:outerShdw>
                </a:effectLst>
                <a:latin typeface="+mn-lt"/>
                <a:ea typeface="+mn-ea"/>
                <a:cs typeface="+mn-cs"/>
                <a:sym typeface="Arial"/>
              </a:defRPr>
            </a:pPr>
            <a:r>
              <a:t>LEFT</a:t>
            </a:r>
          </a:p>
          <a:p>
            <a:pPr algn="ctr">
              <a:spcBef>
                <a:spcPts val="300"/>
              </a:spcBef>
              <a:defRPr sz="1600" b="0">
                <a:solidFill>
                  <a:srgbClr val="FFFFFF"/>
                </a:solidFill>
                <a:effectLst>
                  <a:outerShdw blurRad="38100" dist="38100" dir="2700000" rotWithShape="0">
                    <a:srgbClr val="000000"/>
                  </a:outerShdw>
                </a:effectLst>
                <a:latin typeface="+mn-lt"/>
                <a:ea typeface="+mn-ea"/>
                <a:cs typeface="+mn-cs"/>
                <a:sym typeface="Arial"/>
              </a:defRPr>
            </a:pPr>
            <a:r>
              <a:t>Gas ICE driving 1-speed gearbox driving generator sending energy (to center)</a:t>
            </a:r>
          </a:p>
        </p:txBody>
      </p:sp>
      <p:sp>
        <p:nvSpPr>
          <p:cNvPr id="1471" name="Rectangle 3"/>
          <p:cNvSpPr txBox="1"/>
          <p:nvPr/>
        </p:nvSpPr>
        <p:spPr>
          <a:xfrm>
            <a:off x="4277716" y="4634690"/>
            <a:ext cx="4862414" cy="149449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300"/>
              </a:spcBef>
              <a:defRPr sz="1600" b="0">
                <a:solidFill>
                  <a:srgbClr val="FFFFFF"/>
                </a:solidFill>
                <a:effectLst>
                  <a:outerShdw blurRad="38100" dist="38100" dir="2700000" rotWithShape="0">
                    <a:srgbClr val="000000"/>
                  </a:outerShdw>
                </a:effectLst>
                <a:latin typeface="+mn-lt"/>
                <a:ea typeface="+mn-ea"/>
                <a:cs typeface="+mn-cs"/>
                <a:sym typeface="Arial"/>
              </a:defRPr>
            </a:pPr>
            <a:r>
              <a:t>RIGHT</a:t>
            </a:r>
          </a:p>
          <a:p>
            <a:pPr algn="ctr">
              <a:defRPr sz="1600" b="0">
                <a:solidFill>
                  <a:srgbClr val="FFFFFF"/>
                </a:solidFill>
                <a:effectLst>
                  <a:outerShdw blurRad="38100" dist="38100" dir="2700000" rotWithShape="0">
                    <a:srgbClr val="000000"/>
                  </a:outerShdw>
                </a:effectLst>
                <a:latin typeface="+mn-lt"/>
                <a:ea typeface="+mn-ea"/>
                <a:cs typeface="+mn-cs"/>
                <a:sym typeface="Arial"/>
              </a:defRPr>
            </a:pPr>
            <a:r>
              <a:t>Electric motor/generator </a:t>
            </a:r>
            <a:r>
              <a:rPr baseline="31999"/>
              <a:t>2 </a:t>
            </a:r>
            <a:r>
              <a:t>using</a:t>
            </a:r>
          </a:p>
          <a:p>
            <a:pPr algn="ctr">
              <a:defRPr sz="1600" b="0">
                <a:solidFill>
                  <a:srgbClr val="FFFFFF"/>
                </a:solidFill>
                <a:effectLst>
                  <a:outerShdw blurRad="38100" dist="38100" dir="2700000" rotWithShape="0">
                    <a:srgbClr val="000000"/>
                  </a:outerShdw>
                </a:effectLst>
                <a:latin typeface="+mn-lt"/>
                <a:ea typeface="+mn-ea"/>
                <a:cs typeface="+mn-cs"/>
                <a:sym typeface="Arial"/>
              </a:defRPr>
            </a:pPr>
            <a:r>
              <a:t>energy (from center) to drive wheels</a:t>
            </a:r>
          </a:p>
          <a:p>
            <a:pPr algn="ctr">
              <a:defRPr sz="1600" b="0">
                <a:solidFill>
                  <a:srgbClr val="FFFFFF"/>
                </a:solidFill>
                <a:effectLst>
                  <a:outerShdw blurRad="38100" dist="38100" dir="2700000" rotWithShape="0">
                    <a:srgbClr val="000000"/>
                  </a:outerShdw>
                </a:effectLst>
                <a:latin typeface="+mn-lt"/>
                <a:ea typeface="+mn-ea"/>
                <a:cs typeface="+mn-cs"/>
                <a:sym typeface="Arial"/>
              </a:defRPr>
            </a:pPr>
            <a:r>
              <a:t>OR</a:t>
            </a:r>
          </a:p>
          <a:p>
            <a:pPr algn="ctr">
              <a:defRPr sz="1600" b="0">
                <a:solidFill>
                  <a:srgbClr val="FFFFFF"/>
                </a:solidFill>
                <a:effectLst>
                  <a:outerShdw blurRad="38100" dist="38100" dir="2700000" rotWithShape="0">
                    <a:srgbClr val="000000"/>
                  </a:outerShdw>
                </a:effectLst>
                <a:latin typeface="+mn-lt"/>
                <a:ea typeface="+mn-ea"/>
                <a:cs typeface="+mn-cs"/>
                <a:sym typeface="Arial"/>
              </a:defRPr>
            </a:pPr>
            <a:r>
              <a:t>During deceleration using wheels to turn </a:t>
            </a:r>
          </a:p>
          <a:p>
            <a:pPr algn="ctr">
              <a:defRPr sz="1600" b="0">
                <a:solidFill>
                  <a:srgbClr val="FFFFFF"/>
                </a:solidFill>
                <a:effectLst>
                  <a:outerShdw blurRad="38100" dist="38100" dir="2700000" rotWithShape="0">
                    <a:srgbClr val="000000"/>
                  </a:outerShdw>
                </a:effectLst>
                <a:latin typeface="+mn-lt"/>
                <a:ea typeface="+mn-ea"/>
                <a:cs typeface="+mn-cs"/>
                <a:sym typeface="Arial"/>
              </a:defRPr>
            </a:pPr>
            <a:r>
              <a:t>motor/generator</a:t>
            </a:r>
            <a:r>
              <a:rPr b="1"/>
              <a:t> </a:t>
            </a:r>
            <a:r>
              <a:t>sending energy (to center)</a:t>
            </a:r>
          </a:p>
        </p:txBody>
      </p:sp>
      <p:sp>
        <p:nvSpPr>
          <p:cNvPr id="1472" name="Rectangle 3"/>
          <p:cNvSpPr txBox="1"/>
          <p:nvPr/>
        </p:nvSpPr>
        <p:spPr>
          <a:xfrm>
            <a:off x="3121124" y="1092298"/>
            <a:ext cx="2682776" cy="55968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300"/>
              </a:spcBef>
              <a:defRPr sz="1500" b="0">
                <a:solidFill>
                  <a:srgbClr val="FFFFFF"/>
                </a:solidFill>
                <a:effectLst>
                  <a:outerShdw blurRad="38100" dist="38100" dir="2700000" rotWithShape="0">
                    <a:srgbClr val="000000"/>
                  </a:outerShdw>
                </a:effectLst>
                <a:latin typeface="+mn-lt"/>
                <a:ea typeface="+mn-ea"/>
                <a:cs typeface="+mn-cs"/>
                <a:sym typeface="Arial"/>
              </a:defRPr>
            </a:pPr>
            <a:r>
              <a:t>CENTER</a:t>
            </a:r>
          </a:p>
          <a:p>
            <a:pPr algn="ctr">
              <a:spcBef>
                <a:spcPts val="300"/>
              </a:spcBef>
              <a:defRPr sz="1500" b="0">
                <a:solidFill>
                  <a:srgbClr val="FFFFFF"/>
                </a:solidFill>
                <a:effectLst>
                  <a:outerShdw blurRad="38100" dist="38100" dir="2700000" rotWithShape="0">
                    <a:srgbClr val="000000"/>
                  </a:outerShdw>
                </a:effectLst>
                <a:latin typeface="+mn-lt"/>
                <a:ea typeface="+mn-ea"/>
                <a:cs typeface="+mn-cs"/>
                <a:sym typeface="Arial"/>
              </a:defRPr>
            </a:pPr>
            <a:r>
              <a:t>Energy stored or released</a:t>
            </a:r>
          </a:p>
        </p:txBody>
      </p:sp>
      <p:sp>
        <p:nvSpPr>
          <p:cNvPr id="1473" name="Rectangle 5"/>
          <p:cNvSpPr txBox="1"/>
          <p:nvPr/>
        </p:nvSpPr>
        <p:spPr>
          <a:xfrm>
            <a:off x="152400" y="6161342"/>
            <a:ext cx="8671223" cy="6960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pPr>
            <a:r>
              <a:t>1) This is my modified version of a figure at: https://en.m.wikipedia.org/wiki/Hybrid_vehicle_drivetrain </a:t>
            </a:r>
          </a:p>
          <a:p>
            <a: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pPr>
            <a:r>
              <a:t>2) More about this electric motor &lt;=&gt; electric generator duality in a few slides</a:t>
            </a:r>
          </a:p>
          <a:p>
            <a: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pPr>
            <a:r>
              <a:t>3) More about how Flywheels &amp; Capacitors are used in Regenerative Braking in just a few slides</a:t>
            </a:r>
          </a:p>
        </p:txBody>
      </p:sp>
      <p:grpSp>
        <p:nvGrpSpPr>
          <p:cNvPr id="1491" name="Group"/>
          <p:cNvGrpSpPr/>
          <p:nvPr/>
        </p:nvGrpSpPr>
        <p:grpSpPr>
          <a:xfrm>
            <a:off x="524857" y="1678976"/>
            <a:ext cx="8058685" cy="3043165"/>
            <a:chOff x="0" y="0"/>
            <a:chExt cx="8058683" cy="3043163"/>
          </a:xfrm>
        </p:grpSpPr>
        <p:sp>
          <p:nvSpPr>
            <p:cNvPr id="1474" name="Straight Connector 43"/>
            <p:cNvSpPr/>
            <p:nvPr/>
          </p:nvSpPr>
          <p:spPr>
            <a:xfrm>
              <a:off x="1564993" y="2501913"/>
              <a:ext cx="1" cy="357191"/>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75" name="Straight Connector 46"/>
            <p:cNvSpPr/>
            <p:nvPr/>
          </p:nvSpPr>
          <p:spPr>
            <a:xfrm>
              <a:off x="6184064" y="2519292"/>
              <a:ext cx="1" cy="357190"/>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76" name="Straight Connector 13"/>
            <p:cNvSpPr/>
            <p:nvPr/>
          </p:nvSpPr>
          <p:spPr>
            <a:xfrm flipV="1">
              <a:off x="4041666" y="0"/>
              <a:ext cx="1" cy="266664"/>
            </a:xfrm>
            <a:prstGeom prst="line">
              <a:avLst/>
            </a:prstGeom>
            <a:solidFill>
              <a:schemeClr val="accent1"/>
            </a:solid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77" name="Rectangle 31"/>
            <p:cNvSpPr/>
            <p:nvPr/>
          </p:nvSpPr>
          <p:spPr>
            <a:xfrm>
              <a:off x="1421034" y="1248794"/>
              <a:ext cx="943622" cy="709005"/>
            </a:xfrm>
            <a:prstGeom prst="rect">
              <a:avLst/>
            </a:prstGeom>
            <a:solidFill>
              <a:srgbClr val="A6A6A6"/>
            </a:solidFill>
            <a:ln w="38100" cap="flat">
              <a:solidFill>
                <a:srgbClr val="000000"/>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78" name="Rectangle 34"/>
            <p:cNvSpPr/>
            <p:nvPr/>
          </p:nvSpPr>
          <p:spPr>
            <a:xfrm>
              <a:off x="502169" y="1237990"/>
              <a:ext cx="918866" cy="729261"/>
            </a:xfrm>
            <a:prstGeom prst="rect">
              <a:avLst/>
            </a:prstGeom>
            <a:solidFill>
              <a:srgbClr val="FF6666"/>
            </a:solidFill>
            <a:ln w="38100" cap="flat">
              <a:solidFill>
                <a:srgbClr val="000000"/>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79" name="TextBox 35"/>
            <p:cNvSpPr txBox="1"/>
            <p:nvPr/>
          </p:nvSpPr>
          <p:spPr>
            <a:xfrm>
              <a:off x="459775" y="1347923"/>
              <a:ext cx="925982" cy="59624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spcBef>
                  <a:spcPts val="300"/>
                </a:spcBef>
                <a:defRPr sz="1200">
                  <a:solidFill>
                    <a:srgbClr val="152A41"/>
                  </a:solidFill>
                  <a:latin typeface="+mn-lt"/>
                  <a:ea typeface="+mn-ea"/>
                  <a:cs typeface="+mn-cs"/>
                  <a:sym typeface="Arial"/>
                </a:defRPr>
              </a:pPr>
              <a:r>
                <a:t>Gas</a:t>
              </a:r>
              <a:endParaRPr>
                <a:solidFill>
                  <a:srgbClr val="FFFFFF"/>
                </a:solidFill>
              </a:endParaRPr>
            </a:p>
            <a:p>
              <a:pPr algn="ctr">
                <a:spcBef>
                  <a:spcPts val="300"/>
                </a:spcBef>
                <a:defRPr sz="1200">
                  <a:solidFill>
                    <a:srgbClr val="152A41"/>
                  </a:solidFill>
                  <a:latin typeface="+mn-lt"/>
                  <a:ea typeface="+mn-ea"/>
                  <a:cs typeface="+mn-cs"/>
                  <a:sym typeface="Arial"/>
                </a:defRPr>
              </a:pPr>
              <a:r>
                <a:t>Engine</a:t>
              </a:r>
            </a:p>
          </p:txBody>
        </p:sp>
        <p:sp>
          <p:nvSpPr>
            <p:cNvPr id="1480" name="TextBox 33"/>
            <p:cNvSpPr txBox="1"/>
            <p:nvPr/>
          </p:nvSpPr>
          <p:spPr>
            <a:xfrm>
              <a:off x="1354891" y="1385100"/>
              <a:ext cx="1058269" cy="508728"/>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spcBef>
                  <a:spcPts val="300"/>
                </a:spcBef>
                <a:defRPr sz="1200">
                  <a:solidFill>
                    <a:srgbClr val="152A41"/>
                  </a:solidFill>
                  <a:latin typeface="+mn-lt"/>
                  <a:ea typeface="+mn-ea"/>
                  <a:cs typeface="+mn-cs"/>
                  <a:sym typeface="Arial"/>
                </a:defRPr>
              </a:lvl1pPr>
            </a:lstStyle>
            <a:p>
              <a:r>
                <a:t>1-Speed Gearbox</a:t>
              </a:r>
            </a:p>
          </p:txBody>
        </p:sp>
        <p:sp>
          <p:nvSpPr>
            <p:cNvPr id="1481" name="Straight Connector 28"/>
            <p:cNvSpPr/>
            <p:nvPr/>
          </p:nvSpPr>
          <p:spPr>
            <a:xfrm flipH="1">
              <a:off x="945392" y="1014614"/>
              <a:ext cx="1706" cy="243088"/>
            </a:xfrm>
            <a:prstGeom prst="line">
              <a:avLst/>
            </a:prstGeom>
            <a:solidFill>
              <a:schemeClr val="accent1"/>
            </a:solidFill>
            <a:ln w="57150" cap="flat">
              <a:solidFill>
                <a:srgbClr val="152A41"/>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82" name="Rectangle 29"/>
            <p:cNvSpPr/>
            <p:nvPr/>
          </p:nvSpPr>
          <p:spPr>
            <a:xfrm>
              <a:off x="464895" y="550620"/>
              <a:ext cx="938833" cy="567205"/>
            </a:xfrm>
            <a:prstGeom prst="rect">
              <a:avLst/>
            </a:prstGeom>
            <a:solidFill>
              <a:srgbClr val="FFFF00"/>
            </a:solidFill>
            <a:ln w="38100" cap="flat">
              <a:solidFill>
                <a:srgbClr val="000000"/>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83" name="TextBox 30"/>
            <p:cNvSpPr txBox="1"/>
            <p:nvPr/>
          </p:nvSpPr>
          <p:spPr>
            <a:xfrm>
              <a:off x="454318" y="596837"/>
              <a:ext cx="946105" cy="46479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spcBef>
                  <a:spcPts val="300"/>
                </a:spcBef>
                <a:defRPr sz="1200">
                  <a:solidFill>
                    <a:srgbClr val="152A41"/>
                  </a:solidFill>
                  <a:latin typeface="+mn-lt"/>
                  <a:ea typeface="+mn-ea"/>
                  <a:cs typeface="+mn-cs"/>
                  <a:sym typeface="Arial"/>
                </a:defRPr>
              </a:pPr>
              <a:r>
                <a:t>Gas</a:t>
              </a:r>
              <a:endParaRPr>
                <a:solidFill>
                  <a:srgbClr val="FFFFFF"/>
                </a:solidFill>
              </a:endParaRPr>
            </a:p>
            <a:p>
              <a:pPr algn="ctr">
                <a:spcBef>
                  <a:spcPts val="300"/>
                </a:spcBef>
                <a:defRPr sz="1200">
                  <a:solidFill>
                    <a:srgbClr val="152A41"/>
                  </a:solidFill>
                  <a:latin typeface="+mn-lt"/>
                  <a:ea typeface="+mn-ea"/>
                  <a:cs typeface="+mn-cs"/>
                  <a:sym typeface="Arial"/>
                </a:defRPr>
              </a:pPr>
              <a:r>
                <a:t>Tank</a:t>
              </a:r>
            </a:p>
          </p:txBody>
        </p:sp>
        <p:pic>
          <p:nvPicPr>
            <p:cNvPr id="1484" name="Picture 25" descr="Picture 25"/>
            <p:cNvPicPr>
              <a:picLocks noChangeAspect="1"/>
            </p:cNvPicPr>
            <p:nvPr/>
          </p:nvPicPr>
          <p:blipFill>
            <a:blip r:embed="rId2"/>
            <a:srcRect l="16364"/>
            <a:stretch>
              <a:fillRect/>
            </a:stretch>
          </p:blipFill>
          <p:spPr>
            <a:xfrm>
              <a:off x="2367069" y="293618"/>
              <a:ext cx="5691615" cy="2603055"/>
            </a:xfrm>
            <a:prstGeom prst="rect">
              <a:avLst/>
            </a:prstGeom>
            <a:ln w="12700" cap="flat">
              <a:noFill/>
              <a:miter lim="400000"/>
            </a:ln>
            <a:effectLst/>
          </p:spPr>
        </p:pic>
        <p:sp>
          <p:nvSpPr>
            <p:cNvPr id="1485" name="Rectangle"/>
            <p:cNvSpPr/>
            <p:nvPr/>
          </p:nvSpPr>
          <p:spPr>
            <a:xfrm>
              <a:off x="3487318" y="2112701"/>
              <a:ext cx="886657" cy="650263"/>
            </a:xfrm>
            <a:prstGeom prst="rect">
              <a:avLst/>
            </a:prstGeom>
            <a:solidFill>
              <a:srgbClr val="1CFC6B"/>
            </a:solidFill>
            <a:ln w="38100" cap="flat">
              <a:solidFill>
                <a:srgbClr val="000000"/>
              </a:solidFill>
              <a:prstDash val="solid"/>
              <a:round/>
            </a:ln>
            <a:effectLst/>
          </p:spPr>
          <p:txBody>
            <a:bodyPr wrap="square" lIns="45719" tIns="45719" rIns="45719" bIns="45719" numCol="1" anchor="t">
              <a:noAutofit/>
            </a:bodyPr>
            <a:lstStyle/>
            <a:p>
              <a:endParaRPr/>
            </a:p>
          </p:txBody>
        </p:sp>
        <p:sp>
          <p:nvSpPr>
            <p:cNvPr id="1486" name="TextBox 35"/>
            <p:cNvSpPr txBox="1"/>
            <p:nvPr/>
          </p:nvSpPr>
          <p:spPr>
            <a:xfrm>
              <a:off x="3440310" y="2131562"/>
              <a:ext cx="980673" cy="715332"/>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defRPr sz="1100">
                  <a:solidFill>
                    <a:srgbClr val="152A41"/>
                  </a:solidFill>
                  <a:latin typeface="+mn-lt"/>
                  <a:ea typeface="+mn-ea"/>
                  <a:cs typeface="+mn-cs"/>
                  <a:sym typeface="Arial"/>
                </a:defRPr>
              </a:pPr>
              <a:r>
                <a:t>Flywheel</a:t>
              </a:r>
            </a:p>
            <a:p>
              <a:pPr algn="ctr">
                <a:defRPr sz="1100">
                  <a:solidFill>
                    <a:srgbClr val="152A41"/>
                  </a:solidFill>
                  <a:latin typeface="+mn-lt"/>
                  <a:ea typeface="+mn-ea"/>
                  <a:cs typeface="+mn-cs"/>
                  <a:sym typeface="Arial"/>
                </a:defRPr>
              </a:pPr>
              <a:r>
                <a:t>or </a:t>
              </a:r>
            </a:p>
            <a:p>
              <a:pPr algn="ctr">
                <a:defRPr sz="1100">
                  <a:solidFill>
                    <a:srgbClr val="152A41"/>
                  </a:solidFill>
                  <a:latin typeface="+mn-lt"/>
                  <a:ea typeface="+mn-ea"/>
                  <a:cs typeface="+mn-cs"/>
                  <a:sym typeface="Arial"/>
                </a:defRPr>
              </a:pPr>
              <a:r>
                <a:t>Capacitor </a:t>
              </a:r>
              <a:r>
                <a:rPr baseline="31999"/>
                <a:t>3</a:t>
              </a:r>
            </a:p>
          </p:txBody>
        </p:sp>
        <p:sp>
          <p:nvSpPr>
            <p:cNvPr id="1487" name="Oval 8"/>
            <p:cNvSpPr/>
            <p:nvPr/>
          </p:nvSpPr>
          <p:spPr>
            <a:xfrm rot="10800000">
              <a:off x="3304924" y="290129"/>
              <a:ext cx="1429513" cy="2753035"/>
            </a:xfrm>
            <a:prstGeom prst="ellipse">
              <a:avLst/>
            </a:prstGeom>
            <a:no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88" name="Oval 10"/>
            <p:cNvSpPr/>
            <p:nvPr/>
          </p:nvSpPr>
          <p:spPr>
            <a:xfrm>
              <a:off x="4769553" y="796706"/>
              <a:ext cx="2815903" cy="1690277"/>
            </a:xfrm>
            <a:prstGeom prst="ellipse">
              <a:avLst/>
            </a:prstGeom>
            <a:no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89" name="Oval 9"/>
            <p:cNvSpPr/>
            <p:nvPr/>
          </p:nvSpPr>
          <p:spPr>
            <a:xfrm>
              <a:off x="0" y="383982"/>
              <a:ext cx="3313680" cy="2139115"/>
            </a:xfrm>
            <a:prstGeom prst="ellipse">
              <a:avLst/>
            </a:prstGeom>
            <a:noFill/>
            <a:ln w="38100" cap="flat">
              <a:solidFill>
                <a:srgbClr val="FFCC00"/>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90" name="TextBox 21"/>
            <p:cNvSpPr txBox="1"/>
            <p:nvPr/>
          </p:nvSpPr>
          <p:spPr>
            <a:xfrm>
              <a:off x="5982618" y="1388411"/>
              <a:ext cx="783803" cy="417486"/>
            </a:xfrm>
            <a:prstGeom prst="rect">
              <a:avLst/>
            </a:prstGeom>
            <a:solidFill>
              <a:srgbClr val="0CE4E5"/>
            </a:solid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a:spcBef>
                  <a:spcPts val="300"/>
                </a:spcBef>
                <a:defRPr sz="1100">
                  <a:solidFill>
                    <a:srgbClr val="152A41"/>
                  </a:solidFill>
                  <a:latin typeface="+mn-lt"/>
                  <a:ea typeface="+mn-ea"/>
                  <a:cs typeface="+mn-cs"/>
                  <a:sym typeface="Arial"/>
                </a:defRPr>
              </a:pPr>
              <a:r>
                <a:t>e-Motor /</a:t>
              </a:r>
              <a:endParaRPr>
                <a:solidFill>
                  <a:srgbClr val="FFFFFF"/>
                </a:solidFill>
              </a:endParaRPr>
            </a:p>
            <a:p>
              <a:pPr algn="ctr">
                <a:spcBef>
                  <a:spcPts val="300"/>
                </a:spcBef>
                <a:defRPr sz="1000">
                  <a:solidFill>
                    <a:srgbClr val="152A41"/>
                  </a:solidFill>
                  <a:latin typeface="+mn-lt"/>
                  <a:ea typeface="+mn-ea"/>
                  <a:cs typeface="+mn-cs"/>
                  <a:sym typeface="Arial"/>
                </a:defRPr>
              </a:pPr>
              <a:r>
                <a:t>Generator </a:t>
              </a:r>
              <a:r>
                <a:rPr baseline="31999"/>
                <a:t>2</a:t>
              </a:r>
            </a:p>
          </p:txBody>
        </p:sp>
      </p:gr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3" name="Rectangle 2"/>
          <p:cNvSpPr txBox="1">
            <a:spLocks noGrp="1"/>
          </p:cNvSpPr>
          <p:nvPr>
            <p:ph type="title"/>
          </p:nvPr>
        </p:nvSpPr>
        <p:spPr>
          <a:xfrm>
            <a:off x="2324016" y="306538"/>
            <a:ext cx="5069434" cy="533401"/>
          </a:xfrm>
          <a:prstGeom prst="rect">
            <a:avLst/>
          </a:prstGeom>
        </p:spPr>
        <p:txBody>
          <a:bodyPr/>
          <a:lstStyle>
            <a:lvl1pPr defTabSz="905255">
              <a:defRPr sz="1979">
                <a:effectLst>
                  <a:outerShdw blurRad="37719" dist="37719" dir="2700000" rotWithShape="0">
                    <a:srgbClr val="000000"/>
                  </a:outerShdw>
                </a:effectLst>
              </a:defRPr>
            </a:lvl1pPr>
          </a:lstStyle>
          <a:p>
            <a:r>
              <a:t>Or for really BIG vehicles, omit the batteries:</a:t>
            </a:r>
          </a:p>
        </p:txBody>
      </p:sp>
      <p:sp>
        <p:nvSpPr>
          <p:cNvPr id="1494" name="Rectangle 3"/>
          <p:cNvSpPr txBox="1">
            <a:spLocks noGrp="1"/>
          </p:cNvSpPr>
          <p:nvPr>
            <p:ph type="body" sz="quarter" idx="1"/>
          </p:nvPr>
        </p:nvSpPr>
        <p:spPr>
          <a:xfrm>
            <a:off x="62299" y="1172385"/>
            <a:ext cx="9019402" cy="357191"/>
          </a:xfrm>
          <a:prstGeom prst="rect">
            <a:avLst/>
          </a:prstGeom>
        </p:spPr>
        <p:txBody>
          <a:bodyPr/>
          <a:lstStyle/>
          <a:p>
            <a:pPr>
              <a:defRPr sz="1800"/>
            </a:pPr>
            <a:r>
              <a:t>Yielding what's simply called a </a:t>
            </a:r>
            <a:r>
              <a:rPr b="1">
                <a:solidFill>
                  <a:srgbClr val="FBC901"/>
                </a:solidFill>
              </a:rPr>
              <a:t>Diesel-Electric </a:t>
            </a:r>
            <a:r>
              <a:t>or </a:t>
            </a:r>
            <a:r>
              <a:rPr b="1">
                <a:solidFill>
                  <a:srgbClr val="FBC901"/>
                </a:solidFill>
              </a:rPr>
              <a:t>Gas-Electric </a:t>
            </a:r>
            <a:r>
              <a:t>or</a:t>
            </a:r>
            <a:r>
              <a:rPr b="1">
                <a:solidFill>
                  <a:srgbClr val="FBC901"/>
                </a:solidFill>
              </a:rPr>
              <a:t> Turbine-Electric</a:t>
            </a:r>
          </a:p>
        </p:txBody>
      </p:sp>
      <p:grpSp>
        <p:nvGrpSpPr>
          <p:cNvPr id="1518" name="Group"/>
          <p:cNvGrpSpPr/>
          <p:nvPr/>
        </p:nvGrpSpPr>
        <p:grpSpPr>
          <a:xfrm>
            <a:off x="1797433" y="1551865"/>
            <a:ext cx="5427209" cy="2603056"/>
            <a:chOff x="0" y="0"/>
            <a:chExt cx="5427207" cy="2603054"/>
          </a:xfrm>
        </p:grpSpPr>
        <p:sp>
          <p:nvSpPr>
            <p:cNvPr id="1495" name="Straight Connector 28"/>
            <p:cNvSpPr/>
            <p:nvPr/>
          </p:nvSpPr>
          <p:spPr>
            <a:xfrm>
              <a:off x="3714969" y="698359"/>
              <a:ext cx="1" cy="262733"/>
            </a:xfrm>
            <a:prstGeom prst="line">
              <a:avLst/>
            </a:prstGeom>
            <a:solidFill>
              <a:schemeClr val="accent1"/>
            </a:solidFill>
            <a:ln w="57150" cap="flat">
              <a:solidFill>
                <a:srgbClr val="152A41"/>
              </a:solidFill>
              <a:prstDash val="solid"/>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96" name="Rectangle 34"/>
            <p:cNvSpPr/>
            <p:nvPr/>
          </p:nvSpPr>
          <p:spPr>
            <a:xfrm>
              <a:off x="42393" y="946001"/>
              <a:ext cx="918866" cy="729261"/>
            </a:xfrm>
            <a:prstGeom prst="rect">
              <a:avLst/>
            </a:prstGeom>
            <a:solidFill>
              <a:srgbClr val="FF6666"/>
            </a:solidFill>
            <a:ln w="38100" cap="flat">
              <a:solidFill>
                <a:srgbClr val="000000"/>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97" name="TextBox 35"/>
            <p:cNvSpPr txBox="1"/>
            <p:nvPr/>
          </p:nvSpPr>
          <p:spPr>
            <a:xfrm>
              <a:off x="0" y="1068634"/>
              <a:ext cx="925981" cy="59624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spcBef>
                  <a:spcPts val="300"/>
                </a:spcBef>
                <a:defRPr sz="1200">
                  <a:solidFill>
                    <a:srgbClr val="152A41"/>
                  </a:solidFill>
                  <a:latin typeface="+mn-lt"/>
                  <a:ea typeface="+mn-ea"/>
                  <a:cs typeface="+mn-cs"/>
                  <a:sym typeface="Arial"/>
                </a:defRPr>
              </a:pPr>
              <a:r>
                <a:t>ICE or</a:t>
              </a:r>
            </a:p>
            <a:p>
              <a:pPr algn="ctr">
                <a:spcBef>
                  <a:spcPts val="300"/>
                </a:spcBef>
                <a:defRPr sz="1200">
                  <a:solidFill>
                    <a:srgbClr val="152A41"/>
                  </a:solidFill>
                  <a:latin typeface="+mn-lt"/>
                  <a:ea typeface="+mn-ea"/>
                  <a:cs typeface="+mn-cs"/>
                  <a:sym typeface="Arial"/>
                </a:defRPr>
              </a:pPr>
              <a:r>
                <a:t>Turbine</a:t>
              </a:r>
            </a:p>
          </p:txBody>
        </p:sp>
        <p:grpSp>
          <p:nvGrpSpPr>
            <p:cNvPr id="1500" name="Group"/>
            <p:cNvGrpSpPr/>
            <p:nvPr/>
          </p:nvGrpSpPr>
          <p:grpSpPr>
            <a:xfrm>
              <a:off x="1060215" y="956805"/>
              <a:ext cx="1058269" cy="709005"/>
              <a:chOff x="0" y="0"/>
              <a:chExt cx="1058267" cy="709003"/>
            </a:xfrm>
          </p:grpSpPr>
          <p:sp>
            <p:nvSpPr>
              <p:cNvPr id="1498" name="Rectangle 31"/>
              <p:cNvSpPr/>
              <p:nvPr/>
            </p:nvSpPr>
            <p:spPr>
              <a:xfrm>
                <a:off x="66142" y="0"/>
                <a:ext cx="943622" cy="709004"/>
              </a:xfrm>
              <a:prstGeom prst="rect">
                <a:avLst/>
              </a:prstGeom>
              <a:solidFill>
                <a:srgbClr val="A6A6A6"/>
              </a:solidFill>
              <a:ln w="38100" cap="flat">
                <a:solidFill>
                  <a:srgbClr val="000000"/>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499" name="TextBox 33"/>
              <p:cNvSpPr txBox="1"/>
              <p:nvPr/>
            </p:nvSpPr>
            <p:spPr>
              <a:xfrm>
                <a:off x="0" y="136306"/>
                <a:ext cx="1058268" cy="508727"/>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spcBef>
                    <a:spcPts val="300"/>
                  </a:spcBef>
                  <a:defRPr sz="1200">
                    <a:solidFill>
                      <a:srgbClr val="152A41"/>
                    </a:solidFill>
                    <a:latin typeface="+mn-lt"/>
                    <a:ea typeface="+mn-ea"/>
                    <a:cs typeface="+mn-cs"/>
                    <a:sym typeface="Arial"/>
                  </a:defRPr>
                </a:lvl1pPr>
              </a:lstStyle>
              <a:p>
                <a:r>
                  <a:t>1-Speed Gearbox</a:t>
                </a:r>
              </a:p>
            </p:txBody>
          </p:sp>
        </p:grpSp>
        <p:sp>
          <p:nvSpPr>
            <p:cNvPr id="1501" name="Straight Connector 28"/>
            <p:cNvSpPr/>
            <p:nvPr/>
          </p:nvSpPr>
          <p:spPr>
            <a:xfrm flipH="1">
              <a:off x="485617" y="702980"/>
              <a:ext cx="1" cy="262733"/>
            </a:xfrm>
            <a:prstGeom prst="line">
              <a:avLst/>
            </a:prstGeom>
            <a:solidFill>
              <a:schemeClr val="accent1"/>
            </a:solidFill>
            <a:ln w="57150" cap="flat">
              <a:solidFill>
                <a:srgbClr val="152A41"/>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nvGrpSpPr>
            <p:cNvPr id="1504" name="Group"/>
            <p:cNvGrpSpPr/>
            <p:nvPr/>
          </p:nvGrpSpPr>
          <p:grpSpPr>
            <a:xfrm>
              <a:off x="10912" y="113862"/>
              <a:ext cx="949410" cy="632790"/>
              <a:chOff x="0" y="0"/>
              <a:chExt cx="949408" cy="632789"/>
            </a:xfrm>
          </p:grpSpPr>
          <p:sp>
            <p:nvSpPr>
              <p:cNvPr id="1502" name="Rectangle 29"/>
              <p:cNvSpPr/>
              <p:nvPr/>
            </p:nvSpPr>
            <p:spPr>
              <a:xfrm>
                <a:off x="10576" y="0"/>
                <a:ext cx="938833" cy="632790"/>
              </a:xfrm>
              <a:prstGeom prst="rect">
                <a:avLst/>
              </a:prstGeom>
              <a:solidFill>
                <a:srgbClr val="FFFF00"/>
              </a:solidFill>
              <a:ln w="38100" cap="flat">
                <a:solidFill>
                  <a:srgbClr val="000000"/>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503" name="TextBox 30"/>
              <p:cNvSpPr txBox="1"/>
              <p:nvPr/>
            </p:nvSpPr>
            <p:spPr>
              <a:xfrm>
                <a:off x="0" y="67875"/>
                <a:ext cx="946105" cy="480559"/>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spcBef>
                    <a:spcPts val="300"/>
                  </a:spcBef>
                  <a:defRPr sz="1200">
                    <a:solidFill>
                      <a:srgbClr val="000000"/>
                    </a:solidFill>
                    <a:latin typeface="+mn-lt"/>
                    <a:ea typeface="+mn-ea"/>
                    <a:cs typeface="+mn-cs"/>
                    <a:sym typeface="Arial"/>
                  </a:defRPr>
                </a:pPr>
                <a:r>
                  <a:t>Fossil</a:t>
                </a:r>
              </a:p>
              <a:p>
                <a:pPr algn="ctr">
                  <a:spcBef>
                    <a:spcPts val="300"/>
                  </a:spcBef>
                  <a:defRPr sz="1200">
                    <a:solidFill>
                      <a:srgbClr val="000000"/>
                    </a:solidFill>
                    <a:latin typeface="+mn-lt"/>
                    <a:ea typeface="+mn-ea"/>
                    <a:cs typeface="+mn-cs"/>
                    <a:sym typeface="Arial"/>
                  </a:defRPr>
                </a:pPr>
                <a:r>
                  <a:t>Fuel</a:t>
                </a:r>
              </a:p>
            </p:txBody>
          </p:sp>
        </p:grpSp>
        <p:grpSp>
          <p:nvGrpSpPr>
            <p:cNvPr id="1507" name="Group"/>
            <p:cNvGrpSpPr/>
            <p:nvPr/>
          </p:nvGrpSpPr>
          <p:grpSpPr>
            <a:xfrm>
              <a:off x="3257141" y="115502"/>
              <a:ext cx="915658" cy="650263"/>
              <a:chOff x="0" y="0"/>
              <a:chExt cx="915657" cy="650261"/>
            </a:xfrm>
          </p:grpSpPr>
          <p:sp>
            <p:nvSpPr>
              <p:cNvPr id="1505" name="Rectangle"/>
              <p:cNvSpPr/>
              <p:nvPr/>
            </p:nvSpPr>
            <p:spPr>
              <a:xfrm>
                <a:off x="14500" y="0"/>
                <a:ext cx="886657" cy="650262"/>
              </a:xfrm>
              <a:prstGeom prst="rect">
                <a:avLst/>
              </a:prstGeom>
              <a:solidFill>
                <a:srgbClr val="E04550">
                  <a:alpha val="90245"/>
                </a:srgbClr>
              </a:solidFill>
              <a:ln w="38100" cap="flat">
                <a:solidFill>
                  <a:srgbClr val="000000"/>
                </a:solidFill>
                <a:prstDash val="sysDot"/>
                <a:miter lim="400000"/>
              </a:ln>
              <a:effectLst/>
            </p:spPr>
            <p:txBody>
              <a:bodyPr wrap="square" lIns="45719" tIns="45719" rIns="45719" bIns="45719" numCol="1" anchor="t">
                <a:noAutofit/>
              </a:bodyPr>
              <a:lstStyle/>
              <a:p>
                <a:endParaRPr/>
              </a:p>
            </p:txBody>
          </p:sp>
          <p:sp>
            <p:nvSpPr>
              <p:cNvPr id="1506" name="TextBox 35"/>
              <p:cNvSpPr txBox="1"/>
              <p:nvPr/>
            </p:nvSpPr>
            <p:spPr>
              <a:xfrm>
                <a:off x="0" y="66546"/>
                <a:ext cx="915658" cy="480155"/>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defTabSz="457200">
                  <a:defRPr sz="1200">
                    <a:solidFill>
                      <a:srgbClr val="000000"/>
                    </a:solidFill>
                    <a:latin typeface="+mj-lt"/>
                    <a:ea typeface="+mj-ea"/>
                    <a:cs typeface="+mj-cs"/>
                    <a:sym typeface="Helvetica"/>
                  </a:defRPr>
                </a:pPr>
                <a:r>
                  <a:t>Heater</a:t>
                </a:r>
                <a:r>
                  <a:rPr>
                    <a:solidFill>
                      <a:srgbClr val="FFFFFF"/>
                    </a:solidFill>
                  </a:rPr>
                  <a:t> </a:t>
                </a:r>
              </a:p>
              <a:p>
                <a:pPr algn="ctr" defTabSz="457200">
                  <a:defRPr sz="1200">
                    <a:solidFill>
                      <a:srgbClr val="000000"/>
                    </a:solidFill>
                    <a:latin typeface="+mj-lt"/>
                    <a:ea typeface="+mj-ea"/>
                    <a:cs typeface="+mj-cs"/>
                    <a:sym typeface="Helvetica"/>
                  </a:defRPr>
                </a:pPr>
                <a:r>
                  <a:t>(Resistor)</a:t>
                </a:r>
              </a:p>
            </p:txBody>
          </p:sp>
        </p:grpSp>
        <p:pic>
          <p:nvPicPr>
            <p:cNvPr id="1508" name="Picture 25" descr="Picture 25"/>
            <p:cNvPicPr>
              <a:picLocks noChangeAspect="1"/>
            </p:cNvPicPr>
            <p:nvPr/>
          </p:nvPicPr>
          <p:blipFill>
            <a:blip r:embed="rId2"/>
            <a:srcRect l="81212"/>
            <a:stretch>
              <a:fillRect/>
            </a:stretch>
          </p:blipFill>
          <p:spPr>
            <a:xfrm>
              <a:off x="4148695" y="0"/>
              <a:ext cx="1278513" cy="2603055"/>
            </a:xfrm>
            <a:prstGeom prst="rect">
              <a:avLst/>
            </a:prstGeom>
            <a:ln w="12700" cap="flat">
              <a:noFill/>
              <a:miter lim="400000"/>
            </a:ln>
            <a:effectLst/>
          </p:spPr>
        </p:pic>
        <p:grpSp>
          <p:nvGrpSpPr>
            <p:cNvPr id="1511" name="Group"/>
            <p:cNvGrpSpPr/>
            <p:nvPr/>
          </p:nvGrpSpPr>
          <p:grpSpPr>
            <a:xfrm>
              <a:off x="2174841" y="960776"/>
              <a:ext cx="981722" cy="688363"/>
              <a:chOff x="-25400" y="0"/>
              <a:chExt cx="981721" cy="688361"/>
            </a:xfrm>
          </p:grpSpPr>
          <p:sp>
            <p:nvSpPr>
              <p:cNvPr id="1509" name="Rectangle"/>
              <p:cNvSpPr/>
              <p:nvPr/>
            </p:nvSpPr>
            <p:spPr>
              <a:xfrm>
                <a:off x="14516" y="0"/>
                <a:ext cx="887605" cy="688362"/>
              </a:xfrm>
              <a:prstGeom prst="rect">
                <a:avLst/>
              </a:prstGeom>
              <a:solidFill>
                <a:srgbClr val="0CE4E5"/>
              </a:solidFill>
              <a:ln w="38100" cap="flat">
                <a:solidFill>
                  <a:srgbClr val="000000"/>
                </a:solidFill>
                <a:prstDash val="solid"/>
                <a:miter lim="400000"/>
              </a:ln>
              <a:effectLst/>
            </p:spPr>
            <p:txBody>
              <a:bodyPr wrap="square" lIns="45719" tIns="45719" rIns="45719" bIns="45719" numCol="1" anchor="t">
                <a:noAutofit/>
              </a:bodyPr>
              <a:lstStyle/>
              <a:p>
                <a:endParaRPr/>
              </a:p>
            </p:txBody>
          </p:sp>
          <p:sp>
            <p:nvSpPr>
              <p:cNvPr id="1510" name="TextBox 35"/>
              <p:cNvSpPr txBox="1"/>
              <p:nvPr/>
            </p:nvSpPr>
            <p:spPr>
              <a:xfrm>
                <a:off x="-25400" y="59199"/>
                <a:ext cx="981722" cy="564654"/>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defRPr sz="1000">
                    <a:solidFill>
                      <a:srgbClr val="152A41"/>
                    </a:solidFill>
                    <a:latin typeface="+mn-lt"/>
                    <a:ea typeface="+mn-ea"/>
                    <a:cs typeface="+mn-cs"/>
                    <a:sym typeface="Arial"/>
                  </a:defRPr>
                </a:pPr>
                <a:endParaRPr/>
              </a:p>
              <a:p>
                <a:pPr algn="ctr">
                  <a:defRPr sz="1200">
                    <a:solidFill>
                      <a:srgbClr val="152A41"/>
                    </a:solidFill>
                    <a:latin typeface="+mn-lt"/>
                    <a:ea typeface="+mn-ea"/>
                    <a:cs typeface="+mn-cs"/>
                    <a:sym typeface="Arial"/>
                  </a:defRPr>
                </a:pPr>
                <a:r>
                  <a:t>Generator</a:t>
                </a:r>
              </a:p>
            </p:txBody>
          </p:sp>
        </p:grpSp>
        <p:grpSp>
          <p:nvGrpSpPr>
            <p:cNvPr id="1514" name="Group"/>
            <p:cNvGrpSpPr/>
            <p:nvPr/>
          </p:nvGrpSpPr>
          <p:grpSpPr>
            <a:xfrm>
              <a:off x="3228942" y="892471"/>
              <a:ext cx="981722" cy="767361"/>
              <a:chOff x="0" y="0"/>
              <a:chExt cx="981721" cy="767360"/>
            </a:xfrm>
          </p:grpSpPr>
          <p:sp>
            <p:nvSpPr>
              <p:cNvPr id="1512" name="Rectangle"/>
              <p:cNvSpPr/>
              <p:nvPr/>
            </p:nvSpPr>
            <p:spPr>
              <a:xfrm>
                <a:off x="39942" y="63214"/>
                <a:ext cx="887606" cy="704147"/>
              </a:xfrm>
              <a:prstGeom prst="rect">
                <a:avLst/>
              </a:prstGeom>
              <a:solidFill>
                <a:srgbClr val="0CE4E5"/>
              </a:solidFill>
              <a:ln w="38100" cap="flat">
                <a:solidFill>
                  <a:srgbClr val="000000"/>
                </a:solidFill>
                <a:prstDash val="solid"/>
                <a:miter lim="400000"/>
              </a:ln>
              <a:effectLst/>
            </p:spPr>
            <p:txBody>
              <a:bodyPr wrap="square" lIns="45719" tIns="45719" rIns="45719" bIns="45719" numCol="1" anchor="t">
                <a:noAutofit/>
              </a:bodyPr>
              <a:lstStyle/>
              <a:p>
                <a:endParaRPr/>
              </a:p>
            </p:txBody>
          </p:sp>
          <p:sp>
            <p:nvSpPr>
              <p:cNvPr id="1513" name="TextBox 35"/>
              <p:cNvSpPr txBox="1"/>
              <p:nvPr/>
            </p:nvSpPr>
            <p:spPr>
              <a:xfrm>
                <a:off x="0" y="-1"/>
                <a:ext cx="981722" cy="645657"/>
              </a:xfrm>
              <a:prstGeom prst="rect">
                <a:avLst/>
              </a:prstGeom>
              <a:noFill/>
              <a:ln w="12700" cap="flat">
                <a:noFill/>
                <a:miter lim="400000"/>
              </a:ln>
              <a:effectLst/>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defRPr sz="1200">
                    <a:solidFill>
                      <a:srgbClr val="152A41"/>
                    </a:solidFill>
                    <a:latin typeface="+mn-lt"/>
                    <a:ea typeface="+mn-ea"/>
                    <a:cs typeface="+mn-cs"/>
                    <a:sym typeface="Arial"/>
                  </a:defRPr>
                </a:pPr>
                <a:endParaRPr/>
              </a:p>
              <a:p>
                <a:pPr algn="ctr">
                  <a:defRPr sz="1200">
                    <a:solidFill>
                      <a:srgbClr val="152A41"/>
                    </a:solidFill>
                    <a:latin typeface="+mn-lt"/>
                    <a:ea typeface="+mn-ea"/>
                    <a:cs typeface="+mn-cs"/>
                    <a:sym typeface="Arial"/>
                  </a:defRPr>
                </a:pPr>
                <a:r>
                  <a:t>e-Motor /</a:t>
                </a:r>
              </a:p>
              <a:p>
                <a:pPr algn="ctr">
                  <a:defRPr sz="1100">
                    <a:solidFill>
                      <a:srgbClr val="152A41"/>
                    </a:solidFill>
                    <a:latin typeface="+mn-lt"/>
                    <a:ea typeface="+mn-ea"/>
                    <a:cs typeface="+mn-cs"/>
                    <a:sym typeface="Arial"/>
                  </a:defRPr>
                </a:pPr>
                <a:r>
                  <a:t>Generator</a:t>
                </a:r>
              </a:p>
            </p:txBody>
          </p:sp>
        </p:grpSp>
        <p:sp>
          <p:nvSpPr>
            <p:cNvPr id="1515" name="Straight Connector 28"/>
            <p:cNvSpPr/>
            <p:nvPr/>
          </p:nvSpPr>
          <p:spPr>
            <a:xfrm flipH="1">
              <a:off x="990522" y="1310631"/>
              <a:ext cx="145425" cy="1"/>
            </a:xfrm>
            <a:prstGeom prst="line">
              <a:avLst/>
            </a:prstGeom>
            <a:solidFill>
              <a:schemeClr val="accent1"/>
            </a:solidFill>
            <a:ln w="57150" cap="flat">
              <a:solidFill>
                <a:srgbClr val="152A41"/>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516" name="Straight Connector 28"/>
            <p:cNvSpPr/>
            <p:nvPr/>
          </p:nvSpPr>
          <p:spPr>
            <a:xfrm flipH="1">
              <a:off x="2070013" y="1295913"/>
              <a:ext cx="145425" cy="1"/>
            </a:xfrm>
            <a:prstGeom prst="line">
              <a:avLst/>
            </a:prstGeom>
            <a:solidFill>
              <a:schemeClr val="accent1"/>
            </a:solidFill>
            <a:ln w="57150" cap="flat">
              <a:solidFill>
                <a:srgbClr val="152A41"/>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517" name="Straight Connector 28"/>
            <p:cNvSpPr/>
            <p:nvPr/>
          </p:nvSpPr>
          <p:spPr>
            <a:xfrm flipH="1">
              <a:off x="3086005" y="1295913"/>
              <a:ext cx="204824" cy="1"/>
            </a:xfrm>
            <a:prstGeom prst="line">
              <a:avLst/>
            </a:prstGeom>
            <a:solidFill>
              <a:schemeClr val="accent1"/>
            </a:solidFill>
            <a:ln w="57150" cap="flat">
              <a:solidFill>
                <a:srgbClr val="152A41"/>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pic>
        <p:nvPicPr>
          <p:cNvPr id="1519" name="yellow-diesel-locomotive.jpg" descr="yellow-diesel-locomotive.jpg"/>
          <p:cNvPicPr>
            <a:picLocks noChangeAspect="1"/>
          </p:cNvPicPr>
          <p:nvPr/>
        </p:nvPicPr>
        <p:blipFill>
          <a:blip r:embed="rId3"/>
          <a:srcRect t="4555" b="4555"/>
          <a:stretch>
            <a:fillRect/>
          </a:stretch>
        </p:blipFill>
        <p:spPr>
          <a:xfrm>
            <a:off x="7517996" y="136080"/>
            <a:ext cx="1448661" cy="874276"/>
          </a:xfrm>
          <a:prstGeom prst="rect">
            <a:avLst/>
          </a:prstGeom>
          <a:ln w="12700">
            <a:miter lim="400000"/>
          </a:ln>
        </p:spPr>
      </p:pic>
      <p:pic>
        <p:nvPicPr>
          <p:cNvPr id="1520" name="m20_m41_electric-hybrid-marine_hybrid-electric.jpg" descr="m20_m41_electric-hybrid-marine_hybrid-electric.jpg"/>
          <p:cNvPicPr>
            <a:picLocks noChangeAspect="1"/>
          </p:cNvPicPr>
          <p:nvPr/>
        </p:nvPicPr>
        <p:blipFill>
          <a:blip r:embed="rId4"/>
          <a:stretch>
            <a:fillRect/>
          </a:stretch>
        </p:blipFill>
        <p:spPr>
          <a:xfrm>
            <a:off x="181818" y="136080"/>
            <a:ext cx="2017653" cy="874317"/>
          </a:xfrm>
          <a:prstGeom prst="rect">
            <a:avLst/>
          </a:prstGeom>
          <a:ln w="12700">
            <a:miter lim="400000"/>
          </a:ln>
        </p:spPr>
      </p:pic>
      <p:sp>
        <p:nvSpPr>
          <p:cNvPr id="1521" name="Rectangle 3"/>
          <p:cNvSpPr txBox="1"/>
          <p:nvPr/>
        </p:nvSpPr>
        <p:spPr>
          <a:xfrm>
            <a:off x="107627" y="4062727"/>
            <a:ext cx="9030346" cy="262972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defTabSz="896111">
              <a:spcBef>
                <a:spcPts val="400"/>
              </a:spcBef>
              <a:tabLst>
                <a:tab pos="342900" algn="l"/>
                <a:tab pos="685800" algn="l"/>
                <a:tab pos="1130300" algn="l"/>
                <a:tab pos="1574800" algn="l"/>
                <a:tab pos="2032000" algn="l"/>
                <a:tab pos="2476500" algn="l"/>
              </a:tabLst>
              <a:defRPr sz="1764" b="0">
                <a:solidFill>
                  <a:srgbClr val="FFFFFF"/>
                </a:solidFill>
                <a:effectLst>
                  <a:outerShdw blurRad="37338" dist="37338" dir="2700000" rotWithShape="0">
                    <a:srgbClr val="000000"/>
                  </a:outerShdw>
                </a:effectLst>
                <a:latin typeface="+mn-lt"/>
                <a:ea typeface="+mn-ea"/>
                <a:cs typeface="+mn-cs"/>
                <a:sym typeface="Arial"/>
              </a:defRPr>
            </a:pPr>
            <a:r>
              <a:t>Most of the time </a:t>
            </a:r>
            <a:r>
              <a:rPr b="1"/>
              <a:t>Ships</a:t>
            </a:r>
            <a:r>
              <a:t> &amp; </a:t>
            </a:r>
            <a:r>
              <a:rPr b="1"/>
              <a:t>Freight Trains</a:t>
            </a:r>
            <a:r>
              <a:t> move at an nearly constant moderate speed,</a:t>
            </a:r>
          </a:p>
          <a:p>
            <a:pPr defTabSz="896111">
              <a:spcBef>
                <a:spcPts val="400"/>
              </a:spcBef>
              <a:tabLst>
                <a:tab pos="342900" algn="l"/>
                <a:tab pos="685800" algn="l"/>
                <a:tab pos="1130300" algn="l"/>
                <a:tab pos="1574800" algn="l"/>
                <a:tab pos="2032000" algn="l"/>
                <a:tab pos="2476500" algn="l"/>
              </a:tabLst>
              <a:defRPr sz="490" b="0">
                <a:solidFill>
                  <a:srgbClr val="FFFFFF"/>
                </a:solidFill>
                <a:effectLst>
                  <a:outerShdw blurRad="37338" dist="37338" dir="2700000" rotWithShape="0">
                    <a:srgbClr val="000000"/>
                  </a:outerShdw>
                </a:effectLst>
                <a:latin typeface="+mn-lt"/>
                <a:ea typeface="+mn-ea"/>
                <a:cs typeface="+mn-cs"/>
                <a:sym typeface="Arial"/>
              </a:defRPr>
            </a:pPr>
            <a:endParaRPr/>
          </a:p>
          <a:p>
            <a:pPr defTabSz="896111">
              <a:spcBef>
                <a:spcPts val="400"/>
              </a:spcBef>
              <a:tabLst>
                <a:tab pos="342900" algn="l"/>
                <a:tab pos="685800" algn="l"/>
                <a:tab pos="1130300" algn="l"/>
                <a:tab pos="1574800" algn="l"/>
                <a:tab pos="2032000" algn="l"/>
                <a:tab pos="2476500" algn="l"/>
              </a:tabLst>
              <a:defRPr sz="1764" b="0">
                <a:solidFill>
                  <a:srgbClr val="FFFFFF"/>
                </a:solidFill>
                <a:effectLst>
                  <a:outerShdw blurRad="37338" dist="37338" dir="2700000" rotWithShape="0">
                    <a:srgbClr val="000000"/>
                  </a:outerShdw>
                </a:effectLst>
                <a:latin typeface="+mn-lt"/>
                <a:ea typeface="+mn-ea"/>
                <a:cs typeface="+mn-cs"/>
                <a:sym typeface="Arial"/>
              </a:defRPr>
            </a:pPr>
            <a:r>
              <a:t>	allowing ICE to turn at efficient mid-range speed, driving generator, powering e-Motor</a:t>
            </a:r>
          </a:p>
          <a:p>
            <a:pPr defTabSz="896111">
              <a:spcBef>
                <a:spcPts val="400"/>
              </a:spcBef>
              <a:tabLst>
                <a:tab pos="342900" algn="l"/>
                <a:tab pos="685800" algn="l"/>
                <a:tab pos="1130300" algn="l"/>
                <a:tab pos="1574800" algn="l"/>
                <a:tab pos="2032000" algn="l"/>
                <a:tab pos="2476500" algn="l"/>
              </a:tabLst>
              <a:defRPr sz="686" b="0">
                <a:solidFill>
                  <a:srgbClr val="FFFFFF"/>
                </a:solidFill>
                <a:effectLst>
                  <a:outerShdw blurRad="37338" dist="37338" dir="2700000" rotWithShape="0">
                    <a:srgbClr val="000000"/>
                  </a:outerShdw>
                </a:effectLst>
                <a:latin typeface="+mn-lt"/>
                <a:ea typeface="+mn-ea"/>
                <a:cs typeface="+mn-cs"/>
                <a:sym typeface="Arial"/>
              </a:defRPr>
            </a:pPr>
            <a:endParaRPr/>
          </a:p>
          <a:p>
            <a:pPr defTabSz="896111">
              <a:spcBef>
                <a:spcPts val="400"/>
              </a:spcBef>
              <a:tabLst>
                <a:tab pos="342900" algn="l"/>
                <a:tab pos="685800" algn="l"/>
                <a:tab pos="1130300" algn="l"/>
                <a:tab pos="1574800" algn="l"/>
                <a:tab pos="2032000" algn="l"/>
                <a:tab pos="2476500" algn="l"/>
              </a:tabLst>
              <a:defRPr sz="1764" b="0">
                <a:solidFill>
                  <a:srgbClr val="FFFFFF"/>
                </a:solidFill>
                <a:effectLst>
                  <a:outerShdw blurRad="37338" dist="37338" dir="2700000" rotWithShape="0">
                    <a:srgbClr val="000000"/>
                  </a:outerShdw>
                </a:effectLst>
                <a:latin typeface="+mn-lt"/>
                <a:ea typeface="+mn-ea"/>
                <a:cs typeface="+mn-cs"/>
                <a:sym typeface="Arial"/>
              </a:defRPr>
            </a:pPr>
            <a:r>
              <a:t>During brief gradual accelerations, the ICE is pushed to less efficient higher speeds </a:t>
            </a:r>
          </a:p>
          <a:p>
            <a:pPr defTabSz="896111">
              <a:spcBef>
                <a:spcPts val="400"/>
              </a:spcBef>
              <a:tabLst>
                <a:tab pos="342900" algn="l"/>
                <a:tab pos="685800" algn="l"/>
                <a:tab pos="1130300" algn="l"/>
                <a:tab pos="1574800" algn="l"/>
                <a:tab pos="2032000" algn="l"/>
                <a:tab pos="2476500" algn="l"/>
              </a:tabLst>
              <a:defRPr sz="588" b="0">
                <a:solidFill>
                  <a:srgbClr val="FFFFFF"/>
                </a:solidFill>
                <a:effectLst>
                  <a:outerShdw blurRad="37338" dist="37338" dir="2700000" rotWithShape="0">
                    <a:srgbClr val="000000"/>
                  </a:outerShdw>
                </a:effectLst>
                <a:latin typeface="+mn-lt"/>
                <a:ea typeface="+mn-ea"/>
                <a:cs typeface="+mn-cs"/>
                <a:sym typeface="Arial"/>
              </a:defRPr>
            </a:pPr>
            <a:endParaRPr/>
          </a:p>
          <a:p>
            <a:pPr defTabSz="896111">
              <a:spcBef>
                <a:spcPts val="400"/>
              </a:spcBef>
              <a:tabLst>
                <a:tab pos="342900" algn="l"/>
                <a:tab pos="685800" algn="l"/>
                <a:tab pos="1130300" algn="l"/>
                <a:tab pos="1574800" algn="l"/>
                <a:tab pos="2032000" algn="l"/>
                <a:tab pos="2476500" algn="l"/>
              </a:tabLst>
              <a:defRPr sz="1764" b="0">
                <a:solidFill>
                  <a:srgbClr val="FFFFFF"/>
                </a:solidFill>
                <a:effectLst>
                  <a:outerShdw blurRad="37338" dist="37338" dir="2700000" rotWithShape="0">
                    <a:srgbClr val="000000"/>
                  </a:outerShdw>
                </a:effectLst>
                <a:latin typeface="+mn-lt"/>
                <a:ea typeface="+mn-ea"/>
                <a:cs typeface="+mn-cs"/>
                <a:sym typeface="Arial"/>
              </a:defRPr>
            </a:pPr>
            <a:r>
              <a:t>During decelerations, ships either disconnect everything or do acceleration in reverse</a:t>
            </a:r>
          </a:p>
          <a:p>
            <a:pPr defTabSz="896111">
              <a:spcBef>
                <a:spcPts val="400"/>
              </a:spcBef>
              <a:tabLst>
                <a:tab pos="342900" algn="l"/>
                <a:tab pos="685800" algn="l"/>
                <a:tab pos="1130300" algn="l"/>
                <a:tab pos="1574800" algn="l"/>
                <a:tab pos="2032000" algn="l"/>
                <a:tab pos="2476500" algn="l"/>
              </a:tabLst>
              <a:defRPr sz="588" b="0">
                <a:solidFill>
                  <a:srgbClr val="FFFFFF"/>
                </a:solidFill>
                <a:effectLst>
                  <a:outerShdw blurRad="37338" dist="37338" dir="2700000" rotWithShape="0">
                    <a:srgbClr val="000000"/>
                  </a:outerShdw>
                </a:effectLst>
                <a:latin typeface="+mn-lt"/>
                <a:ea typeface="+mn-ea"/>
                <a:cs typeface="+mn-cs"/>
                <a:sym typeface="Arial"/>
              </a:defRPr>
            </a:pPr>
            <a:endParaRPr/>
          </a:p>
          <a:p>
            <a:pPr defTabSz="896111">
              <a:spcBef>
                <a:spcPts val="400"/>
              </a:spcBef>
              <a:tabLst>
                <a:tab pos="342900" algn="l"/>
                <a:tab pos="685800" algn="l"/>
                <a:tab pos="1130300" algn="l"/>
                <a:tab pos="1574800" algn="l"/>
                <a:tab pos="2032000" algn="l"/>
                <a:tab pos="2476500" algn="l"/>
              </a:tabLst>
              <a:defRPr sz="1764" b="0">
                <a:solidFill>
                  <a:srgbClr val="FFFFFF"/>
                </a:solidFill>
                <a:effectLst>
                  <a:outerShdw blurRad="37338" dist="37338" dir="2700000" rotWithShape="0">
                    <a:srgbClr val="000000"/>
                  </a:outerShdw>
                </a:effectLst>
                <a:latin typeface="+mn-lt"/>
                <a:ea typeface="+mn-ea"/>
                <a:cs typeface="+mn-cs"/>
                <a:sym typeface="Arial"/>
              </a:defRPr>
            </a:pPr>
            <a:r>
              <a:t>While trains apply heat-producing &amp; wasting brakes (w/ e-Motor electrically disconnected) </a:t>
            </a:r>
          </a:p>
          <a:p>
            <a:pPr defTabSz="896111">
              <a:spcBef>
                <a:spcPts val="400"/>
              </a:spcBef>
              <a:tabLst>
                <a:tab pos="342900" algn="l"/>
                <a:tab pos="685800" algn="l"/>
                <a:tab pos="1130300" algn="l"/>
                <a:tab pos="1574800" algn="l"/>
                <a:tab pos="2032000" algn="l"/>
                <a:tab pos="2476500" algn="l"/>
              </a:tabLst>
              <a:defRPr sz="588" b="0">
                <a:solidFill>
                  <a:srgbClr val="FFFFFF"/>
                </a:solidFill>
                <a:effectLst>
                  <a:outerShdw blurRad="37338" dist="37338" dir="2700000" rotWithShape="0">
                    <a:srgbClr val="000000"/>
                  </a:outerShdw>
                </a:effectLst>
                <a:latin typeface="+mn-lt"/>
                <a:ea typeface="+mn-ea"/>
                <a:cs typeface="+mn-cs"/>
                <a:sym typeface="Arial"/>
              </a:defRPr>
            </a:pPr>
            <a:endParaRPr/>
          </a:p>
          <a:p>
            <a:pPr defTabSz="896111">
              <a:spcBef>
                <a:spcPts val="400"/>
              </a:spcBef>
              <a:tabLst>
                <a:tab pos="342900" algn="l"/>
                <a:tab pos="685800" algn="l"/>
                <a:tab pos="1130300" algn="l"/>
                <a:tab pos="1574800" algn="l"/>
                <a:tab pos="2032000" algn="l"/>
                <a:tab pos="2476500" algn="l"/>
              </a:tabLst>
              <a:defRPr sz="1764" b="0">
                <a:solidFill>
                  <a:srgbClr val="FFFFFF"/>
                </a:solidFill>
                <a:effectLst>
                  <a:outerShdw blurRad="37338" dist="37338" dir="2700000" rotWithShape="0">
                    <a:srgbClr val="000000"/>
                  </a:outerShdw>
                </a:effectLst>
                <a:latin typeface="+mn-lt"/>
                <a:ea typeface="+mn-ea"/>
                <a:cs typeface="+mn-cs"/>
                <a:sym typeface="Arial"/>
              </a:defRPr>
            </a:pPr>
            <a:r>
              <a:t>OR w/ e-Motor electrically connected, send its generated power out to heater atop engine</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3" name="Rectangle 2"/>
          <p:cNvSpPr txBox="1">
            <a:spLocks noGrp="1"/>
          </p:cNvSpPr>
          <p:nvPr>
            <p:ph type="title"/>
          </p:nvPr>
        </p:nvSpPr>
        <p:spPr>
          <a:xfrm>
            <a:off x="141485" y="76200"/>
            <a:ext cx="8799315" cy="533400"/>
          </a:xfrm>
          <a:prstGeom prst="rect">
            <a:avLst/>
          </a:prstGeom>
        </p:spPr>
        <p:txBody>
          <a:bodyPr/>
          <a:lstStyle>
            <a:lvl1pPr>
              <a:defRPr sz="2000" i="1">
                <a:solidFill>
                  <a:srgbClr val="FFFFFF"/>
                </a:solidFill>
              </a:defRPr>
            </a:lvl1pPr>
          </a:lstStyle>
          <a:p>
            <a:r>
              <a:t>But in supercars to people's cars many more configurations are being tried:</a:t>
            </a:r>
          </a:p>
        </p:txBody>
      </p:sp>
      <p:sp>
        <p:nvSpPr>
          <p:cNvPr id="1524" name="Rectangle 3"/>
          <p:cNvSpPr txBox="1">
            <a:spLocks noGrp="1"/>
          </p:cNvSpPr>
          <p:nvPr>
            <p:ph type="body" idx="1"/>
          </p:nvPr>
        </p:nvSpPr>
        <p:spPr>
          <a:xfrm>
            <a:off x="88900" y="702270"/>
            <a:ext cx="8980686" cy="6536730"/>
          </a:xfrm>
          <a:prstGeom prst="rect">
            <a:avLst/>
          </a:prstGeom>
        </p:spPr>
        <p:txBody>
          <a:bodyPr/>
          <a:lstStyle/>
          <a:p>
            <a:pPr>
              <a:defRPr sz="1800" b="1">
                <a:solidFill>
                  <a:srgbClr val="FBC901"/>
                </a:solidFill>
              </a:defRPr>
            </a:pPr>
            <a:r>
              <a:rPr dirty="0"/>
              <a:t>All exploiting the fact that, when turned, e-Motors become electrical Generators</a:t>
            </a:r>
          </a:p>
          <a:p>
            <a:pPr>
              <a:defRPr sz="1800" b="1"/>
            </a:pPr>
            <a:endParaRPr sz="1100" dirty="0"/>
          </a:p>
          <a:p>
            <a:pPr>
              <a:spcBef>
                <a:spcPts val="300"/>
              </a:spcBef>
              <a:tabLst>
                <a:tab pos="1638300" algn="l"/>
                <a:tab pos="3009900" algn="l"/>
              </a:tabLst>
              <a:defRPr sz="1600"/>
            </a:pPr>
            <a:r>
              <a:rPr dirty="0"/>
              <a:t>Ferrari LaFerrari: </a:t>
            </a:r>
            <a:r>
              <a:rPr lang="en-US" dirty="0"/>
              <a:t> </a:t>
            </a:r>
            <a:r>
              <a:rPr b="1" dirty="0">
                <a:solidFill>
                  <a:srgbClr val="FBC901"/>
                </a:solidFill>
              </a:rPr>
              <a:t>1 e-Motor</a:t>
            </a:r>
            <a:r>
              <a:rPr b="1" dirty="0"/>
              <a:t> </a:t>
            </a:r>
            <a:r>
              <a:rPr dirty="0"/>
              <a:t>placed between </a:t>
            </a:r>
            <a:r>
              <a:rPr b="1" dirty="0">
                <a:solidFill>
                  <a:srgbClr val="FBC901"/>
                </a:solidFill>
              </a:rPr>
              <a:t>1 ICE</a:t>
            </a:r>
            <a:r>
              <a:rPr dirty="0"/>
              <a:t> / 7-speed transmission &amp; rear wheels</a:t>
            </a:r>
          </a:p>
          <a:p>
            <a:pPr>
              <a:spcBef>
                <a:spcPts val="300"/>
              </a:spcBef>
              <a:tabLst>
                <a:tab pos="1638300" algn="l"/>
                <a:tab pos="3009900" algn="l"/>
              </a:tabLst>
              <a:defRPr sz="1600"/>
            </a:pPr>
            <a:r>
              <a:rPr dirty="0"/>
              <a:t>	Driven by ICE or wheels, the e-Motor charges batteries</a:t>
            </a:r>
          </a:p>
          <a:p>
            <a:pPr>
              <a:spcBef>
                <a:spcPts val="300"/>
              </a:spcBef>
              <a:tabLst>
                <a:tab pos="1638300" algn="l"/>
                <a:tab pos="3009900" algn="l"/>
              </a:tabLst>
              <a:defRPr sz="1600"/>
            </a:pPr>
            <a:r>
              <a:rPr dirty="0"/>
              <a:t>	Powered by batteries the e-Motor</a:t>
            </a:r>
            <a:r>
              <a:rPr b="1" dirty="0">
                <a:solidFill>
                  <a:srgbClr val="FFCC00"/>
                </a:solidFill>
              </a:rPr>
              <a:t> </a:t>
            </a:r>
            <a:r>
              <a:rPr dirty="0"/>
              <a:t>drives rear wheels</a:t>
            </a:r>
          </a:p>
          <a:p>
            <a:pPr>
              <a:spcBef>
                <a:spcPts val="300"/>
              </a:spcBef>
              <a:tabLst>
                <a:tab pos="1638300" algn="l"/>
                <a:tab pos="3009900" algn="l"/>
              </a:tabLst>
              <a:defRPr sz="2200"/>
            </a:pPr>
            <a:endParaRPr dirty="0"/>
          </a:p>
          <a:p>
            <a:pPr>
              <a:spcBef>
                <a:spcPts val="300"/>
              </a:spcBef>
              <a:tabLst>
                <a:tab pos="1638300" algn="l"/>
                <a:tab pos="3009900" algn="l"/>
              </a:tabLst>
              <a:defRPr sz="1600"/>
            </a:pPr>
            <a:r>
              <a:rPr dirty="0"/>
              <a:t>Jaguar C-X75:	</a:t>
            </a:r>
            <a:r>
              <a:rPr b="1" dirty="0">
                <a:solidFill>
                  <a:srgbClr val="FBC901"/>
                </a:solidFill>
              </a:rPr>
              <a:t>2 Diesel gas turbines</a:t>
            </a:r>
            <a:r>
              <a:rPr dirty="0"/>
              <a:t> drive</a:t>
            </a:r>
            <a:r>
              <a:rPr b="1" dirty="0">
                <a:solidFill>
                  <a:srgbClr val="FBC901"/>
                </a:solidFill>
              </a:rPr>
              <a:t> 2 e-Motors</a:t>
            </a:r>
            <a:r>
              <a:rPr b="1" dirty="0"/>
              <a:t> </a:t>
            </a:r>
            <a:r>
              <a:rPr dirty="0"/>
              <a:t>charging batteries</a:t>
            </a:r>
          </a:p>
          <a:p>
            <a:pPr>
              <a:spcBef>
                <a:spcPts val="300"/>
              </a:spcBef>
              <a:tabLst>
                <a:tab pos="1638300" algn="l"/>
                <a:tab pos="3009900" algn="l"/>
              </a:tabLst>
              <a:defRPr sz="1600"/>
            </a:pPr>
            <a:r>
              <a:rPr dirty="0"/>
              <a:t>	Powered by batteries </a:t>
            </a:r>
            <a:r>
              <a:rPr b="1" dirty="0">
                <a:solidFill>
                  <a:srgbClr val="FFCC00"/>
                </a:solidFill>
              </a:rPr>
              <a:t>4</a:t>
            </a:r>
            <a:r>
              <a:rPr dirty="0">
                <a:solidFill>
                  <a:srgbClr val="FFCC00"/>
                </a:solidFill>
              </a:rPr>
              <a:t> </a:t>
            </a:r>
            <a:r>
              <a:rPr b="1" dirty="0">
                <a:solidFill>
                  <a:srgbClr val="FFCC00"/>
                </a:solidFill>
              </a:rPr>
              <a:t>more e-Motors </a:t>
            </a:r>
            <a:r>
              <a:rPr dirty="0"/>
              <a:t>(one per wheel)</a:t>
            </a:r>
          </a:p>
          <a:p>
            <a:pPr>
              <a:spcBef>
                <a:spcPts val="300"/>
              </a:spcBef>
              <a:tabLst>
                <a:tab pos="1638300" algn="l"/>
                <a:tab pos="3009900" algn="l"/>
              </a:tabLst>
              <a:defRPr sz="1600"/>
            </a:pPr>
            <a:r>
              <a:rPr dirty="0"/>
              <a:t> 	directly drive the wheels</a:t>
            </a:r>
          </a:p>
          <a:p>
            <a:pPr>
              <a:tabLst>
                <a:tab pos="1638300" algn="l"/>
                <a:tab pos="3009900" algn="l"/>
              </a:tabLst>
            </a:pPr>
            <a:endParaRPr dirty="0"/>
          </a:p>
          <a:p>
            <a:pPr>
              <a:spcBef>
                <a:spcPts val="300"/>
              </a:spcBef>
              <a:tabLst>
                <a:tab pos="1638300" algn="l"/>
                <a:tab pos="3009900" algn="l"/>
              </a:tabLst>
              <a:defRPr sz="1600"/>
            </a:pPr>
            <a:r>
              <a:rPr dirty="0"/>
              <a:t>BMW i3:	</a:t>
            </a:r>
            <a:r>
              <a:rPr b="1" dirty="0">
                <a:solidFill>
                  <a:srgbClr val="FBC901"/>
                </a:solidFill>
              </a:rPr>
              <a:t>1 ICE</a:t>
            </a:r>
            <a:r>
              <a:rPr dirty="0"/>
              <a:t> drives </a:t>
            </a:r>
            <a:r>
              <a:rPr b="1" dirty="0">
                <a:solidFill>
                  <a:srgbClr val="FBC901"/>
                </a:solidFill>
              </a:rPr>
              <a:t>1st e-Motor</a:t>
            </a:r>
            <a:r>
              <a:rPr dirty="0"/>
              <a:t> charging batteries</a:t>
            </a:r>
          </a:p>
          <a:p>
            <a:pPr>
              <a:spcBef>
                <a:spcPts val="300"/>
              </a:spcBef>
              <a:tabLst>
                <a:tab pos="1638300" algn="l"/>
                <a:tab pos="3009900" algn="l"/>
              </a:tabLst>
              <a:defRPr sz="1600"/>
            </a:pPr>
            <a:r>
              <a:rPr dirty="0"/>
              <a:t>	Powered by batteries </a:t>
            </a:r>
            <a:r>
              <a:rPr b="1" dirty="0">
                <a:solidFill>
                  <a:srgbClr val="FBC901"/>
                </a:solidFill>
              </a:rPr>
              <a:t>2nd e-Motor </a:t>
            </a:r>
            <a:r>
              <a:rPr dirty="0"/>
              <a:t>drives rear wheels</a:t>
            </a:r>
          </a:p>
          <a:p>
            <a:pPr>
              <a:spcBef>
                <a:spcPts val="300"/>
              </a:spcBef>
              <a:tabLst>
                <a:tab pos="1638300" algn="l"/>
                <a:tab pos="3009900" algn="l"/>
              </a:tabLst>
              <a:defRPr sz="2700"/>
            </a:pPr>
            <a:r>
              <a:rPr dirty="0">
                <a:solidFill>
                  <a:srgbClr val="FFCC00"/>
                </a:solidFill>
              </a:rPr>
              <a:t>	</a:t>
            </a:r>
            <a:endParaRPr sz="1800" dirty="0"/>
          </a:p>
          <a:p>
            <a:pPr>
              <a:spcBef>
                <a:spcPts val="300"/>
              </a:spcBef>
              <a:tabLst>
                <a:tab pos="1638300" algn="l"/>
                <a:tab pos="3009900" algn="l"/>
              </a:tabLst>
              <a:defRPr sz="1600"/>
            </a:pPr>
            <a:r>
              <a:rPr dirty="0"/>
              <a:t>Honda Accord:	LOW SPEED: </a:t>
            </a:r>
            <a:r>
              <a:rPr lang="en-US" dirty="0"/>
              <a:t>  </a:t>
            </a:r>
            <a:r>
              <a:rPr b="1" dirty="0">
                <a:solidFill>
                  <a:srgbClr val="FBC901"/>
                </a:solidFill>
              </a:rPr>
              <a:t>1 ICE</a:t>
            </a:r>
            <a:r>
              <a:rPr dirty="0"/>
              <a:t> drives </a:t>
            </a:r>
            <a:r>
              <a:rPr b="1" dirty="0">
                <a:solidFill>
                  <a:srgbClr val="FBC901"/>
                </a:solidFill>
              </a:rPr>
              <a:t>1st e-Motor</a:t>
            </a:r>
            <a:r>
              <a:rPr dirty="0"/>
              <a:t> charging batteries</a:t>
            </a:r>
          </a:p>
          <a:p>
            <a:pPr>
              <a:spcBef>
                <a:spcPts val="300"/>
              </a:spcBef>
              <a:tabLst>
                <a:tab pos="1638300" algn="l"/>
                <a:tab pos="3009900" algn="l"/>
              </a:tabLst>
              <a:defRPr sz="1600"/>
            </a:pPr>
            <a:r>
              <a:rPr dirty="0"/>
              <a:t>	</a:t>
            </a:r>
            <a:r>
              <a:rPr lang="en-US" dirty="0"/>
              <a:t>                          </a:t>
            </a:r>
            <a:r>
              <a:rPr dirty="0"/>
              <a:t>Powered by batteries </a:t>
            </a:r>
            <a:r>
              <a:rPr b="1" dirty="0">
                <a:solidFill>
                  <a:srgbClr val="FBC901"/>
                </a:solidFill>
              </a:rPr>
              <a:t>2nd e-Motor</a:t>
            </a:r>
            <a:r>
              <a:rPr dirty="0">
                <a:solidFill>
                  <a:srgbClr val="FFCC00"/>
                </a:solidFill>
              </a:rPr>
              <a:t> </a:t>
            </a:r>
            <a:r>
              <a:rPr dirty="0"/>
              <a:t>drives wheels</a:t>
            </a:r>
            <a:endParaRPr sz="500" dirty="0"/>
          </a:p>
          <a:p>
            <a:pPr>
              <a:spcBef>
                <a:spcPts val="300"/>
              </a:spcBef>
              <a:tabLst>
                <a:tab pos="1638300" algn="l"/>
                <a:tab pos="3009900" algn="l"/>
              </a:tabLst>
              <a:defRPr sz="1600"/>
            </a:pPr>
            <a:r>
              <a:rPr dirty="0"/>
              <a:t>	HIGH SPEED: </a:t>
            </a:r>
            <a:r>
              <a:rPr lang="en-US" dirty="0"/>
              <a:t>  </a:t>
            </a:r>
            <a:r>
              <a:rPr b="1" dirty="0">
                <a:solidFill>
                  <a:srgbClr val="FBC901"/>
                </a:solidFill>
              </a:rPr>
              <a:t>ICE</a:t>
            </a:r>
            <a:r>
              <a:rPr dirty="0"/>
              <a:t> drives wheels via 1-speed gearbox</a:t>
            </a:r>
          </a:p>
          <a:p>
            <a:pPr>
              <a:spcBef>
                <a:spcPts val="300"/>
              </a:spcBef>
              <a:tabLst>
                <a:tab pos="1676400" algn="l"/>
                <a:tab pos="3098800" algn="l"/>
              </a:tabLst>
              <a:defRPr sz="1600"/>
            </a:pPr>
            <a:r>
              <a:rPr dirty="0"/>
              <a:t>		</a:t>
            </a:r>
          </a:p>
          <a:p>
            <a:pPr>
              <a:defRPr sz="1800"/>
            </a:pPr>
            <a:r>
              <a:rPr dirty="0"/>
              <a:t>				</a:t>
            </a:r>
          </a:p>
          <a:p>
            <a:pPr>
              <a:defRPr sz="1800"/>
            </a:pPr>
            <a:r>
              <a:rPr dirty="0"/>
              <a:t>				</a:t>
            </a:r>
          </a:p>
          <a:p>
            <a:pPr>
              <a:defRPr sz="1800"/>
            </a:pPr>
            <a:r>
              <a:rPr dirty="0"/>
              <a:t>			</a:t>
            </a:r>
          </a:p>
        </p:txBody>
      </p:sp>
      <p:pic>
        <p:nvPicPr>
          <p:cNvPr id="1525" name="Picture 5" descr="Picture 5"/>
          <p:cNvPicPr>
            <a:picLocks noChangeAspect="1"/>
          </p:cNvPicPr>
          <p:nvPr/>
        </p:nvPicPr>
        <p:blipFill>
          <a:blip r:embed="rId2"/>
          <a:srcRect l="2813" t="30616" r="3516"/>
          <a:stretch>
            <a:fillRect/>
          </a:stretch>
        </p:blipFill>
        <p:spPr>
          <a:xfrm>
            <a:off x="7700257" y="4819268"/>
            <a:ext cx="1403758" cy="692532"/>
          </a:xfrm>
          <a:prstGeom prst="rect">
            <a:avLst/>
          </a:prstGeom>
          <a:ln w="12700">
            <a:miter lim="400000"/>
          </a:ln>
        </p:spPr>
      </p:pic>
      <p:pic>
        <p:nvPicPr>
          <p:cNvPr id="1526" name="Picture 7" descr="Picture 7"/>
          <p:cNvPicPr>
            <a:picLocks noChangeAspect="1"/>
          </p:cNvPicPr>
          <p:nvPr/>
        </p:nvPicPr>
        <p:blipFill>
          <a:blip r:embed="rId3"/>
          <a:stretch>
            <a:fillRect/>
          </a:stretch>
        </p:blipFill>
        <p:spPr>
          <a:xfrm>
            <a:off x="7531339" y="1587500"/>
            <a:ext cx="1623321" cy="533400"/>
          </a:xfrm>
          <a:prstGeom prst="rect">
            <a:avLst/>
          </a:prstGeom>
          <a:ln w="12700">
            <a:miter lim="400000"/>
          </a:ln>
        </p:spPr>
      </p:pic>
      <p:pic>
        <p:nvPicPr>
          <p:cNvPr id="1527" name="Picture 8" descr="Picture 8"/>
          <p:cNvPicPr>
            <a:picLocks noChangeAspect="1"/>
          </p:cNvPicPr>
          <p:nvPr/>
        </p:nvPicPr>
        <p:blipFill>
          <a:blip r:embed="rId4"/>
          <a:stretch>
            <a:fillRect/>
          </a:stretch>
        </p:blipFill>
        <p:spPr>
          <a:xfrm>
            <a:off x="7772400" y="3663950"/>
            <a:ext cx="1295400" cy="704850"/>
          </a:xfrm>
          <a:prstGeom prst="rect">
            <a:avLst/>
          </a:prstGeom>
          <a:ln w="12700">
            <a:miter lim="400000"/>
          </a:ln>
        </p:spPr>
      </p:pic>
      <p:pic>
        <p:nvPicPr>
          <p:cNvPr id="1528" name="Picture 10" descr="Picture 10"/>
          <p:cNvPicPr>
            <a:picLocks noChangeAspect="1"/>
          </p:cNvPicPr>
          <p:nvPr/>
        </p:nvPicPr>
        <p:blipFill>
          <a:blip r:embed="rId5"/>
          <a:stretch>
            <a:fillRect/>
          </a:stretch>
        </p:blipFill>
        <p:spPr>
          <a:xfrm>
            <a:off x="7618199" y="2606675"/>
            <a:ext cx="1449602" cy="609600"/>
          </a:xfrm>
          <a:prstGeom prst="rect">
            <a:avLst/>
          </a:prstGeom>
          <a:ln w="12700">
            <a:miter lim="400000"/>
          </a:ln>
        </p:spPr>
      </p:pic>
      <p:sp>
        <p:nvSpPr>
          <p:cNvPr id="1529" name="Rectangle 3"/>
          <p:cNvSpPr txBox="1"/>
          <p:nvPr/>
        </p:nvSpPr>
        <p:spPr>
          <a:xfrm>
            <a:off x="152400" y="5867400"/>
            <a:ext cx="8915400" cy="2517282"/>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pPr>
            <a:r>
              <a:t>Le Ferrarri: http://auto.ferrari.com/en_EN/sports-cars-models/car-range/laferrari/</a:t>
            </a:r>
          </a:p>
          <a:p>
            <a: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pPr>
            <a:r>
              <a:t>Jaguar C-X75: http://en.m.wikipedia.org/wiki/Jaguar_C-X75 </a:t>
            </a:r>
            <a:endParaRPr>
              <a:solidFill>
                <a:srgbClr val="FFFFFF"/>
              </a:solidFill>
            </a:endParaRPr>
          </a:p>
          <a:p>
            <a: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pPr>
            <a:r>
              <a:t>BMW i3: http://en.m.wikipedia.org/wiki/BMW_i3 </a:t>
            </a:r>
            <a:endParaRPr>
              <a:solidFill>
                <a:srgbClr val="FFFFFF"/>
              </a:solidFill>
            </a:endParaRPr>
          </a:p>
          <a:p>
            <a:pPr algn="ctr">
              <a:spcBef>
                <a:spcPts val="300"/>
              </a:spcBef>
              <a:defRPr sz="1200" b="0" i="1">
                <a:solidFill>
                  <a:schemeClr val="accent1"/>
                </a:solidFill>
                <a:effectLst>
                  <a:outerShdw blurRad="38100" dist="38100" dir="2700000" rotWithShape="0">
                    <a:srgbClr val="000000"/>
                  </a:outerShdw>
                </a:effectLst>
                <a:latin typeface="+mn-lt"/>
                <a:ea typeface="+mn-ea"/>
                <a:cs typeface="+mn-cs"/>
                <a:sym typeface="Arial"/>
              </a:defRPr>
            </a:pPr>
            <a:r>
              <a:t>Honda Accord: http://www.greencarreports.com/news/1087518_2014-honda-accord-hybrid-has-no-transmission-how-it-works</a:t>
            </a:r>
            <a:endParaRPr sz="1600">
              <a:solidFill>
                <a:srgbClr val="FFFFFF"/>
              </a:solidFill>
            </a:endParaRPr>
          </a:p>
          <a:p>
            <a:pPr>
              <a:spcBef>
                <a:spcPts val="400"/>
              </a:spcBef>
              <a:defRPr b="0" i="1">
                <a:solidFill>
                  <a:srgbClr val="059797"/>
                </a:solidFill>
                <a:effectLst>
                  <a:outerShdw blurRad="38100" dist="38100" dir="2700000" rotWithShape="0">
                    <a:srgbClr val="000000"/>
                  </a:outerShdw>
                </a:effectLst>
                <a:latin typeface="+mn-lt"/>
                <a:ea typeface="+mn-ea"/>
                <a:cs typeface="+mn-cs"/>
                <a:sym typeface="Arial"/>
              </a:defRPr>
            </a:pPr>
            <a:r>
              <a:t>				</a:t>
            </a:r>
            <a:endParaRPr>
              <a:solidFill>
                <a:srgbClr val="FFFFFF"/>
              </a:solidFill>
            </a:endParaRPr>
          </a:p>
          <a:p>
            <a:pPr>
              <a:spcBef>
                <a:spcPts val="400"/>
              </a:spcBef>
              <a:defRPr b="0" i="1">
                <a:solidFill>
                  <a:srgbClr val="059797"/>
                </a:solidFill>
                <a:effectLst>
                  <a:outerShdw blurRad="38100" dist="38100" dir="2700000" rotWithShape="0">
                    <a:srgbClr val="000000"/>
                  </a:outerShdw>
                </a:effectLst>
                <a:latin typeface="+mn-lt"/>
                <a:ea typeface="+mn-ea"/>
                <a:cs typeface="+mn-cs"/>
                <a:sym typeface="Arial"/>
              </a:defRPr>
            </a:pPr>
            <a:r>
              <a:t>				</a:t>
            </a:r>
            <a:endParaRPr>
              <a:solidFill>
                <a:srgbClr val="FFFFFF"/>
              </a:solidFill>
            </a:endParaRPr>
          </a:p>
          <a:p>
            <a:pPr>
              <a:spcBef>
                <a:spcPts val="400"/>
              </a:spcBef>
              <a:defRPr b="0" i="1">
                <a:solidFill>
                  <a:srgbClr val="059797"/>
                </a:solidFill>
                <a:effectLst>
                  <a:outerShdw blurRad="38100" dist="38100" dir="2700000" rotWithShape="0">
                    <a:srgbClr val="000000"/>
                  </a:outerShdw>
                </a:effectLst>
                <a:latin typeface="+mn-lt"/>
                <a:ea typeface="+mn-ea"/>
                <a:cs typeface="+mn-cs"/>
                <a:sym typeface="Arial"/>
              </a:defRPr>
            </a:pPr>
            <a:r>
              <a:t>			</a:t>
            </a:r>
            <a:endParaRPr>
              <a:solidFill>
                <a:srgbClr val="FFFFFF"/>
              </a:solidFill>
            </a:endParaRPr>
          </a:p>
          <a:p>
            <a:pPr>
              <a:spcBef>
                <a:spcPts val="400"/>
              </a:spcBef>
              <a:defRPr b="0" i="1">
                <a:solidFill>
                  <a:srgbClr val="059797"/>
                </a:solidFill>
                <a:effectLst>
                  <a:outerShdw blurRad="38100" dist="38100" dir="2700000" rotWithShape="0">
                    <a:srgbClr val="000000"/>
                  </a:outerShdw>
                </a:effectLst>
                <a:latin typeface="+mn-lt"/>
                <a:ea typeface="+mn-ea"/>
                <a:cs typeface="+mn-cs"/>
                <a:sym typeface="Arial"/>
              </a:defRPr>
            </a:pPr>
            <a:endParaRPr>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 name="Rectangle 2"/>
          <p:cNvSpPr txBox="1">
            <a:spLocks noGrp="1"/>
          </p:cNvSpPr>
          <p:nvPr>
            <p:ph type="title"/>
          </p:nvPr>
        </p:nvSpPr>
        <p:spPr>
          <a:xfrm>
            <a:off x="304800" y="1498600"/>
            <a:ext cx="8534400" cy="2870200"/>
          </a:xfrm>
          <a:prstGeom prst="rect">
            <a:avLst/>
          </a:prstGeom>
        </p:spPr>
        <p:txBody>
          <a:bodyPr/>
          <a:lstStyle/>
          <a:p>
            <a:pPr>
              <a:defRPr sz="2200" b="1">
                <a:solidFill>
                  <a:srgbClr val="FBC901"/>
                </a:solidFill>
              </a:defRPr>
            </a:pPr>
            <a:r>
              <a:rPr>
                <a:solidFill>
                  <a:srgbClr val="66CC33"/>
                </a:solidFill>
              </a:rPr>
              <a:t>GREENer</a:t>
            </a:r>
            <a:r>
              <a:t> Cars &amp; Trucks:</a:t>
            </a:r>
          </a:p>
          <a:p>
            <a:pPr>
              <a:defRPr sz="2200" b="1">
                <a:solidFill>
                  <a:srgbClr val="FBC901"/>
                </a:solidFill>
              </a:defRPr>
            </a:pPr>
            <a:endParaRPr/>
          </a:p>
          <a:p>
            <a:pPr>
              <a:defRPr sz="2200" b="1">
                <a:solidFill>
                  <a:srgbClr val="FBC901"/>
                </a:solidFill>
              </a:defRPr>
            </a:pPr>
            <a:r>
              <a:t>Storing CURRENT Kinetic Energy for LATER Motion</a:t>
            </a:r>
          </a:p>
          <a:p>
            <a:pPr>
              <a:defRPr sz="2400" b="1">
                <a:solidFill>
                  <a:srgbClr val="FBC901"/>
                </a:solidFill>
              </a:defRPr>
            </a:pPr>
            <a:endParaRPr/>
          </a:p>
          <a:p>
            <a:pPr>
              <a:defRPr sz="1800">
                <a:solidFill>
                  <a:srgbClr val="FBC901"/>
                </a:solidFill>
              </a:defRPr>
            </a:pPr>
            <a:r>
              <a:t>(Kinetic Energy Recovery Systems / Regenerative Braking) </a:t>
            </a:r>
          </a:p>
        </p:txBody>
      </p:sp>
      <p:sp>
        <p:nvSpPr>
          <p:cNvPr id="1532" name="Rectangle 5"/>
          <p:cNvSpPr txBox="1"/>
          <p:nvPr/>
        </p:nvSpPr>
        <p:spPr>
          <a:xfrm>
            <a:off x="304800" y="6495320"/>
            <a:ext cx="8534400" cy="264255"/>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1200" b="0" i="1">
                <a:solidFill>
                  <a:srgbClr val="E5FFFF"/>
                </a:solidFill>
                <a:effectLst>
                  <a:outerShdw blurRad="38100" dist="38100" dir="2700000" rotWithShape="0">
                    <a:srgbClr val="000000"/>
                  </a:outerShdw>
                </a:effectLst>
                <a:latin typeface="+mn-lt"/>
                <a:ea typeface="+mn-ea"/>
                <a:cs typeface="+mn-cs"/>
                <a:sym typeface="Arial"/>
              </a:defRPr>
            </a:lvl1pPr>
          </a:lstStyle>
          <a:p>
            <a:r>
              <a:t>An Introduction to Sustainable Energy Systems: WeCanFigureThisOut.org/ENERGY/Energy_home.htm</a:t>
            </a: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4" name="Rectangle 2"/>
          <p:cNvSpPr txBox="1">
            <a:spLocks noGrp="1"/>
          </p:cNvSpPr>
          <p:nvPr>
            <p:ph type="title"/>
          </p:nvPr>
        </p:nvSpPr>
        <p:spPr>
          <a:xfrm>
            <a:off x="157906" y="25400"/>
            <a:ext cx="8795594" cy="609600"/>
          </a:xfrm>
          <a:prstGeom prst="rect">
            <a:avLst/>
          </a:prstGeom>
        </p:spPr>
        <p:txBody>
          <a:bodyPr/>
          <a:lstStyle>
            <a:lvl1pPr>
              <a:defRPr sz="2000" i="1"/>
            </a:lvl1pPr>
          </a:lstStyle>
          <a:p>
            <a:r>
              <a:t>From Physics models:  Wheel Energy =&gt; Kinetic Energy of some other thing</a:t>
            </a:r>
          </a:p>
        </p:txBody>
      </p:sp>
      <p:sp>
        <p:nvSpPr>
          <p:cNvPr id="1535" name="Rectangle 3"/>
          <p:cNvSpPr txBox="1">
            <a:spLocks noGrp="1"/>
          </p:cNvSpPr>
          <p:nvPr>
            <p:ph type="body" sz="quarter" idx="1"/>
          </p:nvPr>
        </p:nvSpPr>
        <p:spPr>
          <a:xfrm>
            <a:off x="101600" y="762000"/>
            <a:ext cx="8908207" cy="902593"/>
          </a:xfrm>
          <a:prstGeom prst="rect">
            <a:avLst/>
          </a:prstGeom>
        </p:spPr>
        <p:txBody>
          <a:bodyPr/>
          <a:lstStyle/>
          <a:p>
            <a:pPr>
              <a:tabLst>
                <a:tab pos="406400" algn="l"/>
                <a:tab pos="863600" algn="l"/>
                <a:tab pos="1320800" algn="l"/>
                <a:tab pos="1778000" algn="l"/>
              </a:tabLst>
              <a:defRPr sz="1800"/>
            </a:pPr>
            <a:r>
              <a:t>For </a:t>
            </a:r>
            <a:r>
              <a:rPr b="1"/>
              <a:t>steady highway driving </a:t>
            </a:r>
            <a:r>
              <a:t>that "other thing" was air drawn along by the vehicle</a:t>
            </a:r>
          </a:p>
          <a:p>
            <a:pPr>
              <a:tabLst>
                <a:tab pos="406400" algn="l"/>
                <a:tab pos="863600" algn="l"/>
                <a:tab pos="1320800" algn="l"/>
                <a:tab pos="1778000" algn="l"/>
              </a:tabLst>
              <a:defRPr sz="700"/>
            </a:pPr>
            <a:endParaRPr/>
          </a:p>
          <a:p>
            <a:pPr>
              <a:tabLst>
                <a:tab pos="406400" algn="l"/>
                <a:tab pos="863600" algn="l"/>
                <a:tab pos="1320800" algn="l"/>
                <a:tab pos="1778000" algn="l"/>
              </a:tabLst>
              <a:defRPr sz="1800"/>
            </a:pPr>
            <a:r>
              <a:t>	Unfortunately, there's </a:t>
            </a:r>
            <a:r>
              <a:rPr b="1"/>
              <a:t>NO WAY</a:t>
            </a:r>
            <a:r>
              <a:t> to recapture &amp; reuse that air's Kinetic Energy (KE)</a:t>
            </a:r>
          </a:p>
        </p:txBody>
      </p:sp>
      <p:sp>
        <p:nvSpPr>
          <p:cNvPr id="1536" name="Rectangle 3"/>
          <p:cNvSpPr txBox="1"/>
          <p:nvPr/>
        </p:nvSpPr>
        <p:spPr>
          <a:xfrm>
            <a:off x="148803" y="2870519"/>
            <a:ext cx="9024194" cy="102461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a:spcBef>
                <a:spcPts val="400"/>
              </a:spcBef>
              <a:tabLst>
                <a:tab pos="406400" algn="l"/>
                <a:tab pos="863600" algn="l"/>
                <a:tab pos="1320800" algn="l"/>
                <a:tab pos="1778000" algn="l"/>
              </a:tabLst>
              <a:defRPr b="0">
                <a:solidFill>
                  <a:srgbClr val="FFFFFF"/>
                </a:solidFill>
                <a:effectLst>
                  <a:outerShdw blurRad="38100" dist="38100" dir="2700000" rotWithShape="0">
                    <a:srgbClr val="000000"/>
                  </a:outerShdw>
                </a:effectLst>
                <a:latin typeface="+mn-lt"/>
                <a:ea typeface="+mn-ea"/>
                <a:cs typeface="+mn-cs"/>
                <a:sym typeface="Arial"/>
              </a:defRPr>
            </a:pPr>
            <a:r>
              <a:t>But for </a:t>
            </a:r>
            <a:r>
              <a:rPr b="1"/>
              <a:t>stop &amp; go city driving</a:t>
            </a:r>
            <a:r>
              <a:t> that "other thing" was the vehicle itself</a:t>
            </a:r>
          </a:p>
          <a:p>
            <a:pPr>
              <a:spcBef>
                <a:spcPts val="400"/>
              </a:spcBef>
              <a:tabLst>
                <a:tab pos="406400" algn="l"/>
                <a:tab pos="863600" algn="l"/>
                <a:tab pos="1320800" algn="l"/>
                <a:tab pos="1778000" algn="l"/>
              </a:tabLst>
              <a:defRPr sz="600" b="0">
                <a:solidFill>
                  <a:srgbClr val="FFFFFF"/>
                </a:solidFill>
                <a:effectLst>
                  <a:outerShdw blurRad="38100" dist="38100" dir="2700000" rotWithShape="0">
                    <a:srgbClr val="000000"/>
                  </a:outerShdw>
                </a:effectLst>
                <a:latin typeface="+mn-lt"/>
                <a:ea typeface="+mn-ea"/>
                <a:cs typeface="+mn-cs"/>
                <a:sym typeface="Arial"/>
              </a:defRPr>
            </a:pPr>
            <a:endParaRPr/>
          </a:p>
          <a:p>
            <a:pPr>
              <a:spcBef>
                <a:spcPts val="400"/>
              </a:spcBef>
              <a:tabLst>
                <a:tab pos="406400" algn="l"/>
                <a:tab pos="863600" algn="l"/>
                <a:tab pos="1320800" algn="l"/>
                <a:tab pos="1778000" algn="l"/>
              </a:tabLst>
              <a:defRPr b="0">
                <a:solidFill>
                  <a:srgbClr val="FFFFFF"/>
                </a:solidFill>
                <a:effectLst>
                  <a:outerShdw blurRad="38100" dist="38100" dir="2700000" rotWithShape="0">
                    <a:srgbClr val="000000"/>
                  </a:outerShdw>
                </a:effectLst>
                <a:latin typeface="+mn-lt"/>
                <a:ea typeface="+mn-ea"/>
                <a:cs typeface="+mn-cs"/>
                <a:sym typeface="Arial"/>
              </a:defRPr>
            </a:pPr>
            <a:r>
              <a:t>	And there </a:t>
            </a:r>
            <a:r>
              <a:rPr b="1"/>
              <a:t>ARE</a:t>
            </a:r>
            <a:r>
              <a:t> ways of recapturing &amp; reusing most of the vehicle's Kinetic Energy</a:t>
            </a:r>
          </a:p>
        </p:txBody>
      </p:sp>
      <p:grpSp>
        <p:nvGrpSpPr>
          <p:cNvPr id="1553" name="Group"/>
          <p:cNvGrpSpPr/>
          <p:nvPr/>
        </p:nvGrpSpPr>
        <p:grpSpPr>
          <a:xfrm>
            <a:off x="1411251" y="1893192"/>
            <a:ext cx="6321498" cy="710628"/>
            <a:chOff x="0" y="0"/>
            <a:chExt cx="6321497" cy="710627"/>
          </a:xfrm>
        </p:grpSpPr>
        <p:grpSp>
          <p:nvGrpSpPr>
            <p:cNvPr id="1540" name="Can 5"/>
            <p:cNvGrpSpPr/>
            <p:nvPr/>
          </p:nvGrpSpPr>
          <p:grpSpPr>
            <a:xfrm>
              <a:off x="0" y="-1"/>
              <a:ext cx="1960826" cy="692172"/>
              <a:chOff x="0" y="0"/>
              <a:chExt cx="1960824" cy="692170"/>
            </a:xfrm>
          </p:grpSpPr>
          <p:sp>
            <p:nvSpPr>
              <p:cNvPr id="1537" name="Shape"/>
              <p:cNvSpPr/>
              <p:nvPr/>
            </p:nvSpPr>
            <p:spPr>
              <a:xfrm rot="5400000">
                <a:off x="634327" y="-634328"/>
                <a:ext cx="692171" cy="1960826"/>
              </a:xfrm>
              <a:custGeom>
                <a:avLst/>
                <a:gdLst/>
                <a:ahLst/>
                <a:cxnLst>
                  <a:cxn ang="0">
                    <a:pos x="wd2" y="hd2"/>
                  </a:cxn>
                  <a:cxn ang="5400000">
                    <a:pos x="wd2" y="hd2"/>
                  </a:cxn>
                  <a:cxn ang="10800000">
                    <a:pos x="wd2" y="hd2"/>
                  </a:cxn>
                  <a:cxn ang="16200000">
                    <a:pos x="wd2" y="hd2"/>
                  </a:cxn>
                </a:cxnLst>
                <a:rect l="0" t="0" r="r" b="b"/>
                <a:pathLst>
                  <a:path w="21600" h="21600" extrusionOk="0">
                    <a:moveTo>
                      <a:pt x="0" y="1880"/>
                    </a:moveTo>
                    <a:cubicBezTo>
                      <a:pt x="0" y="842"/>
                      <a:pt x="4835" y="0"/>
                      <a:pt x="10800" y="0"/>
                    </a:cubicBezTo>
                    <a:cubicBezTo>
                      <a:pt x="16765" y="0"/>
                      <a:pt x="21600" y="842"/>
                      <a:pt x="21600" y="1880"/>
                    </a:cubicBezTo>
                    <a:lnTo>
                      <a:pt x="21600" y="19720"/>
                    </a:lnTo>
                    <a:cubicBezTo>
                      <a:pt x="21600" y="20758"/>
                      <a:pt x="16765" y="21600"/>
                      <a:pt x="10800" y="21600"/>
                    </a:cubicBezTo>
                    <a:cubicBezTo>
                      <a:pt x="4835" y="21600"/>
                      <a:pt x="0" y="20758"/>
                      <a:pt x="0" y="19720"/>
                    </a:cubicBezTo>
                    <a:close/>
                  </a:path>
                </a:pathLst>
              </a:custGeom>
              <a:solidFill>
                <a:srgbClr val="FFC5C8">
                  <a:alpha val="43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538" name="Oval"/>
              <p:cNvSpPr/>
              <p:nvPr/>
            </p:nvSpPr>
            <p:spPr>
              <a:xfrm rot="5400000">
                <a:off x="1444071" y="175417"/>
                <a:ext cx="692171" cy="341337"/>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539" name="Line"/>
              <p:cNvSpPr/>
              <p:nvPr/>
            </p:nvSpPr>
            <p:spPr>
              <a:xfrm rot="5400000">
                <a:off x="634327" y="-634328"/>
                <a:ext cx="692171" cy="1960826"/>
              </a:xfrm>
              <a:custGeom>
                <a:avLst/>
                <a:gdLst/>
                <a:ahLst/>
                <a:cxnLst>
                  <a:cxn ang="0">
                    <a:pos x="wd2" y="hd2"/>
                  </a:cxn>
                  <a:cxn ang="5400000">
                    <a:pos x="wd2" y="hd2"/>
                  </a:cxn>
                  <a:cxn ang="10800000">
                    <a:pos x="wd2" y="hd2"/>
                  </a:cxn>
                  <a:cxn ang="16200000">
                    <a:pos x="wd2" y="hd2"/>
                  </a:cxn>
                </a:cxnLst>
                <a:rect l="0" t="0" r="r" b="b"/>
                <a:pathLst>
                  <a:path w="21600" h="21600" extrusionOk="0">
                    <a:moveTo>
                      <a:pt x="21600" y="1880"/>
                    </a:moveTo>
                    <a:cubicBezTo>
                      <a:pt x="21600" y="2918"/>
                      <a:pt x="16765" y="3760"/>
                      <a:pt x="10800" y="3760"/>
                    </a:cubicBezTo>
                    <a:cubicBezTo>
                      <a:pt x="4835" y="3760"/>
                      <a:pt x="0" y="2918"/>
                      <a:pt x="0" y="1880"/>
                    </a:cubicBezTo>
                    <a:cubicBezTo>
                      <a:pt x="0" y="842"/>
                      <a:pt x="4835" y="0"/>
                      <a:pt x="10800" y="0"/>
                    </a:cubicBezTo>
                    <a:cubicBezTo>
                      <a:pt x="16765" y="0"/>
                      <a:pt x="21600" y="842"/>
                      <a:pt x="21600" y="1880"/>
                    </a:cubicBezTo>
                    <a:lnTo>
                      <a:pt x="21600" y="19720"/>
                    </a:lnTo>
                    <a:cubicBezTo>
                      <a:pt x="21600" y="20758"/>
                      <a:pt x="16765" y="21600"/>
                      <a:pt x="10800" y="21600"/>
                    </a:cubicBezTo>
                    <a:cubicBezTo>
                      <a:pt x="4835" y="21600"/>
                      <a:pt x="0" y="20758"/>
                      <a:pt x="0" y="19720"/>
                    </a:cubicBezTo>
                    <a:lnTo>
                      <a:pt x="0" y="1880"/>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grpSp>
          <p:nvGrpSpPr>
            <p:cNvPr id="1544" name="Can 6"/>
            <p:cNvGrpSpPr/>
            <p:nvPr/>
          </p:nvGrpSpPr>
          <p:grpSpPr>
            <a:xfrm>
              <a:off x="1623969" y="69215"/>
              <a:ext cx="1790415" cy="622955"/>
              <a:chOff x="0" y="0"/>
              <a:chExt cx="1790413" cy="622953"/>
            </a:xfrm>
          </p:grpSpPr>
          <p:sp>
            <p:nvSpPr>
              <p:cNvPr id="1541" name="Shape"/>
              <p:cNvSpPr/>
              <p:nvPr/>
            </p:nvSpPr>
            <p:spPr>
              <a:xfrm rot="5400000">
                <a:off x="583730" y="-583731"/>
                <a:ext cx="622954" cy="1790415"/>
              </a:xfrm>
              <a:custGeom>
                <a:avLst/>
                <a:gdLst/>
                <a:ahLst/>
                <a:cxnLst>
                  <a:cxn ang="0">
                    <a:pos x="wd2" y="hd2"/>
                  </a:cxn>
                  <a:cxn ang="5400000">
                    <a:pos x="wd2" y="hd2"/>
                  </a:cxn>
                  <a:cxn ang="10800000">
                    <a:pos x="wd2" y="hd2"/>
                  </a:cxn>
                  <a:cxn ang="16200000">
                    <a:pos x="wd2" y="hd2"/>
                  </a:cxn>
                </a:cxnLst>
                <a:rect l="0" t="0" r="r" b="b"/>
                <a:pathLst>
                  <a:path w="21600" h="21600" extrusionOk="0">
                    <a:moveTo>
                      <a:pt x="0" y="1853"/>
                    </a:moveTo>
                    <a:cubicBezTo>
                      <a:pt x="0" y="830"/>
                      <a:pt x="4835" y="0"/>
                      <a:pt x="10800" y="0"/>
                    </a:cubicBezTo>
                    <a:cubicBezTo>
                      <a:pt x="16765" y="0"/>
                      <a:pt x="21600" y="830"/>
                      <a:pt x="21600" y="1853"/>
                    </a:cubicBezTo>
                    <a:lnTo>
                      <a:pt x="21600" y="19747"/>
                    </a:lnTo>
                    <a:cubicBezTo>
                      <a:pt x="21600" y="20770"/>
                      <a:pt x="16765" y="21600"/>
                      <a:pt x="10800" y="21600"/>
                    </a:cubicBezTo>
                    <a:cubicBezTo>
                      <a:pt x="4835" y="21600"/>
                      <a:pt x="0" y="20770"/>
                      <a:pt x="0" y="19747"/>
                    </a:cubicBezTo>
                    <a:close/>
                  </a:path>
                </a:pathLst>
              </a:custGeom>
              <a:solidFill>
                <a:srgbClr val="FFC5C8">
                  <a:alpha val="45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542" name="Oval"/>
              <p:cNvSpPr/>
              <p:nvPr/>
            </p:nvSpPr>
            <p:spPr>
              <a:xfrm rot="5400000">
                <a:off x="1325335" y="157874"/>
                <a:ext cx="622954" cy="307205"/>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543" name="Line"/>
              <p:cNvSpPr/>
              <p:nvPr/>
            </p:nvSpPr>
            <p:spPr>
              <a:xfrm rot="5400000">
                <a:off x="583730" y="-583731"/>
                <a:ext cx="622954" cy="1790415"/>
              </a:xfrm>
              <a:custGeom>
                <a:avLst/>
                <a:gdLst/>
                <a:ahLst/>
                <a:cxnLst>
                  <a:cxn ang="0">
                    <a:pos x="wd2" y="hd2"/>
                  </a:cxn>
                  <a:cxn ang="5400000">
                    <a:pos x="wd2" y="hd2"/>
                  </a:cxn>
                  <a:cxn ang="10800000">
                    <a:pos x="wd2" y="hd2"/>
                  </a:cxn>
                  <a:cxn ang="16200000">
                    <a:pos x="wd2" y="hd2"/>
                  </a:cxn>
                </a:cxnLst>
                <a:rect l="0" t="0" r="r" b="b"/>
                <a:pathLst>
                  <a:path w="21600" h="21600" extrusionOk="0">
                    <a:moveTo>
                      <a:pt x="21600" y="1853"/>
                    </a:moveTo>
                    <a:cubicBezTo>
                      <a:pt x="21600" y="2877"/>
                      <a:pt x="16765" y="3706"/>
                      <a:pt x="10800" y="3706"/>
                    </a:cubicBezTo>
                    <a:cubicBezTo>
                      <a:pt x="4835" y="3706"/>
                      <a:pt x="0" y="2877"/>
                      <a:pt x="0" y="1853"/>
                    </a:cubicBezTo>
                    <a:cubicBezTo>
                      <a:pt x="0" y="830"/>
                      <a:pt x="4835" y="0"/>
                      <a:pt x="10800" y="0"/>
                    </a:cubicBezTo>
                    <a:cubicBezTo>
                      <a:pt x="16765" y="0"/>
                      <a:pt x="21600" y="830"/>
                      <a:pt x="21600" y="1853"/>
                    </a:cubicBezTo>
                    <a:lnTo>
                      <a:pt x="21600" y="19747"/>
                    </a:lnTo>
                    <a:cubicBezTo>
                      <a:pt x="21600" y="20770"/>
                      <a:pt x="16765" y="21600"/>
                      <a:pt x="10800" y="21600"/>
                    </a:cubicBezTo>
                    <a:cubicBezTo>
                      <a:pt x="4835" y="21600"/>
                      <a:pt x="0" y="20770"/>
                      <a:pt x="0" y="19747"/>
                    </a:cubicBezTo>
                    <a:lnTo>
                      <a:pt x="0" y="1853"/>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grpSp>
          <p:nvGrpSpPr>
            <p:cNvPr id="1548" name="Can 7"/>
            <p:cNvGrpSpPr/>
            <p:nvPr/>
          </p:nvGrpSpPr>
          <p:grpSpPr>
            <a:xfrm>
              <a:off x="3109828" y="138434"/>
              <a:ext cx="1453558" cy="553735"/>
              <a:chOff x="0" y="0"/>
              <a:chExt cx="1453556" cy="553734"/>
            </a:xfrm>
          </p:grpSpPr>
          <p:sp>
            <p:nvSpPr>
              <p:cNvPr id="1545" name="Shape"/>
              <p:cNvSpPr/>
              <p:nvPr/>
            </p:nvSpPr>
            <p:spPr>
              <a:xfrm rot="5400000">
                <a:off x="449911" y="-449912"/>
                <a:ext cx="553735" cy="1453558"/>
              </a:xfrm>
              <a:custGeom>
                <a:avLst/>
                <a:gdLst/>
                <a:ahLst/>
                <a:cxnLst>
                  <a:cxn ang="0">
                    <a:pos x="wd2" y="hd2"/>
                  </a:cxn>
                  <a:cxn ang="5400000">
                    <a:pos x="wd2" y="hd2"/>
                  </a:cxn>
                  <a:cxn ang="10800000">
                    <a:pos x="wd2" y="hd2"/>
                  </a:cxn>
                  <a:cxn ang="16200000">
                    <a:pos x="wd2" y="hd2"/>
                  </a:cxn>
                </a:cxnLst>
                <a:rect l="0" t="0" r="r" b="b"/>
                <a:pathLst>
                  <a:path w="21600" h="21600" extrusionOk="0">
                    <a:moveTo>
                      <a:pt x="0" y="2029"/>
                    </a:moveTo>
                    <a:cubicBezTo>
                      <a:pt x="0" y="908"/>
                      <a:pt x="4835" y="0"/>
                      <a:pt x="10800" y="0"/>
                    </a:cubicBezTo>
                    <a:cubicBezTo>
                      <a:pt x="16765" y="0"/>
                      <a:pt x="21600" y="908"/>
                      <a:pt x="21600" y="2029"/>
                    </a:cubicBezTo>
                    <a:lnTo>
                      <a:pt x="21600" y="19571"/>
                    </a:lnTo>
                    <a:cubicBezTo>
                      <a:pt x="21600" y="20692"/>
                      <a:pt x="16765" y="21600"/>
                      <a:pt x="10800" y="21600"/>
                    </a:cubicBezTo>
                    <a:cubicBezTo>
                      <a:pt x="4835" y="21600"/>
                      <a:pt x="0" y="20692"/>
                      <a:pt x="0" y="19571"/>
                    </a:cubicBezTo>
                    <a:close/>
                  </a:path>
                </a:pathLst>
              </a:custGeom>
              <a:solidFill>
                <a:srgbClr val="FFC5C8">
                  <a:alpha val="39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546" name="Oval"/>
              <p:cNvSpPr/>
              <p:nvPr/>
            </p:nvSpPr>
            <p:spPr>
              <a:xfrm rot="5400000">
                <a:off x="1040154" y="140332"/>
                <a:ext cx="553736" cy="273070"/>
              </a:xfrm>
              <a:prstGeom prst="ellipse">
                <a:avLst/>
              </a:prstGeom>
              <a:solidFill>
                <a:srgbClr val="FFFFFF">
                  <a:alpha val="40000"/>
                </a:srgbClr>
              </a:solidFill>
              <a:ln w="12700" cap="flat">
                <a:noFill/>
                <a:miter lim="400000"/>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547" name="Line"/>
              <p:cNvSpPr/>
              <p:nvPr/>
            </p:nvSpPr>
            <p:spPr>
              <a:xfrm rot="5400000">
                <a:off x="449911" y="-449912"/>
                <a:ext cx="553735" cy="1453558"/>
              </a:xfrm>
              <a:custGeom>
                <a:avLst/>
                <a:gdLst/>
                <a:ahLst/>
                <a:cxnLst>
                  <a:cxn ang="0">
                    <a:pos x="wd2" y="hd2"/>
                  </a:cxn>
                  <a:cxn ang="5400000">
                    <a:pos x="wd2" y="hd2"/>
                  </a:cxn>
                  <a:cxn ang="10800000">
                    <a:pos x="wd2" y="hd2"/>
                  </a:cxn>
                  <a:cxn ang="16200000">
                    <a:pos x="wd2" y="hd2"/>
                  </a:cxn>
                </a:cxnLst>
                <a:rect l="0" t="0" r="r" b="b"/>
                <a:pathLst>
                  <a:path w="21600" h="21600" extrusionOk="0">
                    <a:moveTo>
                      <a:pt x="21600" y="2029"/>
                    </a:moveTo>
                    <a:cubicBezTo>
                      <a:pt x="21600" y="3149"/>
                      <a:pt x="16765" y="4058"/>
                      <a:pt x="10800" y="4058"/>
                    </a:cubicBezTo>
                    <a:cubicBezTo>
                      <a:pt x="4835" y="4058"/>
                      <a:pt x="0" y="3149"/>
                      <a:pt x="0" y="2029"/>
                    </a:cubicBezTo>
                    <a:cubicBezTo>
                      <a:pt x="0" y="908"/>
                      <a:pt x="4835" y="0"/>
                      <a:pt x="10800" y="0"/>
                    </a:cubicBezTo>
                    <a:cubicBezTo>
                      <a:pt x="16765" y="0"/>
                      <a:pt x="21600" y="908"/>
                      <a:pt x="21600" y="2029"/>
                    </a:cubicBezTo>
                    <a:lnTo>
                      <a:pt x="21600" y="19571"/>
                    </a:lnTo>
                    <a:cubicBezTo>
                      <a:pt x="21600" y="20692"/>
                      <a:pt x="16765" y="21600"/>
                      <a:pt x="10800" y="21600"/>
                    </a:cubicBezTo>
                    <a:cubicBezTo>
                      <a:pt x="4835" y="21600"/>
                      <a:pt x="0" y="20692"/>
                      <a:pt x="0" y="19571"/>
                    </a:cubicBezTo>
                    <a:lnTo>
                      <a:pt x="0" y="2029"/>
                    </a:lnTo>
                  </a:path>
                </a:pathLst>
              </a:custGeom>
              <a:no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grpSp>
        <p:sp>
          <p:nvSpPr>
            <p:cNvPr id="1549" name="Right Arrow 9"/>
            <p:cNvSpPr/>
            <p:nvPr/>
          </p:nvSpPr>
          <p:spPr>
            <a:xfrm>
              <a:off x="3502058" y="267637"/>
              <a:ext cx="553737" cy="276869"/>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550" name="Right Arrow 10"/>
            <p:cNvSpPr/>
            <p:nvPr/>
          </p:nvSpPr>
          <p:spPr>
            <a:xfrm>
              <a:off x="2265380" y="179963"/>
              <a:ext cx="484520" cy="415303"/>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sp>
          <p:nvSpPr>
            <p:cNvPr id="1551" name="Right Arrow 11"/>
            <p:cNvSpPr/>
            <p:nvPr/>
          </p:nvSpPr>
          <p:spPr>
            <a:xfrm>
              <a:off x="788750" y="83058"/>
              <a:ext cx="346086" cy="535280"/>
            </a:xfrm>
            <a:prstGeom prst="rightArrow">
              <a:avLst>
                <a:gd name="adj1" fmla="val 50000"/>
                <a:gd name="adj2" fmla="val 50000"/>
              </a:avLst>
            </a:prstGeom>
            <a:solidFill>
              <a:srgbClr val="FFC5C8"/>
            </a:solidFill>
            <a:ln w="12700" cap="flat">
              <a:solidFill>
                <a:srgbClr val="FFFFFF"/>
              </a:solidFill>
              <a:prstDash val="solid"/>
              <a:round/>
            </a:ln>
            <a:effectLst/>
          </p:spPr>
          <p:txBody>
            <a:bodyPr wrap="square" lIns="45719" tIns="45719" rIns="45719" bIns="45719" numCol="1" anchor="t">
              <a:noAutofit/>
            </a:bodyPr>
            <a:lstStyle/>
            <a:p>
              <a:pPr>
                <a:defRPr>
                  <a:solidFill>
                    <a:srgbClr val="FFFFFF"/>
                  </a:solidFill>
                  <a:latin typeface="+mn-lt"/>
                  <a:ea typeface="+mn-ea"/>
                  <a:cs typeface="+mn-cs"/>
                  <a:sym typeface="Arial"/>
                </a:defRPr>
              </a:pPr>
              <a:endParaRPr/>
            </a:p>
          </p:txBody>
        </p:sp>
        <p:pic>
          <p:nvPicPr>
            <p:cNvPr id="1552" name="Picture 12" descr="Picture 12"/>
            <p:cNvPicPr>
              <a:picLocks noChangeAspect="1"/>
            </p:cNvPicPr>
            <p:nvPr/>
          </p:nvPicPr>
          <p:blipFill>
            <a:blip r:embed="rId2">
              <a:alphaModFix amt="46955"/>
            </a:blip>
            <a:stretch>
              <a:fillRect/>
            </a:stretch>
          </p:blipFill>
          <p:spPr>
            <a:xfrm>
              <a:off x="4383421" y="69215"/>
              <a:ext cx="1938078" cy="641412"/>
            </a:xfrm>
            <a:prstGeom prst="rect">
              <a:avLst/>
            </a:prstGeom>
            <a:ln w="12700" cap="flat">
              <a:noFill/>
              <a:miter lim="400000"/>
            </a:ln>
            <a:effectLst/>
          </p:spPr>
        </p:pic>
      </p:grpSp>
      <p:sp>
        <p:nvSpPr>
          <p:cNvPr id="1554" name="Rectangle 3"/>
          <p:cNvSpPr txBox="1"/>
          <p:nvPr/>
        </p:nvSpPr>
        <p:spPr>
          <a:xfrm>
            <a:off x="109016" y="4694816"/>
            <a:ext cx="8925968" cy="2029758"/>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877823">
              <a:spcBef>
                <a:spcPts val="400"/>
              </a:spcBef>
              <a:tabLst>
                <a:tab pos="393700" algn="l"/>
                <a:tab pos="825500" algn="l"/>
                <a:tab pos="1270000" algn="l"/>
                <a:tab pos="1701800" algn="l"/>
              </a:tabLst>
              <a:defRPr sz="1727" b="0">
                <a:solidFill>
                  <a:srgbClr val="FFFFFF"/>
                </a:solidFill>
                <a:effectLst>
                  <a:outerShdw blurRad="36576" dist="36576" dir="2700000" rotWithShape="0">
                    <a:srgbClr val="000000"/>
                  </a:outerShdw>
                </a:effectLst>
                <a:latin typeface="+mn-lt"/>
                <a:ea typeface="+mn-ea"/>
                <a:cs typeface="+mn-cs"/>
                <a:sym typeface="Arial"/>
              </a:defRPr>
            </a:pPr>
            <a:r>
              <a:t>Vehicle Kinetic Energy is recaptured by what are called either:</a:t>
            </a:r>
          </a:p>
          <a:p>
            <a:pPr defTabSz="877823">
              <a:spcBef>
                <a:spcPts val="400"/>
              </a:spcBef>
              <a:tabLst>
                <a:tab pos="393700" algn="l"/>
                <a:tab pos="825500" algn="l"/>
                <a:tab pos="1270000" algn="l"/>
                <a:tab pos="1701800" algn="l"/>
              </a:tabLst>
              <a:defRPr sz="672" b="0">
                <a:solidFill>
                  <a:srgbClr val="FFFFFF"/>
                </a:solidFill>
                <a:effectLst>
                  <a:outerShdw blurRad="36576" dist="36576" dir="2700000" rotWithShape="0">
                    <a:srgbClr val="000000"/>
                  </a:outerShdw>
                </a:effectLst>
                <a:latin typeface="+mn-lt"/>
                <a:ea typeface="+mn-ea"/>
                <a:cs typeface="+mn-cs"/>
                <a:sym typeface="Arial"/>
              </a:defRPr>
            </a:pPr>
            <a:endParaRPr/>
          </a:p>
          <a:p>
            <a:pPr defTabSz="877823">
              <a:spcBef>
                <a:spcPts val="400"/>
              </a:spcBef>
              <a:tabLst>
                <a:tab pos="393700" algn="l"/>
                <a:tab pos="825500" algn="l"/>
                <a:tab pos="1270000" algn="l"/>
                <a:tab pos="1701800" algn="l"/>
              </a:tabLst>
              <a:defRPr sz="1727" b="0">
                <a:solidFill>
                  <a:srgbClr val="FFFFFF"/>
                </a:solidFill>
                <a:effectLst>
                  <a:outerShdw blurRad="36576" dist="36576" dir="2700000" rotWithShape="0">
                    <a:srgbClr val="000000"/>
                  </a:outerShdw>
                </a:effectLst>
                <a:latin typeface="+mn-lt"/>
                <a:ea typeface="+mn-ea"/>
                <a:cs typeface="+mn-cs"/>
                <a:sym typeface="Arial"/>
              </a:defRPr>
            </a:pPr>
            <a:r>
              <a:t>	</a:t>
            </a:r>
            <a:r>
              <a:rPr b="1">
                <a:solidFill>
                  <a:srgbClr val="FBC901"/>
                </a:solidFill>
              </a:rPr>
              <a:t>Kinetic Energy Recovery Systems (KERS) </a:t>
            </a:r>
            <a:r>
              <a:t>or </a:t>
            </a:r>
            <a:r>
              <a:rPr b="1">
                <a:solidFill>
                  <a:srgbClr val="FBC901"/>
                </a:solidFill>
              </a:rPr>
              <a:t>Regenerative Braking Systems</a:t>
            </a:r>
          </a:p>
          <a:p>
            <a:pPr defTabSz="877823">
              <a:spcBef>
                <a:spcPts val="400"/>
              </a:spcBef>
              <a:tabLst>
                <a:tab pos="393700" algn="l"/>
                <a:tab pos="825500" algn="l"/>
                <a:tab pos="1270000" algn="l"/>
                <a:tab pos="1701800" algn="l"/>
              </a:tabLst>
              <a:defRPr sz="1056" b="0">
                <a:solidFill>
                  <a:srgbClr val="FFFFFF"/>
                </a:solidFill>
                <a:effectLst>
                  <a:outerShdw blurRad="36576" dist="36576" dir="2700000" rotWithShape="0">
                    <a:srgbClr val="000000"/>
                  </a:outerShdw>
                </a:effectLst>
                <a:latin typeface="+mn-lt"/>
                <a:ea typeface="+mn-ea"/>
                <a:cs typeface="+mn-cs"/>
                <a:sym typeface="Arial"/>
              </a:defRPr>
            </a:pPr>
            <a:endParaRPr/>
          </a:p>
          <a:p>
            <a:pPr defTabSz="877823">
              <a:spcBef>
                <a:spcPts val="400"/>
              </a:spcBef>
              <a:tabLst>
                <a:tab pos="393700" algn="l"/>
                <a:tab pos="825500" algn="l"/>
                <a:tab pos="1270000" algn="l"/>
                <a:tab pos="1701800" algn="l"/>
              </a:tabLst>
              <a:defRPr sz="1727" b="0">
                <a:solidFill>
                  <a:srgbClr val="FFFFFF"/>
                </a:solidFill>
                <a:effectLst>
                  <a:outerShdw blurRad="36576" dist="36576" dir="2700000" rotWithShape="0">
                    <a:srgbClr val="000000"/>
                  </a:outerShdw>
                </a:effectLst>
                <a:latin typeface="+mn-lt"/>
                <a:ea typeface="+mn-ea"/>
                <a:cs typeface="+mn-cs"/>
                <a:sym typeface="Arial"/>
              </a:defRPr>
            </a:pPr>
            <a:r>
              <a:rPr b="1">
                <a:solidFill>
                  <a:srgbClr val="FBC901"/>
                </a:solidFill>
              </a:rPr>
              <a:t>KERS</a:t>
            </a:r>
            <a:r>
              <a:t> generally (but not always) refers to KE recapture within a </a:t>
            </a:r>
            <a:r>
              <a:rPr b="1">
                <a:solidFill>
                  <a:srgbClr val="FBC901"/>
                </a:solidFill>
              </a:rPr>
              <a:t>mechanical device</a:t>
            </a:r>
          </a:p>
          <a:p>
            <a:pPr defTabSz="877823">
              <a:spcBef>
                <a:spcPts val="400"/>
              </a:spcBef>
              <a:tabLst>
                <a:tab pos="393700" algn="l"/>
                <a:tab pos="825500" algn="l"/>
                <a:tab pos="1270000" algn="l"/>
                <a:tab pos="1701800" algn="l"/>
              </a:tabLst>
              <a:defRPr sz="768" b="0">
                <a:solidFill>
                  <a:srgbClr val="FFFFFF"/>
                </a:solidFill>
                <a:effectLst>
                  <a:outerShdw blurRad="36576" dist="36576" dir="2700000" rotWithShape="0">
                    <a:srgbClr val="000000"/>
                  </a:outerShdw>
                </a:effectLst>
                <a:latin typeface="+mn-lt"/>
                <a:ea typeface="+mn-ea"/>
                <a:cs typeface="+mn-cs"/>
                <a:sym typeface="Arial"/>
              </a:defRPr>
            </a:pPr>
            <a:endParaRPr/>
          </a:p>
          <a:p>
            <a:pPr defTabSz="877823">
              <a:spcBef>
                <a:spcPts val="400"/>
              </a:spcBef>
              <a:tabLst>
                <a:tab pos="393700" algn="l"/>
                <a:tab pos="825500" algn="l"/>
                <a:tab pos="1270000" algn="l"/>
                <a:tab pos="1701800" algn="l"/>
              </a:tabLst>
              <a:defRPr sz="1727" b="0">
                <a:solidFill>
                  <a:srgbClr val="FFFFFF"/>
                </a:solidFill>
                <a:effectLst>
                  <a:outerShdw blurRad="36576" dist="36576" dir="2700000" rotWithShape="0">
                    <a:srgbClr val="000000"/>
                  </a:outerShdw>
                </a:effectLst>
                <a:latin typeface="+mn-lt"/>
                <a:ea typeface="+mn-ea"/>
                <a:cs typeface="+mn-cs"/>
                <a:sym typeface="Arial"/>
              </a:defRPr>
            </a:pPr>
            <a:r>
              <a:rPr b="1">
                <a:solidFill>
                  <a:srgbClr val="FBC901"/>
                </a:solidFill>
              </a:rPr>
              <a:t>Regenerative Braking</a:t>
            </a:r>
            <a:r>
              <a:t> generally (but not always) to KE recapture in an </a:t>
            </a:r>
            <a:r>
              <a:rPr b="1">
                <a:solidFill>
                  <a:srgbClr val="FBC901"/>
                </a:solidFill>
              </a:rPr>
              <a:t>electronic device</a:t>
            </a:r>
          </a:p>
        </p:txBody>
      </p:sp>
      <p:pic>
        <p:nvPicPr>
          <p:cNvPr id="1555" name="Picture 12" descr="Picture 12"/>
          <p:cNvPicPr>
            <a:picLocks noChangeAspect="1"/>
          </p:cNvPicPr>
          <p:nvPr/>
        </p:nvPicPr>
        <p:blipFill>
          <a:blip r:embed="rId2"/>
          <a:stretch>
            <a:fillRect/>
          </a:stretch>
        </p:blipFill>
        <p:spPr>
          <a:xfrm>
            <a:off x="3361661" y="3862012"/>
            <a:ext cx="1938078" cy="64141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dir="r"/>
      </p:transition>
    </mc:Choice>
    <mc:Fallback xmlns="" xmlns:mv="urn:schemas-microsoft-com:mac:vml">
      <mp:transition xmlns:mp="http://schemas.microsoft.com/office/mac/powerpoint/2008/main" spd="med"/>
    </mc:Fallback>
  </mc:AlternateContent>
</p:sld>
</file>

<file path=ppt/theme/theme1.xml><?xml version="1.0" encoding="utf-8"?>
<a:theme xmlns:a="http://schemas.openxmlformats.org/drawingml/2006/main" name="Lecture 1 - What is Nanoscience">
  <a:themeElements>
    <a:clrScheme name="Custom 152">
      <a:dk1>
        <a:srgbClr val="003366"/>
      </a:dk1>
      <a:lt1>
        <a:srgbClr val="666666"/>
      </a:lt1>
      <a:dk2>
        <a:srgbClr val="059797"/>
      </a:dk2>
      <a:lt2>
        <a:srgbClr val="FBC901"/>
      </a:lt2>
      <a:accent1>
        <a:srgbClr val="009999"/>
      </a:accent1>
      <a:accent2>
        <a:srgbClr val="336699"/>
      </a:accent2>
      <a:accent3>
        <a:srgbClr val="ACB3C1"/>
      </a:accent3>
      <a:accent4>
        <a:srgbClr val="DADADA"/>
      </a:accent4>
      <a:accent5>
        <a:srgbClr val="AACACA"/>
      </a:accent5>
      <a:accent6>
        <a:srgbClr val="2D5C8A"/>
      </a:accent6>
      <a:hlink>
        <a:srgbClr val="66CCFF"/>
      </a:hlink>
      <a:folHlink>
        <a:srgbClr val="FF00FF"/>
      </a:folHlink>
    </a:clrScheme>
    <a:fontScheme name="Lecture 1 - What is Nanoscience">
      <a:majorFont>
        <a:latin typeface="Helvetica"/>
        <a:ea typeface="Helvetica"/>
        <a:cs typeface="Helvetica"/>
      </a:majorFont>
      <a:minorFont>
        <a:latin typeface="Arial"/>
        <a:ea typeface="Arial"/>
        <a:cs typeface="Arial"/>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ecture 1 - What is Nanoscience">
  <a:themeElements>
    <a:clrScheme name="Lecture 1 - What is Nanoscience">
      <a:dk1>
        <a:srgbClr val="000000"/>
      </a:dk1>
      <a:lt1>
        <a:srgbClr val="FFFFFF"/>
      </a:lt1>
      <a:dk2>
        <a:srgbClr val="059797"/>
      </a:dk2>
      <a:lt2>
        <a:srgbClr val="FBC901"/>
      </a:lt2>
      <a:accent1>
        <a:srgbClr val="009999"/>
      </a:accent1>
      <a:accent2>
        <a:srgbClr val="336699"/>
      </a:accent2>
      <a:accent3>
        <a:srgbClr val="ACB3C1"/>
      </a:accent3>
      <a:accent4>
        <a:srgbClr val="DADADA"/>
      </a:accent4>
      <a:accent5>
        <a:srgbClr val="AACACA"/>
      </a:accent5>
      <a:accent6>
        <a:srgbClr val="2D5C8A"/>
      </a:accent6>
      <a:hlink>
        <a:srgbClr val="0000FF"/>
      </a:hlink>
      <a:folHlink>
        <a:srgbClr val="FF00FF"/>
      </a:folHlink>
    </a:clrScheme>
    <a:fontScheme name="Lecture 1 - What is Nanoscience">
      <a:majorFont>
        <a:latin typeface="Helvetica"/>
        <a:ea typeface="Helvetica"/>
        <a:cs typeface="Helvetica"/>
      </a:majorFont>
      <a:minorFont>
        <a:latin typeface="Arial"/>
        <a:ea typeface="Arial"/>
        <a:cs typeface="Arial"/>
      </a:minorFont>
    </a:fontScheme>
    <a:fmtScheme name="Lecture 1 - What is Nanoscie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3366"/>
            </a:solidFill>
            <a:effectLst/>
            <a:uFillTx/>
            <a:latin typeface="Tahoma"/>
            <a:ea typeface="Tahoma"/>
            <a:cs typeface="Tahoma"/>
            <a:sym typeface="Tahom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TotalTime>
  <Words>28002</Words>
  <Application>Microsoft Macintosh PowerPoint</Application>
  <PresentationFormat>On-screen Show (4:3)</PresentationFormat>
  <Paragraphs>3646</Paragraphs>
  <Slides>194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194</vt:i4>
      </vt:variant>
    </vt:vector>
  </HeadingPairs>
  <TitlesOfParts>
    <vt:vector size="202" baseType="lpstr">
      <vt:lpstr>Arial</vt:lpstr>
      <vt:lpstr>Calibri</vt:lpstr>
      <vt:lpstr>Helvetica</vt:lpstr>
      <vt:lpstr>Symbol</vt:lpstr>
      <vt:lpstr>Tahoma</vt:lpstr>
      <vt:lpstr>Times</vt:lpstr>
      <vt:lpstr>Times New Roman</vt:lpstr>
      <vt:lpstr>Lecture 1 - What is Nanoscience</vt:lpstr>
      <vt:lpstr>Green(er) Cars &amp; Trucks</vt:lpstr>
      <vt:lpstr>Car &amp; Truck Acronyms:</vt:lpstr>
      <vt:lpstr>Why is Car &amp; Truck energy use particularly important?</vt:lpstr>
      <vt:lpstr>What part of the total energy was used by Cars &amp; Trucks?</vt:lpstr>
      <vt:lpstr>The Car &amp; Truck share of Transport Energy is even larger in the U.S.</vt:lpstr>
      <vt:lpstr>The second reason Car &amp; Truck energy use is particularly important:</vt:lpstr>
      <vt:lpstr>To which your very personal &amp; local response might well be:</vt:lpstr>
      <vt:lpstr>Challenge #1: Cleaning up the Electric Power Grid</vt:lpstr>
      <vt:lpstr>How dirty is today's Electric Power Grid?</vt:lpstr>
      <vt:lpstr>And in many parts of the U.S. electrical power is downright filthy:</vt:lpstr>
      <vt:lpstr>How much will green / desirable electrical energy sources have to grow?</vt:lpstr>
      <vt:lpstr>Challenge #2:  Increasing the Grid's Capacity</vt:lpstr>
      <vt:lpstr>To charge tomorrow's PEVs, how much will the Grid have to grow?</vt:lpstr>
      <vt:lpstr>But are ICE &amp; electric vehicle efficiencies ACTUALLY comparable?</vt:lpstr>
      <vt:lpstr>Compared to the same ICE vehicle in steadily moving highway driving:</vt:lpstr>
      <vt:lpstr>Compared to a Plug-in Electric Vehicle in steadily moving highway driving:</vt:lpstr>
      <vt:lpstr>But those 2009 PEV numbers are in need of revision:</vt:lpstr>
      <vt:lpstr>Properly identifying the Grid (not battery) as the energy source:</vt:lpstr>
      <vt:lpstr>Revising our estimate of added Grid capacity required for new PEVs:</vt:lpstr>
      <vt:lpstr>Because a truly Green PEV must be powered by a similarly Green Grid</vt:lpstr>
      <vt:lpstr>Electric Cars &amp; Trucks alone are thus nowhere near a complete solution</vt:lpstr>
      <vt:lpstr>Which motivates the two major remaining sections of this note set:  </vt:lpstr>
      <vt:lpstr>Energy / Power Consumption of IDEAL Cars &amp; Trucks</vt:lpstr>
      <vt:lpstr>Before moving on, we need one more bit of useful background:</vt:lpstr>
      <vt:lpstr>Physics MODEL 1:  Stop-and-Go Vehicle 1</vt:lpstr>
      <vt:lpstr>Physics MODEL 2:  Steadily Moving Vehicle</vt:lpstr>
      <vt:lpstr>The analysis:</vt:lpstr>
      <vt:lpstr>Energy gained by the trailing cylinder of air:</vt:lpstr>
      <vt:lpstr>Takeaways from those Physics Models:</vt:lpstr>
      <vt:lpstr>Part I:  GREENer Cars &amp; Trucks</vt:lpstr>
      <vt:lpstr>For more than 50 years we've been trying to clean up ICE's</vt:lpstr>
      <vt:lpstr>Improvements in state-of-the-art ICE technology are evident in these figures:</vt:lpstr>
      <vt:lpstr>But has ICE technology now reached its limit?  Experts say no:</vt:lpstr>
      <vt:lpstr>This EPA figure documents the slow rate of U.S. ICE technology introduction: 1</vt:lpstr>
      <vt:lpstr>How might ICE vehicles now evolve (over their likely final decades)?</vt:lpstr>
      <vt:lpstr>List of 2019 "emerging technologies" used by by various manufacturers:</vt:lpstr>
      <vt:lpstr>Chronology of technology adoption by various manufacturers: 1</vt:lpstr>
      <vt:lpstr>The other government-backed report was from the National Academies 1</vt:lpstr>
      <vt:lpstr>Finally, returning the media's answer to "How might ICE vehicles now evolve?"</vt:lpstr>
      <vt:lpstr>By merging together the answers from all of those sources</vt:lpstr>
      <vt:lpstr>But responses to those final options are controversial (especially in the U.S.)</vt:lpstr>
      <vt:lpstr>Our other Physics model prompted the remaining option of streamlining:</vt:lpstr>
      <vt:lpstr>But we've already approached the practical limits of streamlining:</vt:lpstr>
      <vt:lpstr>GREENer Cars &amp; Trucks:  Improving Internal Combustion Engines   (ICE Basics / Diesel vs. Gas / Fuel-Air Mix / Timing / Turbocharged Small ICEs)</vt:lpstr>
      <vt:lpstr>ICE Basics: The classic "4-stroke" Engine</vt:lpstr>
      <vt:lpstr>Labeled parts of a gasoline Spark Ignition Internal Combustion Engine (SI-ICE):   (PgDn to animate)</vt:lpstr>
      <vt:lpstr>From: https://commons.wikimedia.org/wiki/File:4-Stroke-Engine-with-airflows_numbers.gif</vt:lpstr>
      <vt:lpstr>PowerPoint Presentation</vt:lpstr>
      <vt:lpstr>Diesel vs. Gas: Where and when fuel is added:</vt:lpstr>
      <vt:lpstr>Diesel vs. Gas: How fuel is ignited:</vt:lpstr>
      <vt:lpstr>But both types of ICE are still "Thermal Engines"</vt:lpstr>
      <vt:lpstr>Apparent bottom lines: Diesels are FAR more efficient and FAR simpler:</vt:lpstr>
      <vt:lpstr>But then along came Dieselgate:</vt:lpstr>
      <vt:lpstr>So what IS the truth about Diesel engines' environmental friendliness?</vt:lpstr>
      <vt:lpstr>Further, Diesels emit more particulates &amp; organics, including mutagens:</vt:lpstr>
      <vt:lpstr>Others echo this concern about the unique character of Diesel emissions</vt:lpstr>
      <vt:lpstr>How might SI-ICEs be markedly improved . . . within just 5-10 years?</vt:lpstr>
      <vt:lpstr>Fuel-Air Mix: What IS a fuel injector &amp; how is it used?</vt:lpstr>
      <vt:lpstr>But Fuel Injectors have been used in all sorts of different ways:</vt:lpstr>
      <vt:lpstr>But as they pass down pipes, ultra-fine fuel droplets tend to coalesce</vt:lpstr>
      <vt:lpstr>The full alphabet soup of Fuel Injection gets even more confusing:</vt:lpstr>
      <vt:lpstr>But the important takeaways about Fuel Injection are that:</vt:lpstr>
      <vt:lpstr>Timing: Essential for proper ICE operation, especially in gasoline ICE's:</vt:lpstr>
      <vt:lpstr>On millisecond time scales, critical things occur slowly within an ICE:</vt:lpstr>
      <vt:lpstr>The earlier ICE animation portrayed one of those HEAD STARTS:</vt:lpstr>
      <vt:lpstr>Real life fuel + air combustion takes about 3 milliseconds 1</vt:lpstr>
      <vt:lpstr>Well, just convert timing to rotation angle via the engine's speed!</vt:lpstr>
      <vt:lpstr>It's easy to see why timing of the spark is hyper-critical:</vt:lpstr>
      <vt:lpstr>But to this day, valve timing is STILL controlled mechanically</vt:lpstr>
      <vt:lpstr>One VVT goal is to adjust the "phasing" of the camshafts: 1</vt:lpstr>
      <vt:lpstr>Instead, sliding pins might select between alternate secondary cams 1</vt:lpstr>
      <vt:lpstr>The obvious (but perhaps still too expensive?) alternative:</vt:lpstr>
      <vt:lpstr>Finally: ICE's can steal technology from gas-guzzling / GHG-spewing supercars</vt:lpstr>
      <vt:lpstr>Turbocharger = Air Compressor </vt:lpstr>
      <vt:lpstr>Intercooler = Heat exchanger</vt:lpstr>
      <vt:lpstr>Putting those together, you get this:</vt:lpstr>
      <vt:lpstr>Best known example of such a Petroleum Turbocharged Direct Injection (PTDI)?  Ford's EcoBoost Engine</vt:lpstr>
      <vt:lpstr>A final untended consequence of Ford's use of smaller turbocharged engines:</vt:lpstr>
      <vt:lpstr>GREENer Cars &amp; Trucks:  Using ICEs More Effectively  (Power Bands / Transmissions / Hybrid Electric Vehicles)</vt:lpstr>
      <vt:lpstr>Using Internal Combustion Engines more effectively: </vt:lpstr>
      <vt:lpstr>The Differential performs an essential function, but in a simple / clever way:</vt:lpstr>
      <vt:lpstr>But Clutches and Transmissions are anything BUT simple</vt:lpstr>
      <vt:lpstr>Why do ICE vehicles require transmissions with so many alternate "speeds?"</vt:lpstr>
      <vt:lpstr>Motor &amp; Engine Torque and Power Curves:</vt:lpstr>
      <vt:lpstr>But Internal Combustion Engines behave very differently:</vt:lpstr>
      <vt:lpstr>WHY are ICE's so very poor at low &amp; high speeds?</vt:lpstr>
      <vt:lpstr>What are the consequences? </vt:lpstr>
      <vt:lpstr>But how might we now use ICEs even more effectively?</vt:lpstr>
      <vt:lpstr>Automatic transmissions would relieve the stress . . . but operate slowly</vt:lpstr>
      <vt:lpstr>Animation of the inside of a Dual Clutch Automatic Transmission:</vt:lpstr>
      <vt:lpstr>Solution #3: A Continuously Variable Transmission (CVT)</vt:lpstr>
      <vt:lpstr>Solution #4:  Hybrid Electric Vehicles (HEVs)</vt:lpstr>
      <vt:lpstr>Why are HEVs such an old idea?    Why are there so many kinds of HEV?</vt:lpstr>
      <vt:lpstr>For #1 (e-Motor helping out ICE) a Parallel Hybrid configuration is used: 1</vt:lpstr>
      <vt:lpstr>For #2 (ICE extending e-Motor range) a Series Hybrid configuration is used: 1</vt:lpstr>
      <vt:lpstr>Or for really BIG vehicles, omit the batteries:</vt:lpstr>
      <vt:lpstr>But in supercars to people's cars many more configurations are being tried:</vt:lpstr>
      <vt:lpstr>GREENer Cars &amp; Trucks:  Storing CURRENT Kinetic Energy for LATER Motion  (Kinetic Energy Recovery Systems / Regenerative Braking) </vt:lpstr>
      <vt:lpstr>From Physics models:  Wheel Energy =&gt; Kinetic Energy of some other thing</vt:lpstr>
      <vt:lpstr>ICE vehicles are largely mechanical devices</vt:lpstr>
      <vt:lpstr>You've likely heard about the use of flywheel KERS for diesel city buses</vt:lpstr>
      <vt:lpstr>Leading, over the last decade, to KERS showing up in luxury ICE cars:</vt:lpstr>
      <vt:lpstr>The prime alternative?  Dual use of any available Electric Motors</vt:lpstr>
      <vt:lpstr>The idea is to repurpose the e-Motor that had been pushing the car</vt:lpstr>
      <vt:lpstr>A temporary energy storage device is needed between e-Generator &amp; Battery</vt:lpstr>
      <vt:lpstr>Capacitor =&gt; Supercapacitor if its plates are mere atoms apart</vt:lpstr>
      <vt:lpstr>Regenerative Braking really is just about that simple:</vt:lpstr>
      <vt:lpstr>Part II:  GREEN Cars &amp; Trucks</vt:lpstr>
      <vt:lpstr>Green Plug-in Electric Vehicle Basics:</vt:lpstr>
      <vt:lpstr>But moving beyond "concept" and into reality:</vt:lpstr>
      <vt:lpstr>THIS is a diagram of what's inside such a Tesla Model 3</vt:lpstr>
      <vt:lpstr>A closer look at the front axle e-Motor / Generator + gearbox + differential:</vt:lpstr>
      <vt:lpstr>The simplification, compared to a modern ICE vehicle, is stunning!</vt:lpstr>
      <vt:lpstr>Non-Green Grid + Green PEVs:  When &amp; where will it make GHG sense?  ("Well-to-Wheel" &amp; Vehicle Life Cycle Analyses)</vt:lpstr>
      <vt:lpstr>Answers to that question are not clear cut:</vt:lpstr>
      <vt:lpstr>Solid answers require Well-to-Wheel (WtW / W2W) analyses that evaluate:</vt:lpstr>
      <vt:lpstr>An Example: Calif. Well-to-Wheel Energy / mile traveled for alternately fueled vehicles:</vt:lpstr>
      <vt:lpstr>Continued: Calif. Well-to-Wheel analysis of GHG emissions for alternately fueled vehicles:</vt:lpstr>
      <vt:lpstr>But California's Grid was already Greener than most in the U.S.:</vt:lpstr>
      <vt:lpstr>Making that an atypical case, from a possibly biased source</vt:lpstr>
      <vt:lpstr>From a 2016 U.S. National Renewable Energy Lab study 1</vt:lpstr>
      <vt:lpstr>With power delivered via alternate BEV / PHEV charging locations, times, and levels:</vt:lpstr>
      <vt:lpstr>Leading to a range of possible vehicle GHG emissions: 1</vt:lpstr>
      <vt:lpstr>From a journal analysis pertaining to 2012 U.K. &amp; California Grids: 1</vt:lpstr>
      <vt:lpstr>From that same 2012 journal analysis: 1</vt:lpstr>
      <vt:lpstr>What was going on there?</vt:lpstr>
      <vt:lpstr>From a 2015 Union of Concerned Scientists study comes this strange map:</vt:lpstr>
      <vt:lpstr>From a 2016 journal publication comes a different type of GHG emission map:  1</vt:lpstr>
      <vt:lpstr>A final 2020 study spanned most of the world: 1</vt:lpstr>
      <vt:lpstr>Predicted country-by-country GHG impact of replacing ICE vehicle with PEV:</vt:lpstr>
      <vt:lpstr>Non-GREEN Grid + Green PEVs: When &amp; where will it make GHG sense?</vt:lpstr>
      <vt:lpstr>Based on finding #2, the best interim choice appears to be driving HEVs</vt:lpstr>
      <vt:lpstr>Then, in the summer of 2020, very much larger errors were reported for PHEVs</vt:lpstr>
      <vt:lpstr>Accuracy requires figuring out how much time HEVs spend using ICE vs e-Motors</vt:lpstr>
      <vt:lpstr>Growing a future GREEN Grid:</vt:lpstr>
      <vt:lpstr>Our obvious challenge: Fully greening (de-carbonizing) the Grid</vt:lpstr>
      <vt:lpstr>General challenges to the Grid: Where &amp; When we use power</vt:lpstr>
      <vt:lpstr>Similarly: Where do we get the most annual sunlight?</vt:lpstr>
      <vt:lpstr>And where do we get the most direct (non cloud-scattered) sunlight?</vt:lpstr>
      <vt:lpstr>Further, to transport that Green energy from source to consumer . . .</vt:lpstr>
      <vt:lpstr>But even with a much improved Grid:  WHEN green power is mostly produced is not WHEN we mostly want it</vt:lpstr>
      <vt:lpstr>A GREEN Grid will thus also require vast short-term energy storage</vt:lpstr>
      <vt:lpstr>PowerPoint Presentation</vt:lpstr>
      <vt:lpstr>GREEN Grid + GREEN Plug-in Electric Vehicles</vt:lpstr>
      <vt:lpstr>PEV challenges to the Grid: Charging infrastructure / Energy Storage</vt:lpstr>
      <vt:lpstr>Because even 48 minutes is a heck of a lot longer than a gas station visit!</vt:lpstr>
      <vt:lpstr>Suggesting four types of PEV charging locations:</vt:lpstr>
      <vt:lpstr>Next easiest (in concept if not cost):  Personal Home Garages</vt:lpstr>
      <vt:lpstr>What about the likely up front cost to the homeowner?</vt:lpstr>
      <vt:lpstr>Bringing us to charging sites in open parking lots:</vt:lpstr>
      <vt:lpstr>Here is a much less fanciful suggestion:</vt:lpstr>
      <vt:lpstr>But how will massive use of PEV's affect the Grid?</vt:lpstr>
      <vt:lpstr>Effects of today's Base + Dispatchable power plant model:</vt:lpstr>
      <vt:lpstr>Effect of adding PEVs to such a Base + Dispatchable power plant model?</vt:lpstr>
      <vt:lpstr>Thereby transferring most of the evening demand to post-midnight hours:</vt:lpstr>
      <vt:lpstr>Leading to this new option's name: Vehicle-to-Grid (or just V2G)</vt:lpstr>
      <vt:lpstr>How V2G could help balance supply &amp; demand in a future Green Grid:</vt:lpstr>
      <vt:lpstr>For V2G to work:</vt:lpstr>
      <vt:lpstr>But that's all in the future - How do we get there?</vt:lpstr>
      <vt:lpstr>GREEN Grid + GREEN Hydrogen Fuel Cell / Battery Vehicles</vt:lpstr>
      <vt:lpstr>Hydrogen Fuel Cells</vt:lpstr>
      <vt:lpstr>That parallels the reversible action within a Li-Ion Battery:</vt:lpstr>
      <vt:lpstr>Hydrogen-producing Electrolysis Cell vs. hydrogen-consuming Fuel Cell</vt:lpstr>
      <vt:lpstr>To make a H2 Fuel Cell reversible, it must become a "closed system"</vt:lpstr>
      <vt:lpstr>Further, to operate in both modes, atomic structures must also be very complex:</vt:lpstr>
      <vt:lpstr>Vehicles instead use "simple" non-reversible H2 Fuel Cells:</vt:lpstr>
      <vt:lpstr>FCEVs thus end up resembling earlier Diesel-Electric Hybrid Vehicles</vt:lpstr>
      <vt:lpstr>Or as more commonly depicted:</vt:lpstr>
      <vt:lpstr>A quick comparison to Plug-in Battery Electric Vehicles? </vt:lpstr>
      <vt:lpstr>Fuel Cell Vehicle Cons:</vt:lpstr>
      <vt:lpstr>Hydrogen Production:</vt:lpstr>
      <vt:lpstr>Answers again call for full FCEV "Well-to-Wheel" Energy &amp; GHG Analyses</vt:lpstr>
      <vt:lpstr>But that would likely require complete North American CH4 to H2 conversion</vt:lpstr>
      <vt:lpstr>The Crux of those Negative Reports?</vt:lpstr>
      <vt:lpstr>Nevertheless, FCEV Well-to-Tank Analyses have been published:</vt:lpstr>
      <vt:lpstr>Well-to-Wheel GHG emissions for ICE vs. HEV vs. FECV</vt:lpstr>
      <vt:lpstr>From that figure:</vt:lpstr>
      <vt:lpstr>A 2018 Australian study provides a partial FCEV to PEV comparison: </vt:lpstr>
      <vt:lpstr>A European study reached similar conclusions:</vt:lpstr>
      <vt:lpstr>However, examined in more detail, that report also concluded that:</vt:lpstr>
      <vt:lpstr>In addition to such Well-to-Wheel FCEV to PEV comparisons:</vt:lpstr>
      <vt:lpstr>Autonomous Vehicles</vt:lpstr>
      <vt:lpstr>And their possible environmental impact</vt:lpstr>
      <vt:lpstr>That technology? Simple short-range front-bumper-mounted radar</vt:lpstr>
      <vt:lpstr>The range of ADAS sensor options has since hugely multiplied: </vt:lpstr>
      <vt:lpstr>But expanded sensing hasn't always lead to expanded automation </vt:lpstr>
      <vt:lpstr>The first race was held in 2004 on a 120 km California desert trail: 1</vt:lpstr>
      <vt:lpstr>How might Autonomous Vehicles be MORE environmentally friendly?</vt:lpstr>
      <vt:lpstr>How might Autonomous Vehicles be LESS environmentally friendly?</vt:lpstr>
      <vt:lpstr>Which AV effects win out?  The environment friendly or unfriendly ones?</vt:lpstr>
      <vt:lpstr>From California's Air Resources Board / UC Berkeley:</vt:lpstr>
      <vt:lpstr>From the International Council on Clean Transportation 1</vt:lpstr>
      <vt:lpstr>A third review actually spanned 22 different source studies</vt:lpstr>
      <vt:lpstr>Credits / 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Green(er) Cars &amp; Trucks</dc:title>
  <cp:lastModifiedBy>John Bean</cp:lastModifiedBy>
  <cp:revision>6</cp:revision>
  <dcterms:created xsi:type="dcterms:W3CDTF">2020-12-15T15:55:04Z</dcterms:created>
  <dcterms:modified xsi:type="dcterms:W3CDTF">2023-02-23T14:54:07Z</dcterms:modified>
</cp:coreProperties>
</file>