
<file path=[Content_Types].xml><?xml version="1.0" encoding="utf-8"?>
<Types xmlns="http://schemas.openxmlformats.org/package/2006/content-types">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19" d="100"/>
          <a:sy n="119" d="100"/>
        </p:scale>
        <p:origin x="19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i="0">
                <a:latin typeface="Tahoma"/>
                <a:ea typeface="Tahoma"/>
                <a:cs typeface="Tahoma"/>
                <a:sym typeface="Tahoma"/>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Tahoma"/>
                <a:ea typeface="Tahoma"/>
                <a:cs typeface="Tahoma"/>
                <a:sym typeface="Tahoma"/>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i="0">
                <a:latin typeface="Tahoma"/>
                <a:ea typeface="Tahoma"/>
                <a:cs typeface="Tahoma"/>
                <a:sym typeface="Tahoma"/>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Tahoma"/>
                <a:ea typeface="Tahoma"/>
                <a:cs typeface="Tahoma"/>
                <a:sym typeface="Tahom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Tahoma"/>
                <a:ea typeface="Tahoma"/>
                <a:cs typeface="Tahoma"/>
                <a:sym typeface="Tahoma"/>
              </a:defRPr>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tabLst>
                <a:tab pos="406400" algn="l"/>
                <a:tab pos="863600" algn="l"/>
                <a:tab pos="1257300" algn="l"/>
                <a:tab pos="1663700" algn="l"/>
              </a:tabLst>
              <a:defRPr sz="1400">
                <a:latin typeface="+mn-lt"/>
                <a:ea typeface="+mn-ea"/>
                <a:cs typeface="+mn-cs"/>
                <a:sym typeface="Arial"/>
              </a:defRPr>
            </a:lvl1pPr>
            <a:lvl2pPr marL="0" indent="457200">
              <a:spcBef>
                <a:spcPts val="300"/>
              </a:spcBef>
              <a:buSzTx/>
              <a:buNone/>
              <a:tabLst>
                <a:tab pos="406400" algn="l"/>
                <a:tab pos="863600" algn="l"/>
                <a:tab pos="1257300" algn="l"/>
                <a:tab pos="1663700" algn="l"/>
              </a:tabLst>
              <a:defRPr sz="1400">
                <a:latin typeface="+mn-lt"/>
                <a:ea typeface="+mn-ea"/>
                <a:cs typeface="+mn-cs"/>
                <a:sym typeface="Arial"/>
              </a:defRPr>
            </a:lvl2pPr>
            <a:lvl3pPr marL="0" indent="914400">
              <a:spcBef>
                <a:spcPts val="300"/>
              </a:spcBef>
              <a:buSzTx/>
              <a:buNone/>
              <a:tabLst>
                <a:tab pos="406400" algn="l"/>
                <a:tab pos="863600" algn="l"/>
                <a:tab pos="1257300" algn="l"/>
                <a:tab pos="1663700" algn="l"/>
              </a:tabLst>
              <a:defRPr sz="1400">
                <a:latin typeface="+mn-lt"/>
                <a:ea typeface="+mn-ea"/>
                <a:cs typeface="+mn-cs"/>
                <a:sym typeface="Arial"/>
              </a:defRPr>
            </a:lvl3pPr>
            <a:lvl4pPr marL="0" indent="1371600">
              <a:spcBef>
                <a:spcPts val="300"/>
              </a:spcBef>
              <a:buSzTx/>
              <a:buNone/>
              <a:tabLst>
                <a:tab pos="406400" algn="l"/>
                <a:tab pos="863600" algn="l"/>
                <a:tab pos="1257300" algn="l"/>
                <a:tab pos="1663700" algn="l"/>
              </a:tabLst>
              <a:defRPr sz="1400">
                <a:latin typeface="+mn-lt"/>
                <a:ea typeface="+mn-ea"/>
                <a:cs typeface="+mn-cs"/>
                <a:sym typeface="Arial"/>
              </a:defRPr>
            </a:lvl4pPr>
            <a:lvl5pPr marL="0" indent="1828800">
              <a:spcBef>
                <a:spcPts val="300"/>
              </a:spcBef>
              <a:buSzTx/>
              <a:buNone/>
              <a:tabLst>
                <a:tab pos="406400" algn="l"/>
                <a:tab pos="863600" algn="l"/>
                <a:tab pos="1257300" algn="l"/>
                <a:tab pos="1663700" algn="l"/>
              </a:tabLst>
              <a:defRPr sz="1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8.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ecanfigurethisout.org/ENERGY/Web_notes/Exotics/Exotics.pdf" TargetMode="External"/><Relationship Id="rId2" Type="http://schemas.openxmlformats.org/officeDocument/2006/relationships/hyperlink" Target="https://wecanfigurethisout.org/ENERGY/Web_notes/Exotics/Exotic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Exotics/Exotics.ke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2.png"/><Relationship Id="rId5" Type="http://schemas.openxmlformats.org/officeDocument/2006/relationships/image" Target="../media/image31.tif"/><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slideLayout" Target="../slideLayouts/slideLayout1.xml"/><Relationship Id="rId4" Type="http://schemas.openxmlformats.org/officeDocument/2006/relationships/video" Target="../media/media3.mp4"/></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s://www.amazon.com/Nuclear-Meltdown-Disaster-Miles-OBrien/dp/B08DFW5CFY" TargetMode="External"/><Relationship Id="rId2" Type="http://schemas.openxmlformats.org/officeDocument/2006/relationships/image" Target="../media/image49.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wecanfigurethisout.org/ENERGY/Web_notes/Hydro/Hydroelectric%20Power.pdf" TargetMode="External"/><Relationship Id="rId2" Type="http://schemas.openxmlformats.org/officeDocument/2006/relationships/hyperlink" Target="https://wecanfigurethisout.org/ENERGY/Web_notes/Hydro/Hydroelectric%20Power.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Hydro/Hydroelectric%20Power.key"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hyperlink" Target="https://www.wecanfigurethisout.org/ENERGY/Web_notes/Bigger%20Picture/Where%20do%20we%20go.pdf" TargetMode="External"/><Relationship Id="rId2" Type="http://schemas.openxmlformats.org/officeDocument/2006/relationships/hyperlink" Target="https://www.wecanfigurethisout.org/ENERGY/Web_notes/Bigger%20Picture/Where%20do%20we%20go.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Bigger%20Picture/Where%20do%20we%20go.key"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https://wecanfigurethisout.org/ENERGY/Energy_home.htm" TargetMode="Externa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n-lt"/>
                <a:ea typeface="+mn-ea"/>
                <a:cs typeface="+mn-cs"/>
                <a:sym typeface="Arial"/>
              </a:defRPr>
            </a:lvl1pPr>
          </a:lstStyle>
          <a:p>
            <a:r>
              <a:t>(Heavily Revised &amp; Expanded:  Summer 2024)</a:t>
            </a:r>
          </a:p>
        </p:txBody>
      </p:sp>
      <p:sp>
        <p:nvSpPr>
          <p:cNvPr id="113" name="Rectangle 2"/>
          <p:cNvSpPr txBox="1">
            <a:spLocks noGrp="1"/>
          </p:cNvSpPr>
          <p:nvPr>
            <p:ph type="title"/>
          </p:nvPr>
        </p:nvSpPr>
        <p:spPr>
          <a:xfrm>
            <a:off x="304800" y="76200"/>
            <a:ext cx="8534400" cy="654050"/>
          </a:xfrm>
          <a:prstGeom prst="rect">
            <a:avLst/>
          </a:prstGeom>
        </p:spPr>
        <p:txBody>
          <a:bodyPr/>
          <a:lstStyle/>
          <a:p>
            <a:r>
              <a:t>Nuclear Energy – "But they blow up!"</a:t>
            </a:r>
          </a:p>
        </p:txBody>
      </p:sp>
      <p:sp>
        <p:nvSpPr>
          <p:cNvPr id="114" name="Rectangle 3"/>
          <p:cNvSpPr txBox="1">
            <a:spLocks noGrp="1"/>
          </p:cNvSpPr>
          <p:nvPr>
            <p:ph type="body" idx="1"/>
          </p:nvPr>
        </p:nvSpPr>
        <p:spPr>
          <a:xfrm>
            <a:off x="146908" y="762000"/>
            <a:ext cx="8850184" cy="5334000"/>
          </a:xfrm>
          <a:prstGeom prst="rect">
            <a:avLst/>
          </a:prstGeom>
        </p:spPr>
        <p:txBody>
          <a:bodyPr/>
          <a:lstStyle/>
          <a:p>
            <a:pPr algn="ctr" defTabSz="859536">
              <a:tabLst>
                <a:tab pos="419100" algn="l"/>
                <a:tab pos="850900" algn="l"/>
                <a:tab pos="1282700" algn="l"/>
                <a:tab pos="1714500" algn="l"/>
                <a:tab pos="2146300" algn="l"/>
              </a:tabLst>
              <a:defRPr sz="1692">
                <a:effectLst>
                  <a:outerShdw blurRad="35814" dist="35814" dir="2700000" rotWithShape="0">
                    <a:srgbClr val="000000"/>
                  </a:outerShdw>
                </a:effectLst>
                <a:latin typeface="+mn-lt"/>
                <a:ea typeface="+mn-ea"/>
                <a:cs typeface="+mn-cs"/>
                <a:sym typeface="Arial"/>
              </a:defRPr>
            </a:pPr>
            <a:r>
              <a:t>John C. Bean</a:t>
            </a:r>
          </a:p>
          <a:p>
            <a:pPr defTabSz="859536">
              <a:tabLst>
                <a:tab pos="419100" algn="l"/>
                <a:tab pos="850900" algn="l"/>
                <a:tab pos="1282700" algn="l"/>
                <a:tab pos="1714500" algn="l"/>
                <a:tab pos="2146300" algn="l"/>
              </a:tabLst>
              <a:defRPr sz="1034">
                <a:effectLst>
                  <a:outerShdw blurRad="35814" dist="35814" dir="2700000" rotWithShape="0">
                    <a:srgbClr val="000000"/>
                  </a:outerShdw>
                </a:effectLst>
                <a:latin typeface="+mn-lt"/>
                <a:ea typeface="+mn-ea"/>
                <a:cs typeface="+mn-cs"/>
                <a:sym typeface="Arial"/>
              </a:defRPr>
            </a:pPr>
            <a:endParaRPr/>
          </a:p>
          <a:p>
            <a:pPr algn="ctr" defTabSz="859536">
              <a:spcBef>
                <a:spcPts val="300"/>
              </a:spcBef>
              <a:tabLst>
                <a:tab pos="419100" algn="l"/>
                <a:tab pos="850900" algn="l"/>
                <a:tab pos="1282700" algn="l"/>
                <a:tab pos="1714500" algn="l"/>
                <a:tab pos="2146300" algn="l"/>
              </a:tabLst>
              <a:defRPr sz="1504" u="sng">
                <a:effectLst>
                  <a:outerShdw blurRad="35814" dist="35814" dir="2700000" rotWithShape="0">
                    <a:srgbClr val="000000"/>
                  </a:outerShdw>
                </a:effectLst>
                <a:latin typeface="+mn-lt"/>
                <a:ea typeface="+mn-ea"/>
                <a:cs typeface="+mn-cs"/>
                <a:sym typeface="Arial"/>
              </a:defRPr>
            </a:pPr>
            <a:r>
              <a:t>Outline</a:t>
            </a:r>
          </a:p>
          <a:p>
            <a:pPr algn="ctr" defTabSz="859536">
              <a:tabLst>
                <a:tab pos="419100" algn="l"/>
                <a:tab pos="850900" algn="l"/>
                <a:tab pos="1282700" algn="l"/>
                <a:tab pos="1714500" algn="l"/>
                <a:tab pos="2146300" algn="l"/>
              </a:tabLst>
              <a:defRPr sz="846">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Tracking atomic Nuclei: What they contain, how that can change, and the energies involved </a:t>
            </a:r>
          </a:p>
          <a:p>
            <a:pPr defTabSz="859536">
              <a:spcBef>
                <a:spcPts val="300"/>
              </a:spcBef>
              <a:tabLst>
                <a:tab pos="419100" algn="l"/>
                <a:tab pos="850900" algn="l"/>
                <a:tab pos="1282700" algn="l"/>
                <a:tab pos="1714500" algn="l"/>
                <a:tab pos="2146300" algn="l"/>
              </a:tabLst>
              <a:defRPr sz="564">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Nuclear Fission of abundant Uranium 238 vs. rare Uranium 235</a:t>
            </a:r>
          </a:p>
          <a:p>
            <a:pPr defTabSz="859536">
              <a:tabLst>
                <a:tab pos="419100" algn="l"/>
                <a:tab pos="850900" algn="l"/>
                <a:tab pos="1282700" algn="l"/>
                <a:tab pos="1714500" algn="l"/>
                <a:tab pos="2146300" algn="l"/>
              </a:tabLst>
              <a:defRPr sz="564">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Use of "moderators" to slow emitted neutrons =&gt; Sustained fission chain reactions</a:t>
            </a:r>
          </a:p>
          <a:p>
            <a:pPr defTabSz="859536">
              <a:tabLst>
                <a:tab pos="419100" algn="l"/>
                <a:tab pos="850900" algn="l"/>
                <a:tab pos="1282700" algn="l"/>
                <a:tab pos="1714500" algn="l"/>
                <a:tab pos="2146300" algn="l"/>
              </a:tabLst>
              <a:defRPr sz="564">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	vs. neutron "poisons" vs. neutron "mirrors"</a:t>
            </a:r>
          </a:p>
          <a:p>
            <a:pPr defTabSz="859536">
              <a:tabLst>
                <a:tab pos="419100" algn="l"/>
                <a:tab pos="850900" algn="l"/>
                <a:tab pos="1282700" algn="l"/>
                <a:tab pos="1714500" algn="l"/>
                <a:tab pos="2146300" algn="l"/>
              </a:tabLst>
              <a:defRPr sz="564">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Chain reactions in bombs vs. chain reactions in nuclear reactors</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Common "light water" moderated reactors:  </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	Boiling Water Reactors (BWR) vs. Pressurized Water Reactors (PWR)</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As opposed to carbon-moderated RBMK reactors</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The Accidents:</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	Three Mile Island / Chernobyl / Fukushima Daiichi </a:t>
            </a:r>
          </a:p>
          <a:p>
            <a:pPr defTabSz="859536">
              <a:tabLst>
                <a:tab pos="419100" algn="l"/>
                <a:tab pos="850900" algn="l"/>
                <a:tab pos="1282700" algn="l"/>
                <a:tab pos="1714500" algn="l"/>
                <a:tab pos="2146300" algn="l"/>
              </a:tabLst>
              <a:defRPr sz="658">
                <a:effectLst>
                  <a:outerShdw blurRad="35814" dist="35814" dir="2700000" rotWithShape="0">
                    <a:srgbClr val="000000"/>
                  </a:outerShdw>
                </a:effectLst>
                <a:latin typeface="+mn-lt"/>
                <a:ea typeface="+mn-ea"/>
                <a:cs typeface="+mn-cs"/>
                <a:sym typeface="Arial"/>
              </a:defRPr>
            </a:pPr>
            <a:endParaRPr/>
          </a:p>
          <a:p>
            <a:pPr defTabSz="859536">
              <a:spcBef>
                <a:spcPts val="300"/>
              </a:spcBef>
              <a:tabLst>
                <a:tab pos="419100" algn="l"/>
                <a:tab pos="850900" algn="l"/>
                <a:tab pos="1282700" algn="l"/>
                <a:tab pos="1714500" algn="l"/>
                <a:tab pos="2146300" algn="l"/>
              </a:tabLst>
              <a:defRPr sz="1504">
                <a:effectLst>
                  <a:outerShdw blurRad="35814" dist="35814" dir="2700000" rotWithShape="0">
                    <a:srgbClr val="000000"/>
                  </a:outerShdw>
                </a:effectLst>
                <a:latin typeface="+mn-lt"/>
                <a:ea typeface="+mn-ea"/>
                <a:cs typeface="+mn-cs"/>
                <a:sym typeface="Arial"/>
              </a:defRPr>
            </a:pPr>
            <a:r>
              <a:t>Does massive use of concrete severely undermine nuclear's claim of near zero greenhouse emissions?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97" name="Rectangle 2"/>
          <p:cNvSpPr txBox="1">
            <a:spLocks noGrp="1"/>
          </p:cNvSpPr>
          <p:nvPr>
            <p:ph type="title"/>
          </p:nvPr>
        </p:nvSpPr>
        <p:spPr>
          <a:xfrm>
            <a:off x="304800" y="76200"/>
            <a:ext cx="8534400" cy="533400"/>
          </a:xfrm>
          <a:prstGeom prst="rect">
            <a:avLst/>
          </a:prstGeom>
        </p:spPr>
        <p:txBody>
          <a:bodyPr/>
          <a:lstStyle>
            <a:lvl1pPr>
              <a:defRPr sz="2000"/>
            </a:lvl1pPr>
          </a:lstStyle>
          <a:p>
            <a:r>
              <a:t>In nuclear reactors (and bombs) a few atoms play leading roles</a:t>
            </a:r>
          </a:p>
        </p:txBody>
      </p:sp>
      <p:sp>
        <p:nvSpPr>
          <p:cNvPr id="198" name="Rectangle 3"/>
          <p:cNvSpPr txBox="1">
            <a:spLocks noGrp="1"/>
          </p:cNvSpPr>
          <p:nvPr>
            <p:ph type="body" idx="1"/>
          </p:nvPr>
        </p:nvSpPr>
        <p:spPr>
          <a:xfrm>
            <a:off x="99222" y="762000"/>
            <a:ext cx="8945556" cy="5542821"/>
          </a:xfrm>
          <a:prstGeom prst="rect">
            <a:avLst/>
          </a:prstGeom>
        </p:spPr>
        <p:txBody>
          <a:bodyPr/>
          <a:lstStyle/>
          <a:p>
            <a:pPr>
              <a:defRPr sz="1700" b="1">
                <a:solidFill>
                  <a:srgbClr val="FFCC00"/>
                </a:solidFill>
                <a:latin typeface="+mn-lt"/>
                <a:ea typeface="+mn-ea"/>
                <a:cs typeface="+mn-cs"/>
                <a:sym typeface="Arial"/>
              </a:defRPr>
            </a:pPr>
            <a:r>
              <a:t>Uranium</a:t>
            </a:r>
            <a:r>
              <a:rPr b="0">
                <a:solidFill>
                  <a:srgbClr val="FFFFFF"/>
                </a:solidFill>
              </a:rPr>
              <a:t> (U), </a:t>
            </a:r>
            <a:r>
              <a:t>Plutonium</a:t>
            </a:r>
            <a:r>
              <a:rPr b="0">
                <a:solidFill>
                  <a:srgbClr val="FFFFFF"/>
                </a:solidFill>
              </a:rPr>
              <a:t> (Pu) and, perhaps in the future, </a:t>
            </a:r>
            <a:r>
              <a:t>Thorium</a:t>
            </a:r>
            <a:r>
              <a:rPr b="0">
                <a:solidFill>
                  <a:srgbClr val="FFFFFF"/>
                </a:solidFill>
              </a:rPr>
              <a:t> (Th)</a:t>
            </a:r>
          </a:p>
          <a:p>
            <a:pPr>
              <a:defRPr sz="1800">
                <a:latin typeface="+mn-lt"/>
                <a:ea typeface="+mn-ea"/>
                <a:cs typeface="+mn-cs"/>
                <a:sym typeface="Arial"/>
              </a:defRPr>
            </a:pPr>
            <a:endParaRPr b="0">
              <a:solidFill>
                <a:srgbClr val="FFFFFF"/>
              </a:solidFill>
            </a:endParaRPr>
          </a:p>
          <a:p>
            <a:pPr>
              <a:defRPr sz="1600">
                <a:latin typeface="+mn-lt"/>
                <a:ea typeface="+mn-ea"/>
                <a:cs typeface="+mn-cs"/>
                <a:sym typeface="Arial"/>
              </a:defRPr>
            </a:pPr>
            <a:r>
              <a:t>Uranium, with an atomic mass of 238.02, is currently </a:t>
            </a:r>
            <a:r>
              <a:rPr b="1"/>
              <a:t>the</a:t>
            </a:r>
            <a:r>
              <a:t> major player</a:t>
            </a:r>
          </a:p>
          <a:p>
            <a:pPr>
              <a:defRPr sz="1800">
                <a:latin typeface="+mn-lt"/>
                <a:ea typeface="+mn-ea"/>
                <a:cs typeface="+mn-cs"/>
                <a:sym typeface="Arial"/>
              </a:defRPr>
            </a:pPr>
            <a:endParaRPr/>
          </a:p>
          <a:p>
            <a:pPr>
              <a:defRPr sz="1600">
                <a:latin typeface="+mn-lt"/>
                <a:ea typeface="+mn-ea"/>
                <a:cs typeface="+mn-cs"/>
                <a:sym typeface="Arial"/>
              </a:defRPr>
            </a:pPr>
            <a:r>
              <a:t>Its atomic mass suggests that Uranium's most common isotope is </a:t>
            </a:r>
            <a:r>
              <a:rPr baseline="29750"/>
              <a:t>238</a:t>
            </a:r>
            <a:r>
              <a:t>U, which is indeed the case:</a:t>
            </a:r>
          </a:p>
          <a:p>
            <a:pPr>
              <a:defRPr sz="1000">
                <a:latin typeface="+mn-lt"/>
                <a:ea typeface="+mn-ea"/>
                <a:cs typeface="+mn-cs"/>
                <a:sym typeface="Arial"/>
              </a:defRPr>
            </a:pPr>
            <a:endParaRPr/>
          </a:p>
          <a:p>
            <a:pPr>
              <a:tabLst>
                <a:tab pos="368300" algn="l"/>
                <a:tab pos="2590800" algn="l"/>
                <a:tab pos="6248400" algn="l"/>
              </a:tabLst>
              <a:defRPr sz="1600">
                <a:latin typeface="+mn-lt"/>
                <a:ea typeface="+mn-ea"/>
                <a:cs typeface="+mn-cs"/>
                <a:sym typeface="Arial"/>
              </a:defRPr>
            </a:pPr>
            <a:r>
              <a:t>	Uranium Isotope:	Abundance in Uranium Ore:	Radioactive Half-Life:</a:t>
            </a:r>
          </a:p>
          <a:p>
            <a:pPr>
              <a:tabLst>
                <a:tab pos="368300" algn="l"/>
                <a:tab pos="2590800" algn="l"/>
                <a:tab pos="6311900" algn="l"/>
              </a:tabLst>
              <a:defRPr sz="600">
                <a:latin typeface="+mn-lt"/>
                <a:ea typeface="+mn-ea"/>
                <a:cs typeface="+mn-cs"/>
                <a:sym typeface="Arial"/>
              </a:defRPr>
            </a:pPr>
            <a:endParaRPr/>
          </a:p>
          <a:p>
            <a:pPr>
              <a:tabLst>
                <a:tab pos="990600" algn="l"/>
                <a:tab pos="3505200" algn="l"/>
                <a:tab pos="5905500" algn="l"/>
              </a:tabLst>
              <a:defRPr sz="1800">
                <a:latin typeface="+mn-lt"/>
                <a:ea typeface="+mn-ea"/>
                <a:cs typeface="+mn-cs"/>
                <a:sym typeface="Arial"/>
              </a:defRPr>
            </a:pPr>
            <a:r>
              <a:t>	</a:t>
            </a:r>
            <a:r>
              <a:rPr sz="1600" b="1" baseline="29750">
                <a:solidFill>
                  <a:srgbClr val="FFCC00"/>
                </a:solidFill>
              </a:rPr>
              <a:t>238</a:t>
            </a:r>
            <a:r>
              <a:rPr sz="1600" b="1">
                <a:solidFill>
                  <a:srgbClr val="FFCC00"/>
                </a:solidFill>
              </a:rPr>
              <a:t>U  	99.27%	Half-life: 4.6 billion years</a:t>
            </a:r>
          </a:p>
          <a:p>
            <a:pPr>
              <a:tabLst>
                <a:tab pos="990600" algn="l"/>
                <a:tab pos="3505200" algn="l"/>
                <a:tab pos="5905500" algn="l"/>
              </a:tabLst>
              <a:defRPr sz="600">
                <a:latin typeface="+mn-lt"/>
                <a:ea typeface="+mn-ea"/>
                <a:cs typeface="+mn-cs"/>
                <a:sym typeface="Arial"/>
              </a:defRPr>
            </a:pPr>
            <a:endParaRPr sz="1600" b="1">
              <a:solidFill>
                <a:srgbClr val="FFCC00"/>
              </a:solidFill>
            </a:endParaRPr>
          </a:p>
          <a:p>
            <a:pPr>
              <a:tabLst>
                <a:tab pos="990600" algn="l"/>
                <a:tab pos="3505200" algn="l"/>
                <a:tab pos="5905500" algn="l"/>
              </a:tabLst>
              <a:defRPr sz="1800">
                <a:latin typeface="+mn-lt"/>
                <a:ea typeface="+mn-ea"/>
                <a:cs typeface="+mn-cs"/>
                <a:sym typeface="Arial"/>
              </a:defRPr>
            </a:pPr>
            <a:r>
              <a:t>	</a:t>
            </a:r>
            <a:r>
              <a:rPr sz="1600" b="1" baseline="29750">
                <a:solidFill>
                  <a:srgbClr val="FFCC00"/>
                </a:solidFill>
              </a:rPr>
              <a:t>235</a:t>
            </a:r>
            <a:r>
              <a:rPr sz="1600" b="1">
                <a:solidFill>
                  <a:srgbClr val="FFCC00"/>
                </a:solidFill>
              </a:rPr>
              <a:t>U	0.72%	Half-life:  703.8 million years</a:t>
            </a:r>
          </a:p>
          <a:p>
            <a:pPr>
              <a:defRPr sz="600">
                <a:latin typeface="+mn-lt"/>
                <a:ea typeface="+mn-ea"/>
                <a:cs typeface="+mn-cs"/>
                <a:sym typeface="Arial"/>
              </a:defRPr>
            </a:pPr>
            <a:endParaRPr sz="1600" b="1">
              <a:solidFill>
                <a:srgbClr val="FFCC00"/>
              </a:solidFill>
            </a:endParaRPr>
          </a:p>
          <a:p>
            <a:pPr>
              <a:defRPr sz="1800">
                <a:latin typeface="+mn-lt"/>
                <a:ea typeface="+mn-ea"/>
                <a:cs typeface="+mn-cs"/>
                <a:sym typeface="Arial"/>
              </a:defRPr>
            </a:pPr>
            <a:r>
              <a:t>		</a:t>
            </a:r>
            <a:r>
              <a:rPr sz="1600">
                <a:solidFill>
                  <a:srgbClr val="FBC901"/>
                </a:solidFill>
              </a:rPr>
              <a:t>Plus other isotopes, but all with natural abundance  &lt; 0.01%</a:t>
            </a:r>
          </a:p>
          <a:p>
            <a:pPr>
              <a:defRPr sz="1800">
                <a:latin typeface="+mn-lt"/>
                <a:ea typeface="+mn-ea"/>
                <a:cs typeface="+mn-cs"/>
                <a:sym typeface="Arial"/>
              </a:defRPr>
            </a:pPr>
            <a:r>
              <a:t>	</a:t>
            </a:r>
          </a:p>
          <a:p>
            <a:pPr>
              <a:defRPr sz="1600">
                <a:latin typeface="+mn-lt"/>
                <a:ea typeface="+mn-ea"/>
                <a:cs typeface="+mn-cs"/>
                <a:sym typeface="Arial"/>
              </a:defRPr>
            </a:pPr>
            <a:r>
              <a:t>Finite lifetimes mean these isotopes are ALL radioactive, eventually fissioning apart</a:t>
            </a:r>
          </a:p>
          <a:p>
            <a:pPr>
              <a:defRPr sz="600">
                <a:latin typeface="+mn-lt"/>
                <a:ea typeface="+mn-ea"/>
                <a:cs typeface="+mn-cs"/>
                <a:sym typeface="Arial"/>
              </a:defRPr>
            </a:pPr>
            <a:endParaRPr/>
          </a:p>
          <a:p>
            <a:pPr algn="ctr">
              <a:defRPr sz="1600">
                <a:latin typeface="+mn-lt"/>
                <a:ea typeface="+mn-ea"/>
                <a:cs typeface="+mn-cs"/>
                <a:sym typeface="Arial"/>
              </a:defRPr>
            </a:pPr>
            <a:r>
              <a:t>But these extremely long lifetimes mean there is </a:t>
            </a:r>
            <a:r>
              <a:rPr b="1"/>
              <a:t>minuscule decay within human lifespans</a:t>
            </a:r>
          </a:p>
          <a:p>
            <a:pPr algn="ctr">
              <a:defRPr sz="1800">
                <a:latin typeface="+mn-lt"/>
                <a:ea typeface="+mn-ea"/>
                <a:cs typeface="+mn-cs"/>
                <a:sym typeface="Arial"/>
              </a:defRPr>
            </a:pPr>
            <a:endParaRPr b="1"/>
          </a:p>
          <a:p>
            <a:pPr algn="ctr">
              <a:defRPr sz="1200">
                <a:latin typeface="+mn-lt"/>
                <a:ea typeface="+mn-ea"/>
                <a:cs typeface="+mn-cs"/>
                <a:sym typeface="Arial"/>
              </a:defRPr>
            </a:pPr>
            <a:endParaRPr b="1"/>
          </a:p>
          <a:p>
            <a:pPr algn="ctr">
              <a:defRPr sz="1800" b="1">
                <a:solidFill>
                  <a:srgbClr val="FFCC00"/>
                </a:solidFill>
                <a:latin typeface="+mn-lt"/>
                <a:ea typeface="+mn-ea"/>
                <a:cs typeface="+mn-cs"/>
                <a:sym typeface="Arial"/>
              </a:defRPr>
            </a:pPr>
            <a:r>
              <a:t>In reactors OR bombs SOMETHING must vastly accelerate radioactive decay!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2"/>
          <p:cNvSpPr txBox="1">
            <a:spLocks noGrp="1"/>
          </p:cNvSpPr>
          <p:nvPr>
            <p:ph type="title"/>
          </p:nvPr>
        </p:nvSpPr>
        <p:spPr>
          <a:xfrm>
            <a:off x="114609" y="76810"/>
            <a:ext cx="8914782" cy="509729"/>
          </a:xfrm>
          <a:prstGeom prst="rect">
            <a:avLst/>
          </a:prstGeom>
        </p:spPr>
        <p:txBody>
          <a:bodyPr/>
          <a:lstStyle/>
          <a:p>
            <a:pPr>
              <a:defRPr sz="1900"/>
            </a:pPr>
            <a:r>
              <a:rPr b="1" baseline="30105">
                <a:solidFill>
                  <a:srgbClr val="FBC901"/>
                </a:solidFill>
              </a:rPr>
              <a:t>238</a:t>
            </a:r>
            <a:r>
              <a:rPr b="1">
                <a:solidFill>
                  <a:srgbClr val="FBC901"/>
                </a:solidFill>
              </a:rPr>
              <a:t>U </a:t>
            </a:r>
            <a:r>
              <a:t>decay is strongly accelerated by collisions with </a:t>
            </a:r>
            <a:r>
              <a:rPr b="1">
                <a:solidFill>
                  <a:srgbClr val="FF2600"/>
                </a:solidFill>
              </a:rPr>
              <a:t>HIGH</a:t>
            </a:r>
            <a:r>
              <a:t> energy neutrons:</a:t>
            </a:r>
          </a:p>
        </p:txBody>
      </p:sp>
      <p:sp>
        <p:nvSpPr>
          <p:cNvPr id="201" name="Rectangle 3"/>
          <p:cNvSpPr txBox="1">
            <a:spLocks noGrp="1"/>
          </p:cNvSpPr>
          <p:nvPr>
            <p:ph type="body" sz="half" idx="1"/>
          </p:nvPr>
        </p:nvSpPr>
        <p:spPr>
          <a:xfrm>
            <a:off x="173245" y="764620"/>
            <a:ext cx="8915401" cy="1638301"/>
          </a:xfrm>
          <a:prstGeom prst="rect">
            <a:avLst/>
          </a:prstGeom>
        </p:spPr>
        <p:txBody>
          <a:bodyPr/>
          <a:lstStyle/>
          <a:p>
            <a:pPr>
              <a:tabLst>
                <a:tab pos="635000" algn="l"/>
                <a:tab pos="1371600" algn="l"/>
                <a:tab pos="2171700" algn="l"/>
              </a:tabLst>
              <a:defRPr sz="1600">
                <a:latin typeface="+mn-lt"/>
                <a:ea typeface="+mn-ea"/>
                <a:cs typeface="+mn-cs"/>
                <a:sym typeface="Arial"/>
              </a:defRPr>
            </a:pPr>
            <a:r>
              <a:rPr dirty="0"/>
              <a:t>Also called </a:t>
            </a:r>
            <a:r>
              <a:rPr b="1" dirty="0">
                <a:solidFill>
                  <a:srgbClr val="FF0000"/>
                </a:solidFill>
              </a:rPr>
              <a:t>"hot" </a:t>
            </a:r>
            <a:r>
              <a:rPr dirty="0"/>
              <a:t>or</a:t>
            </a:r>
            <a:r>
              <a:rPr b="1" dirty="0">
                <a:solidFill>
                  <a:srgbClr val="FF0000"/>
                </a:solidFill>
              </a:rPr>
              <a:t> "fast" </a:t>
            </a:r>
            <a:r>
              <a:rPr dirty="0"/>
              <a:t>neutrons (which I will emphasize by using red text): </a:t>
            </a:r>
          </a:p>
          <a:p>
            <a:pPr>
              <a:spcBef>
                <a:spcPts val="200"/>
              </a:spcBef>
              <a:tabLst>
                <a:tab pos="635000" algn="l"/>
                <a:tab pos="1371600" algn="l"/>
                <a:tab pos="2171700" algn="l"/>
              </a:tabLst>
              <a:defRPr sz="500">
                <a:latin typeface="+mn-lt"/>
                <a:ea typeface="+mn-ea"/>
                <a:cs typeface="+mn-cs"/>
                <a:sym typeface="Arial"/>
              </a:defRPr>
            </a:pPr>
            <a:r>
              <a:rPr dirty="0"/>
              <a:t>				 </a:t>
            </a:r>
            <a:r>
              <a:rPr sz="1100" dirty="0"/>
              <a:t>	</a:t>
            </a:r>
            <a:endParaRPr sz="400" dirty="0"/>
          </a:p>
          <a:p>
            <a:pPr>
              <a:tabLst>
                <a:tab pos="635000" algn="l"/>
                <a:tab pos="1371600" algn="l"/>
                <a:tab pos="2171700" algn="l"/>
              </a:tabLst>
              <a:defRPr sz="1700" baseline="29882">
                <a:latin typeface="+mn-lt"/>
                <a:ea typeface="+mn-ea"/>
                <a:cs typeface="+mn-cs"/>
                <a:sym typeface="Arial"/>
              </a:defRPr>
            </a:pPr>
            <a:r>
              <a:rPr sz="400" baseline="23000" dirty="0"/>
              <a:t>	</a:t>
            </a:r>
            <a:r>
              <a:rPr sz="1600" b="1" baseline="29750" dirty="0">
                <a:solidFill>
                  <a:srgbClr val="FBC901"/>
                </a:solidFill>
              </a:rPr>
              <a:t>238</a:t>
            </a:r>
            <a:r>
              <a:rPr sz="1600" b="1" baseline="0" dirty="0">
                <a:solidFill>
                  <a:srgbClr val="FBC901"/>
                </a:solidFill>
              </a:rPr>
              <a:t>U</a:t>
            </a:r>
            <a:r>
              <a:rPr sz="1600" baseline="0" dirty="0"/>
              <a:t> + </a:t>
            </a:r>
            <a:r>
              <a:rPr sz="1600" b="1" baseline="29750" dirty="0"/>
              <a:t>1</a:t>
            </a:r>
            <a:r>
              <a:rPr sz="1600" b="1" baseline="0" dirty="0"/>
              <a:t>n</a:t>
            </a:r>
            <a:r>
              <a:rPr sz="1600" b="1" baseline="0" dirty="0">
                <a:solidFill>
                  <a:srgbClr val="FF0000"/>
                </a:solidFill>
              </a:rPr>
              <a:t> (hot/fast)    </a:t>
            </a:r>
            <a:r>
              <a:rPr sz="1600" baseline="0" dirty="0"/>
              <a:t>→    </a:t>
            </a:r>
            <a:r>
              <a:rPr sz="1600" b="1" baseline="29750" dirty="0">
                <a:solidFill>
                  <a:srgbClr val="FBC901"/>
                </a:solidFill>
              </a:rPr>
              <a:t>239</a:t>
            </a:r>
            <a:r>
              <a:rPr sz="1600" b="1" baseline="0" dirty="0">
                <a:solidFill>
                  <a:srgbClr val="FBC901"/>
                </a:solidFill>
              </a:rPr>
              <a:t>U</a:t>
            </a:r>
            <a:r>
              <a:rPr sz="1600" baseline="0" dirty="0"/>
              <a:t>  </a:t>
            </a:r>
            <a:r>
              <a:rPr sz="1600" b="1" baseline="0" dirty="0"/>
              <a:t> →</a:t>
            </a:r>
            <a:r>
              <a:rPr sz="1600" baseline="0" dirty="0"/>
              <a:t>   </a:t>
            </a:r>
            <a:r>
              <a:rPr sz="1600" b="1" baseline="29750" dirty="0"/>
              <a:t>239</a:t>
            </a:r>
            <a:r>
              <a:rPr sz="1600" b="1" baseline="0" dirty="0"/>
              <a:t>Np</a:t>
            </a:r>
            <a:r>
              <a:rPr sz="1600" baseline="0" dirty="0"/>
              <a:t> + </a:t>
            </a:r>
            <a:r>
              <a:rPr sz="1600" b="1" baseline="0" dirty="0"/>
              <a:t>β</a:t>
            </a:r>
            <a:r>
              <a:rPr sz="1600" baseline="0" dirty="0"/>
              <a:t>   </a:t>
            </a:r>
            <a:r>
              <a:rPr sz="1600" b="1" baseline="0" dirty="0"/>
              <a:t>→</a:t>
            </a:r>
            <a:r>
              <a:rPr sz="1600" baseline="0" dirty="0"/>
              <a:t>   </a:t>
            </a:r>
            <a:r>
              <a:rPr sz="1600" b="1" baseline="29750" dirty="0"/>
              <a:t>239</a:t>
            </a:r>
            <a:r>
              <a:rPr sz="1600" b="1" baseline="0" dirty="0"/>
              <a:t>Pu</a:t>
            </a:r>
            <a:r>
              <a:rPr sz="1600" baseline="0" dirty="0"/>
              <a:t> + </a:t>
            </a:r>
            <a:r>
              <a:rPr sz="1600" b="1" baseline="0" dirty="0"/>
              <a:t>β</a:t>
            </a:r>
            <a:endParaRPr sz="1600" baseline="29750" dirty="0"/>
          </a:p>
          <a:p>
            <a:pPr algn="ctr">
              <a:tabLst>
                <a:tab pos="635000" algn="l"/>
                <a:tab pos="1371600" algn="l"/>
                <a:tab pos="2171700" algn="l"/>
              </a:tabLst>
              <a:defRPr sz="400">
                <a:latin typeface="+mn-lt"/>
                <a:ea typeface="+mn-ea"/>
                <a:cs typeface="+mn-cs"/>
                <a:sym typeface="Arial"/>
              </a:defRPr>
            </a:pPr>
            <a:endParaRPr sz="1100" baseline="29750" dirty="0"/>
          </a:p>
          <a:p>
            <a:pPr>
              <a:tabLst>
                <a:tab pos="635000" algn="l"/>
                <a:tab pos="1371600" algn="l"/>
                <a:tab pos="2171700" algn="l"/>
              </a:tabLst>
              <a:defRPr sz="1700">
                <a:latin typeface="+mn-lt"/>
                <a:ea typeface="+mn-ea"/>
                <a:cs typeface="+mn-cs"/>
                <a:sym typeface="Arial"/>
              </a:defRPr>
            </a:pPr>
            <a:r>
              <a:rPr dirty="0"/>
              <a:t>		</a:t>
            </a:r>
            <a:r>
              <a:rPr sz="1600" dirty="0"/>
              <a:t>where </a:t>
            </a:r>
            <a:r>
              <a:rPr sz="1600" b="1" dirty="0">
                <a:solidFill>
                  <a:srgbClr val="FBC901"/>
                </a:solidFill>
              </a:rPr>
              <a:t>β ("beta")</a:t>
            </a:r>
            <a:r>
              <a:rPr sz="1600" dirty="0"/>
              <a:t> is nuclear physics speak for a high energy electron</a:t>
            </a:r>
          </a:p>
          <a:p>
            <a:pPr algn="ctr">
              <a:tabLst>
                <a:tab pos="635000" algn="l"/>
                <a:tab pos="1371600" algn="l"/>
                <a:tab pos="2171700" algn="l"/>
              </a:tabLst>
              <a:defRPr sz="800">
                <a:latin typeface="+mn-lt"/>
                <a:ea typeface="+mn-ea"/>
                <a:cs typeface="+mn-cs"/>
                <a:sym typeface="Arial"/>
              </a:defRPr>
            </a:pPr>
            <a:endParaRPr sz="1000" dirty="0"/>
          </a:p>
          <a:p>
            <a:pPr>
              <a:tabLst>
                <a:tab pos="635000" algn="l"/>
                <a:tab pos="1371600" algn="l"/>
                <a:tab pos="2171700" algn="l"/>
              </a:tabLst>
              <a:defRPr sz="1400">
                <a:latin typeface="+mn-lt"/>
                <a:ea typeface="+mn-ea"/>
                <a:cs typeface="+mn-cs"/>
                <a:sym typeface="Arial"/>
              </a:defRPr>
            </a:pPr>
            <a:r>
              <a:rPr dirty="0"/>
              <a:t>			(which, like all electrons, have mass ~ 1/2000 that of protons and neutrons)</a:t>
            </a:r>
          </a:p>
        </p:txBody>
      </p:sp>
      <p:grpSp>
        <p:nvGrpSpPr>
          <p:cNvPr id="204" name="Group"/>
          <p:cNvGrpSpPr/>
          <p:nvPr/>
        </p:nvGrpSpPr>
        <p:grpSpPr>
          <a:xfrm>
            <a:off x="919780" y="2644502"/>
            <a:ext cx="7422331" cy="1533798"/>
            <a:chOff x="0" y="0"/>
            <a:chExt cx="7422330" cy="1533797"/>
          </a:xfrm>
        </p:grpSpPr>
        <p:sp>
          <p:nvSpPr>
            <p:cNvPr id="202" name="Rectangle"/>
            <p:cNvSpPr/>
            <p:nvPr/>
          </p:nvSpPr>
          <p:spPr>
            <a:xfrm>
              <a:off x="0" y="0"/>
              <a:ext cx="7422331" cy="1533798"/>
            </a:xfrm>
            <a:prstGeom prst="rect">
              <a:avLst/>
            </a:prstGeom>
            <a:noFill/>
            <a:ln w="38100" cap="flat">
              <a:solidFill>
                <a:srgbClr val="FFFFFF"/>
              </a:solidFill>
              <a:prstDash val="solid"/>
              <a:round/>
            </a:ln>
            <a:effectLst/>
          </p:spPr>
          <p:txBody>
            <a:bodyPr wrap="square" lIns="45719" tIns="45719" rIns="45719" bIns="45719" numCol="1" anchor="t">
              <a:noAutofit/>
            </a:bodyPr>
            <a:lstStyle/>
            <a:p>
              <a:endParaRPr/>
            </a:p>
          </p:txBody>
        </p:sp>
        <p:sp>
          <p:nvSpPr>
            <p:cNvPr id="203" name="Rectangle 3"/>
            <p:cNvSpPr txBox="1"/>
            <p:nvPr/>
          </p:nvSpPr>
          <p:spPr>
            <a:xfrm>
              <a:off x="20276" y="161366"/>
              <a:ext cx="7381779" cy="13224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635000" algn="l"/>
                  <a:tab pos="1371600" algn="l"/>
                  <a:tab pos="2171700" algn="l"/>
                </a:tabLst>
                <a:defRPr sz="1600">
                  <a:solidFill>
                    <a:srgbClr val="FFFFFF"/>
                  </a:solidFill>
                  <a:effectLst>
                    <a:outerShdw blurRad="38100" dist="38100" dir="2700000" rotWithShape="0">
                      <a:srgbClr val="000000"/>
                    </a:outerShdw>
                  </a:effectLst>
                  <a:latin typeface="+mn-lt"/>
                  <a:ea typeface="+mn-ea"/>
                  <a:cs typeface="+mn-cs"/>
                  <a:sym typeface="Arial"/>
                </a:defRPr>
              </a:pPr>
              <a:r>
                <a:rPr>
                  <a:solidFill>
                    <a:srgbClr val="FFCC00"/>
                  </a:solidFill>
                </a:rPr>
                <a:t>But </a:t>
              </a:r>
              <a:r>
                <a:rPr baseline="29750">
                  <a:solidFill>
                    <a:srgbClr val="FBC901"/>
                  </a:solidFill>
                </a:rPr>
                <a:t>238</a:t>
              </a:r>
              <a:r>
                <a:rPr>
                  <a:solidFill>
                    <a:srgbClr val="FBC901"/>
                  </a:solidFill>
                </a:rPr>
                <a:t>U fission</a:t>
              </a:r>
              <a:r>
                <a:rPr>
                  <a:solidFill>
                    <a:srgbClr val="FFCC00"/>
                  </a:solidFill>
                </a:rPr>
                <a:t> CAN NOT SUSTAIN a nuclear chain reaction</a:t>
              </a:r>
            </a:p>
            <a:p>
              <a:pPr algn="ctr">
                <a:spcBef>
                  <a:spcPts val="400"/>
                </a:spcBef>
                <a:tabLst>
                  <a:tab pos="635000" algn="l"/>
                  <a:tab pos="1371600" algn="l"/>
                  <a:tab pos="2171700" algn="l"/>
                </a:tabLst>
                <a:defRPr sz="600">
                  <a:solidFill>
                    <a:srgbClr val="FFFFFF"/>
                  </a:solidFill>
                  <a:effectLst>
                    <a:outerShdw blurRad="38100" dist="38100" dir="2700000" rotWithShape="0">
                      <a:srgbClr val="000000"/>
                    </a:outerShdw>
                  </a:effectLst>
                  <a:latin typeface="+mn-lt"/>
                  <a:ea typeface="+mn-ea"/>
                  <a:cs typeface="+mn-cs"/>
                  <a:sym typeface="Arial"/>
                </a:defRPr>
              </a:pPr>
              <a:endParaRPr>
                <a:solidFill>
                  <a:srgbClr val="FFCC00"/>
                </a:solidFill>
              </a:endParaRPr>
            </a:p>
            <a:p>
              <a:pPr algn="ctr">
                <a:spcBef>
                  <a:spcPts val="400"/>
                </a:spcBef>
                <a:tabLst>
                  <a:tab pos="635000" algn="l"/>
                  <a:tab pos="1371600" algn="l"/>
                  <a:tab pos="2171700" algn="l"/>
                </a:tabLst>
                <a:defRPr sz="1600" b="0">
                  <a:solidFill>
                    <a:srgbClr val="FFFFFF"/>
                  </a:solidFill>
                  <a:effectLst>
                    <a:outerShdw blurRad="38100" dist="38100" dir="2700000" rotWithShape="0">
                      <a:srgbClr val="000000"/>
                    </a:outerShdw>
                  </a:effectLst>
                  <a:latin typeface="+mn-lt"/>
                  <a:ea typeface="+mn-ea"/>
                  <a:cs typeface="+mn-cs"/>
                  <a:sym typeface="Arial"/>
                </a:defRPr>
              </a:pPr>
              <a:r>
                <a:t>Because while ONE </a:t>
              </a:r>
              <a:r>
                <a:rPr>
                  <a:solidFill>
                    <a:srgbClr val="FF2600"/>
                  </a:solidFill>
                </a:rPr>
                <a:t>hot </a:t>
              </a:r>
              <a:r>
                <a:t>neutron causes ONE </a:t>
              </a:r>
              <a:r>
                <a:rPr baseline="29750"/>
                <a:t>238</a:t>
              </a:r>
              <a:r>
                <a:t>U atom to fission </a:t>
              </a:r>
            </a:p>
            <a:p>
              <a:pPr algn="ctr">
                <a:spcBef>
                  <a:spcPts val="400"/>
                </a:spcBef>
                <a:tabLst>
                  <a:tab pos="635000" algn="l"/>
                  <a:tab pos="1371600" algn="l"/>
                  <a:tab pos="21717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635000" algn="l"/>
                  <a:tab pos="1371600" algn="l"/>
                  <a:tab pos="21717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that neutron is captured and no replacement neutrons are generated</a:t>
              </a:r>
            </a:p>
          </p:txBody>
        </p:sp>
      </p:grpSp>
      <p:sp>
        <p:nvSpPr>
          <p:cNvPr id="205" name="Rectangle 3"/>
          <p:cNvSpPr txBox="1"/>
          <p:nvPr/>
        </p:nvSpPr>
        <p:spPr>
          <a:xfrm>
            <a:off x="285956" y="4424850"/>
            <a:ext cx="8915401" cy="2133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635000" algn="l"/>
                <a:tab pos="1371600" algn="l"/>
                <a:tab pos="217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Which helps explain why </a:t>
            </a:r>
            <a:r>
              <a:rPr b="1" baseline="29882">
                <a:solidFill>
                  <a:srgbClr val="FBC901"/>
                </a:solidFill>
              </a:rPr>
              <a:t>238</a:t>
            </a:r>
            <a:r>
              <a:rPr b="1">
                <a:solidFill>
                  <a:srgbClr val="FBC901"/>
                </a:solidFill>
              </a:rPr>
              <a:t>U </a:t>
            </a:r>
            <a:r>
              <a:t>survives as Uranium's most abundant isotope</a:t>
            </a:r>
          </a:p>
          <a:p>
            <a:pPr>
              <a:spcBef>
                <a:spcPts val="400"/>
              </a:spcBef>
              <a:tabLst>
                <a:tab pos="635000" algn="l"/>
                <a:tab pos="13716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635000" algn="l"/>
                <a:tab pos="1371600" algn="l"/>
                <a:tab pos="217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But it doesn't explain high historical interest in </a:t>
            </a:r>
            <a:r>
              <a:rPr b="1" baseline="29882">
                <a:solidFill>
                  <a:srgbClr val="FBC901"/>
                </a:solidFill>
              </a:rPr>
              <a:t>238</a:t>
            </a:r>
            <a:r>
              <a:rPr b="1">
                <a:solidFill>
                  <a:srgbClr val="FBC901"/>
                </a:solidFill>
              </a:rPr>
              <a:t>U's</a:t>
            </a:r>
            <a:r>
              <a:t> dead-end radioactive decay</a:t>
            </a:r>
          </a:p>
          <a:p>
            <a:pPr>
              <a:spcBef>
                <a:spcPts val="400"/>
              </a:spcBef>
              <a:tabLst>
                <a:tab pos="635000" algn="l"/>
                <a:tab pos="1371600" algn="l"/>
                <a:tab pos="21717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635000" algn="l"/>
                <a:tab pos="1371600" algn="l"/>
                <a:tab pos="217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THAT interest focused instead on one of  </a:t>
            </a:r>
            <a:r>
              <a:rPr b="1" baseline="29882">
                <a:solidFill>
                  <a:srgbClr val="FBC901"/>
                </a:solidFill>
              </a:rPr>
              <a:t>238</a:t>
            </a:r>
            <a:r>
              <a:rPr b="1">
                <a:solidFill>
                  <a:srgbClr val="FBC901"/>
                </a:solidFill>
              </a:rPr>
              <a:t>U</a:t>
            </a:r>
            <a:r>
              <a:t>'s nuclear fission products: </a:t>
            </a:r>
          </a:p>
          <a:p>
            <a:pPr>
              <a:spcBef>
                <a:spcPts val="400"/>
              </a:spcBef>
              <a:tabLst>
                <a:tab pos="635000" algn="l"/>
                <a:tab pos="1371600" algn="l"/>
                <a:tab pos="21717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635000" algn="l"/>
                <a:tab pos="1371600" algn="l"/>
                <a:tab pos="2171700" algn="l"/>
              </a:tabLst>
              <a:defRPr sz="1700" b="0">
                <a:solidFill>
                  <a:srgbClr val="FF6600"/>
                </a:solidFill>
                <a:effectLst>
                  <a:outerShdw blurRad="38100" dist="38100" dir="2700000" rotWithShape="0">
                    <a:srgbClr val="000000"/>
                  </a:outerShdw>
                </a:effectLst>
                <a:latin typeface="+mn-lt"/>
                <a:ea typeface="+mn-ea"/>
                <a:cs typeface="+mn-cs"/>
                <a:sym typeface="Arial"/>
              </a:defRPr>
            </a:pPr>
            <a:r>
              <a:t>Plutonium 239 - Which produced the world's FIRST nuclear bomb explosion</a:t>
            </a:r>
          </a:p>
          <a:p>
            <a:pPr algn="ctr">
              <a:spcBef>
                <a:spcPts val="400"/>
              </a:spcBef>
              <a:tabLst>
                <a:tab pos="635000" algn="l"/>
                <a:tab pos="1371600" algn="l"/>
                <a:tab pos="2171700" algn="l"/>
              </a:tabLst>
              <a:defRPr sz="1700" b="0">
                <a:solidFill>
                  <a:srgbClr val="FF6600"/>
                </a:solidFill>
                <a:effectLst>
                  <a:outerShdw blurRad="38100" dist="38100" dir="2700000" rotWithShape="0">
                    <a:srgbClr val="000000"/>
                  </a:outerShdw>
                </a:effectLst>
                <a:latin typeface="+mn-lt"/>
                <a:ea typeface="+mn-ea"/>
                <a:cs typeface="+mn-cs"/>
                <a:sym typeface="Arial"/>
              </a:defRPr>
            </a:pPr>
            <a:r>
              <a:t>at the 16 July 1945 "Trinity" test in Alamogordo New Mexico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ctangle 5"/>
          <p:cNvSpPr txBox="1"/>
          <p:nvPr/>
        </p:nvSpPr>
        <p:spPr>
          <a:xfrm>
            <a:off x="304800" y="6304820"/>
            <a:ext cx="8534400" cy="492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 1) "eV" = (charge on 1 proton or electron) x (1 Volt) = 1.6 x10 </a:t>
            </a:r>
            <a:r>
              <a:rPr baseline="31999"/>
              <a:t>-19</a:t>
            </a:r>
            <a:r>
              <a:t> Coulomb - Volts = 1.6 x10 </a:t>
            </a:r>
            <a:r>
              <a:rPr baseline="31999"/>
              <a:t>-19</a:t>
            </a:r>
            <a:r>
              <a:t> Joules of energy</a:t>
            </a:r>
          </a:p>
          <a:p>
            <a:pPr algn="ctr">
              <a:defRPr sz="3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http://www.world-nuclear.org/information-library/nuclear-fuel-cycle/introduction/physics-of-nuclear-energy.aspx</a:t>
            </a:r>
          </a:p>
        </p:txBody>
      </p:sp>
      <p:sp>
        <p:nvSpPr>
          <p:cNvPr id="208" name="Rectangle 3"/>
          <p:cNvSpPr txBox="1">
            <a:spLocks noGrp="1"/>
          </p:cNvSpPr>
          <p:nvPr>
            <p:ph type="body" idx="1"/>
          </p:nvPr>
        </p:nvSpPr>
        <p:spPr>
          <a:xfrm>
            <a:off x="228600" y="688723"/>
            <a:ext cx="8763000" cy="2992525"/>
          </a:xfrm>
          <a:prstGeom prst="rect">
            <a:avLst/>
          </a:prstGeom>
        </p:spPr>
        <p:txBody>
          <a:bodyPr/>
          <a:lstStyle/>
          <a:p>
            <a:r>
              <a:rPr lang="en-US" sz="1600" dirty="0">
                <a:solidFill>
                  <a:srgbClr val="FFFFFF"/>
                </a:solidFill>
                <a:effectLst/>
                <a:latin typeface="Arial" panose="020B0604020202020204" pitchFamily="34" charset="0"/>
              </a:rPr>
              <a:t>Also called</a:t>
            </a:r>
            <a:r>
              <a:rPr lang="en-US" sz="1600" b="1" dirty="0">
                <a:solidFill>
                  <a:srgbClr val="F9BF0A"/>
                </a:solidFill>
                <a:effectLst/>
                <a:latin typeface="Arial" panose="020B0604020202020204" pitchFamily="34" charset="0"/>
              </a:rPr>
              <a:t> </a:t>
            </a:r>
            <a:r>
              <a:rPr lang="en-US" sz="1600" b="1" dirty="0">
                <a:solidFill>
                  <a:srgbClr val="15A3A3"/>
                </a:solidFill>
                <a:effectLst/>
                <a:latin typeface="Arial" panose="020B0604020202020204" pitchFamily="34" charset="0"/>
              </a:rPr>
              <a:t>"slow" </a:t>
            </a:r>
            <a:r>
              <a:rPr lang="en-US" sz="1600" dirty="0">
                <a:solidFill>
                  <a:srgbClr val="FFFFFF"/>
                </a:solidFill>
                <a:effectLst/>
                <a:latin typeface="Arial" panose="020B0604020202020204" pitchFamily="34" charset="0"/>
              </a:rPr>
              <a:t>or</a:t>
            </a:r>
            <a:r>
              <a:rPr lang="en-US" sz="1600" b="1" dirty="0">
                <a:solidFill>
                  <a:srgbClr val="15A3A3"/>
                </a:solidFill>
                <a:effectLst/>
                <a:latin typeface="Arial" panose="020B0604020202020204" pitchFamily="34" charset="0"/>
              </a:rPr>
              <a:t> "thermal"</a:t>
            </a:r>
            <a:r>
              <a:rPr lang="en-US" sz="1600" b="1" dirty="0">
                <a:solidFill>
                  <a:srgbClr val="FB0007"/>
                </a:solidFill>
                <a:effectLst/>
                <a:latin typeface="Arial" panose="020B0604020202020204" pitchFamily="34" charset="0"/>
              </a:rPr>
              <a:t> </a:t>
            </a:r>
            <a:r>
              <a:rPr lang="en-US" sz="1600" dirty="0">
                <a:solidFill>
                  <a:srgbClr val="FFFFFF"/>
                </a:solidFill>
                <a:effectLst/>
                <a:latin typeface="Arial" panose="020B0604020202020204" pitchFamily="34" charset="0"/>
              </a:rPr>
              <a:t>neutrons (which I will emphasize by using green text)</a:t>
            </a:r>
          </a:p>
          <a:p>
            <a:endParaRPr lang="en-US" sz="400" dirty="0">
              <a:solidFill>
                <a:srgbClr val="FFFFFF"/>
              </a:solidFill>
              <a:effectLst/>
              <a:latin typeface="Arial" panose="020B0604020202020204" pitchFamily="34" charset="0"/>
            </a:endParaRPr>
          </a:p>
          <a:p>
            <a:pPr>
              <a:tabLst>
                <a:tab pos="393700" algn="l"/>
              </a:tabLst>
            </a:pPr>
            <a:r>
              <a:rPr lang="en-US" sz="1600" dirty="0">
                <a:solidFill>
                  <a:srgbClr val="FFFFFF"/>
                </a:solidFill>
                <a:effectLst/>
                <a:latin typeface="Arial" panose="020B0604020202020204" pitchFamily="34" charset="0"/>
              </a:rPr>
              <a:t>	Its most likely fission decay path is:</a:t>
            </a:r>
          </a:p>
          <a:p>
            <a:pPr>
              <a:tabLst>
                <a:tab pos="342900" algn="l"/>
                <a:tab pos="749300" algn="l"/>
                <a:tab pos="1143000" algn="l"/>
                <a:tab pos="1549400" algn="l"/>
              </a:tabLst>
              <a:defRPr sz="600">
                <a:latin typeface="+mn-lt"/>
                <a:ea typeface="+mn-ea"/>
                <a:cs typeface="+mn-cs"/>
                <a:sym typeface="Arial"/>
              </a:defRPr>
            </a:pPr>
            <a:r>
              <a:rPr sz="100" dirty="0"/>
              <a:t>	</a:t>
            </a:r>
            <a:r>
              <a:rPr dirty="0"/>
              <a:t>				</a:t>
            </a:r>
          </a:p>
          <a:p>
            <a:pPr>
              <a:tabLst>
                <a:tab pos="342900" algn="l"/>
                <a:tab pos="749300" algn="l"/>
                <a:tab pos="1143000" algn="l"/>
                <a:tab pos="1549400" algn="l"/>
              </a:tabLst>
              <a:defRPr sz="1600">
                <a:latin typeface="+mn-lt"/>
                <a:ea typeface="+mn-ea"/>
                <a:cs typeface="+mn-cs"/>
                <a:sym typeface="Arial"/>
              </a:defRPr>
            </a:pPr>
            <a:r>
              <a:rPr dirty="0"/>
              <a:t>		</a:t>
            </a:r>
            <a:r>
              <a:rPr b="1" baseline="29750" dirty="0">
                <a:solidFill>
                  <a:srgbClr val="FBC901"/>
                </a:solidFill>
              </a:rPr>
              <a:t>235</a:t>
            </a:r>
            <a:r>
              <a:rPr b="1" dirty="0">
                <a:solidFill>
                  <a:srgbClr val="FBC901"/>
                </a:solidFill>
              </a:rPr>
              <a:t>U</a:t>
            </a:r>
            <a:r>
              <a:rPr dirty="0"/>
              <a:t> + </a:t>
            </a:r>
            <a:r>
              <a:rPr b="1" baseline="29750" dirty="0"/>
              <a:t>1</a:t>
            </a:r>
            <a:r>
              <a:rPr b="1" dirty="0"/>
              <a:t>n</a:t>
            </a:r>
            <a:r>
              <a:rPr b="1" dirty="0">
                <a:solidFill>
                  <a:srgbClr val="00B1B2"/>
                </a:solidFill>
              </a:rPr>
              <a:t> (slow/thermal)   </a:t>
            </a:r>
            <a:r>
              <a:rPr dirty="0"/>
              <a:t>→   </a:t>
            </a:r>
            <a:r>
              <a:rPr b="1" baseline="29750" dirty="0"/>
              <a:t>236</a:t>
            </a:r>
            <a:r>
              <a:rPr b="1" dirty="0"/>
              <a:t>U</a:t>
            </a:r>
            <a:r>
              <a:rPr dirty="0"/>
              <a:t>   →   </a:t>
            </a:r>
            <a:r>
              <a:rPr b="1" baseline="29750" dirty="0"/>
              <a:t>89</a:t>
            </a:r>
            <a:r>
              <a:rPr b="1" dirty="0"/>
              <a:t>Kr </a:t>
            </a:r>
            <a:r>
              <a:rPr dirty="0"/>
              <a:t>+</a:t>
            </a:r>
            <a:r>
              <a:rPr b="1" dirty="0"/>
              <a:t> </a:t>
            </a:r>
            <a:r>
              <a:rPr b="1" baseline="29750" dirty="0"/>
              <a:t>144</a:t>
            </a:r>
            <a:r>
              <a:rPr b="1" dirty="0"/>
              <a:t>Ba</a:t>
            </a:r>
            <a:r>
              <a:rPr dirty="0"/>
              <a:t> + </a:t>
            </a:r>
            <a:r>
              <a:rPr b="1" dirty="0">
                <a:solidFill>
                  <a:srgbClr val="FBC901"/>
                </a:solidFill>
              </a:rPr>
              <a:t>2</a:t>
            </a:r>
            <a:r>
              <a:rPr dirty="0"/>
              <a:t> </a:t>
            </a:r>
            <a:r>
              <a:rPr b="1" baseline="29750" dirty="0"/>
              <a:t>1</a:t>
            </a:r>
            <a:r>
              <a:rPr b="1" dirty="0"/>
              <a:t>n</a:t>
            </a:r>
            <a:r>
              <a:rPr dirty="0"/>
              <a:t> </a:t>
            </a:r>
            <a:r>
              <a:rPr b="1" dirty="0">
                <a:solidFill>
                  <a:srgbClr val="FF2600"/>
                </a:solidFill>
              </a:rPr>
              <a:t>(hot/fast)</a:t>
            </a:r>
            <a:r>
              <a:rPr b="1" dirty="0"/>
              <a:t> </a:t>
            </a:r>
            <a:r>
              <a:rPr dirty="0"/>
              <a:t>+ 200 MeV </a:t>
            </a:r>
            <a:r>
              <a:rPr baseline="31999" dirty="0"/>
              <a:t>1</a:t>
            </a:r>
          </a:p>
          <a:p>
            <a:pPr>
              <a:tabLst>
                <a:tab pos="342900" algn="l"/>
                <a:tab pos="749300" algn="l"/>
                <a:tab pos="1143000" algn="l"/>
                <a:tab pos="1549400" algn="l"/>
              </a:tabLst>
              <a:defRPr sz="600">
                <a:latin typeface="+mn-lt"/>
                <a:ea typeface="+mn-ea"/>
                <a:cs typeface="+mn-cs"/>
                <a:sym typeface="Arial"/>
              </a:defRPr>
            </a:pPr>
            <a:endParaRPr baseline="31999" dirty="0"/>
          </a:p>
          <a:p>
            <a:pPr>
              <a:tabLst>
                <a:tab pos="342900" algn="l"/>
                <a:tab pos="749300" algn="l"/>
                <a:tab pos="1143000" algn="l"/>
                <a:tab pos="1549400" algn="l"/>
              </a:tabLst>
              <a:defRPr sz="1600">
                <a:latin typeface="+mn-lt"/>
                <a:ea typeface="+mn-ea"/>
                <a:cs typeface="+mn-cs"/>
                <a:sym typeface="Arial"/>
              </a:defRPr>
            </a:pPr>
            <a:r>
              <a:rPr dirty="0"/>
              <a:t>	But it has many other possible but less likely decay paths, including: </a:t>
            </a:r>
            <a:r>
              <a:rPr baseline="31999" dirty="0"/>
              <a:t>2</a:t>
            </a:r>
            <a:endParaRPr baseline="29750" dirty="0"/>
          </a:p>
          <a:p>
            <a:pPr>
              <a:tabLst>
                <a:tab pos="342900" algn="l"/>
                <a:tab pos="749300" algn="l"/>
                <a:tab pos="1143000" algn="l"/>
                <a:tab pos="1549400" algn="l"/>
              </a:tabLst>
              <a:defRPr sz="600">
                <a:latin typeface="+mn-lt"/>
                <a:ea typeface="+mn-ea"/>
                <a:cs typeface="+mn-cs"/>
                <a:sym typeface="Arial"/>
              </a:defRPr>
            </a:pPr>
            <a:r>
              <a:rPr dirty="0"/>
              <a:t>	</a:t>
            </a:r>
          </a:p>
          <a:p>
            <a:pPr>
              <a:tabLst>
                <a:tab pos="342900" algn="l"/>
                <a:tab pos="749300" algn="l"/>
                <a:tab pos="1143000" algn="l"/>
                <a:tab pos="1549400" algn="l"/>
              </a:tabLst>
              <a:defRPr sz="1600" baseline="29750">
                <a:latin typeface="+mn-lt"/>
                <a:ea typeface="+mn-ea"/>
                <a:cs typeface="+mn-cs"/>
                <a:sym typeface="Arial"/>
              </a:defRPr>
            </a:pPr>
            <a:r>
              <a:rPr dirty="0"/>
              <a:t>		</a:t>
            </a:r>
            <a:r>
              <a:rPr b="1" dirty="0">
                <a:solidFill>
                  <a:srgbClr val="FBC901"/>
                </a:solidFill>
              </a:rPr>
              <a:t>235</a:t>
            </a:r>
            <a:r>
              <a:rPr b="1" baseline="0" dirty="0">
                <a:solidFill>
                  <a:srgbClr val="FBC901"/>
                </a:solidFill>
              </a:rPr>
              <a:t>U</a:t>
            </a:r>
            <a:r>
              <a:rPr baseline="0" dirty="0"/>
              <a:t> + </a:t>
            </a:r>
            <a:r>
              <a:rPr b="1" dirty="0"/>
              <a:t>1</a:t>
            </a:r>
            <a:r>
              <a:rPr b="1" baseline="0" dirty="0"/>
              <a:t>n</a:t>
            </a:r>
            <a:r>
              <a:rPr b="1" baseline="0" dirty="0">
                <a:solidFill>
                  <a:srgbClr val="00B1B2"/>
                </a:solidFill>
              </a:rPr>
              <a:t> (slow/thermal)    </a:t>
            </a:r>
            <a:r>
              <a:rPr baseline="0" dirty="0"/>
              <a:t>→  </a:t>
            </a:r>
            <a:r>
              <a:rPr b="1" dirty="0"/>
              <a:t>236</a:t>
            </a:r>
            <a:r>
              <a:rPr b="1" baseline="0" dirty="0"/>
              <a:t>U</a:t>
            </a:r>
            <a:r>
              <a:rPr baseline="0" dirty="0"/>
              <a:t>    →   </a:t>
            </a:r>
            <a:r>
              <a:rPr b="1" dirty="0"/>
              <a:t>92</a:t>
            </a:r>
            <a:r>
              <a:rPr b="1" baseline="0" dirty="0"/>
              <a:t>Kr</a:t>
            </a:r>
            <a:r>
              <a:rPr baseline="0" dirty="0"/>
              <a:t> + </a:t>
            </a:r>
            <a:r>
              <a:rPr b="1" dirty="0"/>
              <a:t>141</a:t>
            </a:r>
            <a:r>
              <a:rPr b="1" baseline="0" dirty="0"/>
              <a:t>Ba</a:t>
            </a:r>
            <a:r>
              <a:rPr baseline="0" dirty="0"/>
              <a:t> + </a:t>
            </a:r>
            <a:r>
              <a:rPr b="1" baseline="0" dirty="0">
                <a:solidFill>
                  <a:srgbClr val="FBC901"/>
                </a:solidFill>
              </a:rPr>
              <a:t>3</a:t>
            </a:r>
            <a:r>
              <a:rPr baseline="0" dirty="0"/>
              <a:t> </a:t>
            </a:r>
            <a:r>
              <a:rPr b="1" dirty="0"/>
              <a:t>1</a:t>
            </a:r>
            <a:r>
              <a:rPr b="1" baseline="-2249" dirty="0"/>
              <a:t>n</a:t>
            </a:r>
            <a:r>
              <a:rPr baseline="-2249" dirty="0"/>
              <a:t> </a:t>
            </a:r>
            <a:r>
              <a:rPr b="1" baseline="-2249" dirty="0">
                <a:solidFill>
                  <a:srgbClr val="FF2600"/>
                </a:solidFill>
              </a:rPr>
              <a:t>(hot/fast)</a:t>
            </a:r>
            <a:r>
              <a:rPr baseline="0" dirty="0"/>
              <a:t> + 170 MeV</a:t>
            </a:r>
          </a:p>
          <a:p>
            <a:pPr>
              <a:tabLst>
                <a:tab pos="342900" algn="l"/>
                <a:tab pos="749300" algn="l"/>
                <a:tab pos="1143000" algn="l"/>
                <a:tab pos="1549400" algn="l"/>
              </a:tabLst>
              <a:defRPr sz="600">
                <a:latin typeface="+mn-lt"/>
                <a:ea typeface="+mn-ea"/>
                <a:cs typeface="+mn-cs"/>
                <a:sym typeface="Arial"/>
              </a:defRPr>
            </a:pPr>
            <a:endParaRPr baseline="0" dirty="0"/>
          </a:p>
          <a:p>
            <a:pPr>
              <a:tabLst>
                <a:tab pos="342900" algn="l"/>
                <a:tab pos="749300" algn="l"/>
                <a:tab pos="1143000" algn="l"/>
                <a:tab pos="1549400" algn="l"/>
              </a:tabLst>
              <a:defRPr sz="1600" baseline="29750">
                <a:latin typeface="+mn-lt"/>
                <a:ea typeface="+mn-ea"/>
                <a:cs typeface="+mn-cs"/>
                <a:sym typeface="Arial"/>
              </a:defRPr>
            </a:pPr>
            <a:r>
              <a:rPr dirty="0"/>
              <a:t>		</a:t>
            </a:r>
            <a:r>
              <a:rPr b="1" dirty="0">
                <a:solidFill>
                  <a:srgbClr val="FBC901"/>
                </a:solidFill>
              </a:rPr>
              <a:t>235</a:t>
            </a:r>
            <a:r>
              <a:rPr b="1" baseline="0" dirty="0">
                <a:solidFill>
                  <a:srgbClr val="FBC901"/>
                </a:solidFill>
              </a:rPr>
              <a:t>U</a:t>
            </a:r>
            <a:r>
              <a:rPr baseline="0" dirty="0"/>
              <a:t> + </a:t>
            </a:r>
            <a:r>
              <a:rPr b="1" dirty="0"/>
              <a:t>1</a:t>
            </a:r>
            <a:r>
              <a:rPr b="1" baseline="0" dirty="0"/>
              <a:t>n</a:t>
            </a:r>
            <a:r>
              <a:rPr b="1" baseline="0" dirty="0">
                <a:solidFill>
                  <a:srgbClr val="00B1B2"/>
                </a:solidFill>
              </a:rPr>
              <a:t> (slow/thermal)   </a:t>
            </a:r>
            <a:r>
              <a:rPr baseline="0" dirty="0"/>
              <a:t>→  </a:t>
            </a:r>
            <a:r>
              <a:rPr b="1" dirty="0"/>
              <a:t>236</a:t>
            </a:r>
            <a:r>
              <a:rPr b="1" baseline="0" dirty="0"/>
              <a:t>U</a:t>
            </a:r>
            <a:r>
              <a:rPr baseline="0" dirty="0"/>
              <a:t>     →   </a:t>
            </a:r>
            <a:r>
              <a:rPr b="1" dirty="0"/>
              <a:t>94</a:t>
            </a:r>
            <a:r>
              <a:rPr b="1" baseline="0" dirty="0"/>
              <a:t>Zr</a:t>
            </a:r>
            <a:r>
              <a:rPr baseline="0" dirty="0"/>
              <a:t> + </a:t>
            </a:r>
            <a:r>
              <a:rPr b="1" dirty="0"/>
              <a:t>139</a:t>
            </a:r>
            <a:r>
              <a:rPr b="1" baseline="0" dirty="0"/>
              <a:t>Te</a:t>
            </a:r>
            <a:r>
              <a:rPr baseline="0" dirty="0"/>
              <a:t> + </a:t>
            </a:r>
            <a:r>
              <a:rPr b="1" baseline="0" dirty="0">
                <a:solidFill>
                  <a:srgbClr val="FBC901"/>
                </a:solidFill>
              </a:rPr>
              <a:t>3</a:t>
            </a:r>
            <a:r>
              <a:rPr baseline="0" dirty="0"/>
              <a:t> </a:t>
            </a:r>
            <a:r>
              <a:rPr b="1" dirty="0"/>
              <a:t>1</a:t>
            </a:r>
            <a:r>
              <a:rPr b="1" baseline="-2249" dirty="0"/>
              <a:t>n</a:t>
            </a:r>
            <a:r>
              <a:rPr baseline="-2249" dirty="0"/>
              <a:t> </a:t>
            </a:r>
            <a:r>
              <a:rPr b="1" baseline="-2249" dirty="0">
                <a:solidFill>
                  <a:srgbClr val="FF2600"/>
                </a:solidFill>
              </a:rPr>
              <a:t>(hot/fast)</a:t>
            </a:r>
            <a:r>
              <a:rPr baseline="0" dirty="0"/>
              <a:t> + 197 MeV	</a:t>
            </a:r>
          </a:p>
          <a:p>
            <a:pPr>
              <a:tabLst>
                <a:tab pos="342900" algn="l"/>
                <a:tab pos="749300" algn="l"/>
                <a:tab pos="1143000" algn="l"/>
                <a:tab pos="1549400" algn="l"/>
              </a:tabLst>
              <a:defRPr sz="1600" baseline="29750">
                <a:latin typeface="+mn-lt"/>
                <a:ea typeface="+mn-ea"/>
                <a:cs typeface="+mn-cs"/>
                <a:sym typeface="Arial"/>
              </a:defRPr>
            </a:pPr>
            <a:r>
              <a:rPr sz="100" baseline="0" dirty="0"/>
              <a:t>	</a:t>
            </a:r>
            <a:r>
              <a:rPr sz="400" baseline="0" dirty="0"/>
              <a:t>		</a:t>
            </a:r>
            <a:endParaRPr sz="400" baseline="28400" dirty="0"/>
          </a:p>
          <a:p>
            <a:pPr>
              <a:tabLst>
                <a:tab pos="342900" algn="l"/>
                <a:tab pos="749300" algn="l"/>
                <a:tab pos="1143000" algn="l"/>
                <a:tab pos="1549400" algn="l"/>
              </a:tabLst>
              <a:defRPr sz="1600">
                <a:latin typeface="+mn-lt"/>
                <a:ea typeface="+mn-ea"/>
                <a:cs typeface="+mn-cs"/>
                <a:sym typeface="Arial"/>
              </a:defRPr>
            </a:pPr>
            <a:r>
              <a:rPr dirty="0"/>
              <a:t>The weighted average of all paths =&gt; </a:t>
            </a:r>
            <a:r>
              <a:rPr b="1" baseline="29750" dirty="0">
                <a:solidFill>
                  <a:srgbClr val="FBC901"/>
                </a:solidFill>
              </a:rPr>
              <a:t>235</a:t>
            </a:r>
            <a:r>
              <a:rPr b="1" dirty="0">
                <a:solidFill>
                  <a:srgbClr val="FBC901"/>
                </a:solidFill>
              </a:rPr>
              <a:t>U fission produces ~ 2.4 </a:t>
            </a:r>
            <a:r>
              <a:rPr b="1" dirty="0">
                <a:solidFill>
                  <a:srgbClr val="FF2600"/>
                </a:solidFill>
              </a:rPr>
              <a:t>(hot/fast) </a:t>
            </a:r>
            <a:r>
              <a:rPr b="1" dirty="0"/>
              <a:t>neutrons</a:t>
            </a:r>
          </a:p>
        </p:txBody>
      </p:sp>
      <p:sp>
        <p:nvSpPr>
          <p:cNvPr id="209" name="Rectangle 2"/>
          <p:cNvSpPr txBox="1"/>
          <p:nvPr/>
        </p:nvSpPr>
        <p:spPr>
          <a:xfrm>
            <a:off x="-38410" y="60319"/>
            <a:ext cx="9297020" cy="509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sz="1900" b="0" i="1">
                <a:solidFill>
                  <a:srgbClr val="E5FFFF"/>
                </a:solidFill>
                <a:effectLst>
                  <a:outerShdw blurRad="38100" dist="38100" dir="2700000" rotWithShape="0">
                    <a:srgbClr val="000000"/>
                  </a:outerShdw>
                </a:effectLst>
                <a:latin typeface="+mn-lt"/>
                <a:ea typeface="+mn-ea"/>
                <a:cs typeface="+mn-cs"/>
                <a:sym typeface="Arial"/>
              </a:defRPr>
            </a:pPr>
            <a:r>
              <a:rPr b="1" baseline="30105">
                <a:solidFill>
                  <a:srgbClr val="FBC901"/>
                </a:solidFill>
              </a:rPr>
              <a:t>235</a:t>
            </a:r>
            <a:r>
              <a:rPr b="1">
                <a:solidFill>
                  <a:srgbClr val="FBC901"/>
                </a:solidFill>
              </a:rPr>
              <a:t>U</a:t>
            </a:r>
            <a:r>
              <a:t> decay is most strongly accelerated by collisions with </a:t>
            </a:r>
            <a:r>
              <a:rPr b="1">
                <a:solidFill>
                  <a:srgbClr val="4EAEB0"/>
                </a:solidFill>
              </a:rPr>
              <a:t>LOW</a:t>
            </a:r>
            <a:r>
              <a:t> energy neutrons:</a:t>
            </a:r>
          </a:p>
        </p:txBody>
      </p:sp>
      <p:grpSp>
        <p:nvGrpSpPr>
          <p:cNvPr id="212" name="Group"/>
          <p:cNvGrpSpPr/>
          <p:nvPr/>
        </p:nvGrpSpPr>
        <p:grpSpPr>
          <a:xfrm>
            <a:off x="155819" y="3799922"/>
            <a:ext cx="8819034" cy="1845491"/>
            <a:chOff x="-34680" y="0"/>
            <a:chExt cx="8819032" cy="1845490"/>
          </a:xfrm>
        </p:grpSpPr>
        <p:sp>
          <p:nvSpPr>
            <p:cNvPr id="210" name="Rectangle"/>
            <p:cNvSpPr/>
            <p:nvPr/>
          </p:nvSpPr>
          <p:spPr>
            <a:xfrm>
              <a:off x="54847" y="0"/>
              <a:ext cx="8729506" cy="1845491"/>
            </a:xfrm>
            <a:prstGeom prst="rect">
              <a:avLst/>
            </a:prstGeom>
            <a:noFill/>
            <a:ln w="38100" cap="flat">
              <a:solidFill>
                <a:srgbClr val="FFFFFF"/>
              </a:solidFill>
              <a:prstDash val="solid"/>
              <a:round/>
            </a:ln>
            <a:effectLst/>
          </p:spPr>
          <p:txBody>
            <a:bodyPr wrap="square" lIns="45719" tIns="45719" rIns="45719" bIns="45719" numCol="1" anchor="t">
              <a:noAutofit/>
            </a:bodyPr>
            <a:lstStyle/>
            <a:p>
              <a:endParaRPr/>
            </a:p>
          </p:txBody>
        </p:sp>
        <p:sp>
          <p:nvSpPr>
            <p:cNvPr id="211" name="Rectangle 3"/>
            <p:cNvSpPr txBox="1"/>
            <p:nvPr/>
          </p:nvSpPr>
          <p:spPr>
            <a:xfrm>
              <a:off x="-34681" y="85850"/>
              <a:ext cx="8763001" cy="16737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342900" algn="l"/>
                  <a:tab pos="749300" algn="l"/>
                  <a:tab pos="1143000" algn="l"/>
                  <a:tab pos="1549400" algn="l"/>
                </a:tabLst>
                <a:defRPr sz="2000" b="0">
                  <a:solidFill>
                    <a:srgbClr val="FFFFFF"/>
                  </a:solidFill>
                  <a:effectLst>
                    <a:outerShdw blurRad="38100" dist="38100" dir="2700000" rotWithShape="0">
                      <a:srgbClr val="000000"/>
                    </a:outerShdw>
                  </a:effectLst>
                  <a:latin typeface="+mn-lt"/>
                  <a:ea typeface="+mn-ea"/>
                  <a:cs typeface="+mn-cs"/>
                  <a:sym typeface="Arial"/>
                </a:defRPr>
              </a:pPr>
              <a:r>
                <a:rPr sz="1600" dirty="0"/>
                <a:t>Incoming neutrons DO stimulate </a:t>
              </a:r>
              <a:r>
                <a:rPr sz="1700" b="1" baseline="31999" dirty="0">
                  <a:solidFill>
                    <a:srgbClr val="FBC901"/>
                  </a:solidFill>
                </a:rPr>
                <a:t>235</a:t>
              </a:r>
              <a:r>
                <a:rPr sz="1700" b="1" dirty="0">
                  <a:solidFill>
                    <a:srgbClr val="FBC901"/>
                  </a:solidFill>
                </a:rPr>
                <a:t>U </a:t>
              </a:r>
              <a:r>
                <a:rPr sz="1600" dirty="0"/>
                <a:t>fission, liberating larger numbers of outgoing neutrons</a:t>
              </a:r>
            </a:p>
            <a:p>
              <a:pPr algn="ct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r>
                <a:rPr dirty="0"/>
                <a:t> </a:t>
              </a:r>
            </a:p>
            <a:p>
              <a:pPr algn="ctr">
                <a:spcBef>
                  <a:spcPts val="400"/>
                </a:spcBef>
                <a:tabLst>
                  <a:tab pos="342900" algn="l"/>
                  <a:tab pos="749300" algn="l"/>
                  <a:tab pos="1143000" algn="l"/>
                  <a:tab pos="1549400" algn="l"/>
                </a:tabLst>
                <a:defRPr sz="2000" b="0">
                  <a:solidFill>
                    <a:srgbClr val="FBC901"/>
                  </a:solidFill>
                  <a:effectLst>
                    <a:outerShdw blurRad="38100" dist="38100" dir="2700000" rotWithShape="0">
                      <a:srgbClr val="000000"/>
                    </a:outerShdw>
                  </a:effectLst>
                  <a:latin typeface="+mn-lt"/>
                  <a:ea typeface="+mn-ea"/>
                  <a:cs typeface="+mn-cs"/>
                  <a:sym typeface="Arial"/>
                </a:defRPr>
              </a:pPr>
              <a:r>
                <a:rPr sz="1600" dirty="0"/>
                <a:t>But this does NOT readily grow into a nuclear chain reaction</a:t>
              </a:r>
            </a:p>
            <a:p>
              <a:pPr algn="ct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sz="400" dirty="0"/>
            </a:p>
            <a:p>
              <a:pPr algn="ctr">
                <a:spcBef>
                  <a:spcPts val="400"/>
                </a:spcBef>
                <a:tabLst>
                  <a:tab pos="342900" algn="l"/>
                  <a:tab pos="749300" algn="l"/>
                  <a:tab pos="1143000" algn="l"/>
                  <a:tab pos="1549400" algn="l"/>
                </a:tabLst>
                <a:defRPr sz="2000" b="0">
                  <a:solidFill>
                    <a:srgbClr val="FFFFFF"/>
                  </a:solidFill>
                  <a:effectLst>
                    <a:outerShdw blurRad="38100" dist="38100" dir="2700000" rotWithShape="0">
                      <a:srgbClr val="000000"/>
                    </a:outerShdw>
                  </a:effectLst>
                  <a:latin typeface="+mn-lt"/>
                  <a:ea typeface="+mn-ea"/>
                  <a:cs typeface="+mn-cs"/>
                  <a:sym typeface="Arial"/>
                </a:defRPr>
              </a:pPr>
              <a:r>
                <a:rPr sz="1600" dirty="0"/>
                <a:t>Because the liberated </a:t>
              </a:r>
              <a:r>
                <a:rPr sz="1600" dirty="0">
                  <a:solidFill>
                    <a:srgbClr val="FF2600"/>
                  </a:solidFill>
                </a:rPr>
                <a:t>hot </a:t>
              </a:r>
              <a:r>
                <a:rPr sz="1600" dirty="0"/>
                <a:t>neutrons only weakly stimulate fission of other </a:t>
              </a:r>
              <a:r>
                <a:rPr sz="1700" b="1" baseline="31999" dirty="0">
                  <a:solidFill>
                    <a:srgbClr val="FBC901"/>
                  </a:solidFill>
                </a:rPr>
                <a:t>235</a:t>
              </a:r>
              <a:r>
                <a:rPr sz="1700" b="1" dirty="0">
                  <a:solidFill>
                    <a:srgbClr val="FBC901"/>
                  </a:solidFill>
                </a:rPr>
                <a:t>U </a:t>
              </a:r>
              <a:r>
                <a:rPr sz="1600" dirty="0"/>
                <a:t>atoms </a:t>
              </a:r>
            </a:p>
            <a:p>
              <a:pPr algn="ct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sz="500" dirty="0"/>
            </a:p>
            <a:p>
              <a:pPr algn="ctr">
                <a:spcBef>
                  <a:spcPts val="400"/>
                </a:spcBef>
                <a:tabLst>
                  <a:tab pos="342900" algn="l"/>
                  <a:tab pos="749300" algn="l"/>
                  <a:tab pos="1143000" algn="l"/>
                  <a:tab pos="1549400" algn="l"/>
                </a:tabLst>
                <a:defRPr sz="2000" b="0">
                  <a:solidFill>
                    <a:srgbClr val="FFFFFF"/>
                  </a:solidFill>
                  <a:effectLst>
                    <a:outerShdw blurRad="38100" dist="38100" dir="2700000" rotWithShape="0">
                      <a:srgbClr val="000000"/>
                    </a:outerShdw>
                  </a:effectLst>
                  <a:latin typeface="+mn-lt"/>
                  <a:ea typeface="+mn-ea"/>
                  <a:cs typeface="+mn-cs"/>
                  <a:sym typeface="Arial"/>
                </a:defRPr>
              </a:pPr>
              <a:r>
                <a:rPr sz="1600" dirty="0"/>
                <a:t>(which, instead, interact strongly with only </a:t>
              </a:r>
              <a:r>
                <a:rPr sz="1600" dirty="0">
                  <a:solidFill>
                    <a:srgbClr val="2BAD81"/>
                  </a:solidFill>
                </a:rPr>
                <a:t>slow </a:t>
              </a:r>
              <a:r>
                <a:rPr sz="1600" dirty="0"/>
                <a:t>neutrons)</a:t>
              </a:r>
            </a:p>
          </p:txBody>
        </p:sp>
      </p:grpSp>
      <p:sp>
        <p:nvSpPr>
          <p:cNvPr id="213" name="Rectangle 3"/>
          <p:cNvSpPr txBox="1"/>
          <p:nvPr/>
        </p:nvSpPr>
        <p:spPr>
          <a:xfrm>
            <a:off x="190500" y="5815811"/>
            <a:ext cx="8763000" cy="383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tabLst>
                <a:tab pos="342900" algn="l"/>
                <a:tab pos="749300" algn="l"/>
                <a:tab pos="1143000" algn="l"/>
                <a:tab pos="1549400" algn="l"/>
              </a:tabLst>
              <a:defRPr sz="1600" b="0">
                <a:solidFill>
                  <a:srgbClr val="FF6600"/>
                </a:solidFill>
                <a:effectLst>
                  <a:outerShdw blurRad="38100" dist="38100" dir="2700000" rotWithShape="0">
                    <a:srgbClr val="000000"/>
                  </a:outerShdw>
                </a:effectLst>
                <a:latin typeface="+mn-lt"/>
                <a:ea typeface="+mn-ea"/>
                <a:cs typeface="+mn-cs"/>
                <a:sym typeface="Arial"/>
              </a:defRPr>
            </a:lvl1pPr>
          </a:lstStyle>
          <a:p>
            <a:r>
              <a:t>As circumvented in the Hiroshima Uranium Nuclear Bomb by means I'll discuss later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3"/>
          <p:cNvSpPr txBox="1">
            <a:spLocks noGrp="1"/>
          </p:cNvSpPr>
          <p:nvPr>
            <p:ph type="body" sz="quarter" idx="1"/>
          </p:nvPr>
        </p:nvSpPr>
        <p:spPr>
          <a:xfrm>
            <a:off x="353065" y="850900"/>
            <a:ext cx="8686801" cy="874045"/>
          </a:xfrm>
          <a:prstGeom prst="rect">
            <a:avLst/>
          </a:prstGeom>
        </p:spPr>
        <p:txBody>
          <a:bodyPr/>
          <a:lstStyle/>
          <a:p>
            <a:pPr>
              <a:spcBef>
                <a:spcPts val="500"/>
              </a:spcBef>
              <a:defRPr sz="1800" b="1" baseline="29333">
                <a:solidFill>
                  <a:srgbClr val="FFCC00"/>
                </a:solidFill>
                <a:latin typeface="+mn-lt"/>
                <a:ea typeface="+mn-ea"/>
                <a:cs typeface="+mn-cs"/>
                <a:sym typeface="Arial"/>
              </a:defRPr>
            </a:pPr>
            <a:r>
              <a:t>238</a:t>
            </a:r>
            <a:r>
              <a:rPr baseline="0"/>
              <a:t>U:	</a:t>
            </a:r>
            <a:r>
              <a:rPr baseline="0">
                <a:solidFill>
                  <a:srgbClr val="00B1B2"/>
                </a:solidFill>
              </a:rPr>
              <a:t>Slow incoming </a:t>
            </a:r>
            <a:r>
              <a:rPr baseline="0">
                <a:solidFill>
                  <a:srgbClr val="FFFFFF"/>
                </a:solidFill>
              </a:rPr>
              <a:t>neutron:</a:t>
            </a:r>
            <a:r>
              <a:rPr b="0" baseline="0">
                <a:solidFill>
                  <a:srgbClr val="FFFFFF"/>
                </a:solidFill>
              </a:rPr>
              <a:t>		</a:t>
            </a:r>
            <a:r>
              <a:rPr baseline="0">
                <a:solidFill>
                  <a:srgbClr val="FF0000"/>
                </a:solidFill>
              </a:rPr>
              <a:t>Fast incoming </a:t>
            </a:r>
            <a:r>
              <a:rPr baseline="0">
                <a:solidFill>
                  <a:srgbClr val="FFFFFF"/>
                </a:solidFill>
              </a:rPr>
              <a:t>neutron:</a:t>
            </a:r>
            <a:endParaRPr baseline="0">
              <a:solidFill>
                <a:srgbClr val="FF0000"/>
              </a:solidFill>
            </a:endParaRPr>
          </a:p>
          <a:p>
            <a:pPr>
              <a:spcBef>
                <a:spcPts val="500"/>
              </a:spcBef>
              <a:tabLst>
                <a:tab pos="1308100" algn="l"/>
                <a:tab pos="5143500" algn="l"/>
              </a:tabLst>
              <a:defRPr sz="600" b="1" baseline="24000">
                <a:solidFill>
                  <a:srgbClr val="FFCC00"/>
                </a:solidFill>
                <a:latin typeface="+mn-lt"/>
                <a:ea typeface="+mn-ea"/>
                <a:cs typeface="+mn-cs"/>
                <a:sym typeface="Arial"/>
              </a:defRPr>
            </a:pPr>
            <a:endParaRPr baseline="0">
              <a:solidFill>
                <a:srgbClr val="FF0000"/>
              </a:solidFill>
            </a:endParaRPr>
          </a:p>
          <a:p>
            <a:pPr>
              <a:spcBef>
                <a:spcPts val="500"/>
              </a:spcBef>
              <a:tabLst>
                <a:tab pos="1079500" algn="l"/>
                <a:tab pos="4572000" algn="l"/>
              </a:tabLst>
              <a:defRPr sz="1400" b="1" baseline="28571">
                <a:solidFill>
                  <a:srgbClr val="FFCC00"/>
                </a:solidFill>
                <a:latin typeface="+mn-lt"/>
                <a:ea typeface="+mn-ea"/>
                <a:cs typeface="+mn-cs"/>
                <a:sym typeface="Arial"/>
              </a:defRPr>
            </a:pPr>
            <a:r>
              <a:rPr baseline="0">
                <a:solidFill>
                  <a:srgbClr val="FF0000"/>
                </a:solidFill>
              </a:rPr>
              <a:t>	</a:t>
            </a:r>
            <a:r>
              <a:rPr b="0" baseline="0">
                <a:solidFill>
                  <a:srgbClr val="FFFFFF"/>
                </a:solidFill>
              </a:rPr>
              <a:t>(Neutron just keeps on going)	Neutron capture → Nuclear fission</a:t>
            </a:r>
          </a:p>
        </p:txBody>
      </p:sp>
      <p:sp>
        <p:nvSpPr>
          <p:cNvPr id="216" name="Rectangle 2"/>
          <p:cNvSpPr txBox="1">
            <a:spLocks noGrp="1"/>
          </p:cNvSpPr>
          <p:nvPr>
            <p:ph type="title"/>
          </p:nvPr>
        </p:nvSpPr>
        <p:spPr>
          <a:xfrm>
            <a:off x="353065" y="81591"/>
            <a:ext cx="8686801" cy="381001"/>
          </a:xfrm>
          <a:prstGeom prst="rect">
            <a:avLst/>
          </a:prstGeom>
        </p:spPr>
        <p:txBody>
          <a:bodyPr/>
          <a:lstStyle/>
          <a:p>
            <a:pPr>
              <a:defRPr sz="2000"/>
            </a:pPr>
            <a:r>
              <a:t>Depictions summarizing </a:t>
            </a:r>
            <a:r>
              <a:rPr b="1" baseline="29800">
                <a:solidFill>
                  <a:srgbClr val="FBC901"/>
                </a:solidFill>
              </a:rPr>
              <a:t>238</a:t>
            </a:r>
            <a:r>
              <a:rPr b="1">
                <a:solidFill>
                  <a:srgbClr val="FBC901"/>
                </a:solidFill>
              </a:rPr>
              <a:t>U</a:t>
            </a:r>
            <a:r>
              <a:t>  and  </a:t>
            </a:r>
            <a:r>
              <a:rPr b="1" baseline="29800">
                <a:solidFill>
                  <a:srgbClr val="FBC901"/>
                </a:solidFill>
              </a:rPr>
              <a:t>235</a:t>
            </a:r>
            <a:r>
              <a:rPr b="1">
                <a:solidFill>
                  <a:srgbClr val="FBC901"/>
                </a:solidFill>
              </a:rPr>
              <a:t>U </a:t>
            </a:r>
            <a:r>
              <a:t> interactions with neutrons</a:t>
            </a:r>
          </a:p>
        </p:txBody>
      </p:sp>
      <p:grpSp>
        <p:nvGrpSpPr>
          <p:cNvPr id="222" name="Group"/>
          <p:cNvGrpSpPr/>
          <p:nvPr/>
        </p:nvGrpSpPr>
        <p:grpSpPr>
          <a:xfrm>
            <a:off x="1478015" y="2174096"/>
            <a:ext cx="1965618" cy="594447"/>
            <a:chOff x="0" y="0"/>
            <a:chExt cx="1965617" cy="594445"/>
          </a:xfrm>
        </p:grpSpPr>
        <p:sp>
          <p:nvSpPr>
            <p:cNvPr id="217" name="Straight Connector 23"/>
            <p:cNvSpPr/>
            <p:nvPr/>
          </p:nvSpPr>
          <p:spPr>
            <a:xfrm>
              <a:off x="174614" y="297222"/>
              <a:ext cx="442534" cy="1"/>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18" name="Oval 13"/>
            <p:cNvSpPr/>
            <p:nvPr/>
          </p:nvSpPr>
          <p:spPr>
            <a:xfrm>
              <a:off x="683565" y="0"/>
              <a:ext cx="628335" cy="594446"/>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9" name="TextBox 14"/>
            <p:cNvSpPr txBox="1"/>
            <p:nvPr/>
          </p:nvSpPr>
          <p:spPr>
            <a:xfrm>
              <a:off x="677601" y="166444"/>
              <a:ext cx="628334" cy="2735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U238</a:t>
              </a:r>
            </a:p>
          </p:txBody>
        </p:sp>
        <p:sp>
          <p:nvSpPr>
            <p:cNvPr id="220" name="Oval 21"/>
            <p:cNvSpPr/>
            <p:nvPr/>
          </p:nvSpPr>
          <p:spPr>
            <a:xfrm>
              <a:off x="0" y="233815"/>
              <a:ext cx="114547" cy="11889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21" name="Straight Connector 38"/>
            <p:cNvSpPr/>
            <p:nvPr/>
          </p:nvSpPr>
          <p:spPr>
            <a:xfrm>
              <a:off x="1450643" y="298461"/>
              <a:ext cx="514975" cy="3"/>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223" name="Rectangle 3"/>
          <p:cNvSpPr txBox="1"/>
          <p:nvPr/>
        </p:nvSpPr>
        <p:spPr>
          <a:xfrm>
            <a:off x="353065" y="3627882"/>
            <a:ext cx="8686801" cy="874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500"/>
              </a:spcBef>
              <a:defRPr baseline="29333">
                <a:solidFill>
                  <a:srgbClr val="FFCC00"/>
                </a:solidFill>
                <a:effectLst>
                  <a:outerShdw blurRad="38100" dist="38100" dir="2700000" rotWithShape="0">
                    <a:srgbClr val="000000"/>
                  </a:outerShdw>
                </a:effectLst>
                <a:latin typeface="+mn-lt"/>
                <a:ea typeface="+mn-ea"/>
                <a:cs typeface="+mn-cs"/>
                <a:sym typeface="Arial"/>
              </a:defRPr>
            </a:pPr>
            <a:r>
              <a:t>235</a:t>
            </a:r>
            <a:r>
              <a:rPr baseline="0"/>
              <a:t>U:	</a:t>
            </a:r>
            <a:r>
              <a:rPr baseline="0">
                <a:solidFill>
                  <a:srgbClr val="00B1B2"/>
                </a:solidFill>
              </a:rPr>
              <a:t>Slow incoming </a:t>
            </a:r>
            <a:r>
              <a:rPr baseline="0">
                <a:solidFill>
                  <a:srgbClr val="FFFFFF"/>
                </a:solidFill>
              </a:rPr>
              <a:t>neutron:</a:t>
            </a:r>
            <a:r>
              <a:rPr b="0" baseline="0">
                <a:solidFill>
                  <a:srgbClr val="FFFFFF"/>
                </a:solidFill>
              </a:rPr>
              <a:t>		</a:t>
            </a:r>
            <a:r>
              <a:rPr baseline="0">
                <a:solidFill>
                  <a:srgbClr val="FF0000"/>
                </a:solidFill>
              </a:rPr>
              <a:t>Fast incoming </a:t>
            </a:r>
            <a:r>
              <a:rPr baseline="0">
                <a:solidFill>
                  <a:srgbClr val="FFFFFF"/>
                </a:solidFill>
              </a:rPr>
              <a:t>neutron:</a:t>
            </a:r>
            <a:endParaRPr sz="600" baseline="0">
              <a:solidFill>
                <a:srgbClr val="FFFFFF"/>
              </a:solidFill>
            </a:endParaRPr>
          </a:p>
          <a:p>
            <a:pPr>
              <a:spcBef>
                <a:spcPts val="500"/>
              </a:spcBef>
              <a:tabLst>
                <a:tab pos="914400" algn="l"/>
                <a:tab pos="4914900" algn="l"/>
              </a:tabLst>
              <a:defRPr sz="600" baseline="24000">
                <a:solidFill>
                  <a:srgbClr val="FFCC00"/>
                </a:solidFill>
                <a:effectLst>
                  <a:outerShdw blurRad="38100" dist="38100" dir="2700000" rotWithShape="0">
                    <a:srgbClr val="000000"/>
                  </a:outerShdw>
                </a:effectLst>
                <a:latin typeface="+mn-lt"/>
                <a:ea typeface="+mn-ea"/>
                <a:cs typeface="+mn-cs"/>
                <a:sym typeface="Arial"/>
              </a:defRPr>
            </a:pPr>
            <a:r>
              <a:rPr baseline="0">
                <a:solidFill>
                  <a:srgbClr val="FF0000"/>
                </a:solidFill>
              </a:rPr>
              <a:t>	</a:t>
            </a:r>
            <a:endParaRPr sz="1400" baseline="0">
              <a:solidFill>
                <a:srgbClr val="FF0000"/>
              </a:solidFill>
            </a:endParaRPr>
          </a:p>
          <a:p>
            <a:pPr>
              <a:spcBef>
                <a:spcPts val="500"/>
              </a:spcBef>
              <a:tabLst>
                <a:tab pos="914400" algn="l"/>
                <a:tab pos="4572000" algn="l"/>
                <a:tab pos="4800600" algn="l"/>
              </a:tabLst>
              <a:defRPr sz="2300" baseline="29913">
                <a:solidFill>
                  <a:srgbClr val="FFCC00"/>
                </a:solidFill>
                <a:effectLst>
                  <a:outerShdw blurRad="38100" dist="38100" dir="2700000" rotWithShape="0">
                    <a:srgbClr val="000000"/>
                  </a:outerShdw>
                </a:effectLst>
                <a:latin typeface="+mn-lt"/>
                <a:ea typeface="+mn-ea"/>
                <a:cs typeface="+mn-cs"/>
                <a:sym typeface="Arial"/>
              </a:defRPr>
            </a:pPr>
            <a:r>
              <a:rPr sz="1400" baseline="0">
                <a:solidFill>
                  <a:srgbClr val="FF0000"/>
                </a:solidFill>
              </a:rPr>
              <a:t>	</a:t>
            </a:r>
            <a:r>
              <a:rPr sz="1400" b="0" baseline="0">
                <a:solidFill>
                  <a:srgbClr val="FFFFFF"/>
                </a:solidFill>
              </a:rPr>
              <a:t>Neutron capture → Nuclear fission	(Most Neutrons just keep on going)	</a:t>
            </a:r>
          </a:p>
        </p:txBody>
      </p:sp>
      <p:grpSp>
        <p:nvGrpSpPr>
          <p:cNvPr id="238" name="Group"/>
          <p:cNvGrpSpPr/>
          <p:nvPr/>
        </p:nvGrpSpPr>
        <p:grpSpPr>
          <a:xfrm>
            <a:off x="1401815" y="4558114"/>
            <a:ext cx="2136106" cy="2008347"/>
            <a:chOff x="0" y="0"/>
            <a:chExt cx="2136105" cy="2008345"/>
          </a:xfrm>
        </p:grpSpPr>
        <p:sp>
          <p:nvSpPr>
            <p:cNvPr id="224" name="Oval 10"/>
            <p:cNvSpPr/>
            <p:nvPr/>
          </p:nvSpPr>
          <p:spPr>
            <a:xfrm>
              <a:off x="648686" y="713723"/>
              <a:ext cx="526023" cy="497947"/>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5" name="TextBox 11"/>
            <p:cNvSpPr txBox="1"/>
            <p:nvPr/>
          </p:nvSpPr>
          <p:spPr>
            <a:xfrm>
              <a:off x="656479" y="834567"/>
              <a:ext cx="526023" cy="286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U235</a:t>
              </a:r>
            </a:p>
          </p:txBody>
        </p:sp>
        <p:sp>
          <p:nvSpPr>
            <p:cNvPr id="226" name="Oval 26"/>
            <p:cNvSpPr/>
            <p:nvPr/>
          </p:nvSpPr>
          <p:spPr>
            <a:xfrm>
              <a:off x="1324852" y="0"/>
              <a:ext cx="355877" cy="373460"/>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7" name="Oval 32"/>
            <p:cNvSpPr/>
            <p:nvPr/>
          </p:nvSpPr>
          <p:spPr>
            <a:xfrm>
              <a:off x="1419752" y="1398399"/>
              <a:ext cx="296565" cy="311217"/>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8" name="Oval 33"/>
            <p:cNvSpPr/>
            <p:nvPr/>
          </p:nvSpPr>
          <p:spPr>
            <a:xfrm>
              <a:off x="49230" y="43885"/>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29" name="Oval 34"/>
            <p:cNvSpPr/>
            <p:nvPr/>
          </p:nvSpPr>
          <p:spPr>
            <a:xfrm>
              <a:off x="2017479" y="572828"/>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30" name="Oval 35"/>
            <p:cNvSpPr/>
            <p:nvPr/>
          </p:nvSpPr>
          <p:spPr>
            <a:xfrm>
              <a:off x="258763" y="1883859"/>
              <a:ext cx="118627"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31" name="Straight Connector 45"/>
            <p:cNvSpPr/>
            <p:nvPr/>
          </p:nvSpPr>
          <p:spPr>
            <a:xfrm flipV="1">
              <a:off x="1063875" y="340263"/>
              <a:ext cx="296565" cy="373460"/>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2" name="Straight Connector 47"/>
            <p:cNvSpPr/>
            <p:nvPr/>
          </p:nvSpPr>
          <p:spPr>
            <a:xfrm flipH="1">
              <a:off x="378801" y="1241312"/>
              <a:ext cx="396384" cy="611697"/>
            </a:xfrm>
            <a:prstGeom prst="line">
              <a:avLst/>
            </a:prstGeom>
            <a:solidFill>
              <a:srgbClr val="FFFFFF"/>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3" name="Straight Connector 51"/>
            <p:cNvSpPr/>
            <p:nvPr/>
          </p:nvSpPr>
          <p:spPr>
            <a:xfrm flipV="1">
              <a:off x="1206226" y="666433"/>
              <a:ext cx="762107" cy="225722"/>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4" name="Straight Connector 53"/>
            <p:cNvSpPr/>
            <p:nvPr/>
          </p:nvSpPr>
          <p:spPr>
            <a:xfrm flipH="1" flipV="1">
              <a:off x="184276" y="176695"/>
              <a:ext cx="549728" cy="54972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5" name="Straight Connector 60"/>
            <p:cNvSpPr/>
            <p:nvPr/>
          </p:nvSpPr>
          <p:spPr>
            <a:xfrm>
              <a:off x="1123188" y="1157725"/>
              <a:ext cx="296565" cy="280095"/>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6" name="Straight Connector 23"/>
            <p:cNvSpPr/>
            <p:nvPr/>
          </p:nvSpPr>
          <p:spPr>
            <a:xfrm>
              <a:off x="174614" y="973904"/>
              <a:ext cx="442534" cy="1"/>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37" name="Oval 21"/>
            <p:cNvSpPr/>
            <p:nvPr/>
          </p:nvSpPr>
          <p:spPr>
            <a:xfrm>
              <a:off x="0" y="910497"/>
              <a:ext cx="114547" cy="11889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244" name="Group"/>
          <p:cNvGrpSpPr/>
          <p:nvPr/>
        </p:nvGrpSpPr>
        <p:grpSpPr>
          <a:xfrm>
            <a:off x="5129898" y="5238615"/>
            <a:ext cx="2679742" cy="520346"/>
            <a:chOff x="0" y="0"/>
            <a:chExt cx="2679740" cy="520345"/>
          </a:xfrm>
        </p:grpSpPr>
        <p:sp>
          <p:nvSpPr>
            <p:cNvPr id="239" name="Oval 16"/>
            <p:cNvSpPr/>
            <p:nvPr/>
          </p:nvSpPr>
          <p:spPr>
            <a:xfrm>
              <a:off x="1159077" y="0"/>
              <a:ext cx="556135" cy="520346"/>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0" name="TextBox 17"/>
            <p:cNvSpPr txBox="1"/>
            <p:nvPr/>
          </p:nvSpPr>
          <p:spPr>
            <a:xfrm>
              <a:off x="1154616" y="137294"/>
              <a:ext cx="556135" cy="2993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U235</a:t>
              </a:r>
            </a:p>
          </p:txBody>
        </p:sp>
        <p:sp>
          <p:nvSpPr>
            <p:cNvPr id="241" name="Straight Connector 43"/>
            <p:cNvSpPr/>
            <p:nvPr/>
          </p:nvSpPr>
          <p:spPr>
            <a:xfrm>
              <a:off x="1807599" y="264508"/>
              <a:ext cx="872142" cy="2"/>
            </a:xfrm>
            <a:prstGeom prst="line">
              <a:avLst/>
            </a:prstGeom>
            <a:solidFill>
              <a:schemeClr val="accent1"/>
            </a:solidFill>
            <a:ln w="57150" cap="flat">
              <a:solidFill>
                <a:srgbClr val="FF0000"/>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42" name="Oval 34"/>
            <p:cNvSpPr/>
            <p:nvPr/>
          </p:nvSpPr>
          <p:spPr>
            <a:xfrm>
              <a:off x="0" y="193061"/>
              <a:ext cx="118626"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43" name="Straight Connector 43"/>
            <p:cNvSpPr/>
            <p:nvPr/>
          </p:nvSpPr>
          <p:spPr>
            <a:xfrm>
              <a:off x="220099" y="264508"/>
              <a:ext cx="872142" cy="2"/>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257" name="Group"/>
          <p:cNvGrpSpPr/>
          <p:nvPr/>
        </p:nvGrpSpPr>
        <p:grpSpPr>
          <a:xfrm>
            <a:off x="5053302" y="1797444"/>
            <a:ext cx="3581152" cy="1436651"/>
            <a:chOff x="0" y="0"/>
            <a:chExt cx="3581151" cy="1436650"/>
          </a:xfrm>
        </p:grpSpPr>
        <p:sp>
          <p:nvSpPr>
            <p:cNvPr id="245" name="Oval 62"/>
            <p:cNvSpPr/>
            <p:nvPr/>
          </p:nvSpPr>
          <p:spPr>
            <a:xfrm>
              <a:off x="1969340" y="62250"/>
              <a:ext cx="158800" cy="150564"/>
            </a:xfrm>
            <a:prstGeom prst="ellipse">
              <a:avLst/>
            </a:prstGeom>
            <a:solidFill>
              <a:srgbClr val="76D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6" name="Oval 19"/>
            <p:cNvSpPr/>
            <p:nvPr/>
          </p:nvSpPr>
          <p:spPr>
            <a:xfrm>
              <a:off x="1179253" y="352474"/>
              <a:ext cx="637374" cy="610391"/>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7" name="TextBox 20"/>
            <p:cNvSpPr txBox="1"/>
            <p:nvPr/>
          </p:nvSpPr>
          <p:spPr>
            <a:xfrm>
              <a:off x="1173202" y="523383"/>
              <a:ext cx="637374" cy="2808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U238</a:t>
              </a:r>
            </a:p>
          </p:txBody>
        </p:sp>
        <p:sp>
          <p:nvSpPr>
            <p:cNvPr id="248" name="Oval 63"/>
            <p:cNvSpPr/>
            <p:nvPr/>
          </p:nvSpPr>
          <p:spPr>
            <a:xfrm>
              <a:off x="2199421" y="826260"/>
              <a:ext cx="617493" cy="610391"/>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9" name="Straight Connector 64"/>
            <p:cNvSpPr/>
            <p:nvPr/>
          </p:nvSpPr>
          <p:spPr>
            <a:xfrm flipV="1">
              <a:off x="1794842" y="230396"/>
              <a:ext cx="182039" cy="183118"/>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50" name="Straight Connector 65"/>
            <p:cNvSpPr/>
            <p:nvPr/>
          </p:nvSpPr>
          <p:spPr>
            <a:xfrm>
              <a:off x="1830348" y="806538"/>
              <a:ext cx="359191" cy="164873"/>
            </a:xfrm>
            <a:prstGeom prst="line">
              <a:avLst/>
            </a:prstGeom>
            <a:solidFill>
              <a:srgbClr val="FFFFFF"/>
            </a:solidFill>
            <a:ln w="50800" cap="flat">
              <a:solidFill>
                <a:srgbClr val="FFFFFF"/>
              </a:solidFill>
              <a:prstDash val="sysDot"/>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51" name="TextBox 40"/>
            <p:cNvSpPr txBox="1"/>
            <p:nvPr/>
          </p:nvSpPr>
          <p:spPr>
            <a:xfrm>
              <a:off x="2186480" y="993287"/>
              <a:ext cx="637374" cy="2808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U239</a:t>
              </a:r>
            </a:p>
          </p:txBody>
        </p:sp>
        <p:sp>
          <p:nvSpPr>
            <p:cNvPr id="252" name="TextBox 46"/>
            <p:cNvSpPr txBox="1"/>
            <p:nvPr/>
          </p:nvSpPr>
          <p:spPr>
            <a:xfrm>
              <a:off x="2021680" y="0"/>
              <a:ext cx="432116" cy="245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300" b="0">
                  <a:solidFill>
                    <a:srgbClr val="FFFFFF"/>
                  </a:solidFill>
                  <a:latin typeface="Symbol"/>
                  <a:ea typeface="Symbol"/>
                  <a:cs typeface="Symbol"/>
                  <a:sym typeface="Symbol"/>
                </a:defRPr>
              </a:lvl1pPr>
            </a:lstStyle>
            <a:p>
              <a:r>
                <a:t>b </a:t>
              </a:r>
            </a:p>
          </p:txBody>
        </p:sp>
        <p:sp>
          <p:nvSpPr>
            <p:cNvPr id="253" name="Straight Connector 48"/>
            <p:cNvSpPr/>
            <p:nvPr/>
          </p:nvSpPr>
          <p:spPr>
            <a:xfrm flipV="1">
              <a:off x="2832342" y="758537"/>
              <a:ext cx="232390" cy="174641"/>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54" name="TextBox 52"/>
            <p:cNvSpPr txBox="1"/>
            <p:nvPr/>
          </p:nvSpPr>
          <p:spPr>
            <a:xfrm>
              <a:off x="2943778" y="502629"/>
              <a:ext cx="637374" cy="3354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FFFFFF"/>
                  </a:solidFill>
                  <a:latin typeface="+mn-lt"/>
                  <a:ea typeface="+mn-ea"/>
                  <a:cs typeface="+mn-cs"/>
                  <a:sym typeface="Arial"/>
                </a:defRPr>
              </a:pPr>
              <a:r>
                <a:t>etc.</a:t>
              </a:r>
              <a:r>
                <a:rPr sz="1800"/>
                <a:t> </a:t>
              </a:r>
            </a:p>
          </p:txBody>
        </p:sp>
        <p:sp>
          <p:nvSpPr>
            <p:cNvPr id="255" name="Oval 34"/>
            <p:cNvSpPr/>
            <p:nvPr/>
          </p:nvSpPr>
          <p:spPr>
            <a:xfrm>
              <a:off x="0" y="605863"/>
              <a:ext cx="118626"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56" name="Straight Connector 43"/>
            <p:cNvSpPr/>
            <p:nvPr/>
          </p:nvSpPr>
          <p:spPr>
            <a:xfrm>
              <a:off x="197204" y="672974"/>
              <a:ext cx="914302" cy="1"/>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2"/>
          <p:cNvSpPr txBox="1">
            <a:spLocks noGrp="1"/>
          </p:cNvSpPr>
          <p:nvPr>
            <p:ph type="title"/>
          </p:nvPr>
        </p:nvSpPr>
        <p:spPr>
          <a:xfrm>
            <a:off x="55488" y="63500"/>
            <a:ext cx="8936112" cy="533400"/>
          </a:xfrm>
          <a:prstGeom prst="rect">
            <a:avLst/>
          </a:prstGeom>
        </p:spPr>
        <p:txBody>
          <a:bodyPr/>
          <a:lstStyle/>
          <a:p>
            <a:pPr>
              <a:defRPr sz="2000"/>
            </a:pPr>
            <a:r>
              <a:t>But what if a fissioning </a:t>
            </a:r>
            <a:r>
              <a:rPr baseline="31999">
                <a:solidFill>
                  <a:srgbClr val="FBC901"/>
                </a:solidFill>
              </a:rPr>
              <a:t>235</a:t>
            </a:r>
            <a:r>
              <a:rPr>
                <a:solidFill>
                  <a:srgbClr val="FBC901"/>
                </a:solidFill>
              </a:rPr>
              <a:t>U's </a:t>
            </a:r>
            <a:r>
              <a:rPr>
                <a:solidFill>
                  <a:srgbClr val="FF0000"/>
                </a:solidFill>
              </a:rPr>
              <a:t>fast</a:t>
            </a:r>
            <a:r>
              <a:t> neutrons could be </a:t>
            </a:r>
            <a:r>
              <a:rPr>
                <a:solidFill>
                  <a:srgbClr val="4FAEAF"/>
                </a:solidFill>
              </a:rPr>
              <a:t>slowed</a:t>
            </a:r>
            <a:r>
              <a:t> down? </a:t>
            </a:r>
          </a:p>
        </p:txBody>
      </p:sp>
      <p:sp>
        <p:nvSpPr>
          <p:cNvPr id="260" name="Rectangle 3"/>
          <p:cNvSpPr txBox="1">
            <a:spLocks noGrp="1"/>
          </p:cNvSpPr>
          <p:nvPr>
            <p:ph type="body" idx="1"/>
          </p:nvPr>
        </p:nvSpPr>
        <p:spPr>
          <a:xfrm>
            <a:off x="80888" y="3013759"/>
            <a:ext cx="8982224" cy="3556817"/>
          </a:xfrm>
          <a:prstGeom prst="rect">
            <a:avLst/>
          </a:prstGeom>
        </p:spPr>
        <p:txBody>
          <a:bodyPr/>
          <a:lstStyle/>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THAT could sustain a rapid </a:t>
            </a:r>
            <a:r>
              <a:rPr baseline="31999">
                <a:solidFill>
                  <a:srgbClr val="FBC901"/>
                </a:solidFill>
              </a:rPr>
              <a:t>235</a:t>
            </a:r>
            <a:r>
              <a:rPr>
                <a:solidFill>
                  <a:srgbClr val="FBC901"/>
                </a:solidFill>
              </a:rPr>
              <a:t>U</a:t>
            </a:r>
            <a:r>
              <a:t> chain reaction, as neutrons emitted by one </a:t>
            </a:r>
            <a:r>
              <a:rPr baseline="31999">
                <a:solidFill>
                  <a:srgbClr val="FBC901"/>
                </a:solidFill>
              </a:rPr>
              <a:t>235</a:t>
            </a:r>
            <a:r>
              <a:rPr>
                <a:solidFill>
                  <a:srgbClr val="FBC901"/>
                </a:solidFill>
              </a:rPr>
              <a:t>U </a:t>
            </a:r>
            <a:r>
              <a:t>fission</a:t>
            </a: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	would then trigger fission of several more </a:t>
            </a:r>
            <a:r>
              <a:rPr baseline="31999">
                <a:solidFill>
                  <a:srgbClr val="FBC901"/>
                </a:solidFill>
              </a:rPr>
              <a:t>235</a:t>
            </a:r>
            <a:r>
              <a:rPr>
                <a:solidFill>
                  <a:srgbClr val="FBC901"/>
                </a:solidFill>
              </a:rPr>
              <a:t>U</a:t>
            </a:r>
            <a:r>
              <a:t>'s (and so on and so on) </a:t>
            </a:r>
          </a:p>
          <a:p>
            <a:pPr defTabSz="868680">
              <a:tabLst>
                <a:tab pos="495300" algn="l"/>
                <a:tab pos="990600" algn="l"/>
              </a:tabLst>
              <a:defRPr sz="1330">
                <a:effectLst>
                  <a:outerShdw blurRad="36195" dist="36195" dir="2700000" rotWithShape="0">
                    <a:srgbClr val="000000"/>
                  </a:outerShdw>
                </a:effectLst>
                <a:latin typeface="+mn-lt"/>
                <a:ea typeface="+mn-ea"/>
                <a:cs typeface="+mn-cs"/>
                <a:sym typeface="Arial"/>
              </a:defRPr>
            </a:pPr>
            <a:endParaRP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And, at least in principle, there is an simple way of doing this:  </a:t>
            </a:r>
          </a:p>
          <a:p>
            <a:pPr defTabSz="868680">
              <a:tabLst>
                <a:tab pos="495300" algn="l"/>
                <a:tab pos="990600" algn="l"/>
              </a:tabLst>
              <a:defRPr sz="190">
                <a:effectLst>
                  <a:outerShdw blurRad="36195" dist="36195" dir="2700000" rotWithShape="0">
                    <a:srgbClr val="000000"/>
                  </a:outerShdw>
                </a:effectLst>
                <a:latin typeface="+mn-lt"/>
                <a:ea typeface="+mn-ea"/>
                <a:cs typeface="+mn-cs"/>
                <a:sym typeface="Arial"/>
              </a:defRPr>
            </a:pPr>
            <a:endParaRP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	Just force the hot neutrons to first bounce off the nuclei of a bunch of light atoms,</a:t>
            </a:r>
          </a:p>
          <a:p>
            <a:pPr marL="0" lvl="1" indent="608851" defTabSz="868680">
              <a:buSzTx/>
              <a:buNone/>
              <a:tabLst>
                <a:tab pos="495300" algn="l"/>
                <a:tab pos="990600" algn="l"/>
              </a:tabLst>
              <a:defRPr sz="190">
                <a:effectLst>
                  <a:outerShdw blurRad="36195" dist="36195" dir="2700000" rotWithShape="0">
                    <a:srgbClr val="000000"/>
                  </a:outerShdw>
                </a:effectLst>
                <a:latin typeface="+mn-lt"/>
                <a:ea typeface="+mn-ea"/>
                <a:cs typeface="+mn-cs"/>
                <a:sym typeface="Arial"/>
              </a:defRPr>
            </a:pPr>
            <a:endParaRPr/>
          </a:p>
          <a:p>
            <a:pPr marL="0" lvl="2" indent="1031557" defTabSz="868680">
              <a:buSzTx/>
              <a:buNone/>
              <a:tabLst>
                <a:tab pos="495300" algn="l"/>
                <a:tab pos="990600" algn="l"/>
              </a:tabLst>
              <a:defRPr sz="1710">
                <a:effectLst>
                  <a:outerShdw blurRad="36195" dist="36195" dir="2700000" rotWithShape="0">
                    <a:srgbClr val="000000"/>
                  </a:outerShdw>
                </a:effectLst>
                <a:latin typeface="+mn-lt"/>
                <a:ea typeface="+mn-ea"/>
                <a:cs typeface="+mn-cs"/>
                <a:sym typeface="Arial"/>
              </a:defRPr>
            </a:pPr>
            <a:r>
              <a:t>where "light" means atoms with mass roughly comparable to that of the neutrons</a:t>
            </a:r>
          </a:p>
          <a:p>
            <a:pPr defTabSz="868680">
              <a:tabLst>
                <a:tab pos="495300" algn="l"/>
                <a:tab pos="990600" algn="l"/>
              </a:tabLst>
              <a:defRPr sz="1330">
                <a:effectLst>
                  <a:outerShdw blurRad="36195" dist="36195" dir="2700000" rotWithShape="0">
                    <a:srgbClr val="000000"/>
                  </a:outerShdw>
                </a:effectLst>
                <a:latin typeface="+mn-lt"/>
                <a:ea typeface="+mn-ea"/>
                <a:cs typeface="+mn-cs"/>
                <a:sym typeface="Arial"/>
              </a:defRPr>
            </a:pPr>
            <a:endParaRP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Those light atoms will strongly rebound, each capturing part of the neutron's kinetic energy</a:t>
            </a:r>
          </a:p>
          <a:p>
            <a:pPr defTabSz="868680">
              <a:tabLst>
                <a:tab pos="495300" algn="l"/>
                <a:tab pos="990600" algn="l"/>
              </a:tabLst>
              <a:defRPr sz="190">
                <a:effectLst>
                  <a:outerShdw blurRad="36195" dist="36195" dir="2700000" rotWithShape="0">
                    <a:srgbClr val="000000"/>
                  </a:outerShdw>
                </a:effectLst>
                <a:latin typeface="+mn-lt"/>
                <a:ea typeface="+mn-ea"/>
                <a:cs typeface="+mn-cs"/>
                <a:sym typeface="Arial"/>
              </a:defRPr>
            </a:pPr>
            <a:endParaRPr/>
          </a:p>
          <a:p>
            <a:pPr defTabSz="868680">
              <a:tabLst>
                <a:tab pos="495300" algn="l"/>
                <a:tab pos="990600" algn="l"/>
              </a:tabLst>
              <a:defRPr sz="1710">
                <a:effectLst>
                  <a:outerShdw blurRad="36195" dist="36195" dir="2700000" rotWithShape="0">
                    <a:srgbClr val="000000"/>
                  </a:outerShdw>
                </a:effectLst>
                <a:latin typeface="+mn-lt"/>
                <a:ea typeface="+mn-ea"/>
                <a:cs typeface="+mn-cs"/>
                <a:sym typeface="Arial"/>
              </a:defRPr>
            </a:pPr>
            <a:r>
              <a:t>		</a:t>
            </a:r>
            <a:r>
              <a:rPr b="1"/>
              <a:t>Light atoms = NEUTRON </a:t>
            </a:r>
            <a:r>
              <a:rPr b="1">
                <a:solidFill>
                  <a:srgbClr val="C0C0C0"/>
                </a:solidFill>
              </a:rPr>
              <a:t>"MODERATORS"</a:t>
            </a:r>
            <a:r>
              <a:rPr b="1"/>
              <a:t> </a:t>
            </a:r>
            <a:r>
              <a:t>(neutron energy absorbers)</a:t>
            </a:r>
            <a:endParaRPr b="1"/>
          </a:p>
          <a:p>
            <a:pPr defTabSz="868680">
              <a:tabLst>
                <a:tab pos="495300" algn="l"/>
                <a:tab pos="990600" algn="l"/>
              </a:tabLst>
              <a:defRPr sz="1330">
                <a:effectLst>
                  <a:outerShdw blurRad="36195" dist="36195" dir="2700000" rotWithShape="0">
                    <a:srgbClr val="000000"/>
                  </a:outerShdw>
                </a:effectLst>
                <a:latin typeface="+mn-lt"/>
                <a:ea typeface="+mn-ea"/>
                <a:cs typeface="+mn-cs"/>
                <a:sym typeface="Arial"/>
              </a:defRPr>
            </a:pPr>
            <a:endParaRPr b="1"/>
          </a:p>
          <a:p>
            <a:pPr algn="ctr" defTabSz="868680">
              <a:tabLst>
                <a:tab pos="495300" algn="l"/>
                <a:tab pos="990600" algn="l"/>
              </a:tabLst>
              <a:defRPr sz="1710">
                <a:solidFill>
                  <a:srgbClr val="FBC901"/>
                </a:solidFill>
                <a:effectLst>
                  <a:outerShdw blurRad="36195" dist="36195" dir="2700000" rotWithShape="0">
                    <a:srgbClr val="000000"/>
                  </a:outerShdw>
                </a:effectLst>
                <a:latin typeface="+mn-lt"/>
                <a:ea typeface="+mn-ea"/>
                <a:cs typeface="+mn-cs"/>
                <a:sym typeface="Arial"/>
              </a:defRPr>
            </a:pPr>
            <a:r>
              <a:t>Think of a fast cue ball slowed by bouncing repeatedly off other billiard balls</a:t>
            </a:r>
          </a:p>
        </p:txBody>
      </p:sp>
      <p:grpSp>
        <p:nvGrpSpPr>
          <p:cNvPr id="275" name="Group"/>
          <p:cNvGrpSpPr/>
          <p:nvPr/>
        </p:nvGrpSpPr>
        <p:grpSpPr>
          <a:xfrm>
            <a:off x="1401815" y="760814"/>
            <a:ext cx="2148806" cy="2008347"/>
            <a:chOff x="0" y="0"/>
            <a:chExt cx="2148805" cy="2008345"/>
          </a:xfrm>
        </p:grpSpPr>
        <p:sp>
          <p:nvSpPr>
            <p:cNvPr id="261" name="Oval 10"/>
            <p:cNvSpPr/>
            <p:nvPr/>
          </p:nvSpPr>
          <p:spPr>
            <a:xfrm>
              <a:off x="648686" y="713723"/>
              <a:ext cx="526023" cy="497947"/>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2" name="TextBox 11"/>
            <p:cNvSpPr txBox="1"/>
            <p:nvPr/>
          </p:nvSpPr>
          <p:spPr>
            <a:xfrm>
              <a:off x="656479" y="834567"/>
              <a:ext cx="526023" cy="286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U235</a:t>
              </a:r>
            </a:p>
          </p:txBody>
        </p:sp>
        <p:sp>
          <p:nvSpPr>
            <p:cNvPr id="263" name="Oval 26"/>
            <p:cNvSpPr/>
            <p:nvPr/>
          </p:nvSpPr>
          <p:spPr>
            <a:xfrm>
              <a:off x="1324852" y="0"/>
              <a:ext cx="355877" cy="373460"/>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4" name="Oval 32"/>
            <p:cNvSpPr/>
            <p:nvPr/>
          </p:nvSpPr>
          <p:spPr>
            <a:xfrm>
              <a:off x="1419752" y="1398399"/>
              <a:ext cx="296565" cy="311217"/>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5" name="Oval 33"/>
            <p:cNvSpPr/>
            <p:nvPr/>
          </p:nvSpPr>
          <p:spPr>
            <a:xfrm>
              <a:off x="49230" y="43885"/>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66" name="Oval 34"/>
            <p:cNvSpPr/>
            <p:nvPr/>
          </p:nvSpPr>
          <p:spPr>
            <a:xfrm>
              <a:off x="2030179" y="903028"/>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67" name="Oval 35"/>
            <p:cNvSpPr/>
            <p:nvPr/>
          </p:nvSpPr>
          <p:spPr>
            <a:xfrm>
              <a:off x="258763" y="1883859"/>
              <a:ext cx="118627"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68" name="Straight Connector 45"/>
            <p:cNvSpPr/>
            <p:nvPr/>
          </p:nvSpPr>
          <p:spPr>
            <a:xfrm flipV="1">
              <a:off x="1063875" y="340263"/>
              <a:ext cx="296565" cy="373460"/>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69" name="Straight Connector 47"/>
            <p:cNvSpPr/>
            <p:nvPr/>
          </p:nvSpPr>
          <p:spPr>
            <a:xfrm flipH="1">
              <a:off x="378801" y="1241312"/>
              <a:ext cx="396384" cy="611697"/>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0" name="Straight Connector 51"/>
            <p:cNvSpPr/>
            <p:nvPr/>
          </p:nvSpPr>
          <p:spPr>
            <a:xfrm>
              <a:off x="1218926" y="955653"/>
              <a:ext cx="778702" cy="2"/>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1" name="Straight Connector 53"/>
            <p:cNvSpPr/>
            <p:nvPr/>
          </p:nvSpPr>
          <p:spPr>
            <a:xfrm flipH="1" flipV="1">
              <a:off x="184276" y="176695"/>
              <a:ext cx="549728" cy="54972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2" name="Straight Connector 60"/>
            <p:cNvSpPr/>
            <p:nvPr/>
          </p:nvSpPr>
          <p:spPr>
            <a:xfrm>
              <a:off x="1123188" y="1157725"/>
              <a:ext cx="296565" cy="280095"/>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3" name="Straight Connector 23"/>
            <p:cNvSpPr/>
            <p:nvPr/>
          </p:nvSpPr>
          <p:spPr>
            <a:xfrm>
              <a:off x="174614" y="973904"/>
              <a:ext cx="442534" cy="1"/>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74" name="Oval 21"/>
            <p:cNvSpPr/>
            <p:nvPr/>
          </p:nvSpPr>
          <p:spPr>
            <a:xfrm>
              <a:off x="0" y="910497"/>
              <a:ext cx="114547" cy="11889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290" name="Group"/>
          <p:cNvGrpSpPr/>
          <p:nvPr/>
        </p:nvGrpSpPr>
        <p:grpSpPr>
          <a:xfrm>
            <a:off x="5529250" y="760814"/>
            <a:ext cx="2148807" cy="2008347"/>
            <a:chOff x="0" y="0"/>
            <a:chExt cx="2148805" cy="2008345"/>
          </a:xfrm>
        </p:grpSpPr>
        <p:sp>
          <p:nvSpPr>
            <p:cNvPr id="276" name="Oval 10"/>
            <p:cNvSpPr/>
            <p:nvPr/>
          </p:nvSpPr>
          <p:spPr>
            <a:xfrm>
              <a:off x="648686" y="713723"/>
              <a:ext cx="526023" cy="497947"/>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77" name="TextBox 11"/>
            <p:cNvSpPr txBox="1"/>
            <p:nvPr/>
          </p:nvSpPr>
          <p:spPr>
            <a:xfrm>
              <a:off x="656479" y="834567"/>
              <a:ext cx="526023" cy="286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t>U235</a:t>
              </a:r>
            </a:p>
          </p:txBody>
        </p:sp>
        <p:sp>
          <p:nvSpPr>
            <p:cNvPr id="278" name="Oval 26"/>
            <p:cNvSpPr/>
            <p:nvPr/>
          </p:nvSpPr>
          <p:spPr>
            <a:xfrm>
              <a:off x="1324852" y="0"/>
              <a:ext cx="355877" cy="373460"/>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79" name="Oval 32"/>
            <p:cNvSpPr/>
            <p:nvPr/>
          </p:nvSpPr>
          <p:spPr>
            <a:xfrm>
              <a:off x="1419752" y="1398399"/>
              <a:ext cx="296565" cy="311217"/>
            </a:xfrm>
            <a:prstGeom prst="ellipse">
              <a:avLst/>
            </a:prstGeom>
            <a:solidFill>
              <a:srgbClr val="FFD4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80" name="Oval 33"/>
            <p:cNvSpPr/>
            <p:nvPr/>
          </p:nvSpPr>
          <p:spPr>
            <a:xfrm>
              <a:off x="49230" y="43885"/>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81" name="Oval 34"/>
            <p:cNvSpPr/>
            <p:nvPr/>
          </p:nvSpPr>
          <p:spPr>
            <a:xfrm>
              <a:off x="2030179" y="903028"/>
              <a:ext cx="118627" cy="12448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82" name="Oval 35"/>
            <p:cNvSpPr/>
            <p:nvPr/>
          </p:nvSpPr>
          <p:spPr>
            <a:xfrm>
              <a:off x="258763" y="1883859"/>
              <a:ext cx="118627" cy="124487"/>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283" name="Straight Connector 45"/>
            <p:cNvSpPr/>
            <p:nvPr/>
          </p:nvSpPr>
          <p:spPr>
            <a:xfrm flipV="1">
              <a:off x="1063875" y="340263"/>
              <a:ext cx="296565" cy="373460"/>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4" name="Straight Connector 47"/>
            <p:cNvSpPr/>
            <p:nvPr/>
          </p:nvSpPr>
          <p:spPr>
            <a:xfrm flipH="1">
              <a:off x="378801" y="1241312"/>
              <a:ext cx="396384" cy="611697"/>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5" name="Straight Connector 51"/>
            <p:cNvSpPr/>
            <p:nvPr/>
          </p:nvSpPr>
          <p:spPr>
            <a:xfrm>
              <a:off x="1218926" y="955653"/>
              <a:ext cx="778702" cy="2"/>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6" name="Straight Connector 53"/>
            <p:cNvSpPr/>
            <p:nvPr/>
          </p:nvSpPr>
          <p:spPr>
            <a:xfrm flipH="1" flipV="1">
              <a:off x="184276" y="176695"/>
              <a:ext cx="549728" cy="54972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7" name="Straight Connector 60"/>
            <p:cNvSpPr/>
            <p:nvPr/>
          </p:nvSpPr>
          <p:spPr>
            <a:xfrm>
              <a:off x="1123188" y="1157725"/>
              <a:ext cx="296565" cy="280095"/>
            </a:xfrm>
            <a:prstGeom prst="line">
              <a:avLst/>
            </a:prstGeom>
            <a:solidFill>
              <a:srgbClr val="D6D6D6"/>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8" name="Straight Connector 23"/>
            <p:cNvSpPr/>
            <p:nvPr/>
          </p:nvSpPr>
          <p:spPr>
            <a:xfrm>
              <a:off x="174614" y="973904"/>
              <a:ext cx="442534" cy="1"/>
            </a:xfrm>
            <a:prstGeom prst="line">
              <a:avLst/>
            </a:prstGeom>
            <a:solidFill>
              <a:schemeClr val="accent1"/>
            </a:solidFill>
            <a:ln w="57150" cap="flat">
              <a:solidFill>
                <a:srgbClr val="00B1B2"/>
              </a:solidFill>
              <a:prstDash val="solid"/>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289" name="Oval 21"/>
            <p:cNvSpPr/>
            <p:nvPr/>
          </p:nvSpPr>
          <p:spPr>
            <a:xfrm>
              <a:off x="0" y="910497"/>
              <a:ext cx="114547" cy="11889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291" name="Circle"/>
          <p:cNvSpPr/>
          <p:nvPr/>
        </p:nvSpPr>
        <p:spPr>
          <a:xfrm>
            <a:off x="3937000" y="1129987"/>
            <a:ext cx="1270000" cy="1270001"/>
          </a:xfrm>
          <a:prstGeom prst="ellipse">
            <a:avLst/>
          </a:prstGeom>
          <a:ln w="63500">
            <a:solidFill>
              <a:srgbClr val="FFFFFF"/>
            </a:solidFill>
            <a:custDash>
              <a:ds d="200000" sp="200000"/>
            </a:custDash>
            <a:miter lim="400000"/>
          </a:ln>
        </p:spPr>
        <p:txBody>
          <a:bodyPr lIns="45719" rIns="45719"/>
          <a:lstStyle/>
          <a:p>
            <a:endParaRPr/>
          </a:p>
        </p:txBody>
      </p:sp>
      <p:sp>
        <p:nvSpPr>
          <p:cNvPr id="292" name="TextBox 11"/>
          <p:cNvSpPr txBox="1"/>
          <p:nvPr/>
        </p:nvSpPr>
        <p:spPr>
          <a:xfrm>
            <a:off x="4007260" y="1344924"/>
            <a:ext cx="1129480" cy="840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5100">
                <a:solidFill>
                  <a:srgbClr val="FFFFFF"/>
                </a:solidFill>
                <a:latin typeface="+mn-lt"/>
                <a:ea typeface="+mn-ea"/>
                <a:cs typeface="+mn-cs"/>
                <a:sym typeface="Arial"/>
              </a:defRPr>
            </a:lvl1pPr>
          </a:lstStyle>
          <a:p>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Rectangle 2"/>
          <p:cNvSpPr txBox="1">
            <a:spLocks noGrp="1"/>
          </p:cNvSpPr>
          <p:nvPr>
            <p:ph type="title"/>
          </p:nvPr>
        </p:nvSpPr>
        <p:spPr>
          <a:xfrm>
            <a:off x="106681" y="63500"/>
            <a:ext cx="8834119" cy="533400"/>
          </a:xfrm>
          <a:prstGeom prst="rect">
            <a:avLst/>
          </a:prstGeom>
        </p:spPr>
        <p:txBody>
          <a:bodyPr/>
          <a:lstStyle>
            <a:lvl1pPr>
              <a:defRPr sz="2000"/>
            </a:lvl1pPr>
          </a:lstStyle>
          <a:p>
            <a:r>
              <a:t>But in real-life there are a couple of other complicating possibilities: </a:t>
            </a:r>
          </a:p>
        </p:txBody>
      </p:sp>
      <p:sp>
        <p:nvSpPr>
          <p:cNvPr id="295" name="Rectangle 3"/>
          <p:cNvSpPr txBox="1">
            <a:spLocks noGrp="1"/>
          </p:cNvSpPr>
          <p:nvPr>
            <p:ph type="body" idx="1"/>
          </p:nvPr>
        </p:nvSpPr>
        <p:spPr>
          <a:xfrm>
            <a:off x="74300" y="738799"/>
            <a:ext cx="8998323" cy="5447055"/>
          </a:xfrm>
          <a:prstGeom prst="rect">
            <a:avLst/>
          </a:prstGeom>
        </p:spPr>
        <p:txBody>
          <a:bodyPr/>
          <a:lstStyle/>
          <a:p>
            <a:pPr>
              <a:tabLst>
                <a:tab pos="520700" algn="l"/>
                <a:tab pos="1041400" algn="l"/>
              </a:tabLst>
              <a:defRPr sz="1700">
                <a:latin typeface="+mn-lt"/>
                <a:ea typeface="+mn-ea"/>
                <a:cs typeface="+mn-cs"/>
                <a:sym typeface="Arial"/>
              </a:defRPr>
            </a:pPr>
            <a:r>
              <a:t>Neutron collisions will hardly budge very heavy atoms</a:t>
            </a:r>
          </a:p>
          <a:p>
            <a:pPr>
              <a:tabLst>
                <a:tab pos="520700" algn="l"/>
                <a:tab pos="1041400" algn="l"/>
              </a:tabLst>
              <a:defRPr sz="100">
                <a:latin typeface="+mn-lt"/>
                <a:ea typeface="+mn-ea"/>
                <a:cs typeface="+mn-cs"/>
                <a:sym typeface="Arial"/>
              </a:defRPr>
            </a:pPr>
            <a:endParaRPr/>
          </a:p>
          <a:p>
            <a:pPr>
              <a:tabLst>
                <a:tab pos="520700" algn="l"/>
                <a:tab pos="1041400" algn="l"/>
              </a:tabLst>
              <a:defRPr sz="1700">
                <a:latin typeface="+mn-lt"/>
                <a:ea typeface="+mn-ea"/>
                <a:cs typeface="+mn-cs"/>
                <a:sym typeface="Arial"/>
              </a:defRPr>
            </a:pPr>
            <a:r>
              <a:t>	The neutrons WILL bounce off in another direction</a:t>
            </a:r>
          </a:p>
          <a:p>
            <a:pPr>
              <a:tabLst>
                <a:tab pos="520700" algn="l"/>
                <a:tab pos="1041400" algn="l"/>
              </a:tabLst>
              <a:defRPr sz="100">
                <a:latin typeface="+mn-lt"/>
                <a:ea typeface="+mn-ea"/>
                <a:cs typeface="+mn-cs"/>
                <a:sym typeface="Arial"/>
              </a:defRPr>
            </a:pPr>
            <a:r>
              <a:t>	</a:t>
            </a:r>
          </a:p>
          <a:p>
            <a:pPr>
              <a:tabLst>
                <a:tab pos="520700" algn="l"/>
                <a:tab pos="1041400" algn="l"/>
              </a:tabLst>
              <a:defRPr sz="1700">
                <a:latin typeface="+mn-lt"/>
                <a:ea typeface="+mn-ea"/>
                <a:cs typeface="+mn-cs"/>
                <a:sym typeface="Arial"/>
              </a:defRPr>
            </a:pPr>
            <a:r>
              <a:t>		But the heavier the target atom, the less Kinetic Energy it will siphon away</a:t>
            </a:r>
          </a:p>
          <a:p>
            <a:pPr>
              <a:tabLst>
                <a:tab pos="520700" algn="l"/>
                <a:tab pos="1041400" algn="l"/>
              </a:tabLst>
              <a:defRPr sz="500">
                <a:latin typeface="+mn-lt"/>
                <a:ea typeface="+mn-ea"/>
                <a:cs typeface="+mn-cs"/>
                <a:sym typeface="Arial"/>
              </a:defRPr>
            </a:pPr>
            <a:endParaRPr/>
          </a:p>
          <a:p>
            <a:pPr>
              <a:tabLst>
                <a:tab pos="520700" algn="l"/>
                <a:tab pos="1041400" algn="l"/>
              </a:tabLst>
              <a:defRPr sz="1700">
                <a:latin typeface="+mn-lt"/>
                <a:ea typeface="+mn-ea"/>
                <a:cs typeface="+mn-cs"/>
                <a:sym typeface="Arial"/>
              </a:defRPr>
            </a:pPr>
            <a:r>
              <a:t>	</a:t>
            </a:r>
            <a:r>
              <a:rPr b="1"/>
              <a:t>Heavy atoms = NEUTRON</a:t>
            </a:r>
            <a:r>
              <a:rPr b="1">
                <a:solidFill>
                  <a:srgbClr val="FF66FF"/>
                </a:solidFill>
              </a:rPr>
              <a:t> MIRRORS </a:t>
            </a:r>
            <a:r>
              <a:t>(redirecting but minimally slowing neutrons)</a:t>
            </a:r>
          </a:p>
          <a:p>
            <a:pPr algn="ctr">
              <a:tabLst>
                <a:tab pos="520700" algn="l"/>
                <a:tab pos="1041400" algn="l"/>
              </a:tabLst>
              <a:defRPr sz="500">
                <a:latin typeface="+mn-lt"/>
                <a:ea typeface="+mn-ea"/>
                <a:cs typeface="+mn-cs"/>
                <a:sym typeface="Arial"/>
              </a:defRPr>
            </a:pPr>
            <a:endParaRPr/>
          </a:p>
          <a:p>
            <a:pPr algn="ctr">
              <a:tabLst>
                <a:tab pos="520700" algn="l"/>
                <a:tab pos="1041400" algn="l"/>
              </a:tabLst>
              <a:defRPr sz="1700">
                <a:latin typeface="+mn-lt"/>
                <a:ea typeface="+mn-ea"/>
                <a:cs typeface="+mn-cs"/>
                <a:sym typeface="Arial"/>
              </a:defRPr>
            </a:pPr>
            <a:r>
              <a:t>Which CAN be used to KEEP neutrons within the core of a nuclear reactor or bomb</a:t>
            </a:r>
          </a:p>
          <a:p>
            <a:pPr>
              <a:tabLst>
                <a:tab pos="520700" algn="l"/>
                <a:tab pos="1041400" algn="l"/>
              </a:tabLst>
              <a:defRPr sz="900">
                <a:latin typeface="+mn-lt"/>
                <a:ea typeface="+mn-ea"/>
                <a:cs typeface="+mn-cs"/>
                <a:sym typeface="Arial"/>
              </a:defRPr>
            </a:pPr>
            <a:endParaRPr b="1"/>
          </a:p>
          <a:p>
            <a:pPr algn="ctr">
              <a:tabLst>
                <a:tab pos="520700" algn="l"/>
                <a:tab pos="1041400" algn="l"/>
              </a:tabLst>
              <a:defRPr sz="1700">
                <a:solidFill>
                  <a:srgbClr val="FBC901"/>
                </a:solidFill>
                <a:latin typeface="+mn-lt"/>
                <a:ea typeface="+mn-ea"/>
                <a:cs typeface="+mn-cs"/>
                <a:sym typeface="Arial"/>
              </a:defRPr>
            </a:pPr>
            <a:r>
              <a:t>Think of a fast cue ball bouncing off a big steel ball-bearing or small bowling ball</a:t>
            </a:r>
          </a:p>
          <a:p>
            <a:pPr algn="ctr">
              <a:tabLst>
                <a:tab pos="520700" algn="l"/>
                <a:tab pos="1041400" algn="l"/>
              </a:tabLst>
              <a:defRPr sz="1300">
                <a:solidFill>
                  <a:srgbClr val="FBC901"/>
                </a:solidFill>
                <a:latin typeface="+mn-lt"/>
                <a:ea typeface="+mn-ea"/>
                <a:cs typeface="+mn-cs"/>
                <a:sym typeface="Arial"/>
              </a:defRPr>
            </a:pPr>
            <a:endParaRPr/>
          </a:p>
          <a:p>
            <a:pPr>
              <a:tabLst>
                <a:tab pos="520700" algn="l"/>
                <a:tab pos="1041400" algn="l"/>
              </a:tabLst>
              <a:defRPr sz="1700">
                <a:latin typeface="+mn-lt"/>
                <a:ea typeface="+mn-ea"/>
                <a:cs typeface="+mn-cs"/>
                <a:sym typeface="Arial"/>
              </a:defRPr>
            </a:pPr>
            <a:r>
              <a:t>While the nuclei of certain atoms instead CAPTURE and HOLD neutrons</a:t>
            </a:r>
          </a:p>
          <a:p>
            <a:pPr>
              <a:tabLst>
                <a:tab pos="520700" algn="l"/>
                <a:tab pos="1041400" algn="l"/>
              </a:tabLst>
              <a:defRPr sz="500">
                <a:latin typeface="+mn-lt"/>
                <a:ea typeface="+mn-ea"/>
                <a:cs typeface="+mn-cs"/>
                <a:sym typeface="Arial"/>
              </a:defRPr>
            </a:pPr>
            <a:endParaRPr/>
          </a:p>
          <a:p>
            <a:pPr>
              <a:tabLst>
                <a:tab pos="520700" algn="l"/>
                <a:tab pos="1041400" algn="l"/>
              </a:tabLst>
              <a:defRPr sz="1700">
                <a:latin typeface="+mn-lt"/>
                <a:ea typeface="+mn-ea"/>
                <a:cs typeface="+mn-cs"/>
                <a:sym typeface="Arial"/>
              </a:defRPr>
            </a:pPr>
            <a:r>
              <a:t>	These, with many possible masses = </a:t>
            </a:r>
            <a:r>
              <a:rPr b="1"/>
              <a:t>NEUTRON</a:t>
            </a:r>
            <a:r>
              <a:rPr b="1">
                <a:solidFill>
                  <a:srgbClr val="00FF00"/>
                </a:solidFill>
              </a:rPr>
              <a:t> ABSORBERS / POISONS / SINKS</a:t>
            </a:r>
          </a:p>
          <a:p>
            <a:pPr>
              <a:tabLst>
                <a:tab pos="520700" algn="l"/>
                <a:tab pos="1041400" algn="l"/>
              </a:tabLst>
              <a:defRPr sz="500">
                <a:latin typeface="+mn-lt"/>
                <a:ea typeface="+mn-ea"/>
                <a:cs typeface="+mn-cs"/>
                <a:sym typeface="Arial"/>
              </a:defRPr>
            </a:pPr>
            <a:endParaRPr b="1">
              <a:solidFill>
                <a:srgbClr val="00FF00"/>
              </a:solidFill>
            </a:endParaRPr>
          </a:p>
          <a:p>
            <a:pPr>
              <a:tabLst>
                <a:tab pos="520700" algn="l"/>
                <a:tab pos="1041400" algn="l"/>
              </a:tabLst>
              <a:defRPr sz="1700">
                <a:latin typeface="+mn-lt"/>
                <a:ea typeface="+mn-ea"/>
                <a:cs typeface="+mn-cs"/>
                <a:sym typeface="Arial"/>
              </a:defRPr>
            </a:pPr>
            <a:r>
              <a:t>	Prominent examples include Xenon (Xe), Iodine (I), and Boron (B) </a:t>
            </a:r>
          </a:p>
          <a:p>
            <a:pPr marL="0" lvl="1" indent="640896">
              <a:buSzTx/>
              <a:buNone/>
              <a:tabLst>
                <a:tab pos="520700" algn="l"/>
                <a:tab pos="1041400" algn="l"/>
              </a:tabLst>
              <a:defRPr sz="100">
                <a:latin typeface="+mn-lt"/>
                <a:ea typeface="+mn-ea"/>
                <a:cs typeface="+mn-cs"/>
                <a:sym typeface="Arial"/>
              </a:defRPr>
            </a:pPr>
            <a:endParaRPr/>
          </a:p>
          <a:p>
            <a:pPr>
              <a:tabLst>
                <a:tab pos="520700" algn="l"/>
                <a:tab pos="1041400" algn="l"/>
              </a:tabLst>
              <a:defRPr sz="1700">
                <a:latin typeface="+mn-lt"/>
                <a:ea typeface="+mn-ea"/>
                <a:cs typeface="+mn-cs"/>
                <a:sym typeface="Arial"/>
              </a:defRPr>
            </a:pPr>
            <a:r>
              <a:t>	Their natural occurrence can hinder certain desired chain reactions, but in an</a:t>
            </a:r>
          </a:p>
          <a:p>
            <a:pPr>
              <a:tabLst>
                <a:tab pos="520700" algn="l"/>
                <a:tab pos="1041400" algn="l"/>
              </a:tabLst>
              <a:defRPr sz="100">
                <a:latin typeface="+mn-lt"/>
                <a:ea typeface="+mn-ea"/>
                <a:cs typeface="+mn-cs"/>
                <a:sym typeface="Arial"/>
              </a:defRPr>
            </a:pPr>
            <a:endParaRPr/>
          </a:p>
          <a:p>
            <a:pPr>
              <a:tabLst>
                <a:tab pos="520700" algn="l"/>
                <a:tab pos="1041400" algn="l"/>
              </a:tabLst>
              <a:defRPr sz="1700">
                <a:latin typeface="+mn-lt"/>
                <a:ea typeface="+mn-ea"/>
                <a:cs typeface="+mn-cs"/>
                <a:sym typeface="Arial"/>
              </a:defRPr>
            </a:pPr>
            <a:r>
              <a:t>		emergency their deliberate introduction can quench a runaway nuclear reactor</a:t>
            </a:r>
          </a:p>
          <a:p>
            <a:pPr algn="ctr">
              <a:tabLst>
                <a:tab pos="520700" algn="l"/>
                <a:tab pos="1041400" algn="l"/>
              </a:tabLst>
              <a:defRPr sz="900">
                <a:solidFill>
                  <a:srgbClr val="FBC901"/>
                </a:solidFill>
                <a:latin typeface="+mn-lt"/>
                <a:ea typeface="+mn-ea"/>
                <a:cs typeface="+mn-cs"/>
                <a:sym typeface="Arial"/>
              </a:defRPr>
            </a:pPr>
            <a:endParaRPr/>
          </a:p>
          <a:p>
            <a:pPr algn="ctr">
              <a:tabLst>
                <a:tab pos="520700" algn="l"/>
                <a:tab pos="1041400" algn="l"/>
              </a:tabLst>
              <a:defRPr sz="1700">
                <a:solidFill>
                  <a:srgbClr val="FBC901"/>
                </a:solidFill>
                <a:latin typeface="+mn-lt"/>
                <a:ea typeface="+mn-ea"/>
                <a:cs typeface="+mn-cs"/>
                <a:sym typeface="Arial"/>
              </a:defRPr>
            </a:pPr>
            <a:r>
              <a:t>Think of a cue ball NOT bouncing off other glue-covered billiard balls </a:t>
            </a:r>
          </a:p>
        </p:txBody>
      </p:sp>
      <p:sp>
        <p:nvSpPr>
          <p:cNvPr id="296"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Rectangle 2"/>
          <p:cNvSpPr txBox="1">
            <a:spLocks noGrp="1"/>
          </p:cNvSpPr>
          <p:nvPr>
            <p:ph type="title"/>
          </p:nvPr>
        </p:nvSpPr>
        <p:spPr>
          <a:xfrm>
            <a:off x="171939" y="76200"/>
            <a:ext cx="8839201" cy="533400"/>
          </a:xfrm>
          <a:prstGeom prst="rect">
            <a:avLst/>
          </a:prstGeom>
        </p:spPr>
        <p:txBody>
          <a:bodyPr/>
          <a:lstStyle/>
          <a:p>
            <a:pPr>
              <a:defRPr sz="2000"/>
            </a:pPr>
            <a:r>
              <a:t>Depicting </a:t>
            </a:r>
            <a:r>
              <a:rPr>
                <a:solidFill>
                  <a:srgbClr val="FF2600"/>
                </a:solidFill>
              </a:rPr>
              <a:t>hot </a:t>
            </a:r>
            <a:r>
              <a:rPr b="1">
                <a:solidFill>
                  <a:srgbClr val="FFFFFF"/>
                </a:solidFill>
              </a:rPr>
              <a:t>neutron</a:t>
            </a:r>
            <a:r>
              <a:t> interaction with </a:t>
            </a:r>
            <a:r>
              <a:rPr b="1">
                <a:solidFill>
                  <a:srgbClr val="C0C0C0"/>
                </a:solidFill>
              </a:rPr>
              <a:t>moderators</a:t>
            </a:r>
            <a:r>
              <a:t>, </a:t>
            </a:r>
            <a:r>
              <a:rPr b="1">
                <a:solidFill>
                  <a:srgbClr val="D783FF"/>
                </a:solidFill>
              </a:rPr>
              <a:t>mirrors</a:t>
            </a:r>
            <a:r>
              <a:t> and </a:t>
            </a:r>
            <a:r>
              <a:rPr b="1">
                <a:solidFill>
                  <a:srgbClr val="75FB4C"/>
                </a:solidFill>
              </a:rPr>
              <a:t>poisons</a:t>
            </a:r>
          </a:p>
        </p:txBody>
      </p:sp>
      <p:sp>
        <p:nvSpPr>
          <p:cNvPr id="299" name="Rectangle 3"/>
          <p:cNvSpPr txBox="1">
            <a:spLocks noGrp="1"/>
          </p:cNvSpPr>
          <p:nvPr>
            <p:ph type="body" idx="1"/>
          </p:nvPr>
        </p:nvSpPr>
        <p:spPr>
          <a:xfrm>
            <a:off x="288996" y="783978"/>
            <a:ext cx="8605087" cy="5629085"/>
          </a:xfrm>
          <a:prstGeom prst="rect">
            <a:avLst/>
          </a:prstGeom>
        </p:spPr>
        <p:txBody>
          <a:bodyPr/>
          <a:lstStyle/>
          <a:p>
            <a:pPr>
              <a:defRPr sz="1800" b="1">
                <a:latin typeface="+mn-lt"/>
                <a:ea typeface="+mn-ea"/>
                <a:cs typeface="+mn-cs"/>
                <a:sym typeface="Arial"/>
              </a:defRPr>
            </a:pPr>
            <a:r>
              <a:t>		Before:					After:</a:t>
            </a:r>
          </a:p>
          <a:p>
            <a:pPr>
              <a:defRPr sz="1800">
                <a:latin typeface="+mn-lt"/>
                <a:ea typeface="+mn-ea"/>
                <a:cs typeface="+mn-cs"/>
                <a:sym typeface="Arial"/>
              </a:defRPr>
            </a:pPr>
            <a:endParaRPr/>
          </a:p>
          <a:p>
            <a:pPr>
              <a:defRPr sz="1800" b="1">
                <a:latin typeface="+mn-lt"/>
                <a:ea typeface="+mn-ea"/>
                <a:cs typeface="+mn-cs"/>
                <a:sym typeface="Arial"/>
              </a:defRPr>
            </a:pPr>
            <a:r>
              <a:t>Neutron </a:t>
            </a:r>
            <a:r>
              <a:rPr>
                <a:solidFill>
                  <a:srgbClr val="C0C0C0"/>
                </a:solidFill>
              </a:rPr>
              <a:t>Moderator</a:t>
            </a:r>
            <a:r>
              <a:t> </a:t>
            </a:r>
            <a:r>
              <a:rPr b="0"/>
              <a:t>(light atom that absorbs some of neutron’s kinetic energy):</a:t>
            </a:r>
          </a:p>
          <a:p>
            <a:pPr>
              <a:defRPr sz="1800">
                <a:latin typeface="+mn-lt"/>
                <a:ea typeface="+mn-ea"/>
                <a:cs typeface="+mn-cs"/>
                <a:sym typeface="Arial"/>
              </a:defRPr>
            </a:pPr>
            <a:endParaRPr b="0"/>
          </a:p>
          <a:p>
            <a:pPr>
              <a:defRPr sz="800">
                <a:latin typeface="+mn-lt"/>
                <a:ea typeface="+mn-ea"/>
                <a:cs typeface="+mn-cs"/>
                <a:sym typeface="Arial"/>
              </a:defRPr>
            </a:pPr>
            <a:endParaRPr b="0"/>
          </a:p>
          <a:p>
            <a:pPr algn="ctr">
              <a:defRPr sz="1800">
                <a:latin typeface="+mn-lt"/>
                <a:ea typeface="+mn-ea"/>
                <a:cs typeface="+mn-cs"/>
                <a:sym typeface="Arial"/>
              </a:defRPr>
            </a:pPr>
            <a:r>
              <a:t>Result:</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b="1">
                <a:solidFill>
                  <a:srgbClr val="FF66FF"/>
                </a:solidFill>
                <a:latin typeface="+mn-lt"/>
                <a:ea typeface="+mn-ea"/>
                <a:cs typeface="+mn-cs"/>
                <a:sym typeface="Arial"/>
              </a:defRPr>
            </a:pPr>
            <a:r>
              <a:rPr>
                <a:solidFill>
                  <a:srgbClr val="FFFFFF"/>
                </a:solidFill>
              </a:rPr>
              <a:t>Neutron</a:t>
            </a:r>
            <a:r>
              <a:t> Mirro</a:t>
            </a:r>
            <a:r>
              <a:rPr b="0"/>
              <a:t>r</a:t>
            </a:r>
            <a:r>
              <a:rPr b="0">
                <a:solidFill>
                  <a:srgbClr val="FFFFFF"/>
                </a:solidFill>
              </a:rPr>
              <a:t> (heavy atom that absorbs very little of neutron’s kinetic energy):</a:t>
            </a:r>
          </a:p>
          <a:p>
            <a:pPr>
              <a:defRPr>
                <a:latin typeface="+mn-lt"/>
                <a:ea typeface="+mn-ea"/>
                <a:cs typeface="+mn-cs"/>
                <a:sym typeface="Arial"/>
              </a:defRPr>
            </a:pPr>
            <a:endParaRPr b="0">
              <a:solidFill>
                <a:srgbClr val="FFFFFF"/>
              </a:solidFill>
            </a:endParaRPr>
          </a:p>
          <a:p>
            <a:pPr algn="ctr">
              <a:defRPr sz="1800">
                <a:latin typeface="+mn-lt"/>
                <a:ea typeface="+mn-ea"/>
                <a:cs typeface="+mn-cs"/>
                <a:sym typeface="Arial"/>
              </a:defRPr>
            </a:pPr>
            <a:r>
              <a:t>Result:</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b="1">
                <a:solidFill>
                  <a:srgbClr val="00FF00"/>
                </a:solidFill>
                <a:latin typeface="+mn-lt"/>
                <a:ea typeface="+mn-ea"/>
                <a:cs typeface="+mn-cs"/>
                <a:sym typeface="Arial"/>
              </a:defRPr>
            </a:pPr>
            <a:r>
              <a:rPr>
                <a:solidFill>
                  <a:srgbClr val="FFFFFF"/>
                </a:solidFill>
              </a:rPr>
              <a:t>Neutron</a:t>
            </a:r>
            <a:r>
              <a:t> Poison </a:t>
            </a:r>
            <a:r>
              <a:rPr b="0">
                <a:solidFill>
                  <a:srgbClr val="FFFFFF"/>
                </a:solidFill>
              </a:rPr>
              <a:t>(atom that absorbs and then holds neutron inside its nucleus):</a:t>
            </a:r>
          </a:p>
          <a:p>
            <a:pPr>
              <a:defRPr sz="1200">
                <a:latin typeface="+mn-lt"/>
                <a:ea typeface="+mn-ea"/>
                <a:cs typeface="+mn-cs"/>
                <a:sym typeface="Arial"/>
              </a:defRPr>
            </a:pPr>
            <a:endParaRPr b="0">
              <a:solidFill>
                <a:srgbClr val="FFFFFF"/>
              </a:solidFill>
            </a:endParaRPr>
          </a:p>
          <a:p>
            <a:pPr>
              <a:defRPr sz="1800">
                <a:latin typeface="+mn-lt"/>
                <a:ea typeface="+mn-ea"/>
                <a:cs typeface="+mn-cs"/>
                <a:sym typeface="Arial"/>
              </a:defRPr>
            </a:pPr>
            <a:endParaRPr b="0">
              <a:solidFill>
                <a:srgbClr val="FFFFFF"/>
              </a:solidFill>
            </a:endParaRPr>
          </a:p>
          <a:p>
            <a:pPr algn="ctr">
              <a:defRPr sz="1800">
                <a:latin typeface="+mn-lt"/>
                <a:ea typeface="+mn-ea"/>
                <a:cs typeface="+mn-cs"/>
                <a:sym typeface="Arial"/>
              </a:defRPr>
            </a:pPr>
            <a:r>
              <a:t>Result:</a:t>
            </a:r>
          </a:p>
        </p:txBody>
      </p:sp>
      <p:grpSp>
        <p:nvGrpSpPr>
          <p:cNvPr id="303" name="Group"/>
          <p:cNvGrpSpPr/>
          <p:nvPr/>
        </p:nvGrpSpPr>
        <p:grpSpPr>
          <a:xfrm>
            <a:off x="1524000" y="2282031"/>
            <a:ext cx="1600201" cy="207171"/>
            <a:chOff x="0" y="0"/>
            <a:chExt cx="1600200" cy="207169"/>
          </a:xfrm>
        </p:grpSpPr>
        <p:sp>
          <p:nvSpPr>
            <p:cNvPr id="300" name="Oval 3"/>
            <p:cNvSpPr/>
            <p:nvPr/>
          </p:nvSpPr>
          <p:spPr>
            <a:xfrm>
              <a:off x="0" y="25400"/>
              <a:ext cx="144236"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01" name="Oval 4"/>
            <p:cNvSpPr/>
            <p:nvPr/>
          </p:nvSpPr>
          <p:spPr>
            <a:xfrm>
              <a:off x="1379764" y="0"/>
              <a:ext cx="220437" cy="207170"/>
            </a:xfrm>
            <a:prstGeom prst="ellipse">
              <a:avLst/>
            </a:prstGeom>
            <a:solidFill>
              <a:srgbClr val="D6D6D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02" name="Right Arrow 9"/>
            <p:cNvSpPr/>
            <p:nvPr/>
          </p:nvSpPr>
          <p:spPr>
            <a:xfrm>
              <a:off x="288471" y="13910"/>
              <a:ext cx="533401" cy="152401"/>
            </a:xfrm>
            <a:prstGeom prst="rightArrow">
              <a:avLst>
                <a:gd name="adj1" fmla="val 50000"/>
                <a:gd name="adj2" fmla="val 50000"/>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07" name="Group"/>
          <p:cNvGrpSpPr/>
          <p:nvPr/>
        </p:nvGrpSpPr>
        <p:grpSpPr>
          <a:xfrm>
            <a:off x="1524000" y="3810000"/>
            <a:ext cx="1744436" cy="609600"/>
            <a:chOff x="0" y="0"/>
            <a:chExt cx="1744436" cy="609600"/>
          </a:xfrm>
        </p:grpSpPr>
        <p:sp>
          <p:nvSpPr>
            <p:cNvPr id="304" name="Oval 5"/>
            <p:cNvSpPr/>
            <p:nvPr/>
          </p:nvSpPr>
          <p:spPr>
            <a:xfrm>
              <a:off x="0" y="228600"/>
              <a:ext cx="144236" cy="152400"/>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05" name="Oval 7"/>
            <p:cNvSpPr/>
            <p:nvPr/>
          </p:nvSpPr>
          <p:spPr>
            <a:xfrm>
              <a:off x="1143000" y="0"/>
              <a:ext cx="601437" cy="609600"/>
            </a:xfrm>
            <a:prstGeom prst="ellipse">
              <a:avLst/>
            </a:prstGeom>
            <a:solidFill>
              <a:srgbClr val="FF6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06" name="Right Arrow 10"/>
            <p:cNvSpPr/>
            <p:nvPr/>
          </p:nvSpPr>
          <p:spPr>
            <a:xfrm>
              <a:off x="295535" y="217556"/>
              <a:ext cx="533401" cy="152401"/>
            </a:xfrm>
            <a:prstGeom prst="rightArrow">
              <a:avLst>
                <a:gd name="adj1" fmla="val 50000"/>
                <a:gd name="adj2" fmla="val 50000"/>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11" name="Group"/>
          <p:cNvGrpSpPr/>
          <p:nvPr/>
        </p:nvGrpSpPr>
        <p:grpSpPr>
          <a:xfrm>
            <a:off x="1524000" y="5715000"/>
            <a:ext cx="1676400" cy="457200"/>
            <a:chOff x="0" y="0"/>
            <a:chExt cx="1676400" cy="457200"/>
          </a:xfrm>
        </p:grpSpPr>
        <p:sp>
          <p:nvSpPr>
            <p:cNvPr id="308" name="Oval 8"/>
            <p:cNvSpPr/>
            <p:nvPr/>
          </p:nvSpPr>
          <p:spPr>
            <a:xfrm>
              <a:off x="1219200" y="0"/>
              <a:ext cx="457200" cy="457200"/>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09" name="Oval 11"/>
            <p:cNvSpPr/>
            <p:nvPr/>
          </p:nvSpPr>
          <p:spPr>
            <a:xfrm>
              <a:off x="0" y="168414"/>
              <a:ext cx="144236"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0" name="Right Arrow 12"/>
            <p:cNvSpPr/>
            <p:nvPr/>
          </p:nvSpPr>
          <p:spPr>
            <a:xfrm>
              <a:off x="295535" y="157371"/>
              <a:ext cx="533401" cy="152401"/>
            </a:xfrm>
            <a:prstGeom prst="rightArrow">
              <a:avLst>
                <a:gd name="adj1" fmla="val 50000"/>
                <a:gd name="adj2" fmla="val 50000"/>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16" name="Group"/>
          <p:cNvGrpSpPr/>
          <p:nvPr/>
        </p:nvGrpSpPr>
        <p:grpSpPr>
          <a:xfrm>
            <a:off x="6324600" y="2263258"/>
            <a:ext cx="1654315" cy="207171"/>
            <a:chOff x="0" y="0"/>
            <a:chExt cx="1654314" cy="207169"/>
          </a:xfrm>
        </p:grpSpPr>
        <p:sp>
          <p:nvSpPr>
            <p:cNvPr id="312" name="Oval 13"/>
            <p:cNvSpPr/>
            <p:nvPr/>
          </p:nvSpPr>
          <p:spPr>
            <a:xfrm>
              <a:off x="389163" y="22087"/>
              <a:ext cx="144237"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3" name="Oval 14"/>
            <p:cNvSpPr/>
            <p:nvPr/>
          </p:nvSpPr>
          <p:spPr>
            <a:xfrm>
              <a:off x="1006927" y="0"/>
              <a:ext cx="220437" cy="207170"/>
            </a:xfrm>
            <a:prstGeom prst="ellipse">
              <a:avLst/>
            </a:prstGeom>
            <a:solidFill>
              <a:srgbClr val="D6D6D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4" name="Right Arrow 18"/>
            <p:cNvSpPr/>
            <p:nvPr/>
          </p:nvSpPr>
          <p:spPr>
            <a:xfrm rot="10800000">
              <a:off x="0" y="22741"/>
              <a:ext cx="296637" cy="164545"/>
            </a:xfrm>
            <a:prstGeom prst="rightArrow">
              <a:avLst>
                <a:gd name="adj1" fmla="val 50000"/>
                <a:gd name="adj2" fmla="val 50000"/>
              </a:avLst>
            </a:prstGeom>
            <a:solidFill>
              <a:srgbClr val="00B1B2"/>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5" name="Right Arrow 22"/>
            <p:cNvSpPr/>
            <p:nvPr/>
          </p:nvSpPr>
          <p:spPr>
            <a:xfrm>
              <a:off x="1357678" y="11698"/>
              <a:ext cx="296637" cy="164545"/>
            </a:xfrm>
            <a:prstGeom prst="rightArrow">
              <a:avLst>
                <a:gd name="adj1" fmla="val 50000"/>
                <a:gd name="adj2" fmla="val 50000"/>
              </a:avLst>
            </a:pr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22" name="Group"/>
          <p:cNvGrpSpPr/>
          <p:nvPr/>
        </p:nvGrpSpPr>
        <p:grpSpPr>
          <a:xfrm>
            <a:off x="5943601" y="3782616"/>
            <a:ext cx="2070118" cy="609601"/>
            <a:chOff x="0" y="0"/>
            <a:chExt cx="2070117" cy="609600"/>
          </a:xfrm>
        </p:grpSpPr>
        <p:grpSp>
          <p:nvGrpSpPr>
            <p:cNvPr id="320" name="Group"/>
            <p:cNvGrpSpPr/>
            <p:nvPr/>
          </p:nvGrpSpPr>
          <p:grpSpPr>
            <a:xfrm>
              <a:off x="0" y="0"/>
              <a:ext cx="1756681" cy="609600"/>
              <a:chOff x="0" y="0"/>
              <a:chExt cx="1756680" cy="609600"/>
            </a:xfrm>
          </p:grpSpPr>
          <p:sp>
            <p:nvSpPr>
              <p:cNvPr id="317" name="Oval 15"/>
              <p:cNvSpPr/>
              <p:nvPr/>
            </p:nvSpPr>
            <p:spPr>
              <a:xfrm>
                <a:off x="628806" y="200769"/>
                <a:ext cx="144237"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8" name="Oval 16"/>
              <p:cNvSpPr/>
              <p:nvPr/>
            </p:nvSpPr>
            <p:spPr>
              <a:xfrm>
                <a:off x="1155244" y="0"/>
                <a:ext cx="601437" cy="609600"/>
              </a:xfrm>
              <a:prstGeom prst="ellipse">
                <a:avLst/>
              </a:prstGeom>
              <a:solidFill>
                <a:srgbClr val="FF6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9" name="Right Arrow 19"/>
              <p:cNvSpPr/>
              <p:nvPr/>
            </p:nvSpPr>
            <p:spPr>
              <a:xfrm rot="10800000">
                <a:off x="0" y="211811"/>
                <a:ext cx="533400" cy="152401"/>
              </a:xfrm>
              <a:prstGeom prst="rightArrow">
                <a:avLst>
                  <a:gd name="adj1" fmla="val 50000"/>
                  <a:gd name="adj2" fmla="val 50000"/>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21" name="Right Arrow 22"/>
            <p:cNvSpPr/>
            <p:nvPr/>
          </p:nvSpPr>
          <p:spPr>
            <a:xfrm>
              <a:off x="1909027" y="222527"/>
              <a:ext cx="161091" cy="164545"/>
            </a:xfrm>
            <a:prstGeom prst="rightArrow">
              <a:avLst>
                <a:gd name="adj1" fmla="val 50000"/>
                <a:gd name="adj2" fmla="val 51072"/>
              </a:avLst>
            </a:pr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27" name="Group"/>
          <p:cNvGrpSpPr/>
          <p:nvPr/>
        </p:nvGrpSpPr>
        <p:grpSpPr>
          <a:xfrm>
            <a:off x="7170963" y="5692914"/>
            <a:ext cx="910529" cy="457201"/>
            <a:chOff x="0" y="0"/>
            <a:chExt cx="910527" cy="457200"/>
          </a:xfrm>
        </p:grpSpPr>
        <p:grpSp>
          <p:nvGrpSpPr>
            <p:cNvPr id="325" name="Group"/>
            <p:cNvGrpSpPr/>
            <p:nvPr/>
          </p:nvGrpSpPr>
          <p:grpSpPr>
            <a:xfrm>
              <a:off x="0" y="0"/>
              <a:ext cx="457200" cy="457200"/>
              <a:chOff x="0" y="0"/>
              <a:chExt cx="457200" cy="457200"/>
            </a:xfrm>
          </p:grpSpPr>
          <p:sp>
            <p:nvSpPr>
              <p:cNvPr id="323" name="Oval 17"/>
              <p:cNvSpPr/>
              <p:nvPr/>
            </p:nvSpPr>
            <p:spPr>
              <a:xfrm>
                <a:off x="0" y="0"/>
                <a:ext cx="457200" cy="457200"/>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24" name="Oval 20"/>
              <p:cNvSpPr/>
              <p:nvPr/>
            </p:nvSpPr>
            <p:spPr>
              <a:xfrm>
                <a:off x="155278" y="174485"/>
                <a:ext cx="144237" cy="15240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26" name="Right Arrow 22"/>
            <p:cNvSpPr/>
            <p:nvPr/>
          </p:nvSpPr>
          <p:spPr>
            <a:xfrm>
              <a:off x="613891" y="146327"/>
              <a:ext cx="296637" cy="164545"/>
            </a:xfrm>
            <a:prstGeom prst="rightArrow">
              <a:avLst>
                <a:gd name="adj1" fmla="val 50000"/>
                <a:gd name="adj2" fmla="val 50000"/>
              </a:avLst>
            </a:pr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2"/>
          <p:cNvSpPr txBox="1">
            <a:spLocks noGrp="1"/>
          </p:cNvSpPr>
          <p:nvPr>
            <p:ph type="title"/>
          </p:nvPr>
        </p:nvSpPr>
        <p:spPr>
          <a:xfrm>
            <a:off x="101278" y="76200"/>
            <a:ext cx="8941444" cy="533400"/>
          </a:xfrm>
          <a:prstGeom prst="rect">
            <a:avLst/>
          </a:prstGeom>
        </p:spPr>
        <p:txBody>
          <a:bodyPr/>
          <a:lstStyle/>
          <a:p>
            <a:pPr>
              <a:defRPr sz="2000"/>
            </a:pPr>
            <a:r>
              <a:t>But some atoms BOTH desirably </a:t>
            </a:r>
            <a:r>
              <a:rPr b="1">
                <a:solidFill>
                  <a:srgbClr val="C0C0C0"/>
                </a:solidFill>
              </a:rPr>
              <a:t>Moderate</a:t>
            </a:r>
            <a:r>
              <a:t> AND undesirably </a:t>
            </a:r>
            <a:r>
              <a:rPr b="1">
                <a:solidFill>
                  <a:srgbClr val="28E824"/>
                </a:solidFill>
              </a:rPr>
              <a:t>Poison</a:t>
            </a:r>
          </a:p>
        </p:txBody>
      </p:sp>
      <p:sp>
        <p:nvSpPr>
          <p:cNvPr id="330" name="Rectangle 3"/>
          <p:cNvSpPr txBox="1">
            <a:spLocks noGrp="1"/>
          </p:cNvSpPr>
          <p:nvPr>
            <p:ph type="body" idx="1"/>
          </p:nvPr>
        </p:nvSpPr>
        <p:spPr>
          <a:xfrm>
            <a:off x="67176" y="749627"/>
            <a:ext cx="9009648" cy="5955007"/>
          </a:xfrm>
          <a:prstGeom prst="rect">
            <a:avLst/>
          </a:prstGeom>
        </p:spPr>
        <p:txBody>
          <a:bodyPr/>
          <a:lstStyle/>
          <a:p>
            <a:pPr>
              <a:tabLst>
                <a:tab pos="444500" algn="l"/>
                <a:tab pos="901700" algn="l"/>
                <a:tab pos="1371600" algn="l"/>
              </a:tabLst>
              <a:defRPr sz="1800">
                <a:latin typeface="+mn-lt"/>
                <a:ea typeface="+mn-ea"/>
                <a:cs typeface="+mn-cs"/>
                <a:sym typeface="Arial"/>
              </a:defRPr>
            </a:pPr>
            <a:r>
              <a:t>Most notably, </a:t>
            </a:r>
            <a:r>
              <a:rPr b="1">
                <a:solidFill>
                  <a:srgbClr val="FBC901"/>
                </a:solidFill>
              </a:rPr>
              <a:t>normal hydrogen (</a:t>
            </a:r>
            <a:r>
              <a:rPr b="1" baseline="31999">
                <a:solidFill>
                  <a:srgbClr val="FBC901"/>
                </a:solidFill>
              </a:rPr>
              <a:t>1</a:t>
            </a:r>
            <a:r>
              <a:rPr b="1">
                <a:solidFill>
                  <a:srgbClr val="FBC901"/>
                </a:solidFill>
              </a:rPr>
              <a:t>H)</a:t>
            </a:r>
            <a:r>
              <a:t> with its nucleus of a single lone proton:</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Because of the near match in proton and neutron masses</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a neutron striking normal hydrogen can transfer a LOT of energy to it</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			Further, lots of such hydrogen atoms are readily available in water </a:t>
            </a:r>
          </a:p>
          <a:p>
            <a:pPr>
              <a:tabLst>
                <a:tab pos="444500" algn="l"/>
                <a:tab pos="901700" algn="l"/>
                <a:tab pos="1371600" algn="l"/>
              </a:tabLst>
              <a:defRPr sz="900">
                <a:latin typeface="+mn-lt"/>
                <a:ea typeface="+mn-ea"/>
                <a:cs typeface="+mn-cs"/>
                <a:sym typeface="Arial"/>
              </a:defRPr>
            </a:pPr>
            <a:endParaRPr/>
          </a:p>
          <a:p>
            <a:pPr algn="ctr">
              <a:tabLst>
                <a:tab pos="444500" algn="l"/>
                <a:tab pos="901700" algn="l"/>
                <a:tab pos="1371600" algn="l"/>
              </a:tabLst>
              <a:defRPr sz="1800">
                <a:solidFill>
                  <a:srgbClr val="FBC901"/>
                </a:solidFill>
                <a:latin typeface="+mn-lt"/>
                <a:ea typeface="+mn-ea"/>
                <a:cs typeface="+mn-cs"/>
                <a:sym typeface="Arial"/>
              </a:defRPr>
            </a:pPr>
            <a:r>
              <a:t>Making normal hydrogen (and H</a:t>
            </a:r>
            <a:r>
              <a:rPr baseline="-5999"/>
              <a:t>2</a:t>
            </a:r>
            <a:r>
              <a:t>O) a STRONG </a:t>
            </a:r>
            <a:r>
              <a:rPr b="1">
                <a:solidFill>
                  <a:srgbClr val="FFFFFF"/>
                </a:solidFill>
              </a:rPr>
              <a:t>Neutron</a:t>
            </a:r>
            <a:r>
              <a:rPr b="1"/>
              <a:t> </a:t>
            </a:r>
            <a:r>
              <a:rPr b="1">
                <a:solidFill>
                  <a:srgbClr val="C0C0C0"/>
                </a:solidFill>
              </a:rPr>
              <a:t>Moderator</a:t>
            </a:r>
            <a:r>
              <a:rPr b="1"/>
              <a:t>:</a:t>
            </a:r>
          </a:p>
          <a:p>
            <a:pPr algn="ctr">
              <a:tabLst>
                <a:tab pos="444500" algn="l"/>
                <a:tab pos="901700" algn="l"/>
                <a:tab pos="1371600" algn="l"/>
              </a:tabLst>
              <a:defRPr sz="2800" b="1">
                <a:latin typeface="+mn-lt"/>
                <a:ea typeface="+mn-ea"/>
                <a:cs typeface="+mn-cs"/>
                <a:sym typeface="Arial"/>
              </a:defRPr>
            </a:pPr>
            <a:endParaRPr b="1"/>
          </a:p>
          <a:p>
            <a:pPr algn="ctr">
              <a:tabLst>
                <a:tab pos="444500" algn="l"/>
                <a:tab pos="901700" algn="l"/>
                <a:tab pos="1371600" algn="l"/>
              </a:tabLst>
              <a:defRPr sz="1800">
                <a:latin typeface="+mn-lt"/>
                <a:ea typeface="+mn-ea"/>
                <a:cs typeface="+mn-cs"/>
                <a:sym typeface="Arial"/>
              </a:defRPr>
            </a:pPr>
            <a:r>
              <a:t>Producing:</a:t>
            </a:r>
          </a:p>
          <a:p>
            <a:pPr>
              <a:tabLst>
                <a:tab pos="444500" algn="l"/>
                <a:tab pos="901700" algn="l"/>
                <a:tab pos="1371600" algn="l"/>
              </a:tabLst>
              <a:defRPr sz="14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endParaRPr/>
          </a:p>
          <a:p>
            <a:pPr>
              <a:tabLst>
                <a:tab pos="444500" algn="l"/>
                <a:tab pos="901700" algn="l"/>
                <a:tab pos="1371600" algn="l"/>
              </a:tabLst>
              <a:defRPr sz="1800">
                <a:latin typeface="+mn-lt"/>
                <a:ea typeface="+mn-ea"/>
                <a:cs typeface="+mn-cs"/>
                <a:sym typeface="Arial"/>
              </a:defRPr>
            </a:pPr>
            <a:r>
              <a:t>But, while unlikely, </a:t>
            </a:r>
            <a:r>
              <a:rPr baseline="31999"/>
              <a:t>1</a:t>
            </a:r>
            <a:r>
              <a:t>H's lone-proton nucleus can also absorb one or two neutrons</a:t>
            </a:r>
          </a:p>
          <a:p>
            <a:pPr>
              <a:tabLst>
                <a:tab pos="444500" algn="l"/>
                <a:tab pos="901700" algn="l"/>
                <a:tab pos="1371600" algn="l"/>
              </a:tabLst>
              <a:defRPr sz="900">
                <a:latin typeface="+mn-lt"/>
                <a:ea typeface="+mn-ea"/>
                <a:cs typeface="+mn-cs"/>
                <a:sym typeface="Arial"/>
              </a:defRPr>
            </a:pPr>
            <a:endParaRPr/>
          </a:p>
          <a:p>
            <a:pPr algn="ctr">
              <a:tabLst>
                <a:tab pos="444500" algn="l"/>
                <a:tab pos="901700" algn="l"/>
                <a:tab pos="1371600" algn="l"/>
              </a:tabLst>
              <a:defRPr sz="1800">
                <a:latin typeface="+mn-lt"/>
                <a:ea typeface="+mn-ea"/>
                <a:cs typeface="+mn-cs"/>
                <a:sym typeface="Arial"/>
              </a:defRPr>
            </a:pPr>
            <a:r>
              <a:rPr>
                <a:solidFill>
                  <a:srgbClr val="FBC901"/>
                </a:solidFill>
              </a:rPr>
              <a:t>Making normal hydrogen a WEAK</a:t>
            </a:r>
            <a:r>
              <a:t> </a:t>
            </a:r>
            <a:r>
              <a:rPr b="1"/>
              <a:t>Neutron</a:t>
            </a:r>
            <a:r>
              <a:rPr b="1">
                <a:solidFill>
                  <a:srgbClr val="28E824"/>
                </a:solidFill>
              </a:rPr>
              <a:t> Poison:</a:t>
            </a:r>
          </a:p>
          <a:p>
            <a:pPr algn="ctr">
              <a:tabLst>
                <a:tab pos="444500" algn="l"/>
                <a:tab pos="901700" algn="l"/>
                <a:tab pos="1371600" algn="l"/>
                <a:tab pos="3098800" algn="l"/>
                <a:tab pos="6413500" algn="l"/>
              </a:tabLst>
              <a:defRPr sz="2200">
                <a:latin typeface="+mn-lt"/>
                <a:ea typeface="+mn-ea"/>
                <a:cs typeface="+mn-cs"/>
                <a:sym typeface="Arial"/>
              </a:defRPr>
            </a:pPr>
            <a:endParaRPr b="1">
              <a:solidFill>
                <a:srgbClr val="28E824"/>
              </a:solidFill>
            </a:endParaRPr>
          </a:p>
          <a:p>
            <a:pPr>
              <a:tabLst>
                <a:tab pos="444500" algn="l"/>
                <a:tab pos="901700" algn="l"/>
                <a:tab pos="1371600" algn="l"/>
                <a:tab pos="2565400" algn="l"/>
                <a:tab pos="5600700" algn="l"/>
              </a:tabLst>
              <a:defRPr sz="1800">
                <a:latin typeface="+mn-lt"/>
                <a:ea typeface="+mn-ea"/>
                <a:cs typeface="+mn-cs"/>
                <a:sym typeface="Arial"/>
              </a:defRPr>
            </a:pPr>
            <a:r>
              <a:rPr b="1">
                <a:solidFill>
                  <a:srgbClr val="28E824"/>
                </a:solidFill>
              </a:rPr>
              <a:t>				</a:t>
            </a:r>
            <a:r>
              <a:t>Producing:	Or eventually:</a:t>
            </a:r>
          </a:p>
          <a:p>
            <a:pPr>
              <a:tabLst>
                <a:tab pos="444500" algn="l"/>
                <a:tab pos="901700" algn="l"/>
                <a:tab pos="1371600" algn="l"/>
                <a:tab pos="3441700" algn="l"/>
                <a:tab pos="6578600" algn="l"/>
              </a:tabLst>
              <a:defRPr sz="1800">
                <a:latin typeface="+mn-lt"/>
                <a:ea typeface="+mn-ea"/>
                <a:cs typeface="+mn-cs"/>
                <a:sym typeface="Arial"/>
              </a:defRPr>
            </a:pPr>
            <a:endParaRPr/>
          </a:p>
          <a:p>
            <a:pPr>
              <a:tabLst>
                <a:tab pos="1714500" algn="l"/>
                <a:tab pos="4279900" algn="l"/>
                <a:tab pos="7543800" algn="l"/>
              </a:tabLst>
              <a:defRPr sz="1800">
                <a:latin typeface="+mn-lt"/>
                <a:ea typeface="+mn-ea"/>
                <a:cs typeface="+mn-cs"/>
                <a:sym typeface="Arial"/>
              </a:defRPr>
            </a:pPr>
            <a:r>
              <a:t>	</a:t>
            </a:r>
            <a:r>
              <a:rPr baseline="31999"/>
              <a:t>1</a:t>
            </a:r>
            <a:r>
              <a:t>H    	</a:t>
            </a:r>
            <a:r>
              <a:rPr baseline="31999"/>
              <a:t>2</a:t>
            </a:r>
            <a:r>
              <a:t>H    	</a:t>
            </a:r>
            <a:r>
              <a:rPr baseline="31999"/>
              <a:t>3</a:t>
            </a:r>
            <a:r>
              <a:t>H</a:t>
            </a:r>
          </a:p>
        </p:txBody>
      </p:sp>
      <p:grpSp>
        <p:nvGrpSpPr>
          <p:cNvPr id="336" name="Group 58"/>
          <p:cNvGrpSpPr/>
          <p:nvPr/>
        </p:nvGrpSpPr>
        <p:grpSpPr>
          <a:xfrm>
            <a:off x="1830916" y="3174999"/>
            <a:ext cx="1839385" cy="711858"/>
            <a:chOff x="0" y="0"/>
            <a:chExt cx="1839383" cy="711856"/>
          </a:xfrm>
        </p:grpSpPr>
        <p:sp>
          <p:nvSpPr>
            <p:cNvPr id="331" name="Oval 7"/>
            <p:cNvSpPr/>
            <p:nvPr/>
          </p:nvSpPr>
          <p:spPr>
            <a:xfrm>
              <a:off x="0" y="294216"/>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334" name="Group 43"/>
            <p:cNvGrpSpPr/>
            <p:nvPr/>
          </p:nvGrpSpPr>
          <p:grpSpPr>
            <a:xfrm>
              <a:off x="1032932" y="-1"/>
              <a:ext cx="806453" cy="711858"/>
              <a:chOff x="0" y="0"/>
              <a:chExt cx="806451" cy="711856"/>
            </a:xfrm>
          </p:grpSpPr>
          <p:sp>
            <p:nvSpPr>
              <p:cNvPr id="332" name="Oval 44"/>
              <p:cNvSpPr/>
              <p:nvPr/>
            </p:nvSpPr>
            <p:spPr>
              <a:xfrm>
                <a:off x="0" y="-1"/>
                <a:ext cx="806452" cy="711858"/>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33" name="Oval 45"/>
              <p:cNvSpPr/>
              <p:nvPr/>
            </p:nvSpPr>
            <p:spPr>
              <a:xfrm>
                <a:off x="358242" y="302294"/>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35" name="Straight Connector 46"/>
            <p:cNvSpPr/>
            <p:nvPr/>
          </p:nvSpPr>
          <p:spPr>
            <a:xfrm>
              <a:off x="262468" y="347662"/>
              <a:ext cx="651933" cy="8267"/>
            </a:xfrm>
            <a:prstGeom prst="line">
              <a:avLst/>
            </a:prstGeom>
            <a:solidFill>
              <a:srgbClr val="FF2600"/>
            </a:solidFill>
            <a:ln w="57150" cap="flat">
              <a:solidFill>
                <a:srgbClr val="FF26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344" name="Group"/>
          <p:cNvGrpSpPr/>
          <p:nvPr/>
        </p:nvGrpSpPr>
        <p:grpSpPr>
          <a:xfrm>
            <a:off x="5827186" y="3174999"/>
            <a:ext cx="2154497" cy="711858"/>
            <a:chOff x="0" y="0"/>
            <a:chExt cx="2154495" cy="711856"/>
          </a:xfrm>
        </p:grpSpPr>
        <p:grpSp>
          <p:nvGrpSpPr>
            <p:cNvPr id="341" name="Group 56"/>
            <p:cNvGrpSpPr/>
            <p:nvPr/>
          </p:nvGrpSpPr>
          <p:grpSpPr>
            <a:xfrm>
              <a:off x="922862" y="-1"/>
              <a:ext cx="1231634" cy="711858"/>
              <a:chOff x="0" y="0"/>
              <a:chExt cx="1231633" cy="711856"/>
            </a:xfrm>
          </p:grpSpPr>
          <p:sp>
            <p:nvSpPr>
              <p:cNvPr id="337" name="Straight Connector 47"/>
              <p:cNvSpPr/>
              <p:nvPr/>
            </p:nvSpPr>
            <p:spPr>
              <a:xfrm>
                <a:off x="882650" y="370416"/>
                <a:ext cx="348984" cy="1"/>
              </a:xfrm>
              <a:prstGeom prst="line">
                <a:avLst/>
              </a:prstGeom>
              <a:solidFill>
                <a:schemeClr val="accent1"/>
              </a:solidFill>
              <a:ln w="57150" cap="flat">
                <a:solidFill>
                  <a:srgbClr val="FBC90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nvGrpSpPr>
              <p:cNvPr id="340" name="Group 49"/>
              <p:cNvGrpSpPr/>
              <p:nvPr/>
            </p:nvGrpSpPr>
            <p:grpSpPr>
              <a:xfrm>
                <a:off x="0" y="-1"/>
                <a:ext cx="806452" cy="711858"/>
                <a:chOff x="0" y="0"/>
                <a:chExt cx="806451" cy="711856"/>
              </a:xfrm>
            </p:grpSpPr>
            <p:sp>
              <p:nvSpPr>
                <p:cNvPr id="338" name="Oval 50"/>
                <p:cNvSpPr/>
                <p:nvPr/>
              </p:nvSpPr>
              <p:spPr>
                <a:xfrm>
                  <a:off x="0" y="-1"/>
                  <a:ext cx="806452" cy="711858"/>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39" name="Oval 51"/>
                <p:cNvSpPr/>
                <p:nvPr/>
              </p:nvSpPr>
              <p:spPr>
                <a:xfrm>
                  <a:off x="358242" y="302294"/>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sp>
          <p:nvSpPr>
            <p:cNvPr id="342" name="Oval 7"/>
            <p:cNvSpPr/>
            <p:nvPr/>
          </p:nvSpPr>
          <p:spPr>
            <a:xfrm>
              <a:off x="389309" y="317500"/>
              <a:ext cx="120805" cy="112868"/>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43" name="Straight Connector 53"/>
            <p:cNvSpPr/>
            <p:nvPr/>
          </p:nvSpPr>
          <p:spPr>
            <a:xfrm flipH="1" flipV="1">
              <a:off x="0" y="375922"/>
              <a:ext cx="304799" cy="1"/>
            </a:xfrm>
            <a:prstGeom prst="line">
              <a:avLst/>
            </a:prstGeom>
            <a:solidFill>
              <a:srgbClr val="FF85FF"/>
            </a:solidFill>
            <a:ln w="57150" cap="flat">
              <a:solidFill>
                <a:srgbClr val="56AA84"/>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350" name="Group 59"/>
          <p:cNvGrpSpPr/>
          <p:nvPr/>
        </p:nvGrpSpPr>
        <p:grpSpPr>
          <a:xfrm>
            <a:off x="486834" y="5372099"/>
            <a:ext cx="1839385" cy="711858"/>
            <a:chOff x="0" y="0"/>
            <a:chExt cx="1839383" cy="711856"/>
          </a:xfrm>
        </p:grpSpPr>
        <p:sp>
          <p:nvSpPr>
            <p:cNvPr id="345" name="Oval 7"/>
            <p:cNvSpPr/>
            <p:nvPr/>
          </p:nvSpPr>
          <p:spPr>
            <a:xfrm>
              <a:off x="0" y="294216"/>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348" name="Group 43"/>
            <p:cNvGrpSpPr/>
            <p:nvPr/>
          </p:nvGrpSpPr>
          <p:grpSpPr>
            <a:xfrm>
              <a:off x="1032932" y="-1"/>
              <a:ext cx="806453" cy="711858"/>
              <a:chOff x="0" y="0"/>
              <a:chExt cx="806451" cy="711856"/>
            </a:xfrm>
          </p:grpSpPr>
          <p:sp>
            <p:nvSpPr>
              <p:cNvPr id="346" name="Oval 63"/>
              <p:cNvSpPr/>
              <p:nvPr/>
            </p:nvSpPr>
            <p:spPr>
              <a:xfrm>
                <a:off x="0" y="-1"/>
                <a:ext cx="806452" cy="711858"/>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47" name="Oval 64"/>
              <p:cNvSpPr/>
              <p:nvPr/>
            </p:nvSpPr>
            <p:spPr>
              <a:xfrm>
                <a:off x="358242" y="302294"/>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49" name="Straight Connector 62"/>
            <p:cNvSpPr/>
            <p:nvPr/>
          </p:nvSpPr>
          <p:spPr>
            <a:xfrm>
              <a:off x="262468" y="347662"/>
              <a:ext cx="651933" cy="8267"/>
            </a:xfrm>
            <a:prstGeom prst="line">
              <a:avLst/>
            </a:prstGeom>
            <a:solidFill>
              <a:srgbClr val="EA3324"/>
            </a:solidFill>
            <a:ln w="57150" cap="flat">
              <a:solidFill>
                <a:srgbClr val="FF26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355" name="Group"/>
          <p:cNvGrpSpPr/>
          <p:nvPr/>
        </p:nvGrpSpPr>
        <p:grpSpPr>
          <a:xfrm>
            <a:off x="4099131" y="5372100"/>
            <a:ext cx="1272970" cy="711857"/>
            <a:chOff x="0" y="0"/>
            <a:chExt cx="1272968" cy="711856"/>
          </a:xfrm>
        </p:grpSpPr>
        <p:sp>
          <p:nvSpPr>
            <p:cNvPr id="351" name="Oval 37"/>
            <p:cNvSpPr/>
            <p:nvPr/>
          </p:nvSpPr>
          <p:spPr>
            <a:xfrm>
              <a:off x="0" y="0"/>
              <a:ext cx="806452" cy="711857"/>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52" name="Oval 39"/>
            <p:cNvSpPr/>
            <p:nvPr/>
          </p:nvSpPr>
          <p:spPr>
            <a:xfrm>
              <a:off x="435144" y="300045"/>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53" name="Straight Connector 65"/>
            <p:cNvSpPr/>
            <p:nvPr/>
          </p:nvSpPr>
          <p:spPr>
            <a:xfrm>
              <a:off x="891968" y="359832"/>
              <a:ext cx="381001" cy="1589"/>
            </a:xfrm>
            <a:prstGeom prst="line">
              <a:avLst/>
            </a:prstGeom>
            <a:solidFill>
              <a:schemeClr val="accent1"/>
            </a:solidFill>
            <a:ln w="57150" cap="flat">
              <a:solidFill>
                <a:srgbClr val="FBC90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54" name="Oval 7"/>
            <p:cNvSpPr/>
            <p:nvPr/>
          </p:nvSpPr>
          <p:spPr>
            <a:xfrm>
              <a:off x="299473" y="304170"/>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61" name="Group"/>
          <p:cNvGrpSpPr/>
          <p:nvPr/>
        </p:nvGrpSpPr>
        <p:grpSpPr>
          <a:xfrm>
            <a:off x="7375731" y="5372100"/>
            <a:ext cx="1298370" cy="711857"/>
            <a:chOff x="0" y="0"/>
            <a:chExt cx="1298368" cy="711856"/>
          </a:xfrm>
        </p:grpSpPr>
        <p:sp>
          <p:nvSpPr>
            <p:cNvPr id="356" name="Oval 37"/>
            <p:cNvSpPr/>
            <p:nvPr/>
          </p:nvSpPr>
          <p:spPr>
            <a:xfrm>
              <a:off x="0" y="0"/>
              <a:ext cx="806452" cy="711857"/>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57" name="Oval 39"/>
            <p:cNvSpPr/>
            <p:nvPr/>
          </p:nvSpPr>
          <p:spPr>
            <a:xfrm>
              <a:off x="435144" y="274645"/>
              <a:ext cx="120805" cy="112869"/>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58" name="Straight Connector 65"/>
            <p:cNvSpPr/>
            <p:nvPr/>
          </p:nvSpPr>
          <p:spPr>
            <a:xfrm>
              <a:off x="917368" y="359832"/>
              <a:ext cx="381001" cy="1589"/>
            </a:xfrm>
            <a:prstGeom prst="line">
              <a:avLst/>
            </a:prstGeom>
            <a:solidFill>
              <a:schemeClr val="accent1"/>
            </a:solidFill>
            <a:ln w="57150" cap="flat">
              <a:solidFill>
                <a:srgbClr val="FBC90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59" name="Oval 7"/>
            <p:cNvSpPr/>
            <p:nvPr/>
          </p:nvSpPr>
          <p:spPr>
            <a:xfrm>
              <a:off x="299473" y="278770"/>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60" name="Oval 7"/>
            <p:cNvSpPr/>
            <p:nvPr/>
          </p:nvSpPr>
          <p:spPr>
            <a:xfrm>
              <a:off x="362973" y="393070"/>
              <a:ext cx="120805" cy="112869"/>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ctangle 2"/>
          <p:cNvSpPr txBox="1">
            <a:spLocks noGrp="1"/>
          </p:cNvSpPr>
          <p:nvPr>
            <p:ph type="title"/>
          </p:nvPr>
        </p:nvSpPr>
        <p:spPr>
          <a:xfrm>
            <a:off x="-24486" y="37489"/>
            <a:ext cx="9192972" cy="457699"/>
          </a:xfrm>
          <a:prstGeom prst="rect">
            <a:avLst/>
          </a:prstGeom>
        </p:spPr>
        <p:txBody>
          <a:bodyPr/>
          <a:lstStyle/>
          <a:p>
            <a:pPr>
              <a:defRPr sz="1900"/>
            </a:pPr>
            <a:r>
              <a:t>But </a:t>
            </a:r>
            <a:r>
              <a:rPr>
                <a:solidFill>
                  <a:srgbClr val="76FB4D"/>
                </a:solidFill>
              </a:rPr>
              <a:t>poisoning</a:t>
            </a:r>
            <a:r>
              <a:t> atoms can be largely filtered away via </a:t>
            </a:r>
            <a:r>
              <a:rPr b="1">
                <a:solidFill>
                  <a:srgbClr val="FBC901"/>
                </a:solidFill>
              </a:rPr>
              <a:t>Isotope Separation</a:t>
            </a:r>
            <a:r>
              <a:t> </a:t>
            </a:r>
            <a:r>
              <a:rPr baseline="31999"/>
              <a:t>1, 2</a:t>
            </a:r>
          </a:p>
        </p:txBody>
      </p:sp>
      <p:sp>
        <p:nvSpPr>
          <p:cNvPr id="364" name="Rectangle 3"/>
          <p:cNvSpPr txBox="1">
            <a:spLocks noGrp="1"/>
          </p:cNvSpPr>
          <p:nvPr>
            <p:ph type="body" idx="1"/>
          </p:nvPr>
        </p:nvSpPr>
        <p:spPr>
          <a:xfrm>
            <a:off x="111163" y="701068"/>
            <a:ext cx="8921674" cy="5842685"/>
          </a:xfrm>
          <a:prstGeom prst="rect">
            <a:avLst/>
          </a:prstGeom>
        </p:spPr>
        <p:txBody>
          <a:bodyPr/>
          <a:lstStyle/>
          <a:p>
            <a:pPr>
              <a:tabLst>
                <a:tab pos="444500" algn="l"/>
                <a:tab pos="901700" algn="l"/>
                <a:tab pos="1371600" algn="l"/>
                <a:tab pos="1778000" algn="l"/>
              </a:tabLst>
              <a:defRPr sz="1600">
                <a:latin typeface="+mn-lt"/>
                <a:ea typeface="+mn-ea"/>
                <a:cs typeface="+mn-cs"/>
                <a:sym typeface="Arial"/>
              </a:defRPr>
            </a:pPr>
            <a:r>
              <a:rPr dirty="0"/>
              <a:t>Which is an array of </a:t>
            </a:r>
            <a:r>
              <a:rPr dirty="0">
                <a:solidFill>
                  <a:srgbClr val="FBC901"/>
                </a:solidFill>
              </a:rPr>
              <a:t>obscure, difficult and terribly expensive processes</a:t>
            </a:r>
            <a:r>
              <a:rPr dirty="0"/>
              <a:t> by which </a:t>
            </a:r>
          </a:p>
          <a:p>
            <a:pPr>
              <a:tabLst>
                <a:tab pos="444500" algn="l"/>
                <a:tab pos="901700" algn="l"/>
                <a:tab pos="1371600" algn="l"/>
                <a:tab pos="1778000" algn="l"/>
              </a:tabLst>
              <a:defRPr sz="1600">
                <a:latin typeface="+mn-lt"/>
                <a:ea typeface="+mn-ea"/>
                <a:cs typeface="+mn-cs"/>
                <a:sym typeface="Arial"/>
              </a:defRPr>
            </a:pPr>
            <a:r>
              <a:rPr dirty="0"/>
              <a:t>	</a:t>
            </a:r>
            <a:r>
              <a:rPr b="1" dirty="0"/>
              <a:t>DIFFERENT </a:t>
            </a:r>
            <a:r>
              <a:rPr dirty="0"/>
              <a:t>isotopes of the </a:t>
            </a:r>
            <a:r>
              <a:rPr b="1" dirty="0"/>
              <a:t>SAME</a:t>
            </a:r>
            <a:r>
              <a:rPr dirty="0"/>
              <a:t> atom can be separated from one another</a:t>
            </a:r>
          </a:p>
          <a:p>
            <a:pPr>
              <a:tabLst>
                <a:tab pos="444500" algn="l"/>
                <a:tab pos="901700" algn="l"/>
                <a:tab pos="1371600" algn="l"/>
                <a:tab pos="1778000" algn="l"/>
              </a:tabLst>
              <a:defRPr sz="1000">
                <a:latin typeface="+mn-lt"/>
                <a:ea typeface="+mn-ea"/>
                <a:cs typeface="+mn-cs"/>
                <a:sym typeface="Arial"/>
              </a:defRPr>
            </a:pPr>
            <a:endParaRPr sz="700" dirty="0"/>
          </a:p>
          <a:p>
            <a:pPr>
              <a:tabLst>
                <a:tab pos="444500" algn="l"/>
                <a:tab pos="901700" algn="l"/>
                <a:tab pos="1371600" algn="l"/>
                <a:tab pos="1778000" algn="l"/>
              </a:tabLst>
              <a:defRPr sz="1600">
                <a:latin typeface="+mn-lt"/>
                <a:ea typeface="+mn-ea"/>
                <a:cs typeface="+mn-cs"/>
                <a:sym typeface="Arial"/>
              </a:defRPr>
            </a:pPr>
            <a:r>
              <a:rPr dirty="0">
                <a:solidFill>
                  <a:srgbClr val="FBC901"/>
                </a:solidFill>
              </a:rPr>
              <a:t>For which conventional chemical refining is useless</a:t>
            </a:r>
            <a:r>
              <a:rPr dirty="0"/>
              <a:t> because all isotopes of the </a:t>
            </a:r>
            <a:r>
              <a:rPr b="1" dirty="0"/>
              <a:t>same</a:t>
            </a:r>
            <a:r>
              <a:rPr dirty="0"/>
              <a:t> atom </a:t>
            </a:r>
          </a:p>
          <a:p>
            <a:pPr>
              <a:tabLst>
                <a:tab pos="444500" algn="l"/>
                <a:tab pos="901700" algn="l"/>
                <a:tab pos="1371600" algn="l"/>
                <a:tab pos="1778000" algn="l"/>
              </a:tabLst>
              <a:defRPr sz="1600">
                <a:latin typeface="+mn-lt"/>
                <a:ea typeface="+mn-ea"/>
                <a:cs typeface="+mn-cs"/>
                <a:sym typeface="Arial"/>
              </a:defRPr>
            </a:pPr>
            <a:r>
              <a:rPr dirty="0"/>
              <a:t>	have the </a:t>
            </a:r>
            <a:r>
              <a:rPr b="1" dirty="0"/>
              <a:t>same</a:t>
            </a:r>
            <a:r>
              <a:rPr dirty="0"/>
              <a:t> number &amp; arrangement of electrons</a:t>
            </a:r>
          </a:p>
          <a:p>
            <a:pPr>
              <a:tabLst>
                <a:tab pos="444500" algn="l"/>
                <a:tab pos="901700" algn="l"/>
                <a:tab pos="1371600" algn="l"/>
                <a:tab pos="1778000" algn="l"/>
              </a:tabLst>
              <a:defRPr sz="1600">
                <a:latin typeface="+mn-lt"/>
                <a:ea typeface="+mn-ea"/>
                <a:cs typeface="+mn-cs"/>
                <a:sym typeface="Arial"/>
              </a:defRPr>
            </a:pPr>
            <a:r>
              <a:rPr dirty="0"/>
              <a:t>		which makes those isotopes form </a:t>
            </a:r>
            <a:r>
              <a:rPr b="1" dirty="0"/>
              <a:t>identical bonds with all other atoms</a:t>
            </a:r>
            <a:r>
              <a:rPr dirty="0"/>
              <a:t> </a:t>
            </a:r>
          </a:p>
          <a:p>
            <a:pPr>
              <a:tabLst>
                <a:tab pos="444500" algn="l"/>
                <a:tab pos="901700" algn="l"/>
                <a:tab pos="1371600" algn="l"/>
                <a:tab pos="1778000" algn="l"/>
              </a:tabLst>
              <a:defRPr sz="1000">
                <a:latin typeface="+mn-lt"/>
                <a:ea typeface="+mn-ea"/>
                <a:cs typeface="+mn-cs"/>
                <a:sym typeface="Arial"/>
              </a:defRPr>
            </a:pPr>
            <a:endParaRPr sz="700" dirty="0"/>
          </a:p>
          <a:p>
            <a:pPr>
              <a:tabLst>
                <a:tab pos="444500" algn="l"/>
                <a:tab pos="901700" algn="l"/>
                <a:tab pos="1371600" algn="l"/>
                <a:tab pos="1778000" algn="l"/>
              </a:tabLst>
              <a:defRPr sz="1600">
                <a:latin typeface="+mn-lt"/>
                <a:ea typeface="+mn-ea"/>
                <a:cs typeface="+mn-cs"/>
                <a:sym typeface="Arial"/>
              </a:defRPr>
            </a:pPr>
            <a:r>
              <a:rPr dirty="0"/>
              <a:t>But isotopes can be DIRECTLY separated by applying Electromagnetic or Centripetal forces 		which, because F = ma, accelerate heavier isotopes more weakly thereby 					sending them along </a:t>
            </a:r>
            <a:r>
              <a:rPr i="1" dirty="0"/>
              <a:t>slightly</a:t>
            </a:r>
            <a:r>
              <a:rPr dirty="0"/>
              <a:t> different paths, facilitating their sorting</a:t>
            </a:r>
          </a:p>
          <a:p>
            <a:pPr>
              <a:tabLst>
                <a:tab pos="444500" algn="l"/>
                <a:tab pos="901700" algn="l"/>
                <a:tab pos="1371600" algn="l"/>
                <a:tab pos="1778000" algn="l"/>
              </a:tabLst>
              <a:defRPr sz="1000">
                <a:latin typeface="+mn-lt"/>
                <a:ea typeface="+mn-ea"/>
                <a:cs typeface="+mn-cs"/>
                <a:sym typeface="Arial"/>
              </a:defRPr>
            </a:pPr>
            <a:endParaRPr sz="500" dirty="0"/>
          </a:p>
          <a:p>
            <a:pPr>
              <a:tabLst>
                <a:tab pos="444500" algn="l"/>
                <a:tab pos="901700" algn="l"/>
                <a:tab pos="1371600" algn="l"/>
                <a:tab pos="1778000" algn="l"/>
              </a:tabLst>
              <a:defRPr sz="1600">
                <a:latin typeface="+mn-lt"/>
                <a:ea typeface="+mn-ea"/>
                <a:cs typeface="+mn-cs"/>
                <a:sym typeface="Arial"/>
              </a:defRPr>
            </a:pPr>
            <a:r>
              <a:rPr dirty="0"/>
              <a:t>Or, many early techniques exploited the fact that thermal equilibrium gives different isotopes</a:t>
            </a:r>
          </a:p>
          <a:p>
            <a:pPr>
              <a:tabLst>
                <a:tab pos="444500" algn="l"/>
                <a:tab pos="901700" algn="l"/>
                <a:tab pos="1371600" algn="l"/>
                <a:tab pos="1778000" algn="l"/>
              </a:tabLst>
              <a:defRPr sz="1600">
                <a:latin typeface="+mn-lt"/>
                <a:ea typeface="+mn-ea"/>
                <a:cs typeface="+mn-cs"/>
                <a:sym typeface="Arial"/>
              </a:defRPr>
            </a:pPr>
            <a:r>
              <a:rPr dirty="0"/>
              <a:t>	(or isotope-containing molecules) the </a:t>
            </a:r>
            <a:r>
              <a:rPr b="1" dirty="0"/>
              <a:t>same</a:t>
            </a:r>
            <a:r>
              <a:rPr dirty="0"/>
              <a:t> Kinetic Energy which, because K.E. = 1/2 mv</a:t>
            </a:r>
            <a:r>
              <a:rPr baseline="31999" dirty="0"/>
              <a:t>2</a:t>
            </a:r>
            <a:r>
              <a:rPr dirty="0"/>
              <a:t>, 			means the heavier isotopes (or isotopic molecules) must have lower v's</a:t>
            </a:r>
          </a:p>
          <a:p>
            <a:pPr>
              <a:tabLst>
                <a:tab pos="444500" algn="l"/>
                <a:tab pos="901700" algn="l"/>
                <a:tab pos="1371600" algn="l"/>
                <a:tab pos="1778000" algn="l"/>
              </a:tabLst>
              <a:defRPr sz="1600">
                <a:latin typeface="+mn-lt"/>
                <a:ea typeface="+mn-ea"/>
                <a:cs typeface="+mn-cs"/>
                <a:sym typeface="Arial"/>
              </a:defRPr>
            </a:pPr>
            <a:r>
              <a:rPr dirty="0"/>
              <a:t>			making both their migration and vibration are </a:t>
            </a:r>
            <a:r>
              <a:rPr i="1" dirty="0"/>
              <a:t>minutely</a:t>
            </a:r>
            <a:r>
              <a:rPr dirty="0"/>
              <a:t> slower</a:t>
            </a:r>
          </a:p>
          <a:p>
            <a:pPr marL="0" lvl="1" indent="640896">
              <a:buSzTx/>
              <a:buNone/>
              <a:tabLst>
                <a:tab pos="444500" algn="l"/>
                <a:tab pos="901700" algn="l"/>
                <a:tab pos="1371600" algn="l"/>
                <a:tab pos="1778000" algn="l"/>
              </a:tabLst>
              <a:defRPr sz="500">
                <a:latin typeface="+mn-lt"/>
                <a:ea typeface="+mn-ea"/>
                <a:cs typeface="+mn-cs"/>
                <a:sym typeface="Arial"/>
              </a:defRPr>
            </a:pPr>
            <a:endParaRPr dirty="0"/>
          </a:p>
          <a:p>
            <a:pPr>
              <a:tabLst>
                <a:tab pos="444500" algn="l"/>
                <a:tab pos="901700" algn="l"/>
                <a:tab pos="1371600" algn="l"/>
                <a:tab pos="1778000" algn="l"/>
              </a:tabLst>
              <a:defRPr sz="1600">
                <a:latin typeface="+mn-lt"/>
                <a:ea typeface="+mn-ea"/>
                <a:cs typeface="+mn-cs"/>
                <a:sym typeface="Arial"/>
              </a:defRPr>
            </a:pPr>
            <a:r>
              <a:rPr dirty="0"/>
              <a:t>	Which </a:t>
            </a:r>
            <a:r>
              <a:rPr i="1" dirty="0"/>
              <a:t>minutely</a:t>
            </a:r>
            <a:r>
              <a:rPr dirty="0"/>
              <a:t> slows heavier isotope </a:t>
            </a:r>
            <a:r>
              <a:rPr b="1" dirty="0"/>
              <a:t>diffusion, decomposition</a:t>
            </a:r>
            <a:r>
              <a:rPr dirty="0"/>
              <a:t> &amp; </a:t>
            </a:r>
            <a:r>
              <a:rPr b="1" dirty="0"/>
              <a:t>evaporation</a:t>
            </a:r>
          </a:p>
          <a:p>
            <a:pPr>
              <a:tabLst>
                <a:tab pos="444500" algn="l"/>
                <a:tab pos="901700" algn="l"/>
                <a:tab pos="1371600" algn="l"/>
                <a:tab pos="1778000" algn="l"/>
              </a:tabLst>
              <a:defRPr sz="1600">
                <a:latin typeface="+mn-lt"/>
                <a:ea typeface="+mn-ea"/>
                <a:cs typeface="+mn-cs"/>
                <a:sym typeface="Arial"/>
              </a:defRPr>
            </a:pPr>
            <a:r>
              <a:rPr dirty="0"/>
              <a:t>		Not enough to separate isotopes quickly or immediately, but enough to </a:t>
            </a:r>
            <a:r>
              <a:rPr b="1" dirty="0"/>
              <a:t>mostly</a:t>
            </a:r>
          </a:p>
          <a:p>
            <a:pPr>
              <a:tabLst>
                <a:tab pos="444500" algn="l"/>
                <a:tab pos="901700" algn="l"/>
                <a:tab pos="1371600" algn="l"/>
                <a:tab pos="1778000" algn="l"/>
              </a:tabLst>
              <a:defRPr sz="1600">
                <a:latin typeface="+mn-lt"/>
                <a:ea typeface="+mn-ea"/>
                <a:cs typeface="+mn-cs"/>
                <a:sym typeface="Arial"/>
              </a:defRPr>
            </a:pPr>
            <a:r>
              <a:rPr dirty="0"/>
              <a:t>		</a:t>
            </a:r>
            <a:r>
              <a:rPr b="1" dirty="0"/>
              <a:t>	</a:t>
            </a:r>
            <a:r>
              <a:rPr dirty="0"/>
              <a:t>separate them if the process is repeated over and over </a:t>
            </a:r>
            <a:r>
              <a:rPr b="1" dirty="0"/>
              <a:t>thousands</a:t>
            </a:r>
            <a:r>
              <a:rPr dirty="0"/>
              <a:t> of times</a:t>
            </a:r>
          </a:p>
          <a:p>
            <a:pPr>
              <a:tabLst>
                <a:tab pos="444500" algn="l"/>
                <a:tab pos="901700" algn="l"/>
                <a:tab pos="1371600" algn="l"/>
                <a:tab pos="1778000" algn="l"/>
              </a:tabLst>
              <a:defRPr sz="1400">
                <a:latin typeface="+mn-lt"/>
                <a:ea typeface="+mn-ea"/>
                <a:cs typeface="+mn-cs"/>
                <a:sym typeface="Arial"/>
              </a:defRPr>
            </a:pPr>
            <a:endParaRPr dirty="0">
              <a:solidFill>
                <a:srgbClr val="FBC901"/>
              </a:solidFill>
            </a:endParaRPr>
          </a:p>
          <a:p>
            <a:pPr algn="ctr">
              <a:tabLst>
                <a:tab pos="444500" algn="l"/>
                <a:tab pos="901700" algn="l"/>
                <a:tab pos="1371600" algn="l"/>
                <a:tab pos="1778000" algn="l"/>
              </a:tabLst>
              <a:defRPr sz="1700">
                <a:solidFill>
                  <a:srgbClr val="FF6600"/>
                </a:solidFill>
                <a:latin typeface="+mn-lt"/>
                <a:ea typeface="+mn-ea"/>
                <a:cs typeface="+mn-cs"/>
                <a:sym typeface="Arial"/>
              </a:defRPr>
            </a:pPr>
            <a:r>
              <a:rPr dirty="0"/>
              <a:t>The development and proliferation of Nuclear Weapons and Reactors was</a:t>
            </a:r>
          </a:p>
          <a:p>
            <a:pPr algn="ctr">
              <a:tabLst>
                <a:tab pos="444500" algn="l"/>
                <a:tab pos="901700" algn="l"/>
                <a:tab pos="1371600" algn="l"/>
              </a:tabLst>
              <a:defRPr sz="1700">
                <a:solidFill>
                  <a:srgbClr val="FF6600"/>
                </a:solidFill>
                <a:latin typeface="+mn-lt"/>
                <a:ea typeface="+mn-ea"/>
                <a:cs typeface="+mn-cs"/>
                <a:sym typeface="Arial"/>
              </a:defRPr>
            </a:pPr>
            <a:r>
              <a:rPr dirty="0"/>
              <a:t>(and continues to be) gated by the design &amp; construction of Isotope Separation facilities</a:t>
            </a:r>
          </a:p>
        </p:txBody>
      </p:sp>
      <p:sp>
        <p:nvSpPr>
          <p:cNvPr id="365" name="Rectangle 5"/>
          <p:cNvSpPr txBox="1"/>
          <p:nvPr/>
        </p:nvSpPr>
        <p:spPr>
          <a:xfrm>
            <a:off x="94764" y="6592475"/>
            <a:ext cx="8896836"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1) ) https://en.wikipedia.org/wiki/Isotope_separation       2) https://www.britannica.com/science/isotope/Isotope-separation-and-enrichment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5"/>
          <p:cNvSpPr txBox="1"/>
          <p:nvPr/>
        </p:nvSpPr>
        <p:spPr>
          <a:xfrm>
            <a:off x="304800" y="6567490"/>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 https://en.wikipedia.org/wiki/Norwegian_heavy_water_sabotage</a:t>
            </a:r>
          </a:p>
        </p:txBody>
      </p:sp>
      <p:sp>
        <p:nvSpPr>
          <p:cNvPr id="368" name="Rectangle 2"/>
          <p:cNvSpPr txBox="1">
            <a:spLocks noGrp="1"/>
          </p:cNvSpPr>
          <p:nvPr>
            <p:ph type="title"/>
          </p:nvPr>
        </p:nvSpPr>
        <p:spPr>
          <a:xfrm>
            <a:off x="-24486" y="37489"/>
            <a:ext cx="9192972" cy="457699"/>
          </a:xfrm>
          <a:prstGeom prst="rect">
            <a:avLst/>
          </a:prstGeom>
        </p:spPr>
        <p:txBody>
          <a:bodyPr/>
          <a:lstStyle/>
          <a:p>
            <a:pPr>
              <a:defRPr sz="1800"/>
            </a:pPr>
            <a:r>
              <a:t>Applying this to normal H</a:t>
            </a:r>
            <a:r>
              <a:rPr baseline="-5999"/>
              <a:t>2</a:t>
            </a:r>
            <a:r>
              <a:t>O's dual </a:t>
            </a:r>
            <a:r>
              <a:rPr b="1"/>
              <a:t>Neutron</a:t>
            </a:r>
            <a:r>
              <a:t> </a:t>
            </a:r>
            <a:r>
              <a:rPr>
                <a:solidFill>
                  <a:srgbClr val="C0C0C0"/>
                </a:solidFill>
              </a:rPr>
              <a:t>Moderating</a:t>
            </a:r>
            <a:r>
              <a:t> &amp; </a:t>
            </a:r>
            <a:r>
              <a:rPr>
                <a:solidFill>
                  <a:srgbClr val="00F900"/>
                </a:solidFill>
              </a:rPr>
              <a:t>Poisoning </a:t>
            </a:r>
            <a:r>
              <a:t>tendencies</a:t>
            </a:r>
          </a:p>
        </p:txBody>
      </p:sp>
      <p:sp>
        <p:nvSpPr>
          <p:cNvPr id="369" name="Rectangle 3"/>
          <p:cNvSpPr txBox="1">
            <a:spLocks noGrp="1"/>
          </p:cNvSpPr>
          <p:nvPr>
            <p:ph type="body" idx="1"/>
          </p:nvPr>
        </p:nvSpPr>
        <p:spPr>
          <a:xfrm>
            <a:off x="67307" y="686755"/>
            <a:ext cx="9009386" cy="4601305"/>
          </a:xfrm>
          <a:prstGeom prst="rect">
            <a:avLst/>
          </a:prstGeom>
        </p:spPr>
        <p:txBody>
          <a:bodyPr/>
          <a:lstStyle/>
          <a:p>
            <a:pPr>
              <a:tabLst>
                <a:tab pos="444500" algn="l"/>
                <a:tab pos="901700" algn="l"/>
                <a:tab pos="1371600" algn="l"/>
              </a:tabLst>
              <a:defRPr sz="1700">
                <a:latin typeface="+mn-lt"/>
                <a:ea typeface="+mn-ea"/>
                <a:cs typeface="+mn-cs"/>
                <a:sym typeface="Arial"/>
              </a:defRPr>
            </a:pPr>
            <a:r>
              <a:t>To eliminate water's </a:t>
            </a:r>
            <a:r>
              <a:rPr>
                <a:solidFill>
                  <a:srgbClr val="00FA92"/>
                </a:solidFill>
              </a:rPr>
              <a:t>poisoning</a:t>
            </a:r>
            <a:r>
              <a:t>, use water with only H nuclei </a:t>
            </a:r>
            <a:r>
              <a:rPr b="1"/>
              <a:t>already containing</a:t>
            </a:r>
            <a:r>
              <a:t> neutrons</a:t>
            </a:r>
          </a:p>
          <a:p>
            <a:pPr>
              <a:tabLst>
                <a:tab pos="444500" algn="l"/>
                <a:tab pos="901700" algn="l"/>
                <a:tab pos="1371600" algn="l"/>
              </a:tabLst>
              <a:defRPr sz="1700">
                <a:latin typeface="+mn-lt"/>
                <a:ea typeface="+mn-ea"/>
                <a:cs typeface="+mn-cs"/>
                <a:sym typeface="Arial"/>
              </a:defRPr>
            </a:pPr>
            <a:r>
              <a:t>	There is one such stable isotope, with 1 nuclear neutron, called </a:t>
            </a:r>
            <a:r>
              <a:rPr>
                <a:solidFill>
                  <a:srgbClr val="FBC901"/>
                </a:solidFill>
              </a:rPr>
              <a:t>Deuterium</a:t>
            </a:r>
            <a:r>
              <a:t>, or D:</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Deuterium occurs naturally but it is very rare, with </a:t>
            </a:r>
          </a:p>
          <a:p>
            <a:pPr>
              <a:tabLst>
                <a:tab pos="444500" algn="l"/>
                <a:tab pos="901700" algn="l"/>
                <a:tab pos="1371600" algn="l"/>
              </a:tabLst>
              <a:defRPr sz="1700">
                <a:latin typeface="+mn-lt"/>
                <a:ea typeface="+mn-ea"/>
                <a:cs typeface="+mn-cs"/>
                <a:sym typeface="Arial"/>
              </a:defRPr>
            </a:pPr>
            <a:r>
              <a:t>	only ~ 1 in 6400 H atoms of natural water being Deuterium </a:t>
            </a:r>
            <a:r>
              <a:rPr baseline="29882"/>
              <a:t>1</a:t>
            </a:r>
          </a:p>
          <a:p>
            <a:pPr>
              <a:tabLst>
                <a:tab pos="444500" algn="l"/>
                <a:tab pos="901700" algn="l"/>
                <a:tab pos="1371600" algn="l"/>
              </a:tabLst>
              <a:defRPr sz="1200">
                <a:latin typeface="+mn-lt"/>
                <a:ea typeface="+mn-ea"/>
                <a:cs typeface="+mn-cs"/>
                <a:sym typeface="Arial"/>
              </a:defRPr>
            </a:pPr>
            <a:endParaRPr baseline="29882"/>
          </a:p>
          <a:p>
            <a:pPr>
              <a:tabLst>
                <a:tab pos="444500" algn="l"/>
                <a:tab pos="901700" algn="l"/>
                <a:tab pos="1371600" algn="l"/>
              </a:tabLst>
              <a:defRPr sz="1700">
                <a:solidFill>
                  <a:srgbClr val="FBC901"/>
                </a:solidFill>
                <a:latin typeface="+mn-lt"/>
                <a:ea typeface="+mn-ea"/>
                <a:cs typeface="+mn-cs"/>
                <a:sym typeface="Arial"/>
              </a:defRPr>
            </a:pPr>
            <a:r>
              <a:t>But, per the preceding slide, D</a:t>
            </a:r>
            <a:r>
              <a:rPr baseline="-26117"/>
              <a:t>2</a:t>
            </a:r>
            <a:r>
              <a:t>O's motion &amp; vibration are minutely slower</a:t>
            </a:r>
          </a:p>
          <a:p>
            <a:pPr>
              <a:tabLst>
                <a:tab pos="444500" algn="l"/>
                <a:tab pos="901700" algn="l"/>
                <a:tab pos="1371600" algn="l"/>
              </a:tabLst>
              <a:defRPr sz="1700">
                <a:solidFill>
                  <a:srgbClr val="FBC901"/>
                </a:solidFill>
                <a:latin typeface="+mn-lt"/>
                <a:ea typeface="+mn-ea"/>
                <a:cs typeface="+mn-cs"/>
                <a:sym typeface="Arial"/>
              </a:defRPr>
            </a:pPr>
            <a:r>
              <a:t>	which minutely slows D</a:t>
            </a:r>
            <a:r>
              <a:rPr baseline="-5999"/>
              <a:t>2</a:t>
            </a:r>
            <a:r>
              <a:t>O's electrolytic decomposition into D</a:t>
            </a:r>
            <a:r>
              <a:rPr baseline="-5999"/>
              <a:t>2</a:t>
            </a:r>
            <a:r>
              <a:t> and O</a:t>
            </a:r>
            <a:r>
              <a:rPr baseline="-5999"/>
              <a:t>2 </a:t>
            </a:r>
            <a:r>
              <a:t>gases</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So, if natural H</a:t>
            </a:r>
            <a:r>
              <a:rPr baseline="-5999"/>
              <a:t>2</a:t>
            </a:r>
            <a:r>
              <a:t>O is electrolyzed, gas emitted later has minutely enhanced D</a:t>
            </a:r>
            <a:r>
              <a:rPr baseline="-5999"/>
              <a:t>2</a:t>
            </a:r>
            <a:r>
              <a:t> concentration</a:t>
            </a:r>
          </a:p>
          <a:p>
            <a:pPr>
              <a:tabLst>
                <a:tab pos="444500" algn="l"/>
                <a:tab pos="901700" algn="l"/>
                <a:tab pos="1371600" algn="l"/>
              </a:tabLst>
              <a:defRPr sz="1700">
                <a:latin typeface="+mn-lt"/>
                <a:ea typeface="+mn-ea"/>
                <a:cs typeface="+mn-cs"/>
                <a:sym typeface="Arial"/>
              </a:defRPr>
            </a:pPr>
            <a:r>
              <a:t>	If ONLY that later gas is retained, recombined, condensed, and that process repeated</a:t>
            </a:r>
          </a:p>
          <a:p>
            <a:pPr>
              <a:tabLst>
                <a:tab pos="444500" algn="l"/>
                <a:tab pos="901700" algn="l"/>
                <a:tab pos="1371600" algn="l"/>
              </a:tabLst>
              <a:defRPr sz="1700">
                <a:latin typeface="+mn-lt"/>
                <a:ea typeface="+mn-ea"/>
                <a:cs typeface="+mn-cs"/>
                <a:sym typeface="Arial"/>
              </a:defRPr>
            </a:pPr>
            <a:r>
              <a:t>		THAT resulting water will have even higher D</a:t>
            </a:r>
            <a:r>
              <a:rPr baseline="-5999"/>
              <a:t>2</a:t>
            </a:r>
            <a:r>
              <a:t>O concentrations </a:t>
            </a:r>
          </a:p>
          <a:p>
            <a:pPr marL="0" lvl="2" indent="1085850">
              <a:buSzTx/>
              <a:buNone/>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Repeat a HUGE number of times and almost pure D</a:t>
            </a:r>
            <a:r>
              <a:rPr baseline="-26117"/>
              <a:t>2</a:t>
            </a:r>
            <a:r>
              <a:t>0 = </a:t>
            </a:r>
            <a:r>
              <a:rPr b="1">
                <a:solidFill>
                  <a:srgbClr val="FBC901"/>
                </a:solidFill>
              </a:rPr>
              <a:t>"Heavy Water" </a:t>
            </a:r>
            <a:r>
              <a:t>is produced</a:t>
            </a:r>
          </a:p>
          <a:p>
            <a:pPr marL="0" lvl="1" indent="640896">
              <a:buSzTx/>
              <a:buNone/>
              <a:tabLst>
                <a:tab pos="444500" algn="l"/>
                <a:tab pos="901700" algn="l"/>
                <a:tab pos="1371600" algn="l"/>
              </a:tabLst>
              <a:defRPr sz="1700">
                <a:latin typeface="+mn-lt"/>
                <a:ea typeface="+mn-ea"/>
                <a:cs typeface="+mn-cs"/>
                <a:sym typeface="Arial"/>
              </a:defRPr>
            </a:pPr>
            <a:r>
              <a:t>=</a:t>
            </a:r>
            <a:r>
              <a:rPr>
                <a:solidFill>
                  <a:srgbClr val="FBC901"/>
                </a:solidFill>
              </a:rPr>
              <a:t> A near ideal non-</a:t>
            </a:r>
            <a:r>
              <a:rPr>
                <a:solidFill>
                  <a:srgbClr val="00F900"/>
                </a:solidFill>
              </a:rPr>
              <a:t>poisoning</a:t>
            </a:r>
            <a:r>
              <a:rPr>
                <a:solidFill>
                  <a:srgbClr val="FBC901"/>
                </a:solidFill>
              </a:rPr>
              <a:t> </a:t>
            </a:r>
            <a:r>
              <a:rPr b="1"/>
              <a:t>neutron</a:t>
            </a:r>
            <a:r>
              <a:rPr>
                <a:solidFill>
                  <a:srgbClr val="FBC901"/>
                </a:solidFill>
              </a:rPr>
              <a:t> </a:t>
            </a:r>
            <a:r>
              <a:rPr b="1">
                <a:solidFill>
                  <a:srgbClr val="C0C0C0"/>
                </a:solidFill>
              </a:rPr>
              <a:t>moderator</a:t>
            </a:r>
          </a:p>
        </p:txBody>
      </p:sp>
      <p:grpSp>
        <p:nvGrpSpPr>
          <p:cNvPr id="378" name="Group"/>
          <p:cNvGrpSpPr/>
          <p:nvPr/>
        </p:nvGrpSpPr>
        <p:grpSpPr>
          <a:xfrm>
            <a:off x="6922777" y="1421589"/>
            <a:ext cx="1887325" cy="944530"/>
            <a:chOff x="0" y="0"/>
            <a:chExt cx="1887324" cy="944529"/>
          </a:xfrm>
        </p:grpSpPr>
        <p:grpSp>
          <p:nvGrpSpPr>
            <p:cNvPr id="372" name="Group 43"/>
            <p:cNvGrpSpPr/>
            <p:nvPr/>
          </p:nvGrpSpPr>
          <p:grpSpPr>
            <a:xfrm>
              <a:off x="0" y="315746"/>
              <a:ext cx="712340" cy="628784"/>
              <a:chOff x="0" y="0"/>
              <a:chExt cx="712339" cy="628782"/>
            </a:xfrm>
          </p:grpSpPr>
          <p:sp>
            <p:nvSpPr>
              <p:cNvPr id="370" name="Oval 44"/>
              <p:cNvSpPr/>
              <p:nvPr/>
            </p:nvSpPr>
            <p:spPr>
              <a:xfrm>
                <a:off x="0" y="-1"/>
                <a:ext cx="712340" cy="628784"/>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71" name="Oval 45"/>
              <p:cNvSpPr/>
              <p:nvPr/>
            </p:nvSpPr>
            <p:spPr>
              <a:xfrm>
                <a:off x="316435" y="267017"/>
                <a:ext cx="106707" cy="99697"/>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376" name="Group"/>
            <p:cNvGrpSpPr/>
            <p:nvPr/>
          </p:nvGrpSpPr>
          <p:grpSpPr>
            <a:xfrm>
              <a:off x="993031" y="315746"/>
              <a:ext cx="712340" cy="628784"/>
              <a:chOff x="0" y="0"/>
              <a:chExt cx="712339" cy="628782"/>
            </a:xfrm>
          </p:grpSpPr>
          <p:sp>
            <p:nvSpPr>
              <p:cNvPr id="373" name="Oval 44"/>
              <p:cNvSpPr/>
              <p:nvPr/>
            </p:nvSpPr>
            <p:spPr>
              <a:xfrm>
                <a:off x="0" y="0"/>
                <a:ext cx="712340" cy="628783"/>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74" name="Oval 7"/>
              <p:cNvSpPr/>
              <p:nvPr/>
            </p:nvSpPr>
            <p:spPr>
              <a:xfrm>
                <a:off x="252003" y="264543"/>
                <a:ext cx="106707" cy="9969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5" name="Oval 45"/>
              <p:cNvSpPr/>
              <p:nvPr/>
            </p:nvSpPr>
            <p:spPr>
              <a:xfrm>
                <a:off x="372525" y="267017"/>
                <a:ext cx="106707" cy="99697"/>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377" name="Rectangle 3"/>
            <p:cNvSpPr txBox="1"/>
            <p:nvPr/>
          </p:nvSpPr>
          <p:spPr>
            <a:xfrm>
              <a:off x="139277" y="-1"/>
              <a:ext cx="1748048" cy="291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444500" algn="l"/>
                  <a:tab pos="901700" algn="l"/>
                  <a:tab pos="1371600" algn="l"/>
                </a:tabLst>
                <a:defRPr sz="1100" b="0">
                  <a:solidFill>
                    <a:srgbClr val="FFFFFF"/>
                  </a:solidFill>
                  <a:effectLst>
                    <a:outerShdw blurRad="38100" dist="38100" dir="2700000" rotWithShape="0">
                      <a:srgbClr val="000000"/>
                    </a:outerShdw>
                  </a:effectLst>
                  <a:latin typeface="+mn-lt"/>
                  <a:ea typeface="+mn-ea"/>
                  <a:cs typeface="+mn-cs"/>
                  <a:sym typeface="Arial"/>
                </a:defRPr>
              </a:pPr>
              <a:r>
                <a:rPr b="1" baseline="31999"/>
                <a:t>1</a:t>
              </a:r>
              <a:r>
                <a:t>H         </a:t>
              </a:r>
              <a:r>
                <a:rPr b="1" baseline="31999"/>
                <a:t>2</a:t>
              </a:r>
              <a:r>
                <a:t>H = Deuterium</a:t>
              </a:r>
            </a:p>
          </p:txBody>
        </p:sp>
      </p:grpSp>
      <p:grpSp>
        <p:nvGrpSpPr>
          <p:cNvPr id="400" name="Group"/>
          <p:cNvGrpSpPr/>
          <p:nvPr/>
        </p:nvGrpSpPr>
        <p:grpSpPr>
          <a:xfrm>
            <a:off x="6920097" y="4906350"/>
            <a:ext cx="1869360" cy="821766"/>
            <a:chOff x="-83887" y="0"/>
            <a:chExt cx="1869359" cy="821765"/>
          </a:xfrm>
        </p:grpSpPr>
        <p:grpSp>
          <p:nvGrpSpPr>
            <p:cNvPr id="388" name="Group"/>
            <p:cNvGrpSpPr/>
            <p:nvPr/>
          </p:nvGrpSpPr>
          <p:grpSpPr>
            <a:xfrm>
              <a:off x="946517" y="264066"/>
              <a:ext cx="741292" cy="557700"/>
              <a:chOff x="0" y="0"/>
              <a:chExt cx="741291" cy="557698"/>
            </a:xfrm>
          </p:grpSpPr>
          <p:grpSp>
            <p:nvGrpSpPr>
              <p:cNvPr id="381" name="Group 111"/>
              <p:cNvGrpSpPr/>
              <p:nvPr/>
            </p:nvGrpSpPr>
            <p:grpSpPr>
              <a:xfrm>
                <a:off x="0" y="213711"/>
                <a:ext cx="348736" cy="337045"/>
                <a:chOff x="0" y="42295"/>
                <a:chExt cx="348735" cy="337043"/>
              </a:xfrm>
            </p:grpSpPr>
            <p:sp>
              <p:nvSpPr>
                <p:cNvPr id="379" name="Oval 70"/>
                <p:cNvSpPr/>
                <p:nvPr/>
              </p:nvSpPr>
              <p:spPr>
                <a:xfrm>
                  <a:off x="38048" y="42295"/>
                  <a:ext cx="283465" cy="27566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0" name="TextBox 71"/>
                <p:cNvSpPr txBox="1"/>
                <p:nvPr/>
              </p:nvSpPr>
              <p:spPr>
                <a:xfrm>
                  <a:off x="0" y="60528"/>
                  <a:ext cx="348736" cy="3188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D</a:t>
                  </a:r>
                </a:p>
              </p:txBody>
            </p:sp>
          </p:grpSp>
          <p:grpSp>
            <p:nvGrpSpPr>
              <p:cNvPr id="384" name="Group 113"/>
              <p:cNvGrpSpPr/>
              <p:nvPr/>
            </p:nvGrpSpPr>
            <p:grpSpPr>
              <a:xfrm>
                <a:off x="193108" y="0"/>
                <a:ext cx="333791" cy="306961"/>
                <a:chOff x="16196" y="40482"/>
                <a:chExt cx="333789" cy="306960"/>
              </a:xfrm>
            </p:grpSpPr>
            <p:sp>
              <p:nvSpPr>
                <p:cNvPr id="382" name="Oval 101"/>
                <p:cNvSpPr/>
                <p:nvPr/>
              </p:nvSpPr>
              <p:spPr>
                <a:xfrm>
                  <a:off x="48588" y="40482"/>
                  <a:ext cx="271316" cy="263853"/>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3" name="TextBox 100"/>
                <p:cNvSpPr txBox="1"/>
                <p:nvPr/>
              </p:nvSpPr>
              <p:spPr>
                <a:xfrm>
                  <a:off x="16196" y="42296"/>
                  <a:ext cx="333791" cy="30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O</a:t>
                  </a:r>
                </a:p>
              </p:txBody>
            </p:sp>
          </p:grpSp>
          <p:grpSp>
            <p:nvGrpSpPr>
              <p:cNvPr id="387" name="Group 116"/>
              <p:cNvGrpSpPr/>
              <p:nvPr/>
            </p:nvGrpSpPr>
            <p:grpSpPr>
              <a:xfrm>
                <a:off x="377610" y="206769"/>
                <a:ext cx="363682" cy="350930"/>
                <a:chOff x="0" y="44108"/>
                <a:chExt cx="363681" cy="350928"/>
              </a:xfrm>
            </p:grpSpPr>
            <p:sp>
              <p:nvSpPr>
                <p:cNvPr id="385" name="Oval 117"/>
                <p:cNvSpPr/>
                <p:nvPr/>
              </p:nvSpPr>
              <p:spPr>
                <a:xfrm>
                  <a:off x="39679" y="44108"/>
                  <a:ext cx="295614" cy="287482"/>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6" name="TextBox 118"/>
                <p:cNvSpPr txBox="1"/>
                <p:nvPr/>
              </p:nvSpPr>
              <p:spPr>
                <a:xfrm>
                  <a:off x="0" y="62563"/>
                  <a:ext cx="363682" cy="332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D</a:t>
                  </a:r>
                </a:p>
              </p:txBody>
            </p:sp>
          </p:grpSp>
        </p:grpSp>
        <p:grpSp>
          <p:nvGrpSpPr>
            <p:cNvPr id="398" name="Group"/>
            <p:cNvGrpSpPr/>
            <p:nvPr/>
          </p:nvGrpSpPr>
          <p:grpSpPr>
            <a:xfrm>
              <a:off x="15091" y="307216"/>
              <a:ext cx="662732" cy="471400"/>
              <a:chOff x="0" y="0"/>
              <a:chExt cx="662730" cy="471398"/>
            </a:xfrm>
          </p:grpSpPr>
          <p:grpSp>
            <p:nvGrpSpPr>
              <p:cNvPr id="391" name="Group"/>
              <p:cNvGrpSpPr/>
              <p:nvPr/>
            </p:nvGrpSpPr>
            <p:grpSpPr>
              <a:xfrm>
                <a:off x="0" y="226885"/>
                <a:ext cx="323428" cy="244514"/>
                <a:chOff x="0" y="0"/>
                <a:chExt cx="323427" cy="244513"/>
              </a:xfrm>
            </p:grpSpPr>
            <p:sp>
              <p:nvSpPr>
                <p:cNvPr id="389" name="Oval 70"/>
                <p:cNvSpPr/>
                <p:nvPr/>
              </p:nvSpPr>
              <p:spPr>
                <a:xfrm>
                  <a:off x="42847" y="0"/>
                  <a:ext cx="241423" cy="226995"/>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0" name="TextBox 71"/>
                <p:cNvSpPr txBox="1"/>
                <p:nvPr/>
              </p:nvSpPr>
              <p:spPr>
                <a:xfrm>
                  <a:off x="0" y="4468"/>
                  <a:ext cx="323428" cy="2400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H</a:t>
                  </a:r>
                </a:p>
              </p:txBody>
            </p:sp>
          </p:grpSp>
          <p:grpSp>
            <p:nvGrpSpPr>
              <p:cNvPr id="394" name="Group 113"/>
              <p:cNvGrpSpPr/>
              <p:nvPr/>
            </p:nvGrpSpPr>
            <p:grpSpPr>
              <a:xfrm>
                <a:off x="154699" y="0"/>
                <a:ext cx="333791" cy="306961"/>
                <a:chOff x="16196" y="40482"/>
                <a:chExt cx="333789" cy="306960"/>
              </a:xfrm>
            </p:grpSpPr>
            <p:sp>
              <p:nvSpPr>
                <p:cNvPr id="392" name="Oval 101"/>
                <p:cNvSpPr/>
                <p:nvPr/>
              </p:nvSpPr>
              <p:spPr>
                <a:xfrm>
                  <a:off x="48588" y="40482"/>
                  <a:ext cx="271316" cy="263853"/>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3" name="TextBox 100"/>
                <p:cNvSpPr txBox="1"/>
                <p:nvPr/>
              </p:nvSpPr>
              <p:spPr>
                <a:xfrm>
                  <a:off x="16196" y="42296"/>
                  <a:ext cx="333791" cy="30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O</a:t>
                  </a:r>
                </a:p>
              </p:txBody>
            </p:sp>
          </p:grpSp>
          <p:grpSp>
            <p:nvGrpSpPr>
              <p:cNvPr id="397" name="Group"/>
              <p:cNvGrpSpPr/>
              <p:nvPr/>
            </p:nvGrpSpPr>
            <p:grpSpPr>
              <a:xfrm>
                <a:off x="339303" y="213835"/>
                <a:ext cx="323428" cy="244514"/>
                <a:chOff x="0" y="0"/>
                <a:chExt cx="323427" cy="244513"/>
              </a:xfrm>
            </p:grpSpPr>
            <p:sp>
              <p:nvSpPr>
                <p:cNvPr id="395" name="Oval 70"/>
                <p:cNvSpPr/>
                <p:nvPr/>
              </p:nvSpPr>
              <p:spPr>
                <a:xfrm>
                  <a:off x="42847" y="0"/>
                  <a:ext cx="241423" cy="226995"/>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6" name="TextBox 71"/>
                <p:cNvSpPr txBox="1"/>
                <p:nvPr/>
              </p:nvSpPr>
              <p:spPr>
                <a:xfrm>
                  <a:off x="0" y="4468"/>
                  <a:ext cx="323428" cy="2400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100">
                      <a:solidFill>
                        <a:srgbClr val="152A41"/>
                      </a:solidFill>
                      <a:latin typeface="+mn-lt"/>
                      <a:ea typeface="+mn-ea"/>
                      <a:cs typeface="+mn-cs"/>
                      <a:sym typeface="Arial"/>
                    </a:defRPr>
                  </a:lvl1pPr>
                </a:lstStyle>
                <a:p>
                  <a:r>
                    <a:t>H</a:t>
                  </a:r>
                </a:p>
              </p:txBody>
            </p:sp>
          </p:grpSp>
        </p:grpSp>
        <p:sp>
          <p:nvSpPr>
            <p:cNvPr id="399" name="Rectangle 3"/>
            <p:cNvSpPr txBox="1"/>
            <p:nvPr/>
          </p:nvSpPr>
          <p:spPr>
            <a:xfrm>
              <a:off x="-83888" y="0"/>
              <a:ext cx="1869360" cy="2761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tabLst>
                  <a:tab pos="444500" algn="l"/>
                  <a:tab pos="901700" algn="l"/>
                  <a:tab pos="1371600" algn="l"/>
                </a:tabLst>
                <a:defRPr sz="1100" b="0">
                  <a:solidFill>
                    <a:srgbClr val="FFFFFF"/>
                  </a:solidFill>
                  <a:effectLst>
                    <a:outerShdw blurRad="38100" dist="38100" dir="2700000" rotWithShape="0">
                      <a:srgbClr val="000000"/>
                    </a:outerShdw>
                  </a:effectLst>
                  <a:latin typeface="+mn-lt"/>
                  <a:ea typeface="+mn-ea"/>
                  <a:cs typeface="+mn-cs"/>
                  <a:sym typeface="Arial"/>
                </a:defRPr>
              </a:lvl1pPr>
            </a:lstStyle>
            <a:p>
              <a:r>
                <a:t>Light Water      Heavy Water</a:t>
              </a:r>
            </a:p>
          </p:txBody>
        </p:sp>
      </p:grpSp>
      <p:sp>
        <p:nvSpPr>
          <p:cNvPr id="401" name="Rectangle 3"/>
          <p:cNvSpPr txBox="1"/>
          <p:nvPr/>
        </p:nvSpPr>
        <p:spPr>
          <a:xfrm>
            <a:off x="67307" y="5848167"/>
            <a:ext cx="9009386" cy="675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901700" algn="l"/>
                <a:tab pos="1371600" algn="l"/>
              </a:tabLst>
              <a:defRPr sz="1600" b="0">
                <a:solidFill>
                  <a:srgbClr val="FF6600"/>
                </a:solidFill>
                <a:effectLst>
                  <a:outerShdw blurRad="38100" dist="38100" dir="2700000" rotWithShape="0">
                    <a:srgbClr val="000000"/>
                  </a:outerShdw>
                </a:effectLst>
                <a:latin typeface="+mn-lt"/>
                <a:ea typeface="+mn-ea"/>
                <a:cs typeface="+mn-cs"/>
                <a:sym typeface="Arial"/>
              </a:defRPr>
            </a:pPr>
            <a:r>
              <a:t>As done by WWII Nazi nuclear bomb developers at the </a:t>
            </a:r>
            <a:r>
              <a:rPr b="1"/>
              <a:t>Telemark</a:t>
            </a:r>
            <a:r>
              <a:t> hydroelectric power plant  </a:t>
            </a:r>
          </a:p>
          <a:p>
            <a:pPr algn="ctr">
              <a:spcBef>
                <a:spcPts val="400"/>
              </a:spcBef>
              <a:tabLst>
                <a:tab pos="444500" algn="l"/>
                <a:tab pos="901700" algn="l"/>
                <a:tab pos="1371600" algn="l"/>
              </a:tabLst>
              <a:defRPr sz="1600" b="0">
                <a:solidFill>
                  <a:srgbClr val="FF6600"/>
                </a:solidFill>
                <a:effectLst>
                  <a:outerShdw blurRad="38100" dist="38100" dir="2700000" rotWithShape="0">
                    <a:srgbClr val="000000"/>
                  </a:outerShdw>
                </a:effectLst>
                <a:latin typeface="+mn-lt"/>
                <a:ea typeface="+mn-ea"/>
                <a:cs typeface="+mn-cs"/>
                <a:sym typeface="Arial"/>
              </a:defRPr>
            </a:pPr>
            <a:r>
              <a:t>in occupied Norway - Only to then be sabotaged by Norwegian commando attacks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17" name="Rectangle 3"/>
          <p:cNvSpPr txBox="1">
            <a:spLocks noGrp="1"/>
          </p:cNvSpPr>
          <p:nvPr>
            <p:ph type="body" idx="1"/>
          </p:nvPr>
        </p:nvSpPr>
        <p:spPr>
          <a:xfrm>
            <a:off x="198559" y="952943"/>
            <a:ext cx="8821327" cy="5334001"/>
          </a:xfrm>
          <a:prstGeom prst="rect">
            <a:avLst/>
          </a:prstGeom>
        </p:spPr>
        <p:txBody>
          <a:bodyPr/>
          <a:lstStyle/>
          <a:p>
            <a:pPr marL="0" lvl="1" indent="620485">
              <a:buSzTx/>
              <a:buNone/>
              <a:defRPr sz="1600">
                <a:latin typeface="+mn-lt"/>
                <a:ea typeface="+mn-ea"/>
                <a:cs typeface="+mn-cs"/>
                <a:sym typeface="Arial"/>
              </a:defRPr>
            </a:pPr>
            <a:r>
              <a:t>I started by trying to explain the basic science behind electrical power</a:t>
            </a:r>
          </a:p>
          <a:p>
            <a:pPr>
              <a:defRPr sz="1600">
                <a:latin typeface="+mn-lt"/>
                <a:ea typeface="+mn-ea"/>
                <a:cs typeface="+mn-cs"/>
                <a:sym typeface="Arial"/>
              </a:defRPr>
            </a:pPr>
            <a:endParaRPr/>
          </a:p>
          <a:p>
            <a:pPr marL="0" lvl="1" indent="620485">
              <a:buSzTx/>
              <a:buNone/>
              <a:defRPr sz="1600">
                <a:latin typeface="+mn-lt"/>
                <a:ea typeface="+mn-ea"/>
                <a:cs typeface="+mn-cs"/>
                <a:sym typeface="Arial"/>
              </a:defRPr>
            </a:pPr>
            <a:r>
              <a:t>I then described </a:t>
            </a:r>
            <a:r>
              <a:rPr b="1"/>
              <a:t>almost</a:t>
            </a:r>
            <a:r>
              <a:t> all of the ways we traditionally produce electrical power</a:t>
            </a:r>
          </a:p>
          <a:p>
            <a:pPr>
              <a:defRPr sz="1600">
                <a:latin typeface="+mn-lt"/>
                <a:ea typeface="+mn-ea"/>
                <a:cs typeface="+mn-cs"/>
                <a:sym typeface="Arial"/>
              </a:defRPr>
            </a:pPr>
            <a:endParaRPr/>
          </a:p>
          <a:p>
            <a:pPr marL="0" lvl="1" indent="620485">
              <a:buSzTx/>
              <a:buNone/>
              <a:defRPr sz="1600">
                <a:latin typeface="+mn-lt"/>
                <a:ea typeface="+mn-ea"/>
                <a:cs typeface="+mn-cs"/>
                <a:sym typeface="Arial"/>
              </a:defRPr>
            </a:pPr>
            <a:r>
              <a:t>I followed that with descriptions of up-and-coming electrical power technologies</a:t>
            </a:r>
          </a:p>
          <a:p>
            <a:pPr>
              <a:defRPr sz="1600">
                <a:latin typeface="+mn-lt"/>
                <a:ea typeface="+mn-ea"/>
                <a:cs typeface="+mn-cs"/>
                <a:sym typeface="Arial"/>
              </a:defRPr>
            </a:pPr>
            <a:endParaRPr/>
          </a:p>
          <a:p>
            <a:pPr marL="0" lvl="1" indent="620485">
              <a:buSzTx/>
              <a:buNone/>
              <a:defRPr sz="1600">
                <a:latin typeface="+mn-lt"/>
                <a:ea typeface="+mn-ea"/>
                <a:cs typeface="+mn-cs"/>
                <a:sym typeface="Arial"/>
              </a:defRPr>
            </a:pPr>
            <a:r>
              <a:t>Then, running short of possibilities, I explored a range of exotic long-shot solutions</a:t>
            </a:r>
          </a:p>
          <a:p>
            <a:pPr>
              <a:defRPr sz="3000">
                <a:latin typeface="+mn-lt"/>
                <a:ea typeface="+mn-ea"/>
                <a:cs typeface="+mn-cs"/>
                <a:sym typeface="Arial"/>
              </a:defRPr>
            </a:pPr>
            <a:endParaRPr/>
          </a:p>
          <a:p>
            <a:pPr>
              <a:defRPr sz="1600">
                <a:latin typeface="+mn-lt"/>
                <a:ea typeface="+mn-ea"/>
                <a:cs typeface="+mn-cs"/>
                <a:sym typeface="Arial"/>
              </a:defRPr>
            </a:pPr>
            <a:r>
              <a:t>Only now am I returning to </a:t>
            </a:r>
            <a:r>
              <a:rPr b="1">
                <a:solidFill>
                  <a:srgbClr val="FBC901"/>
                </a:solidFill>
              </a:rPr>
              <a:t>our biggest source of nominally-carbon-free electricity</a:t>
            </a:r>
            <a:r>
              <a:t>:</a:t>
            </a:r>
          </a:p>
          <a:p>
            <a:pPr>
              <a:defRPr sz="1000">
                <a:latin typeface="+mn-lt"/>
                <a:ea typeface="+mn-ea"/>
                <a:cs typeface="+mn-cs"/>
                <a:sym typeface="Arial"/>
              </a:defRPr>
            </a:pPr>
            <a:endParaRPr/>
          </a:p>
          <a:p>
            <a:pPr algn="ctr">
              <a:defRPr sz="1600" b="1">
                <a:latin typeface="+mn-lt"/>
                <a:ea typeface="+mn-ea"/>
                <a:cs typeface="+mn-cs"/>
                <a:sym typeface="Arial"/>
              </a:defRPr>
            </a:pPr>
            <a:r>
              <a:t>Nuclear Power</a:t>
            </a:r>
          </a:p>
          <a:p>
            <a:pPr>
              <a:defRPr sz="2700">
                <a:latin typeface="+mn-lt"/>
                <a:ea typeface="+mn-ea"/>
                <a:cs typeface="+mn-cs"/>
                <a:sym typeface="Arial"/>
              </a:defRPr>
            </a:pPr>
            <a:endParaRPr/>
          </a:p>
          <a:p>
            <a:pPr>
              <a:defRPr sz="1600">
                <a:latin typeface="+mn-lt"/>
                <a:ea typeface="+mn-ea"/>
                <a:cs typeface="+mn-cs"/>
                <a:sym typeface="Arial"/>
              </a:defRPr>
            </a:pPr>
            <a:r>
              <a:t>I followed this strange path because I suspect many of you are uneasy about nuclear power</a:t>
            </a:r>
          </a:p>
          <a:p>
            <a:pPr>
              <a:defRPr sz="1000">
                <a:latin typeface="+mn-lt"/>
                <a:ea typeface="+mn-ea"/>
                <a:cs typeface="+mn-cs"/>
                <a:sym typeface="Arial"/>
              </a:defRPr>
            </a:pPr>
            <a:endParaRPr/>
          </a:p>
          <a:p>
            <a:pPr algn="ctr">
              <a:defRPr sz="1600">
                <a:latin typeface="+mn-lt"/>
                <a:ea typeface="+mn-ea"/>
                <a:cs typeface="+mn-cs"/>
                <a:sym typeface="Arial"/>
              </a:defRPr>
            </a:pPr>
            <a:r>
              <a:t>So am I</a:t>
            </a:r>
          </a:p>
        </p:txBody>
      </p:sp>
      <p:sp>
        <p:nvSpPr>
          <p:cNvPr id="118" name="Rectangle 2"/>
          <p:cNvSpPr txBox="1">
            <a:spLocks noGrp="1"/>
          </p:cNvSpPr>
          <p:nvPr>
            <p:ph type="title"/>
          </p:nvPr>
        </p:nvSpPr>
        <p:spPr>
          <a:xfrm>
            <a:off x="304800" y="76200"/>
            <a:ext cx="8534400" cy="745162"/>
          </a:xfrm>
          <a:prstGeom prst="rect">
            <a:avLst/>
          </a:prstGeom>
        </p:spPr>
        <p:txBody>
          <a:bodyPr/>
          <a:lstStyle>
            <a:lvl1pPr>
              <a:defRPr sz="2000"/>
            </a:lvl1pPr>
          </a:lstStyle>
          <a:p>
            <a:r>
              <a:t>On this website, my sequence of topics has been a bit strange: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Screenshot from my animation at: https://wecanfigurethisout.org/VL/Nanocarbon.htm/state/5</a:t>
            </a:r>
          </a:p>
        </p:txBody>
      </p:sp>
      <p:sp>
        <p:nvSpPr>
          <p:cNvPr id="404" name="Rectangle 2"/>
          <p:cNvSpPr txBox="1">
            <a:spLocks noGrp="1"/>
          </p:cNvSpPr>
          <p:nvPr>
            <p:ph type="title"/>
          </p:nvPr>
        </p:nvSpPr>
        <p:spPr>
          <a:xfrm>
            <a:off x="-16874" y="101600"/>
            <a:ext cx="9152348" cy="408213"/>
          </a:xfrm>
          <a:prstGeom prst="rect">
            <a:avLst/>
          </a:prstGeom>
        </p:spPr>
        <p:txBody>
          <a:bodyPr/>
          <a:lstStyle/>
          <a:p>
            <a:pPr>
              <a:defRPr sz="1900"/>
            </a:pPr>
            <a:r>
              <a:t>But one can </a:t>
            </a:r>
            <a:r>
              <a:rPr b="1">
                <a:solidFill>
                  <a:srgbClr val="C0C0C0"/>
                </a:solidFill>
              </a:rPr>
              <a:t>moderate</a:t>
            </a:r>
            <a:r>
              <a:t> </a:t>
            </a:r>
            <a:r>
              <a:rPr>
                <a:solidFill>
                  <a:srgbClr val="FBC901"/>
                </a:solidFill>
              </a:rPr>
              <a:t>almost</a:t>
            </a:r>
            <a:r>
              <a:t> as well with the Carbon atoms of common Graphite</a:t>
            </a:r>
          </a:p>
        </p:txBody>
      </p:sp>
      <p:sp>
        <p:nvSpPr>
          <p:cNvPr id="405" name="Rectangle 3"/>
          <p:cNvSpPr txBox="1">
            <a:spLocks noGrp="1"/>
          </p:cNvSpPr>
          <p:nvPr>
            <p:ph type="body" sz="half" idx="1"/>
          </p:nvPr>
        </p:nvSpPr>
        <p:spPr>
          <a:xfrm>
            <a:off x="245402" y="755632"/>
            <a:ext cx="9015433" cy="2049842"/>
          </a:xfrm>
          <a:prstGeom prst="rect">
            <a:avLst/>
          </a:prstGeom>
        </p:spPr>
        <p:txBody>
          <a:bodyPr/>
          <a:lstStyle/>
          <a:p>
            <a:pPr>
              <a:tabLst>
                <a:tab pos="444500" algn="l"/>
                <a:tab pos="901700" algn="l"/>
                <a:tab pos="1371600" algn="l"/>
              </a:tabLst>
              <a:defRPr sz="1700">
                <a:latin typeface="+mn-lt"/>
                <a:ea typeface="+mn-ea"/>
                <a:cs typeface="+mn-cs"/>
                <a:sym typeface="Arial"/>
              </a:defRPr>
            </a:pPr>
            <a:r>
              <a:t>Common Carbon atoms are 12 times heavier than neutrons</a:t>
            </a:r>
          </a:p>
          <a:p>
            <a:pPr>
              <a:tabLst>
                <a:tab pos="444500" algn="l"/>
                <a:tab pos="901700" algn="l"/>
                <a:tab pos="1371600" algn="l"/>
              </a:tabLst>
              <a:defRPr sz="1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meaning they absorb less energy from colliding neutrons</a:t>
            </a:r>
          </a:p>
          <a:p>
            <a:pPr>
              <a:tabLst>
                <a:tab pos="444500" algn="l"/>
                <a:tab pos="901700" algn="l"/>
                <a:tab pos="1371600" algn="l"/>
              </a:tabLst>
              <a:defRPr sz="1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than is absorbed by a Hydrogen atom of near-neutron mass</a:t>
            </a:r>
          </a:p>
          <a:p>
            <a:pPr>
              <a:tabLst>
                <a:tab pos="444500" algn="l"/>
                <a:tab pos="901700" algn="l"/>
                <a:tab pos="1371600" algn="l"/>
              </a:tabLst>
              <a:defRPr sz="12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But they make up for this by seldom if ever </a:t>
            </a:r>
            <a:r>
              <a:rPr b="1"/>
              <a:t>capturing</a:t>
            </a:r>
            <a:r>
              <a:t> neutrons which makes Carbon, </a:t>
            </a:r>
          </a:p>
          <a:p>
            <a:pPr>
              <a:tabLst>
                <a:tab pos="444500" algn="l"/>
                <a:tab pos="901700" algn="l"/>
                <a:tab pos="1371600" algn="l"/>
              </a:tabLst>
              <a:defRPr sz="1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like Deuterium, a non-</a:t>
            </a:r>
            <a:r>
              <a:rPr>
                <a:solidFill>
                  <a:srgbClr val="75FC4C"/>
                </a:solidFill>
              </a:rPr>
              <a:t>poisoning</a:t>
            </a:r>
            <a:r>
              <a:t> </a:t>
            </a:r>
            <a:r>
              <a:rPr b="1"/>
              <a:t>neutron</a:t>
            </a:r>
            <a:r>
              <a:t> </a:t>
            </a:r>
            <a:r>
              <a:rPr b="1">
                <a:solidFill>
                  <a:srgbClr val="C0C0C0"/>
                </a:solidFill>
              </a:rPr>
              <a:t>moderator </a:t>
            </a:r>
            <a:r>
              <a:t>(unlike common </a:t>
            </a:r>
            <a:r>
              <a:rPr baseline="31999"/>
              <a:t>1</a:t>
            </a:r>
            <a:r>
              <a:t>H or </a:t>
            </a:r>
            <a:r>
              <a:rPr baseline="31999"/>
              <a:t>1</a:t>
            </a:r>
            <a:r>
              <a:t>H</a:t>
            </a:r>
            <a:r>
              <a:rPr baseline="-5999"/>
              <a:t>2</a:t>
            </a:r>
            <a:r>
              <a:t>O)</a:t>
            </a:r>
          </a:p>
        </p:txBody>
      </p:sp>
      <p:pic>
        <p:nvPicPr>
          <p:cNvPr id="406" name="Graphite copy.gif" descr="Graphite copy.gif"/>
          <p:cNvPicPr>
            <a:picLocks noChangeAspect="1"/>
          </p:cNvPicPr>
          <p:nvPr/>
        </p:nvPicPr>
        <p:blipFill>
          <a:blip r:embed="rId2"/>
          <a:stretch>
            <a:fillRect/>
          </a:stretch>
        </p:blipFill>
        <p:spPr>
          <a:xfrm>
            <a:off x="6571628" y="665614"/>
            <a:ext cx="2156925" cy="1272461"/>
          </a:xfrm>
          <a:prstGeom prst="rect">
            <a:avLst/>
          </a:prstGeom>
          <a:ln w="12700">
            <a:miter lim="400000"/>
          </a:ln>
        </p:spPr>
      </p:pic>
      <p:sp>
        <p:nvSpPr>
          <p:cNvPr id="407" name="Rectangle 3"/>
          <p:cNvSpPr txBox="1"/>
          <p:nvPr/>
        </p:nvSpPr>
        <p:spPr>
          <a:xfrm>
            <a:off x="64283" y="4152212"/>
            <a:ext cx="9015434" cy="2301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9017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b="1"/>
              <a:t>Heavy Water Reactors</a:t>
            </a:r>
            <a:r>
              <a:t> </a:t>
            </a:r>
            <a:r>
              <a:rPr>
                <a:solidFill>
                  <a:srgbClr val="FFFFFF"/>
                </a:solidFill>
              </a:rPr>
              <a:t>thus shift "obscure, difficult &amp; terribly expensive" isotopic separation</a:t>
            </a:r>
          </a:p>
          <a:p>
            <a:pPr algn="ctr">
              <a:spcBef>
                <a:spcPts val="400"/>
              </a:spcBef>
              <a:tabLst>
                <a:tab pos="444500" algn="l"/>
                <a:tab pos="901700" algn="l"/>
                <a:tab pos="1371600" algn="l"/>
              </a:tabLst>
              <a:defRPr sz="4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spcBef>
                <a:spcPts val="400"/>
              </a:spcBef>
              <a:tabLst>
                <a:tab pos="444500" algn="l"/>
                <a:tab pos="9017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a:solidFill>
                  <a:srgbClr val="FFFFFF"/>
                </a:solidFill>
              </a:rPr>
              <a:t>	from their fuel to their water (which IS a lot easier and safer to separate)</a:t>
            </a:r>
          </a:p>
          <a:p>
            <a:pPr algn="ctr">
              <a:spcBef>
                <a:spcPts val="400"/>
              </a:spcBef>
              <a:tabLst>
                <a:tab pos="444500" algn="l"/>
                <a:tab pos="901700" algn="l"/>
                <a:tab pos="1371600" algn="l"/>
              </a:tabLst>
              <a:defRPr sz="11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spcBef>
                <a:spcPts val="400"/>
              </a:spcBef>
              <a:tabLst>
                <a:tab pos="444500" algn="l"/>
                <a:tab pos="9017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b="1"/>
              <a:t>Graphite Moderated Reactors</a:t>
            </a:r>
            <a:r>
              <a:t> </a:t>
            </a:r>
            <a:r>
              <a:rPr>
                <a:solidFill>
                  <a:srgbClr val="FFFFFF"/>
                </a:solidFill>
              </a:rPr>
              <a:t>entirely eliminate the need for ANY isotope separation</a:t>
            </a:r>
          </a:p>
          <a:p>
            <a:pPr algn="ctr">
              <a:spcBef>
                <a:spcPts val="400"/>
              </a:spcBef>
              <a:tabLst>
                <a:tab pos="444500" algn="l"/>
                <a:tab pos="901700" algn="l"/>
                <a:tab pos="1371600" algn="l"/>
              </a:tabLst>
              <a:defRPr sz="4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spcBef>
                <a:spcPts val="400"/>
              </a:spcBef>
              <a:tabLst>
                <a:tab pos="444500" algn="l"/>
                <a:tab pos="901700" algn="l"/>
                <a:tab pos="1371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But incorporate a flaw that would hugely expand the impact of the </a:t>
            </a:r>
            <a:r>
              <a:rPr>
                <a:solidFill>
                  <a:srgbClr val="FBC901"/>
                </a:solidFill>
              </a:rPr>
              <a:t>Chernobyl disaster:</a:t>
            </a:r>
          </a:p>
          <a:p>
            <a:pPr algn="ctr">
              <a:spcBef>
                <a:spcPts val="400"/>
              </a:spcBef>
              <a:tabLst>
                <a:tab pos="444500" algn="l"/>
                <a:tab pos="901700" algn="l"/>
                <a:tab pos="1371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BC901"/>
              </a:solidFill>
            </a:endParaRPr>
          </a:p>
          <a:p>
            <a:pPr>
              <a:spcBef>
                <a:spcPts val="400"/>
              </a:spcBef>
              <a:tabLst>
                <a:tab pos="444500" algn="l"/>
                <a:tab pos="901700" algn="l"/>
                <a:tab pos="1371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a:t>
            </a:r>
            <a:r>
              <a:rPr>
                <a:solidFill>
                  <a:srgbClr val="FF6600"/>
                </a:solidFill>
              </a:rPr>
              <a:t>Superheated</a:t>
            </a:r>
            <a:r>
              <a:t> </a:t>
            </a:r>
            <a:r>
              <a:rPr>
                <a:solidFill>
                  <a:srgbClr val="C0C0C0"/>
                </a:solidFill>
              </a:rPr>
              <a:t>Graphite </a:t>
            </a:r>
            <a:r>
              <a:rPr>
                <a:solidFill>
                  <a:srgbClr val="FF6600"/>
                </a:solidFill>
              </a:rPr>
              <a:t>burns fiercely when suddenly exposed to air</a:t>
            </a:r>
          </a:p>
        </p:txBody>
      </p:sp>
      <p:grpSp>
        <p:nvGrpSpPr>
          <p:cNvPr id="410" name="Group"/>
          <p:cNvGrpSpPr/>
          <p:nvPr/>
        </p:nvGrpSpPr>
        <p:grpSpPr>
          <a:xfrm>
            <a:off x="566837" y="2997200"/>
            <a:ext cx="7984926" cy="912734"/>
            <a:chOff x="0" y="0"/>
            <a:chExt cx="7984925" cy="912733"/>
          </a:xfrm>
        </p:grpSpPr>
        <p:sp>
          <p:nvSpPr>
            <p:cNvPr id="408" name="Rectangle 3"/>
            <p:cNvSpPr txBox="1"/>
            <p:nvPr/>
          </p:nvSpPr>
          <p:spPr>
            <a:xfrm>
              <a:off x="134900" y="85049"/>
              <a:ext cx="7715125" cy="7426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4445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a:solidFill>
                    <a:srgbClr val="FFFFFF"/>
                  </a:solidFill>
                </a:rPr>
                <a:t>By using a</a:t>
              </a:r>
              <a:r>
                <a:t> </a:t>
              </a:r>
              <a:r>
                <a:rPr>
                  <a:solidFill>
                    <a:srgbClr val="C0C0C0"/>
                  </a:solidFill>
                </a:rPr>
                <a:t>Heavy Water </a:t>
              </a:r>
              <a:r>
                <a:rPr>
                  <a:solidFill>
                    <a:srgbClr val="FFFFFF"/>
                  </a:solidFill>
                </a:rPr>
                <a:t>OR</a:t>
              </a:r>
              <a:r>
                <a:rPr>
                  <a:solidFill>
                    <a:srgbClr val="C0C0C0"/>
                  </a:solidFill>
                </a:rPr>
                <a:t> Graphite Moderator</a:t>
              </a:r>
              <a:r>
                <a:rPr>
                  <a:solidFill>
                    <a:srgbClr val="FFFFFF"/>
                  </a:solidFill>
                </a:rPr>
                <a:t>, fission chain reactions can be </a:t>
              </a:r>
            </a:p>
            <a:p>
              <a:pPr algn="ctr">
                <a:spcBef>
                  <a:spcPts val="400"/>
                </a:spcBef>
                <a:tabLst>
                  <a:tab pos="444500" algn="l"/>
                  <a:tab pos="1371600" algn="l"/>
                </a:tabLst>
                <a:defRPr sz="1700" b="0">
                  <a:solidFill>
                    <a:srgbClr val="FBC901"/>
                  </a:solidFill>
                  <a:effectLst>
                    <a:outerShdw blurRad="38100" dist="38100" dir="2700000" rotWithShape="0">
                      <a:srgbClr val="000000"/>
                    </a:outerShdw>
                  </a:effectLst>
                  <a:latin typeface="+mn-lt"/>
                  <a:ea typeface="+mn-ea"/>
                  <a:cs typeface="+mn-cs"/>
                  <a:sym typeface="Arial"/>
                </a:defRPr>
              </a:pPr>
              <a:r>
                <a:rPr>
                  <a:solidFill>
                    <a:srgbClr val="FFFFFF"/>
                  </a:solidFill>
                </a:rPr>
                <a:t>sustained in naturally-occurring Uranium consisting of</a:t>
              </a:r>
              <a:r>
                <a:t> 0.7% </a:t>
              </a:r>
              <a:r>
                <a:rPr b="1" baseline="29882"/>
                <a:t>235</a:t>
              </a:r>
              <a:r>
                <a:rPr b="1"/>
                <a:t>U</a:t>
              </a:r>
              <a:r>
                <a:t> + 99.3% </a:t>
              </a:r>
              <a:r>
                <a:rPr b="1" baseline="29882"/>
                <a:t>238</a:t>
              </a:r>
              <a:r>
                <a:rPr b="1"/>
                <a:t>U</a:t>
              </a:r>
            </a:p>
          </p:txBody>
        </p:sp>
        <p:sp>
          <p:nvSpPr>
            <p:cNvPr id="409" name="Rectangle"/>
            <p:cNvSpPr/>
            <p:nvPr/>
          </p:nvSpPr>
          <p:spPr>
            <a:xfrm>
              <a:off x="0" y="0"/>
              <a:ext cx="7984926" cy="912734"/>
            </a:xfrm>
            <a:prstGeom prst="rect">
              <a:avLst/>
            </a:prstGeom>
            <a:noFill/>
            <a:ln w="38100" cap="flat">
              <a:solidFill>
                <a:srgbClr val="FFFFFF"/>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Rectangle 2"/>
          <p:cNvSpPr txBox="1">
            <a:spLocks noGrp="1"/>
          </p:cNvSpPr>
          <p:nvPr>
            <p:ph type="title"/>
          </p:nvPr>
        </p:nvSpPr>
        <p:spPr>
          <a:xfrm>
            <a:off x="0" y="93133"/>
            <a:ext cx="9144000" cy="368417"/>
          </a:xfrm>
          <a:prstGeom prst="rect">
            <a:avLst/>
          </a:prstGeom>
        </p:spPr>
        <p:txBody>
          <a:bodyPr/>
          <a:lstStyle>
            <a:lvl1pPr>
              <a:defRPr sz="1900"/>
            </a:lvl1pPr>
          </a:lstStyle>
          <a:p>
            <a:r>
              <a:t>But reactors generally use a little bit of Uranium plus a WHOLE LOT of water</a:t>
            </a:r>
          </a:p>
        </p:txBody>
      </p:sp>
      <p:grpSp>
        <p:nvGrpSpPr>
          <p:cNvPr id="505" name="Group"/>
          <p:cNvGrpSpPr/>
          <p:nvPr/>
        </p:nvGrpSpPr>
        <p:grpSpPr>
          <a:xfrm>
            <a:off x="160786" y="2578817"/>
            <a:ext cx="9021710" cy="3847221"/>
            <a:chOff x="0" y="0"/>
            <a:chExt cx="9021710" cy="3847219"/>
          </a:xfrm>
        </p:grpSpPr>
        <p:sp>
          <p:nvSpPr>
            <p:cNvPr id="413" name="Oval 77"/>
            <p:cNvSpPr/>
            <p:nvPr/>
          </p:nvSpPr>
          <p:spPr>
            <a:xfrm>
              <a:off x="3588453" y="1354088"/>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14" name="Straight Connector 112"/>
            <p:cNvSpPr/>
            <p:nvPr/>
          </p:nvSpPr>
          <p:spPr>
            <a:xfrm>
              <a:off x="5879824" y="1397396"/>
              <a:ext cx="1227508" cy="454711"/>
            </a:xfrm>
            <a:prstGeom prst="line">
              <a:avLst/>
            </a:prstGeom>
            <a:solidFill>
              <a:schemeClr val="accent1"/>
            </a:solidFill>
            <a:ln w="57150" cap="flat">
              <a:solidFill>
                <a:schemeClr val="accent1"/>
              </a:solidFill>
              <a:prstDash val="sysDash"/>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15" name="Oval 114"/>
            <p:cNvSpPr/>
            <p:nvPr/>
          </p:nvSpPr>
          <p:spPr>
            <a:xfrm>
              <a:off x="7150671" y="1836062"/>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16" name="Rectangle 3"/>
            <p:cNvSpPr/>
            <p:nvPr/>
          </p:nvSpPr>
          <p:spPr>
            <a:xfrm>
              <a:off x="555736" y="6539"/>
              <a:ext cx="420053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t>1) Radioactive decay of </a:t>
              </a:r>
              <a:r>
                <a:rPr b="1" baseline="29428">
                  <a:solidFill>
                    <a:srgbClr val="FBC901"/>
                  </a:solidFill>
                </a:rPr>
                <a:t>235</a:t>
              </a:r>
              <a:r>
                <a:rPr b="1">
                  <a:solidFill>
                    <a:srgbClr val="FBC901"/>
                  </a:solidFill>
                </a:rPr>
                <a:t>U </a:t>
              </a:r>
              <a:r>
                <a:t>provides "the Spark"</a:t>
              </a:r>
            </a:p>
          </p:txBody>
        </p:sp>
        <p:sp>
          <p:nvSpPr>
            <p:cNvPr id="417" name="Rectangle 3"/>
            <p:cNvSpPr/>
            <p:nvPr/>
          </p:nvSpPr>
          <p:spPr>
            <a:xfrm>
              <a:off x="5887072" y="80060"/>
              <a:ext cx="31346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t>3) The </a:t>
              </a:r>
              <a:r>
                <a:rPr>
                  <a:solidFill>
                    <a:srgbClr val="FBC901"/>
                  </a:solidFill>
                </a:rPr>
                <a:t>Chain Reaction</a:t>
              </a:r>
              <a:r>
                <a:t> begins as </a:t>
              </a:r>
            </a:p>
            <a:p>
              <a:pPr algn="ct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rPr>
                  <a:solidFill>
                    <a:srgbClr val="2BAD81"/>
                  </a:solidFill>
                </a:rPr>
                <a:t>slow/cool neutrons </a:t>
              </a:r>
              <a:r>
                <a:t>stimulate the  </a:t>
              </a:r>
            </a:p>
            <a:p>
              <a:pPr algn="ct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t>radioactive decay of </a:t>
              </a:r>
              <a:r>
                <a:rPr>
                  <a:solidFill>
                    <a:srgbClr val="FBC901"/>
                  </a:solidFill>
                </a:rPr>
                <a:t>other</a:t>
              </a:r>
              <a:r>
                <a:t> </a:t>
              </a:r>
              <a:r>
                <a:rPr b="1" baseline="29428">
                  <a:solidFill>
                    <a:srgbClr val="FBC901"/>
                  </a:solidFill>
                </a:rPr>
                <a:t>235</a:t>
              </a:r>
              <a:r>
                <a:rPr b="1">
                  <a:solidFill>
                    <a:srgbClr val="FBC901"/>
                  </a:solidFill>
                </a:rPr>
                <a:t>U's</a:t>
              </a:r>
              <a:r>
                <a:t> </a:t>
              </a:r>
            </a:p>
          </p:txBody>
        </p:sp>
        <p:grpSp>
          <p:nvGrpSpPr>
            <p:cNvPr id="429" name="Group"/>
            <p:cNvGrpSpPr/>
            <p:nvPr/>
          </p:nvGrpSpPr>
          <p:grpSpPr>
            <a:xfrm>
              <a:off x="1562423" y="1276686"/>
              <a:ext cx="1995970" cy="1394309"/>
              <a:chOff x="0" y="0"/>
              <a:chExt cx="1995969" cy="1394307"/>
            </a:xfrm>
          </p:grpSpPr>
          <p:sp>
            <p:nvSpPr>
              <p:cNvPr id="418" name="Oval 72"/>
              <p:cNvSpPr/>
              <p:nvPr/>
            </p:nvSpPr>
            <p:spPr>
              <a:xfrm>
                <a:off x="279866" y="554465"/>
                <a:ext cx="424781" cy="386839"/>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9" name="TextBox 73"/>
              <p:cNvSpPr/>
              <p:nvPr/>
            </p:nvSpPr>
            <p:spPr>
              <a:xfrm>
                <a:off x="286159" y="629716"/>
                <a:ext cx="42478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b="0">
                    <a:solidFill>
                      <a:srgbClr val="FFFFFF"/>
                    </a:solidFill>
                  </a:defRPr>
                </a:lvl1pPr>
              </a:lstStyle>
              <a:p>
                <a:r>
                  <a:t>U235</a:t>
                </a:r>
              </a:p>
            </p:txBody>
          </p:sp>
          <p:sp>
            <p:nvSpPr>
              <p:cNvPr id="420" name="Oval 74"/>
              <p:cNvSpPr/>
              <p:nvPr/>
            </p:nvSpPr>
            <p:spPr>
              <a:xfrm>
                <a:off x="813192" y="0"/>
                <a:ext cx="287383" cy="290129"/>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1" name="Oval 75"/>
              <p:cNvSpPr/>
              <p:nvPr/>
            </p:nvSpPr>
            <p:spPr>
              <a:xfrm>
                <a:off x="895407" y="1152533"/>
                <a:ext cx="239487" cy="241775"/>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2" name="Oval 76"/>
              <p:cNvSpPr/>
              <p:nvPr/>
            </p:nvSpPr>
            <p:spPr>
              <a:xfrm>
                <a:off x="12395" y="19017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23" name="Oval 78"/>
              <p:cNvSpPr/>
              <p:nvPr/>
            </p:nvSpPr>
            <p:spPr>
              <a:xfrm>
                <a:off x="0" y="118696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24" name="Straight Connector 81"/>
              <p:cNvSpPr/>
              <p:nvPr/>
            </p:nvSpPr>
            <p:spPr>
              <a:xfrm flipV="1">
                <a:off x="742926" y="141842"/>
                <a:ext cx="1253044" cy="530933"/>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5" name="Straight Connector 82"/>
              <p:cNvSpPr/>
              <p:nvPr/>
            </p:nvSpPr>
            <p:spPr>
              <a:xfrm flipH="1" flipV="1">
                <a:off x="103905" y="299587"/>
                <a:ext cx="226769" cy="26324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6" name="Straight Connector 82"/>
              <p:cNvSpPr/>
              <p:nvPr/>
            </p:nvSpPr>
            <p:spPr>
              <a:xfrm flipH="1">
                <a:off x="103905" y="924965"/>
                <a:ext cx="226769" cy="26324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7" name="Straight Connector 82"/>
              <p:cNvSpPr/>
              <p:nvPr/>
            </p:nvSpPr>
            <p:spPr>
              <a:xfrm flipV="1">
                <a:off x="615571" y="281225"/>
                <a:ext cx="226769" cy="263248"/>
              </a:xfrm>
              <a:prstGeom prst="line">
                <a:avLst/>
              </a:prstGeom>
              <a:solidFill>
                <a:srgbClr val="ED7992"/>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8" name="Straight Connector 82"/>
              <p:cNvSpPr/>
              <p:nvPr/>
            </p:nvSpPr>
            <p:spPr>
              <a:xfrm>
                <a:off x="672721" y="912265"/>
                <a:ext cx="226769" cy="263248"/>
              </a:xfrm>
              <a:prstGeom prst="line">
                <a:avLst/>
              </a:prstGeom>
              <a:solidFill>
                <a:srgbClr val="F1A295"/>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442" name="Group"/>
            <p:cNvGrpSpPr/>
            <p:nvPr/>
          </p:nvGrpSpPr>
          <p:grpSpPr>
            <a:xfrm>
              <a:off x="11019" y="2541773"/>
              <a:ext cx="2174738" cy="1305447"/>
              <a:chOff x="0" y="0"/>
              <a:chExt cx="2174737" cy="1305446"/>
            </a:xfrm>
          </p:grpSpPr>
          <p:grpSp>
            <p:nvGrpSpPr>
              <p:cNvPr id="432" name="Group"/>
              <p:cNvGrpSpPr/>
              <p:nvPr/>
            </p:nvGrpSpPr>
            <p:grpSpPr>
              <a:xfrm>
                <a:off x="1110906" y="0"/>
                <a:ext cx="500913" cy="440959"/>
                <a:chOff x="0" y="0"/>
                <a:chExt cx="500912" cy="440958"/>
              </a:xfrm>
            </p:grpSpPr>
            <p:sp>
              <p:nvSpPr>
                <p:cNvPr id="430" name="Oval 48"/>
                <p:cNvSpPr/>
                <p:nvPr/>
              </p:nvSpPr>
              <p:spPr>
                <a:xfrm flipH="1">
                  <a:off x="20644" y="0"/>
                  <a:ext cx="463457" cy="440959"/>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31" name="TextBox 49"/>
                <p:cNvSpPr/>
                <p:nvPr/>
              </p:nvSpPr>
              <p:spPr>
                <a:xfrm>
                  <a:off x="0" y="99596"/>
                  <a:ext cx="50091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b="0">
                      <a:solidFill>
                        <a:srgbClr val="FFFFFF"/>
                      </a:solidFill>
                    </a:defRPr>
                  </a:lvl1pPr>
                </a:lstStyle>
                <a:p>
                  <a:r>
                    <a:t>U238</a:t>
                  </a:r>
                </a:p>
              </p:txBody>
            </p:sp>
          </p:grpSp>
          <p:sp>
            <p:nvSpPr>
              <p:cNvPr id="433" name="Oval 40"/>
              <p:cNvSpPr/>
              <p:nvPr/>
            </p:nvSpPr>
            <p:spPr>
              <a:xfrm flipH="1">
                <a:off x="1809355" y="565074"/>
                <a:ext cx="124801" cy="108771"/>
              </a:xfrm>
              <a:prstGeom prst="ellipse">
                <a:avLst/>
              </a:prstGeom>
              <a:solidFill>
                <a:srgbClr val="ADD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436" name="Group"/>
              <p:cNvGrpSpPr/>
              <p:nvPr/>
            </p:nvGrpSpPr>
            <p:grpSpPr>
              <a:xfrm>
                <a:off x="523188" y="644984"/>
                <a:ext cx="475513" cy="440959"/>
                <a:chOff x="0" y="0"/>
                <a:chExt cx="475512" cy="440958"/>
              </a:xfrm>
            </p:grpSpPr>
            <p:sp>
              <p:nvSpPr>
                <p:cNvPr id="434" name="Oval 41"/>
                <p:cNvSpPr/>
                <p:nvPr/>
              </p:nvSpPr>
              <p:spPr>
                <a:xfrm flipH="1">
                  <a:off x="6028" y="0"/>
                  <a:ext cx="463457" cy="440959"/>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35" name="TextBox 44"/>
                <p:cNvSpPr txBox="1"/>
                <p:nvPr/>
              </p:nvSpPr>
              <p:spPr>
                <a:xfrm>
                  <a:off x="0" y="104909"/>
                  <a:ext cx="47551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900" b="0">
                      <a:solidFill>
                        <a:srgbClr val="FFFFFF"/>
                      </a:solidFill>
                    </a:defRPr>
                  </a:lvl1pPr>
                </a:lstStyle>
                <a:p>
                  <a:r>
                    <a:t>U239</a:t>
                  </a:r>
                </a:p>
              </p:txBody>
            </p:sp>
          </p:grpSp>
          <p:sp>
            <p:nvSpPr>
              <p:cNvPr id="437" name="TextBox 45"/>
              <p:cNvSpPr/>
              <p:nvPr/>
            </p:nvSpPr>
            <p:spPr>
              <a:xfrm>
                <a:off x="1922551" y="520624"/>
                <a:ext cx="25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b="0">
                    <a:solidFill>
                      <a:srgbClr val="FFFFFF"/>
                    </a:solidFill>
                    <a:latin typeface="Symbol"/>
                    <a:ea typeface="Symbol"/>
                    <a:cs typeface="Symbol"/>
                    <a:sym typeface="Symbol"/>
                  </a:defRPr>
                </a:lvl1pPr>
              </a:lstStyle>
              <a:p>
                <a:r>
                  <a:t>b</a:t>
                </a:r>
              </a:p>
            </p:txBody>
          </p:sp>
          <p:sp>
            <p:nvSpPr>
              <p:cNvPr id="438" name="Straight Connector 46"/>
              <p:cNvSpPr/>
              <p:nvPr/>
            </p:nvSpPr>
            <p:spPr>
              <a:xfrm>
                <a:off x="1592970" y="377144"/>
                <a:ext cx="195466" cy="179430"/>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39" name="TextBox 47"/>
              <p:cNvSpPr/>
              <p:nvPr/>
            </p:nvSpPr>
            <p:spPr>
              <a:xfrm>
                <a:off x="0" y="1249028"/>
                <a:ext cx="50091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000" b="0">
                    <a:solidFill>
                      <a:srgbClr val="FFFFFF"/>
                    </a:solidFill>
                  </a:defRPr>
                </a:pPr>
                <a:r>
                  <a:t>etc.</a:t>
                </a:r>
                <a:r>
                  <a:rPr sz="1100">
                    <a:latin typeface="Symbol"/>
                    <a:ea typeface="Symbol"/>
                    <a:cs typeface="Symbol"/>
                    <a:sym typeface="Symbol"/>
                  </a:rPr>
                  <a:t> </a:t>
                </a:r>
              </a:p>
            </p:txBody>
          </p:sp>
          <p:sp>
            <p:nvSpPr>
              <p:cNvPr id="440" name="Straight Connector 82"/>
              <p:cNvSpPr/>
              <p:nvPr/>
            </p:nvSpPr>
            <p:spPr>
              <a:xfrm flipH="1">
                <a:off x="945380" y="410990"/>
                <a:ext cx="226769" cy="263248"/>
              </a:xfrm>
              <a:prstGeom prst="line">
                <a:avLst/>
              </a:prstGeom>
              <a:solidFill>
                <a:schemeClr val="accent1"/>
              </a:solidFill>
              <a:ln w="38100" cap="flat">
                <a:solidFill>
                  <a:srgbClr val="FFFFFF"/>
                </a:solidFill>
                <a:prstDash val="sysDot"/>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41" name="Straight Connector 82"/>
              <p:cNvSpPr/>
              <p:nvPr/>
            </p:nvSpPr>
            <p:spPr>
              <a:xfrm flipH="1">
                <a:off x="329430" y="1042199"/>
                <a:ext cx="226769" cy="263248"/>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455" name="Group"/>
            <p:cNvGrpSpPr/>
            <p:nvPr/>
          </p:nvGrpSpPr>
          <p:grpSpPr>
            <a:xfrm>
              <a:off x="0" y="-1"/>
              <a:ext cx="2196776" cy="1516818"/>
              <a:chOff x="0" y="0"/>
              <a:chExt cx="2196775" cy="1516816"/>
            </a:xfrm>
          </p:grpSpPr>
          <p:grpSp>
            <p:nvGrpSpPr>
              <p:cNvPr id="445" name="Group"/>
              <p:cNvGrpSpPr/>
              <p:nvPr/>
            </p:nvGrpSpPr>
            <p:grpSpPr>
              <a:xfrm>
                <a:off x="1126594" y="1075858"/>
                <a:ext cx="500913" cy="440959"/>
                <a:chOff x="0" y="0"/>
                <a:chExt cx="500912" cy="440958"/>
              </a:xfrm>
            </p:grpSpPr>
            <p:sp>
              <p:nvSpPr>
                <p:cNvPr id="443" name="Oval 48"/>
                <p:cNvSpPr/>
                <p:nvPr/>
              </p:nvSpPr>
              <p:spPr>
                <a:xfrm rot="10800000">
                  <a:off x="20644" y="-1"/>
                  <a:ext cx="463457" cy="440960"/>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44" name="TextBox 49"/>
                <p:cNvSpPr/>
                <p:nvPr/>
              </p:nvSpPr>
              <p:spPr>
                <a:xfrm>
                  <a:off x="0" y="100061"/>
                  <a:ext cx="50091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b="0">
                      <a:solidFill>
                        <a:srgbClr val="FFFFFF"/>
                      </a:solidFill>
                    </a:defRPr>
                  </a:lvl1pPr>
                </a:lstStyle>
                <a:p>
                  <a:r>
                    <a:t>U238</a:t>
                  </a:r>
                </a:p>
              </p:txBody>
            </p:sp>
          </p:grpSp>
          <p:sp>
            <p:nvSpPr>
              <p:cNvPr id="446" name="Oval 40"/>
              <p:cNvSpPr/>
              <p:nvPr/>
            </p:nvSpPr>
            <p:spPr>
              <a:xfrm rot="10800000">
                <a:off x="1825043" y="830271"/>
                <a:ext cx="124801" cy="108771"/>
              </a:xfrm>
              <a:prstGeom prst="ellipse">
                <a:avLst/>
              </a:prstGeom>
              <a:solidFill>
                <a:srgbClr val="76D6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449" name="Group"/>
              <p:cNvGrpSpPr/>
              <p:nvPr/>
            </p:nvGrpSpPr>
            <p:grpSpPr>
              <a:xfrm>
                <a:off x="538877" y="418174"/>
                <a:ext cx="475513" cy="440959"/>
                <a:chOff x="0" y="0"/>
                <a:chExt cx="475512" cy="440958"/>
              </a:xfrm>
            </p:grpSpPr>
            <p:sp>
              <p:nvSpPr>
                <p:cNvPr id="447" name="Oval 41"/>
                <p:cNvSpPr/>
                <p:nvPr/>
              </p:nvSpPr>
              <p:spPr>
                <a:xfrm rot="10800000">
                  <a:off x="6027" y="-1"/>
                  <a:ext cx="463457" cy="440960"/>
                </a:xfrm>
                <a:prstGeom prst="ellipse">
                  <a:avLst/>
                </a:prstGeom>
                <a:solidFill>
                  <a:srgbClr val="FF66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48" name="TextBox 44"/>
                <p:cNvSpPr txBox="1"/>
                <p:nvPr/>
              </p:nvSpPr>
              <p:spPr>
                <a:xfrm>
                  <a:off x="0" y="104908"/>
                  <a:ext cx="475513" cy="231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900" b="0">
                      <a:solidFill>
                        <a:srgbClr val="FFFFFF"/>
                      </a:solidFill>
                    </a:defRPr>
                  </a:lvl1pPr>
                </a:lstStyle>
                <a:p>
                  <a:r>
                    <a:t>U239</a:t>
                  </a:r>
                </a:p>
              </p:txBody>
            </p:sp>
          </p:grpSp>
          <p:sp>
            <p:nvSpPr>
              <p:cNvPr id="450" name="TextBox 45"/>
              <p:cNvSpPr/>
              <p:nvPr/>
            </p:nvSpPr>
            <p:spPr>
              <a:xfrm>
                <a:off x="1944589" y="769086"/>
                <a:ext cx="25218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b="0">
                    <a:solidFill>
                      <a:srgbClr val="FFFFFF"/>
                    </a:solidFill>
                    <a:latin typeface="Symbol"/>
                    <a:ea typeface="Symbol"/>
                    <a:cs typeface="Symbol"/>
                    <a:sym typeface="Symbol"/>
                  </a:defRPr>
                </a:lvl1pPr>
              </a:lstStyle>
              <a:p>
                <a:r>
                  <a:t>b</a:t>
                </a:r>
              </a:p>
            </p:txBody>
          </p:sp>
          <p:sp>
            <p:nvSpPr>
              <p:cNvPr id="451" name="Straight Connector 46"/>
              <p:cNvSpPr/>
              <p:nvPr/>
            </p:nvSpPr>
            <p:spPr>
              <a:xfrm flipV="1">
                <a:off x="1608658" y="947542"/>
                <a:ext cx="195467" cy="179431"/>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52" name="TextBox 47"/>
              <p:cNvSpPr/>
              <p:nvPr/>
            </p:nvSpPr>
            <p:spPr>
              <a:xfrm>
                <a:off x="0" y="0"/>
                <a:ext cx="50091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000" b="0">
                    <a:solidFill>
                      <a:srgbClr val="FFFFFF"/>
                    </a:solidFill>
                  </a:defRPr>
                </a:pPr>
                <a:r>
                  <a:t>etc.</a:t>
                </a:r>
                <a:r>
                  <a:rPr sz="1100">
                    <a:latin typeface="Symbol"/>
                    <a:ea typeface="Symbol"/>
                    <a:cs typeface="Symbol"/>
                    <a:sym typeface="Symbol"/>
                  </a:rPr>
                  <a:t> </a:t>
                </a:r>
              </a:p>
            </p:txBody>
          </p:sp>
          <p:sp>
            <p:nvSpPr>
              <p:cNvPr id="453" name="Straight Connector 82"/>
              <p:cNvSpPr/>
              <p:nvPr/>
            </p:nvSpPr>
            <p:spPr>
              <a:xfrm flipH="1" flipV="1">
                <a:off x="961069" y="829879"/>
                <a:ext cx="226769" cy="263247"/>
              </a:xfrm>
              <a:prstGeom prst="line">
                <a:avLst/>
              </a:prstGeom>
              <a:solidFill>
                <a:schemeClr val="accent1"/>
              </a:solidFill>
              <a:ln w="38100" cap="flat">
                <a:solidFill>
                  <a:srgbClr val="FFFFFF"/>
                </a:solidFill>
                <a:prstDash val="sysDot"/>
                <a:miter lim="400000"/>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54" name="Straight Connector 82"/>
              <p:cNvSpPr/>
              <p:nvPr/>
            </p:nvSpPr>
            <p:spPr>
              <a:xfrm flipH="1" flipV="1">
                <a:off x="345119" y="198670"/>
                <a:ext cx="226769" cy="263248"/>
              </a:xfrm>
              <a:prstGeom prst="line">
                <a:avLst/>
              </a:prstGeom>
              <a:solidFill>
                <a:schemeClr val="accent1"/>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468" name="Group"/>
            <p:cNvGrpSpPr/>
            <p:nvPr/>
          </p:nvGrpSpPr>
          <p:grpSpPr>
            <a:xfrm>
              <a:off x="7082092" y="1289386"/>
              <a:ext cx="1749191" cy="1394309"/>
              <a:chOff x="0" y="0"/>
              <a:chExt cx="1749189" cy="1394307"/>
            </a:xfrm>
          </p:grpSpPr>
          <p:sp>
            <p:nvSpPr>
              <p:cNvPr id="456" name="Oval 72"/>
              <p:cNvSpPr/>
              <p:nvPr/>
            </p:nvSpPr>
            <p:spPr>
              <a:xfrm>
                <a:off x="279866" y="554465"/>
                <a:ext cx="424781" cy="386839"/>
              </a:xfrm>
              <a:prstGeom prst="ellipse">
                <a:avLst/>
              </a:prstGeom>
              <a:solidFill>
                <a:srgbClr val="FBC901"/>
              </a:solidFill>
              <a:ln w="12700" cap="flat">
                <a:solidFill>
                  <a:srgbClr val="FFFFFF">
                    <a:alpha val="46000"/>
                  </a:srgbClr>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7" name="TextBox 73"/>
              <p:cNvSpPr/>
              <p:nvPr/>
            </p:nvSpPr>
            <p:spPr>
              <a:xfrm>
                <a:off x="286159" y="629716"/>
                <a:ext cx="42478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b="0">
                    <a:solidFill>
                      <a:srgbClr val="FFFFFF"/>
                    </a:solidFill>
                  </a:defRPr>
                </a:lvl1pPr>
              </a:lstStyle>
              <a:p>
                <a:r>
                  <a:t>U235</a:t>
                </a:r>
              </a:p>
            </p:txBody>
          </p:sp>
          <p:sp>
            <p:nvSpPr>
              <p:cNvPr id="458" name="Oval 74"/>
              <p:cNvSpPr/>
              <p:nvPr/>
            </p:nvSpPr>
            <p:spPr>
              <a:xfrm>
                <a:off x="813192" y="0"/>
                <a:ext cx="287383" cy="290129"/>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9" name="Oval 75"/>
              <p:cNvSpPr/>
              <p:nvPr/>
            </p:nvSpPr>
            <p:spPr>
              <a:xfrm>
                <a:off x="895407" y="1152533"/>
                <a:ext cx="239487" cy="241775"/>
              </a:xfrm>
              <a:prstGeom prst="ellipse">
                <a:avLst/>
              </a:prstGeom>
              <a:solidFill>
                <a:srgbClr val="FFFC79"/>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60" name="Oval 76"/>
              <p:cNvSpPr/>
              <p:nvPr/>
            </p:nvSpPr>
            <p:spPr>
              <a:xfrm>
                <a:off x="12395" y="19017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61" name="Oval 78"/>
              <p:cNvSpPr/>
              <p:nvPr/>
            </p:nvSpPr>
            <p:spPr>
              <a:xfrm>
                <a:off x="0" y="118696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62" name="Straight Connector 81"/>
              <p:cNvSpPr/>
              <p:nvPr/>
            </p:nvSpPr>
            <p:spPr>
              <a:xfrm flipV="1">
                <a:off x="742926" y="257481"/>
                <a:ext cx="884281" cy="415294"/>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3" name="Straight Connector 82"/>
              <p:cNvSpPr/>
              <p:nvPr/>
            </p:nvSpPr>
            <p:spPr>
              <a:xfrm flipH="1" flipV="1">
                <a:off x="103905" y="299587"/>
                <a:ext cx="226769" cy="26324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4" name="Straight Connector 82"/>
              <p:cNvSpPr/>
              <p:nvPr/>
            </p:nvSpPr>
            <p:spPr>
              <a:xfrm flipH="1">
                <a:off x="103905" y="924965"/>
                <a:ext cx="226769" cy="263248"/>
              </a:xfrm>
              <a:prstGeom prst="line">
                <a:avLst/>
              </a:prstGeom>
              <a:solidFill>
                <a:schemeClr val="accent1"/>
              </a:solidFill>
              <a:ln w="5715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5" name="Straight Connector 82"/>
              <p:cNvSpPr/>
              <p:nvPr/>
            </p:nvSpPr>
            <p:spPr>
              <a:xfrm flipV="1">
                <a:off x="615571" y="281225"/>
                <a:ext cx="226769" cy="263248"/>
              </a:xfrm>
              <a:prstGeom prst="line">
                <a:avLst/>
              </a:prstGeom>
              <a:solidFill>
                <a:srgbClr val="ED7992"/>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6" name="Straight Connector 82"/>
              <p:cNvSpPr/>
              <p:nvPr/>
            </p:nvSpPr>
            <p:spPr>
              <a:xfrm>
                <a:off x="672721" y="912265"/>
                <a:ext cx="226769" cy="263248"/>
              </a:xfrm>
              <a:prstGeom prst="line">
                <a:avLst/>
              </a:prstGeom>
              <a:solidFill>
                <a:srgbClr val="F1A295"/>
              </a:solidFill>
              <a:ln w="5715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67" name="Oval 78"/>
              <p:cNvSpPr/>
              <p:nvPr/>
            </p:nvSpPr>
            <p:spPr>
              <a:xfrm>
                <a:off x="1653395" y="190175"/>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469" name="Rectangle 3"/>
            <p:cNvSpPr/>
            <p:nvPr/>
          </p:nvSpPr>
          <p:spPr>
            <a:xfrm>
              <a:off x="3015796" y="2622716"/>
              <a:ext cx="354468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ct val="120000"/>
                </a:lnSpc>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t>2) </a:t>
              </a:r>
              <a:r>
                <a:rPr>
                  <a:solidFill>
                    <a:srgbClr val="FF2600"/>
                  </a:solidFill>
                </a:rPr>
                <a:t>Hot/fast neutrons</a:t>
              </a:r>
              <a:r>
                <a:t> are then "moderated" (slowed) via multiple collisions with light atoms of H</a:t>
              </a:r>
              <a:r>
                <a:rPr baseline="-5999"/>
                <a:t>2</a:t>
              </a:r>
              <a:r>
                <a:t>O yielding a </a:t>
              </a:r>
              <a:r>
                <a:rPr>
                  <a:solidFill>
                    <a:srgbClr val="2BAD81"/>
                  </a:solidFill>
                </a:rPr>
                <a:t>slow/cool neutrons</a:t>
              </a:r>
            </a:p>
          </p:txBody>
        </p:sp>
        <p:grpSp>
          <p:nvGrpSpPr>
            <p:cNvPr id="504" name="Group"/>
            <p:cNvGrpSpPr/>
            <p:nvPr/>
          </p:nvGrpSpPr>
          <p:grpSpPr>
            <a:xfrm>
              <a:off x="3734887" y="1027751"/>
              <a:ext cx="2090722" cy="1385260"/>
              <a:chOff x="0" y="0"/>
              <a:chExt cx="2090720" cy="1385258"/>
            </a:xfrm>
          </p:grpSpPr>
          <p:sp>
            <p:nvSpPr>
              <p:cNvPr id="470" name="Oval 102"/>
              <p:cNvSpPr/>
              <p:nvPr/>
            </p:nvSpPr>
            <p:spPr>
              <a:xfrm>
                <a:off x="698851" y="859110"/>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471" name="Straight Connector 109"/>
              <p:cNvSpPr/>
              <p:nvPr/>
            </p:nvSpPr>
            <p:spPr>
              <a:xfrm flipV="1">
                <a:off x="1275655" y="605722"/>
                <a:ext cx="319359" cy="341360"/>
              </a:xfrm>
              <a:prstGeom prst="line">
                <a:avLst/>
              </a:prstGeom>
              <a:solidFill>
                <a:schemeClr val="accent1"/>
              </a:solidFill>
              <a:ln w="57150" cap="flat">
                <a:solidFill>
                  <a:srgbClr val="71A6A6"/>
                </a:solidFill>
                <a:prstDash val="sysDash"/>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72" name="Oval 110"/>
              <p:cNvSpPr/>
              <p:nvPr/>
            </p:nvSpPr>
            <p:spPr>
              <a:xfrm rot="2988199">
                <a:off x="1605107" y="498362"/>
                <a:ext cx="95795" cy="96711"/>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482" name="Group 119"/>
              <p:cNvGrpSpPr/>
              <p:nvPr/>
            </p:nvGrpSpPr>
            <p:grpSpPr>
              <a:xfrm>
                <a:off x="0" y="0"/>
                <a:ext cx="546099" cy="403741"/>
                <a:chOff x="0" y="0"/>
                <a:chExt cx="546098" cy="403740"/>
              </a:xfrm>
            </p:grpSpPr>
            <p:grpSp>
              <p:nvGrpSpPr>
                <p:cNvPr id="475" name="Group 111"/>
                <p:cNvGrpSpPr/>
                <p:nvPr/>
              </p:nvGrpSpPr>
              <p:grpSpPr>
                <a:xfrm>
                  <a:off x="0" y="190507"/>
                  <a:ext cx="261730" cy="213234"/>
                  <a:chOff x="0" y="0"/>
                  <a:chExt cx="261729" cy="213233"/>
                </a:xfrm>
              </p:grpSpPr>
              <p:sp>
                <p:nvSpPr>
                  <p:cNvPr id="473" name="Oval 70"/>
                  <p:cNvSpPr/>
                  <p:nvPr/>
                </p:nvSpPr>
                <p:spPr>
                  <a:xfrm>
                    <a:off x="28556" y="6343"/>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74" name="TextBox 71"/>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nvGrpSpPr>
                <p:cNvPr id="478" name="Group 113"/>
                <p:cNvGrpSpPr/>
                <p:nvPr/>
              </p:nvGrpSpPr>
              <p:grpSpPr>
                <a:xfrm>
                  <a:off x="139699" y="0"/>
                  <a:ext cx="261730" cy="225934"/>
                  <a:chOff x="0" y="0"/>
                  <a:chExt cx="261729" cy="225933"/>
                </a:xfrm>
              </p:grpSpPr>
              <p:sp>
                <p:nvSpPr>
                  <p:cNvPr id="476" name="Oval 101"/>
                  <p:cNvSpPr/>
                  <p:nvPr/>
                </p:nvSpPr>
                <p:spPr>
                  <a:xfrm>
                    <a:off x="25399" y="19043"/>
                    <a:ext cx="212743" cy="206891"/>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77" name="TextBox 100"/>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O</a:t>
                    </a:r>
                  </a:p>
                </p:txBody>
              </p:sp>
            </p:grpSp>
            <p:grpSp>
              <p:nvGrpSpPr>
                <p:cNvPr id="481" name="Group 116"/>
                <p:cNvGrpSpPr/>
                <p:nvPr/>
              </p:nvGrpSpPr>
              <p:grpSpPr>
                <a:xfrm>
                  <a:off x="284369" y="185063"/>
                  <a:ext cx="261730" cy="213234"/>
                  <a:chOff x="0" y="0"/>
                  <a:chExt cx="261729" cy="213233"/>
                </a:xfrm>
              </p:grpSpPr>
              <p:sp>
                <p:nvSpPr>
                  <p:cNvPr id="479" name="Oval 117"/>
                  <p:cNvSpPr/>
                  <p:nvPr/>
                </p:nvSpPr>
                <p:spPr>
                  <a:xfrm>
                    <a:off x="28556" y="6343"/>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80" name="TextBox 118"/>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grpSp>
            <p:nvGrpSpPr>
              <p:cNvPr id="492" name="Group 130"/>
              <p:cNvGrpSpPr/>
              <p:nvPr/>
            </p:nvGrpSpPr>
            <p:grpSpPr>
              <a:xfrm>
                <a:off x="754827" y="994218"/>
                <a:ext cx="558800" cy="391041"/>
                <a:chOff x="0" y="13336"/>
                <a:chExt cx="558798" cy="391040"/>
              </a:xfrm>
            </p:grpSpPr>
            <p:grpSp>
              <p:nvGrpSpPr>
                <p:cNvPr id="485" name="Group 111"/>
                <p:cNvGrpSpPr/>
                <p:nvPr/>
              </p:nvGrpSpPr>
              <p:grpSpPr>
                <a:xfrm>
                  <a:off x="297069" y="13336"/>
                  <a:ext cx="261730" cy="225934"/>
                  <a:chOff x="0" y="13336"/>
                  <a:chExt cx="261729" cy="225933"/>
                </a:xfrm>
              </p:grpSpPr>
              <p:sp>
                <p:nvSpPr>
                  <p:cNvPr id="483" name="Oval 138"/>
                  <p:cNvSpPr/>
                  <p:nvPr/>
                </p:nvSpPr>
                <p:spPr>
                  <a:xfrm rot="10800000">
                    <a:off x="20430" y="13336"/>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84" name="TextBox 139"/>
                  <p:cNvSpPr/>
                  <p:nvPr/>
                </p:nvSpPr>
                <p:spPr>
                  <a:xfrm rot="10800000">
                    <a:off x="0" y="239269"/>
                    <a:ext cx="2617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nvGrpSpPr>
                <p:cNvPr id="488" name="Group 113"/>
                <p:cNvGrpSpPr/>
                <p:nvPr/>
              </p:nvGrpSpPr>
              <p:grpSpPr>
                <a:xfrm>
                  <a:off x="157369" y="178443"/>
                  <a:ext cx="261730" cy="225934"/>
                  <a:chOff x="0" y="13336"/>
                  <a:chExt cx="261729" cy="225933"/>
                </a:xfrm>
              </p:grpSpPr>
              <p:sp>
                <p:nvSpPr>
                  <p:cNvPr id="486" name="Oval 136"/>
                  <p:cNvSpPr/>
                  <p:nvPr/>
                </p:nvSpPr>
                <p:spPr>
                  <a:xfrm rot="10800000">
                    <a:off x="23587" y="13336"/>
                    <a:ext cx="212743" cy="206891"/>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87" name="TextBox 137"/>
                  <p:cNvSpPr/>
                  <p:nvPr/>
                </p:nvSpPr>
                <p:spPr>
                  <a:xfrm rot="10800000">
                    <a:off x="0" y="239269"/>
                    <a:ext cx="2617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O</a:t>
                    </a:r>
                  </a:p>
                </p:txBody>
              </p:sp>
            </p:grpSp>
            <p:grpSp>
              <p:nvGrpSpPr>
                <p:cNvPr id="491" name="Group 116"/>
                <p:cNvGrpSpPr/>
                <p:nvPr/>
              </p:nvGrpSpPr>
              <p:grpSpPr>
                <a:xfrm>
                  <a:off x="0" y="18780"/>
                  <a:ext cx="261730" cy="225934"/>
                  <a:chOff x="0" y="13336"/>
                  <a:chExt cx="261729" cy="225933"/>
                </a:xfrm>
              </p:grpSpPr>
              <p:sp>
                <p:nvSpPr>
                  <p:cNvPr id="489" name="Oval 134"/>
                  <p:cNvSpPr/>
                  <p:nvPr/>
                </p:nvSpPr>
                <p:spPr>
                  <a:xfrm rot="10800000">
                    <a:off x="33130" y="13336"/>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90" name="TextBox 135"/>
                  <p:cNvSpPr/>
                  <p:nvPr/>
                </p:nvSpPr>
                <p:spPr>
                  <a:xfrm rot="10800000">
                    <a:off x="0" y="239269"/>
                    <a:ext cx="2617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grpSp>
            <p:nvGrpSpPr>
              <p:cNvPr id="502" name="Group 119"/>
              <p:cNvGrpSpPr/>
              <p:nvPr/>
            </p:nvGrpSpPr>
            <p:grpSpPr>
              <a:xfrm>
                <a:off x="1544621" y="0"/>
                <a:ext cx="546100" cy="403741"/>
                <a:chOff x="0" y="0"/>
                <a:chExt cx="546098" cy="403740"/>
              </a:xfrm>
            </p:grpSpPr>
            <p:grpSp>
              <p:nvGrpSpPr>
                <p:cNvPr id="495" name="Group 111"/>
                <p:cNvGrpSpPr/>
                <p:nvPr/>
              </p:nvGrpSpPr>
              <p:grpSpPr>
                <a:xfrm>
                  <a:off x="0" y="190507"/>
                  <a:ext cx="261730" cy="213234"/>
                  <a:chOff x="0" y="0"/>
                  <a:chExt cx="261729" cy="213233"/>
                </a:xfrm>
              </p:grpSpPr>
              <p:sp>
                <p:nvSpPr>
                  <p:cNvPr id="493" name="Oval 70"/>
                  <p:cNvSpPr/>
                  <p:nvPr/>
                </p:nvSpPr>
                <p:spPr>
                  <a:xfrm>
                    <a:off x="28556" y="6343"/>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94" name="TextBox 71"/>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nvGrpSpPr>
                <p:cNvPr id="498" name="Group 113"/>
                <p:cNvGrpSpPr/>
                <p:nvPr/>
              </p:nvGrpSpPr>
              <p:grpSpPr>
                <a:xfrm>
                  <a:off x="139699" y="0"/>
                  <a:ext cx="261730" cy="225934"/>
                  <a:chOff x="0" y="0"/>
                  <a:chExt cx="261729" cy="225933"/>
                </a:xfrm>
              </p:grpSpPr>
              <p:sp>
                <p:nvSpPr>
                  <p:cNvPr id="496" name="Oval 101"/>
                  <p:cNvSpPr/>
                  <p:nvPr/>
                </p:nvSpPr>
                <p:spPr>
                  <a:xfrm>
                    <a:off x="25399" y="19043"/>
                    <a:ext cx="212743" cy="206891"/>
                  </a:xfrm>
                  <a:prstGeom prst="ellipse">
                    <a:avLst/>
                  </a:prstGeom>
                  <a:solidFill>
                    <a:srgbClr val="FF373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97" name="TextBox 100"/>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O</a:t>
                    </a:r>
                  </a:p>
                </p:txBody>
              </p:sp>
            </p:grpSp>
            <p:grpSp>
              <p:nvGrpSpPr>
                <p:cNvPr id="501" name="Group 116"/>
                <p:cNvGrpSpPr/>
                <p:nvPr/>
              </p:nvGrpSpPr>
              <p:grpSpPr>
                <a:xfrm>
                  <a:off x="284369" y="185063"/>
                  <a:ext cx="261730" cy="213234"/>
                  <a:chOff x="0" y="0"/>
                  <a:chExt cx="261729" cy="213233"/>
                </a:xfrm>
              </p:grpSpPr>
              <p:sp>
                <p:nvSpPr>
                  <p:cNvPr id="499" name="Oval 117"/>
                  <p:cNvSpPr/>
                  <p:nvPr/>
                </p:nvSpPr>
                <p:spPr>
                  <a:xfrm>
                    <a:off x="28556" y="6343"/>
                    <a:ext cx="212743" cy="206891"/>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0" name="TextBox 118"/>
                  <p:cNvSpPr/>
                  <p:nvPr/>
                </p:nvSpPr>
                <p:spPr>
                  <a:xfrm>
                    <a:off x="0" y="0"/>
                    <a:ext cx="26173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solidFill>
                          <a:srgbClr val="152A41"/>
                        </a:solidFill>
                        <a:latin typeface="+mn-lt"/>
                        <a:ea typeface="+mn-ea"/>
                        <a:cs typeface="+mn-cs"/>
                        <a:sym typeface="Arial"/>
                      </a:defRPr>
                    </a:lvl1pPr>
                  </a:lstStyle>
                  <a:p>
                    <a:r>
                      <a:t>H</a:t>
                    </a:r>
                  </a:p>
                </p:txBody>
              </p:sp>
            </p:grpSp>
          </p:grpSp>
          <p:sp>
            <p:nvSpPr>
              <p:cNvPr id="503" name="Straight Connector 109"/>
              <p:cNvSpPr/>
              <p:nvPr/>
            </p:nvSpPr>
            <p:spPr>
              <a:xfrm>
                <a:off x="353310" y="487012"/>
                <a:ext cx="319359" cy="341360"/>
              </a:xfrm>
              <a:prstGeom prst="line">
                <a:avLst/>
              </a:prstGeom>
              <a:solidFill>
                <a:srgbClr val="ED7991"/>
              </a:solidFill>
              <a:ln w="57150" cap="flat">
                <a:solidFill>
                  <a:srgbClr val="ED7992"/>
                </a:solidFill>
                <a:prstDash val="sysDash"/>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sp>
        <p:nvSpPr>
          <p:cNvPr id="506" name="Rectangle 3"/>
          <p:cNvSpPr txBox="1"/>
          <p:nvPr/>
        </p:nvSpPr>
        <p:spPr>
          <a:xfrm>
            <a:off x="75327" y="701406"/>
            <a:ext cx="8993346" cy="1622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342900" algn="l"/>
                <a:tab pos="749300" algn="l"/>
                <a:tab pos="1143000" algn="l"/>
                <a:tab pos="15494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Thus, for easier and safer neutron moderation almost all "western" nuclear reactors now employ </a:t>
            </a:r>
          </a:p>
          <a:p>
            <a:pP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749300" algn="l"/>
                <a:tab pos="1143000" algn="l"/>
                <a:tab pos="1549400" algn="l"/>
              </a:tabLst>
              <a:defRPr sz="1600" b="0">
                <a:solidFill>
                  <a:srgbClr val="FFFFFF"/>
                </a:solidFill>
                <a:effectLst>
                  <a:outerShdw blurRad="38100" dist="38100" dir="2700000" rotWithShape="0">
                    <a:srgbClr val="000000"/>
                  </a:outerShdw>
                </a:effectLst>
                <a:latin typeface="+mn-lt"/>
                <a:ea typeface="+mn-ea"/>
                <a:cs typeface="+mn-cs"/>
                <a:sym typeface="Arial"/>
              </a:defRPr>
            </a:pPr>
            <a:r>
              <a:t>	unenriched "</a:t>
            </a:r>
            <a:r>
              <a:rPr b="1"/>
              <a:t>light water"</a:t>
            </a:r>
            <a:r>
              <a:rPr>
                <a:solidFill>
                  <a:srgbClr val="FBC901"/>
                </a:solidFill>
              </a:rPr>
              <a:t> </a:t>
            </a:r>
            <a:r>
              <a:rPr>
                <a:solidFill>
                  <a:srgbClr val="C0C0C0"/>
                </a:solidFill>
              </a:rPr>
              <a:t>MODERATOR</a:t>
            </a:r>
            <a:r>
              <a:rPr>
                <a:solidFill>
                  <a:srgbClr val="FBC901"/>
                </a:solidFill>
              </a:rPr>
              <a:t> </a:t>
            </a:r>
            <a:r>
              <a:t>- despite its slight neutron </a:t>
            </a:r>
            <a:r>
              <a:rPr>
                <a:solidFill>
                  <a:srgbClr val="00F900"/>
                </a:solidFill>
              </a:rPr>
              <a:t>poisoning</a:t>
            </a:r>
            <a:r>
              <a:t> effect - which is </a:t>
            </a:r>
          </a:p>
          <a:p>
            <a:pPr>
              <a:spcBef>
                <a:spcPts val="400"/>
              </a:spcBef>
              <a:tabLst>
                <a:tab pos="342900" algn="l"/>
                <a:tab pos="749300" algn="l"/>
                <a:tab pos="11430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749300" algn="l"/>
                <a:tab pos="1143000" algn="l"/>
                <a:tab pos="1549400" algn="l"/>
              </a:tabLst>
              <a:defRPr sz="1600" b="0">
                <a:solidFill>
                  <a:srgbClr val="FFFFFF"/>
                </a:solidFill>
                <a:effectLst>
                  <a:outerShdw blurRad="38100" dist="38100" dir="2700000" rotWithShape="0">
                    <a:srgbClr val="000000"/>
                  </a:outerShdw>
                </a:effectLst>
                <a:latin typeface="+mn-lt"/>
                <a:ea typeface="+mn-ea"/>
                <a:cs typeface="+mn-cs"/>
                <a:sym typeface="Arial"/>
              </a:defRPr>
            </a:pPr>
            <a:r>
              <a:t>		offset by the use of </a:t>
            </a:r>
            <a:r>
              <a:rPr b="1">
                <a:solidFill>
                  <a:srgbClr val="FBC901"/>
                </a:solidFill>
              </a:rPr>
              <a:t>Uranium fuel mildly enriched by isotope-separation to 4-5% </a:t>
            </a:r>
            <a:r>
              <a:rPr b="1" baseline="31999">
                <a:solidFill>
                  <a:srgbClr val="FBC901"/>
                </a:solidFill>
              </a:rPr>
              <a:t>235</a:t>
            </a:r>
            <a:r>
              <a:rPr b="1">
                <a:solidFill>
                  <a:srgbClr val="FBC901"/>
                </a:solidFill>
              </a:rPr>
              <a:t>U</a:t>
            </a:r>
            <a:endParaRPr b="1"/>
          </a:p>
          <a:p>
            <a:pPr>
              <a:spcBef>
                <a:spcPts val="400"/>
              </a:spcBef>
              <a:tabLst>
                <a:tab pos="342900" algn="l"/>
                <a:tab pos="749300" algn="l"/>
                <a:tab pos="1143000" algn="l"/>
                <a:tab pos="15494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b="1"/>
          </a:p>
          <a:p>
            <a:pPr>
              <a:spcBef>
                <a:spcPts val="400"/>
              </a:spcBef>
              <a:tabLst>
                <a:tab pos="342900" algn="l"/>
                <a:tab pos="749300" algn="l"/>
                <a:tab pos="1143000" algn="l"/>
                <a:tab pos="1549400" algn="l"/>
              </a:tabLst>
              <a:defRPr sz="1600" b="0">
                <a:solidFill>
                  <a:srgbClr val="FFFFFF"/>
                </a:solidFill>
                <a:effectLst>
                  <a:outerShdw blurRad="38100" dist="38100" dir="2700000" rotWithShape="0">
                    <a:srgbClr val="000000"/>
                  </a:outerShdw>
                </a:effectLst>
                <a:latin typeface="+mn-lt"/>
                <a:ea typeface="+mn-ea"/>
                <a:cs typeface="+mn-cs"/>
                <a:sym typeface="Arial"/>
              </a:defRPr>
            </a:pPr>
            <a:r>
              <a:t>In such </a:t>
            </a:r>
            <a:r>
              <a:rPr b="1">
                <a:solidFill>
                  <a:srgbClr val="FF6600"/>
                </a:solidFill>
              </a:rPr>
              <a:t>"Reactor Grade" / Low Enrichment Uranium (LEU)</a:t>
            </a:r>
            <a:r>
              <a:rPr>
                <a:solidFill>
                  <a:srgbClr val="FF6600"/>
                </a:solidFill>
              </a:rPr>
              <a:t> </a:t>
            </a:r>
            <a:r>
              <a:rPr b="1" baseline="31999"/>
              <a:t>1</a:t>
            </a:r>
            <a:r>
              <a:rPr>
                <a:solidFill>
                  <a:srgbClr val="FF6600"/>
                </a:solidFill>
              </a:rPr>
              <a:t> </a:t>
            </a:r>
            <a:r>
              <a:t>the chain reaction then becomes:</a:t>
            </a:r>
          </a:p>
        </p:txBody>
      </p:sp>
      <p:sp>
        <p:nvSpPr>
          <p:cNvPr id="507" name="Rectangle 5"/>
          <p:cNvSpPr txBox="1"/>
          <p:nvPr/>
        </p:nvSpPr>
        <p:spPr>
          <a:xfrm>
            <a:off x="739767" y="6383460"/>
            <a:ext cx="8336035" cy="442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Vs. </a:t>
            </a:r>
            <a:r>
              <a:rPr b="1"/>
              <a:t>High Assay Low Enrichment Uranium (HALEU)</a:t>
            </a:r>
            <a:r>
              <a:t> = 5-20% </a:t>
            </a:r>
            <a:r>
              <a:rPr baseline="31999"/>
              <a:t>235</a:t>
            </a:r>
            <a:r>
              <a:t>U   vs.   </a:t>
            </a:r>
            <a:r>
              <a:rPr b="1"/>
              <a:t>Weapons Grade Uranium</a:t>
            </a:r>
            <a:r>
              <a:t> = 20-85% </a:t>
            </a:r>
            <a:r>
              <a:rPr baseline="31999"/>
              <a:t>235</a:t>
            </a:r>
            <a:r>
              <a:t>U </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(https://en.wikipedia.org/wiki/Enriched_uranium)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Rectangle 5"/>
          <p:cNvSpPr txBox="1"/>
          <p:nvPr/>
        </p:nvSpPr>
        <p:spPr>
          <a:xfrm>
            <a:off x="5001891" y="6177820"/>
            <a:ext cx="4142109" cy="619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Modification of figure found at:</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  http://www.nobelprize.org/educational/physics/energy/fission_2.html</a:t>
            </a:r>
          </a:p>
        </p:txBody>
      </p:sp>
      <p:sp>
        <p:nvSpPr>
          <p:cNvPr id="510" name="Rectangle 2"/>
          <p:cNvSpPr txBox="1">
            <a:spLocks noGrp="1"/>
          </p:cNvSpPr>
          <p:nvPr>
            <p:ph type="title"/>
          </p:nvPr>
        </p:nvSpPr>
        <p:spPr>
          <a:xfrm>
            <a:off x="0" y="101600"/>
            <a:ext cx="9144000" cy="472872"/>
          </a:xfrm>
          <a:prstGeom prst="rect">
            <a:avLst/>
          </a:prstGeom>
        </p:spPr>
        <p:txBody>
          <a:bodyPr/>
          <a:lstStyle>
            <a:lvl1pPr>
              <a:defRPr sz="2000"/>
            </a:lvl1pPr>
          </a:lstStyle>
          <a:p>
            <a:r>
              <a:t>In real life, the fission reaction products break down even farther:</a:t>
            </a:r>
          </a:p>
        </p:txBody>
      </p:sp>
      <p:sp>
        <p:nvSpPr>
          <p:cNvPr id="511" name="Rectangle 3"/>
          <p:cNvSpPr txBox="1">
            <a:spLocks noGrp="1"/>
          </p:cNvSpPr>
          <p:nvPr>
            <p:ph type="body" sz="half" idx="1"/>
          </p:nvPr>
        </p:nvSpPr>
        <p:spPr>
          <a:xfrm>
            <a:off x="226279" y="860055"/>
            <a:ext cx="8534401" cy="2203705"/>
          </a:xfrm>
          <a:prstGeom prst="rect">
            <a:avLst/>
          </a:prstGeom>
        </p:spPr>
        <p:txBody>
          <a:bodyPr/>
          <a:lstStyle/>
          <a:p>
            <a:pPr>
              <a:defRPr sz="1800" b="1" baseline="30000">
                <a:solidFill>
                  <a:srgbClr val="FBC901"/>
                </a:solidFill>
                <a:latin typeface="+mn-lt"/>
                <a:ea typeface="+mn-ea"/>
                <a:cs typeface="+mn-cs"/>
                <a:sym typeface="Arial"/>
              </a:defRPr>
            </a:pPr>
            <a:r>
              <a:rPr b="0" baseline="-1999">
                <a:solidFill>
                  <a:srgbClr val="FFFFFF"/>
                </a:solidFill>
              </a:rPr>
              <a:t>The </a:t>
            </a:r>
            <a:r>
              <a:t>235 </a:t>
            </a:r>
            <a:r>
              <a:rPr baseline="0"/>
              <a:t>U fission</a:t>
            </a:r>
            <a:r>
              <a:rPr b="0" baseline="0">
                <a:solidFill>
                  <a:srgbClr val="FFFFFF"/>
                </a:solidFill>
              </a:rPr>
              <a:t> path is depicted horizontally, including side branches into . . .</a:t>
            </a:r>
          </a:p>
          <a:p>
            <a:pPr>
              <a:defRPr sz="1100">
                <a:latin typeface="+mn-lt"/>
                <a:ea typeface="+mn-ea"/>
                <a:cs typeface="+mn-cs"/>
                <a:sym typeface="Arial"/>
              </a:defRPr>
            </a:pPr>
            <a:endParaRPr b="0" baseline="0">
              <a:solidFill>
                <a:srgbClr val="FFFFFF"/>
              </a:solidFill>
            </a:endParaRPr>
          </a:p>
          <a:p>
            <a:pPr>
              <a:defRPr sz="1800" b="1">
                <a:solidFill>
                  <a:srgbClr val="FBC901"/>
                </a:solidFill>
                <a:latin typeface="+mn-lt"/>
                <a:ea typeface="+mn-ea"/>
                <a:cs typeface="+mn-cs"/>
                <a:sym typeface="Arial"/>
              </a:defRPr>
            </a:pPr>
            <a:r>
              <a:rPr b="0">
                <a:solidFill>
                  <a:srgbClr val="FFFFFF"/>
                </a:solidFill>
              </a:rPr>
              <a:t>a </a:t>
            </a:r>
            <a:r>
              <a:rPr baseline="31999"/>
              <a:t>144</a:t>
            </a:r>
            <a:r>
              <a:t>Ba fission</a:t>
            </a:r>
            <a:r>
              <a:rPr b="0">
                <a:solidFill>
                  <a:srgbClr val="FFFFFF"/>
                </a:solidFill>
              </a:rPr>
              <a:t> path:              </a:t>
            </a:r>
            <a:endParaRPr baseline="30000"/>
          </a:p>
          <a:p>
            <a:pPr>
              <a:defRPr sz="1000" b="1">
                <a:solidFill>
                  <a:srgbClr val="FBC901"/>
                </a:solidFill>
                <a:latin typeface="+mn-lt"/>
                <a:ea typeface="+mn-ea"/>
                <a:cs typeface="+mn-cs"/>
                <a:sym typeface="Arial"/>
              </a:defRPr>
            </a:pPr>
            <a:endParaRPr baseline="28400"/>
          </a:p>
          <a:p>
            <a:pPr>
              <a:defRPr sz="1800" b="1">
                <a:solidFill>
                  <a:srgbClr val="FBC901"/>
                </a:solidFill>
                <a:latin typeface="+mn-lt"/>
                <a:ea typeface="+mn-ea"/>
                <a:cs typeface="+mn-cs"/>
                <a:sym typeface="Arial"/>
              </a:defRPr>
            </a:pPr>
            <a:r>
              <a:rPr b="0" baseline="-1999">
                <a:solidFill>
                  <a:srgbClr val="FFFFFF"/>
                </a:solidFill>
              </a:rPr>
              <a:t>a</a:t>
            </a:r>
            <a:r>
              <a:rPr b="0">
                <a:solidFill>
                  <a:srgbClr val="FFFFFF"/>
                </a:solidFill>
              </a:rPr>
              <a:t> </a:t>
            </a:r>
            <a:r>
              <a:rPr baseline="31999"/>
              <a:t>238</a:t>
            </a:r>
            <a:r>
              <a:t>U fission </a:t>
            </a:r>
            <a:r>
              <a:rPr b="0">
                <a:solidFill>
                  <a:srgbClr val="FFFFFF"/>
                </a:solidFill>
              </a:rPr>
              <a:t>path:         </a:t>
            </a:r>
          </a:p>
          <a:p>
            <a:pPr>
              <a:defRPr sz="1000" b="1">
                <a:solidFill>
                  <a:srgbClr val="FBC901"/>
                </a:solidFill>
                <a:latin typeface="+mn-lt"/>
                <a:ea typeface="+mn-ea"/>
                <a:cs typeface="+mn-cs"/>
                <a:sym typeface="Arial"/>
              </a:defRPr>
            </a:pPr>
            <a:endParaRPr b="0">
              <a:solidFill>
                <a:srgbClr val="FFFFFF"/>
              </a:solidFill>
            </a:endParaRPr>
          </a:p>
          <a:p>
            <a:pPr>
              <a:defRPr sz="1800" b="1" baseline="30000">
                <a:solidFill>
                  <a:srgbClr val="FBC901"/>
                </a:solidFill>
                <a:latin typeface="+mn-lt"/>
                <a:ea typeface="+mn-ea"/>
                <a:cs typeface="+mn-cs"/>
                <a:sym typeface="Arial"/>
              </a:defRPr>
            </a:pPr>
            <a:r>
              <a:rPr baseline="-1999">
                <a:solidFill>
                  <a:srgbClr val="FFFFFF"/>
                </a:solidFill>
              </a:rPr>
              <a:t>a</a:t>
            </a:r>
            <a:r>
              <a:rPr b="0" baseline="-1999">
                <a:solidFill>
                  <a:srgbClr val="FFFFFF"/>
                </a:solidFill>
              </a:rPr>
              <a:t>nd a </a:t>
            </a:r>
            <a:r>
              <a:t>89</a:t>
            </a:r>
            <a:r>
              <a:rPr baseline="-1999"/>
              <a:t>Kr</a:t>
            </a:r>
            <a:r>
              <a:t> </a:t>
            </a:r>
            <a:r>
              <a:rPr baseline="0"/>
              <a:t>fission </a:t>
            </a:r>
            <a:r>
              <a:rPr b="0" baseline="0">
                <a:solidFill>
                  <a:srgbClr val="FFFFFF"/>
                </a:solidFill>
              </a:rPr>
              <a:t>path:</a:t>
            </a:r>
          </a:p>
        </p:txBody>
      </p:sp>
      <p:grpSp>
        <p:nvGrpSpPr>
          <p:cNvPr id="534" name="Group"/>
          <p:cNvGrpSpPr/>
          <p:nvPr/>
        </p:nvGrpSpPr>
        <p:grpSpPr>
          <a:xfrm>
            <a:off x="4738747" y="1717275"/>
            <a:ext cx="4315374" cy="4400706"/>
            <a:chOff x="0" y="0"/>
            <a:chExt cx="4315372" cy="4400705"/>
          </a:xfrm>
        </p:grpSpPr>
        <p:grpSp>
          <p:nvGrpSpPr>
            <p:cNvPr id="532" name="Group 34"/>
            <p:cNvGrpSpPr/>
            <p:nvPr/>
          </p:nvGrpSpPr>
          <p:grpSpPr>
            <a:xfrm>
              <a:off x="0" y="0"/>
              <a:ext cx="4315373" cy="4025191"/>
              <a:chOff x="0" y="0"/>
              <a:chExt cx="4315372" cy="4025190"/>
            </a:xfrm>
          </p:grpSpPr>
          <p:pic>
            <p:nvPicPr>
              <p:cNvPr id="512" name="Picture 5" descr="Picture 5"/>
              <p:cNvPicPr>
                <a:picLocks noChangeAspect="1"/>
              </p:cNvPicPr>
              <p:nvPr/>
            </p:nvPicPr>
            <p:blipFill>
              <a:blip r:embed="rId2"/>
              <a:stretch>
                <a:fillRect/>
              </a:stretch>
            </p:blipFill>
            <p:spPr>
              <a:xfrm>
                <a:off x="0" y="0"/>
                <a:ext cx="4315373" cy="4025191"/>
              </a:xfrm>
              <a:prstGeom prst="rect">
                <a:avLst/>
              </a:prstGeom>
              <a:ln w="12700" cap="flat">
                <a:noFill/>
                <a:miter lim="400000"/>
              </a:ln>
              <a:effectLst/>
            </p:spPr>
          </p:pic>
          <p:sp>
            <p:nvSpPr>
              <p:cNvPr id="513" name="Oval 6"/>
              <p:cNvSpPr/>
              <p:nvPr/>
            </p:nvSpPr>
            <p:spPr>
              <a:xfrm>
                <a:off x="4492" y="1620376"/>
                <a:ext cx="135955" cy="13410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4" name="Oval 8"/>
              <p:cNvSpPr/>
              <p:nvPr/>
            </p:nvSpPr>
            <p:spPr>
              <a:xfrm>
                <a:off x="3981151" y="1480688"/>
                <a:ext cx="135955"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521" name="Group 16"/>
              <p:cNvGrpSpPr/>
              <p:nvPr/>
            </p:nvGrpSpPr>
            <p:grpSpPr>
              <a:xfrm>
                <a:off x="44145" y="61462"/>
                <a:ext cx="1563474" cy="938702"/>
                <a:chOff x="0" y="0"/>
                <a:chExt cx="1563472" cy="938700"/>
              </a:xfrm>
            </p:grpSpPr>
            <p:sp>
              <p:nvSpPr>
                <p:cNvPr id="515" name="Rectangle 11"/>
                <p:cNvSpPr/>
                <p:nvPr/>
              </p:nvSpPr>
              <p:spPr>
                <a:xfrm>
                  <a:off x="-1" y="-1"/>
                  <a:ext cx="1563474" cy="93870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516" name="Picture 10" descr="Picture 10"/>
                <p:cNvPicPr>
                  <a:picLocks noChangeAspect="1"/>
                </p:cNvPicPr>
                <p:nvPr/>
              </p:nvPicPr>
              <p:blipFill>
                <a:blip r:embed="rId2"/>
                <a:srcRect l="2609" t="5517" r="73043" b="75862"/>
                <a:stretch>
                  <a:fillRect/>
                </a:stretch>
              </p:blipFill>
              <p:spPr>
                <a:xfrm>
                  <a:off x="357910" y="67050"/>
                  <a:ext cx="1137586" cy="811541"/>
                </a:xfrm>
                <a:prstGeom prst="rect">
                  <a:avLst/>
                </a:prstGeom>
                <a:ln w="12700" cap="flat">
                  <a:noFill/>
                  <a:miter lim="400000"/>
                </a:ln>
                <a:effectLst/>
              </p:spPr>
            </p:pic>
            <p:grpSp>
              <p:nvGrpSpPr>
                <p:cNvPr id="519" name="Group 15"/>
                <p:cNvGrpSpPr/>
                <p:nvPr/>
              </p:nvGrpSpPr>
              <p:grpSpPr>
                <a:xfrm>
                  <a:off x="22659" y="67610"/>
                  <a:ext cx="284388" cy="150303"/>
                  <a:chOff x="0" y="0"/>
                  <a:chExt cx="284387" cy="150302"/>
                </a:xfrm>
              </p:grpSpPr>
              <p:pic>
                <p:nvPicPr>
                  <p:cNvPr id="517" name="Picture 12" descr="Picture 12"/>
                  <p:cNvPicPr>
                    <a:picLocks noChangeAspect="1"/>
                  </p:cNvPicPr>
                  <p:nvPr/>
                </p:nvPicPr>
                <p:blipFill>
                  <a:blip r:embed="rId2"/>
                  <a:srcRect l="2609" t="5516" r="91304" b="91034"/>
                  <a:stretch>
                    <a:fillRect/>
                  </a:stretch>
                </p:blipFill>
                <p:spPr>
                  <a:xfrm>
                    <a:off x="0" y="0"/>
                    <a:ext cx="284388" cy="150303"/>
                  </a:xfrm>
                  <a:prstGeom prst="rect">
                    <a:avLst/>
                  </a:prstGeom>
                  <a:ln w="12700" cap="flat">
                    <a:noFill/>
                    <a:miter lim="400000"/>
                  </a:ln>
                  <a:effectLst/>
                </p:spPr>
              </p:pic>
              <p:sp>
                <p:nvSpPr>
                  <p:cNvPr id="518" name="Oval 13"/>
                  <p:cNvSpPr/>
                  <p:nvPr/>
                </p:nvSpPr>
                <p:spPr>
                  <a:xfrm>
                    <a:off x="4633" y="10"/>
                    <a:ext cx="135955" cy="13410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20" name="Oval 14"/>
                <p:cNvSpPr/>
                <p:nvPr/>
              </p:nvSpPr>
              <p:spPr>
                <a:xfrm>
                  <a:off x="362544" y="67050"/>
                  <a:ext cx="135955" cy="13410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22" name="Oval 17"/>
              <p:cNvSpPr/>
              <p:nvPr/>
            </p:nvSpPr>
            <p:spPr>
              <a:xfrm>
                <a:off x="2344037" y="1627826"/>
                <a:ext cx="135954" cy="13410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3" name="Oval 21"/>
              <p:cNvSpPr/>
              <p:nvPr/>
            </p:nvSpPr>
            <p:spPr>
              <a:xfrm>
                <a:off x="4037799" y="1614788"/>
                <a:ext cx="135955"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4" name="Oval 22"/>
              <p:cNvSpPr/>
              <p:nvPr/>
            </p:nvSpPr>
            <p:spPr>
              <a:xfrm>
                <a:off x="3941498" y="1715364"/>
                <a:ext cx="135955" cy="13410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5" name="Oval 23"/>
              <p:cNvSpPr/>
              <p:nvPr/>
            </p:nvSpPr>
            <p:spPr>
              <a:xfrm>
                <a:off x="2412014" y="1268363"/>
                <a:ext cx="135955" cy="13410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6" name="Oval 26"/>
              <p:cNvSpPr/>
              <p:nvPr/>
            </p:nvSpPr>
            <p:spPr>
              <a:xfrm>
                <a:off x="1607618" y="1491863"/>
                <a:ext cx="135955"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7" name="Oval 27"/>
              <p:cNvSpPr/>
              <p:nvPr/>
            </p:nvSpPr>
            <p:spPr>
              <a:xfrm>
                <a:off x="1664266" y="1625963"/>
                <a:ext cx="135955"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8" name="Oval 28"/>
              <p:cNvSpPr/>
              <p:nvPr/>
            </p:nvSpPr>
            <p:spPr>
              <a:xfrm>
                <a:off x="1567965" y="1726539"/>
                <a:ext cx="135955" cy="13410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9" name="Oval 29"/>
              <p:cNvSpPr/>
              <p:nvPr/>
            </p:nvSpPr>
            <p:spPr>
              <a:xfrm>
                <a:off x="2043805" y="2257351"/>
                <a:ext cx="135954" cy="13410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30" name="Straight Arrow Connector 31"/>
              <p:cNvSpPr/>
              <p:nvPr/>
            </p:nvSpPr>
            <p:spPr>
              <a:xfrm>
                <a:off x="1958833" y="1691616"/>
                <a:ext cx="203932" cy="1398"/>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31" name="Straight Arrow Connector 33"/>
              <p:cNvSpPr/>
              <p:nvPr/>
            </p:nvSpPr>
            <p:spPr>
              <a:xfrm>
                <a:off x="2134441" y="1697204"/>
                <a:ext cx="203931" cy="1397"/>
              </a:xfrm>
              <a:prstGeom prst="line">
                <a:avLst/>
              </a:prstGeom>
              <a:noFill/>
              <a:ln w="38100" cap="flat">
                <a:solidFill>
                  <a:schemeClr val="accent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33" name="Straight Arrow Connector 7"/>
            <p:cNvSpPr/>
            <p:nvPr/>
          </p:nvSpPr>
          <p:spPr>
            <a:xfrm>
              <a:off x="3532754" y="4034995"/>
              <a:ext cx="292569" cy="365711"/>
            </a:xfrm>
            <a:prstGeom prst="line">
              <a:avLst/>
            </a:prstGeom>
            <a:noFill/>
            <a:ln w="38100" cap="flat">
              <a:solidFill>
                <a:srgbClr val="5CAD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35" name="TextBox 37"/>
          <p:cNvSpPr txBox="1"/>
          <p:nvPr/>
        </p:nvSpPr>
        <p:spPr>
          <a:xfrm>
            <a:off x="401425" y="3176525"/>
            <a:ext cx="3810001" cy="7320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700" b="0">
                <a:solidFill>
                  <a:srgbClr val="FFFFFF"/>
                </a:solidFill>
                <a:effectLst>
                  <a:outerShdw blurRad="38100" dist="38100" dir="2700000" rotWithShape="0">
                    <a:srgbClr val="000000"/>
                  </a:outerShdw>
                </a:effectLst>
                <a:latin typeface="+mn-lt"/>
                <a:ea typeface="+mn-ea"/>
                <a:cs typeface="+mn-cs"/>
                <a:sym typeface="Arial"/>
              </a:defRPr>
            </a:pPr>
            <a:r>
              <a:t> But all of these paths take TIME</a:t>
            </a:r>
          </a:p>
          <a:p>
            <a:pPr algn="ctr">
              <a:defRPr sz="1000" b="0">
                <a:solidFill>
                  <a:srgbClr val="FBC901"/>
                </a:solidFill>
                <a:effectLst>
                  <a:outerShdw blurRad="38100" dist="38100" dir="2700000" rotWithShape="0">
                    <a:srgbClr val="000000"/>
                  </a:outerShdw>
                </a:effectLst>
                <a:latin typeface="+mn-lt"/>
                <a:ea typeface="+mn-ea"/>
                <a:cs typeface="+mn-cs"/>
                <a:sym typeface="Arial"/>
              </a:defRPr>
            </a:pPr>
            <a:endParaRPr/>
          </a:p>
          <a:p>
            <a:pPr algn="ctr">
              <a:defRPr sz="1700" b="0">
                <a:solidFill>
                  <a:srgbClr val="FBC901"/>
                </a:solidFill>
                <a:effectLst>
                  <a:outerShdw blurRad="38100" dist="38100" dir="2700000" rotWithShape="0">
                    <a:srgbClr val="000000"/>
                  </a:outerShdw>
                </a:effectLst>
                <a:latin typeface="+mn-lt"/>
                <a:ea typeface="+mn-ea"/>
                <a:cs typeface="+mn-cs"/>
                <a:sym typeface="Arial"/>
              </a:defRPr>
            </a:pPr>
            <a:r>
              <a:rPr>
                <a:solidFill>
                  <a:srgbClr val="FFFFFF"/>
                </a:solidFill>
              </a:rPr>
              <a:t>And they extend right off the page!</a:t>
            </a:r>
          </a:p>
        </p:txBody>
      </p:sp>
      <p:sp>
        <p:nvSpPr>
          <p:cNvPr id="536" name="Straight Arrow Connector 34"/>
          <p:cNvSpPr/>
          <p:nvPr/>
        </p:nvSpPr>
        <p:spPr>
          <a:xfrm flipV="1">
            <a:off x="2862144" y="1443349"/>
            <a:ext cx="381001" cy="152401"/>
          </a:xfrm>
          <a:prstGeom prst="line">
            <a:avLst/>
          </a:prstGeom>
          <a:ln w="38100">
            <a:solidFill>
              <a:srgbClr val="FFFFFF"/>
            </a:solidFill>
            <a:tailEnd type="triangle"/>
          </a:ln>
        </p:spPr>
        <p:txBody>
          <a:bodyPr lIns="45719" rIns="45719"/>
          <a:lstStyle/>
          <a:p>
            <a:pPr>
              <a:defRPr>
                <a:solidFill>
                  <a:srgbClr val="FFFFFF"/>
                </a:solidFill>
              </a:defRPr>
            </a:pPr>
            <a:endParaRPr/>
          </a:p>
        </p:txBody>
      </p:sp>
      <p:sp>
        <p:nvSpPr>
          <p:cNvPr id="537" name="Straight Arrow Connector 39"/>
          <p:cNvSpPr/>
          <p:nvPr/>
        </p:nvSpPr>
        <p:spPr>
          <a:xfrm>
            <a:off x="2874536" y="1957668"/>
            <a:ext cx="261013" cy="261012"/>
          </a:xfrm>
          <a:prstGeom prst="line">
            <a:avLst/>
          </a:prstGeom>
          <a:ln w="38100">
            <a:solidFill>
              <a:srgbClr val="FFFFFF"/>
            </a:solidFill>
            <a:tailEnd type="triangle"/>
          </a:ln>
        </p:spPr>
        <p:txBody>
          <a:bodyPr lIns="45719" rIns="45719"/>
          <a:lstStyle/>
          <a:p>
            <a:pPr>
              <a:defRPr>
                <a:solidFill>
                  <a:srgbClr val="FFFFFF"/>
                </a:solidFill>
              </a:defRPr>
            </a:pPr>
            <a:endParaRPr/>
          </a:p>
        </p:txBody>
      </p:sp>
      <p:sp>
        <p:nvSpPr>
          <p:cNvPr id="538" name="Straight Arrow Connector 39"/>
          <p:cNvSpPr/>
          <p:nvPr/>
        </p:nvSpPr>
        <p:spPr>
          <a:xfrm>
            <a:off x="2931577" y="2452322"/>
            <a:ext cx="116004" cy="374329"/>
          </a:xfrm>
          <a:prstGeom prst="line">
            <a:avLst/>
          </a:prstGeom>
          <a:ln w="38100">
            <a:solidFill>
              <a:srgbClr val="FFFFFF"/>
            </a:solidFill>
            <a:tailEnd type="triangle"/>
          </a:ln>
        </p:spPr>
        <p:txBody>
          <a:bodyPr lIns="45719" rIns="45719"/>
          <a:lstStyle/>
          <a:p>
            <a:pPr>
              <a:defRPr>
                <a:solidFill>
                  <a:srgbClr val="FFFFFF"/>
                </a:solidFill>
              </a:defRPr>
            </a:pPr>
            <a:endParaRPr/>
          </a:p>
        </p:txBody>
      </p:sp>
      <p:sp>
        <p:nvSpPr>
          <p:cNvPr id="539" name="Rectangle 3"/>
          <p:cNvSpPr txBox="1"/>
          <p:nvPr/>
        </p:nvSpPr>
        <p:spPr>
          <a:xfrm>
            <a:off x="148739" y="4090728"/>
            <a:ext cx="4429950" cy="26633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300"/>
              </a:spcBef>
              <a:defRPr sz="1600">
                <a:solidFill>
                  <a:srgbClr val="FF6600"/>
                </a:solidFill>
                <a:effectLst>
                  <a:outerShdw blurRad="38100" dist="38100" dir="2700000" rotWithShape="0">
                    <a:srgbClr val="000000"/>
                  </a:outerShdw>
                </a:effectLst>
                <a:latin typeface="+mn-lt"/>
                <a:ea typeface="+mn-ea"/>
                <a:cs typeface="+mn-cs"/>
                <a:sym typeface="Arial"/>
              </a:defRPr>
            </a:pPr>
            <a:r>
              <a:t>Importantly:</a:t>
            </a:r>
            <a:endParaRPr>
              <a:solidFill>
                <a:srgbClr val="FFFFFF"/>
              </a:solidFill>
            </a:endParaRPr>
          </a:p>
          <a:p>
            <a:pPr>
              <a:spcBef>
                <a:spcPts val="400"/>
              </a:spcBef>
              <a:defRPr sz="10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spcBef>
                <a:spcPts val="300"/>
              </a:spcBef>
              <a:defRPr sz="1600">
                <a:solidFill>
                  <a:srgbClr val="EC702E"/>
                </a:solidFill>
                <a:effectLst>
                  <a:outerShdw blurRad="38100" dist="38100" dir="2700000" rotWithShape="0">
                    <a:srgbClr val="000000"/>
                  </a:outerShdw>
                </a:effectLst>
                <a:latin typeface="+mn-lt"/>
                <a:ea typeface="+mn-ea"/>
                <a:cs typeface="+mn-cs"/>
                <a:sym typeface="Arial"/>
              </a:defRPr>
            </a:pPr>
            <a:r>
              <a:t>EVEN AFTER </a:t>
            </a:r>
            <a:r>
              <a:rPr baseline="31999"/>
              <a:t>235</a:t>
            </a:r>
            <a:r>
              <a:t>U FISSION STOPS</a:t>
            </a:r>
          </a:p>
          <a:p>
            <a:pPr algn="ctr">
              <a:spcBef>
                <a:spcPts val="300"/>
              </a:spcBef>
              <a:defRPr sz="1600">
                <a:solidFill>
                  <a:srgbClr val="EC702E"/>
                </a:solidFill>
                <a:effectLst>
                  <a:outerShdw blurRad="38100" dist="38100" dir="2700000" rotWithShape="0">
                    <a:srgbClr val="000000"/>
                  </a:outerShdw>
                </a:effectLst>
                <a:latin typeface="+mn-lt"/>
                <a:ea typeface="+mn-ea"/>
                <a:cs typeface="+mn-cs"/>
                <a:sym typeface="Arial"/>
              </a:defRPr>
            </a:pPr>
            <a:r>
              <a:t>its decay products continue fissioning </a:t>
            </a:r>
          </a:p>
          <a:p>
            <a:pPr algn="ctr">
              <a:spcBef>
                <a:spcPts val="300"/>
              </a:spcBef>
              <a:defRPr sz="1600">
                <a:solidFill>
                  <a:srgbClr val="EC702E"/>
                </a:solidFill>
                <a:effectLst>
                  <a:outerShdw blurRad="38100" dist="38100" dir="2700000" rotWithShape="0">
                    <a:srgbClr val="000000"/>
                  </a:outerShdw>
                </a:effectLst>
                <a:latin typeface="+mn-lt"/>
                <a:ea typeface="+mn-ea"/>
                <a:cs typeface="+mn-cs"/>
                <a:sym typeface="Arial"/>
              </a:defRPr>
            </a:pPr>
            <a:r>
              <a:t>for seconds, minutes or even hours!</a:t>
            </a:r>
            <a:endParaRPr>
              <a:solidFill>
                <a:srgbClr val="FFFFFF"/>
              </a:solidFill>
            </a:endParaRPr>
          </a:p>
          <a:p>
            <a:pPr>
              <a:spcBef>
                <a:spcPts val="300"/>
              </a:spcBef>
              <a:defRPr sz="1000" b="0">
                <a:solidFill>
                  <a:srgbClr val="FBC90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spcBef>
                <a:spcPts val="300"/>
              </a:spcBef>
              <a:defRPr sz="1600">
                <a:solidFill>
                  <a:srgbClr val="ED702E"/>
                </a:solidFill>
                <a:effectLst>
                  <a:outerShdw blurRad="38100" dist="38100" dir="2700000" rotWithShape="0">
                    <a:srgbClr val="000000"/>
                  </a:outerShdw>
                </a:effectLst>
                <a:latin typeface="+mn-lt"/>
                <a:ea typeface="+mn-ea"/>
                <a:cs typeface="+mn-cs"/>
                <a:sym typeface="Arial"/>
              </a:defRPr>
            </a:pPr>
            <a:r>
              <a:t>Producing persistent intense HEAT that</a:t>
            </a:r>
          </a:p>
          <a:p>
            <a:pPr algn="ctr">
              <a:spcBef>
                <a:spcPts val="300"/>
              </a:spcBef>
              <a:defRPr sz="1600">
                <a:solidFill>
                  <a:srgbClr val="ED702E"/>
                </a:solidFill>
                <a:effectLst>
                  <a:outerShdw blurRad="38100" dist="38100" dir="2700000" rotWithShape="0">
                    <a:srgbClr val="000000"/>
                  </a:outerShdw>
                </a:effectLst>
                <a:latin typeface="+mn-lt"/>
                <a:ea typeface="+mn-ea"/>
                <a:cs typeface="+mn-cs"/>
                <a:sym typeface="Arial"/>
              </a:defRPr>
            </a:pPr>
            <a:r>
              <a:t> induced the NON-NUCLEAR explosions</a:t>
            </a:r>
          </a:p>
          <a:p>
            <a:pPr algn="ctr">
              <a:spcBef>
                <a:spcPts val="300"/>
              </a:spcBef>
              <a:defRPr sz="1600">
                <a:solidFill>
                  <a:srgbClr val="ED702E"/>
                </a:solidFill>
                <a:effectLst>
                  <a:outerShdw blurRad="38100" dist="38100" dir="2700000" rotWithShape="0">
                    <a:srgbClr val="000000"/>
                  </a:outerShdw>
                </a:effectLst>
                <a:latin typeface="+mn-lt"/>
                <a:ea typeface="+mn-ea"/>
                <a:cs typeface="+mn-cs"/>
                <a:sym typeface="Arial"/>
              </a:defRPr>
            </a:pPr>
            <a:r>
              <a:t> triggering 2 of 3 major Reactor Accidents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Rectangle 2"/>
          <p:cNvSpPr txBox="1">
            <a:spLocks noGrp="1"/>
          </p:cNvSpPr>
          <p:nvPr>
            <p:ph type="title"/>
          </p:nvPr>
        </p:nvSpPr>
        <p:spPr>
          <a:xfrm>
            <a:off x="76958" y="35049"/>
            <a:ext cx="8990084" cy="533401"/>
          </a:xfrm>
          <a:prstGeom prst="rect">
            <a:avLst/>
          </a:prstGeom>
        </p:spPr>
        <p:txBody>
          <a:bodyPr/>
          <a:lstStyle>
            <a:lvl1pPr>
              <a:defRPr sz="1800">
                <a:solidFill>
                  <a:srgbClr val="FFFFFF"/>
                </a:solidFill>
              </a:defRPr>
            </a:lvl1pPr>
          </a:lstStyle>
          <a:p>
            <a:r>
              <a:t>But could a full blown nuclear explosion instead be triggered? </a:t>
            </a:r>
          </a:p>
        </p:txBody>
      </p:sp>
      <p:sp>
        <p:nvSpPr>
          <p:cNvPr id="542" name="Rectangle 3"/>
          <p:cNvSpPr txBox="1">
            <a:spLocks noGrp="1"/>
          </p:cNvSpPr>
          <p:nvPr>
            <p:ph type="body" idx="1"/>
          </p:nvPr>
        </p:nvSpPr>
        <p:spPr>
          <a:xfrm>
            <a:off x="114300" y="718408"/>
            <a:ext cx="8915400" cy="5728965"/>
          </a:xfrm>
          <a:prstGeom prst="rect">
            <a:avLst/>
          </a:prstGeom>
        </p:spPr>
        <p:txBody>
          <a:bodyPr/>
          <a:lstStyle/>
          <a:p>
            <a:pPr>
              <a:tabLst>
                <a:tab pos="457200" algn="l"/>
                <a:tab pos="914400" algn="l"/>
                <a:tab pos="1371600" algn="l"/>
              </a:tabLst>
              <a:defRPr sz="1800">
                <a:latin typeface="+mn-lt"/>
                <a:ea typeface="+mn-ea"/>
                <a:cs typeface="+mn-cs"/>
                <a:sym typeface="Arial"/>
              </a:defRPr>
            </a:pPr>
            <a:r>
              <a:t>Experts often rebut that possibility based on arguments citing </a:t>
            </a:r>
            <a:r>
              <a:rPr b="1">
                <a:solidFill>
                  <a:srgbClr val="FBC901"/>
                </a:solidFill>
              </a:rPr>
              <a:t>"Critical Mass"</a:t>
            </a:r>
            <a:r>
              <a:t> </a:t>
            </a:r>
          </a:p>
          <a:p>
            <a:pPr>
              <a:tabLst>
                <a:tab pos="457200" algn="l"/>
                <a:tab pos="914400" algn="l"/>
                <a:tab pos="1371600" algn="l"/>
              </a:tabLst>
              <a:defRPr sz="10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But their rebuttals are muddied by that simplistic and misleading term, </a:t>
            </a:r>
          </a:p>
          <a:p>
            <a:pPr>
              <a:tabLst>
                <a:tab pos="457200" algn="l"/>
                <a:tab pos="914400" algn="l"/>
                <a:tab pos="1371600" algn="l"/>
              </a:tabLst>
              <a:defRPr sz="4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	which actually obscures key differences between nuclear reactors and bombs</a:t>
            </a:r>
          </a:p>
          <a:p>
            <a:pPr>
              <a:tabLst>
                <a:tab pos="457200" algn="l"/>
                <a:tab pos="914400" algn="l"/>
                <a:tab pos="1371600" algn="l"/>
              </a:tabLst>
              <a:defRPr sz="10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To sustain the chain reaction, a neutron released by one fissioning </a:t>
            </a:r>
            <a:r>
              <a:rPr baseline="31999"/>
              <a:t>235</a:t>
            </a:r>
            <a:r>
              <a:t>U </a:t>
            </a:r>
          </a:p>
          <a:p>
            <a:pPr>
              <a:tabLst>
                <a:tab pos="457200" algn="l"/>
                <a:tab pos="914400" algn="l"/>
                <a:tab pos="1371600" algn="l"/>
              </a:tabLst>
              <a:defRPr sz="4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	</a:t>
            </a:r>
            <a:r>
              <a:rPr b="1"/>
              <a:t>MUST</a:t>
            </a:r>
            <a:r>
              <a:t> successfully induce the fission and neutron release from another </a:t>
            </a:r>
            <a:r>
              <a:rPr baseline="31999"/>
              <a:t>235</a:t>
            </a:r>
            <a:r>
              <a:t>U</a:t>
            </a:r>
          </a:p>
          <a:p>
            <a:pPr>
              <a:tabLst>
                <a:tab pos="457200" algn="l"/>
                <a:tab pos="914400" algn="l"/>
                <a:tab pos="1371600" algn="l"/>
              </a:tabLst>
              <a:defRPr sz="200">
                <a:latin typeface="+mn-lt"/>
                <a:ea typeface="+mn-ea"/>
                <a:cs typeface="+mn-cs"/>
                <a:sym typeface="Arial"/>
              </a:defRPr>
            </a:pPr>
            <a:r>
              <a:t>:</a:t>
            </a:r>
          </a:p>
          <a:p>
            <a:pPr>
              <a:tabLst>
                <a:tab pos="457200" algn="l"/>
                <a:tab pos="914400" algn="l"/>
                <a:tab pos="1371600" algn="l"/>
              </a:tabLst>
              <a:defRPr sz="1000">
                <a:latin typeface="+mn-lt"/>
                <a:ea typeface="+mn-ea"/>
                <a:cs typeface="+mn-cs"/>
                <a:sym typeface="Arial"/>
              </a:defRPr>
            </a:pPr>
            <a:endParaRPr/>
          </a:p>
          <a:p>
            <a:pPr>
              <a:tabLst>
                <a:tab pos="457200" algn="l"/>
                <a:tab pos="914400" algn="l"/>
                <a:tab pos="1371600" algn="l"/>
              </a:tabLst>
              <a:defRPr sz="1800">
                <a:latin typeface="+mn-lt"/>
                <a:ea typeface="+mn-ea"/>
                <a:cs typeface="+mn-cs"/>
                <a:sym typeface="Arial"/>
              </a:defRPr>
            </a:pPr>
            <a:r>
              <a:t>	If probability is &lt; 1 the chain reaction dies out, and state is labeled </a:t>
            </a:r>
            <a:r>
              <a:rPr b="1">
                <a:solidFill>
                  <a:srgbClr val="FBC901"/>
                </a:solidFill>
              </a:rPr>
              <a:t>Sub-Critical</a:t>
            </a:r>
          </a:p>
          <a:p>
            <a:pPr>
              <a:tabLst>
                <a:tab pos="457200" algn="l"/>
                <a:tab pos="914400" algn="l"/>
                <a:tab pos="1371600" algn="l"/>
              </a:tabLst>
              <a:defRPr sz="1000">
                <a:latin typeface="+mn-lt"/>
                <a:ea typeface="+mn-ea"/>
                <a:cs typeface="+mn-cs"/>
                <a:sym typeface="Arial"/>
              </a:defRPr>
            </a:pPr>
            <a:endParaRPr b="1">
              <a:solidFill>
                <a:srgbClr val="FBC901"/>
              </a:solidFill>
            </a:endParaRPr>
          </a:p>
          <a:p>
            <a:pPr>
              <a:tabLst>
                <a:tab pos="457200" algn="l"/>
                <a:tab pos="914400" algn="l"/>
                <a:tab pos="1371600" algn="l"/>
              </a:tabLst>
              <a:defRPr sz="1800">
                <a:latin typeface="+mn-lt"/>
                <a:ea typeface="+mn-ea"/>
                <a:cs typeface="+mn-cs"/>
                <a:sym typeface="Arial"/>
              </a:defRPr>
            </a:pPr>
            <a:r>
              <a:t>	If probability = 1, the chain reaction continues at a constant rate labeled </a:t>
            </a:r>
            <a:r>
              <a:rPr b="1">
                <a:solidFill>
                  <a:srgbClr val="FBC901"/>
                </a:solidFill>
              </a:rPr>
              <a:t>Critical</a:t>
            </a:r>
          </a:p>
          <a:p>
            <a:pPr>
              <a:tabLst>
                <a:tab pos="457200" algn="l"/>
                <a:tab pos="914400" algn="l"/>
                <a:tab pos="1371600" algn="l"/>
              </a:tabLst>
              <a:defRPr sz="200">
                <a:latin typeface="+mn-lt"/>
                <a:ea typeface="+mn-ea"/>
                <a:cs typeface="+mn-cs"/>
                <a:sym typeface="Arial"/>
              </a:defRPr>
            </a:pPr>
            <a:endParaRPr b="1">
              <a:solidFill>
                <a:srgbClr val="FBC901"/>
              </a:solidFill>
            </a:endParaRPr>
          </a:p>
          <a:p>
            <a:pPr>
              <a:tabLst>
                <a:tab pos="457200" algn="l"/>
                <a:tab pos="914400" algn="l"/>
                <a:tab pos="1371600" algn="l"/>
              </a:tabLst>
              <a:defRPr sz="1800">
                <a:latin typeface="+mn-lt"/>
                <a:ea typeface="+mn-ea"/>
                <a:cs typeface="+mn-cs"/>
                <a:sym typeface="Arial"/>
              </a:defRPr>
            </a:pPr>
            <a:r>
              <a:t>		and the fuel involved is said to be of </a:t>
            </a:r>
            <a:r>
              <a:rPr b="1">
                <a:solidFill>
                  <a:srgbClr val="FBC901"/>
                </a:solidFill>
              </a:rPr>
              <a:t>Critical Mass</a:t>
            </a:r>
          </a:p>
          <a:p>
            <a:pPr>
              <a:tabLst>
                <a:tab pos="457200" algn="l"/>
                <a:tab pos="914400" algn="l"/>
                <a:tab pos="1371600" algn="l"/>
              </a:tabLst>
              <a:defRPr sz="1000">
                <a:latin typeface="+mn-lt"/>
                <a:ea typeface="+mn-ea"/>
                <a:cs typeface="+mn-cs"/>
                <a:sym typeface="Arial"/>
              </a:defRPr>
            </a:pPr>
            <a:endParaRPr b="1">
              <a:solidFill>
                <a:srgbClr val="FBC901"/>
              </a:solidFill>
            </a:endParaRPr>
          </a:p>
          <a:p>
            <a:pPr>
              <a:tabLst>
                <a:tab pos="457200" algn="l"/>
                <a:tab pos="914400" algn="l"/>
                <a:tab pos="1371600" algn="l"/>
              </a:tabLst>
              <a:defRPr sz="1800">
                <a:latin typeface="+mn-lt"/>
                <a:ea typeface="+mn-ea"/>
                <a:cs typeface="+mn-cs"/>
                <a:sym typeface="Arial"/>
              </a:defRPr>
            </a:pPr>
            <a:r>
              <a:t>	If probability is &gt; 1, the chain reaction grows and the state is then </a:t>
            </a:r>
            <a:r>
              <a:rPr b="1">
                <a:solidFill>
                  <a:srgbClr val="FBC901"/>
                </a:solidFill>
              </a:rPr>
              <a:t>Super-Critical</a:t>
            </a:r>
            <a:endParaRPr b="1"/>
          </a:p>
          <a:p>
            <a:pPr>
              <a:tabLst>
                <a:tab pos="457200" algn="l"/>
                <a:tab pos="914400" algn="l"/>
                <a:tab pos="1371600" algn="l"/>
              </a:tabLst>
              <a:defRPr>
                <a:solidFill>
                  <a:srgbClr val="FBC901"/>
                </a:solidFill>
                <a:latin typeface="+mn-lt"/>
                <a:ea typeface="+mn-ea"/>
                <a:cs typeface="+mn-cs"/>
                <a:sym typeface="Arial"/>
              </a:defRPr>
            </a:pPr>
            <a:endParaRPr b="1"/>
          </a:p>
          <a:p>
            <a:pPr>
              <a:tabLst>
                <a:tab pos="457200" algn="l"/>
                <a:tab pos="914400" algn="l"/>
                <a:tab pos="1371600" algn="l"/>
              </a:tabLst>
              <a:defRPr sz="1800">
                <a:solidFill>
                  <a:srgbClr val="FBC901"/>
                </a:solidFill>
                <a:latin typeface="+mn-lt"/>
                <a:ea typeface="+mn-ea"/>
                <a:cs typeface="+mn-cs"/>
                <a:sym typeface="Arial"/>
              </a:defRPr>
            </a:pPr>
            <a:r>
              <a:t>But exceeding the "Critical" probability of 1 requires far more than just fuel mass</a:t>
            </a:r>
          </a:p>
          <a:p>
            <a:pPr>
              <a:tabLst>
                <a:tab pos="457200" algn="l"/>
                <a:tab pos="914400" algn="l"/>
                <a:tab pos="1371600" algn="l"/>
              </a:tabLst>
              <a:defRPr>
                <a:latin typeface="+mn-lt"/>
                <a:ea typeface="+mn-ea"/>
                <a:cs typeface="+mn-cs"/>
                <a:sym typeface="Arial"/>
              </a:defRPr>
            </a:pPr>
            <a:r>
              <a:t>		</a:t>
            </a:r>
            <a:endParaRPr sz="1800"/>
          </a:p>
          <a:p>
            <a:pPr algn="ctr">
              <a:tabLst>
                <a:tab pos="457200" algn="l"/>
                <a:tab pos="914400" algn="l"/>
                <a:tab pos="1371600" algn="l"/>
              </a:tabLst>
              <a:defRPr sz="1800" i="1">
                <a:latin typeface="+mn-lt"/>
                <a:ea typeface="+mn-ea"/>
                <a:cs typeface="+mn-cs"/>
                <a:sym typeface="Arial"/>
              </a:defRPr>
            </a:pPr>
            <a:r>
              <a:t>As can be demonstrated by the following simple diagrams: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Rectangle 2"/>
          <p:cNvSpPr txBox="1">
            <a:spLocks noGrp="1"/>
          </p:cNvSpPr>
          <p:nvPr>
            <p:ph type="title"/>
          </p:nvPr>
        </p:nvSpPr>
        <p:spPr>
          <a:xfrm>
            <a:off x="304800" y="114300"/>
            <a:ext cx="8534400" cy="533400"/>
          </a:xfrm>
          <a:prstGeom prst="rect">
            <a:avLst/>
          </a:prstGeom>
        </p:spPr>
        <p:txBody>
          <a:bodyPr/>
          <a:lstStyle/>
          <a:p>
            <a:r>
              <a:t>Consider these contrasting possibilities:</a:t>
            </a:r>
          </a:p>
        </p:txBody>
      </p:sp>
      <p:sp>
        <p:nvSpPr>
          <p:cNvPr id="545" name="Rectangle 3"/>
          <p:cNvSpPr txBox="1">
            <a:spLocks noGrp="1"/>
          </p:cNvSpPr>
          <p:nvPr>
            <p:ph type="body" sz="half" idx="1"/>
          </p:nvPr>
        </p:nvSpPr>
        <p:spPr>
          <a:xfrm>
            <a:off x="139700" y="1007329"/>
            <a:ext cx="8938344" cy="1952556"/>
          </a:xfrm>
          <a:prstGeom prst="rect">
            <a:avLst/>
          </a:prstGeom>
        </p:spPr>
        <p:txBody>
          <a:bodyPr/>
          <a:lstStyle/>
          <a:p>
            <a:pPr defTabSz="832104">
              <a:spcBef>
                <a:spcPts val="300"/>
              </a:spcBef>
              <a:defRPr sz="1638" b="1">
                <a:effectLst>
                  <a:outerShdw blurRad="34671" dist="34671" dir="2700000" rotWithShape="0">
                    <a:srgbClr val="000000"/>
                  </a:outerShdw>
                </a:effectLst>
                <a:latin typeface="+mn-lt"/>
                <a:ea typeface="+mn-ea"/>
                <a:cs typeface="+mn-cs"/>
                <a:sym typeface="Arial"/>
              </a:defRPr>
            </a:pPr>
            <a:r>
              <a:t>Say that (on average) one fissioning </a:t>
            </a:r>
            <a:r>
              <a:rPr baseline="29802"/>
              <a:t>235</a:t>
            </a:r>
            <a:r>
              <a:t>U atom emits exactly 3 neutrons:</a:t>
            </a:r>
          </a:p>
          <a:p>
            <a:pPr defTabSz="832104">
              <a:defRPr sz="1820">
                <a:effectLst>
                  <a:outerShdw blurRad="34671" dist="34671" dir="2700000" rotWithShape="0">
                    <a:srgbClr val="000000"/>
                  </a:outerShdw>
                </a:effectLst>
                <a:latin typeface="+mn-lt"/>
                <a:ea typeface="+mn-ea"/>
                <a:cs typeface="+mn-cs"/>
                <a:sym typeface="Arial"/>
              </a:defRPr>
            </a:pPr>
            <a:endParaRPr/>
          </a:p>
          <a:p>
            <a:pPr defTabSz="832104">
              <a:spcBef>
                <a:spcPts val="300"/>
              </a:spcBef>
              <a:defRPr sz="1638">
                <a:effectLst>
                  <a:outerShdw blurRad="34671" dist="34671" dir="2700000" rotWithShape="0">
                    <a:srgbClr val="000000"/>
                  </a:outerShdw>
                </a:effectLst>
                <a:latin typeface="+mn-lt"/>
                <a:ea typeface="+mn-ea"/>
                <a:cs typeface="+mn-cs"/>
                <a:sym typeface="Arial"/>
              </a:defRPr>
            </a:pPr>
            <a:r>
              <a:t>Then consider different ways of packing such atoms:</a:t>
            </a:r>
          </a:p>
          <a:p>
            <a:pPr defTabSz="832104">
              <a:defRPr sz="1638">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812800" algn="l"/>
                <a:tab pos="3987800" algn="l"/>
                <a:tab pos="5130800" algn="l"/>
              </a:tabLst>
              <a:defRPr sz="1638">
                <a:effectLst>
                  <a:outerShdw blurRad="34671" dist="34671" dir="2700000" rotWithShape="0">
                    <a:srgbClr val="000000"/>
                  </a:outerShdw>
                </a:effectLst>
                <a:latin typeface="+mn-lt"/>
                <a:ea typeface="+mn-ea"/>
                <a:cs typeface="+mn-cs"/>
                <a:sym typeface="Arial"/>
              </a:defRPr>
            </a:pPr>
            <a:r>
              <a:t>	</a:t>
            </a:r>
            <a:r>
              <a:rPr b="1"/>
              <a:t>High total mass</a:t>
            </a:r>
            <a:r>
              <a:t>		</a:t>
            </a:r>
            <a:r>
              <a:rPr b="1"/>
              <a:t>Low total mass</a:t>
            </a:r>
          </a:p>
          <a:p>
            <a:pPr defTabSz="832104">
              <a:spcBef>
                <a:spcPts val="300"/>
              </a:spcBef>
              <a:tabLst>
                <a:tab pos="406400" algn="l"/>
                <a:tab pos="812800" algn="l"/>
                <a:tab pos="3987800" algn="l"/>
                <a:tab pos="4406900" algn="l"/>
                <a:tab pos="4775200" algn="l"/>
              </a:tabLst>
              <a:defRPr sz="182">
                <a:effectLst>
                  <a:outerShdw blurRad="34671" dist="34671" dir="2700000" rotWithShape="0">
                    <a:srgbClr val="000000"/>
                  </a:outerShdw>
                </a:effectLst>
                <a:latin typeface="+mn-lt"/>
                <a:ea typeface="+mn-ea"/>
                <a:cs typeface="+mn-cs"/>
                <a:sym typeface="Arial"/>
              </a:defRPr>
            </a:pPr>
            <a:endParaRPr b="1"/>
          </a:p>
          <a:p>
            <a:pPr defTabSz="832104">
              <a:spcBef>
                <a:spcPts val="300"/>
              </a:spcBef>
              <a:tabLst>
                <a:tab pos="406400" algn="l"/>
                <a:tab pos="812800" algn="l"/>
                <a:tab pos="3886200" algn="l"/>
                <a:tab pos="4406900" algn="l"/>
                <a:tab pos="4775200" algn="l"/>
              </a:tabLst>
              <a:defRPr sz="1638">
                <a:effectLst>
                  <a:outerShdw blurRad="34671" dist="34671" dir="2700000" rotWithShape="0">
                    <a:srgbClr val="000000"/>
                  </a:outerShdw>
                </a:effectLst>
                <a:latin typeface="+mn-lt"/>
                <a:ea typeface="+mn-ea"/>
                <a:cs typeface="+mn-cs"/>
                <a:sym typeface="Arial"/>
              </a:defRPr>
            </a:pPr>
            <a:r>
              <a:t>No collisions → No chain reaction	Two Collisions → Rapidly growing chain reaction</a:t>
            </a:r>
          </a:p>
        </p:txBody>
      </p:sp>
      <p:grpSp>
        <p:nvGrpSpPr>
          <p:cNvPr id="550" name="Group 16"/>
          <p:cNvGrpSpPr/>
          <p:nvPr/>
        </p:nvGrpSpPr>
        <p:grpSpPr>
          <a:xfrm>
            <a:off x="7668259" y="927100"/>
            <a:ext cx="675641" cy="685800"/>
            <a:chOff x="0" y="0"/>
            <a:chExt cx="675639" cy="685798"/>
          </a:xfrm>
        </p:grpSpPr>
        <p:sp>
          <p:nvSpPr>
            <p:cNvPr id="546" name="Oval 3"/>
            <p:cNvSpPr/>
            <p:nvPr/>
          </p:nvSpPr>
          <p:spPr>
            <a:xfrm>
              <a:off x="264777" y="187997"/>
              <a:ext cx="205433" cy="187999"/>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47" name="Straight Arrow Connector 5"/>
            <p:cNvSpPr/>
            <p:nvPr/>
          </p:nvSpPr>
          <p:spPr>
            <a:xfrm flipH="1" flipV="1">
              <a:off x="0" y="8356"/>
              <a:ext cx="241953" cy="18799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48" name="Straight Arrow Connector 6"/>
            <p:cNvSpPr/>
            <p:nvPr/>
          </p:nvSpPr>
          <p:spPr>
            <a:xfrm flipV="1">
              <a:off x="470208" y="0"/>
              <a:ext cx="205432" cy="18799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49" name="Straight Arrow Connector 10"/>
            <p:cNvSpPr/>
            <p:nvPr/>
          </p:nvSpPr>
          <p:spPr>
            <a:xfrm flipH="1">
              <a:off x="372914" y="372470"/>
              <a:ext cx="1428" cy="31333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575" name="Group"/>
          <p:cNvGrpSpPr/>
          <p:nvPr/>
        </p:nvGrpSpPr>
        <p:grpSpPr>
          <a:xfrm>
            <a:off x="502920" y="3179814"/>
            <a:ext cx="2773680" cy="2863902"/>
            <a:chOff x="0" y="0"/>
            <a:chExt cx="2773678" cy="2863901"/>
          </a:xfrm>
        </p:grpSpPr>
        <p:grpSp>
          <p:nvGrpSpPr>
            <p:cNvPr id="555" name="Group 20"/>
            <p:cNvGrpSpPr/>
            <p:nvPr/>
          </p:nvGrpSpPr>
          <p:grpSpPr>
            <a:xfrm>
              <a:off x="0" y="-1"/>
              <a:ext cx="2357997" cy="2863903"/>
              <a:chOff x="0" y="-267573"/>
              <a:chExt cx="2357996" cy="2863901"/>
            </a:xfrm>
          </p:grpSpPr>
          <p:sp>
            <p:nvSpPr>
              <p:cNvPr id="551" name="Oval 12"/>
              <p:cNvSpPr/>
              <p:nvPr/>
            </p:nvSpPr>
            <p:spPr>
              <a:xfrm>
                <a:off x="1095102" y="984958"/>
                <a:ext cx="220437" cy="207169"/>
              </a:xfrm>
              <a:prstGeom prst="ellipse">
                <a:avLst/>
              </a:prstGeom>
              <a:solidFill>
                <a:srgbClr val="F2CA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52" name="Straight Arrow Connector 13"/>
              <p:cNvSpPr/>
              <p:nvPr/>
            </p:nvSpPr>
            <p:spPr>
              <a:xfrm flipH="1" flipV="1">
                <a:off x="0" y="553720"/>
                <a:ext cx="1070610" cy="460767"/>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53" name="Straight Arrow Connector 14"/>
              <p:cNvSpPr/>
              <p:nvPr/>
            </p:nvSpPr>
            <p:spPr>
              <a:xfrm flipV="1">
                <a:off x="1315539" y="-267574"/>
                <a:ext cx="1042459" cy="1252534"/>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54" name="Straight Arrow Connector 15"/>
              <p:cNvSpPr/>
              <p:nvPr/>
            </p:nvSpPr>
            <p:spPr>
              <a:xfrm>
                <a:off x="1232988" y="1208563"/>
                <a:ext cx="508280" cy="1387765"/>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56" name="Oval 23"/>
            <p:cNvSpPr/>
            <p:nvPr/>
          </p:nvSpPr>
          <p:spPr>
            <a:xfrm>
              <a:off x="1066799" y="181300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57" name="Oval 24"/>
            <p:cNvSpPr/>
            <p:nvPr/>
          </p:nvSpPr>
          <p:spPr>
            <a:xfrm>
              <a:off x="1046479" y="240228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58" name="Oval 25"/>
            <p:cNvSpPr/>
            <p:nvPr/>
          </p:nvSpPr>
          <p:spPr>
            <a:xfrm>
              <a:off x="1120683" y="11517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59" name="Oval 26"/>
            <p:cNvSpPr/>
            <p:nvPr/>
          </p:nvSpPr>
          <p:spPr>
            <a:xfrm>
              <a:off x="1110523" y="70445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0" name="Oval 27"/>
            <p:cNvSpPr/>
            <p:nvPr/>
          </p:nvSpPr>
          <p:spPr>
            <a:xfrm>
              <a:off x="1770922" y="1833322"/>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1" name="Oval 28"/>
            <p:cNvSpPr/>
            <p:nvPr/>
          </p:nvSpPr>
          <p:spPr>
            <a:xfrm>
              <a:off x="1777999" y="242260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2" name="Oval 29"/>
            <p:cNvSpPr/>
            <p:nvPr/>
          </p:nvSpPr>
          <p:spPr>
            <a:xfrm>
              <a:off x="1791242" y="135491"/>
              <a:ext cx="220438"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3" name="Oval 30"/>
            <p:cNvSpPr/>
            <p:nvPr/>
          </p:nvSpPr>
          <p:spPr>
            <a:xfrm>
              <a:off x="1781083" y="72477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4" name="Oval 31"/>
            <p:cNvSpPr/>
            <p:nvPr/>
          </p:nvSpPr>
          <p:spPr>
            <a:xfrm>
              <a:off x="1752599" y="1258171"/>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5" name="Oval 32"/>
            <p:cNvSpPr/>
            <p:nvPr/>
          </p:nvSpPr>
          <p:spPr>
            <a:xfrm>
              <a:off x="2532922" y="1833322"/>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6" name="Oval 33"/>
            <p:cNvSpPr/>
            <p:nvPr/>
          </p:nvSpPr>
          <p:spPr>
            <a:xfrm>
              <a:off x="2539999" y="242260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7" name="Oval 34"/>
            <p:cNvSpPr/>
            <p:nvPr/>
          </p:nvSpPr>
          <p:spPr>
            <a:xfrm>
              <a:off x="2553242" y="135491"/>
              <a:ext cx="220438"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8" name="Oval 35"/>
            <p:cNvSpPr/>
            <p:nvPr/>
          </p:nvSpPr>
          <p:spPr>
            <a:xfrm>
              <a:off x="2543083" y="72477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9" name="Oval 36"/>
            <p:cNvSpPr/>
            <p:nvPr/>
          </p:nvSpPr>
          <p:spPr>
            <a:xfrm>
              <a:off x="2514599" y="1258171"/>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0" name="Oval 37"/>
            <p:cNvSpPr/>
            <p:nvPr/>
          </p:nvSpPr>
          <p:spPr>
            <a:xfrm>
              <a:off x="399323" y="181300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1" name="Oval 38"/>
            <p:cNvSpPr/>
            <p:nvPr/>
          </p:nvSpPr>
          <p:spPr>
            <a:xfrm>
              <a:off x="406399" y="240228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2" name="Oval 39"/>
            <p:cNvSpPr/>
            <p:nvPr/>
          </p:nvSpPr>
          <p:spPr>
            <a:xfrm>
              <a:off x="419643" y="11517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3" name="Oval 40"/>
            <p:cNvSpPr/>
            <p:nvPr/>
          </p:nvSpPr>
          <p:spPr>
            <a:xfrm>
              <a:off x="409483" y="704451"/>
              <a:ext cx="220437" cy="207171"/>
            </a:xfrm>
            <a:prstGeom prst="ellipse">
              <a:avLst/>
            </a:prstGeom>
            <a:solidFill>
              <a:srgbClr val="F3CB4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4" name="Oval 41"/>
            <p:cNvSpPr/>
            <p:nvPr/>
          </p:nvSpPr>
          <p:spPr>
            <a:xfrm>
              <a:off x="380999" y="1237851"/>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89" name="Group 74"/>
          <p:cNvGrpSpPr/>
          <p:nvPr/>
        </p:nvGrpSpPr>
        <p:grpSpPr>
          <a:xfrm>
            <a:off x="5379721" y="3296927"/>
            <a:ext cx="1717039" cy="995675"/>
            <a:chOff x="0" y="0"/>
            <a:chExt cx="1717038" cy="995673"/>
          </a:xfrm>
        </p:grpSpPr>
        <p:grpSp>
          <p:nvGrpSpPr>
            <p:cNvPr id="580" name="Group 20"/>
            <p:cNvGrpSpPr/>
            <p:nvPr/>
          </p:nvGrpSpPr>
          <p:grpSpPr>
            <a:xfrm>
              <a:off x="0" y="0"/>
              <a:ext cx="1478281" cy="909313"/>
              <a:chOff x="0" y="0"/>
              <a:chExt cx="1478279" cy="909311"/>
            </a:xfrm>
          </p:grpSpPr>
          <p:sp>
            <p:nvSpPr>
              <p:cNvPr id="576" name="Oval 66"/>
              <p:cNvSpPr/>
              <p:nvPr/>
            </p:nvSpPr>
            <p:spPr>
              <a:xfrm>
                <a:off x="1095103" y="43123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7" name="Straight Arrow Connector 67"/>
              <p:cNvSpPr/>
              <p:nvPr/>
            </p:nvSpPr>
            <p:spPr>
              <a:xfrm flipH="1" flipV="1">
                <a:off x="0" y="0"/>
                <a:ext cx="1070611"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78" name="Straight Arrow Connector 68"/>
              <p:cNvSpPr/>
              <p:nvPr/>
            </p:nvSpPr>
            <p:spPr>
              <a:xfrm flipV="1">
                <a:off x="1302839" y="203193"/>
                <a:ext cx="175442" cy="229739"/>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79" name="Straight Arrow Connector 69"/>
              <p:cNvSpPr/>
              <p:nvPr/>
            </p:nvSpPr>
            <p:spPr>
              <a:xfrm>
                <a:off x="1325878" y="655314"/>
                <a:ext cx="152400" cy="253999"/>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81" name="Oval 47"/>
            <p:cNvSpPr/>
            <p:nvPr/>
          </p:nvSpPr>
          <p:spPr>
            <a:xfrm>
              <a:off x="1097278" y="788504"/>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2" name="Oval 50"/>
            <p:cNvSpPr/>
            <p:nvPr/>
          </p:nvSpPr>
          <p:spPr>
            <a:xfrm>
              <a:off x="1090203" y="3555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3" name="Oval 51"/>
            <p:cNvSpPr/>
            <p:nvPr/>
          </p:nvSpPr>
          <p:spPr>
            <a:xfrm>
              <a:off x="1496603" y="788504"/>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4" name="Oval 54"/>
            <p:cNvSpPr/>
            <p:nvPr/>
          </p:nvSpPr>
          <p:spPr>
            <a:xfrm>
              <a:off x="1496603" y="35553"/>
              <a:ext cx="220437"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5" name="Oval 55"/>
            <p:cNvSpPr/>
            <p:nvPr/>
          </p:nvSpPr>
          <p:spPr>
            <a:xfrm>
              <a:off x="1488438" y="416553"/>
              <a:ext cx="220438" cy="207170"/>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6" name="Oval 61"/>
            <p:cNvSpPr/>
            <p:nvPr/>
          </p:nvSpPr>
          <p:spPr>
            <a:xfrm>
              <a:off x="688882" y="788504"/>
              <a:ext cx="220438"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7" name="Oval 64"/>
            <p:cNvSpPr/>
            <p:nvPr/>
          </p:nvSpPr>
          <p:spPr>
            <a:xfrm>
              <a:off x="688882" y="35553"/>
              <a:ext cx="220438" cy="207171"/>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8" name="Oval 65"/>
            <p:cNvSpPr/>
            <p:nvPr/>
          </p:nvSpPr>
          <p:spPr>
            <a:xfrm>
              <a:off x="680718" y="416553"/>
              <a:ext cx="220437" cy="207170"/>
            </a:xfrm>
            <a:prstGeom prst="ellipse">
              <a:avLst/>
            </a:prstGeom>
            <a:solidFill>
              <a:srgbClr val="F3CB4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90" name="Rectangle 3"/>
          <p:cNvSpPr txBox="1"/>
          <p:nvPr/>
        </p:nvSpPr>
        <p:spPr>
          <a:xfrm>
            <a:off x="4461035" y="4569343"/>
            <a:ext cx="4240745" cy="2146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77823">
              <a:spcBef>
                <a:spcPts val="400"/>
              </a:spcBef>
              <a:defRPr sz="1727" b="0">
                <a:solidFill>
                  <a:srgbClr val="FFFFFF"/>
                </a:solidFill>
                <a:effectLst>
                  <a:outerShdw blurRad="36576" dist="36576" dir="2700000" rotWithShape="0">
                    <a:srgbClr val="000000"/>
                  </a:outerShdw>
                </a:effectLst>
                <a:latin typeface="+mn-lt"/>
                <a:ea typeface="+mn-ea"/>
                <a:cs typeface="+mn-cs"/>
                <a:sym typeface="Arial"/>
              </a:defRPr>
            </a:pPr>
            <a:r>
              <a:t>BECAUSE tighter packing</a:t>
            </a:r>
          </a:p>
          <a:p>
            <a:pPr algn="ctr" defTabSz="877823">
              <a:spcBef>
                <a:spcPts val="400"/>
              </a:spcBef>
              <a:defRPr sz="1727" b="0">
                <a:solidFill>
                  <a:srgbClr val="FFFFFF"/>
                </a:solidFill>
                <a:effectLst>
                  <a:outerShdw blurRad="36576" dist="36576" dir="2700000" rotWithShape="0">
                    <a:srgbClr val="000000"/>
                  </a:outerShdw>
                </a:effectLst>
                <a:latin typeface="+mn-lt"/>
                <a:ea typeface="+mn-ea"/>
                <a:cs typeface="+mn-cs"/>
                <a:sym typeface="Arial"/>
              </a:defRPr>
            </a:pPr>
            <a:r>
              <a:t>makes collisions more probable!</a:t>
            </a:r>
          </a:p>
          <a:p>
            <a:pPr algn="ctr" defTabSz="877823">
              <a:spcBef>
                <a:spcPts val="400"/>
              </a:spcBef>
              <a:defRPr sz="959" b="0">
                <a:solidFill>
                  <a:srgbClr val="FFCC00"/>
                </a:solidFill>
                <a:effectLst>
                  <a:outerShdw blurRad="36576" dist="36576" dir="2700000" rotWithShape="0">
                    <a:srgbClr val="000000"/>
                  </a:outerShdw>
                </a:effectLst>
                <a:latin typeface="+mn-lt"/>
                <a:ea typeface="+mn-ea"/>
                <a:cs typeface="+mn-cs"/>
                <a:sym typeface="Arial"/>
              </a:defRPr>
            </a:pPr>
            <a:endParaRPr/>
          </a:p>
          <a:p>
            <a:pPr algn="ctr" defTabSz="877823">
              <a:spcBef>
                <a:spcPts val="400"/>
              </a:spcBef>
              <a:defRPr sz="1727" b="0">
                <a:solidFill>
                  <a:srgbClr val="FFFFFF"/>
                </a:solidFill>
                <a:effectLst>
                  <a:outerShdw blurRad="36576" dist="36576" dir="2700000" rotWithShape="0">
                    <a:srgbClr val="000000"/>
                  </a:outerShdw>
                </a:effectLst>
                <a:latin typeface="+mn-lt"/>
                <a:ea typeface="+mn-ea"/>
                <a:cs typeface="+mn-cs"/>
                <a:sym typeface="Arial"/>
              </a:defRPr>
            </a:pPr>
            <a:r>
              <a:t>Suggesting:</a:t>
            </a:r>
          </a:p>
          <a:p>
            <a:pPr algn="ctr" defTabSz="877823">
              <a:spcBef>
                <a:spcPts val="400"/>
              </a:spcBef>
              <a:defRPr sz="959" b="0">
                <a:solidFill>
                  <a:srgbClr val="FFCC00"/>
                </a:solidFill>
                <a:effectLst>
                  <a:outerShdw blurRad="36576" dist="36576" dir="2700000" rotWithShape="0">
                    <a:srgbClr val="000000"/>
                  </a:outerShdw>
                </a:effectLst>
                <a:latin typeface="+mn-lt"/>
                <a:ea typeface="+mn-ea"/>
                <a:cs typeface="+mn-cs"/>
                <a:sym typeface="Arial"/>
              </a:defRPr>
            </a:pPr>
            <a:endParaRPr/>
          </a:p>
          <a:p>
            <a:pPr algn="ctr" defTabSz="877823">
              <a:spcBef>
                <a:spcPts val="400"/>
              </a:spcBef>
              <a:defRPr sz="1727" b="0">
                <a:solidFill>
                  <a:srgbClr val="FFCC00"/>
                </a:solidFill>
                <a:effectLst>
                  <a:outerShdw blurRad="36576" dist="36576" dir="2700000" rotWithShape="0">
                    <a:srgbClr val="000000"/>
                  </a:outerShdw>
                </a:effectLst>
                <a:latin typeface="+mn-lt"/>
                <a:ea typeface="+mn-ea"/>
                <a:cs typeface="+mn-cs"/>
                <a:sym typeface="Arial"/>
              </a:defRPr>
            </a:pPr>
            <a:r>
              <a:t>MASS / VOLUME or NUMBER / VOLUME </a:t>
            </a:r>
          </a:p>
          <a:p>
            <a:pPr algn="ctr" defTabSz="877823">
              <a:spcBef>
                <a:spcPts val="400"/>
              </a:spcBef>
              <a:defRPr sz="288" b="0">
                <a:solidFill>
                  <a:srgbClr val="FFCC00"/>
                </a:solidFill>
                <a:effectLst>
                  <a:outerShdw blurRad="36576" dist="36576" dir="2700000" rotWithShape="0">
                    <a:srgbClr val="000000"/>
                  </a:outerShdw>
                </a:effectLst>
                <a:latin typeface="+mn-lt"/>
                <a:ea typeface="+mn-ea"/>
                <a:cs typeface="+mn-cs"/>
                <a:sym typeface="Arial"/>
              </a:defRPr>
            </a:pPr>
            <a:endParaRPr/>
          </a:p>
          <a:p>
            <a:pPr algn="ctr" defTabSz="877823">
              <a:spcBef>
                <a:spcPts val="400"/>
              </a:spcBef>
              <a:defRPr sz="1727" b="0">
                <a:solidFill>
                  <a:srgbClr val="FFCC00"/>
                </a:solidFill>
                <a:effectLst>
                  <a:outerShdw blurRad="36576" dist="36576" dir="2700000" rotWithShape="0">
                    <a:srgbClr val="000000"/>
                  </a:outerShdw>
                </a:effectLst>
                <a:latin typeface="+mn-lt"/>
                <a:ea typeface="+mn-ea"/>
                <a:cs typeface="+mn-cs"/>
                <a:sym typeface="Arial"/>
              </a:defRPr>
            </a:pPr>
            <a:r>
              <a:t>(a density) is instead the CRITICAL factor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Rectangle 2"/>
          <p:cNvSpPr txBox="1">
            <a:spLocks noGrp="1"/>
          </p:cNvSpPr>
          <p:nvPr>
            <p:ph type="title"/>
          </p:nvPr>
        </p:nvSpPr>
        <p:spPr>
          <a:xfrm>
            <a:off x="304800" y="165100"/>
            <a:ext cx="8534400" cy="533400"/>
          </a:xfrm>
          <a:prstGeom prst="rect">
            <a:avLst/>
          </a:prstGeom>
        </p:spPr>
        <p:txBody>
          <a:bodyPr/>
          <a:lstStyle>
            <a:lvl1pPr>
              <a:defRPr sz="2000"/>
            </a:lvl1pPr>
          </a:lstStyle>
          <a:p>
            <a:r>
              <a:t>But high mass or number density (alone) might also be insufficient:</a:t>
            </a:r>
          </a:p>
        </p:txBody>
      </p:sp>
      <p:sp>
        <p:nvSpPr>
          <p:cNvPr id="593" name="Rectangle 3"/>
          <p:cNvSpPr txBox="1">
            <a:spLocks noGrp="1"/>
          </p:cNvSpPr>
          <p:nvPr>
            <p:ph type="body" sz="quarter" idx="1"/>
          </p:nvPr>
        </p:nvSpPr>
        <p:spPr>
          <a:xfrm>
            <a:off x="304800" y="861709"/>
            <a:ext cx="8534400" cy="1303830"/>
          </a:xfrm>
          <a:prstGeom prst="rect">
            <a:avLst/>
          </a:prstGeom>
        </p:spPr>
        <p:txBody>
          <a:bodyPr/>
          <a:lstStyle/>
          <a:p>
            <a:pPr>
              <a:tabLst>
                <a:tab pos="495300" algn="l"/>
                <a:tab pos="4838700" algn="l"/>
              </a:tabLst>
              <a:defRPr sz="1800">
                <a:latin typeface="+mn-lt"/>
                <a:ea typeface="+mn-ea"/>
                <a:cs typeface="+mn-cs"/>
                <a:sym typeface="Arial"/>
              </a:defRPr>
            </a:pPr>
            <a:r>
              <a:t>Consider two shapes, with same Mass, Mass / Volume, and Number / Volume:</a:t>
            </a:r>
          </a:p>
          <a:p>
            <a:pPr>
              <a:tabLst>
                <a:tab pos="495300" algn="l"/>
                <a:tab pos="4838700" algn="l"/>
              </a:tabLst>
              <a:defRPr sz="1800" b="1">
                <a:latin typeface="+mn-lt"/>
                <a:ea typeface="+mn-ea"/>
                <a:cs typeface="+mn-cs"/>
                <a:sym typeface="Arial"/>
              </a:defRPr>
            </a:pPr>
            <a:endParaRPr/>
          </a:p>
          <a:p>
            <a:pPr>
              <a:tabLst>
                <a:tab pos="495300" algn="l"/>
                <a:tab pos="5016500" algn="l"/>
              </a:tabLst>
              <a:defRPr sz="1800" b="1">
                <a:latin typeface="+mn-lt"/>
                <a:ea typeface="+mn-ea"/>
                <a:cs typeface="+mn-cs"/>
                <a:sym typeface="Arial"/>
              </a:defRPr>
            </a:pPr>
            <a:r>
              <a:t>	NO</a:t>
            </a:r>
            <a:r>
              <a:rPr b="0"/>
              <a:t> collisions → No chain reaction:	One collision → Chain reaction:</a:t>
            </a:r>
          </a:p>
        </p:txBody>
      </p:sp>
      <p:grpSp>
        <p:nvGrpSpPr>
          <p:cNvPr id="614" name="Group 91"/>
          <p:cNvGrpSpPr/>
          <p:nvPr/>
        </p:nvGrpSpPr>
        <p:grpSpPr>
          <a:xfrm>
            <a:off x="5371051" y="2333139"/>
            <a:ext cx="2240279" cy="1971039"/>
            <a:chOff x="0" y="0"/>
            <a:chExt cx="2240278" cy="1971038"/>
          </a:xfrm>
        </p:grpSpPr>
        <p:grpSp>
          <p:nvGrpSpPr>
            <p:cNvPr id="598" name="Group 20"/>
            <p:cNvGrpSpPr/>
            <p:nvPr/>
          </p:nvGrpSpPr>
          <p:grpSpPr>
            <a:xfrm>
              <a:off x="0" y="518166"/>
              <a:ext cx="1783079" cy="1452873"/>
              <a:chOff x="0" y="0"/>
              <a:chExt cx="1783077" cy="1452871"/>
            </a:xfrm>
          </p:grpSpPr>
          <p:sp>
            <p:nvSpPr>
              <p:cNvPr id="594" name="Oval 66"/>
              <p:cNvSpPr/>
              <p:nvPr/>
            </p:nvSpPr>
            <p:spPr>
              <a:xfrm>
                <a:off x="1095103" y="43123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95" name="Straight Arrow Connector 67"/>
              <p:cNvSpPr/>
              <p:nvPr/>
            </p:nvSpPr>
            <p:spPr>
              <a:xfrm flipH="1" flipV="1">
                <a:off x="0" y="0"/>
                <a:ext cx="1070611"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96" name="Straight Arrow Connector 68"/>
              <p:cNvSpPr/>
              <p:nvPr/>
            </p:nvSpPr>
            <p:spPr>
              <a:xfrm flipV="1">
                <a:off x="1290139" y="105704"/>
                <a:ext cx="292086" cy="32722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97" name="Straight Arrow Connector 69"/>
              <p:cNvSpPr/>
              <p:nvPr/>
            </p:nvSpPr>
            <p:spPr>
              <a:xfrm>
                <a:off x="1325878" y="690873"/>
                <a:ext cx="457201" cy="76200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599" name="Oval 47"/>
            <p:cNvSpPr/>
            <p:nvPr/>
          </p:nvSpPr>
          <p:spPr>
            <a:xfrm>
              <a:off x="1097278" y="13828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0" name="Oval 50"/>
            <p:cNvSpPr/>
            <p:nvPr/>
          </p:nvSpPr>
          <p:spPr>
            <a:xfrm>
              <a:off x="1090202" y="4572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1" name="Oval 51"/>
            <p:cNvSpPr/>
            <p:nvPr/>
          </p:nvSpPr>
          <p:spPr>
            <a:xfrm>
              <a:off x="1562642" y="1372710"/>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2" name="Oval 54"/>
            <p:cNvSpPr/>
            <p:nvPr/>
          </p:nvSpPr>
          <p:spPr>
            <a:xfrm>
              <a:off x="1562642" y="447040"/>
              <a:ext cx="220438"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3" name="Oval 55"/>
            <p:cNvSpPr/>
            <p:nvPr/>
          </p:nvSpPr>
          <p:spPr>
            <a:xfrm>
              <a:off x="1554478" y="92456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4" name="Oval 61"/>
            <p:cNvSpPr/>
            <p:nvPr/>
          </p:nvSpPr>
          <p:spPr>
            <a:xfrm>
              <a:off x="646246" y="13828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5" name="Oval 64"/>
            <p:cNvSpPr/>
            <p:nvPr/>
          </p:nvSpPr>
          <p:spPr>
            <a:xfrm>
              <a:off x="646246" y="4572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6" name="Oval 65"/>
            <p:cNvSpPr/>
            <p:nvPr/>
          </p:nvSpPr>
          <p:spPr>
            <a:xfrm>
              <a:off x="648242" y="9347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7" name="Oval 84"/>
            <p:cNvSpPr/>
            <p:nvPr/>
          </p:nvSpPr>
          <p:spPr>
            <a:xfrm>
              <a:off x="1090202" y="203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8" name="Oval 85"/>
            <p:cNvSpPr/>
            <p:nvPr/>
          </p:nvSpPr>
          <p:spPr>
            <a:xfrm>
              <a:off x="1562642" y="10159"/>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09" name="Oval 86"/>
            <p:cNvSpPr/>
            <p:nvPr/>
          </p:nvSpPr>
          <p:spPr>
            <a:xfrm>
              <a:off x="646246" y="203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0" name="Oval 87"/>
            <p:cNvSpPr/>
            <p:nvPr/>
          </p:nvSpPr>
          <p:spPr>
            <a:xfrm>
              <a:off x="2019842" y="1362551"/>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1" name="Oval 88"/>
            <p:cNvSpPr/>
            <p:nvPr/>
          </p:nvSpPr>
          <p:spPr>
            <a:xfrm>
              <a:off x="2019842" y="436880"/>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2" name="Oval 89"/>
            <p:cNvSpPr/>
            <p:nvPr/>
          </p:nvSpPr>
          <p:spPr>
            <a:xfrm>
              <a:off x="2011678" y="9144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3" name="Oval 90"/>
            <p:cNvSpPr/>
            <p:nvPr/>
          </p:nvSpPr>
          <p:spPr>
            <a:xfrm>
              <a:off x="2019842" y="-1"/>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35" name="Group 45"/>
          <p:cNvGrpSpPr/>
          <p:nvPr/>
        </p:nvGrpSpPr>
        <p:grpSpPr>
          <a:xfrm>
            <a:off x="850899" y="2177080"/>
            <a:ext cx="3418842" cy="1676399"/>
            <a:chOff x="0" y="0"/>
            <a:chExt cx="3418839" cy="1676397"/>
          </a:xfrm>
        </p:grpSpPr>
        <p:grpSp>
          <p:nvGrpSpPr>
            <p:cNvPr id="619" name="Group 20"/>
            <p:cNvGrpSpPr/>
            <p:nvPr/>
          </p:nvGrpSpPr>
          <p:grpSpPr>
            <a:xfrm>
              <a:off x="274321" y="0"/>
              <a:ext cx="1935481" cy="1676398"/>
              <a:chOff x="0" y="0"/>
              <a:chExt cx="1935480" cy="1676397"/>
            </a:xfrm>
          </p:grpSpPr>
          <p:sp>
            <p:nvSpPr>
              <p:cNvPr id="615" name="Oval 56"/>
              <p:cNvSpPr/>
              <p:nvPr/>
            </p:nvSpPr>
            <p:spPr>
              <a:xfrm>
                <a:off x="1095103" y="654764"/>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6" name="Straight Arrow Connector 57"/>
              <p:cNvSpPr/>
              <p:nvPr/>
            </p:nvSpPr>
            <p:spPr>
              <a:xfrm flipH="1" flipV="1">
                <a:off x="0" y="223525"/>
                <a:ext cx="1070612"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17" name="Straight Arrow Connector 58"/>
              <p:cNvSpPr/>
              <p:nvPr/>
            </p:nvSpPr>
            <p:spPr>
              <a:xfrm flipV="1">
                <a:off x="1290139" y="0"/>
                <a:ext cx="645342" cy="656459"/>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18" name="Straight Arrow Connector 59"/>
              <p:cNvSpPr/>
              <p:nvPr/>
            </p:nvSpPr>
            <p:spPr>
              <a:xfrm>
                <a:off x="1325879" y="914398"/>
                <a:ext cx="457201" cy="76200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620" name="Oval 60"/>
            <p:cNvSpPr/>
            <p:nvPr/>
          </p:nvSpPr>
          <p:spPr>
            <a:xfrm>
              <a:off x="1371600" y="108823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1" name="Oval 63"/>
            <p:cNvSpPr/>
            <p:nvPr/>
          </p:nvSpPr>
          <p:spPr>
            <a:xfrm>
              <a:off x="1836964" y="10780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2" name="Oval 71"/>
            <p:cNvSpPr/>
            <p:nvPr/>
          </p:nvSpPr>
          <p:spPr>
            <a:xfrm>
              <a:off x="1828800" y="62992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3" name="Oval 72"/>
            <p:cNvSpPr/>
            <p:nvPr/>
          </p:nvSpPr>
          <p:spPr>
            <a:xfrm>
              <a:off x="920568" y="108823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4" name="Oval 74"/>
            <p:cNvSpPr/>
            <p:nvPr/>
          </p:nvSpPr>
          <p:spPr>
            <a:xfrm>
              <a:off x="922564" y="64008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5" name="Oval 75"/>
            <p:cNvSpPr/>
            <p:nvPr/>
          </p:nvSpPr>
          <p:spPr>
            <a:xfrm>
              <a:off x="2294164" y="10780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6" name="Oval 76"/>
            <p:cNvSpPr/>
            <p:nvPr/>
          </p:nvSpPr>
          <p:spPr>
            <a:xfrm>
              <a:off x="2286000" y="62992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7" name="Oval 77"/>
            <p:cNvSpPr/>
            <p:nvPr/>
          </p:nvSpPr>
          <p:spPr>
            <a:xfrm>
              <a:off x="457200" y="63500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8" name="Oval 79"/>
            <p:cNvSpPr/>
            <p:nvPr/>
          </p:nvSpPr>
          <p:spPr>
            <a:xfrm>
              <a:off x="8164" y="108823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9" name="Oval 80"/>
            <p:cNvSpPr/>
            <p:nvPr/>
          </p:nvSpPr>
          <p:spPr>
            <a:xfrm>
              <a:off x="0" y="64008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0" name="Oval 81"/>
            <p:cNvSpPr/>
            <p:nvPr/>
          </p:nvSpPr>
          <p:spPr>
            <a:xfrm>
              <a:off x="2731044" y="108823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1" name="Oval 82"/>
            <p:cNvSpPr/>
            <p:nvPr/>
          </p:nvSpPr>
          <p:spPr>
            <a:xfrm>
              <a:off x="2722880" y="64008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2" name="Oval 83"/>
            <p:cNvSpPr/>
            <p:nvPr/>
          </p:nvSpPr>
          <p:spPr>
            <a:xfrm>
              <a:off x="457200" y="108712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3" name="Oval 43"/>
            <p:cNvSpPr/>
            <p:nvPr/>
          </p:nvSpPr>
          <p:spPr>
            <a:xfrm>
              <a:off x="3198403" y="1088229"/>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4" name="Oval 44"/>
            <p:cNvSpPr/>
            <p:nvPr/>
          </p:nvSpPr>
          <p:spPr>
            <a:xfrm>
              <a:off x="3190240" y="640078"/>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36" name="Rectangle 3"/>
          <p:cNvSpPr txBox="1"/>
          <p:nvPr/>
        </p:nvSpPr>
        <p:spPr>
          <a:xfrm>
            <a:off x="304800" y="4592542"/>
            <a:ext cx="8534400" cy="1676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Similar to heat, a shape with lower surface to volume ratio </a:t>
            </a:r>
            <a:r>
              <a:rPr b="1"/>
              <a:t>traps</a:t>
            </a:r>
            <a:r>
              <a:t> more neutrons</a:t>
            </a: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a:solidFill>
                  <a:srgbClr val="FBC901"/>
                </a:solidFill>
                <a:effectLst>
                  <a:outerShdw blurRad="38100" dist="38100" dir="2700000" rotWithShape="0">
                    <a:srgbClr val="000000"/>
                  </a:outerShdw>
                </a:effectLst>
                <a:latin typeface="+mn-lt"/>
                <a:ea typeface="+mn-ea"/>
                <a:cs typeface="+mn-cs"/>
                <a:sym typeface="Arial"/>
              </a:defRPr>
            </a:pPr>
            <a:r>
              <a:t>But high Total Mass AND Mass density AND Number density AND proper shape</a:t>
            </a:r>
          </a:p>
          <a:p>
            <a:pPr algn="ctr">
              <a:spcBef>
                <a:spcPts val="400"/>
              </a:spcBef>
              <a:defRPr sz="7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a:solidFill>
                  <a:srgbClr val="FBC901"/>
                </a:solidFill>
                <a:effectLst>
                  <a:outerShdw blurRad="38100" dist="38100" dir="2700000" rotWithShape="0">
                    <a:srgbClr val="000000"/>
                  </a:outerShdw>
                </a:effectLst>
                <a:latin typeface="+mn-lt"/>
                <a:ea typeface="+mn-ea"/>
                <a:cs typeface="+mn-cs"/>
                <a:sym typeface="Arial"/>
              </a:defRPr>
            </a:pPr>
            <a:r>
              <a:t>may STILL not be enough to achieve "Critical Mass"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Rectangle 2"/>
          <p:cNvSpPr txBox="1">
            <a:spLocks noGrp="1"/>
          </p:cNvSpPr>
          <p:nvPr>
            <p:ph type="title"/>
          </p:nvPr>
        </p:nvSpPr>
        <p:spPr>
          <a:xfrm>
            <a:off x="304800" y="114300"/>
            <a:ext cx="8534400" cy="533400"/>
          </a:xfrm>
          <a:prstGeom prst="rect">
            <a:avLst/>
          </a:prstGeom>
        </p:spPr>
        <p:txBody>
          <a:bodyPr/>
          <a:lstStyle>
            <a:lvl1pPr>
              <a:defRPr sz="2000"/>
            </a:lvl1pPr>
          </a:lstStyle>
          <a:p>
            <a:r>
              <a:t>It also depends upon purity - Or what in this context is called "Enrichment"</a:t>
            </a:r>
          </a:p>
        </p:txBody>
      </p:sp>
      <p:sp>
        <p:nvSpPr>
          <p:cNvPr id="639" name="Rectangle 3"/>
          <p:cNvSpPr txBox="1">
            <a:spLocks noGrp="1"/>
          </p:cNvSpPr>
          <p:nvPr>
            <p:ph type="body" sz="half" idx="1"/>
          </p:nvPr>
        </p:nvSpPr>
        <p:spPr>
          <a:xfrm>
            <a:off x="123345" y="829959"/>
            <a:ext cx="8897310" cy="1803521"/>
          </a:xfrm>
          <a:prstGeom prst="rect">
            <a:avLst/>
          </a:prstGeom>
        </p:spPr>
        <p:txBody>
          <a:bodyPr/>
          <a:lstStyle/>
          <a:p>
            <a:pPr defTabSz="832104">
              <a:spcBef>
                <a:spcPts val="300"/>
              </a:spcBef>
              <a:tabLst>
                <a:tab pos="457200" algn="l"/>
                <a:tab pos="4406900" algn="l"/>
              </a:tabLst>
              <a:defRPr sz="1638">
                <a:effectLst>
                  <a:outerShdw blurRad="34671" dist="34671" dir="2700000" rotWithShape="0">
                    <a:srgbClr val="000000"/>
                  </a:outerShdw>
                </a:effectLst>
                <a:latin typeface="+mn-lt"/>
                <a:ea typeface="+mn-ea"/>
                <a:cs typeface="+mn-cs"/>
                <a:sym typeface="Arial"/>
              </a:defRPr>
            </a:pPr>
            <a:r>
              <a:rPr dirty="0"/>
              <a:t>Consider two Uranium shapes with different </a:t>
            </a:r>
            <a:r>
              <a:rPr b="1" baseline="31999" dirty="0">
                <a:solidFill>
                  <a:srgbClr val="FBC901"/>
                </a:solidFill>
              </a:rPr>
              <a:t>235</a:t>
            </a:r>
            <a:r>
              <a:rPr b="1" dirty="0">
                <a:solidFill>
                  <a:srgbClr val="FBC901"/>
                </a:solidFill>
              </a:rPr>
              <a:t>U</a:t>
            </a:r>
            <a:r>
              <a:rPr dirty="0"/>
              <a:t> (  </a:t>
            </a:r>
            <a:r>
              <a:rPr lang="en-US" dirty="0"/>
              <a:t>   </a:t>
            </a:r>
            <a:r>
              <a:rPr dirty="0"/>
              <a:t>)  to  </a:t>
            </a:r>
            <a:r>
              <a:rPr b="1" baseline="31999" dirty="0">
                <a:solidFill>
                  <a:srgbClr val="FF9300"/>
                </a:solidFill>
              </a:rPr>
              <a:t>238</a:t>
            </a:r>
            <a:r>
              <a:rPr b="1" dirty="0">
                <a:solidFill>
                  <a:srgbClr val="FF9300"/>
                </a:solidFill>
              </a:rPr>
              <a:t>U</a:t>
            </a:r>
            <a:r>
              <a:rPr dirty="0"/>
              <a:t> ( </a:t>
            </a:r>
            <a:r>
              <a:rPr lang="en-US" dirty="0"/>
              <a:t>  </a:t>
            </a:r>
            <a:r>
              <a:rPr dirty="0"/>
              <a:t> </a:t>
            </a:r>
            <a:r>
              <a:rPr lang="en-US" dirty="0"/>
              <a:t> </a:t>
            </a:r>
            <a:r>
              <a:rPr dirty="0"/>
              <a:t>)  ratios</a:t>
            </a:r>
          </a:p>
          <a:p>
            <a:pPr defTabSz="832104">
              <a:spcBef>
                <a:spcPts val="300"/>
              </a:spcBef>
              <a:tabLst>
                <a:tab pos="457200" algn="l"/>
                <a:tab pos="4406900" algn="l"/>
              </a:tabLst>
              <a:defRPr sz="1638">
                <a:effectLst>
                  <a:outerShdw blurRad="34671" dist="34671" dir="2700000" rotWithShape="0">
                    <a:srgbClr val="000000"/>
                  </a:outerShdw>
                </a:effectLst>
                <a:latin typeface="+mn-lt"/>
                <a:ea typeface="+mn-ea"/>
                <a:cs typeface="+mn-cs"/>
                <a:sym typeface="Arial"/>
              </a:defRPr>
            </a:pPr>
            <a:endParaRPr dirty="0"/>
          </a:p>
          <a:p>
            <a:pPr defTabSz="832104">
              <a:spcBef>
                <a:spcPts val="300"/>
              </a:spcBef>
              <a:tabLst>
                <a:tab pos="457200" algn="l"/>
                <a:tab pos="4114800" algn="l"/>
              </a:tabLst>
              <a:defRPr sz="1638">
                <a:effectLst>
                  <a:outerShdw blurRad="34671" dist="34671" dir="2700000" rotWithShape="0">
                    <a:srgbClr val="000000"/>
                  </a:outerShdw>
                </a:effectLst>
                <a:latin typeface="+mn-lt"/>
                <a:ea typeface="+mn-ea"/>
                <a:cs typeface="+mn-cs"/>
                <a:sym typeface="Arial"/>
              </a:defRPr>
            </a:pPr>
            <a:r>
              <a:rPr dirty="0"/>
              <a:t>   </a:t>
            </a:r>
            <a:r>
              <a:rPr b="1" dirty="0">
                <a:solidFill>
                  <a:srgbClr val="FF6600"/>
                </a:solidFill>
              </a:rPr>
              <a:t>Reactor Grade</a:t>
            </a:r>
            <a:r>
              <a:rPr dirty="0"/>
              <a:t> Uranium: 4-5% </a:t>
            </a:r>
            <a:r>
              <a:rPr b="1" baseline="31999" dirty="0">
                <a:solidFill>
                  <a:srgbClr val="FBC901"/>
                </a:solidFill>
              </a:rPr>
              <a:t>235</a:t>
            </a:r>
            <a:r>
              <a:rPr b="1" dirty="0">
                <a:solidFill>
                  <a:srgbClr val="FBC901"/>
                </a:solidFill>
              </a:rPr>
              <a:t>U</a:t>
            </a:r>
            <a:r>
              <a:rPr b="1" dirty="0">
                <a:solidFill>
                  <a:srgbClr val="FF9300"/>
                </a:solidFill>
              </a:rPr>
              <a:t>	</a:t>
            </a:r>
            <a:r>
              <a:rPr b="1" dirty="0">
                <a:solidFill>
                  <a:srgbClr val="FF6600"/>
                </a:solidFill>
              </a:rPr>
              <a:t>Weapons Grade</a:t>
            </a:r>
            <a:r>
              <a:rPr dirty="0"/>
              <a:t> Uranium: &gt; 80% </a:t>
            </a:r>
            <a:r>
              <a:rPr b="1" baseline="31999" dirty="0">
                <a:solidFill>
                  <a:srgbClr val="FBC901"/>
                </a:solidFill>
              </a:rPr>
              <a:t>235</a:t>
            </a:r>
            <a:r>
              <a:rPr b="1" dirty="0">
                <a:solidFill>
                  <a:srgbClr val="FBC901"/>
                </a:solidFill>
              </a:rPr>
              <a:t>U</a:t>
            </a:r>
          </a:p>
          <a:p>
            <a:pPr defTabSz="832104">
              <a:spcBef>
                <a:spcPts val="300"/>
              </a:spcBef>
              <a:tabLst>
                <a:tab pos="4356100" algn="l"/>
              </a:tabLst>
              <a:defRPr sz="728" b="1">
                <a:effectLst>
                  <a:outerShdw blurRad="34671" dist="34671" dir="2700000" rotWithShape="0">
                    <a:srgbClr val="000000"/>
                  </a:outerShdw>
                </a:effectLst>
                <a:latin typeface="+mn-lt"/>
                <a:ea typeface="+mn-ea"/>
                <a:cs typeface="+mn-cs"/>
                <a:sym typeface="Arial"/>
              </a:defRPr>
            </a:pPr>
            <a:endParaRPr b="1" dirty="0">
              <a:solidFill>
                <a:srgbClr val="FBC901"/>
              </a:solidFill>
            </a:endParaRPr>
          </a:p>
          <a:p>
            <a:pPr defTabSz="832104">
              <a:spcBef>
                <a:spcPts val="300"/>
              </a:spcBef>
              <a:tabLst>
                <a:tab pos="4356100" algn="l"/>
              </a:tabLst>
              <a:defRPr sz="1638" b="1">
                <a:effectLst>
                  <a:outerShdw blurRad="34671" dist="34671" dir="2700000" rotWithShape="0">
                    <a:srgbClr val="000000"/>
                  </a:outerShdw>
                </a:effectLst>
                <a:latin typeface="+mn-lt"/>
                <a:ea typeface="+mn-ea"/>
                <a:cs typeface="+mn-cs"/>
                <a:sym typeface="Arial"/>
              </a:defRPr>
            </a:pPr>
            <a:r>
              <a:rPr dirty="0"/>
              <a:t>One</a:t>
            </a:r>
            <a:r>
              <a:rPr b="0" dirty="0"/>
              <a:t> </a:t>
            </a:r>
            <a:r>
              <a:rPr baseline="31999" dirty="0">
                <a:solidFill>
                  <a:srgbClr val="FF9300"/>
                </a:solidFill>
              </a:rPr>
              <a:t>238</a:t>
            </a:r>
            <a:r>
              <a:rPr dirty="0">
                <a:solidFill>
                  <a:srgbClr val="FF9300"/>
                </a:solidFill>
              </a:rPr>
              <a:t>U</a:t>
            </a:r>
            <a:r>
              <a:rPr dirty="0">
                <a:solidFill>
                  <a:srgbClr val="FBC901"/>
                </a:solidFill>
              </a:rPr>
              <a:t> </a:t>
            </a:r>
            <a:r>
              <a:rPr b="0" dirty="0"/>
              <a:t>collision → No neutron release 	One </a:t>
            </a:r>
            <a:r>
              <a:rPr baseline="31999" dirty="0">
                <a:solidFill>
                  <a:srgbClr val="FBC901"/>
                </a:solidFill>
              </a:rPr>
              <a:t>235</a:t>
            </a:r>
            <a:r>
              <a:rPr dirty="0">
                <a:solidFill>
                  <a:srgbClr val="FBC901"/>
                </a:solidFill>
              </a:rPr>
              <a:t>U </a:t>
            </a:r>
            <a:r>
              <a:rPr b="0" dirty="0"/>
              <a:t>collision → Chain reaction:</a:t>
            </a:r>
          </a:p>
          <a:p>
            <a:pPr defTabSz="832104">
              <a:spcBef>
                <a:spcPts val="300"/>
              </a:spcBef>
              <a:tabLst>
                <a:tab pos="4356100" algn="l"/>
              </a:tabLst>
              <a:defRPr sz="364" b="1">
                <a:effectLst>
                  <a:outerShdw blurRad="34671" dist="34671" dir="2700000" rotWithShape="0">
                    <a:srgbClr val="000000"/>
                  </a:outerShdw>
                </a:effectLst>
                <a:latin typeface="+mn-lt"/>
                <a:ea typeface="+mn-ea"/>
                <a:cs typeface="+mn-cs"/>
                <a:sym typeface="Arial"/>
              </a:defRPr>
            </a:pPr>
            <a:endParaRPr b="0" dirty="0"/>
          </a:p>
          <a:p>
            <a:pPr defTabSz="832104">
              <a:spcBef>
                <a:spcPts val="300"/>
              </a:spcBef>
              <a:tabLst>
                <a:tab pos="1714500" algn="l"/>
                <a:tab pos="4356100" algn="l"/>
              </a:tabLst>
              <a:defRPr sz="1638" b="1">
                <a:effectLst>
                  <a:outerShdw blurRad="34671" dist="34671" dir="2700000" rotWithShape="0">
                    <a:srgbClr val="000000"/>
                  </a:outerShdw>
                </a:effectLst>
                <a:latin typeface="+mn-lt"/>
                <a:ea typeface="+mn-ea"/>
                <a:cs typeface="+mn-cs"/>
                <a:sym typeface="Arial"/>
              </a:defRPr>
            </a:pPr>
            <a:r>
              <a:rPr b="0" dirty="0"/>
              <a:t>	→ No chain reaction</a:t>
            </a:r>
          </a:p>
        </p:txBody>
      </p:sp>
      <p:sp>
        <p:nvSpPr>
          <p:cNvPr id="640" name="Oval 44"/>
          <p:cNvSpPr/>
          <p:nvPr/>
        </p:nvSpPr>
        <p:spPr>
          <a:xfrm>
            <a:off x="4792163" y="929723"/>
            <a:ext cx="220437" cy="207171"/>
          </a:xfrm>
          <a:prstGeom prst="ellipse">
            <a:avLst/>
          </a:prstGeom>
          <a:solidFill>
            <a:srgbClr val="FBC901"/>
          </a:solidFill>
          <a:ln w="12700">
            <a:solidFill>
              <a:srgbClr val="FFFFFF"/>
            </a:solidFill>
          </a:ln>
        </p:spPr>
        <p:txBody>
          <a:bodyPr lIns="45719" rIns="45719"/>
          <a:lstStyle/>
          <a:p>
            <a:pPr>
              <a:defRPr>
                <a:solidFill>
                  <a:srgbClr val="FFFFFF"/>
                </a:solidFill>
              </a:defRPr>
            </a:pPr>
            <a:endParaRPr/>
          </a:p>
        </p:txBody>
      </p:sp>
      <p:sp>
        <p:nvSpPr>
          <p:cNvPr id="641" name="Oval 44"/>
          <p:cNvSpPr/>
          <p:nvPr/>
        </p:nvSpPr>
        <p:spPr>
          <a:xfrm>
            <a:off x="6055671" y="918049"/>
            <a:ext cx="220437" cy="207171"/>
          </a:xfrm>
          <a:prstGeom prst="ellipse">
            <a:avLst/>
          </a:prstGeom>
          <a:solidFill>
            <a:srgbClr val="FF9300"/>
          </a:solidFill>
          <a:ln w="12700">
            <a:solidFill>
              <a:srgbClr val="FFFFFF"/>
            </a:solidFill>
          </a:ln>
        </p:spPr>
        <p:txBody>
          <a:bodyPr lIns="45719" rIns="45719"/>
          <a:lstStyle/>
          <a:p>
            <a:pPr>
              <a:defRPr>
                <a:solidFill>
                  <a:srgbClr val="FFFFFF"/>
                </a:solidFill>
              </a:defRPr>
            </a:pPr>
            <a:endParaRPr/>
          </a:p>
        </p:txBody>
      </p:sp>
      <p:grpSp>
        <p:nvGrpSpPr>
          <p:cNvPr id="662" name="Group 91"/>
          <p:cNvGrpSpPr/>
          <p:nvPr/>
        </p:nvGrpSpPr>
        <p:grpSpPr>
          <a:xfrm>
            <a:off x="5358351" y="2904639"/>
            <a:ext cx="2240279" cy="1971039"/>
            <a:chOff x="0" y="0"/>
            <a:chExt cx="2240278" cy="1971038"/>
          </a:xfrm>
        </p:grpSpPr>
        <p:grpSp>
          <p:nvGrpSpPr>
            <p:cNvPr id="646" name="Group 20"/>
            <p:cNvGrpSpPr/>
            <p:nvPr/>
          </p:nvGrpSpPr>
          <p:grpSpPr>
            <a:xfrm>
              <a:off x="0" y="518166"/>
              <a:ext cx="1783079" cy="1452873"/>
              <a:chOff x="0" y="0"/>
              <a:chExt cx="1783077" cy="1452871"/>
            </a:xfrm>
          </p:grpSpPr>
          <p:sp>
            <p:nvSpPr>
              <p:cNvPr id="642" name="Oval 66"/>
              <p:cNvSpPr/>
              <p:nvPr/>
            </p:nvSpPr>
            <p:spPr>
              <a:xfrm>
                <a:off x="1095103" y="43123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3" name="Straight Arrow Connector 67"/>
              <p:cNvSpPr/>
              <p:nvPr/>
            </p:nvSpPr>
            <p:spPr>
              <a:xfrm flipH="1" flipV="1">
                <a:off x="0" y="0"/>
                <a:ext cx="1070611"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44" name="Straight Arrow Connector 68"/>
              <p:cNvSpPr/>
              <p:nvPr/>
            </p:nvSpPr>
            <p:spPr>
              <a:xfrm flipV="1">
                <a:off x="1290139" y="105704"/>
                <a:ext cx="292086" cy="32722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45" name="Straight Arrow Connector 69"/>
              <p:cNvSpPr/>
              <p:nvPr/>
            </p:nvSpPr>
            <p:spPr>
              <a:xfrm>
                <a:off x="1325878" y="690873"/>
                <a:ext cx="457201" cy="76200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647" name="Oval 47"/>
            <p:cNvSpPr/>
            <p:nvPr/>
          </p:nvSpPr>
          <p:spPr>
            <a:xfrm>
              <a:off x="1097278" y="1382871"/>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8" name="Oval 50"/>
            <p:cNvSpPr/>
            <p:nvPr/>
          </p:nvSpPr>
          <p:spPr>
            <a:xfrm>
              <a:off x="1090202" y="457200"/>
              <a:ext cx="220437"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9" name="Oval 51"/>
            <p:cNvSpPr/>
            <p:nvPr/>
          </p:nvSpPr>
          <p:spPr>
            <a:xfrm>
              <a:off x="1562642" y="1372710"/>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0" name="Oval 54"/>
            <p:cNvSpPr/>
            <p:nvPr/>
          </p:nvSpPr>
          <p:spPr>
            <a:xfrm>
              <a:off x="1562642" y="447040"/>
              <a:ext cx="220438"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1" name="Oval 55"/>
            <p:cNvSpPr/>
            <p:nvPr/>
          </p:nvSpPr>
          <p:spPr>
            <a:xfrm>
              <a:off x="1554478" y="924560"/>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2" name="Oval 61"/>
            <p:cNvSpPr/>
            <p:nvPr/>
          </p:nvSpPr>
          <p:spPr>
            <a:xfrm>
              <a:off x="646246" y="1382871"/>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3" name="Oval 64"/>
            <p:cNvSpPr/>
            <p:nvPr/>
          </p:nvSpPr>
          <p:spPr>
            <a:xfrm>
              <a:off x="646246" y="4572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4" name="Oval 65"/>
            <p:cNvSpPr/>
            <p:nvPr/>
          </p:nvSpPr>
          <p:spPr>
            <a:xfrm>
              <a:off x="648242" y="9347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5" name="Oval 84"/>
            <p:cNvSpPr/>
            <p:nvPr/>
          </p:nvSpPr>
          <p:spPr>
            <a:xfrm>
              <a:off x="1090202" y="203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6" name="Oval 85"/>
            <p:cNvSpPr/>
            <p:nvPr/>
          </p:nvSpPr>
          <p:spPr>
            <a:xfrm>
              <a:off x="1562642" y="10159"/>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7" name="Oval 86"/>
            <p:cNvSpPr/>
            <p:nvPr/>
          </p:nvSpPr>
          <p:spPr>
            <a:xfrm>
              <a:off x="646246" y="2031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8" name="Oval 87"/>
            <p:cNvSpPr/>
            <p:nvPr/>
          </p:nvSpPr>
          <p:spPr>
            <a:xfrm>
              <a:off x="2019842" y="1362551"/>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9" name="Oval 88"/>
            <p:cNvSpPr/>
            <p:nvPr/>
          </p:nvSpPr>
          <p:spPr>
            <a:xfrm>
              <a:off x="2019842" y="436880"/>
              <a:ext cx="220438"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60" name="Oval 89"/>
            <p:cNvSpPr/>
            <p:nvPr/>
          </p:nvSpPr>
          <p:spPr>
            <a:xfrm>
              <a:off x="2011678" y="914400"/>
              <a:ext cx="220437" cy="207170"/>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61" name="Oval 90"/>
            <p:cNvSpPr/>
            <p:nvPr/>
          </p:nvSpPr>
          <p:spPr>
            <a:xfrm>
              <a:off x="2019842" y="-1"/>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63" name="Rectangle 3"/>
          <p:cNvSpPr txBox="1"/>
          <p:nvPr/>
        </p:nvSpPr>
        <p:spPr>
          <a:xfrm>
            <a:off x="145251" y="5229003"/>
            <a:ext cx="8853498" cy="1023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So "Critical Mass" is ACTUALLY about mass, density, shape, enrichment  . . . </a:t>
            </a:r>
          </a:p>
          <a:p>
            <a:pPr algn="ctr">
              <a:spcBef>
                <a:spcPts val="400"/>
              </a:spcBef>
              <a:defRPr sz="1000">
                <a:solidFill>
                  <a:srgbClr val="FFCC00"/>
                </a:solidFill>
                <a:effectLst>
                  <a:outerShdw blurRad="38100" dist="38100" dir="2700000" rotWithShape="0">
                    <a:srgbClr val="000000"/>
                  </a:outerShdw>
                </a:effectLst>
                <a:latin typeface="+mn-lt"/>
                <a:ea typeface="+mn-ea"/>
                <a:cs typeface="+mn-cs"/>
                <a:sym typeface="Arial"/>
              </a:defRPr>
            </a:pPr>
            <a:endParaRPr/>
          </a:p>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And is ANY combination producing a chain-reaction of CONSTANT intensity </a:t>
            </a:r>
            <a:r>
              <a:rPr baseline="31999">
                <a:solidFill>
                  <a:srgbClr val="FFFFFF"/>
                </a:solidFill>
              </a:rPr>
              <a:t>1</a:t>
            </a:r>
          </a:p>
        </p:txBody>
      </p:sp>
      <p:grpSp>
        <p:nvGrpSpPr>
          <p:cNvPr id="684" name="Group 91"/>
          <p:cNvGrpSpPr/>
          <p:nvPr/>
        </p:nvGrpSpPr>
        <p:grpSpPr>
          <a:xfrm>
            <a:off x="933581" y="2904639"/>
            <a:ext cx="2240279" cy="1971039"/>
            <a:chOff x="0" y="0"/>
            <a:chExt cx="2240278" cy="1971038"/>
          </a:xfrm>
        </p:grpSpPr>
        <p:grpSp>
          <p:nvGrpSpPr>
            <p:cNvPr id="668" name="Group 20"/>
            <p:cNvGrpSpPr/>
            <p:nvPr/>
          </p:nvGrpSpPr>
          <p:grpSpPr>
            <a:xfrm>
              <a:off x="0" y="518166"/>
              <a:ext cx="1783079" cy="1452873"/>
              <a:chOff x="0" y="0"/>
              <a:chExt cx="1783077" cy="1452871"/>
            </a:xfrm>
          </p:grpSpPr>
          <p:sp>
            <p:nvSpPr>
              <p:cNvPr id="664" name="Oval 66"/>
              <p:cNvSpPr/>
              <p:nvPr/>
            </p:nvSpPr>
            <p:spPr>
              <a:xfrm>
                <a:off x="1095103" y="431239"/>
                <a:ext cx="220437" cy="207171"/>
              </a:xfrm>
              <a:prstGeom prst="ellipse">
                <a:avLst/>
              </a:prstGeom>
              <a:solidFill>
                <a:srgbClr val="FBC90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65" name="Straight Arrow Connector 67"/>
              <p:cNvSpPr/>
              <p:nvPr/>
            </p:nvSpPr>
            <p:spPr>
              <a:xfrm flipH="1" flipV="1">
                <a:off x="0" y="0"/>
                <a:ext cx="1070611" cy="46076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66" name="Straight Arrow Connector 68"/>
              <p:cNvSpPr/>
              <p:nvPr/>
            </p:nvSpPr>
            <p:spPr>
              <a:xfrm flipV="1">
                <a:off x="1290139" y="105704"/>
                <a:ext cx="292086" cy="327228"/>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67" name="Straight Arrow Connector 69"/>
              <p:cNvSpPr/>
              <p:nvPr/>
            </p:nvSpPr>
            <p:spPr>
              <a:xfrm>
                <a:off x="1325878" y="690873"/>
                <a:ext cx="457201" cy="762000"/>
              </a:xfrm>
              <a:prstGeom prst="line">
                <a:avLst/>
              </a:prstGeom>
              <a:noFill/>
              <a:ln w="28575"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669" name="Oval 47"/>
            <p:cNvSpPr/>
            <p:nvPr/>
          </p:nvSpPr>
          <p:spPr>
            <a:xfrm>
              <a:off x="1097278" y="1382871"/>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0" name="Oval 50"/>
            <p:cNvSpPr/>
            <p:nvPr/>
          </p:nvSpPr>
          <p:spPr>
            <a:xfrm>
              <a:off x="1090202" y="457200"/>
              <a:ext cx="220437"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1" name="Oval 51"/>
            <p:cNvSpPr/>
            <p:nvPr/>
          </p:nvSpPr>
          <p:spPr>
            <a:xfrm>
              <a:off x="1562642" y="1372710"/>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2" name="Oval 54"/>
            <p:cNvSpPr/>
            <p:nvPr/>
          </p:nvSpPr>
          <p:spPr>
            <a:xfrm>
              <a:off x="1562642" y="447040"/>
              <a:ext cx="220438"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3" name="Oval 55"/>
            <p:cNvSpPr/>
            <p:nvPr/>
          </p:nvSpPr>
          <p:spPr>
            <a:xfrm>
              <a:off x="1554478" y="924560"/>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4" name="Oval 61"/>
            <p:cNvSpPr/>
            <p:nvPr/>
          </p:nvSpPr>
          <p:spPr>
            <a:xfrm>
              <a:off x="646246" y="1382871"/>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5" name="Oval 64"/>
            <p:cNvSpPr/>
            <p:nvPr/>
          </p:nvSpPr>
          <p:spPr>
            <a:xfrm>
              <a:off x="646246" y="457200"/>
              <a:ext cx="220437"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6" name="Oval 65"/>
            <p:cNvSpPr/>
            <p:nvPr/>
          </p:nvSpPr>
          <p:spPr>
            <a:xfrm>
              <a:off x="648242" y="934719"/>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7" name="Oval 84"/>
            <p:cNvSpPr/>
            <p:nvPr/>
          </p:nvSpPr>
          <p:spPr>
            <a:xfrm>
              <a:off x="1090202" y="20319"/>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8" name="Oval 85"/>
            <p:cNvSpPr/>
            <p:nvPr/>
          </p:nvSpPr>
          <p:spPr>
            <a:xfrm>
              <a:off x="1562642" y="10159"/>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9" name="Oval 86"/>
            <p:cNvSpPr/>
            <p:nvPr/>
          </p:nvSpPr>
          <p:spPr>
            <a:xfrm>
              <a:off x="646246" y="20319"/>
              <a:ext cx="220437"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80" name="Oval 87"/>
            <p:cNvSpPr/>
            <p:nvPr/>
          </p:nvSpPr>
          <p:spPr>
            <a:xfrm>
              <a:off x="2019842" y="1362551"/>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81" name="Oval 88"/>
            <p:cNvSpPr/>
            <p:nvPr/>
          </p:nvSpPr>
          <p:spPr>
            <a:xfrm>
              <a:off x="2019842" y="436880"/>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82" name="Oval 89"/>
            <p:cNvSpPr/>
            <p:nvPr/>
          </p:nvSpPr>
          <p:spPr>
            <a:xfrm>
              <a:off x="2011678" y="914400"/>
              <a:ext cx="220437" cy="207170"/>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83" name="Oval 90"/>
            <p:cNvSpPr/>
            <p:nvPr/>
          </p:nvSpPr>
          <p:spPr>
            <a:xfrm>
              <a:off x="2019842" y="-1"/>
              <a:ext cx="220438" cy="207171"/>
            </a:xfrm>
            <a:prstGeom prst="ellipse">
              <a:avLst/>
            </a:prstGeom>
            <a:solidFill>
              <a:srgbClr val="FF93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85" name="Rectangle 5"/>
          <p:cNvSpPr txBox="1"/>
          <p:nvPr/>
        </p:nvSpPr>
        <p:spPr>
          <a:xfrm>
            <a:off x="304800" y="6535250"/>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For additional information see, for example: https://en.wikipedia.org/wiki/Critical_mass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88" name="Rectangle 2"/>
          <p:cNvSpPr txBox="1">
            <a:spLocks noGrp="1"/>
          </p:cNvSpPr>
          <p:nvPr>
            <p:ph type="title"/>
          </p:nvPr>
        </p:nvSpPr>
        <p:spPr>
          <a:xfrm>
            <a:off x="0" y="152400"/>
            <a:ext cx="9144000" cy="533400"/>
          </a:xfrm>
          <a:prstGeom prst="rect">
            <a:avLst/>
          </a:prstGeom>
        </p:spPr>
        <p:txBody>
          <a:bodyPr/>
          <a:lstStyle/>
          <a:p>
            <a:pPr>
              <a:defRPr sz="2000"/>
            </a:pPr>
            <a:r>
              <a:t>Nuclear bombs require </a:t>
            </a:r>
            <a:r>
              <a:rPr b="1"/>
              <a:t>growing</a:t>
            </a:r>
            <a:r>
              <a:t> ("Super Critical") fission chain reactions,</a:t>
            </a:r>
          </a:p>
        </p:txBody>
      </p:sp>
      <p:sp>
        <p:nvSpPr>
          <p:cNvPr id="689" name="Rectangle 3"/>
          <p:cNvSpPr txBox="1">
            <a:spLocks noGrp="1"/>
          </p:cNvSpPr>
          <p:nvPr>
            <p:ph type="body" idx="1"/>
          </p:nvPr>
        </p:nvSpPr>
        <p:spPr>
          <a:xfrm>
            <a:off x="76200" y="933220"/>
            <a:ext cx="8991600" cy="5276581"/>
          </a:xfrm>
          <a:prstGeom prst="rect">
            <a:avLst/>
          </a:prstGeom>
        </p:spPr>
        <p:txBody>
          <a:bodyPr/>
          <a:lstStyle/>
          <a:p>
            <a:pPr algn="ctr">
              <a:tabLst>
                <a:tab pos="381000" algn="l"/>
                <a:tab pos="774700" algn="l"/>
                <a:tab pos="1231900" algn="l"/>
                <a:tab pos="1638300" algn="l"/>
              </a:tabLst>
              <a:defRPr sz="1800" b="1">
                <a:latin typeface="+mn-lt"/>
                <a:ea typeface="+mn-ea"/>
                <a:cs typeface="+mn-cs"/>
                <a:sym typeface="Arial"/>
              </a:defRPr>
            </a:pPr>
            <a:r>
              <a:rPr b="0"/>
              <a:t>But a bomb's Super Critical chain reaction must also be what experts label </a:t>
            </a:r>
            <a:r>
              <a:rPr>
                <a:solidFill>
                  <a:srgbClr val="FBC901"/>
                </a:solidFill>
              </a:rPr>
              <a:t>"Prompt"</a:t>
            </a:r>
            <a:r>
              <a:rPr b="0"/>
              <a:t> </a:t>
            </a:r>
          </a:p>
          <a:p>
            <a:pPr>
              <a:tabLst>
                <a:tab pos="381000" algn="l"/>
                <a:tab pos="774700" algn="l"/>
                <a:tab pos="1231900" algn="l"/>
                <a:tab pos="1638300" algn="l"/>
              </a:tabLst>
              <a:defRPr sz="1400">
                <a:latin typeface="+mn-lt"/>
                <a:ea typeface="+mn-ea"/>
                <a:cs typeface="+mn-cs"/>
                <a:sym typeface="Arial"/>
              </a:defRPr>
            </a:pPr>
            <a:endParaRPr b="0"/>
          </a:p>
          <a:p>
            <a:pPr algn="ctr">
              <a:tabLst>
                <a:tab pos="381000" algn="l"/>
                <a:tab pos="774700" algn="l"/>
                <a:tab pos="1231900" algn="l"/>
                <a:tab pos="1638300" algn="l"/>
              </a:tabLst>
              <a:defRPr sz="1800">
                <a:latin typeface="+mn-lt"/>
                <a:ea typeface="+mn-ea"/>
                <a:cs typeface="+mn-cs"/>
                <a:sym typeface="Arial"/>
              </a:defRPr>
            </a:pPr>
            <a:r>
              <a:t>What is THAT all about?</a:t>
            </a:r>
          </a:p>
          <a:p>
            <a:pPr>
              <a:tabLst>
                <a:tab pos="381000" algn="l"/>
                <a:tab pos="774700" algn="l"/>
                <a:tab pos="1231900" algn="l"/>
                <a:tab pos="1638300" algn="l"/>
              </a:tabLst>
              <a:defRPr sz="1400">
                <a:latin typeface="+mn-lt"/>
                <a:ea typeface="+mn-ea"/>
                <a:cs typeface="+mn-cs"/>
                <a:sym typeface="Arial"/>
              </a:defRPr>
            </a:pPr>
            <a:endParaRPr/>
          </a:p>
          <a:p>
            <a:pPr>
              <a:tabLst>
                <a:tab pos="381000" algn="l"/>
                <a:tab pos="774700" algn="l"/>
                <a:tab pos="1231900" algn="l"/>
                <a:tab pos="1638300" algn="l"/>
              </a:tabLst>
              <a:defRPr sz="1800">
                <a:latin typeface="+mn-lt"/>
                <a:ea typeface="+mn-ea"/>
                <a:cs typeface="+mn-cs"/>
                <a:sym typeface="Arial"/>
              </a:defRPr>
            </a:pPr>
            <a:r>
              <a:t>In a "Super Critical Mass," the fission chain-reaction becomes increasingly intense</a:t>
            </a:r>
          </a:p>
          <a:p>
            <a:pPr>
              <a:tabLst>
                <a:tab pos="381000" algn="l"/>
                <a:tab pos="774700" algn="l"/>
                <a:tab pos="1231900" algn="l"/>
                <a:tab pos="1638300" algn="l"/>
              </a:tabLst>
              <a:defRPr sz="400" b="1">
                <a:latin typeface="+mn-lt"/>
                <a:ea typeface="+mn-ea"/>
                <a:cs typeface="+mn-cs"/>
                <a:sym typeface="Arial"/>
              </a:defRPr>
            </a:pPr>
            <a:endParaRPr b="0"/>
          </a:p>
          <a:p>
            <a:pPr>
              <a:tabLst>
                <a:tab pos="381000" algn="l"/>
                <a:tab pos="774700" algn="l"/>
                <a:tab pos="1231900" algn="l"/>
                <a:tab pos="1638300" algn="l"/>
              </a:tabLst>
              <a:defRPr sz="1800" b="1">
                <a:latin typeface="+mn-lt"/>
                <a:ea typeface="+mn-ea"/>
                <a:cs typeface="+mn-cs"/>
                <a:sym typeface="Arial"/>
              </a:defRPr>
            </a:pPr>
            <a:r>
              <a:rPr b="0"/>
              <a:t>	yielding ever more intense </a:t>
            </a:r>
            <a:r>
              <a:rPr>
                <a:solidFill>
                  <a:srgbClr val="FF2600"/>
                </a:solidFill>
              </a:rPr>
              <a:t>heat</a:t>
            </a:r>
            <a:r>
              <a:rPr b="0"/>
              <a:t> that begins to </a:t>
            </a:r>
            <a:r>
              <a:rPr>
                <a:solidFill>
                  <a:srgbClr val="FFCC00"/>
                </a:solidFill>
              </a:rPr>
              <a:t>fracture, melt &amp; vaporize the fuel</a:t>
            </a:r>
          </a:p>
          <a:p>
            <a:pPr>
              <a:tabLst>
                <a:tab pos="381000" algn="l"/>
                <a:tab pos="774700" algn="l"/>
                <a:tab pos="1231900" algn="l"/>
                <a:tab pos="1638300" algn="l"/>
              </a:tabLst>
              <a:defRPr sz="400">
                <a:latin typeface="+mn-lt"/>
                <a:ea typeface="+mn-ea"/>
                <a:cs typeface="+mn-cs"/>
                <a:sym typeface="Arial"/>
              </a:defRPr>
            </a:pPr>
            <a:endParaRPr>
              <a:solidFill>
                <a:srgbClr val="FFCC00"/>
              </a:solidFill>
            </a:endParaRPr>
          </a:p>
          <a:p>
            <a:pPr>
              <a:tabLst>
                <a:tab pos="381000" algn="l"/>
                <a:tab pos="774700" algn="l"/>
                <a:tab pos="1231900" algn="l"/>
                <a:tab pos="1638300" algn="l"/>
              </a:tabLst>
              <a:defRPr sz="1800">
                <a:latin typeface="+mn-lt"/>
                <a:ea typeface="+mn-ea"/>
                <a:cs typeface="+mn-cs"/>
                <a:sym typeface="Arial"/>
              </a:defRPr>
            </a:pPr>
            <a:r>
              <a:t>		w</a:t>
            </a:r>
            <a:r>
              <a:rPr b="1"/>
              <a:t>hich thereby flows, and increasingly blows, rapidly apart!</a:t>
            </a:r>
          </a:p>
          <a:p>
            <a:pPr>
              <a:tabLst>
                <a:tab pos="381000" algn="l"/>
                <a:tab pos="774700" algn="l"/>
                <a:tab pos="1231900" algn="l"/>
                <a:tab pos="1638300" algn="l"/>
              </a:tabLst>
              <a:defRPr sz="1800">
                <a:latin typeface="+mn-lt"/>
                <a:ea typeface="+mn-ea"/>
                <a:cs typeface="+mn-cs"/>
                <a:sym typeface="Arial"/>
              </a:defRPr>
            </a:pPr>
            <a:endParaRPr b="1"/>
          </a:p>
          <a:p>
            <a:pPr>
              <a:tabLst>
                <a:tab pos="381000" algn="l"/>
                <a:tab pos="774700" algn="l"/>
                <a:tab pos="1231900" algn="l"/>
                <a:tab pos="1638300" algn="l"/>
              </a:tabLst>
              <a:defRPr sz="1800">
                <a:latin typeface="+mn-lt"/>
                <a:ea typeface="+mn-ea"/>
                <a:cs typeface="+mn-cs"/>
                <a:sym typeface="Arial"/>
              </a:defRPr>
            </a:pPr>
            <a:r>
              <a:t>But if that fissioning material </a:t>
            </a:r>
            <a:r>
              <a:rPr b="1"/>
              <a:t>spreads too far apart,</a:t>
            </a:r>
            <a:r>
              <a:t> </a:t>
            </a:r>
            <a:r>
              <a:rPr b="1">
                <a:solidFill>
                  <a:srgbClr val="FBC901"/>
                </a:solidFill>
              </a:rPr>
              <a:t>Super Criticality </a:t>
            </a:r>
            <a:r>
              <a:t>is lost</a:t>
            </a:r>
            <a:endParaRPr b="1">
              <a:solidFill>
                <a:srgbClr val="FBC901"/>
              </a:solidFill>
            </a:endParaRPr>
          </a:p>
          <a:p>
            <a:pPr>
              <a:tabLst>
                <a:tab pos="381000" algn="l"/>
                <a:tab pos="774700" algn="l"/>
                <a:tab pos="1231900" algn="l"/>
                <a:tab pos="1638300" algn="l"/>
              </a:tabLst>
              <a:defRPr sz="400">
                <a:latin typeface="+mn-lt"/>
                <a:ea typeface="+mn-ea"/>
                <a:cs typeface="+mn-cs"/>
                <a:sym typeface="Arial"/>
              </a:defRPr>
            </a:pPr>
            <a:endParaRPr b="1">
              <a:solidFill>
                <a:srgbClr val="FBC901"/>
              </a:solidFill>
            </a:endParaRPr>
          </a:p>
          <a:p>
            <a:pPr>
              <a:tabLst>
                <a:tab pos="381000" algn="l"/>
                <a:tab pos="774700" algn="l"/>
                <a:tab pos="1231900" algn="l"/>
                <a:tab pos="1638300" algn="l"/>
              </a:tabLst>
              <a:defRPr sz="1800">
                <a:latin typeface="+mn-lt"/>
                <a:ea typeface="+mn-ea"/>
                <a:cs typeface="+mn-cs"/>
                <a:sym typeface="Arial"/>
              </a:defRPr>
            </a:pPr>
            <a:r>
              <a:t>	Reverting to one of the preceding too dilute and/or too spread out configurations</a:t>
            </a:r>
          </a:p>
          <a:p>
            <a:pPr>
              <a:tabLst>
                <a:tab pos="381000" algn="l"/>
                <a:tab pos="774700" algn="l"/>
                <a:tab pos="1231900" algn="l"/>
                <a:tab pos="1638300" algn="l"/>
              </a:tabLst>
              <a:defRPr sz="400">
                <a:latin typeface="+mn-lt"/>
                <a:ea typeface="+mn-ea"/>
                <a:cs typeface="+mn-cs"/>
                <a:sym typeface="Arial"/>
              </a:defRPr>
            </a:pPr>
            <a:endParaRPr/>
          </a:p>
          <a:p>
            <a:pPr>
              <a:tabLst>
                <a:tab pos="381000" algn="l"/>
                <a:tab pos="774700" algn="l"/>
                <a:tab pos="1231900" algn="l"/>
                <a:tab pos="1638300" algn="l"/>
              </a:tabLst>
              <a:defRPr sz="1800">
                <a:latin typeface="+mn-lt"/>
                <a:ea typeface="+mn-ea"/>
                <a:cs typeface="+mn-cs"/>
                <a:sym typeface="Arial"/>
              </a:defRPr>
            </a:pPr>
            <a:r>
              <a:t>		in which the probability of propagating a fission chain reaction falls below 1</a:t>
            </a:r>
          </a:p>
          <a:p>
            <a:pPr algn="ctr">
              <a:tabLst>
                <a:tab pos="381000" algn="l"/>
                <a:tab pos="774700" algn="l"/>
                <a:tab pos="1231900" algn="l"/>
                <a:tab pos="1638300" algn="l"/>
              </a:tabLst>
              <a:defRPr sz="1800">
                <a:solidFill>
                  <a:srgbClr val="FFCC00"/>
                </a:solidFill>
                <a:latin typeface="+mn-lt"/>
                <a:ea typeface="+mn-ea"/>
                <a:cs typeface="+mn-cs"/>
                <a:sym typeface="Arial"/>
              </a:defRPr>
            </a:pPr>
            <a:endParaRPr/>
          </a:p>
          <a:p>
            <a:pPr algn="ctr">
              <a:tabLst>
                <a:tab pos="381000" algn="l"/>
                <a:tab pos="774700" algn="l"/>
                <a:tab pos="1231900" algn="l"/>
                <a:tab pos="1638300" algn="l"/>
              </a:tabLst>
              <a:defRPr sz="1800">
                <a:latin typeface="+mn-lt"/>
                <a:ea typeface="+mn-ea"/>
                <a:cs typeface="+mn-cs"/>
                <a:sym typeface="Arial"/>
              </a:defRPr>
            </a:pPr>
            <a:r>
              <a:t>A situation scientists gave the very descriptive name of nuclear </a:t>
            </a:r>
            <a:r>
              <a:rPr b="1">
                <a:solidFill>
                  <a:srgbClr val="FBC901"/>
                </a:solidFill>
              </a:rPr>
              <a:t>FIZZLE</a:t>
            </a:r>
            <a:r>
              <a:rPr>
                <a:solidFill>
                  <a:srgbClr val="FFCC00"/>
                </a:solidFill>
              </a:rP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92" name="Rectangle 2"/>
          <p:cNvSpPr txBox="1">
            <a:spLocks noGrp="1"/>
          </p:cNvSpPr>
          <p:nvPr>
            <p:ph type="title"/>
          </p:nvPr>
        </p:nvSpPr>
        <p:spPr>
          <a:xfrm>
            <a:off x="-1" y="48359"/>
            <a:ext cx="9144001" cy="533401"/>
          </a:xfrm>
          <a:prstGeom prst="rect">
            <a:avLst/>
          </a:prstGeom>
        </p:spPr>
        <p:txBody>
          <a:bodyPr/>
          <a:lstStyle>
            <a:lvl1pPr>
              <a:defRPr sz="2000"/>
            </a:lvl1pPr>
          </a:lstStyle>
          <a:p>
            <a:r>
              <a:t>But isn't "fizzle" just a euphemism for "a slow explosion"</a:t>
            </a:r>
          </a:p>
        </p:txBody>
      </p:sp>
      <p:sp>
        <p:nvSpPr>
          <p:cNvPr id="693" name="Rectangle 3"/>
          <p:cNvSpPr txBox="1">
            <a:spLocks noGrp="1"/>
          </p:cNvSpPr>
          <p:nvPr>
            <p:ph type="body" idx="1"/>
          </p:nvPr>
        </p:nvSpPr>
        <p:spPr>
          <a:xfrm>
            <a:off x="164793" y="784349"/>
            <a:ext cx="8814414" cy="5791201"/>
          </a:xfrm>
          <a:prstGeom prst="rect">
            <a:avLst/>
          </a:prstGeom>
        </p:spPr>
        <p:txBody>
          <a:bodyPr/>
          <a:lstStyle/>
          <a:p>
            <a:pPr algn="ctr">
              <a:tabLst>
                <a:tab pos="444500" algn="l"/>
                <a:tab pos="901700" algn="l"/>
              </a:tabLst>
              <a:defRPr sz="1800" b="1">
                <a:solidFill>
                  <a:srgbClr val="FBC901"/>
                </a:solidFill>
                <a:latin typeface="+mn-lt"/>
                <a:ea typeface="+mn-ea"/>
                <a:cs typeface="+mn-cs"/>
                <a:sym typeface="Arial"/>
              </a:defRPr>
            </a:pPr>
            <a:r>
              <a:t>NO! - Not in an all important way:</a:t>
            </a:r>
          </a:p>
          <a:p>
            <a:pPr algn="ctr">
              <a:tabLst>
                <a:tab pos="444500" algn="l"/>
                <a:tab pos="901700" algn="l"/>
              </a:tabLst>
              <a:defRPr sz="1800" b="1">
                <a:solidFill>
                  <a:srgbClr val="FBC901"/>
                </a:solidFill>
                <a:latin typeface="+mn-lt"/>
                <a:ea typeface="+mn-ea"/>
                <a:cs typeface="+mn-cs"/>
                <a:sym typeface="Arial"/>
              </a:defRPr>
            </a:pPr>
            <a:r>
              <a:t>A nuclear fizzle releases immensely less energy than a nuclear explosion</a:t>
            </a:r>
          </a:p>
          <a:p>
            <a:pPr algn="ctr">
              <a:tabLst>
                <a:tab pos="444500" algn="l"/>
                <a:tab pos="901700" algn="l"/>
              </a:tabLst>
              <a:defRPr sz="1800">
                <a:latin typeface="+mn-lt"/>
                <a:ea typeface="+mn-ea"/>
                <a:cs typeface="+mn-cs"/>
                <a:sym typeface="Arial"/>
              </a:defRPr>
            </a:pPr>
            <a:endParaRPr/>
          </a:p>
          <a:p>
            <a:pPr algn="ctr">
              <a:tabLst>
                <a:tab pos="444500" algn="l"/>
                <a:tab pos="901700" algn="l"/>
              </a:tabLst>
              <a:defRPr sz="1800">
                <a:latin typeface="+mn-lt"/>
                <a:ea typeface="+mn-ea"/>
                <a:cs typeface="+mn-cs"/>
                <a:sym typeface="Arial"/>
              </a:defRPr>
            </a:pPr>
            <a:r>
              <a:t>Because:</a:t>
            </a:r>
          </a:p>
          <a:p>
            <a:pPr>
              <a:tabLst>
                <a:tab pos="444500" algn="l"/>
                <a:tab pos="901700" algn="l"/>
              </a:tabLst>
              <a:defRPr sz="1100">
                <a:latin typeface="+mn-lt"/>
                <a:ea typeface="+mn-ea"/>
                <a:cs typeface="+mn-cs"/>
                <a:sym typeface="Arial"/>
              </a:defRPr>
            </a:pPr>
            <a:endParaRPr/>
          </a:p>
          <a:p>
            <a:pPr>
              <a:tabLst>
                <a:tab pos="444500" algn="l"/>
                <a:tab pos="901700" algn="l"/>
              </a:tabLst>
              <a:defRPr sz="1800">
                <a:latin typeface="+mn-lt"/>
                <a:ea typeface="+mn-ea"/>
                <a:cs typeface="+mn-cs"/>
                <a:sym typeface="Arial"/>
              </a:defRPr>
            </a:pPr>
            <a:r>
              <a:t>A fizzle's slow </a:t>
            </a:r>
            <a:r>
              <a:rPr b="1"/>
              <a:t>early</a:t>
            </a:r>
            <a:r>
              <a:t> energy release, which IS due to nuclear fission, </a:t>
            </a:r>
          </a:p>
          <a:p>
            <a:pPr>
              <a:tabLst>
                <a:tab pos="444500" algn="l"/>
                <a:tab pos="901700" algn="l"/>
              </a:tabLst>
              <a:defRPr sz="600">
                <a:latin typeface="+mn-lt"/>
                <a:ea typeface="+mn-ea"/>
                <a:cs typeface="+mn-cs"/>
                <a:sym typeface="Arial"/>
              </a:defRPr>
            </a:pPr>
            <a:endParaRPr/>
          </a:p>
          <a:p>
            <a:pPr>
              <a:tabLst>
                <a:tab pos="444500" algn="l"/>
                <a:tab pos="901700" algn="l"/>
              </a:tabLst>
              <a:defRPr sz="1800">
                <a:latin typeface="+mn-lt"/>
                <a:ea typeface="+mn-ea"/>
                <a:cs typeface="+mn-cs"/>
                <a:sym typeface="Arial"/>
              </a:defRPr>
            </a:pPr>
            <a:r>
              <a:t>	drives away (via melting and vaporization) the remaining nuclear fuel </a:t>
            </a:r>
          </a:p>
          <a:p>
            <a:pPr>
              <a:tabLst>
                <a:tab pos="444500" algn="l"/>
                <a:tab pos="901700" algn="l"/>
              </a:tabLst>
              <a:defRPr sz="1400">
                <a:latin typeface="+mn-lt"/>
                <a:ea typeface="+mn-ea"/>
                <a:cs typeface="+mn-cs"/>
                <a:sym typeface="Arial"/>
              </a:defRPr>
            </a:pPr>
            <a:endParaRPr/>
          </a:p>
          <a:p>
            <a:pPr>
              <a:tabLst>
                <a:tab pos="444500" algn="l"/>
                <a:tab pos="901700" algn="l"/>
              </a:tabLst>
              <a:defRPr sz="1800">
                <a:latin typeface="+mn-lt"/>
                <a:ea typeface="+mn-ea"/>
                <a:cs typeface="+mn-cs"/>
                <a:sym typeface="Arial"/>
              </a:defRPr>
            </a:pPr>
            <a:r>
              <a:t>Which, spread out, is no longer of Super Critical Mass / Super Critical configuration </a:t>
            </a:r>
          </a:p>
          <a:p>
            <a:pPr>
              <a:tabLst>
                <a:tab pos="444500" algn="l"/>
                <a:tab pos="901700" algn="l"/>
              </a:tabLst>
              <a:defRPr sz="600">
                <a:latin typeface="+mn-lt"/>
                <a:ea typeface="+mn-ea"/>
                <a:cs typeface="+mn-cs"/>
                <a:sym typeface="Arial"/>
              </a:defRPr>
            </a:pPr>
            <a:endParaRPr/>
          </a:p>
          <a:p>
            <a:pPr>
              <a:tabLst>
                <a:tab pos="444500" algn="l"/>
                <a:tab pos="901700" algn="l"/>
              </a:tabLst>
              <a:defRPr sz="1800">
                <a:latin typeface="+mn-lt"/>
                <a:ea typeface="+mn-ea"/>
                <a:cs typeface="+mn-cs"/>
                <a:sym typeface="Arial"/>
              </a:defRPr>
            </a:pPr>
            <a:r>
              <a:t>	and not only does the chain reaction cease growing</a:t>
            </a:r>
          </a:p>
          <a:p>
            <a:pPr>
              <a:tabLst>
                <a:tab pos="444500" algn="l"/>
                <a:tab pos="901700" algn="l"/>
              </a:tabLst>
              <a:defRPr sz="400">
                <a:latin typeface="+mn-lt"/>
                <a:ea typeface="+mn-ea"/>
                <a:cs typeface="+mn-cs"/>
                <a:sym typeface="Arial"/>
              </a:defRPr>
            </a:pPr>
            <a:endParaRPr/>
          </a:p>
          <a:p>
            <a:pPr>
              <a:tabLst>
                <a:tab pos="444500" algn="l"/>
                <a:tab pos="901700" algn="l"/>
              </a:tabLst>
              <a:defRPr sz="1800">
                <a:latin typeface="+mn-lt"/>
                <a:ea typeface="+mn-ea"/>
                <a:cs typeface="+mn-cs"/>
                <a:sym typeface="Arial"/>
              </a:defRPr>
            </a:pPr>
            <a:r>
              <a:t>		but in much of the fuel the chain reaction is not even be sustained</a:t>
            </a:r>
          </a:p>
          <a:p>
            <a:pPr>
              <a:tabLst>
                <a:tab pos="444500" algn="l"/>
                <a:tab pos="901700" algn="l"/>
              </a:tabLst>
              <a:defRPr sz="1400">
                <a:latin typeface="+mn-lt"/>
                <a:ea typeface="+mn-ea"/>
                <a:cs typeface="+mn-cs"/>
                <a:sym typeface="Arial"/>
              </a:defRPr>
            </a:pPr>
            <a:endParaRPr/>
          </a:p>
          <a:p>
            <a:pPr>
              <a:tabLst>
                <a:tab pos="444500" algn="l"/>
                <a:tab pos="901700" algn="l"/>
              </a:tabLst>
              <a:defRPr sz="1800">
                <a:latin typeface="+mn-lt"/>
                <a:ea typeface="+mn-ea"/>
                <a:cs typeface="+mn-cs"/>
                <a:sym typeface="Arial"/>
              </a:defRPr>
            </a:pPr>
            <a:r>
              <a:t>In which case only a tiny fraction of the available fissionable material ever fissions</a:t>
            </a:r>
          </a:p>
          <a:p>
            <a:pPr>
              <a:tabLst>
                <a:tab pos="444500" algn="l"/>
                <a:tab pos="901700" algn="l"/>
              </a:tabLst>
              <a:defRPr sz="700">
                <a:latin typeface="+mn-lt"/>
                <a:ea typeface="+mn-ea"/>
                <a:cs typeface="+mn-cs"/>
                <a:sym typeface="Arial"/>
              </a:defRPr>
            </a:pPr>
            <a:endParaRPr/>
          </a:p>
          <a:p>
            <a:pPr>
              <a:tabLst>
                <a:tab pos="444500" algn="l"/>
                <a:tab pos="901700" algn="l"/>
              </a:tabLst>
              <a:defRPr sz="1800">
                <a:latin typeface="+mn-lt"/>
                <a:ea typeface="+mn-ea"/>
                <a:cs typeface="+mn-cs"/>
                <a:sym typeface="Arial"/>
              </a:defRPr>
            </a:pPr>
            <a:r>
              <a:t>	So a fizzle produces a much, much smaller net energy &amp; radiation release</a:t>
            </a:r>
          </a:p>
          <a:p>
            <a:pPr>
              <a:tabLst>
                <a:tab pos="444500" algn="l"/>
                <a:tab pos="901700" algn="l"/>
              </a:tabLst>
              <a:defRPr sz="900">
                <a:latin typeface="+mn-lt"/>
                <a:ea typeface="+mn-ea"/>
                <a:cs typeface="+mn-cs"/>
                <a:sym typeface="Arial"/>
              </a:defRPr>
            </a:pPr>
            <a:endParaRPr/>
          </a:p>
          <a:p>
            <a:pPr algn="ctr">
              <a:tabLst>
                <a:tab pos="444500" algn="l"/>
                <a:tab pos="901700" algn="l"/>
              </a:tabLst>
              <a:defRPr sz="1800">
                <a:latin typeface="+mn-lt"/>
                <a:ea typeface="+mn-ea"/>
                <a:cs typeface="+mn-cs"/>
                <a:sym typeface="Arial"/>
              </a:defRPr>
            </a:pPr>
            <a:r>
              <a:rPr>
                <a:solidFill>
                  <a:srgbClr val="FBC901"/>
                </a:solidFill>
              </a:rPr>
              <a:t>Which can be so weak that it ends up being more "meltdown" than explosion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Rectangle 2"/>
          <p:cNvSpPr txBox="1">
            <a:spLocks noGrp="1"/>
          </p:cNvSpPr>
          <p:nvPr>
            <p:ph type="title"/>
          </p:nvPr>
        </p:nvSpPr>
        <p:spPr>
          <a:xfrm>
            <a:off x="-1" y="57029"/>
            <a:ext cx="9144001" cy="533401"/>
          </a:xfrm>
          <a:prstGeom prst="rect">
            <a:avLst/>
          </a:prstGeom>
        </p:spPr>
        <p:txBody>
          <a:bodyPr/>
          <a:lstStyle/>
          <a:p>
            <a:pPr>
              <a:defRPr sz="1900"/>
            </a:pPr>
            <a:r>
              <a:t>The Prompt in </a:t>
            </a:r>
            <a:r>
              <a:rPr b="1">
                <a:solidFill>
                  <a:srgbClr val="FBC901"/>
                </a:solidFill>
              </a:rPr>
              <a:t>Prompt Super Critical Mass</a:t>
            </a:r>
            <a:r>
              <a:t> alludes to fizzle-beating speed</a:t>
            </a:r>
          </a:p>
        </p:txBody>
      </p:sp>
      <p:sp>
        <p:nvSpPr>
          <p:cNvPr id="696" name="Rectangle 3"/>
          <p:cNvSpPr txBox="1">
            <a:spLocks noGrp="1"/>
          </p:cNvSpPr>
          <p:nvPr>
            <p:ph type="body" sz="half" idx="1"/>
          </p:nvPr>
        </p:nvSpPr>
        <p:spPr>
          <a:xfrm>
            <a:off x="164793" y="710573"/>
            <a:ext cx="8814414" cy="1868460"/>
          </a:xfrm>
          <a:prstGeom prst="rect">
            <a:avLst/>
          </a:prstGeom>
        </p:spPr>
        <p:txBody>
          <a:bodyPr/>
          <a:lstStyle/>
          <a:p>
            <a:pPr>
              <a:tabLst>
                <a:tab pos="469900" algn="l"/>
                <a:tab pos="901700" algn="l"/>
                <a:tab pos="1320800" algn="l"/>
              </a:tabLst>
              <a:defRPr sz="1800">
                <a:latin typeface="+mn-lt"/>
                <a:ea typeface="+mn-ea"/>
                <a:cs typeface="+mn-cs"/>
                <a:sym typeface="Arial"/>
              </a:defRPr>
            </a:pPr>
            <a:r>
              <a:t>According to Wikipedia's "Critical Mass" webpage data: </a:t>
            </a:r>
            <a:r>
              <a:rPr baseline="31999"/>
              <a:t>1</a:t>
            </a:r>
          </a:p>
          <a:p>
            <a:pPr>
              <a:tabLst>
                <a:tab pos="469900" algn="l"/>
                <a:tab pos="901700" algn="l"/>
                <a:tab pos="1320800" algn="l"/>
              </a:tabLst>
              <a:defRPr sz="400">
                <a:latin typeface="+mn-lt"/>
                <a:ea typeface="+mn-ea"/>
                <a:cs typeface="+mn-cs"/>
                <a:sym typeface="Arial"/>
              </a:defRPr>
            </a:pPr>
            <a:endParaRPr baseline="31999"/>
          </a:p>
          <a:p>
            <a:pPr>
              <a:tabLst>
                <a:tab pos="469900" algn="l"/>
                <a:tab pos="901700" algn="l"/>
                <a:tab pos="1320800" algn="l"/>
              </a:tabLst>
              <a:defRPr sz="1800">
                <a:latin typeface="+mn-lt"/>
                <a:ea typeface="+mn-ea"/>
                <a:cs typeface="+mn-cs"/>
                <a:sym typeface="Arial"/>
              </a:defRPr>
            </a:pPr>
            <a:r>
              <a:t>	To fission ~ all of a nuclear bomb's fuel requires at least 80 chain reaction cycles</a:t>
            </a:r>
          </a:p>
          <a:p>
            <a:pPr>
              <a:tabLst>
                <a:tab pos="469900" algn="l"/>
                <a:tab pos="901700" algn="l"/>
                <a:tab pos="1320800" algn="l"/>
              </a:tabLst>
              <a:defRPr sz="400">
                <a:latin typeface="+mn-lt"/>
                <a:ea typeface="+mn-ea"/>
                <a:cs typeface="+mn-cs"/>
                <a:sym typeface="Arial"/>
              </a:defRPr>
            </a:pPr>
            <a:endParaRPr/>
          </a:p>
          <a:p>
            <a:pPr>
              <a:tabLst>
                <a:tab pos="469900" algn="l"/>
                <a:tab pos="901700" algn="l"/>
                <a:tab pos="1320800" algn="l"/>
              </a:tabLst>
              <a:defRPr sz="1800">
                <a:latin typeface="+mn-lt"/>
                <a:ea typeface="+mn-ea"/>
                <a:cs typeface="+mn-cs"/>
                <a:sym typeface="Arial"/>
              </a:defRPr>
            </a:pPr>
            <a:r>
              <a:t>		which must be completed within the ~ </a:t>
            </a:r>
            <a:r>
              <a:rPr b="1">
                <a:solidFill>
                  <a:srgbClr val="FBC901"/>
                </a:solidFill>
              </a:rPr>
              <a:t>1 microsecond</a:t>
            </a:r>
            <a:r>
              <a:t> before that </a:t>
            </a:r>
          </a:p>
          <a:p>
            <a:pPr>
              <a:tabLst>
                <a:tab pos="469900" algn="l"/>
                <a:tab pos="901700" algn="l"/>
                <a:tab pos="1320800" algn="l"/>
              </a:tabLst>
              <a:defRPr sz="400">
                <a:latin typeface="+mn-lt"/>
                <a:ea typeface="+mn-ea"/>
                <a:cs typeface="+mn-cs"/>
                <a:sym typeface="Arial"/>
              </a:defRPr>
            </a:pPr>
            <a:endParaRPr/>
          </a:p>
          <a:p>
            <a:pPr>
              <a:tabLst>
                <a:tab pos="469900" algn="l"/>
                <a:tab pos="901700" algn="l"/>
                <a:tab pos="1320800" algn="l"/>
              </a:tabLst>
              <a:defRPr sz="1800">
                <a:latin typeface="+mn-lt"/>
                <a:ea typeface="+mn-ea"/>
                <a:cs typeface="+mn-cs"/>
                <a:sym typeface="Arial"/>
              </a:defRPr>
            </a:pPr>
            <a:r>
              <a:t>			fuel is thrown so far apart that the chain reaction is largely extinguished </a:t>
            </a:r>
          </a:p>
        </p:txBody>
      </p:sp>
      <p:sp>
        <p:nvSpPr>
          <p:cNvPr id="697" name="Rectangle 3"/>
          <p:cNvSpPr txBox="1"/>
          <p:nvPr/>
        </p:nvSpPr>
        <p:spPr>
          <a:xfrm>
            <a:off x="97263" y="2679432"/>
            <a:ext cx="9041153" cy="36773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But, from above, </a:t>
            </a:r>
            <a:r>
              <a:rPr baseline="31999"/>
              <a:t>235</a:t>
            </a:r>
            <a:r>
              <a:t>U fissions into all sorts of things over</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sub-microsecond to 1000's of second time scales</a:t>
            </a:r>
          </a:p>
          <a:p>
            <a:pPr>
              <a:spcBef>
                <a:spcPts val="400"/>
              </a:spcBef>
              <a:tabLst>
                <a:tab pos="469900" algn="l"/>
                <a:tab pos="901700" algn="l"/>
                <a:tab pos="13208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Bombs</a:t>
            </a:r>
            <a:r>
              <a:t> need a fizzle-avoiding design &amp; fuel producing</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Prompt</a:t>
            </a:r>
            <a:r>
              <a:t> (submicrosecond) </a:t>
            </a:r>
            <a:r>
              <a:rPr b="1">
                <a:solidFill>
                  <a:srgbClr val="FBC901"/>
                </a:solidFill>
              </a:rPr>
              <a:t>Super Critical Mass</a:t>
            </a:r>
          </a:p>
          <a:p>
            <a:pPr lvl="1" indent="640896">
              <a:spcBef>
                <a:spcPts val="400"/>
              </a:spcBef>
              <a:tabLst>
                <a:tab pos="469900" algn="l"/>
                <a:tab pos="901700" algn="l"/>
                <a:tab pos="13208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Reactors</a:t>
            </a:r>
            <a:r>
              <a:t> instead target a stable chain reaction rate</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which requires a slightly </a:t>
            </a:r>
            <a:r>
              <a:rPr b="1">
                <a:solidFill>
                  <a:srgbClr val="FBC901"/>
                </a:solidFill>
              </a:rPr>
              <a:t>Super Critical Mass </a:t>
            </a:r>
            <a:r>
              <a:t>of fuel</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but stays well below </a:t>
            </a:r>
            <a:r>
              <a:rPr b="1"/>
              <a:t>Prompt Super Critical Mass</a:t>
            </a:r>
            <a:r>
              <a:t> thereby slowing any </a:t>
            </a:r>
          </a:p>
          <a:p>
            <a:pPr>
              <a:spcBef>
                <a:spcPts val="400"/>
              </a:spcBef>
              <a:tabLst>
                <a:tab pos="469900" algn="l"/>
                <a:tab pos="901700" algn="l"/>
                <a:tab pos="13208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01700" algn="l"/>
                <a:tab pos="1320800" algn="l"/>
              </a:tabLst>
              <a:defRPr b="0">
                <a:solidFill>
                  <a:srgbClr val="FFFFFF"/>
                </a:solidFill>
                <a:effectLst>
                  <a:outerShdw blurRad="38100" dist="38100" dir="2700000" rotWithShape="0">
                    <a:srgbClr val="000000"/>
                  </a:outerShdw>
                </a:effectLst>
                <a:latin typeface="+mn-lt"/>
                <a:ea typeface="+mn-ea"/>
                <a:cs typeface="+mn-cs"/>
                <a:sym typeface="Arial"/>
              </a:defRPr>
            </a:pPr>
            <a:r>
              <a:t>			chain reaction rate variation to correctable second to minute timescales </a:t>
            </a:r>
          </a:p>
        </p:txBody>
      </p:sp>
      <p:grpSp>
        <p:nvGrpSpPr>
          <p:cNvPr id="718" name="Group"/>
          <p:cNvGrpSpPr/>
          <p:nvPr/>
        </p:nvGrpSpPr>
        <p:grpSpPr>
          <a:xfrm>
            <a:off x="6411030" y="2699175"/>
            <a:ext cx="2617081" cy="2441099"/>
            <a:chOff x="0" y="0"/>
            <a:chExt cx="2617080" cy="2441097"/>
          </a:xfrm>
        </p:grpSpPr>
        <p:pic>
          <p:nvPicPr>
            <p:cNvPr id="698" name="Picture 5" descr="Picture 5"/>
            <p:cNvPicPr>
              <a:picLocks noChangeAspect="1"/>
            </p:cNvPicPr>
            <p:nvPr/>
          </p:nvPicPr>
          <p:blipFill>
            <a:blip r:embed="rId2"/>
            <a:stretch>
              <a:fillRect/>
            </a:stretch>
          </p:blipFill>
          <p:spPr>
            <a:xfrm>
              <a:off x="0" y="0"/>
              <a:ext cx="2617081" cy="2441098"/>
            </a:xfrm>
            <a:prstGeom prst="rect">
              <a:avLst/>
            </a:prstGeom>
            <a:ln w="12700" cap="flat">
              <a:noFill/>
              <a:miter lim="400000"/>
            </a:ln>
            <a:effectLst/>
          </p:spPr>
        </p:pic>
        <p:sp>
          <p:nvSpPr>
            <p:cNvPr id="699" name="Oval 6"/>
            <p:cNvSpPr/>
            <p:nvPr/>
          </p:nvSpPr>
          <p:spPr>
            <a:xfrm>
              <a:off x="2724" y="982685"/>
              <a:ext cx="82451" cy="81326"/>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00" name="Oval 8"/>
            <p:cNvSpPr/>
            <p:nvPr/>
          </p:nvSpPr>
          <p:spPr>
            <a:xfrm>
              <a:off x="2414390" y="897971"/>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707" name="Group 16"/>
            <p:cNvGrpSpPr/>
            <p:nvPr/>
          </p:nvGrpSpPr>
          <p:grpSpPr>
            <a:xfrm>
              <a:off x="26772" y="37274"/>
              <a:ext cx="948177" cy="569281"/>
              <a:chOff x="0" y="0"/>
              <a:chExt cx="948176" cy="569279"/>
            </a:xfrm>
          </p:grpSpPr>
          <p:sp>
            <p:nvSpPr>
              <p:cNvPr id="701" name="Rectangle 11"/>
              <p:cNvSpPr/>
              <p:nvPr/>
            </p:nvSpPr>
            <p:spPr>
              <a:xfrm>
                <a:off x="-1" y="-1"/>
                <a:ext cx="948178" cy="56928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702" name="Picture 10" descr="Picture 10"/>
              <p:cNvPicPr>
                <a:picLocks noChangeAspect="1"/>
              </p:cNvPicPr>
              <p:nvPr/>
            </p:nvPicPr>
            <p:blipFill>
              <a:blip r:embed="rId2"/>
              <a:srcRect l="2609" t="5517" r="73043" b="75862"/>
              <a:stretch>
                <a:fillRect/>
              </a:stretch>
            </p:blipFill>
            <p:spPr>
              <a:xfrm>
                <a:off x="217056" y="40662"/>
                <a:ext cx="689896" cy="492164"/>
              </a:xfrm>
              <a:prstGeom prst="rect">
                <a:avLst/>
              </a:prstGeom>
              <a:ln w="12700" cap="flat">
                <a:noFill/>
                <a:miter lim="400000"/>
              </a:ln>
              <a:effectLst/>
            </p:spPr>
          </p:pic>
          <p:grpSp>
            <p:nvGrpSpPr>
              <p:cNvPr id="705" name="Group 15"/>
              <p:cNvGrpSpPr/>
              <p:nvPr/>
            </p:nvGrpSpPr>
            <p:grpSpPr>
              <a:xfrm>
                <a:off x="13741" y="41002"/>
                <a:ext cx="172470" cy="91153"/>
                <a:chOff x="0" y="0"/>
                <a:chExt cx="172468" cy="91151"/>
              </a:xfrm>
            </p:grpSpPr>
            <p:pic>
              <p:nvPicPr>
                <p:cNvPr id="703" name="Picture 12" descr="Picture 12"/>
                <p:cNvPicPr>
                  <a:picLocks noChangeAspect="1"/>
                </p:cNvPicPr>
                <p:nvPr/>
              </p:nvPicPr>
              <p:blipFill>
                <a:blip r:embed="rId2"/>
                <a:srcRect l="2609" t="5516" r="91304" b="91034"/>
                <a:stretch>
                  <a:fillRect/>
                </a:stretch>
              </p:blipFill>
              <p:spPr>
                <a:xfrm>
                  <a:off x="0" y="0"/>
                  <a:ext cx="172469" cy="91152"/>
                </a:xfrm>
                <a:prstGeom prst="rect">
                  <a:avLst/>
                </a:prstGeom>
                <a:ln w="12700" cap="flat">
                  <a:noFill/>
                  <a:miter lim="400000"/>
                </a:ln>
                <a:effectLst/>
              </p:spPr>
            </p:pic>
            <p:sp>
              <p:nvSpPr>
                <p:cNvPr id="704" name="Oval 13"/>
                <p:cNvSpPr/>
                <p:nvPr/>
              </p:nvSpPr>
              <p:spPr>
                <a:xfrm>
                  <a:off x="2810" y="6"/>
                  <a:ext cx="82450"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706" name="Oval 14"/>
              <p:cNvSpPr/>
              <p:nvPr/>
            </p:nvSpPr>
            <p:spPr>
              <a:xfrm>
                <a:off x="219866" y="40662"/>
                <a:ext cx="82451" cy="81327"/>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708" name="Oval 17"/>
            <p:cNvSpPr/>
            <p:nvPr/>
          </p:nvSpPr>
          <p:spPr>
            <a:xfrm>
              <a:off x="1421553" y="987203"/>
              <a:ext cx="82451" cy="81326"/>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09" name="Oval 21"/>
            <p:cNvSpPr/>
            <p:nvPr/>
          </p:nvSpPr>
          <p:spPr>
            <a:xfrm>
              <a:off x="2448744" y="979297"/>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0" name="Oval 22"/>
            <p:cNvSpPr/>
            <p:nvPr/>
          </p:nvSpPr>
          <p:spPr>
            <a:xfrm>
              <a:off x="2390342" y="1040291"/>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1" name="Oval 23"/>
            <p:cNvSpPr/>
            <p:nvPr/>
          </p:nvSpPr>
          <p:spPr>
            <a:xfrm>
              <a:off x="1462778" y="769205"/>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2" name="Oval 26"/>
            <p:cNvSpPr/>
            <p:nvPr/>
          </p:nvSpPr>
          <p:spPr>
            <a:xfrm>
              <a:off x="974948" y="904748"/>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3" name="Oval 27"/>
            <p:cNvSpPr/>
            <p:nvPr/>
          </p:nvSpPr>
          <p:spPr>
            <a:xfrm>
              <a:off x="1009303" y="986074"/>
              <a:ext cx="82450"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4" name="Oval 28"/>
            <p:cNvSpPr/>
            <p:nvPr/>
          </p:nvSpPr>
          <p:spPr>
            <a:xfrm>
              <a:off x="950900" y="1047068"/>
              <a:ext cx="82451" cy="81326"/>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5" name="Oval 29"/>
            <p:cNvSpPr/>
            <p:nvPr/>
          </p:nvSpPr>
          <p:spPr>
            <a:xfrm>
              <a:off x="1239476" y="1368982"/>
              <a:ext cx="82451" cy="81327"/>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16" name="Straight Arrow Connector 31"/>
            <p:cNvSpPr/>
            <p:nvPr/>
          </p:nvSpPr>
          <p:spPr>
            <a:xfrm>
              <a:off x="1187945" y="1025889"/>
              <a:ext cx="123675" cy="848"/>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717" name="Straight Arrow Connector 33"/>
            <p:cNvSpPr/>
            <p:nvPr/>
          </p:nvSpPr>
          <p:spPr>
            <a:xfrm>
              <a:off x="1294443" y="1029278"/>
              <a:ext cx="123675" cy="848"/>
            </a:xfrm>
            <a:prstGeom prst="line">
              <a:avLst/>
            </a:prstGeom>
            <a:noFill/>
            <a:ln w="38100" cap="flat">
              <a:solidFill>
                <a:schemeClr val="accent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719" name="Rectangle 5"/>
          <p:cNvSpPr txBox="1"/>
          <p:nvPr/>
        </p:nvSpPr>
        <p:spPr>
          <a:xfrm>
            <a:off x="304800" y="6535250"/>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https://en.wikipedia.org/wiki/Critical_mass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2"/>
          <p:cNvSpPr txBox="1">
            <a:spLocks noGrp="1"/>
          </p:cNvSpPr>
          <p:nvPr>
            <p:ph type="title"/>
          </p:nvPr>
        </p:nvSpPr>
        <p:spPr>
          <a:xfrm>
            <a:off x="304800" y="76200"/>
            <a:ext cx="8534400" cy="745162"/>
          </a:xfrm>
          <a:prstGeom prst="rect">
            <a:avLst/>
          </a:prstGeom>
        </p:spPr>
        <p:txBody>
          <a:bodyPr/>
          <a:lstStyle>
            <a:lvl1pPr>
              <a:defRPr sz="2000"/>
            </a:lvl1pPr>
          </a:lstStyle>
          <a:p>
            <a:r>
              <a:t>And I may have a stronger personal reason to be uneasy than you:</a:t>
            </a:r>
          </a:p>
        </p:txBody>
      </p:sp>
      <p:sp>
        <p:nvSpPr>
          <p:cNvPr id="121" name="Rectangle 3"/>
          <p:cNvSpPr txBox="1">
            <a:spLocks noGrp="1"/>
          </p:cNvSpPr>
          <p:nvPr>
            <p:ph type="body" idx="1"/>
          </p:nvPr>
        </p:nvSpPr>
        <p:spPr>
          <a:xfrm>
            <a:off x="190500" y="979480"/>
            <a:ext cx="8763000" cy="5334001"/>
          </a:xfrm>
          <a:prstGeom prst="rect">
            <a:avLst/>
          </a:prstGeom>
        </p:spPr>
        <p:txBody>
          <a:bodyPr/>
          <a:lstStyle/>
          <a:p>
            <a:pPr>
              <a:defRPr sz="1600">
                <a:latin typeface="+mn-lt"/>
                <a:ea typeface="+mn-ea"/>
                <a:cs typeface="+mn-cs"/>
                <a:sym typeface="Arial"/>
              </a:defRPr>
            </a:pPr>
            <a:r>
              <a:rPr dirty="0"/>
              <a:t>Early in my marriage, when my wife and I were hoping for a first child</a:t>
            </a:r>
          </a:p>
          <a:p>
            <a:pPr>
              <a:defRPr sz="500">
                <a:latin typeface="+mn-lt"/>
                <a:ea typeface="+mn-ea"/>
                <a:cs typeface="+mn-cs"/>
                <a:sym typeface="Arial"/>
              </a:defRPr>
            </a:pPr>
            <a:endParaRPr dirty="0"/>
          </a:p>
          <a:p>
            <a:pPr algn="ctr">
              <a:defRPr sz="1600" b="1">
                <a:latin typeface="+mn-lt"/>
                <a:ea typeface="+mn-ea"/>
                <a:cs typeface="+mn-cs"/>
                <a:sym typeface="Arial"/>
              </a:defRPr>
            </a:pPr>
            <a:r>
              <a:rPr dirty="0"/>
              <a:t>A nuclear reactor called Three Mile Island blew up</a:t>
            </a:r>
          </a:p>
          <a:p>
            <a:pPr algn="ctr">
              <a:defRPr sz="600" b="1">
                <a:latin typeface="+mn-lt"/>
                <a:ea typeface="+mn-ea"/>
                <a:cs typeface="+mn-cs"/>
                <a:sym typeface="Arial"/>
              </a:defRPr>
            </a:pPr>
            <a:endParaRPr dirty="0"/>
          </a:p>
          <a:p>
            <a:pPr algn="ctr">
              <a:defRPr sz="1600" b="1">
                <a:latin typeface="+mn-lt"/>
                <a:ea typeface="+mn-ea"/>
                <a:cs typeface="+mn-cs"/>
                <a:sym typeface="Arial"/>
              </a:defRPr>
            </a:pPr>
            <a:r>
              <a:rPr dirty="0"/>
              <a:t>125 miles directly upwind from our home</a:t>
            </a:r>
          </a:p>
          <a:p>
            <a:pPr>
              <a:defRPr sz="1400">
                <a:latin typeface="+mn-lt"/>
                <a:ea typeface="+mn-ea"/>
                <a:cs typeface="+mn-cs"/>
                <a:sym typeface="Arial"/>
              </a:defRPr>
            </a:pPr>
            <a:endParaRPr dirty="0"/>
          </a:p>
          <a:p>
            <a:pPr algn="ctr">
              <a:defRPr sz="1600">
                <a:solidFill>
                  <a:srgbClr val="FFCC00"/>
                </a:solidFill>
                <a:latin typeface="+mn-lt"/>
                <a:ea typeface="+mn-ea"/>
                <a:cs typeface="+mn-cs"/>
                <a:sym typeface="Arial"/>
              </a:defRPr>
            </a:pPr>
            <a:r>
              <a:rPr dirty="0"/>
              <a:t>And we had to decide whether to evacuate my possibly pregnant wife</a:t>
            </a:r>
          </a:p>
          <a:p>
            <a:pPr>
              <a:defRPr sz="2500">
                <a:latin typeface="+mn-lt"/>
                <a:ea typeface="+mn-ea"/>
                <a:cs typeface="+mn-cs"/>
                <a:sym typeface="Arial"/>
              </a:defRPr>
            </a:pPr>
            <a:endParaRPr dirty="0"/>
          </a:p>
          <a:p>
            <a:pPr>
              <a:defRPr sz="1600">
                <a:latin typeface="+mn-lt"/>
                <a:ea typeface="+mn-ea"/>
                <a:cs typeface="+mn-cs"/>
                <a:sym typeface="Arial"/>
              </a:defRPr>
            </a:pPr>
            <a:r>
              <a:rPr dirty="0"/>
              <a:t>So yes, I am uneasy about nuclear power, but following the path I've taken you along,</a:t>
            </a:r>
          </a:p>
          <a:p>
            <a:pPr>
              <a:defRPr sz="200">
                <a:latin typeface="+mn-lt"/>
                <a:ea typeface="+mn-ea"/>
                <a:cs typeface="+mn-cs"/>
                <a:sym typeface="Arial"/>
              </a:defRPr>
            </a:pPr>
            <a:endParaRPr dirty="0"/>
          </a:p>
          <a:p>
            <a:pPr marL="0" lvl="1" indent="620485">
              <a:buSzTx/>
              <a:buNone/>
              <a:defRPr sz="1600">
                <a:latin typeface="+mn-lt"/>
                <a:ea typeface="+mn-ea"/>
                <a:cs typeface="+mn-cs"/>
                <a:sym typeface="Arial"/>
              </a:defRPr>
            </a:pPr>
            <a:r>
              <a:rPr dirty="0"/>
              <a:t>I've reluctantly concluded that greener technologies may not be ready</a:t>
            </a:r>
          </a:p>
          <a:p>
            <a:pPr>
              <a:defRPr sz="200">
                <a:latin typeface="+mn-lt"/>
                <a:ea typeface="+mn-ea"/>
                <a:cs typeface="+mn-cs"/>
                <a:sym typeface="Arial"/>
              </a:defRPr>
            </a:pPr>
            <a:endParaRPr dirty="0"/>
          </a:p>
          <a:p>
            <a:pPr>
              <a:defRPr sz="1600">
                <a:latin typeface="+mn-lt"/>
                <a:ea typeface="+mn-ea"/>
                <a:cs typeface="+mn-cs"/>
                <a:sym typeface="Arial"/>
              </a:defRPr>
            </a:pPr>
            <a:r>
              <a:rPr dirty="0"/>
              <a:t>	to have a big enough impact, in a short enough time</a:t>
            </a:r>
          </a:p>
          <a:p>
            <a:pPr>
              <a:defRPr sz="3000">
                <a:latin typeface="+mn-lt"/>
                <a:ea typeface="+mn-ea"/>
                <a:cs typeface="+mn-cs"/>
                <a:sym typeface="Arial"/>
              </a:defRPr>
            </a:pPr>
            <a:endParaRPr dirty="0"/>
          </a:p>
          <a:p>
            <a:pPr>
              <a:defRPr sz="1600">
                <a:latin typeface="+mn-lt"/>
                <a:ea typeface="+mn-ea"/>
                <a:cs typeface="+mn-cs"/>
                <a:sym typeface="Arial"/>
              </a:defRPr>
            </a:pPr>
            <a:r>
              <a:rPr dirty="0"/>
              <a:t>This has led me and many others (including major scientific &amp; environmental organizations</a:t>
            </a:r>
            <a:r>
              <a:rPr sz="700" dirty="0"/>
              <a:t> </a:t>
            </a:r>
            <a:r>
              <a:rPr baseline="31999" dirty="0"/>
              <a:t>1,</a:t>
            </a:r>
            <a:r>
              <a:rPr lang="en-US" baseline="31999" dirty="0"/>
              <a:t>-4</a:t>
            </a:r>
            <a:r>
              <a:rPr dirty="0"/>
              <a:t>)</a:t>
            </a:r>
          </a:p>
          <a:p>
            <a:pPr marL="0" lvl="1" indent="620485">
              <a:buSzTx/>
              <a:buNone/>
              <a:defRPr sz="200">
                <a:latin typeface="+mn-lt"/>
                <a:ea typeface="+mn-ea"/>
                <a:cs typeface="+mn-cs"/>
                <a:sym typeface="Arial"/>
              </a:defRPr>
            </a:pPr>
            <a:endParaRPr dirty="0"/>
          </a:p>
          <a:p>
            <a:pPr marL="0" lvl="1" indent="620485">
              <a:buSzTx/>
              <a:buNone/>
              <a:defRPr sz="1600">
                <a:latin typeface="+mn-lt"/>
                <a:ea typeface="+mn-ea"/>
                <a:cs typeface="+mn-cs"/>
                <a:sym typeface="Arial"/>
              </a:defRPr>
            </a:pPr>
            <a:r>
              <a:rPr dirty="0"/>
              <a:t>to not only ask if we might be able to </a:t>
            </a:r>
            <a:r>
              <a:rPr b="1" dirty="0"/>
              <a:t>live</a:t>
            </a:r>
            <a:r>
              <a:rPr dirty="0"/>
              <a:t> with nuclear reactors,</a:t>
            </a:r>
          </a:p>
          <a:p>
            <a:pPr marL="0" lvl="1" indent="620485">
              <a:buSzTx/>
              <a:buNone/>
              <a:defRPr sz="200">
                <a:latin typeface="+mn-lt"/>
                <a:ea typeface="+mn-ea"/>
                <a:cs typeface="+mn-cs"/>
                <a:sym typeface="Arial"/>
              </a:defRPr>
            </a:pPr>
            <a:endParaRPr dirty="0"/>
          </a:p>
          <a:p>
            <a:pPr marL="0" lvl="2" indent="1066800">
              <a:buSzTx/>
              <a:buNone/>
              <a:defRPr sz="1600">
                <a:latin typeface="+mn-lt"/>
                <a:ea typeface="+mn-ea"/>
                <a:cs typeface="+mn-cs"/>
                <a:sym typeface="Arial"/>
              </a:defRPr>
            </a:pPr>
            <a:r>
              <a:rPr dirty="0"/>
              <a:t>but if they can improved to the point that we feel </a:t>
            </a:r>
            <a:r>
              <a:rPr b="1" dirty="0"/>
              <a:t>comfortable</a:t>
            </a:r>
            <a:r>
              <a:rPr dirty="0"/>
              <a:t> living with them	</a:t>
            </a:r>
          </a:p>
        </p:txBody>
      </p:sp>
      <p:sp>
        <p:nvSpPr>
          <p:cNvPr id="122" name="Rectangle 5"/>
          <p:cNvSpPr txBox="1"/>
          <p:nvPr/>
        </p:nvSpPr>
        <p:spPr>
          <a:xfrm>
            <a:off x="304800" y="6059012"/>
            <a:ext cx="853440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r>
              <a:rPr sz="1050" b="0" dirty="0"/>
              <a:t> </a:t>
            </a:r>
            <a:r>
              <a:rPr lang="en-US" sz="1050" b="0" i="1" dirty="0">
                <a:solidFill>
                  <a:srgbClr val="118987"/>
                </a:solidFill>
                <a:effectLst/>
                <a:latin typeface="Arial" panose="020B0604020202020204" pitchFamily="34" charset="0"/>
              </a:rPr>
              <a:t> 1) https://</a:t>
            </a:r>
            <a:r>
              <a:rPr lang="en-US" sz="1050" b="0" i="1" dirty="0" err="1">
                <a:solidFill>
                  <a:srgbClr val="118987"/>
                </a:solidFill>
                <a:effectLst/>
                <a:latin typeface="Arial" panose="020B0604020202020204" pitchFamily="34" charset="0"/>
              </a:rPr>
              <a:t>climatecoalition.org</a:t>
            </a:r>
            <a:r>
              <a:rPr lang="en-US" sz="1050" b="0" i="1" dirty="0">
                <a:solidFill>
                  <a:srgbClr val="118987"/>
                </a:solidFill>
                <a:effectLst/>
                <a:latin typeface="Arial" panose="020B0604020202020204" pitchFamily="34" charset="0"/>
              </a:rPr>
              <a:t>/union-of-concerned-scientists-support-nuclear-power/</a:t>
            </a:r>
            <a:endParaRPr lang="en-US" sz="1050" b="0" dirty="0">
              <a:solidFill>
                <a:srgbClr val="118987"/>
              </a:solidFill>
              <a:effectLst/>
              <a:latin typeface="Arial" panose="020B0604020202020204" pitchFamily="34" charset="0"/>
            </a:endParaRPr>
          </a:p>
          <a:p>
            <a:pPr algn="ctr"/>
            <a:r>
              <a:rPr lang="en-US" sz="1050" b="0" i="1" dirty="0">
                <a:solidFill>
                  <a:srgbClr val="118987"/>
                </a:solidFill>
                <a:effectLst/>
                <a:latin typeface="Arial" panose="020B0604020202020204" pitchFamily="34" charset="0"/>
              </a:rPr>
              <a:t>2) https://</a:t>
            </a:r>
            <a:r>
              <a:rPr lang="en-US" sz="1050" b="0" i="1" dirty="0" err="1">
                <a:solidFill>
                  <a:srgbClr val="118987"/>
                </a:solidFill>
                <a:effectLst/>
                <a:latin typeface="Arial" panose="020B0604020202020204" pitchFamily="34" charset="0"/>
              </a:rPr>
              <a:t>www.ucsusa.org</a:t>
            </a:r>
            <a:r>
              <a:rPr lang="en-US" sz="1050" b="0" i="1" dirty="0">
                <a:solidFill>
                  <a:srgbClr val="118987"/>
                </a:solidFill>
                <a:effectLst/>
                <a:latin typeface="Arial" panose="020B0604020202020204" pitchFamily="34" charset="0"/>
              </a:rPr>
              <a:t>/sites/default/files/attach/2018/11/Nuclear-Power-Dilemma-full-</a:t>
            </a:r>
            <a:r>
              <a:rPr lang="en-US" sz="1050" b="0" i="1" dirty="0" err="1">
                <a:solidFill>
                  <a:srgbClr val="118987"/>
                </a:solidFill>
                <a:effectLst/>
                <a:latin typeface="Arial" panose="020B0604020202020204" pitchFamily="34" charset="0"/>
              </a:rPr>
              <a:t>report.pdf</a:t>
            </a:r>
            <a:endParaRPr lang="en-US" sz="1050" b="0" dirty="0">
              <a:solidFill>
                <a:srgbClr val="118987"/>
              </a:solidFill>
              <a:effectLst/>
              <a:latin typeface="Arial" panose="020B0604020202020204" pitchFamily="34" charset="0"/>
            </a:endParaRPr>
          </a:p>
          <a:p>
            <a:pPr algn="ctr"/>
            <a:r>
              <a:rPr lang="en-US" sz="1050" b="0" i="1" dirty="0">
                <a:solidFill>
                  <a:srgbClr val="118987"/>
                </a:solidFill>
                <a:effectLst/>
                <a:latin typeface="Arial" panose="020B0604020202020204" pitchFamily="34" charset="0"/>
              </a:rPr>
              <a:t>3) https://</a:t>
            </a:r>
            <a:r>
              <a:rPr lang="en-US" sz="1050" b="0" i="1" dirty="0" err="1">
                <a:solidFill>
                  <a:srgbClr val="118987"/>
                </a:solidFill>
                <a:effectLst/>
                <a:latin typeface="Arial" panose="020B0604020202020204" pitchFamily="34" charset="0"/>
              </a:rPr>
              <a:t>virginia</a:t>
            </a:r>
            <a:r>
              <a:rPr lang="en-US" sz="1050" b="0" i="1" dirty="0">
                <a:solidFill>
                  <a:srgbClr val="118987"/>
                </a:solidFill>
                <a:effectLst/>
                <a:latin typeface="Arial" panose="020B0604020202020204" pitchFamily="34" charset="0"/>
              </a:rPr>
              <a:t>-recycles-</a:t>
            </a:r>
            <a:r>
              <a:rPr lang="en-US" sz="1050" b="0" i="1" dirty="0" err="1">
                <a:solidFill>
                  <a:srgbClr val="118987"/>
                </a:solidFill>
                <a:effectLst/>
                <a:latin typeface="Arial" panose="020B0604020202020204" pitchFamily="34" charset="0"/>
              </a:rPr>
              <a:t>snf.com</a:t>
            </a:r>
            <a:r>
              <a:rPr lang="en-US" sz="1050" b="0" i="1" dirty="0">
                <a:solidFill>
                  <a:srgbClr val="118987"/>
                </a:solidFill>
                <a:effectLst/>
                <a:latin typeface="Arial" panose="020B0604020202020204" pitchFamily="34" charset="0"/>
              </a:rPr>
              <a:t>/wp-content/uploads/2020/03/The-Activists-Who-Embrace-Nuclear-Power-_-The-New-</a:t>
            </a:r>
            <a:r>
              <a:rPr lang="en-US" sz="1050" b="0" i="1" dirty="0" err="1">
                <a:solidFill>
                  <a:srgbClr val="118987"/>
                </a:solidFill>
                <a:effectLst/>
                <a:latin typeface="Arial" panose="020B0604020202020204" pitchFamily="34" charset="0"/>
              </a:rPr>
              <a:t>Yorker.pdf</a:t>
            </a:r>
            <a:endParaRPr lang="en-US" sz="1050" b="0" dirty="0">
              <a:solidFill>
                <a:srgbClr val="118987"/>
              </a:solidFill>
              <a:effectLst/>
              <a:latin typeface="Arial" panose="020B0604020202020204" pitchFamily="34" charset="0"/>
            </a:endParaRPr>
          </a:p>
          <a:p>
            <a:pPr algn="ctr"/>
            <a:r>
              <a:rPr lang="en-US" sz="1050" b="0" i="1" dirty="0">
                <a:solidFill>
                  <a:srgbClr val="118987"/>
                </a:solidFill>
                <a:effectLst/>
                <a:latin typeface="Arial" panose="020B0604020202020204" pitchFamily="34" charset="0"/>
              </a:rPr>
              <a:t>4) https://</a:t>
            </a:r>
            <a:r>
              <a:rPr lang="en-US" sz="1050" b="0" i="1" dirty="0" err="1">
                <a:solidFill>
                  <a:srgbClr val="118987"/>
                </a:solidFill>
                <a:effectLst/>
                <a:latin typeface="Arial" panose="020B0604020202020204" pitchFamily="34" charset="0"/>
              </a:rPr>
              <a:t>www.npr.org</a:t>
            </a:r>
            <a:r>
              <a:rPr lang="en-US" sz="1050" b="0" i="1" dirty="0">
                <a:solidFill>
                  <a:srgbClr val="118987"/>
                </a:solidFill>
                <a:effectLst/>
                <a:latin typeface="Arial" panose="020B0604020202020204" pitchFamily="34" charset="0"/>
              </a:rPr>
              <a:t>/2022/08/30/1119904819/nuclear-power-environmentalists-</a:t>
            </a:r>
            <a:r>
              <a:rPr lang="en-US" sz="1050" b="0" i="1" dirty="0" err="1">
                <a:solidFill>
                  <a:srgbClr val="118987"/>
                </a:solidFill>
                <a:effectLst/>
                <a:latin typeface="Arial" panose="020B0604020202020204" pitchFamily="34" charset="0"/>
              </a:rPr>
              <a:t>california</a:t>
            </a:r>
            <a:r>
              <a:rPr lang="en-US" sz="1050" b="0" i="1" dirty="0">
                <a:solidFill>
                  <a:srgbClr val="118987"/>
                </a:solidFill>
                <a:effectLst/>
                <a:latin typeface="Arial" panose="020B0604020202020204" pitchFamily="34" charset="0"/>
              </a:rPr>
              <a:t>-</a:t>
            </a:r>
            <a:r>
              <a:rPr lang="en-US" sz="1050" b="0" i="1" dirty="0" err="1">
                <a:solidFill>
                  <a:srgbClr val="118987"/>
                </a:solidFill>
                <a:effectLst/>
                <a:latin typeface="Arial" panose="020B0604020202020204" pitchFamily="34" charset="0"/>
              </a:rPr>
              <a:t>germany-japan</a:t>
            </a:r>
            <a:endParaRPr lang="en-US" sz="1050" b="0" dirty="0">
              <a:solidFill>
                <a:srgbClr val="118987"/>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Rectangle 2"/>
          <p:cNvSpPr txBox="1">
            <a:spLocks noGrp="1"/>
          </p:cNvSpPr>
          <p:nvPr>
            <p:ph type="title"/>
          </p:nvPr>
        </p:nvSpPr>
        <p:spPr>
          <a:xfrm>
            <a:off x="115892" y="181829"/>
            <a:ext cx="8912216" cy="366836"/>
          </a:xfrm>
          <a:prstGeom prst="rect">
            <a:avLst/>
          </a:prstGeom>
        </p:spPr>
        <p:txBody>
          <a:bodyPr/>
          <a:lstStyle>
            <a:lvl1pPr>
              <a:defRPr sz="1600">
                <a:solidFill>
                  <a:srgbClr val="FFFFFF"/>
                </a:solidFill>
              </a:defRPr>
            </a:lvl1pPr>
          </a:lstStyle>
          <a:p>
            <a:r>
              <a:t>But to give those concepts substance its time to dig into technologies, starting with:</a:t>
            </a:r>
          </a:p>
        </p:txBody>
      </p:sp>
      <p:sp>
        <p:nvSpPr>
          <p:cNvPr id="722" name="Rectangle 3"/>
          <p:cNvSpPr txBox="1">
            <a:spLocks noGrp="1"/>
          </p:cNvSpPr>
          <p:nvPr>
            <p:ph type="body" sz="half" idx="1"/>
          </p:nvPr>
        </p:nvSpPr>
        <p:spPr>
          <a:xfrm>
            <a:off x="177616" y="2708591"/>
            <a:ext cx="8788768" cy="1440818"/>
          </a:xfrm>
          <a:prstGeom prst="rect">
            <a:avLst/>
          </a:prstGeom>
        </p:spPr>
        <p:txBody>
          <a:bodyPr/>
          <a:lstStyle>
            <a:lvl1pPr algn="ctr">
              <a:tabLst>
                <a:tab pos="406400" algn="l"/>
                <a:tab pos="800100" algn="l"/>
                <a:tab pos="1206500" algn="l"/>
                <a:tab pos="1600200" algn="l"/>
              </a:tabLst>
              <a:defRPr sz="2100" b="1">
                <a:solidFill>
                  <a:srgbClr val="FBC901"/>
                </a:solidFill>
                <a:latin typeface="+mn-lt"/>
                <a:ea typeface="+mn-ea"/>
                <a:cs typeface="+mn-cs"/>
                <a:sym typeface="Arial"/>
              </a:defRPr>
            </a:lvl1pPr>
          </a:lstStyle>
          <a:p>
            <a:r>
              <a:t>The Technology of Nuclear-Fission "Atomic" Bombs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http://en.wikipedia.org/wiki/Little_Boy</a:t>
            </a:r>
          </a:p>
        </p:txBody>
      </p:sp>
      <p:sp>
        <p:nvSpPr>
          <p:cNvPr id="725" name="Rectangle 2"/>
          <p:cNvSpPr txBox="1">
            <a:spLocks noGrp="1"/>
          </p:cNvSpPr>
          <p:nvPr>
            <p:ph type="title"/>
          </p:nvPr>
        </p:nvSpPr>
        <p:spPr>
          <a:xfrm>
            <a:off x="304800" y="76200"/>
            <a:ext cx="8534400" cy="838200"/>
          </a:xfrm>
          <a:prstGeom prst="rect">
            <a:avLst/>
          </a:prstGeom>
        </p:spPr>
        <p:txBody>
          <a:bodyPr/>
          <a:lstStyle/>
          <a:p>
            <a:pPr>
              <a:defRPr sz="2000"/>
            </a:pPr>
            <a:r>
              <a:t>Producing a Prompt Super Critical Mass over Hiroshima required: </a:t>
            </a:r>
          </a:p>
          <a:p>
            <a:pPr>
              <a:defRPr sz="2000"/>
            </a:pPr>
            <a:r>
              <a:t>"The Little Boy"</a:t>
            </a:r>
          </a:p>
        </p:txBody>
      </p:sp>
      <p:pic>
        <p:nvPicPr>
          <p:cNvPr id="726" name="Picture 5" descr="Picture 5"/>
          <p:cNvPicPr>
            <a:picLocks noChangeAspect="1"/>
          </p:cNvPicPr>
          <p:nvPr/>
        </p:nvPicPr>
        <p:blipFill>
          <a:blip r:embed="rId2"/>
          <a:stretch>
            <a:fillRect/>
          </a:stretch>
        </p:blipFill>
        <p:spPr>
          <a:xfrm>
            <a:off x="533400" y="1143000"/>
            <a:ext cx="5486400" cy="5038531"/>
          </a:xfrm>
          <a:prstGeom prst="rect">
            <a:avLst/>
          </a:prstGeom>
          <a:ln w="12700">
            <a:miter lim="400000"/>
          </a:ln>
        </p:spPr>
      </p:pic>
      <p:pic>
        <p:nvPicPr>
          <p:cNvPr id="727" name="Picture 6" descr="Picture 6"/>
          <p:cNvPicPr>
            <a:picLocks noChangeAspect="1"/>
          </p:cNvPicPr>
          <p:nvPr/>
        </p:nvPicPr>
        <p:blipFill>
          <a:blip r:embed="rId2"/>
          <a:srcRect l="4898" t="12800" r="72490" b="13866"/>
          <a:stretch>
            <a:fillRect/>
          </a:stretch>
        </p:blipFill>
        <p:spPr>
          <a:xfrm>
            <a:off x="7010399" y="1143000"/>
            <a:ext cx="1673618" cy="4984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Rectangle 5"/>
          <p:cNvSpPr txBox="1"/>
          <p:nvPr/>
        </p:nvSpPr>
        <p:spPr>
          <a:xfrm>
            <a:off x="6477000" y="1326420"/>
            <a:ext cx="22860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http://en.wikipedia.org/wiki/Little_Boy</a:t>
            </a:r>
          </a:p>
        </p:txBody>
      </p:sp>
      <p:sp>
        <p:nvSpPr>
          <p:cNvPr id="730" name="Rectangle 2"/>
          <p:cNvSpPr txBox="1">
            <a:spLocks noGrp="1"/>
          </p:cNvSpPr>
          <p:nvPr>
            <p:ph type="title"/>
          </p:nvPr>
        </p:nvSpPr>
        <p:spPr>
          <a:xfrm>
            <a:off x="304800" y="12296"/>
            <a:ext cx="8534400" cy="533401"/>
          </a:xfrm>
          <a:prstGeom prst="rect">
            <a:avLst/>
          </a:prstGeom>
        </p:spPr>
        <p:txBody>
          <a:bodyPr/>
          <a:lstStyle>
            <a:lvl1pPr>
              <a:defRPr sz="2000"/>
            </a:lvl1pPr>
          </a:lstStyle>
          <a:p>
            <a:r>
              <a:t>So named because it WAS little and relatively simple:</a:t>
            </a:r>
          </a:p>
        </p:txBody>
      </p:sp>
      <p:sp>
        <p:nvSpPr>
          <p:cNvPr id="731" name="Rectangle 3"/>
          <p:cNvSpPr txBox="1">
            <a:spLocks noGrp="1"/>
          </p:cNvSpPr>
          <p:nvPr>
            <p:ph type="body" sz="quarter" idx="1"/>
          </p:nvPr>
        </p:nvSpPr>
        <p:spPr>
          <a:xfrm>
            <a:off x="76200" y="2549199"/>
            <a:ext cx="8991600" cy="881350"/>
          </a:xfrm>
          <a:prstGeom prst="rect">
            <a:avLst/>
          </a:prstGeom>
        </p:spPr>
        <p:txBody>
          <a:bodyPr/>
          <a:lstStyle/>
          <a:p>
            <a:pPr defTabSz="859536">
              <a:tabLst>
                <a:tab pos="571500" algn="l"/>
                <a:tab pos="4178300" algn="l"/>
              </a:tabLst>
              <a:defRPr sz="1692" b="1">
                <a:solidFill>
                  <a:srgbClr val="FFCC00"/>
                </a:solidFill>
                <a:effectLst>
                  <a:outerShdw blurRad="35814" dist="35814" dir="2700000" rotWithShape="0">
                    <a:srgbClr val="000000"/>
                  </a:outerShdw>
                </a:effectLst>
                <a:latin typeface="+mn-lt"/>
                <a:ea typeface="+mn-ea"/>
                <a:cs typeface="+mn-cs"/>
                <a:sym typeface="Arial"/>
              </a:defRPr>
            </a:pPr>
            <a:r>
              <a:rPr b="0">
                <a:solidFill>
                  <a:srgbClr val="FFFFFF"/>
                </a:solidFill>
              </a:rPr>
              <a:t>An </a:t>
            </a:r>
            <a:r>
              <a:t>80-90% </a:t>
            </a:r>
            <a:r>
              <a:rPr baseline="29872"/>
              <a:t>235</a:t>
            </a:r>
            <a:r>
              <a:t>U</a:t>
            </a:r>
            <a:r>
              <a:rPr b="0">
                <a:solidFill>
                  <a:srgbClr val="FFFFFF"/>
                </a:solidFill>
              </a:rPr>
              <a:t> </a:t>
            </a:r>
            <a:r>
              <a:rPr>
                <a:solidFill>
                  <a:srgbClr val="FBC901"/>
                </a:solidFill>
              </a:rPr>
              <a:t>Tube</a:t>
            </a:r>
            <a:r>
              <a:rPr b="0">
                <a:solidFill>
                  <a:srgbClr val="FFFFFF"/>
                </a:solidFill>
              </a:rPr>
              <a:t> was SHOT </a:t>
            </a:r>
            <a:r>
              <a:rPr b="0" i="1">
                <a:solidFill>
                  <a:srgbClr val="FFFFFF"/>
                </a:solidFill>
              </a:rPr>
              <a:t>thru a cannon</a:t>
            </a:r>
            <a:r>
              <a:rPr b="0">
                <a:solidFill>
                  <a:srgbClr val="FFFFFF"/>
                </a:solidFill>
              </a:rPr>
              <a:t> into place around a </a:t>
            </a:r>
            <a:r>
              <a:t>cylinder of 80-90% </a:t>
            </a:r>
            <a:r>
              <a:rPr baseline="29872"/>
              <a:t>235</a:t>
            </a:r>
            <a:r>
              <a:t>U</a:t>
            </a:r>
          </a:p>
          <a:p>
            <a:pPr defTabSz="859536">
              <a:tabLst>
                <a:tab pos="571500" algn="l"/>
                <a:tab pos="4178300" algn="l"/>
              </a:tabLst>
              <a:defRPr sz="564" b="1">
                <a:solidFill>
                  <a:srgbClr val="FFCC00"/>
                </a:solidFill>
                <a:effectLst>
                  <a:outerShdw blurRad="35814" dist="35814" dir="2700000" rotWithShape="0">
                    <a:srgbClr val="000000"/>
                  </a:outerShdw>
                </a:effectLst>
                <a:latin typeface="+mn-lt"/>
                <a:ea typeface="+mn-ea"/>
                <a:cs typeface="+mn-cs"/>
                <a:sym typeface="Arial"/>
              </a:defRPr>
            </a:pPr>
            <a:endParaRPr/>
          </a:p>
          <a:p>
            <a:pPr marL="0" lvl="1" indent="602442" defTabSz="859536">
              <a:buSzTx/>
              <a:buNone/>
              <a:tabLst>
                <a:tab pos="736600" algn="l"/>
                <a:tab pos="4013200" algn="l"/>
              </a:tabLst>
              <a:defRPr sz="1692" b="1">
                <a:solidFill>
                  <a:srgbClr val="FFCC00"/>
                </a:solidFill>
                <a:effectLst>
                  <a:outerShdw blurRad="35814" dist="35814" dir="2700000" rotWithShape="0">
                    <a:srgbClr val="000000"/>
                  </a:outerShdw>
                </a:effectLst>
                <a:latin typeface="+mn-lt"/>
                <a:ea typeface="+mn-ea"/>
                <a:cs typeface="+mn-cs"/>
                <a:sym typeface="Arial"/>
              </a:defRPr>
            </a:pPr>
            <a:r>
              <a:t>	</a:t>
            </a:r>
            <a:r>
              <a:rPr sz="1504" b="0">
                <a:solidFill>
                  <a:srgbClr val="FFFFFF"/>
                </a:solidFill>
              </a:rPr>
              <a:t>Before cannon fired:	After cannon fired → </a:t>
            </a:r>
            <a:r>
              <a:rPr sz="1504" b="0" baseline="31999">
                <a:solidFill>
                  <a:srgbClr val="FFFFFF"/>
                </a:solidFill>
              </a:rPr>
              <a:t>235</a:t>
            </a:r>
            <a:r>
              <a:rPr sz="1504" b="0">
                <a:solidFill>
                  <a:srgbClr val="FFFFFF"/>
                </a:solidFill>
              </a:rPr>
              <a:t>U Prompt Super Critical Mass:</a:t>
            </a:r>
          </a:p>
        </p:txBody>
      </p:sp>
      <p:grpSp>
        <p:nvGrpSpPr>
          <p:cNvPr id="734" name="Group 6"/>
          <p:cNvGrpSpPr/>
          <p:nvPr/>
        </p:nvGrpSpPr>
        <p:grpSpPr>
          <a:xfrm>
            <a:off x="3148159" y="641082"/>
            <a:ext cx="2978059" cy="1812732"/>
            <a:chOff x="0" y="0"/>
            <a:chExt cx="2978058" cy="1812731"/>
          </a:xfrm>
        </p:grpSpPr>
        <p:sp>
          <p:nvSpPr>
            <p:cNvPr id="732" name="Rectangle 5"/>
            <p:cNvSpPr/>
            <p:nvPr/>
          </p:nvSpPr>
          <p:spPr>
            <a:xfrm>
              <a:off x="0" y="0"/>
              <a:ext cx="2978059" cy="181273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733" name="Picture 4" descr="Picture 4"/>
            <p:cNvPicPr>
              <a:picLocks noChangeAspect="1"/>
            </p:cNvPicPr>
            <p:nvPr/>
          </p:nvPicPr>
          <p:blipFill>
            <a:blip r:embed="rId2"/>
            <a:stretch>
              <a:fillRect/>
            </a:stretch>
          </p:blipFill>
          <p:spPr>
            <a:xfrm>
              <a:off x="62042" y="7854"/>
              <a:ext cx="2916017" cy="1804878"/>
            </a:xfrm>
            <a:prstGeom prst="rect">
              <a:avLst/>
            </a:prstGeom>
            <a:ln w="12700" cap="flat">
              <a:noFill/>
              <a:miter lim="400000"/>
            </a:ln>
            <a:effectLst/>
          </p:spPr>
        </p:pic>
      </p:grpSp>
      <p:sp>
        <p:nvSpPr>
          <p:cNvPr id="735" name="Rectangle 3"/>
          <p:cNvSpPr txBox="1"/>
          <p:nvPr/>
        </p:nvSpPr>
        <p:spPr>
          <a:xfrm>
            <a:off x="141388" y="5244569"/>
            <a:ext cx="8991601" cy="1496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81000" algn="l"/>
                <a:tab pos="774700" algn="l"/>
              </a:tabLst>
              <a:defRPr b="0">
                <a:solidFill>
                  <a:srgbClr val="FFFFFF"/>
                </a:solidFill>
                <a:effectLst>
                  <a:outerShdw blurRad="38100" dist="38100" dir="2700000" rotWithShape="0">
                    <a:srgbClr val="000000"/>
                  </a:outerShdw>
                </a:effectLst>
                <a:latin typeface="+mn-lt"/>
                <a:ea typeface="+mn-ea"/>
                <a:cs typeface="+mn-cs"/>
                <a:sym typeface="Arial"/>
              </a:defRPr>
            </a:pPr>
            <a:r>
              <a:t>Enhanced by a surrounding </a:t>
            </a:r>
            <a:r>
              <a:rPr b="1"/>
              <a:t>Neutron</a:t>
            </a:r>
            <a:r>
              <a:rPr b="1">
                <a:solidFill>
                  <a:srgbClr val="FF66FF"/>
                </a:solidFill>
              </a:rPr>
              <a:t> Mirror</a:t>
            </a:r>
            <a:r>
              <a:t> bouncing </a:t>
            </a:r>
            <a:r>
              <a:rPr b="1"/>
              <a:t>back</a:t>
            </a:r>
            <a:r>
              <a:t> neutrons leaking outward</a:t>
            </a:r>
          </a:p>
          <a:p>
            <a:pPr>
              <a:spcBef>
                <a:spcPts val="400"/>
              </a:spcBef>
              <a:tabLst>
                <a:tab pos="381000" algn="l"/>
                <a:tab pos="7747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81000" algn="l"/>
                <a:tab pos="774700" algn="l"/>
              </a:tabLst>
              <a:defRPr b="0">
                <a:solidFill>
                  <a:srgbClr val="FFFFFF"/>
                </a:solidFill>
                <a:effectLst>
                  <a:outerShdw blurRad="38100" dist="38100" dir="2700000" rotWithShape="0">
                    <a:srgbClr val="000000"/>
                  </a:outerShdw>
                </a:effectLst>
                <a:latin typeface="+mn-lt"/>
                <a:ea typeface="+mn-ea"/>
                <a:cs typeface="+mn-cs"/>
                <a:sym typeface="Arial"/>
              </a:defRPr>
            </a:pPr>
            <a:r>
              <a:t>	which was the ONLY way it </a:t>
            </a:r>
            <a:r>
              <a:rPr b="1"/>
              <a:t>BEAT</a:t>
            </a:r>
            <a:r>
              <a:t> the initial heat starting to push things back apart,</a:t>
            </a:r>
          </a:p>
          <a:p>
            <a:pPr>
              <a:spcBef>
                <a:spcPts val="400"/>
              </a:spcBef>
              <a:tabLst>
                <a:tab pos="381000" algn="l"/>
                <a:tab pos="7747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81000" algn="l"/>
                <a:tab pos="774700" algn="l"/>
              </a:tabLst>
              <a:defRPr b="0">
                <a:solidFill>
                  <a:srgbClr val="FFFFFF"/>
                </a:solidFill>
                <a:effectLst>
                  <a:outerShdw blurRad="38100" dist="38100" dir="2700000" rotWithShape="0">
                    <a:srgbClr val="000000"/>
                  </a:outerShdw>
                </a:effectLst>
                <a:latin typeface="+mn-lt"/>
                <a:ea typeface="+mn-ea"/>
                <a:cs typeface="+mn-cs"/>
                <a:sym typeface="Arial"/>
              </a:defRPr>
            </a:pPr>
            <a:r>
              <a:t>		avoiding fizzle, getting MOST of </a:t>
            </a:r>
            <a:r>
              <a:rPr baseline="30000"/>
              <a:t>235</a:t>
            </a:r>
            <a:r>
              <a:t>U to fission →  ~ Complete energy liberation</a:t>
            </a:r>
          </a:p>
        </p:txBody>
      </p:sp>
      <p:grpSp>
        <p:nvGrpSpPr>
          <p:cNvPr id="743" name="Group"/>
          <p:cNvGrpSpPr/>
          <p:nvPr/>
        </p:nvGrpSpPr>
        <p:grpSpPr>
          <a:xfrm>
            <a:off x="274816" y="3360435"/>
            <a:ext cx="3141305" cy="1750344"/>
            <a:chOff x="0" y="0"/>
            <a:chExt cx="3141303" cy="1750342"/>
          </a:xfrm>
        </p:grpSpPr>
        <p:pic>
          <p:nvPicPr>
            <p:cNvPr id="736" name="tnt.gif" descr="tnt.gif"/>
            <p:cNvPicPr>
              <a:picLocks noChangeAspect="1"/>
            </p:cNvPicPr>
            <p:nvPr/>
          </p:nvPicPr>
          <p:blipFill>
            <a:blip r:embed="rId3"/>
            <a:stretch>
              <a:fillRect/>
            </a:stretch>
          </p:blipFill>
          <p:spPr>
            <a:xfrm>
              <a:off x="0" y="299763"/>
              <a:ext cx="523182" cy="714132"/>
            </a:xfrm>
            <a:prstGeom prst="rect">
              <a:avLst/>
            </a:prstGeom>
            <a:ln w="12700" cap="flat">
              <a:noFill/>
              <a:miter lim="400000"/>
            </a:ln>
            <a:effectLst/>
          </p:spPr>
        </p:pic>
        <p:pic>
          <p:nvPicPr>
            <p:cNvPr id="737" name="Nuclear - But they blow up - Little Boy.gif" descr="Nuclear - But they blow up - Little Boy.gif"/>
            <p:cNvPicPr>
              <a:picLocks noChangeAspect="1"/>
            </p:cNvPicPr>
            <p:nvPr/>
          </p:nvPicPr>
          <p:blipFill>
            <a:blip r:embed="rId4"/>
            <a:srcRect l="7945" t="23289" r="72308" b="31870"/>
            <a:stretch>
              <a:fillRect/>
            </a:stretch>
          </p:blipFill>
          <p:spPr>
            <a:xfrm>
              <a:off x="547166" y="404818"/>
              <a:ext cx="801193" cy="779757"/>
            </a:xfrm>
            <a:prstGeom prst="rect">
              <a:avLst/>
            </a:prstGeom>
            <a:ln w="12700" cap="flat">
              <a:noFill/>
              <a:miter lim="400000"/>
            </a:ln>
            <a:effectLst/>
          </p:spPr>
        </p:pic>
        <p:grpSp>
          <p:nvGrpSpPr>
            <p:cNvPr id="742" name="Group"/>
            <p:cNvGrpSpPr/>
            <p:nvPr/>
          </p:nvGrpSpPr>
          <p:grpSpPr>
            <a:xfrm>
              <a:off x="2279690" y="-1"/>
              <a:ext cx="861614" cy="1750344"/>
              <a:chOff x="0" y="0"/>
              <a:chExt cx="861612" cy="1750342"/>
            </a:xfrm>
          </p:grpSpPr>
          <p:pic>
            <p:nvPicPr>
              <p:cNvPr id="738" name="Nuclear - But they blow up - Little Boy.gif" descr="Nuclear - But they blow up - Little Boy.gif"/>
              <p:cNvPicPr>
                <a:picLocks noChangeAspect="1"/>
              </p:cNvPicPr>
              <p:nvPr/>
            </p:nvPicPr>
            <p:blipFill>
              <a:blip r:embed="rId4"/>
              <a:srcRect l="56406" t="35314" r="19491" b="43011"/>
              <a:stretch>
                <a:fillRect/>
              </a:stretch>
            </p:blipFill>
            <p:spPr>
              <a:xfrm>
                <a:off x="54965" y="653209"/>
                <a:ext cx="751696" cy="289695"/>
              </a:xfrm>
              <a:prstGeom prst="rect">
                <a:avLst/>
              </a:prstGeom>
              <a:ln w="12700" cap="flat">
                <a:noFill/>
                <a:miter lim="400000"/>
              </a:ln>
              <a:effectLst/>
            </p:spPr>
          </p:pic>
          <p:grpSp>
            <p:nvGrpSpPr>
              <p:cNvPr id="741" name="Group"/>
              <p:cNvGrpSpPr/>
              <p:nvPr/>
            </p:nvGrpSpPr>
            <p:grpSpPr>
              <a:xfrm>
                <a:off x="0" y="-1"/>
                <a:ext cx="861613" cy="1750344"/>
                <a:chOff x="0" y="0"/>
                <a:chExt cx="861612" cy="1750342"/>
              </a:xfrm>
            </p:grpSpPr>
            <p:pic>
              <p:nvPicPr>
                <p:cNvPr id="739" name="Nuclear - But they blow up - Little Boy.gif" descr="Nuclear - But they blow up - Little Boy.gif"/>
                <p:cNvPicPr>
                  <a:picLocks noChangeAspect="1"/>
                </p:cNvPicPr>
                <p:nvPr/>
              </p:nvPicPr>
              <p:blipFill>
                <a:blip r:embed="rId4"/>
                <a:srcRect l="56406" r="19491" b="63910"/>
                <a:stretch>
                  <a:fillRect/>
                </a:stretch>
              </p:blipFill>
              <p:spPr>
                <a:xfrm rot="19116">
                  <a:off x="8162" y="2345"/>
                  <a:ext cx="845180" cy="563855"/>
                </a:xfrm>
                <a:prstGeom prst="rect">
                  <a:avLst/>
                </a:prstGeom>
                <a:ln w="12700" cap="flat">
                  <a:noFill/>
                  <a:miter lim="400000"/>
                </a:ln>
                <a:effectLst/>
              </p:spPr>
            </p:pic>
            <p:pic>
              <p:nvPicPr>
                <p:cNvPr id="740" name="Nuclear - But they blow up - Little Boy.gif" descr="Nuclear - But they blow up - Little Boy.gif"/>
                <p:cNvPicPr>
                  <a:picLocks noChangeAspect="1"/>
                </p:cNvPicPr>
                <p:nvPr/>
              </p:nvPicPr>
              <p:blipFill>
                <a:blip r:embed="rId4"/>
                <a:srcRect l="56406" t="56171" r="19491"/>
                <a:stretch>
                  <a:fillRect/>
                </a:stretch>
              </p:blipFill>
              <p:spPr>
                <a:xfrm>
                  <a:off x="0" y="1078863"/>
                  <a:ext cx="861613" cy="671480"/>
                </a:xfrm>
                <a:prstGeom prst="rect">
                  <a:avLst/>
                </a:prstGeom>
                <a:ln w="12700" cap="flat">
                  <a:noFill/>
                  <a:miter lim="400000"/>
                </a:ln>
                <a:effectLst/>
              </p:spPr>
            </p:pic>
          </p:grpSp>
        </p:grpSp>
      </p:grpSp>
      <p:grpSp>
        <p:nvGrpSpPr>
          <p:cNvPr id="752" name="Group"/>
          <p:cNvGrpSpPr/>
          <p:nvPr/>
        </p:nvGrpSpPr>
        <p:grpSpPr>
          <a:xfrm>
            <a:off x="5014563" y="3360435"/>
            <a:ext cx="3121559" cy="1750344"/>
            <a:chOff x="0" y="0"/>
            <a:chExt cx="3121557" cy="1750342"/>
          </a:xfrm>
        </p:grpSpPr>
        <p:grpSp>
          <p:nvGrpSpPr>
            <p:cNvPr id="749" name="Group"/>
            <p:cNvGrpSpPr/>
            <p:nvPr/>
          </p:nvGrpSpPr>
          <p:grpSpPr>
            <a:xfrm>
              <a:off x="2259944" y="-1"/>
              <a:ext cx="861614" cy="1750344"/>
              <a:chOff x="0" y="0"/>
              <a:chExt cx="861612" cy="1750342"/>
            </a:xfrm>
          </p:grpSpPr>
          <p:pic>
            <p:nvPicPr>
              <p:cNvPr id="744" name="Nuclear - But they blow up - Little Boy.gif" descr="Nuclear - But they blow up - Little Boy.gif"/>
              <p:cNvPicPr>
                <a:picLocks noChangeAspect="1"/>
              </p:cNvPicPr>
              <p:nvPr/>
            </p:nvPicPr>
            <p:blipFill>
              <a:blip r:embed="rId4"/>
              <a:srcRect l="7945" t="23289" r="72308" b="31870"/>
              <a:stretch>
                <a:fillRect/>
              </a:stretch>
            </p:blipFill>
            <p:spPr>
              <a:xfrm>
                <a:off x="23016" y="420839"/>
                <a:ext cx="801193" cy="779758"/>
              </a:xfrm>
              <a:prstGeom prst="rect">
                <a:avLst/>
              </a:prstGeom>
              <a:ln w="12700" cap="flat">
                <a:noFill/>
                <a:miter lim="400000"/>
              </a:ln>
              <a:effectLst/>
            </p:spPr>
          </p:pic>
          <p:pic>
            <p:nvPicPr>
              <p:cNvPr id="745" name="Nuclear - But they blow up - Little Boy.gif" descr="Nuclear - But they blow up - Little Boy.gif"/>
              <p:cNvPicPr>
                <a:picLocks noChangeAspect="1"/>
              </p:cNvPicPr>
              <p:nvPr/>
            </p:nvPicPr>
            <p:blipFill>
              <a:blip r:embed="rId4"/>
              <a:srcRect l="56406" t="35314" r="36454" b="43011"/>
              <a:stretch>
                <a:fillRect/>
              </a:stretch>
            </p:blipFill>
            <p:spPr>
              <a:xfrm>
                <a:off x="38100" y="672286"/>
                <a:ext cx="232400" cy="302378"/>
              </a:xfrm>
              <a:prstGeom prst="rect">
                <a:avLst/>
              </a:prstGeom>
              <a:ln w="12700" cap="flat">
                <a:noFill/>
                <a:miter lim="400000"/>
              </a:ln>
              <a:effectLst/>
            </p:spPr>
          </p:pic>
          <p:grpSp>
            <p:nvGrpSpPr>
              <p:cNvPr id="748" name="Group"/>
              <p:cNvGrpSpPr/>
              <p:nvPr/>
            </p:nvGrpSpPr>
            <p:grpSpPr>
              <a:xfrm>
                <a:off x="0" y="-1"/>
                <a:ext cx="861613" cy="1750344"/>
                <a:chOff x="0" y="0"/>
                <a:chExt cx="861612" cy="1750342"/>
              </a:xfrm>
            </p:grpSpPr>
            <p:pic>
              <p:nvPicPr>
                <p:cNvPr id="746" name="Nuclear - But they blow up - Little Boy.gif" descr="Nuclear - But they blow up - Little Boy.gif"/>
                <p:cNvPicPr>
                  <a:picLocks noChangeAspect="1"/>
                </p:cNvPicPr>
                <p:nvPr/>
              </p:nvPicPr>
              <p:blipFill>
                <a:blip r:embed="rId4"/>
                <a:srcRect l="56406" r="19491" b="63910"/>
                <a:stretch>
                  <a:fillRect/>
                </a:stretch>
              </p:blipFill>
              <p:spPr>
                <a:xfrm rot="19116">
                  <a:off x="8162" y="2345"/>
                  <a:ext cx="845180" cy="563855"/>
                </a:xfrm>
                <a:prstGeom prst="rect">
                  <a:avLst/>
                </a:prstGeom>
                <a:ln w="12700" cap="flat">
                  <a:noFill/>
                  <a:miter lim="400000"/>
                </a:ln>
                <a:effectLst/>
              </p:spPr>
            </p:pic>
            <p:pic>
              <p:nvPicPr>
                <p:cNvPr id="747" name="Nuclear - But they blow up - Little Boy.gif" descr="Nuclear - But they blow up - Little Boy.gif"/>
                <p:cNvPicPr>
                  <a:picLocks noChangeAspect="1"/>
                </p:cNvPicPr>
                <p:nvPr/>
              </p:nvPicPr>
              <p:blipFill>
                <a:blip r:embed="rId4"/>
                <a:srcRect l="56406" t="56171" r="19491"/>
                <a:stretch>
                  <a:fillRect/>
                </a:stretch>
              </p:blipFill>
              <p:spPr>
                <a:xfrm>
                  <a:off x="0" y="1078863"/>
                  <a:ext cx="861613" cy="671480"/>
                </a:xfrm>
                <a:prstGeom prst="rect">
                  <a:avLst/>
                </a:prstGeom>
                <a:ln w="12700" cap="flat">
                  <a:noFill/>
                  <a:miter lim="400000"/>
                </a:ln>
                <a:effectLst/>
              </p:spPr>
            </p:pic>
          </p:grpSp>
        </p:grpSp>
        <p:pic>
          <p:nvPicPr>
            <p:cNvPr id="750" name="Untitled-3 copy.gif" descr="Untitled-3 copy.gif"/>
            <p:cNvPicPr>
              <a:picLocks noChangeAspect="1"/>
            </p:cNvPicPr>
            <p:nvPr/>
          </p:nvPicPr>
          <p:blipFill>
            <a:blip r:embed="rId5"/>
            <a:stretch>
              <a:fillRect/>
            </a:stretch>
          </p:blipFill>
          <p:spPr>
            <a:xfrm rot="10800000">
              <a:off x="0" y="450382"/>
              <a:ext cx="1004248" cy="714132"/>
            </a:xfrm>
            <a:prstGeom prst="rect">
              <a:avLst/>
            </a:prstGeom>
            <a:ln w="12700" cap="flat">
              <a:noFill/>
              <a:miter lim="400000"/>
            </a:ln>
            <a:effectLst/>
          </p:spPr>
        </p:pic>
        <p:sp>
          <p:nvSpPr>
            <p:cNvPr id="751" name="Arrow"/>
            <p:cNvSpPr/>
            <p:nvPr/>
          </p:nvSpPr>
          <p:spPr>
            <a:xfrm>
              <a:off x="1099434" y="711395"/>
              <a:ext cx="1202513" cy="226598"/>
            </a:xfrm>
            <a:prstGeom prst="rightArrow">
              <a:avLst>
                <a:gd name="adj1" fmla="val 32000"/>
                <a:gd name="adj2" fmla="val 210993"/>
              </a:avLst>
            </a:prstGeom>
            <a:solidFill>
              <a:srgbClr val="FBC901"/>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angle 2"/>
          <p:cNvSpPr txBox="1">
            <a:spLocks noGrp="1"/>
          </p:cNvSpPr>
          <p:nvPr>
            <p:ph type="title"/>
          </p:nvPr>
        </p:nvSpPr>
        <p:spPr>
          <a:xfrm>
            <a:off x="304800" y="76200"/>
            <a:ext cx="8534400" cy="533400"/>
          </a:xfrm>
          <a:prstGeom prst="rect">
            <a:avLst/>
          </a:prstGeom>
        </p:spPr>
        <p:txBody>
          <a:bodyPr/>
          <a:lstStyle>
            <a:lvl1pPr>
              <a:defRPr sz="2000"/>
            </a:lvl1pPr>
          </a:lstStyle>
          <a:p>
            <a:r>
              <a:t>The Manhattan Project didn't even advance test the Little Boy design:</a:t>
            </a:r>
          </a:p>
        </p:txBody>
      </p:sp>
      <p:sp>
        <p:nvSpPr>
          <p:cNvPr id="755" name="Rectangle 3"/>
          <p:cNvSpPr txBox="1">
            <a:spLocks noGrp="1"/>
          </p:cNvSpPr>
          <p:nvPr>
            <p:ph type="body" idx="1"/>
          </p:nvPr>
        </p:nvSpPr>
        <p:spPr>
          <a:xfrm>
            <a:off x="177800" y="753329"/>
            <a:ext cx="8915400" cy="5156196"/>
          </a:xfrm>
          <a:prstGeom prst="rect">
            <a:avLst/>
          </a:prstGeom>
        </p:spPr>
        <p:txBody>
          <a:bodyPr/>
          <a:lstStyle/>
          <a:p>
            <a:pPr>
              <a:tabLst>
                <a:tab pos="444500" algn="l"/>
                <a:tab pos="901700" algn="l"/>
              </a:tabLst>
              <a:defRPr sz="1800">
                <a:solidFill>
                  <a:srgbClr val="FFCC00"/>
                </a:solidFill>
                <a:latin typeface="+mn-lt"/>
                <a:ea typeface="+mn-ea"/>
                <a:cs typeface="+mn-cs"/>
                <a:sym typeface="Arial"/>
              </a:defRPr>
            </a:pPr>
            <a:r>
              <a:t>1) Because they were almost certain it's simple idea / implementation would work</a:t>
            </a:r>
          </a:p>
          <a:p>
            <a:pPr>
              <a:tabLst>
                <a:tab pos="444500" algn="l"/>
                <a:tab pos="901700" algn="l"/>
              </a:tabLst>
              <a:defRPr sz="1000">
                <a:solidFill>
                  <a:srgbClr val="FFCC00"/>
                </a:solidFill>
                <a:latin typeface="+mn-lt"/>
                <a:ea typeface="+mn-ea"/>
                <a:cs typeface="+mn-cs"/>
                <a:sym typeface="Arial"/>
              </a:defRPr>
            </a:pPr>
            <a:endParaRPr/>
          </a:p>
          <a:p>
            <a:pPr>
              <a:tabLst>
                <a:tab pos="444500" algn="l"/>
                <a:tab pos="901700" algn="l"/>
              </a:tabLst>
              <a:defRPr sz="1800">
                <a:solidFill>
                  <a:srgbClr val="FFCC00"/>
                </a:solidFill>
                <a:latin typeface="+mn-lt"/>
                <a:ea typeface="+mn-ea"/>
                <a:cs typeface="+mn-cs"/>
                <a:sym typeface="Arial"/>
              </a:defRPr>
            </a:pPr>
            <a:r>
              <a:t>2) Because they'd produced so little of the </a:t>
            </a:r>
            <a:r>
              <a:rPr>
                <a:solidFill>
                  <a:srgbClr val="FF6600"/>
                </a:solidFill>
              </a:rPr>
              <a:t>absolutely necessary 80-90% enriched </a:t>
            </a:r>
            <a:r>
              <a:rPr baseline="30000">
                <a:solidFill>
                  <a:srgbClr val="FF6600"/>
                </a:solidFill>
              </a:rPr>
              <a:t>235</a:t>
            </a:r>
            <a:r>
              <a:rPr>
                <a:solidFill>
                  <a:srgbClr val="FF6600"/>
                </a:solidFill>
              </a:rPr>
              <a:t>U</a:t>
            </a:r>
          </a:p>
          <a:p>
            <a:pPr>
              <a:tabLst>
                <a:tab pos="444500" algn="l"/>
                <a:tab pos="901700" algn="l"/>
              </a:tabLst>
              <a:defRPr sz="400">
                <a:solidFill>
                  <a:srgbClr val="FFCC00"/>
                </a:solidFill>
                <a:latin typeface="+mn-lt"/>
                <a:ea typeface="+mn-ea"/>
                <a:cs typeface="+mn-cs"/>
                <a:sym typeface="Arial"/>
              </a:defRPr>
            </a:pPr>
            <a:endParaRPr>
              <a:solidFill>
                <a:srgbClr val="FF6600"/>
              </a:solidFill>
            </a:endParaRPr>
          </a:p>
          <a:p>
            <a:pPr algn="ctr">
              <a:tabLst>
                <a:tab pos="444500" algn="l"/>
                <a:tab pos="901700" algn="l"/>
              </a:tabLst>
              <a:defRPr sz="1800">
                <a:latin typeface="+mn-lt"/>
                <a:ea typeface="+mn-ea"/>
                <a:cs typeface="+mn-cs"/>
                <a:sym typeface="Arial"/>
              </a:defRPr>
            </a:pPr>
            <a:r>
              <a:t>(to be contrasted with the 0.7-5.0%  </a:t>
            </a:r>
            <a:r>
              <a:rPr baseline="31999"/>
              <a:t>235</a:t>
            </a:r>
            <a:r>
              <a:t>U fueling common reactors)</a:t>
            </a:r>
          </a:p>
          <a:p>
            <a:pPr>
              <a:tabLst>
                <a:tab pos="444500" algn="l"/>
                <a:tab pos="901700" algn="l"/>
              </a:tabLst>
              <a:defRPr sz="1800">
                <a:latin typeface="+mn-lt"/>
                <a:ea typeface="+mn-ea"/>
                <a:cs typeface="+mn-cs"/>
                <a:sym typeface="Arial"/>
              </a:defRPr>
            </a:pPr>
            <a:endParaRPr/>
          </a:p>
          <a:p>
            <a:pPr algn="ctr">
              <a:tabLst>
                <a:tab pos="444500" algn="l"/>
                <a:tab pos="901700" algn="l"/>
              </a:tabLst>
              <a:defRPr sz="1800">
                <a:latin typeface="+mn-lt"/>
                <a:ea typeface="+mn-ea"/>
                <a:cs typeface="+mn-cs"/>
                <a:sym typeface="Arial"/>
              </a:defRPr>
            </a:pPr>
            <a:r>
              <a:t>Why had so little </a:t>
            </a:r>
            <a:r>
              <a:rPr baseline="31999"/>
              <a:t>235</a:t>
            </a:r>
            <a:r>
              <a:t>U been produced? Because </a:t>
            </a:r>
            <a:r>
              <a:rPr baseline="30000"/>
              <a:t>235</a:t>
            </a:r>
            <a:r>
              <a:t>U is SO HARD TO ENRICH!</a:t>
            </a:r>
          </a:p>
          <a:p>
            <a:pPr>
              <a:tabLst>
                <a:tab pos="444500" algn="l"/>
                <a:tab pos="901700" algn="l"/>
              </a:tabLst>
              <a:defRPr sz="800">
                <a:latin typeface="+mn-lt"/>
                <a:ea typeface="+mn-ea"/>
                <a:cs typeface="+mn-cs"/>
                <a:sym typeface="Arial"/>
              </a:defRPr>
            </a:pPr>
            <a:endParaRPr/>
          </a:p>
          <a:p>
            <a:pPr>
              <a:tabLst>
                <a:tab pos="444500" algn="l"/>
                <a:tab pos="901700" algn="l"/>
              </a:tabLst>
              <a:defRPr sz="1800" baseline="30000">
                <a:latin typeface="+mn-lt"/>
                <a:ea typeface="+mn-ea"/>
                <a:cs typeface="+mn-cs"/>
                <a:sym typeface="Arial"/>
              </a:defRPr>
            </a:pPr>
            <a:r>
              <a:rPr baseline="-1999"/>
              <a:t>As discussed earlier, </a:t>
            </a:r>
            <a:r>
              <a:t>235</a:t>
            </a:r>
            <a:r>
              <a:rPr baseline="0"/>
              <a:t>U is </a:t>
            </a:r>
            <a:r>
              <a:rPr b="1" baseline="0"/>
              <a:t>chemically identical </a:t>
            </a:r>
            <a:r>
              <a:rPr baseline="0"/>
              <a:t>to </a:t>
            </a:r>
            <a:r>
              <a:t>238</a:t>
            </a:r>
            <a:r>
              <a:rPr baseline="0"/>
              <a:t>U and </a:t>
            </a:r>
          </a:p>
          <a:p>
            <a:pPr>
              <a:tabLst>
                <a:tab pos="444500" algn="l"/>
                <a:tab pos="901700" algn="l"/>
              </a:tabLst>
              <a:defRPr sz="200" baseline="14000">
                <a:latin typeface="+mn-lt"/>
                <a:ea typeface="+mn-ea"/>
                <a:cs typeface="+mn-cs"/>
                <a:sym typeface="Arial"/>
              </a:defRPr>
            </a:pPr>
            <a:endParaRPr baseline="0"/>
          </a:p>
          <a:p>
            <a:pPr>
              <a:tabLst>
                <a:tab pos="444500" algn="l"/>
                <a:tab pos="901700" algn="l"/>
              </a:tabLst>
              <a:defRPr sz="1800">
                <a:latin typeface="+mn-lt"/>
                <a:ea typeface="+mn-ea"/>
                <a:cs typeface="+mn-cs"/>
                <a:sym typeface="Arial"/>
              </a:defRPr>
            </a:pPr>
            <a:r>
              <a:t>	separation must instead somehow exploit their mere 1% mass difference</a:t>
            </a:r>
          </a:p>
          <a:p>
            <a:pPr>
              <a:tabLst>
                <a:tab pos="444500" algn="l"/>
                <a:tab pos="901700" algn="l"/>
              </a:tabLst>
              <a:defRPr sz="1600">
                <a:latin typeface="+mn-lt"/>
                <a:ea typeface="+mn-ea"/>
                <a:cs typeface="+mn-cs"/>
                <a:sym typeface="Arial"/>
              </a:defRPr>
            </a:pPr>
            <a:endParaRPr/>
          </a:p>
          <a:p>
            <a:pPr>
              <a:tabLst>
                <a:tab pos="444500" algn="l"/>
                <a:tab pos="901700" algn="l"/>
              </a:tabLst>
              <a:defRPr sz="1800">
                <a:latin typeface="+mn-lt"/>
                <a:ea typeface="+mn-ea"/>
                <a:cs typeface="+mn-cs"/>
                <a:sym typeface="Arial"/>
              </a:defRPr>
            </a:pPr>
            <a:r>
              <a:t> Requiring isotope separation plants repeatedly sending Uranium feedstock through</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diffusion barriers OR mass spectrometers OR high-speed centrifuges OR . . .</a:t>
            </a:r>
          </a:p>
          <a:p>
            <a:pPr>
              <a:tabLst>
                <a:tab pos="444500" algn="l"/>
                <a:tab pos="901700" algn="l"/>
              </a:tabLst>
              <a:defRPr sz="1400" b="1">
                <a:latin typeface="+mn-lt"/>
                <a:ea typeface="+mn-ea"/>
                <a:cs typeface="+mn-cs"/>
                <a:sym typeface="Arial"/>
              </a:defRPr>
            </a:pPr>
            <a:endParaRPr/>
          </a:p>
          <a:p>
            <a:pPr>
              <a:tabLst>
                <a:tab pos="444500" algn="l"/>
                <a:tab pos="901700" algn="l"/>
              </a:tabLst>
              <a:defRPr sz="1800" b="1">
                <a:solidFill>
                  <a:srgbClr val="FBC901"/>
                </a:solidFill>
                <a:latin typeface="+mn-lt"/>
                <a:ea typeface="+mn-ea"/>
                <a:cs typeface="+mn-cs"/>
                <a:sym typeface="Arial"/>
              </a:defRPr>
            </a:pPr>
            <a:r>
              <a:t>Almost half of the WWII Manhattan Project's 27 billion dollar budget </a:t>
            </a:r>
            <a:r>
              <a:rPr baseline="31999"/>
              <a:t>1, 2</a:t>
            </a:r>
          </a:p>
          <a:p>
            <a:pPr>
              <a:tabLst>
                <a:tab pos="444500" algn="l"/>
                <a:tab pos="901700" algn="l"/>
              </a:tabLst>
              <a:defRPr sz="1800" b="1">
                <a:solidFill>
                  <a:srgbClr val="FBC901"/>
                </a:solidFill>
                <a:latin typeface="+mn-lt"/>
                <a:ea typeface="+mn-ea"/>
                <a:cs typeface="+mn-cs"/>
                <a:sym typeface="Arial"/>
              </a:defRPr>
            </a:pPr>
            <a:r>
              <a:t>	was spent developing &amp; building such Uranium isotope separation plants </a:t>
            </a:r>
            <a:r>
              <a:rPr baseline="31999"/>
              <a:t>2-4</a:t>
            </a:r>
          </a:p>
        </p:txBody>
      </p:sp>
      <p:sp>
        <p:nvSpPr>
          <p:cNvPr id="756" name="Rectangle 5"/>
          <p:cNvSpPr txBox="1"/>
          <p:nvPr/>
        </p:nvSpPr>
        <p:spPr>
          <a:xfrm>
            <a:off x="180632" y="6239926"/>
            <a:ext cx="878273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3) "The Making of the Atomic Bomb" by Richard Rhodes, 25th Anniversary Edition, Simon &amp; Schuster (ISBN978-1-4516-7761-4)</a:t>
            </a:r>
          </a:p>
        </p:txBody>
      </p:sp>
      <p:sp>
        <p:nvSpPr>
          <p:cNvPr id="757" name="Rectangle 5"/>
          <p:cNvSpPr txBox="1"/>
          <p:nvPr/>
        </p:nvSpPr>
        <p:spPr>
          <a:xfrm>
            <a:off x="2656262" y="6582392"/>
            <a:ext cx="3831476"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4) https://www.nps.gov/mapr/learn/uranium.htm</a:t>
            </a:r>
          </a:p>
        </p:txBody>
      </p:sp>
      <p:sp>
        <p:nvSpPr>
          <p:cNvPr id="758" name="Rectangle 5"/>
          <p:cNvSpPr txBox="1"/>
          <p:nvPr/>
        </p:nvSpPr>
        <p:spPr>
          <a:xfrm>
            <a:off x="5184464" y="5897459"/>
            <a:ext cx="3831476"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2) https://en.wikipedia.org/wiki/Manhattan_Project</a:t>
            </a:r>
          </a:p>
        </p:txBody>
      </p:sp>
      <p:sp>
        <p:nvSpPr>
          <p:cNvPr id="759" name="Rectangle 5"/>
          <p:cNvSpPr txBox="1"/>
          <p:nvPr/>
        </p:nvSpPr>
        <p:spPr>
          <a:xfrm>
            <a:off x="186861" y="5897459"/>
            <a:ext cx="3369379"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As expressed in equivalent 2023 U.S. dollars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2"/>
          <p:cNvSpPr txBox="1">
            <a:spLocks noGrp="1"/>
          </p:cNvSpPr>
          <p:nvPr>
            <p:ph type="title"/>
          </p:nvPr>
        </p:nvSpPr>
        <p:spPr>
          <a:xfrm>
            <a:off x="56464" y="66707"/>
            <a:ext cx="9031072" cy="533401"/>
          </a:xfrm>
          <a:prstGeom prst="rect">
            <a:avLst/>
          </a:prstGeom>
        </p:spPr>
        <p:txBody>
          <a:bodyPr/>
          <a:lstStyle>
            <a:lvl1pPr>
              <a:defRPr sz="1900"/>
            </a:lvl1pPr>
          </a:lstStyle>
          <a:p>
            <a:r>
              <a:t>Located in what had been the backwoods of Oak Ridge Tennessee:</a:t>
            </a:r>
          </a:p>
        </p:txBody>
      </p:sp>
      <p:sp>
        <p:nvSpPr>
          <p:cNvPr id="762" name="Rectangle 3"/>
          <p:cNvSpPr txBox="1">
            <a:spLocks noGrp="1"/>
          </p:cNvSpPr>
          <p:nvPr>
            <p:ph type="body" sz="half" idx="1"/>
          </p:nvPr>
        </p:nvSpPr>
        <p:spPr>
          <a:xfrm>
            <a:off x="165100" y="685800"/>
            <a:ext cx="8991952" cy="1695519"/>
          </a:xfrm>
          <a:prstGeom prst="rect">
            <a:avLst/>
          </a:prstGeom>
        </p:spPr>
        <p:txBody>
          <a:bodyPr/>
          <a:lstStyle/>
          <a:p>
            <a:pPr>
              <a:tabLst>
                <a:tab pos="444500" algn="l"/>
                <a:tab pos="901700" algn="l"/>
                <a:tab pos="1257300" algn="l"/>
              </a:tabLst>
              <a:defRPr sz="1600">
                <a:latin typeface="+mn-lt"/>
                <a:ea typeface="+mn-ea"/>
                <a:cs typeface="+mn-cs"/>
                <a:sym typeface="Arial"/>
              </a:defRPr>
            </a:pPr>
            <a:r>
              <a:t>Where, after being converted into UF</a:t>
            </a:r>
            <a:r>
              <a:rPr baseline="-5999"/>
              <a:t>6</a:t>
            </a:r>
            <a:r>
              <a:t>, natural Uranium (99.3% </a:t>
            </a:r>
            <a:r>
              <a:rPr baseline="31999">
                <a:solidFill>
                  <a:srgbClr val="FBC901"/>
                </a:solidFill>
              </a:rPr>
              <a:t>238</a:t>
            </a:r>
            <a:r>
              <a:rPr>
                <a:solidFill>
                  <a:srgbClr val="FBC901"/>
                </a:solidFill>
              </a:rPr>
              <a:t>U</a:t>
            </a:r>
            <a:r>
              <a:t> + 0.7% </a:t>
            </a:r>
            <a:r>
              <a:rPr baseline="31999">
                <a:solidFill>
                  <a:srgbClr val="FBC901"/>
                </a:solidFill>
              </a:rPr>
              <a:t>235</a:t>
            </a:r>
            <a:r>
              <a:rPr>
                <a:solidFill>
                  <a:srgbClr val="FBC901"/>
                </a:solidFill>
              </a:rPr>
              <a:t>U</a:t>
            </a:r>
            <a:r>
              <a:t>) </a:t>
            </a:r>
          </a:p>
          <a:p>
            <a:pPr>
              <a:tabLst>
                <a:tab pos="444500" algn="l"/>
                <a:tab pos="901700" algn="l"/>
                <a:tab pos="1257300" algn="l"/>
              </a:tabLst>
              <a:defRPr sz="600">
                <a:latin typeface="+mn-lt"/>
                <a:ea typeface="+mn-ea"/>
                <a:cs typeface="+mn-cs"/>
                <a:sym typeface="Arial"/>
              </a:defRPr>
            </a:pPr>
            <a:endParaRPr/>
          </a:p>
          <a:p>
            <a:pPr>
              <a:tabLst>
                <a:tab pos="444500" algn="l"/>
                <a:tab pos="901700" algn="l"/>
                <a:tab pos="1257300" algn="l"/>
              </a:tabLst>
              <a:defRPr sz="1600">
                <a:latin typeface="+mn-lt"/>
                <a:ea typeface="+mn-ea"/>
                <a:cs typeface="+mn-cs"/>
                <a:sym typeface="Arial"/>
              </a:defRPr>
            </a:pPr>
            <a:r>
              <a:t>	was sent through these three plants, very, very gradually filtering out </a:t>
            </a:r>
            <a:r>
              <a:rPr baseline="31999">
                <a:solidFill>
                  <a:srgbClr val="FBC901"/>
                </a:solidFill>
              </a:rPr>
              <a:t>238</a:t>
            </a:r>
            <a:r>
              <a:rPr>
                <a:solidFill>
                  <a:srgbClr val="FBC901"/>
                </a:solidFill>
              </a:rPr>
              <a:t>U</a:t>
            </a:r>
            <a:r>
              <a:t> in favor of the </a:t>
            </a:r>
            <a:r>
              <a:rPr baseline="31999">
                <a:solidFill>
                  <a:srgbClr val="FBC901"/>
                </a:solidFill>
              </a:rPr>
              <a:t>235</a:t>
            </a:r>
            <a:r>
              <a:rPr>
                <a:solidFill>
                  <a:srgbClr val="FBC901"/>
                </a:solidFill>
              </a:rPr>
              <a:t>U</a:t>
            </a:r>
            <a:r>
              <a:t> </a:t>
            </a:r>
          </a:p>
        </p:txBody>
      </p:sp>
      <p:sp>
        <p:nvSpPr>
          <p:cNvPr id="763" name="Rectangle 5"/>
          <p:cNvSpPr txBox="1"/>
          <p:nvPr/>
        </p:nvSpPr>
        <p:spPr>
          <a:xfrm>
            <a:off x="3234786" y="5905914"/>
            <a:ext cx="2674428"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https://en.wikipedia.org/wiki/K-25</a:t>
            </a:r>
          </a:p>
        </p:txBody>
      </p:sp>
      <p:pic>
        <p:nvPicPr>
          <p:cNvPr id="764" name="pasted-movie.png" descr="pasted-movie.png"/>
          <p:cNvPicPr>
            <a:picLocks noChangeAspect="1"/>
          </p:cNvPicPr>
          <p:nvPr/>
        </p:nvPicPr>
        <p:blipFill>
          <a:blip r:embed="rId2"/>
          <a:stretch>
            <a:fillRect/>
          </a:stretch>
        </p:blipFill>
        <p:spPr>
          <a:xfrm>
            <a:off x="3428131" y="1770198"/>
            <a:ext cx="2671859" cy="1695520"/>
          </a:xfrm>
          <a:prstGeom prst="rect">
            <a:avLst/>
          </a:prstGeom>
          <a:ln w="12700">
            <a:miter lim="400000"/>
          </a:ln>
        </p:spPr>
      </p:pic>
      <p:sp>
        <p:nvSpPr>
          <p:cNvPr id="765" name="Rectangle 5"/>
          <p:cNvSpPr txBox="1"/>
          <p:nvPr/>
        </p:nvSpPr>
        <p:spPr>
          <a:xfrm>
            <a:off x="269707" y="6498390"/>
            <a:ext cx="8782737"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Plus references given on the preceding slide</a:t>
            </a:r>
          </a:p>
        </p:txBody>
      </p:sp>
      <p:sp>
        <p:nvSpPr>
          <p:cNvPr id="766" name="Rectangle 5"/>
          <p:cNvSpPr txBox="1"/>
          <p:nvPr/>
        </p:nvSpPr>
        <p:spPr>
          <a:xfrm>
            <a:off x="354000" y="5817014"/>
            <a:ext cx="2287831"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https://en.wikipedia.org/wiki/S-50_(Manhattan_Project)</a:t>
            </a:r>
          </a:p>
        </p:txBody>
      </p:sp>
      <p:pic>
        <p:nvPicPr>
          <p:cNvPr id="767" name="pasted-movie.png" descr="pasted-movie.png"/>
          <p:cNvPicPr>
            <a:picLocks noChangeAspect="1"/>
          </p:cNvPicPr>
          <p:nvPr/>
        </p:nvPicPr>
        <p:blipFill>
          <a:blip r:embed="rId3"/>
          <a:srcRect l="4982"/>
          <a:stretch>
            <a:fillRect/>
          </a:stretch>
        </p:blipFill>
        <p:spPr>
          <a:xfrm>
            <a:off x="239019" y="1770198"/>
            <a:ext cx="2883076" cy="1695520"/>
          </a:xfrm>
          <a:prstGeom prst="rect">
            <a:avLst/>
          </a:prstGeom>
          <a:ln w="12700">
            <a:miter lim="400000"/>
          </a:ln>
        </p:spPr>
      </p:pic>
      <p:sp>
        <p:nvSpPr>
          <p:cNvPr id="768" name="Rectangle 5"/>
          <p:cNvSpPr txBox="1"/>
          <p:nvPr/>
        </p:nvSpPr>
        <p:spPr>
          <a:xfrm>
            <a:off x="251139" y="6334279"/>
            <a:ext cx="2547026"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https://ahf.nuclearmuseum.org/ranger/tour-stop/s-50-plant/</a:t>
            </a:r>
          </a:p>
        </p:txBody>
      </p:sp>
      <p:sp>
        <p:nvSpPr>
          <p:cNvPr id="769" name="Rectangle 5"/>
          <p:cNvSpPr txBox="1"/>
          <p:nvPr/>
        </p:nvSpPr>
        <p:spPr>
          <a:xfrm>
            <a:off x="6502169" y="5748264"/>
            <a:ext cx="2482679"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https://en.wikipedia.org/wiki/Y-12_National_Security_Complex</a:t>
            </a:r>
          </a:p>
        </p:txBody>
      </p:sp>
      <p:pic>
        <p:nvPicPr>
          <p:cNvPr id="770" name="pasted-movie.png" descr="pasted-movie.png"/>
          <p:cNvPicPr>
            <a:picLocks noChangeAspect="1"/>
          </p:cNvPicPr>
          <p:nvPr/>
        </p:nvPicPr>
        <p:blipFill>
          <a:blip r:embed="rId4"/>
          <a:stretch>
            <a:fillRect/>
          </a:stretch>
        </p:blipFill>
        <p:spPr>
          <a:xfrm>
            <a:off x="6647946" y="1770198"/>
            <a:ext cx="2117901" cy="1695520"/>
          </a:xfrm>
          <a:prstGeom prst="rect">
            <a:avLst/>
          </a:prstGeom>
          <a:ln w="12700">
            <a:miter lim="400000"/>
          </a:ln>
        </p:spPr>
      </p:pic>
      <p:sp>
        <p:nvSpPr>
          <p:cNvPr id="771" name="Rectangle 5"/>
          <p:cNvSpPr txBox="1"/>
          <p:nvPr/>
        </p:nvSpPr>
        <p:spPr>
          <a:xfrm>
            <a:off x="6406295" y="6334279"/>
            <a:ext cx="2674428"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https://teva.contentdm.oclc.org/digital/collection/p15138coll18/id/305/</a:t>
            </a:r>
          </a:p>
        </p:txBody>
      </p:sp>
      <p:sp>
        <p:nvSpPr>
          <p:cNvPr id="772" name="Rectangle 3"/>
          <p:cNvSpPr txBox="1"/>
          <p:nvPr/>
        </p:nvSpPr>
        <p:spPr>
          <a:xfrm>
            <a:off x="123432" y="3669430"/>
            <a:ext cx="3020068" cy="6191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901700" algn="l"/>
              </a:tabLst>
              <a:defRPr sz="1500">
                <a:solidFill>
                  <a:srgbClr val="FBC901"/>
                </a:solidFill>
                <a:effectLst>
                  <a:outerShdw blurRad="38100" dist="38100" dir="2700000" rotWithShape="0">
                    <a:srgbClr val="000000"/>
                  </a:outerShdw>
                </a:effectLst>
                <a:latin typeface="+mn-lt"/>
                <a:ea typeface="+mn-ea"/>
                <a:cs typeface="+mn-cs"/>
                <a:sym typeface="Arial"/>
              </a:defRPr>
            </a:pPr>
            <a:r>
              <a:t>0.7% </a:t>
            </a:r>
            <a:r>
              <a:rPr baseline="31999"/>
              <a:t>235</a:t>
            </a:r>
            <a:r>
              <a:t>U → 0.9% </a:t>
            </a:r>
            <a:r>
              <a:rPr baseline="31999"/>
              <a:t>235</a:t>
            </a:r>
            <a:r>
              <a:t>U</a:t>
            </a:r>
          </a:p>
          <a:p>
            <a:pPr algn="ctr">
              <a:spcBef>
                <a:spcPts val="400"/>
              </a:spcBef>
              <a:tabLst>
                <a:tab pos="444500" algn="l"/>
                <a:tab pos="901700" algn="l"/>
              </a:tabLst>
              <a:defRPr sz="1500" b="0">
                <a:solidFill>
                  <a:srgbClr val="FFFFFF"/>
                </a:solidFill>
                <a:effectLst>
                  <a:outerShdw blurRad="38100" dist="38100" dir="2700000" rotWithShape="0">
                    <a:srgbClr val="000000"/>
                  </a:outerShdw>
                </a:effectLst>
                <a:latin typeface="+mn-lt"/>
                <a:ea typeface="+mn-ea"/>
                <a:cs typeface="+mn-cs"/>
                <a:sym typeface="Arial"/>
              </a:defRPr>
            </a:pPr>
            <a:r>
              <a:t>Liquid Diffusion "S-50" Plant</a:t>
            </a:r>
          </a:p>
        </p:txBody>
      </p:sp>
      <p:sp>
        <p:nvSpPr>
          <p:cNvPr id="773" name="Rectangle 3"/>
          <p:cNvSpPr txBox="1"/>
          <p:nvPr/>
        </p:nvSpPr>
        <p:spPr>
          <a:xfrm>
            <a:off x="3214839" y="4406543"/>
            <a:ext cx="2892474" cy="1405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just">
              <a:lnSpc>
                <a:spcPct val="110000"/>
              </a:lnSpc>
              <a:spcBef>
                <a:spcPts val="400"/>
              </a:spcBef>
              <a:tabLst>
                <a:tab pos="444500" algn="l"/>
                <a:tab pos="901700" algn="l"/>
              </a:tabLst>
              <a:defRPr sz="1400" b="0">
                <a:solidFill>
                  <a:srgbClr val="FFFFFF"/>
                </a:solidFill>
                <a:effectLst>
                  <a:outerShdw blurRad="38100" dist="38100" dir="2700000" rotWithShape="0">
                    <a:srgbClr val="000000"/>
                  </a:outerShdw>
                </a:effectLst>
                <a:latin typeface="+mn-lt"/>
                <a:ea typeface="+mn-ea"/>
                <a:cs typeface="+mn-cs"/>
                <a:sym typeface="Arial"/>
              </a:defRPr>
            </a:pPr>
            <a:r>
              <a:t>Housing </a:t>
            </a:r>
            <a:r>
              <a:rPr>
                <a:solidFill>
                  <a:srgbClr val="FF2600"/>
                </a:solidFill>
              </a:rPr>
              <a:t>2892 </a:t>
            </a:r>
            <a:r>
              <a:t>gaseous diffusion tanks connected in progressive purification stages, inside of what was then the </a:t>
            </a:r>
            <a:r>
              <a:rPr b="1"/>
              <a:t>world's largest building</a:t>
            </a:r>
            <a:r>
              <a:t>: Four stories tall, half mile long, 42.6 acre footprint</a:t>
            </a:r>
          </a:p>
        </p:txBody>
      </p:sp>
      <p:sp>
        <p:nvSpPr>
          <p:cNvPr id="774" name="Rectangle 3"/>
          <p:cNvSpPr txBox="1"/>
          <p:nvPr/>
        </p:nvSpPr>
        <p:spPr>
          <a:xfrm>
            <a:off x="3243779" y="3669430"/>
            <a:ext cx="3040563" cy="67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901700" algn="l"/>
              </a:tabLst>
              <a:defRPr sz="1500">
                <a:solidFill>
                  <a:srgbClr val="FBC901"/>
                </a:solidFill>
                <a:effectLst>
                  <a:outerShdw blurRad="38100" dist="38100" dir="2700000" rotWithShape="0">
                    <a:srgbClr val="000000"/>
                  </a:outerShdw>
                </a:effectLst>
                <a:latin typeface="+mn-lt"/>
                <a:ea typeface="+mn-ea"/>
                <a:cs typeface="+mn-cs"/>
                <a:sym typeface="Arial"/>
              </a:defRPr>
            </a:pPr>
            <a:r>
              <a:t>0.9% </a:t>
            </a:r>
            <a:r>
              <a:rPr baseline="31999"/>
              <a:t>235</a:t>
            </a:r>
            <a:r>
              <a:t>U → 23% </a:t>
            </a:r>
            <a:r>
              <a:rPr baseline="31999"/>
              <a:t>235</a:t>
            </a:r>
            <a:r>
              <a:t>U</a:t>
            </a:r>
          </a:p>
          <a:p>
            <a:pPr algn="ctr">
              <a:spcBef>
                <a:spcPts val="400"/>
              </a:spcBef>
              <a:tabLst>
                <a:tab pos="444500" algn="l"/>
                <a:tab pos="901700" algn="l"/>
              </a:tabLst>
              <a:defRPr sz="1500" b="0">
                <a:solidFill>
                  <a:srgbClr val="FFFFFF"/>
                </a:solidFill>
                <a:effectLst>
                  <a:outerShdw blurRad="38100" dist="38100" dir="2700000" rotWithShape="0">
                    <a:srgbClr val="000000"/>
                  </a:outerShdw>
                </a:effectLst>
                <a:latin typeface="+mn-lt"/>
                <a:ea typeface="+mn-ea"/>
                <a:cs typeface="+mn-cs"/>
                <a:sym typeface="Arial"/>
              </a:defRPr>
            </a:pPr>
            <a:r>
              <a:t>Gaseous Diffusion "K-25" Plant</a:t>
            </a:r>
          </a:p>
        </p:txBody>
      </p:sp>
      <p:sp>
        <p:nvSpPr>
          <p:cNvPr id="775" name="Rectangle 3"/>
          <p:cNvSpPr txBox="1"/>
          <p:nvPr/>
        </p:nvSpPr>
        <p:spPr>
          <a:xfrm>
            <a:off x="6209518" y="3669430"/>
            <a:ext cx="2834593" cy="6191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901700" algn="l"/>
              </a:tabLst>
              <a:defRPr sz="1500">
                <a:solidFill>
                  <a:srgbClr val="FBC901"/>
                </a:solidFill>
                <a:effectLst>
                  <a:outerShdw blurRad="38100" dist="38100" dir="2700000" rotWithShape="0">
                    <a:srgbClr val="000000"/>
                  </a:outerShdw>
                </a:effectLst>
                <a:latin typeface="+mn-lt"/>
                <a:ea typeface="+mn-ea"/>
                <a:cs typeface="+mn-cs"/>
                <a:sym typeface="Arial"/>
              </a:defRPr>
            </a:pPr>
            <a:r>
              <a:t>23% </a:t>
            </a:r>
            <a:r>
              <a:rPr baseline="31999"/>
              <a:t>235</a:t>
            </a:r>
            <a:r>
              <a:t>U → 80-90% </a:t>
            </a:r>
            <a:r>
              <a:rPr baseline="31999"/>
              <a:t>235</a:t>
            </a:r>
            <a:r>
              <a:t>U</a:t>
            </a:r>
          </a:p>
          <a:p>
            <a:pPr algn="ctr">
              <a:spcBef>
                <a:spcPts val="400"/>
              </a:spcBef>
              <a:tabLst>
                <a:tab pos="444500" algn="l"/>
                <a:tab pos="901700" algn="l"/>
              </a:tabLst>
              <a:defRPr sz="1500" b="0">
                <a:solidFill>
                  <a:srgbClr val="FFFFFF"/>
                </a:solidFill>
                <a:effectLst>
                  <a:outerShdw blurRad="38100" dist="38100" dir="2700000" rotWithShape="0">
                    <a:srgbClr val="000000"/>
                  </a:outerShdw>
                </a:effectLst>
                <a:latin typeface="+mn-lt"/>
                <a:ea typeface="+mn-ea"/>
                <a:cs typeface="+mn-cs"/>
                <a:sym typeface="Arial"/>
              </a:defRPr>
            </a:pPr>
            <a:r>
              <a:t>Electromagnetic "Y-12" Plant</a:t>
            </a:r>
          </a:p>
        </p:txBody>
      </p:sp>
      <p:sp>
        <p:nvSpPr>
          <p:cNvPr id="776" name="Rectangle 3"/>
          <p:cNvSpPr txBox="1"/>
          <p:nvPr/>
        </p:nvSpPr>
        <p:spPr>
          <a:xfrm>
            <a:off x="116973" y="4406543"/>
            <a:ext cx="2834593" cy="1151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just">
              <a:lnSpc>
                <a:spcPct val="110000"/>
              </a:lnSpc>
              <a:spcBef>
                <a:spcPts val="400"/>
              </a:spcBef>
              <a:tabLst>
                <a:tab pos="444500" algn="l"/>
                <a:tab pos="901700" algn="l"/>
              </a:tabLst>
              <a:defRPr sz="1400" b="0">
                <a:solidFill>
                  <a:srgbClr val="FFFFFF"/>
                </a:solidFill>
                <a:effectLst>
                  <a:outerShdw blurRad="38100" dist="38100" dir="2700000" rotWithShape="0">
                    <a:srgbClr val="000000"/>
                  </a:outerShdw>
                </a:effectLst>
                <a:latin typeface="+mn-lt"/>
                <a:ea typeface="+mn-ea"/>
                <a:cs typeface="+mn-cs"/>
                <a:sym typeface="Arial"/>
              </a:defRPr>
            </a:pPr>
            <a:r>
              <a:t>Designed to house </a:t>
            </a:r>
            <a:r>
              <a:rPr>
                <a:solidFill>
                  <a:srgbClr val="FF2600"/>
                </a:solidFill>
              </a:rPr>
              <a:t>1600</a:t>
            </a:r>
            <a:r>
              <a:t> liquid thermal diffusion columns connected in progressive purification stages</a:t>
            </a:r>
          </a:p>
        </p:txBody>
      </p:sp>
      <p:sp>
        <p:nvSpPr>
          <p:cNvPr id="777" name="Rectangle 3"/>
          <p:cNvSpPr txBox="1"/>
          <p:nvPr/>
        </p:nvSpPr>
        <p:spPr>
          <a:xfrm>
            <a:off x="6370585" y="4412272"/>
            <a:ext cx="2745847" cy="139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just">
              <a:lnSpc>
                <a:spcPct val="110000"/>
              </a:lnSpc>
              <a:spcBef>
                <a:spcPts val="400"/>
              </a:spcBef>
              <a:tabLst>
                <a:tab pos="444500" algn="l"/>
                <a:tab pos="901700" algn="l"/>
              </a:tabLst>
              <a:defRPr sz="1400" b="0">
                <a:solidFill>
                  <a:srgbClr val="FFFFFF"/>
                </a:solidFill>
                <a:effectLst>
                  <a:outerShdw blurRad="38100" dist="38100" dir="2700000" rotWithShape="0">
                    <a:srgbClr val="000000"/>
                  </a:outerShdw>
                </a:effectLst>
                <a:latin typeface="+mn-lt"/>
                <a:ea typeface="+mn-ea"/>
                <a:cs typeface="+mn-cs"/>
                <a:sym typeface="Arial"/>
              </a:defRPr>
            </a:pPr>
            <a:r>
              <a:t>With </a:t>
            </a:r>
            <a:r>
              <a:rPr b="1">
                <a:solidFill>
                  <a:srgbClr val="FF2600"/>
                </a:solidFill>
              </a:rPr>
              <a:t>11</a:t>
            </a:r>
            <a:r>
              <a:t> electromagnetic "racetracks" through which only </a:t>
            </a:r>
            <a:r>
              <a:rPr baseline="31999"/>
              <a:t>235</a:t>
            </a:r>
            <a:r>
              <a:t>U could readily pass, organized into two progressive purification stages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Rectangle 2"/>
          <p:cNvSpPr txBox="1">
            <a:spLocks noGrp="1"/>
          </p:cNvSpPr>
          <p:nvPr>
            <p:ph type="title"/>
          </p:nvPr>
        </p:nvSpPr>
        <p:spPr>
          <a:xfrm>
            <a:off x="304800" y="0"/>
            <a:ext cx="8534400" cy="533400"/>
          </a:xfrm>
          <a:prstGeom prst="rect">
            <a:avLst/>
          </a:prstGeom>
        </p:spPr>
        <p:txBody>
          <a:bodyPr/>
          <a:lstStyle>
            <a:lvl1pPr>
              <a:defRPr sz="2000"/>
            </a:lvl1pPr>
          </a:lstStyle>
          <a:p>
            <a:r>
              <a:t>As compared to the Plutonium required for the other WWII Nuclear Bomb:</a:t>
            </a:r>
          </a:p>
        </p:txBody>
      </p:sp>
      <p:sp>
        <p:nvSpPr>
          <p:cNvPr id="780" name="Rectangle 3"/>
          <p:cNvSpPr txBox="1">
            <a:spLocks noGrp="1"/>
          </p:cNvSpPr>
          <p:nvPr>
            <p:ph type="body" idx="1"/>
          </p:nvPr>
        </p:nvSpPr>
        <p:spPr>
          <a:xfrm>
            <a:off x="211259" y="601051"/>
            <a:ext cx="8915401" cy="3529187"/>
          </a:xfrm>
          <a:prstGeom prst="rect">
            <a:avLst/>
          </a:prstGeom>
        </p:spPr>
        <p:txBody>
          <a:bodyPr/>
          <a:lstStyle/>
          <a:p>
            <a:pPr>
              <a:tabLst>
                <a:tab pos="444500" algn="l"/>
                <a:tab pos="901700" algn="l"/>
              </a:tabLst>
              <a:defRPr sz="1800">
                <a:solidFill>
                  <a:srgbClr val="FFCC00"/>
                </a:solidFill>
                <a:latin typeface="+mn-lt"/>
                <a:ea typeface="+mn-ea"/>
                <a:cs typeface="+mn-cs"/>
                <a:sym typeface="Arial"/>
              </a:defRPr>
            </a:pPr>
            <a:r>
              <a:rPr>
                <a:solidFill>
                  <a:srgbClr val="FFFFFF"/>
                </a:solidFill>
              </a:rPr>
              <a:t>Which was instead a direct product of</a:t>
            </a:r>
            <a:r>
              <a:t> </a:t>
            </a:r>
            <a:r>
              <a:rPr baseline="30000"/>
              <a:t>238</a:t>
            </a:r>
            <a:r>
              <a:t>U </a:t>
            </a:r>
            <a:r>
              <a:rPr>
                <a:solidFill>
                  <a:srgbClr val="FFFFFF"/>
                </a:solidFill>
              </a:rPr>
              <a:t>fission decay within a nuclear reactor:</a:t>
            </a:r>
          </a:p>
          <a:p>
            <a:pPr>
              <a:tabLst>
                <a:tab pos="444500" algn="l"/>
                <a:tab pos="901700" algn="l"/>
              </a:tabLst>
              <a:defRPr sz="200">
                <a:latin typeface="+mn-lt"/>
                <a:ea typeface="+mn-ea"/>
                <a:cs typeface="+mn-cs"/>
                <a:sym typeface="Arial"/>
              </a:defRPr>
            </a:pPr>
            <a:endParaRPr>
              <a:solidFill>
                <a:srgbClr val="FFFFFF"/>
              </a:solidFill>
            </a:endParaRPr>
          </a:p>
          <a:p>
            <a:pPr algn="ctr">
              <a:tabLst>
                <a:tab pos="444500" algn="l"/>
                <a:tab pos="901700" algn="l"/>
              </a:tabLst>
              <a:defRPr sz="1800" baseline="30000">
                <a:latin typeface="+mn-lt"/>
                <a:ea typeface="+mn-ea"/>
                <a:cs typeface="+mn-cs"/>
                <a:sym typeface="Arial"/>
              </a:defRPr>
            </a:pPr>
            <a:r>
              <a:t>238</a:t>
            </a:r>
            <a:r>
              <a:rPr baseline="0"/>
              <a:t>U + </a:t>
            </a:r>
            <a:r>
              <a:rPr b="1"/>
              <a:t>1</a:t>
            </a:r>
            <a:r>
              <a:rPr b="1" baseline="0"/>
              <a:t>n</a:t>
            </a:r>
            <a:r>
              <a:rPr baseline="0">
                <a:solidFill>
                  <a:srgbClr val="FF0000"/>
                </a:solidFill>
              </a:rPr>
              <a:t> (hot/fast) </a:t>
            </a:r>
            <a:r>
              <a:rPr baseline="0"/>
              <a:t>=&gt; </a:t>
            </a:r>
            <a:r>
              <a:t>239</a:t>
            </a:r>
            <a:r>
              <a:rPr baseline="0"/>
              <a:t>U  =&gt;  </a:t>
            </a:r>
            <a:r>
              <a:t>239</a:t>
            </a:r>
            <a:r>
              <a:rPr baseline="0"/>
              <a:t>Np + β  =&gt;  </a:t>
            </a:r>
            <a:r>
              <a:rPr>
                <a:solidFill>
                  <a:srgbClr val="FBC901"/>
                </a:solidFill>
              </a:rPr>
              <a:t>239</a:t>
            </a:r>
            <a:r>
              <a:rPr baseline="0">
                <a:solidFill>
                  <a:srgbClr val="FBC901"/>
                </a:solidFill>
              </a:rPr>
              <a:t>Pu</a:t>
            </a:r>
            <a:r>
              <a:rPr baseline="0"/>
              <a:t> + β</a:t>
            </a:r>
          </a:p>
          <a:p>
            <a:pPr>
              <a:tabLst>
                <a:tab pos="444500" algn="l"/>
                <a:tab pos="901700" algn="l"/>
              </a:tabLst>
              <a:defRPr sz="1000">
                <a:latin typeface="+mn-lt"/>
                <a:ea typeface="+mn-ea"/>
                <a:cs typeface="+mn-cs"/>
                <a:sym typeface="Arial"/>
              </a:defRPr>
            </a:pPr>
            <a:endParaRPr baseline="0"/>
          </a:p>
          <a:p>
            <a:pPr>
              <a:tabLst>
                <a:tab pos="444500" algn="l"/>
                <a:tab pos="901700" algn="l"/>
              </a:tabLst>
              <a:defRPr sz="1800">
                <a:latin typeface="+mn-lt"/>
                <a:ea typeface="+mn-ea"/>
                <a:cs typeface="+mn-cs"/>
                <a:sym typeface="Arial"/>
              </a:defRPr>
            </a:pPr>
            <a:r>
              <a:t>Then easily separated from co-products because different numbers of electrons </a:t>
            </a:r>
          </a:p>
          <a:p>
            <a:pPr>
              <a:tabLst>
                <a:tab pos="444500" algn="l"/>
                <a:tab pos="901700" algn="l"/>
              </a:tabLst>
              <a:defRPr sz="1800">
                <a:latin typeface="+mn-lt"/>
                <a:ea typeface="+mn-ea"/>
                <a:cs typeface="+mn-cs"/>
                <a:sym typeface="Arial"/>
              </a:defRPr>
            </a:pPr>
            <a:r>
              <a:t>	meant that those co-products chemically bonded to different things </a:t>
            </a:r>
          </a:p>
          <a:p>
            <a:pPr>
              <a:tabLst>
                <a:tab pos="444500" algn="l"/>
                <a:tab pos="901700" algn="l"/>
              </a:tabLst>
              <a:defRPr sz="600">
                <a:latin typeface="+mn-lt"/>
                <a:ea typeface="+mn-ea"/>
                <a:cs typeface="+mn-cs"/>
                <a:sym typeface="Arial"/>
              </a:defRPr>
            </a:pPr>
            <a:endParaRPr/>
          </a:p>
          <a:p>
            <a:pPr algn="ctr">
              <a:tabLst>
                <a:tab pos="444500" algn="l"/>
                <a:tab pos="901700" algn="l"/>
              </a:tabLst>
              <a:defRPr sz="1600">
                <a:latin typeface="+mn-lt"/>
                <a:ea typeface="+mn-ea"/>
                <a:cs typeface="+mn-cs"/>
                <a:sym typeface="Arial"/>
              </a:defRPr>
            </a:pPr>
            <a:r>
              <a:t>(</a:t>
            </a:r>
            <a:r>
              <a:rPr i="1"/>
              <a:t>Remembering that while </a:t>
            </a:r>
            <a:r>
              <a:rPr i="1" baseline="31999"/>
              <a:t>239</a:t>
            </a:r>
            <a:r>
              <a:rPr i="1"/>
              <a:t>U, </a:t>
            </a:r>
            <a:r>
              <a:rPr i="1" baseline="31999"/>
              <a:t>239</a:t>
            </a:r>
            <a:r>
              <a:rPr i="1"/>
              <a:t>Np and </a:t>
            </a:r>
            <a:r>
              <a:rPr i="1" baseline="31999"/>
              <a:t>239</a:t>
            </a:r>
            <a:r>
              <a:rPr i="1"/>
              <a:t>Pu share an atomic mass of 239</a:t>
            </a:r>
          </a:p>
          <a:p>
            <a:pPr algn="ctr">
              <a:tabLst>
                <a:tab pos="444500" algn="l"/>
                <a:tab pos="901700" algn="l"/>
              </a:tabLst>
              <a:defRPr sz="1600" i="1">
                <a:latin typeface="+mn-lt"/>
                <a:ea typeface="+mn-ea"/>
                <a:cs typeface="+mn-cs"/>
                <a:sym typeface="Arial"/>
              </a:defRPr>
            </a:pPr>
            <a:r>
              <a:t>their electron counts = proton counts = atomic numbers are 92, 93 and 94)</a:t>
            </a:r>
          </a:p>
          <a:p>
            <a:pPr>
              <a:tabLst>
                <a:tab pos="444500" algn="l"/>
                <a:tab pos="901700" algn="l"/>
              </a:tabLst>
              <a:defRPr sz="1000" i="1">
                <a:latin typeface="+mn-lt"/>
                <a:ea typeface="+mn-ea"/>
                <a:cs typeface="+mn-cs"/>
                <a:sym typeface="Arial"/>
              </a:defRPr>
            </a:pPr>
            <a:endParaRPr/>
          </a:p>
          <a:p>
            <a:pPr>
              <a:tabLst>
                <a:tab pos="444500" algn="l"/>
                <a:tab pos="901700" algn="l"/>
              </a:tabLst>
              <a:defRPr sz="1800">
                <a:latin typeface="+mn-lt"/>
                <a:ea typeface="+mn-ea"/>
                <a:cs typeface="+mn-cs"/>
                <a:sym typeface="Arial"/>
              </a:defRPr>
            </a:pPr>
            <a:r>
              <a:t>The Manhattan Project hid its reactor in the badlands of Eastern Washington State </a:t>
            </a:r>
          </a:p>
          <a:p>
            <a:pPr>
              <a:tabLst>
                <a:tab pos="444500" algn="l"/>
                <a:tab pos="901700" algn="l"/>
              </a:tabLst>
              <a:defRPr sz="1800">
                <a:latin typeface="+mn-lt"/>
                <a:ea typeface="+mn-ea"/>
                <a:cs typeface="+mn-cs"/>
                <a:sym typeface="Arial"/>
              </a:defRPr>
            </a:pPr>
            <a:r>
              <a:t>	within what was later named the "Hanford Nuclear Reservation" </a:t>
            </a:r>
            <a:r>
              <a:rPr baseline="31999"/>
              <a:t>1</a:t>
            </a:r>
          </a:p>
          <a:p>
            <a:pPr>
              <a:tabLst>
                <a:tab pos="444500" algn="l"/>
                <a:tab pos="901700" algn="l"/>
              </a:tabLst>
              <a:defRPr sz="1800">
                <a:latin typeface="+mn-lt"/>
                <a:ea typeface="+mn-ea"/>
                <a:cs typeface="+mn-cs"/>
                <a:sym typeface="Arial"/>
              </a:defRPr>
            </a:pPr>
            <a:r>
              <a:t>		now better known as the Hanford Superfund Nuclear Waste Cleanup site </a:t>
            </a:r>
            <a:r>
              <a:rPr baseline="31999"/>
              <a:t>2</a:t>
            </a:r>
          </a:p>
        </p:txBody>
      </p:sp>
      <p:pic>
        <p:nvPicPr>
          <p:cNvPr id="781" name="pasted-movie.png" descr="pasted-movie.png"/>
          <p:cNvPicPr>
            <a:picLocks noChangeAspect="1"/>
          </p:cNvPicPr>
          <p:nvPr/>
        </p:nvPicPr>
        <p:blipFill>
          <a:blip r:embed="rId2"/>
          <a:stretch>
            <a:fillRect/>
          </a:stretch>
        </p:blipFill>
        <p:spPr>
          <a:xfrm>
            <a:off x="343455" y="4197888"/>
            <a:ext cx="3380004" cy="2512469"/>
          </a:xfrm>
          <a:prstGeom prst="rect">
            <a:avLst/>
          </a:prstGeom>
          <a:ln w="12700">
            <a:miter lim="400000"/>
          </a:ln>
        </p:spPr>
      </p:pic>
      <p:sp>
        <p:nvSpPr>
          <p:cNvPr id="782" name="Rectangle 5"/>
          <p:cNvSpPr txBox="1"/>
          <p:nvPr/>
        </p:nvSpPr>
        <p:spPr>
          <a:xfrm>
            <a:off x="3840797" y="5801713"/>
            <a:ext cx="5244807" cy="901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lnSpc>
                <a:spcPct val="120000"/>
              </a:lnSpc>
              <a:defRPr sz="1200" b="0" i="1">
                <a:solidFill>
                  <a:schemeClr val="accent1"/>
                </a:solidFill>
                <a:effectLst>
                  <a:outerShdw blurRad="38100" dist="38100" dir="2700000" rotWithShape="0">
                    <a:srgbClr val="000000"/>
                  </a:outerShdw>
                </a:effectLst>
                <a:latin typeface="+mn-lt"/>
                <a:ea typeface="+mn-ea"/>
                <a:cs typeface="+mn-cs"/>
                <a:sym typeface="Arial"/>
              </a:defRPr>
            </a:pPr>
            <a:r>
              <a:t>1) https://en.wikipedia.org/wiki/Hanford_Site</a:t>
            </a:r>
          </a:p>
          <a:p>
            <a:pPr algn="ctr">
              <a:lnSpc>
                <a:spcPct val="120000"/>
              </a:lnSpc>
              <a:defRPr sz="1200" b="0" i="1">
                <a:solidFill>
                  <a:schemeClr val="accent1"/>
                </a:solidFill>
                <a:effectLst>
                  <a:outerShdw blurRad="38100" dist="38100" dir="2700000" rotWithShape="0">
                    <a:srgbClr val="000000"/>
                  </a:outerShdw>
                </a:effectLst>
                <a:latin typeface="+mn-lt"/>
                <a:ea typeface="+mn-ea"/>
                <a:cs typeface="+mn-cs"/>
                <a:sym typeface="Arial"/>
              </a:defRPr>
            </a:pPr>
            <a:r>
              <a:t>2) https://www.hanford.gov/page.cfm/AboutHanfordCleanup</a:t>
            </a:r>
          </a:p>
          <a:p>
            <a:pPr algn="ctr">
              <a:lnSpc>
                <a:spcPct val="120000"/>
              </a:lnSpc>
              <a:defRPr sz="1200" b="0" i="1">
                <a:solidFill>
                  <a:schemeClr val="accent1"/>
                </a:solidFill>
                <a:effectLst>
                  <a:outerShdw blurRad="38100" dist="38100" dir="2700000" rotWithShape="0">
                    <a:srgbClr val="000000"/>
                  </a:outerShdw>
                </a:effectLst>
                <a:latin typeface="+mn-lt"/>
                <a:ea typeface="+mn-ea"/>
                <a:cs typeface="+mn-cs"/>
                <a:sym typeface="Arial"/>
              </a:defRPr>
            </a:pPr>
            <a:r>
              <a:t>3) https://www.gao.gov/assets/730/722024.pdf</a:t>
            </a:r>
          </a:p>
          <a:p>
            <a:pPr algn="ctr">
              <a:lnSpc>
                <a:spcPct val="120000"/>
              </a:lnSpc>
              <a:defRPr sz="1200" b="0" i="1">
                <a:solidFill>
                  <a:schemeClr val="accent1"/>
                </a:solidFill>
                <a:effectLst>
                  <a:outerShdw blurRad="38100" dist="38100" dir="2700000" rotWithShape="0">
                    <a:srgbClr val="000000"/>
                  </a:outerShdw>
                </a:effectLst>
                <a:latin typeface="+mn-lt"/>
                <a:ea typeface="+mn-ea"/>
                <a:cs typeface="+mn-cs"/>
                <a:sym typeface="Arial"/>
              </a:defRPr>
            </a:pPr>
            <a:r>
              <a:t>4) </a:t>
            </a:r>
            <a:r>
              <a:rPr b="1"/>
              <a:t>Equaling 10-20 times the entire WWII cost of the Manhattan Project </a:t>
            </a:r>
            <a:r>
              <a:rPr baseline="31999"/>
              <a:t>5</a:t>
            </a:r>
          </a:p>
        </p:txBody>
      </p:sp>
      <p:sp>
        <p:nvSpPr>
          <p:cNvPr id="783" name="Rectangle 3"/>
          <p:cNvSpPr txBox="1"/>
          <p:nvPr/>
        </p:nvSpPr>
        <p:spPr>
          <a:xfrm>
            <a:off x="3959107" y="4197888"/>
            <a:ext cx="4949550" cy="1486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795527">
              <a:lnSpc>
                <a:spcPct val="110000"/>
              </a:lnSpc>
              <a:spcBef>
                <a:spcPts val="300"/>
              </a:spcBef>
              <a:tabLst>
                <a:tab pos="381000" algn="l"/>
                <a:tab pos="774700" algn="l"/>
              </a:tabLst>
              <a:defRPr sz="1392" b="0">
                <a:solidFill>
                  <a:srgbClr val="FFFFFF"/>
                </a:solidFill>
                <a:effectLst>
                  <a:outerShdw blurRad="33147" dist="33147" dir="2700000" rotWithShape="0">
                    <a:srgbClr val="000000"/>
                  </a:outerShdw>
                </a:effectLst>
                <a:latin typeface="+mn-lt"/>
                <a:ea typeface="+mn-ea"/>
                <a:cs typeface="+mn-cs"/>
                <a:sym typeface="Arial"/>
              </a:defRPr>
            </a:pPr>
            <a:r>
              <a:rPr b="1"/>
              <a:t>U.S. Government Accountability Office - 2022:</a:t>
            </a:r>
            <a:r>
              <a:t> </a:t>
            </a:r>
            <a:r>
              <a:rPr baseline="31999"/>
              <a:t>3</a:t>
            </a:r>
          </a:p>
          <a:p>
            <a:pPr algn="ctr" defTabSz="795527">
              <a:lnSpc>
                <a:spcPct val="110000"/>
              </a:lnSpc>
              <a:spcBef>
                <a:spcPts val="300"/>
              </a:spcBef>
              <a:tabLst>
                <a:tab pos="381000" algn="l"/>
                <a:tab pos="774700" algn="l"/>
              </a:tabLst>
              <a:defRPr sz="174" b="0">
                <a:solidFill>
                  <a:srgbClr val="FFFFFF"/>
                </a:solidFill>
                <a:effectLst>
                  <a:outerShdw blurRad="33147" dist="33147" dir="2700000" rotWithShape="0">
                    <a:srgbClr val="000000"/>
                  </a:outerShdw>
                </a:effectLst>
                <a:latin typeface="+mn-lt"/>
                <a:ea typeface="+mn-ea"/>
                <a:cs typeface="+mn-cs"/>
                <a:sym typeface="Arial"/>
              </a:defRPr>
            </a:pPr>
            <a:endParaRPr baseline="31999"/>
          </a:p>
          <a:p>
            <a:pPr algn="ctr" defTabSz="795527">
              <a:lnSpc>
                <a:spcPct val="110000"/>
              </a:lnSpc>
              <a:spcBef>
                <a:spcPts val="300"/>
              </a:spcBef>
              <a:tabLst>
                <a:tab pos="381000" algn="l"/>
                <a:tab pos="774700" algn="l"/>
              </a:tabLst>
              <a:defRPr sz="1392" b="0">
                <a:solidFill>
                  <a:srgbClr val="FBC901"/>
                </a:solidFill>
                <a:effectLst>
                  <a:outerShdw blurRad="33147" dist="33147" dir="2700000" rotWithShape="0">
                    <a:srgbClr val="000000"/>
                  </a:outerShdw>
                </a:effectLst>
                <a:latin typeface="+mn-lt"/>
                <a:ea typeface="+mn-ea"/>
                <a:cs typeface="+mn-cs"/>
                <a:sym typeface="Arial"/>
              </a:defRPr>
            </a:pPr>
            <a:r>
              <a:t>"One of the largest and most expensive environmental cleanup projects in the world" </a:t>
            </a:r>
          </a:p>
          <a:p>
            <a:pPr algn="ctr" defTabSz="795527">
              <a:lnSpc>
                <a:spcPct val="110000"/>
              </a:lnSpc>
              <a:spcBef>
                <a:spcPts val="300"/>
              </a:spcBef>
              <a:tabLst>
                <a:tab pos="381000" algn="l"/>
                <a:tab pos="774700" algn="l"/>
              </a:tabLst>
              <a:defRPr sz="174" b="0">
                <a:solidFill>
                  <a:srgbClr val="FBC901"/>
                </a:solidFill>
                <a:effectLst>
                  <a:outerShdw blurRad="33147" dist="33147" dir="2700000" rotWithShape="0">
                    <a:srgbClr val="000000"/>
                  </a:outerShdw>
                </a:effectLst>
                <a:latin typeface="+mn-lt"/>
                <a:ea typeface="+mn-ea"/>
                <a:cs typeface="+mn-cs"/>
                <a:sym typeface="Arial"/>
              </a:defRPr>
            </a:pPr>
            <a:endParaRPr/>
          </a:p>
          <a:p>
            <a:pPr algn="ctr" defTabSz="795527">
              <a:lnSpc>
                <a:spcPct val="110000"/>
              </a:lnSpc>
              <a:spcBef>
                <a:spcPts val="300"/>
              </a:spcBef>
              <a:tabLst>
                <a:tab pos="381000" algn="l"/>
                <a:tab pos="774700" algn="l"/>
              </a:tabLst>
              <a:defRPr sz="1392" b="0">
                <a:solidFill>
                  <a:srgbClr val="FBC901"/>
                </a:solidFill>
                <a:effectLst>
                  <a:outerShdw blurRad="33147" dist="33147" dir="2700000" rotWithShape="0">
                    <a:srgbClr val="000000"/>
                  </a:outerShdw>
                </a:effectLst>
                <a:latin typeface="+mn-lt"/>
                <a:ea typeface="+mn-ea"/>
                <a:cs typeface="+mn-cs"/>
                <a:sym typeface="Arial"/>
              </a:defRPr>
            </a:pPr>
            <a:r>
              <a:t>"estimated that completing cleanup of the entire site (will) cost between $300 billion and $640 billion </a:t>
            </a:r>
            <a:r>
              <a:rPr baseline="31999"/>
              <a:t>4</a:t>
            </a:r>
            <a:r>
              <a:t> and take decades"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Rectangle 5"/>
          <p:cNvSpPr txBox="1"/>
          <p:nvPr/>
        </p:nvSpPr>
        <p:spPr>
          <a:xfrm>
            <a:off x="6017973" y="6095888"/>
            <a:ext cx="2935612"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 http://en.wikipedia.org/wiki/Fat_Man</a:t>
            </a:r>
          </a:p>
        </p:txBody>
      </p:sp>
      <p:sp>
        <p:nvSpPr>
          <p:cNvPr id="786" name="Rectangle 2"/>
          <p:cNvSpPr txBox="1">
            <a:spLocks noGrp="1"/>
          </p:cNvSpPr>
          <p:nvPr>
            <p:ph type="title"/>
          </p:nvPr>
        </p:nvSpPr>
        <p:spPr>
          <a:xfrm>
            <a:off x="304800" y="760"/>
            <a:ext cx="8534400" cy="533401"/>
          </a:xfrm>
          <a:prstGeom prst="rect">
            <a:avLst/>
          </a:prstGeom>
        </p:spPr>
        <p:txBody>
          <a:bodyPr/>
          <a:lstStyle>
            <a:lvl1pPr>
              <a:defRPr sz="1900"/>
            </a:lvl1pPr>
          </a:lstStyle>
          <a:p>
            <a:r>
              <a:t>They had PLANNED to use that plutonium in the same Little Boy design</a:t>
            </a:r>
          </a:p>
        </p:txBody>
      </p:sp>
      <p:sp>
        <p:nvSpPr>
          <p:cNvPr id="787" name="Rectangle 3"/>
          <p:cNvSpPr txBox="1">
            <a:spLocks noGrp="1"/>
          </p:cNvSpPr>
          <p:nvPr>
            <p:ph type="body" sz="half" idx="1"/>
          </p:nvPr>
        </p:nvSpPr>
        <p:spPr>
          <a:xfrm>
            <a:off x="219929" y="723289"/>
            <a:ext cx="8915401" cy="2788077"/>
          </a:xfrm>
          <a:prstGeom prst="rect">
            <a:avLst/>
          </a:prstGeom>
        </p:spPr>
        <p:txBody>
          <a:bodyPr/>
          <a:lstStyle/>
          <a:p>
            <a:pPr>
              <a:tabLst>
                <a:tab pos="406400" algn="l"/>
                <a:tab pos="800100" algn="l"/>
                <a:tab pos="1257300" algn="l"/>
              </a:tabLst>
              <a:defRPr sz="1700">
                <a:latin typeface="+mn-lt"/>
                <a:ea typeface="+mn-ea"/>
                <a:cs typeface="+mn-cs"/>
                <a:sym typeface="Arial"/>
              </a:defRPr>
            </a:pPr>
            <a:r>
              <a:t>But they discovered that the plutonium fission reaction started up so much faster that </a:t>
            </a:r>
          </a:p>
          <a:p>
            <a:pPr>
              <a:tabLst>
                <a:tab pos="406400" algn="l"/>
                <a:tab pos="800100" algn="l"/>
                <a:tab pos="1257300" algn="l"/>
              </a:tabLst>
              <a:defRPr sz="100">
                <a:latin typeface="+mn-lt"/>
                <a:ea typeface="+mn-ea"/>
                <a:cs typeface="+mn-cs"/>
                <a:sym typeface="Arial"/>
              </a:defRPr>
            </a:pPr>
            <a:endParaRPr/>
          </a:p>
          <a:p>
            <a:pPr>
              <a:tabLst>
                <a:tab pos="406400" algn="l"/>
                <a:tab pos="800100" algn="l"/>
                <a:tab pos="1257300" algn="l"/>
              </a:tabLst>
              <a:defRPr sz="1700" b="1">
                <a:latin typeface="+mn-lt"/>
                <a:ea typeface="+mn-ea"/>
                <a:cs typeface="+mn-cs"/>
                <a:sym typeface="Arial"/>
              </a:defRPr>
            </a:pPr>
            <a:r>
              <a:t>	Pu would have begun blowing apart well BEFORE </a:t>
            </a:r>
            <a:r>
              <a:rPr b="0"/>
              <a:t>the canon</a:t>
            </a:r>
          </a:p>
          <a:p>
            <a:pPr>
              <a:tabLst>
                <a:tab pos="406400" algn="l"/>
                <a:tab pos="800100" algn="l"/>
                <a:tab pos="1257300" algn="l"/>
              </a:tabLst>
              <a:defRPr sz="100">
                <a:latin typeface="+mn-lt"/>
                <a:ea typeface="+mn-ea"/>
                <a:cs typeface="+mn-cs"/>
                <a:sym typeface="Arial"/>
              </a:defRPr>
            </a:pPr>
            <a:endParaRPr b="0"/>
          </a:p>
          <a:p>
            <a:pPr>
              <a:tabLst>
                <a:tab pos="406400" algn="l"/>
                <a:tab pos="800100" algn="l"/>
                <a:tab pos="1257300" algn="l"/>
              </a:tabLst>
              <a:defRPr sz="1700">
                <a:latin typeface="+mn-lt"/>
                <a:ea typeface="+mn-ea"/>
                <a:cs typeface="+mn-cs"/>
                <a:sym typeface="Arial"/>
              </a:defRPr>
            </a:pPr>
            <a:r>
              <a:t>		could fully merge the Pu tube and Pu cylinder, thereby producing a</a:t>
            </a:r>
            <a:r>
              <a:rPr b="1">
                <a:solidFill>
                  <a:srgbClr val="FFCC00"/>
                </a:solidFill>
              </a:rPr>
              <a:t> FIZZLE</a:t>
            </a:r>
          </a:p>
          <a:p>
            <a:pPr>
              <a:tabLst>
                <a:tab pos="406400" algn="l"/>
                <a:tab pos="800100" algn="l"/>
                <a:tab pos="1257300" algn="l"/>
              </a:tabLst>
              <a:defRPr sz="700">
                <a:latin typeface="+mn-lt"/>
                <a:ea typeface="+mn-ea"/>
                <a:cs typeface="+mn-cs"/>
                <a:sym typeface="Arial"/>
              </a:defRPr>
            </a:pPr>
            <a:endParaRPr b="1">
              <a:solidFill>
                <a:srgbClr val="FFCC00"/>
              </a:solidFill>
            </a:endParaRPr>
          </a:p>
          <a:p>
            <a:pPr>
              <a:tabLst>
                <a:tab pos="406400" algn="l"/>
                <a:tab pos="800100" algn="l"/>
                <a:tab pos="1257300" algn="l"/>
              </a:tabLst>
              <a:defRPr sz="1700">
                <a:latin typeface="+mn-lt"/>
                <a:ea typeface="+mn-ea"/>
                <a:cs typeface="+mn-cs"/>
                <a:sym typeface="Arial"/>
              </a:defRPr>
            </a:pPr>
            <a:r>
              <a:t>So they were compelled to develop the much more complex "</a:t>
            </a:r>
            <a:r>
              <a:rPr b="1"/>
              <a:t>Fat Man</a:t>
            </a:r>
            <a:r>
              <a:t>" design:</a:t>
            </a:r>
          </a:p>
          <a:p>
            <a:pPr>
              <a:tabLst>
                <a:tab pos="406400" algn="l"/>
                <a:tab pos="800100" algn="l"/>
                <a:tab pos="1257300" algn="l"/>
              </a:tabLst>
              <a:defRPr sz="100">
                <a:latin typeface="+mn-lt"/>
                <a:ea typeface="+mn-ea"/>
                <a:cs typeface="+mn-cs"/>
                <a:sym typeface="Arial"/>
              </a:defRPr>
            </a:pPr>
            <a:endParaRPr/>
          </a:p>
          <a:p>
            <a:pPr>
              <a:tabLst>
                <a:tab pos="406400" algn="l"/>
                <a:tab pos="800100" algn="l"/>
                <a:tab pos="1257300" algn="l"/>
              </a:tabLst>
              <a:defRPr sz="1700">
                <a:latin typeface="+mn-lt"/>
                <a:ea typeface="+mn-ea"/>
                <a:cs typeface="+mn-cs"/>
                <a:sym typeface="Arial"/>
              </a:defRPr>
            </a:pPr>
            <a:r>
              <a:t>	A spherical shell of explosives surrounding a spherical shell of Pu designed to </a:t>
            </a:r>
          </a:p>
          <a:p>
            <a:pPr>
              <a:tabLst>
                <a:tab pos="406400" algn="l"/>
                <a:tab pos="800100" algn="l"/>
                <a:tab pos="1257300" algn="l"/>
              </a:tabLst>
              <a:defRPr sz="100">
                <a:latin typeface="+mn-lt"/>
                <a:ea typeface="+mn-ea"/>
                <a:cs typeface="+mn-cs"/>
                <a:sym typeface="Arial"/>
              </a:defRPr>
            </a:pPr>
            <a:endParaRPr/>
          </a:p>
          <a:p>
            <a:pPr>
              <a:tabLst>
                <a:tab pos="406400" algn="l"/>
                <a:tab pos="800100" algn="l"/>
                <a:tab pos="1257300" algn="l"/>
              </a:tabLst>
              <a:defRPr sz="1700">
                <a:latin typeface="+mn-lt"/>
                <a:ea typeface="+mn-ea"/>
                <a:cs typeface="+mn-cs"/>
                <a:sym typeface="Arial"/>
              </a:defRPr>
            </a:pPr>
            <a:r>
              <a:t>		compress the Pu </a:t>
            </a:r>
            <a:r>
              <a:rPr b="1"/>
              <a:t>shell</a:t>
            </a:r>
            <a:r>
              <a:t> into a prompt supercritical </a:t>
            </a:r>
            <a:r>
              <a:rPr b="1"/>
              <a:t>sphere</a:t>
            </a:r>
            <a:r>
              <a:t> in &lt; 1 micro-Sec </a:t>
            </a:r>
            <a:r>
              <a:rPr baseline="31999"/>
              <a:t>1</a:t>
            </a:r>
          </a:p>
          <a:p>
            <a:pPr>
              <a:tabLst>
                <a:tab pos="406400" algn="l"/>
                <a:tab pos="800100" algn="l"/>
                <a:tab pos="1257300" algn="l"/>
              </a:tabLst>
              <a:defRPr sz="400">
                <a:latin typeface="+mn-lt"/>
                <a:ea typeface="+mn-ea"/>
                <a:cs typeface="+mn-cs"/>
                <a:sym typeface="Arial"/>
              </a:defRPr>
            </a:pPr>
            <a:endParaRPr baseline="31999"/>
          </a:p>
          <a:p>
            <a:pPr algn="ctr">
              <a:tabLst>
                <a:tab pos="406400" algn="l"/>
                <a:tab pos="800100" algn="l"/>
                <a:tab pos="1257300" algn="l"/>
              </a:tabLst>
              <a:defRPr sz="1700" i="1">
                <a:latin typeface="+mn-lt"/>
                <a:ea typeface="+mn-ea"/>
                <a:cs typeface="+mn-cs"/>
                <a:sym typeface="Arial"/>
              </a:defRPr>
            </a:pPr>
            <a:r>
              <a:t> THIS is what they tested at Alamogordo NM . . .  and then dropped on Nagasaki</a:t>
            </a:r>
          </a:p>
        </p:txBody>
      </p:sp>
      <p:pic>
        <p:nvPicPr>
          <p:cNvPr id="788" name="Picture 4" descr="Picture 4"/>
          <p:cNvPicPr>
            <a:picLocks noChangeAspect="1"/>
          </p:cNvPicPr>
          <p:nvPr/>
        </p:nvPicPr>
        <p:blipFill>
          <a:blip r:embed="rId2"/>
          <a:stretch>
            <a:fillRect/>
          </a:stretch>
        </p:blipFill>
        <p:spPr>
          <a:xfrm>
            <a:off x="173594" y="3632200"/>
            <a:ext cx="2498458" cy="2682017"/>
          </a:xfrm>
          <a:prstGeom prst="rect">
            <a:avLst/>
          </a:prstGeom>
          <a:ln w="12700">
            <a:miter lim="400000"/>
          </a:ln>
        </p:spPr>
      </p:pic>
      <p:pic>
        <p:nvPicPr>
          <p:cNvPr id="789" name="Picture 5" descr="Picture 5"/>
          <p:cNvPicPr>
            <a:picLocks noChangeAspect="1"/>
          </p:cNvPicPr>
          <p:nvPr/>
        </p:nvPicPr>
        <p:blipFill>
          <a:blip r:embed="rId2"/>
          <a:srcRect l="1959" t="41065" r="49959" b="18251"/>
          <a:stretch>
            <a:fillRect/>
          </a:stretch>
        </p:blipFill>
        <p:spPr>
          <a:xfrm>
            <a:off x="2920826" y="3693541"/>
            <a:ext cx="2848480" cy="2587280"/>
          </a:xfrm>
          <a:prstGeom prst="rect">
            <a:avLst/>
          </a:prstGeom>
          <a:ln w="12700">
            <a:miter lim="400000"/>
          </a:ln>
        </p:spPr>
      </p:pic>
      <p:grpSp>
        <p:nvGrpSpPr>
          <p:cNvPr id="805" name="Group"/>
          <p:cNvGrpSpPr/>
          <p:nvPr/>
        </p:nvGrpSpPr>
        <p:grpSpPr>
          <a:xfrm>
            <a:off x="6693965" y="4502248"/>
            <a:ext cx="1583628" cy="1583627"/>
            <a:chOff x="0" y="0"/>
            <a:chExt cx="1583626" cy="1583626"/>
          </a:xfrm>
        </p:grpSpPr>
        <p:sp>
          <p:nvSpPr>
            <p:cNvPr id="790" name="Donut 6"/>
            <p:cNvSpPr/>
            <p:nvPr/>
          </p:nvSpPr>
          <p:spPr>
            <a:xfrm>
              <a:off x="0" y="0"/>
              <a:ext cx="1583627" cy="15836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56" y="10800"/>
                  </a:moveTo>
                  <a:cubicBezTo>
                    <a:pt x="2656" y="15298"/>
                    <a:pt x="6302" y="18944"/>
                    <a:pt x="10800" y="18944"/>
                  </a:cubicBezTo>
                  <a:cubicBezTo>
                    <a:pt x="15298" y="18944"/>
                    <a:pt x="18944" y="15298"/>
                    <a:pt x="18944" y="10800"/>
                  </a:cubicBezTo>
                  <a:cubicBezTo>
                    <a:pt x="18944" y="6302"/>
                    <a:pt x="15298" y="2656"/>
                    <a:pt x="10800" y="2656"/>
                  </a:cubicBezTo>
                  <a:cubicBezTo>
                    <a:pt x="6302" y="2656"/>
                    <a:pt x="2656" y="6302"/>
                    <a:pt x="2656" y="10800"/>
                  </a:cubicBezTo>
                  <a:close/>
                </a:path>
              </a:pathLst>
            </a:cu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91" name="Donut 7"/>
            <p:cNvSpPr/>
            <p:nvPr/>
          </p:nvSpPr>
          <p:spPr>
            <a:xfrm>
              <a:off x="276119" y="276119"/>
              <a:ext cx="1035449" cy="103544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56" y="10800"/>
                  </a:moveTo>
                  <a:cubicBezTo>
                    <a:pt x="2656" y="15298"/>
                    <a:pt x="6302" y="18944"/>
                    <a:pt x="10800" y="18944"/>
                  </a:cubicBezTo>
                  <a:cubicBezTo>
                    <a:pt x="15298" y="18944"/>
                    <a:pt x="18944" y="15298"/>
                    <a:pt x="18944" y="10800"/>
                  </a:cubicBezTo>
                  <a:cubicBezTo>
                    <a:pt x="18944" y="6302"/>
                    <a:pt x="15298" y="2656"/>
                    <a:pt x="10800" y="2656"/>
                  </a:cubicBezTo>
                  <a:cubicBezTo>
                    <a:pt x="6302" y="2656"/>
                    <a:pt x="2656" y="6302"/>
                    <a:pt x="2656" y="10800"/>
                  </a:cubicBezTo>
                  <a:close/>
                </a:path>
              </a:pathLst>
            </a:cu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92" name="Oval 8"/>
            <p:cNvSpPr/>
            <p:nvPr/>
          </p:nvSpPr>
          <p:spPr>
            <a:xfrm>
              <a:off x="690975" y="667966"/>
              <a:ext cx="243636" cy="243636"/>
            </a:xfrm>
            <a:prstGeom prst="ellipse">
              <a:avLst/>
            </a:prstGeom>
            <a:solidFill>
              <a:srgbClr val="FFCC00">
                <a:alpha val="43000"/>
              </a:srgbClr>
            </a:solidFill>
            <a:ln w="12700" cap="flat">
              <a:solidFill>
                <a:srgbClr val="FFFFFF"/>
              </a:solidFill>
              <a:prstDash val="dash"/>
              <a:round/>
            </a:ln>
            <a:effectLst/>
          </p:spPr>
          <p:txBody>
            <a:bodyPr wrap="square" lIns="45719" tIns="45719" rIns="45719" bIns="45719" numCol="1" anchor="t">
              <a:noAutofit/>
            </a:bodyPr>
            <a:lstStyle/>
            <a:p>
              <a:pPr>
                <a:defRPr>
                  <a:solidFill>
                    <a:srgbClr val="FFFFFF"/>
                  </a:solidFill>
                </a:defRPr>
              </a:pPr>
              <a:endParaRPr/>
            </a:p>
          </p:txBody>
        </p:sp>
        <p:grpSp>
          <p:nvGrpSpPr>
            <p:cNvPr id="795" name="Group 21"/>
            <p:cNvGrpSpPr/>
            <p:nvPr/>
          </p:nvGrpSpPr>
          <p:grpSpPr>
            <a:xfrm>
              <a:off x="434482" y="791812"/>
              <a:ext cx="722785" cy="3384"/>
              <a:chOff x="0" y="0"/>
              <a:chExt cx="722784" cy="3383"/>
            </a:xfrm>
          </p:grpSpPr>
          <p:sp>
            <p:nvSpPr>
              <p:cNvPr id="793" name="Straight Arrow Connector 10"/>
              <p:cNvSpPr/>
              <p:nvPr/>
            </p:nvSpPr>
            <p:spPr>
              <a:xfrm>
                <a:off x="0" y="0"/>
                <a:ext cx="235514" cy="1271"/>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794" name="Straight Arrow Connector 12"/>
              <p:cNvSpPr/>
              <p:nvPr/>
            </p:nvSpPr>
            <p:spPr>
              <a:xfrm flipH="1">
                <a:off x="509607" y="-1"/>
                <a:ext cx="213178" cy="3385"/>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798" name="Group 22"/>
            <p:cNvGrpSpPr/>
            <p:nvPr/>
          </p:nvGrpSpPr>
          <p:grpSpPr>
            <a:xfrm>
              <a:off x="812119" y="432113"/>
              <a:ext cx="3385" cy="722785"/>
              <a:chOff x="0" y="0"/>
              <a:chExt cx="3383" cy="722784"/>
            </a:xfrm>
          </p:grpSpPr>
          <p:sp>
            <p:nvSpPr>
              <p:cNvPr id="796" name="Straight Arrow Connector 23"/>
              <p:cNvSpPr/>
              <p:nvPr/>
            </p:nvSpPr>
            <p:spPr>
              <a:xfrm flipV="1">
                <a:off x="0" y="487270"/>
                <a:ext cx="1271" cy="235515"/>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797" name="Straight Arrow Connector 24"/>
              <p:cNvSpPr/>
              <p:nvPr/>
            </p:nvSpPr>
            <p:spPr>
              <a:xfrm>
                <a:off x="-1" y="0"/>
                <a:ext cx="3385" cy="213177"/>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801" name="Group 25"/>
            <p:cNvGrpSpPr/>
            <p:nvPr/>
          </p:nvGrpSpPr>
          <p:grpSpPr>
            <a:xfrm>
              <a:off x="514339" y="574940"/>
              <a:ext cx="567434" cy="447702"/>
              <a:chOff x="0" y="0"/>
              <a:chExt cx="567433" cy="447700"/>
            </a:xfrm>
          </p:grpSpPr>
          <p:sp>
            <p:nvSpPr>
              <p:cNvPr id="799" name="Straight Arrow Connector 26"/>
              <p:cNvSpPr/>
              <p:nvPr/>
            </p:nvSpPr>
            <p:spPr>
              <a:xfrm flipV="1">
                <a:off x="0" y="302817"/>
                <a:ext cx="185681" cy="144884"/>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800" name="Straight Arrow Connector 27"/>
              <p:cNvSpPr/>
              <p:nvPr/>
            </p:nvSpPr>
            <p:spPr>
              <a:xfrm flipH="1">
                <a:off x="402171" y="-1"/>
                <a:ext cx="165263" cy="134702"/>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nvGrpSpPr>
            <p:cNvPr id="804" name="Group 28"/>
            <p:cNvGrpSpPr/>
            <p:nvPr/>
          </p:nvGrpSpPr>
          <p:grpSpPr>
            <a:xfrm>
              <a:off x="533409" y="543362"/>
              <a:ext cx="542646" cy="477445"/>
              <a:chOff x="0" y="0"/>
              <a:chExt cx="542645" cy="477443"/>
            </a:xfrm>
          </p:grpSpPr>
          <p:sp>
            <p:nvSpPr>
              <p:cNvPr id="802" name="Straight Arrow Connector 29"/>
              <p:cNvSpPr/>
              <p:nvPr/>
            </p:nvSpPr>
            <p:spPr>
              <a:xfrm>
                <a:off x="-1" y="0"/>
                <a:ext cx="175980" cy="156525"/>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803" name="Straight Arrow Connector 30"/>
              <p:cNvSpPr/>
              <p:nvPr/>
            </p:nvSpPr>
            <p:spPr>
              <a:xfrm flipH="1" flipV="1">
                <a:off x="380364" y="339167"/>
                <a:ext cx="162282" cy="138277"/>
              </a:xfrm>
              <a:prstGeom prst="line">
                <a:avLst/>
              </a:prstGeom>
              <a:noFill/>
              <a:ln w="28575"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grpSp>
      <p:sp>
        <p:nvSpPr>
          <p:cNvPr id="806" name="TextBox 31"/>
          <p:cNvSpPr txBox="1"/>
          <p:nvPr/>
        </p:nvSpPr>
        <p:spPr>
          <a:xfrm>
            <a:off x="5885863" y="3602460"/>
            <a:ext cx="3199663" cy="821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b="0">
                <a:solidFill>
                  <a:srgbClr val="FF0000"/>
                </a:solidFill>
                <a:latin typeface="+mn-lt"/>
                <a:ea typeface="+mn-ea"/>
                <a:cs typeface="+mn-cs"/>
                <a:sym typeface="Arial"/>
              </a:defRPr>
            </a:pPr>
            <a:r>
              <a:t>"Shaped" conventional explosive shell</a:t>
            </a:r>
          </a:p>
          <a:p>
            <a:pPr algn="ctr">
              <a:defRPr sz="200" b="0">
                <a:solidFill>
                  <a:srgbClr val="FF0000"/>
                </a:solidFill>
                <a:latin typeface="+mn-lt"/>
                <a:ea typeface="+mn-ea"/>
                <a:cs typeface="+mn-cs"/>
                <a:sym typeface="Arial"/>
              </a:defRPr>
            </a:pPr>
            <a:endParaRPr/>
          </a:p>
          <a:p>
            <a:pPr algn="ctr">
              <a:defRPr sz="200" b="0">
                <a:solidFill>
                  <a:srgbClr val="FF0000"/>
                </a:solidFill>
                <a:latin typeface="+mn-lt"/>
                <a:ea typeface="+mn-ea"/>
                <a:cs typeface="+mn-cs"/>
                <a:sym typeface="Arial"/>
              </a:defRPr>
            </a:pPr>
            <a:endParaRPr/>
          </a:p>
          <a:p>
            <a:pPr algn="ctr">
              <a:defRPr sz="1400" b="0">
                <a:solidFill>
                  <a:srgbClr val="FBC901"/>
                </a:solidFill>
                <a:latin typeface="+mn-lt"/>
                <a:ea typeface="+mn-ea"/>
                <a:cs typeface="+mn-cs"/>
                <a:sym typeface="Arial"/>
              </a:defRPr>
            </a:pPr>
            <a:r>
              <a:t>Smaller embedded Plutonium shell</a:t>
            </a:r>
          </a:p>
          <a:p>
            <a:pPr algn="ctr">
              <a:defRPr sz="200" b="0">
                <a:solidFill>
                  <a:srgbClr val="FBC901"/>
                </a:solidFill>
                <a:latin typeface="+mn-lt"/>
                <a:ea typeface="+mn-ea"/>
                <a:cs typeface="+mn-cs"/>
                <a:sym typeface="Arial"/>
              </a:defRPr>
            </a:pPr>
            <a:endParaRPr/>
          </a:p>
          <a:p>
            <a:pPr algn="ctr">
              <a:defRPr sz="200" b="0">
                <a:solidFill>
                  <a:srgbClr val="FBC901"/>
                </a:solidFill>
                <a:latin typeface="+mn-lt"/>
                <a:ea typeface="+mn-ea"/>
                <a:cs typeface="+mn-cs"/>
                <a:sym typeface="Arial"/>
              </a:defRPr>
            </a:pPr>
            <a:endParaRPr/>
          </a:p>
          <a:p>
            <a:pPr algn="ctr">
              <a:defRPr sz="1400" b="0">
                <a:solidFill>
                  <a:srgbClr val="FBC901"/>
                </a:solidFill>
                <a:latin typeface="+mn-lt"/>
                <a:ea typeface="+mn-ea"/>
                <a:cs typeface="+mn-cs"/>
                <a:sym typeface="Arial"/>
              </a:defRPr>
            </a:pPr>
            <a:r>
              <a:t>Final prompt supercritical sphere (</a:t>
            </a:r>
            <a:r>
              <a:rPr sz="1600"/>
              <a:t>---)</a:t>
            </a:r>
          </a:p>
        </p:txBody>
      </p:sp>
      <p:sp>
        <p:nvSpPr>
          <p:cNvPr id="807" name="Rectangle 5"/>
          <p:cNvSpPr txBox="1"/>
          <p:nvPr/>
        </p:nvSpPr>
        <p:spPr>
          <a:xfrm>
            <a:off x="114299" y="6526340"/>
            <a:ext cx="891540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Virtually </a:t>
            </a:r>
            <a:r>
              <a:rPr b="1"/>
              <a:t>all sources</a:t>
            </a:r>
            <a:r>
              <a:t> note that higher speed is needed for Pu vs. U, but I found </a:t>
            </a:r>
            <a:r>
              <a:rPr b="1"/>
              <a:t>no source </a:t>
            </a:r>
            <a:r>
              <a:t>actually giving comparative times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Rectangle 2"/>
          <p:cNvSpPr txBox="1">
            <a:spLocks noGrp="1"/>
          </p:cNvSpPr>
          <p:nvPr>
            <p:ph type="title"/>
          </p:nvPr>
        </p:nvSpPr>
        <p:spPr>
          <a:xfrm>
            <a:off x="304800" y="32849"/>
            <a:ext cx="8534400" cy="533401"/>
          </a:xfrm>
          <a:prstGeom prst="rect">
            <a:avLst/>
          </a:prstGeom>
        </p:spPr>
        <p:txBody>
          <a:bodyPr/>
          <a:lstStyle>
            <a:lvl1pPr>
              <a:defRPr sz="1800"/>
            </a:lvl1pPr>
          </a:lstStyle>
          <a:p>
            <a:r>
              <a:t>Bomb vs. Reactor comparison up to this point:</a:t>
            </a:r>
          </a:p>
        </p:txBody>
      </p:sp>
      <p:sp>
        <p:nvSpPr>
          <p:cNvPr id="810" name="Rectangle 3"/>
          <p:cNvSpPr txBox="1">
            <a:spLocks noGrp="1"/>
          </p:cNvSpPr>
          <p:nvPr>
            <p:ph type="body" idx="1"/>
          </p:nvPr>
        </p:nvSpPr>
        <p:spPr>
          <a:xfrm>
            <a:off x="241244" y="3388053"/>
            <a:ext cx="8808780" cy="3166476"/>
          </a:xfrm>
          <a:prstGeom prst="rect">
            <a:avLst/>
          </a:prstGeom>
        </p:spPr>
        <p:txBody>
          <a:bodyPr/>
          <a:lstStyle/>
          <a:p>
            <a:pPr>
              <a:tabLst>
                <a:tab pos="406400" algn="l"/>
                <a:tab pos="863600" algn="l"/>
                <a:tab pos="1257300" algn="l"/>
              </a:tabLst>
              <a:defRPr sz="200">
                <a:latin typeface="+mn-lt"/>
                <a:ea typeface="+mn-ea"/>
                <a:cs typeface="+mn-cs"/>
                <a:sym typeface="Arial"/>
              </a:defRPr>
            </a:pPr>
            <a:endParaRPr/>
          </a:p>
          <a:p>
            <a:pPr algn="ctr">
              <a:tabLst>
                <a:tab pos="406400" algn="l"/>
                <a:tab pos="863600" algn="l"/>
                <a:tab pos="1257300" algn="l"/>
              </a:tabLst>
              <a:defRPr sz="1600">
                <a:latin typeface="+mn-lt"/>
                <a:ea typeface="+mn-ea"/>
                <a:cs typeface="+mn-cs"/>
                <a:sym typeface="Arial"/>
              </a:defRPr>
            </a:pPr>
            <a:r>
              <a:rPr b="1">
                <a:solidFill>
                  <a:srgbClr val="FF6600"/>
                </a:solidFill>
              </a:rPr>
              <a:t>Reactors:</a:t>
            </a:r>
            <a:r>
              <a:t>  </a:t>
            </a:r>
          </a:p>
          <a:p>
            <a:pPr>
              <a:tabLst>
                <a:tab pos="406400" algn="l"/>
                <a:tab pos="863600" algn="l"/>
                <a:tab pos="1257300" algn="l"/>
              </a:tabLst>
              <a:defRPr sz="400">
                <a:latin typeface="+mn-lt"/>
                <a:ea typeface="+mn-ea"/>
                <a:cs typeface="+mn-cs"/>
                <a:sym typeface="Arial"/>
              </a:defRPr>
            </a:pPr>
            <a:endParaRPr/>
          </a:p>
          <a:p>
            <a:pPr>
              <a:tabLst>
                <a:tab pos="406400" algn="l"/>
                <a:tab pos="863600" algn="l"/>
                <a:tab pos="1257300" algn="l"/>
              </a:tabLst>
              <a:defRPr sz="1600">
                <a:latin typeface="+mn-lt"/>
                <a:ea typeface="+mn-ea"/>
                <a:cs typeface="+mn-cs"/>
                <a:sym typeface="Arial"/>
              </a:defRPr>
            </a:pPr>
            <a:r>
              <a:t>Are fueled by 0.7-5% </a:t>
            </a:r>
            <a:r>
              <a:rPr baseline="31999">
                <a:solidFill>
                  <a:srgbClr val="FBC901"/>
                </a:solidFill>
              </a:rPr>
              <a:t>235</a:t>
            </a:r>
            <a:r>
              <a:rPr>
                <a:solidFill>
                  <a:srgbClr val="FBC901"/>
                </a:solidFill>
              </a:rPr>
              <a:t>U</a:t>
            </a:r>
            <a:r>
              <a:t> + 99.3-85% </a:t>
            </a:r>
            <a:r>
              <a:rPr baseline="31999">
                <a:solidFill>
                  <a:srgbClr val="FBC901"/>
                </a:solidFill>
              </a:rPr>
              <a:t>238</a:t>
            </a:r>
            <a:r>
              <a:rPr>
                <a:solidFill>
                  <a:srgbClr val="FBC901"/>
                </a:solidFill>
              </a:rPr>
              <a:t>U</a:t>
            </a:r>
          </a:p>
          <a:p>
            <a:pPr>
              <a:tabLst>
                <a:tab pos="406400" algn="l"/>
                <a:tab pos="863600" algn="l"/>
                <a:tab pos="1257300" algn="l"/>
              </a:tabLst>
              <a:defRPr sz="400">
                <a:latin typeface="+mn-lt"/>
                <a:ea typeface="+mn-ea"/>
                <a:cs typeface="+mn-cs"/>
                <a:sym typeface="Arial"/>
              </a:defRPr>
            </a:pPr>
            <a:endParaRPr>
              <a:solidFill>
                <a:srgbClr val="FBC901"/>
              </a:solidFill>
            </a:endParaRPr>
          </a:p>
          <a:p>
            <a:pPr>
              <a:tabLst>
                <a:tab pos="406400" algn="l"/>
                <a:tab pos="863600" algn="l"/>
                <a:tab pos="1257300" algn="l"/>
              </a:tabLst>
              <a:defRPr sz="1600">
                <a:latin typeface="+mn-lt"/>
                <a:ea typeface="+mn-ea"/>
                <a:cs typeface="+mn-cs"/>
                <a:sym typeface="Arial"/>
              </a:defRPr>
            </a:pPr>
            <a:r>
              <a:t>The Uranium fuel mass </a:t>
            </a:r>
            <a:r>
              <a:rPr b="1"/>
              <a:t>alone</a:t>
            </a:r>
            <a:r>
              <a:t> (even if lumped together via accidental meltdown) is </a:t>
            </a:r>
            <a:r>
              <a:rPr>
                <a:solidFill>
                  <a:srgbClr val="FF6600"/>
                </a:solidFill>
              </a:rPr>
              <a:t>sub-critical</a:t>
            </a:r>
            <a:r>
              <a:t> </a:t>
            </a:r>
          </a:p>
          <a:p>
            <a:pPr>
              <a:tabLst>
                <a:tab pos="406400" algn="l"/>
                <a:tab pos="863600" algn="l"/>
                <a:tab pos="1257300" algn="l"/>
              </a:tabLst>
              <a:defRPr sz="400">
                <a:latin typeface="+mn-lt"/>
                <a:ea typeface="+mn-ea"/>
                <a:cs typeface="+mn-cs"/>
                <a:sym typeface="Arial"/>
              </a:defRPr>
            </a:pPr>
            <a:endParaRPr/>
          </a:p>
          <a:p>
            <a:pPr>
              <a:tabLst>
                <a:tab pos="406400" algn="l"/>
                <a:tab pos="863600" algn="l"/>
                <a:tab pos="1257300" algn="l"/>
              </a:tabLst>
              <a:defRPr sz="1600">
                <a:latin typeface="+mn-lt"/>
                <a:ea typeface="+mn-ea"/>
                <a:cs typeface="+mn-cs"/>
                <a:sym typeface="Arial"/>
              </a:defRPr>
            </a:pPr>
            <a:r>
              <a:t>But inside an operating reactor, a sustained</a:t>
            </a:r>
            <a:r>
              <a:rPr>
                <a:solidFill>
                  <a:srgbClr val="FF6600"/>
                </a:solidFill>
              </a:rPr>
              <a:t> critical reaction is</a:t>
            </a:r>
            <a:r>
              <a:rPr b="1">
                <a:solidFill>
                  <a:srgbClr val="FF6600"/>
                </a:solidFill>
              </a:rPr>
              <a:t> induced</a:t>
            </a:r>
            <a:r>
              <a:t> by the addition of:</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600">
                <a:latin typeface="+mn-lt"/>
                <a:ea typeface="+mn-ea"/>
                <a:cs typeface="+mn-cs"/>
                <a:sym typeface="Arial"/>
              </a:defRPr>
            </a:pPr>
            <a:r>
              <a:t>	Neutron </a:t>
            </a:r>
            <a:r>
              <a:rPr>
                <a:solidFill>
                  <a:srgbClr val="A9A9A9"/>
                </a:solidFill>
              </a:rPr>
              <a:t>Moderation</a:t>
            </a:r>
            <a:r>
              <a:t> generally (in the West) via cooling / heat-transferring water</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600">
                <a:latin typeface="+mn-lt"/>
                <a:ea typeface="+mn-ea"/>
                <a:cs typeface="+mn-cs"/>
                <a:sym typeface="Arial"/>
              </a:defRPr>
            </a:pPr>
            <a:r>
              <a:t>	Balanced by Neutron </a:t>
            </a:r>
            <a:r>
              <a:rPr>
                <a:solidFill>
                  <a:srgbClr val="00F900"/>
                </a:solidFill>
              </a:rPr>
              <a:t>Poisoning</a:t>
            </a:r>
            <a:r>
              <a:t> from within movable control rods</a:t>
            </a:r>
          </a:p>
          <a:p>
            <a:pPr>
              <a:tabLst>
                <a:tab pos="406400" algn="l"/>
                <a:tab pos="863600" algn="l"/>
                <a:tab pos="1257300" algn="l"/>
              </a:tabLst>
              <a:defRPr sz="1600">
                <a:latin typeface="+mn-lt"/>
                <a:ea typeface="+mn-ea"/>
                <a:cs typeface="+mn-cs"/>
                <a:sym typeface="Arial"/>
              </a:defRPr>
            </a:pPr>
            <a:endParaRPr/>
          </a:p>
          <a:p>
            <a:pPr algn="ctr">
              <a:tabLst>
                <a:tab pos="406400" algn="l"/>
                <a:tab pos="863600" algn="l"/>
                <a:tab pos="1257300" algn="l"/>
              </a:tabLst>
              <a:defRPr sz="1600">
                <a:latin typeface="+mn-lt"/>
                <a:ea typeface="+mn-ea"/>
                <a:cs typeface="+mn-cs"/>
                <a:sym typeface="Arial"/>
              </a:defRPr>
            </a:pPr>
            <a:r>
              <a:rPr i="1">
                <a:solidFill>
                  <a:srgbClr val="FBC901"/>
                </a:solidFill>
              </a:rPr>
              <a:t>Understanding a reactor's</a:t>
            </a:r>
            <a:r>
              <a:rPr i="1">
                <a:solidFill>
                  <a:srgbClr val="FF6600"/>
                </a:solidFill>
              </a:rPr>
              <a:t> induced sub-critical → critical transition</a:t>
            </a:r>
            <a:r>
              <a:rPr i="1"/>
              <a:t> </a:t>
            </a:r>
            <a:r>
              <a:rPr i="1">
                <a:solidFill>
                  <a:srgbClr val="FBC901"/>
                </a:solidFill>
              </a:rPr>
              <a:t>calls for a deeper look into:</a:t>
            </a:r>
          </a:p>
        </p:txBody>
      </p:sp>
      <p:sp>
        <p:nvSpPr>
          <p:cNvPr id="811" name="Rectangle 3"/>
          <p:cNvSpPr txBox="1"/>
          <p:nvPr/>
        </p:nvSpPr>
        <p:spPr>
          <a:xfrm>
            <a:off x="241244" y="522135"/>
            <a:ext cx="8808780" cy="2989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06400" algn="l"/>
                <a:tab pos="863600" algn="l"/>
                <a:tab pos="12573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F6600"/>
                </a:solidFill>
              </a:rPr>
              <a:t>Uranium Bombs: </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F6600"/>
              </a:solidFill>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Are fueled by 80-100% </a:t>
            </a:r>
            <a:r>
              <a:rPr baseline="31999">
                <a:solidFill>
                  <a:srgbClr val="FBC901"/>
                </a:solidFill>
              </a:rPr>
              <a:t>235</a:t>
            </a:r>
            <a:r>
              <a:rPr>
                <a:solidFill>
                  <a:srgbClr val="FBC901"/>
                </a:solidFill>
              </a:rPr>
              <a:t>U</a:t>
            </a:r>
            <a:r>
              <a:t> + 20-0% </a:t>
            </a:r>
            <a:r>
              <a:rPr baseline="31999">
                <a:solidFill>
                  <a:srgbClr val="FBC901"/>
                </a:solidFill>
              </a:rPr>
              <a:t>238</a:t>
            </a:r>
            <a:r>
              <a:rPr>
                <a:solidFill>
                  <a:srgbClr val="FBC901"/>
                </a:solidFill>
              </a:rPr>
              <a:t>U</a:t>
            </a:r>
            <a:r>
              <a:t> </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Before triggering, that fuel is separated and/or distributed such that it remains </a:t>
            </a:r>
            <a:r>
              <a:rPr>
                <a:solidFill>
                  <a:srgbClr val="FF6600"/>
                </a:solidFill>
              </a:rPr>
              <a:t>sub-critical </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F6600"/>
              </a:solidFill>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Triggered chemical explosives then compress that fuel into a </a:t>
            </a:r>
            <a:r>
              <a:rPr>
                <a:solidFill>
                  <a:srgbClr val="FF6600"/>
                </a:solidFill>
              </a:rPr>
              <a:t>prompt super-critical</a:t>
            </a:r>
            <a:r>
              <a:t> condition</a:t>
            </a:r>
          </a:p>
          <a:p>
            <a:pPr>
              <a:spcBef>
                <a:spcPts val="400"/>
              </a:spcBef>
              <a:tabLst>
                <a:tab pos="406400" algn="l"/>
                <a:tab pos="863600" algn="l"/>
                <a:tab pos="12573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	Rapidly growing fission reactions then produce heat working to counter that compression</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if the compression is forceful enough and fast enough (completed in ~ 1 microsecond)</a:t>
            </a:r>
          </a:p>
          <a:p>
            <a:pPr>
              <a:spcBef>
                <a:spcPts val="400"/>
              </a:spcBef>
              <a:tabLst>
                <a:tab pos="406400" algn="l"/>
                <a:tab pos="863600" algn="l"/>
                <a:tab pos="12573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257300" algn="l"/>
              </a:tabLst>
              <a:defRPr sz="1600" b="0">
                <a:solidFill>
                  <a:srgbClr val="FFFFFF"/>
                </a:solidFill>
                <a:effectLst>
                  <a:outerShdw blurRad="38100" dist="38100" dir="2700000" rotWithShape="0">
                    <a:srgbClr val="000000"/>
                  </a:outerShdw>
                </a:effectLst>
                <a:latin typeface="+mn-lt"/>
                <a:ea typeface="+mn-ea"/>
                <a:cs typeface="+mn-cs"/>
                <a:sym typeface="Arial"/>
              </a:defRPr>
            </a:pPr>
            <a:r>
              <a:t>	virtually all of the fuel fissions before super-criticality is lost due to re-expansion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Rectangle 2"/>
          <p:cNvSpPr txBox="1">
            <a:spLocks noGrp="1"/>
          </p:cNvSpPr>
          <p:nvPr>
            <p:ph type="title"/>
          </p:nvPr>
        </p:nvSpPr>
        <p:spPr>
          <a:xfrm>
            <a:off x="304800" y="2133808"/>
            <a:ext cx="8534400" cy="457201"/>
          </a:xfrm>
          <a:prstGeom prst="rect">
            <a:avLst/>
          </a:prstGeom>
        </p:spPr>
        <p:txBody>
          <a:bodyPr/>
          <a:lstStyle/>
          <a:p>
            <a:pPr>
              <a:defRPr sz="1900" b="1">
                <a:solidFill>
                  <a:srgbClr val="FBC901"/>
                </a:solidFill>
              </a:defRPr>
            </a:pPr>
            <a:r>
              <a:t>The Science &amp; Technology of Nuclear (Fission)</a:t>
            </a:r>
            <a:r>
              <a:rPr sz="1300"/>
              <a:t> </a:t>
            </a:r>
            <a:r>
              <a:rPr baseline="31999"/>
              <a:t>1</a:t>
            </a:r>
            <a:r>
              <a:t> Reactors: </a:t>
            </a:r>
          </a:p>
        </p:txBody>
      </p:sp>
      <p:sp>
        <p:nvSpPr>
          <p:cNvPr id="814" name="Rectangle 2"/>
          <p:cNvSpPr txBox="1"/>
          <p:nvPr/>
        </p:nvSpPr>
        <p:spPr>
          <a:xfrm>
            <a:off x="116258" y="5769343"/>
            <a:ext cx="8911484" cy="795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sz="1400" b="0" i="1">
                <a:solidFill>
                  <a:srgbClr val="059797"/>
                </a:solidFill>
                <a:effectLst>
                  <a:outerShdw blurRad="38100" dist="38100" dir="2700000" rotWithShape="0">
                    <a:srgbClr val="000000"/>
                  </a:outerShdw>
                </a:effectLst>
                <a:latin typeface="+mn-lt"/>
                <a:ea typeface="+mn-ea"/>
                <a:cs typeface="+mn-cs"/>
                <a:sym typeface="Arial"/>
              </a:defRPr>
            </a:pPr>
            <a:r>
              <a:t>1) The "</a:t>
            </a:r>
            <a:r>
              <a:rPr b="1"/>
              <a:t>Fission"</a:t>
            </a:r>
            <a:r>
              <a:t> clarifier is actually unnecessary because, after almost three-quarters of a century of </a:t>
            </a:r>
          </a:p>
          <a:p>
            <a:pPr algn="ctr">
              <a:defRPr sz="1400" b="0" i="1">
                <a:solidFill>
                  <a:srgbClr val="059797"/>
                </a:solidFill>
                <a:effectLst>
                  <a:outerShdw blurRad="38100" dist="38100" dir="2700000" rotWithShape="0">
                    <a:srgbClr val="000000"/>
                  </a:outerShdw>
                </a:effectLst>
                <a:latin typeface="+mn-lt"/>
                <a:ea typeface="+mn-ea"/>
                <a:cs typeface="+mn-cs"/>
                <a:sym typeface="Arial"/>
              </a:defRPr>
            </a:pPr>
            <a:r>
              <a:t>intense and lavishly funded research, not a single practical </a:t>
            </a:r>
            <a:r>
              <a:rPr b="1"/>
              <a:t>Nuclear "Fusion" Reactor</a:t>
            </a:r>
            <a:r>
              <a:t> has yet been built </a:t>
            </a:r>
            <a:r>
              <a:rPr baseline="31999"/>
              <a:t>2</a:t>
            </a:r>
          </a:p>
        </p:txBody>
      </p:sp>
      <p:sp>
        <p:nvSpPr>
          <p:cNvPr id="815" name="Rectangle 5"/>
          <p:cNvSpPr txBox="1"/>
          <p:nvPr/>
        </p:nvSpPr>
        <p:spPr>
          <a:xfrm>
            <a:off x="223719" y="6504456"/>
            <a:ext cx="8534401"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400" b="0" i="1">
                <a:solidFill>
                  <a:schemeClr val="accent1"/>
                </a:solidFill>
                <a:effectLst>
                  <a:outerShdw blurRad="38100" dist="38100" dir="2700000" rotWithShape="0">
                    <a:srgbClr val="000000"/>
                  </a:outerShdw>
                </a:effectLst>
                <a:latin typeface="+mn-lt"/>
                <a:ea typeface="+mn-ea"/>
                <a:cs typeface="+mn-cs"/>
                <a:sym typeface="Arial"/>
              </a:defRPr>
            </a:pPr>
            <a:r>
              <a:rPr dirty="0"/>
              <a:t>2) For further discussion of Fusion Reactors see my note set: Exotic Power Technologies (</a:t>
            </a:r>
            <a:r>
              <a:rPr u="sng" dirty="0">
                <a:solidFill>
                  <a:srgbClr val="059797"/>
                </a:solidFill>
                <a:hlinkClick r:id="rId2"/>
              </a:rPr>
              <a:t>pptx</a:t>
            </a:r>
            <a:r>
              <a:rPr dirty="0">
                <a:solidFill>
                  <a:srgbClr val="059797"/>
                </a:solidFill>
              </a:rPr>
              <a:t> </a:t>
            </a:r>
            <a:r>
              <a:rPr dirty="0"/>
              <a:t>/ </a:t>
            </a:r>
            <a:r>
              <a:rPr u="sng" dirty="0">
                <a:solidFill>
                  <a:srgbClr val="059797"/>
                </a:solidFill>
                <a:hlinkClick r:id="rId3"/>
              </a:rPr>
              <a:t>pdf</a:t>
            </a:r>
            <a:r>
              <a:rPr dirty="0"/>
              <a:t> / </a:t>
            </a:r>
            <a:r>
              <a:rPr u="sng" dirty="0">
                <a:solidFill>
                  <a:srgbClr val="059797"/>
                </a:solidFill>
                <a:hlinkClick r:id="rId4"/>
              </a:rPr>
              <a:t>key</a:t>
            </a:r>
            <a:r>
              <a:rPr dirty="0">
                <a:solidFill>
                  <a:srgbClr val="059797"/>
                </a:solidFill>
              </a:rP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Rectangle 2"/>
          <p:cNvSpPr txBox="1">
            <a:spLocks noGrp="1"/>
          </p:cNvSpPr>
          <p:nvPr>
            <p:ph type="title"/>
          </p:nvPr>
        </p:nvSpPr>
        <p:spPr>
          <a:xfrm>
            <a:off x="44761" y="76200"/>
            <a:ext cx="9054478" cy="609600"/>
          </a:xfrm>
          <a:prstGeom prst="rect">
            <a:avLst/>
          </a:prstGeom>
        </p:spPr>
        <p:txBody>
          <a:bodyPr/>
          <a:lstStyle>
            <a:lvl1pPr>
              <a:defRPr sz="1900"/>
            </a:lvl1pPr>
          </a:lstStyle>
          <a:p>
            <a:r>
              <a:t>Think of it this way: A Reactor = Sub-Critical Mass + an Accelerator + a Brake</a:t>
            </a:r>
          </a:p>
        </p:txBody>
      </p:sp>
      <p:sp>
        <p:nvSpPr>
          <p:cNvPr id="818" name="Rectangle 3"/>
          <p:cNvSpPr txBox="1">
            <a:spLocks noGrp="1"/>
          </p:cNvSpPr>
          <p:nvPr>
            <p:ph type="body" idx="1"/>
          </p:nvPr>
        </p:nvSpPr>
        <p:spPr>
          <a:xfrm>
            <a:off x="222475" y="825500"/>
            <a:ext cx="8699050" cy="5798047"/>
          </a:xfrm>
          <a:prstGeom prst="rect">
            <a:avLst/>
          </a:prstGeom>
        </p:spPr>
        <p:txBody>
          <a:bodyPr/>
          <a:lstStyle/>
          <a:p>
            <a:pPr algn="ctr">
              <a:tabLst>
                <a:tab pos="444500" algn="l"/>
                <a:tab pos="901700" algn="l"/>
                <a:tab pos="1371600" algn="l"/>
                <a:tab pos="1828800" algn="l"/>
              </a:tabLst>
              <a:defRPr sz="1700" b="1">
                <a:latin typeface="+mn-lt"/>
                <a:ea typeface="+mn-ea"/>
                <a:cs typeface="+mn-cs"/>
                <a:sym typeface="Arial"/>
              </a:defRPr>
            </a:pPr>
            <a:r>
              <a:rPr b="0"/>
              <a:t>The </a:t>
            </a:r>
            <a:r>
              <a:t>Accelerator</a:t>
            </a:r>
            <a:r>
              <a:rPr b="0"/>
              <a:t> is the </a:t>
            </a:r>
            <a:r>
              <a:t>neutron </a:t>
            </a:r>
            <a:r>
              <a:rPr>
                <a:solidFill>
                  <a:srgbClr val="C0C0C0"/>
                </a:solidFill>
              </a:rPr>
              <a:t>moderator </a:t>
            </a:r>
            <a:r>
              <a:rPr b="0"/>
              <a:t>(light / common water in most reactors)</a:t>
            </a:r>
          </a:p>
          <a:p>
            <a:pPr algn="ctr">
              <a:tabLst>
                <a:tab pos="444500" algn="l"/>
                <a:tab pos="901700" algn="l"/>
                <a:tab pos="1371600" algn="l"/>
                <a:tab pos="1828800" algn="l"/>
              </a:tabLst>
              <a:defRPr sz="1100">
                <a:latin typeface="+mn-lt"/>
                <a:ea typeface="+mn-ea"/>
                <a:cs typeface="+mn-cs"/>
                <a:sym typeface="Arial"/>
              </a:defRPr>
            </a:pPr>
            <a:endParaRPr b="0"/>
          </a:p>
          <a:p>
            <a:pPr algn="ctr">
              <a:tabLst>
                <a:tab pos="444500" algn="l"/>
                <a:tab pos="901700" algn="l"/>
                <a:tab pos="1371600" algn="l"/>
                <a:tab pos="1828800" algn="l"/>
              </a:tabLst>
              <a:defRPr sz="1700" b="1">
                <a:latin typeface="+mn-lt"/>
                <a:ea typeface="+mn-ea"/>
                <a:cs typeface="+mn-cs"/>
                <a:sym typeface="Arial"/>
              </a:defRPr>
            </a:pPr>
            <a:r>
              <a:rPr b="0"/>
              <a:t>The </a:t>
            </a:r>
            <a:r>
              <a:t>Brake</a:t>
            </a:r>
            <a:r>
              <a:rPr b="0"/>
              <a:t> is </a:t>
            </a:r>
            <a:r>
              <a:t>neutron</a:t>
            </a:r>
            <a:r>
              <a:rPr>
                <a:solidFill>
                  <a:srgbClr val="28E824"/>
                </a:solidFill>
              </a:rPr>
              <a:t> poison </a:t>
            </a:r>
            <a:r>
              <a:rPr b="0"/>
              <a:t>(absorbers) contained within movable "</a:t>
            </a:r>
            <a:r>
              <a:t>control rods</a:t>
            </a:r>
            <a:r>
              <a:rPr b="0"/>
              <a:t>"</a:t>
            </a:r>
          </a:p>
          <a:p>
            <a:pPr>
              <a:tabLst>
                <a:tab pos="444500" algn="l"/>
                <a:tab pos="901700" algn="l"/>
                <a:tab pos="1371600" algn="l"/>
                <a:tab pos="1828800" algn="l"/>
              </a:tabLst>
              <a:defRPr sz="1700">
                <a:latin typeface="+mn-lt"/>
                <a:ea typeface="+mn-ea"/>
                <a:cs typeface="+mn-cs"/>
                <a:sym typeface="Arial"/>
              </a:defRPr>
            </a:pPr>
            <a:endParaRPr b="0"/>
          </a:p>
          <a:p>
            <a:pPr>
              <a:tabLst>
                <a:tab pos="444500" algn="l"/>
                <a:tab pos="901700" algn="l"/>
                <a:tab pos="1371600" algn="l"/>
                <a:tab pos="1828800" algn="l"/>
              </a:tabLst>
              <a:defRPr sz="1700" b="1">
                <a:latin typeface="+mn-lt"/>
                <a:ea typeface="+mn-ea"/>
                <a:cs typeface="+mn-cs"/>
                <a:sym typeface="Arial"/>
              </a:defRPr>
            </a:pPr>
            <a:r>
              <a:rPr b="0"/>
              <a:t>The </a:t>
            </a:r>
            <a:r>
              <a:t>GOAL </a:t>
            </a:r>
            <a:r>
              <a:rPr b="0"/>
              <a:t>is to balance those competing effects to such that:</a:t>
            </a:r>
          </a:p>
          <a:p>
            <a:pPr>
              <a:tabLst>
                <a:tab pos="444500" algn="l"/>
                <a:tab pos="901700" algn="l"/>
                <a:tab pos="1371600" algn="l"/>
                <a:tab pos="1828800" algn="l"/>
              </a:tabLst>
              <a:defRPr sz="100">
                <a:latin typeface="+mn-lt"/>
                <a:ea typeface="+mn-ea"/>
                <a:cs typeface="+mn-cs"/>
                <a:sym typeface="Arial"/>
              </a:defRPr>
            </a:pPr>
            <a:endParaRPr b="0"/>
          </a:p>
          <a:p>
            <a:pPr>
              <a:tabLst>
                <a:tab pos="444500" algn="l"/>
                <a:tab pos="901700" algn="l"/>
                <a:tab pos="1371600" algn="l"/>
                <a:tab pos="1828800" algn="l"/>
              </a:tabLst>
              <a:defRPr sz="1700">
                <a:latin typeface="+mn-lt"/>
                <a:ea typeface="+mn-ea"/>
                <a:cs typeface="+mn-cs"/>
                <a:sym typeface="Arial"/>
              </a:defRPr>
            </a:pPr>
            <a:r>
              <a:t>	Exactly </a:t>
            </a:r>
            <a:r>
              <a:rPr b="1"/>
              <a:t>one</a:t>
            </a:r>
            <a:r>
              <a:t> neutron ejected by first </a:t>
            </a:r>
            <a:r>
              <a:rPr baseline="29882"/>
              <a:t>235</a:t>
            </a:r>
            <a:r>
              <a:t>U is then absorbed by a second </a:t>
            </a:r>
            <a:r>
              <a:rPr baseline="29882"/>
              <a:t>235</a:t>
            </a:r>
            <a:r>
              <a:t>U</a:t>
            </a:r>
          </a:p>
          <a:p>
            <a:pPr>
              <a:tabLst>
                <a:tab pos="444500" algn="l"/>
                <a:tab pos="901700" algn="l"/>
                <a:tab pos="1371600" algn="l"/>
                <a:tab pos="1828800" algn="l"/>
              </a:tabLst>
              <a:defRPr sz="100">
                <a:latin typeface="+mn-lt"/>
                <a:ea typeface="+mn-ea"/>
                <a:cs typeface="+mn-cs"/>
                <a:sym typeface="Arial"/>
              </a:defRPr>
            </a:pPr>
            <a:endParaRPr/>
          </a:p>
          <a:p>
            <a:pPr>
              <a:tabLst>
                <a:tab pos="444500" algn="l"/>
                <a:tab pos="901700" algn="l"/>
                <a:tab pos="1371600" algn="l"/>
                <a:tab pos="1828800" algn="l"/>
              </a:tabLst>
              <a:defRPr sz="1700">
                <a:latin typeface="+mn-lt"/>
                <a:ea typeface="+mn-ea"/>
                <a:cs typeface="+mn-cs"/>
                <a:sym typeface="Arial"/>
              </a:defRPr>
            </a:pPr>
            <a:r>
              <a:t>		Which then decays (and so on an so on) =&gt; </a:t>
            </a:r>
            <a:r>
              <a:rPr b="1">
                <a:solidFill>
                  <a:srgbClr val="FBC901"/>
                </a:solidFill>
              </a:rPr>
              <a:t>Constant energy release</a:t>
            </a:r>
            <a:endParaRPr sz="1100" b="1"/>
          </a:p>
          <a:p>
            <a:pPr>
              <a:tabLst>
                <a:tab pos="444500" algn="l"/>
                <a:tab pos="901700" algn="l"/>
                <a:tab pos="1371600" algn="l"/>
                <a:tab pos="1828800" algn="l"/>
              </a:tabLst>
              <a:defRPr sz="1700">
                <a:latin typeface="+mn-lt"/>
                <a:ea typeface="+mn-ea"/>
                <a:cs typeface="+mn-cs"/>
                <a:sym typeface="Arial"/>
              </a:defRPr>
            </a:pPr>
            <a:endParaRPr sz="1100" b="1"/>
          </a:p>
          <a:p>
            <a:pPr>
              <a:tabLst>
                <a:tab pos="444500" algn="l"/>
                <a:tab pos="901700" algn="l"/>
                <a:tab pos="1371600" algn="l"/>
                <a:tab pos="1828800" algn="l"/>
              </a:tabLst>
              <a:defRPr sz="1700" b="1">
                <a:latin typeface="+mn-lt"/>
                <a:ea typeface="+mn-ea"/>
                <a:cs typeface="+mn-cs"/>
                <a:sym typeface="Arial"/>
              </a:defRPr>
            </a:pPr>
            <a:r>
              <a:t>That balancing act is aided by an important characteristic of neutron emission:</a:t>
            </a:r>
          </a:p>
          <a:p>
            <a:pPr>
              <a:tabLst>
                <a:tab pos="444500" algn="l"/>
                <a:tab pos="901700" algn="l"/>
                <a:tab pos="1371600" algn="l"/>
                <a:tab pos="1828800" algn="l"/>
              </a:tabLst>
              <a:defRPr sz="100">
                <a:latin typeface="+mn-lt"/>
                <a:ea typeface="+mn-ea"/>
                <a:cs typeface="+mn-cs"/>
                <a:sym typeface="Arial"/>
              </a:defRPr>
            </a:pPr>
            <a:endParaRPr/>
          </a:p>
          <a:p>
            <a:pPr algn="ctr">
              <a:tabLst>
                <a:tab pos="444500" algn="l"/>
                <a:tab pos="901700" algn="l"/>
                <a:tab pos="1371600" algn="l"/>
                <a:tab pos="1828800" algn="l"/>
              </a:tabLst>
              <a:defRPr sz="1700" b="1">
                <a:solidFill>
                  <a:srgbClr val="FBC901"/>
                </a:solidFill>
                <a:latin typeface="+mn-lt"/>
                <a:ea typeface="+mn-ea"/>
                <a:cs typeface="+mn-cs"/>
                <a:sym typeface="Arial"/>
              </a:defRPr>
            </a:pPr>
            <a:r>
              <a:t>Very few neutrons (~0.65%) are "prompt" = Released extremely quickly</a:t>
            </a:r>
            <a:r>
              <a:rPr>
                <a:solidFill>
                  <a:srgbClr val="FFFFFF"/>
                </a:solidFill>
              </a:rPr>
              <a:t> </a:t>
            </a:r>
          </a:p>
          <a:p>
            <a:pPr>
              <a:tabLst>
                <a:tab pos="444500" algn="l"/>
                <a:tab pos="901700" algn="l"/>
                <a:tab pos="1371600" algn="l"/>
                <a:tab pos="1828800" algn="l"/>
              </a:tabLst>
              <a:defRPr sz="1700">
                <a:latin typeface="+mn-lt"/>
                <a:ea typeface="+mn-ea"/>
                <a:cs typeface="+mn-cs"/>
                <a:sym typeface="Arial"/>
              </a:defRPr>
            </a:pPr>
            <a:endParaRPr>
              <a:solidFill>
                <a:srgbClr val="FFFFFF"/>
              </a:solidFill>
            </a:endParaRPr>
          </a:p>
          <a:p>
            <a:pPr algn="ctr">
              <a:tabLst>
                <a:tab pos="444500" algn="l"/>
                <a:tab pos="901700" algn="l"/>
                <a:tab pos="1371600" algn="l"/>
                <a:tab pos="1828800" algn="l"/>
              </a:tabLst>
              <a:defRPr sz="1700" b="1">
                <a:latin typeface="+mn-lt"/>
                <a:ea typeface="+mn-ea"/>
                <a:cs typeface="+mn-cs"/>
                <a:sym typeface="Arial"/>
              </a:defRPr>
            </a:pPr>
            <a:r>
              <a:t>Most neutrons instead take milliseconds to several seconds to emerge</a:t>
            </a:r>
          </a:p>
          <a:p>
            <a:pPr algn="ctr">
              <a:tabLst>
                <a:tab pos="444500" algn="l"/>
                <a:tab pos="901700" algn="l"/>
                <a:tab pos="1371600" algn="l"/>
                <a:tab pos="1828800" algn="l"/>
              </a:tabLst>
              <a:defRPr sz="200">
                <a:latin typeface="+mn-lt"/>
                <a:ea typeface="+mn-ea"/>
                <a:cs typeface="+mn-cs"/>
                <a:sym typeface="Arial"/>
              </a:defRPr>
            </a:pPr>
            <a:endParaRPr/>
          </a:p>
          <a:p>
            <a:pPr algn="ctr">
              <a:tabLst>
                <a:tab pos="444500" algn="l"/>
                <a:tab pos="901700" algn="l"/>
                <a:tab pos="1371600" algn="l"/>
                <a:tab pos="1828800" algn="l"/>
              </a:tabLst>
              <a:defRPr sz="1700">
                <a:latin typeface="+mn-lt"/>
                <a:ea typeface="+mn-ea"/>
                <a:cs typeface="+mn-cs"/>
                <a:sym typeface="Arial"/>
              </a:defRPr>
            </a:pPr>
            <a:r>
              <a:t>Which means that the reaction can only build over seconds to minutes</a:t>
            </a:r>
          </a:p>
          <a:p>
            <a:pPr algn="ctr">
              <a:tabLst>
                <a:tab pos="444500" algn="l"/>
                <a:tab pos="901700" algn="l"/>
                <a:tab pos="1371600" algn="l"/>
                <a:tab pos="1828800" algn="l"/>
              </a:tabLst>
              <a:defRPr sz="200">
                <a:latin typeface="+mn-lt"/>
                <a:ea typeface="+mn-ea"/>
                <a:cs typeface="+mn-cs"/>
                <a:sym typeface="Arial"/>
              </a:defRPr>
            </a:pPr>
            <a:endParaRPr/>
          </a:p>
          <a:p>
            <a:pPr algn="ctr">
              <a:tabLst>
                <a:tab pos="444500" algn="l"/>
                <a:tab pos="901700" algn="l"/>
                <a:tab pos="1371600" algn="l"/>
                <a:tab pos="1828800" algn="l"/>
              </a:tabLst>
              <a:defRPr sz="1700">
                <a:latin typeface="+mn-lt"/>
                <a:ea typeface="+mn-ea"/>
                <a:cs typeface="+mn-cs"/>
                <a:sym typeface="Arial"/>
              </a:defRPr>
            </a:pPr>
            <a:r>
              <a:t>Giving "control rods" much more time to move (and thereby control)</a:t>
            </a:r>
          </a:p>
          <a:p>
            <a:pPr algn="ctr">
              <a:tabLst>
                <a:tab pos="444500" algn="l"/>
                <a:tab pos="901700" algn="l"/>
                <a:tab pos="1371600" algn="l"/>
                <a:tab pos="1828800" algn="l"/>
              </a:tabLst>
              <a:defRPr sz="1700">
                <a:solidFill>
                  <a:srgbClr val="FBC901"/>
                </a:solidFill>
                <a:latin typeface="+mn-lt"/>
                <a:ea typeface="+mn-ea"/>
                <a:cs typeface="+mn-cs"/>
                <a:sym typeface="Arial"/>
              </a:defRPr>
            </a:pPr>
            <a:endParaRPr/>
          </a:p>
          <a:p>
            <a:pPr algn="ctr">
              <a:tabLst>
                <a:tab pos="444500" algn="l"/>
                <a:tab pos="901700" algn="l"/>
                <a:tab pos="1371600" algn="l"/>
                <a:tab pos="1828800" algn="l"/>
              </a:tabLst>
              <a:defRPr sz="1400">
                <a:solidFill>
                  <a:srgbClr val="FF6600"/>
                </a:solidFill>
                <a:latin typeface="+mn-lt"/>
                <a:ea typeface="+mn-ea"/>
                <a:cs typeface="+mn-cs"/>
                <a:sym typeface="Arial"/>
              </a:defRPr>
            </a:pPr>
            <a:r>
              <a:t>(Plus in many reactors, an additional </a:t>
            </a:r>
            <a:r>
              <a:rPr b="1"/>
              <a:t>intrinsic</a:t>
            </a:r>
            <a:r>
              <a:t> control mechanism - to be discussed shortly)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2"/>
          <p:cNvSpPr txBox="1">
            <a:spLocks noGrp="1"/>
          </p:cNvSpPr>
          <p:nvPr>
            <p:ph type="title"/>
          </p:nvPr>
        </p:nvSpPr>
        <p:spPr>
          <a:xfrm>
            <a:off x="304800" y="139700"/>
            <a:ext cx="8534400" cy="457200"/>
          </a:xfrm>
          <a:prstGeom prst="rect">
            <a:avLst/>
          </a:prstGeom>
        </p:spPr>
        <p:txBody>
          <a:bodyPr/>
          <a:lstStyle>
            <a:lvl1pPr>
              <a:defRPr sz="1900"/>
            </a:lvl1pPr>
          </a:lstStyle>
          <a:p>
            <a:r>
              <a:t>"But they blow up!"</a:t>
            </a:r>
          </a:p>
        </p:txBody>
      </p:sp>
      <p:sp>
        <p:nvSpPr>
          <p:cNvPr id="125" name="Rectangle 3"/>
          <p:cNvSpPr txBox="1">
            <a:spLocks noGrp="1"/>
          </p:cNvSpPr>
          <p:nvPr>
            <p:ph type="body" idx="1"/>
          </p:nvPr>
        </p:nvSpPr>
        <p:spPr>
          <a:xfrm>
            <a:off x="59097" y="778648"/>
            <a:ext cx="9025806" cy="5586140"/>
          </a:xfrm>
          <a:prstGeom prst="rect">
            <a:avLst/>
          </a:prstGeom>
        </p:spPr>
        <p:txBody>
          <a:bodyPr/>
          <a:lstStyle/>
          <a:p>
            <a:pPr algn="ctr">
              <a:defRPr sz="1600">
                <a:latin typeface="+mn-lt"/>
                <a:ea typeface="+mn-ea"/>
                <a:cs typeface="+mn-cs"/>
                <a:sym typeface="Arial"/>
              </a:defRPr>
            </a:pPr>
            <a:r>
              <a:t>Yes they (or at least three of them) have (sort of) blown up</a:t>
            </a:r>
          </a:p>
          <a:p>
            <a:pPr>
              <a:defRPr sz="14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Leading many to now fear not only similar future explosions, </a:t>
            </a:r>
          </a:p>
          <a:p>
            <a:pPr>
              <a:tabLst>
                <a:tab pos="419100" algn="l"/>
                <a:tab pos="876300" algn="l"/>
                <a:tab pos="1384300" algn="l"/>
                <a:tab pos="1955800" algn="l"/>
                <a:tab pos="2476500" algn="l"/>
              </a:tabLst>
              <a:defRPr sz="2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	but also the possibility of a future explosion reaching full nuclear bomb intensity</a:t>
            </a:r>
          </a:p>
          <a:p>
            <a:pPr>
              <a:tabLst>
                <a:tab pos="419100" algn="l"/>
                <a:tab pos="876300" algn="l"/>
                <a:tab pos="1384300" algn="l"/>
                <a:tab pos="1955800" algn="l"/>
                <a:tab pos="2476500" algn="l"/>
              </a:tabLst>
              <a:defRPr sz="1400">
                <a:latin typeface="+mn-lt"/>
                <a:ea typeface="+mn-ea"/>
                <a:cs typeface="+mn-cs"/>
                <a:sym typeface="Arial"/>
              </a:defRPr>
            </a:pPr>
            <a:endParaRPr/>
          </a:p>
          <a:p>
            <a:pPr algn="ctr">
              <a:tabLst>
                <a:tab pos="419100" algn="l"/>
                <a:tab pos="876300" algn="l"/>
                <a:tab pos="1384300" algn="l"/>
                <a:tab pos="1955800" algn="l"/>
                <a:tab pos="2476500" algn="l"/>
              </a:tabLst>
              <a:defRPr sz="1600">
                <a:solidFill>
                  <a:srgbClr val="FBC901"/>
                </a:solidFill>
                <a:latin typeface="+mn-lt"/>
                <a:ea typeface="+mn-ea"/>
                <a:cs typeface="+mn-cs"/>
                <a:sym typeface="Arial"/>
              </a:defRPr>
            </a:pPr>
            <a:r>
              <a:t>To address those concerns this note set will explore:</a:t>
            </a:r>
          </a:p>
          <a:p>
            <a:pPr>
              <a:tabLst>
                <a:tab pos="419100" algn="l"/>
                <a:tab pos="876300" algn="l"/>
                <a:tab pos="1384300" algn="l"/>
                <a:tab pos="1955800" algn="l"/>
                <a:tab pos="2476500" algn="l"/>
              </a:tabLst>
              <a:defRPr sz="6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	The science &amp; technology of nuclear reactors</a:t>
            </a:r>
          </a:p>
          <a:p>
            <a:pPr>
              <a:tabLst>
                <a:tab pos="419100" algn="l"/>
                <a:tab pos="876300" algn="l"/>
                <a:tab pos="1384300" algn="l"/>
                <a:tab pos="1955800" algn="l"/>
                <a:tab pos="2476500" algn="l"/>
              </a:tabLst>
              <a:defRPr sz="6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	The sometimes similar / sometimes different technology of nuclear-fission "atomic" bombs </a:t>
            </a:r>
            <a:r>
              <a:rPr baseline="31999"/>
              <a:t>1</a:t>
            </a:r>
          </a:p>
          <a:p>
            <a:pPr>
              <a:tabLst>
                <a:tab pos="419100" algn="l"/>
                <a:tab pos="876300" algn="l"/>
                <a:tab pos="1384300" algn="l"/>
                <a:tab pos="1955800" algn="l"/>
                <a:tab pos="2476500" algn="l"/>
              </a:tabLst>
              <a:defRPr sz="700">
                <a:latin typeface="+mn-lt"/>
                <a:ea typeface="+mn-ea"/>
                <a:cs typeface="+mn-cs"/>
                <a:sym typeface="Arial"/>
              </a:defRPr>
            </a:pPr>
            <a:endParaRPr baseline="31999"/>
          </a:p>
          <a:p>
            <a:pPr>
              <a:tabLst>
                <a:tab pos="419100" algn="l"/>
                <a:tab pos="876300" algn="l"/>
                <a:tab pos="1384300" algn="l"/>
                <a:tab pos="1955800" algn="l"/>
                <a:tab pos="2476500" algn="l"/>
              </a:tabLst>
              <a:defRPr sz="1600">
                <a:latin typeface="+mn-lt"/>
                <a:ea typeface="+mn-ea"/>
                <a:cs typeface="+mn-cs"/>
                <a:sym typeface="Arial"/>
              </a:defRPr>
            </a:pPr>
            <a:r>
              <a:t>	The history of WWII nuclear atomic bomb development, which provides insights into  </a:t>
            </a:r>
          </a:p>
          <a:p>
            <a:pPr>
              <a:tabLst>
                <a:tab pos="419100" algn="l"/>
                <a:tab pos="876300" algn="l"/>
                <a:tab pos="1384300" algn="l"/>
                <a:tab pos="1955800" algn="l"/>
                <a:tab pos="2476500" algn="l"/>
              </a:tabLst>
              <a:defRPr sz="400">
                <a:latin typeface="+mn-lt"/>
                <a:ea typeface="+mn-ea"/>
                <a:cs typeface="+mn-cs"/>
                <a:sym typeface="Arial"/>
              </a:defRPr>
            </a:pPr>
            <a:endParaRPr/>
          </a:p>
          <a:p>
            <a:pPr>
              <a:tabLst>
                <a:tab pos="419100" algn="l"/>
                <a:tab pos="876300" algn="l"/>
                <a:tab pos="1384300" algn="l"/>
                <a:tab pos="1955800" algn="l"/>
                <a:tab pos="2476500" algn="l"/>
              </a:tabLst>
              <a:defRPr sz="1600">
                <a:latin typeface="+mn-lt"/>
                <a:ea typeface="+mn-ea"/>
                <a:cs typeface="+mn-cs"/>
                <a:sym typeface="Arial"/>
              </a:defRPr>
            </a:pPr>
            <a:r>
              <a:t>		how "nuclear energy" initiatives can provide cover for nuclear weapons proliferation</a:t>
            </a:r>
          </a:p>
          <a:p>
            <a:pPr>
              <a:tabLst>
                <a:tab pos="419100" algn="l"/>
                <a:tab pos="876300" algn="l"/>
                <a:tab pos="1384300" algn="l"/>
                <a:tab pos="1955800" algn="l"/>
                <a:tab pos="2476500" algn="l"/>
              </a:tabLst>
              <a:defRPr sz="1600">
                <a:latin typeface="+mn-lt"/>
                <a:ea typeface="+mn-ea"/>
                <a:cs typeface="+mn-cs"/>
                <a:sym typeface="Arial"/>
              </a:defRPr>
            </a:pPr>
            <a:endParaRPr/>
          </a:p>
          <a:p>
            <a:pPr algn="ctr">
              <a:tabLst>
                <a:tab pos="419100" algn="l"/>
                <a:tab pos="876300" algn="l"/>
                <a:tab pos="1384300" algn="l"/>
                <a:tab pos="1955800" algn="l"/>
                <a:tab pos="2476500" algn="l"/>
              </a:tabLst>
              <a:defRPr sz="1600">
                <a:solidFill>
                  <a:srgbClr val="FBC901"/>
                </a:solidFill>
                <a:latin typeface="+mn-lt"/>
                <a:ea typeface="+mn-ea"/>
                <a:cs typeface="+mn-cs"/>
                <a:sym typeface="Arial"/>
              </a:defRPr>
            </a:pPr>
            <a:r>
              <a:rPr b="1"/>
              <a:t>This will, however, require a bit of Nuclear Physics background</a:t>
            </a:r>
            <a:r>
              <a:t> </a:t>
            </a:r>
          </a:p>
          <a:p>
            <a:pPr>
              <a:tabLst>
                <a:tab pos="419100" algn="l"/>
                <a:tab pos="876300" algn="l"/>
                <a:tab pos="1384300" algn="l"/>
                <a:tab pos="1955800" algn="l"/>
                <a:tab pos="2476500" algn="l"/>
              </a:tabLst>
              <a:defRPr sz="400">
                <a:latin typeface="+mn-lt"/>
                <a:ea typeface="+mn-ea"/>
                <a:cs typeface="+mn-cs"/>
                <a:sym typeface="Arial"/>
              </a:defRPr>
            </a:pPr>
            <a:endParaRPr/>
          </a:p>
          <a:p>
            <a:pPr algn="ctr">
              <a:tabLst>
                <a:tab pos="419100" algn="l"/>
                <a:tab pos="876300" algn="l"/>
                <a:tab pos="1384300" algn="l"/>
                <a:tab pos="1955800" algn="l"/>
                <a:tab pos="2476500" algn="l"/>
              </a:tabLst>
              <a:defRPr sz="1600">
                <a:latin typeface="+mn-lt"/>
                <a:ea typeface="+mn-ea"/>
                <a:cs typeface="+mn-cs"/>
                <a:sym typeface="Arial"/>
              </a:defRPr>
            </a:pPr>
            <a:r>
              <a:t>Which may never have featured in any class you ever attended</a:t>
            </a:r>
          </a:p>
          <a:p>
            <a:pPr algn="ctr">
              <a:tabLst>
                <a:tab pos="419100" algn="l"/>
                <a:tab pos="876300" algn="l"/>
                <a:tab pos="1384300" algn="l"/>
                <a:tab pos="1955800" algn="l"/>
                <a:tab pos="2476500" algn="l"/>
              </a:tabLst>
              <a:defRPr sz="400">
                <a:latin typeface="+mn-lt"/>
                <a:ea typeface="+mn-ea"/>
                <a:cs typeface="+mn-cs"/>
                <a:sym typeface="Arial"/>
              </a:defRPr>
            </a:pPr>
            <a:endParaRPr/>
          </a:p>
          <a:p>
            <a:pPr algn="ctr">
              <a:tabLst>
                <a:tab pos="419100" algn="l"/>
                <a:tab pos="876300" algn="l"/>
                <a:tab pos="1384300" algn="l"/>
                <a:tab pos="1955800" algn="l"/>
                <a:tab pos="2476500" algn="l"/>
              </a:tabLst>
              <a:defRPr sz="1600">
                <a:latin typeface="+mn-lt"/>
                <a:ea typeface="+mn-ea"/>
                <a:cs typeface="+mn-cs"/>
                <a:sym typeface="Arial"/>
              </a:defRPr>
            </a:pPr>
            <a:r>
              <a:t>(and never even surfaced in any class preparing me for an Applied Physics career)</a:t>
            </a:r>
          </a:p>
          <a:p>
            <a:pPr>
              <a:tabLst>
                <a:tab pos="419100" algn="l"/>
                <a:tab pos="876300" algn="l"/>
                <a:tab pos="1384300" algn="l"/>
                <a:tab pos="1955800" algn="l"/>
                <a:tab pos="2476500" algn="l"/>
              </a:tabLst>
              <a:defRPr sz="1600">
                <a:latin typeface="+mn-lt"/>
                <a:ea typeface="+mn-ea"/>
                <a:cs typeface="+mn-cs"/>
                <a:sym typeface="Arial"/>
              </a:defRPr>
            </a:pPr>
            <a:endParaRPr/>
          </a:p>
          <a:p>
            <a:pPr algn="ctr">
              <a:tabLst>
                <a:tab pos="419100" algn="l"/>
                <a:tab pos="876300" algn="l"/>
                <a:tab pos="1384300" algn="l"/>
                <a:tab pos="1955800" algn="l"/>
                <a:tab pos="2476500" algn="l"/>
              </a:tabLst>
              <a:defRPr sz="1600">
                <a:solidFill>
                  <a:srgbClr val="FBC901"/>
                </a:solidFill>
                <a:latin typeface="+mn-lt"/>
                <a:ea typeface="+mn-ea"/>
                <a:cs typeface="+mn-cs"/>
                <a:sym typeface="Arial"/>
              </a:defRPr>
            </a:pPr>
            <a:r>
              <a:t>Fortunately, we only need a f</a:t>
            </a:r>
            <a:r>
              <a:rPr b="1"/>
              <a:t>ew concepts</a:t>
            </a:r>
            <a:r>
              <a:t> PLUS a modest dose of </a:t>
            </a:r>
            <a:r>
              <a:rPr b="1"/>
              <a:t>nomenclature and jargon</a:t>
            </a:r>
          </a:p>
        </p:txBody>
      </p:sp>
      <p:sp>
        <p:nvSpPr>
          <p:cNvPr id="126" name="Rectangle 5"/>
          <p:cNvSpPr txBox="1"/>
          <p:nvPr/>
        </p:nvSpPr>
        <p:spPr>
          <a:xfrm>
            <a:off x="101600" y="6546536"/>
            <a:ext cx="8859114" cy="276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300" b="0" i="1">
                <a:solidFill>
                  <a:schemeClr val="accent1"/>
                </a:solidFill>
                <a:effectLst>
                  <a:outerShdw blurRad="38100" dist="38100" dir="2700000" rotWithShape="0">
                    <a:srgbClr val="000000"/>
                  </a:outerShdw>
                </a:effectLst>
                <a:latin typeface="+mn-lt"/>
                <a:ea typeface="+mn-ea"/>
                <a:cs typeface="+mn-cs"/>
                <a:sym typeface="Arial"/>
              </a:defRPr>
            </a:lvl1pPr>
          </a:lstStyle>
          <a:p>
            <a:r>
              <a:t>1) As opposed to later nuclear-fusion "Hydrogen" bombs - which are still triggered by nuclear-fission "Atomic" bombs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Rectangle 2"/>
          <p:cNvSpPr txBox="1">
            <a:spLocks noGrp="1"/>
          </p:cNvSpPr>
          <p:nvPr>
            <p:ph type="title"/>
          </p:nvPr>
        </p:nvSpPr>
        <p:spPr>
          <a:xfrm>
            <a:off x="304800" y="63500"/>
            <a:ext cx="8534400" cy="609600"/>
          </a:xfrm>
          <a:prstGeom prst="rect">
            <a:avLst/>
          </a:prstGeom>
        </p:spPr>
        <p:txBody>
          <a:bodyPr/>
          <a:lstStyle>
            <a:lvl1pPr>
              <a:defRPr sz="1900"/>
            </a:lvl1pPr>
          </a:lstStyle>
          <a:p>
            <a:r>
              <a:t>Light Water (normal water) Reactors come in two types:</a:t>
            </a:r>
          </a:p>
        </p:txBody>
      </p:sp>
      <p:sp>
        <p:nvSpPr>
          <p:cNvPr id="821" name="Rectangle 3"/>
          <p:cNvSpPr txBox="1">
            <a:spLocks noGrp="1"/>
          </p:cNvSpPr>
          <p:nvPr>
            <p:ph type="body" sz="quarter" idx="1"/>
          </p:nvPr>
        </p:nvSpPr>
        <p:spPr>
          <a:xfrm>
            <a:off x="323970" y="682985"/>
            <a:ext cx="8763001" cy="416402"/>
          </a:xfrm>
          <a:prstGeom prst="rect">
            <a:avLst/>
          </a:prstGeom>
        </p:spPr>
        <p:txBody>
          <a:bodyPr/>
          <a:lstStyle>
            <a:lvl1pPr>
              <a:defRPr sz="1800" b="1">
                <a:latin typeface="+mn-lt"/>
                <a:ea typeface="+mn-ea"/>
                <a:cs typeface="+mn-cs"/>
                <a:sym typeface="Arial"/>
              </a:defRPr>
            </a:lvl1pPr>
          </a:lstStyle>
          <a:p>
            <a:r>
              <a:t>Boiling Water Reactors (BWRs):	         Pressurized Water Reactors (PWRs):</a:t>
            </a:r>
          </a:p>
        </p:txBody>
      </p:sp>
      <p:sp>
        <p:nvSpPr>
          <p:cNvPr id="822" name="Rectangle 5"/>
          <p:cNvSpPr txBox="1"/>
          <p:nvPr/>
        </p:nvSpPr>
        <p:spPr>
          <a:xfrm>
            <a:off x="374160" y="6492960"/>
            <a:ext cx="853440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Figures: http://hyperphysics.phy-astr.gsu.edu/hbase/nucene/reactor.html</a:t>
            </a:r>
          </a:p>
        </p:txBody>
      </p:sp>
      <p:sp>
        <p:nvSpPr>
          <p:cNvPr id="823" name="Rectangle 3"/>
          <p:cNvSpPr txBox="1"/>
          <p:nvPr/>
        </p:nvSpPr>
        <p:spPr>
          <a:xfrm>
            <a:off x="120160" y="3625489"/>
            <a:ext cx="8903680" cy="2896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700">
                <a:solidFill>
                  <a:srgbClr val="FFFFFF"/>
                </a:solidFill>
                <a:effectLst>
                  <a:outerShdw blurRad="38100" dist="38100" dir="2700000" rotWithShape="0">
                    <a:srgbClr val="000000"/>
                  </a:outerShdw>
                </a:effectLst>
                <a:latin typeface="+mn-lt"/>
                <a:ea typeface="+mn-ea"/>
                <a:cs typeface="+mn-cs"/>
                <a:sym typeface="Arial"/>
              </a:defRPr>
            </a:pPr>
            <a:r>
              <a:t>Both</a:t>
            </a:r>
            <a:r>
              <a:rPr b="0"/>
              <a:t> use uranium enriched to </a:t>
            </a:r>
            <a:r>
              <a:rPr>
                <a:solidFill>
                  <a:srgbClr val="FBC901"/>
                </a:solidFill>
              </a:rPr>
              <a:t>4-5% </a:t>
            </a:r>
            <a:r>
              <a:rPr baseline="31999">
                <a:solidFill>
                  <a:srgbClr val="FBC901"/>
                </a:solidFill>
              </a:rPr>
              <a:t>235</a:t>
            </a:r>
            <a:r>
              <a:rPr>
                <a:solidFill>
                  <a:srgbClr val="FBC901"/>
                </a:solidFill>
              </a:rPr>
              <a:t>U</a:t>
            </a:r>
            <a:endParaRPr b="0"/>
          </a:p>
          <a:p>
            <a:pPr>
              <a:spcBef>
                <a:spcPts val="400"/>
              </a:spcBef>
              <a:defRPr sz="500">
                <a:solidFill>
                  <a:srgbClr val="FFFFFF"/>
                </a:solidFill>
                <a:effectLst>
                  <a:outerShdw blurRad="38100" dist="38100" dir="2700000" rotWithShape="0">
                    <a:srgbClr val="000000"/>
                  </a:outerShdw>
                </a:effectLst>
                <a:latin typeface="+mn-lt"/>
                <a:ea typeface="+mn-ea"/>
                <a:cs typeface="+mn-cs"/>
                <a:sym typeface="Arial"/>
              </a:defRPr>
            </a:pPr>
            <a:endParaRPr b="0"/>
          </a:p>
          <a:p>
            <a:pPr>
              <a:spcBef>
                <a:spcPts val="400"/>
              </a:spcBef>
              <a:defRPr sz="1700">
                <a:solidFill>
                  <a:srgbClr val="FFFFFF"/>
                </a:solidFill>
                <a:effectLst>
                  <a:outerShdw blurRad="38100" dist="38100" dir="2700000" rotWithShape="0">
                    <a:srgbClr val="000000"/>
                  </a:outerShdw>
                </a:effectLst>
                <a:latin typeface="+mn-lt"/>
                <a:ea typeface="+mn-ea"/>
                <a:cs typeface="+mn-cs"/>
                <a:sym typeface="Arial"/>
              </a:defRPr>
            </a:pPr>
            <a:r>
              <a:t>Both</a:t>
            </a:r>
            <a:r>
              <a:rPr b="0"/>
              <a:t> use normal water to </a:t>
            </a:r>
            <a:r>
              <a:rPr>
                <a:solidFill>
                  <a:srgbClr val="C0C0C0"/>
                </a:solidFill>
              </a:rPr>
              <a:t>moderate</a:t>
            </a:r>
            <a:r>
              <a:rPr b="0"/>
              <a:t> some of the neutrons released by </a:t>
            </a:r>
            <a:r>
              <a:rPr baseline="31999">
                <a:solidFill>
                  <a:srgbClr val="FBC901"/>
                </a:solidFill>
              </a:rPr>
              <a:t>235</a:t>
            </a:r>
            <a:r>
              <a:rPr>
                <a:solidFill>
                  <a:srgbClr val="FBC901"/>
                </a:solidFill>
              </a:rPr>
              <a:t>U</a:t>
            </a:r>
            <a:r>
              <a:rPr b="0"/>
              <a:t> fission</a:t>
            </a:r>
          </a:p>
          <a:p>
            <a:pPr>
              <a:spcBef>
                <a:spcPts val="400"/>
              </a:spcBef>
              <a:defRPr sz="500">
                <a:solidFill>
                  <a:srgbClr val="FFFFFF"/>
                </a:solidFill>
                <a:effectLst>
                  <a:outerShdw blurRad="38100" dist="38100" dir="2700000" rotWithShape="0">
                    <a:srgbClr val="000000"/>
                  </a:outerShdw>
                </a:effectLst>
                <a:latin typeface="+mn-lt"/>
                <a:ea typeface="+mn-ea"/>
                <a:cs typeface="+mn-cs"/>
                <a:sym typeface="Arial"/>
              </a:defRPr>
            </a:pPr>
            <a:endParaRPr b="0"/>
          </a:p>
          <a:p>
            <a:pPr>
              <a:spcBef>
                <a:spcPts val="400"/>
              </a:spcBef>
              <a:defRPr sz="1700">
                <a:solidFill>
                  <a:srgbClr val="FFFFFF"/>
                </a:solidFill>
                <a:effectLst>
                  <a:outerShdw blurRad="38100" dist="38100" dir="2700000" rotWithShape="0">
                    <a:srgbClr val="000000"/>
                  </a:outerShdw>
                </a:effectLst>
                <a:latin typeface="+mn-lt"/>
                <a:ea typeface="+mn-ea"/>
                <a:cs typeface="+mn-cs"/>
                <a:sym typeface="Arial"/>
              </a:defRPr>
            </a:pPr>
            <a:r>
              <a:t>Both</a:t>
            </a:r>
            <a:r>
              <a:rPr b="0"/>
              <a:t> use neutrons (moderated &amp; unmoderated) to stimulate further </a:t>
            </a:r>
            <a:r>
              <a:rPr baseline="29882">
                <a:solidFill>
                  <a:srgbClr val="FBC901"/>
                </a:solidFill>
              </a:rPr>
              <a:t>235</a:t>
            </a:r>
            <a:r>
              <a:rPr>
                <a:solidFill>
                  <a:srgbClr val="FBC901"/>
                </a:solidFill>
              </a:rPr>
              <a:t>U</a:t>
            </a:r>
            <a:r>
              <a:rPr b="0"/>
              <a:t> + </a:t>
            </a:r>
            <a:r>
              <a:rPr baseline="29882">
                <a:solidFill>
                  <a:srgbClr val="FBC901"/>
                </a:solidFill>
              </a:rPr>
              <a:t>238</a:t>
            </a:r>
            <a:r>
              <a:rPr>
                <a:solidFill>
                  <a:srgbClr val="FBC901"/>
                </a:solidFill>
              </a:rPr>
              <a:t>U</a:t>
            </a:r>
            <a:r>
              <a:rPr b="0"/>
              <a:t> fission</a:t>
            </a:r>
          </a:p>
          <a:p>
            <a:pPr>
              <a:spcBef>
                <a:spcPts val="400"/>
              </a:spcBef>
              <a:defRPr sz="500">
                <a:solidFill>
                  <a:srgbClr val="FFFFFF"/>
                </a:solidFill>
                <a:effectLst>
                  <a:outerShdw blurRad="38100" dist="38100" dir="2700000" rotWithShape="0">
                    <a:srgbClr val="000000"/>
                  </a:outerShdw>
                </a:effectLst>
                <a:latin typeface="+mn-lt"/>
                <a:ea typeface="+mn-ea"/>
                <a:cs typeface="+mn-cs"/>
                <a:sym typeface="Arial"/>
              </a:defRPr>
            </a:pPr>
            <a:endParaRPr b="0"/>
          </a:p>
          <a:p>
            <a:pPr>
              <a:spcBef>
                <a:spcPts val="400"/>
              </a:spcBef>
              <a:defRPr sz="1700">
                <a:solidFill>
                  <a:srgbClr val="FFFFFF"/>
                </a:solidFill>
                <a:effectLst>
                  <a:outerShdw blurRad="38100" dist="38100" dir="2700000" rotWithShape="0">
                    <a:srgbClr val="000000"/>
                  </a:outerShdw>
                </a:effectLst>
                <a:latin typeface="+mn-lt"/>
                <a:ea typeface="+mn-ea"/>
                <a:cs typeface="+mn-cs"/>
                <a:sym typeface="Arial"/>
              </a:defRPr>
            </a:pPr>
            <a:r>
              <a:t>Both</a:t>
            </a:r>
            <a:r>
              <a:rPr b="0"/>
              <a:t> use fission heat to produce </a:t>
            </a:r>
            <a:r>
              <a:rPr>
                <a:solidFill>
                  <a:srgbClr val="FBC901"/>
                </a:solidFill>
              </a:rPr>
              <a:t>steam</a:t>
            </a:r>
            <a:r>
              <a:rPr b="0"/>
              <a:t> to spin turbines driving electrical generators</a:t>
            </a:r>
          </a:p>
          <a:p>
            <a:pPr>
              <a:spcBef>
                <a:spcPts val="400"/>
              </a:spcBef>
              <a:defRPr sz="1500" b="0">
                <a:solidFill>
                  <a:srgbClr val="FFFFFF"/>
                </a:solidFill>
                <a:effectLst>
                  <a:outerShdw blurRad="38100" dist="38100" dir="2700000" rotWithShape="0">
                    <a:srgbClr val="000000"/>
                  </a:outerShdw>
                </a:effectLst>
                <a:latin typeface="+mn-lt"/>
                <a:ea typeface="+mn-ea"/>
                <a:cs typeface="+mn-cs"/>
                <a:sym typeface="Arial"/>
              </a:defRPr>
            </a:pPr>
            <a:endParaRPr b="0"/>
          </a:p>
          <a:p>
            <a:pPr>
              <a:spcBef>
                <a:spcPts val="400"/>
              </a:spcBef>
              <a:defRPr sz="1700" b="0">
                <a:solidFill>
                  <a:srgbClr val="FBC901"/>
                </a:solidFill>
                <a:effectLst>
                  <a:outerShdw blurRad="38100" dist="38100" dir="2700000" rotWithShape="0">
                    <a:srgbClr val="000000"/>
                  </a:outerShdw>
                </a:effectLst>
                <a:latin typeface="+mn-lt"/>
                <a:ea typeface="+mn-ea"/>
                <a:cs typeface="+mn-cs"/>
                <a:sym typeface="Arial"/>
              </a:defRPr>
            </a:pPr>
            <a:r>
              <a:t>But they use </a:t>
            </a:r>
            <a:r>
              <a:rPr b="1"/>
              <a:t>different </a:t>
            </a:r>
            <a:r>
              <a:t>schemes to transfer that water-borne heat to produce that steam</a:t>
            </a:r>
          </a:p>
          <a:p>
            <a:pPr>
              <a:spcBef>
                <a:spcPts val="400"/>
              </a:spcBef>
              <a:defRPr sz="500" b="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Lst>
              <a:defRPr sz="1700" b="0">
                <a:solidFill>
                  <a:srgbClr val="FBC901"/>
                </a:solidFill>
                <a:effectLst>
                  <a:outerShdw blurRad="38100" dist="38100" dir="2700000" rotWithShape="0">
                    <a:srgbClr val="000000"/>
                  </a:outerShdw>
                </a:effectLst>
                <a:latin typeface="+mn-lt"/>
                <a:ea typeface="+mn-ea"/>
                <a:cs typeface="+mn-cs"/>
                <a:sym typeface="Arial"/>
              </a:defRPr>
            </a:pPr>
            <a:r>
              <a:t>	Leading to their use of </a:t>
            </a:r>
            <a:r>
              <a:rPr b="1"/>
              <a:t>different</a:t>
            </a:r>
            <a:r>
              <a:t> control mechanisms &amp; safety containment structures</a:t>
            </a:r>
          </a:p>
        </p:txBody>
      </p:sp>
      <p:grpSp>
        <p:nvGrpSpPr>
          <p:cNvPr id="828" name="Group"/>
          <p:cNvGrpSpPr/>
          <p:nvPr/>
        </p:nvGrpSpPr>
        <p:grpSpPr>
          <a:xfrm>
            <a:off x="276959" y="1156069"/>
            <a:ext cx="3962401" cy="2286001"/>
            <a:chOff x="0" y="0"/>
            <a:chExt cx="3962400" cy="2286000"/>
          </a:xfrm>
        </p:grpSpPr>
        <p:grpSp>
          <p:nvGrpSpPr>
            <p:cNvPr id="826" name="Group 7"/>
            <p:cNvGrpSpPr/>
            <p:nvPr/>
          </p:nvGrpSpPr>
          <p:grpSpPr>
            <a:xfrm>
              <a:off x="0" y="0"/>
              <a:ext cx="3962401" cy="2286000"/>
              <a:chOff x="0" y="0"/>
              <a:chExt cx="3962400" cy="2286000"/>
            </a:xfrm>
          </p:grpSpPr>
          <p:sp>
            <p:nvSpPr>
              <p:cNvPr id="824" name="Rectangle 8"/>
              <p:cNvSpPr/>
              <p:nvPr/>
            </p:nvSpPr>
            <p:spPr>
              <a:xfrm>
                <a:off x="-1" y="0"/>
                <a:ext cx="3907368" cy="228600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825" name="Picture 9" descr="Picture 9"/>
              <p:cNvPicPr>
                <a:picLocks noChangeAspect="1"/>
              </p:cNvPicPr>
              <p:nvPr/>
            </p:nvPicPr>
            <p:blipFill>
              <a:blip r:embed="rId2"/>
              <a:stretch>
                <a:fillRect/>
              </a:stretch>
            </p:blipFill>
            <p:spPr>
              <a:xfrm>
                <a:off x="7256" y="5148"/>
                <a:ext cx="3955145" cy="2280852"/>
              </a:xfrm>
              <a:prstGeom prst="rect">
                <a:avLst/>
              </a:prstGeom>
              <a:ln w="12700" cap="flat">
                <a:noFill/>
                <a:miter lim="400000"/>
              </a:ln>
              <a:effectLst/>
            </p:spPr>
          </p:pic>
        </p:grpSp>
        <p:sp>
          <p:nvSpPr>
            <p:cNvPr id="827" name="Rectangle"/>
            <p:cNvSpPr/>
            <p:nvPr/>
          </p:nvSpPr>
          <p:spPr>
            <a:xfrm>
              <a:off x="2758356" y="1941403"/>
              <a:ext cx="812949" cy="26425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833" name="Group"/>
          <p:cNvGrpSpPr/>
          <p:nvPr/>
        </p:nvGrpSpPr>
        <p:grpSpPr>
          <a:xfrm>
            <a:off x="4544159" y="1156069"/>
            <a:ext cx="4114801" cy="2286001"/>
            <a:chOff x="0" y="0"/>
            <a:chExt cx="4114800" cy="2286000"/>
          </a:xfrm>
        </p:grpSpPr>
        <p:grpSp>
          <p:nvGrpSpPr>
            <p:cNvPr id="831" name="Group 4"/>
            <p:cNvGrpSpPr/>
            <p:nvPr/>
          </p:nvGrpSpPr>
          <p:grpSpPr>
            <a:xfrm>
              <a:off x="0" y="0"/>
              <a:ext cx="4114800" cy="2286000"/>
              <a:chOff x="0" y="0"/>
              <a:chExt cx="4114800" cy="2286000"/>
            </a:xfrm>
          </p:grpSpPr>
          <p:sp>
            <p:nvSpPr>
              <p:cNvPr id="829" name="Rectangle 5"/>
              <p:cNvSpPr/>
              <p:nvPr/>
            </p:nvSpPr>
            <p:spPr>
              <a:xfrm>
                <a:off x="0" y="16596"/>
                <a:ext cx="4057651" cy="2269404"/>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830" name="Picture 6" descr="Picture 6"/>
              <p:cNvPicPr>
                <a:picLocks noChangeAspect="1"/>
              </p:cNvPicPr>
              <p:nvPr/>
            </p:nvPicPr>
            <p:blipFill>
              <a:blip r:embed="rId3"/>
              <a:stretch>
                <a:fillRect/>
              </a:stretch>
            </p:blipFill>
            <p:spPr>
              <a:xfrm>
                <a:off x="0" y="0"/>
                <a:ext cx="4114800" cy="2286000"/>
              </a:xfrm>
              <a:prstGeom prst="rect">
                <a:avLst/>
              </a:prstGeom>
              <a:ln w="12700" cap="flat">
                <a:noFill/>
                <a:miter lim="400000"/>
              </a:ln>
              <a:effectLst/>
            </p:spPr>
          </p:pic>
        </p:grpSp>
        <p:sp>
          <p:nvSpPr>
            <p:cNvPr id="832" name="Rectangle"/>
            <p:cNvSpPr/>
            <p:nvPr/>
          </p:nvSpPr>
          <p:spPr>
            <a:xfrm>
              <a:off x="3083226" y="1790961"/>
              <a:ext cx="812949" cy="26425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Rectangle 2"/>
          <p:cNvSpPr txBox="1">
            <a:spLocks noGrp="1"/>
          </p:cNvSpPr>
          <p:nvPr>
            <p:ph type="title"/>
          </p:nvPr>
        </p:nvSpPr>
        <p:spPr>
          <a:xfrm>
            <a:off x="304800" y="50189"/>
            <a:ext cx="8534400" cy="495332"/>
          </a:xfrm>
          <a:prstGeom prst="rect">
            <a:avLst/>
          </a:prstGeom>
        </p:spPr>
        <p:txBody>
          <a:bodyPr/>
          <a:lstStyle/>
          <a:p>
            <a:pPr>
              <a:defRPr sz="2000"/>
            </a:pPr>
            <a:r>
              <a:t>Details of </a:t>
            </a:r>
            <a:r>
              <a:rPr sz="1900"/>
              <a:t>Boiling</a:t>
            </a:r>
            <a:r>
              <a:t> Water Reactors (BWRs):</a:t>
            </a:r>
          </a:p>
        </p:txBody>
      </p:sp>
      <p:sp>
        <p:nvSpPr>
          <p:cNvPr id="836" name="Rectangle 3"/>
          <p:cNvSpPr txBox="1">
            <a:spLocks noGrp="1"/>
          </p:cNvSpPr>
          <p:nvPr>
            <p:ph type="body" idx="1"/>
          </p:nvPr>
        </p:nvSpPr>
        <p:spPr>
          <a:xfrm>
            <a:off x="89027" y="3128482"/>
            <a:ext cx="8965946" cy="5391228"/>
          </a:xfrm>
          <a:prstGeom prst="rect">
            <a:avLst/>
          </a:prstGeom>
        </p:spPr>
        <p:txBody>
          <a:bodyPr/>
          <a:lstStyle/>
          <a:p>
            <a:pPr>
              <a:tabLst>
                <a:tab pos="457200" algn="l"/>
                <a:tab pos="977900" algn="l"/>
                <a:tab pos="1435100" algn="l"/>
              </a:tabLst>
              <a:defRPr sz="1800">
                <a:latin typeface="+mn-lt"/>
                <a:ea typeface="+mn-ea"/>
                <a:cs typeface="+mn-cs"/>
                <a:sym typeface="Arial"/>
              </a:defRPr>
            </a:pPr>
            <a:r>
              <a:t>Fixed-in-place </a:t>
            </a:r>
            <a:r>
              <a:rPr b="1">
                <a:solidFill>
                  <a:srgbClr val="FBC901"/>
                </a:solidFill>
              </a:rPr>
              <a:t>Fuel Rods</a:t>
            </a:r>
            <a:r>
              <a:t> are immersed in the partially water-filled reactor core</a:t>
            </a:r>
          </a:p>
          <a:p>
            <a:pPr>
              <a:tabLst>
                <a:tab pos="457200" algn="l"/>
                <a:tab pos="977900" algn="l"/>
                <a:tab pos="1435100" algn="l"/>
              </a:tabLst>
              <a:defRPr sz="200">
                <a:latin typeface="+mn-lt"/>
                <a:ea typeface="+mn-ea"/>
                <a:cs typeface="+mn-cs"/>
                <a:sym typeface="Arial"/>
              </a:defRPr>
            </a:pPr>
            <a:endParaRPr/>
          </a:p>
          <a:p>
            <a:pPr>
              <a:tabLst>
                <a:tab pos="457200" algn="l"/>
                <a:tab pos="977900" algn="l"/>
                <a:tab pos="1435100" algn="l"/>
              </a:tabLst>
              <a:defRPr sz="1800">
                <a:latin typeface="+mn-lt"/>
                <a:ea typeface="+mn-ea"/>
                <a:cs typeface="+mn-cs"/>
                <a:sym typeface="Arial"/>
              </a:defRPr>
            </a:pPr>
            <a:r>
              <a:t>	These are extremely heat-resistant </a:t>
            </a:r>
            <a:r>
              <a:rPr b="1">
                <a:solidFill>
                  <a:srgbClr val="FF6600"/>
                </a:solidFill>
              </a:rPr>
              <a:t>zirconium tubes</a:t>
            </a:r>
            <a:r>
              <a:rPr b="1"/>
              <a:t> </a:t>
            </a:r>
            <a:r>
              <a:t>(1-2 cm dia. / 3-4 m long) </a:t>
            </a:r>
          </a:p>
          <a:p>
            <a:pPr>
              <a:tabLst>
                <a:tab pos="457200" algn="l"/>
                <a:tab pos="977900" algn="l"/>
                <a:tab pos="1435100" algn="l"/>
              </a:tabLst>
              <a:defRPr sz="200">
                <a:latin typeface="+mn-lt"/>
                <a:ea typeface="+mn-ea"/>
                <a:cs typeface="+mn-cs"/>
                <a:sym typeface="Arial"/>
              </a:defRPr>
            </a:pPr>
            <a:endParaRPr/>
          </a:p>
          <a:p>
            <a:pPr>
              <a:tabLst>
                <a:tab pos="457200" algn="l"/>
                <a:tab pos="977900" algn="l"/>
                <a:tab pos="1435100" algn="l"/>
              </a:tabLst>
              <a:defRPr sz="1800">
                <a:solidFill>
                  <a:srgbClr val="FBC901"/>
                </a:solidFill>
                <a:latin typeface="+mn-lt"/>
                <a:ea typeface="+mn-ea"/>
                <a:cs typeface="+mn-cs"/>
                <a:sym typeface="Arial"/>
              </a:defRPr>
            </a:pPr>
            <a:r>
              <a:t>		</a:t>
            </a:r>
            <a:r>
              <a:rPr>
                <a:solidFill>
                  <a:srgbClr val="FFFFFF"/>
                </a:solidFill>
              </a:rPr>
              <a:t>containing tall stacks of cylindrical </a:t>
            </a:r>
            <a:r>
              <a:t>4-5% </a:t>
            </a:r>
            <a:r>
              <a:rPr b="1" baseline="30000"/>
              <a:t>235</a:t>
            </a:r>
            <a:r>
              <a:rPr b="1"/>
              <a:t>U </a:t>
            </a:r>
            <a:r>
              <a:rPr b="1">
                <a:solidFill>
                  <a:srgbClr val="FFFFFF"/>
                </a:solidFill>
              </a:rPr>
              <a:t>+</a:t>
            </a:r>
            <a:r>
              <a:rPr b="1"/>
              <a:t> </a:t>
            </a:r>
            <a:r>
              <a:rPr b="1" baseline="30000"/>
              <a:t>238</a:t>
            </a:r>
            <a:r>
              <a:rPr b="1"/>
              <a:t>U fuel pellets </a:t>
            </a:r>
            <a:endParaRPr>
              <a:solidFill>
                <a:srgbClr val="FFFFFF"/>
              </a:solidFill>
            </a:endParaRPr>
          </a:p>
          <a:p>
            <a:pPr>
              <a:tabLst>
                <a:tab pos="457200" algn="l"/>
                <a:tab pos="977900" algn="l"/>
                <a:tab pos="1435100" algn="l"/>
              </a:tabLst>
              <a:defRPr sz="1000">
                <a:solidFill>
                  <a:srgbClr val="FBC901"/>
                </a:solidFill>
                <a:latin typeface="+mn-lt"/>
                <a:ea typeface="+mn-ea"/>
                <a:cs typeface="+mn-cs"/>
                <a:sym typeface="Arial"/>
              </a:defRPr>
            </a:pPr>
            <a:endParaRPr>
              <a:solidFill>
                <a:srgbClr val="FFFFFF"/>
              </a:solidFill>
            </a:endParaRPr>
          </a:p>
          <a:p>
            <a:pPr>
              <a:tabLst>
                <a:tab pos="457200" algn="l"/>
                <a:tab pos="977900" algn="l"/>
                <a:tab pos="1435100" algn="l"/>
              </a:tabLst>
              <a:defRPr sz="1800">
                <a:latin typeface="+mn-lt"/>
                <a:ea typeface="+mn-ea"/>
                <a:cs typeface="+mn-cs"/>
                <a:sym typeface="Arial"/>
              </a:defRPr>
            </a:pPr>
            <a:r>
              <a:t>Interleaved with similar but movable </a:t>
            </a:r>
            <a:r>
              <a:rPr b="1">
                <a:solidFill>
                  <a:srgbClr val="FBC901"/>
                </a:solidFill>
              </a:rPr>
              <a:t>Control Rods</a:t>
            </a:r>
            <a:r>
              <a:t> filled with </a:t>
            </a:r>
            <a:r>
              <a:rPr b="1">
                <a:solidFill>
                  <a:srgbClr val="00F900"/>
                </a:solidFill>
              </a:rPr>
              <a:t>neutron poisons</a:t>
            </a:r>
            <a:r>
              <a:rPr b="1">
                <a:solidFill>
                  <a:srgbClr val="00FF00"/>
                </a:solidFill>
              </a:rPr>
              <a:t> </a:t>
            </a:r>
          </a:p>
          <a:p>
            <a:pPr>
              <a:tabLst>
                <a:tab pos="457200" algn="l"/>
                <a:tab pos="977900" algn="l"/>
                <a:tab pos="1435100" algn="l"/>
              </a:tabLst>
              <a:defRPr sz="600">
                <a:latin typeface="+mn-lt"/>
                <a:ea typeface="+mn-ea"/>
                <a:cs typeface="+mn-cs"/>
                <a:sym typeface="Arial"/>
              </a:defRPr>
            </a:pPr>
            <a:endParaRPr b="1">
              <a:solidFill>
                <a:srgbClr val="00FF00"/>
              </a:solidFill>
            </a:endParaRPr>
          </a:p>
          <a:p>
            <a:pPr>
              <a:tabLst>
                <a:tab pos="457200" algn="l"/>
                <a:tab pos="977900" algn="l"/>
                <a:tab pos="1435100" algn="l"/>
              </a:tabLst>
              <a:defRPr sz="1800">
                <a:latin typeface="+mn-lt"/>
                <a:ea typeface="+mn-ea"/>
                <a:cs typeface="+mn-cs"/>
                <a:sym typeface="Arial"/>
              </a:defRPr>
            </a:pPr>
            <a:r>
              <a:rPr b="1">
                <a:solidFill>
                  <a:srgbClr val="00FF00"/>
                </a:solidFill>
              </a:rPr>
              <a:t>	</a:t>
            </a:r>
            <a:r>
              <a:t>Which can be lowered to increasingly obstruct neutron paths between </a:t>
            </a:r>
            <a:r>
              <a:rPr>
                <a:solidFill>
                  <a:srgbClr val="FBC901"/>
                </a:solidFill>
              </a:rPr>
              <a:t>Fuel Rods</a:t>
            </a:r>
            <a:r>
              <a:t>,</a:t>
            </a:r>
          </a:p>
          <a:p>
            <a:pPr>
              <a:tabLst>
                <a:tab pos="457200" algn="l"/>
                <a:tab pos="977900" algn="l"/>
                <a:tab pos="1435100" algn="l"/>
              </a:tabLst>
              <a:defRPr sz="600">
                <a:latin typeface="+mn-lt"/>
                <a:ea typeface="+mn-ea"/>
                <a:cs typeface="+mn-cs"/>
                <a:sym typeface="Arial"/>
              </a:defRPr>
            </a:pPr>
            <a:endParaRPr/>
          </a:p>
          <a:p>
            <a:pPr>
              <a:tabLst>
                <a:tab pos="457200" algn="l"/>
                <a:tab pos="977900" algn="l"/>
                <a:tab pos="1435100" algn="l"/>
              </a:tabLst>
              <a:defRPr sz="1800">
                <a:latin typeface="+mn-lt"/>
                <a:ea typeface="+mn-ea"/>
                <a:cs typeface="+mn-cs"/>
                <a:sym typeface="Arial"/>
              </a:defRPr>
            </a:pPr>
            <a:r>
              <a:t>		absorbing more neutrons and thereby </a:t>
            </a:r>
            <a:r>
              <a:rPr b="1">
                <a:solidFill>
                  <a:srgbClr val="FBC901"/>
                </a:solidFill>
              </a:rPr>
              <a:t>"braking"</a:t>
            </a:r>
            <a:r>
              <a:t> the fission reactions</a:t>
            </a:r>
          </a:p>
          <a:p>
            <a:pPr>
              <a:tabLst>
                <a:tab pos="457200" algn="l"/>
                <a:tab pos="977900" algn="l"/>
                <a:tab pos="1435100" algn="l"/>
              </a:tabLst>
              <a:defRPr sz="1000">
                <a:latin typeface="+mn-lt"/>
                <a:ea typeface="+mn-ea"/>
                <a:cs typeface="+mn-cs"/>
                <a:sym typeface="Arial"/>
              </a:defRPr>
            </a:pPr>
            <a:endParaRPr/>
          </a:p>
          <a:p>
            <a:pPr>
              <a:tabLst>
                <a:tab pos="457200" algn="l"/>
                <a:tab pos="977900" algn="l"/>
                <a:tab pos="1435100" algn="l"/>
              </a:tabLst>
              <a:defRPr sz="1800">
                <a:latin typeface="+mn-lt"/>
                <a:ea typeface="+mn-ea"/>
                <a:cs typeface="+mn-cs"/>
                <a:sym typeface="Arial"/>
              </a:defRPr>
            </a:pPr>
            <a:r>
              <a:t>While surrounding water provides </a:t>
            </a:r>
            <a:r>
              <a:rPr b="1">
                <a:solidFill>
                  <a:srgbClr val="C0C0C0"/>
                </a:solidFill>
              </a:rPr>
              <a:t>moderation</a:t>
            </a:r>
            <a:r>
              <a:t> </a:t>
            </a:r>
            <a:r>
              <a:rPr b="1">
                <a:solidFill>
                  <a:srgbClr val="FBC901"/>
                </a:solidFill>
              </a:rPr>
              <a:t>"accelerating" </a:t>
            </a:r>
            <a:r>
              <a:t>the fission reactions</a:t>
            </a:r>
          </a:p>
          <a:p>
            <a:pPr>
              <a:tabLst>
                <a:tab pos="457200" algn="l"/>
                <a:tab pos="977900" algn="l"/>
                <a:tab pos="1435100" algn="l"/>
              </a:tabLst>
              <a:defRPr sz="200">
                <a:latin typeface="+mn-lt"/>
                <a:ea typeface="+mn-ea"/>
                <a:cs typeface="+mn-cs"/>
                <a:sym typeface="Arial"/>
              </a:defRPr>
            </a:pPr>
            <a:endParaRPr/>
          </a:p>
          <a:p>
            <a:pPr>
              <a:tabLst>
                <a:tab pos="457200" algn="l"/>
                <a:tab pos="977900" algn="l"/>
                <a:tab pos="1435100" algn="l"/>
              </a:tabLst>
              <a:defRPr sz="1800">
                <a:latin typeface="+mn-lt"/>
                <a:ea typeface="+mn-ea"/>
                <a:cs typeface="+mn-cs"/>
                <a:sym typeface="Arial"/>
              </a:defRPr>
            </a:pPr>
            <a:r>
              <a:t>	As fission heat drives that boiling water's expansion into turbine-spinning steam</a:t>
            </a:r>
          </a:p>
        </p:txBody>
      </p:sp>
      <p:sp>
        <p:nvSpPr>
          <p:cNvPr id="837" name="Rectangle 3"/>
          <p:cNvSpPr txBox="1"/>
          <p:nvPr/>
        </p:nvSpPr>
        <p:spPr>
          <a:xfrm>
            <a:off x="228600" y="620710"/>
            <a:ext cx="8686800" cy="367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Which exploit both a mechanical AND a subtle intrinsic control mechanism:</a:t>
            </a:r>
          </a:p>
        </p:txBody>
      </p:sp>
      <p:grpSp>
        <p:nvGrpSpPr>
          <p:cNvPr id="886" name="Group"/>
          <p:cNvGrpSpPr/>
          <p:nvPr/>
        </p:nvGrpSpPr>
        <p:grpSpPr>
          <a:xfrm>
            <a:off x="1403582" y="968301"/>
            <a:ext cx="6540747" cy="1983310"/>
            <a:chOff x="0" y="0"/>
            <a:chExt cx="6540745" cy="1983308"/>
          </a:xfrm>
        </p:grpSpPr>
        <p:grpSp>
          <p:nvGrpSpPr>
            <p:cNvPr id="840" name="Group 4"/>
            <p:cNvGrpSpPr/>
            <p:nvPr/>
          </p:nvGrpSpPr>
          <p:grpSpPr>
            <a:xfrm>
              <a:off x="2797563" y="40018"/>
              <a:ext cx="3743183" cy="1903272"/>
              <a:chOff x="0" y="0"/>
              <a:chExt cx="3743182" cy="1903271"/>
            </a:xfrm>
          </p:grpSpPr>
          <p:sp>
            <p:nvSpPr>
              <p:cNvPr id="838" name="Rectangle 5"/>
              <p:cNvSpPr/>
              <p:nvPr/>
            </p:nvSpPr>
            <p:spPr>
              <a:xfrm>
                <a:off x="-1" y="0"/>
                <a:ext cx="3697967" cy="190327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839" name="Picture 6" descr="Picture 6"/>
              <p:cNvPicPr>
                <a:picLocks noChangeAspect="1"/>
              </p:cNvPicPr>
              <p:nvPr/>
            </p:nvPicPr>
            <p:blipFill>
              <a:blip r:embed="rId2"/>
              <a:stretch>
                <a:fillRect/>
              </a:stretch>
            </p:blipFill>
            <p:spPr>
              <a:xfrm>
                <a:off x="0" y="4287"/>
                <a:ext cx="3743183" cy="1898985"/>
              </a:xfrm>
              <a:prstGeom prst="rect">
                <a:avLst/>
              </a:prstGeom>
              <a:ln w="12700" cap="flat">
                <a:noFill/>
                <a:miter lim="400000"/>
              </a:ln>
              <a:effectLst/>
            </p:spPr>
          </p:pic>
        </p:grpSp>
        <p:grpSp>
          <p:nvGrpSpPr>
            <p:cNvPr id="882" name="Group"/>
            <p:cNvGrpSpPr/>
            <p:nvPr/>
          </p:nvGrpSpPr>
          <p:grpSpPr>
            <a:xfrm>
              <a:off x="0" y="-1"/>
              <a:ext cx="1876245" cy="1983310"/>
              <a:chOff x="0" y="0"/>
              <a:chExt cx="1876244" cy="1983308"/>
            </a:xfrm>
          </p:grpSpPr>
          <p:grpSp>
            <p:nvGrpSpPr>
              <p:cNvPr id="879" name="Group 33"/>
              <p:cNvGrpSpPr/>
              <p:nvPr/>
            </p:nvGrpSpPr>
            <p:grpSpPr>
              <a:xfrm>
                <a:off x="0" y="107062"/>
                <a:ext cx="1876245" cy="1876247"/>
                <a:chOff x="0" y="0"/>
                <a:chExt cx="1876244" cy="1876245"/>
              </a:xfrm>
            </p:grpSpPr>
            <p:grpSp>
              <p:nvGrpSpPr>
                <p:cNvPr id="875" name="Group 30"/>
                <p:cNvGrpSpPr/>
                <p:nvPr/>
              </p:nvGrpSpPr>
              <p:grpSpPr>
                <a:xfrm>
                  <a:off x="0" y="-1"/>
                  <a:ext cx="1876245" cy="1876247"/>
                  <a:chOff x="0" y="0"/>
                  <a:chExt cx="1876244" cy="1876245"/>
                </a:xfrm>
              </p:grpSpPr>
              <p:grpSp>
                <p:nvGrpSpPr>
                  <p:cNvPr id="872" name="Group 25"/>
                  <p:cNvGrpSpPr/>
                  <p:nvPr/>
                </p:nvGrpSpPr>
                <p:grpSpPr>
                  <a:xfrm>
                    <a:off x="0" y="-1"/>
                    <a:ext cx="1876245" cy="1876247"/>
                    <a:chOff x="0" y="0"/>
                    <a:chExt cx="1876244" cy="1876245"/>
                  </a:xfrm>
                </p:grpSpPr>
                <p:sp>
                  <p:nvSpPr>
                    <p:cNvPr id="841" name="Rectangle 24"/>
                    <p:cNvSpPr/>
                    <p:nvPr/>
                  </p:nvSpPr>
                  <p:spPr>
                    <a:xfrm>
                      <a:off x="0" y="344975"/>
                      <a:ext cx="1876245" cy="1531271"/>
                    </a:xfrm>
                    <a:prstGeom prst="rect">
                      <a:avLst/>
                    </a:prstGeom>
                    <a:solidFill>
                      <a:schemeClr val="accent2"/>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847" name="Group 11"/>
                    <p:cNvGrpSpPr/>
                    <p:nvPr/>
                  </p:nvGrpSpPr>
                  <p:grpSpPr>
                    <a:xfrm>
                      <a:off x="268034" y="450580"/>
                      <a:ext cx="214429" cy="1267258"/>
                      <a:chOff x="0" y="0"/>
                      <a:chExt cx="214427" cy="1267256"/>
                    </a:xfrm>
                  </p:grpSpPr>
                  <p:grpSp>
                    <p:nvGrpSpPr>
                      <p:cNvPr id="845" name="Can 7"/>
                      <p:cNvGrpSpPr/>
                      <p:nvPr/>
                    </p:nvGrpSpPr>
                    <p:grpSpPr>
                      <a:xfrm>
                        <a:off x="-1" y="0"/>
                        <a:ext cx="214429" cy="1267257"/>
                        <a:chOff x="0" y="0"/>
                        <a:chExt cx="214427" cy="1267256"/>
                      </a:xfrm>
                    </p:grpSpPr>
                    <p:sp>
                      <p:nvSpPr>
                        <p:cNvPr id="842"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43"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44"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46" name="Oval 9"/>
                      <p:cNvSpPr/>
                      <p:nvPr/>
                    </p:nvSpPr>
                    <p:spPr>
                      <a:xfrm>
                        <a:off x="54798" y="16426"/>
                        <a:ext cx="107215" cy="52804"/>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853" name="Group 12"/>
                    <p:cNvGrpSpPr/>
                    <p:nvPr/>
                  </p:nvGrpSpPr>
                  <p:grpSpPr>
                    <a:xfrm>
                      <a:off x="857711" y="450580"/>
                      <a:ext cx="214429" cy="1267258"/>
                      <a:chOff x="0" y="0"/>
                      <a:chExt cx="214427" cy="1267256"/>
                    </a:xfrm>
                  </p:grpSpPr>
                  <p:grpSp>
                    <p:nvGrpSpPr>
                      <p:cNvPr id="851" name="Can 13"/>
                      <p:cNvGrpSpPr/>
                      <p:nvPr/>
                    </p:nvGrpSpPr>
                    <p:grpSpPr>
                      <a:xfrm>
                        <a:off x="-1" y="0"/>
                        <a:ext cx="214429" cy="1267257"/>
                        <a:chOff x="0" y="0"/>
                        <a:chExt cx="214427" cy="1267256"/>
                      </a:xfrm>
                    </p:grpSpPr>
                    <p:sp>
                      <p:nvSpPr>
                        <p:cNvPr id="848"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49"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50"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52" name="Oval 14"/>
                      <p:cNvSpPr/>
                      <p:nvPr/>
                    </p:nvSpPr>
                    <p:spPr>
                      <a:xfrm>
                        <a:off x="54798" y="16426"/>
                        <a:ext cx="107215" cy="52804"/>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859" name="Group 15"/>
                    <p:cNvGrpSpPr/>
                    <p:nvPr/>
                  </p:nvGrpSpPr>
                  <p:grpSpPr>
                    <a:xfrm>
                      <a:off x="1447388" y="450580"/>
                      <a:ext cx="214429" cy="1267258"/>
                      <a:chOff x="0" y="0"/>
                      <a:chExt cx="214427" cy="1267256"/>
                    </a:xfrm>
                  </p:grpSpPr>
                  <p:grpSp>
                    <p:nvGrpSpPr>
                      <p:cNvPr id="857" name="Can 16"/>
                      <p:cNvGrpSpPr/>
                      <p:nvPr/>
                    </p:nvGrpSpPr>
                    <p:grpSpPr>
                      <a:xfrm>
                        <a:off x="-1" y="0"/>
                        <a:ext cx="214429" cy="1267257"/>
                        <a:chOff x="0" y="0"/>
                        <a:chExt cx="214427" cy="1267256"/>
                      </a:xfrm>
                    </p:grpSpPr>
                    <p:sp>
                      <p:nvSpPr>
                        <p:cNvPr id="854"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55"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56"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58" name="Oval 17"/>
                      <p:cNvSpPr/>
                      <p:nvPr/>
                    </p:nvSpPr>
                    <p:spPr>
                      <a:xfrm>
                        <a:off x="54798" y="16426"/>
                        <a:ext cx="107215" cy="52804"/>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865" name="Group 18"/>
                    <p:cNvGrpSpPr/>
                    <p:nvPr/>
                  </p:nvGrpSpPr>
                  <p:grpSpPr>
                    <a:xfrm>
                      <a:off x="564660" y="0"/>
                      <a:ext cx="214428" cy="1267257"/>
                      <a:chOff x="0" y="0"/>
                      <a:chExt cx="214427" cy="1267256"/>
                    </a:xfrm>
                  </p:grpSpPr>
                  <p:grpSp>
                    <p:nvGrpSpPr>
                      <p:cNvPr id="863" name="Can 19"/>
                      <p:cNvGrpSpPr/>
                      <p:nvPr/>
                    </p:nvGrpSpPr>
                    <p:grpSpPr>
                      <a:xfrm>
                        <a:off x="-1" y="0"/>
                        <a:ext cx="214429" cy="1267257"/>
                        <a:chOff x="0" y="0"/>
                        <a:chExt cx="214427" cy="1267256"/>
                      </a:xfrm>
                    </p:grpSpPr>
                    <p:sp>
                      <p:nvSpPr>
                        <p:cNvPr id="860"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61"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62"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64" name="Oval 20"/>
                      <p:cNvSpPr/>
                      <p:nvPr/>
                    </p:nvSpPr>
                    <p:spPr>
                      <a:xfrm>
                        <a:off x="54798" y="16426"/>
                        <a:ext cx="107215" cy="52804"/>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871" name="Group 21"/>
                    <p:cNvGrpSpPr/>
                    <p:nvPr/>
                  </p:nvGrpSpPr>
                  <p:grpSpPr>
                    <a:xfrm>
                      <a:off x="1147189" y="3520"/>
                      <a:ext cx="214429" cy="1267258"/>
                      <a:chOff x="0" y="0"/>
                      <a:chExt cx="214427" cy="1267256"/>
                    </a:xfrm>
                  </p:grpSpPr>
                  <p:grpSp>
                    <p:nvGrpSpPr>
                      <p:cNvPr id="869" name="Can 22"/>
                      <p:cNvGrpSpPr/>
                      <p:nvPr/>
                    </p:nvGrpSpPr>
                    <p:grpSpPr>
                      <a:xfrm>
                        <a:off x="-1" y="0"/>
                        <a:ext cx="214429" cy="1267257"/>
                        <a:chOff x="0" y="0"/>
                        <a:chExt cx="214427" cy="1267256"/>
                      </a:xfrm>
                    </p:grpSpPr>
                    <p:sp>
                      <p:nvSpPr>
                        <p:cNvPr id="866" name="Shap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0" y="711"/>
                              </a:move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close/>
                            </a:path>
                          </a:pathLst>
                        </a:custGeom>
                        <a:solidFill>
                          <a:schemeClr val="accent3"/>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67" name="Oval"/>
                        <p:cNvSpPr/>
                        <p:nvPr/>
                      </p:nvSpPr>
                      <p:spPr>
                        <a:xfrm>
                          <a:off x="-1" y="-1"/>
                          <a:ext cx="214429" cy="8339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868" name="Line"/>
                        <p:cNvSpPr/>
                        <p:nvPr/>
                      </p:nvSpPr>
                      <p:spPr>
                        <a:xfrm>
                          <a:off x="-1" y="0"/>
                          <a:ext cx="214429" cy="1267257"/>
                        </a:xfrm>
                        <a:custGeom>
                          <a:avLst/>
                          <a:gdLst/>
                          <a:ahLst/>
                          <a:cxnLst>
                            <a:cxn ang="0">
                              <a:pos x="wd2" y="hd2"/>
                            </a:cxn>
                            <a:cxn ang="5400000">
                              <a:pos x="wd2" y="hd2"/>
                            </a:cxn>
                            <a:cxn ang="10800000">
                              <a:pos x="wd2" y="hd2"/>
                            </a:cxn>
                            <a:cxn ang="16200000">
                              <a:pos x="wd2" y="hd2"/>
                            </a:cxn>
                          </a:cxnLst>
                          <a:rect l="0" t="0" r="r" b="b"/>
                          <a:pathLst>
                            <a:path w="21600" h="21600" extrusionOk="0">
                              <a:moveTo>
                                <a:pt x="21600" y="711"/>
                              </a:moveTo>
                              <a:cubicBezTo>
                                <a:pt x="21600" y="1103"/>
                                <a:pt x="16765" y="1421"/>
                                <a:pt x="10800" y="1421"/>
                              </a:cubicBezTo>
                              <a:cubicBezTo>
                                <a:pt x="4835" y="1421"/>
                                <a:pt x="0" y="1103"/>
                                <a:pt x="0" y="711"/>
                              </a:cubicBezTo>
                              <a:cubicBezTo>
                                <a:pt x="0" y="318"/>
                                <a:pt x="4835" y="0"/>
                                <a:pt x="10800" y="0"/>
                              </a:cubicBezTo>
                              <a:cubicBezTo>
                                <a:pt x="16765" y="0"/>
                                <a:pt x="21600" y="318"/>
                                <a:pt x="21600" y="711"/>
                              </a:cubicBezTo>
                              <a:lnTo>
                                <a:pt x="21600" y="20889"/>
                              </a:lnTo>
                              <a:cubicBezTo>
                                <a:pt x="21600" y="21282"/>
                                <a:pt x="16765" y="21600"/>
                                <a:pt x="10800" y="21600"/>
                              </a:cubicBezTo>
                              <a:cubicBezTo>
                                <a:pt x="4835" y="21600"/>
                                <a:pt x="0" y="21282"/>
                                <a:pt x="0" y="20889"/>
                              </a:cubicBezTo>
                              <a:lnTo>
                                <a:pt x="0" y="71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870" name="Oval 23"/>
                      <p:cNvSpPr/>
                      <p:nvPr/>
                    </p:nvSpPr>
                    <p:spPr>
                      <a:xfrm>
                        <a:off x="54798" y="16426"/>
                        <a:ext cx="107215" cy="52804"/>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
                <p:nvSpPr>
                  <p:cNvPr id="873" name="Straight Arrow Connector 27"/>
                  <p:cNvSpPr/>
                  <p:nvPr/>
                </p:nvSpPr>
                <p:spPr>
                  <a:xfrm flipH="1">
                    <a:off x="664233" y="1298949"/>
                    <a:ext cx="1350" cy="388190"/>
                  </a:xfrm>
                  <a:prstGeom prst="line">
                    <a:avLst/>
                  </a:prstGeom>
                  <a:noFill/>
                  <a:ln w="12700" cap="flat">
                    <a:solidFill>
                      <a:srgbClr val="FFFFFF"/>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874" name="Straight Arrow Connector 29"/>
                  <p:cNvSpPr/>
                  <p:nvPr/>
                </p:nvSpPr>
                <p:spPr>
                  <a:xfrm flipH="1">
                    <a:off x="1255143" y="1293962"/>
                    <a:ext cx="1349" cy="388190"/>
                  </a:xfrm>
                  <a:prstGeom prst="line">
                    <a:avLst/>
                  </a:prstGeom>
                  <a:noFill/>
                  <a:ln w="12700" cap="flat">
                    <a:solidFill>
                      <a:srgbClr val="FFFFFF"/>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876" name="TextBox 26"/>
                <p:cNvSpPr txBox="1"/>
                <p:nvPr/>
              </p:nvSpPr>
              <p:spPr>
                <a:xfrm rot="16200000">
                  <a:off x="-411059" y="996350"/>
                  <a:ext cx="1552756" cy="207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900" b="0">
                      <a:solidFill>
                        <a:srgbClr val="2B5481"/>
                      </a:solidFill>
                    </a:defRPr>
                  </a:lvl1pPr>
                </a:lstStyle>
                <a:p>
                  <a:r>
                    <a:t>Fuel Rod</a:t>
                  </a:r>
                </a:p>
              </p:txBody>
            </p:sp>
            <p:sp>
              <p:nvSpPr>
                <p:cNvPr id="877" name="TextBox 28"/>
                <p:cNvSpPr txBox="1"/>
                <p:nvPr/>
              </p:nvSpPr>
              <p:spPr>
                <a:xfrm rot="16200000">
                  <a:off x="187434" y="996350"/>
                  <a:ext cx="1552756" cy="207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900" b="0">
                      <a:solidFill>
                        <a:srgbClr val="2B5481"/>
                      </a:solidFill>
                    </a:defRPr>
                  </a:lvl1pPr>
                </a:lstStyle>
                <a:p>
                  <a:r>
                    <a:t>Fuel Rod</a:t>
                  </a:r>
                </a:p>
              </p:txBody>
            </p:sp>
            <p:sp>
              <p:nvSpPr>
                <p:cNvPr id="878" name="TextBox 31"/>
                <p:cNvSpPr txBox="1"/>
                <p:nvPr/>
              </p:nvSpPr>
              <p:spPr>
                <a:xfrm rot="16200000">
                  <a:off x="782262" y="996351"/>
                  <a:ext cx="1552756" cy="207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900" b="0">
                      <a:solidFill>
                        <a:srgbClr val="2B5481"/>
                      </a:solidFill>
                    </a:defRPr>
                  </a:pPr>
                  <a:r>
                    <a:t>Fuel</a:t>
                  </a:r>
                  <a:r>
                    <a:rPr sz="800"/>
                    <a:t> </a:t>
                  </a:r>
                  <a:r>
                    <a:t>Rod</a:t>
                  </a:r>
                </a:p>
              </p:txBody>
            </p:sp>
          </p:grpSp>
          <p:sp>
            <p:nvSpPr>
              <p:cNvPr id="880" name="TextBox 32"/>
              <p:cNvSpPr txBox="1"/>
              <p:nvPr/>
            </p:nvSpPr>
            <p:spPr>
              <a:xfrm rot="16200000">
                <a:off x="177928" y="376327"/>
                <a:ext cx="970472" cy="2178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b="0">
                    <a:solidFill>
                      <a:schemeClr val="accent6"/>
                    </a:solidFill>
                  </a:defRPr>
                </a:lvl1pPr>
              </a:lstStyle>
              <a:p>
                <a:r>
                  <a:t>Control Rod</a:t>
                </a:r>
              </a:p>
            </p:txBody>
          </p:sp>
          <p:sp>
            <p:nvSpPr>
              <p:cNvPr id="881" name="TextBox 34"/>
              <p:cNvSpPr txBox="1"/>
              <p:nvPr/>
            </p:nvSpPr>
            <p:spPr>
              <a:xfrm rot="16200000">
                <a:off x="760210" y="378126"/>
                <a:ext cx="970473" cy="2178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b="0">
                    <a:solidFill>
                      <a:schemeClr val="accent6"/>
                    </a:solidFill>
                  </a:defRPr>
                </a:lvl1pPr>
              </a:lstStyle>
              <a:p>
                <a:r>
                  <a:t>Control Rod</a:t>
                </a:r>
              </a:p>
            </p:txBody>
          </p:sp>
        </p:grpSp>
        <p:sp>
          <p:nvSpPr>
            <p:cNvPr id="883" name="Line"/>
            <p:cNvSpPr/>
            <p:nvPr/>
          </p:nvSpPr>
          <p:spPr>
            <a:xfrm flipV="1">
              <a:off x="1963421" y="1511741"/>
              <a:ext cx="1172998" cy="424766"/>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84" name="Line"/>
            <p:cNvSpPr/>
            <p:nvPr/>
          </p:nvSpPr>
          <p:spPr>
            <a:xfrm>
              <a:off x="1974858" y="461922"/>
              <a:ext cx="1114656" cy="511822"/>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85" name="TextBox 28"/>
            <p:cNvSpPr txBox="1"/>
            <p:nvPr/>
          </p:nvSpPr>
          <p:spPr>
            <a:xfrm>
              <a:off x="1922977" y="961642"/>
              <a:ext cx="827854" cy="5152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200" b="0">
                  <a:solidFill>
                    <a:srgbClr val="FBC901"/>
                  </a:solidFill>
                </a:defRPr>
              </a:pPr>
              <a:r>
                <a:t>Reactor </a:t>
              </a:r>
            </a:p>
            <a:p>
              <a:pPr algn="ctr">
                <a:defRPr sz="1200" b="0">
                  <a:solidFill>
                    <a:srgbClr val="FBC901"/>
                  </a:solidFill>
                </a:defRPr>
              </a:pPr>
              <a:r>
                <a:t>Core</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Rectangle 2"/>
          <p:cNvSpPr txBox="1">
            <a:spLocks noGrp="1"/>
          </p:cNvSpPr>
          <p:nvPr>
            <p:ph type="title"/>
          </p:nvPr>
        </p:nvSpPr>
        <p:spPr>
          <a:xfrm>
            <a:off x="95228" y="134449"/>
            <a:ext cx="9047762" cy="441731"/>
          </a:xfrm>
          <a:prstGeom prst="rect">
            <a:avLst/>
          </a:prstGeom>
        </p:spPr>
        <p:txBody>
          <a:bodyPr/>
          <a:lstStyle>
            <a:lvl1pPr>
              <a:defRPr sz="1900"/>
            </a:lvl1pPr>
          </a:lstStyle>
          <a:p>
            <a:r>
              <a:t>After driving the turbine, the steam is cooled, condensed &amp; returned to the reactor</a:t>
            </a:r>
          </a:p>
        </p:txBody>
      </p:sp>
      <p:sp>
        <p:nvSpPr>
          <p:cNvPr id="889" name="Rectangle 3"/>
          <p:cNvSpPr txBox="1">
            <a:spLocks noGrp="1"/>
          </p:cNvSpPr>
          <p:nvPr>
            <p:ph type="body" idx="1"/>
          </p:nvPr>
        </p:nvSpPr>
        <p:spPr>
          <a:xfrm>
            <a:off x="95228" y="786179"/>
            <a:ext cx="9003802" cy="5999871"/>
          </a:xfrm>
          <a:prstGeom prst="rect">
            <a:avLst/>
          </a:prstGeom>
        </p:spPr>
        <p:txBody>
          <a:bodyPr/>
          <a:lstStyle/>
          <a:p>
            <a:pPr algn="ctr">
              <a:tabLst>
                <a:tab pos="419100" algn="l"/>
                <a:tab pos="876300" algn="l"/>
                <a:tab pos="1358900" algn="l"/>
                <a:tab pos="1816100" algn="l"/>
              </a:tabLst>
              <a:defRPr sz="1700">
                <a:solidFill>
                  <a:srgbClr val="FBC901"/>
                </a:solidFill>
                <a:latin typeface="+mn-lt"/>
                <a:ea typeface="+mn-ea"/>
                <a:cs typeface="+mn-cs"/>
                <a:sym typeface="Arial"/>
              </a:defRPr>
            </a:pPr>
            <a:r>
              <a:rPr dirty="0"/>
              <a:t>But what if water is somehow lost (and not replaced by automatic systems)?</a:t>
            </a:r>
          </a:p>
          <a:p>
            <a:pPr>
              <a:tabLst>
                <a:tab pos="419100" algn="l"/>
                <a:tab pos="876300" algn="l"/>
                <a:tab pos="1358900" algn="l"/>
                <a:tab pos="1816100" algn="l"/>
              </a:tabLst>
              <a:defRPr sz="1000">
                <a:latin typeface="+mn-lt"/>
                <a:ea typeface="+mn-ea"/>
                <a:cs typeface="+mn-cs"/>
                <a:sym typeface="Arial"/>
              </a:defRPr>
            </a:pPr>
            <a:endParaRPr dirty="0"/>
          </a:p>
          <a:p>
            <a:pPr algn="ctr">
              <a:tabLst>
                <a:tab pos="419100" algn="l"/>
                <a:tab pos="876300" algn="l"/>
                <a:tab pos="1358900" algn="l"/>
                <a:tab pos="1816100" algn="l"/>
              </a:tabLst>
              <a:defRPr sz="1700" b="1">
                <a:latin typeface="+mn-lt"/>
                <a:ea typeface="+mn-ea"/>
                <a:cs typeface="+mn-cs"/>
                <a:sym typeface="Arial"/>
              </a:defRPr>
            </a:pPr>
            <a:r>
              <a:rPr dirty="0"/>
              <a:t>This is where a subtle intrinsic </a:t>
            </a:r>
            <a:r>
              <a:rPr dirty="0" err="1"/>
              <a:t>BWR</a:t>
            </a:r>
            <a:r>
              <a:rPr dirty="0"/>
              <a:t> control mechanism can come into play</a:t>
            </a:r>
          </a:p>
          <a:p>
            <a:pPr>
              <a:tabLst>
                <a:tab pos="419100" algn="l"/>
                <a:tab pos="876300" algn="l"/>
                <a:tab pos="1358900" algn="l"/>
                <a:tab pos="1816100" algn="l"/>
              </a:tabLst>
              <a:defRPr sz="1000">
                <a:latin typeface="+mn-lt"/>
                <a:ea typeface="+mn-ea"/>
                <a:cs typeface="+mn-cs"/>
                <a:sym typeface="Arial"/>
              </a:defRPr>
            </a:pPr>
            <a:endParaRPr dirty="0"/>
          </a:p>
          <a:p>
            <a:pPr>
              <a:tabLst>
                <a:tab pos="419100" algn="l"/>
                <a:tab pos="876300" algn="l"/>
                <a:tab pos="1358900" algn="l"/>
                <a:tab pos="1816100" algn="l"/>
              </a:tabLst>
              <a:defRPr sz="1700">
                <a:latin typeface="+mn-lt"/>
                <a:ea typeface="+mn-ea"/>
                <a:cs typeface="+mn-cs"/>
                <a:sym typeface="Arial"/>
              </a:defRPr>
            </a:pPr>
            <a:r>
              <a:rPr dirty="0"/>
              <a:t>Use of enriched 4-5% </a:t>
            </a:r>
            <a:r>
              <a:rPr baseline="31999" dirty="0"/>
              <a:t>235</a:t>
            </a:r>
            <a:r>
              <a:rPr dirty="0"/>
              <a:t>U adds more neutrons, countering water's mild </a:t>
            </a:r>
            <a:r>
              <a:rPr dirty="0">
                <a:solidFill>
                  <a:srgbClr val="00F900"/>
                </a:solidFill>
              </a:rPr>
              <a:t>poisoning </a:t>
            </a:r>
            <a:r>
              <a:rPr dirty="0"/>
              <a:t>of them</a:t>
            </a:r>
          </a:p>
          <a:p>
            <a:pPr>
              <a:tabLst>
                <a:tab pos="419100" algn="l"/>
                <a:tab pos="876300" algn="l"/>
                <a:tab pos="1358900" algn="l"/>
                <a:tab pos="1816100" algn="l"/>
              </a:tabLst>
              <a:defRPr sz="1700" b="1">
                <a:latin typeface="+mn-lt"/>
                <a:ea typeface="+mn-ea"/>
                <a:cs typeface="+mn-cs"/>
                <a:sym typeface="Arial"/>
              </a:defRPr>
            </a:pPr>
            <a:r>
              <a:rPr dirty="0"/>
              <a:t>	</a:t>
            </a:r>
            <a:r>
              <a:rPr b="0" dirty="0"/>
              <a:t>Water's strong effect is then </a:t>
            </a:r>
            <a:r>
              <a:rPr b="0" dirty="0">
                <a:solidFill>
                  <a:srgbClr val="C0C0C0"/>
                </a:solidFill>
              </a:rPr>
              <a:t>moderating</a:t>
            </a:r>
            <a:r>
              <a:rPr b="0" dirty="0"/>
              <a:t> </a:t>
            </a:r>
            <a:r>
              <a:rPr b="0" dirty="0">
                <a:solidFill>
                  <a:srgbClr val="FF2600"/>
                </a:solidFill>
              </a:rPr>
              <a:t>hot</a:t>
            </a:r>
            <a:r>
              <a:rPr b="0" dirty="0"/>
              <a:t> neutrons so that they split more </a:t>
            </a:r>
            <a:r>
              <a:rPr b="0" baseline="31999" dirty="0"/>
              <a:t>235</a:t>
            </a:r>
            <a:r>
              <a:rPr b="0" dirty="0"/>
              <a:t>U atoms</a:t>
            </a:r>
          </a:p>
          <a:p>
            <a:pPr>
              <a:tabLst>
                <a:tab pos="419100" algn="l"/>
                <a:tab pos="876300" algn="l"/>
                <a:tab pos="1358900" algn="l"/>
                <a:tab pos="1816100" algn="l"/>
              </a:tabLst>
              <a:defRPr sz="1000" b="1">
                <a:latin typeface="+mn-lt"/>
                <a:ea typeface="+mn-ea"/>
                <a:cs typeface="+mn-cs"/>
                <a:sym typeface="Arial"/>
              </a:defRPr>
            </a:pPr>
            <a:endParaRPr b="0" dirty="0"/>
          </a:p>
          <a:p>
            <a:pPr>
              <a:tabLst>
                <a:tab pos="419100" algn="l"/>
                <a:tab pos="876300" algn="l"/>
                <a:tab pos="1358900" algn="l"/>
                <a:tab pos="1816100" algn="l"/>
              </a:tabLst>
              <a:defRPr sz="1700" b="1">
                <a:latin typeface="+mn-lt"/>
                <a:ea typeface="+mn-ea"/>
                <a:cs typeface="+mn-cs"/>
                <a:sym typeface="Arial"/>
              </a:defRPr>
            </a:pPr>
            <a:r>
              <a:rPr b="0" dirty="0"/>
              <a:t>To start the reactor, its neutron-</a:t>
            </a:r>
            <a:r>
              <a:rPr b="0" dirty="0">
                <a:solidFill>
                  <a:srgbClr val="00FA92"/>
                </a:solidFill>
              </a:rPr>
              <a:t>poisoning</a:t>
            </a:r>
            <a:r>
              <a:rPr b="0" dirty="0"/>
              <a:t> Control Rods are gradually withdrawn, </a:t>
            </a:r>
          </a:p>
          <a:p>
            <a:pPr>
              <a:tabLst>
                <a:tab pos="419100" algn="l"/>
                <a:tab pos="876300" algn="l"/>
                <a:tab pos="1358900" algn="l"/>
                <a:tab pos="1816100" algn="l"/>
              </a:tabLst>
              <a:defRPr sz="1700" b="1">
                <a:latin typeface="+mn-lt"/>
                <a:ea typeface="+mn-ea"/>
                <a:cs typeface="+mn-cs"/>
                <a:sym typeface="Arial"/>
              </a:defRPr>
            </a:pPr>
            <a:r>
              <a:rPr b="0" dirty="0"/>
              <a:t>	a fission chain reaction begins and the reactor core &amp; surrounding water begin to heat,</a:t>
            </a:r>
          </a:p>
          <a:p>
            <a:pPr>
              <a:tabLst>
                <a:tab pos="419100" algn="l"/>
                <a:tab pos="876300" algn="l"/>
                <a:tab pos="1358900" algn="l"/>
                <a:tab pos="1816100" algn="l"/>
              </a:tabLst>
              <a:defRPr sz="1700" b="1">
                <a:latin typeface="+mn-lt"/>
                <a:ea typeface="+mn-ea"/>
                <a:cs typeface="+mn-cs"/>
                <a:sym typeface="Arial"/>
              </a:defRPr>
            </a:pPr>
            <a:r>
              <a:rPr b="0" dirty="0"/>
              <a:t>		until the water is hot enough that steam begins to bubble up out of it which is</a:t>
            </a:r>
          </a:p>
          <a:p>
            <a:pPr>
              <a:tabLst>
                <a:tab pos="419100" algn="l"/>
                <a:tab pos="876300" algn="l"/>
                <a:tab pos="1358900" algn="l"/>
                <a:tab pos="1816100" algn="l"/>
              </a:tabLst>
              <a:defRPr sz="1700" b="1">
                <a:latin typeface="+mn-lt"/>
                <a:ea typeface="+mn-ea"/>
                <a:cs typeface="+mn-cs"/>
                <a:sym typeface="Arial"/>
              </a:defRPr>
            </a:pPr>
            <a:r>
              <a:rPr b="0" dirty="0"/>
              <a:t>			then piped to the turbine-generator beginning production of electrical power</a:t>
            </a:r>
          </a:p>
          <a:p>
            <a:pPr>
              <a:tabLst>
                <a:tab pos="419100" algn="l"/>
                <a:tab pos="876300" algn="l"/>
                <a:tab pos="1358900" algn="l"/>
                <a:tab pos="1816100" algn="l"/>
              </a:tabLst>
              <a:defRPr sz="1000" b="1">
                <a:latin typeface="+mn-lt"/>
                <a:ea typeface="+mn-ea"/>
                <a:cs typeface="+mn-cs"/>
                <a:sym typeface="Arial"/>
              </a:defRPr>
            </a:pPr>
            <a:endParaRPr b="0" dirty="0"/>
          </a:p>
          <a:p>
            <a:pPr>
              <a:tabLst>
                <a:tab pos="419100" algn="l"/>
                <a:tab pos="876300" algn="l"/>
                <a:tab pos="1358900" algn="l"/>
                <a:tab pos="1816100" algn="l"/>
              </a:tabLst>
              <a:defRPr sz="1700" b="1">
                <a:latin typeface="+mn-lt"/>
                <a:ea typeface="+mn-ea"/>
                <a:cs typeface="+mn-cs"/>
                <a:sym typeface="Arial"/>
              </a:defRPr>
            </a:pPr>
            <a:r>
              <a:rPr b="0" dirty="0"/>
              <a:t>For MORE power, Control Rods are withdrawn further, the rate of Uranium fission increases,</a:t>
            </a:r>
          </a:p>
          <a:p>
            <a:pPr>
              <a:tabLst>
                <a:tab pos="419100" algn="l"/>
                <a:tab pos="876300" algn="l"/>
                <a:tab pos="1358900" algn="l"/>
                <a:tab pos="1816100" algn="l"/>
              </a:tabLst>
              <a:defRPr sz="1700" b="1">
                <a:latin typeface="+mn-lt"/>
                <a:ea typeface="+mn-ea"/>
                <a:cs typeface="+mn-cs"/>
                <a:sym typeface="Arial"/>
              </a:defRPr>
            </a:pPr>
            <a:r>
              <a:rPr b="0" dirty="0"/>
              <a:t>	the water boils more vigorously, the additional steam spins the turbine-generator faster</a:t>
            </a:r>
          </a:p>
          <a:p>
            <a:pPr>
              <a:tabLst>
                <a:tab pos="419100" algn="l"/>
                <a:tab pos="876300" algn="l"/>
                <a:tab pos="1358900" algn="l"/>
                <a:tab pos="1816100" algn="l"/>
              </a:tabLst>
              <a:defRPr sz="1000" b="1">
                <a:latin typeface="+mn-lt"/>
                <a:ea typeface="+mn-ea"/>
                <a:cs typeface="+mn-cs"/>
                <a:sym typeface="Arial"/>
              </a:defRPr>
            </a:pPr>
            <a:endParaRPr b="0" dirty="0"/>
          </a:p>
          <a:p>
            <a:pPr>
              <a:tabLst>
                <a:tab pos="419100" algn="l"/>
                <a:tab pos="876300" algn="l"/>
                <a:tab pos="1358900" algn="l"/>
                <a:tab pos="1816100" algn="l"/>
              </a:tabLst>
              <a:defRPr sz="1700" b="1">
                <a:latin typeface="+mn-lt"/>
                <a:ea typeface="+mn-ea"/>
                <a:cs typeface="+mn-cs"/>
                <a:sym typeface="Arial"/>
              </a:defRPr>
            </a:pPr>
            <a:r>
              <a:rPr dirty="0"/>
              <a:t>However: </a:t>
            </a:r>
            <a:r>
              <a:rPr b="0" dirty="0"/>
              <a:t>Because</a:t>
            </a:r>
            <a:r>
              <a:rPr dirty="0"/>
              <a:t> </a:t>
            </a:r>
            <a:r>
              <a:rPr dirty="0">
                <a:solidFill>
                  <a:srgbClr val="FBC901"/>
                </a:solidFill>
              </a:rPr>
              <a:t>steam bubbles</a:t>
            </a:r>
            <a:r>
              <a:rPr dirty="0"/>
              <a:t> </a:t>
            </a:r>
            <a:r>
              <a:rPr b="0" dirty="0"/>
              <a:t>contain ~ 2000X less water/volume than</a:t>
            </a:r>
            <a:r>
              <a:rPr dirty="0"/>
              <a:t> </a:t>
            </a:r>
            <a:r>
              <a:rPr dirty="0">
                <a:solidFill>
                  <a:srgbClr val="FBC901"/>
                </a:solidFill>
              </a:rPr>
              <a:t>liquid water</a:t>
            </a:r>
            <a:r>
              <a:rPr b="0" dirty="0"/>
              <a:t>,</a:t>
            </a:r>
          </a:p>
          <a:p>
            <a:pPr>
              <a:tabLst>
                <a:tab pos="419100" algn="l"/>
                <a:tab pos="876300" algn="l"/>
                <a:tab pos="1358900" algn="l"/>
                <a:tab pos="1816100" algn="l"/>
              </a:tabLst>
              <a:defRPr sz="1700" b="1">
                <a:latin typeface="+mn-lt"/>
                <a:ea typeface="+mn-ea"/>
                <a:cs typeface="+mn-cs"/>
                <a:sym typeface="Arial"/>
              </a:defRPr>
            </a:pPr>
            <a:r>
              <a:rPr b="0" dirty="0"/>
              <a:t>	there are fewer water molecules between the Fuel Rods, cutting </a:t>
            </a:r>
            <a:r>
              <a:rPr dirty="0"/>
              <a:t>neutron</a:t>
            </a:r>
            <a:r>
              <a:rPr b="0" dirty="0"/>
              <a:t> </a:t>
            </a:r>
            <a:r>
              <a:rPr b="0" dirty="0">
                <a:solidFill>
                  <a:srgbClr val="C0C0C0"/>
                </a:solidFill>
              </a:rPr>
              <a:t>moderation</a:t>
            </a:r>
          </a:p>
          <a:p>
            <a:pPr>
              <a:tabLst>
                <a:tab pos="419100" algn="l"/>
                <a:tab pos="876300" algn="l"/>
                <a:tab pos="1358900" algn="l"/>
                <a:tab pos="1816100" algn="l"/>
              </a:tabLst>
              <a:defRPr sz="1700" b="1">
                <a:latin typeface="+mn-lt"/>
                <a:ea typeface="+mn-ea"/>
                <a:cs typeface="+mn-cs"/>
                <a:sym typeface="Arial"/>
              </a:defRPr>
            </a:pPr>
            <a:r>
              <a:rPr b="0" dirty="0">
                <a:solidFill>
                  <a:srgbClr val="C0C0C0"/>
                </a:solidFill>
              </a:rPr>
              <a:t>		</a:t>
            </a:r>
            <a:r>
              <a:rPr b="0" dirty="0"/>
              <a:t>making it harder and harder to increase heat-producing fission within the reactor</a:t>
            </a:r>
          </a:p>
          <a:p>
            <a:pPr>
              <a:tabLst>
                <a:tab pos="419100" algn="l"/>
                <a:tab pos="876300" algn="l"/>
                <a:tab pos="1358900" algn="l"/>
                <a:tab pos="1816100" algn="l"/>
              </a:tabLst>
              <a:defRPr sz="1000" b="1">
                <a:latin typeface="+mn-lt"/>
                <a:ea typeface="+mn-ea"/>
                <a:cs typeface="+mn-cs"/>
                <a:sym typeface="Arial"/>
              </a:defRPr>
            </a:pPr>
            <a:endParaRPr b="0" dirty="0"/>
          </a:p>
          <a:p>
            <a:pPr algn="ctr">
              <a:tabLst>
                <a:tab pos="419100" algn="l"/>
                <a:tab pos="876300" algn="l"/>
                <a:tab pos="1358900" algn="l"/>
                <a:tab pos="1816100" algn="l"/>
              </a:tabLst>
              <a:defRPr sz="1700" b="1">
                <a:solidFill>
                  <a:srgbClr val="FBC901"/>
                </a:solidFill>
                <a:latin typeface="+mn-lt"/>
                <a:ea typeface="+mn-ea"/>
                <a:cs typeface="+mn-cs"/>
                <a:sym typeface="Arial"/>
              </a:defRPr>
            </a:pPr>
            <a:r>
              <a:rPr b="0" dirty="0"/>
              <a:t>Which SHOULD make an out-of-control </a:t>
            </a:r>
            <a:r>
              <a:rPr b="0" dirty="0" err="1"/>
              <a:t>BWR</a:t>
            </a:r>
            <a:r>
              <a:rPr b="0" dirty="0"/>
              <a:t> core meltdown much less likely</a:t>
            </a:r>
          </a:p>
          <a:p>
            <a:pPr algn="ctr">
              <a:tabLst>
                <a:tab pos="419100" algn="l"/>
                <a:tab pos="876300" algn="l"/>
                <a:tab pos="1358900" algn="l"/>
                <a:tab pos="1816100" algn="l"/>
              </a:tabLst>
              <a:defRPr sz="300" b="1">
                <a:solidFill>
                  <a:srgbClr val="FBC901"/>
                </a:solidFill>
                <a:latin typeface="+mn-lt"/>
                <a:ea typeface="+mn-ea"/>
                <a:cs typeface="+mn-cs"/>
                <a:sym typeface="Arial"/>
              </a:defRPr>
            </a:pPr>
            <a:endParaRPr b="0" dirty="0"/>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Rectangle 2"/>
          <p:cNvSpPr txBox="1">
            <a:spLocks noGrp="1"/>
          </p:cNvSpPr>
          <p:nvPr>
            <p:ph type="title"/>
          </p:nvPr>
        </p:nvSpPr>
        <p:spPr>
          <a:xfrm>
            <a:off x="304800" y="76200"/>
            <a:ext cx="8534400" cy="533400"/>
          </a:xfrm>
          <a:prstGeom prst="rect">
            <a:avLst/>
          </a:prstGeom>
        </p:spPr>
        <p:txBody>
          <a:bodyPr/>
          <a:lstStyle>
            <a:lvl1pPr>
              <a:defRPr sz="1900"/>
            </a:lvl1pPr>
          </a:lstStyle>
          <a:p>
            <a:r>
              <a:t>But there is an offsetting potential problem with Boiling Water Reactors:</a:t>
            </a:r>
          </a:p>
        </p:txBody>
      </p:sp>
      <p:sp>
        <p:nvSpPr>
          <p:cNvPr id="892" name="Rectangle 3"/>
          <p:cNvSpPr txBox="1">
            <a:spLocks noGrp="1"/>
          </p:cNvSpPr>
          <p:nvPr>
            <p:ph type="body" idx="1"/>
          </p:nvPr>
        </p:nvSpPr>
        <p:spPr>
          <a:xfrm>
            <a:off x="210280" y="3157788"/>
            <a:ext cx="8991601" cy="3213766"/>
          </a:xfrm>
          <a:prstGeom prst="rect">
            <a:avLst/>
          </a:prstGeom>
        </p:spPr>
        <p:txBody>
          <a:bodyPr/>
          <a:lstStyle/>
          <a:p>
            <a:pPr>
              <a:tabLst>
                <a:tab pos="419100" algn="l"/>
                <a:tab pos="825500" algn="l"/>
                <a:tab pos="1219200" algn="l"/>
              </a:tabLst>
              <a:defRPr sz="1800">
                <a:latin typeface="+mn-lt"/>
                <a:ea typeface="+mn-ea"/>
                <a:cs typeface="+mn-cs"/>
                <a:sym typeface="Arial"/>
              </a:defRPr>
            </a:pPr>
            <a:r>
              <a:t>The turbine-generators are located OUTSIDE the reactor safety containment structure</a:t>
            </a:r>
          </a:p>
          <a:p>
            <a:pPr>
              <a:tabLst>
                <a:tab pos="419100" algn="l"/>
                <a:tab pos="825500" algn="l"/>
                <a:tab pos="1219200" algn="l"/>
              </a:tabLst>
              <a:defRPr sz="400">
                <a:latin typeface="+mn-lt"/>
                <a:ea typeface="+mn-ea"/>
                <a:cs typeface="+mn-cs"/>
                <a:sym typeface="Arial"/>
              </a:defRPr>
            </a:pPr>
            <a:endParaRPr/>
          </a:p>
          <a:p>
            <a:pPr>
              <a:tabLst>
                <a:tab pos="419100" algn="l"/>
                <a:tab pos="825500" algn="l"/>
                <a:tab pos="1219200" algn="l"/>
              </a:tabLst>
              <a:defRPr sz="1800">
                <a:latin typeface="+mn-lt"/>
                <a:ea typeface="+mn-ea"/>
                <a:cs typeface="+mn-cs"/>
                <a:sym typeface="Arial"/>
              </a:defRPr>
            </a:pPr>
            <a:r>
              <a:t>	</a:t>
            </a:r>
            <a:r>
              <a:rPr b="1"/>
              <a:t>because</a:t>
            </a:r>
            <a:r>
              <a:t> they are complex machines requiring ongoing attention &amp; maintenance</a:t>
            </a:r>
          </a:p>
          <a:p>
            <a:pPr>
              <a:tabLst>
                <a:tab pos="419100" algn="l"/>
                <a:tab pos="825500" algn="l"/>
                <a:tab pos="1219200" algn="l"/>
              </a:tabLst>
              <a:defRPr sz="600">
                <a:latin typeface="+mn-lt"/>
                <a:ea typeface="+mn-ea"/>
                <a:cs typeface="+mn-cs"/>
                <a:sym typeface="Arial"/>
              </a:defRPr>
            </a:pPr>
            <a:r>
              <a:t>	</a:t>
            </a:r>
          </a:p>
          <a:p>
            <a:pPr>
              <a:tabLst>
                <a:tab pos="419100" algn="l"/>
                <a:tab pos="825500" algn="l"/>
                <a:tab pos="1219200" algn="l"/>
              </a:tabLst>
              <a:defRPr sz="1800">
                <a:latin typeface="+mn-lt"/>
                <a:ea typeface="+mn-ea"/>
                <a:cs typeface="+mn-cs"/>
                <a:sym typeface="Arial"/>
              </a:defRPr>
            </a:pPr>
            <a:r>
              <a:t>		</a:t>
            </a:r>
            <a:r>
              <a:rPr b="1">
                <a:solidFill>
                  <a:srgbClr val="FFCC00"/>
                </a:solidFill>
              </a:rPr>
              <a:t>Meaning water</a:t>
            </a:r>
            <a:r>
              <a:rPr>
                <a:solidFill>
                  <a:srgbClr val="FFCC00"/>
                </a:solidFill>
              </a:rPr>
              <a:t> </a:t>
            </a:r>
            <a:r>
              <a:rPr b="1">
                <a:solidFill>
                  <a:srgbClr val="FFCC00"/>
                </a:solidFill>
              </a:rPr>
              <a:t>from the very core of the nuclear reactor</a:t>
            </a:r>
          </a:p>
          <a:p>
            <a:pPr>
              <a:tabLst>
                <a:tab pos="419100" algn="l"/>
                <a:tab pos="825500" algn="l"/>
                <a:tab pos="1219200" algn="l"/>
              </a:tabLst>
              <a:defRPr sz="300">
                <a:latin typeface="+mn-lt"/>
                <a:ea typeface="+mn-ea"/>
                <a:cs typeface="+mn-cs"/>
                <a:sym typeface="Arial"/>
              </a:defRPr>
            </a:pPr>
            <a:endParaRPr b="1">
              <a:solidFill>
                <a:srgbClr val="FFCC00"/>
              </a:solidFill>
            </a:endParaRPr>
          </a:p>
          <a:p>
            <a:pPr marL="0" lvl="2" indent="1085850">
              <a:buSzTx/>
              <a:buNone/>
              <a:tabLst>
                <a:tab pos="419100" algn="l"/>
                <a:tab pos="825500" algn="l"/>
                <a:tab pos="1219200" algn="l"/>
              </a:tabLst>
              <a:defRPr sz="1800">
                <a:latin typeface="+mn-lt"/>
                <a:ea typeface="+mn-ea"/>
                <a:cs typeface="+mn-cs"/>
                <a:sym typeface="Arial"/>
              </a:defRPr>
            </a:pPr>
            <a:r>
              <a:rPr b="1">
                <a:solidFill>
                  <a:srgbClr val="FFCC00"/>
                </a:solidFill>
              </a:rPr>
              <a:t>must continuously cycle in &amp; out of the safety containment structure</a:t>
            </a:r>
          </a:p>
          <a:p>
            <a:pPr>
              <a:tabLst>
                <a:tab pos="419100" algn="l"/>
                <a:tab pos="825500" algn="l"/>
                <a:tab pos="1219200" algn="l"/>
              </a:tabLst>
              <a:defRPr sz="1000">
                <a:latin typeface="+mn-lt"/>
                <a:ea typeface="+mn-ea"/>
                <a:cs typeface="+mn-cs"/>
                <a:sym typeface="Arial"/>
              </a:defRPr>
            </a:pPr>
            <a:endParaRPr b="1">
              <a:solidFill>
                <a:srgbClr val="FFCC00"/>
              </a:solidFill>
            </a:endParaRPr>
          </a:p>
          <a:p>
            <a:pPr>
              <a:tabLst>
                <a:tab pos="419100" algn="l"/>
                <a:tab pos="825500" algn="l"/>
                <a:tab pos="1219200" algn="l"/>
              </a:tabLst>
              <a:defRPr sz="1800">
                <a:latin typeface="+mn-lt"/>
                <a:ea typeface="+mn-ea"/>
                <a:cs typeface="+mn-cs"/>
                <a:sym typeface="Arial"/>
              </a:defRPr>
            </a:pPr>
            <a:r>
              <a:t>Fortunately, </a:t>
            </a:r>
            <a:r>
              <a:rPr b="1"/>
              <a:t>pure water </a:t>
            </a:r>
            <a:r>
              <a:t>(</a:t>
            </a:r>
            <a:r>
              <a:rPr baseline="31999"/>
              <a:t>1</a:t>
            </a:r>
            <a:r>
              <a:t>H</a:t>
            </a:r>
            <a:r>
              <a:rPr baseline="-5999"/>
              <a:t>2</a:t>
            </a:r>
            <a:r>
              <a:t> </a:t>
            </a:r>
            <a:r>
              <a:rPr baseline="31999"/>
              <a:t>16</a:t>
            </a:r>
            <a:r>
              <a:t>O) cannot become strongly / persistently radioactive: </a:t>
            </a:r>
          </a:p>
          <a:p>
            <a:pPr>
              <a:tabLst>
                <a:tab pos="419100" algn="l"/>
                <a:tab pos="825500" algn="l"/>
                <a:tab pos="1219200" algn="l"/>
              </a:tabLst>
              <a:defRPr sz="400">
                <a:latin typeface="+mn-lt"/>
                <a:ea typeface="+mn-ea"/>
                <a:cs typeface="+mn-cs"/>
                <a:sym typeface="Arial"/>
              </a:defRPr>
            </a:pPr>
            <a:endParaRPr/>
          </a:p>
          <a:p>
            <a:pPr>
              <a:tabLst>
                <a:tab pos="419100" algn="l"/>
                <a:tab pos="825500" algn="l"/>
                <a:tab pos="1219200" algn="l"/>
              </a:tabLst>
              <a:defRPr sz="1800">
                <a:latin typeface="+mn-lt"/>
                <a:ea typeface="+mn-ea"/>
                <a:cs typeface="+mn-cs"/>
                <a:sym typeface="Arial"/>
              </a:defRPr>
            </a:pPr>
            <a:r>
              <a:t>	Neutron-induced </a:t>
            </a:r>
            <a:r>
              <a:rPr baseline="31999"/>
              <a:t>2</a:t>
            </a:r>
            <a:r>
              <a:t>H (D) is stable while </a:t>
            </a:r>
            <a:r>
              <a:rPr baseline="31999"/>
              <a:t>3</a:t>
            </a:r>
            <a:r>
              <a:t>H is only very weakly radioactive</a:t>
            </a:r>
          </a:p>
          <a:p>
            <a:pPr>
              <a:tabLst>
                <a:tab pos="419100" algn="l"/>
                <a:tab pos="825500" algn="l"/>
                <a:tab pos="1219200" algn="l"/>
              </a:tabLst>
              <a:defRPr sz="400">
                <a:latin typeface="+mn-lt"/>
                <a:ea typeface="+mn-ea"/>
                <a:cs typeface="+mn-cs"/>
                <a:sym typeface="Arial"/>
              </a:defRPr>
            </a:pPr>
            <a:endParaRPr/>
          </a:p>
          <a:p>
            <a:pPr>
              <a:tabLst>
                <a:tab pos="419100" algn="l"/>
                <a:tab pos="825500" algn="l"/>
                <a:tab pos="1219200" algn="l"/>
              </a:tabLst>
              <a:defRPr sz="1800">
                <a:latin typeface="+mn-lt"/>
                <a:ea typeface="+mn-ea"/>
                <a:cs typeface="+mn-cs"/>
                <a:sym typeface="Arial"/>
              </a:defRPr>
            </a:pPr>
            <a:r>
              <a:t>	Neutron-induced heavier oxygen isotopes (e.g. </a:t>
            </a:r>
            <a:r>
              <a:rPr baseline="31999"/>
              <a:t>17</a:t>
            </a:r>
            <a:r>
              <a:t>O &amp; </a:t>
            </a:r>
            <a:r>
              <a:rPr baseline="31999"/>
              <a:t>18</a:t>
            </a:r>
            <a:r>
              <a:t>O) are stable </a:t>
            </a:r>
          </a:p>
        </p:txBody>
      </p:sp>
      <p:grpSp>
        <p:nvGrpSpPr>
          <p:cNvPr id="895" name="Group 3"/>
          <p:cNvGrpSpPr/>
          <p:nvPr/>
        </p:nvGrpSpPr>
        <p:grpSpPr>
          <a:xfrm>
            <a:off x="2281655" y="664799"/>
            <a:ext cx="4529890" cy="2305722"/>
            <a:chOff x="0" y="0"/>
            <a:chExt cx="4529889" cy="2305721"/>
          </a:xfrm>
        </p:grpSpPr>
        <p:sp>
          <p:nvSpPr>
            <p:cNvPr id="893" name="Rectangle 4"/>
            <p:cNvSpPr/>
            <p:nvPr/>
          </p:nvSpPr>
          <p:spPr>
            <a:xfrm>
              <a:off x="0" y="0"/>
              <a:ext cx="4475169" cy="230572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894" name="Picture 5" descr="Picture 5"/>
            <p:cNvPicPr>
              <a:picLocks noChangeAspect="1"/>
            </p:cNvPicPr>
            <p:nvPr/>
          </p:nvPicPr>
          <p:blipFill>
            <a:blip r:embed="rId2"/>
            <a:stretch>
              <a:fillRect/>
            </a:stretch>
          </p:blipFill>
          <p:spPr>
            <a:xfrm>
              <a:off x="0" y="0"/>
              <a:ext cx="4529890" cy="2300529"/>
            </a:xfrm>
            <a:prstGeom prst="rect">
              <a:avLst/>
            </a:prstGeom>
            <a:ln w="12700" cap="flat">
              <a:noFill/>
              <a:miter lim="400000"/>
            </a:ln>
            <a:effectLst/>
          </p:spPr>
        </p:pic>
      </p:grpSp>
      <p:sp>
        <p:nvSpPr>
          <p:cNvPr id="896" name="Rectangle 5"/>
          <p:cNvSpPr txBox="1"/>
          <p:nvPr/>
        </p:nvSpPr>
        <p:spPr>
          <a:xfrm>
            <a:off x="279400" y="65588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Rectangle 5"/>
          <p:cNvSpPr txBox="1"/>
          <p:nvPr/>
        </p:nvSpPr>
        <p:spPr>
          <a:xfrm>
            <a:off x="304800" y="65810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http://hyperphysics.phy-astr.gsu.edu/hbase/nucene/reactor.html</a:t>
            </a:r>
          </a:p>
        </p:txBody>
      </p:sp>
      <p:sp>
        <p:nvSpPr>
          <p:cNvPr id="899" name="Rectangle 2"/>
          <p:cNvSpPr txBox="1">
            <a:spLocks noGrp="1"/>
          </p:cNvSpPr>
          <p:nvPr>
            <p:ph type="title"/>
          </p:nvPr>
        </p:nvSpPr>
        <p:spPr>
          <a:xfrm>
            <a:off x="304800" y="152400"/>
            <a:ext cx="8534400" cy="381000"/>
          </a:xfrm>
          <a:prstGeom prst="rect">
            <a:avLst/>
          </a:prstGeom>
        </p:spPr>
        <p:txBody>
          <a:bodyPr/>
          <a:lstStyle>
            <a:lvl1pPr>
              <a:defRPr sz="1900"/>
            </a:lvl1pPr>
          </a:lstStyle>
          <a:p>
            <a:r>
              <a:t>The alternative of Pressurized Water Reactors (PWRs):</a:t>
            </a:r>
          </a:p>
        </p:txBody>
      </p:sp>
      <p:sp>
        <p:nvSpPr>
          <p:cNvPr id="900" name="Rectangle 3"/>
          <p:cNvSpPr txBox="1">
            <a:spLocks noGrp="1"/>
          </p:cNvSpPr>
          <p:nvPr>
            <p:ph type="body" idx="1"/>
          </p:nvPr>
        </p:nvSpPr>
        <p:spPr>
          <a:xfrm>
            <a:off x="76677" y="670797"/>
            <a:ext cx="8990646" cy="3166907"/>
          </a:xfrm>
          <a:prstGeom prst="rect">
            <a:avLst/>
          </a:prstGeom>
        </p:spPr>
        <p:txBody>
          <a:bodyPr/>
          <a:lstStyle/>
          <a:p>
            <a:pPr>
              <a:tabLst>
                <a:tab pos="406400" algn="l"/>
                <a:tab pos="800100" algn="l"/>
                <a:tab pos="1206500" algn="l"/>
              </a:tabLst>
              <a:defRPr sz="1700">
                <a:latin typeface="+mn-lt"/>
                <a:ea typeface="+mn-ea"/>
                <a:cs typeface="+mn-cs"/>
                <a:sym typeface="Arial"/>
              </a:defRPr>
            </a:pPr>
            <a:r>
              <a:t>Partially inspired by concerns about BWR reactor core water exiting its containment:</a:t>
            </a:r>
          </a:p>
          <a:p>
            <a:pPr>
              <a:tabLst>
                <a:tab pos="406400" algn="l"/>
                <a:tab pos="800100" algn="l"/>
                <a:tab pos="1206500" algn="l"/>
              </a:tabLst>
              <a:defRPr sz="3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Because if that water picked up </a:t>
            </a:r>
            <a:r>
              <a:rPr b="1"/>
              <a:t>impurities</a:t>
            </a:r>
            <a:r>
              <a:t>, THEY could become </a:t>
            </a:r>
            <a:r>
              <a:rPr b="1"/>
              <a:t>strongly</a:t>
            </a:r>
            <a:r>
              <a:t> radioactive</a:t>
            </a:r>
          </a:p>
          <a:p>
            <a:pPr>
              <a:tabLst>
                <a:tab pos="406400" algn="l"/>
                <a:tab pos="800100" algn="l"/>
                <a:tab pos="1206500" algn="l"/>
              </a:tabLst>
              <a:defRPr sz="4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Or if the reactor Fuel Rods leaked, that water would transport </a:t>
            </a:r>
            <a:r>
              <a:rPr b="1"/>
              <a:t>massive</a:t>
            </a:r>
            <a:r>
              <a:t> radioactivity</a:t>
            </a:r>
          </a:p>
          <a:p>
            <a:pPr>
              <a:tabLst>
                <a:tab pos="406400" algn="l"/>
                <a:tab pos="800100" algn="l"/>
                <a:tab pos="1206500" algn="l"/>
              </a:tabLst>
              <a:defRPr sz="13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So instead of the BWR's one water loop, in a PWR there are two water-cooling loops:</a:t>
            </a:r>
          </a:p>
          <a:p>
            <a:pPr>
              <a:tabLst>
                <a:tab pos="406400" algn="l"/>
                <a:tab pos="800100" algn="l"/>
                <a:tab pos="1206500" algn="l"/>
              </a:tabLst>
              <a:defRPr sz="4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A highly-pressurized &amp; superheated </a:t>
            </a:r>
            <a:r>
              <a:rPr b="1">
                <a:solidFill>
                  <a:srgbClr val="FBC901"/>
                </a:solidFill>
              </a:rPr>
              <a:t>Primary Water Loop</a:t>
            </a:r>
            <a:r>
              <a:t> enters the reactor's core </a:t>
            </a:r>
          </a:p>
          <a:p>
            <a:pPr>
              <a:tabLst>
                <a:tab pos="406400" algn="l"/>
                <a:tab pos="800100" algn="l"/>
                <a:tab pos="1206500" algn="l"/>
              </a:tabLst>
              <a:defRPr sz="4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Outside the core - </a:t>
            </a:r>
            <a:r>
              <a:rPr b="1">
                <a:solidFill>
                  <a:srgbClr val="FBC901"/>
                </a:solidFill>
              </a:rPr>
              <a:t>but still within the containment structure</a:t>
            </a:r>
            <a:r>
              <a:t> - heat is transferred to</a:t>
            </a:r>
          </a:p>
          <a:p>
            <a:pPr>
              <a:tabLst>
                <a:tab pos="406400" algn="l"/>
                <a:tab pos="800100" algn="l"/>
                <a:tab pos="1206500" algn="l"/>
              </a:tabLst>
              <a:defRPr sz="400">
                <a:latin typeface="+mn-lt"/>
                <a:ea typeface="+mn-ea"/>
                <a:cs typeface="+mn-cs"/>
                <a:sym typeface="Arial"/>
              </a:defRPr>
            </a:pPr>
            <a:endParaRPr/>
          </a:p>
          <a:p>
            <a:pPr>
              <a:tabLst>
                <a:tab pos="406400" algn="l"/>
                <a:tab pos="800100" algn="l"/>
                <a:tab pos="1206500" algn="l"/>
              </a:tabLst>
              <a:defRPr sz="1700">
                <a:latin typeface="+mn-lt"/>
                <a:ea typeface="+mn-ea"/>
                <a:cs typeface="+mn-cs"/>
                <a:sym typeface="Arial"/>
              </a:defRPr>
            </a:pPr>
            <a:r>
              <a:t>	A </a:t>
            </a:r>
            <a:r>
              <a:rPr b="1">
                <a:solidFill>
                  <a:srgbClr val="FBC901"/>
                </a:solidFill>
              </a:rPr>
              <a:t>Secondary Water Loop</a:t>
            </a:r>
            <a:r>
              <a:t> which exits the containment to drive the turbine-generator</a:t>
            </a:r>
          </a:p>
        </p:txBody>
      </p:sp>
      <p:grpSp>
        <p:nvGrpSpPr>
          <p:cNvPr id="903" name="Group 6"/>
          <p:cNvGrpSpPr/>
          <p:nvPr/>
        </p:nvGrpSpPr>
        <p:grpSpPr>
          <a:xfrm>
            <a:off x="1904999" y="3975100"/>
            <a:ext cx="5334001" cy="2514600"/>
            <a:chOff x="0" y="0"/>
            <a:chExt cx="5334000" cy="2514599"/>
          </a:xfrm>
        </p:grpSpPr>
        <p:sp>
          <p:nvSpPr>
            <p:cNvPr id="901" name="Rectangle 5"/>
            <p:cNvSpPr/>
            <p:nvPr/>
          </p:nvSpPr>
          <p:spPr>
            <a:xfrm>
              <a:off x="-1" y="18256"/>
              <a:ext cx="5259918" cy="2496344"/>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902" name="Picture 4" descr="Picture 4"/>
            <p:cNvPicPr>
              <a:picLocks noChangeAspect="1"/>
            </p:cNvPicPr>
            <p:nvPr/>
          </p:nvPicPr>
          <p:blipFill>
            <a:blip r:embed="rId2"/>
            <a:stretch>
              <a:fillRect/>
            </a:stretch>
          </p:blipFill>
          <p:spPr>
            <a:xfrm>
              <a:off x="0" y="0"/>
              <a:ext cx="5334000" cy="251460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Rectangle 2"/>
          <p:cNvSpPr txBox="1">
            <a:spLocks noGrp="1"/>
          </p:cNvSpPr>
          <p:nvPr>
            <p:ph type="title"/>
          </p:nvPr>
        </p:nvSpPr>
        <p:spPr>
          <a:xfrm>
            <a:off x="304800" y="152400"/>
            <a:ext cx="8534400" cy="381000"/>
          </a:xfrm>
          <a:prstGeom prst="rect">
            <a:avLst/>
          </a:prstGeom>
        </p:spPr>
        <p:txBody>
          <a:bodyPr/>
          <a:lstStyle>
            <a:lvl1pPr>
              <a:defRPr sz="2000"/>
            </a:lvl1pPr>
          </a:lstStyle>
          <a:p>
            <a:r>
              <a:t>Subtleties of Pressurized Water Reactors (PWRs):</a:t>
            </a:r>
          </a:p>
        </p:txBody>
      </p:sp>
      <p:sp>
        <p:nvSpPr>
          <p:cNvPr id="906" name="Rectangle 3"/>
          <p:cNvSpPr txBox="1">
            <a:spLocks noGrp="1"/>
          </p:cNvSpPr>
          <p:nvPr>
            <p:ph type="body" idx="1"/>
          </p:nvPr>
        </p:nvSpPr>
        <p:spPr>
          <a:xfrm>
            <a:off x="228600" y="712311"/>
            <a:ext cx="8808426" cy="5810169"/>
          </a:xfrm>
          <a:prstGeom prst="rect">
            <a:avLst/>
          </a:prstGeom>
        </p:spPr>
        <p:txBody>
          <a:bodyPr/>
          <a:lstStyle/>
          <a:p>
            <a:pPr algn="ctr">
              <a:spcBef>
                <a:spcPts val="300"/>
              </a:spcBef>
              <a:tabLst>
                <a:tab pos="406400" algn="l"/>
                <a:tab pos="863600" algn="l"/>
                <a:tab pos="1257300" algn="l"/>
                <a:tab pos="1663700" algn="l"/>
              </a:tabLst>
              <a:defRPr sz="1700" b="1">
                <a:solidFill>
                  <a:srgbClr val="FBC901"/>
                </a:solidFill>
                <a:latin typeface="+mn-lt"/>
                <a:ea typeface="+mn-ea"/>
                <a:cs typeface="+mn-cs"/>
                <a:sym typeface="Arial"/>
              </a:defRPr>
            </a:pPr>
            <a:r>
              <a:t>The Primary Loop's job is maximizing heat delivered to the Secondary Loop</a:t>
            </a:r>
          </a:p>
          <a:p>
            <a:pPr>
              <a:spcBef>
                <a:spcPts val="300"/>
              </a:spcBef>
              <a:tabLst>
                <a:tab pos="406400" algn="l"/>
                <a:tab pos="863600" algn="l"/>
                <a:tab pos="1257300" algn="l"/>
                <a:tab pos="1663700" algn="l"/>
              </a:tabLst>
              <a:defRPr sz="14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In a PWR, that Primary Loop is therefore highly pressurized which allows its water to:		</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1) Be heated far above it's normal 100°C boiling temperature - carrying more heat</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2) But still remain a dense liquid (rather than a dilute vapor) - carrying more heat</a:t>
            </a:r>
          </a:p>
          <a:p>
            <a:pPr>
              <a:spcBef>
                <a:spcPts val="300"/>
              </a:spcBef>
              <a:tabLst>
                <a:tab pos="406400" algn="l"/>
                <a:tab pos="863600" algn="l"/>
                <a:tab pos="1257300" algn="l"/>
                <a:tab pos="1663700" algn="l"/>
              </a:tabLst>
              <a:defRPr sz="14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Both of which can enhance the overall "thermal efficiency" of PWRs, possibly yielding</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more generated electrical power per Uranium fuel input &amp; nuclear waste output</a:t>
            </a:r>
            <a:endParaRPr b="1"/>
          </a:p>
          <a:p>
            <a:pPr>
              <a:spcBef>
                <a:spcPts val="300"/>
              </a:spcBef>
              <a:tabLst>
                <a:tab pos="406400" algn="l"/>
                <a:tab pos="863600" algn="l"/>
                <a:tab pos="1257300" algn="l"/>
                <a:tab pos="1663700" algn="l"/>
              </a:tabLst>
              <a:defRPr sz="1400">
                <a:latin typeface="+mn-lt"/>
                <a:ea typeface="+mn-ea"/>
                <a:cs typeface="+mn-cs"/>
                <a:sym typeface="Arial"/>
              </a:defRPr>
            </a:pPr>
            <a:endParaRPr b="1"/>
          </a:p>
          <a:p>
            <a:pPr algn="ctr">
              <a:spcBef>
                <a:spcPts val="300"/>
              </a:spcBef>
              <a:tabLst>
                <a:tab pos="406400" algn="l"/>
                <a:tab pos="863600" algn="l"/>
                <a:tab pos="1257300" algn="l"/>
                <a:tab pos="1663700" algn="l"/>
              </a:tabLst>
              <a:defRPr sz="1700" b="1">
                <a:solidFill>
                  <a:srgbClr val="FBC901"/>
                </a:solidFill>
                <a:latin typeface="+mn-lt"/>
                <a:ea typeface="+mn-ea"/>
                <a:cs typeface="+mn-cs"/>
                <a:sym typeface="Arial"/>
              </a:defRPr>
            </a:pPr>
            <a:r>
              <a:t>But the water in the PWR's Primary Loop is ALSO its NEUTRON MODERATOR</a:t>
            </a:r>
          </a:p>
          <a:p>
            <a:pPr>
              <a:spcBef>
                <a:spcPts val="300"/>
              </a:spcBef>
              <a:tabLst>
                <a:tab pos="406400" algn="l"/>
                <a:tab pos="863600" algn="l"/>
                <a:tab pos="1257300" algn="l"/>
                <a:tab pos="1663700" algn="l"/>
              </a:tabLst>
              <a:defRPr sz="14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Under pressurization, THAT liquid water cannot significantly expand or vaporize</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So the degree of neutron moderation (which accelerates </a:t>
            </a:r>
            <a:r>
              <a:rPr baseline="29882"/>
              <a:t>235</a:t>
            </a:r>
            <a:r>
              <a:t>U fission)</a:t>
            </a:r>
          </a:p>
          <a:p>
            <a:pPr>
              <a:spcBef>
                <a:spcPts val="300"/>
              </a:spcBef>
              <a:tabLst>
                <a:tab pos="406400" algn="l"/>
                <a:tab pos="863600" algn="l"/>
                <a:tab pos="1257300" algn="l"/>
                <a:tab pos="1663700" algn="l"/>
              </a:tabLst>
              <a:defRPr sz="300">
                <a:latin typeface="+mn-lt"/>
                <a:ea typeface="+mn-ea"/>
                <a:cs typeface="+mn-cs"/>
                <a:sym typeface="Arial"/>
              </a:defRPr>
            </a:pPr>
            <a:endParaRPr/>
          </a:p>
          <a:p>
            <a:pPr>
              <a:spcBef>
                <a:spcPts val="300"/>
              </a:spcBef>
              <a:tabLst>
                <a:tab pos="406400" algn="l"/>
                <a:tab pos="863600" algn="l"/>
                <a:tab pos="1257300" algn="l"/>
                <a:tab pos="1663700" algn="l"/>
              </a:tabLst>
              <a:defRPr sz="1700">
                <a:latin typeface="+mn-lt"/>
                <a:ea typeface="+mn-ea"/>
                <a:cs typeface="+mn-cs"/>
                <a:sym typeface="Arial"/>
              </a:defRPr>
            </a:pPr>
            <a:r>
              <a:t>			will </a:t>
            </a:r>
            <a:r>
              <a:rPr b="1"/>
              <a:t>not</a:t>
            </a:r>
            <a:r>
              <a:t> automatically decrease as the reactor core heats up</a:t>
            </a:r>
          </a:p>
          <a:p>
            <a:pPr>
              <a:spcBef>
                <a:spcPts val="300"/>
              </a:spcBef>
              <a:tabLst>
                <a:tab pos="406400" algn="l"/>
                <a:tab pos="863600" algn="l"/>
                <a:tab pos="1257300" algn="l"/>
                <a:tab pos="1663700" algn="l"/>
              </a:tabLst>
              <a:defRPr sz="1700">
                <a:latin typeface="+mn-lt"/>
                <a:ea typeface="+mn-ea"/>
                <a:cs typeface="+mn-cs"/>
                <a:sym typeface="Arial"/>
              </a:defRPr>
            </a:pPr>
            <a:endParaRPr/>
          </a:p>
          <a:p>
            <a:pPr algn="ctr">
              <a:spcBef>
                <a:spcPts val="300"/>
              </a:spcBef>
              <a:tabLst>
                <a:tab pos="406400" algn="l"/>
                <a:tab pos="863600" algn="l"/>
                <a:tab pos="1257300" algn="l"/>
                <a:tab pos="1663700" algn="l"/>
              </a:tabLst>
              <a:defRPr sz="1700">
                <a:solidFill>
                  <a:srgbClr val="FBC901"/>
                </a:solidFill>
                <a:latin typeface="+mn-lt"/>
                <a:ea typeface="+mn-ea"/>
                <a:cs typeface="+mn-cs"/>
                <a:sym typeface="Arial"/>
              </a:defRPr>
            </a:pPr>
            <a:r>
              <a:t>So Pressurized Water Reactors (PWRs) lack the intrinsic negative feedback mechanism</a:t>
            </a:r>
          </a:p>
          <a:p>
            <a:pPr algn="ctr">
              <a:spcBef>
                <a:spcPts val="300"/>
              </a:spcBef>
              <a:tabLst>
                <a:tab pos="406400" algn="l"/>
                <a:tab pos="863600" algn="l"/>
                <a:tab pos="1257300" algn="l"/>
                <a:tab pos="1663700" algn="l"/>
              </a:tabLst>
              <a:defRPr sz="500">
                <a:solidFill>
                  <a:srgbClr val="FBC901"/>
                </a:solidFill>
                <a:latin typeface="+mn-lt"/>
                <a:ea typeface="+mn-ea"/>
                <a:cs typeface="+mn-cs"/>
                <a:sym typeface="Arial"/>
              </a:defRPr>
            </a:pPr>
            <a:r>
              <a:t> </a:t>
            </a:r>
          </a:p>
          <a:p>
            <a:pPr algn="ctr">
              <a:spcBef>
                <a:spcPts val="300"/>
              </a:spcBef>
              <a:tabLst>
                <a:tab pos="406400" algn="l"/>
                <a:tab pos="863600" algn="l"/>
                <a:tab pos="1257300" algn="l"/>
                <a:tab pos="1663700" algn="l"/>
              </a:tabLst>
              <a:defRPr sz="1700">
                <a:solidFill>
                  <a:srgbClr val="FBC901"/>
                </a:solidFill>
                <a:latin typeface="+mn-lt"/>
                <a:ea typeface="+mn-ea"/>
                <a:cs typeface="+mn-cs"/>
                <a:sym typeface="Arial"/>
              </a:defRPr>
            </a:pPr>
            <a:r>
              <a:t>that enhances the stability of competing Boiling Water Reactors (BWRs)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Rectangle 5"/>
          <p:cNvSpPr txBox="1"/>
          <p:nvPr/>
        </p:nvSpPr>
        <p:spPr>
          <a:xfrm>
            <a:off x="228600" y="5441220"/>
            <a:ext cx="29718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www.nrc.gov/reading-rm/basic-ref/students/animated-pwr.html</a:t>
            </a:r>
          </a:p>
        </p:txBody>
      </p:sp>
      <p:sp>
        <p:nvSpPr>
          <p:cNvPr id="909" name="Rectangle 2"/>
          <p:cNvSpPr txBox="1">
            <a:spLocks noGrp="1"/>
          </p:cNvSpPr>
          <p:nvPr>
            <p:ph type="title"/>
          </p:nvPr>
        </p:nvSpPr>
        <p:spPr>
          <a:xfrm>
            <a:off x="36987" y="74158"/>
            <a:ext cx="8917626" cy="457201"/>
          </a:xfrm>
          <a:prstGeom prst="rect">
            <a:avLst/>
          </a:prstGeom>
        </p:spPr>
        <p:txBody>
          <a:bodyPr/>
          <a:lstStyle>
            <a:lvl1pPr>
              <a:defRPr sz="1900"/>
            </a:lvl1pPr>
          </a:lstStyle>
          <a:p>
            <a:r>
              <a:t>Comparisons focusing on water's temperature, flow, liquid vs. steam state:</a:t>
            </a:r>
          </a:p>
        </p:txBody>
      </p:sp>
      <p:sp>
        <p:nvSpPr>
          <p:cNvPr id="910" name="Rectangle 3"/>
          <p:cNvSpPr txBox="1">
            <a:spLocks noGrp="1"/>
          </p:cNvSpPr>
          <p:nvPr>
            <p:ph type="body" sz="quarter" idx="1"/>
          </p:nvPr>
        </p:nvSpPr>
        <p:spPr>
          <a:xfrm>
            <a:off x="164253" y="743322"/>
            <a:ext cx="3100494" cy="442055"/>
          </a:xfrm>
          <a:prstGeom prst="rect">
            <a:avLst/>
          </a:prstGeom>
        </p:spPr>
        <p:txBody>
          <a:bodyPr/>
          <a:lstStyle/>
          <a:p>
            <a:pPr>
              <a:defRPr sz="1800" b="1">
                <a:solidFill>
                  <a:srgbClr val="FFCC00"/>
                </a:solidFill>
                <a:latin typeface="+mn-lt"/>
                <a:ea typeface="+mn-ea"/>
                <a:cs typeface="+mn-cs"/>
                <a:sym typeface="Arial"/>
              </a:defRPr>
            </a:pPr>
            <a:r>
              <a:t>B</a:t>
            </a:r>
            <a:r>
              <a:rPr b="0">
                <a:solidFill>
                  <a:srgbClr val="FFFFFF"/>
                </a:solidFill>
              </a:rPr>
              <a:t>oiling </a:t>
            </a:r>
            <a:r>
              <a:t>W</a:t>
            </a:r>
            <a:r>
              <a:rPr b="0">
                <a:solidFill>
                  <a:srgbClr val="FFFFFF"/>
                </a:solidFill>
              </a:rPr>
              <a:t>ater </a:t>
            </a:r>
            <a:r>
              <a:t>R</a:t>
            </a:r>
            <a:r>
              <a:rPr b="0">
                <a:solidFill>
                  <a:srgbClr val="FFFFFF"/>
                </a:solidFill>
              </a:rPr>
              <a:t>eactor:</a:t>
            </a:r>
          </a:p>
        </p:txBody>
      </p:sp>
      <p:sp>
        <p:nvSpPr>
          <p:cNvPr id="911" name="Rectangle 5"/>
          <p:cNvSpPr txBox="1"/>
          <p:nvPr/>
        </p:nvSpPr>
        <p:spPr>
          <a:xfrm>
            <a:off x="228600" y="2393220"/>
            <a:ext cx="29718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www.nrc.gov/reading-rm/basic-ref/students/animated-bwr.html</a:t>
            </a:r>
          </a:p>
        </p:txBody>
      </p:sp>
      <p:pic>
        <p:nvPicPr>
          <p:cNvPr id="912" name="NRC-student-bwr.gif" descr="NRC-student-bwr.gif"/>
          <p:cNvPicPr>
            <a:picLocks/>
          </p:cNvPicPr>
          <p:nvPr/>
        </p:nvPicPr>
        <p:blipFill>
          <a:blip r:embed="rId2"/>
          <a:stretch>
            <a:fillRect/>
          </a:stretch>
        </p:blipFill>
        <p:spPr>
          <a:xfrm>
            <a:off x="3520270" y="743322"/>
            <a:ext cx="5456260" cy="2854715"/>
          </a:xfrm>
          <a:prstGeom prst="rect">
            <a:avLst/>
          </a:prstGeom>
          <a:ln w="12700">
            <a:miter lim="400000"/>
          </a:ln>
        </p:spPr>
      </p:pic>
      <p:sp>
        <p:nvSpPr>
          <p:cNvPr id="913" name="Rectangle 3"/>
          <p:cNvSpPr txBox="1"/>
          <p:nvPr/>
        </p:nvSpPr>
        <p:spPr>
          <a:xfrm>
            <a:off x="164253" y="3830713"/>
            <a:ext cx="3100494" cy="615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P</a:t>
            </a:r>
            <a:r>
              <a:rPr b="0">
                <a:solidFill>
                  <a:srgbClr val="FFFFFF"/>
                </a:solidFill>
              </a:rPr>
              <a:t>ressurized </a:t>
            </a:r>
            <a:r>
              <a:t>W</a:t>
            </a:r>
            <a:r>
              <a:rPr b="0">
                <a:solidFill>
                  <a:srgbClr val="FFFFFF"/>
                </a:solidFill>
              </a:rPr>
              <a:t>ater </a:t>
            </a:r>
            <a:r>
              <a:t>R</a:t>
            </a:r>
            <a:r>
              <a:rPr b="0">
                <a:solidFill>
                  <a:srgbClr val="FFFFFF"/>
                </a:solidFill>
              </a:rPr>
              <a:t>eactor:</a:t>
            </a:r>
          </a:p>
        </p:txBody>
      </p:sp>
      <p:pic>
        <p:nvPicPr>
          <p:cNvPr id="914" name="NRC-student-pwr.gif" descr="NRC-student-pwr.gif"/>
          <p:cNvPicPr>
            <a:picLocks/>
          </p:cNvPicPr>
          <p:nvPr/>
        </p:nvPicPr>
        <p:blipFill>
          <a:blip r:embed="rId3"/>
          <a:stretch>
            <a:fillRect/>
          </a:stretch>
        </p:blipFill>
        <p:spPr>
          <a:xfrm>
            <a:off x="3520270" y="3810001"/>
            <a:ext cx="5456260" cy="2819795"/>
          </a:xfrm>
          <a:prstGeom prst="rect">
            <a:avLst/>
          </a:prstGeom>
          <a:ln w="12700">
            <a:miter lim="400000"/>
          </a:ln>
        </p:spPr>
      </p:pic>
      <p:sp>
        <p:nvSpPr>
          <p:cNvPr id="915" name="Rectangle 5"/>
          <p:cNvSpPr txBox="1"/>
          <p:nvPr/>
        </p:nvSpPr>
        <p:spPr>
          <a:xfrm>
            <a:off x="164253" y="6433542"/>
            <a:ext cx="310049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a:solidFill>
                  <a:srgbClr val="C0C0C0"/>
                </a:solidFill>
                <a:effectLst>
                  <a:outerShdw blurRad="38100" dist="38100" dir="2700000" rotWithShape="0">
                    <a:srgbClr val="000000"/>
                  </a:outerShdw>
                </a:effectLst>
                <a:latin typeface="+mn-lt"/>
                <a:ea typeface="+mn-ea"/>
                <a:cs typeface="+mn-cs"/>
                <a:sym typeface="Arial"/>
              </a:defRPr>
            </a:lvl1pPr>
          </a:lstStyle>
          <a:p>
            <a:r>
              <a:t>(These animations play within Powerpoint &amp; Keynote)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Rectangle 5"/>
          <p:cNvSpPr txBox="1"/>
          <p:nvPr/>
        </p:nvSpPr>
        <p:spPr>
          <a:xfrm>
            <a:off x="3747961" y="3309365"/>
            <a:ext cx="2572433"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www.nrc.gov/reactors/bwrs.html</a:t>
            </a:r>
          </a:p>
        </p:txBody>
      </p:sp>
      <p:sp>
        <p:nvSpPr>
          <p:cNvPr id="918" name="Rectangle 2"/>
          <p:cNvSpPr txBox="1">
            <a:spLocks noGrp="1"/>
          </p:cNvSpPr>
          <p:nvPr>
            <p:ph type="title"/>
          </p:nvPr>
        </p:nvSpPr>
        <p:spPr>
          <a:xfrm>
            <a:off x="304800" y="110880"/>
            <a:ext cx="8534400" cy="386941"/>
          </a:xfrm>
          <a:prstGeom prst="rect">
            <a:avLst/>
          </a:prstGeom>
        </p:spPr>
        <p:txBody>
          <a:bodyPr/>
          <a:lstStyle>
            <a:lvl1pPr defTabSz="850391">
              <a:defRPr sz="1860">
                <a:effectLst>
                  <a:outerShdw blurRad="35433" dist="35433" dir="2700000" rotWithShape="0">
                    <a:srgbClr val="000000"/>
                  </a:outerShdw>
                </a:effectLst>
              </a:defRPr>
            </a:lvl1pPr>
          </a:lstStyle>
          <a:p>
            <a:r>
              <a:t>Comparisons focusing on details - but weak on big picture (such as containment)</a:t>
            </a:r>
          </a:p>
        </p:txBody>
      </p:sp>
      <p:sp>
        <p:nvSpPr>
          <p:cNvPr id="919" name="Rectangle 3"/>
          <p:cNvSpPr txBox="1">
            <a:spLocks noGrp="1"/>
          </p:cNvSpPr>
          <p:nvPr>
            <p:ph type="body" sz="quarter" idx="1"/>
          </p:nvPr>
        </p:nvSpPr>
        <p:spPr>
          <a:xfrm>
            <a:off x="228600" y="540849"/>
            <a:ext cx="8534400" cy="506387"/>
          </a:xfrm>
          <a:prstGeom prst="rect">
            <a:avLst/>
          </a:prstGeom>
        </p:spPr>
        <p:txBody>
          <a:bodyPr/>
          <a:lstStyle/>
          <a:p>
            <a:pPr>
              <a:defRPr sz="1800" b="1">
                <a:solidFill>
                  <a:srgbClr val="FFCC00"/>
                </a:solidFill>
                <a:latin typeface="+mn-lt"/>
                <a:ea typeface="+mn-ea"/>
                <a:cs typeface="+mn-cs"/>
                <a:sym typeface="Arial"/>
              </a:defRPr>
            </a:pPr>
            <a:r>
              <a:t>B</a:t>
            </a:r>
            <a:r>
              <a:rPr b="0">
                <a:solidFill>
                  <a:srgbClr val="FFFFFF"/>
                </a:solidFill>
              </a:rPr>
              <a:t>oiling </a:t>
            </a:r>
            <a:r>
              <a:t>W</a:t>
            </a:r>
            <a:r>
              <a:rPr b="0">
                <a:solidFill>
                  <a:srgbClr val="FFFFFF"/>
                </a:solidFill>
              </a:rPr>
              <a:t>ater </a:t>
            </a:r>
            <a:r>
              <a:t>R</a:t>
            </a:r>
            <a:r>
              <a:rPr b="0">
                <a:solidFill>
                  <a:srgbClr val="FFFFFF"/>
                </a:solidFill>
              </a:rPr>
              <a:t>eactor:		</a:t>
            </a:r>
          </a:p>
        </p:txBody>
      </p:sp>
      <p:sp>
        <p:nvSpPr>
          <p:cNvPr id="920" name="Rectangle 3"/>
          <p:cNvSpPr txBox="1"/>
          <p:nvPr/>
        </p:nvSpPr>
        <p:spPr>
          <a:xfrm>
            <a:off x="228600" y="3708400"/>
            <a:ext cx="8534400"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P</a:t>
            </a:r>
            <a:r>
              <a:rPr b="0">
                <a:solidFill>
                  <a:srgbClr val="FFFFFF"/>
                </a:solidFill>
              </a:rPr>
              <a:t>ressurized </a:t>
            </a:r>
            <a:r>
              <a:t>W</a:t>
            </a:r>
            <a:r>
              <a:rPr b="0">
                <a:solidFill>
                  <a:srgbClr val="FFFFFF"/>
                </a:solidFill>
              </a:rPr>
              <a:t>ater </a:t>
            </a:r>
            <a:r>
              <a:t>R</a:t>
            </a:r>
            <a:r>
              <a:rPr b="0">
                <a:solidFill>
                  <a:srgbClr val="FFFFFF"/>
                </a:solidFill>
              </a:rPr>
              <a:t>eactor:</a:t>
            </a:r>
          </a:p>
        </p:txBody>
      </p:sp>
      <p:pic>
        <p:nvPicPr>
          <p:cNvPr id="921" name="Picture 10" descr="Picture 10"/>
          <p:cNvPicPr>
            <a:picLocks noChangeAspect="1"/>
          </p:cNvPicPr>
          <p:nvPr/>
        </p:nvPicPr>
        <p:blipFill>
          <a:blip r:embed="rId2"/>
          <a:stretch>
            <a:fillRect/>
          </a:stretch>
        </p:blipFill>
        <p:spPr>
          <a:xfrm>
            <a:off x="6096000" y="952500"/>
            <a:ext cx="2825900" cy="2590800"/>
          </a:xfrm>
          <a:prstGeom prst="rect">
            <a:avLst/>
          </a:prstGeom>
          <a:ln w="12700">
            <a:miter lim="400000"/>
          </a:ln>
        </p:spPr>
      </p:pic>
      <p:pic>
        <p:nvPicPr>
          <p:cNvPr id="922" name="Picture 12" descr="Picture 12"/>
          <p:cNvPicPr>
            <a:picLocks noChangeAspect="1"/>
          </p:cNvPicPr>
          <p:nvPr/>
        </p:nvPicPr>
        <p:blipFill>
          <a:blip r:embed="rId3"/>
          <a:stretch>
            <a:fillRect/>
          </a:stretch>
        </p:blipFill>
        <p:spPr>
          <a:xfrm>
            <a:off x="304800" y="952500"/>
            <a:ext cx="3304710" cy="2590800"/>
          </a:xfrm>
          <a:prstGeom prst="rect">
            <a:avLst/>
          </a:prstGeom>
          <a:ln w="12700">
            <a:miter lim="400000"/>
          </a:ln>
        </p:spPr>
      </p:pic>
      <p:sp>
        <p:nvSpPr>
          <p:cNvPr id="923" name="Rectangle 5"/>
          <p:cNvSpPr txBox="1"/>
          <p:nvPr/>
        </p:nvSpPr>
        <p:spPr>
          <a:xfrm>
            <a:off x="3644900" y="925054"/>
            <a:ext cx="1676400" cy="64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latin typeface="+mn-lt"/>
                <a:ea typeface="+mn-ea"/>
                <a:cs typeface="+mn-cs"/>
                <a:sym typeface="Arial"/>
              </a:defRPr>
            </a:lvl1pPr>
          </a:lstStyle>
          <a:p>
            <a:r>
              <a:t>www.world-nuclear.org/info/Nuclear-Fuel-Cycle/Power-Reactors/Nuclear-Power-Reactors/</a:t>
            </a:r>
          </a:p>
        </p:txBody>
      </p:sp>
      <p:pic>
        <p:nvPicPr>
          <p:cNvPr id="924" name="Picture 14" descr="Picture 14"/>
          <p:cNvPicPr>
            <a:picLocks noChangeAspect="1"/>
          </p:cNvPicPr>
          <p:nvPr/>
        </p:nvPicPr>
        <p:blipFill>
          <a:blip r:embed="rId4"/>
          <a:stretch>
            <a:fillRect/>
          </a:stretch>
        </p:blipFill>
        <p:spPr>
          <a:xfrm>
            <a:off x="6172200" y="4114800"/>
            <a:ext cx="2810050" cy="2590800"/>
          </a:xfrm>
          <a:prstGeom prst="rect">
            <a:avLst/>
          </a:prstGeom>
          <a:ln w="12700">
            <a:miter lim="400000"/>
          </a:ln>
        </p:spPr>
      </p:pic>
      <p:sp>
        <p:nvSpPr>
          <p:cNvPr id="925" name="Rectangle 5"/>
          <p:cNvSpPr txBox="1"/>
          <p:nvPr/>
        </p:nvSpPr>
        <p:spPr>
          <a:xfrm>
            <a:off x="3713281" y="6429540"/>
            <a:ext cx="2802723"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www.nrc.gov/reactors/pwrs.html</a:t>
            </a:r>
          </a:p>
        </p:txBody>
      </p:sp>
      <p:pic>
        <p:nvPicPr>
          <p:cNvPr id="926" name="Picture 16" descr="Picture 16"/>
          <p:cNvPicPr>
            <a:picLocks noChangeAspect="1"/>
          </p:cNvPicPr>
          <p:nvPr/>
        </p:nvPicPr>
        <p:blipFill>
          <a:blip r:embed="rId5"/>
          <a:stretch>
            <a:fillRect/>
          </a:stretch>
        </p:blipFill>
        <p:spPr>
          <a:xfrm>
            <a:off x="304800" y="4114800"/>
            <a:ext cx="3352800" cy="2628501"/>
          </a:xfrm>
          <a:prstGeom prst="rect">
            <a:avLst/>
          </a:prstGeom>
          <a:ln w="12700">
            <a:miter lim="400000"/>
          </a:ln>
        </p:spPr>
      </p:pic>
      <p:sp>
        <p:nvSpPr>
          <p:cNvPr id="927" name="Rectangle 5"/>
          <p:cNvSpPr txBox="1"/>
          <p:nvPr/>
        </p:nvSpPr>
        <p:spPr>
          <a:xfrm>
            <a:off x="3661638" y="4067340"/>
            <a:ext cx="1981200" cy="64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latin typeface="+mn-lt"/>
                <a:ea typeface="+mn-ea"/>
                <a:cs typeface="+mn-cs"/>
                <a:sym typeface="Arial"/>
              </a:defRPr>
            </a:lvl1pPr>
          </a:lstStyle>
          <a:p>
            <a:r>
              <a:rPr dirty="0" err="1"/>
              <a:t>www.world-nuclear.org</a:t>
            </a:r>
            <a:r>
              <a:rPr dirty="0"/>
              <a:t>/info/Nuclear-Fuel-Cycle/Power-Reactors/Nuclear-Power-Reactors/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Rectangle 5"/>
          <p:cNvSpPr txBox="1"/>
          <p:nvPr/>
        </p:nvSpPr>
        <p:spPr>
          <a:xfrm>
            <a:off x="304799" y="6336376"/>
            <a:ext cx="8534401"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Source: CRS Report to Congress – "Power Plants: Characteristics and Costs" (November 13, 2008) - Order Code RL34746</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https://fas.org/sgp/crs/misc/RL34746.pdf </a:t>
            </a:r>
          </a:p>
        </p:txBody>
      </p:sp>
      <p:sp>
        <p:nvSpPr>
          <p:cNvPr id="930" name="Rectangle 2"/>
          <p:cNvSpPr txBox="1">
            <a:spLocks noGrp="1"/>
          </p:cNvSpPr>
          <p:nvPr>
            <p:ph type="title"/>
          </p:nvPr>
        </p:nvSpPr>
        <p:spPr>
          <a:xfrm>
            <a:off x="91358" y="78299"/>
            <a:ext cx="8961284" cy="457201"/>
          </a:xfrm>
          <a:prstGeom prst="rect">
            <a:avLst/>
          </a:prstGeom>
        </p:spPr>
        <p:txBody>
          <a:bodyPr/>
          <a:lstStyle>
            <a:lvl1pPr>
              <a:defRPr sz="1900"/>
            </a:lvl1pPr>
          </a:lstStyle>
          <a:p>
            <a:r>
              <a:t>Finally, more accurate depictions of containment strategies &amp; structures:</a:t>
            </a:r>
          </a:p>
        </p:txBody>
      </p:sp>
      <p:sp>
        <p:nvSpPr>
          <p:cNvPr id="931" name="Rectangle 3"/>
          <p:cNvSpPr txBox="1">
            <a:spLocks noGrp="1"/>
          </p:cNvSpPr>
          <p:nvPr>
            <p:ph type="body" sz="quarter" idx="1"/>
          </p:nvPr>
        </p:nvSpPr>
        <p:spPr>
          <a:xfrm>
            <a:off x="193735" y="777140"/>
            <a:ext cx="4092347" cy="2676637"/>
          </a:xfrm>
          <a:prstGeom prst="rect">
            <a:avLst/>
          </a:prstGeom>
        </p:spPr>
        <p:txBody>
          <a:bodyPr/>
          <a:lstStyle/>
          <a:p>
            <a:pPr algn="ctr">
              <a:defRPr sz="1800" b="1">
                <a:solidFill>
                  <a:srgbClr val="FFCC00"/>
                </a:solidFill>
                <a:latin typeface="+mn-lt"/>
                <a:ea typeface="+mn-ea"/>
                <a:cs typeface="+mn-cs"/>
                <a:sym typeface="Arial"/>
              </a:defRPr>
            </a:pPr>
            <a:r>
              <a:t>B</a:t>
            </a:r>
            <a:r>
              <a:rPr b="0">
                <a:solidFill>
                  <a:srgbClr val="FFFFFF"/>
                </a:solidFill>
              </a:rPr>
              <a:t>oiling </a:t>
            </a:r>
            <a:r>
              <a:t>W</a:t>
            </a:r>
            <a:r>
              <a:rPr b="0">
                <a:solidFill>
                  <a:srgbClr val="FFFFFF"/>
                </a:solidFill>
              </a:rPr>
              <a:t>ater </a:t>
            </a:r>
            <a:r>
              <a:t>R</a:t>
            </a:r>
            <a:r>
              <a:rPr b="0">
                <a:solidFill>
                  <a:srgbClr val="FFFFFF"/>
                </a:solidFill>
              </a:rPr>
              <a:t>eactor:</a:t>
            </a:r>
          </a:p>
          <a:p>
            <a:pPr algn="ctr">
              <a:defRPr sz="1000">
                <a:latin typeface="+mn-lt"/>
                <a:ea typeface="+mn-ea"/>
                <a:cs typeface="+mn-cs"/>
                <a:sym typeface="Arial"/>
              </a:defRPr>
            </a:pPr>
            <a:endParaRPr b="0">
              <a:solidFill>
                <a:srgbClr val="FFFFFF"/>
              </a:solidFill>
            </a:endParaRPr>
          </a:p>
          <a:p>
            <a:pPr algn="ctr">
              <a:defRPr sz="1800">
                <a:solidFill>
                  <a:srgbClr val="FFCC00"/>
                </a:solidFill>
                <a:latin typeface="+mn-lt"/>
                <a:ea typeface="+mn-ea"/>
                <a:cs typeface="+mn-cs"/>
                <a:sym typeface="Arial"/>
              </a:defRPr>
            </a:pPr>
            <a:r>
              <a:t>Strong </a:t>
            </a:r>
            <a:r>
              <a:rPr b="1"/>
              <a:t>reactor vessel</a:t>
            </a:r>
            <a:r>
              <a:t> containment</a:t>
            </a:r>
          </a:p>
          <a:p>
            <a:pPr algn="ctr">
              <a:defRPr sz="1000">
                <a:latin typeface="+mn-lt"/>
                <a:ea typeface="+mn-ea"/>
                <a:cs typeface="+mn-cs"/>
                <a:sym typeface="Arial"/>
              </a:defRPr>
            </a:pPr>
            <a:endParaRPr/>
          </a:p>
          <a:p>
            <a:pPr algn="ctr">
              <a:defRPr sz="1800">
                <a:latin typeface="+mn-lt"/>
                <a:ea typeface="+mn-ea"/>
                <a:cs typeface="+mn-cs"/>
                <a:sym typeface="Arial"/>
              </a:defRPr>
            </a:pPr>
            <a:r>
              <a:t>Weak </a:t>
            </a:r>
            <a:r>
              <a:rPr b="1"/>
              <a:t>reactor building</a:t>
            </a:r>
            <a:r>
              <a:t> containment</a:t>
            </a:r>
          </a:p>
          <a:p>
            <a:pPr algn="ctr">
              <a:defRPr sz="1700">
                <a:latin typeface="+mn-lt"/>
                <a:ea typeface="+mn-ea"/>
                <a:cs typeface="+mn-cs"/>
                <a:sym typeface="Arial"/>
              </a:defRPr>
            </a:pPr>
            <a:r>
              <a:t>(often conventional flat walls &amp; roofs)</a:t>
            </a:r>
          </a:p>
          <a:p>
            <a:pPr algn="ctr">
              <a:defRPr sz="1200">
                <a:latin typeface="+mn-lt"/>
                <a:ea typeface="+mn-ea"/>
                <a:cs typeface="+mn-cs"/>
                <a:sym typeface="Arial"/>
              </a:defRPr>
            </a:pPr>
            <a:endParaRPr/>
          </a:p>
          <a:p>
            <a:pPr algn="ctr">
              <a:defRPr sz="1800">
                <a:latin typeface="+mn-lt"/>
                <a:ea typeface="+mn-ea"/>
                <a:cs typeface="+mn-cs"/>
                <a:sym typeface="Arial"/>
              </a:defRPr>
            </a:pPr>
            <a:r>
              <a:t>No turbine building containment </a:t>
            </a:r>
          </a:p>
        </p:txBody>
      </p:sp>
      <p:sp>
        <p:nvSpPr>
          <p:cNvPr id="932" name="Rectangle 3"/>
          <p:cNvSpPr txBox="1"/>
          <p:nvPr/>
        </p:nvSpPr>
        <p:spPr>
          <a:xfrm>
            <a:off x="64904" y="3412196"/>
            <a:ext cx="4350008" cy="2542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P</a:t>
            </a:r>
            <a:r>
              <a:rPr b="0">
                <a:solidFill>
                  <a:srgbClr val="FFFFFF"/>
                </a:solidFill>
              </a:rPr>
              <a:t>ressurized </a:t>
            </a:r>
            <a:r>
              <a:t>W</a:t>
            </a:r>
            <a:r>
              <a:rPr b="0">
                <a:solidFill>
                  <a:srgbClr val="FFFFFF"/>
                </a:solidFill>
              </a:rPr>
              <a:t>ater </a:t>
            </a:r>
            <a:r>
              <a:t>R</a:t>
            </a:r>
            <a:r>
              <a:rPr b="0">
                <a:solidFill>
                  <a:srgbClr val="FFFFFF"/>
                </a:solidFill>
              </a:rPr>
              <a:t>eactor:</a:t>
            </a:r>
          </a:p>
          <a:p>
            <a:pPr algn="ctr">
              <a:spcBef>
                <a:spcPts val="400"/>
              </a:spcBef>
              <a:defRPr sz="1000">
                <a:solidFill>
                  <a:srgbClr val="FFCC00"/>
                </a:solidFill>
                <a:effectLst>
                  <a:outerShdw blurRad="38100" dist="38100" dir="2700000" rotWithShape="0">
                    <a:srgbClr val="000000"/>
                  </a:outerShdw>
                </a:effectLst>
                <a:latin typeface="+mn-lt"/>
                <a:ea typeface="+mn-ea"/>
                <a:cs typeface="+mn-cs"/>
                <a:sym typeface="Arial"/>
              </a:defRPr>
            </a:pPr>
            <a:endParaRPr b="0">
              <a:solidFill>
                <a:srgbClr val="FFFFFF"/>
              </a:solidFill>
            </a:endParaRPr>
          </a:p>
          <a:p>
            <a:pPr algn="ctr">
              <a:spcBef>
                <a:spcPts val="400"/>
              </a:spcBef>
              <a:defRPr b="0">
                <a:solidFill>
                  <a:srgbClr val="FFCC00"/>
                </a:solidFill>
                <a:effectLst>
                  <a:outerShdw blurRad="38100" dist="38100" dir="2700000" rotWithShape="0">
                    <a:srgbClr val="000000"/>
                  </a:outerShdw>
                </a:effectLst>
                <a:latin typeface="+mn-lt"/>
                <a:ea typeface="+mn-ea"/>
                <a:cs typeface="+mn-cs"/>
                <a:sym typeface="Arial"/>
              </a:defRPr>
            </a:pPr>
            <a:r>
              <a:rPr>
                <a:solidFill>
                  <a:srgbClr val="FFFFFF"/>
                </a:solidFill>
              </a:rPr>
              <a:t>Weak</a:t>
            </a:r>
            <a:r>
              <a:t> </a:t>
            </a:r>
            <a:r>
              <a:rPr b="1">
                <a:solidFill>
                  <a:srgbClr val="FFFFFF"/>
                </a:solidFill>
              </a:rPr>
              <a:t>reactor vessel</a:t>
            </a:r>
            <a:r>
              <a:rPr>
                <a:solidFill>
                  <a:srgbClr val="FFFFFF"/>
                </a:solidFill>
              </a:rPr>
              <a:t> containment</a:t>
            </a:r>
          </a:p>
          <a:p>
            <a:pPr algn="ct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spcBef>
                <a:spcPts val="400"/>
              </a:spcBef>
              <a:defRPr b="0">
                <a:solidFill>
                  <a:srgbClr val="FFCC00"/>
                </a:solidFill>
                <a:effectLst>
                  <a:outerShdw blurRad="38100" dist="38100" dir="2700000" rotWithShape="0">
                    <a:srgbClr val="000000"/>
                  </a:outerShdw>
                </a:effectLst>
                <a:latin typeface="+mn-lt"/>
                <a:ea typeface="+mn-ea"/>
                <a:cs typeface="+mn-cs"/>
                <a:sym typeface="Arial"/>
              </a:defRPr>
            </a:pPr>
            <a:r>
              <a:t>Strong </a:t>
            </a:r>
            <a:r>
              <a:rPr b="1"/>
              <a:t>reactor building</a:t>
            </a:r>
            <a:r>
              <a:t> containment of </a:t>
            </a:r>
            <a:endParaRPr>
              <a:solidFill>
                <a:srgbClr val="FFFFFF"/>
              </a:solidFill>
            </a:endParaRPr>
          </a:p>
          <a:p>
            <a:pPr algn="ctr">
              <a:spcBef>
                <a:spcPts val="400"/>
              </a:spcBef>
              <a:defRPr b="0">
                <a:solidFill>
                  <a:srgbClr val="FFCC00"/>
                </a:solidFill>
                <a:effectLst>
                  <a:outerShdw blurRad="38100" dist="38100" dir="2700000" rotWithShape="0">
                    <a:srgbClr val="000000"/>
                  </a:outerShdw>
                </a:effectLst>
                <a:latin typeface="+mn-lt"/>
                <a:ea typeface="+mn-ea"/>
                <a:cs typeface="+mn-cs"/>
                <a:sym typeface="Arial"/>
              </a:defRPr>
            </a:pPr>
            <a:r>
              <a:t>reactor vessel &amp; steam generator</a:t>
            </a:r>
            <a:endParaRPr>
              <a:solidFill>
                <a:srgbClr val="FFFFFF"/>
              </a:solidFill>
            </a:endParaRPr>
          </a:p>
          <a:p>
            <a: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sz="1700"/>
              <a:t>(steel-reinforced concrete domes)</a:t>
            </a:r>
            <a:r>
              <a:t> </a:t>
            </a:r>
          </a:p>
          <a:p>
            <a:pPr algn="ct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No turbine building containment </a:t>
            </a:r>
          </a:p>
        </p:txBody>
      </p:sp>
      <p:pic>
        <p:nvPicPr>
          <p:cNvPr id="933" name="Picture 18" descr="Picture 18"/>
          <p:cNvPicPr>
            <a:picLocks noChangeAspect="1"/>
          </p:cNvPicPr>
          <p:nvPr/>
        </p:nvPicPr>
        <p:blipFill>
          <a:blip r:embed="rId2"/>
          <a:stretch>
            <a:fillRect/>
          </a:stretch>
        </p:blipFill>
        <p:spPr>
          <a:xfrm>
            <a:off x="4419600" y="631949"/>
            <a:ext cx="4350007" cy="2608978"/>
          </a:xfrm>
          <a:prstGeom prst="rect">
            <a:avLst/>
          </a:prstGeom>
          <a:ln w="12700">
            <a:miter lim="400000"/>
          </a:ln>
        </p:spPr>
      </p:pic>
      <p:pic>
        <p:nvPicPr>
          <p:cNvPr id="934" name="Picture 19" descr="Picture 19"/>
          <p:cNvPicPr>
            <a:picLocks noChangeAspect="1"/>
          </p:cNvPicPr>
          <p:nvPr/>
        </p:nvPicPr>
        <p:blipFill>
          <a:blip r:embed="rId3"/>
          <a:stretch>
            <a:fillRect/>
          </a:stretch>
        </p:blipFill>
        <p:spPr>
          <a:xfrm>
            <a:off x="4419600" y="3453931"/>
            <a:ext cx="4350007" cy="2743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Rectangle 5"/>
          <p:cNvSpPr txBox="1"/>
          <p:nvPr/>
        </p:nvSpPr>
        <p:spPr>
          <a:xfrm>
            <a:off x="304800" y="57555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http://www.world-nuclear.org/info/Nuclear-Fuel-Cycle/Power-Reactors/Appendices/RBMK-Reactors/</a:t>
            </a:r>
          </a:p>
        </p:txBody>
      </p:sp>
      <p:sp>
        <p:nvSpPr>
          <p:cNvPr id="937" name="Rectangle 2"/>
          <p:cNvSpPr txBox="1">
            <a:spLocks noGrp="1"/>
          </p:cNvSpPr>
          <p:nvPr>
            <p:ph type="title"/>
          </p:nvPr>
        </p:nvSpPr>
        <p:spPr>
          <a:xfrm>
            <a:off x="304800" y="228600"/>
            <a:ext cx="8534400" cy="457200"/>
          </a:xfrm>
          <a:prstGeom prst="rect">
            <a:avLst/>
          </a:prstGeom>
        </p:spPr>
        <p:txBody>
          <a:bodyPr/>
          <a:lstStyle>
            <a:lvl1pPr>
              <a:defRPr sz="2000"/>
            </a:lvl1pPr>
          </a:lstStyle>
          <a:p>
            <a:r>
              <a:t>But we also need to consider one other (non-Western) type of reactor:</a:t>
            </a:r>
          </a:p>
        </p:txBody>
      </p:sp>
      <p:sp>
        <p:nvSpPr>
          <p:cNvPr id="938" name="Rectangle 3"/>
          <p:cNvSpPr txBox="1">
            <a:spLocks noGrp="1"/>
          </p:cNvSpPr>
          <p:nvPr>
            <p:ph type="body" sz="quarter" idx="1"/>
          </p:nvPr>
        </p:nvSpPr>
        <p:spPr>
          <a:xfrm>
            <a:off x="196850" y="990600"/>
            <a:ext cx="8853639" cy="617996"/>
          </a:xfrm>
          <a:prstGeom prst="rect">
            <a:avLst/>
          </a:prstGeom>
        </p:spPr>
        <p:txBody>
          <a:bodyPr/>
          <a:lstStyle/>
          <a:p>
            <a:pPr>
              <a:defRPr sz="1800" b="1">
                <a:solidFill>
                  <a:srgbClr val="FFCC00"/>
                </a:solidFill>
                <a:latin typeface="+mn-lt"/>
                <a:ea typeface="+mn-ea"/>
                <a:cs typeface="+mn-cs"/>
                <a:sym typeface="Arial"/>
              </a:defRPr>
            </a:pPr>
            <a:r>
              <a:rPr b="0">
                <a:solidFill>
                  <a:srgbClr val="FFFFFF"/>
                </a:solidFill>
              </a:rPr>
              <a:t>The </a:t>
            </a:r>
            <a:r>
              <a:t>RBMK </a:t>
            </a:r>
            <a:r>
              <a:rPr b="0">
                <a:solidFill>
                  <a:srgbClr val="FFFFFF"/>
                </a:solidFill>
              </a:rPr>
              <a:t>(Reaktor Bolshoy Moshchnosti Kanalnyy) reactor – as used at Chernobyl		</a:t>
            </a:r>
          </a:p>
        </p:txBody>
      </p:sp>
      <p:pic>
        <p:nvPicPr>
          <p:cNvPr id="939" name="Picture 7" descr="Picture 7"/>
          <p:cNvPicPr>
            <a:picLocks noChangeAspect="1"/>
          </p:cNvPicPr>
          <p:nvPr/>
        </p:nvPicPr>
        <p:blipFill>
          <a:blip r:embed="rId2"/>
          <a:stretch>
            <a:fillRect/>
          </a:stretch>
        </p:blipFill>
        <p:spPr>
          <a:xfrm>
            <a:off x="1308100" y="1741216"/>
            <a:ext cx="6311900" cy="38817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2"/>
          <p:cNvSpPr txBox="1">
            <a:spLocks noGrp="1"/>
          </p:cNvSpPr>
          <p:nvPr>
            <p:ph type="title"/>
          </p:nvPr>
        </p:nvSpPr>
        <p:spPr>
          <a:xfrm>
            <a:off x="304800" y="2133808"/>
            <a:ext cx="8534400" cy="457201"/>
          </a:xfrm>
          <a:prstGeom prst="rect">
            <a:avLst/>
          </a:prstGeom>
        </p:spPr>
        <p:txBody>
          <a:bodyPr/>
          <a:lstStyle>
            <a:lvl1pPr>
              <a:defRPr sz="1900" b="1">
                <a:solidFill>
                  <a:srgbClr val="FBC901"/>
                </a:solidFill>
              </a:defRPr>
            </a:lvl1pPr>
          </a:lstStyle>
          <a:p>
            <a:r>
              <a:t>A Short(ish) Dive into Nuclear Physics: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Rectangle 2"/>
          <p:cNvSpPr txBox="1">
            <a:spLocks noGrp="1"/>
          </p:cNvSpPr>
          <p:nvPr>
            <p:ph type="title"/>
          </p:nvPr>
        </p:nvSpPr>
        <p:spPr>
          <a:xfrm>
            <a:off x="304800" y="88900"/>
            <a:ext cx="8534400" cy="457200"/>
          </a:xfrm>
          <a:prstGeom prst="rect">
            <a:avLst/>
          </a:prstGeom>
        </p:spPr>
        <p:txBody>
          <a:bodyPr/>
          <a:lstStyle>
            <a:lvl1pPr>
              <a:defRPr sz="2000"/>
            </a:lvl1pPr>
          </a:lstStyle>
          <a:p>
            <a:r>
              <a:t>RBMK Reactors</a:t>
            </a:r>
          </a:p>
        </p:txBody>
      </p:sp>
      <p:sp>
        <p:nvSpPr>
          <p:cNvPr id="942" name="Rectangle 3"/>
          <p:cNvSpPr txBox="1">
            <a:spLocks noGrp="1"/>
          </p:cNvSpPr>
          <p:nvPr>
            <p:ph type="body" idx="1"/>
          </p:nvPr>
        </p:nvSpPr>
        <p:spPr>
          <a:xfrm>
            <a:off x="228600" y="609600"/>
            <a:ext cx="8915400" cy="3581400"/>
          </a:xfrm>
          <a:prstGeom prst="rect">
            <a:avLst/>
          </a:prstGeom>
        </p:spPr>
        <p:txBody>
          <a:bodyPr/>
          <a:lstStyle/>
          <a:p>
            <a:pPr>
              <a:defRPr sz="1800">
                <a:latin typeface="+mn-lt"/>
                <a:ea typeface="+mn-ea"/>
                <a:cs typeface="+mn-cs"/>
                <a:sym typeface="Arial"/>
              </a:defRPr>
            </a:pPr>
            <a:r>
              <a:t>RBMKs use </a:t>
            </a:r>
            <a:r>
              <a:rPr b="1"/>
              <a:t>partially</a:t>
            </a:r>
            <a:r>
              <a:t> pressurized cooling water, that </a:t>
            </a:r>
            <a:r>
              <a:rPr b="1"/>
              <a:t>is</a:t>
            </a:r>
            <a:r>
              <a:t> allowed to boil</a:t>
            </a:r>
          </a:p>
          <a:p>
            <a:pPr>
              <a:defRPr sz="900">
                <a:latin typeface="+mn-lt"/>
                <a:ea typeface="+mn-ea"/>
                <a:cs typeface="+mn-cs"/>
                <a:sym typeface="Arial"/>
              </a:defRPr>
            </a:pPr>
            <a:endParaRPr/>
          </a:p>
          <a:p>
            <a:pPr>
              <a:defRPr sz="1800">
                <a:latin typeface="+mn-lt"/>
                <a:ea typeface="+mn-ea"/>
                <a:cs typeface="+mn-cs"/>
                <a:sym typeface="Arial"/>
              </a:defRPr>
            </a:pPr>
            <a:r>
              <a:t>	Putting them somewhere </a:t>
            </a:r>
            <a:r>
              <a:rPr b="1"/>
              <a:t>between</a:t>
            </a:r>
            <a:r>
              <a:t> the previous </a:t>
            </a:r>
            <a:r>
              <a:rPr b="1"/>
              <a:t>BWR</a:t>
            </a:r>
            <a:r>
              <a:t> and </a:t>
            </a:r>
            <a:r>
              <a:rPr b="1"/>
              <a:t>PWR</a:t>
            </a:r>
            <a:r>
              <a:t> designs</a:t>
            </a:r>
          </a:p>
          <a:p>
            <a:pPr>
              <a:defRPr sz="1100">
                <a:latin typeface="+mn-lt"/>
                <a:ea typeface="+mn-ea"/>
                <a:cs typeface="+mn-cs"/>
                <a:sym typeface="Arial"/>
              </a:defRPr>
            </a:pPr>
            <a:endParaRPr/>
          </a:p>
          <a:p>
            <a:pPr>
              <a:defRPr sz="1800">
                <a:solidFill>
                  <a:srgbClr val="FFCC00"/>
                </a:solidFill>
                <a:latin typeface="+mn-lt"/>
                <a:ea typeface="+mn-ea"/>
                <a:cs typeface="+mn-cs"/>
                <a:sym typeface="Arial"/>
              </a:defRPr>
            </a:pPr>
            <a:r>
              <a:t>But they use </a:t>
            </a:r>
            <a:r>
              <a:rPr b="1"/>
              <a:t>water ONLY for heat transfer </a:t>
            </a:r>
            <a:r>
              <a:t>and </a:t>
            </a:r>
            <a:r>
              <a:rPr b="1"/>
              <a:t>NOT for neutron moderation</a:t>
            </a:r>
          </a:p>
          <a:p>
            <a:pPr>
              <a:defRPr sz="1100">
                <a:latin typeface="+mn-lt"/>
                <a:ea typeface="+mn-ea"/>
                <a:cs typeface="+mn-cs"/>
                <a:sym typeface="Arial"/>
              </a:defRPr>
            </a:pPr>
            <a:endParaRPr b="1"/>
          </a:p>
          <a:p>
            <a:pPr>
              <a:defRPr sz="1800">
                <a:latin typeface="+mn-lt"/>
                <a:ea typeface="+mn-ea"/>
                <a:cs typeface="+mn-cs"/>
                <a:sym typeface="Arial"/>
              </a:defRPr>
            </a:pPr>
            <a:r>
              <a:t>Instead, fuel rods rest in oversized metal-lined holes in blocks of </a:t>
            </a:r>
            <a:r>
              <a:rPr b="1">
                <a:solidFill>
                  <a:srgbClr val="C0C0C0"/>
                </a:solidFill>
              </a:rPr>
              <a:t>Graphite</a:t>
            </a:r>
          </a:p>
          <a:p>
            <a:pPr>
              <a:defRPr sz="900">
                <a:latin typeface="+mn-lt"/>
                <a:ea typeface="+mn-ea"/>
                <a:cs typeface="+mn-cs"/>
                <a:sym typeface="Arial"/>
              </a:defRPr>
            </a:pPr>
            <a:endParaRPr b="1">
              <a:solidFill>
                <a:srgbClr val="C0C0C0"/>
              </a:solidFill>
            </a:endParaRPr>
          </a:p>
          <a:p>
            <a:pPr>
              <a:defRPr sz="1800">
                <a:latin typeface="+mn-lt"/>
                <a:ea typeface="+mn-ea"/>
                <a:cs typeface="+mn-cs"/>
                <a:sym typeface="Arial"/>
              </a:defRPr>
            </a:pPr>
            <a:r>
              <a:t>	With thin layers of cooling water flowing between rods and liners</a:t>
            </a:r>
          </a:p>
          <a:p>
            <a:pPr>
              <a:defRPr sz="900">
                <a:latin typeface="+mn-lt"/>
                <a:ea typeface="+mn-ea"/>
                <a:cs typeface="+mn-cs"/>
                <a:sym typeface="Arial"/>
              </a:defRPr>
            </a:pPr>
            <a:endParaRPr/>
          </a:p>
          <a:p>
            <a:pPr>
              <a:defRPr sz="1800">
                <a:latin typeface="+mn-lt"/>
                <a:ea typeface="+mn-ea"/>
                <a:cs typeface="+mn-cs"/>
                <a:sym typeface="Arial"/>
              </a:defRPr>
            </a:pPr>
            <a:r>
              <a:t>	</a:t>
            </a:r>
            <a:r>
              <a:rPr b="1"/>
              <a:t>Plus</a:t>
            </a:r>
            <a:r>
              <a:t> gas flow for heat transfer between liner and block / block to block</a:t>
            </a:r>
          </a:p>
          <a:p>
            <a:pPr>
              <a:defRPr sz="1200">
                <a:latin typeface="+mn-lt"/>
                <a:ea typeface="+mn-ea"/>
                <a:cs typeface="+mn-cs"/>
                <a:sym typeface="Arial"/>
              </a:defRPr>
            </a:pPr>
            <a:endParaRPr/>
          </a:p>
          <a:p>
            <a:pPr>
              <a:defRPr sz="1800">
                <a:solidFill>
                  <a:srgbClr val="FF6600"/>
                </a:solidFill>
                <a:latin typeface="+mn-lt"/>
                <a:ea typeface="+mn-ea"/>
                <a:cs typeface="+mn-cs"/>
                <a:sym typeface="Arial"/>
              </a:defRPr>
            </a:pPr>
            <a:r>
              <a:rPr>
                <a:solidFill>
                  <a:srgbClr val="FBC901"/>
                </a:solidFill>
              </a:rPr>
              <a:t>The </a:t>
            </a:r>
            <a:r>
              <a:rPr b="1">
                <a:solidFill>
                  <a:srgbClr val="FBC901"/>
                </a:solidFill>
              </a:rPr>
              <a:t>graphite</a:t>
            </a:r>
            <a:r>
              <a:rPr>
                <a:solidFill>
                  <a:srgbClr val="FBC901"/>
                </a:solidFill>
              </a:rPr>
              <a:t> (alone) produces near complete </a:t>
            </a:r>
            <a:r>
              <a:rPr b="1">
                <a:solidFill>
                  <a:srgbClr val="FBC901"/>
                </a:solidFill>
              </a:rPr>
              <a:t>neutron</a:t>
            </a:r>
            <a:r>
              <a:rPr b="1"/>
              <a:t> </a:t>
            </a:r>
            <a:r>
              <a:rPr b="1">
                <a:solidFill>
                  <a:srgbClr val="C0C0C0"/>
                </a:solidFill>
              </a:rPr>
              <a:t>moderation</a:t>
            </a:r>
          </a:p>
        </p:txBody>
      </p:sp>
      <p:grpSp>
        <p:nvGrpSpPr>
          <p:cNvPr id="1009" name="Group"/>
          <p:cNvGrpSpPr/>
          <p:nvPr/>
        </p:nvGrpSpPr>
        <p:grpSpPr>
          <a:xfrm>
            <a:off x="1219199" y="4343400"/>
            <a:ext cx="7772401" cy="2286000"/>
            <a:chOff x="0" y="0"/>
            <a:chExt cx="7772399" cy="2285999"/>
          </a:xfrm>
        </p:grpSpPr>
        <p:grpSp>
          <p:nvGrpSpPr>
            <p:cNvPr id="1000" name="Group 67"/>
            <p:cNvGrpSpPr/>
            <p:nvPr/>
          </p:nvGrpSpPr>
          <p:grpSpPr>
            <a:xfrm>
              <a:off x="-1" y="0"/>
              <a:ext cx="3908157" cy="2286000"/>
              <a:chOff x="0" y="0"/>
              <a:chExt cx="3908155" cy="2285999"/>
            </a:xfrm>
          </p:grpSpPr>
          <p:sp>
            <p:nvSpPr>
              <p:cNvPr id="943" name="Rectangle 60"/>
              <p:cNvSpPr/>
              <p:nvPr/>
            </p:nvSpPr>
            <p:spPr>
              <a:xfrm>
                <a:off x="0" y="277905"/>
                <a:ext cx="3525142" cy="201706"/>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4" name="Rectangle 4"/>
              <p:cNvSpPr/>
              <p:nvPr/>
            </p:nvSpPr>
            <p:spPr>
              <a:xfrm>
                <a:off x="1250035" y="470647"/>
                <a:ext cx="2581629" cy="1613648"/>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5" name="Rectangle 5"/>
              <p:cNvSpPr/>
              <p:nvPr/>
            </p:nvSpPr>
            <p:spPr>
              <a:xfrm>
                <a:off x="1250035" y="470647"/>
                <a:ext cx="382464" cy="1613648"/>
              </a:xfrm>
              <a:prstGeom prst="rect">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46" name="Rectangle 6"/>
              <p:cNvSpPr/>
              <p:nvPr/>
            </p:nvSpPr>
            <p:spPr>
              <a:xfrm>
                <a:off x="2014962" y="470647"/>
                <a:ext cx="382464" cy="1613648"/>
              </a:xfrm>
              <a:prstGeom prst="rect">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47" name="Rectangle 7"/>
              <p:cNvSpPr/>
              <p:nvPr/>
            </p:nvSpPr>
            <p:spPr>
              <a:xfrm>
                <a:off x="2779888" y="470647"/>
                <a:ext cx="382464" cy="1613648"/>
              </a:xfrm>
              <a:prstGeom prst="rect">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48" name="Rectangle 8"/>
              <p:cNvSpPr/>
              <p:nvPr/>
            </p:nvSpPr>
            <p:spPr>
              <a:xfrm>
                <a:off x="3525692" y="470647"/>
                <a:ext cx="382464" cy="1613648"/>
              </a:xfrm>
              <a:prstGeom prst="rect">
                <a:avLst/>
              </a:prstGeom>
              <a:solidFill>
                <a:srgbClr val="A4A4A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954" name="Group 46"/>
              <p:cNvGrpSpPr/>
              <p:nvPr/>
            </p:nvGrpSpPr>
            <p:grpSpPr>
              <a:xfrm>
                <a:off x="1719398" y="502023"/>
                <a:ext cx="215523" cy="1546412"/>
                <a:chOff x="0" y="0"/>
                <a:chExt cx="215521" cy="1546411"/>
              </a:xfrm>
            </p:grpSpPr>
            <p:grpSp>
              <p:nvGrpSpPr>
                <p:cNvPr id="952" name="Can 47"/>
                <p:cNvGrpSpPr/>
                <p:nvPr/>
              </p:nvGrpSpPr>
              <p:grpSpPr>
                <a:xfrm>
                  <a:off x="0" y="-1"/>
                  <a:ext cx="215522" cy="1546413"/>
                  <a:chOff x="0" y="0"/>
                  <a:chExt cx="215521" cy="1546411"/>
                </a:xfrm>
              </p:grpSpPr>
              <p:sp>
                <p:nvSpPr>
                  <p:cNvPr id="949"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0"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1"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53" name="Oval 48"/>
                <p:cNvSpPr/>
                <p:nvPr/>
              </p:nvSpPr>
              <p:spPr>
                <a:xfrm>
                  <a:off x="55078" y="20045"/>
                  <a:ext cx="107763" cy="64435"/>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960" name="Group 49"/>
              <p:cNvGrpSpPr/>
              <p:nvPr/>
            </p:nvGrpSpPr>
            <p:grpSpPr>
              <a:xfrm>
                <a:off x="2471335" y="506505"/>
                <a:ext cx="215523" cy="1546412"/>
                <a:chOff x="0" y="0"/>
                <a:chExt cx="215521" cy="1546411"/>
              </a:xfrm>
            </p:grpSpPr>
            <p:grpSp>
              <p:nvGrpSpPr>
                <p:cNvPr id="958" name="Can 50"/>
                <p:cNvGrpSpPr/>
                <p:nvPr/>
              </p:nvGrpSpPr>
              <p:grpSpPr>
                <a:xfrm>
                  <a:off x="0" y="-1"/>
                  <a:ext cx="215522" cy="1546413"/>
                  <a:chOff x="0" y="0"/>
                  <a:chExt cx="215521" cy="1546411"/>
                </a:xfrm>
              </p:grpSpPr>
              <p:sp>
                <p:nvSpPr>
                  <p:cNvPr id="955"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6"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7"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59" name="Oval 51"/>
                <p:cNvSpPr/>
                <p:nvPr/>
              </p:nvSpPr>
              <p:spPr>
                <a:xfrm>
                  <a:off x="55078" y="20045"/>
                  <a:ext cx="107763" cy="64435"/>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966" name="Group 52"/>
              <p:cNvGrpSpPr/>
              <p:nvPr/>
            </p:nvGrpSpPr>
            <p:grpSpPr>
              <a:xfrm>
                <a:off x="3232850" y="519952"/>
                <a:ext cx="215523" cy="1546413"/>
                <a:chOff x="0" y="0"/>
                <a:chExt cx="215521" cy="1546411"/>
              </a:xfrm>
            </p:grpSpPr>
            <p:grpSp>
              <p:nvGrpSpPr>
                <p:cNvPr id="964" name="Can 53"/>
                <p:cNvGrpSpPr/>
                <p:nvPr/>
              </p:nvGrpSpPr>
              <p:grpSpPr>
                <a:xfrm>
                  <a:off x="0" y="-1"/>
                  <a:ext cx="215522" cy="1546413"/>
                  <a:chOff x="0" y="0"/>
                  <a:chExt cx="215521" cy="1546411"/>
                </a:xfrm>
              </p:grpSpPr>
              <p:sp>
                <p:nvSpPr>
                  <p:cNvPr id="961"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2"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3"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65" name="Oval 54"/>
                <p:cNvSpPr/>
                <p:nvPr/>
              </p:nvSpPr>
              <p:spPr>
                <a:xfrm>
                  <a:off x="55078" y="20045"/>
                  <a:ext cx="107763" cy="64435"/>
                </a:xfrm>
                <a:prstGeom prst="ellipse">
                  <a:avLst/>
                </a:prstGeom>
                <a:solidFill>
                  <a:srgbClr val="FFCC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67" name="Rectangle 55"/>
              <p:cNvSpPr/>
              <p:nvPr/>
            </p:nvSpPr>
            <p:spPr>
              <a:xfrm>
                <a:off x="1321875" y="470647"/>
                <a:ext cx="215525" cy="1479177"/>
              </a:xfrm>
              <a:prstGeom prst="rect">
                <a:avLst/>
              </a:prstGeom>
              <a:solidFill>
                <a:schemeClr val="accent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973" name="Group 33"/>
              <p:cNvGrpSpPr/>
              <p:nvPr/>
            </p:nvGrpSpPr>
            <p:grpSpPr>
              <a:xfrm>
                <a:off x="1331456" y="0"/>
                <a:ext cx="215523" cy="1546412"/>
                <a:chOff x="0" y="0"/>
                <a:chExt cx="215521" cy="1546411"/>
              </a:xfrm>
            </p:grpSpPr>
            <p:grpSp>
              <p:nvGrpSpPr>
                <p:cNvPr id="971" name="Can 31"/>
                <p:cNvGrpSpPr/>
                <p:nvPr/>
              </p:nvGrpSpPr>
              <p:grpSpPr>
                <a:xfrm>
                  <a:off x="0" y="-1"/>
                  <a:ext cx="215522" cy="1546413"/>
                  <a:chOff x="0" y="0"/>
                  <a:chExt cx="215521" cy="1546411"/>
                </a:xfrm>
              </p:grpSpPr>
              <p:sp>
                <p:nvSpPr>
                  <p:cNvPr id="968"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9"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0"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72" name="Oval 32"/>
                <p:cNvSpPr/>
                <p:nvPr/>
              </p:nvSpPr>
              <p:spPr>
                <a:xfrm>
                  <a:off x="55078" y="20045"/>
                  <a:ext cx="107763" cy="64435"/>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74" name="Rectangle 56"/>
              <p:cNvSpPr/>
              <p:nvPr/>
            </p:nvSpPr>
            <p:spPr>
              <a:xfrm>
                <a:off x="2112127" y="470647"/>
                <a:ext cx="215525" cy="1479177"/>
              </a:xfrm>
              <a:prstGeom prst="rect">
                <a:avLst/>
              </a:prstGeom>
              <a:solidFill>
                <a:schemeClr val="accent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75" name="Rectangle 57"/>
              <p:cNvSpPr/>
              <p:nvPr/>
            </p:nvSpPr>
            <p:spPr>
              <a:xfrm>
                <a:off x="2873643" y="470647"/>
                <a:ext cx="215525" cy="1479177"/>
              </a:xfrm>
              <a:prstGeom prst="rect">
                <a:avLst/>
              </a:prstGeom>
              <a:solidFill>
                <a:schemeClr val="accent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76" name="Rectangle 58"/>
              <p:cNvSpPr/>
              <p:nvPr/>
            </p:nvSpPr>
            <p:spPr>
              <a:xfrm>
                <a:off x="3620791" y="470647"/>
                <a:ext cx="215525" cy="1479177"/>
              </a:xfrm>
              <a:prstGeom prst="rect">
                <a:avLst/>
              </a:prstGeom>
              <a:solidFill>
                <a:schemeClr val="accent4"/>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982" name="Group 34"/>
              <p:cNvGrpSpPr/>
              <p:nvPr/>
            </p:nvGrpSpPr>
            <p:grpSpPr>
              <a:xfrm>
                <a:off x="2102550" y="0"/>
                <a:ext cx="215523" cy="1546412"/>
                <a:chOff x="0" y="0"/>
                <a:chExt cx="215521" cy="1546411"/>
              </a:xfrm>
            </p:grpSpPr>
            <p:grpSp>
              <p:nvGrpSpPr>
                <p:cNvPr id="980" name="Can 35"/>
                <p:cNvGrpSpPr/>
                <p:nvPr/>
              </p:nvGrpSpPr>
              <p:grpSpPr>
                <a:xfrm>
                  <a:off x="0" y="-1"/>
                  <a:ext cx="215522" cy="1546413"/>
                  <a:chOff x="0" y="0"/>
                  <a:chExt cx="215521" cy="1546411"/>
                </a:xfrm>
              </p:grpSpPr>
              <p:sp>
                <p:nvSpPr>
                  <p:cNvPr id="977"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8"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9"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81" name="Oval 36"/>
                <p:cNvSpPr/>
                <p:nvPr/>
              </p:nvSpPr>
              <p:spPr>
                <a:xfrm>
                  <a:off x="55078" y="20045"/>
                  <a:ext cx="107763" cy="64435"/>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988" name="Group 37"/>
              <p:cNvGrpSpPr/>
              <p:nvPr/>
            </p:nvGrpSpPr>
            <p:grpSpPr>
              <a:xfrm>
                <a:off x="2873645" y="0"/>
                <a:ext cx="215523" cy="1546412"/>
                <a:chOff x="0" y="0"/>
                <a:chExt cx="215521" cy="1546411"/>
              </a:xfrm>
            </p:grpSpPr>
            <p:grpSp>
              <p:nvGrpSpPr>
                <p:cNvPr id="986" name="Can 38"/>
                <p:cNvGrpSpPr/>
                <p:nvPr/>
              </p:nvGrpSpPr>
              <p:grpSpPr>
                <a:xfrm>
                  <a:off x="0" y="-1"/>
                  <a:ext cx="215522" cy="1546413"/>
                  <a:chOff x="0" y="0"/>
                  <a:chExt cx="215521" cy="1546411"/>
                </a:xfrm>
              </p:grpSpPr>
              <p:sp>
                <p:nvSpPr>
                  <p:cNvPr id="983"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84"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85"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87" name="Oval 39"/>
                <p:cNvSpPr/>
                <p:nvPr/>
              </p:nvSpPr>
              <p:spPr>
                <a:xfrm>
                  <a:off x="55078" y="20045"/>
                  <a:ext cx="107763" cy="64435"/>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994" name="Group 40"/>
              <p:cNvGrpSpPr/>
              <p:nvPr/>
            </p:nvGrpSpPr>
            <p:grpSpPr>
              <a:xfrm>
                <a:off x="3620792" y="0"/>
                <a:ext cx="215523" cy="1546412"/>
                <a:chOff x="0" y="0"/>
                <a:chExt cx="215521" cy="1546411"/>
              </a:xfrm>
            </p:grpSpPr>
            <p:grpSp>
              <p:nvGrpSpPr>
                <p:cNvPr id="992" name="Can 41"/>
                <p:cNvGrpSpPr/>
                <p:nvPr/>
              </p:nvGrpSpPr>
              <p:grpSpPr>
                <a:xfrm>
                  <a:off x="0" y="-1"/>
                  <a:ext cx="215522" cy="1546413"/>
                  <a:chOff x="0" y="0"/>
                  <a:chExt cx="215521" cy="1546411"/>
                </a:xfrm>
              </p:grpSpPr>
              <p:sp>
                <p:nvSpPr>
                  <p:cNvPr id="989" name="Shap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0" y="585"/>
                        </a:move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close/>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0" name="Oval"/>
                  <p:cNvSpPr/>
                  <p:nvPr/>
                </p:nvSpPr>
                <p:spPr>
                  <a:xfrm>
                    <a:off x="0" y="-1"/>
                    <a:ext cx="215522" cy="8381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1" name="Line"/>
                  <p:cNvSpPr/>
                  <p:nvPr/>
                </p:nvSpPr>
                <p:spPr>
                  <a:xfrm>
                    <a:off x="0" y="-1"/>
                    <a:ext cx="215522" cy="1546413"/>
                  </a:xfrm>
                  <a:custGeom>
                    <a:avLst/>
                    <a:gdLst/>
                    <a:ahLst/>
                    <a:cxnLst>
                      <a:cxn ang="0">
                        <a:pos x="wd2" y="hd2"/>
                      </a:cxn>
                      <a:cxn ang="5400000">
                        <a:pos x="wd2" y="hd2"/>
                      </a:cxn>
                      <a:cxn ang="10800000">
                        <a:pos x="wd2" y="hd2"/>
                      </a:cxn>
                      <a:cxn ang="16200000">
                        <a:pos x="wd2" y="hd2"/>
                      </a:cxn>
                    </a:cxnLst>
                    <a:rect l="0" t="0" r="r" b="b"/>
                    <a:pathLst>
                      <a:path w="21600" h="21600" extrusionOk="0">
                        <a:moveTo>
                          <a:pt x="21600" y="585"/>
                        </a:moveTo>
                        <a:cubicBezTo>
                          <a:pt x="21600" y="909"/>
                          <a:pt x="16765" y="1171"/>
                          <a:pt x="10800" y="1171"/>
                        </a:cubicBezTo>
                        <a:cubicBezTo>
                          <a:pt x="4835" y="1171"/>
                          <a:pt x="0" y="909"/>
                          <a:pt x="0" y="585"/>
                        </a:cubicBezTo>
                        <a:cubicBezTo>
                          <a:pt x="0" y="262"/>
                          <a:pt x="4835" y="0"/>
                          <a:pt x="10800" y="0"/>
                        </a:cubicBezTo>
                        <a:cubicBezTo>
                          <a:pt x="16765" y="0"/>
                          <a:pt x="21600" y="262"/>
                          <a:pt x="21600" y="585"/>
                        </a:cubicBezTo>
                        <a:lnTo>
                          <a:pt x="21600" y="21015"/>
                        </a:lnTo>
                        <a:cubicBezTo>
                          <a:pt x="21600" y="21338"/>
                          <a:pt x="16765" y="21600"/>
                          <a:pt x="10800" y="21600"/>
                        </a:cubicBezTo>
                        <a:cubicBezTo>
                          <a:pt x="4835" y="21600"/>
                          <a:pt x="0" y="21338"/>
                          <a:pt x="0" y="21015"/>
                        </a:cubicBezTo>
                        <a:lnTo>
                          <a:pt x="0" y="58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93" name="Oval 42"/>
                <p:cNvSpPr/>
                <p:nvPr/>
              </p:nvSpPr>
              <p:spPr>
                <a:xfrm>
                  <a:off x="55078" y="20045"/>
                  <a:ext cx="107763" cy="64435"/>
                </a:xfrm>
                <a:prstGeom prst="ellipse">
                  <a:avLst/>
                </a:prstGeom>
                <a:solidFill>
                  <a:srgbClr val="00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995" name="Rectangle 59"/>
              <p:cNvSpPr/>
              <p:nvPr/>
            </p:nvSpPr>
            <p:spPr>
              <a:xfrm>
                <a:off x="28736" y="2084294"/>
                <a:ext cx="3525142" cy="201706"/>
              </a:xfrm>
              <a:prstGeom prst="rect">
                <a:avLst/>
              </a:prstGeom>
              <a:solidFill>
                <a:srgbClr val="6797CC"/>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6" name="Straight Arrow Connector 62"/>
              <p:cNvSpPr/>
              <p:nvPr/>
            </p:nvSpPr>
            <p:spPr>
              <a:xfrm flipH="1">
                <a:off x="1430535" y="1533665"/>
                <a:ext cx="1498" cy="403412"/>
              </a:xfrm>
              <a:prstGeom prst="line">
                <a:avLst/>
              </a:prstGeom>
              <a:noFill/>
              <a:ln w="12700" cap="flat">
                <a:solidFill>
                  <a:srgbClr val="152A4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997" name="Straight Arrow Connector 63"/>
              <p:cNvSpPr/>
              <p:nvPr/>
            </p:nvSpPr>
            <p:spPr>
              <a:xfrm flipH="1">
                <a:off x="2215998" y="1546411"/>
                <a:ext cx="1498" cy="403412"/>
              </a:xfrm>
              <a:prstGeom prst="line">
                <a:avLst/>
              </a:prstGeom>
              <a:noFill/>
              <a:ln w="12700" cap="flat">
                <a:solidFill>
                  <a:srgbClr val="152A4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998" name="Straight Arrow Connector 64"/>
              <p:cNvSpPr/>
              <p:nvPr/>
            </p:nvSpPr>
            <p:spPr>
              <a:xfrm flipH="1">
                <a:off x="2982303" y="1546411"/>
                <a:ext cx="1498" cy="403412"/>
              </a:xfrm>
              <a:prstGeom prst="line">
                <a:avLst/>
              </a:prstGeom>
              <a:noFill/>
              <a:ln w="12700" cap="flat">
                <a:solidFill>
                  <a:srgbClr val="152A4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999" name="Straight Arrow Connector 65"/>
              <p:cNvSpPr/>
              <p:nvPr/>
            </p:nvSpPr>
            <p:spPr>
              <a:xfrm flipH="1">
                <a:off x="3743819" y="1546411"/>
                <a:ext cx="1498" cy="403412"/>
              </a:xfrm>
              <a:prstGeom prst="line">
                <a:avLst/>
              </a:prstGeom>
              <a:noFill/>
              <a:ln w="12700" cap="flat">
                <a:solidFill>
                  <a:srgbClr val="152A4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1001" name="TextBox 66"/>
            <p:cNvSpPr txBox="1"/>
            <p:nvPr/>
          </p:nvSpPr>
          <p:spPr>
            <a:xfrm>
              <a:off x="4411043" y="67235"/>
              <a:ext cx="3285157" cy="4920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0">
                  <a:solidFill>
                    <a:srgbClr val="C4C4C4"/>
                  </a:solidFill>
                  <a:latin typeface="+mn-lt"/>
                  <a:ea typeface="+mn-ea"/>
                  <a:cs typeface="+mn-cs"/>
                  <a:sym typeface="Arial"/>
                </a:defRPr>
              </a:pPr>
              <a:r>
                <a:t>Graphite blocks with holes/liners</a:t>
              </a:r>
              <a:endParaRPr>
                <a:solidFill>
                  <a:srgbClr val="FFFFFF"/>
                </a:solidFill>
              </a:endParaRPr>
            </a:p>
            <a:p>
              <a:pPr algn="ctr">
                <a:defRPr sz="1400" b="0">
                  <a:solidFill>
                    <a:srgbClr val="C4C4C4"/>
                  </a:solidFill>
                  <a:latin typeface="+mn-lt"/>
                  <a:ea typeface="+mn-ea"/>
                  <a:cs typeface="+mn-cs"/>
                  <a:sym typeface="Arial"/>
                </a:defRPr>
              </a:pPr>
              <a:r>
                <a:t> for fuel rods and control rods</a:t>
              </a:r>
            </a:p>
          </p:txBody>
        </p:sp>
        <p:sp>
          <p:nvSpPr>
            <p:cNvPr id="1002" name="TextBox 68"/>
            <p:cNvSpPr txBox="1"/>
            <p:nvPr/>
          </p:nvSpPr>
          <p:spPr>
            <a:xfrm>
              <a:off x="4482885" y="874059"/>
              <a:ext cx="2603716"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0">
                  <a:solidFill>
                    <a:srgbClr val="A4A4A4"/>
                  </a:solidFill>
                  <a:latin typeface="+mn-lt"/>
                  <a:ea typeface="+mn-ea"/>
                  <a:cs typeface="+mn-cs"/>
                  <a:sym typeface="Arial"/>
                </a:defRPr>
              </a:pPr>
              <a:r>
                <a:t>Fuel rods containing </a:t>
              </a:r>
              <a:r>
                <a:rPr>
                  <a:solidFill>
                    <a:srgbClr val="FBC901"/>
                  </a:solidFill>
                </a:rPr>
                <a:t>uranium</a:t>
              </a:r>
            </a:p>
          </p:txBody>
        </p:sp>
        <p:sp>
          <p:nvSpPr>
            <p:cNvPr id="1003" name="TextBox 69"/>
            <p:cNvSpPr txBox="1"/>
            <p:nvPr/>
          </p:nvSpPr>
          <p:spPr>
            <a:xfrm>
              <a:off x="4474167" y="1622629"/>
              <a:ext cx="3298233"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0">
                  <a:solidFill>
                    <a:srgbClr val="A4A4A4"/>
                  </a:solidFill>
                  <a:latin typeface="+mn-lt"/>
                  <a:ea typeface="+mn-ea"/>
                  <a:cs typeface="+mn-cs"/>
                  <a:sym typeface="Arial"/>
                </a:defRPr>
              </a:pPr>
              <a:r>
                <a:t>Control rods containing </a:t>
              </a:r>
              <a:r>
                <a:rPr>
                  <a:solidFill>
                    <a:srgbClr val="00FF00"/>
                  </a:solidFill>
                </a:rPr>
                <a:t>neutron poison</a:t>
              </a:r>
            </a:p>
          </p:txBody>
        </p:sp>
        <p:sp>
          <p:nvSpPr>
            <p:cNvPr id="1004" name="Straight Connector 71"/>
            <p:cNvSpPr/>
            <p:nvPr/>
          </p:nvSpPr>
          <p:spPr>
            <a:xfrm flipH="1">
              <a:off x="3936892" y="298067"/>
              <a:ext cx="435837" cy="199474"/>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05" name="Straight Connector 76"/>
            <p:cNvSpPr/>
            <p:nvPr/>
          </p:nvSpPr>
          <p:spPr>
            <a:xfrm flipH="1">
              <a:off x="3371743" y="1066799"/>
              <a:ext cx="1149458" cy="2"/>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06" name="Straight Connector 79"/>
            <p:cNvSpPr/>
            <p:nvPr/>
          </p:nvSpPr>
          <p:spPr>
            <a:xfrm flipH="1" flipV="1">
              <a:off x="3788421" y="1452282"/>
              <a:ext cx="718412" cy="268942"/>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07" name="Straight Arrow Connector 85"/>
            <p:cNvSpPr/>
            <p:nvPr/>
          </p:nvSpPr>
          <p:spPr>
            <a:xfrm>
              <a:off x="316100" y="2178423"/>
              <a:ext cx="574729" cy="1402"/>
            </a:xfrm>
            <a:prstGeom prst="line">
              <a:avLst/>
            </a:prstGeom>
            <a:noFill/>
            <a:ln w="38100" cap="flat">
              <a:solidFill>
                <a:srgbClr val="3366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008" name="Straight Arrow Connector 86"/>
            <p:cNvSpPr/>
            <p:nvPr/>
          </p:nvSpPr>
          <p:spPr>
            <a:xfrm flipH="1" flipV="1">
              <a:off x="287364" y="375116"/>
              <a:ext cx="646571" cy="1402"/>
            </a:xfrm>
            <a:prstGeom prst="line">
              <a:avLst/>
            </a:prstGeom>
            <a:noFill/>
            <a:ln w="38100" cap="flat">
              <a:solidFill>
                <a:srgbClr val="3366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Rectangle 2"/>
          <p:cNvSpPr txBox="1">
            <a:spLocks noGrp="1"/>
          </p:cNvSpPr>
          <p:nvPr>
            <p:ph type="title"/>
          </p:nvPr>
        </p:nvSpPr>
        <p:spPr>
          <a:xfrm>
            <a:off x="304800" y="76200"/>
            <a:ext cx="8534400" cy="609600"/>
          </a:xfrm>
          <a:prstGeom prst="rect">
            <a:avLst/>
          </a:prstGeom>
        </p:spPr>
        <p:txBody>
          <a:bodyPr/>
          <a:lstStyle>
            <a:lvl1pPr>
              <a:defRPr sz="2000"/>
            </a:lvl1pPr>
          </a:lstStyle>
          <a:p>
            <a:r>
              <a:t>Unique design goals &amp; characteristics of RMBK reactors:</a:t>
            </a:r>
          </a:p>
        </p:txBody>
      </p:sp>
      <p:sp>
        <p:nvSpPr>
          <p:cNvPr id="1012" name="Rectangle 3"/>
          <p:cNvSpPr txBox="1">
            <a:spLocks noGrp="1"/>
          </p:cNvSpPr>
          <p:nvPr>
            <p:ph type="body" idx="1"/>
          </p:nvPr>
        </p:nvSpPr>
        <p:spPr>
          <a:xfrm>
            <a:off x="101600" y="762000"/>
            <a:ext cx="9058909" cy="5334000"/>
          </a:xfrm>
          <a:prstGeom prst="rect">
            <a:avLst/>
          </a:prstGeom>
        </p:spPr>
        <p:txBody>
          <a:bodyPr/>
          <a:lstStyle/>
          <a:p>
            <a:pPr>
              <a:tabLst>
                <a:tab pos="457200" algn="l"/>
              </a:tabLst>
              <a:defRPr sz="1800" b="1">
                <a:latin typeface="+mn-lt"/>
                <a:ea typeface="+mn-ea"/>
                <a:cs typeface="+mn-cs"/>
                <a:sym typeface="Arial"/>
              </a:defRPr>
            </a:pPr>
            <a:r>
              <a:t>Design goals were to:</a:t>
            </a:r>
          </a:p>
          <a:p>
            <a:pPr>
              <a:tabLst>
                <a:tab pos="457200" algn="l"/>
              </a:tabLst>
              <a:defRPr sz="900">
                <a:latin typeface="+mn-lt"/>
                <a:ea typeface="+mn-ea"/>
                <a:cs typeface="+mn-cs"/>
                <a:sym typeface="Arial"/>
              </a:defRPr>
            </a:pPr>
            <a:endParaRPr/>
          </a:p>
          <a:p>
            <a:pPr>
              <a:tabLst>
                <a:tab pos="457200" algn="l"/>
              </a:tabLst>
              <a:defRPr sz="1800">
                <a:latin typeface="+mn-lt"/>
                <a:ea typeface="+mn-ea"/>
                <a:cs typeface="+mn-cs"/>
                <a:sym typeface="Arial"/>
              </a:defRPr>
            </a:pPr>
            <a:r>
              <a:t>	- Use much cheaper un-enriched natural uranium: 0.7% </a:t>
            </a:r>
            <a:r>
              <a:rPr baseline="30000"/>
              <a:t>235</a:t>
            </a:r>
            <a:r>
              <a:t>U + 99.3% </a:t>
            </a:r>
            <a:r>
              <a:rPr baseline="30000"/>
              <a:t>238</a:t>
            </a:r>
            <a:r>
              <a:t>U</a:t>
            </a:r>
          </a:p>
          <a:p>
            <a:pPr>
              <a:tabLst>
                <a:tab pos="457200" algn="l"/>
              </a:tabLst>
              <a:defRPr sz="900">
                <a:latin typeface="+mn-lt"/>
                <a:ea typeface="+mn-ea"/>
                <a:cs typeface="+mn-cs"/>
                <a:sym typeface="Arial"/>
              </a:defRPr>
            </a:pPr>
            <a:endParaRPr/>
          </a:p>
          <a:p>
            <a:pPr>
              <a:tabLst>
                <a:tab pos="457200" algn="l"/>
              </a:tabLst>
              <a:defRPr sz="1800">
                <a:latin typeface="+mn-lt"/>
                <a:ea typeface="+mn-ea"/>
                <a:cs typeface="+mn-cs"/>
                <a:sym typeface="Arial"/>
              </a:defRPr>
            </a:pPr>
            <a:r>
              <a:t>	- Produce BOTH </a:t>
            </a:r>
            <a:r>
              <a:rPr b="1"/>
              <a:t>electrical power </a:t>
            </a:r>
            <a:r>
              <a:t>PLUS </a:t>
            </a:r>
            <a:r>
              <a:rPr b="1"/>
              <a:t>plutonium for weapons</a:t>
            </a:r>
          </a:p>
          <a:p>
            <a:pPr>
              <a:tabLst>
                <a:tab pos="457200" algn="l"/>
              </a:tabLst>
              <a:defRPr sz="1100">
                <a:latin typeface="+mn-lt"/>
                <a:ea typeface="+mn-ea"/>
                <a:cs typeface="+mn-cs"/>
                <a:sym typeface="Arial"/>
              </a:defRPr>
            </a:pPr>
            <a:endParaRPr b="1"/>
          </a:p>
          <a:p>
            <a:pPr>
              <a:tabLst>
                <a:tab pos="457200" algn="l"/>
              </a:tabLst>
              <a:defRPr sz="1800">
                <a:latin typeface="+mn-lt"/>
                <a:ea typeface="+mn-ea"/>
                <a:cs typeface="+mn-cs"/>
                <a:sym typeface="Arial"/>
              </a:defRPr>
            </a:pPr>
            <a:r>
              <a:t>	- Build unusually large high power reactors, at unusually low costs</a:t>
            </a:r>
          </a:p>
          <a:p>
            <a:pPr>
              <a:tabLst>
                <a:tab pos="457200" algn="l"/>
              </a:tabLst>
              <a:defRPr>
                <a:latin typeface="+mn-lt"/>
                <a:ea typeface="+mn-ea"/>
                <a:cs typeface="+mn-cs"/>
                <a:sym typeface="Arial"/>
              </a:defRPr>
            </a:pPr>
            <a:endParaRPr/>
          </a:p>
          <a:p>
            <a:pPr>
              <a:tabLst>
                <a:tab pos="457200" algn="l"/>
              </a:tabLst>
              <a:defRPr sz="1800" b="1">
                <a:latin typeface="+mn-lt"/>
                <a:ea typeface="+mn-ea"/>
                <a:cs typeface="+mn-cs"/>
                <a:sym typeface="Arial"/>
              </a:defRPr>
            </a:pPr>
            <a:r>
              <a:t>Which was accomplished via:</a:t>
            </a:r>
          </a:p>
          <a:p>
            <a:pPr>
              <a:tabLst>
                <a:tab pos="457200" algn="l"/>
              </a:tabLst>
              <a:defRPr sz="1200">
                <a:latin typeface="+mn-lt"/>
                <a:ea typeface="+mn-ea"/>
                <a:cs typeface="+mn-cs"/>
                <a:sym typeface="Arial"/>
              </a:defRPr>
            </a:pPr>
            <a:endParaRPr/>
          </a:p>
          <a:p>
            <a:pPr>
              <a:tabLst>
                <a:tab pos="457200" algn="l"/>
              </a:tabLst>
              <a:defRPr sz="1800">
                <a:latin typeface="+mn-lt"/>
                <a:ea typeface="+mn-ea"/>
                <a:cs typeface="+mn-cs"/>
                <a:sym typeface="Arial"/>
              </a:defRPr>
            </a:pPr>
            <a:r>
              <a:t>	- Complex heat transfer scheme combining thin layers of water + inert gas flows</a:t>
            </a:r>
          </a:p>
          <a:p>
            <a:pPr>
              <a:tabLst>
                <a:tab pos="457200" algn="l"/>
              </a:tabLst>
              <a:defRPr sz="1000">
                <a:latin typeface="+mn-lt"/>
                <a:ea typeface="+mn-ea"/>
                <a:cs typeface="+mn-cs"/>
                <a:sym typeface="Arial"/>
              </a:defRPr>
            </a:pPr>
            <a:endParaRPr/>
          </a:p>
          <a:p>
            <a:pPr>
              <a:tabLst>
                <a:tab pos="457200" algn="l"/>
              </a:tabLst>
              <a:defRPr sz="1800">
                <a:latin typeface="+mn-lt"/>
                <a:ea typeface="+mn-ea"/>
                <a:cs typeface="+mn-cs"/>
                <a:sym typeface="Arial"/>
              </a:defRPr>
            </a:pPr>
            <a:r>
              <a:t>	- Constant, heavy, neutron </a:t>
            </a:r>
            <a:r>
              <a:rPr b="1"/>
              <a:t>moderation</a:t>
            </a:r>
            <a:r>
              <a:t> provided by (</a:t>
            </a:r>
            <a:r>
              <a:rPr>
                <a:solidFill>
                  <a:srgbClr val="FF6600"/>
                </a:solidFill>
              </a:rPr>
              <a:t>flammable</a:t>
            </a:r>
            <a:r>
              <a:t>) graphite blocks</a:t>
            </a:r>
          </a:p>
          <a:p>
            <a:pPr>
              <a:tabLst>
                <a:tab pos="457200" algn="l"/>
              </a:tabLst>
              <a:defRPr sz="900">
                <a:latin typeface="+mn-lt"/>
                <a:ea typeface="+mn-ea"/>
                <a:cs typeface="+mn-cs"/>
                <a:sym typeface="Arial"/>
              </a:defRPr>
            </a:pPr>
            <a:endParaRPr/>
          </a:p>
          <a:p>
            <a:pPr>
              <a:tabLst>
                <a:tab pos="457200" algn="l"/>
              </a:tabLst>
              <a:defRPr sz="1800">
                <a:latin typeface="+mn-lt"/>
                <a:ea typeface="+mn-ea"/>
                <a:cs typeface="+mn-cs"/>
                <a:sym typeface="Arial"/>
              </a:defRPr>
            </a:pPr>
            <a:r>
              <a:t>		</a:t>
            </a:r>
            <a:r>
              <a:rPr>
                <a:solidFill>
                  <a:srgbClr val="FFCC00"/>
                </a:solidFill>
              </a:rPr>
              <a:t>With neutrons </a:t>
            </a:r>
            <a:r>
              <a:rPr b="1">
                <a:solidFill>
                  <a:srgbClr val="FFCC00"/>
                </a:solidFill>
              </a:rPr>
              <a:t>already</a:t>
            </a:r>
            <a:r>
              <a:rPr>
                <a:solidFill>
                  <a:srgbClr val="FFCC00"/>
                </a:solidFill>
              </a:rPr>
              <a:t> moderated, water's </a:t>
            </a:r>
            <a:r>
              <a:rPr b="1">
                <a:solidFill>
                  <a:srgbClr val="FFCC00"/>
                </a:solidFill>
              </a:rPr>
              <a:t>moderation</a:t>
            </a:r>
            <a:r>
              <a:rPr>
                <a:solidFill>
                  <a:srgbClr val="FFCC00"/>
                </a:solidFill>
              </a:rPr>
              <a:t> becomes unimportant!</a:t>
            </a:r>
          </a:p>
          <a:p>
            <a:pPr>
              <a:tabLst>
                <a:tab pos="457200" algn="l"/>
              </a:tabLst>
              <a:defRPr sz="1100">
                <a:latin typeface="+mn-lt"/>
                <a:ea typeface="+mn-ea"/>
                <a:cs typeface="+mn-cs"/>
                <a:sym typeface="Arial"/>
              </a:defRPr>
            </a:pPr>
            <a:endParaRPr>
              <a:solidFill>
                <a:srgbClr val="FFCC00"/>
              </a:solidFill>
            </a:endParaRPr>
          </a:p>
          <a:p>
            <a:pPr>
              <a:tabLst>
                <a:tab pos="457200" algn="l"/>
              </a:tabLst>
              <a:defRPr sz="1800">
                <a:latin typeface="+mn-lt"/>
                <a:ea typeface="+mn-ea"/>
                <a:cs typeface="+mn-cs"/>
                <a:sym typeface="Arial"/>
              </a:defRPr>
            </a:pPr>
            <a:r>
              <a:t>- </a:t>
            </a:r>
            <a:r>
              <a:rPr b="1"/>
              <a:t>WITHOUT heavily reinforced reactor containment vessel / containment building </a:t>
            </a:r>
          </a:p>
          <a:p>
            <a:pPr>
              <a:tabLst>
                <a:tab pos="457200" algn="l"/>
              </a:tabLst>
              <a:defRPr sz="800">
                <a:latin typeface="+mn-lt"/>
                <a:ea typeface="+mn-ea"/>
                <a:cs typeface="+mn-cs"/>
                <a:sym typeface="Arial"/>
              </a:defRPr>
            </a:pPr>
            <a:endParaRPr b="1"/>
          </a:p>
          <a:p>
            <a:pPr>
              <a:tabLst>
                <a:tab pos="457200" algn="l"/>
              </a:tabLst>
              <a:defRPr sz="1800">
                <a:latin typeface="+mn-lt"/>
                <a:ea typeface="+mn-ea"/>
                <a:cs typeface="+mn-cs"/>
                <a:sym typeface="Arial"/>
              </a:defRPr>
            </a:pPr>
            <a:r>
              <a:t>	As used in western reactors including both BWR and PWR designs above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Rectangle 2"/>
          <p:cNvSpPr txBox="1">
            <a:spLocks noGrp="1"/>
          </p:cNvSpPr>
          <p:nvPr>
            <p:ph type="title"/>
          </p:nvPr>
        </p:nvSpPr>
        <p:spPr>
          <a:xfrm>
            <a:off x="304800" y="2133808"/>
            <a:ext cx="8534400" cy="457201"/>
          </a:xfrm>
          <a:prstGeom prst="rect">
            <a:avLst/>
          </a:prstGeom>
        </p:spPr>
        <p:txBody>
          <a:bodyPr/>
          <a:lstStyle>
            <a:lvl1pPr>
              <a:defRPr sz="1900" b="1">
                <a:solidFill>
                  <a:srgbClr val="FBC901"/>
                </a:solidFill>
              </a:defRPr>
            </a:lvl1pPr>
          </a:lstStyle>
          <a:p>
            <a:r>
              <a:t>The Three Major Nuclear Reactor Accidents: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Rectangle 5"/>
          <p:cNvSpPr txBox="1"/>
          <p:nvPr/>
        </p:nvSpPr>
        <p:spPr>
          <a:xfrm>
            <a:off x="304800" y="5900991"/>
            <a:ext cx="8534400" cy="746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Figure from the "Nuclear Newswire" - American Nuclear Society Reports, 1979 &amp; 2022:</a:t>
            </a:r>
          </a:p>
          <a:p>
            <a:pPr algn="ctr">
              <a:defRPr sz="4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https://www.ans.org/file/6411/TMI%20Report%20Featured%20Image.jpg</a:t>
            </a:r>
          </a:p>
          <a:p>
            <a:pPr algn="ctr">
              <a:defRPr sz="4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2) https://www.ans.org/news/article-3916/the-three-mile-island-special-report/</a:t>
            </a:r>
          </a:p>
        </p:txBody>
      </p:sp>
      <p:sp>
        <p:nvSpPr>
          <p:cNvPr id="1017" name="Rectangle 2"/>
          <p:cNvSpPr txBox="1"/>
          <p:nvPr/>
        </p:nvSpPr>
        <p:spPr>
          <a:xfrm>
            <a:off x="304800" y="240930"/>
            <a:ext cx="8534400" cy="1018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a:solidFill>
                  <a:srgbClr val="E5FFFF"/>
                </a:solidFill>
                <a:effectLst>
                  <a:outerShdw blurRad="38100" dist="38100" dir="2700000" rotWithShape="0">
                    <a:srgbClr val="000000"/>
                  </a:outerShdw>
                </a:effectLst>
              </a:defRPr>
            </a:pPr>
            <a:r>
              <a:t>The Three Mile Island Accident </a:t>
            </a:r>
          </a:p>
          <a:p>
            <a:pPr algn="ctr">
              <a:defRPr sz="40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Eastern Pennsylvania - 28 March 1979</a:t>
            </a:r>
          </a:p>
          <a:p>
            <a:pPr algn="ctr">
              <a:defRPr sz="400" b="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Babcock &amp; Wilcox Pressurized Water Reactor #2 (one of two on site)</a:t>
            </a:r>
          </a:p>
        </p:txBody>
      </p:sp>
      <p:pic>
        <p:nvPicPr>
          <p:cNvPr id="1018" name="TMI-highlighted.gif" descr="TMI-highlighted.gif"/>
          <p:cNvPicPr>
            <a:picLocks noChangeAspect="1"/>
          </p:cNvPicPr>
          <p:nvPr/>
        </p:nvPicPr>
        <p:blipFill>
          <a:blip r:embed="rId2"/>
          <a:stretch>
            <a:fillRect/>
          </a:stretch>
        </p:blipFill>
        <p:spPr>
          <a:xfrm>
            <a:off x="632726" y="1459363"/>
            <a:ext cx="7878548" cy="3939274"/>
          </a:xfrm>
          <a:prstGeom prst="rect">
            <a:avLst/>
          </a:prstGeom>
          <a:ln w="12700">
            <a:miter lim="400000"/>
          </a:ln>
        </p:spPr>
      </p:pic>
      <p:sp>
        <p:nvSpPr>
          <p:cNvPr id="1019" name="Rectangle 2"/>
          <p:cNvSpPr txBox="1">
            <a:spLocks noGrp="1"/>
          </p:cNvSpPr>
          <p:nvPr>
            <p:ph type="title"/>
          </p:nvPr>
        </p:nvSpPr>
        <p:spPr>
          <a:xfrm>
            <a:off x="3194326" y="5441230"/>
            <a:ext cx="2916659" cy="226446"/>
          </a:xfrm>
          <a:prstGeom prst="rect">
            <a:avLst/>
          </a:prstGeom>
          <a:effectLst>
            <a:outerShdw blurRad="76200" dist="20000" dir="5400000" rotWithShape="0">
              <a:srgbClr val="000000">
                <a:alpha val="38000"/>
              </a:srgbClr>
            </a:outerShdw>
          </a:effectLst>
        </p:spPr>
        <p:txBody>
          <a:bodyPr/>
          <a:lstStyle>
            <a:lvl1pPr>
              <a:defRPr sz="800" b="1">
                <a:solidFill>
                  <a:srgbClr val="D2D300">
                    <a:alpha val="78096"/>
                  </a:srgbClr>
                </a:solidFill>
              </a:defRPr>
            </a:lvl1pPr>
          </a:lstStyle>
          <a:p>
            <a:pPr>
              <a:defRPr>
                <a:effectLst/>
              </a:defRPr>
            </a:pPr>
            <a:r>
              <a:t>Yellow highlighting of Radiation Release Paths added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Rectangle 2"/>
          <p:cNvSpPr txBox="1">
            <a:spLocks noGrp="1"/>
          </p:cNvSpPr>
          <p:nvPr>
            <p:ph type="title"/>
          </p:nvPr>
        </p:nvSpPr>
        <p:spPr>
          <a:xfrm>
            <a:off x="143489" y="2199"/>
            <a:ext cx="8857022" cy="609601"/>
          </a:xfrm>
          <a:prstGeom prst="rect">
            <a:avLst/>
          </a:prstGeom>
        </p:spPr>
        <p:txBody>
          <a:bodyPr/>
          <a:lstStyle/>
          <a:p>
            <a:pPr>
              <a:defRPr sz="1800"/>
            </a:pPr>
            <a:r>
              <a:t>Drawing from Presidential, Nuclear Regulatory Commission &amp; Press Reports: </a:t>
            </a:r>
            <a:r>
              <a:rPr baseline="31999"/>
              <a:t>1-3</a:t>
            </a:r>
          </a:p>
        </p:txBody>
      </p:sp>
      <p:sp>
        <p:nvSpPr>
          <p:cNvPr id="1022" name="Rectangle 3"/>
          <p:cNvSpPr txBox="1">
            <a:spLocks noGrp="1"/>
          </p:cNvSpPr>
          <p:nvPr>
            <p:ph type="body" idx="1"/>
          </p:nvPr>
        </p:nvSpPr>
        <p:spPr>
          <a:xfrm>
            <a:off x="190500" y="698628"/>
            <a:ext cx="8857022" cy="3765729"/>
          </a:xfrm>
          <a:prstGeom prst="rect">
            <a:avLst/>
          </a:prstGeom>
        </p:spPr>
        <p:txBody>
          <a:bodyPr/>
          <a:lstStyle/>
          <a:p>
            <a:pPr>
              <a:tabLst>
                <a:tab pos="495300" algn="l"/>
                <a:tab pos="1016000" algn="l"/>
                <a:tab pos="1473200" algn="l"/>
              </a:tabLst>
              <a:defRPr sz="1700" b="1">
                <a:latin typeface="+mn-lt"/>
                <a:ea typeface="+mn-ea"/>
                <a:cs typeface="+mn-cs"/>
                <a:sym typeface="Arial"/>
              </a:defRPr>
            </a:pPr>
            <a:r>
              <a:t>Initial fault was in the secondary water cooling loop (outside the containment):</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A filter clogged, operators tried to clean it by injecting compressed air</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The resulting over-pressurized water leaked into a pneumatic control line</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Hours later the compromised pneumatic line caused secondary loop pumps to trip off </a:t>
            </a:r>
          </a:p>
          <a:p>
            <a:pPr>
              <a:tabLst>
                <a:tab pos="495300" algn="l"/>
                <a:tab pos="1016000" algn="l"/>
                <a:tab pos="1473200" algn="l"/>
              </a:tabLst>
              <a:defRPr sz="3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a:t>
            </a:r>
            <a:r>
              <a:rPr>
                <a:solidFill>
                  <a:srgbClr val="FFCC00"/>
                </a:solidFill>
              </a:rPr>
              <a:t>→ Secondary loop could no longer remove heat from the reactor core's primary loop</a:t>
            </a:r>
          </a:p>
          <a:p>
            <a:pPr>
              <a:tabLst>
                <a:tab pos="495300" algn="l"/>
                <a:tab pos="1016000" algn="l"/>
                <a:tab pos="1473200" algn="l"/>
              </a:tabLst>
              <a:defRPr sz="1100">
                <a:latin typeface="+mn-lt"/>
                <a:ea typeface="+mn-ea"/>
                <a:cs typeface="+mn-cs"/>
                <a:sym typeface="Arial"/>
              </a:defRPr>
            </a:pPr>
            <a:endParaRPr>
              <a:solidFill>
                <a:srgbClr val="FFCC00"/>
              </a:solidFill>
            </a:endParaRPr>
          </a:p>
          <a:p>
            <a:pPr>
              <a:tabLst>
                <a:tab pos="495300" algn="l"/>
                <a:tab pos="1016000" algn="l"/>
                <a:tab pos="1473200" algn="l"/>
              </a:tabLst>
              <a:defRPr sz="1700" b="1">
                <a:latin typeface="+mn-lt"/>
                <a:ea typeface="+mn-ea"/>
                <a:cs typeface="+mn-cs"/>
                <a:sym typeface="Arial"/>
              </a:defRPr>
            </a:pPr>
            <a:r>
              <a:t>Primary cooling loop then overheated, initiating automatic "SCRAM" shutdown</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Ramming control rods fully downward to quench </a:t>
            </a:r>
            <a:r>
              <a:rPr b="1" baseline="31999">
                <a:solidFill>
                  <a:srgbClr val="FBC901"/>
                </a:solidFill>
              </a:rPr>
              <a:t>2</a:t>
            </a:r>
            <a:r>
              <a:rPr baseline="31999">
                <a:solidFill>
                  <a:srgbClr val="FBC901"/>
                </a:solidFill>
              </a:rPr>
              <a:t>35</a:t>
            </a:r>
            <a:r>
              <a:rPr>
                <a:solidFill>
                  <a:srgbClr val="FBC901"/>
                </a:solidFill>
              </a:rPr>
              <a:t>U</a:t>
            </a:r>
            <a:r>
              <a:t> fission in the reactor's core</a:t>
            </a:r>
          </a:p>
          <a:p>
            <a:pPr>
              <a:tabLst>
                <a:tab pos="495300" algn="l"/>
                <a:tab pos="1016000" algn="l"/>
                <a:tab pos="1473200" algn="l"/>
              </a:tabLst>
              <a:defRPr sz="200">
                <a:latin typeface="+mn-lt"/>
                <a:ea typeface="+mn-ea"/>
                <a:cs typeface="+mn-cs"/>
                <a:sym typeface="Arial"/>
              </a:defRPr>
            </a:pPr>
            <a:endParaRPr/>
          </a:p>
          <a:p>
            <a:pPr>
              <a:tabLst>
                <a:tab pos="495300" algn="l"/>
                <a:tab pos="1016000" algn="l"/>
                <a:tab pos="1473200" algn="l"/>
              </a:tabLst>
              <a:defRPr sz="1700">
                <a:latin typeface="+mn-lt"/>
                <a:ea typeface="+mn-ea"/>
                <a:cs typeface="+mn-cs"/>
                <a:sym typeface="Arial"/>
              </a:defRPr>
            </a:pPr>
            <a:r>
              <a:t>	</a:t>
            </a:r>
            <a:r>
              <a:rPr>
                <a:solidFill>
                  <a:srgbClr val="FFCC00"/>
                </a:solidFill>
              </a:rPr>
              <a:t>But there was already a HUGE amount of latent heat within the reactor core</a:t>
            </a:r>
          </a:p>
          <a:p>
            <a:pPr>
              <a:tabLst>
                <a:tab pos="495300" algn="l"/>
                <a:tab pos="1016000" algn="l"/>
                <a:tab pos="1473200" algn="l"/>
              </a:tabLst>
              <a:defRPr sz="200">
                <a:latin typeface="+mn-lt"/>
                <a:ea typeface="+mn-ea"/>
                <a:cs typeface="+mn-cs"/>
                <a:sym typeface="Arial"/>
              </a:defRPr>
            </a:pPr>
            <a:endParaRPr>
              <a:solidFill>
                <a:srgbClr val="FFCC00"/>
              </a:solidFill>
            </a:endParaRPr>
          </a:p>
          <a:p>
            <a:pPr>
              <a:tabLst>
                <a:tab pos="495300" algn="l"/>
                <a:tab pos="1016000" algn="l"/>
                <a:tab pos="1473200" algn="l"/>
              </a:tabLst>
              <a:defRPr sz="1700">
                <a:latin typeface="+mn-lt"/>
                <a:ea typeface="+mn-ea"/>
                <a:cs typeface="+mn-cs"/>
                <a:sym typeface="Arial"/>
              </a:defRPr>
            </a:pPr>
            <a:r>
              <a:rPr>
                <a:solidFill>
                  <a:srgbClr val="FFCC00"/>
                </a:solidFill>
              </a:rPr>
              <a:t>	Plus heat </a:t>
            </a:r>
            <a:r>
              <a:rPr b="1">
                <a:solidFill>
                  <a:srgbClr val="FFCC00"/>
                </a:solidFill>
              </a:rPr>
              <a:t>still being generated </a:t>
            </a:r>
            <a:r>
              <a:rPr>
                <a:solidFill>
                  <a:srgbClr val="FFCC00"/>
                </a:solidFill>
              </a:rPr>
              <a:t>by the continued breakdown of </a:t>
            </a:r>
            <a:r>
              <a:rPr b="1" baseline="31999">
                <a:solidFill>
                  <a:srgbClr val="FBC901"/>
                </a:solidFill>
              </a:rPr>
              <a:t>2</a:t>
            </a:r>
            <a:r>
              <a:rPr baseline="31999">
                <a:solidFill>
                  <a:srgbClr val="FBC901"/>
                </a:solidFill>
              </a:rPr>
              <a:t>35</a:t>
            </a:r>
            <a:r>
              <a:rPr>
                <a:solidFill>
                  <a:srgbClr val="FBC901"/>
                </a:solidFill>
              </a:rPr>
              <a:t>U </a:t>
            </a:r>
            <a:r>
              <a:rPr>
                <a:solidFill>
                  <a:srgbClr val="FFCC00"/>
                </a:solidFill>
              </a:rPr>
              <a:t>fission products:</a:t>
            </a:r>
          </a:p>
        </p:txBody>
      </p:sp>
      <p:sp>
        <p:nvSpPr>
          <p:cNvPr id="1023" name="Rectangle 5"/>
          <p:cNvSpPr txBox="1"/>
          <p:nvPr/>
        </p:nvSpPr>
        <p:spPr>
          <a:xfrm>
            <a:off x="238712" y="5111471"/>
            <a:ext cx="5611823" cy="1127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https://www.osti.gov/biblio/6986994</a:t>
            </a:r>
          </a:p>
          <a:p>
            <a:pPr algn="ctr">
              <a:defRPr sz="6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2) https://www.nrc.gov/reading-rm/doc-collections/fact-sheets/3mile-isle.html#tmiview</a:t>
            </a:r>
          </a:p>
          <a:p>
            <a:pPr algn="ctr">
              <a:defRPr sz="6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3) https://www.graphicnews.com/en/pages/38900/us-40th-anniversary-of-the-three-mile-island-accident</a:t>
            </a:r>
          </a:p>
        </p:txBody>
      </p:sp>
      <p:grpSp>
        <p:nvGrpSpPr>
          <p:cNvPr id="1044" name="Group"/>
          <p:cNvGrpSpPr/>
          <p:nvPr/>
        </p:nvGrpSpPr>
        <p:grpSpPr>
          <a:xfrm>
            <a:off x="6269929" y="4461827"/>
            <a:ext cx="2392253" cy="2231389"/>
            <a:chOff x="0" y="0"/>
            <a:chExt cx="2392252" cy="2231387"/>
          </a:xfrm>
        </p:grpSpPr>
        <p:pic>
          <p:nvPicPr>
            <p:cNvPr id="1024" name="Picture 5" descr="Picture 5"/>
            <p:cNvPicPr>
              <a:picLocks noChangeAspect="1"/>
            </p:cNvPicPr>
            <p:nvPr/>
          </p:nvPicPr>
          <p:blipFill>
            <a:blip r:embed="rId2"/>
            <a:stretch>
              <a:fillRect/>
            </a:stretch>
          </p:blipFill>
          <p:spPr>
            <a:xfrm>
              <a:off x="0" y="0"/>
              <a:ext cx="2392253" cy="2231388"/>
            </a:xfrm>
            <a:prstGeom prst="rect">
              <a:avLst/>
            </a:prstGeom>
            <a:ln w="12700" cap="flat">
              <a:noFill/>
              <a:miter lim="400000"/>
            </a:ln>
            <a:effectLst/>
          </p:spPr>
        </p:pic>
        <p:sp>
          <p:nvSpPr>
            <p:cNvPr id="1025" name="Oval 6"/>
            <p:cNvSpPr/>
            <p:nvPr/>
          </p:nvSpPr>
          <p:spPr>
            <a:xfrm>
              <a:off x="2490" y="898265"/>
              <a:ext cx="75368" cy="74339"/>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26" name="Oval 8"/>
            <p:cNvSpPr/>
            <p:nvPr/>
          </p:nvSpPr>
          <p:spPr>
            <a:xfrm>
              <a:off x="2206974" y="820828"/>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033" name="Group 16"/>
            <p:cNvGrpSpPr/>
            <p:nvPr/>
          </p:nvGrpSpPr>
          <p:grpSpPr>
            <a:xfrm>
              <a:off x="24472" y="34072"/>
              <a:ext cx="866721" cy="520375"/>
              <a:chOff x="0" y="0"/>
              <a:chExt cx="866720" cy="520374"/>
            </a:xfrm>
          </p:grpSpPr>
          <p:sp>
            <p:nvSpPr>
              <p:cNvPr id="1027" name="Rectangle 11"/>
              <p:cNvSpPr/>
              <p:nvPr/>
            </p:nvSpPr>
            <p:spPr>
              <a:xfrm>
                <a:off x="-1" y="-1"/>
                <a:ext cx="866722" cy="520376"/>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028" name="Picture 10" descr="Picture 10"/>
              <p:cNvPicPr>
                <a:picLocks noChangeAspect="1"/>
              </p:cNvPicPr>
              <p:nvPr/>
            </p:nvPicPr>
            <p:blipFill>
              <a:blip r:embed="rId2"/>
              <a:srcRect l="2608" t="5517" r="73043" b="75862"/>
              <a:stretch>
                <a:fillRect/>
              </a:stretch>
            </p:blipFill>
            <p:spPr>
              <a:xfrm>
                <a:off x="198410" y="37169"/>
                <a:ext cx="630627" cy="449883"/>
              </a:xfrm>
              <a:prstGeom prst="rect">
                <a:avLst/>
              </a:prstGeom>
              <a:ln w="12700" cap="flat">
                <a:noFill/>
                <a:miter lim="400000"/>
              </a:ln>
              <a:effectLst/>
            </p:spPr>
          </p:pic>
          <p:grpSp>
            <p:nvGrpSpPr>
              <p:cNvPr id="1031" name="Group 15"/>
              <p:cNvGrpSpPr/>
              <p:nvPr/>
            </p:nvGrpSpPr>
            <p:grpSpPr>
              <a:xfrm>
                <a:off x="12561" y="37480"/>
                <a:ext cx="157653" cy="83322"/>
                <a:chOff x="0" y="0"/>
                <a:chExt cx="157652" cy="83320"/>
              </a:xfrm>
            </p:grpSpPr>
            <p:pic>
              <p:nvPicPr>
                <p:cNvPr id="1029" name="Picture 12" descr="Picture 12"/>
                <p:cNvPicPr>
                  <a:picLocks noChangeAspect="1"/>
                </p:cNvPicPr>
                <p:nvPr/>
              </p:nvPicPr>
              <p:blipFill>
                <a:blip r:embed="rId2"/>
                <a:srcRect l="2609" t="5516" r="91304" b="91034"/>
                <a:stretch>
                  <a:fillRect/>
                </a:stretch>
              </p:blipFill>
              <p:spPr>
                <a:xfrm>
                  <a:off x="0" y="0"/>
                  <a:ext cx="157653" cy="83321"/>
                </a:xfrm>
                <a:prstGeom prst="rect">
                  <a:avLst/>
                </a:prstGeom>
                <a:ln w="12700" cap="flat">
                  <a:noFill/>
                  <a:miter lim="400000"/>
                </a:ln>
                <a:effectLst/>
              </p:spPr>
            </p:pic>
            <p:sp>
              <p:nvSpPr>
                <p:cNvPr id="1030" name="Oval 13"/>
                <p:cNvSpPr/>
                <p:nvPr/>
              </p:nvSpPr>
              <p:spPr>
                <a:xfrm>
                  <a:off x="2568" y="5"/>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032" name="Oval 14"/>
              <p:cNvSpPr/>
              <p:nvPr/>
            </p:nvSpPr>
            <p:spPr>
              <a:xfrm>
                <a:off x="200978" y="37169"/>
                <a:ext cx="75368" cy="7434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034" name="Oval 17"/>
            <p:cNvSpPr/>
            <p:nvPr/>
          </p:nvSpPr>
          <p:spPr>
            <a:xfrm>
              <a:off x="1299430" y="902394"/>
              <a:ext cx="75368" cy="7434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5" name="Oval 21"/>
            <p:cNvSpPr/>
            <p:nvPr/>
          </p:nvSpPr>
          <p:spPr>
            <a:xfrm>
              <a:off x="2238377" y="895167"/>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6" name="Oval 22"/>
            <p:cNvSpPr/>
            <p:nvPr/>
          </p:nvSpPr>
          <p:spPr>
            <a:xfrm>
              <a:off x="2184992" y="950922"/>
              <a:ext cx="75368" cy="74339"/>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7" name="Oval 23"/>
            <p:cNvSpPr/>
            <p:nvPr/>
          </p:nvSpPr>
          <p:spPr>
            <a:xfrm>
              <a:off x="1337114" y="703124"/>
              <a:ext cx="75367"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8" name="Oval 26"/>
            <p:cNvSpPr/>
            <p:nvPr/>
          </p:nvSpPr>
          <p:spPr>
            <a:xfrm>
              <a:off x="891192" y="827023"/>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39" name="Oval 27"/>
            <p:cNvSpPr/>
            <p:nvPr/>
          </p:nvSpPr>
          <p:spPr>
            <a:xfrm>
              <a:off x="922595" y="901362"/>
              <a:ext cx="75368" cy="7434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40" name="Oval 28"/>
            <p:cNvSpPr/>
            <p:nvPr/>
          </p:nvSpPr>
          <p:spPr>
            <a:xfrm>
              <a:off x="869210" y="957117"/>
              <a:ext cx="75368" cy="74339"/>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41" name="Oval 29"/>
            <p:cNvSpPr/>
            <p:nvPr/>
          </p:nvSpPr>
          <p:spPr>
            <a:xfrm>
              <a:off x="1132995" y="1251376"/>
              <a:ext cx="75368" cy="74339"/>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042" name="Straight Arrow Connector 31"/>
            <p:cNvSpPr/>
            <p:nvPr/>
          </p:nvSpPr>
          <p:spPr>
            <a:xfrm>
              <a:off x="1085890" y="937757"/>
              <a:ext cx="113052" cy="775"/>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043" name="Straight Arrow Connector 33"/>
            <p:cNvSpPr/>
            <p:nvPr/>
          </p:nvSpPr>
          <p:spPr>
            <a:xfrm>
              <a:off x="1183239" y="940855"/>
              <a:ext cx="113052" cy="775"/>
            </a:xfrm>
            <a:prstGeom prst="line">
              <a:avLst/>
            </a:prstGeom>
            <a:noFill/>
            <a:ln w="38100" cap="flat">
              <a:solidFill>
                <a:schemeClr val="accent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3"/>
          <p:cNvSpPr txBox="1">
            <a:spLocks noGrp="1"/>
          </p:cNvSpPr>
          <p:nvPr>
            <p:ph type="body" idx="1"/>
          </p:nvPr>
        </p:nvSpPr>
        <p:spPr>
          <a:xfrm>
            <a:off x="157040" y="291987"/>
            <a:ext cx="9024909" cy="6121626"/>
          </a:xfrm>
          <a:prstGeom prst="rect">
            <a:avLst/>
          </a:prstGeom>
        </p:spPr>
        <p:txBody>
          <a:bodyPr/>
          <a:lstStyle/>
          <a:p>
            <a:pPr defTabSz="886968">
              <a:defRPr sz="1649" b="1">
                <a:effectLst>
                  <a:outerShdw blurRad="36957" dist="36957" dir="2700000" rotWithShape="0">
                    <a:srgbClr val="000000"/>
                  </a:outerShdw>
                </a:effectLst>
                <a:latin typeface="+mn-lt"/>
                <a:ea typeface="+mn-ea"/>
                <a:cs typeface="+mn-cs"/>
                <a:sym typeface="Arial"/>
              </a:defRPr>
            </a:pPr>
            <a:r>
              <a:t>With the SCRAM, three emergency pumps automatically turned on to cool the core</a:t>
            </a:r>
          </a:p>
          <a:p>
            <a:pPr defTabSz="886968">
              <a:defRPr sz="291">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But </a:t>
            </a:r>
            <a:r>
              <a:rPr b="1">
                <a:solidFill>
                  <a:srgbClr val="FF6600"/>
                </a:solidFill>
              </a:rPr>
              <a:t>two were blocked by manual shutoff valves left closed</a:t>
            </a:r>
            <a:r>
              <a:rPr b="1">
                <a:solidFill>
                  <a:srgbClr val="FF0000"/>
                </a:solidFill>
              </a:rPr>
              <a:t> </a:t>
            </a:r>
            <a:r>
              <a:t>after earlier maintenance</a:t>
            </a:r>
            <a:endParaRPr sz="291"/>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sz="291"/>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Thereby dramatically diminishing the emergency cooling system's effectiveness</a:t>
            </a:r>
          </a:p>
          <a:p>
            <a:pPr defTabSz="886968">
              <a:tabLst>
                <a:tab pos="419100" algn="l"/>
                <a:tab pos="863600" algn="l"/>
              </a:tabLst>
              <a:defRPr sz="873">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b="1">
                <a:effectLst>
                  <a:outerShdw blurRad="36957" dist="36957" dir="2700000" rotWithShape="0">
                    <a:srgbClr val="000000"/>
                  </a:outerShdw>
                </a:effectLst>
                <a:latin typeface="+mn-lt"/>
                <a:ea typeface="+mn-ea"/>
                <a:cs typeface="+mn-cs"/>
                <a:sym typeface="Arial"/>
              </a:defRPr>
            </a:pPr>
            <a:r>
              <a:t>The Primary loop heated to point its pressure relief valve (PORV) was energized to open</a:t>
            </a:r>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When excess pressure was vented, that valve </a:t>
            </a:r>
            <a:r>
              <a:rPr b="1"/>
              <a:t>should </a:t>
            </a:r>
            <a:r>
              <a:t>have then closed</a:t>
            </a:r>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Stopping further loss of water from that primary cooling loop</a:t>
            </a:r>
          </a:p>
          <a:p>
            <a:pPr defTabSz="886968">
              <a:tabLst>
                <a:tab pos="419100" algn="l"/>
                <a:tab pos="863600" algn="l"/>
              </a:tabLst>
              <a:defRPr sz="776">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But the </a:t>
            </a:r>
            <a:r>
              <a:rPr b="1">
                <a:solidFill>
                  <a:srgbClr val="FF6600"/>
                </a:solidFill>
              </a:rPr>
              <a:t>pressure relief valve instead stuck open</a:t>
            </a:r>
            <a:r>
              <a:t> continuing its release of cooling water</a:t>
            </a:r>
          </a:p>
          <a:p>
            <a:pPr defTabSz="886968">
              <a:tabLst>
                <a:tab pos="419100" algn="l"/>
                <a:tab pos="863600" algn="l"/>
              </a:tabLst>
              <a:defRPr sz="388">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As PORV's had stuck open </a:t>
            </a:r>
            <a:r>
              <a:rPr b="1"/>
              <a:t>nine</a:t>
            </a:r>
            <a:r>
              <a:t> previous times on Babcock + Wilcox reactors</a:t>
            </a:r>
            <a:r>
              <a:rPr sz="873"/>
              <a:t> </a:t>
            </a:r>
            <a:r>
              <a:rPr baseline="31999"/>
              <a:t>1</a:t>
            </a:r>
          </a:p>
          <a:p>
            <a:pPr defTabSz="886968">
              <a:tabLst>
                <a:tab pos="419100" algn="l"/>
                <a:tab pos="863600" algn="l"/>
              </a:tabLst>
              <a:defRPr sz="1164">
                <a:effectLst>
                  <a:outerShdw blurRad="36957" dist="36957" dir="2700000" rotWithShape="0">
                    <a:srgbClr val="000000"/>
                  </a:outerShdw>
                </a:effectLst>
                <a:latin typeface="+mn-lt"/>
                <a:ea typeface="+mn-ea"/>
                <a:cs typeface="+mn-cs"/>
                <a:sym typeface="Arial"/>
              </a:defRPr>
            </a:pPr>
            <a:endParaRPr baseline="31999"/>
          </a:p>
          <a:p>
            <a:pPr defTabSz="886968">
              <a:tabLst>
                <a:tab pos="419100" algn="l"/>
                <a:tab pos="863600" algn="l"/>
              </a:tabLst>
              <a:defRPr sz="1649" b="1">
                <a:effectLst>
                  <a:outerShdw blurRad="36957" dist="36957" dir="2700000" rotWithShape="0">
                    <a:srgbClr val="000000"/>
                  </a:outerShdw>
                </a:effectLst>
                <a:latin typeface="+mn-lt"/>
                <a:ea typeface="+mn-ea"/>
                <a:cs typeface="+mn-cs"/>
                <a:sym typeface="Arial"/>
              </a:defRPr>
            </a:pPr>
            <a:r>
              <a:t>But dark control room light indicated that power to open the valve had been removed</a:t>
            </a:r>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a:t>
            </a:r>
            <a:r>
              <a:rPr>
                <a:solidFill>
                  <a:srgbClr val="FFCC00"/>
                </a:solidFill>
              </a:rPr>
              <a:t>And there was </a:t>
            </a:r>
            <a:r>
              <a:rPr b="1">
                <a:solidFill>
                  <a:srgbClr val="FFCC00"/>
                </a:solidFill>
              </a:rPr>
              <a:t>no light </a:t>
            </a:r>
            <a:r>
              <a:rPr>
                <a:solidFill>
                  <a:srgbClr val="FFCC00"/>
                </a:solidFill>
              </a:rPr>
              <a:t>indicating whether or not valve HAD actually closed</a:t>
            </a:r>
          </a:p>
          <a:p>
            <a:pPr defTabSz="886968">
              <a:tabLst>
                <a:tab pos="419100" algn="l"/>
                <a:tab pos="863600" algn="l"/>
              </a:tabLst>
              <a:defRPr sz="291">
                <a:effectLst>
                  <a:outerShdw blurRad="36957" dist="36957" dir="2700000" rotWithShape="0">
                    <a:srgbClr val="000000"/>
                  </a:outerShdw>
                </a:effectLst>
                <a:latin typeface="+mn-lt"/>
                <a:ea typeface="+mn-ea"/>
                <a:cs typeface="+mn-cs"/>
                <a:sym typeface="Arial"/>
              </a:defRPr>
            </a:pPr>
            <a:endParaRPr>
              <a:solidFill>
                <a:srgbClr val="FFCC00"/>
              </a:solidFill>
            </a:endParaRPr>
          </a:p>
          <a:p>
            <a:pPr defTabSz="886968">
              <a:tabLst>
                <a:tab pos="419100" algn="l"/>
                <a:tab pos="863600" algn="l"/>
              </a:tabLst>
              <a:defRPr sz="1649">
                <a:effectLst>
                  <a:outerShdw blurRad="36957" dist="36957" dir="2700000" rotWithShape="0">
                    <a:srgbClr val="000000"/>
                  </a:outerShdw>
                </a:effectLst>
                <a:latin typeface="+mn-lt"/>
                <a:ea typeface="+mn-ea"/>
                <a:cs typeface="+mn-cs"/>
                <a:sym typeface="Arial"/>
              </a:defRPr>
            </a:pPr>
            <a:r>
              <a:t>	Operators </a:t>
            </a:r>
            <a:r>
              <a:rPr b="1">
                <a:solidFill>
                  <a:srgbClr val="FF6600"/>
                </a:solidFill>
              </a:rPr>
              <a:t>misinterpreted</a:t>
            </a:r>
            <a:r>
              <a:t> dark "open" light as indicating PORV valve closure:</a:t>
            </a:r>
          </a:p>
          <a:p>
            <a:pPr algn="ctr" defTabSz="886968">
              <a:tabLst>
                <a:tab pos="419100" algn="l"/>
                <a:tab pos="863600" algn="l"/>
                <a:tab pos="1282700" algn="l"/>
              </a:tabLst>
              <a:defRPr sz="388" b="1">
                <a:solidFill>
                  <a:srgbClr val="FBC901"/>
                </a:solidFill>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 pos="1282700" algn="l"/>
              </a:tabLst>
              <a:defRPr sz="1649" b="1">
                <a:effectLst>
                  <a:outerShdw blurRad="36957" dist="36957" dir="2700000" rotWithShape="0">
                    <a:srgbClr val="000000"/>
                  </a:outerShdw>
                </a:effectLst>
                <a:latin typeface="+mn-lt"/>
                <a:ea typeface="+mn-ea"/>
                <a:cs typeface="+mn-cs"/>
                <a:sym typeface="Arial"/>
              </a:defRPr>
            </a:pPr>
            <a:r>
              <a:t>		U</a:t>
            </a:r>
            <a:r>
              <a:rPr b="0"/>
              <a:t>ndetected stuck-open valve continued water release from primary cooling loop</a:t>
            </a:r>
          </a:p>
          <a:p>
            <a:pPr defTabSz="886968">
              <a:tabLst>
                <a:tab pos="419100" algn="l"/>
                <a:tab pos="863600" algn="l"/>
                <a:tab pos="1282700" algn="l"/>
              </a:tabLst>
              <a:defRPr sz="1164" b="1">
                <a:solidFill>
                  <a:srgbClr val="FBC901"/>
                </a:solidFill>
                <a:effectLst>
                  <a:outerShdw blurRad="36957" dist="36957" dir="2700000" rotWithShape="0">
                    <a:srgbClr val="000000"/>
                  </a:outerShdw>
                </a:effectLst>
                <a:latin typeface="+mn-lt"/>
                <a:ea typeface="+mn-ea"/>
                <a:cs typeface="+mn-cs"/>
                <a:sym typeface="Arial"/>
              </a:defRPr>
            </a:pPr>
            <a:endParaRPr b="0"/>
          </a:p>
          <a:p>
            <a:pPr defTabSz="886968">
              <a:tabLst>
                <a:tab pos="419100" algn="l"/>
                <a:tab pos="863600" algn="l"/>
                <a:tab pos="1282700" algn="l"/>
              </a:tabLst>
              <a:defRPr sz="1649" b="1">
                <a:effectLst>
                  <a:outerShdw blurRad="36957" dist="36957" dir="2700000" rotWithShape="0">
                    <a:srgbClr val="000000"/>
                  </a:outerShdw>
                </a:effectLst>
                <a:latin typeface="+mn-lt"/>
                <a:ea typeface="+mn-ea"/>
                <a:cs typeface="+mn-cs"/>
                <a:sym typeface="Arial"/>
              </a:defRPr>
            </a:pPr>
            <a:r>
              <a:t>Which operators did not notice because the reactor had been designed &amp; built with</a:t>
            </a:r>
          </a:p>
          <a:p>
            <a:pPr defTabSz="886968">
              <a:tabLst>
                <a:tab pos="419100" algn="l"/>
                <a:tab pos="863600" algn="l"/>
                <a:tab pos="1282700" algn="l"/>
              </a:tabLst>
              <a:defRPr sz="291" b="1">
                <a:solidFill>
                  <a:srgbClr val="FBC901"/>
                </a:solidFill>
                <a:effectLst>
                  <a:outerShdw blurRad="36957" dist="36957" dir="2700000" rotWithShape="0">
                    <a:srgbClr val="000000"/>
                  </a:outerShdw>
                </a:effectLst>
                <a:latin typeface="+mn-lt"/>
                <a:ea typeface="+mn-ea"/>
                <a:cs typeface="+mn-cs"/>
                <a:sym typeface="Arial"/>
              </a:defRPr>
            </a:pPr>
            <a:endParaRPr/>
          </a:p>
          <a:p>
            <a:pPr defTabSz="886968">
              <a:tabLst>
                <a:tab pos="419100" algn="l"/>
                <a:tab pos="863600" algn="l"/>
                <a:tab pos="1282700" algn="l"/>
              </a:tabLst>
              <a:defRPr sz="1649" b="1">
                <a:solidFill>
                  <a:srgbClr val="FBC901"/>
                </a:solidFill>
                <a:effectLst>
                  <a:outerShdw blurRad="36957" dist="36957" dir="2700000" rotWithShape="0">
                    <a:srgbClr val="000000"/>
                  </a:outerShdw>
                </a:effectLst>
                <a:latin typeface="+mn-lt"/>
                <a:ea typeface="+mn-ea"/>
                <a:cs typeface="+mn-cs"/>
                <a:sym typeface="Arial"/>
              </a:defRPr>
            </a:pPr>
            <a:r>
              <a:t>	</a:t>
            </a:r>
            <a:r>
              <a:rPr>
                <a:solidFill>
                  <a:srgbClr val="FF6600"/>
                </a:solidFill>
              </a:rPr>
              <a:t>no direct way of measuring the cooling water level around the reactor core (!) </a:t>
            </a:r>
            <a:r>
              <a:rPr baseline="31999">
                <a:solidFill>
                  <a:srgbClr val="FFFFFF"/>
                </a:solidFill>
              </a:rPr>
              <a:t>1</a:t>
            </a:r>
          </a:p>
        </p:txBody>
      </p:sp>
      <p:sp>
        <p:nvSpPr>
          <p:cNvPr id="1047" name="Rectangle 5"/>
          <p:cNvSpPr txBox="1"/>
          <p:nvPr/>
        </p:nvSpPr>
        <p:spPr>
          <a:xfrm>
            <a:off x="185102" y="6584133"/>
            <a:ext cx="8812732"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Report of the President's Commission on the Accident at Three Mile Island - page 11:  https://www.osti.gov/biblio/6986994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Rectangle 3"/>
          <p:cNvSpPr txBox="1">
            <a:spLocks noGrp="1"/>
          </p:cNvSpPr>
          <p:nvPr>
            <p:ph type="body" idx="1"/>
          </p:nvPr>
        </p:nvSpPr>
        <p:spPr>
          <a:xfrm>
            <a:off x="219929" y="397858"/>
            <a:ext cx="8915401" cy="3032313"/>
          </a:xfrm>
          <a:prstGeom prst="rect">
            <a:avLst/>
          </a:prstGeom>
        </p:spPr>
        <p:txBody>
          <a:bodyPr/>
          <a:lstStyle/>
          <a:p>
            <a:pPr>
              <a:tabLst>
                <a:tab pos="444500" algn="l"/>
                <a:tab pos="901700" algn="l"/>
                <a:tab pos="1333500" algn="l"/>
              </a:tabLst>
              <a:defRPr sz="1700" b="1">
                <a:latin typeface="+mn-lt"/>
                <a:ea typeface="+mn-ea"/>
                <a:cs typeface="+mn-cs"/>
                <a:sym typeface="Arial"/>
              </a:defRPr>
            </a:pPr>
            <a:r>
              <a:t>But instruments DID suggest water was in the </a:t>
            </a:r>
            <a:r>
              <a:rPr>
                <a:solidFill>
                  <a:srgbClr val="FBC901"/>
                </a:solidFill>
              </a:rPr>
              <a:t>Pressurizer</a:t>
            </a:r>
            <a:r>
              <a:t> ABOVE the reactor</a:t>
            </a:r>
          </a:p>
          <a:p>
            <a:pPr>
              <a:tabLst>
                <a:tab pos="444500" algn="l"/>
                <a:tab pos="901700" algn="l"/>
                <a:tab pos="1333500" algn="l"/>
              </a:tabLst>
              <a:defRPr sz="200" b="1">
                <a:latin typeface="+mn-lt"/>
                <a:ea typeface="+mn-ea"/>
                <a:cs typeface="+mn-cs"/>
                <a:sym typeface="Arial"/>
              </a:defRPr>
            </a:pPr>
            <a:endParaRPr/>
          </a:p>
          <a:p>
            <a:pPr>
              <a:tabLst>
                <a:tab pos="444500" algn="l"/>
                <a:tab pos="901700" algn="l"/>
                <a:tab pos="1333500" algn="l"/>
              </a:tabLst>
              <a:defRPr sz="1700">
                <a:latin typeface="+mn-lt"/>
                <a:ea typeface="+mn-ea"/>
                <a:cs typeface="+mn-cs"/>
                <a:sym typeface="Arial"/>
              </a:defRPr>
            </a:pPr>
            <a:r>
              <a:t>	So operators </a:t>
            </a:r>
            <a:r>
              <a:rPr b="1">
                <a:solidFill>
                  <a:srgbClr val="FF6600"/>
                </a:solidFill>
              </a:rPr>
              <a:t>assumed</a:t>
            </a:r>
            <a:r>
              <a:t> that the reactor below it must still be fully immersed in water</a:t>
            </a:r>
          </a:p>
          <a:p>
            <a:pPr>
              <a:tabLst>
                <a:tab pos="444500" algn="l"/>
                <a:tab pos="901700" algn="l"/>
                <a:tab pos="1333500" algn="l"/>
              </a:tabLst>
              <a:defRPr sz="900">
                <a:latin typeface="+mn-lt"/>
                <a:ea typeface="+mn-ea"/>
                <a:cs typeface="+mn-cs"/>
                <a:sym typeface="Arial"/>
              </a:defRPr>
            </a:pPr>
            <a:endParaRPr/>
          </a:p>
          <a:p>
            <a:pPr>
              <a:tabLst>
                <a:tab pos="444500" algn="l"/>
                <a:tab pos="901700" algn="l"/>
                <a:tab pos="1333500" algn="l"/>
              </a:tabLst>
              <a:defRPr sz="1700" b="1">
                <a:latin typeface="+mn-lt"/>
                <a:ea typeface="+mn-ea"/>
                <a:cs typeface="+mn-cs"/>
                <a:sym typeface="Arial"/>
              </a:defRPr>
            </a:pPr>
            <a:r>
              <a:t>Then, because of pump vibrations, and fearing pressurizer would overfill (and fail):</a:t>
            </a:r>
          </a:p>
          <a:p>
            <a:pPr>
              <a:tabLst>
                <a:tab pos="444500" algn="l"/>
                <a:tab pos="901700" algn="l"/>
                <a:tab pos="1333500" algn="l"/>
              </a:tabLst>
              <a:defRPr sz="200">
                <a:latin typeface="+mn-lt"/>
                <a:ea typeface="+mn-ea"/>
                <a:cs typeface="+mn-cs"/>
                <a:sym typeface="Arial"/>
              </a:defRPr>
            </a:pPr>
            <a:endParaRPr/>
          </a:p>
          <a:p>
            <a:pPr>
              <a:tabLst>
                <a:tab pos="444500" algn="l"/>
                <a:tab pos="901700" algn="l"/>
                <a:tab pos="1333500" algn="l"/>
              </a:tabLst>
              <a:defRPr sz="1700">
                <a:latin typeface="+mn-lt"/>
                <a:ea typeface="+mn-ea"/>
                <a:cs typeface="+mn-cs"/>
                <a:sym typeface="Arial"/>
              </a:defRPr>
            </a:pPr>
            <a:r>
              <a:t>	Operators shut down automatic pumps trying to </a:t>
            </a:r>
            <a:r>
              <a:rPr b="1"/>
              <a:t>add</a:t>
            </a:r>
            <a:r>
              <a:t> water to the primary loop</a:t>
            </a:r>
          </a:p>
          <a:p>
            <a:pPr>
              <a:tabLst>
                <a:tab pos="444500" algn="l"/>
                <a:tab pos="901700" algn="l"/>
                <a:tab pos="1333500" algn="l"/>
              </a:tabLst>
              <a:defRPr sz="300">
                <a:latin typeface="+mn-lt"/>
                <a:ea typeface="+mn-ea"/>
                <a:cs typeface="+mn-cs"/>
                <a:sym typeface="Arial"/>
              </a:defRPr>
            </a:pPr>
            <a:endParaRPr/>
          </a:p>
          <a:p>
            <a:pPr>
              <a:tabLst>
                <a:tab pos="444500" algn="l"/>
                <a:tab pos="901700" algn="l"/>
                <a:tab pos="1333500" algn="l"/>
              </a:tabLst>
              <a:defRPr sz="1700">
                <a:solidFill>
                  <a:srgbClr val="FFCC00"/>
                </a:solidFill>
                <a:latin typeface="+mn-lt"/>
                <a:ea typeface="+mn-ea"/>
                <a:cs typeface="+mn-cs"/>
                <a:sym typeface="Arial"/>
              </a:defRPr>
            </a:pPr>
            <a:r>
              <a:t>		</a:t>
            </a:r>
            <a:r>
              <a:rPr b="1">
                <a:solidFill>
                  <a:srgbClr val="FF6600"/>
                </a:solidFill>
              </a:rPr>
              <a:t>In fact, the water level had already fallen below the top of the reactor's core,</a:t>
            </a:r>
          </a:p>
          <a:p>
            <a:pPr>
              <a:tabLst>
                <a:tab pos="444500" algn="l"/>
                <a:tab pos="901700" algn="l"/>
                <a:tab pos="1333500" algn="l"/>
              </a:tabLst>
              <a:defRPr sz="200" b="1">
                <a:solidFill>
                  <a:srgbClr val="FFCC00"/>
                </a:solidFill>
                <a:latin typeface="+mn-lt"/>
                <a:ea typeface="+mn-ea"/>
                <a:cs typeface="+mn-cs"/>
                <a:sym typeface="Arial"/>
              </a:defRPr>
            </a:pPr>
            <a:endParaRPr>
              <a:solidFill>
                <a:srgbClr val="FF6600"/>
              </a:solidFill>
            </a:endParaRPr>
          </a:p>
          <a:p>
            <a:pPr>
              <a:tabLst>
                <a:tab pos="444500" algn="l"/>
                <a:tab pos="901700" algn="l"/>
                <a:tab pos="1333500" algn="l"/>
              </a:tabLst>
              <a:defRPr sz="1700" b="1">
                <a:solidFill>
                  <a:srgbClr val="FFCC00"/>
                </a:solidFill>
                <a:latin typeface="+mn-lt"/>
                <a:ea typeface="+mn-ea"/>
                <a:cs typeface="+mn-cs"/>
                <a:sym typeface="Arial"/>
              </a:defRPr>
            </a:pPr>
            <a:r>
              <a:rPr>
                <a:solidFill>
                  <a:srgbClr val="FF6600"/>
                </a:solidFill>
              </a:rPr>
              <a:t>			falling ever lower as steam continued to exit via the stuck-open valve</a:t>
            </a:r>
          </a:p>
          <a:p>
            <a:pPr>
              <a:tabLst>
                <a:tab pos="444500" algn="l"/>
                <a:tab pos="901700" algn="l"/>
                <a:tab pos="1333500" algn="l"/>
              </a:tabLst>
              <a:defRPr sz="400">
                <a:solidFill>
                  <a:srgbClr val="FF6600"/>
                </a:solidFill>
                <a:latin typeface="+mn-lt"/>
                <a:ea typeface="+mn-ea"/>
                <a:cs typeface="+mn-cs"/>
                <a:sym typeface="Arial"/>
              </a:defRPr>
            </a:pPr>
            <a:endParaRPr>
              <a:solidFill>
                <a:srgbClr val="FF6600"/>
              </a:solidFill>
            </a:endParaRPr>
          </a:p>
          <a:p>
            <a:pPr>
              <a:tabLst>
                <a:tab pos="444500" algn="l"/>
                <a:tab pos="901700" algn="l"/>
                <a:tab pos="1333500" algn="l"/>
              </a:tabLst>
              <a:defRPr sz="1700">
                <a:solidFill>
                  <a:srgbClr val="FF6600"/>
                </a:solidFill>
                <a:latin typeface="+mn-lt"/>
                <a:ea typeface="+mn-ea"/>
                <a:cs typeface="+mn-cs"/>
                <a:sym typeface="Arial"/>
              </a:defRPr>
            </a:pPr>
            <a:r>
              <a:t> 			</a:t>
            </a:r>
            <a:r>
              <a:rPr i="1">
                <a:solidFill>
                  <a:srgbClr val="FFFFFF"/>
                </a:solidFill>
              </a:rPr>
              <a:t>The water pumps had vibrated because they'd been trying to pump steam!</a:t>
            </a:r>
          </a:p>
        </p:txBody>
      </p:sp>
      <p:sp>
        <p:nvSpPr>
          <p:cNvPr id="1050" name="Rectangle 2"/>
          <p:cNvSpPr txBox="1">
            <a:spLocks noGrp="1"/>
          </p:cNvSpPr>
          <p:nvPr>
            <p:ph type="title"/>
          </p:nvPr>
        </p:nvSpPr>
        <p:spPr>
          <a:xfrm>
            <a:off x="6650022" y="5279925"/>
            <a:ext cx="2125195" cy="526593"/>
          </a:xfrm>
          <a:prstGeom prst="rect">
            <a:avLst/>
          </a:prstGeom>
        </p:spPr>
        <p:txBody>
          <a:bodyPr/>
          <a:lstStyle/>
          <a:p>
            <a:pPr>
              <a:defRPr sz="1200" i="0">
                <a:solidFill>
                  <a:srgbClr val="FBC901"/>
                </a:solidFill>
              </a:defRPr>
            </a:pPr>
            <a:r>
              <a:t>Secondary Cooling Loop: </a:t>
            </a:r>
          </a:p>
          <a:p>
            <a:pPr>
              <a:defRPr sz="1200" i="0">
                <a:solidFill>
                  <a:srgbClr val="FBC901"/>
                </a:solidFill>
              </a:defRPr>
            </a:pPr>
            <a:r>
              <a:t>Shut down by filter-cleaning</a:t>
            </a:r>
          </a:p>
        </p:txBody>
      </p:sp>
      <p:grpSp>
        <p:nvGrpSpPr>
          <p:cNvPr id="1064" name="Group"/>
          <p:cNvGrpSpPr/>
          <p:nvPr/>
        </p:nvGrpSpPr>
        <p:grpSpPr>
          <a:xfrm>
            <a:off x="328547" y="3620087"/>
            <a:ext cx="6299048" cy="2722072"/>
            <a:chOff x="-139700" y="0"/>
            <a:chExt cx="6299047" cy="2722070"/>
          </a:xfrm>
        </p:grpSpPr>
        <p:grpSp>
          <p:nvGrpSpPr>
            <p:cNvPr id="1053" name="Group"/>
            <p:cNvGrpSpPr/>
            <p:nvPr/>
          </p:nvGrpSpPr>
          <p:grpSpPr>
            <a:xfrm>
              <a:off x="2529556" y="83770"/>
              <a:ext cx="2787294" cy="2089542"/>
              <a:chOff x="0" y="0"/>
              <a:chExt cx="2787293" cy="2089541"/>
            </a:xfrm>
          </p:grpSpPr>
          <p:pic>
            <p:nvPicPr>
              <p:cNvPr id="1051" name="Picture 6" descr="Picture 6"/>
              <p:cNvPicPr>
                <a:picLocks noChangeAspect="1"/>
              </p:cNvPicPr>
              <p:nvPr/>
            </p:nvPicPr>
            <p:blipFill>
              <a:blip r:embed="rId2"/>
              <a:srcRect t="15782" r="40862"/>
              <a:stretch>
                <a:fillRect/>
              </a:stretch>
            </p:blipFill>
            <p:spPr>
              <a:xfrm>
                <a:off x="0" y="0"/>
                <a:ext cx="2784035" cy="2089542"/>
              </a:xfrm>
              <a:prstGeom prst="rect">
                <a:avLst/>
              </a:prstGeom>
              <a:ln w="12700" cap="flat">
                <a:noFill/>
                <a:miter lim="400000"/>
              </a:ln>
              <a:effectLst/>
            </p:spPr>
          </p:pic>
          <p:sp>
            <p:nvSpPr>
              <p:cNvPr id="1052" name="Rectangle"/>
              <p:cNvSpPr/>
              <p:nvPr/>
            </p:nvSpPr>
            <p:spPr>
              <a:xfrm>
                <a:off x="1659518" y="1127"/>
                <a:ext cx="1127776" cy="27965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1054" name="Rectangle 2"/>
            <p:cNvSpPr txBox="1"/>
            <p:nvPr/>
          </p:nvSpPr>
          <p:spPr>
            <a:xfrm>
              <a:off x="-139700" y="0"/>
              <a:ext cx="2438988" cy="5887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ctr">
                <a:defRPr sz="1200" b="0">
                  <a:solidFill>
                    <a:srgbClr val="FBC901"/>
                  </a:solidFill>
                  <a:effectLst>
                    <a:outerShdw blurRad="38100" dist="38100" dir="2700000" rotWithShape="0">
                      <a:srgbClr val="000000"/>
                    </a:outerShdw>
                  </a:effectLst>
                  <a:latin typeface="+mn-lt"/>
                  <a:ea typeface="+mn-ea"/>
                  <a:cs typeface="+mn-cs"/>
                  <a:sym typeface="Arial"/>
                </a:defRPr>
              </a:pPr>
              <a:r>
                <a:t>Pressure Relief Valve (PORV):</a:t>
              </a:r>
            </a:p>
            <a:p>
              <a:pPr algn="ctr">
                <a:defRPr sz="1200" b="0">
                  <a:solidFill>
                    <a:srgbClr val="FBC901"/>
                  </a:solidFill>
                  <a:effectLst>
                    <a:outerShdw blurRad="38100" dist="38100" dir="2700000" rotWithShape="0">
                      <a:srgbClr val="000000"/>
                    </a:outerShdw>
                  </a:effectLst>
                  <a:latin typeface="+mn-lt"/>
                  <a:ea typeface="+mn-ea"/>
                  <a:cs typeface="+mn-cs"/>
                  <a:sym typeface="Arial"/>
                </a:defRPr>
              </a:pPr>
              <a:r>
                <a:t>Stuck open / venting steam</a:t>
              </a:r>
            </a:p>
          </p:txBody>
        </p:sp>
        <p:sp>
          <p:nvSpPr>
            <p:cNvPr id="1055" name="Rectangle 2"/>
            <p:cNvSpPr txBox="1"/>
            <p:nvPr/>
          </p:nvSpPr>
          <p:spPr>
            <a:xfrm>
              <a:off x="28066" y="951945"/>
              <a:ext cx="2125195" cy="5265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ctr">
                <a:defRPr sz="1200" b="0">
                  <a:solidFill>
                    <a:srgbClr val="FBC901"/>
                  </a:solidFill>
                  <a:effectLst>
                    <a:outerShdw blurRad="38100" dist="38100" dir="2700000" rotWithShape="0">
                      <a:srgbClr val="000000"/>
                    </a:outerShdw>
                  </a:effectLst>
                  <a:latin typeface="+mn-lt"/>
                  <a:ea typeface="+mn-ea"/>
                  <a:cs typeface="+mn-cs"/>
                  <a:sym typeface="Arial"/>
                </a:defRPr>
              </a:pPr>
              <a:r>
                <a:t>Primary Cooling Loop: </a:t>
              </a:r>
            </a:p>
            <a:p>
              <a:pPr algn="ctr">
                <a:defRPr sz="1200" b="0">
                  <a:solidFill>
                    <a:srgbClr val="FBC901"/>
                  </a:solidFill>
                  <a:effectLst>
                    <a:outerShdw blurRad="38100" dist="38100" dir="2700000" rotWithShape="0">
                      <a:srgbClr val="000000"/>
                    </a:outerShdw>
                  </a:effectLst>
                  <a:latin typeface="+mn-lt"/>
                  <a:ea typeface="+mn-ea"/>
                  <a:cs typeface="+mn-cs"/>
                  <a:sym typeface="Arial"/>
                </a:defRPr>
              </a:pPr>
              <a:r>
                <a:t>Steam replacing water</a:t>
              </a:r>
            </a:p>
          </p:txBody>
        </p:sp>
        <p:sp>
          <p:nvSpPr>
            <p:cNvPr id="1056" name="Rectangle 2"/>
            <p:cNvSpPr txBox="1"/>
            <p:nvPr/>
          </p:nvSpPr>
          <p:spPr>
            <a:xfrm>
              <a:off x="2299616" y="2195478"/>
              <a:ext cx="2125195" cy="5265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ctr">
                <a:defRPr sz="1200" b="0">
                  <a:solidFill>
                    <a:srgbClr val="FBC901"/>
                  </a:solidFill>
                  <a:effectLst>
                    <a:outerShdw blurRad="38100" dist="38100" dir="2700000" rotWithShape="0">
                      <a:srgbClr val="000000"/>
                    </a:outerShdw>
                  </a:effectLst>
                  <a:latin typeface="+mn-lt"/>
                  <a:ea typeface="+mn-ea"/>
                  <a:cs typeface="+mn-cs"/>
                  <a:sym typeface="Arial"/>
                </a:defRPr>
              </a:pPr>
              <a:r>
                <a:t>Water Circulation Pumps: </a:t>
              </a:r>
            </a:p>
            <a:p>
              <a:pPr algn="ctr">
                <a:defRPr sz="1200" b="0">
                  <a:solidFill>
                    <a:srgbClr val="FBC901"/>
                  </a:solidFill>
                  <a:effectLst>
                    <a:outerShdw blurRad="38100" dist="38100" dir="2700000" rotWithShape="0">
                      <a:srgbClr val="000000"/>
                    </a:outerShdw>
                  </a:effectLst>
                  <a:latin typeface="+mn-lt"/>
                  <a:ea typeface="+mn-ea"/>
                  <a:cs typeface="+mn-cs"/>
                  <a:sym typeface="Arial"/>
                </a:defRPr>
              </a:pPr>
              <a:r>
                <a:t>Vibrating / pumping steam</a:t>
              </a:r>
            </a:p>
          </p:txBody>
        </p:sp>
        <p:sp>
          <p:nvSpPr>
            <p:cNvPr id="1057" name="Rectangle 2"/>
            <p:cNvSpPr txBox="1"/>
            <p:nvPr/>
          </p:nvSpPr>
          <p:spPr>
            <a:xfrm>
              <a:off x="-112089" y="1974942"/>
              <a:ext cx="2388034" cy="5265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p>
              <a:pPr algn="ctr">
                <a:defRPr sz="1200" b="0">
                  <a:solidFill>
                    <a:srgbClr val="FBC901"/>
                  </a:solidFill>
                  <a:effectLst>
                    <a:outerShdw blurRad="38100" dist="38100" dir="2700000" rotWithShape="0">
                      <a:srgbClr val="000000"/>
                    </a:outerShdw>
                  </a:effectLst>
                  <a:latin typeface="+mn-lt"/>
                  <a:ea typeface="+mn-ea"/>
                  <a:cs typeface="+mn-cs"/>
                  <a:sym typeface="Arial"/>
                </a:defRPr>
              </a:pPr>
              <a:r>
                <a:t>Water-Adding Pumps: </a:t>
              </a:r>
            </a:p>
            <a:p>
              <a:pPr algn="ctr">
                <a:defRPr sz="1200" b="0">
                  <a:solidFill>
                    <a:srgbClr val="FBC901"/>
                  </a:solidFill>
                  <a:effectLst>
                    <a:outerShdw blurRad="38100" dist="38100" dir="2700000" rotWithShape="0">
                      <a:srgbClr val="000000"/>
                    </a:outerShdw>
                  </a:effectLst>
                  <a:latin typeface="+mn-lt"/>
                  <a:ea typeface="+mn-ea"/>
                  <a:cs typeface="+mn-cs"/>
                  <a:sym typeface="Arial"/>
                </a:defRPr>
              </a:pPr>
              <a:r>
                <a:t>Blocked or disabled by operators</a:t>
              </a:r>
            </a:p>
          </p:txBody>
        </p:sp>
        <p:grpSp>
          <p:nvGrpSpPr>
            <p:cNvPr id="1060" name="Group"/>
            <p:cNvGrpSpPr/>
            <p:nvPr/>
          </p:nvGrpSpPr>
          <p:grpSpPr>
            <a:xfrm>
              <a:off x="2229949" y="294702"/>
              <a:ext cx="1088895" cy="136158"/>
              <a:chOff x="0" y="0"/>
              <a:chExt cx="1088894" cy="136157"/>
            </a:xfrm>
          </p:grpSpPr>
          <p:sp>
            <p:nvSpPr>
              <p:cNvPr id="1058" name="Line"/>
              <p:cNvSpPr/>
              <p:nvPr/>
            </p:nvSpPr>
            <p:spPr>
              <a:xfrm>
                <a:off x="0" y="0"/>
                <a:ext cx="1088895" cy="0"/>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59" name="Line"/>
              <p:cNvSpPr/>
              <p:nvPr/>
            </p:nvSpPr>
            <p:spPr>
              <a:xfrm>
                <a:off x="1086615" y="2278"/>
                <a:ext cx="1" cy="133880"/>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061" name="Line"/>
            <p:cNvSpPr/>
            <p:nvPr/>
          </p:nvSpPr>
          <p:spPr>
            <a:xfrm>
              <a:off x="2053270" y="1215241"/>
              <a:ext cx="751930" cy="1"/>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62" name="Line"/>
            <p:cNvSpPr/>
            <p:nvPr/>
          </p:nvSpPr>
          <p:spPr>
            <a:xfrm>
              <a:off x="3362213" y="1769824"/>
              <a:ext cx="1" cy="436700"/>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63" name="Line"/>
            <p:cNvSpPr/>
            <p:nvPr/>
          </p:nvSpPr>
          <p:spPr>
            <a:xfrm>
              <a:off x="5407418" y="1905793"/>
              <a:ext cx="751930" cy="1"/>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Rectangle 3"/>
          <p:cNvSpPr txBox="1">
            <a:spLocks noGrp="1"/>
          </p:cNvSpPr>
          <p:nvPr>
            <p:ph type="body" sz="quarter" idx="1"/>
          </p:nvPr>
        </p:nvSpPr>
        <p:spPr>
          <a:xfrm>
            <a:off x="253020" y="743128"/>
            <a:ext cx="8776680" cy="859012"/>
          </a:xfrm>
          <a:prstGeom prst="rect">
            <a:avLst/>
          </a:prstGeom>
        </p:spPr>
        <p:txBody>
          <a:bodyPr/>
          <a:lstStyle/>
          <a:p>
            <a:pPr>
              <a:tabLst>
                <a:tab pos="444500" algn="l"/>
                <a:tab pos="901700" algn="l"/>
                <a:tab pos="1358900" algn="l"/>
                <a:tab pos="1879600" algn="l"/>
              </a:tabLst>
              <a:defRPr sz="1700">
                <a:latin typeface="+mn-lt"/>
                <a:ea typeface="+mn-ea"/>
                <a:cs typeface="+mn-cs"/>
                <a:sym typeface="Arial"/>
              </a:defRPr>
            </a:pPr>
            <a:r>
              <a:rPr>
                <a:solidFill>
                  <a:srgbClr val="FF6600"/>
                </a:solidFill>
              </a:rPr>
              <a:t>About half of the reactor's core melted down</a:t>
            </a:r>
            <a:r>
              <a:t> releasing uranium inside the containment</a:t>
            </a:r>
          </a:p>
          <a:p>
            <a:pPr marL="0" lvl="1" indent="630691">
              <a:buSzTx/>
              <a:buNone/>
              <a:tabLst>
                <a:tab pos="444500" algn="l"/>
                <a:tab pos="901700" algn="l"/>
                <a:tab pos="1358900" algn="l"/>
                <a:tab pos="1879600" algn="l"/>
              </a:tabLst>
              <a:defRPr sz="400">
                <a:latin typeface="+mn-lt"/>
                <a:ea typeface="+mn-ea"/>
                <a:cs typeface="+mn-cs"/>
                <a:sym typeface="Arial"/>
              </a:defRPr>
            </a:pPr>
            <a:endParaRPr/>
          </a:p>
          <a:p>
            <a:pPr>
              <a:tabLst>
                <a:tab pos="444500" algn="l"/>
                <a:tab pos="901700" algn="l"/>
                <a:tab pos="1358900" algn="l"/>
                <a:tab pos="1879600" algn="l"/>
              </a:tabLst>
              <a:defRPr sz="1700">
                <a:latin typeface="+mn-lt"/>
                <a:ea typeface="+mn-ea"/>
                <a:cs typeface="+mn-cs"/>
                <a:sym typeface="Arial"/>
              </a:defRPr>
            </a:pPr>
            <a:r>
              <a:t>	As in "The China Syndrome" movie which coincidentally debuted the very same week</a:t>
            </a:r>
          </a:p>
        </p:txBody>
      </p:sp>
      <p:sp>
        <p:nvSpPr>
          <p:cNvPr id="1067" name="Rectangle 2"/>
          <p:cNvSpPr txBox="1"/>
          <p:nvPr/>
        </p:nvSpPr>
        <p:spPr>
          <a:xfrm>
            <a:off x="6839" y="119550"/>
            <a:ext cx="8991601" cy="437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b="0" i="1">
                <a:solidFill>
                  <a:srgbClr val="E5FFFF"/>
                </a:solidFill>
                <a:effectLst>
                  <a:outerShdw blurRad="38100" dist="38100" dir="2700000" rotWithShape="0">
                    <a:srgbClr val="000000"/>
                  </a:outerShdw>
                </a:effectLst>
                <a:latin typeface="+mn-lt"/>
                <a:ea typeface="+mn-ea"/>
                <a:cs typeface="+mn-cs"/>
                <a:sym typeface="Arial"/>
              </a:defRPr>
            </a:lvl1pPr>
          </a:lstStyle>
          <a:p>
            <a:r>
              <a:t>Confusion reigned for four hours during which:</a:t>
            </a:r>
          </a:p>
        </p:txBody>
      </p:sp>
      <p:sp>
        <p:nvSpPr>
          <p:cNvPr id="1068" name="Rectangle 3"/>
          <p:cNvSpPr txBox="1"/>
          <p:nvPr/>
        </p:nvSpPr>
        <p:spPr>
          <a:xfrm>
            <a:off x="114300" y="4548061"/>
            <a:ext cx="8915400" cy="437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901700" algn="l"/>
                <a:tab pos="1358900" algn="l"/>
                <a:tab pos="1879600" algn="l"/>
              </a:tabLst>
              <a:defRPr sz="1700" b="0" i="1">
                <a:solidFill>
                  <a:srgbClr val="FBC901"/>
                </a:solidFill>
                <a:effectLst>
                  <a:outerShdw blurRad="38100" dist="38100" dir="2700000" rotWithShape="0">
                    <a:srgbClr val="000000"/>
                  </a:outerShdw>
                </a:effectLst>
                <a:latin typeface="+mn-lt"/>
                <a:ea typeface="+mn-ea"/>
                <a:cs typeface="+mn-cs"/>
                <a:sym typeface="Arial"/>
              </a:defRPr>
            </a:pPr>
            <a:r>
              <a:t>The </a:t>
            </a:r>
            <a:r>
              <a:rPr b="1"/>
              <a:t>same</a:t>
            </a:r>
            <a:r>
              <a:t> mechanism that would produce Fukushima's explosions 32 years later</a:t>
            </a:r>
          </a:p>
        </p:txBody>
      </p:sp>
      <p:sp>
        <p:nvSpPr>
          <p:cNvPr id="1069" name="Rectangle 3"/>
          <p:cNvSpPr txBox="1"/>
          <p:nvPr/>
        </p:nvSpPr>
        <p:spPr>
          <a:xfrm>
            <a:off x="257419" y="1787749"/>
            <a:ext cx="8915401" cy="2686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44500" algn="l"/>
                <a:tab pos="901700" algn="l"/>
                <a:tab pos="1358900" algn="l"/>
                <a:tab pos="1879600" algn="l"/>
              </a:tabLst>
              <a:defRPr sz="1700" b="0">
                <a:solidFill>
                  <a:srgbClr val="FF6600"/>
                </a:solidFill>
                <a:effectLst>
                  <a:outerShdw blurRad="38100" dist="38100" dir="2700000" rotWithShape="0">
                    <a:srgbClr val="000000"/>
                  </a:outerShdw>
                </a:effectLst>
                <a:latin typeface="+mn-lt"/>
                <a:ea typeface="+mn-ea"/>
                <a:cs typeface="+mn-cs"/>
                <a:sym typeface="Arial"/>
              </a:defRPr>
            </a:pPr>
            <a:r>
              <a:t>The superheated Zr metal of the fuel rod tubes began </a:t>
            </a:r>
            <a:r>
              <a:rPr b="1"/>
              <a:t>catalyzing</a:t>
            </a:r>
            <a:r>
              <a:t> steam's decomposition:</a:t>
            </a:r>
          </a:p>
          <a:p>
            <a:pPr>
              <a:spcBef>
                <a:spcPts val="400"/>
              </a:spcBef>
              <a:tabLst>
                <a:tab pos="444500" algn="l"/>
                <a:tab pos="901700" algn="l"/>
                <a:tab pos="1358900" algn="l"/>
                <a:tab pos="1879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2 H</a:t>
            </a:r>
            <a:r>
              <a:rPr baseline="-5999"/>
              <a:t>2</a:t>
            </a:r>
            <a:r>
              <a:t>O + hot Zr → 2 H</a:t>
            </a:r>
            <a:r>
              <a:rPr baseline="-5999"/>
              <a:t>2</a:t>
            </a:r>
            <a:r>
              <a:t> + O</a:t>
            </a:r>
            <a:r>
              <a:rPr baseline="-5999"/>
              <a:t>2 </a:t>
            </a:r>
            <a:r>
              <a:t> </a:t>
            </a:r>
          </a:p>
          <a:p>
            <a:pPr>
              <a:spcBef>
                <a:spcPts val="400"/>
              </a:spcBef>
              <a:tabLst>
                <a:tab pos="444500" algn="l"/>
                <a:tab pos="901700" algn="l"/>
                <a:tab pos="1358900" algn="l"/>
                <a:tab pos="18796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Filling the containment building with H</a:t>
            </a:r>
            <a:r>
              <a:rPr baseline="-5999"/>
              <a:t>2</a:t>
            </a:r>
            <a:r>
              <a:t> and O</a:t>
            </a:r>
            <a:r>
              <a:rPr baseline="-5999"/>
              <a:t>2</a:t>
            </a:r>
          </a:p>
          <a:p>
            <a:pPr>
              <a:spcBef>
                <a:spcPts val="400"/>
              </a:spcBef>
              <a:tabLst>
                <a:tab pos="444500" algn="l"/>
                <a:tab pos="901700" algn="l"/>
                <a:tab pos="1358900" algn="l"/>
                <a:tab pos="1879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aseline="-5999"/>
          </a:p>
          <a:p>
            <a:pP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which eventually found an ignition source and </a:t>
            </a:r>
            <a:r>
              <a:rPr>
                <a:solidFill>
                  <a:srgbClr val="FF6600"/>
                </a:solidFill>
              </a:rPr>
              <a:t>explosively recombined</a:t>
            </a:r>
            <a:r>
              <a:t> </a:t>
            </a:r>
            <a:r>
              <a:rPr baseline="31999"/>
              <a:t>1</a:t>
            </a:r>
          </a:p>
          <a:p>
            <a:pPr>
              <a:spcBef>
                <a:spcPts val="400"/>
              </a:spcBef>
              <a:tabLst>
                <a:tab pos="444500" algn="l"/>
                <a:tab pos="901700" algn="l"/>
                <a:tab pos="1358900" algn="l"/>
                <a:tab pos="1879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(luckily) blowing only relatively small holes in the containment's walls, </a:t>
            </a:r>
          </a:p>
          <a:p>
            <a:pPr>
              <a:spcBef>
                <a:spcPts val="400"/>
              </a:spcBef>
              <a:tabLst>
                <a:tab pos="444500" algn="l"/>
                <a:tab pos="901700" algn="l"/>
                <a:tab pos="1358900" algn="l"/>
                <a:tab pos="1879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 pos="1358900" algn="l"/>
                <a:tab pos="1879600" algn="l"/>
              </a:tabLst>
              <a:defRPr sz="1700" b="0">
                <a:solidFill>
                  <a:srgbClr val="FFFFFF"/>
                </a:solidFill>
                <a:effectLst>
                  <a:outerShdw blurRad="38100" dist="38100" dir="2700000" rotWithShape="0">
                    <a:srgbClr val="000000"/>
                  </a:outerShdw>
                </a:effectLst>
                <a:latin typeface="+mn-lt"/>
                <a:ea typeface="+mn-ea"/>
                <a:cs typeface="+mn-cs"/>
                <a:sym typeface="Arial"/>
              </a:defRPr>
            </a:pPr>
            <a:r>
              <a:t>			venting proportionally small amounts of radioactivity to the surroundings</a:t>
            </a:r>
          </a:p>
        </p:txBody>
      </p:sp>
      <p:sp>
        <p:nvSpPr>
          <p:cNvPr id="1070" name="Rectangle 3"/>
          <p:cNvSpPr txBox="1"/>
          <p:nvPr/>
        </p:nvSpPr>
        <p:spPr>
          <a:xfrm>
            <a:off x="253055" y="5151413"/>
            <a:ext cx="8676825" cy="1115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77823">
              <a:spcBef>
                <a:spcPts val="400"/>
              </a:spcBef>
              <a:tabLst>
                <a:tab pos="419100" algn="l"/>
                <a:tab pos="863600" algn="l"/>
                <a:tab pos="1308100" algn="l"/>
                <a:tab pos="1803400" algn="l"/>
              </a:tabLst>
              <a:defRPr sz="1632">
                <a:solidFill>
                  <a:srgbClr val="FFFFFF"/>
                </a:solidFill>
                <a:effectLst>
                  <a:outerShdw blurRad="36576" dist="36576" dir="2700000" rotWithShape="0">
                    <a:srgbClr val="000000"/>
                  </a:outerShdw>
                </a:effectLst>
                <a:latin typeface="+mn-lt"/>
                <a:ea typeface="+mn-ea"/>
                <a:cs typeface="+mn-cs"/>
                <a:sym typeface="Arial"/>
              </a:defRPr>
            </a:pPr>
            <a:r>
              <a:t>Which continued until a fresh clearer-headed new shift of operators figured out that: </a:t>
            </a:r>
          </a:p>
          <a:p>
            <a:pPr defTabSz="877823">
              <a:spcBef>
                <a:spcPts val="400"/>
              </a:spcBef>
              <a:tabLst>
                <a:tab pos="419100" algn="l"/>
                <a:tab pos="863600" algn="l"/>
                <a:tab pos="1308100" algn="l"/>
                <a:tab pos="1803400" algn="l"/>
              </a:tabLst>
              <a:defRPr sz="384"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419100" algn="l"/>
                <a:tab pos="863600" algn="l"/>
                <a:tab pos="1308100" algn="l"/>
                <a:tab pos="1803400" algn="l"/>
              </a:tabLst>
              <a:defRPr sz="1632" b="0">
                <a:solidFill>
                  <a:srgbClr val="FFFFFF"/>
                </a:solidFill>
                <a:effectLst>
                  <a:outerShdw blurRad="36576" dist="36576" dir="2700000" rotWithShape="0">
                    <a:srgbClr val="000000"/>
                  </a:outerShdw>
                </a:effectLst>
                <a:latin typeface="+mn-lt"/>
                <a:ea typeface="+mn-ea"/>
                <a:cs typeface="+mn-cs"/>
                <a:sym typeface="Arial"/>
              </a:defRPr>
            </a:pPr>
            <a:r>
              <a:t>	rather than needing LESS water, the reactor's core desperately needed MORE water, </a:t>
            </a:r>
          </a:p>
          <a:p>
            <a:pPr defTabSz="877823">
              <a:spcBef>
                <a:spcPts val="400"/>
              </a:spcBef>
              <a:tabLst>
                <a:tab pos="419100" algn="l"/>
                <a:tab pos="863600" algn="l"/>
                <a:tab pos="1308100" algn="l"/>
                <a:tab pos="1803400" algn="l"/>
              </a:tabLst>
              <a:defRPr sz="384"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419100" algn="l"/>
                <a:tab pos="863600" algn="l"/>
                <a:tab pos="1308100" algn="l"/>
                <a:tab pos="1803400" algn="l"/>
              </a:tabLst>
              <a:defRPr sz="1632" b="0">
                <a:solidFill>
                  <a:srgbClr val="FFFFFF"/>
                </a:solidFill>
                <a:effectLst>
                  <a:outerShdw blurRad="36576" dist="36576" dir="2700000" rotWithShape="0">
                    <a:srgbClr val="000000"/>
                  </a:outerShdw>
                </a:effectLst>
                <a:latin typeface="+mn-lt"/>
                <a:ea typeface="+mn-ea"/>
                <a:cs typeface="+mn-cs"/>
                <a:sym typeface="Arial"/>
              </a:defRPr>
            </a:pPr>
            <a:r>
              <a:t>		thereby finally beginning to bring the TMI reactor accident under control</a:t>
            </a:r>
          </a:p>
        </p:txBody>
      </p:sp>
      <p:sp>
        <p:nvSpPr>
          <p:cNvPr id="1071" name="Rectangle"/>
          <p:cNvSpPr/>
          <p:nvPr/>
        </p:nvSpPr>
        <p:spPr>
          <a:xfrm>
            <a:off x="175573" y="1694576"/>
            <a:ext cx="8792854" cy="2761049"/>
          </a:xfrm>
          <a:prstGeom prst="rect">
            <a:avLst/>
          </a:prstGeom>
          <a:ln w="38100">
            <a:solidFill>
              <a:srgbClr val="FBC901"/>
            </a:solidFill>
          </a:ln>
        </p:spPr>
        <p:txBody>
          <a:bodyPr lIns="45719" rIns="45719"/>
          <a:lstStyle/>
          <a:p>
            <a:endParaRPr/>
          </a:p>
        </p:txBody>
      </p:sp>
      <p:sp>
        <p:nvSpPr>
          <p:cNvPr id="1072" name="Rectangle 5"/>
          <p:cNvSpPr txBox="1"/>
          <p:nvPr/>
        </p:nvSpPr>
        <p:spPr>
          <a:xfrm>
            <a:off x="185102" y="6584133"/>
            <a:ext cx="8812732"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Report of the President's Commission on the Accident at Three Mile Island - pages 87, 99 &amp; 107:  https://www.osti.gov/biblio/6986994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Rectangle 2"/>
          <p:cNvSpPr txBox="1">
            <a:spLocks noGrp="1"/>
          </p:cNvSpPr>
          <p:nvPr>
            <p:ph type="title"/>
          </p:nvPr>
        </p:nvSpPr>
        <p:spPr>
          <a:xfrm>
            <a:off x="324267" y="44354"/>
            <a:ext cx="8534401" cy="430187"/>
          </a:xfrm>
          <a:prstGeom prst="rect">
            <a:avLst/>
          </a:prstGeom>
        </p:spPr>
        <p:txBody>
          <a:bodyPr/>
          <a:lstStyle>
            <a:lvl1pPr>
              <a:defRPr sz="2000"/>
            </a:lvl1pPr>
          </a:lstStyle>
          <a:p>
            <a:r>
              <a:t>Partial list of faults and errors:</a:t>
            </a:r>
          </a:p>
        </p:txBody>
      </p:sp>
      <p:sp>
        <p:nvSpPr>
          <p:cNvPr id="1075" name="Rectangle 3"/>
          <p:cNvSpPr txBox="1">
            <a:spLocks noGrp="1"/>
          </p:cNvSpPr>
          <p:nvPr>
            <p:ph type="body" idx="1"/>
          </p:nvPr>
        </p:nvSpPr>
        <p:spPr>
          <a:xfrm>
            <a:off x="121067" y="479180"/>
            <a:ext cx="9144001" cy="5778174"/>
          </a:xfrm>
          <a:prstGeom prst="rect">
            <a:avLst/>
          </a:prstGeom>
        </p:spPr>
        <p:txBody>
          <a:bodyPr/>
          <a:lstStyle/>
          <a:p>
            <a:pPr algn="ctr">
              <a:tabLst>
                <a:tab pos="355600" algn="l"/>
                <a:tab pos="762000" algn="l"/>
                <a:tab pos="1155700" algn="l"/>
              </a:tabLst>
              <a:defRPr sz="1800" b="1">
                <a:solidFill>
                  <a:srgbClr val="FBC901"/>
                </a:solidFill>
                <a:latin typeface="+mn-lt"/>
                <a:ea typeface="+mn-ea"/>
                <a:cs typeface="+mn-cs"/>
                <a:sym typeface="Arial"/>
              </a:defRPr>
            </a:pPr>
            <a:r>
              <a:t>Equipment failures:</a:t>
            </a:r>
          </a:p>
          <a:p>
            <a:pPr>
              <a:tabLst>
                <a:tab pos="355600" algn="l"/>
                <a:tab pos="762000" algn="l"/>
                <a:tab pos="1155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Stuck open primary loop pressure relief valve</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Indicator giving only</a:t>
            </a:r>
            <a:r>
              <a:rPr b="1"/>
              <a:t> intended </a:t>
            </a:r>
            <a:r>
              <a:t>state of that valve and not its true state</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Lack of dedicated indicator giving water level in core</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Control system producing over 100 simultaneous alarms in first minutes of failure</a:t>
            </a:r>
          </a:p>
          <a:p>
            <a:pPr>
              <a:tabLst>
                <a:tab pos="342900" algn="l"/>
                <a:tab pos="685800" algn="l"/>
                <a:tab pos="1028700" algn="l"/>
              </a:tabLst>
              <a:defRPr sz="1100">
                <a:latin typeface="+mn-lt"/>
                <a:ea typeface="+mn-ea"/>
                <a:cs typeface="+mn-cs"/>
                <a:sym typeface="Arial"/>
              </a:defRPr>
            </a:pPr>
            <a:endParaRPr/>
          </a:p>
          <a:p>
            <a:pPr algn="ctr">
              <a:tabLst>
                <a:tab pos="342900" algn="l"/>
                <a:tab pos="685800" algn="l"/>
                <a:tab pos="1028700" algn="l"/>
              </a:tabLst>
              <a:defRPr sz="1800" b="1">
                <a:solidFill>
                  <a:srgbClr val="FBC901"/>
                </a:solidFill>
                <a:latin typeface="+mn-lt"/>
                <a:ea typeface="+mn-ea"/>
                <a:cs typeface="+mn-cs"/>
                <a:sym typeface="Arial"/>
              </a:defRPr>
            </a:pPr>
            <a:r>
              <a:t>Management / operator / training errors:</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Initial procedure for cleaning out secondary cooling loop's clogged filter </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Emergency cooling system manual valves left closed after earlier maintenance</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Misinterpretation of badly designed pressure relief valve indicator</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Operator mistrust of automatic safety systems (for cause?), leading to:</a:t>
            </a:r>
          </a:p>
          <a:p>
            <a:pPr>
              <a:tabLst>
                <a:tab pos="342900" algn="l"/>
                <a:tab pos="685800" algn="l"/>
                <a:tab pos="1028700" algn="l"/>
              </a:tabLst>
              <a:defRPr sz="4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	Operator misuse &amp; override of water cooling systems, replicating errors that</a:t>
            </a:r>
          </a:p>
          <a:p>
            <a:pPr>
              <a:tabLst>
                <a:tab pos="342900" algn="l"/>
                <a:tab pos="685800" algn="l"/>
                <a:tab pos="1028700" algn="l"/>
              </a:tabLst>
              <a:defRPr sz="200">
                <a:latin typeface="+mn-lt"/>
                <a:ea typeface="+mn-ea"/>
                <a:cs typeface="+mn-cs"/>
                <a:sym typeface="Arial"/>
              </a:defRPr>
            </a:pPr>
            <a:endParaRPr/>
          </a:p>
          <a:p>
            <a:pPr>
              <a:tabLst>
                <a:tab pos="342900" algn="l"/>
                <a:tab pos="685800" algn="l"/>
                <a:tab pos="1028700" algn="l"/>
              </a:tabLst>
              <a:defRPr sz="1800">
                <a:latin typeface="+mn-lt"/>
                <a:ea typeface="+mn-ea"/>
                <a:cs typeface="+mn-cs"/>
                <a:sym typeface="Arial"/>
              </a:defRPr>
            </a:pPr>
            <a:r>
              <a:t>		18 months earlier </a:t>
            </a:r>
            <a:r>
              <a:rPr b="1"/>
              <a:t>almost</a:t>
            </a:r>
            <a:r>
              <a:t> brought down another Babcock &amp; Wilcox reactor:</a:t>
            </a:r>
          </a:p>
          <a:p>
            <a:pPr>
              <a:tabLst>
                <a:tab pos="342900" algn="l"/>
                <a:tab pos="685800" algn="l"/>
                <a:tab pos="1028700" algn="l"/>
              </a:tabLst>
              <a:defRPr sz="400">
                <a:latin typeface="+mn-lt"/>
                <a:ea typeface="+mn-ea"/>
                <a:cs typeface="+mn-cs"/>
                <a:sym typeface="Arial"/>
              </a:defRPr>
            </a:pPr>
            <a:r>
              <a:t>			</a:t>
            </a:r>
          </a:p>
          <a:p>
            <a:pPr>
              <a:tabLst>
                <a:tab pos="342900" algn="l"/>
                <a:tab pos="685800" algn="l"/>
                <a:tab pos="1028700" algn="l"/>
              </a:tabLst>
              <a:defRPr sz="1800">
                <a:latin typeface="+mn-lt"/>
                <a:ea typeface="+mn-ea"/>
                <a:cs typeface="+mn-cs"/>
                <a:sym typeface="Arial"/>
              </a:defRPr>
            </a:pPr>
            <a:r>
              <a:t>			</a:t>
            </a:r>
            <a:r>
              <a:rPr>
                <a:solidFill>
                  <a:srgbClr val="FF6600"/>
                </a:solidFill>
              </a:rPr>
              <a:t>A previous near disaster about which TMI operators were never informed </a:t>
            </a:r>
            <a:r>
              <a:rPr baseline="31999"/>
              <a:t>1-3</a:t>
            </a:r>
          </a:p>
        </p:txBody>
      </p:sp>
      <p:sp>
        <p:nvSpPr>
          <p:cNvPr id="1076" name="Rectangle 5"/>
          <p:cNvSpPr txBox="1"/>
          <p:nvPr/>
        </p:nvSpPr>
        <p:spPr>
          <a:xfrm>
            <a:off x="185102" y="6380933"/>
            <a:ext cx="8812732" cy="430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rgbClr val="059797"/>
                </a:solidFill>
                <a:effectLst>
                  <a:outerShdw blurRad="38100" dist="38100" dir="2700000" rotWithShape="0">
                    <a:srgbClr val="000000"/>
                  </a:outerShdw>
                </a:effectLst>
                <a:latin typeface="+mn-lt"/>
                <a:ea typeface="+mn-ea"/>
                <a:cs typeface="+mn-cs"/>
                <a:sym typeface="Arial"/>
              </a:defRPr>
            </a:pPr>
            <a:r>
              <a:t>1) Report of the President's Commission on the Accident at Three Mile Island - page 10:  https://www.osti.gov/biblio/6986994</a:t>
            </a:r>
          </a:p>
          <a:p>
            <a:pPr algn="ctr">
              <a:defRPr sz="4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000" b="0" i="1">
                <a:solidFill>
                  <a:srgbClr val="059797"/>
                </a:solidFill>
                <a:effectLst>
                  <a:outerShdw blurRad="38100" dist="38100" dir="2700000" rotWithShape="0">
                    <a:srgbClr val="000000"/>
                  </a:outerShdw>
                </a:effectLst>
                <a:latin typeface="+mn-lt"/>
                <a:ea typeface="+mn-ea"/>
                <a:cs typeface="+mn-cs"/>
                <a:sym typeface="Arial"/>
              </a:defRPr>
            </a:pPr>
            <a:r>
              <a:t>1) https://en.wikipedia.org/wiki/Three_Mile_Island_accidentor.htm     2) https://en.wikipedia.org/wiki/Davis-Besse_Nuclear_Power_Station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Rectangle 2"/>
          <p:cNvSpPr txBox="1">
            <a:spLocks noGrp="1"/>
          </p:cNvSpPr>
          <p:nvPr>
            <p:ph type="title"/>
          </p:nvPr>
        </p:nvSpPr>
        <p:spPr>
          <a:xfrm>
            <a:off x="304800" y="76200"/>
            <a:ext cx="8534400" cy="643497"/>
          </a:xfrm>
          <a:prstGeom prst="rect">
            <a:avLst/>
          </a:prstGeom>
        </p:spPr>
        <p:txBody>
          <a:bodyPr/>
          <a:lstStyle/>
          <a:p>
            <a:pPr>
              <a:defRPr sz="1200"/>
            </a:pPr>
            <a:r>
              <a:t>Quoting directly from the </a:t>
            </a:r>
          </a:p>
          <a:p>
            <a:pPr>
              <a:defRPr sz="1800"/>
            </a:pPr>
            <a:r>
              <a:t>Report of the President's Commission on the Accident at Three Mile Island: </a:t>
            </a:r>
            <a:r>
              <a:rPr baseline="31999"/>
              <a:t>1</a:t>
            </a:r>
          </a:p>
        </p:txBody>
      </p:sp>
      <p:sp>
        <p:nvSpPr>
          <p:cNvPr id="1079" name="Rectangle 3"/>
          <p:cNvSpPr txBox="1">
            <a:spLocks noGrp="1"/>
          </p:cNvSpPr>
          <p:nvPr>
            <p:ph type="body" idx="1"/>
          </p:nvPr>
        </p:nvSpPr>
        <p:spPr>
          <a:xfrm>
            <a:off x="228600" y="829899"/>
            <a:ext cx="8686800" cy="5607962"/>
          </a:xfrm>
          <a:prstGeom prst="rect">
            <a:avLst/>
          </a:prstGeom>
        </p:spPr>
        <p:txBody>
          <a:bodyPr/>
          <a:lstStyle/>
          <a:p>
            <a:pPr algn="ctr" defTabSz="850391">
              <a:spcBef>
                <a:spcPts val="300"/>
              </a:spcBef>
              <a:defRPr sz="1488">
                <a:effectLst>
                  <a:outerShdw blurRad="35433" dist="35433" dir="2700000" rotWithShape="0">
                    <a:srgbClr val="000000"/>
                  </a:outerShdw>
                </a:effectLst>
                <a:latin typeface="+mn-lt"/>
                <a:ea typeface="+mn-ea"/>
                <a:cs typeface="+mn-cs"/>
                <a:sym typeface="Arial"/>
              </a:defRPr>
            </a:pPr>
            <a:r>
              <a:rPr b="1" dirty="0"/>
              <a:t>Excerpt from "Handling of the Emergency"</a:t>
            </a:r>
            <a:r>
              <a:rPr dirty="0"/>
              <a:t> </a:t>
            </a:r>
            <a:r>
              <a:rPr sz="1302" dirty="0"/>
              <a:t>(page 17)</a:t>
            </a:r>
            <a:r>
              <a:rPr dirty="0"/>
              <a:t>:</a:t>
            </a:r>
          </a:p>
          <a:p>
            <a:pPr algn="ctr" defTabSz="850391">
              <a:spcBef>
                <a:spcPts val="300"/>
              </a:spcBef>
              <a:defRPr sz="279">
                <a:effectLst>
                  <a:outerShdw blurRad="35433" dist="35433" dir="2700000" rotWithShape="0">
                    <a:srgbClr val="000000"/>
                  </a:outerShdw>
                </a:effectLst>
                <a:latin typeface="+mn-lt"/>
                <a:ea typeface="+mn-ea"/>
                <a:cs typeface="+mn-cs"/>
                <a:sym typeface="Arial"/>
              </a:defRPr>
            </a:pPr>
            <a:endParaRPr dirty="0"/>
          </a:p>
          <a:p>
            <a:pPr defTabSz="850391">
              <a:lnSpc>
                <a:spcPct val="120000"/>
              </a:lnSpc>
              <a:spcBef>
                <a:spcPts val="300"/>
              </a:spcBef>
              <a:defRPr sz="1488">
                <a:effectLst>
                  <a:outerShdw blurRad="35433" dist="35433" dir="2700000" rotWithShape="0">
                    <a:srgbClr val="000000"/>
                  </a:outerShdw>
                </a:effectLst>
                <a:latin typeface="+mn-lt"/>
                <a:ea typeface="+mn-ea"/>
                <a:cs typeface="+mn-cs"/>
                <a:sym typeface="Arial"/>
              </a:defRPr>
            </a:pPr>
            <a:r>
              <a:rPr dirty="0"/>
              <a:t>"The response to the emergency was dominated by an atmosphere of almost total confusion. There was lack of communication at all levels.  Many key recommendations were made by individuals who were not in possession of accurate information, and those who managed the accident were slow to realize the significance and implications of the events that had taken place."</a:t>
            </a:r>
          </a:p>
          <a:p>
            <a:pPr defTabSz="850391">
              <a:spcBef>
                <a:spcPts val="300"/>
              </a:spcBef>
              <a:defRPr sz="930">
                <a:effectLst>
                  <a:outerShdw blurRad="35433" dist="35433" dir="2700000" rotWithShape="0">
                    <a:srgbClr val="000000"/>
                  </a:outerShdw>
                </a:effectLst>
                <a:latin typeface="+mn-lt"/>
                <a:ea typeface="+mn-ea"/>
                <a:cs typeface="+mn-cs"/>
                <a:sym typeface="Arial"/>
              </a:defRPr>
            </a:pPr>
            <a:endParaRPr sz="200" dirty="0"/>
          </a:p>
          <a:p>
            <a:pPr algn="ctr" defTabSz="850391">
              <a:spcBef>
                <a:spcPts val="300"/>
              </a:spcBef>
              <a:defRPr sz="1488">
                <a:effectLst>
                  <a:outerShdw blurRad="35433" dist="35433" dir="2700000" rotWithShape="0">
                    <a:srgbClr val="000000"/>
                  </a:outerShdw>
                </a:effectLst>
                <a:latin typeface="+mn-lt"/>
                <a:ea typeface="+mn-ea"/>
                <a:cs typeface="+mn-cs"/>
                <a:sym typeface="Arial"/>
              </a:defRPr>
            </a:pPr>
            <a:r>
              <a:rPr b="1" dirty="0"/>
              <a:t>Excerpt from "Warning"</a:t>
            </a:r>
            <a:r>
              <a:rPr dirty="0"/>
              <a:t> </a:t>
            </a:r>
            <a:r>
              <a:rPr sz="1302" dirty="0"/>
              <a:t>(page 24)</a:t>
            </a:r>
            <a:r>
              <a:rPr dirty="0"/>
              <a:t>:</a:t>
            </a:r>
          </a:p>
          <a:p>
            <a:pPr algn="ctr" defTabSz="850391">
              <a:spcBef>
                <a:spcPts val="300"/>
              </a:spcBef>
              <a:defRPr sz="279">
                <a:effectLst>
                  <a:outerShdw blurRad="35433" dist="35433" dir="2700000" rotWithShape="0">
                    <a:srgbClr val="000000"/>
                  </a:outerShdw>
                </a:effectLst>
                <a:latin typeface="+mn-lt"/>
                <a:ea typeface="+mn-ea"/>
                <a:cs typeface="+mn-cs"/>
                <a:sym typeface="Arial"/>
              </a:defRPr>
            </a:pPr>
            <a:endParaRPr dirty="0"/>
          </a:p>
          <a:p>
            <a:pPr defTabSz="850391">
              <a:lnSpc>
                <a:spcPct val="110000"/>
              </a:lnSpc>
              <a:spcBef>
                <a:spcPts val="300"/>
              </a:spcBef>
              <a:defRPr sz="1488">
                <a:effectLst>
                  <a:outerShdw blurRad="35433" dist="35433" dir="2700000" rotWithShape="0">
                    <a:srgbClr val="000000"/>
                  </a:outerShdw>
                </a:effectLst>
                <a:latin typeface="+mn-lt"/>
                <a:ea typeface="+mn-ea"/>
                <a:cs typeface="+mn-cs"/>
                <a:sym typeface="Arial"/>
              </a:defRPr>
            </a:pPr>
            <a:r>
              <a:rPr dirty="0"/>
              <a:t>"We have stated that fundamental changes must occur in organizations, procedures, and, above all, in the attitudes of people. No amount of technical "fixes" will cure this underlying problem. There have been many previous recommendations for greater safety for nuclear power plants, which have had limited impact. What we consider crucial is whether the proposed improvements are carried out by the same organizations (unchanged), with the same kinds of practices and the same attitudes that were prevalent prior to the accident.  </a:t>
            </a:r>
            <a:r>
              <a:rPr dirty="0">
                <a:solidFill>
                  <a:srgbClr val="FBC901"/>
                </a:solidFill>
              </a:rPr>
              <a:t>As long as proposed improvements are carried out in a "business as usual" atmosphere, the fundamental changes necessitated by the accident at Three Mile Island cannot be realized."  </a:t>
            </a:r>
          </a:p>
          <a:p>
            <a:pPr defTabSz="850391">
              <a:defRPr sz="1674">
                <a:effectLst>
                  <a:outerShdw blurRad="35433" dist="35433" dir="2700000" rotWithShape="0">
                    <a:srgbClr val="000000"/>
                  </a:outerShdw>
                </a:effectLst>
                <a:latin typeface="+mn-lt"/>
                <a:ea typeface="+mn-ea"/>
                <a:cs typeface="+mn-cs"/>
                <a:sym typeface="Arial"/>
              </a:defRPr>
            </a:pPr>
            <a:endParaRPr sz="300" dirty="0">
              <a:solidFill>
                <a:schemeClr val="accent1"/>
              </a:solidFill>
            </a:endParaRPr>
          </a:p>
          <a:p>
            <a:pPr algn="ctr" defTabSz="850391">
              <a:lnSpc>
                <a:spcPct val="120000"/>
              </a:lnSpc>
              <a:spcBef>
                <a:spcPts val="0"/>
              </a:spcBef>
              <a:defRPr sz="1488" i="1">
                <a:effectLst>
                  <a:outerShdw blurRad="35433" dist="35433" dir="2700000" rotWithShape="0">
                    <a:srgbClr val="000000"/>
                  </a:outerShdw>
                </a:effectLst>
                <a:latin typeface="+mn-lt"/>
                <a:ea typeface="+mn-ea"/>
                <a:cs typeface="+mn-cs"/>
                <a:sym typeface="Arial"/>
              </a:defRPr>
            </a:pPr>
            <a:r>
              <a:rPr dirty="0"/>
              <a:t>In light of the above, I must note that in researching modern </a:t>
            </a:r>
            <a:r>
              <a:rPr dirty="0" err="1"/>
              <a:t>TMI</a:t>
            </a:r>
            <a:r>
              <a:rPr dirty="0"/>
              <a:t> "information webpages"  </a:t>
            </a:r>
          </a:p>
          <a:p>
            <a:pPr algn="ctr" defTabSz="850391">
              <a:lnSpc>
                <a:spcPct val="120000"/>
              </a:lnSpc>
              <a:spcBef>
                <a:spcPts val="0"/>
              </a:spcBef>
              <a:defRPr sz="1488" i="1">
                <a:effectLst>
                  <a:outerShdw blurRad="35433" dist="35433" dir="2700000" rotWithShape="0">
                    <a:srgbClr val="000000"/>
                  </a:outerShdw>
                </a:effectLst>
                <a:latin typeface="+mn-lt"/>
                <a:ea typeface="+mn-ea"/>
                <a:cs typeface="+mn-cs"/>
                <a:sym typeface="Arial"/>
              </a:defRPr>
            </a:pPr>
            <a:r>
              <a:rPr dirty="0"/>
              <a:t>posted by BOTH industry associations AND federal agencies </a:t>
            </a:r>
          </a:p>
          <a:p>
            <a:pPr algn="ctr" defTabSz="850391">
              <a:lnSpc>
                <a:spcPct val="120000"/>
              </a:lnSpc>
              <a:spcBef>
                <a:spcPts val="0"/>
              </a:spcBef>
              <a:defRPr sz="1488" i="1">
                <a:effectLst>
                  <a:outerShdw blurRad="35433" dist="35433" dir="2700000" rotWithShape="0">
                    <a:srgbClr val="000000"/>
                  </a:outerShdw>
                </a:effectLst>
                <a:latin typeface="+mn-lt"/>
                <a:ea typeface="+mn-ea"/>
                <a:cs typeface="+mn-cs"/>
                <a:sym typeface="Arial"/>
              </a:defRPr>
            </a:pPr>
            <a:r>
              <a:rPr dirty="0"/>
              <a:t>many (if not most) </a:t>
            </a:r>
            <a:r>
              <a:rPr b="1" dirty="0"/>
              <a:t>still</a:t>
            </a:r>
            <a:r>
              <a:rPr dirty="0"/>
              <a:t> fail to mention central critical errors, </a:t>
            </a:r>
          </a:p>
          <a:p>
            <a:pPr algn="ctr" defTabSz="850391">
              <a:lnSpc>
                <a:spcPct val="120000"/>
              </a:lnSpc>
              <a:spcBef>
                <a:spcPts val="0"/>
              </a:spcBef>
              <a:defRPr sz="1488" i="1">
                <a:effectLst>
                  <a:outerShdw blurRad="35433" dist="35433" dir="2700000" rotWithShape="0">
                    <a:srgbClr val="000000"/>
                  </a:outerShdw>
                </a:effectLst>
                <a:latin typeface="+mn-lt"/>
                <a:ea typeface="+mn-ea"/>
                <a:cs typeface="+mn-cs"/>
                <a:sym typeface="Arial"/>
              </a:defRPr>
            </a:pPr>
            <a:r>
              <a:rPr dirty="0"/>
              <a:t>some omitting even the egregious failure to reopen emergency valves after earlier maintenance. </a:t>
            </a:r>
          </a:p>
          <a:p>
            <a:pPr algn="ctr" defTabSz="850391">
              <a:lnSpc>
                <a:spcPct val="120000"/>
              </a:lnSpc>
              <a:defRPr sz="186" i="1">
                <a:effectLst>
                  <a:outerShdw blurRad="35433" dist="35433" dir="2700000" rotWithShape="0">
                    <a:srgbClr val="000000"/>
                  </a:outerShdw>
                </a:effectLst>
                <a:latin typeface="+mn-lt"/>
                <a:ea typeface="+mn-ea"/>
                <a:cs typeface="+mn-cs"/>
                <a:sym typeface="Arial"/>
              </a:defRPr>
            </a:pPr>
            <a:endParaRPr dirty="0"/>
          </a:p>
          <a:p>
            <a:pPr algn="ctr" defTabSz="850391">
              <a:lnSpc>
                <a:spcPct val="120000"/>
              </a:lnSpc>
              <a:defRPr sz="1488" i="1">
                <a:solidFill>
                  <a:srgbClr val="FBC901"/>
                </a:solidFill>
                <a:effectLst>
                  <a:outerShdw blurRad="35433" dist="35433" dir="2700000" rotWithShape="0">
                    <a:srgbClr val="000000"/>
                  </a:outerShdw>
                </a:effectLst>
                <a:latin typeface="+mn-lt"/>
                <a:ea typeface="+mn-ea"/>
                <a:cs typeface="+mn-cs"/>
                <a:sym typeface="Arial"/>
              </a:defRPr>
            </a:pPr>
            <a:r>
              <a:rPr dirty="0"/>
              <a:t>Suggesting, sadly, that the Commission's final warning has fallen on largely deaf ears</a:t>
            </a:r>
          </a:p>
        </p:txBody>
      </p:sp>
      <p:sp>
        <p:nvSpPr>
          <p:cNvPr id="1080" name="Rectangle 5"/>
          <p:cNvSpPr txBox="1"/>
          <p:nvPr/>
        </p:nvSpPr>
        <p:spPr>
          <a:xfrm>
            <a:off x="185102" y="6596833"/>
            <a:ext cx="8812732"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Report of the President's Commission on the Accident at Three Mile Island:  https://www.osti.gov/biblio/6986994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2"/>
          <p:cNvSpPr txBox="1">
            <a:spLocks noGrp="1"/>
          </p:cNvSpPr>
          <p:nvPr>
            <p:ph type="title"/>
          </p:nvPr>
        </p:nvSpPr>
        <p:spPr>
          <a:xfrm>
            <a:off x="304800" y="139700"/>
            <a:ext cx="8534400" cy="457200"/>
          </a:xfrm>
          <a:prstGeom prst="rect">
            <a:avLst/>
          </a:prstGeom>
        </p:spPr>
        <p:txBody>
          <a:bodyPr/>
          <a:lstStyle>
            <a:lvl1pPr>
              <a:defRPr sz="1900"/>
            </a:lvl1pPr>
          </a:lstStyle>
          <a:p>
            <a:r>
              <a:t>Twentieth vs. Twenty-First Century Nuclear Physics</a:t>
            </a:r>
          </a:p>
        </p:txBody>
      </p:sp>
      <p:sp>
        <p:nvSpPr>
          <p:cNvPr id="131" name="Rectangle 3"/>
          <p:cNvSpPr txBox="1">
            <a:spLocks noGrp="1"/>
          </p:cNvSpPr>
          <p:nvPr>
            <p:ph type="body" idx="1"/>
          </p:nvPr>
        </p:nvSpPr>
        <p:spPr>
          <a:xfrm>
            <a:off x="50427" y="756261"/>
            <a:ext cx="8870313" cy="5788470"/>
          </a:xfrm>
          <a:prstGeom prst="rect">
            <a:avLst/>
          </a:prstGeom>
        </p:spPr>
        <p:txBody>
          <a:bodyPr/>
          <a:lstStyle/>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Nuclear Physicists of the last fifty years have been obsessed with sub-sub-nuclear particles</a:t>
            </a:r>
          </a:p>
          <a:p>
            <a:pP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a:p>
          <a:p>
            <a:pPr algn="ctr">
              <a:tabLst>
                <a:tab pos="419100" algn="l"/>
                <a:tab pos="876300" algn="l"/>
                <a:tab pos="1384300" algn="l"/>
                <a:tab pos="1955800" algn="l"/>
                <a:tab pos="2476500" algn="l"/>
                <a:tab pos="2933700" algn="l"/>
                <a:tab pos="3441700" algn="l"/>
              </a:tabLst>
              <a:defRPr sz="1600">
                <a:latin typeface="+mn-lt"/>
                <a:ea typeface="+mn-ea"/>
                <a:cs typeface="+mn-cs"/>
                <a:sym typeface="Arial"/>
              </a:defRPr>
            </a:pPr>
            <a:r>
              <a:t>to which they delight in assigning weird names including:</a:t>
            </a:r>
          </a:p>
          <a:p>
            <a:pPr algn="ct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a:p>
          <a:p>
            <a:pPr algn="ctr">
              <a:tabLst>
                <a:tab pos="419100" algn="l"/>
                <a:tab pos="876300" algn="l"/>
                <a:tab pos="1384300" algn="l"/>
                <a:tab pos="1955800" algn="l"/>
                <a:tab pos="2476500" algn="l"/>
                <a:tab pos="2933700" algn="l"/>
                <a:tab pos="3441700" algn="l"/>
              </a:tabLst>
              <a:defRPr sz="1600">
                <a:latin typeface="+mn-lt"/>
                <a:ea typeface="+mn-ea"/>
                <a:cs typeface="+mn-cs"/>
                <a:sym typeface="Arial"/>
              </a:defRPr>
            </a:pPr>
            <a:r>
              <a:t> up / down / top / bottom / strange / charmed quarks, leptons, bosons, gluons, . . . "god"</a:t>
            </a:r>
          </a:p>
          <a:p>
            <a:pPr>
              <a:tabLst>
                <a:tab pos="419100" algn="l"/>
                <a:tab pos="876300" algn="l"/>
                <a:tab pos="1384300" algn="l"/>
                <a:tab pos="1955800" algn="l"/>
                <a:tab pos="2476500" algn="l"/>
                <a:tab pos="2933700" algn="l"/>
                <a:tab pos="3441700" algn="l"/>
              </a:tabLst>
              <a:defRPr sz="1200">
                <a:latin typeface="+mn-lt"/>
                <a:ea typeface="+mn-ea"/>
                <a:cs typeface="+mn-cs"/>
                <a:sym typeface="Arial"/>
              </a:defRPr>
            </a:pPr>
            <a:endParaRP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But Nuclear Reactors and Bombs can be explained by mid-twentieth century Nuclear Physics</a:t>
            </a:r>
          </a:p>
          <a:p>
            <a:pP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in which sub-sub-nuclear particles still lurked secretly inside only </a:t>
            </a:r>
            <a:r>
              <a:rPr b="1"/>
              <a:t>two nuclear particles:</a:t>
            </a:r>
          </a:p>
          <a:p>
            <a:pP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b="1"/>
          </a:p>
          <a:p>
            <a:pPr algn="ctr">
              <a:tabLst>
                <a:tab pos="419100" algn="l"/>
                <a:tab pos="876300" algn="l"/>
                <a:tab pos="1384300" algn="l"/>
                <a:tab pos="1955800" algn="l"/>
                <a:tab pos="2476500" algn="l"/>
                <a:tab pos="2933700" algn="l"/>
                <a:tab pos="3441700" algn="l"/>
              </a:tabLst>
              <a:defRPr sz="1600">
                <a:latin typeface="+mn-lt"/>
                <a:ea typeface="+mn-ea"/>
                <a:cs typeface="+mn-cs"/>
                <a:sym typeface="Arial"/>
              </a:defRPr>
            </a:pPr>
            <a:r>
              <a:t>Positive Protons ("p" or </a:t>
            </a:r>
            <a:r>
              <a:rPr>
                <a:solidFill>
                  <a:srgbClr val="FF2600"/>
                </a:solidFill>
              </a:rPr>
              <a:t>●</a:t>
            </a:r>
            <a:r>
              <a:t>)   and   Neutral Neutrons ("n" or ●) </a:t>
            </a:r>
          </a:p>
          <a:p>
            <a:pPr>
              <a:tabLst>
                <a:tab pos="419100" algn="l"/>
                <a:tab pos="876300" algn="l"/>
                <a:tab pos="1384300" algn="l"/>
                <a:tab pos="1955800" algn="l"/>
                <a:tab pos="2476500" algn="l"/>
                <a:tab pos="2933700" algn="l"/>
                <a:tab pos="3441700" algn="l"/>
              </a:tabLst>
              <a:defRPr sz="1200">
                <a:latin typeface="+mn-lt"/>
                <a:ea typeface="+mn-ea"/>
                <a:cs typeface="+mn-cs"/>
                <a:sym typeface="Arial"/>
              </a:defRPr>
            </a:pPr>
            <a:endParaRPr/>
          </a:p>
          <a:p>
            <a:pPr algn="ctr">
              <a:tabLst>
                <a:tab pos="419100" algn="l"/>
                <a:tab pos="876300" algn="l"/>
                <a:tab pos="1384300" algn="l"/>
                <a:tab pos="1955800" algn="l"/>
                <a:tab pos="2476500" algn="l"/>
                <a:tab pos="2933700" algn="l"/>
                <a:tab pos="3441700" algn="l"/>
              </a:tabLst>
              <a:defRPr sz="1600">
                <a:solidFill>
                  <a:srgbClr val="FBC901"/>
                </a:solidFill>
                <a:latin typeface="+mn-lt"/>
                <a:ea typeface="+mn-ea"/>
                <a:cs typeface="+mn-cs"/>
                <a:sym typeface="Arial"/>
              </a:defRPr>
            </a:pPr>
            <a:r>
              <a:t>Which DID, however, already exhibit a couple of weird behaviors:</a:t>
            </a:r>
          </a:p>
          <a:p>
            <a:pPr>
              <a:tabLst>
                <a:tab pos="419100" algn="l"/>
                <a:tab pos="876300" algn="l"/>
                <a:tab pos="1384300" algn="l"/>
                <a:tab pos="1955800" algn="l"/>
                <a:tab pos="2476500" algn="l"/>
                <a:tab pos="2933700" algn="l"/>
                <a:tab pos="3441700" algn="l"/>
              </a:tabLst>
              <a:defRPr sz="400">
                <a:latin typeface="+mn-lt"/>
                <a:ea typeface="+mn-ea"/>
                <a:cs typeface="+mn-cs"/>
                <a:sym typeface="Arial"/>
              </a:defRPr>
            </a:pPr>
            <a:endParaRP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1) They could </a:t>
            </a:r>
            <a:r>
              <a:rPr b="1"/>
              <a:t>transform </a:t>
            </a:r>
            <a:r>
              <a:t>into one another via incorporation or emission of negative electrons</a:t>
            </a:r>
          </a:p>
          <a:p>
            <a:pPr>
              <a:tabLst>
                <a:tab pos="419100" algn="l"/>
                <a:tab pos="876300" algn="l"/>
                <a:tab pos="1384300" algn="l"/>
                <a:tab pos="1955800" algn="l"/>
                <a:tab pos="2476500" algn="l"/>
                <a:tab pos="2933700" algn="l"/>
                <a:tab pos="3441700" algn="l"/>
              </a:tabLst>
              <a:defRPr sz="700">
                <a:latin typeface="+mn-lt"/>
                <a:ea typeface="+mn-ea"/>
                <a:cs typeface="+mn-cs"/>
                <a:sym typeface="Arial"/>
              </a:defRPr>
            </a:pPr>
            <a:endParaRPr/>
          </a:p>
          <a:p>
            <a:pPr algn="ctr">
              <a:tabLst>
                <a:tab pos="419100" algn="l"/>
                <a:tab pos="876300" algn="l"/>
                <a:tab pos="1384300" algn="l"/>
                <a:tab pos="1955800" algn="l"/>
                <a:tab pos="2476500" algn="l"/>
                <a:tab pos="2933700" algn="l"/>
                <a:tab pos="3441700" algn="l"/>
              </a:tabLst>
              <a:defRPr sz="1600">
                <a:latin typeface="+mn-lt"/>
                <a:ea typeface="+mn-ea"/>
                <a:cs typeface="+mn-cs"/>
                <a:sym typeface="Arial"/>
              </a:defRPr>
            </a:pPr>
            <a:r>
              <a:t>1 Proton + 1 Electron </a:t>
            </a:r>
            <a:r>
              <a:rPr b="1"/>
              <a:t>→ </a:t>
            </a:r>
            <a:r>
              <a:t>1  Neutron    OR     1 Neutron </a:t>
            </a:r>
            <a:r>
              <a:rPr b="1"/>
              <a:t>→</a:t>
            </a:r>
            <a:r>
              <a:t> 1 Proton + 1 Electron</a:t>
            </a:r>
          </a:p>
          <a:p>
            <a:pPr>
              <a:tabLst>
                <a:tab pos="419100" algn="l"/>
                <a:tab pos="876300" algn="l"/>
                <a:tab pos="1384300" algn="l"/>
                <a:tab pos="1955800" algn="l"/>
                <a:tab pos="2476500" algn="l"/>
                <a:tab pos="2933700" algn="l"/>
                <a:tab pos="3441700" algn="l"/>
              </a:tabLst>
              <a:defRPr sz="1200">
                <a:latin typeface="+mn-lt"/>
                <a:ea typeface="+mn-ea"/>
                <a:cs typeface="+mn-cs"/>
                <a:sym typeface="Arial"/>
              </a:defRPr>
            </a:pPr>
            <a:endParaRP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2) These</a:t>
            </a:r>
            <a:r>
              <a:rPr baseline="-2249"/>
              <a:t> transformations DID NOT PRECISELY CONSERVE MASS </a:t>
            </a:r>
          </a:p>
          <a:p>
            <a:pPr>
              <a:tabLst>
                <a:tab pos="419100" algn="l"/>
                <a:tab pos="876300" algn="l"/>
                <a:tab pos="1384300" algn="l"/>
                <a:tab pos="1955800" algn="l"/>
                <a:tab pos="2476500" algn="l"/>
                <a:tab pos="2933700" algn="l"/>
                <a:tab pos="3441700" algn="l"/>
              </a:tabLst>
              <a:defRPr sz="1000">
                <a:latin typeface="+mn-lt"/>
                <a:ea typeface="+mn-ea"/>
                <a:cs typeface="+mn-cs"/>
                <a:sym typeface="Arial"/>
              </a:defRPr>
            </a:pPr>
            <a:endParaRPr baseline="-2249"/>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Instead, </a:t>
            </a:r>
            <a:r>
              <a:rPr b="1">
                <a:solidFill>
                  <a:srgbClr val="FBC901"/>
                </a:solidFill>
              </a:rPr>
              <a:t>Einstein's E = mc</a:t>
            </a:r>
            <a:r>
              <a:rPr b="1" baseline="29750">
                <a:solidFill>
                  <a:srgbClr val="FBC901"/>
                </a:solidFill>
              </a:rPr>
              <a:t>2</a:t>
            </a:r>
            <a:r>
              <a:rPr b="1" baseline="-2249">
                <a:solidFill>
                  <a:srgbClr val="FBC901"/>
                </a:solidFill>
              </a:rPr>
              <a:t> </a:t>
            </a:r>
            <a:r>
              <a:rPr baseline="-2249"/>
              <a:t>demanded that:</a:t>
            </a:r>
          </a:p>
          <a:p>
            <a:pPr>
              <a:tabLst>
                <a:tab pos="419100" algn="l"/>
                <a:tab pos="876300" algn="l"/>
                <a:tab pos="1384300" algn="l"/>
                <a:tab pos="1955800" algn="l"/>
                <a:tab pos="2476500" algn="l"/>
                <a:tab pos="2933700" algn="l"/>
                <a:tab pos="3441700" algn="l"/>
              </a:tabLst>
              <a:defRPr sz="500">
                <a:latin typeface="+mn-lt"/>
                <a:ea typeface="+mn-ea"/>
                <a:cs typeface="+mn-cs"/>
                <a:sym typeface="Arial"/>
              </a:defRPr>
            </a:pPr>
            <a:endParaRPr baseline="-7199"/>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rPr baseline="-2249"/>
              <a:t>			Even minute </a:t>
            </a:r>
            <a:r>
              <a:rPr b="1" baseline="-2249"/>
              <a:t>Gain of Mass</a:t>
            </a:r>
            <a:r>
              <a:rPr baseline="-2249"/>
              <a:t> required </a:t>
            </a:r>
            <a:r>
              <a:t>HUGE ENERGY INPUT</a:t>
            </a:r>
          </a:p>
          <a:p>
            <a:pPr>
              <a:tabLst>
                <a:tab pos="419100" algn="l"/>
                <a:tab pos="876300" algn="l"/>
                <a:tab pos="1384300" algn="l"/>
                <a:tab pos="1955800" algn="l"/>
                <a:tab pos="2476500" algn="l"/>
                <a:tab pos="2933700" algn="l"/>
                <a:tab pos="3441700" algn="l"/>
              </a:tabLst>
              <a:defRPr sz="600">
                <a:latin typeface="+mn-lt"/>
                <a:ea typeface="+mn-ea"/>
                <a:cs typeface="+mn-cs"/>
                <a:sym typeface="Arial"/>
              </a:defRPr>
            </a:pPr>
            <a:r>
              <a:t>	</a:t>
            </a:r>
          </a:p>
          <a:p>
            <a:pPr>
              <a:tabLst>
                <a:tab pos="419100" algn="l"/>
                <a:tab pos="876300" algn="l"/>
                <a:tab pos="1384300" algn="l"/>
                <a:tab pos="1955800" algn="l"/>
                <a:tab pos="2476500" algn="l"/>
                <a:tab pos="2933700" algn="l"/>
                <a:tab pos="3441700" algn="l"/>
              </a:tabLst>
              <a:defRPr sz="1600">
                <a:latin typeface="+mn-lt"/>
                <a:ea typeface="+mn-ea"/>
                <a:cs typeface="+mn-cs"/>
                <a:sym typeface="Arial"/>
              </a:defRPr>
            </a:pPr>
            <a:r>
              <a:t>			Even minute </a:t>
            </a:r>
            <a:r>
              <a:rPr b="1"/>
              <a:t>Loss of Mass</a:t>
            </a:r>
            <a:r>
              <a:t> led to HUGE ENERGY OUTPUT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Rectangle 5"/>
          <p:cNvSpPr txBox="1"/>
          <p:nvPr/>
        </p:nvSpPr>
        <p:spPr>
          <a:xfrm>
            <a:off x="302547" y="6289962"/>
            <a:ext cx="3530647"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https://hotcore.info/babki/chernobyl-nuclear-reactor.htm</a:t>
            </a:r>
          </a:p>
        </p:txBody>
      </p:sp>
      <p:pic>
        <p:nvPicPr>
          <p:cNvPr id="1083" name="pasted-movie.png" descr="pasted-movie.png"/>
          <p:cNvPicPr>
            <a:picLocks noChangeAspect="1"/>
          </p:cNvPicPr>
          <p:nvPr/>
        </p:nvPicPr>
        <p:blipFill>
          <a:blip r:embed="rId2"/>
          <a:stretch>
            <a:fillRect/>
          </a:stretch>
        </p:blipFill>
        <p:spPr>
          <a:xfrm>
            <a:off x="4466878" y="2557660"/>
            <a:ext cx="4282962" cy="2957765"/>
          </a:xfrm>
          <a:prstGeom prst="rect">
            <a:avLst/>
          </a:prstGeom>
          <a:ln w="12700">
            <a:miter lim="400000"/>
          </a:ln>
        </p:spPr>
      </p:pic>
      <p:pic>
        <p:nvPicPr>
          <p:cNvPr id="1084" name="pasted-movie.png" descr="pasted-movie.png"/>
          <p:cNvPicPr>
            <a:picLocks noChangeAspect="1"/>
          </p:cNvPicPr>
          <p:nvPr/>
        </p:nvPicPr>
        <p:blipFill>
          <a:blip r:embed="rId3"/>
          <a:stretch>
            <a:fillRect/>
          </a:stretch>
        </p:blipFill>
        <p:spPr>
          <a:xfrm>
            <a:off x="7556903" y="5468266"/>
            <a:ext cx="13123065" cy="9842299"/>
          </a:xfrm>
          <a:prstGeom prst="rect">
            <a:avLst/>
          </a:prstGeom>
          <a:ln w="12700">
            <a:miter lim="400000"/>
          </a:ln>
        </p:spPr>
      </p:pic>
      <p:pic>
        <p:nvPicPr>
          <p:cNvPr id="1085" name="pasted-movie.png" descr="pasted-movie.png"/>
          <p:cNvPicPr>
            <a:picLocks noChangeAspect="1"/>
          </p:cNvPicPr>
          <p:nvPr/>
        </p:nvPicPr>
        <p:blipFill>
          <a:blip r:embed="rId3"/>
          <a:stretch>
            <a:fillRect/>
          </a:stretch>
        </p:blipFill>
        <p:spPr>
          <a:xfrm>
            <a:off x="212768" y="2187599"/>
            <a:ext cx="3943685" cy="2957764"/>
          </a:xfrm>
          <a:prstGeom prst="rect">
            <a:avLst/>
          </a:prstGeom>
          <a:ln w="12700">
            <a:miter lim="400000"/>
          </a:ln>
        </p:spPr>
      </p:pic>
      <p:sp>
        <p:nvSpPr>
          <p:cNvPr id="1086" name="Rectangle 2"/>
          <p:cNvSpPr txBox="1"/>
          <p:nvPr/>
        </p:nvSpPr>
        <p:spPr>
          <a:xfrm>
            <a:off x="374160" y="254240"/>
            <a:ext cx="8534401" cy="1018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a:solidFill>
                  <a:srgbClr val="E5FFFF"/>
                </a:solidFill>
                <a:effectLst>
                  <a:outerShdw blurRad="38100" dist="38100" dir="2700000" rotWithShape="0">
                    <a:srgbClr val="000000"/>
                  </a:outerShdw>
                </a:effectLst>
              </a:defRPr>
            </a:pPr>
            <a:r>
              <a:t>The Chernobyl Accident</a:t>
            </a:r>
          </a:p>
          <a:p>
            <a:pPr algn="ctr">
              <a:defRPr sz="40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Ukraine (then Soviet Union) - 26 April 1986</a:t>
            </a:r>
          </a:p>
          <a:p>
            <a:pPr algn="ctr">
              <a:defRPr sz="400" b="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RBMK Reactor #4 (one of four on site)</a:t>
            </a:r>
          </a:p>
        </p:txBody>
      </p:sp>
      <p:sp>
        <p:nvSpPr>
          <p:cNvPr id="1087" name="Rectangle 2"/>
          <p:cNvSpPr txBox="1">
            <a:spLocks noGrp="1"/>
          </p:cNvSpPr>
          <p:nvPr>
            <p:ph type="title"/>
          </p:nvPr>
        </p:nvSpPr>
        <p:spPr>
          <a:xfrm>
            <a:off x="720784" y="1721236"/>
            <a:ext cx="2927653" cy="506386"/>
          </a:xfrm>
          <a:prstGeom prst="rect">
            <a:avLst/>
          </a:prstGeom>
        </p:spPr>
        <p:txBody>
          <a:bodyPr/>
          <a:lstStyle/>
          <a:p>
            <a:pPr lvl="4">
              <a:defRPr sz="1600"/>
            </a:pPr>
            <a:r>
              <a:t>Before:</a:t>
            </a:r>
          </a:p>
        </p:txBody>
      </p:sp>
      <p:sp>
        <p:nvSpPr>
          <p:cNvPr id="1088" name="Rectangle 2"/>
          <p:cNvSpPr txBox="1"/>
          <p:nvPr/>
        </p:nvSpPr>
        <p:spPr>
          <a:xfrm>
            <a:off x="4271248" y="1784039"/>
            <a:ext cx="4674222" cy="61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lvl="4" indent="0" algn="ctr">
              <a:defRPr sz="1700" b="0" i="1">
                <a:solidFill>
                  <a:srgbClr val="E5FFFF"/>
                </a:solidFill>
                <a:effectLst>
                  <a:outerShdw blurRad="38100" dist="38100" dir="2700000" rotWithShape="0">
                    <a:srgbClr val="000000"/>
                  </a:outerShdw>
                </a:effectLst>
                <a:latin typeface="+mn-lt"/>
                <a:ea typeface="+mn-ea"/>
                <a:cs typeface="+mn-cs"/>
                <a:sym typeface="Arial"/>
              </a:defRPr>
            </a:pPr>
            <a:r>
              <a:t>After: </a:t>
            </a:r>
          </a:p>
          <a:p>
            <a:pPr lvl="4" indent="0" algn="ctr">
              <a:defRPr sz="1500" b="0" i="1">
                <a:solidFill>
                  <a:srgbClr val="E5FFFF"/>
                </a:solidFill>
                <a:effectLst>
                  <a:outerShdw blurRad="38100" dist="38100" dir="2700000" rotWithShape="0">
                    <a:srgbClr val="000000"/>
                  </a:outerShdw>
                </a:effectLst>
                <a:latin typeface="+mn-lt"/>
                <a:ea typeface="+mn-ea"/>
                <a:cs typeface="+mn-cs"/>
                <a:sym typeface="Arial"/>
              </a:defRPr>
            </a:pPr>
            <a:r>
              <a:t>As now entombed inside a massive "sarcophagus"</a:t>
            </a:r>
          </a:p>
        </p:txBody>
      </p:sp>
      <p:sp>
        <p:nvSpPr>
          <p:cNvPr id="1089" name="Rectangle 5"/>
          <p:cNvSpPr txBox="1"/>
          <p:nvPr/>
        </p:nvSpPr>
        <p:spPr>
          <a:xfrm>
            <a:off x="4473498" y="6150262"/>
            <a:ext cx="4596743" cy="50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https://www.researchgate.net/publication/353120989_Preliminary_results_on_dry_Cutting_FOR_Segmentation_of_non-homogeneous_FCM_at_ChNPP_Unit_4_with_advanced_laser-technologies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5"/>
          <p:cNvSpPr txBox="1"/>
          <p:nvPr/>
        </p:nvSpPr>
        <p:spPr>
          <a:xfrm>
            <a:off x="304800" y="64699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092" name="Rectangle 3"/>
          <p:cNvSpPr txBox="1">
            <a:spLocks noGrp="1"/>
          </p:cNvSpPr>
          <p:nvPr>
            <p:ph type="body" idx="1"/>
          </p:nvPr>
        </p:nvSpPr>
        <p:spPr>
          <a:xfrm>
            <a:off x="76200" y="910860"/>
            <a:ext cx="9067800" cy="5257801"/>
          </a:xfrm>
          <a:prstGeom prst="rect">
            <a:avLst/>
          </a:prstGeom>
        </p:spPr>
        <p:txBody>
          <a:bodyPr/>
          <a:lstStyle/>
          <a:p>
            <a:pPr>
              <a:tabLst>
                <a:tab pos="444500" algn="l"/>
                <a:tab pos="901700" algn="l"/>
                <a:tab pos="1295400" algn="l"/>
              </a:tabLst>
              <a:defRPr sz="1800">
                <a:latin typeface="+mn-lt"/>
                <a:ea typeface="+mn-ea"/>
                <a:cs typeface="+mn-cs"/>
                <a:sym typeface="Arial"/>
              </a:defRPr>
            </a:pPr>
            <a:r>
              <a:rPr b="1">
                <a:solidFill>
                  <a:srgbClr val="FBC901"/>
                </a:solidFill>
              </a:rPr>
              <a:t>Chernobyl's RBMK reactors use masses of </a:t>
            </a:r>
            <a:r>
              <a:rPr b="1"/>
              <a:t>Graphite </a:t>
            </a:r>
            <a:r>
              <a:rPr b="1">
                <a:solidFill>
                  <a:srgbClr val="FBC901"/>
                </a:solidFill>
              </a:rPr>
              <a:t>as a</a:t>
            </a:r>
            <a:r>
              <a:t> </a:t>
            </a:r>
            <a:r>
              <a:rPr b="1"/>
              <a:t>Neutron </a:t>
            </a:r>
            <a:r>
              <a:rPr b="1">
                <a:solidFill>
                  <a:srgbClr val="C0C0C0"/>
                </a:solidFill>
              </a:rPr>
              <a:t>Moderator</a:t>
            </a:r>
          </a:p>
          <a:p>
            <a:pPr>
              <a:tabLst>
                <a:tab pos="444500" algn="l"/>
                <a:tab pos="901700" algn="l"/>
                <a:tab pos="1295400" algn="l"/>
              </a:tabLst>
              <a:defRPr sz="200">
                <a:latin typeface="+mn-lt"/>
                <a:ea typeface="+mn-ea"/>
                <a:cs typeface="+mn-cs"/>
                <a:sym typeface="Arial"/>
              </a:defRPr>
            </a:pPr>
            <a:endParaRPr b="1">
              <a:solidFill>
                <a:srgbClr val="C0C0C0"/>
              </a:solidFill>
            </a:endParaRPr>
          </a:p>
          <a:p>
            <a:pPr>
              <a:tabLst>
                <a:tab pos="444500" algn="l"/>
                <a:tab pos="901700" algn="l"/>
                <a:tab pos="1295400" algn="l"/>
              </a:tabLst>
              <a:defRPr sz="1800">
                <a:latin typeface="+mn-lt"/>
                <a:ea typeface="+mn-ea"/>
                <a:cs typeface="+mn-cs"/>
                <a:sym typeface="Arial"/>
              </a:defRPr>
            </a:pPr>
            <a:r>
              <a:t>	This solid does not expand and then boil away as temperature increases</a:t>
            </a:r>
          </a:p>
          <a:p>
            <a:pPr>
              <a:tabLst>
                <a:tab pos="444500" algn="l"/>
                <a:tab pos="901700" algn="l"/>
                <a:tab pos="1295400" algn="l"/>
              </a:tabLst>
              <a:defRPr sz="1000">
                <a:latin typeface="+mn-lt"/>
                <a:ea typeface="+mn-ea"/>
                <a:cs typeface="+mn-cs"/>
                <a:sym typeface="Arial"/>
              </a:defRPr>
            </a:pPr>
            <a:endParaRPr/>
          </a:p>
          <a:p>
            <a:pPr>
              <a:tabLst>
                <a:tab pos="444500" algn="l"/>
                <a:tab pos="901700" algn="l"/>
                <a:tab pos="1295400" algn="l"/>
              </a:tabLst>
              <a:defRPr sz="1800">
                <a:latin typeface="+mn-lt"/>
                <a:ea typeface="+mn-ea"/>
                <a:cs typeface="+mn-cs"/>
                <a:sym typeface="Arial"/>
              </a:defRPr>
            </a:pPr>
            <a:r>
              <a:t> 	Thus, as reactor power increases, its neutron moderation does not diminish</a:t>
            </a:r>
          </a:p>
          <a:p>
            <a:pPr>
              <a:tabLst>
                <a:tab pos="444500" algn="l"/>
                <a:tab pos="901700" algn="l"/>
                <a:tab pos="1295400" algn="l"/>
              </a:tabLst>
              <a:defRPr sz="200">
                <a:latin typeface="+mn-lt"/>
                <a:ea typeface="+mn-ea"/>
                <a:cs typeface="+mn-cs"/>
                <a:sym typeface="Arial"/>
              </a:defRPr>
            </a:pPr>
            <a:endParaRPr/>
          </a:p>
          <a:p>
            <a:pPr>
              <a:tabLst>
                <a:tab pos="444500" algn="l"/>
                <a:tab pos="901700" algn="l"/>
                <a:tab pos="1295400" algn="l"/>
              </a:tabLst>
              <a:defRPr sz="1800">
                <a:latin typeface="+mn-lt"/>
                <a:ea typeface="+mn-ea"/>
                <a:cs typeface="+mn-cs"/>
                <a:sym typeface="Arial"/>
              </a:defRPr>
            </a:pPr>
            <a:r>
              <a:t>		vs. moderating water whose loss would have dampened fission</a:t>
            </a:r>
          </a:p>
          <a:p>
            <a:pPr>
              <a:tabLst>
                <a:tab pos="444500" algn="l"/>
                <a:tab pos="901700" algn="l"/>
                <a:tab pos="1295400" algn="l"/>
              </a:tabLst>
              <a:defRPr sz="1400">
                <a:latin typeface="+mn-lt"/>
                <a:ea typeface="+mn-ea"/>
                <a:cs typeface="+mn-cs"/>
                <a:sym typeface="Arial"/>
              </a:defRPr>
            </a:pPr>
            <a:endParaRPr/>
          </a:p>
          <a:p>
            <a:pPr>
              <a:tabLst>
                <a:tab pos="444500" algn="l"/>
                <a:tab pos="901700" algn="l"/>
                <a:tab pos="1295400" algn="l"/>
              </a:tabLst>
              <a:defRPr sz="1800" b="1">
                <a:solidFill>
                  <a:srgbClr val="FFCC00"/>
                </a:solidFill>
                <a:latin typeface="+mn-lt"/>
                <a:ea typeface="+mn-ea"/>
                <a:cs typeface="+mn-cs"/>
                <a:sym typeface="Arial"/>
              </a:defRPr>
            </a:pPr>
            <a:r>
              <a:t>Graphite cores produce strong, continuous, neutron moderation</a:t>
            </a:r>
            <a:r>
              <a:rPr b="0"/>
              <a:t>:</a:t>
            </a:r>
          </a:p>
          <a:p>
            <a:pPr>
              <a:tabLst>
                <a:tab pos="444500" algn="l"/>
                <a:tab pos="901700" algn="l"/>
                <a:tab pos="1295400" algn="l"/>
              </a:tabLst>
              <a:defRPr sz="900">
                <a:solidFill>
                  <a:srgbClr val="FFCC00"/>
                </a:solidFill>
                <a:latin typeface="+mn-lt"/>
                <a:ea typeface="+mn-ea"/>
                <a:cs typeface="+mn-cs"/>
                <a:sym typeface="Arial"/>
              </a:defRPr>
            </a:pPr>
            <a:endParaRPr b="0"/>
          </a:p>
          <a:p>
            <a:pPr>
              <a:tabLst>
                <a:tab pos="444500" algn="l"/>
                <a:tab pos="901700" algn="l"/>
                <a:tab pos="1295400" algn="l"/>
              </a:tabLst>
              <a:defRPr sz="1800">
                <a:latin typeface="+mn-lt"/>
                <a:ea typeface="+mn-ea"/>
                <a:cs typeface="+mn-cs"/>
                <a:sym typeface="Arial"/>
              </a:defRPr>
            </a:pPr>
            <a:r>
              <a:t>	Initially </a:t>
            </a:r>
            <a:r>
              <a:rPr b="1">
                <a:solidFill>
                  <a:srgbClr val="FF0000"/>
                </a:solidFill>
              </a:rPr>
              <a:t>hot </a:t>
            </a:r>
            <a:r>
              <a:rPr b="1"/>
              <a:t>neutrons</a:t>
            </a:r>
            <a:r>
              <a:rPr>
                <a:solidFill>
                  <a:srgbClr val="FF0000"/>
                </a:solidFill>
              </a:rPr>
              <a:t> </a:t>
            </a:r>
            <a:r>
              <a:t>with extremely high kinetic energy</a:t>
            </a:r>
          </a:p>
          <a:p>
            <a:pPr>
              <a:tabLst>
                <a:tab pos="444500" algn="l"/>
                <a:tab pos="901700" algn="l"/>
                <a:tab pos="1295400" algn="l"/>
              </a:tabLst>
              <a:defRPr sz="200">
                <a:latin typeface="+mn-lt"/>
                <a:ea typeface="+mn-ea"/>
                <a:cs typeface="+mn-cs"/>
                <a:sym typeface="Arial"/>
              </a:defRPr>
            </a:pPr>
            <a:endParaRPr/>
          </a:p>
          <a:p>
            <a:pPr>
              <a:tabLst>
                <a:tab pos="444500" algn="l"/>
                <a:tab pos="901700" algn="l"/>
                <a:tab pos="1295400" algn="l"/>
              </a:tabLst>
              <a:defRPr sz="1800">
                <a:latin typeface="+mn-lt"/>
                <a:ea typeface="+mn-ea"/>
                <a:cs typeface="+mn-cs"/>
                <a:sym typeface="Arial"/>
              </a:defRPr>
            </a:pPr>
            <a:r>
              <a:t>		undergo many, many collisions with cooler graphite (carbon) atoms</a:t>
            </a:r>
          </a:p>
          <a:p>
            <a:pPr>
              <a:tabLst>
                <a:tab pos="444500" algn="l"/>
                <a:tab pos="901700" algn="l"/>
                <a:tab pos="1295400" algn="l"/>
              </a:tabLst>
              <a:defRPr sz="200">
                <a:latin typeface="+mn-lt"/>
                <a:ea typeface="+mn-ea"/>
                <a:cs typeface="+mn-cs"/>
                <a:sym typeface="Arial"/>
              </a:defRPr>
            </a:pPr>
            <a:endParaRPr/>
          </a:p>
          <a:p>
            <a:pPr>
              <a:tabLst>
                <a:tab pos="444500" algn="l"/>
                <a:tab pos="901700" algn="l"/>
                <a:tab pos="1295400" algn="l"/>
              </a:tabLst>
              <a:defRPr sz="1800">
                <a:latin typeface="+mn-lt"/>
                <a:ea typeface="+mn-ea"/>
                <a:cs typeface="+mn-cs"/>
                <a:sym typeface="Arial"/>
              </a:defRPr>
            </a:pPr>
            <a:r>
              <a:t>			leading to neutron kinetic energy approaching that of the ambient atoms</a:t>
            </a:r>
            <a:endParaRPr b="1">
              <a:solidFill>
                <a:schemeClr val="accent1"/>
              </a:solidFill>
            </a:endParaRPr>
          </a:p>
          <a:p>
            <a:pPr>
              <a:tabLst>
                <a:tab pos="444500" algn="l"/>
                <a:tab pos="901700" algn="l"/>
                <a:tab pos="1295400" algn="l"/>
              </a:tabLst>
              <a:defRPr sz="1800">
                <a:latin typeface="+mn-lt"/>
                <a:ea typeface="+mn-ea"/>
                <a:cs typeface="+mn-cs"/>
                <a:sym typeface="Arial"/>
              </a:defRPr>
            </a:pPr>
            <a:r>
              <a:t>	</a:t>
            </a:r>
          </a:p>
          <a:p>
            <a:pPr algn="ctr">
              <a:tabLst>
                <a:tab pos="444500" algn="l"/>
                <a:tab pos="901700" algn="l"/>
                <a:tab pos="1295400" algn="l"/>
              </a:tabLst>
              <a:defRPr sz="1800" b="1">
                <a:latin typeface="+mn-lt"/>
                <a:ea typeface="+mn-ea"/>
                <a:cs typeface="+mn-cs"/>
                <a:sym typeface="Arial"/>
              </a:defRPr>
            </a:pPr>
            <a:r>
              <a:t>So from then on, these cooled neutrons are almost as likely</a:t>
            </a:r>
          </a:p>
          <a:p>
            <a:pPr algn="ctr">
              <a:tabLst>
                <a:tab pos="444500" algn="l"/>
                <a:tab pos="901700" algn="l"/>
                <a:tab pos="1295400" algn="l"/>
              </a:tabLst>
              <a:defRPr sz="200">
                <a:latin typeface="+mn-lt"/>
                <a:ea typeface="+mn-ea"/>
                <a:cs typeface="+mn-cs"/>
                <a:sym typeface="Arial"/>
              </a:defRPr>
            </a:pPr>
            <a:endParaRPr/>
          </a:p>
          <a:p>
            <a:pPr algn="ctr">
              <a:tabLst>
                <a:tab pos="444500" algn="l"/>
                <a:tab pos="901700" algn="l"/>
                <a:tab pos="1295400" algn="l"/>
              </a:tabLst>
              <a:defRPr sz="1800">
                <a:latin typeface="+mn-lt"/>
                <a:ea typeface="+mn-ea"/>
                <a:cs typeface="+mn-cs"/>
                <a:sym typeface="Arial"/>
              </a:defRPr>
            </a:pPr>
            <a:r>
              <a:rPr b="1"/>
              <a:t>to</a:t>
            </a:r>
            <a:r>
              <a:t> </a:t>
            </a:r>
            <a:r>
              <a:rPr b="1">
                <a:solidFill>
                  <a:srgbClr val="FFCC00"/>
                </a:solidFill>
              </a:rPr>
              <a:t>gain</a:t>
            </a:r>
            <a:r>
              <a:t> </a:t>
            </a:r>
            <a:r>
              <a:rPr b="1"/>
              <a:t>energy from atomic collisions as</a:t>
            </a:r>
            <a:r>
              <a:t> </a:t>
            </a:r>
            <a:r>
              <a:rPr b="1">
                <a:solidFill>
                  <a:srgbClr val="FFCC00"/>
                </a:solidFill>
              </a:rPr>
              <a:t>lose</a:t>
            </a:r>
            <a:r>
              <a:t> </a:t>
            </a:r>
            <a:r>
              <a:rPr b="1"/>
              <a:t>energy from atomic collisions</a:t>
            </a:r>
          </a:p>
        </p:txBody>
      </p:sp>
      <p:sp>
        <p:nvSpPr>
          <p:cNvPr id="1093" name="Rectangle 2"/>
          <p:cNvSpPr txBox="1">
            <a:spLocks noGrp="1"/>
          </p:cNvSpPr>
          <p:nvPr>
            <p:ph type="title"/>
          </p:nvPr>
        </p:nvSpPr>
        <p:spPr>
          <a:xfrm>
            <a:off x="342900" y="152400"/>
            <a:ext cx="8534400" cy="457200"/>
          </a:xfrm>
          <a:prstGeom prst="rect">
            <a:avLst/>
          </a:prstGeom>
        </p:spPr>
        <p:txBody>
          <a:bodyPr/>
          <a:lstStyle/>
          <a:p>
            <a:pPr>
              <a:defRPr sz="1900"/>
            </a:pPr>
            <a:r>
              <a:t>Unlike almost all </a:t>
            </a:r>
            <a:r>
              <a:rPr sz="2000"/>
              <a:t>Western</a:t>
            </a:r>
            <a:r>
              <a:t> Nuclear Power Plants . .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Rectangle 2"/>
          <p:cNvSpPr txBox="1">
            <a:spLocks noGrp="1"/>
          </p:cNvSpPr>
          <p:nvPr>
            <p:ph type="title"/>
          </p:nvPr>
        </p:nvSpPr>
        <p:spPr>
          <a:xfrm>
            <a:off x="304800" y="152400"/>
            <a:ext cx="8534400" cy="457200"/>
          </a:xfrm>
          <a:prstGeom prst="rect">
            <a:avLst/>
          </a:prstGeom>
        </p:spPr>
        <p:txBody>
          <a:bodyPr/>
          <a:lstStyle/>
          <a:p>
            <a:pPr>
              <a:defRPr sz="2000"/>
            </a:pPr>
            <a:r>
              <a:t>Leading to Chernobyl's 1</a:t>
            </a:r>
            <a:r>
              <a:rPr baseline="30000"/>
              <a:t>st</a:t>
            </a:r>
            <a:r>
              <a:t> positive feedback loop:</a:t>
            </a:r>
          </a:p>
        </p:txBody>
      </p:sp>
      <p:sp>
        <p:nvSpPr>
          <p:cNvPr id="1096" name="Rectangle 3"/>
          <p:cNvSpPr txBox="1">
            <a:spLocks noGrp="1"/>
          </p:cNvSpPr>
          <p:nvPr>
            <p:ph type="body" idx="1"/>
          </p:nvPr>
        </p:nvSpPr>
        <p:spPr>
          <a:xfrm>
            <a:off x="228600" y="762000"/>
            <a:ext cx="8915400" cy="5655906"/>
          </a:xfrm>
          <a:prstGeom prst="rect">
            <a:avLst/>
          </a:prstGeom>
        </p:spPr>
        <p:txBody>
          <a:bodyPr/>
          <a:lstStyle/>
          <a:p>
            <a:pPr>
              <a:tabLst>
                <a:tab pos="406400" algn="l"/>
                <a:tab pos="800100" algn="l"/>
                <a:tab pos="1206500" algn="l"/>
              </a:tabLst>
              <a:defRPr sz="1800">
                <a:latin typeface="+mn-lt"/>
                <a:ea typeface="+mn-ea"/>
                <a:cs typeface="+mn-cs"/>
                <a:sym typeface="Arial"/>
              </a:defRPr>
            </a:pPr>
            <a:r>
              <a:t>Water no longer moderated these already slowed down neutrons</a:t>
            </a:r>
          </a:p>
          <a:p>
            <a:pPr>
              <a:tabLst>
                <a:tab pos="406400" algn="l"/>
                <a:tab pos="800100" algn="l"/>
                <a:tab pos="1206500" algn="l"/>
              </a:tabLst>
              <a:defRPr sz="1200">
                <a:latin typeface="+mn-lt"/>
                <a:ea typeface="+mn-ea"/>
                <a:cs typeface="+mn-cs"/>
                <a:sym typeface="Arial"/>
              </a:defRPr>
            </a:pPr>
            <a:endParaRPr/>
          </a:p>
          <a:p>
            <a:pPr>
              <a:tabLst>
                <a:tab pos="406400" algn="l"/>
                <a:tab pos="800100" algn="l"/>
                <a:tab pos="1206500" algn="l"/>
              </a:tabLst>
              <a:defRPr sz="1800">
                <a:latin typeface="+mn-lt"/>
                <a:ea typeface="+mn-ea"/>
                <a:cs typeface="+mn-cs"/>
                <a:sym typeface="Arial"/>
              </a:defRPr>
            </a:pPr>
            <a:r>
              <a:t>However, water did still </a:t>
            </a:r>
            <a:r>
              <a:rPr b="1"/>
              <a:t>absorb</a:t>
            </a:r>
            <a:r>
              <a:t> neutrons, </a:t>
            </a:r>
            <a:r>
              <a:rPr b="1">
                <a:solidFill>
                  <a:srgbClr val="2BAD81"/>
                </a:solidFill>
              </a:rPr>
              <a:t>slowing nuclear fission reactions</a:t>
            </a:r>
            <a:endParaRPr b="1">
              <a:solidFill>
                <a:srgbClr val="00F2F2"/>
              </a:solidFill>
            </a:endParaRPr>
          </a:p>
          <a:p>
            <a:pPr>
              <a:tabLst>
                <a:tab pos="406400" algn="l"/>
                <a:tab pos="800100" algn="l"/>
                <a:tab pos="1206500" algn="l"/>
              </a:tabLst>
              <a:defRPr sz="1400">
                <a:latin typeface="+mn-lt"/>
                <a:ea typeface="+mn-ea"/>
                <a:cs typeface="+mn-cs"/>
                <a:sym typeface="Arial"/>
              </a:defRPr>
            </a:pPr>
            <a:endParaRPr b="1">
              <a:solidFill>
                <a:srgbClr val="00F2F2"/>
              </a:solidFill>
            </a:endParaRPr>
          </a:p>
          <a:p>
            <a:pPr>
              <a:tabLst>
                <a:tab pos="406400" algn="l"/>
                <a:tab pos="800100" algn="l"/>
                <a:tab pos="1206500" algn="l"/>
              </a:tabLst>
              <a:defRPr sz="1800">
                <a:latin typeface="+mn-lt"/>
                <a:ea typeface="+mn-ea"/>
                <a:cs typeface="+mn-cs"/>
                <a:sym typeface="Arial"/>
              </a:defRPr>
            </a:pPr>
            <a:r>
              <a:t>But then, when the reactor began to overheat and its water started to boil:</a:t>
            </a:r>
          </a:p>
          <a:p>
            <a:pPr>
              <a:tabLst>
                <a:tab pos="406400" algn="l"/>
                <a:tab pos="800100" algn="l"/>
                <a:tab pos="1206500" algn="l"/>
              </a:tabLst>
              <a:defRPr sz="300">
                <a:latin typeface="+mn-lt"/>
                <a:ea typeface="+mn-ea"/>
                <a:cs typeface="+mn-cs"/>
                <a:sym typeface="Arial"/>
              </a:defRPr>
            </a:pPr>
            <a:endParaRPr/>
          </a:p>
          <a:p>
            <a:pPr>
              <a:tabLst>
                <a:tab pos="406400" algn="l"/>
                <a:tab pos="800100" algn="l"/>
                <a:tab pos="1206500" algn="l"/>
              </a:tabLst>
              <a:defRPr sz="1800">
                <a:latin typeface="+mn-lt"/>
                <a:ea typeface="+mn-ea"/>
                <a:cs typeface="+mn-cs"/>
                <a:sym typeface="Arial"/>
              </a:defRPr>
            </a:pPr>
            <a:r>
              <a:t>	There was less water per volume →  </a:t>
            </a:r>
          </a:p>
          <a:p>
            <a:pPr>
              <a:tabLst>
                <a:tab pos="406400" algn="l"/>
                <a:tab pos="800100" algn="l"/>
                <a:tab pos="1206500" algn="l"/>
              </a:tabLst>
              <a:defRPr sz="200">
                <a:latin typeface="+mn-lt"/>
                <a:ea typeface="+mn-ea"/>
                <a:cs typeface="+mn-cs"/>
                <a:sym typeface="Arial"/>
              </a:defRPr>
            </a:pPr>
            <a:endParaRPr/>
          </a:p>
          <a:p>
            <a:pPr>
              <a:tabLst>
                <a:tab pos="406400" algn="l"/>
                <a:tab pos="800100" algn="l"/>
                <a:tab pos="1206500" algn="l"/>
              </a:tabLst>
              <a:defRPr sz="1800">
                <a:latin typeface="+mn-lt"/>
                <a:ea typeface="+mn-ea"/>
                <a:cs typeface="+mn-cs"/>
                <a:sym typeface="Arial"/>
              </a:defRPr>
            </a:pPr>
            <a:r>
              <a:t>		There was less neutron absorption per volume → </a:t>
            </a:r>
          </a:p>
          <a:p>
            <a:pPr>
              <a:tabLst>
                <a:tab pos="406400" algn="l"/>
                <a:tab pos="800100" algn="l"/>
                <a:tab pos="1206500" algn="l"/>
              </a:tabLst>
              <a:defRPr sz="200">
                <a:latin typeface="+mn-lt"/>
                <a:ea typeface="+mn-ea"/>
                <a:cs typeface="+mn-cs"/>
                <a:sym typeface="Arial"/>
              </a:defRPr>
            </a:pPr>
            <a:endParaRPr/>
          </a:p>
          <a:p>
            <a:pPr>
              <a:tabLst>
                <a:tab pos="406400" algn="l"/>
                <a:tab pos="800100" algn="l"/>
                <a:tab pos="1206500" algn="l"/>
              </a:tabLst>
              <a:defRPr sz="1800">
                <a:latin typeface="+mn-lt"/>
                <a:ea typeface="+mn-ea"/>
                <a:cs typeface="+mn-cs"/>
                <a:sym typeface="Arial"/>
              </a:defRPr>
            </a:pPr>
            <a:r>
              <a:t>			</a:t>
            </a:r>
            <a:r>
              <a:rPr b="1"/>
              <a:t>Leaving</a:t>
            </a:r>
            <a:r>
              <a:t> more neutrons to </a:t>
            </a:r>
            <a:r>
              <a:rPr b="1">
                <a:solidFill>
                  <a:srgbClr val="FF6600"/>
                </a:solidFill>
              </a:rPr>
              <a:t>accelerate nuclear fission</a:t>
            </a:r>
            <a:endParaRPr b="1">
              <a:solidFill>
                <a:srgbClr val="FF0000"/>
              </a:solidFill>
            </a:endParaRPr>
          </a:p>
          <a:p>
            <a:pPr>
              <a:tabLst>
                <a:tab pos="406400" algn="l"/>
                <a:tab pos="800100" algn="l"/>
                <a:tab pos="1206500" algn="l"/>
              </a:tabLst>
              <a:defRPr sz="1400">
                <a:latin typeface="+mn-lt"/>
                <a:ea typeface="+mn-ea"/>
                <a:cs typeface="+mn-cs"/>
                <a:sym typeface="Arial"/>
              </a:defRPr>
            </a:pPr>
            <a:endParaRPr b="1">
              <a:solidFill>
                <a:srgbClr val="FF0000"/>
              </a:solidFill>
            </a:endParaRPr>
          </a:p>
          <a:p>
            <a:pPr>
              <a:tabLst>
                <a:tab pos="406400" algn="l"/>
                <a:tab pos="800100" algn="l"/>
                <a:tab pos="1206500" algn="l"/>
              </a:tabLst>
              <a:defRPr sz="1800">
                <a:latin typeface="+mn-lt"/>
                <a:ea typeface="+mn-ea"/>
                <a:cs typeface="+mn-cs"/>
                <a:sym typeface="Arial"/>
              </a:defRPr>
            </a:pPr>
            <a:r>
              <a:t>This acceleration of fission, upon creation of steam bubbles, is called a:</a:t>
            </a:r>
          </a:p>
          <a:p>
            <a:pPr>
              <a:tabLst>
                <a:tab pos="406400" algn="l"/>
                <a:tab pos="800100" algn="l"/>
                <a:tab pos="1206500" algn="l"/>
              </a:tabLst>
              <a:defRPr sz="1100">
                <a:latin typeface="+mn-lt"/>
                <a:ea typeface="+mn-ea"/>
                <a:cs typeface="+mn-cs"/>
                <a:sym typeface="Arial"/>
              </a:defRPr>
            </a:pPr>
            <a:endParaRPr/>
          </a:p>
          <a:p>
            <a:pPr algn="ctr">
              <a:tabLst>
                <a:tab pos="406400" algn="l"/>
                <a:tab pos="800100" algn="l"/>
                <a:tab pos="1206500" algn="l"/>
              </a:tabLst>
              <a:defRPr sz="1800" b="1">
                <a:solidFill>
                  <a:srgbClr val="FFCC00"/>
                </a:solidFill>
                <a:latin typeface="+mn-lt"/>
                <a:ea typeface="+mn-ea"/>
                <a:cs typeface="+mn-cs"/>
                <a:sym typeface="Arial"/>
              </a:defRPr>
            </a:pPr>
            <a:r>
              <a:t>Positive void coefficient</a:t>
            </a:r>
            <a:r>
              <a:rPr sz="1300"/>
              <a:t> </a:t>
            </a:r>
            <a:r>
              <a:rPr baseline="31999">
                <a:solidFill>
                  <a:srgbClr val="FFFFFF"/>
                </a:solidFill>
              </a:rPr>
              <a:t>1-3</a:t>
            </a:r>
          </a:p>
          <a:p>
            <a:pPr algn="ctr">
              <a:tabLst>
                <a:tab pos="406400" algn="l"/>
                <a:tab pos="800100" algn="l"/>
                <a:tab pos="1206500" algn="l"/>
              </a:tabLst>
              <a:defRPr sz="1200" b="1">
                <a:latin typeface="+mn-lt"/>
                <a:ea typeface="+mn-ea"/>
                <a:cs typeface="+mn-cs"/>
                <a:sym typeface="Arial"/>
              </a:defRPr>
            </a:pPr>
            <a:endParaRPr baseline="31999">
              <a:solidFill>
                <a:srgbClr val="FFFFFF"/>
              </a:solidFill>
            </a:endParaRPr>
          </a:p>
          <a:p>
            <a:pPr>
              <a:tabLst>
                <a:tab pos="406400" algn="l"/>
                <a:tab pos="800100" algn="l"/>
                <a:tab pos="1206500" algn="l"/>
              </a:tabLst>
              <a:defRPr sz="1800">
                <a:latin typeface="+mn-lt"/>
                <a:ea typeface="+mn-ea"/>
                <a:cs typeface="+mn-cs"/>
                <a:sym typeface="Arial"/>
              </a:defRPr>
            </a:pPr>
            <a:r>
              <a:t>“Positive” in the sense that it provides positive feedback, stoking the fission reaction</a:t>
            </a:r>
          </a:p>
          <a:p>
            <a:pPr>
              <a:tabLst>
                <a:tab pos="406400" algn="l"/>
                <a:tab pos="800100" algn="l"/>
                <a:tab pos="1206500" algn="l"/>
              </a:tabLst>
              <a:defRPr sz="1400">
                <a:solidFill>
                  <a:srgbClr val="FFCC00"/>
                </a:solidFill>
                <a:latin typeface="+mn-lt"/>
                <a:ea typeface="+mn-ea"/>
                <a:cs typeface="+mn-cs"/>
                <a:sym typeface="Arial"/>
              </a:defRPr>
            </a:pPr>
            <a:endParaRPr/>
          </a:p>
          <a:p>
            <a:pPr algn="ctr">
              <a:tabLst>
                <a:tab pos="406400" algn="l"/>
                <a:tab pos="800100" algn="l"/>
                <a:tab pos="1206500" algn="l"/>
              </a:tabLst>
              <a:defRPr sz="1800">
                <a:solidFill>
                  <a:srgbClr val="FFCC00"/>
                </a:solidFill>
                <a:latin typeface="+mn-lt"/>
                <a:ea typeface="+mn-ea"/>
                <a:cs typeface="+mn-cs"/>
                <a:sym typeface="Arial"/>
              </a:defRPr>
            </a:pPr>
            <a:r>
              <a:t>So when Chernobyl </a:t>
            </a:r>
            <a:r>
              <a:rPr b="1"/>
              <a:t>started</a:t>
            </a:r>
            <a:r>
              <a:t> to overheat, this further </a:t>
            </a:r>
            <a:r>
              <a:rPr b="1"/>
              <a:t>accelerated</a:t>
            </a:r>
            <a:r>
              <a:t> the heating</a:t>
            </a:r>
          </a:p>
        </p:txBody>
      </p:sp>
      <p:sp>
        <p:nvSpPr>
          <p:cNvPr id="1097" name="Rectangle 5"/>
          <p:cNvSpPr txBox="1"/>
          <p:nvPr/>
        </p:nvSpPr>
        <p:spPr>
          <a:xfrm>
            <a:off x="82433" y="6546864"/>
            <a:ext cx="8979134"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https://en.wikipedia.org/wiki/Void_coefficient   2) https://en.wikipedia.org/wiki/RBMK    3) https://en.wikipedia.org/wiki/Chernobyl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8" name="Group"/>
          <p:cNvGrpSpPr/>
          <p:nvPr/>
        </p:nvGrpSpPr>
        <p:grpSpPr>
          <a:xfrm>
            <a:off x="1600200" y="701211"/>
            <a:ext cx="6705601" cy="803834"/>
            <a:chOff x="0" y="0"/>
            <a:chExt cx="6705600" cy="803833"/>
          </a:xfrm>
        </p:grpSpPr>
        <p:sp>
          <p:nvSpPr>
            <p:cNvPr id="1099" name="Rectangle 15"/>
            <p:cNvSpPr/>
            <p:nvPr/>
          </p:nvSpPr>
          <p:spPr>
            <a:xfrm>
              <a:off x="3810000" y="62984"/>
              <a:ext cx="2895600" cy="716283"/>
            </a:xfrm>
            <a:prstGeom prst="rect">
              <a:avLst/>
            </a:prstGeom>
            <a:solidFill>
              <a:srgbClr val="EB540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0" name="Rectangle 4"/>
            <p:cNvSpPr/>
            <p:nvPr/>
          </p:nvSpPr>
          <p:spPr>
            <a:xfrm>
              <a:off x="0" y="268184"/>
              <a:ext cx="3037529" cy="250353"/>
            </a:xfrm>
            <a:prstGeom prst="rect">
              <a:avLst/>
            </a:prstGeom>
            <a:solidFill>
              <a:srgbClr val="797979"/>
            </a:solid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1" name="Rectangle 3"/>
            <p:cNvSpPr/>
            <p:nvPr/>
          </p:nvSpPr>
          <p:spPr>
            <a:xfrm>
              <a:off x="129072" y="328975"/>
              <a:ext cx="2775080" cy="130452"/>
            </a:xfrm>
            <a:prstGeom prst="rect">
              <a:avLst/>
            </a:prstGeom>
            <a:solidFill>
              <a:srgbClr val="34F20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2" name="Rectangle 5"/>
            <p:cNvSpPr/>
            <p:nvPr/>
          </p:nvSpPr>
          <p:spPr>
            <a:xfrm>
              <a:off x="3030868" y="271142"/>
              <a:ext cx="1217594" cy="250353"/>
            </a:xfrm>
            <a:prstGeom prst="rect">
              <a:avLst/>
            </a:prstGeom>
            <a:solidFill>
              <a:srgbClr val="A9A9A9"/>
            </a:solid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03" name="TextBox 8"/>
            <p:cNvSpPr txBox="1"/>
            <p:nvPr/>
          </p:nvSpPr>
          <p:spPr>
            <a:xfrm>
              <a:off x="4648200" y="515009"/>
              <a:ext cx="1419809"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Reactor core</a:t>
              </a:r>
            </a:p>
          </p:txBody>
        </p:sp>
        <p:sp>
          <p:nvSpPr>
            <p:cNvPr id="1104" name="TextBox 10"/>
            <p:cNvSpPr txBox="1"/>
            <p:nvPr/>
          </p:nvSpPr>
          <p:spPr>
            <a:xfrm>
              <a:off x="516293" y="0"/>
              <a:ext cx="1871566"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Neutron absorber</a:t>
              </a:r>
            </a:p>
          </p:txBody>
        </p:sp>
        <p:sp>
          <p:nvSpPr>
            <p:cNvPr id="1105" name="TextBox 13"/>
            <p:cNvSpPr txBox="1"/>
            <p:nvPr/>
          </p:nvSpPr>
          <p:spPr>
            <a:xfrm>
              <a:off x="3144844" y="251907"/>
              <a:ext cx="1015042"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 Displacer</a:t>
              </a:r>
            </a:p>
          </p:txBody>
        </p:sp>
        <p:sp>
          <p:nvSpPr>
            <p:cNvPr id="1106" name="Rectangle 16"/>
            <p:cNvSpPr/>
            <p:nvPr/>
          </p:nvSpPr>
          <p:spPr>
            <a:xfrm>
              <a:off x="4267200" y="255482"/>
              <a:ext cx="2438400" cy="270285"/>
            </a:xfrm>
            <a:prstGeom prst="rect">
              <a:avLst/>
            </a:prstGeom>
            <a:solidFill>
              <a:srgbClr val="76D6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7" name="TextBox 17"/>
            <p:cNvSpPr txBox="1"/>
            <p:nvPr/>
          </p:nvSpPr>
          <p:spPr>
            <a:xfrm>
              <a:off x="4529234" y="251907"/>
              <a:ext cx="1871566"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 Water</a:t>
              </a:r>
            </a:p>
          </p:txBody>
        </p:sp>
      </p:grpSp>
      <p:grpSp>
        <p:nvGrpSpPr>
          <p:cNvPr id="1114" name="Group 28"/>
          <p:cNvGrpSpPr/>
          <p:nvPr/>
        </p:nvGrpSpPr>
        <p:grpSpPr>
          <a:xfrm>
            <a:off x="990599" y="4965700"/>
            <a:ext cx="6629401" cy="304801"/>
            <a:chOff x="0" y="0"/>
            <a:chExt cx="6629399" cy="304799"/>
          </a:xfrm>
        </p:grpSpPr>
        <p:sp>
          <p:nvSpPr>
            <p:cNvPr id="1109" name="Straight Connector 20"/>
            <p:cNvSpPr/>
            <p:nvPr/>
          </p:nvSpPr>
          <p:spPr>
            <a:xfrm>
              <a:off x="-1" y="130434"/>
              <a:ext cx="2205879" cy="907"/>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10" name="Straight Connector 21"/>
            <p:cNvSpPr/>
            <p:nvPr/>
          </p:nvSpPr>
          <p:spPr>
            <a:xfrm>
              <a:off x="2205878" y="0"/>
              <a:ext cx="2205879" cy="906"/>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11" name="Straight Connector 22"/>
            <p:cNvSpPr/>
            <p:nvPr/>
          </p:nvSpPr>
          <p:spPr>
            <a:xfrm>
              <a:off x="4423521" y="303440"/>
              <a:ext cx="2205879" cy="907"/>
            </a:xfrm>
            <a:prstGeom prst="line">
              <a:avLst/>
            </a:prstGeom>
            <a:solidFill>
              <a:schemeClr val="accent1"/>
            </a:solid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12" name="Straight Connector 23"/>
            <p:cNvSpPr/>
            <p:nvPr/>
          </p:nvSpPr>
          <p:spPr>
            <a:xfrm flipV="1">
              <a:off x="2204959" y="453"/>
              <a:ext cx="1839" cy="130435"/>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13" name="Straight Connector 26"/>
            <p:cNvSpPr/>
            <p:nvPr/>
          </p:nvSpPr>
          <p:spPr>
            <a:xfrm flipV="1">
              <a:off x="4410837" y="454"/>
              <a:ext cx="1839" cy="304347"/>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115" name="Rectangle 2"/>
          <p:cNvSpPr txBox="1">
            <a:spLocks noGrp="1"/>
          </p:cNvSpPr>
          <p:nvPr>
            <p:ph type="title"/>
          </p:nvPr>
        </p:nvSpPr>
        <p:spPr>
          <a:xfrm>
            <a:off x="304800" y="10431"/>
            <a:ext cx="8534400" cy="533401"/>
          </a:xfrm>
          <a:prstGeom prst="rect">
            <a:avLst/>
          </a:prstGeom>
        </p:spPr>
        <p:txBody>
          <a:bodyPr/>
          <a:lstStyle/>
          <a:p>
            <a:pPr>
              <a:defRPr sz="1900"/>
            </a:pPr>
            <a:r>
              <a:t>Chernobyl’s 2</a:t>
            </a:r>
            <a:r>
              <a:rPr baseline="29894"/>
              <a:t>nd</a:t>
            </a:r>
            <a:r>
              <a:t> positive feedback loop: Its strange control rods</a:t>
            </a:r>
          </a:p>
        </p:txBody>
      </p:sp>
      <p:sp>
        <p:nvSpPr>
          <p:cNvPr id="1116" name="A control rod's job is to slow nuclear fission when it's pushed into the reactor core…"/>
          <p:cNvSpPr txBox="1"/>
          <p:nvPr/>
        </p:nvSpPr>
        <p:spPr>
          <a:xfrm>
            <a:off x="226114" y="1662626"/>
            <a:ext cx="7963196" cy="3404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A control rod's job is to</a:t>
            </a:r>
            <a:r>
              <a:rPr>
                <a:solidFill>
                  <a:srgbClr val="FF6600"/>
                </a:solidFill>
              </a:rPr>
              <a:t> </a:t>
            </a:r>
            <a:r>
              <a:rPr>
                <a:solidFill>
                  <a:srgbClr val="2BAD81"/>
                </a:solidFill>
              </a:rPr>
              <a:t>slow nuclear fission</a:t>
            </a:r>
            <a:r>
              <a:t> when it's pushed into the reactor core</a:t>
            </a:r>
          </a:p>
          <a:p>
            <a:pP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But before a control rod enters the reactor core, its hole is filled with water</a:t>
            </a:r>
          </a:p>
          <a:p>
            <a:pP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Which (per discussion above) already absorbs some neutrons</a:t>
            </a:r>
          </a:p>
          <a:p>
            <a:pP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Designers wanted strongest possible drop in neutrons when the </a:t>
            </a:r>
            <a:r>
              <a:rPr>
                <a:solidFill>
                  <a:srgbClr val="00F900"/>
                </a:solidFill>
              </a:rPr>
              <a:t>absorber</a:t>
            </a:r>
            <a:r>
              <a:t> entered</a:t>
            </a:r>
          </a:p>
          <a:p>
            <a:pP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So they decided to kill off the initial absorption of the neutrons in water,</a:t>
            </a:r>
          </a:p>
          <a:p>
            <a:pP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by first pushing out water, via a unique </a:t>
            </a:r>
            <a:r>
              <a:rPr b="1">
                <a:solidFill>
                  <a:srgbClr val="FBC901"/>
                </a:solidFill>
              </a:rPr>
              <a:t>Displacer </a:t>
            </a:r>
            <a:r>
              <a:t>extension of the control rod</a:t>
            </a:r>
          </a:p>
          <a:p>
            <a:pP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But that meant as a control rod entered reactor, </a:t>
            </a:r>
            <a:r>
              <a:rPr b="1"/>
              <a:t>neutron population changed as</a:t>
            </a:r>
            <a:r>
              <a:t>:</a:t>
            </a:r>
          </a:p>
        </p:txBody>
      </p:sp>
      <p:sp>
        <p:nvSpPr>
          <p:cNvPr id="1117" name="Medium (due to water) → High (no loss in displacer) → Low (due to absorber)"/>
          <p:cNvSpPr txBox="1"/>
          <p:nvPr/>
        </p:nvSpPr>
        <p:spPr>
          <a:xfrm>
            <a:off x="1102428" y="5323840"/>
            <a:ext cx="6221051"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400" b="0">
                <a:solidFill>
                  <a:srgbClr val="FFFFFF"/>
                </a:solidFill>
                <a:latin typeface="+mn-lt"/>
                <a:ea typeface="+mn-ea"/>
                <a:cs typeface="+mn-cs"/>
                <a:sym typeface="Arial"/>
              </a:defRPr>
            </a:lvl1pPr>
          </a:lstStyle>
          <a:p>
            <a:r>
              <a:t>Medium (due to water) → High (no loss in displacer) → Low (due to absorber)</a:t>
            </a:r>
          </a:p>
        </p:txBody>
      </p:sp>
      <p:sp>
        <p:nvSpPr>
          <p:cNvPr id="1118" name="In the middle (with only displacer inserted) nuclear fission instead accelerated…"/>
          <p:cNvSpPr txBox="1"/>
          <p:nvPr/>
        </p:nvSpPr>
        <p:spPr>
          <a:xfrm>
            <a:off x="343528" y="5770043"/>
            <a:ext cx="8495027" cy="8031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spcBef>
                <a:spcPts val="400"/>
              </a:spcBef>
              <a:defRPr sz="1900" b="0">
                <a:solidFill>
                  <a:srgbClr val="FFFFFF"/>
                </a:solidFill>
                <a:effectLst>
                  <a:outerShdw blurRad="38100" dist="38100" dir="2700000" rotWithShape="0">
                    <a:srgbClr val="000000"/>
                  </a:outerShdw>
                </a:effectLst>
                <a:latin typeface="+mn-lt"/>
                <a:ea typeface="+mn-ea"/>
                <a:cs typeface="+mn-cs"/>
                <a:sym typeface="Arial"/>
              </a:defRPr>
            </a:pPr>
            <a:r>
              <a:t>	</a:t>
            </a:r>
            <a:r>
              <a:rPr sz="1700"/>
              <a:t>In the middle (with only displacer inserted) </a:t>
            </a:r>
            <a:r>
              <a:rPr sz="1700">
                <a:solidFill>
                  <a:srgbClr val="FF6600"/>
                </a:solidFill>
              </a:rPr>
              <a:t>nuclear fission instead </a:t>
            </a:r>
            <a:r>
              <a:rPr sz="1700" b="1">
                <a:solidFill>
                  <a:srgbClr val="FF6600"/>
                </a:solidFill>
              </a:rPr>
              <a:t>accelerated</a:t>
            </a:r>
            <a:endParaRPr sz="1800" b="1">
              <a:solidFill>
                <a:srgbClr val="FF6600"/>
              </a:solidFill>
            </a:endParaRPr>
          </a:p>
          <a:p>
            <a:pPr>
              <a:spcBef>
                <a:spcPts val="400"/>
              </a:spcBef>
              <a:defRPr sz="400" b="0">
                <a:solidFill>
                  <a:srgbClr val="FFFFFF"/>
                </a:solidFill>
                <a:effectLst>
                  <a:outerShdw blurRad="38100" dist="38100" dir="2700000" rotWithShape="0">
                    <a:srgbClr val="000000"/>
                  </a:outerShdw>
                </a:effectLst>
                <a:latin typeface="+mn-lt"/>
                <a:ea typeface="+mn-ea"/>
                <a:cs typeface="+mn-cs"/>
                <a:sym typeface="Arial"/>
              </a:defRPr>
            </a:pPr>
            <a:endParaRPr sz="1800" b="1">
              <a:solidFill>
                <a:srgbClr val="FF6600"/>
              </a:solidFill>
            </a:endParaRPr>
          </a:p>
          <a:p>
            <a:pP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Accelerating even </a:t>
            </a:r>
            <a:r>
              <a:rPr b="1"/>
              <a:t>more</a:t>
            </a:r>
            <a:r>
              <a:t> because displacer was made of </a:t>
            </a:r>
            <a:r>
              <a:rPr>
                <a:solidFill>
                  <a:srgbClr val="C0C0C0"/>
                </a:solidFill>
              </a:rPr>
              <a:t>neutron moderating graphite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Rectangle 2"/>
          <p:cNvSpPr txBox="1">
            <a:spLocks noGrp="1"/>
          </p:cNvSpPr>
          <p:nvPr>
            <p:ph type="title"/>
          </p:nvPr>
        </p:nvSpPr>
        <p:spPr>
          <a:xfrm>
            <a:off x="304800" y="101600"/>
            <a:ext cx="8534400" cy="533400"/>
          </a:xfrm>
          <a:prstGeom prst="rect">
            <a:avLst/>
          </a:prstGeom>
        </p:spPr>
        <p:txBody>
          <a:bodyPr/>
          <a:lstStyle/>
          <a:p>
            <a:pPr>
              <a:defRPr sz="1900"/>
            </a:pPr>
            <a:r>
              <a:t>Chernobyl’s 3</a:t>
            </a:r>
            <a:r>
              <a:rPr baseline="29894"/>
              <a:t>rd</a:t>
            </a:r>
            <a:r>
              <a:t> and 4</a:t>
            </a:r>
            <a:r>
              <a:rPr baseline="31999"/>
              <a:t>th</a:t>
            </a:r>
            <a:r>
              <a:t> positive feedback loops: Involving Neutron "poisons" </a:t>
            </a:r>
          </a:p>
        </p:txBody>
      </p:sp>
      <p:sp>
        <p:nvSpPr>
          <p:cNvPr id="1121" name="Rectangle 3"/>
          <p:cNvSpPr txBox="1">
            <a:spLocks noGrp="1"/>
          </p:cNvSpPr>
          <p:nvPr>
            <p:ph type="body" idx="1"/>
          </p:nvPr>
        </p:nvSpPr>
        <p:spPr>
          <a:xfrm>
            <a:off x="114300" y="838200"/>
            <a:ext cx="8915400" cy="5580301"/>
          </a:xfrm>
          <a:prstGeom prst="rect">
            <a:avLst/>
          </a:prstGeom>
        </p:spPr>
        <p:txBody>
          <a:bodyPr/>
          <a:lstStyle/>
          <a:p>
            <a:pPr algn="ctr">
              <a:tabLst>
                <a:tab pos="406400" algn="l"/>
                <a:tab pos="863600" algn="l"/>
                <a:tab pos="1257300" algn="l"/>
              </a:tabLst>
              <a:defRPr sz="1800">
                <a:latin typeface="+mn-lt"/>
                <a:ea typeface="+mn-ea"/>
                <a:cs typeface="+mn-cs"/>
                <a:sym typeface="Arial"/>
              </a:defRPr>
            </a:pPr>
            <a:r>
              <a:t>I described earlier how things like Xenon, Boron &amp; Iodine act as </a:t>
            </a:r>
            <a:r>
              <a:rPr b="1"/>
              <a:t>neutron</a:t>
            </a:r>
            <a:r>
              <a:rPr b="1">
                <a:solidFill>
                  <a:srgbClr val="00FF00"/>
                </a:solidFill>
              </a:rPr>
              <a:t> poisons</a:t>
            </a:r>
            <a:endParaRPr>
              <a:solidFill>
                <a:srgbClr val="00FF00"/>
              </a:solidFill>
            </a:endParaRPr>
          </a:p>
          <a:p>
            <a:pPr algn="ctr">
              <a:tabLst>
                <a:tab pos="406400" algn="l"/>
                <a:tab pos="863600" algn="l"/>
                <a:tab pos="1257300" algn="l"/>
              </a:tabLst>
              <a:defRPr sz="200">
                <a:latin typeface="+mn-lt"/>
                <a:ea typeface="+mn-ea"/>
                <a:cs typeface="+mn-cs"/>
                <a:sym typeface="Arial"/>
              </a:defRPr>
            </a:pPr>
            <a:endParaRPr>
              <a:solidFill>
                <a:srgbClr val="00FF00"/>
              </a:solidFill>
            </a:endParaRPr>
          </a:p>
          <a:p>
            <a:pPr algn="ctr">
              <a:tabLst>
                <a:tab pos="406400" algn="l"/>
                <a:tab pos="863600" algn="l"/>
                <a:tab pos="1257300" algn="l"/>
              </a:tabLst>
              <a:defRPr sz="1800">
                <a:latin typeface="+mn-lt"/>
                <a:ea typeface="+mn-ea"/>
                <a:cs typeface="+mn-cs"/>
                <a:sym typeface="Arial"/>
              </a:defRPr>
            </a:pPr>
            <a:r>
              <a:t>Absorbing but not re-emitting any neutrons (taking them out of play)</a:t>
            </a:r>
          </a:p>
          <a:p>
            <a:pPr>
              <a:tabLst>
                <a:tab pos="406400" algn="l"/>
                <a:tab pos="863600" algn="l"/>
                <a:tab pos="1257300" algn="l"/>
              </a:tabLst>
              <a:defRPr sz="1000">
                <a:latin typeface="+mn-lt"/>
                <a:ea typeface="+mn-ea"/>
                <a:cs typeface="+mn-cs"/>
                <a:sym typeface="Arial"/>
              </a:defRPr>
            </a:pPr>
            <a:endParaRPr/>
          </a:p>
          <a:p>
            <a:pPr algn="ctr">
              <a:tabLst>
                <a:tab pos="406400" algn="l"/>
                <a:tab pos="863600" algn="l"/>
                <a:tab pos="1257300" algn="l"/>
              </a:tabLst>
              <a:defRPr sz="1800">
                <a:solidFill>
                  <a:srgbClr val="FFCC00"/>
                </a:solidFill>
                <a:latin typeface="+mn-lt"/>
                <a:ea typeface="+mn-ea"/>
                <a:cs typeface="+mn-cs"/>
                <a:sym typeface="Arial"/>
              </a:defRPr>
            </a:pPr>
            <a:r>
              <a:t>But fission chain reactions themselves </a:t>
            </a:r>
            <a:r>
              <a:rPr b="1"/>
              <a:t>produce</a:t>
            </a:r>
            <a:r>
              <a:t> </a:t>
            </a:r>
            <a:r>
              <a:rPr b="1">
                <a:solidFill>
                  <a:srgbClr val="00FA92"/>
                </a:solidFill>
              </a:rPr>
              <a:t>poisons</a:t>
            </a:r>
            <a:r>
              <a:rPr>
                <a:solidFill>
                  <a:srgbClr val="00FA92"/>
                </a:solidFill>
              </a:rPr>
              <a:t> </a:t>
            </a:r>
            <a:r>
              <a:rPr>
                <a:solidFill>
                  <a:srgbClr val="FBC901"/>
                </a:solidFill>
              </a:rPr>
              <a:t>within the fuel mass</a:t>
            </a:r>
          </a:p>
          <a:p>
            <a:pPr algn="ctr">
              <a:tabLst>
                <a:tab pos="406400" algn="l"/>
                <a:tab pos="863600" algn="l"/>
                <a:tab pos="1257300" algn="l"/>
              </a:tabLst>
              <a:defRPr sz="200">
                <a:latin typeface="+mn-lt"/>
                <a:ea typeface="+mn-ea"/>
                <a:cs typeface="+mn-cs"/>
                <a:sym typeface="Arial"/>
              </a:defRPr>
            </a:pPr>
            <a:endParaRPr>
              <a:solidFill>
                <a:srgbClr val="FBC901"/>
              </a:solidFill>
            </a:endParaRPr>
          </a:p>
          <a:p>
            <a:pPr algn="ctr">
              <a:tabLst>
                <a:tab pos="406400" algn="l"/>
                <a:tab pos="863600" algn="l"/>
                <a:tab pos="1257300" algn="l"/>
              </a:tabLst>
              <a:defRPr sz="1800">
                <a:latin typeface="+mn-lt"/>
                <a:ea typeface="+mn-ea"/>
                <a:cs typeface="+mn-cs"/>
                <a:sym typeface="Arial"/>
              </a:defRPr>
            </a:pPr>
            <a:r>
              <a:t>Meaning Control Rods must be gradually withdrawn to maintain reactor power</a:t>
            </a:r>
          </a:p>
          <a:p>
            <a:pPr algn="ctr">
              <a:tabLst>
                <a:tab pos="406400" algn="l"/>
                <a:tab pos="863600" algn="l"/>
                <a:tab pos="1257300" algn="l"/>
              </a:tabLst>
              <a:defRPr sz="1600">
                <a:latin typeface="+mn-lt"/>
                <a:ea typeface="+mn-ea"/>
                <a:cs typeface="+mn-cs"/>
                <a:sym typeface="Arial"/>
              </a:defRPr>
            </a:pPr>
            <a:endParaRPr/>
          </a:p>
          <a:p>
            <a:pPr algn="ctr">
              <a:tabLst>
                <a:tab pos="406400" algn="l"/>
                <a:tab pos="863600" algn="l"/>
                <a:tab pos="1257300" algn="l"/>
              </a:tabLst>
              <a:defRPr sz="1800" i="1">
                <a:latin typeface="+mn-lt"/>
                <a:ea typeface="+mn-ea"/>
                <a:cs typeface="+mn-cs"/>
                <a:sym typeface="Arial"/>
              </a:defRPr>
            </a:pPr>
            <a:r>
              <a:t>But more subtly (and potentially deadly):</a:t>
            </a:r>
          </a:p>
          <a:p>
            <a:pPr>
              <a:tabLst>
                <a:tab pos="406400" algn="l"/>
                <a:tab pos="863600" algn="l"/>
                <a:tab pos="1257300" algn="l"/>
              </a:tabLst>
              <a:defRPr sz="1000">
                <a:latin typeface="+mn-lt"/>
                <a:ea typeface="+mn-ea"/>
                <a:cs typeface="+mn-cs"/>
                <a:sym typeface="Arial"/>
              </a:defRPr>
            </a:pPr>
            <a:endParaRPr/>
          </a:p>
          <a:p>
            <a:pPr>
              <a:tabLst>
                <a:tab pos="406400" algn="l"/>
                <a:tab pos="863600" algn="l"/>
                <a:tab pos="1257300" algn="l"/>
              </a:tabLst>
              <a:defRPr sz="1800">
                <a:solidFill>
                  <a:srgbClr val="FFCC00"/>
                </a:solidFill>
                <a:latin typeface="+mn-lt"/>
                <a:ea typeface="+mn-ea"/>
                <a:cs typeface="+mn-cs"/>
                <a:sym typeface="Arial"/>
              </a:defRPr>
            </a:pPr>
            <a:r>
              <a:t>At HIGH reactor power strong neutron flux can make Control Rod </a:t>
            </a:r>
            <a:r>
              <a:rPr b="1">
                <a:solidFill>
                  <a:srgbClr val="00FF00"/>
                </a:solidFill>
              </a:rPr>
              <a:t>poisons</a:t>
            </a:r>
            <a:r>
              <a:t> radioactive</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800">
                <a:latin typeface="+mn-lt"/>
                <a:ea typeface="+mn-ea"/>
                <a:cs typeface="+mn-cs"/>
                <a:sym typeface="Arial"/>
              </a:defRPr>
            </a:pPr>
            <a:r>
              <a:t>	Causing them to fission away into new </a:t>
            </a:r>
            <a:r>
              <a:rPr b="1"/>
              <a:t>non-poison</a:t>
            </a:r>
            <a:r>
              <a:t> elements</a:t>
            </a:r>
            <a:endParaRPr i="1"/>
          </a:p>
          <a:p>
            <a:pPr>
              <a:tabLst>
                <a:tab pos="406400" algn="l"/>
                <a:tab pos="863600" algn="l"/>
                <a:tab pos="1257300" algn="l"/>
              </a:tabLst>
              <a:defRPr sz="200">
                <a:latin typeface="+mn-lt"/>
                <a:ea typeface="+mn-ea"/>
                <a:cs typeface="+mn-cs"/>
                <a:sym typeface="Arial"/>
              </a:defRPr>
            </a:pPr>
            <a:endParaRPr i="1"/>
          </a:p>
          <a:p>
            <a:pPr>
              <a:tabLst>
                <a:tab pos="406400" algn="l"/>
                <a:tab pos="863600" algn="l"/>
                <a:tab pos="1257300" algn="l"/>
              </a:tabLst>
              <a:defRPr sz="1800">
                <a:latin typeface="+mn-lt"/>
                <a:ea typeface="+mn-ea"/>
                <a:cs typeface="+mn-cs"/>
                <a:sym typeface="Arial"/>
              </a:defRPr>
            </a:pPr>
            <a:r>
              <a:t>		Diminishing the effectiveness of the Control Rods</a:t>
            </a:r>
          </a:p>
          <a:p>
            <a:pPr>
              <a:tabLst>
                <a:tab pos="406400" algn="l"/>
                <a:tab pos="863600" algn="l"/>
                <a:tab pos="1257300" algn="l"/>
              </a:tabLst>
              <a:defRPr sz="400">
                <a:latin typeface="+mn-lt"/>
                <a:ea typeface="+mn-ea"/>
                <a:cs typeface="+mn-cs"/>
                <a:sym typeface="Arial"/>
              </a:defRPr>
            </a:pPr>
            <a:endParaRPr/>
          </a:p>
          <a:p>
            <a:pPr>
              <a:tabLst>
                <a:tab pos="406400" algn="l"/>
                <a:tab pos="863600" algn="l"/>
                <a:tab pos="1257300" algn="l"/>
              </a:tabLst>
              <a:defRPr sz="1800">
                <a:latin typeface="+mn-lt"/>
                <a:ea typeface="+mn-ea"/>
                <a:cs typeface="+mn-cs"/>
                <a:sym typeface="Arial"/>
              </a:defRPr>
            </a:pPr>
            <a:r>
              <a:t>			→ </a:t>
            </a:r>
            <a:r>
              <a:rPr>
                <a:solidFill>
                  <a:srgbClr val="FF6600"/>
                </a:solidFill>
              </a:rPr>
              <a:t>Positive feedback loop driving the reactor power output even higher</a:t>
            </a:r>
          </a:p>
          <a:p>
            <a:pPr>
              <a:tabLst>
                <a:tab pos="406400" algn="l"/>
                <a:tab pos="863600" algn="l"/>
                <a:tab pos="1257300" algn="l"/>
              </a:tabLst>
              <a:defRPr sz="1000">
                <a:solidFill>
                  <a:srgbClr val="FFCC00"/>
                </a:solidFill>
                <a:latin typeface="+mn-lt"/>
                <a:ea typeface="+mn-ea"/>
                <a:cs typeface="+mn-cs"/>
                <a:sym typeface="Arial"/>
              </a:defRPr>
            </a:pPr>
            <a:endParaRPr>
              <a:solidFill>
                <a:srgbClr val="FF6600"/>
              </a:solidFill>
            </a:endParaRPr>
          </a:p>
          <a:p>
            <a:pPr>
              <a:tabLst>
                <a:tab pos="406400" algn="l"/>
                <a:tab pos="863600" algn="l"/>
                <a:tab pos="1257300" algn="l"/>
              </a:tabLst>
              <a:defRPr sz="1800">
                <a:solidFill>
                  <a:srgbClr val="FFCC00"/>
                </a:solidFill>
                <a:latin typeface="+mn-lt"/>
                <a:ea typeface="+mn-ea"/>
                <a:cs typeface="+mn-cs"/>
                <a:sym typeface="Arial"/>
              </a:defRPr>
            </a:pPr>
            <a:r>
              <a:t>At LOW reactor power neutron poisons tend to build back up (per first point above)</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800">
                <a:latin typeface="+mn-lt"/>
                <a:ea typeface="+mn-ea"/>
                <a:cs typeface="+mn-cs"/>
                <a:sym typeface="Arial"/>
              </a:defRPr>
            </a:pPr>
            <a:r>
              <a:t>	Which drives nuclear fission rate down even further</a:t>
            </a:r>
          </a:p>
          <a:p>
            <a:pPr>
              <a:tabLst>
                <a:tab pos="406400" algn="l"/>
                <a:tab pos="863600" algn="l"/>
                <a:tab pos="1257300" algn="l"/>
              </a:tabLst>
              <a:defRPr sz="200">
                <a:latin typeface="+mn-lt"/>
                <a:ea typeface="+mn-ea"/>
                <a:cs typeface="+mn-cs"/>
                <a:sym typeface="Arial"/>
              </a:defRPr>
            </a:pPr>
            <a:endParaRPr/>
          </a:p>
          <a:p>
            <a:pPr>
              <a:tabLst>
                <a:tab pos="406400" algn="l"/>
                <a:tab pos="863600" algn="l"/>
                <a:tab pos="1257300" algn="l"/>
              </a:tabLst>
              <a:defRPr sz="1800">
                <a:latin typeface="+mn-lt"/>
                <a:ea typeface="+mn-ea"/>
                <a:cs typeface="+mn-cs"/>
                <a:sym typeface="Arial"/>
              </a:defRPr>
            </a:pPr>
            <a:r>
              <a:t>		→ </a:t>
            </a:r>
            <a:r>
              <a:rPr>
                <a:solidFill>
                  <a:srgbClr val="FF6600"/>
                </a:solidFill>
              </a:rPr>
              <a:t>Positive feedback loop driving the reactor power output even lower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Rectangle 2"/>
          <p:cNvSpPr txBox="1">
            <a:spLocks noGrp="1"/>
          </p:cNvSpPr>
          <p:nvPr>
            <p:ph type="title"/>
          </p:nvPr>
        </p:nvSpPr>
        <p:spPr>
          <a:xfrm>
            <a:off x="190500" y="67529"/>
            <a:ext cx="8763000" cy="533401"/>
          </a:xfrm>
          <a:prstGeom prst="rect">
            <a:avLst/>
          </a:prstGeom>
        </p:spPr>
        <p:txBody>
          <a:bodyPr/>
          <a:lstStyle>
            <a:lvl1pPr>
              <a:defRPr sz="1800"/>
            </a:lvl1pPr>
          </a:lstStyle>
          <a:p>
            <a:r>
              <a:t>Before the accident, the Chernobyl Reactor had been running at low power</a:t>
            </a:r>
          </a:p>
        </p:txBody>
      </p:sp>
      <p:sp>
        <p:nvSpPr>
          <p:cNvPr id="1124" name="Rectangle 3"/>
          <p:cNvSpPr txBox="1">
            <a:spLocks noGrp="1"/>
          </p:cNvSpPr>
          <p:nvPr>
            <p:ph type="body" idx="1"/>
          </p:nvPr>
        </p:nvSpPr>
        <p:spPr>
          <a:xfrm>
            <a:off x="128004" y="662599"/>
            <a:ext cx="9039788" cy="5949419"/>
          </a:xfrm>
          <a:prstGeom prst="rect">
            <a:avLst/>
          </a:prstGeom>
        </p:spPr>
        <p:txBody>
          <a:bodyPr/>
          <a:lstStyle/>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Meaning the fourth positive feedback loop had been in effect for a long period </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leading to a higher than normal net amount of </a:t>
            </a:r>
            <a:r>
              <a:rPr b="1"/>
              <a:t>neutron</a:t>
            </a:r>
            <a:r>
              <a:rPr>
                <a:solidFill>
                  <a:srgbClr val="00FF00"/>
                </a:solidFill>
              </a:rPr>
              <a:t> </a:t>
            </a:r>
            <a:r>
              <a:rPr b="1">
                <a:solidFill>
                  <a:srgbClr val="00FF00"/>
                </a:solidFill>
              </a:rPr>
              <a:t>poison</a:t>
            </a:r>
            <a:r>
              <a:rPr>
                <a:solidFill>
                  <a:srgbClr val="00FF00"/>
                </a:solidFill>
              </a:rPr>
              <a:t> </a:t>
            </a:r>
            <a:r>
              <a:t>within the reactor</a:t>
            </a:r>
            <a:r>
              <a:rPr>
                <a:solidFill>
                  <a:srgbClr val="00FF00"/>
                </a:solidFill>
              </a:rPr>
              <a:t> </a:t>
            </a:r>
          </a:p>
          <a:p>
            <a:pPr defTabSz="850391">
              <a:tabLst>
                <a:tab pos="368300" algn="l"/>
                <a:tab pos="736600" algn="l"/>
                <a:tab pos="1104900" algn="l"/>
              </a:tabLst>
              <a:defRPr sz="1116">
                <a:effectLst>
                  <a:outerShdw blurRad="35433" dist="35433" dir="2700000" rotWithShape="0">
                    <a:srgbClr val="000000"/>
                  </a:outerShdw>
                </a:effectLst>
                <a:latin typeface="+mn-lt"/>
                <a:ea typeface="+mn-ea"/>
                <a:cs typeface="+mn-cs"/>
                <a:sym typeface="Arial"/>
              </a:defRPr>
            </a:pPr>
            <a:endParaRPr>
              <a:solidFill>
                <a:srgbClr val="00FF00"/>
              </a:solidFill>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As the operators now wanted to bring the reactor back to full power</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they knew they would have to withdrawal control rods </a:t>
            </a:r>
            <a:r>
              <a:rPr b="1"/>
              <a:t>farther</a:t>
            </a:r>
            <a:r>
              <a:t> than normal</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or withdraw </a:t>
            </a:r>
            <a:r>
              <a:rPr b="1"/>
              <a:t>more</a:t>
            </a:r>
            <a:r>
              <a:t> fuel rods than they would normally withdraw</a:t>
            </a:r>
          </a:p>
          <a:p>
            <a:pPr defTabSz="850391">
              <a:tabLst>
                <a:tab pos="368300" algn="l"/>
                <a:tab pos="736600" algn="l"/>
                <a:tab pos="1104900" algn="l"/>
              </a:tabLst>
              <a:defRPr sz="1116">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But as the reactor heated up, accumulated poisons would begin to burn off (fission away)</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meaning operators would have to drive control rods back to their normal operating depth</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		or increase the number of fully inserted control rods back to the normal number</a:t>
            </a:r>
          </a:p>
          <a:p>
            <a:pPr defTabSz="850391">
              <a:tabLst>
                <a:tab pos="368300" algn="l"/>
                <a:tab pos="736600" algn="l"/>
                <a:tab pos="1104900" algn="l"/>
              </a:tabLst>
              <a:defRPr sz="1488">
                <a:effectLst>
                  <a:outerShdw blurRad="35433" dist="35433" dir="2700000" rotWithShape="0">
                    <a:srgbClr val="000000"/>
                  </a:outerShdw>
                </a:effectLst>
                <a:latin typeface="+mn-lt"/>
                <a:ea typeface="+mn-ea"/>
                <a:cs typeface="+mn-cs"/>
                <a:sym typeface="Arial"/>
              </a:defRPr>
            </a:pPr>
            <a:endParaRPr/>
          </a:p>
          <a:p>
            <a:pPr defTabSz="850391">
              <a:tabLst>
                <a:tab pos="368300" algn="l"/>
                <a:tab pos="736600" algn="l"/>
                <a:tab pos="1104900" algn="l"/>
              </a:tabLst>
              <a:defRPr sz="1674">
                <a:effectLst>
                  <a:outerShdw blurRad="35433" dist="35433" dir="2700000" rotWithShape="0">
                    <a:srgbClr val="000000"/>
                  </a:outerShdw>
                </a:effectLst>
                <a:latin typeface="+mn-lt"/>
                <a:ea typeface="+mn-ea"/>
                <a:cs typeface="+mn-cs"/>
                <a:sym typeface="Arial"/>
              </a:defRPr>
            </a:pPr>
            <a:r>
              <a:t>This normal, carefully balancing Chernobyl reactor start-up procedure was spelled out </a:t>
            </a:r>
          </a:p>
          <a:p>
            <a:pPr defTabSz="850391">
              <a:tabLst>
                <a:tab pos="368300" algn="l"/>
                <a:tab pos="736600" algn="l"/>
                <a:tab pos="1104900" algn="l"/>
              </a:tabLst>
              <a:defRPr sz="372">
                <a:effectLst>
                  <a:outerShdw blurRad="35433" dist="35433" dir="2700000" rotWithShape="0">
                    <a:srgbClr val="000000"/>
                  </a:outerShdw>
                </a:effectLst>
                <a:latin typeface="+mn-lt"/>
                <a:ea typeface="+mn-ea"/>
                <a:cs typeface="+mn-cs"/>
                <a:sym typeface="Arial"/>
              </a:defRPr>
            </a:pPr>
            <a:endParaRPr/>
          </a:p>
          <a:p>
            <a:pPr algn="ctr" defTabSz="850391">
              <a:tabLst>
                <a:tab pos="368300" algn="l"/>
                <a:tab pos="736600" algn="l"/>
                <a:tab pos="1104900" algn="l"/>
              </a:tabLst>
              <a:defRPr sz="1674" b="1">
                <a:solidFill>
                  <a:srgbClr val="FF6600"/>
                </a:solidFill>
                <a:effectLst>
                  <a:outerShdw blurRad="35433" dist="35433" dir="2700000" rotWithShape="0">
                    <a:srgbClr val="000000"/>
                  </a:outerShdw>
                </a:effectLst>
                <a:latin typeface="+mn-lt"/>
                <a:ea typeface="+mn-ea"/>
                <a:cs typeface="+mn-cs"/>
                <a:sym typeface="Arial"/>
              </a:defRPr>
            </a:pPr>
            <a:r>
              <a:t>As similar careful start-up procedures are spelled out for reactors around the world </a:t>
            </a:r>
          </a:p>
          <a:p>
            <a:pPr algn="ctr" defTabSz="850391">
              <a:tabLst>
                <a:tab pos="368300" algn="l"/>
                <a:tab pos="736600" algn="l"/>
                <a:tab pos="1104900" algn="l"/>
              </a:tabLst>
              <a:defRPr sz="372" b="1">
                <a:solidFill>
                  <a:srgbClr val="FF6600"/>
                </a:solidFill>
                <a:effectLst>
                  <a:outerShdw blurRad="35433" dist="35433" dir="2700000" rotWithShape="0">
                    <a:srgbClr val="000000"/>
                  </a:outerShdw>
                </a:effectLst>
                <a:latin typeface="+mn-lt"/>
                <a:ea typeface="+mn-ea"/>
                <a:cs typeface="+mn-cs"/>
                <a:sym typeface="Arial"/>
              </a:defRPr>
            </a:pPr>
            <a:endParaRPr/>
          </a:p>
          <a:p>
            <a:pPr algn="ctr" defTabSz="850391">
              <a:tabLst>
                <a:tab pos="368300" algn="l"/>
                <a:tab pos="736600" algn="l"/>
                <a:tab pos="1104900" algn="l"/>
              </a:tabLst>
              <a:defRPr sz="1674" b="1">
                <a:solidFill>
                  <a:srgbClr val="FF6600"/>
                </a:solidFill>
                <a:effectLst>
                  <a:outerShdw blurRad="35433" dist="35433" dir="2700000" rotWithShape="0">
                    <a:srgbClr val="000000"/>
                  </a:outerShdw>
                </a:effectLst>
                <a:latin typeface="+mn-lt"/>
                <a:ea typeface="+mn-ea"/>
                <a:cs typeface="+mn-cs"/>
                <a:sym typeface="Arial"/>
              </a:defRPr>
            </a:pPr>
            <a:r>
              <a:t>because they ALL suffer from this same poison build-up / burn-off phenomenon</a:t>
            </a:r>
          </a:p>
          <a:p>
            <a:pPr defTabSz="850391">
              <a:tabLst>
                <a:tab pos="368300" algn="l"/>
                <a:tab pos="736600" algn="l"/>
                <a:tab pos="1104900" algn="l"/>
              </a:tabLst>
              <a:defRPr sz="1302">
                <a:effectLst>
                  <a:outerShdw blurRad="35433" dist="35433" dir="2700000" rotWithShape="0">
                    <a:srgbClr val="000000"/>
                  </a:outerShdw>
                </a:effectLst>
                <a:latin typeface="+mn-lt"/>
                <a:ea typeface="+mn-ea"/>
                <a:cs typeface="+mn-cs"/>
                <a:sym typeface="Arial"/>
              </a:defRPr>
            </a:pPr>
            <a:endParaRPr/>
          </a:p>
          <a:p>
            <a:pPr algn="ctr" defTabSz="850391">
              <a:tabLst>
                <a:tab pos="368300" algn="l"/>
                <a:tab pos="736600" algn="l"/>
                <a:tab pos="1104900" algn="l"/>
              </a:tabLst>
              <a:defRPr sz="1674" b="1">
                <a:solidFill>
                  <a:srgbClr val="FBC901"/>
                </a:solidFill>
                <a:effectLst>
                  <a:outerShdw blurRad="35433" dist="35433" dir="2700000" rotWithShape="0">
                    <a:srgbClr val="000000"/>
                  </a:outerShdw>
                </a:effectLst>
                <a:latin typeface="+mn-lt"/>
                <a:ea typeface="+mn-ea"/>
                <a:cs typeface="+mn-cs"/>
                <a:sym typeface="Arial"/>
              </a:defRPr>
            </a:pPr>
            <a:r>
              <a:t>But late at night, doing a much delayed test, in the absence of senior reactor staff, </a:t>
            </a:r>
          </a:p>
          <a:p>
            <a:pPr algn="ctr" defTabSz="850391">
              <a:tabLst>
                <a:tab pos="368300" algn="l"/>
                <a:tab pos="736600" algn="l"/>
                <a:tab pos="1104900" algn="l"/>
              </a:tabLst>
              <a:defRPr sz="1674" b="1">
                <a:solidFill>
                  <a:srgbClr val="FBC901"/>
                </a:solidFill>
                <a:effectLst>
                  <a:outerShdw blurRad="35433" dist="35433" dir="2700000" rotWithShape="0">
                    <a:srgbClr val="000000"/>
                  </a:outerShdw>
                </a:effectLst>
                <a:latin typeface="+mn-lt"/>
                <a:ea typeface="+mn-ea"/>
                <a:cs typeface="+mn-cs"/>
                <a:sym typeface="Arial"/>
              </a:defRPr>
            </a:pPr>
            <a:r>
              <a:t>these particular Chernobyl operators were in a hurry</a:t>
            </a:r>
          </a:p>
          <a:p>
            <a:pPr algn="ctr" defTabSz="850391">
              <a:tabLst>
                <a:tab pos="368300" algn="l"/>
                <a:tab pos="736600" algn="l"/>
                <a:tab pos="1104900" algn="l"/>
              </a:tabLst>
              <a:defRPr sz="1674" b="1">
                <a:solidFill>
                  <a:srgbClr val="FBC901"/>
                </a:solidFill>
                <a:effectLst>
                  <a:outerShdw blurRad="35433" dist="35433" dir="2700000" rotWithShape="0">
                    <a:srgbClr val="000000"/>
                  </a:outerShdw>
                </a:effectLst>
                <a:latin typeface="+mn-lt"/>
                <a:ea typeface="+mn-ea"/>
                <a:cs typeface="+mn-cs"/>
                <a:sym typeface="Arial"/>
              </a:defRPr>
            </a:pPr>
            <a:r>
              <a:t>and they withdrew many more than the recommended number of control rods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Rectangle 2"/>
          <p:cNvSpPr txBox="1">
            <a:spLocks noGrp="1"/>
          </p:cNvSpPr>
          <p:nvPr>
            <p:ph type="title"/>
          </p:nvPr>
        </p:nvSpPr>
        <p:spPr>
          <a:xfrm>
            <a:off x="0" y="50800"/>
            <a:ext cx="9144000" cy="503224"/>
          </a:xfrm>
          <a:prstGeom prst="rect">
            <a:avLst/>
          </a:prstGeom>
        </p:spPr>
        <p:txBody>
          <a:bodyPr/>
          <a:lstStyle>
            <a:lvl1pPr>
              <a:defRPr sz="1900">
                <a:solidFill>
                  <a:srgbClr val="FFFFFF"/>
                </a:solidFill>
              </a:defRPr>
            </a:lvl1pPr>
          </a:lstStyle>
          <a:p>
            <a:r>
              <a:t>Four positive feedback loops → Instability → Sudden intense spike in fission</a:t>
            </a:r>
          </a:p>
        </p:txBody>
      </p:sp>
      <p:sp>
        <p:nvSpPr>
          <p:cNvPr id="1127" name="Rectangle 3"/>
          <p:cNvSpPr txBox="1">
            <a:spLocks noGrp="1"/>
          </p:cNvSpPr>
          <p:nvPr>
            <p:ph type="body" idx="1"/>
          </p:nvPr>
        </p:nvSpPr>
        <p:spPr>
          <a:xfrm>
            <a:off x="152400" y="723900"/>
            <a:ext cx="8991600" cy="5384800"/>
          </a:xfrm>
          <a:prstGeom prst="rect">
            <a:avLst/>
          </a:prstGeom>
        </p:spPr>
        <p:txBody>
          <a:bodyPr/>
          <a:lstStyle/>
          <a:p>
            <a:pPr>
              <a:tabLst>
                <a:tab pos="482600" algn="l"/>
                <a:tab pos="1054100" algn="l"/>
              </a:tabLst>
              <a:defRPr sz="1700">
                <a:latin typeface="+mn-lt"/>
                <a:ea typeface="+mn-ea"/>
                <a:cs typeface="+mn-cs"/>
                <a:sym typeface="Arial"/>
              </a:defRPr>
            </a:pPr>
            <a:r>
              <a:t>And, due to their abnormal procedures, they’d left themselves no margin for error</a:t>
            </a:r>
          </a:p>
          <a:p>
            <a:pPr>
              <a:tabLst>
                <a:tab pos="482600" algn="l"/>
                <a:tab pos="1054100" algn="l"/>
              </a:tabLst>
              <a:defRPr sz="900">
                <a:latin typeface="+mn-lt"/>
                <a:ea typeface="+mn-ea"/>
                <a:cs typeface="+mn-cs"/>
                <a:sym typeface="Arial"/>
              </a:defRPr>
            </a:pPr>
            <a:endParaRPr/>
          </a:p>
          <a:p>
            <a:pPr>
              <a:tabLst>
                <a:tab pos="482600" algn="l"/>
                <a:tab pos="1054100" algn="l"/>
              </a:tabLst>
              <a:defRPr sz="1700">
                <a:latin typeface="+mn-lt"/>
                <a:ea typeface="+mn-ea"/>
                <a:cs typeface="+mn-cs"/>
                <a:sym typeface="Arial"/>
              </a:defRPr>
            </a:pPr>
            <a:r>
              <a:t>Likely leading to ("likely" because witnesses were dead and the damage overwhelming): </a:t>
            </a:r>
          </a:p>
          <a:p>
            <a:pPr>
              <a:tabLst>
                <a:tab pos="482600" algn="l"/>
                <a:tab pos="1054100" algn="l"/>
              </a:tabLst>
              <a:defRPr sz="300">
                <a:latin typeface="+mn-lt"/>
                <a:ea typeface="+mn-ea"/>
                <a:cs typeface="+mn-cs"/>
                <a:sym typeface="Arial"/>
              </a:defRPr>
            </a:pPr>
            <a:endParaRPr/>
          </a:p>
          <a:p>
            <a:pPr>
              <a:tabLst>
                <a:tab pos="482600" algn="l"/>
                <a:tab pos="1054100" algn="l"/>
              </a:tabLst>
              <a:defRPr sz="1700">
                <a:latin typeface="+mn-lt"/>
                <a:ea typeface="+mn-ea"/>
                <a:cs typeface="+mn-cs"/>
                <a:sym typeface="Arial"/>
              </a:defRPr>
            </a:pPr>
            <a:r>
              <a:t>	- A </a:t>
            </a:r>
            <a:r>
              <a:rPr b="1">
                <a:solidFill>
                  <a:srgbClr val="FBC901"/>
                </a:solidFill>
              </a:rPr>
              <a:t>Massive Steam explosion</a:t>
            </a:r>
            <a:r>
              <a:t> blowing the lid right off the top of the reactor</a:t>
            </a:r>
          </a:p>
          <a:p>
            <a:pPr>
              <a:tabLst>
                <a:tab pos="482600" algn="l"/>
                <a:tab pos="1054100" algn="l"/>
              </a:tabLst>
              <a:defRPr sz="300">
                <a:latin typeface="+mn-lt"/>
                <a:ea typeface="+mn-ea"/>
                <a:cs typeface="+mn-cs"/>
                <a:sym typeface="Arial"/>
              </a:defRPr>
            </a:pPr>
            <a:endParaRPr/>
          </a:p>
          <a:p>
            <a:pPr>
              <a:tabLst>
                <a:tab pos="482600" algn="l"/>
                <a:tab pos="1054100" algn="l"/>
              </a:tabLst>
              <a:defRPr sz="1700">
                <a:latin typeface="+mn-lt"/>
                <a:ea typeface="+mn-ea"/>
                <a:cs typeface="+mn-cs"/>
                <a:sym typeface="Arial"/>
              </a:defRPr>
            </a:pPr>
            <a:r>
              <a:t>	- Which immediately exposed the super-hot reactor core to air (and its O</a:t>
            </a:r>
            <a:r>
              <a:rPr baseline="-5999"/>
              <a:t>2</a:t>
            </a:r>
            <a:r>
              <a:t>)</a:t>
            </a:r>
          </a:p>
          <a:p>
            <a:pPr>
              <a:tabLst>
                <a:tab pos="482600" algn="l"/>
                <a:tab pos="1054100" algn="l"/>
              </a:tabLst>
              <a:defRPr sz="100">
                <a:latin typeface="+mn-lt"/>
                <a:ea typeface="+mn-ea"/>
                <a:cs typeface="+mn-cs"/>
                <a:sym typeface="Arial"/>
              </a:defRPr>
            </a:pPr>
            <a:endParaRPr/>
          </a:p>
          <a:p>
            <a:pPr>
              <a:tabLst>
                <a:tab pos="482600" algn="l"/>
                <a:tab pos="1054100" algn="l"/>
              </a:tabLst>
              <a:defRPr sz="1700">
                <a:latin typeface="+mn-lt"/>
                <a:ea typeface="+mn-ea"/>
                <a:cs typeface="+mn-cs"/>
                <a:sym typeface="Arial"/>
              </a:defRPr>
            </a:pPr>
            <a:r>
              <a:t>		because RBMK's were built </a:t>
            </a:r>
            <a:r>
              <a:rPr b="1"/>
              <a:t>without</a:t>
            </a:r>
            <a:r>
              <a:t> western-style containment buildings</a:t>
            </a:r>
          </a:p>
          <a:p>
            <a:pPr>
              <a:tabLst>
                <a:tab pos="482600" algn="l"/>
                <a:tab pos="1054100" algn="l"/>
              </a:tabLst>
              <a:defRPr sz="800">
                <a:latin typeface="+mn-lt"/>
                <a:ea typeface="+mn-ea"/>
                <a:cs typeface="+mn-cs"/>
                <a:sym typeface="Arial"/>
              </a:defRPr>
            </a:pPr>
            <a:endParaRPr/>
          </a:p>
          <a:p>
            <a:pPr>
              <a:tabLst>
                <a:tab pos="482600" algn="l"/>
                <a:tab pos="1054100" algn="l"/>
              </a:tabLst>
              <a:defRPr sz="1700">
                <a:latin typeface="+mn-lt"/>
                <a:ea typeface="+mn-ea"/>
                <a:cs typeface="+mn-cs"/>
                <a:sym typeface="Arial"/>
              </a:defRPr>
            </a:pPr>
            <a:r>
              <a:t>	- Allowing air (w/ its oxygen) to reach the </a:t>
            </a:r>
            <a:r>
              <a:rPr b="1">
                <a:solidFill>
                  <a:srgbClr val="C0C0C0"/>
                </a:solidFill>
              </a:rPr>
              <a:t>super hot graphite moderator blocks</a:t>
            </a:r>
          </a:p>
          <a:p>
            <a:pPr>
              <a:tabLst>
                <a:tab pos="482600" algn="l"/>
                <a:tab pos="1054100" algn="l"/>
              </a:tabLst>
              <a:defRPr sz="800">
                <a:latin typeface="+mn-lt"/>
                <a:ea typeface="+mn-ea"/>
                <a:cs typeface="+mn-cs"/>
                <a:sym typeface="Arial"/>
              </a:defRPr>
            </a:pPr>
            <a:endParaRPr b="1">
              <a:solidFill>
                <a:srgbClr val="C0C0C0"/>
              </a:solidFill>
            </a:endParaRPr>
          </a:p>
          <a:p>
            <a:pPr>
              <a:tabLst>
                <a:tab pos="482600" algn="l"/>
                <a:tab pos="1054100" algn="l"/>
              </a:tabLst>
              <a:defRPr sz="1700">
                <a:latin typeface="+mn-lt"/>
                <a:ea typeface="+mn-ea"/>
                <a:cs typeface="+mn-cs"/>
                <a:sym typeface="Arial"/>
              </a:defRPr>
            </a:pPr>
            <a:r>
              <a:t>	- Causing those </a:t>
            </a:r>
            <a:r>
              <a:rPr b="1">
                <a:solidFill>
                  <a:srgbClr val="A9A9A9"/>
                </a:solidFill>
              </a:rPr>
              <a:t>graphite blocks</a:t>
            </a:r>
            <a:r>
              <a:t> to</a:t>
            </a:r>
            <a:r>
              <a:rPr>
                <a:solidFill>
                  <a:srgbClr val="FF2600"/>
                </a:solidFill>
              </a:rPr>
              <a:t> </a:t>
            </a:r>
            <a:r>
              <a:rPr b="1">
                <a:solidFill>
                  <a:srgbClr val="FF6600"/>
                </a:solidFill>
              </a:rPr>
              <a:t>near instantaneously burst into flame</a:t>
            </a:r>
            <a:r>
              <a:t> </a:t>
            </a:r>
          </a:p>
          <a:p>
            <a:pPr>
              <a:tabLst>
                <a:tab pos="482600" algn="l"/>
                <a:tab pos="1054100" algn="l"/>
              </a:tabLst>
              <a:defRPr sz="800">
                <a:latin typeface="+mn-lt"/>
                <a:ea typeface="+mn-ea"/>
                <a:cs typeface="+mn-cs"/>
                <a:sym typeface="Arial"/>
              </a:defRPr>
            </a:pPr>
            <a:endParaRPr/>
          </a:p>
          <a:p>
            <a:pPr>
              <a:tabLst>
                <a:tab pos="482600" algn="l"/>
                <a:tab pos="1054100" algn="l"/>
              </a:tabLst>
              <a:defRPr sz="1700">
                <a:latin typeface="+mn-lt"/>
                <a:ea typeface="+mn-ea"/>
                <a:cs typeface="+mn-cs"/>
                <a:sym typeface="Arial"/>
              </a:defRPr>
            </a:pPr>
            <a:r>
              <a:t>	- Producing the strong smoke plumes and thermal updrafts which, in short order,  </a:t>
            </a:r>
          </a:p>
          <a:p>
            <a:pPr>
              <a:tabLst>
                <a:tab pos="482600" algn="l"/>
                <a:tab pos="1054100" algn="l"/>
              </a:tabLst>
              <a:defRPr sz="100">
                <a:latin typeface="+mn-lt"/>
                <a:ea typeface="+mn-ea"/>
                <a:cs typeface="+mn-cs"/>
                <a:sym typeface="Arial"/>
              </a:defRPr>
            </a:pPr>
            <a:endParaRPr/>
          </a:p>
          <a:p>
            <a:pPr>
              <a:tabLst>
                <a:tab pos="482600" algn="l"/>
                <a:tab pos="1054100" algn="l"/>
              </a:tabLst>
              <a:defRPr sz="1700">
                <a:latin typeface="+mn-lt"/>
                <a:ea typeface="+mn-ea"/>
                <a:cs typeface="+mn-cs"/>
                <a:sym typeface="Arial"/>
              </a:defRPr>
            </a:pPr>
            <a:r>
              <a:t>		</a:t>
            </a:r>
            <a:r>
              <a:rPr b="1">
                <a:solidFill>
                  <a:srgbClr val="FF6600"/>
                </a:solidFill>
              </a:rPr>
              <a:t>distributed radioactive debris &amp; dust all across eastern Europe</a:t>
            </a:r>
            <a:endParaRPr>
              <a:solidFill>
                <a:srgbClr val="FF6600"/>
              </a:solidFill>
            </a:endParaRPr>
          </a:p>
          <a:p>
            <a:pPr algn="ctr">
              <a:tabLst>
                <a:tab pos="482600" algn="l"/>
                <a:tab pos="1054100" algn="l"/>
              </a:tabLst>
              <a:defRPr sz="800">
                <a:latin typeface="+mn-lt"/>
                <a:ea typeface="+mn-ea"/>
                <a:cs typeface="+mn-cs"/>
                <a:sym typeface="Arial"/>
              </a:defRPr>
            </a:pPr>
            <a:endParaRPr>
              <a:solidFill>
                <a:srgbClr val="FF6600"/>
              </a:solidFill>
            </a:endParaRPr>
          </a:p>
          <a:p>
            <a:pPr algn="ctr">
              <a:tabLst>
                <a:tab pos="482600" algn="l"/>
                <a:tab pos="1054100" algn="l"/>
              </a:tabLst>
              <a:defRPr sz="1700">
                <a:solidFill>
                  <a:srgbClr val="FFCC00"/>
                </a:solidFill>
                <a:latin typeface="+mn-lt"/>
                <a:ea typeface="+mn-ea"/>
                <a:cs typeface="+mn-cs"/>
                <a:sym typeface="Arial"/>
              </a:defRPr>
            </a:pPr>
            <a:r>
              <a:t>Extraordinarily bad reactor design OR extraordinary human error?</a:t>
            </a:r>
          </a:p>
          <a:p>
            <a:pPr algn="ctr">
              <a:tabLst>
                <a:tab pos="482600" algn="l"/>
                <a:tab pos="1054100" algn="l"/>
              </a:tabLst>
              <a:defRPr sz="300">
                <a:solidFill>
                  <a:srgbClr val="FFCC00"/>
                </a:solidFill>
                <a:latin typeface="+mn-lt"/>
                <a:ea typeface="+mn-ea"/>
                <a:cs typeface="+mn-cs"/>
                <a:sym typeface="Arial"/>
              </a:defRPr>
            </a:pPr>
            <a:endParaRPr/>
          </a:p>
          <a:p>
            <a:pPr algn="ctr">
              <a:tabLst>
                <a:tab pos="482600" algn="l"/>
                <a:tab pos="1054100" algn="l"/>
              </a:tabLst>
              <a:defRPr sz="1700">
                <a:solidFill>
                  <a:srgbClr val="FFCC00"/>
                </a:solidFill>
                <a:latin typeface="+mn-lt"/>
                <a:ea typeface="+mn-ea"/>
                <a:cs typeface="+mn-cs"/>
                <a:sym typeface="Arial"/>
              </a:defRPr>
            </a:pPr>
            <a:r>
              <a:rPr>
                <a:solidFill>
                  <a:srgbClr val="FFFFFF"/>
                </a:solidFill>
              </a:rPr>
              <a:t>I'd argue "both" - which I invite you to personally research </a:t>
            </a:r>
            <a:r>
              <a:rPr baseline="31999">
                <a:solidFill>
                  <a:srgbClr val="FFFFFF"/>
                </a:solidFill>
              </a:rPr>
              <a:t>1-3</a:t>
            </a:r>
            <a:r>
              <a:t> </a:t>
            </a:r>
          </a:p>
          <a:p>
            <a:pPr algn="ctr">
              <a:tabLst>
                <a:tab pos="482600" algn="l"/>
                <a:tab pos="1054100" algn="l"/>
              </a:tabLst>
              <a:defRPr sz="700">
                <a:solidFill>
                  <a:srgbClr val="FFCC00"/>
                </a:solidFill>
                <a:latin typeface="+mn-lt"/>
                <a:ea typeface="+mn-ea"/>
                <a:cs typeface="+mn-cs"/>
                <a:sym typeface="Arial"/>
              </a:defRPr>
            </a:pPr>
            <a:endParaRPr/>
          </a:p>
          <a:p>
            <a:pPr algn="ctr">
              <a:tabLst>
                <a:tab pos="482600" algn="l"/>
                <a:tab pos="1054100" algn="l"/>
              </a:tabLst>
              <a:defRPr sz="1700" i="1">
                <a:latin typeface="+mn-lt"/>
                <a:ea typeface="+mn-ea"/>
                <a:cs typeface="+mn-cs"/>
                <a:sym typeface="Arial"/>
              </a:defRPr>
            </a:pPr>
            <a:r>
              <a:t>But given RMBK's limited Western use, I'm instead going to move onward to . . .</a:t>
            </a:r>
          </a:p>
        </p:txBody>
      </p:sp>
      <p:sp>
        <p:nvSpPr>
          <p:cNvPr id="1128" name="Rectangle 5"/>
          <p:cNvSpPr txBox="1"/>
          <p:nvPr/>
        </p:nvSpPr>
        <p:spPr>
          <a:xfrm>
            <a:off x="185102" y="6280164"/>
            <a:ext cx="8812732" cy="530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https://en.wikipedia.org/wiki/RBMK         2) https://en.wikipedia.org/wiki/Chernobyl</a:t>
            </a:r>
          </a:p>
          <a:p>
            <a:pPr algn="ctr">
              <a:defRPr sz="7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3) Or my highly recommended </a:t>
            </a:r>
            <a:r>
              <a:rPr b="1"/>
              <a:t>long read</a:t>
            </a:r>
            <a:r>
              <a:t>: Adam Higginbotham's book </a:t>
            </a:r>
            <a:r>
              <a:rPr b="1"/>
              <a:t>Midnight in Chernobyl</a:t>
            </a:r>
            <a:r>
              <a:t> (ISBN 978-1-5011-3461-6)</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0" name="pasted-movie.png" descr="pasted-movie.png"/>
          <p:cNvPicPr>
            <a:picLocks noChangeAspect="1"/>
          </p:cNvPicPr>
          <p:nvPr/>
        </p:nvPicPr>
        <p:blipFill>
          <a:blip r:embed="rId2"/>
          <a:stretch>
            <a:fillRect/>
          </a:stretch>
        </p:blipFill>
        <p:spPr>
          <a:xfrm>
            <a:off x="7556903" y="5468266"/>
            <a:ext cx="13123065" cy="9842299"/>
          </a:xfrm>
          <a:prstGeom prst="rect">
            <a:avLst/>
          </a:prstGeom>
          <a:ln w="12700">
            <a:miter lim="400000"/>
          </a:ln>
        </p:spPr>
      </p:pic>
      <p:pic>
        <p:nvPicPr>
          <p:cNvPr id="1131" name="pasted-movie.png" descr="pasted-movie.png"/>
          <p:cNvPicPr>
            <a:picLocks noChangeAspect="1"/>
          </p:cNvPicPr>
          <p:nvPr/>
        </p:nvPicPr>
        <p:blipFill>
          <a:blip r:embed="rId3"/>
          <a:stretch>
            <a:fillRect/>
          </a:stretch>
        </p:blipFill>
        <p:spPr>
          <a:xfrm>
            <a:off x="2209635" y="1406545"/>
            <a:ext cx="5000790" cy="4072073"/>
          </a:xfrm>
          <a:prstGeom prst="rect">
            <a:avLst/>
          </a:prstGeom>
          <a:ln w="12700">
            <a:miter lim="400000"/>
          </a:ln>
        </p:spPr>
      </p:pic>
      <p:sp>
        <p:nvSpPr>
          <p:cNvPr id="1132" name="Rectangle 5"/>
          <p:cNvSpPr txBox="1"/>
          <p:nvPr/>
        </p:nvSpPr>
        <p:spPr>
          <a:xfrm>
            <a:off x="29369" y="6510220"/>
            <a:ext cx="908526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https://isis-online.org/isis-reports/detail/new-march-18-satellite-image-of-fukushima-daiichi-nuclear-site-in-japan/37</a:t>
            </a:r>
          </a:p>
        </p:txBody>
      </p:sp>
      <p:sp>
        <p:nvSpPr>
          <p:cNvPr id="1133" name="Rectangle 2"/>
          <p:cNvSpPr txBox="1"/>
          <p:nvPr/>
        </p:nvSpPr>
        <p:spPr>
          <a:xfrm>
            <a:off x="304800" y="5458254"/>
            <a:ext cx="8534400"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sz="1400" b="0" i="1">
                <a:solidFill>
                  <a:srgbClr val="E5FFFF"/>
                </a:solidFill>
                <a:effectLst>
                  <a:outerShdw blurRad="38100" dist="38100" dir="2700000" rotWithShape="0">
                    <a:srgbClr val="000000"/>
                  </a:outerShdw>
                </a:effectLst>
                <a:latin typeface="+mn-lt"/>
                <a:ea typeface="+mn-ea"/>
                <a:cs typeface="+mn-cs"/>
                <a:sym typeface="Arial"/>
              </a:defRPr>
            </a:pPr>
            <a:r>
              <a:t>Figure: Institute for Science and International Security report (only one week after accident) </a:t>
            </a:r>
            <a:r>
              <a:rPr baseline="31999"/>
              <a:t>1</a:t>
            </a:r>
          </a:p>
        </p:txBody>
      </p:sp>
      <p:sp>
        <p:nvSpPr>
          <p:cNvPr id="1134" name="Rectangle 2"/>
          <p:cNvSpPr txBox="1"/>
          <p:nvPr/>
        </p:nvSpPr>
        <p:spPr>
          <a:xfrm>
            <a:off x="304800" y="171570"/>
            <a:ext cx="8534400" cy="1054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a:solidFill>
                  <a:srgbClr val="E5FFFF"/>
                </a:solidFill>
                <a:effectLst>
                  <a:outerShdw blurRad="38100" dist="38100" dir="2700000" rotWithShape="0">
                    <a:srgbClr val="000000"/>
                  </a:outerShdw>
                </a:effectLst>
              </a:defRPr>
            </a:pPr>
            <a:r>
              <a:t>The Fukushima Daiichi Accident</a:t>
            </a:r>
          </a:p>
          <a:p>
            <a:pPr algn="ctr">
              <a:defRPr sz="40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Fukushima, Japan - 11 March 2011</a:t>
            </a:r>
          </a:p>
          <a:p>
            <a:pPr algn="ctr">
              <a:defRPr sz="400" b="0">
                <a:solidFill>
                  <a:srgbClr val="E5FFFF"/>
                </a:solidFill>
                <a:effectLst>
                  <a:outerShdw blurRad="38100" dist="38100" dir="2700000" rotWithShape="0">
                    <a:srgbClr val="000000"/>
                  </a:outerShdw>
                </a:effectLst>
              </a:defRPr>
            </a:pPr>
            <a:endParaRPr/>
          </a:p>
          <a:p>
            <a:pPr algn="ctr">
              <a:defRPr sz="1600" b="0">
                <a:solidFill>
                  <a:srgbClr val="E5FFFF"/>
                </a:solidFill>
                <a:effectLst>
                  <a:outerShdw blurRad="38100" dist="38100" dir="2700000" rotWithShape="0">
                    <a:srgbClr val="000000"/>
                  </a:outerShdw>
                </a:effectLst>
              </a:defRPr>
            </a:pPr>
            <a:r>
              <a:t>General Electric Boiling Water Reactors #1 - #4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 name="pasted-movie.png" descr="pasted-movie.png"/>
          <p:cNvPicPr>
            <a:picLocks noChangeAspect="1"/>
          </p:cNvPicPr>
          <p:nvPr/>
        </p:nvPicPr>
        <p:blipFill>
          <a:blip r:embed="rId4"/>
          <a:stretch>
            <a:fillRect/>
          </a:stretch>
        </p:blipFill>
        <p:spPr>
          <a:xfrm>
            <a:off x="7556903" y="5468266"/>
            <a:ext cx="13123065" cy="9842299"/>
          </a:xfrm>
          <a:prstGeom prst="rect">
            <a:avLst/>
          </a:prstGeom>
          <a:ln w="12700">
            <a:miter lim="400000"/>
          </a:ln>
        </p:spPr>
      </p:pic>
      <p:sp>
        <p:nvSpPr>
          <p:cNvPr id="1137" name="Rectangle 5"/>
          <p:cNvSpPr txBox="1"/>
          <p:nvPr/>
        </p:nvSpPr>
        <p:spPr>
          <a:xfrm>
            <a:off x="55379" y="6242910"/>
            <a:ext cx="5305064" cy="5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https://en.wikipedia.org/wiki/2011_Tōhoku_earthquake_and_tsunami</a:t>
            </a:r>
          </a:p>
          <a:p>
            <a:pPr algn="ctr">
              <a:defRPr sz="600" b="0" i="1">
                <a:solidFill>
                  <a:srgbClr val="059797"/>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Video: Excerpt from PBS Nova's "Nuclear Meltdown Disaster" (2015)</a:t>
            </a:r>
          </a:p>
        </p:txBody>
      </p:sp>
      <p:sp>
        <p:nvSpPr>
          <p:cNvPr id="1138" name="Rectangle 2"/>
          <p:cNvSpPr txBox="1"/>
          <p:nvPr/>
        </p:nvSpPr>
        <p:spPr>
          <a:xfrm>
            <a:off x="304800" y="171570"/>
            <a:ext cx="8534400" cy="385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gn="ctr">
              <a:defRPr sz="1900" b="0" i="1">
                <a:solidFill>
                  <a:srgbClr val="E5FFFF"/>
                </a:solidFill>
                <a:effectLst>
                  <a:outerShdw blurRad="38100" dist="38100" dir="2700000" rotWithShape="0">
                    <a:srgbClr val="000000"/>
                  </a:outerShdw>
                </a:effectLst>
                <a:latin typeface="+mn-lt"/>
                <a:ea typeface="+mn-ea"/>
                <a:cs typeface="+mn-cs"/>
                <a:sym typeface="Arial"/>
              </a:defRPr>
            </a:pPr>
            <a:r>
              <a:t>Tōhoku Earthquake and Tsunami </a:t>
            </a:r>
            <a:r>
              <a:rPr baseline="31999"/>
              <a:t>1</a:t>
            </a:r>
          </a:p>
        </p:txBody>
      </p:sp>
      <p:sp>
        <p:nvSpPr>
          <p:cNvPr id="1139" name="14:46 PM:  Richter 9.1 earthquake occurs ~ 70 km east of the Fukushima shore"/>
          <p:cNvSpPr txBox="1">
            <a:spLocks noGrp="1"/>
          </p:cNvSpPr>
          <p:nvPr>
            <p:ph type="body" sz="quarter" idx="1"/>
          </p:nvPr>
        </p:nvSpPr>
        <p:spPr>
          <a:xfrm>
            <a:off x="152400" y="730295"/>
            <a:ext cx="8991600" cy="385843"/>
          </a:xfrm>
          <a:prstGeom prst="rect">
            <a:avLst/>
          </a:prstGeom>
        </p:spPr>
        <p:txBody>
          <a:bodyPr/>
          <a:lstStyle/>
          <a:p>
            <a:pPr>
              <a:tabLst>
                <a:tab pos="482600" algn="l"/>
                <a:tab pos="1054100" algn="l"/>
              </a:tabLst>
              <a:defRPr sz="1700">
                <a:latin typeface="+mn-lt"/>
                <a:ea typeface="+mn-ea"/>
                <a:cs typeface="+mn-cs"/>
                <a:sym typeface="Arial"/>
              </a:defRPr>
            </a:pPr>
            <a:r>
              <a:t>14:46 PM:  </a:t>
            </a:r>
            <a:r>
              <a:rPr b="1"/>
              <a:t>Richter 9.1 earthquake occurs ~ 70 km east of the Fukushima shore</a:t>
            </a:r>
          </a:p>
        </p:txBody>
      </p:sp>
      <p:pic>
        <p:nvPicPr>
          <p:cNvPr id="1140" name="Image" descr="Image"/>
          <p:cNvPicPr>
            <a:picLocks noChangeAspect="1"/>
          </p:cNvPicPr>
          <p:nvPr/>
        </p:nvPicPr>
        <p:blipFill>
          <a:blip r:embed="rId5"/>
          <a:srcRect l="7649" t="7930" r="32511" b="21259"/>
          <a:stretch>
            <a:fillRect/>
          </a:stretch>
        </p:blipFill>
        <p:spPr>
          <a:xfrm>
            <a:off x="417500" y="1289021"/>
            <a:ext cx="1648108" cy="2606593"/>
          </a:xfrm>
          <a:prstGeom prst="rect">
            <a:avLst/>
          </a:prstGeom>
          <a:ln w="12700">
            <a:miter lim="400000"/>
          </a:ln>
        </p:spPr>
      </p:pic>
      <p:sp>
        <p:nvSpPr>
          <p:cNvPr id="1141" name="Local electric power grid crashes due to earthquake damage…"/>
          <p:cNvSpPr txBox="1"/>
          <p:nvPr/>
        </p:nvSpPr>
        <p:spPr>
          <a:xfrm>
            <a:off x="2361303" y="1289021"/>
            <a:ext cx="6676342" cy="229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Local electric power grid crashes due to earthquake damage </a:t>
            </a:r>
          </a:p>
          <a:p>
            <a:pPr>
              <a:spcBef>
                <a:spcPts val="400"/>
              </a:spcBef>
              <a:tabLst>
                <a:tab pos="482600" algn="l"/>
                <a:tab pos="10541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But earthquake sensors automatically initiate shutdown of reactors</a:t>
            </a:r>
          </a:p>
          <a:p>
            <a:pPr>
              <a:spcBef>
                <a:spcPts val="400"/>
              </a:spcBef>
              <a:tabLst>
                <a:tab pos="482600" algn="l"/>
                <a:tab pos="10541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	Activating reactor-site diesel backup generators which: </a:t>
            </a:r>
          </a:p>
          <a:p>
            <a:pPr>
              <a:spcBef>
                <a:spcPts val="400"/>
              </a:spcBef>
              <a:tabLst>
                <a:tab pos="482600" algn="l"/>
                <a:tab pos="10541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	Power SCRAM insertion of control rods to quench </a:t>
            </a:r>
            <a:r>
              <a:rPr baseline="31999"/>
              <a:t>235</a:t>
            </a:r>
            <a:r>
              <a:t>U fission</a:t>
            </a:r>
          </a:p>
          <a:p>
            <a:pPr>
              <a:spcBef>
                <a:spcPts val="400"/>
              </a:spcBef>
              <a:tabLst>
                <a:tab pos="482600" algn="l"/>
                <a:tab pos="10541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82600" algn="l"/>
                <a:tab pos="1054100" algn="l"/>
              </a:tabLst>
              <a:defRPr sz="1700" b="0">
                <a:solidFill>
                  <a:srgbClr val="FFFFFF"/>
                </a:solidFill>
                <a:effectLst>
                  <a:outerShdw blurRad="38100" dist="38100" dir="2700000" rotWithShape="0">
                    <a:srgbClr val="000000"/>
                  </a:outerShdw>
                </a:effectLst>
                <a:latin typeface="+mn-lt"/>
                <a:ea typeface="+mn-ea"/>
                <a:cs typeface="+mn-cs"/>
                <a:sym typeface="Arial"/>
              </a:defRPr>
            </a:pPr>
            <a:r>
              <a:t>	Energize emergency water cooling pumps</a:t>
            </a:r>
          </a:p>
        </p:txBody>
      </p:sp>
      <p:sp>
        <p:nvSpPr>
          <p:cNvPr id="1142" name="15:36 PM: Tsunami waves flood reactor sites…"/>
          <p:cNvSpPr txBox="1"/>
          <p:nvPr/>
        </p:nvSpPr>
        <p:spPr>
          <a:xfrm>
            <a:off x="147393" y="4068580"/>
            <a:ext cx="4978271" cy="2140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rPr b="1"/>
              <a:t>15:36 PM: Tsunami waves flood reactor sites </a:t>
            </a:r>
          </a:p>
          <a:p>
            <a:pPr>
              <a:spcBef>
                <a:spcPts val="400"/>
              </a:spcBef>
              <a:tabLst>
                <a:tab pos="355600" algn="l"/>
                <a:tab pos="812800" algn="l"/>
                <a:tab pos="1206500" algn="l"/>
                <a:tab pos="15494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b="1"/>
          </a:p>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t>	Shutting down diesel backup generators</a:t>
            </a:r>
          </a:p>
          <a:p>
            <a:pPr>
              <a:spcBef>
                <a:spcPts val="400"/>
              </a:spcBef>
              <a:tabLst>
                <a:tab pos="355600" algn="l"/>
                <a:tab pos="812800" algn="l"/>
                <a:tab pos="12065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t>	Halting emergency shutdown procedures</a:t>
            </a:r>
          </a:p>
          <a:p>
            <a:pPr>
              <a:spcBef>
                <a:spcPts val="400"/>
              </a:spcBef>
              <a:tabLst>
                <a:tab pos="355600" algn="l"/>
                <a:tab pos="812800" algn="l"/>
                <a:tab pos="1206500" algn="l"/>
                <a:tab pos="15494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t>	Eliminating power to control room instruments</a:t>
            </a:r>
          </a:p>
          <a:p>
            <a:pPr>
              <a:spcBef>
                <a:spcPts val="400"/>
              </a:spcBef>
              <a:tabLst>
                <a:tab pos="355600" algn="l"/>
                <a:tab pos="812800" algn="l"/>
                <a:tab pos="1206500" algn="l"/>
                <a:tab pos="1549400" algn="l"/>
              </a:tabLst>
              <a:defRPr sz="3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06500" algn="l"/>
                <a:tab pos="1549400" algn="l"/>
              </a:tabLst>
              <a:defRPr sz="1700" b="0">
                <a:solidFill>
                  <a:srgbClr val="FFFFFF"/>
                </a:solidFill>
                <a:effectLst>
                  <a:outerShdw blurRad="38100" dist="38100" dir="2700000" rotWithShape="0">
                    <a:srgbClr val="000000"/>
                  </a:outerShdw>
                </a:effectLst>
                <a:latin typeface="+mn-lt"/>
                <a:ea typeface="+mn-ea"/>
                <a:cs typeface="+mn-cs"/>
                <a:sym typeface="Arial"/>
              </a:defRPr>
            </a:pPr>
            <a:r>
              <a:t>	Leaving plant operators literally in the dark</a:t>
            </a:r>
          </a:p>
        </p:txBody>
      </p:sp>
      <p:pic>
        <p:nvPicPr>
          <p:cNvPr id="1143" name="Fukushima tsunami clip.m4v" descr="Fukushima tsunami clip.m4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5372849" y="3690629"/>
            <a:ext cx="3475577" cy="2606683"/>
          </a:xfrm>
          <a:prstGeom prst="rect">
            <a:avLst/>
          </a:prstGeom>
          <a:ln w="12700">
            <a:miter lim="400000"/>
          </a:ln>
        </p:spPr>
      </p:pic>
      <p:sp>
        <p:nvSpPr>
          <p:cNvPr id="1144" name="Rectangle 5"/>
          <p:cNvSpPr txBox="1"/>
          <p:nvPr/>
        </p:nvSpPr>
        <p:spPr>
          <a:xfrm>
            <a:off x="5560390" y="6312345"/>
            <a:ext cx="3100493"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a:solidFill>
                  <a:srgbClr val="5E5E5E"/>
                </a:solidFill>
                <a:effectLst>
                  <a:outerShdw blurRad="38100" dist="38100" dir="2700000" rotWithShape="0">
                    <a:srgbClr val="000000"/>
                  </a:outerShdw>
                </a:effectLst>
                <a:latin typeface="+mn-lt"/>
                <a:ea typeface="+mn-ea"/>
                <a:cs typeface="+mn-cs"/>
                <a:sym typeface="Arial"/>
              </a:defRPr>
            </a:lvl1pPr>
          </a:lstStyle>
          <a:p>
            <a:r>
              <a:t>(This video plays within Powerpoint &amp; Keynote)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8" fill="hold"/>
                                        <p:tgtEl>
                                          <p:spTgt spid="11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43"/>
                </p:tgtEl>
              </p:cMediaNode>
            </p:video>
            <p:seq concurrent="1" prevAc="none" nextAc="seek">
              <p:cTn id="8" restart="whenNotActive" fill="hold" evtFilter="cancelBubble" nodeType="interactiveSeq">
                <p:stCondLst>
                  <p:cond evt="onClick" delay="0">
                    <p:tgtEl>
                      <p:spTgt spid="11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3"/>
                                        </p:tgtEl>
                                      </p:cBhvr>
                                    </p:cmd>
                                  </p:childTnLst>
                                </p:cTn>
                              </p:par>
                            </p:childTnLst>
                          </p:cTn>
                        </p:par>
                      </p:childTnLst>
                    </p:cTn>
                  </p:par>
                </p:childTnLst>
              </p:cTn>
              <p:nextCondLst>
                <p:cond evt="onClick" delay="0">
                  <p:tgtEl>
                    <p:spTgt spid="114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Rectangle 2"/>
          <p:cNvSpPr txBox="1">
            <a:spLocks noGrp="1"/>
          </p:cNvSpPr>
          <p:nvPr>
            <p:ph type="title"/>
          </p:nvPr>
        </p:nvSpPr>
        <p:spPr>
          <a:xfrm>
            <a:off x="304800" y="67529"/>
            <a:ext cx="8534400" cy="464516"/>
          </a:xfrm>
          <a:prstGeom prst="rect">
            <a:avLst/>
          </a:prstGeom>
        </p:spPr>
        <p:txBody>
          <a:bodyPr/>
          <a:lstStyle>
            <a:lvl1pPr>
              <a:defRPr sz="1900"/>
            </a:lvl1pPr>
          </a:lstStyle>
          <a:p>
            <a:r>
              <a:t>Fukushima's TWO Reactor Complexes:</a:t>
            </a:r>
          </a:p>
        </p:txBody>
      </p:sp>
      <p:sp>
        <p:nvSpPr>
          <p:cNvPr id="1147" name="Rectangle 3"/>
          <p:cNvSpPr txBox="1">
            <a:spLocks noGrp="1"/>
          </p:cNvSpPr>
          <p:nvPr>
            <p:ph type="body" sz="quarter" idx="1"/>
          </p:nvPr>
        </p:nvSpPr>
        <p:spPr>
          <a:xfrm>
            <a:off x="114300" y="593131"/>
            <a:ext cx="9048723" cy="989657"/>
          </a:xfrm>
          <a:prstGeom prst="rect">
            <a:avLst/>
          </a:prstGeom>
        </p:spPr>
        <p:txBody>
          <a:bodyPr/>
          <a:lstStyle/>
          <a:p>
            <a:pPr>
              <a:tabLst>
                <a:tab pos="292100" algn="l"/>
                <a:tab pos="635000" algn="l"/>
                <a:tab pos="977900" algn="l"/>
              </a:tabLst>
              <a:defRPr sz="1700">
                <a:latin typeface="+mn-lt"/>
                <a:ea typeface="+mn-ea"/>
                <a:cs typeface="+mn-cs"/>
                <a:sym typeface="Arial"/>
              </a:defRPr>
            </a:pPr>
            <a:r>
              <a:rPr b="1">
                <a:solidFill>
                  <a:srgbClr val="FBC901"/>
                </a:solidFill>
              </a:rPr>
              <a:t>Fukushima Daiichi </a:t>
            </a:r>
            <a:r>
              <a:t>(Fukushima #1): </a:t>
            </a:r>
          </a:p>
          <a:p>
            <a:pPr>
              <a:tabLst>
                <a:tab pos="292100" algn="l"/>
                <a:tab pos="635000" algn="l"/>
                <a:tab pos="977900" algn="l"/>
              </a:tabLst>
              <a:defRPr sz="1700">
                <a:latin typeface="+mn-lt"/>
                <a:ea typeface="+mn-ea"/>
                <a:cs typeface="+mn-cs"/>
                <a:sym typeface="Arial"/>
              </a:defRPr>
            </a:pPr>
            <a:r>
              <a:t>	Six 1967 vintage General Electric BWR's, ~ 225 km northeast of Tokyo </a:t>
            </a:r>
            <a:r>
              <a:rPr baseline="31999"/>
              <a:t>1</a:t>
            </a:r>
            <a:r>
              <a:t>	</a:t>
            </a:r>
          </a:p>
          <a:p>
            <a:pPr>
              <a:tabLst>
                <a:tab pos="292100" algn="l"/>
                <a:tab pos="635000" algn="l"/>
                <a:tab pos="977900" algn="l"/>
              </a:tabLst>
              <a:defRPr sz="1700">
                <a:latin typeface="+mn-lt"/>
                <a:ea typeface="+mn-ea"/>
                <a:cs typeface="+mn-cs"/>
                <a:sym typeface="Arial"/>
              </a:defRPr>
            </a:pPr>
            <a:r>
              <a:t>		Three operating when 11 March 2011 tsunami struck, precipitating their destruction</a:t>
            </a:r>
          </a:p>
        </p:txBody>
      </p:sp>
      <p:sp>
        <p:nvSpPr>
          <p:cNvPr id="1148" name="Rectangle 5"/>
          <p:cNvSpPr txBox="1"/>
          <p:nvPr/>
        </p:nvSpPr>
        <p:spPr>
          <a:xfrm>
            <a:off x="103247" y="6360929"/>
            <a:ext cx="8937506" cy="421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lnSpc>
                <a:spcPct val="120000"/>
              </a:lnSpc>
              <a:defRPr sz="1100" b="0" i="1">
                <a:solidFill>
                  <a:srgbClr val="059797"/>
                </a:solidFill>
                <a:effectLst>
                  <a:outerShdw blurRad="38100" dist="38100" dir="2700000" rotWithShape="0">
                    <a:srgbClr val="000000"/>
                  </a:outerShdw>
                </a:effectLst>
                <a:latin typeface="+mn-lt"/>
                <a:ea typeface="+mn-ea"/>
                <a:cs typeface="+mn-cs"/>
                <a:sym typeface="Arial"/>
              </a:defRPr>
            </a:pPr>
            <a:r>
              <a:t>1) https://en.wikipedia.org/wiki/Fukushima_Daiichi_Nuclear_Power_Plant    </a:t>
            </a:r>
          </a:p>
          <a:p>
            <a:pPr algn="ctr">
              <a:lnSpc>
                <a:spcPct val="120000"/>
              </a:lnSpc>
              <a:defRPr sz="1100" b="0" i="1">
                <a:solidFill>
                  <a:srgbClr val="059797"/>
                </a:solidFill>
                <a:effectLst>
                  <a:outerShdw blurRad="38100" dist="38100" dir="2700000" rotWithShape="0">
                    <a:srgbClr val="000000"/>
                  </a:outerShdw>
                </a:effectLst>
                <a:latin typeface="+mn-lt"/>
                <a:ea typeface="+mn-ea"/>
                <a:cs typeface="+mn-cs"/>
                <a:sym typeface="Arial"/>
              </a:defRPr>
            </a:pPr>
            <a:r>
              <a:t>2) https://en.wikipedia.org/wiki/Fukushima_Daini_Nuclear_Power_Plant     3) Upon which I will elaborate below</a:t>
            </a:r>
          </a:p>
        </p:txBody>
      </p:sp>
      <p:sp>
        <p:nvSpPr>
          <p:cNvPr id="1149" name="Rectangle 3"/>
          <p:cNvSpPr txBox="1"/>
          <p:nvPr/>
        </p:nvSpPr>
        <p:spPr>
          <a:xfrm>
            <a:off x="114300" y="3444295"/>
            <a:ext cx="8937505" cy="1012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292100" algn="l"/>
                <a:tab pos="635000" algn="l"/>
                <a:tab pos="1346200" algn="l"/>
              </a:tabLst>
              <a:defRPr sz="17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Fukushima Daini</a:t>
            </a:r>
            <a:r>
              <a:rPr b="1"/>
              <a:t> </a:t>
            </a:r>
            <a:r>
              <a:t>(Fukushima #2) located 12 km to the south:</a:t>
            </a:r>
          </a:p>
          <a:p>
            <a:pPr>
              <a:spcBef>
                <a:spcPts val="400"/>
              </a:spcBef>
              <a:tabLst>
                <a:tab pos="292100" algn="l"/>
                <a:tab pos="635000" algn="l"/>
                <a:tab pos="1346200" algn="l"/>
              </a:tabLst>
              <a:defRPr sz="1700" b="0">
                <a:solidFill>
                  <a:srgbClr val="FFFFFF"/>
                </a:solidFill>
                <a:effectLst>
                  <a:outerShdw blurRad="38100" dist="38100" dir="2700000" rotWithShape="0">
                    <a:srgbClr val="000000"/>
                  </a:outerShdw>
                </a:effectLst>
                <a:latin typeface="+mn-lt"/>
                <a:ea typeface="+mn-ea"/>
                <a:cs typeface="+mn-cs"/>
                <a:sym typeface="Arial"/>
              </a:defRPr>
            </a:pPr>
            <a:r>
              <a:t>	Four 1982 vintage reactors of same basic design, all four in operation that day </a:t>
            </a:r>
            <a:r>
              <a:rPr baseline="31999"/>
              <a:t>2</a:t>
            </a:r>
          </a:p>
          <a:p>
            <a:pPr>
              <a:spcBef>
                <a:spcPts val="400"/>
              </a:spcBef>
              <a:tabLst>
                <a:tab pos="292100" algn="l"/>
                <a:tab pos="635000" algn="l"/>
                <a:tab pos="13462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But here, heroic and often inspired operator action prevented reactor destruction </a:t>
            </a:r>
            <a:r>
              <a:rPr baseline="31999"/>
              <a:t>3</a:t>
            </a:r>
          </a:p>
        </p:txBody>
      </p:sp>
      <p:pic>
        <p:nvPicPr>
          <p:cNvPr id="1150" name="931px-Fukushima_Daiichi_04780015_(8388174045).jpg" descr="931px-Fukushima_Daiichi_04780015_(8388174045).jpg"/>
          <p:cNvPicPr>
            <a:picLocks noChangeAspect="1"/>
          </p:cNvPicPr>
          <p:nvPr/>
        </p:nvPicPr>
        <p:blipFill>
          <a:blip r:embed="rId2"/>
          <a:srcRect t="21553" b="13018"/>
          <a:stretch>
            <a:fillRect/>
          </a:stretch>
        </p:blipFill>
        <p:spPr>
          <a:xfrm>
            <a:off x="2915642" y="1670495"/>
            <a:ext cx="3312786" cy="1676277"/>
          </a:xfrm>
          <a:prstGeom prst="rect">
            <a:avLst/>
          </a:prstGeom>
          <a:ln w="12700">
            <a:miter lim="400000"/>
          </a:ln>
        </p:spPr>
      </p:pic>
      <p:pic>
        <p:nvPicPr>
          <p:cNvPr id="1151" name="1280px-Daini_Offshore.jpg" descr="1280px-Daini_Offshore.jpg"/>
          <p:cNvPicPr>
            <a:picLocks noChangeAspect="1"/>
          </p:cNvPicPr>
          <p:nvPr/>
        </p:nvPicPr>
        <p:blipFill>
          <a:blip r:embed="rId3"/>
          <a:stretch>
            <a:fillRect/>
          </a:stretch>
        </p:blipFill>
        <p:spPr>
          <a:xfrm>
            <a:off x="2874367" y="4518232"/>
            <a:ext cx="3395266" cy="16764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2"/>
          <p:cNvSpPr txBox="1">
            <a:spLocks noGrp="1"/>
          </p:cNvSpPr>
          <p:nvPr>
            <p:ph type="title"/>
          </p:nvPr>
        </p:nvSpPr>
        <p:spPr>
          <a:xfrm>
            <a:off x="304800" y="119042"/>
            <a:ext cx="8534400" cy="447556"/>
          </a:xfrm>
          <a:prstGeom prst="rect">
            <a:avLst/>
          </a:prstGeom>
        </p:spPr>
        <p:txBody>
          <a:bodyPr/>
          <a:lstStyle>
            <a:lvl1pPr>
              <a:defRPr sz="2000"/>
            </a:lvl1pPr>
          </a:lstStyle>
          <a:p>
            <a:r>
              <a:t>Nuclear physics requires tracking those protons, neutrons &amp; electrons:</a:t>
            </a:r>
          </a:p>
        </p:txBody>
      </p:sp>
      <p:sp>
        <p:nvSpPr>
          <p:cNvPr id="134" name="Rectangle 3"/>
          <p:cNvSpPr txBox="1">
            <a:spLocks noGrp="1"/>
          </p:cNvSpPr>
          <p:nvPr>
            <p:ph type="body" idx="1"/>
          </p:nvPr>
        </p:nvSpPr>
        <p:spPr>
          <a:xfrm>
            <a:off x="86991" y="727061"/>
            <a:ext cx="8970018" cy="5708074"/>
          </a:xfrm>
          <a:prstGeom prst="rect">
            <a:avLst/>
          </a:prstGeom>
        </p:spPr>
        <p:txBody>
          <a:bodyPr/>
          <a:lstStyle/>
          <a:p>
            <a:pPr>
              <a:defRPr sz="1600">
                <a:latin typeface="+mn-lt"/>
                <a:ea typeface="+mn-ea"/>
                <a:cs typeface="+mn-cs"/>
                <a:sym typeface="Arial"/>
              </a:defRPr>
            </a:pPr>
            <a:r>
              <a:t>Electron tracking evolved first, when pioneering Chemists realized that inter-atomic bonding </a:t>
            </a:r>
          </a:p>
          <a:p>
            <a:pPr>
              <a:defRPr sz="200">
                <a:latin typeface="+mn-lt"/>
                <a:ea typeface="+mn-ea"/>
                <a:cs typeface="+mn-cs"/>
                <a:sym typeface="Arial"/>
              </a:defRPr>
            </a:pPr>
            <a:endParaRPr/>
          </a:p>
          <a:p>
            <a:pPr marL="0" lvl="1" indent="640896">
              <a:buSzTx/>
              <a:buNone/>
              <a:defRPr sz="1600">
                <a:latin typeface="+mn-lt"/>
                <a:ea typeface="+mn-ea"/>
                <a:cs typeface="+mn-cs"/>
                <a:sym typeface="Arial"/>
              </a:defRPr>
            </a:pPr>
            <a:r>
              <a:t>was driven by the different number of electrons "belonging" to each type of atom</a:t>
            </a:r>
          </a:p>
          <a:p>
            <a:pPr>
              <a:defRPr sz="1000">
                <a:latin typeface="+mn-lt"/>
                <a:ea typeface="+mn-ea"/>
                <a:cs typeface="+mn-cs"/>
                <a:sym typeface="Arial"/>
              </a:defRPr>
            </a:pPr>
            <a:endParaRPr/>
          </a:p>
          <a:p>
            <a:pPr>
              <a:defRPr sz="1600">
                <a:latin typeface="+mn-lt"/>
                <a:ea typeface="+mn-ea"/>
                <a:cs typeface="+mn-cs"/>
                <a:sym typeface="Arial"/>
              </a:defRPr>
            </a:pPr>
            <a:r>
              <a:t>Which led those Chemists to classify different atoms based on their: </a:t>
            </a:r>
          </a:p>
          <a:p>
            <a:pPr>
              <a:defRPr sz="200">
                <a:latin typeface="+mn-lt"/>
                <a:ea typeface="+mn-ea"/>
                <a:cs typeface="+mn-cs"/>
                <a:sym typeface="Arial"/>
              </a:defRPr>
            </a:pPr>
            <a:endParaRPr/>
          </a:p>
          <a:p>
            <a:pPr marL="0" lvl="1" indent="640896">
              <a:buSzTx/>
              <a:buNone/>
              <a:defRPr sz="1800">
                <a:latin typeface="+mn-lt"/>
                <a:ea typeface="+mn-ea"/>
                <a:cs typeface="+mn-cs"/>
                <a:sym typeface="Arial"/>
              </a:defRPr>
            </a:pPr>
            <a:r>
              <a:rPr sz="1600"/>
              <a:t> </a:t>
            </a:r>
            <a:r>
              <a:rPr sz="1600" b="1">
                <a:solidFill>
                  <a:srgbClr val="FFCC00"/>
                </a:solidFill>
              </a:rPr>
              <a:t>Atomic Number </a:t>
            </a:r>
            <a:r>
              <a:rPr sz="1600"/>
              <a:t>= A lone un-ionized atom's </a:t>
            </a:r>
            <a:r>
              <a:rPr sz="1600" b="1">
                <a:solidFill>
                  <a:srgbClr val="FBC901"/>
                </a:solidFill>
              </a:rPr>
              <a:t># of nucleus-surrounding electrons</a:t>
            </a:r>
            <a:r>
              <a:t> </a:t>
            </a:r>
          </a:p>
          <a:p>
            <a:pPr>
              <a:defRPr sz="1000">
                <a:latin typeface="+mn-lt"/>
                <a:ea typeface="+mn-ea"/>
                <a:cs typeface="+mn-cs"/>
                <a:sym typeface="Arial"/>
              </a:defRPr>
            </a:pPr>
            <a:endParaRPr/>
          </a:p>
          <a:p>
            <a:pPr>
              <a:defRPr sz="1600">
                <a:latin typeface="+mn-lt"/>
                <a:ea typeface="+mn-ea"/>
                <a:cs typeface="+mn-cs"/>
                <a:sym typeface="Arial"/>
              </a:defRPr>
            </a:pPr>
            <a:r>
              <a:t>But in a lone un-ionized (charge neutral) atom, </a:t>
            </a:r>
          </a:p>
          <a:p>
            <a:pPr>
              <a:defRPr sz="200">
                <a:latin typeface="+mn-lt"/>
                <a:ea typeface="+mn-ea"/>
                <a:cs typeface="+mn-cs"/>
                <a:sym typeface="Arial"/>
              </a:defRPr>
            </a:pPr>
            <a:endParaRPr/>
          </a:p>
          <a:p>
            <a:pPr marL="0" lvl="1" indent="640896">
              <a:buSzTx/>
              <a:buNone/>
              <a:defRPr sz="1600">
                <a:latin typeface="+mn-lt"/>
                <a:ea typeface="+mn-ea"/>
                <a:cs typeface="+mn-cs"/>
                <a:sym typeface="Arial"/>
              </a:defRPr>
            </a:pPr>
            <a:r>
              <a:t>the </a:t>
            </a:r>
            <a:r>
              <a:rPr b="1">
                <a:solidFill>
                  <a:srgbClr val="FBC901"/>
                </a:solidFill>
              </a:rPr>
              <a:t># of nucleus-surrounding electrons </a:t>
            </a:r>
            <a:r>
              <a:t>must equal the </a:t>
            </a:r>
            <a:r>
              <a:rPr b="1">
                <a:solidFill>
                  <a:srgbClr val="FBC901"/>
                </a:solidFill>
              </a:rPr>
              <a:t># of nuclear protons</a:t>
            </a:r>
          </a:p>
          <a:p>
            <a:pPr marL="0" lvl="1" indent="640896">
              <a:buSzTx/>
              <a:buNone/>
              <a:defRPr sz="200">
                <a:latin typeface="+mn-lt"/>
                <a:ea typeface="+mn-ea"/>
                <a:cs typeface="+mn-cs"/>
                <a:sym typeface="Arial"/>
              </a:defRPr>
            </a:pPr>
            <a:endParaRPr b="1">
              <a:solidFill>
                <a:srgbClr val="FBC901"/>
              </a:solidFill>
            </a:endParaRPr>
          </a:p>
          <a:p>
            <a:pPr marL="0" lvl="2" indent="1085850">
              <a:buSzTx/>
              <a:buNone/>
              <a:defRPr sz="1600">
                <a:latin typeface="+mn-lt"/>
                <a:ea typeface="+mn-ea"/>
                <a:cs typeface="+mn-cs"/>
                <a:sym typeface="Arial"/>
              </a:defRPr>
            </a:pPr>
            <a:r>
              <a:t>implying </a:t>
            </a:r>
            <a:r>
              <a:rPr b="1">
                <a:solidFill>
                  <a:srgbClr val="FBC901"/>
                </a:solidFill>
              </a:rPr>
              <a:t>Atomic Number</a:t>
            </a:r>
            <a:r>
              <a:rPr b="1"/>
              <a:t> is</a:t>
            </a:r>
            <a:r>
              <a:t> also defined by the</a:t>
            </a:r>
            <a:r>
              <a:rPr b="1"/>
              <a:t> </a:t>
            </a:r>
            <a:r>
              <a:rPr b="1">
                <a:solidFill>
                  <a:srgbClr val="FBC901"/>
                </a:solidFill>
              </a:rPr>
              <a:t># of nuclear protons</a:t>
            </a:r>
          </a:p>
          <a:p>
            <a:pPr>
              <a:defRPr sz="1000">
                <a:latin typeface="+mn-lt"/>
                <a:ea typeface="+mn-ea"/>
                <a:cs typeface="+mn-cs"/>
                <a:sym typeface="Arial"/>
              </a:defRPr>
            </a:pPr>
            <a:endParaRPr b="1">
              <a:solidFill>
                <a:srgbClr val="FBC901"/>
              </a:solidFill>
            </a:endParaRPr>
          </a:p>
          <a:p>
            <a:pPr>
              <a:defRPr sz="1600">
                <a:latin typeface="+mn-lt"/>
                <a:ea typeface="+mn-ea"/>
                <a:cs typeface="+mn-cs"/>
                <a:sym typeface="Arial"/>
              </a:defRPr>
            </a:pPr>
            <a:r>
              <a:t>What about charge-less nuclear </a:t>
            </a:r>
            <a:r>
              <a:rPr b="1">
                <a:solidFill>
                  <a:srgbClr val="FBC901"/>
                </a:solidFill>
              </a:rPr>
              <a:t>neutrons</a:t>
            </a:r>
            <a:r>
              <a:t>?  Later more daunting science </a:t>
            </a:r>
            <a:r>
              <a:rPr baseline="31999"/>
              <a:t>1</a:t>
            </a:r>
            <a:r>
              <a:t> revealed that:</a:t>
            </a:r>
          </a:p>
          <a:p>
            <a:pPr>
              <a:defRPr sz="200">
                <a:latin typeface="+mn-lt"/>
                <a:ea typeface="+mn-ea"/>
                <a:cs typeface="+mn-cs"/>
                <a:sym typeface="Arial"/>
              </a:defRPr>
            </a:pPr>
            <a:endParaRPr/>
          </a:p>
          <a:p>
            <a:pPr marL="0" lvl="1" indent="640896">
              <a:buSzTx/>
              <a:buNone/>
              <a:defRPr sz="1600">
                <a:latin typeface="+mn-lt"/>
                <a:ea typeface="+mn-ea"/>
                <a:cs typeface="+mn-cs"/>
                <a:sym typeface="Arial"/>
              </a:defRPr>
            </a:pPr>
            <a:r>
              <a:t>Nuclei of small, light, common atoms tend to have </a:t>
            </a:r>
            <a:r>
              <a:rPr b="1">
                <a:solidFill>
                  <a:srgbClr val="FBC901"/>
                </a:solidFill>
              </a:rPr>
              <a:t># of neutrons </a:t>
            </a:r>
            <a:r>
              <a:rPr b="1"/>
              <a:t>=</a:t>
            </a:r>
            <a:r>
              <a:rPr b="1">
                <a:solidFill>
                  <a:srgbClr val="FBC901"/>
                </a:solidFill>
              </a:rPr>
              <a:t> # of protons</a:t>
            </a:r>
          </a:p>
          <a:p>
            <a:pPr marL="0" lvl="1" indent="640896">
              <a:buSzTx/>
              <a:buNone/>
              <a:defRPr sz="200">
                <a:latin typeface="+mn-lt"/>
                <a:ea typeface="+mn-ea"/>
                <a:cs typeface="+mn-cs"/>
                <a:sym typeface="Arial"/>
              </a:defRPr>
            </a:pPr>
            <a:endParaRPr b="1">
              <a:solidFill>
                <a:srgbClr val="FBC901"/>
              </a:solidFill>
            </a:endParaRPr>
          </a:p>
          <a:p>
            <a:pPr marL="0" lvl="1" indent="640896">
              <a:buSzTx/>
              <a:buNone/>
              <a:defRPr sz="1600">
                <a:latin typeface="+mn-lt"/>
                <a:ea typeface="+mn-ea"/>
                <a:cs typeface="+mn-cs"/>
                <a:sym typeface="Arial"/>
              </a:defRPr>
            </a:pPr>
            <a:r>
              <a:t>Less common variants &amp; heavy atoms tend to have </a:t>
            </a:r>
            <a:r>
              <a:rPr b="1">
                <a:solidFill>
                  <a:srgbClr val="FBC901"/>
                </a:solidFill>
              </a:rPr>
              <a:t># of neutrons </a:t>
            </a:r>
            <a:r>
              <a:rPr b="1"/>
              <a:t>≥</a:t>
            </a:r>
            <a:r>
              <a:rPr b="1">
                <a:solidFill>
                  <a:srgbClr val="FBC901"/>
                </a:solidFill>
              </a:rPr>
              <a:t> # of protons </a:t>
            </a:r>
          </a:p>
          <a:p>
            <a:pPr marL="0" lvl="1" indent="640896">
              <a:buSzTx/>
              <a:buNone/>
              <a:defRPr sz="200">
                <a:latin typeface="+mn-lt"/>
                <a:ea typeface="+mn-ea"/>
                <a:cs typeface="+mn-cs"/>
                <a:sym typeface="Arial"/>
              </a:defRPr>
            </a:pPr>
            <a:endParaRPr b="1"/>
          </a:p>
          <a:p>
            <a:pPr marL="0" lvl="2" indent="1066800">
              <a:buSzTx/>
              <a:buNone/>
              <a:defRPr sz="1600">
                <a:latin typeface="+mn-lt"/>
                <a:ea typeface="+mn-ea"/>
                <a:cs typeface="+mn-cs"/>
                <a:sym typeface="Arial"/>
              </a:defRPr>
            </a:pPr>
            <a:r>
              <a:t>However, as neutrons are added, nuclei are held together more weakly,</a:t>
            </a:r>
          </a:p>
          <a:p>
            <a:pPr marL="0" lvl="1" indent="640896">
              <a:buSzTx/>
              <a:buNone/>
              <a:defRPr sz="200">
                <a:latin typeface="+mn-lt"/>
                <a:ea typeface="+mn-ea"/>
                <a:cs typeface="+mn-cs"/>
                <a:sym typeface="Arial"/>
              </a:defRPr>
            </a:pPr>
            <a:endParaRPr/>
          </a:p>
          <a:p>
            <a:pPr marL="0" lvl="3" indent="1554480">
              <a:buSzTx/>
              <a:buNone/>
              <a:defRPr sz="1600">
                <a:latin typeface="+mn-lt"/>
                <a:ea typeface="+mn-ea"/>
                <a:cs typeface="+mn-cs"/>
                <a:sym typeface="Arial"/>
              </a:defRPr>
            </a:pPr>
            <a:r>
              <a:t>developing a tendency to spontaneously fall apart (i.e., </a:t>
            </a:r>
            <a:r>
              <a:rPr b="1">
                <a:solidFill>
                  <a:srgbClr val="FBC901"/>
                </a:solidFill>
              </a:rPr>
              <a:t>radioactively fission</a:t>
            </a:r>
            <a:r>
              <a:t>)</a:t>
            </a:r>
          </a:p>
          <a:p>
            <a:pPr>
              <a:defRPr sz="1000">
                <a:latin typeface="+mn-lt"/>
                <a:ea typeface="+mn-ea"/>
                <a:cs typeface="+mn-cs"/>
                <a:sym typeface="Arial"/>
              </a:defRPr>
            </a:pPr>
            <a:endParaRPr/>
          </a:p>
          <a:p>
            <a:pPr>
              <a:defRPr sz="1600">
                <a:latin typeface="+mn-lt"/>
                <a:ea typeface="+mn-ea"/>
                <a:cs typeface="+mn-cs"/>
                <a:sym typeface="Arial"/>
              </a:defRPr>
            </a:pPr>
            <a:r>
              <a:t>Neutron count is buried in a </a:t>
            </a:r>
            <a:r>
              <a:rPr b="1">
                <a:solidFill>
                  <a:srgbClr val="FBC901"/>
                </a:solidFill>
              </a:rPr>
              <a:t>nucleon count </a:t>
            </a:r>
            <a:r>
              <a:t>= # of protons + # of neutrons in a nucleus,</a:t>
            </a:r>
          </a:p>
          <a:p>
            <a:pPr>
              <a:defRPr sz="300">
                <a:latin typeface="+mn-lt"/>
                <a:ea typeface="+mn-ea"/>
                <a:cs typeface="+mn-cs"/>
                <a:sym typeface="Arial"/>
              </a:defRPr>
            </a:pPr>
            <a:endParaRPr/>
          </a:p>
          <a:p>
            <a:pPr marL="0" lvl="1" indent="640896">
              <a:buSzTx/>
              <a:buNone/>
              <a:defRPr sz="1600">
                <a:latin typeface="+mn-lt"/>
                <a:ea typeface="+mn-ea"/>
                <a:cs typeface="+mn-cs"/>
                <a:sym typeface="Arial"/>
              </a:defRPr>
            </a:pPr>
            <a:r>
              <a:t>used as a leading superscript - making common Hydrogen with a nucleus of 1 proton: </a:t>
            </a:r>
            <a:r>
              <a:rPr baseline="31999"/>
              <a:t>1</a:t>
            </a:r>
            <a:r>
              <a:t>H</a:t>
            </a:r>
          </a:p>
        </p:txBody>
      </p:sp>
      <p:sp>
        <p:nvSpPr>
          <p:cNvPr id="135" name="Rectangle 5"/>
          <p:cNvSpPr txBox="1"/>
          <p:nvPr/>
        </p:nvSpPr>
        <p:spPr>
          <a:xfrm>
            <a:off x="180632" y="6519399"/>
            <a:ext cx="878273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To learn more, I highly recommend: "The Making of the Atomic Bomb" by Richard Rhodes (ISBN978-1-4516-7761-4)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Rectangle 2"/>
          <p:cNvSpPr txBox="1">
            <a:spLocks noGrp="1"/>
          </p:cNvSpPr>
          <p:nvPr>
            <p:ph type="title"/>
          </p:nvPr>
        </p:nvSpPr>
        <p:spPr>
          <a:xfrm>
            <a:off x="304800" y="-27841"/>
            <a:ext cx="8534400" cy="685801"/>
          </a:xfrm>
          <a:prstGeom prst="rect">
            <a:avLst/>
          </a:prstGeom>
        </p:spPr>
        <p:txBody>
          <a:bodyPr/>
          <a:lstStyle/>
          <a:p>
            <a:pPr>
              <a:defRPr sz="1900"/>
            </a:pPr>
            <a:r>
              <a:t>I found </a:t>
            </a:r>
            <a:r>
              <a:rPr b="1"/>
              <a:t>reams</a:t>
            </a:r>
            <a:r>
              <a:t> of information about the Fukushima accident</a:t>
            </a:r>
          </a:p>
        </p:txBody>
      </p:sp>
      <p:sp>
        <p:nvSpPr>
          <p:cNvPr id="1154" name="Rectangle 3"/>
          <p:cNvSpPr txBox="1">
            <a:spLocks noGrp="1"/>
          </p:cNvSpPr>
          <p:nvPr>
            <p:ph type="body" idx="1"/>
          </p:nvPr>
        </p:nvSpPr>
        <p:spPr>
          <a:xfrm>
            <a:off x="168519" y="882791"/>
            <a:ext cx="8915401" cy="4986521"/>
          </a:xfrm>
          <a:prstGeom prst="rect">
            <a:avLst/>
          </a:prstGeom>
        </p:spPr>
        <p:txBody>
          <a:bodyPr/>
          <a:lstStyle/>
          <a:p>
            <a:pPr algn="ctr">
              <a:tabLst>
                <a:tab pos="406400" algn="l"/>
                <a:tab pos="927100" algn="l"/>
                <a:tab pos="1270000" algn="l"/>
                <a:tab pos="1854200" algn="l"/>
                <a:tab pos="2311400" algn="l"/>
              </a:tabLst>
              <a:defRPr sz="1800" i="1">
                <a:latin typeface="+mn-lt"/>
                <a:ea typeface="+mn-ea"/>
                <a:cs typeface="+mn-cs"/>
                <a:sym typeface="Arial"/>
              </a:defRPr>
            </a:pPr>
            <a:r>
              <a:t>With much more detail &amp; consensus than I found for the TMI &amp; Chernobyl accidents</a:t>
            </a:r>
          </a:p>
          <a:p>
            <a:pPr>
              <a:tabLst>
                <a:tab pos="406400" algn="l"/>
                <a:tab pos="927100" algn="l"/>
                <a:tab pos="1270000" algn="l"/>
                <a:tab pos="1854200" algn="l"/>
                <a:tab pos="2311400" algn="l"/>
              </a:tabLst>
              <a:defRPr sz="1600">
                <a:latin typeface="+mn-lt"/>
                <a:ea typeface="+mn-ea"/>
                <a:cs typeface="+mn-cs"/>
                <a:sym typeface="Arial"/>
              </a:defRPr>
            </a:pPr>
            <a:endParaRPr/>
          </a:p>
          <a:p>
            <a:pPr>
              <a:tabLst>
                <a:tab pos="406400" algn="l"/>
                <a:tab pos="927100" algn="l"/>
                <a:tab pos="1270000" algn="l"/>
                <a:tab pos="1854200" algn="l"/>
                <a:tab pos="2311400" algn="l"/>
              </a:tabLst>
              <a:defRPr sz="1800">
                <a:latin typeface="+mn-lt"/>
                <a:ea typeface="+mn-ea"/>
                <a:cs typeface="+mn-cs"/>
                <a:sym typeface="Arial"/>
              </a:defRPr>
            </a:pPr>
            <a:r>
              <a:t>But in the end, it wasn't all necessary, because this accident was easy to figure out:</a:t>
            </a:r>
          </a:p>
          <a:p>
            <a:pPr>
              <a:tabLst>
                <a:tab pos="406400" algn="l"/>
                <a:tab pos="927100" algn="l"/>
                <a:tab pos="1270000" algn="l"/>
                <a:tab pos="1854200" algn="l"/>
                <a:tab pos="2311400" algn="l"/>
              </a:tabLst>
              <a:defRPr sz="400">
                <a:latin typeface="+mn-lt"/>
                <a:ea typeface="+mn-ea"/>
                <a:cs typeface="+mn-cs"/>
                <a:sym typeface="Arial"/>
              </a:defRPr>
            </a:pPr>
            <a:endParaRPr/>
          </a:p>
          <a:p>
            <a:pPr>
              <a:tabLst>
                <a:tab pos="406400" algn="l"/>
                <a:tab pos="927100" algn="l"/>
                <a:tab pos="1270000" algn="l"/>
                <a:tab pos="1854200" algn="l"/>
                <a:tab pos="2311400" algn="l"/>
              </a:tabLst>
              <a:defRPr sz="1800">
                <a:latin typeface="+mn-lt"/>
                <a:ea typeface="+mn-ea"/>
                <a:cs typeface="+mn-cs"/>
                <a:sym typeface="Arial"/>
              </a:defRPr>
            </a:pPr>
            <a:r>
              <a:t>	</a:t>
            </a:r>
            <a:r>
              <a:rPr b="1"/>
              <a:t>It wasn't due to unpredictable equipment breakdowns</a:t>
            </a:r>
          </a:p>
          <a:p>
            <a:pPr>
              <a:tabLst>
                <a:tab pos="406400" algn="l"/>
                <a:tab pos="927100" algn="l"/>
                <a:tab pos="1270000" algn="l"/>
                <a:tab pos="1854200" algn="l"/>
                <a:tab pos="2311400" algn="l"/>
              </a:tabLst>
              <a:defRPr sz="400">
                <a:latin typeface="+mn-lt"/>
                <a:ea typeface="+mn-ea"/>
                <a:cs typeface="+mn-cs"/>
                <a:sym typeface="Arial"/>
              </a:defRPr>
            </a:pPr>
            <a:endParaRPr b="1"/>
          </a:p>
          <a:p>
            <a:pPr>
              <a:tabLst>
                <a:tab pos="406400" algn="l"/>
                <a:tab pos="927100" algn="l"/>
                <a:tab pos="1270000" algn="l"/>
                <a:tab pos="1854200" algn="l"/>
                <a:tab pos="2311400" algn="l"/>
              </a:tabLst>
              <a:defRPr sz="1800">
                <a:latin typeface="+mn-lt"/>
                <a:ea typeface="+mn-ea"/>
                <a:cs typeface="+mn-cs"/>
                <a:sym typeface="Arial"/>
              </a:defRPr>
            </a:pPr>
            <a:r>
              <a:t>		</a:t>
            </a:r>
            <a:r>
              <a:rPr b="1"/>
              <a:t>It wasn't due to lack of operator training or operator errors</a:t>
            </a:r>
          </a:p>
          <a:p>
            <a:pPr>
              <a:tabLst>
                <a:tab pos="406400" algn="l"/>
                <a:tab pos="927100" algn="l"/>
                <a:tab pos="1270000" algn="l"/>
                <a:tab pos="1854200" algn="l"/>
                <a:tab pos="2311400" algn="l"/>
              </a:tabLst>
              <a:defRPr sz="1800">
                <a:latin typeface="+mn-lt"/>
                <a:ea typeface="+mn-ea"/>
                <a:cs typeface="+mn-cs"/>
                <a:sym typeface="Arial"/>
              </a:defRPr>
            </a:pPr>
            <a:endParaRPr b="1"/>
          </a:p>
          <a:p>
            <a:pPr>
              <a:tabLst>
                <a:tab pos="406400" algn="l"/>
                <a:tab pos="927100" algn="l"/>
                <a:tab pos="1270000" algn="l"/>
                <a:tab pos="1854200" algn="l"/>
                <a:tab pos="2311400" algn="l"/>
              </a:tabLst>
              <a:defRPr sz="1800" b="1">
                <a:latin typeface="+mn-lt"/>
                <a:ea typeface="+mn-ea"/>
                <a:cs typeface="+mn-cs"/>
                <a:sym typeface="Arial"/>
              </a:defRPr>
            </a:pPr>
            <a:r>
              <a:t>It was instead due to design shortcomings and compromises</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t>	</a:t>
            </a:r>
            <a:r>
              <a:rPr>
                <a:solidFill>
                  <a:srgbClr val="FFFFFF"/>
                </a:solidFill>
              </a:rPr>
              <a:t>that were well known and had been recognized for decades, </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solidFill>
                <a:srgbClr val="FFFFFF"/>
              </a:solidFill>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rPr>
                <a:solidFill>
                  <a:srgbClr val="FFFFFF"/>
                </a:solidFill>
              </a:rPr>
              <a:t>		but which were accepted based on the cost reductions they facilitated</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solidFill>
                <a:srgbClr val="FFFFFF"/>
              </a:solidFill>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t>			Accepted by reactor's owners: Tokyo Electric Power Company (TEPCO) </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t>			Accepted by the reactors' designers &amp; builders: GE / Toshiba / Hitachi</a:t>
            </a:r>
          </a:p>
          <a:p>
            <a:pPr>
              <a:tabLst>
                <a:tab pos="406400" algn="l"/>
                <a:tab pos="927100" algn="l"/>
                <a:tab pos="1270000" algn="l"/>
                <a:tab pos="1854200" algn="l"/>
                <a:tab pos="2311400" algn="l"/>
              </a:tabLst>
              <a:defRPr sz="400">
                <a:solidFill>
                  <a:srgbClr val="FFCC00"/>
                </a:solidFill>
                <a:latin typeface="+mn-lt"/>
                <a:ea typeface="+mn-ea"/>
                <a:cs typeface="+mn-cs"/>
                <a:sym typeface="Arial"/>
              </a:defRPr>
            </a:pPr>
            <a:endParaRPr/>
          </a:p>
          <a:p>
            <a:pPr>
              <a:tabLst>
                <a:tab pos="406400" algn="l"/>
                <a:tab pos="927100" algn="l"/>
                <a:tab pos="1270000" algn="l"/>
                <a:tab pos="1854200" algn="l"/>
                <a:tab pos="2311400" algn="l"/>
              </a:tabLst>
              <a:defRPr sz="1800">
                <a:solidFill>
                  <a:srgbClr val="FFCC00"/>
                </a:solidFill>
                <a:latin typeface="+mn-lt"/>
                <a:ea typeface="+mn-ea"/>
                <a:cs typeface="+mn-cs"/>
                <a:sym typeface="Arial"/>
              </a:defRPr>
            </a:pPr>
            <a:r>
              <a:t>			And accepted by the responsible Japanese Government Regulators</a:t>
            </a:r>
          </a:p>
        </p:txBody>
      </p:sp>
      <p:sp>
        <p:nvSpPr>
          <p:cNvPr id="1155" name="Rectangle 5"/>
          <p:cNvSpPr txBox="1"/>
          <p:nvPr/>
        </p:nvSpPr>
        <p:spPr>
          <a:xfrm>
            <a:off x="304800" y="6489138"/>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Rectangle 2"/>
          <p:cNvSpPr txBox="1">
            <a:spLocks noGrp="1"/>
          </p:cNvSpPr>
          <p:nvPr>
            <p:ph type="title"/>
          </p:nvPr>
        </p:nvSpPr>
        <p:spPr>
          <a:xfrm>
            <a:off x="304800" y="6229"/>
            <a:ext cx="8534400" cy="519984"/>
          </a:xfrm>
          <a:prstGeom prst="rect">
            <a:avLst/>
          </a:prstGeom>
        </p:spPr>
        <p:txBody>
          <a:bodyPr/>
          <a:lstStyle>
            <a:lvl1pPr>
              <a:defRPr sz="1900"/>
            </a:lvl1pPr>
          </a:lstStyle>
          <a:p>
            <a:r>
              <a:t>Fukushima design shortcoming #1 (shared by all reactors):</a:t>
            </a:r>
          </a:p>
        </p:txBody>
      </p:sp>
      <p:sp>
        <p:nvSpPr>
          <p:cNvPr id="1158" name="Rectangle 3"/>
          <p:cNvSpPr txBox="1">
            <a:spLocks noGrp="1"/>
          </p:cNvSpPr>
          <p:nvPr>
            <p:ph type="body" sz="half" idx="1"/>
          </p:nvPr>
        </p:nvSpPr>
        <p:spPr>
          <a:xfrm>
            <a:off x="147149" y="591823"/>
            <a:ext cx="9036581" cy="2725219"/>
          </a:xfrm>
          <a:prstGeom prst="rect">
            <a:avLst/>
          </a:prstGeom>
        </p:spPr>
        <p:txBody>
          <a:bodyPr/>
          <a:lstStyle/>
          <a:p>
            <a:pPr algn="ctr">
              <a:tabLst>
                <a:tab pos="406400" algn="l"/>
                <a:tab pos="863600" algn="l"/>
                <a:tab pos="1320800" algn="l"/>
              </a:tabLst>
              <a:defRPr sz="1700" b="1">
                <a:solidFill>
                  <a:srgbClr val="FFCC00"/>
                </a:solidFill>
                <a:latin typeface="+mn-lt"/>
                <a:ea typeface="+mn-ea"/>
                <a:cs typeface="+mn-cs"/>
                <a:sym typeface="Arial"/>
              </a:defRPr>
            </a:pPr>
            <a:r>
              <a:rPr b="0" dirty="0">
                <a:solidFill>
                  <a:srgbClr val="FFFFFF"/>
                </a:solidFill>
              </a:rPr>
              <a:t>As discussed earlier:</a:t>
            </a:r>
            <a:r>
              <a:rPr dirty="0"/>
              <a:t> Turning off a reactor doesn't really turn it off</a:t>
            </a:r>
          </a:p>
          <a:p>
            <a:pPr>
              <a:tabLst>
                <a:tab pos="406400" algn="l"/>
                <a:tab pos="863600" algn="l"/>
                <a:tab pos="1320800" algn="l"/>
              </a:tabLst>
              <a:defRPr sz="600">
                <a:latin typeface="+mn-lt"/>
                <a:ea typeface="+mn-ea"/>
                <a:cs typeface="+mn-cs"/>
                <a:sym typeface="Arial"/>
              </a:defRPr>
            </a:pPr>
            <a:endParaRPr dirty="0"/>
          </a:p>
          <a:p>
            <a:pPr>
              <a:tabLst>
                <a:tab pos="406400" algn="l"/>
                <a:tab pos="863600" algn="l"/>
                <a:tab pos="1320800" algn="l"/>
              </a:tabLst>
              <a:defRPr sz="1700">
                <a:latin typeface="+mn-lt"/>
                <a:ea typeface="+mn-ea"/>
                <a:cs typeface="+mn-cs"/>
                <a:sym typeface="Arial"/>
              </a:defRPr>
            </a:pPr>
            <a:r>
              <a:rPr dirty="0"/>
              <a:t>A reactor is "turned off" by inserting control rods containing </a:t>
            </a:r>
            <a:r>
              <a:rPr b="1" dirty="0"/>
              <a:t>Neutron</a:t>
            </a:r>
            <a:r>
              <a:rPr b="1" dirty="0">
                <a:solidFill>
                  <a:srgbClr val="28E824"/>
                </a:solidFill>
              </a:rPr>
              <a:t> poisons</a:t>
            </a:r>
          </a:p>
          <a:p>
            <a:pPr>
              <a:tabLst>
                <a:tab pos="406400" algn="l"/>
                <a:tab pos="863600" algn="l"/>
                <a:tab pos="1320800" algn="l"/>
              </a:tabLst>
              <a:defRPr sz="100">
                <a:latin typeface="+mn-lt"/>
                <a:ea typeface="+mn-ea"/>
                <a:cs typeface="+mn-cs"/>
                <a:sym typeface="Arial"/>
              </a:defRPr>
            </a:pPr>
            <a:endParaRPr b="1" dirty="0">
              <a:solidFill>
                <a:srgbClr val="28E824"/>
              </a:solidFill>
            </a:endParaRPr>
          </a:p>
          <a:p>
            <a:pPr>
              <a:tabLst>
                <a:tab pos="406400" algn="l"/>
                <a:tab pos="863600" algn="l"/>
                <a:tab pos="1320800" algn="l"/>
              </a:tabLst>
              <a:defRPr sz="1700">
                <a:latin typeface="+mn-lt"/>
                <a:ea typeface="+mn-ea"/>
                <a:cs typeface="+mn-cs"/>
                <a:sym typeface="Arial"/>
              </a:defRPr>
            </a:pPr>
            <a:r>
              <a:rPr dirty="0"/>
              <a:t>	absorbing so many neutrons that fission of </a:t>
            </a:r>
            <a:r>
              <a:rPr b="1" baseline="29882" dirty="0">
                <a:solidFill>
                  <a:srgbClr val="FBC901"/>
                </a:solidFill>
              </a:rPr>
              <a:t>235</a:t>
            </a:r>
            <a:r>
              <a:rPr b="1" dirty="0">
                <a:solidFill>
                  <a:srgbClr val="FBC901"/>
                </a:solidFill>
              </a:rPr>
              <a:t>U</a:t>
            </a:r>
            <a:r>
              <a:rPr dirty="0"/>
              <a:t> </a:t>
            </a:r>
            <a:r>
              <a:rPr b="1" dirty="0"/>
              <a:t>(but only </a:t>
            </a:r>
            <a:r>
              <a:rPr b="1" baseline="31999" dirty="0"/>
              <a:t>235</a:t>
            </a:r>
            <a:r>
              <a:rPr b="1" dirty="0"/>
              <a:t>U)</a:t>
            </a:r>
            <a:r>
              <a:rPr dirty="0"/>
              <a:t> is abruptly curtailed</a:t>
            </a:r>
          </a:p>
          <a:p>
            <a:pPr>
              <a:tabLst>
                <a:tab pos="406400" algn="l"/>
                <a:tab pos="863600" algn="l"/>
                <a:tab pos="1320800" algn="l"/>
              </a:tabLst>
              <a:defRPr sz="700">
                <a:latin typeface="+mn-lt"/>
                <a:ea typeface="+mn-ea"/>
                <a:cs typeface="+mn-cs"/>
                <a:sym typeface="Arial"/>
              </a:defRPr>
            </a:pPr>
            <a:endParaRPr dirty="0"/>
          </a:p>
          <a:p>
            <a:pPr>
              <a:tabLst>
                <a:tab pos="406400" algn="l"/>
                <a:tab pos="863600" algn="l"/>
                <a:tab pos="1320800" algn="l"/>
              </a:tabLst>
              <a:defRPr sz="1700">
                <a:latin typeface="+mn-lt"/>
                <a:ea typeface="+mn-ea"/>
                <a:cs typeface="+mn-cs"/>
                <a:sym typeface="Arial"/>
              </a:defRPr>
            </a:pPr>
            <a:r>
              <a:rPr dirty="0"/>
              <a:t>But a rich population of previously created </a:t>
            </a:r>
            <a:r>
              <a:rPr baseline="31999" dirty="0"/>
              <a:t>235</a:t>
            </a:r>
            <a:r>
              <a:rPr dirty="0"/>
              <a:t>U fission products continue </a:t>
            </a:r>
            <a:r>
              <a:rPr dirty="0" err="1"/>
              <a:t>fissioning</a:t>
            </a:r>
            <a:r>
              <a:rPr dirty="0"/>
              <a:t>, 	</a:t>
            </a:r>
            <a:r>
              <a:rPr sz="100" dirty="0"/>
              <a:t>	</a:t>
            </a:r>
          </a:p>
          <a:p>
            <a:pPr>
              <a:tabLst>
                <a:tab pos="406400" algn="l"/>
                <a:tab pos="863600" algn="l"/>
                <a:tab pos="1320800" algn="l"/>
              </a:tabLst>
              <a:defRPr sz="100">
                <a:latin typeface="+mn-lt"/>
                <a:ea typeface="+mn-ea"/>
                <a:cs typeface="+mn-cs"/>
                <a:sym typeface="Arial"/>
              </a:defRPr>
            </a:pPr>
            <a:r>
              <a:rPr dirty="0"/>
              <a:t>	</a:t>
            </a:r>
          </a:p>
          <a:p>
            <a:pPr>
              <a:tabLst>
                <a:tab pos="406400" algn="l"/>
                <a:tab pos="863600" algn="l"/>
                <a:tab pos="1320800" algn="l"/>
              </a:tabLst>
              <a:defRPr sz="1700">
                <a:latin typeface="+mn-lt"/>
                <a:ea typeface="+mn-ea"/>
                <a:cs typeface="+mn-cs"/>
                <a:sym typeface="Arial"/>
              </a:defRPr>
            </a:pPr>
            <a:r>
              <a:rPr dirty="0"/>
              <a:t>	releasing large amounts of heat, for additional seconds, minutes or hours,</a:t>
            </a:r>
          </a:p>
          <a:p>
            <a:pPr>
              <a:tabLst>
                <a:tab pos="406400" algn="l"/>
                <a:tab pos="863600" algn="l"/>
                <a:tab pos="1320800" algn="l"/>
              </a:tabLst>
              <a:defRPr sz="100">
                <a:latin typeface="+mn-lt"/>
                <a:ea typeface="+mn-ea"/>
                <a:cs typeface="+mn-cs"/>
                <a:sym typeface="Arial"/>
              </a:defRPr>
            </a:pPr>
            <a:endParaRPr dirty="0"/>
          </a:p>
          <a:p>
            <a:pPr>
              <a:tabLst>
                <a:tab pos="406400" algn="l"/>
                <a:tab pos="863600" algn="l"/>
                <a:tab pos="1320800" algn="l"/>
              </a:tabLst>
              <a:defRPr sz="1700">
                <a:latin typeface="+mn-lt"/>
                <a:ea typeface="+mn-ea"/>
                <a:cs typeface="+mn-cs"/>
                <a:sym typeface="Arial"/>
              </a:defRPr>
            </a:pPr>
            <a:r>
              <a:rPr dirty="0"/>
              <a:t>		adding to the heat that had already built up within the then operating reactor!	</a:t>
            </a:r>
          </a:p>
        </p:txBody>
      </p:sp>
      <p:grpSp>
        <p:nvGrpSpPr>
          <p:cNvPr id="1179" name="Group"/>
          <p:cNvGrpSpPr/>
          <p:nvPr/>
        </p:nvGrpSpPr>
        <p:grpSpPr>
          <a:xfrm>
            <a:off x="3917459" y="3082328"/>
            <a:ext cx="1309082" cy="1221053"/>
            <a:chOff x="0" y="0"/>
            <a:chExt cx="1309080" cy="1221052"/>
          </a:xfrm>
        </p:grpSpPr>
        <p:pic>
          <p:nvPicPr>
            <p:cNvPr id="1159" name="Picture 5" descr="Picture 5"/>
            <p:cNvPicPr>
              <a:picLocks noChangeAspect="1"/>
            </p:cNvPicPr>
            <p:nvPr/>
          </p:nvPicPr>
          <p:blipFill>
            <a:blip r:embed="rId2"/>
            <a:stretch>
              <a:fillRect/>
            </a:stretch>
          </p:blipFill>
          <p:spPr>
            <a:xfrm>
              <a:off x="0" y="0"/>
              <a:ext cx="1309081" cy="1221053"/>
            </a:xfrm>
            <a:prstGeom prst="rect">
              <a:avLst/>
            </a:prstGeom>
            <a:ln w="12700" cap="flat">
              <a:noFill/>
              <a:miter lim="400000"/>
            </a:ln>
            <a:effectLst/>
          </p:spPr>
        </p:pic>
        <p:sp>
          <p:nvSpPr>
            <p:cNvPr id="1160" name="Oval 6"/>
            <p:cNvSpPr/>
            <p:nvPr/>
          </p:nvSpPr>
          <p:spPr>
            <a:xfrm>
              <a:off x="1362" y="491545"/>
              <a:ext cx="41243" cy="4068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61" name="Oval 8"/>
            <p:cNvSpPr/>
            <p:nvPr/>
          </p:nvSpPr>
          <p:spPr>
            <a:xfrm>
              <a:off x="1207693" y="449170"/>
              <a:ext cx="41243" cy="4068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168" name="Group 16"/>
            <p:cNvGrpSpPr/>
            <p:nvPr/>
          </p:nvGrpSpPr>
          <p:grpSpPr>
            <a:xfrm>
              <a:off x="13391" y="18644"/>
              <a:ext cx="474285" cy="284759"/>
              <a:chOff x="0" y="0"/>
              <a:chExt cx="474283" cy="284757"/>
            </a:xfrm>
          </p:grpSpPr>
          <p:sp>
            <p:nvSpPr>
              <p:cNvPr id="1162" name="Rectangle 11"/>
              <p:cNvSpPr/>
              <p:nvPr/>
            </p:nvSpPr>
            <p:spPr>
              <a:xfrm>
                <a:off x="-1" y="-1"/>
                <a:ext cx="474285" cy="284759"/>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163" name="Picture 10" descr="Picture 10"/>
              <p:cNvPicPr>
                <a:picLocks noChangeAspect="1"/>
              </p:cNvPicPr>
              <p:nvPr/>
            </p:nvPicPr>
            <p:blipFill>
              <a:blip r:embed="rId2"/>
              <a:srcRect l="2609" t="5517" r="73043" b="75862"/>
              <a:stretch>
                <a:fillRect/>
              </a:stretch>
            </p:blipFill>
            <p:spPr>
              <a:xfrm>
                <a:off x="108573" y="20339"/>
                <a:ext cx="345090" cy="246184"/>
              </a:xfrm>
              <a:prstGeom prst="rect">
                <a:avLst/>
              </a:prstGeom>
              <a:ln w="12700" cap="flat">
                <a:noFill/>
                <a:miter lim="400000"/>
              </a:ln>
              <a:effectLst/>
            </p:spPr>
          </p:pic>
          <p:grpSp>
            <p:nvGrpSpPr>
              <p:cNvPr id="1166" name="Group 15"/>
              <p:cNvGrpSpPr/>
              <p:nvPr/>
            </p:nvGrpSpPr>
            <p:grpSpPr>
              <a:xfrm>
                <a:off x="6873" y="20509"/>
                <a:ext cx="86271" cy="45596"/>
                <a:chOff x="0" y="0"/>
                <a:chExt cx="86269" cy="45594"/>
              </a:xfrm>
            </p:grpSpPr>
            <p:pic>
              <p:nvPicPr>
                <p:cNvPr id="1164" name="Picture 12" descr="Picture 12"/>
                <p:cNvPicPr>
                  <a:picLocks noChangeAspect="1"/>
                </p:cNvPicPr>
                <p:nvPr/>
              </p:nvPicPr>
              <p:blipFill>
                <a:blip r:embed="rId2"/>
                <a:srcRect l="2609" t="5516" r="91304" b="91034"/>
                <a:stretch>
                  <a:fillRect/>
                </a:stretch>
              </p:blipFill>
              <p:spPr>
                <a:xfrm>
                  <a:off x="0" y="0"/>
                  <a:ext cx="86270" cy="45595"/>
                </a:xfrm>
                <a:prstGeom prst="rect">
                  <a:avLst/>
                </a:prstGeom>
                <a:ln w="12700" cap="flat">
                  <a:noFill/>
                  <a:miter lim="400000"/>
                </a:ln>
                <a:effectLst/>
              </p:spPr>
            </p:pic>
            <p:sp>
              <p:nvSpPr>
                <p:cNvPr id="1165" name="Oval 13"/>
                <p:cNvSpPr/>
                <p:nvPr/>
              </p:nvSpPr>
              <p:spPr>
                <a:xfrm>
                  <a:off x="1405" y="3"/>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167" name="Oval 14"/>
              <p:cNvSpPr/>
              <p:nvPr/>
            </p:nvSpPr>
            <p:spPr>
              <a:xfrm>
                <a:off x="109978" y="20339"/>
                <a:ext cx="41243" cy="40681"/>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169" name="Oval 17"/>
            <p:cNvSpPr/>
            <p:nvPr/>
          </p:nvSpPr>
          <p:spPr>
            <a:xfrm>
              <a:off x="711070" y="493805"/>
              <a:ext cx="41243" cy="4068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0" name="Oval 21"/>
            <p:cNvSpPr/>
            <p:nvPr/>
          </p:nvSpPr>
          <p:spPr>
            <a:xfrm>
              <a:off x="1224877" y="489850"/>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1" name="Oval 22"/>
            <p:cNvSpPr/>
            <p:nvPr/>
          </p:nvSpPr>
          <p:spPr>
            <a:xfrm>
              <a:off x="1195664" y="520360"/>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2" name="Oval 23"/>
            <p:cNvSpPr/>
            <p:nvPr/>
          </p:nvSpPr>
          <p:spPr>
            <a:xfrm>
              <a:off x="731691" y="384761"/>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3" name="Oval 26"/>
            <p:cNvSpPr/>
            <p:nvPr/>
          </p:nvSpPr>
          <p:spPr>
            <a:xfrm>
              <a:off x="487675" y="452560"/>
              <a:ext cx="41243" cy="4068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4" name="Oval 27"/>
            <p:cNvSpPr/>
            <p:nvPr/>
          </p:nvSpPr>
          <p:spPr>
            <a:xfrm>
              <a:off x="504859" y="493240"/>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5" name="Oval 28"/>
            <p:cNvSpPr/>
            <p:nvPr/>
          </p:nvSpPr>
          <p:spPr>
            <a:xfrm>
              <a:off x="475646" y="523750"/>
              <a:ext cx="41243" cy="40680"/>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6" name="Oval 29"/>
            <p:cNvSpPr/>
            <p:nvPr/>
          </p:nvSpPr>
          <p:spPr>
            <a:xfrm>
              <a:off x="619993" y="684773"/>
              <a:ext cx="41243" cy="40681"/>
            </a:xfrm>
            <a:prstGeom prst="ellipse">
              <a:avLst/>
            </a:prstGeom>
            <a:solidFill>
              <a:srgbClr val="FF00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177" name="Straight Arrow Connector 31"/>
            <p:cNvSpPr/>
            <p:nvPr/>
          </p:nvSpPr>
          <p:spPr>
            <a:xfrm>
              <a:off x="594217" y="513156"/>
              <a:ext cx="61864" cy="425"/>
            </a:xfrm>
            <a:prstGeom prst="line">
              <a:avLst/>
            </a:prstGeom>
            <a:noFill/>
            <a:ln w="38100" cap="flat">
              <a:solidFill>
                <a:srgbClr val="FF00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1178" name="Straight Arrow Connector 33"/>
            <p:cNvSpPr/>
            <p:nvPr/>
          </p:nvSpPr>
          <p:spPr>
            <a:xfrm>
              <a:off x="647488" y="514851"/>
              <a:ext cx="61864" cy="425"/>
            </a:xfrm>
            <a:prstGeom prst="line">
              <a:avLst/>
            </a:prstGeom>
            <a:noFill/>
            <a:ln w="38100" cap="flat">
              <a:solidFill>
                <a:schemeClr val="accent1"/>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1180" name="Rectangle 3"/>
          <p:cNvSpPr txBox="1"/>
          <p:nvPr/>
        </p:nvSpPr>
        <p:spPr>
          <a:xfrm>
            <a:off x="121749" y="4526466"/>
            <a:ext cx="8966201" cy="1985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06400" algn="l"/>
                <a:tab pos="863600" algn="l"/>
                <a:tab pos="1320800" algn="l"/>
              </a:tabLst>
              <a:defRPr sz="1700" b="0">
                <a:solidFill>
                  <a:srgbClr val="FFFFFF"/>
                </a:solidFill>
                <a:effectLst>
                  <a:outerShdw blurRad="38100" dist="38100" dir="2700000" rotWithShape="0">
                    <a:srgbClr val="000000"/>
                  </a:outerShdw>
                </a:effectLst>
                <a:latin typeface="+mn-lt"/>
                <a:ea typeface="+mn-ea"/>
                <a:cs typeface="+mn-cs"/>
                <a:sym typeface="Arial"/>
              </a:defRPr>
            </a:pPr>
            <a:r>
              <a:t>The </a:t>
            </a:r>
            <a:r>
              <a:rPr b="1"/>
              <a:t>Reactor Core</a:t>
            </a:r>
            <a:r>
              <a:t> itself may be able to withstand the resulting temperatures</a:t>
            </a:r>
          </a:p>
          <a:p>
            <a:pPr>
              <a:spcBef>
                <a:spcPts val="400"/>
              </a:spcBef>
              <a:tabLst>
                <a:tab pos="406400" algn="l"/>
                <a:tab pos="863600" algn="l"/>
                <a:tab pos="1320800" algn="l"/>
              </a:tabLst>
              <a:defRPr sz="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3208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because it's built with expensive &amp; exotic high temperature materials, possibly including:</a:t>
            </a:r>
          </a:p>
          <a:p>
            <a:pPr>
              <a:spcBef>
                <a:spcPts val="400"/>
              </a:spcBef>
              <a:tabLst>
                <a:tab pos="406400" algn="l"/>
                <a:tab pos="863600" algn="l"/>
                <a:tab pos="1320800" algn="l"/>
                <a:tab pos="2349500" algn="l"/>
                <a:tab pos="3835400" algn="l"/>
                <a:tab pos="5486400" algn="l"/>
                <a:tab pos="6972300" algn="l"/>
              </a:tabLst>
              <a:defRPr sz="100" b="0">
                <a:solidFill>
                  <a:srgbClr val="FFFFFF"/>
                </a:solidFill>
                <a:effectLst>
                  <a:outerShdw blurRad="38100" dist="38100" dir="2700000" rotWithShape="0">
                    <a:srgbClr val="000000"/>
                  </a:outerShdw>
                </a:effectLst>
                <a:latin typeface="+mn-lt"/>
                <a:ea typeface="+mn-ea"/>
                <a:cs typeface="+mn-cs"/>
                <a:sym typeface="Arial"/>
              </a:defRPr>
            </a:pPr>
            <a:r>
              <a:t>	</a:t>
            </a:r>
          </a:p>
          <a:p>
            <a:pPr>
              <a:spcBef>
                <a:spcPts val="400"/>
              </a:spcBef>
              <a:tabLst>
                <a:tab pos="406400" algn="l"/>
                <a:tab pos="863600" algn="l"/>
                <a:tab pos="1320800" algn="l"/>
                <a:tab pos="2349500" algn="l"/>
                <a:tab pos="3937000" algn="l"/>
                <a:tab pos="5664200" algn="l"/>
                <a:tab pos="7378700" algn="l"/>
              </a:tabLst>
              <a:defRPr sz="1500" b="0">
                <a:solidFill>
                  <a:srgbClr val="FFFFFF"/>
                </a:solidFill>
                <a:effectLst>
                  <a:outerShdw blurRad="38100" dist="38100" dir="2700000" rotWithShape="0">
                    <a:srgbClr val="000000"/>
                  </a:outerShdw>
                </a:effectLst>
                <a:latin typeface="+mn-lt"/>
                <a:ea typeface="+mn-ea"/>
                <a:cs typeface="+mn-cs"/>
                <a:sym typeface="Arial"/>
              </a:defRPr>
            </a:pPr>
            <a:r>
              <a:t>	Melting Points (ºC):  	Titanium 1670     	Zirconium 1854    	Tantalum 2950    	Tungsten 3400</a:t>
            </a:r>
          </a:p>
          <a:p>
            <a:pPr>
              <a:spcBef>
                <a:spcPts val="400"/>
              </a:spcBef>
              <a:tabLst>
                <a:tab pos="406400" algn="l"/>
                <a:tab pos="863600" algn="l"/>
                <a:tab pos="13208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320800" algn="l"/>
              </a:tabLst>
              <a:defRPr sz="1700" b="0">
                <a:solidFill>
                  <a:srgbClr val="FFFFFF"/>
                </a:solidFill>
                <a:effectLst>
                  <a:outerShdw blurRad="38100" dist="38100" dir="2700000" rotWithShape="0">
                    <a:srgbClr val="000000"/>
                  </a:outerShdw>
                </a:effectLst>
                <a:latin typeface="+mn-lt"/>
                <a:ea typeface="+mn-ea"/>
                <a:cs typeface="+mn-cs"/>
                <a:sym typeface="Arial"/>
              </a:defRPr>
            </a:pPr>
            <a:r>
              <a:t>But the reactor shell and piping can be substantially less temperature resistant:</a:t>
            </a:r>
          </a:p>
          <a:p>
            <a:pPr>
              <a:spcBef>
                <a:spcPts val="400"/>
              </a:spcBef>
              <a:tabLst>
                <a:tab pos="406400" algn="l"/>
                <a:tab pos="863600" algn="l"/>
                <a:tab pos="1320800" algn="l"/>
              </a:tabLst>
              <a:defRPr sz="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320800" algn="l"/>
                <a:tab pos="2349500" algn="l"/>
                <a:tab pos="4229100" algn="l"/>
                <a:tab pos="6908800" algn="l"/>
              </a:tabLst>
              <a:defRPr sz="1500" b="0">
                <a:solidFill>
                  <a:srgbClr val="FFFFFF"/>
                </a:solidFill>
                <a:effectLst>
                  <a:outerShdw blurRad="38100" dist="38100" dir="2700000" rotWithShape="0">
                    <a:srgbClr val="000000"/>
                  </a:outerShdw>
                </a:effectLst>
                <a:latin typeface="+mn-lt"/>
                <a:ea typeface="+mn-ea"/>
                <a:cs typeface="+mn-cs"/>
                <a:sym typeface="Arial"/>
              </a:defRPr>
            </a:pPr>
            <a:r>
              <a:t>	Melting Points (ºC):  	Irons 1127-1204       	Carbon Steels 1371-1593 	Stainless Steel 1510</a:t>
            </a:r>
          </a:p>
        </p:txBody>
      </p:sp>
      <p:sp>
        <p:nvSpPr>
          <p:cNvPr id="1181" name="Rectangle 5"/>
          <p:cNvSpPr txBox="1"/>
          <p:nvPr/>
        </p:nvSpPr>
        <p:spPr>
          <a:xfrm>
            <a:off x="103247" y="6568905"/>
            <a:ext cx="8937506"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lnSpc>
                <a:spcPct val="120000"/>
              </a:lnSpc>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Metal melting point data from:   https://fractory.com/melting-point-of-metals-chart/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Rectangle 2"/>
          <p:cNvSpPr txBox="1">
            <a:spLocks noGrp="1"/>
          </p:cNvSpPr>
          <p:nvPr>
            <p:ph type="title"/>
          </p:nvPr>
        </p:nvSpPr>
        <p:spPr>
          <a:xfrm>
            <a:off x="304800" y="67529"/>
            <a:ext cx="8534400" cy="556298"/>
          </a:xfrm>
          <a:prstGeom prst="rect">
            <a:avLst/>
          </a:prstGeom>
        </p:spPr>
        <p:txBody>
          <a:bodyPr/>
          <a:lstStyle/>
          <a:p>
            <a:pPr>
              <a:defRPr sz="1900"/>
            </a:pPr>
            <a:r>
              <a:t>The result:  </a:t>
            </a:r>
            <a:r>
              <a:rPr b="1"/>
              <a:t>AFTER shutdown reactors MUST be cooled for DAYS</a:t>
            </a:r>
          </a:p>
        </p:txBody>
      </p:sp>
      <p:sp>
        <p:nvSpPr>
          <p:cNvPr id="1184" name="Rectangle 3"/>
          <p:cNvSpPr txBox="1">
            <a:spLocks noGrp="1"/>
          </p:cNvSpPr>
          <p:nvPr>
            <p:ph type="body" idx="1"/>
          </p:nvPr>
        </p:nvSpPr>
        <p:spPr>
          <a:xfrm>
            <a:off x="219929" y="877889"/>
            <a:ext cx="8812001" cy="5253880"/>
          </a:xfrm>
          <a:prstGeom prst="rect">
            <a:avLst/>
          </a:prstGeom>
        </p:spPr>
        <p:txBody>
          <a:bodyPr/>
          <a:lstStyle/>
          <a:p>
            <a:pPr defTabSz="877823">
              <a:tabLst>
                <a:tab pos="393700" algn="l"/>
              </a:tabLst>
              <a:defRPr sz="1632">
                <a:effectLst>
                  <a:outerShdw blurRad="36576" dist="36576" dir="2700000" rotWithShape="0">
                    <a:srgbClr val="000000"/>
                  </a:outerShdw>
                </a:effectLst>
                <a:latin typeface="+mn-lt"/>
                <a:ea typeface="+mn-ea"/>
                <a:cs typeface="+mn-cs"/>
                <a:sym typeface="Arial"/>
              </a:defRPr>
            </a:pPr>
            <a:r>
              <a:rPr b="1"/>
              <a:t>Future reactors might be able to do this</a:t>
            </a:r>
            <a:r>
              <a:t> using only stored water + gravity</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For instance, GE's ESBWR design and certain Small Modular Reactor (SMR) designs </a:t>
            </a:r>
          </a:p>
          <a:p>
            <a:pPr defTabSz="877823">
              <a:tabLst>
                <a:tab pos="393700" algn="l"/>
              </a:tabLst>
              <a:defRPr sz="768">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But I have yet to learn of a single such </a:t>
            </a:r>
            <a:r>
              <a:rPr b="1">
                <a:solidFill>
                  <a:srgbClr val="FBC901"/>
                </a:solidFill>
              </a:rPr>
              <a:t>passively cooled </a:t>
            </a:r>
            <a:r>
              <a:t>reactor in actual operation</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Today's reactors are instead </a:t>
            </a:r>
            <a:r>
              <a:rPr b="1">
                <a:solidFill>
                  <a:srgbClr val="FBC901"/>
                </a:solidFill>
              </a:rPr>
              <a:t>actively cooled</a:t>
            </a:r>
            <a:r>
              <a:t>, meaning that upon shutdown</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electric pumps must circulate cooling water for the required multiple days</a:t>
            </a:r>
          </a:p>
          <a:p>
            <a:pPr defTabSz="877823">
              <a:tabLst>
                <a:tab pos="393700" algn="l"/>
              </a:tabLst>
              <a:defRPr sz="1536">
                <a:effectLst>
                  <a:outerShdw blurRad="36576" dist="36576" dir="2700000" rotWithShape="0">
                    <a:srgbClr val="000000"/>
                  </a:outerShdw>
                </a:effectLst>
                <a:latin typeface="+mn-lt"/>
                <a:ea typeface="+mn-ea"/>
                <a:cs typeface="+mn-cs"/>
                <a:sym typeface="Arial"/>
              </a:defRPr>
            </a:pPr>
            <a:endParaRPr/>
          </a:p>
          <a:p>
            <a:pPr algn="ctr" defTabSz="877823">
              <a:tabLst>
                <a:tab pos="393700" algn="l"/>
              </a:tabLst>
              <a:defRPr sz="1632" b="1">
                <a:solidFill>
                  <a:srgbClr val="FBC901"/>
                </a:solidFill>
                <a:effectLst>
                  <a:outerShdw blurRad="36576" dist="36576" dir="2700000" rotWithShape="0">
                    <a:srgbClr val="000000"/>
                  </a:outerShdw>
                </a:effectLst>
                <a:latin typeface="+mn-lt"/>
                <a:ea typeface="+mn-ea"/>
                <a:cs typeface="+mn-cs"/>
                <a:sym typeface="Arial"/>
              </a:defRPr>
            </a:pPr>
            <a:r>
              <a:t>Shutting down a Nuclear Power Reactor thus requires days of Electrical Power</a:t>
            </a:r>
          </a:p>
          <a:p>
            <a:pPr defTabSz="877823">
              <a:tabLst>
                <a:tab pos="393700" algn="l"/>
              </a:tabLst>
              <a:defRPr sz="1536">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Which can't be supplied by the then shutting-down or already shut-down reactor</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And if unavailable from a neighboring still operating reactor </a:t>
            </a:r>
          </a:p>
          <a:p>
            <a:pPr defTabSz="877823">
              <a:tabLst>
                <a:tab pos="393700" algn="l"/>
              </a:tabLst>
              <a:defRPr sz="384">
                <a:effectLst>
                  <a:outerShdw blurRad="36576" dist="36576" dir="2700000" rotWithShape="0">
                    <a:srgbClr val="000000"/>
                  </a:outerShdw>
                </a:effectLst>
                <a:latin typeface="+mn-lt"/>
                <a:ea typeface="+mn-ea"/>
                <a:cs typeface="+mn-cs"/>
                <a:sym typeface="Arial"/>
              </a:defRPr>
            </a:pPr>
            <a:endParaRPr/>
          </a:p>
          <a:p>
            <a:pPr defTabSz="877823">
              <a:tabLst>
                <a:tab pos="393700" algn="l"/>
              </a:tabLst>
              <a:defRPr sz="1632">
                <a:effectLst>
                  <a:outerShdw blurRad="36576" dist="36576" dir="2700000" rotWithShape="0">
                    <a:srgbClr val="000000"/>
                  </a:outerShdw>
                </a:effectLst>
                <a:latin typeface="+mn-lt"/>
                <a:ea typeface="+mn-ea"/>
                <a:cs typeface="+mn-cs"/>
                <a:sym typeface="Arial"/>
              </a:defRPr>
            </a:pPr>
            <a:r>
              <a:t>		it's imperative that electrical power remain available from </a:t>
            </a:r>
            <a:r>
              <a:rPr b="1"/>
              <a:t>SOMEWHERE ELSE</a:t>
            </a:r>
          </a:p>
          <a:p>
            <a:pPr defTabSz="877823">
              <a:tabLst>
                <a:tab pos="393700" algn="l"/>
              </a:tabLst>
              <a:defRPr sz="959">
                <a:effectLst>
                  <a:outerShdw blurRad="36576" dist="36576" dir="2700000" rotWithShape="0">
                    <a:srgbClr val="000000"/>
                  </a:outerShdw>
                </a:effectLst>
                <a:latin typeface="+mn-lt"/>
                <a:ea typeface="+mn-ea"/>
                <a:cs typeface="+mn-cs"/>
                <a:sym typeface="Arial"/>
              </a:defRPr>
            </a:pPr>
            <a:endParaRPr b="1"/>
          </a:p>
          <a:p>
            <a:pPr algn="ctr" defTabSz="877823">
              <a:tabLst>
                <a:tab pos="393700" algn="l"/>
              </a:tabLst>
              <a:defRPr sz="1632" b="1">
                <a:solidFill>
                  <a:srgbClr val="FBC901"/>
                </a:solidFill>
                <a:effectLst>
                  <a:outerShdw blurRad="36576" dist="36576" dir="2700000" rotWithShape="0">
                    <a:srgbClr val="000000"/>
                  </a:outerShdw>
                </a:effectLst>
                <a:latin typeface="+mn-lt"/>
                <a:ea typeface="+mn-ea"/>
                <a:cs typeface="+mn-cs"/>
                <a:sym typeface="Arial"/>
              </a:defRPr>
            </a:pPr>
            <a:r>
              <a:t>So how did the builders / owners / regulators of Fukushima address this challenge?</a:t>
            </a:r>
          </a:p>
          <a:p>
            <a:pPr algn="ctr" defTabSz="877823">
              <a:tabLst>
                <a:tab pos="393700" algn="l"/>
              </a:tabLst>
              <a:defRPr sz="384">
                <a:solidFill>
                  <a:srgbClr val="FBC901"/>
                </a:solidFill>
                <a:effectLst>
                  <a:outerShdw blurRad="36576" dist="36576" dir="2700000" rotWithShape="0">
                    <a:srgbClr val="000000"/>
                  </a:outerShdw>
                </a:effectLst>
                <a:latin typeface="+mn-lt"/>
                <a:ea typeface="+mn-ea"/>
                <a:cs typeface="+mn-cs"/>
                <a:sym typeface="Arial"/>
              </a:defRPr>
            </a:pPr>
            <a:endParaRPr/>
          </a:p>
          <a:p>
            <a:pPr algn="ctr" defTabSz="877823">
              <a:tabLst>
                <a:tab pos="393700" algn="l"/>
              </a:tabLst>
              <a:defRPr sz="1632">
                <a:solidFill>
                  <a:srgbClr val="FBC901"/>
                </a:solidFill>
                <a:effectLst>
                  <a:outerShdw blurRad="36576" dist="36576" dir="2700000" rotWithShape="0">
                    <a:srgbClr val="000000"/>
                  </a:outerShdw>
                </a:effectLst>
                <a:latin typeface="+mn-lt"/>
                <a:ea typeface="+mn-ea"/>
                <a:cs typeface="+mn-cs"/>
                <a:sym typeface="Arial"/>
              </a:defRPr>
            </a:pPr>
            <a:r>
              <a:t>For backup shutdown electrical power they added to each reactor installation</a:t>
            </a:r>
          </a:p>
          <a:p>
            <a:pPr algn="ctr" defTabSz="877823">
              <a:tabLst>
                <a:tab pos="393700" algn="l"/>
              </a:tabLst>
              <a:defRPr sz="384">
                <a:solidFill>
                  <a:srgbClr val="FBC901"/>
                </a:solidFill>
                <a:effectLst>
                  <a:outerShdw blurRad="36576" dist="36576" dir="2700000" rotWithShape="0">
                    <a:srgbClr val="000000"/>
                  </a:outerShdw>
                </a:effectLst>
                <a:latin typeface="+mn-lt"/>
                <a:ea typeface="+mn-ea"/>
                <a:cs typeface="+mn-cs"/>
                <a:sym typeface="Arial"/>
              </a:defRPr>
            </a:pPr>
            <a:endParaRPr/>
          </a:p>
          <a:p>
            <a:pPr algn="ctr" defTabSz="877823">
              <a:tabLst>
                <a:tab pos="393700" algn="l"/>
              </a:tabLst>
              <a:defRPr sz="1632">
                <a:solidFill>
                  <a:srgbClr val="FBC901"/>
                </a:solidFill>
                <a:effectLst>
                  <a:outerShdw blurRad="36576" dist="36576" dir="2700000" rotWithShape="0">
                    <a:srgbClr val="000000"/>
                  </a:outerShdw>
                </a:effectLst>
                <a:latin typeface="+mn-lt"/>
                <a:ea typeface="+mn-ea"/>
                <a:cs typeface="+mn-cs"/>
                <a:sym typeface="Arial"/>
              </a:defRPr>
            </a:pPr>
            <a:r>
              <a:t>banks of batteries AND diesel-powered electrical generators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Rectangle 5"/>
          <p:cNvSpPr txBox="1"/>
          <p:nvPr/>
        </p:nvSpPr>
        <p:spPr>
          <a:xfrm>
            <a:off x="96822" y="6369167"/>
            <a:ext cx="444927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rPr sz="1100" dirty="0"/>
              <a:t>Left) https://</a:t>
            </a:r>
            <a:r>
              <a:rPr sz="1100" dirty="0" err="1"/>
              <a:t>en.wikipedia.org</a:t>
            </a:r>
            <a:r>
              <a:rPr sz="1100" dirty="0"/>
              <a:t>/wiki/</a:t>
            </a:r>
            <a:r>
              <a:rPr sz="1100" dirty="0" err="1"/>
              <a:t>Fukushima_Daiichi_Nuclear_Power_Plant</a:t>
            </a:r>
            <a:r>
              <a:rPr sz="1100" dirty="0"/>
              <a:t>   </a:t>
            </a:r>
          </a:p>
        </p:txBody>
      </p:sp>
      <p:sp>
        <p:nvSpPr>
          <p:cNvPr id="1187" name="Rectangle 3"/>
          <p:cNvSpPr txBox="1">
            <a:spLocks noGrp="1"/>
          </p:cNvSpPr>
          <p:nvPr>
            <p:ph type="body" sz="quarter" idx="1"/>
          </p:nvPr>
        </p:nvSpPr>
        <p:spPr>
          <a:xfrm>
            <a:off x="233861" y="638011"/>
            <a:ext cx="8676278" cy="819682"/>
          </a:xfrm>
          <a:prstGeom prst="rect">
            <a:avLst/>
          </a:prstGeom>
        </p:spPr>
        <p:txBody>
          <a:bodyPr/>
          <a:lstStyle/>
          <a:p>
            <a:pPr>
              <a:tabLst>
                <a:tab pos="444500" algn="l"/>
                <a:tab pos="901700" algn="l"/>
              </a:tabLst>
              <a:defRPr sz="1700">
                <a:latin typeface="+mn-lt"/>
                <a:ea typeface="+mn-ea"/>
                <a:cs typeface="+mn-cs"/>
                <a:sym typeface="Arial"/>
              </a:defRPr>
            </a:pPr>
            <a:r>
              <a:t>On the edge of perhaps the world's most seismically active &amp; tsunami prone coast</a:t>
            </a:r>
          </a:p>
          <a:p>
            <a:pPr>
              <a:tabLst>
                <a:tab pos="444500" algn="l"/>
                <a:tab pos="901700" algn="l"/>
              </a:tabLst>
              <a:defRPr sz="200">
                <a:latin typeface="+mn-lt"/>
                <a:ea typeface="+mn-ea"/>
                <a:cs typeface="+mn-cs"/>
                <a:sym typeface="Arial"/>
              </a:defRPr>
            </a:pPr>
            <a:endParaRPr/>
          </a:p>
          <a:p>
            <a:pPr>
              <a:tabLst>
                <a:tab pos="444500" algn="l"/>
                <a:tab pos="901700" algn="l"/>
              </a:tabLst>
              <a:defRPr sz="1700">
                <a:latin typeface="+mn-lt"/>
                <a:ea typeface="+mn-ea"/>
                <a:cs typeface="+mn-cs"/>
                <a:sym typeface="Arial"/>
              </a:defRPr>
            </a:pPr>
            <a:r>
              <a:t>	</a:t>
            </a:r>
            <a:r>
              <a:rPr i="1"/>
              <a:t>Indeed, on one of the coasts where "tsunamis" actually got their name! </a:t>
            </a:r>
          </a:p>
        </p:txBody>
      </p:sp>
      <p:sp>
        <p:nvSpPr>
          <p:cNvPr id="1188" name="Rectangle 2"/>
          <p:cNvSpPr txBox="1">
            <a:spLocks noGrp="1"/>
          </p:cNvSpPr>
          <p:nvPr>
            <p:ph type="title"/>
          </p:nvPr>
        </p:nvSpPr>
        <p:spPr>
          <a:xfrm>
            <a:off x="371960" y="52999"/>
            <a:ext cx="8534401" cy="442055"/>
          </a:xfrm>
          <a:prstGeom prst="rect">
            <a:avLst/>
          </a:prstGeom>
        </p:spPr>
        <p:txBody>
          <a:bodyPr/>
          <a:lstStyle>
            <a:lvl1pPr>
              <a:defRPr sz="1800"/>
            </a:lvl1pPr>
          </a:lstStyle>
          <a:p>
            <a:r>
              <a:t>But WHERE were those batteries &amp; diesel electric generators placed?</a:t>
            </a:r>
          </a:p>
        </p:txBody>
      </p:sp>
      <p:sp>
        <p:nvSpPr>
          <p:cNvPr id="1189" name="Rectangle 3"/>
          <p:cNvSpPr txBox="1"/>
          <p:nvPr/>
        </p:nvSpPr>
        <p:spPr>
          <a:xfrm>
            <a:off x="238731" y="4451978"/>
            <a:ext cx="8991601" cy="1682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444500" algn="l"/>
                <a:tab pos="90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Where these back-up batteries and diesel electric generators were built into</a:t>
            </a:r>
          </a:p>
          <a:p>
            <a:pPr>
              <a:spcBef>
                <a:spcPts val="400"/>
              </a:spcBef>
              <a:tabLst>
                <a:tab pos="444500" algn="l"/>
                <a:tab pos="9017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0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F6600"/>
                </a:solidFill>
              </a:rPr>
              <a:t>BASEMENTS . . .  AT NORMAL SEA LEVEL  </a:t>
            </a:r>
            <a:r>
              <a:rPr>
                <a:solidFill>
                  <a:srgbClr val="FF6600"/>
                </a:solidFill>
              </a:rPr>
              <a:t>  </a:t>
            </a:r>
            <a:r>
              <a:rPr sz="1500"/>
              <a:t>(right figure, highlighted by red box)</a:t>
            </a:r>
          </a:p>
          <a:p>
            <a:pPr>
              <a:spcBef>
                <a:spcPts val="400"/>
              </a:spcBef>
              <a:tabLst>
                <a:tab pos="444500" algn="l"/>
                <a:tab pos="9017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sz="1500"/>
          </a:p>
          <a:p>
            <a:pPr>
              <a:spcBef>
                <a:spcPts val="400"/>
              </a:spcBef>
              <a:tabLst>
                <a:tab pos="444500" algn="l"/>
                <a:tab pos="901700" algn="l"/>
              </a:tabLst>
              <a:defRPr sz="1700" b="0">
                <a:solidFill>
                  <a:srgbClr val="FFFFFF"/>
                </a:solidFill>
                <a:effectLst>
                  <a:outerShdw blurRad="38100" dist="38100" dir="2700000" rotWithShape="0">
                    <a:srgbClr val="000000"/>
                  </a:outerShdw>
                </a:effectLst>
                <a:latin typeface="+mn-lt"/>
                <a:ea typeface="+mn-ea"/>
                <a:cs typeface="+mn-cs"/>
                <a:sym typeface="Arial"/>
              </a:defRPr>
            </a:pPr>
            <a:r>
              <a:t>WHY locate plant, pumps &amp; generators AT sea level (vs. up the adjacent hill)?</a:t>
            </a:r>
          </a:p>
          <a:p>
            <a:pPr>
              <a:spcBef>
                <a:spcPts val="400"/>
              </a:spcBef>
              <a:tabLst>
                <a:tab pos="444500" algn="l"/>
                <a:tab pos="901700" algn="l"/>
              </a:tabLst>
              <a:defRPr sz="200" b="0">
                <a:solidFill>
                  <a:srgbClr val="FFCC00"/>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01700" algn="l"/>
              </a:tabLst>
              <a:defRPr sz="1700" b="0">
                <a:solidFill>
                  <a:srgbClr val="FFCC00"/>
                </a:solidFill>
                <a:effectLst>
                  <a:outerShdw blurRad="38100" dist="38100" dir="2700000" rotWithShape="0">
                    <a:srgbClr val="000000"/>
                  </a:outerShdw>
                </a:effectLst>
                <a:latin typeface="+mn-lt"/>
                <a:ea typeface="+mn-ea"/>
                <a:cs typeface="+mn-cs"/>
                <a:sym typeface="Arial"/>
              </a:defRPr>
            </a:pPr>
            <a:r>
              <a:t>Likely only to allow use of cheaper pumps/pipes unable to pump water up/down that hill</a:t>
            </a:r>
          </a:p>
        </p:txBody>
      </p:sp>
      <p:sp>
        <p:nvSpPr>
          <p:cNvPr id="1190" name="Rectangle 5"/>
          <p:cNvSpPr txBox="1"/>
          <p:nvPr/>
        </p:nvSpPr>
        <p:spPr>
          <a:xfrm>
            <a:off x="4694732" y="6384556"/>
            <a:ext cx="4326539"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rPr sz="1050" dirty="0"/>
              <a:t>Right) With title text hidden and emphasizing red box added: </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rPr sz="1050" dirty="0"/>
              <a:t>https://</a:t>
            </a:r>
            <a:r>
              <a:rPr sz="1050" dirty="0" err="1"/>
              <a:t>www.base.bund.de</a:t>
            </a:r>
            <a:r>
              <a:rPr sz="1050" dirty="0"/>
              <a:t>/</a:t>
            </a:r>
            <a:r>
              <a:rPr sz="1050" dirty="0" err="1"/>
              <a:t>EN</a:t>
            </a:r>
            <a:r>
              <a:rPr sz="1050" dirty="0"/>
              <a:t>/ns/accidents/</a:t>
            </a:r>
            <a:r>
              <a:rPr sz="1050" dirty="0" err="1"/>
              <a:t>fukushima</a:t>
            </a:r>
            <a:r>
              <a:rPr sz="1050" dirty="0"/>
              <a:t>/</a:t>
            </a:r>
            <a:r>
              <a:rPr sz="1050" dirty="0" err="1"/>
              <a:t>fukushima.html</a:t>
            </a:r>
            <a:endParaRPr sz="1050" dirty="0"/>
          </a:p>
        </p:txBody>
      </p:sp>
      <p:pic>
        <p:nvPicPr>
          <p:cNvPr id="1191" name="931px-Fukushima_Daiichi_04780015_(8388174045).jpg" descr="931px-Fukushima_Daiichi_04780015_(8388174045).jpg"/>
          <p:cNvPicPr>
            <a:picLocks noChangeAspect="1"/>
          </p:cNvPicPr>
          <p:nvPr/>
        </p:nvPicPr>
        <p:blipFill>
          <a:blip r:embed="rId2"/>
          <a:srcRect l="17122" t="21553" r="7580" b="13018"/>
          <a:stretch>
            <a:fillRect/>
          </a:stretch>
        </p:blipFill>
        <p:spPr>
          <a:xfrm>
            <a:off x="415140" y="1560667"/>
            <a:ext cx="3969310" cy="2667410"/>
          </a:xfrm>
          <a:prstGeom prst="rect">
            <a:avLst/>
          </a:prstGeom>
          <a:ln w="12700">
            <a:miter lim="400000"/>
          </a:ln>
        </p:spPr>
      </p:pic>
      <p:grpSp>
        <p:nvGrpSpPr>
          <p:cNvPr id="1195" name="Group"/>
          <p:cNvGrpSpPr/>
          <p:nvPr/>
        </p:nvGrpSpPr>
        <p:grpSpPr>
          <a:xfrm>
            <a:off x="4696647" y="1560724"/>
            <a:ext cx="3932357" cy="2667341"/>
            <a:chOff x="0" y="0"/>
            <a:chExt cx="3932356" cy="2667339"/>
          </a:xfrm>
        </p:grpSpPr>
        <p:pic>
          <p:nvPicPr>
            <p:cNvPr id="1192" name="pasted-movie.png" descr="pasted-movie.png"/>
            <p:cNvPicPr>
              <a:picLocks noChangeAspect="1"/>
            </p:cNvPicPr>
            <p:nvPr/>
          </p:nvPicPr>
          <p:blipFill>
            <a:blip r:embed="rId3"/>
            <a:srcRect t="3374" b="6186"/>
            <a:stretch>
              <a:fillRect/>
            </a:stretch>
          </p:blipFill>
          <p:spPr>
            <a:xfrm>
              <a:off x="0" y="0"/>
              <a:ext cx="3932357" cy="2667283"/>
            </a:xfrm>
            <a:prstGeom prst="rect">
              <a:avLst/>
            </a:prstGeom>
            <a:ln w="12700" cap="flat">
              <a:noFill/>
              <a:miter lim="400000"/>
            </a:ln>
            <a:effectLst/>
          </p:spPr>
        </p:pic>
        <p:sp>
          <p:nvSpPr>
            <p:cNvPr id="1193" name="Rectangle"/>
            <p:cNvSpPr/>
            <p:nvPr/>
          </p:nvSpPr>
          <p:spPr>
            <a:xfrm>
              <a:off x="29326" y="2026902"/>
              <a:ext cx="1817326" cy="640438"/>
            </a:xfrm>
            <a:prstGeom prst="rect">
              <a:avLst/>
            </a:prstGeom>
            <a:solidFill>
              <a:srgbClr val="E9ECED"/>
            </a:solidFill>
            <a:ln w="12700" cap="flat">
              <a:noFill/>
              <a:miter lim="400000"/>
            </a:ln>
            <a:effectLst/>
          </p:spPr>
          <p:txBody>
            <a:bodyPr wrap="square" lIns="45719" tIns="45719" rIns="45719" bIns="45719" numCol="1" anchor="t">
              <a:noAutofit/>
            </a:bodyPr>
            <a:lstStyle/>
            <a:p>
              <a:endParaRPr/>
            </a:p>
          </p:txBody>
        </p:sp>
        <p:sp>
          <p:nvSpPr>
            <p:cNvPr id="1194" name="Rounded Rectangle"/>
            <p:cNvSpPr/>
            <p:nvPr/>
          </p:nvSpPr>
          <p:spPr>
            <a:xfrm>
              <a:off x="1212905" y="1499298"/>
              <a:ext cx="2159592" cy="839132"/>
            </a:xfrm>
            <a:prstGeom prst="roundRect">
              <a:avLst>
                <a:gd name="adj" fmla="val 22702"/>
              </a:avLst>
            </a:prstGeom>
            <a:noFill/>
            <a:ln w="38100" cap="flat">
              <a:solidFill>
                <a:srgbClr val="FF2600"/>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Rectangle 2"/>
          <p:cNvSpPr txBox="1">
            <a:spLocks noGrp="1"/>
          </p:cNvSpPr>
          <p:nvPr>
            <p:ph type="title"/>
          </p:nvPr>
        </p:nvSpPr>
        <p:spPr>
          <a:xfrm>
            <a:off x="304800" y="74383"/>
            <a:ext cx="8534400" cy="426409"/>
          </a:xfrm>
          <a:prstGeom prst="rect">
            <a:avLst/>
          </a:prstGeom>
        </p:spPr>
        <p:txBody>
          <a:bodyPr/>
          <a:lstStyle>
            <a:lvl1pPr defTabSz="813816">
              <a:defRPr sz="1779">
                <a:effectLst>
                  <a:outerShdw blurRad="33909" dist="33909" dir="2700000" rotWithShape="0">
                    <a:srgbClr val="000000"/>
                  </a:outerShdw>
                </a:effectLst>
              </a:defRPr>
            </a:lvl1pPr>
          </a:lstStyle>
          <a:p>
            <a:r>
              <a:t>Compounded by Fukushima design shortcoming #2: Inadequate Tsunami protection</a:t>
            </a:r>
          </a:p>
        </p:txBody>
      </p:sp>
      <p:sp>
        <p:nvSpPr>
          <p:cNvPr id="1198" name="Rectangle 3"/>
          <p:cNvSpPr txBox="1">
            <a:spLocks noGrp="1"/>
          </p:cNvSpPr>
          <p:nvPr>
            <p:ph type="body" sz="half" idx="1"/>
          </p:nvPr>
        </p:nvSpPr>
        <p:spPr>
          <a:xfrm>
            <a:off x="114300" y="3833929"/>
            <a:ext cx="8915400" cy="2669560"/>
          </a:xfrm>
          <a:prstGeom prst="rect">
            <a:avLst/>
          </a:prstGeom>
        </p:spPr>
        <p:txBody>
          <a:bodyPr/>
          <a:lstStyle/>
          <a:p>
            <a:pPr algn="ctr">
              <a:tabLst>
                <a:tab pos="342900" algn="l"/>
                <a:tab pos="685800" algn="l"/>
                <a:tab pos="1028700" algn="l"/>
                <a:tab pos="1371600" algn="l"/>
              </a:tabLst>
              <a:defRPr sz="1600">
                <a:latin typeface="+mn-lt"/>
                <a:ea typeface="+mn-ea"/>
                <a:cs typeface="+mn-cs"/>
                <a:sym typeface="Arial"/>
              </a:defRPr>
            </a:pPr>
            <a:r>
              <a:t>Interpreting figure's O.P. ("Onahama port construction reference plane") as normal sea level:</a:t>
            </a:r>
          </a:p>
          <a:p>
            <a:pPr>
              <a:tabLst>
                <a:tab pos="342900" algn="l"/>
                <a:tab pos="685800" algn="l"/>
                <a:tab pos="1028700" algn="l"/>
                <a:tab pos="1371600" algn="l"/>
              </a:tabLst>
              <a:defRPr sz="800">
                <a:latin typeface="+mn-lt"/>
                <a:ea typeface="+mn-ea"/>
                <a:cs typeface="+mn-cs"/>
                <a:sym typeface="Arial"/>
              </a:defRPr>
            </a:pPr>
            <a:endParaRPr/>
          </a:p>
          <a:p>
            <a:pPr>
              <a:tabLst>
                <a:tab pos="342900" algn="l"/>
                <a:tab pos="685800" algn="l"/>
                <a:tab pos="1028700" algn="l"/>
                <a:tab pos="1371600" algn="l"/>
              </a:tabLst>
              <a:defRPr sz="1600">
                <a:latin typeface="+mn-lt"/>
                <a:ea typeface="+mn-ea"/>
                <a:cs typeface="+mn-cs"/>
                <a:sym typeface="Arial"/>
              </a:defRPr>
            </a:pPr>
            <a:r>
              <a:t>- An offshore Tsunami Barrier was built reaching </a:t>
            </a:r>
            <a:r>
              <a:rPr b="1"/>
              <a:t>6.1 meters above O.P.</a:t>
            </a:r>
          </a:p>
          <a:p>
            <a:pPr>
              <a:tabLst>
                <a:tab pos="342900" algn="l"/>
                <a:tab pos="685800" algn="l"/>
                <a:tab pos="1028700" algn="l"/>
                <a:tab pos="1371600" algn="l"/>
              </a:tabLst>
              <a:defRPr sz="600">
                <a:latin typeface="+mn-lt"/>
                <a:ea typeface="+mn-ea"/>
                <a:cs typeface="+mn-cs"/>
                <a:sym typeface="Arial"/>
              </a:defRPr>
            </a:pPr>
            <a:endParaRPr b="1"/>
          </a:p>
          <a:p>
            <a:pPr>
              <a:tabLst>
                <a:tab pos="342900" algn="l"/>
                <a:tab pos="685800" algn="l"/>
                <a:tab pos="1028700" algn="l"/>
                <a:tab pos="1371600" algn="l"/>
              </a:tabLst>
              <a:defRPr sz="1600">
                <a:latin typeface="+mn-lt"/>
                <a:ea typeface="+mn-ea"/>
                <a:cs typeface="+mn-cs"/>
                <a:sym typeface="Arial"/>
              </a:defRPr>
            </a:pPr>
            <a:r>
              <a:t>- Behind which the reactor complex's ground level was </a:t>
            </a:r>
            <a:r>
              <a:rPr b="1"/>
              <a:t>10 meters above O.P.</a:t>
            </a:r>
          </a:p>
          <a:p>
            <a:pPr>
              <a:tabLst>
                <a:tab pos="342900" algn="l"/>
                <a:tab pos="685800" algn="l"/>
                <a:tab pos="1028700" algn="l"/>
                <a:tab pos="1371600" algn="l"/>
              </a:tabLst>
              <a:defRPr sz="400">
                <a:latin typeface="+mn-lt"/>
                <a:ea typeface="+mn-ea"/>
                <a:cs typeface="+mn-cs"/>
                <a:sym typeface="Arial"/>
              </a:defRPr>
            </a:pPr>
            <a:endParaRPr b="1"/>
          </a:p>
          <a:p>
            <a:pPr>
              <a:tabLst>
                <a:tab pos="342900" algn="l"/>
                <a:tab pos="685800" algn="l"/>
                <a:tab pos="1028700" algn="l"/>
                <a:tab pos="1371600" algn="l"/>
              </a:tabLst>
              <a:defRPr sz="1600">
                <a:latin typeface="+mn-lt"/>
                <a:ea typeface="+mn-ea"/>
                <a:cs typeface="+mn-cs"/>
                <a:sym typeface="Arial"/>
              </a:defRPr>
            </a:pPr>
            <a:r>
              <a:t>- But, according to </a:t>
            </a:r>
            <a:r>
              <a:rPr b="1"/>
              <a:t>this</a:t>
            </a:r>
            <a:r>
              <a:t> figure, the emergency diesel generators were actually </a:t>
            </a:r>
            <a:r>
              <a:rPr b="1">
                <a:solidFill>
                  <a:srgbClr val="FF6600"/>
                </a:solidFill>
              </a:rPr>
              <a:t>BELOW</a:t>
            </a:r>
            <a:r>
              <a:rPr b="1"/>
              <a:t> O.P.</a:t>
            </a:r>
          </a:p>
          <a:p>
            <a:pPr>
              <a:tabLst>
                <a:tab pos="342900" algn="l"/>
                <a:tab pos="685800" algn="l"/>
                <a:tab pos="1028700" algn="l"/>
                <a:tab pos="1371600" algn="l"/>
              </a:tabLst>
              <a:defRPr sz="400">
                <a:latin typeface="+mn-lt"/>
                <a:ea typeface="+mn-ea"/>
                <a:cs typeface="+mn-cs"/>
                <a:sym typeface="Arial"/>
              </a:defRPr>
            </a:pPr>
            <a:r>
              <a:t>		</a:t>
            </a:r>
          </a:p>
          <a:p>
            <a:pPr>
              <a:tabLst>
                <a:tab pos="342900" algn="l"/>
                <a:tab pos="685800" algn="l"/>
                <a:tab pos="1028700" algn="l"/>
                <a:tab pos="1371600" algn="l"/>
              </a:tabLst>
              <a:defRPr sz="1600">
                <a:latin typeface="+mn-lt"/>
                <a:ea typeface="+mn-ea"/>
                <a:cs typeface="+mn-cs"/>
                <a:sym typeface="Arial"/>
              </a:defRPr>
            </a:pPr>
            <a:r>
              <a:t>	Meaning they </a:t>
            </a:r>
            <a:r>
              <a:rPr b="1"/>
              <a:t>could even have been flooded by everyday groundwater seepage</a:t>
            </a:r>
          </a:p>
          <a:p>
            <a:pPr>
              <a:tabLst>
                <a:tab pos="342900" algn="l"/>
                <a:tab pos="685800" algn="l"/>
                <a:tab pos="1028700" algn="l"/>
                <a:tab pos="1371600" algn="l"/>
              </a:tabLst>
              <a:defRPr sz="600">
                <a:latin typeface="+mn-lt"/>
                <a:ea typeface="+mn-ea"/>
                <a:cs typeface="+mn-cs"/>
                <a:sym typeface="Arial"/>
              </a:defRPr>
            </a:pPr>
            <a:endParaRPr b="1"/>
          </a:p>
          <a:p>
            <a:pPr algn="ctr">
              <a:tabLst>
                <a:tab pos="342900" algn="l"/>
                <a:tab pos="685800" algn="l"/>
                <a:tab pos="1028700" algn="l"/>
                <a:tab pos="1371600" algn="l"/>
              </a:tabLst>
              <a:defRPr sz="1600" b="1">
                <a:solidFill>
                  <a:srgbClr val="FBC901"/>
                </a:solidFill>
                <a:latin typeface="+mn-lt"/>
                <a:ea typeface="+mn-ea"/>
                <a:cs typeface="+mn-cs"/>
                <a:sym typeface="Arial"/>
              </a:defRPr>
            </a:pPr>
            <a:r>
              <a:t>All mooted by the arrival of a Tsunami extending 15.5 METERS ABOVE above O.P.</a:t>
            </a:r>
          </a:p>
        </p:txBody>
      </p:sp>
      <p:pic>
        <p:nvPicPr>
          <p:cNvPr id="1199" name="pasted-movie.png" descr="pasted-movie.png"/>
          <p:cNvPicPr>
            <a:picLocks noChangeAspect="1"/>
          </p:cNvPicPr>
          <p:nvPr/>
        </p:nvPicPr>
        <p:blipFill>
          <a:blip r:embed="rId2"/>
          <a:stretch>
            <a:fillRect/>
          </a:stretch>
        </p:blipFill>
        <p:spPr>
          <a:xfrm>
            <a:off x="2117390" y="1114564"/>
            <a:ext cx="4564945" cy="2636255"/>
          </a:xfrm>
          <a:prstGeom prst="rect">
            <a:avLst/>
          </a:prstGeom>
          <a:ln w="12700">
            <a:miter lim="400000"/>
          </a:ln>
        </p:spPr>
      </p:pic>
      <p:sp>
        <p:nvSpPr>
          <p:cNvPr id="1200" name="Rectangle 3"/>
          <p:cNvSpPr txBox="1"/>
          <p:nvPr/>
        </p:nvSpPr>
        <p:spPr>
          <a:xfrm>
            <a:off x="114300" y="647544"/>
            <a:ext cx="8915400" cy="358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600" b="0">
                <a:solidFill>
                  <a:srgbClr val="FFFFFF"/>
                </a:solidFill>
                <a:effectLst>
                  <a:outerShdw blurRad="38100" dist="38100" dir="2700000" rotWithShape="0">
                    <a:srgbClr val="000000"/>
                  </a:outerShdw>
                </a:effectLst>
                <a:latin typeface="+mn-lt"/>
                <a:ea typeface="+mn-ea"/>
                <a:cs typeface="+mn-cs"/>
                <a:sym typeface="Arial"/>
              </a:defRPr>
            </a:pPr>
            <a:r>
              <a:t>From the summary of a later </a:t>
            </a:r>
            <a:r>
              <a:rPr>
                <a:solidFill>
                  <a:srgbClr val="FBC901"/>
                </a:solidFill>
              </a:rPr>
              <a:t>Federation of Electric Power Companies of Japan (FEPC)</a:t>
            </a:r>
            <a:r>
              <a:t> report: </a:t>
            </a:r>
            <a:r>
              <a:rPr baseline="31999"/>
              <a:t>1</a:t>
            </a:r>
          </a:p>
        </p:txBody>
      </p:sp>
      <p:sp>
        <p:nvSpPr>
          <p:cNvPr id="1201" name="Rectangle 5"/>
          <p:cNvSpPr txBox="1"/>
          <p:nvPr/>
        </p:nvSpPr>
        <p:spPr>
          <a:xfrm>
            <a:off x="135354" y="6535798"/>
            <a:ext cx="7991935"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https://www.fepc.or.jp/english/nuclear/power_generation/overview/</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Rectangle 2"/>
          <p:cNvSpPr txBox="1">
            <a:spLocks noGrp="1"/>
          </p:cNvSpPr>
          <p:nvPr>
            <p:ph type="title"/>
          </p:nvPr>
        </p:nvSpPr>
        <p:spPr>
          <a:xfrm>
            <a:off x="178169" y="16119"/>
            <a:ext cx="8787662" cy="533401"/>
          </a:xfrm>
          <a:prstGeom prst="rect">
            <a:avLst/>
          </a:prstGeom>
        </p:spPr>
        <p:txBody>
          <a:bodyPr/>
          <a:lstStyle/>
          <a:p>
            <a:pPr>
              <a:defRPr sz="1900"/>
            </a:pPr>
            <a:r>
              <a:t>But those shortcomings were actually identified well before the "accident" </a:t>
            </a:r>
            <a:r>
              <a:rPr baseline="31999"/>
              <a:t>1-3</a:t>
            </a:r>
          </a:p>
        </p:txBody>
      </p:sp>
      <p:sp>
        <p:nvSpPr>
          <p:cNvPr id="1204" name="Rectangle 3"/>
          <p:cNvSpPr txBox="1">
            <a:spLocks noGrp="1"/>
          </p:cNvSpPr>
          <p:nvPr>
            <p:ph type="body" idx="1"/>
          </p:nvPr>
        </p:nvSpPr>
        <p:spPr>
          <a:xfrm>
            <a:off x="221336" y="641134"/>
            <a:ext cx="8701328" cy="5777041"/>
          </a:xfrm>
          <a:prstGeom prst="rect">
            <a:avLst/>
          </a:prstGeom>
        </p:spPr>
        <p:txBody>
          <a:bodyPr/>
          <a:lstStyle/>
          <a:p>
            <a:pPr>
              <a:tabLst>
                <a:tab pos="444500" algn="l"/>
                <a:tab pos="901700" algn="l"/>
                <a:tab pos="1358900" algn="l"/>
              </a:tabLst>
              <a:defRPr sz="1700">
                <a:latin typeface="+mn-lt"/>
                <a:ea typeface="+mn-ea"/>
                <a:cs typeface="+mn-cs"/>
                <a:sym typeface="Arial"/>
              </a:defRPr>
            </a:pPr>
            <a:r>
              <a:t>First, while the design's goal was to block tsunami's of </a:t>
            </a:r>
            <a:r>
              <a:rPr b="1"/>
              <a:t>10 METERS</a:t>
            </a:r>
            <a:r>
              <a:t> height</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the </a:t>
            </a:r>
            <a:r>
              <a:rPr b="1"/>
              <a:t>actual design</a:t>
            </a:r>
            <a:r>
              <a:t> incorporated an only 6.5 meter high offshore barrier</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apparently just </a:t>
            </a:r>
            <a:r>
              <a:rPr b="1"/>
              <a:t>hoping</a:t>
            </a:r>
            <a:r>
              <a:t> it would slow 10 meter high water enough that it would </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not then flood up upon onto the 10 meter high ground around the reactors</a:t>
            </a:r>
          </a:p>
          <a:p>
            <a:pPr>
              <a:tabLst>
                <a:tab pos="444500" algn="l"/>
                <a:tab pos="901700" algn="l"/>
                <a:tab pos="1358900" algn="l"/>
              </a:tabLst>
              <a:defRPr sz="8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But even that optimism-based scenario was undermined by subsequent studies  </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suggesting that the risk of even larger tsunamis was too high</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and that the barrier height should be very significantly increased</a:t>
            </a:r>
          </a:p>
          <a:p>
            <a:pPr>
              <a:tabLst>
                <a:tab pos="444500" algn="l"/>
                <a:tab pos="901700" algn="l"/>
                <a:tab pos="1358900" algn="l"/>
              </a:tabLst>
              <a:defRPr sz="8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TEPCO considered those studies but ultimately decided against higher barriers</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a:t>
            </a:r>
            <a:r>
              <a:rPr>
                <a:solidFill>
                  <a:srgbClr val="FBC901"/>
                </a:solidFill>
              </a:rPr>
              <a:t>Fearing that admission of their design error at Fukushima might lead to calls for</a:t>
            </a:r>
          </a:p>
          <a:p>
            <a:pPr>
              <a:tabLst>
                <a:tab pos="444500" algn="l"/>
                <a:tab pos="901700" algn="l"/>
                <a:tab pos="1358900" algn="l"/>
              </a:tabLst>
              <a:defRPr sz="100">
                <a:solidFill>
                  <a:srgbClr val="FBC901"/>
                </a:solidFill>
                <a:latin typeface="+mn-lt"/>
                <a:ea typeface="+mn-ea"/>
                <a:cs typeface="+mn-cs"/>
                <a:sym typeface="Arial"/>
              </a:defRPr>
            </a:pPr>
            <a:endParaRPr>
              <a:solidFill>
                <a:srgbClr val="FBC901"/>
              </a:solidFill>
            </a:endParaRPr>
          </a:p>
          <a:p>
            <a:pPr>
              <a:tabLst>
                <a:tab pos="444500" algn="l"/>
                <a:tab pos="901700" algn="l"/>
                <a:tab pos="1358900" algn="l"/>
              </a:tabLst>
              <a:defRPr sz="1700">
                <a:solidFill>
                  <a:srgbClr val="FBC901"/>
                </a:solidFill>
                <a:latin typeface="+mn-lt"/>
                <a:ea typeface="+mn-ea"/>
                <a:cs typeface="+mn-cs"/>
                <a:sym typeface="Arial"/>
              </a:defRPr>
            </a:pPr>
            <a:r>
              <a:t>		similar barriers, or barrier heightening, at other Japanese nuclear plants</a:t>
            </a:r>
          </a:p>
          <a:p>
            <a:pPr>
              <a:tabLst>
                <a:tab pos="444500" algn="l"/>
                <a:tab pos="901700" algn="l"/>
                <a:tab pos="1358900" algn="l"/>
              </a:tabLst>
              <a:defRPr sz="100">
                <a:solidFill>
                  <a:srgbClr val="FBC901"/>
                </a:solidFill>
                <a:latin typeface="+mn-lt"/>
                <a:ea typeface="+mn-ea"/>
                <a:cs typeface="+mn-cs"/>
                <a:sym typeface="Arial"/>
              </a:defRPr>
            </a:pPr>
            <a:endParaRPr/>
          </a:p>
          <a:p>
            <a:pPr>
              <a:tabLst>
                <a:tab pos="444500" algn="l"/>
                <a:tab pos="901700" algn="l"/>
                <a:tab pos="1358900" algn="l"/>
              </a:tabLst>
              <a:defRPr sz="1700">
                <a:solidFill>
                  <a:srgbClr val="FBC901"/>
                </a:solidFill>
                <a:latin typeface="+mn-lt"/>
                <a:ea typeface="+mn-ea"/>
                <a:cs typeface="+mn-cs"/>
                <a:sym typeface="Arial"/>
              </a:defRPr>
            </a:pPr>
            <a:r>
              <a:t>			(including at sites where the tsunami threat was less acute)</a:t>
            </a:r>
          </a:p>
          <a:p>
            <a:pPr>
              <a:tabLst>
                <a:tab pos="444500" algn="l"/>
                <a:tab pos="901700" algn="l"/>
                <a:tab pos="1358900" algn="l"/>
              </a:tabLst>
              <a:defRPr sz="800" b="1">
                <a:solidFill>
                  <a:srgbClr val="FBC901"/>
                </a:solidFill>
                <a:latin typeface="+mn-lt"/>
                <a:ea typeface="+mn-ea"/>
                <a:cs typeface="+mn-cs"/>
                <a:sym typeface="Arial"/>
              </a:defRPr>
            </a:pPr>
            <a:endParaRPr/>
          </a:p>
          <a:p>
            <a:pPr>
              <a:tabLst>
                <a:tab pos="444500" algn="l"/>
                <a:tab pos="901700" algn="l"/>
                <a:tab pos="1358900" algn="l"/>
              </a:tabLst>
              <a:defRPr sz="1700" b="1">
                <a:latin typeface="+mn-lt"/>
                <a:ea typeface="+mn-ea"/>
                <a:cs typeface="+mn-cs"/>
                <a:sym typeface="Arial"/>
              </a:defRPr>
            </a:pPr>
            <a:r>
              <a:t>Instead, SOME of the backup generators were moved up to the top of the hill</a:t>
            </a:r>
          </a:p>
          <a:p>
            <a:pPr>
              <a:tabLst>
                <a:tab pos="444500" algn="l"/>
                <a:tab pos="901700" algn="l"/>
                <a:tab pos="1358900" algn="l"/>
              </a:tabLst>
              <a:defRPr sz="1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	</a:t>
            </a:r>
            <a:r>
              <a:rPr>
                <a:solidFill>
                  <a:srgbClr val="FBC901"/>
                </a:solidFill>
              </a:rPr>
              <a:t>But their power lines and circuit breakers were left down in those basements</a:t>
            </a:r>
          </a:p>
          <a:p>
            <a:pPr>
              <a:tabLst>
                <a:tab pos="444500" algn="l"/>
                <a:tab pos="901700" algn="l"/>
                <a:tab pos="1358900" algn="l"/>
              </a:tabLst>
              <a:defRPr sz="100">
                <a:solidFill>
                  <a:srgbClr val="FBC901"/>
                </a:solidFill>
                <a:latin typeface="+mn-lt"/>
                <a:ea typeface="+mn-ea"/>
                <a:cs typeface="+mn-cs"/>
                <a:sym typeface="Arial"/>
              </a:defRPr>
            </a:pPr>
            <a:endParaRPr>
              <a:solidFill>
                <a:srgbClr val="FBC901"/>
              </a:solidFill>
            </a:endParaRPr>
          </a:p>
          <a:p>
            <a:pPr>
              <a:tabLst>
                <a:tab pos="444500" algn="l"/>
                <a:tab pos="901700" algn="l"/>
                <a:tab pos="1358900" algn="l"/>
              </a:tabLst>
              <a:defRPr sz="1700">
                <a:solidFill>
                  <a:srgbClr val="FBC901"/>
                </a:solidFill>
                <a:latin typeface="+mn-lt"/>
                <a:ea typeface="+mn-ea"/>
                <a:cs typeface="+mn-cs"/>
                <a:sym typeface="Arial"/>
              </a:defRPr>
            </a:pPr>
            <a:r>
              <a:t>		where they were flooded and knocked out of service when the tsunami hit</a:t>
            </a:r>
          </a:p>
        </p:txBody>
      </p:sp>
      <p:sp>
        <p:nvSpPr>
          <p:cNvPr id="1205" name="Rectangle 5"/>
          <p:cNvSpPr txBox="1"/>
          <p:nvPr/>
        </p:nvSpPr>
        <p:spPr>
          <a:xfrm>
            <a:off x="135354" y="6337017"/>
            <a:ext cx="8873292" cy="506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1) https://www.base.bund.de/EN/ns/accidents/fukushima/fukushima.html</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2) https://eta.lbl.gov/sites/default/files/seminars/fukushima1_technical_perspective_lbl_eedt_04052011-1.pdf</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3) https://nap.nationalacademies.org/catalog/18294/lessons-learned-from-the-fukushima-nuclear-accident-for-improving-safety-of-us-nuclear-plants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Rectangle 2"/>
          <p:cNvSpPr txBox="1">
            <a:spLocks noGrp="1"/>
          </p:cNvSpPr>
          <p:nvPr>
            <p:ph type="title"/>
          </p:nvPr>
        </p:nvSpPr>
        <p:spPr>
          <a:xfrm>
            <a:off x="190740" y="15509"/>
            <a:ext cx="9144001" cy="523335"/>
          </a:xfrm>
          <a:prstGeom prst="rect">
            <a:avLst/>
          </a:prstGeom>
        </p:spPr>
        <p:txBody>
          <a:bodyPr/>
          <a:lstStyle>
            <a:lvl1pPr>
              <a:defRPr sz="1900"/>
            </a:lvl1pPr>
          </a:lstStyle>
          <a:p>
            <a:r>
              <a:t>Have we in the U.S. been any smarter, wiser, or less-penny pinching?</a:t>
            </a:r>
          </a:p>
        </p:txBody>
      </p:sp>
      <p:sp>
        <p:nvSpPr>
          <p:cNvPr id="1208" name="Rectangle 5"/>
          <p:cNvSpPr txBox="1"/>
          <p:nvPr/>
        </p:nvSpPr>
        <p:spPr>
          <a:xfrm>
            <a:off x="108471" y="6589541"/>
            <a:ext cx="8927058"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1) https://en.wikipedia.org/wiki/Humboldt_Bay_Nuclear_Power_Plant            2) https://en.wikipedia.org/wiki/Crescent_City,_California</a:t>
            </a:r>
          </a:p>
        </p:txBody>
      </p:sp>
      <p:grpSp>
        <p:nvGrpSpPr>
          <p:cNvPr id="1214" name="Group"/>
          <p:cNvGrpSpPr/>
          <p:nvPr/>
        </p:nvGrpSpPr>
        <p:grpSpPr>
          <a:xfrm>
            <a:off x="4926124" y="4869608"/>
            <a:ext cx="3794506" cy="1668693"/>
            <a:chOff x="0" y="0"/>
            <a:chExt cx="3794504" cy="1668692"/>
          </a:xfrm>
        </p:grpSpPr>
        <p:sp>
          <p:nvSpPr>
            <p:cNvPr id="1209" name="Rectangle 5"/>
            <p:cNvSpPr txBox="1"/>
            <p:nvPr/>
          </p:nvSpPr>
          <p:spPr>
            <a:xfrm>
              <a:off x="2337724" y="516893"/>
              <a:ext cx="1456781" cy="826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p>
              <a:pPr algn="ctr">
                <a:defRPr sz="1100" i="1">
                  <a:solidFill>
                    <a:srgbClr val="FFCC00"/>
                  </a:solidFill>
                  <a:effectLst>
                    <a:outerShdw blurRad="38100" dist="38100" dir="2700000" rotWithShape="0">
                      <a:srgbClr val="000000"/>
                    </a:outerShdw>
                  </a:effectLst>
                  <a:latin typeface="+mn-lt"/>
                  <a:ea typeface="+mn-ea"/>
                  <a:cs typeface="+mn-cs"/>
                  <a:sym typeface="Arial"/>
                </a:defRPr>
              </a:pPr>
              <a:r>
                <a:t>Minor natural protection</a:t>
              </a:r>
              <a:endParaRPr>
                <a:solidFill>
                  <a:srgbClr val="FFFFFF"/>
                </a:solidFill>
              </a:endParaRPr>
            </a:p>
            <a:p>
              <a:pPr algn="ctr">
                <a:defRPr sz="1100" i="1">
                  <a:solidFill>
                    <a:srgbClr val="E5FFFF"/>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(Google Earth)</a:t>
              </a:r>
            </a:p>
          </p:txBody>
        </p:sp>
        <p:pic>
          <p:nvPicPr>
            <p:cNvPr id="1210" name="Picture 12" descr="Picture 12"/>
            <p:cNvPicPr>
              <a:picLocks noChangeAspect="1"/>
            </p:cNvPicPr>
            <p:nvPr/>
          </p:nvPicPr>
          <p:blipFill>
            <a:blip r:embed="rId2"/>
            <a:stretch>
              <a:fillRect/>
            </a:stretch>
          </p:blipFill>
          <p:spPr>
            <a:xfrm>
              <a:off x="0" y="0"/>
              <a:ext cx="2533530" cy="1668693"/>
            </a:xfrm>
            <a:prstGeom prst="rect">
              <a:avLst/>
            </a:prstGeom>
            <a:ln w="12700" cap="flat">
              <a:noFill/>
              <a:miter lim="400000"/>
            </a:ln>
            <a:effectLst/>
          </p:spPr>
        </p:pic>
        <p:sp>
          <p:nvSpPr>
            <p:cNvPr id="1211" name="TextBox 13"/>
            <p:cNvSpPr txBox="1"/>
            <p:nvPr/>
          </p:nvSpPr>
          <p:spPr>
            <a:xfrm>
              <a:off x="1338400" y="1134870"/>
              <a:ext cx="640312" cy="30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000">
                  <a:solidFill>
                    <a:srgbClr val="FF6600"/>
                  </a:solidFill>
                </a:defRPr>
              </a:lvl1pPr>
            </a:lstStyle>
            <a:p>
              <a:r>
                <a:t>Reactor</a:t>
              </a:r>
            </a:p>
          </p:txBody>
        </p:sp>
        <p:sp>
          <p:nvSpPr>
            <p:cNvPr id="1212" name="Straight Connector 17"/>
            <p:cNvSpPr/>
            <p:nvPr/>
          </p:nvSpPr>
          <p:spPr>
            <a:xfrm flipH="1" flipV="1">
              <a:off x="1235574" y="316692"/>
              <a:ext cx="1330104" cy="44336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13" name="Straight Connector 18"/>
            <p:cNvSpPr/>
            <p:nvPr/>
          </p:nvSpPr>
          <p:spPr>
            <a:xfrm flipH="1">
              <a:off x="855546" y="760059"/>
              <a:ext cx="1710132" cy="63339"/>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1215" name="Rectangle 3"/>
          <p:cNvSpPr txBox="1">
            <a:spLocks noGrp="1"/>
          </p:cNvSpPr>
          <p:nvPr>
            <p:ph type="body" idx="1"/>
          </p:nvPr>
        </p:nvSpPr>
        <p:spPr>
          <a:xfrm>
            <a:off x="221336" y="594104"/>
            <a:ext cx="8701328" cy="4332292"/>
          </a:xfrm>
          <a:prstGeom prst="rect">
            <a:avLst/>
          </a:prstGeom>
        </p:spPr>
        <p:txBody>
          <a:bodyPr/>
          <a:lstStyle/>
          <a:p>
            <a:pPr>
              <a:tabLst>
                <a:tab pos="444500" algn="l"/>
                <a:tab pos="901700" algn="l"/>
                <a:tab pos="1358900" algn="l"/>
              </a:tabLst>
              <a:defRPr sz="1700">
                <a:solidFill>
                  <a:srgbClr val="FBC901"/>
                </a:solidFill>
                <a:latin typeface="+mn-lt"/>
                <a:ea typeface="+mn-ea"/>
                <a:cs typeface="+mn-cs"/>
                <a:sym typeface="Arial"/>
              </a:defRPr>
            </a:pPr>
            <a:r>
              <a:t>Humboldt Bay Nuclear Power Plant (first of three U.S. west coast Nuclear Plants): </a:t>
            </a:r>
            <a:r>
              <a:rPr baseline="31999">
                <a:solidFill>
                  <a:srgbClr val="FFFFFF"/>
                </a:solidFill>
              </a:rPr>
              <a:t>1</a:t>
            </a:r>
          </a:p>
          <a:p>
            <a:pPr>
              <a:tabLst>
                <a:tab pos="444500" algn="l"/>
                <a:tab pos="901700" algn="l"/>
                <a:tab pos="1358900" algn="l"/>
              </a:tabLst>
              <a:defRPr sz="400">
                <a:latin typeface="+mn-lt"/>
                <a:ea typeface="+mn-ea"/>
                <a:cs typeface="+mn-cs"/>
                <a:sym typeface="Arial"/>
              </a:defRPr>
            </a:pPr>
            <a:endParaRPr baseline="31999">
              <a:solidFill>
                <a:srgbClr val="FFFFFF"/>
              </a:solidFill>
            </a:endParaRPr>
          </a:p>
          <a:p>
            <a:pPr>
              <a:tabLst>
                <a:tab pos="444500" algn="l"/>
                <a:tab pos="901700" algn="l"/>
                <a:tab pos="1358900" algn="l"/>
              </a:tabLst>
              <a:defRPr sz="1700">
                <a:latin typeface="+mn-lt"/>
                <a:ea typeface="+mn-ea"/>
                <a:cs typeface="+mn-cs"/>
                <a:sym typeface="Arial"/>
              </a:defRPr>
            </a:pPr>
            <a:r>
              <a:t>1960: Construction begun on the northern California coast, </a:t>
            </a:r>
          </a:p>
          <a:p>
            <a:pPr>
              <a:tabLst>
                <a:tab pos="444500" algn="l"/>
                <a:tab pos="901700" algn="l"/>
                <a:tab pos="1358900" algn="l"/>
              </a:tabLst>
              <a:defRPr sz="1700">
                <a:latin typeface="+mn-lt"/>
                <a:ea typeface="+mn-ea"/>
                <a:cs typeface="+mn-cs"/>
                <a:sym typeface="Arial"/>
              </a:defRPr>
            </a:pPr>
            <a:r>
              <a:t>	with the plant was sited on the Pacific Ocean waterfront, </a:t>
            </a:r>
          </a:p>
          <a:p>
            <a:pPr>
              <a:tabLst>
                <a:tab pos="444500" algn="l"/>
                <a:tab pos="901700" algn="l"/>
                <a:tab pos="1358900" algn="l"/>
              </a:tabLst>
              <a:defRPr sz="1700">
                <a:latin typeface="+mn-lt"/>
                <a:ea typeface="+mn-ea"/>
                <a:cs typeface="+mn-cs"/>
                <a:sym typeface="Arial"/>
              </a:defRPr>
            </a:pPr>
            <a:r>
              <a:t>		at essentially sea level, but behind a modest piled stone berm </a:t>
            </a:r>
          </a:p>
          <a:p>
            <a:pPr>
              <a:tabLst>
                <a:tab pos="444500" algn="l"/>
                <a:tab pos="901700" algn="l"/>
                <a:tab pos="1358900" algn="l"/>
              </a:tabLst>
              <a:defRPr sz="400">
                <a:latin typeface="+mn-lt"/>
                <a:ea typeface="+mn-ea"/>
                <a:cs typeface="+mn-cs"/>
                <a:sym typeface="Arial"/>
              </a:defRPr>
            </a:pPr>
            <a:r>
              <a:t>	</a:t>
            </a:r>
          </a:p>
          <a:p>
            <a:pPr>
              <a:tabLst>
                <a:tab pos="444500" algn="l"/>
                <a:tab pos="901700" algn="l"/>
                <a:tab pos="1358900" algn="l"/>
              </a:tabLst>
              <a:defRPr sz="1700">
                <a:latin typeface="+mn-lt"/>
                <a:ea typeface="+mn-ea"/>
                <a:cs typeface="+mn-cs"/>
                <a:sym typeface="Arial"/>
              </a:defRPr>
            </a:pPr>
            <a:r>
              <a:t>1964: Record-breaking 1964 Alaskan Earthquake triggers tsunami </a:t>
            </a:r>
          </a:p>
          <a:p>
            <a:pPr>
              <a:tabLst>
                <a:tab pos="444500" algn="l"/>
                <a:tab pos="901700" algn="l"/>
                <a:tab pos="1358900" algn="l"/>
              </a:tabLst>
              <a:defRPr sz="1700">
                <a:latin typeface="+mn-lt"/>
                <a:ea typeface="+mn-ea"/>
                <a:cs typeface="+mn-cs"/>
                <a:sym typeface="Arial"/>
              </a:defRPr>
            </a:pPr>
            <a:r>
              <a:t>	devastating the nearby Northern California town of Crescent City </a:t>
            </a:r>
            <a:r>
              <a:rPr baseline="31999"/>
              <a:t>2</a:t>
            </a:r>
          </a:p>
          <a:p>
            <a:pPr>
              <a:tabLst>
                <a:tab pos="444500" algn="l"/>
                <a:tab pos="901700" algn="l"/>
                <a:tab pos="1358900" algn="l"/>
              </a:tabLst>
              <a:defRPr sz="400">
                <a:latin typeface="+mn-lt"/>
                <a:ea typeface="+mn-ea"/>
                <a:cs typeface="+mn-cs"/>
                <a:sym typeface="Arial"/>
              </a:defRPr>
            </a:pPr>
            <a:endParaRPr baseline="31999"/>
          </a:p>
          <a:p>
            <a:pPr>
              <a:tabLst>
                <a:tab pos="444500" algn="l"/>
                <a:tab pos="901700" algn="l"/>
                <a:tab pos="1358900" algn="l"/>
              </a:tabLst>
              <a:defRPr sz="1700">
                <a:latin typeface="+mn-lt"/>
                <a:ea typeface="+mn-ea"/>
                <a:cs typeface="+mn-cs"/>
                <a:sym typeface="Arial"/>
              </a:defRPr>
            </a:pPr>
            <a:r>
              <a:t>Subsequent study indicates that city had </a:t>
            </a:r>
          </a:p>
          <a:p>
            <a:pPr>
              <a:tabLst>
                <a:tab pos="444500" algn="l"/>
                <a:tab pos="901700" algn="l"/>
                <a:tab pos="1358900" algn="l"/>
              </a:tabLst>
              <a:defRPr sz="1700">
                <a:latin typeface="+mn-lt"/>
                <a:ea typeface="+mn-ea"/>
                <a:cs typeface="+mn-cs"/>
                <a:sym typeface="Arial"/>
              </a:defRPr>
            </a:pPr>
            <a:r>
              <a:t>	"experienced tsunami conditions 31 times between the years 1933 and 2008" </a:t>
            </a:r>
            <a:r>
              <a:rPr baseline="31999"/>
              <a:t>2</a:t>
            </a:r>
          </a:p>
          <a:p>
            <a:pPr>
              <a:tabLst>
                <a:tab pos="444500" algn="l"/>
                <a:tab pos="901700" algn="l"/>
                <a:tab pos="1358900" algn="l"/>
              </a:tabLst>
              <a:defRPr sz="400">
                <a:latin typeface="+mn-lt"/>
                <a:ea typeface="+mn-ea"/>
                <a:cs typeface="+mn-cs"/>
                <a:sym typeface="Arial"/>
              </a:defRPr>
            </a:pPr>
            <a:endParaRPr baseline="31999"/>
          </a:p>
          <a:p>
            <a:pPr>
              <a:tabLst>
                <a:tab pos="444500" algn="l"/>
                <a:tab pos="901700" algn="l"/>
                <a:tab pos="1358900" algn="l"/>
              </a:tabLst>
              <a:defRPr sz="1700">
                <a:latin typeface="+mn-lt"/>
                <a:ea typeface="+mn-ea"/>
                <a:cs typeface="+mn-cs"/>
                <a:sym typeface="Arial"/>
              </a:defRPr>
            </a:pPr>
            <a:r>
              <a:t>1963: Construction of the Nuclear Plant completed and plant commissioned</a:t>
            </a:r>
          </a:p>
          <a:p>
            <a:pPr>
              <a:tabLst>
                <a:tab pos="444500" algn="l"/>
                <a:tab pos="901700" algn="l"/>
                <a:tab pos="1358900" algn="l"/>
              </a:tabLst>
              <a:defRPr sz="4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2004: Plant operator PG&amp;E announces that it has lost three nuclear fuel rods</a:t>
            </a:r>
          </a:p>
          <a:p>
            <a:pPr>
              <a:tabLst>
                <a:tab pos="444500" algn="l"/>
                <a:tab pos="901700" algn="l"/>
                <a:tab pos="1358900" algn="l"/>
              </a:tabLst>
              <a:defRPr sz="4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rPr>
                <a:solidFill>
                  <a:srgbClr val="FBC901"/>
                </a:solidFill>
              </a:rPr>
              <a:t>2020: Plant decommissioned</a:t>
            </a:r>
            <a:r>
              <a:t>, in part due to discovery of new nearby earthquake faults</a:t>
            </a:r>
          </a:p>
        </p:txBody>
      </p:sp>
      <p:grpSp>
        <p:nvGrpSpPr>
          <p:cNvPr id="1218" name="Group"/>
          <p:cNvGrpSpPr/>
          <p:nvPr/>
        </p:nvGrpSpPr>
        <p:grpSpPr>
          <a:xfrm>
            <a:off x="306434" y="4865587"/>
            <a:ext cx="3996732" cy="1668694"/>
            <a:chOff x="0" y="0"/>
            <a:chExt cx="3996730" cy="1668692"/>
          </a:xfrm>
        </p:grpSpPr>
        <p:pic>
          <p:nvPicPr>
            <p:cNvPr id="1216" name="Picture 11" descr="Picture 11"/>
            <p:cNvPicPr>
              <a:picLocks noChangeAspect="1"/>
            </p:cNvPicPr>
            <p:nvPr/>
          </p:nvPicPr>
          <p:blipFill>
            <a:blip r:embed="rId3"/>
            <a:stretch>
              <a:fillRect/>
            </a:stretch>
          </p:blipFill>
          <p:spPr>
            <a:xfrm>
              <a:off x="1114443" y="0"/>
              <a:ext cx="2882288" cy="1668693"/>
            </a:xfrm>
            <a:prstGeom prst="rect">
              <a:avLst/>
            </a:prstGeom>
            <a:ln w="12700" cap="flat">
              <a:noFill/>
              <a:miter lim="400000"/>
            </a:ln>
            <a:effectLst/>
          </p:spPr>
        </p:pic>
        <p:sp>
          <p:nvSpPr>
            <p:cNvPr id="1217" name="Rectangle 5"/>
            <p:cNvSpPr txBox="1"/>
            <p:nvPr/>
          </p:nvSpPr>
          <p:spPr>
            <a:xfrm>
              <a:off x="0" y="1120596"/>
              <a:ext cx="1012182" cy="23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r">
                <a:defRPr sz="1100" i="1">
                  <a:solidFill>
                    <a:srgbClr val="FFCC00"/>
                  </a:solidFill>
                  <a:effectLst>
                    <a:outerShdw blurRad="38100" dist="38100" dir="2700000" rotWithShape="0">
                      <a:srgbClr val="000000"/>
                    </a:outerShdw>
                  </a:effectLst>
                  <a:latin typeface="+mn-lt"/>
                  <a:ea typeface="+mn-ea"/>
                  <a:cs typeface="+mn-cs"/>
                  <a:sym typeface="Arial"/>
                </a:defRPr>
              </a:lvl1pPr>
            </a:lstStyle>
            <a:p>
              <a:r>
                <a:t>Stone berm</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Rectangle 5"/>
          <p:cNvSpPr txBox="1"/>
          <p:nvPr/>
        </p:nvSpPr>
        <p:spPr>
          <a:xfrm>
            <a:off x="79632" y="6280853"/>
            <a:ext cx="8984736" cy="544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10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200" i="1">
                <a:solidFill>
                  <a:srgbClr val="E5FFFF"/>
                </a:solidFill>
                <a:effectLst>
                  <a:outerShdw blurRad="38100" dist="38100" dir="2700000" rotWithShape="0">
                    <a:srgbClr val="000000"/>
                  </a:outerShdw>
                </a:effectLst>
                <a:latin typeface="+mn-lt"/>
                <a:ea typeface="+mn-ea"/>
                <a:cs typeface="+mn-cs"/>
                <a:sym typeface="Arial"/>
              </a:defRPr>
            </a:pPr>
            <a:endParaRPr b="0"/>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Left Photo: www.kpbs.org/news/2011/mar/24/san-onofre-operators-welcome-nrc-review/    </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Right photo and reference 1) https://en.wikipedia.org/wiki/San_Onofre_Nuclear_Generating_Station</a:t>
            </a:r>
          </a:p>
        </p:txBody>
      </p:sp>
      <p:pic>
        <p:nvPicPr>
          <p:cNvPr id="1221" name="Picture 4" descr="Picture 4"/>
          <p:cNvPicPr>
            <a:picLocks noChangeAspect="1"/>
          </p:cNvPicPr>
          <p:nvPr/>
        </p:nvPicPr>
        <p:blipFill>
          <a:blip r:embed="rId2"/>
          <a:stretch>
            <a:fillRect/>
          </a:stretch>
        </p:blipFill>
        <p:spPr>
          <a:xfrm>
            <a:off x="989732" y="4325514"/>
            <a:ext cx="3657601" cy="2027619"/>
          </a:xfrm>
          <a:prstGeom prst="rect">
            <a:avLst/>
          </a:prstGeom>
          <a:ln w="12700">
            <a:miter lim="400000"/>
          </a:ln>
        </p:spPr>
      </p:pic>
      <p:sp>
        <p:nvSpPr>
          <p:cNvPr id="1222" name="Rectangle 3"/>
          <p:cNvSpPr txBox="1">
            <a:spLocks noGrp="1"/>
          </p:cNvSpPr>
          <p:nvPr>
            <p:ph type="body" idx="1"/>
          </p:nvPr>
        </p:nvSpPr>
        <p:spPr>
          <a:xfrm>
            <a:off x="221336" y="290653"/>
            <a:ext cx="8701328" cy="4062909"/>
          </a:xfrm>
          <a:prstGeom prst="rect">
            <a:avLst/>
          </a:prstGeom>
        </p:spPr>
        <p:txBody>
          <a:bodyPr/>
          <a:lstStyle/>
          <a:p>
            <a:pPr>
              <a:tabLst>
                <a:tab pos="444500" algn="l"/>
                <a:tab pos="901700" algn="l"/>
                <a:tab pos="1358900" algn="l"/>
              </a:tabLst>
              <a:defRPr sz="1700">
                <a:solidFill>
                  <a:srgbClr val="FBC901"/>
                </a:solidFill>
                <a:latin typeface="+mn-lt"/>
                <a:ea typeface="+mn-ea"/>
                <a:cs typeface="+mn-cs"/>
                <a:sym typeface="Arial"/>
              </a:defRPr>
            </a:pPr>
            <a:r>
              <a:t>San Onofre Nuclear Power Plant (second of three U.S. west coast Nuclear Plants): </a:t>
            </a:r>
            <a:r>
              <a:rPr baseline="31999">
                <a:solidFill>
                  <a:srgbClr val="FFFFFF"/>
                </a:solidFill>
              </a:rPr>
              <a:t>1</a:t>
            </a:r>
          </a:p>
          <a:p>
            <a:pPr>
              <a:tabLst>
                <a:tab pos="444500" algn="l"/>
                <a:tab pos="901700" algn="l"/>
                <a:tab pos="1358900" algn="l"/>
              </a:tabLst>
              <a:defRPr sz="400">
                <a:latin typeface="+mn-lt"/>
                <a:ea typeface="+mn-ea"/>
                <a:cs typeface="+mn-cs"/>
                <a:sym typeface="Arial"/>
              </a:defRPr>
            </a:pPr>
            <a:endParaRPr baseline="31999">
              <a:solidFill>
                <a:srgbClr val="FFFFFF"/>
              </a:solidFill>
            </a:endParaRPr>
          </a:p>
          <a:p>
            <a:pPr>
              <a:tabLst>
                <a:tab pos="444500" algn="l"/>
                <a:tab pos="901700" algn="l"/>
                <a:tab pos="1358900" algn="l"/>
              </a:tabLst>
              <a:defRPr sz="1700">
                <a:latin typeface="+mn-lt"/>
                <a:ea typeface="+mn-ea"/>
                <a:cs typeface="+mn-cs"/>
                <a:sym typeface="Arial"/>
              </a:defRPr>
            </a:pPr>
            <a:r>
              <a:t>1964: Construction begun on the southern California coast, not far north of San Diego</a:t>
            </a:r>
          </a:p>
          <a:p>
            <a:pPr>
              <a:tabLst>
                <a:tab pos="444500" algn="l"/>
                <a:tab pos="901700" algn="l"/>
                <a:tab pos="1358900" algn="l"/>
              </a:tabLst>
              <a:defRPr sz="1700">
                <a:latin typeface="+mn-lt"/>
                <a:ea typeface="+mn-ea"/>
                <a:cs typeface="+mn-cs"/>
                <a:sym typeface="Arial"/>
              </a:defRPr>
            </a:pPr>
            <a:r>
              <a:t>	with plant sandwiched between Interstate Highway 5 and Pacific Ocean waterfront, </a:t>
            </a:r>
          </a:p>
          <a:p>
            <a:pPr>
              <a:tabLst>
                <a:tab pos="444500" algn="l"/>
                <a:tab pos="901700" algn="l"/>
                <a:tab pos="1358900" algn="l"/>
              </a:tabLst>
              <a:defRPr sz="1700">
                <a:latin typeface="+mn-lt"/>
                <a:ea typeface="+mn-ea"/>
                <a:cs typeface="+mn-cs"/>
                <a:sym typeface="Arial"/>
              </a:defRPr>
            </a:pPr>
            <a:r>
              <a:t>		immediately south of popular state park &amp; beach (where I vacationed as a child)</a:t>
            </a:r>
          </a:p>
          <a:p>
            <a:pPr>
              <a:tabLst>
                <a:tab pos="444500" algn="l"/>
                <a:tab pos="901700" algn="l"/>
                <a:tab pos="1358900" algn="l"/>
              </a:tabLst>
              <a:defRPr sz="400">
                <a:latin typeface="+mn-lt"/>
                <a:ea typeface="+mn-ea"/>
                <a:cs typeface="+mn-cs"/>
                <a:sym typeface="Arial"/>
              </a:defRPr>
            </a:pPr>
            <a:r>
              <a:t>		</a:t>
            </a:r>
          </a:p>
          <a:p>
            <a:pPr>
              <a:tabLst>
                <a:tab pos="444500" algn="l"/>
                <a:tab pos="901700" algn="l"/>
                <a:tab pos="1358900" algn="l"/>
              </a:tabLst>
              <a:defRPr sz="1700">
                <a:latin typeface="+mn-lt"/>
                <a:ea typeface="+mn-ea"/>
                <a:cs typeface="+mn-cs"/>
                <a:sym typeface="Arial"/>
              </a:defRPr>
            </a:pPr>
            <a:r>
              <a:t>Built at essentially sea level, </a:t>
            </a:r>
            <a:r>
              <a:rPr b="1"/>
              <a:t>without natural or added artificial tsunami barriers</a:t>
            </a:r>
          </a:p>
          <a:p>
            <a:pPr>
              <a:tabLst>
                <a:tab pos="444500" algn="l"/>
                <a:tab pos="901700" algn="l"/>
                <a:tab pos="1358900" algn="l"/>
              </a:tabLst>
              <a:defRPr sz="400">
                <a:latin typeface="+mn-lt"/>
                <a:ea typeface="+mn-ea"/>
                <a:cs typeface="+mn-cs"/>
                <a:sym typeface="Arial"/>
              </a:defRPr>
            </a:pPr>
            <a:r>
              <a:t>	</a:t>
            </a:r>
          </a:p>
          <a:p>
            <a:pPr>
              <a:tabLst>
                <a:tab pos="444500" algn="l"/>
                <a:tab pos="901700" algn="l"/>
                <a:tab pos="1358900" algn="l"/>
              </a:tabLst>
              <a:defRPr sz="1700">
                <a:latin typeface="+mn-lt"/>
                <a:ea typeface="+mn-ea"/>
                <a:cs typeface="+mn-cs"/>
                <a:sym typeface="Arial"/>
              </a:defRPr>
            </a:pPr>
            <a:r>
              <a:t>2012: Both reactors shut down: </a:t>
            </a:r>
          </a:p>
          <a:p>
            <a:pPr>
              <a:tabLst>
                <a:tab pos="444500" algn="l"/>
                <a:tab pos="901700" algn="l"/>
                <a:tab pos="1358900" algn="l"/>
              </a:tabLst>
              <a:defRPr sz="1700">
                <a:latin typeface="+mn-lt"/>
                <a:ea typeface="+mn-ea"/>
                <a:cs typeface="+mn-cs"/>
                <a:sym typeface="Arial"/>
              </a:defRPr>
            </a:pPr>
            <a:r>
              <a:t>	"after premature wear was found on more than 3,000 tubes in replacement steam 			generators that had been installed in 2010 and 2011"</a:t>
            </a:r>
          </a:p>
          <a:p>
            <a:pPr>
              <a:tabLst>
                <a:tab pos="444500" algn="l"/>
                <a:tab pos="901700" algn="l"/>
                <a:tab pos="1358900" algn="l"/>
              </a:tabLst>
              <a:defRPr sz="4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t>2013: U.S. Senate Environment and Public Works Committee chairman claims plant:</a:t>
            </a:r>
          </a:p>
          <a:p>
            <a:pPr>
              <a:defRPr sz="1600"/>
            </a:pPr>
            <a:r>
              <a:t>	"posed a danger to the eight million people living within 50 miles of the plant"</a:t>
            </a:r>
          </a:p>
          <a:p>
            <a:pPr>
              <a:tabLst>
                <a:tab pos="444500" algn="l"/>
                <a:tab pos="901700" algn="l"/>
                <a:tab pos="1358900" algn="l"/>
              </a:tabLst>
              <a:defRPr sz="400">
                <a:latin typeface="+mn-lt"/>
                <a:ea typeface="+mn-ea"/>
                <a:cs typeface="+mn-cs"/>
                <a:sym typeface="Arial"/>
              </a:defRPr>
            </a:pPr>
            <a:endParaRPr/>
          </a:p>
          <a:p>
            <a:pPr>
              <a:tabLst>
                <a:tab pos="444500" algn="l"/>
                <a:tab pos="901700" algn="l"/>
                <a:tab pos="1358900" algn="l"/>
              </a:tabLst>
              <a:defRPr sz="1700">
                <a:latin typeface="+mn-lt"/>
                <a:ea typeface="+mn-ea"/>
                <a:cs typeface="+mn-cs"/>
                <a:sym typeface="Arial"/>
              </a:defRPr>
            </a:pPr>
            <a:r>
              <a:rPr>
                <a:solidFill>
                  <a:srgbClr val="FBC901"/>
                </a:solidFill>
              </a:rPr>
              <a:t>2013: Plant decommissioned</a:t>
            </a:r>
          </a:p>
        </p:txBody>
      </p:sp>
      <p:pic>
        <p:nvPicPr>
          <p:cNvPr id="1223" name="pasted-movie.png" descr="pasted-movie.png"/>
          <p:cNvPicPr>
            <a:picLocks noChangeAspect="1"/>
          </p:cNvPicPr>
          <p:nvPr/>
        </p:nvPicPr>
        <p:blipFill>
          <a:blip r:embed="rId3"/>
          <a:stretch>
            <a:fillRect/>
          </a:stretch>
        </p:blipFill>
        <p:spPr>
          <a:xfrm>
            <a:off x="5119142" y="4325514"/>
            <a:ext cx="3041428" cy="202761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Rectangle 5"/>
          <p:cNvSpPr txBox="1"/>
          <p:nvPr/>
        </p:nvSpPr>
        <p:spPr>
          <a:xfrm>
            <a:off x="33909" y="6354904"/>
            <a:ext cx="4267201"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Photo: www.ojaipost.com/2011/03/diablo-canyon-nuclear-plant/</a:t>
            </a:r>
          </a:p>
        </p:txBody>
      </p:sp>
      <p:pic>
        <p:nvPicPr>
          <p:cNvPr id="1226" name="Picture 8" descr="Picture 8"/>
          <p:cNvPicPr>
            <a:picLocks noChangeAspect="1"/>
          </p:cNvPicPr>
          <p:nvPr/>
        </p:nvPicPr>
        <p:blipFill>
          <a:blip r:embed="rId2"/>
          <a:stretch>
            <a:fillRect/>
          </a:stretch>
        </p:blipFill>
        <p:spPr>
          <a:xfrm>
            <a:off x="552512" y="4490965"/>
            <a:ext cx="3110646" cy="1848249"/>
          </a:xfrm>
          <a:prstGeom prst="rect">
            <a:avLst/>
          </a:prstGeom>
          <a:ln w="12700">
            <a:miter lim="400000"/>
          </a:ln>
        </p:spPr>
      </p:pic>
      <p:sp>
        <p:nvSpPr>
          <p:cNvPr id="1227" name="Rectangle 3"/>
          <p:cNvSpPr txBox="1">
            <a:spLocks noGrp="1"/>
          </p:cNvSpPr>
          <p:nvPr>
            <p:ph type="body" idx="1"/>
          </p:nvPr>
        </p:nvSpPr>
        <p:spPr>
          <a:xfrm>
            <a:off x="221336" y="290653"/>
            <a:ext cx="8844248" cy="4208438"/>
          </a:xfrm>
          <a:prstGeom prst="rect">
            <a:avLst/>
          </a:prstGeom>
        </p:spPr>
        <p:txBody>
          <a:bodyPr/>
          <a:lstStyle/>
          <a:p>
            <a:pPr defTabSz="886968">
              <a:tabLst>
                <a:tab pos="431800" algn="l"/>
                <a:tab pos="876300" algn="l"/>
                <a:tab pos="1320800" algn="l"/>
              </a:tabLst>
              <a:defRPr sz="1649">
                <a:solidFill>
                  <a:srgbClr val="FBC901"/>
                </a:solidFill>
                <a:effectLst>
                  <a:outerShdw blurRad="36957" dist="36957" dir="2700000" rotWithShape="0">
                    <a:srgbClr val="000000"/>
                  </a:outerShdw>
                </a:effectLst>
                <a:latin typeface="+mn-lt"/>
                <a:ea typeface="+mn-ea"/>
                <a:cs typeface="+mn-cs"/>
                <a:sym typeface="Arial"/>
              </a:defRPr>
            </a:pPr>
            <a:r>
              <a:t>Diablo Canyon Nuclear Power Plant (third of three U.S. west coast Nuclear Plants): </a:t>
            </a:r>
            <a:r>
              <a:rPr baseline="31999">
                <a:solidFill>
                  <a:srgbClr val="FFFFFF"/>
                </a:solidFill>
              </a:rPr>
              <a:t>1</a:t>
            </a:r>
          </a:p>
          <a:p>
            <a:pPr defTabSz="886968">
              <a:tabLst>
                <a:tab pos="431800" algn="l"/>
                <a:tab pos="876300" algn="l"/>
                <a:tab pos="1320800" algn="l"/>
              </a:tabLst>
              <a:defRPr sz="582">
                <a:effectLst>
                  <a:outerShdw blurRad="36957" dist="36957" dir="2700000" rotWithShape="0">
                    <a:srgbClr val="000000"/>
                  </a:outerShdw>
                </a:effectLst>
                <a:latin typeface="+mn-lt"/>
                <a:ea typeface="+mn-ea"/>
                <a:cs typeface="+mn-cs"/>
                <a:sym typeface="Arial"/>
              </a:defRPr>
            </a:pPr>
            <a:endParaRPr baseline="31999">
              <a:solidFill>
                <a:srgbClr val="FFFFFF"/>
              </a:solidFill>
            </a:endParaRP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1968: Construction begun on </a:t>
            </a:r>
            <a:r>
              <a:rPr b="1">
                <a:solidFill>
                  <a:srgbClr val="FBC901"/>
                </a:solidFill>
              </a:rPr>
              <a:t>very lightly populated</a:t>
            </a:r>
            <a:r>
              <a:t> California coast roughly midway</a:t>
            </a: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	between San Francisco and Los Angelas, </a:t>
            </a:r>
            <a:r>
              <a:rPr b="1">
                <a:solidFill>
                  <a:srgbClr val="FBC901"/>
                </a:solidFill>
              </a:rPr>
              <a:t>atop a 26 meter tall cliff</a:t>
            </a:r>
            <a:endParaRPr b="1"/>
          </a:p>
          <a:p>
            <a:pPr defTabSz="886968">
              <a:tabLst>
                <a:tab pos="431800" algn="l"/>
                <a:tab pos="876300" algn="l"/>
                <a:tab pos="1320800" algn="l"/>
              </a:tabLst>
              <a:defRPr sz="388">
                <a:effectLst>
                  <a:outerShdw blurRad="36957" dist="36957" dir="2700000" rotWithShape="0">
                    <a:srgbClr val="000000"/>
                  </a:outerShdw>
                </a:effectLst>
                <a:latin typeface="+mn-lt"/>
                <a:ea typeface="+mn-ea"/>
                <a:cs typeface="+mn-cs"/>
                <a:sym typeface="Arial"/>
              </a:defRPr>
            </a:pPr>
            <a:r>
              <a:t>	</a:t>
            </a: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Later discovered that plant was within 5 km of two previously unknown earthquake faults</a:t>
            </a:r>
          </a:p>
          <a:p>
            <a:pPr defTabSz="886968">
              <a:tabLst>
                <a:tab pos="431800" algn="l"/>
                <a:tab pos="876300" algn="l"/>
                <a:tab pos="1320800" algn="l"/>
              </a:tabLst>
              <a:defRPr sz="388">
                <a:effectLst>
                  <a:outerShdw blurRad="36957" dist="36957" dir="2700000" rotWithShape="0">
                    <a:srgbClr val="000000"/>
                  </a:outerShdw>
                </a:effectLst>
                <a:latin typeface="+mn-lt"/>
                <a:ea typeface="+mn-ea"/>
                <a:cs typeface="+mn-cs"/>
                <a:sym typeface="Arial"/>
              </a:defRPr>
            </a:pPr>
            <a:endParaRP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But Nuclear Regulatory Commission comparative review of U.S. nuclear power plants </a:t>
            </a: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	concluded that Diablo Canyon had "a high level of preparedness and strong capability </a:t>
            </a:r>
          </a:p>
          <a:p>
            <a:pPr marL="0" lvl="1" indent="611770" defTabSz="886968">
              <a:buSzTx/>
              <a:buNone/>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	in terms of equipment and procedures to respond to severe events"</a:t>
            </a:r>
          </a:p>
          <a:p>
            <a:pPr defTabSz="886968">
              <a:tabLst>
                <a:tab pos="431800" algn="l"/>
                <a:tab pos="876300" algn="l"/>
                <a:tab pos="1320800" algn="l"/>
              </a:tabLst>
              <a:defRPr sz="388">
                <a:effectLst>
                  <a:outerShdw blurRad="36957" dist="36957" dir="2700000" rotWithShape="0">
                    <a:srgbClr val="000000"/>
                  </a:outerShdw>
                </a:effectLst>
                <a:latin typeface="+mn-lt"/>
                <a:ea typeface="+mn-ea"/>
                <a:cs typeface="+mn-cs"/>
                <a:sym typeface="Arial"/>
              </a:defRPr>
            </a:pPr>
            <a:endParaRP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2021: Among vigorous calls for plant's shutdown, a MIT / Stanford study concluded: </a:t>
            </a:r>
          </a:p>
          <a:p>
            <a:pPr defTabSz="886968">
              <a:tabLst>
                <a:tab pos="431800" algn="l"/>
                <a:tab pos="876300" algn="l"/>
                <a:tab pos="1320800" algn="l"/>
              </a:tabLst>
              <a:defRPr sz="194">
                <a:effectLst>
                  <a:outerShdw blurRad="36957" dist="36957" dir="2700000" rotWithShape="0">
                    <a:srgbClr val="000000"/>
                  </a:outerShdw>
                </a:effectLst>
                <a:latin typeface="+mn-lt"/>
                <a:ea typeface="+mn-ea"/>
                <a:cs typeface="+mn-cs"/>
                <a:sym typeface="Arial"/>
              </a:defRPr>
            </a:pPr>
            <a:endParaRPr/>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	"keeping Diablo Canyon running until 2035 would reduce the state's carbon 			emissions from electricity generation by 11% every year, save the state a 				cumulative $2.6 billion . . . and improve the reliability of the grid" </a:t>
            </a:r>
            <a:r>
              <a:rPr baseline="31999"/>
              <a:t>1</a:t>
            </a:r>
          </a:p>
          <a:p>
            <a:pPr defTabSz="886968">
              <a:tabLst>
                <a:tab pos="431800" algn="l"/>
                <a:tab pos="876300" algn="l"/>
                <a:tab pos="1320800" algn="l"/>
              </a:tabLst>
              <a:defRPr sz="388">
                <a:effectLst>
                  <a:outerShdw blurRad="36957" dist="36957" dir="2700000" rotWithShape="0">
                    <a:srgbClr val="000000"/>
                  </a:outerShdw>
                </a:effectLst>
                <a:latin typeface="+mn-lt"/>
                <a:ea typeface="+mn-ea"/>
                <a:cs typeface="+mn-cs"/>
                <a:sym typeface="Arial"/>
              </a:defRPr>
            </a:pPr>
            <a:endParaRPr baseline="31999"/>
          </a:p>
          <a:p>
            <a:pPr defTabSz="886968">
              <a:tabLst>
                <a:tab pos="431800" algn="l"/>
                <a:tab pos="876300" algn="l"/>
                <a:tab pos="1320800" algn="l"/>
              </a:tabLst>
              <a:defRPr sz="1649">
                <a:effectLst>
                  <a:outerShdw blurRad="36957" dist="36957" dir="2700000" rotWithShape="0">
                    <a:srgbClr val="000000"/>
                  </a:outerShdw>
                </a:effectLst>
                <a:latin typeface="+mn-lt"/>
                <a:ea typeface="+mn-ea"/>
                <a:cs typeface="+mn-cs"/>
                <a:sym typeface="Arial"/>
              </a:defRPr>
            </a:pPr>
            <a:r>
              <a:t>Present Day: That debate continues</a:t>
            </a:r>
          </a:p>
        </p:txBody>
      </p:sp>
      <p:pic>
        <p:nvPicPr>
          <p:cNvPr id="1228" name="pasted-movie.png" descr="pasted-movie.png"/>
          <p:cNvPicPr>
            <a:picLocks noChangeAspect="1"/>
          </p:cNvPicPr>
          <p:nvPr/>
        </p:nvPicPr>
        <p:blipFill>
          <a:blip r:embed="rId3"/>
          <a:stretch>
            <a:fillRect/>
          </a:stretch>
        </p:blipFill>
        <p:spPr>
          <a:xfrm>
            <a:off x="5118534" y="4490965"/>
            <a:ext cx="3080412" cy="1848249"/>
          </a:xfrm>
          <a:prstGeom prst="rect">
            <a:avLst/>
          </a:prstGeom>
          <a:ln w="12700">
            <a:miter lim="400000"/>
          </a:ln>
        </p:spPr>
      </p:pic>
      <p:sp>
        <p:nvSpPr>
          <p:cNvPr id="1229" name="Rectangle 5"/>
          <p:cNvSpPr txBox="1"/>
          <p:nvPr/>
        </p:nvSpPr>
        <p:spPr>
          <a:xfrm>
            <a:off x="4747359" y="6391414"/>
            <a:ext cx="4267201" cy="391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Photo: https://wonderfulengineering.com/wp-content/uploads/2021/10/diablo-canyon-exterior-2-2.jpg</a:t>
            </a:r>
          </a:p>
        </p:txBody>
      </p:sp>
      <p:sp>
        <p:nvSpPr>
          <p:cNvPr id="1230" name="Rectangle 5"/>
          <p:cNvSpPr txBox="1"/>
          <p:nvPr/>
        </p:nvSpPr>
        <p:spPr>
          <a:xfrm>
            <a:off x="-99192" y="6589104"/>
            <a:ext cx="4267201"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1) https://en.wikipedia.org/wiki/Diablo_Canyon_Power_Plant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Rectangle 3"/>
          <p:cNvSpPr txBox="1">
            <a:spLocks noGrp="1"/>
          </p:cNvSpPr>
          <p:nvPr>
            <p:ph type="body" idx="1"/>
          </p:nvPr>
        </p:nvSpPr>
        <p:spPr>
          <a:xfrm>
            <a:off x="57036" y="361347"/>
            <a:ext cx="9029928" cy="5867401"/>
          </a:xfrm>
          <a:prstGeom prst="rect">
            <a:avLst/>
          </a:prstGeom>
        </p:spPr>
        <p:txBody>
          <a:bodyPr/>
          <a:lstStyle/>
          <a:p>
            <a:pPr algn="ctr">
              <a:defRPr sz="1800" b="1">
                <a:solidFill>
                  <a:srgbClr val="FFCC00"/>
                </a:solidFill>
                <a:latin typeface="+mn-lt"/>
                <a:ea typeface="+mn-ea"/>
                <a:cs typeface="+mn-cs"/>
                <a:sym typeface="Arial"/>
              </a:defRPr>
            </a:pPr>
            <a:r>
              <a:t>Returning to Fukushima: where within minutes of the tsunami wave . . .</a:t>
            </a:r>
          </a:p>
          <a:p>
            <a:pPr algn="ctr">
              <a:defRPr sz="18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SEVEN operating Nuclear Reactors (3 at Fukushima Daiichi + 4 at Fukushima Daini)</a:t>
            </a:r>
          </a:p>
          <a:p>
            <a:pPr algn="ctr">
              <a:tabLst>
                <a:tab pos="444500" algn="l"/>
                <a:tab pos="901700" algn="l"/>
              </a:tabLst>
              <a:defRPr sz="1700">
                <a:latin typeface="+mn-lt"/>
                <a:ea typeface="+mn-ea"/>
                <a:cs typeface="+mn-cs"/>
                <a:sym typeface="Arial"/>
              </a:defRPr>
            </a:pPr>
            <a:r>
              <a:t>	have SCRAMMED, quenching </a:t>
            </a:r>
            <a:r>
              <a:rPr baseline="31999"/>
              <a:t>235</a:t>
            </a:r>
            <a:r>
              <a:t>U fission within their cores</a:t>
            </a:r>
          </a:p>
          <a:p>
            <a:pPr algn="ctr">
              <a:tabLst>
                <a:tab pos="444500" algn="l"/>
                <a:tab pos="901700" algn="l"/>
              </a:tabLst>
              <a:defRPr sz="17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But products of earlier </a:t>
            </a:r>
            <a:r>
              <a:rPr baseline="31999"/>
              <a:t>235</a:t>
            </a:r>
            <a:r>
              <a:t>U fission continue their fission decay</a:t>
            </a:r>
          </a:p>
          <a:p>
            <a:pPr algn="ctr">
              <a:tabLst>
                <a:tab pos="444500" algn="l"/>
                <a:tab pos="901700" algn="l"/>
              </a:tabLst>
              <a:defRPr sz="1700">
                <a:latin typeface="+mn-lt"/>
                <a:ea typeface="+mn-ea"/>
                <a:cs typeface="+mn-cs"/>
                <a:sym typeface="Arial"/>
              </a:defRPr>
            </a:pPr>
            <a:r>
              <a:t>adding more and more heat energy into those reactor cores</a:t>
            </a:r>
          </a:p>
          <a:p>
            <a:pPr algn="ctr">
              <a:tabLst>
                <a:tab pos="444500" algn="l"/>
                <a:tab pos="901700" algn="l"/>
              </a:tabLst>
              <a:defRPr sz="17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Which have now lost both normal AND emergency backup cooling </a:t>
            </a:r>
          </a:p>
          <a:p>
            <a:pPr algn="ctr">
              <a:tabLst>
                <a:tab pos="444500" algn="l"/>
                <a:tab pos="901700" algn="l"/>
              </a:tabLst>
              <a:defRPr sz="1700">
                <a:latin typeface="+mn-lt"/>
                <a:ea typeface="+mn-ea"/>
                <a:cs typeface="+mn-cs"/>
                <a:sym typeface="Arial"/>
              </a:defRPr>
            </a:pPr>
            <a:r>
              <a:t>due to massive basement-level tsunami flooding</a:t>
            </a:r>
          </a:p>
          <a:p>
            <a:pPr algn="ctr">
              <a:tabLst>
                <a:tab pos="444500" algn="l"/>
                <a:tab pos="901700" algn="l"/>
              </a:tabLst>
              <a:defRPr sz="17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Allowing the reactor cores to get hotter and hotter </a:t>
            </a:r>
          </a:p>
          <a:p>
            <a:pPr algn="ctr">
              <a:tabLst>
                <a:tab pos="444500" algn="l"/>
                <a:tab pos="901700" algn="l"/>
              </a:tabLst>
              <a:defRPr sz="1700">
                <a:latin typeface="+mn-lt"/>
                <a:ea typeface="+mn-ea"/>
                <a:cs typeface="+mn-cs"/>
                <a:sym typeface="Arial"/>
              </a:defRPr>
            </a:pPr>
            <a:r>
              <a:t>AND for the spread of intense heat into other parts of the reactor </a:t>
            </a:r>
          </a:p>
          <a:p>
            <a:pPr algn="ctr">
              <a:tabLst>
                <a:tab pos="444500" algn="l"/>
                <a:tab pos="901700" algn="l"/>
              </a:tabLst>
              <a:defRPr sz="1700">
                <a:latin typeface="+mn-lt"/>
                <a:ea typeface="+mn-ea"/>
                <a:cs typeface="+mn-cs"/>
                <a:sym typeface="Arial"/>
              </a:defRPr>
            </a:pPr>
            <a:r>
              <a:t>never intended to operate at such extreme high temperatures</a:t>
            </a:r>
          </a:p>
          <a:p>
            <a:pPr algn="ctr">
              <a:tabLst>
                <a:tab pos="444500" algn="l"/>
                <a:tab pos="901700" algn="l"/>
              </a:tabLst>
              <a:defRPr sz="1700">
                <a:latin typeface="+mn-lt"/>
                <a:ea typeface="+mn-ea"/>
                <a:cs typeface="+mn-cs"/>
                <a:sym typeface="Arial"/>
              </a:defRPr>
            </a:pPr>
            <a:endParaRPr/>
          </a:p>
          <a:p>
            <a:pPr algn="ctr">
              <a:tabLst>
                <a:tab pos="444500" algn="l"/>
                <a:tab pos="901700" algn="l"/>
              </a:tabLst>
              <a:defRPr sz="1700">
                <a:solidFill>
                  <a:srgbClr val="FBC901"/>
                </a:solidFill>
                <a:latin typeface="+mn-lt"/>
                <a:ea typeface="+mn-ea"/>
                <a:cs typeface="+mn-cs"/>
                <a:sym typeface="Arial"/>
              </a:defRPr>
            </a:pPr>
            <a:r>
              <a:t>Threats now compounded by . .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2"/>
          <p:cNvSpPr txBox="1">
            <a:spLocks noGrp="1"/>
          </p:cNvSpPr>
          <p:nvPr>
            <p:ph type="title"/>
          </p:nvPr>
        </p:nvSpPr>
        <p:spPr>
          <a:xfrm>
            <a:off x="304800" y="20604"/>
            <a:ext cx="8534400" cy="533401"/>
          </a:xfrm>
          <a:prstGeom prst="rect">
            <a:avLst/>
          </a:prstGeom>
        </p:spPr>
        <p:txBody>
          <a:bodyPr/>
          <a:lstStyle>
            <a:lvl1pPr>
              <a:defRPr sz="2000"/>
            </a:lvl1pPr>
          </a:lstStyle>
          <a:p>
            <a:r>
              <a:t>Applying (and expanding) those definitions for the special case of Carbon:</a:t>
            </a:r>
          </a:p>
        </p:txBody>
      </p:sp>
      <p:sp>
        <p:nvSpPr>
          <p:cNvPr id="138" name="Rectangle 3"/>
          <p:cNvSpPr txBox="1">
            <a:spLocks noGrp="1"/>
          </p:cNvSpPr>
          <p:nvPr>
            <p:ph type="body" idx="1"/>
          </p:nvPr>
        </p:nvSpPr>
        <p:spPr>
          <a:xfrm>
            <a:off x="228600" y="695285"/>
            <a:ext cx="8915400" cy="6105591"/>
          </a:xfrm>
          <a:prstGeom prst="rect">
            <a:avLst/>
          </a:prstGeom>
        </p:spPr>
        <p:txBody>
          <a:bodyPr/>
          <a:lstStyle/>
          <a:p>
            <a:pPr>
              <a:defRPr sz="1600">
                <a:latin typeface="+mn-lt"/>
                <a:ea typeface="+mn-ea"/>
                <a:cs typeface="+mn-cs"/>
                <a:sym typeface="Arial"/>
              </a:defRPr>
            </a:pPr>
            <a:r>
              <a:rPr dirty="0"/>
              <a:t>98.9% of Carbon nuclei have 6 protons (6 p) + 6 neutrons (6 n)</a:t>
            </a:r>
          </a:p>
          <a:p>
            <a:pPr>
              <a:defRPr sz="600">
                <a:latin typeface="+mn-lt"/>
                <a:ea typeface="+mn-ea"/>
                <a:cs typeface="+mn-cs"/>
                <a:sym typeface="Arial"/>
              </a:defRPr>
            </a:pPr>
            <a:endParaRPr dirty="0"/>
          </a:p>
          <a:p>
            <a:pPr marL="0" lvl="1" indent="640896">
              <a:buSzTx/>
              <a:buNone/>
              <a:defRPr sz="1600">
                <a:latin typeface="+mn-lt"/>
                <a:ea typeface="+mn-ea"/>
                <a:cs typeface="+mn-cs"/>
                <a:sym typeface="Arial"/>
              </a:defRPr>
            </a:pPr>
            <a:r>
              <a:rPr dirty="0"/>
              <a:t>Giving Carbon an </a:t>
            </a:r>
            <a:r>
              <a:rPr b="1" dirty="0">
                <a:solidFill>
                  <a:srgbClr val="FBC901"/>
                </a:solidFill>
              </a:rPr>
              <a:t>atomic number</a:t>
            </a:r>
            <a:r>
              <a:rPr dirty="0"/>
              <a:t> of 6 </a:t>
            </a:r>
          </a:p>
          <a:p>
            <a:pPr marL="0" lvl="1" indent="640896">
              <a:buSzTx/>
              <a:buNone/>
              <a:defRPr sz="600">
                <a:latin typeface="+mn-lt"/>
                <a:ea typeface="+mn-ea"/>
                <a:cs typeface="+mn-cs"/>
                <a:sym typeface="Arial"/>
              </a:defRPr>
            </a:pPr>
            <a:endParaRPr dirty="0"/>
          </a:p>
          <a:p>
            <a:pPr marL="0" lvl="2" indent="1085850">
              <a:buSzTx/>
              <a:buNone/>
              <a:defRPr sz="1600">
                <a:latin typeface="+mn-lt"/>
                <a:ea typeface="+mn-ea"/>
                <a:cs typeface="+mn-cs"/>
                <a:sym typeface="Arial"/>
              </a:defRPr>
            </a:pPr>
            <a:r>
              <a:rPr dirty="0"/>
              <a:t>and a </a:t>
            </a:r>
            <a:r>
              <a:rPr b="1" dirty="0">
                <a:solidFill>
                  <a:srgbClr val="FBC901"/>
                </a:solidFill>
              </a:rPr>
              <a:t>nucleon count</a:t>
            </a:r>
            <a:r>
              <a:rPr dirty="0"/>
              <a:t> of 12, as symbolized by </a:t>
            </a:r>
            <a:r>
              <a:rPr baseline="31999" dirty="0"/>
              <a:t>12</a:t>
            </a:r>
            <a:r>
              <a:rPr dirty="0"/>
              <a:t>C, or called "Carbon 12"</a:t>
            </a:r>
          </a:p>
          <a:p>
            <a:pPr marL="0" lvl="2" indent="1085850">
              <a:buSzTx/>
              <a:buNone/>
              <a:defRPr sz="1400">
                <a:latin typeface="+mn-lt"/>
                <a:ea typeface="+mn-ea"/>
                <a:cs typeface="+mn-cs"/>
                <a:sym typeface="Arial"/>
              </a:defRPr>
            </a:pPr>
            <a:endParaRPr sz="1050" dirty="0"/>
          </a:p>
          <a:p>
            <a:pPr>
              <a:defRPr sz="1600">
                <a:latin typeface="+mn-lt"/>
                <a:ea typeface="+mn-ea"/>
                <a:cs typeface="+mn-cs"/>
                <a:sym typeface="Arial"/>
              </a:defRPr>
            </a:pPr>
            <a:r>
              <a:rPr b="1" dirty="0">
                <a:solidFill>
                  <a:srgbClr val="FBC901"/>
                </a:solidFill>
              </a:rPr>
              <a:t>Atomic Mass</a:t>
            </a:r>
            <a:r>
              <a:rPr dirty="0"/>
              <a:t> CAN be stated in normal MKS gram or kilogram units, but the resulting</a:t>
            </a:r>
          </a:p>
          <a:p>
            <a:pPr>
              <a:defRPr sz="600">
                <a:latin typeface="+mn-lt"/>
                <a:ea typeface="+mn-ea"/>
                <a:cs typeface="+mn-cs"/>
                <a:sym typeface="Arial"/>
              </a:defRPr>
            </a:pPr>
            <a:endParaRPr dirty="0"/>
          </a:p>
          <a:p>
            <a:pPr marL="0" lvl="1" indent="640896">
              <a:buSzTx/>
              <a:buNone/>
              <a:defRPr sz="1600">
                <a:latin typeface="+mn-lt"/>
                <a:ea typeface="+mn-ea"/>
                <a:cs typeface="+mn-cs"/>
                <a:sym typeface="Arial"/>
              </a:defRPr>
            </a:pPr>
            <a:r>
              <a:rPr dirty="0"/>
              <a:t>tiny &amp; complex numbers led instead to the use of </a:t>
            </a:r>
            <a:r>
              <a:rPr b="1" dirty="0"/>
              <a:t>Atomic Mass Units (AMU),</a:t>
            </a:r>
          </a:p>
          <a:p>
            <a:pPr marL="0" lvl="1" indent="640896">
              <a:buSzTx/>
              <a:buNone/>
              <a:defRPr sz="700">
                <a:latin typeface="+mn-lt"/>
                <a:ea typeface="+mn-ea"/>
                <a:cs typeface="+mn-cs"/>
                <a:sym typeface="Arial"/>
              </a:defRPr>
            </a:pPr>
            <a:endParaRPr b="1" dirty="0"/>
          </a:p>
          <a:p>
            <a:pPr marL="0" lvl="2" indent="1085850">
              <a:buSzTx/>
              <a:buNone/>
              <a:defRPr sz="1600">
                <a:latin typeface="+mn-lt"/>
                <a:ea typeface="+mn-ea"/>
                <a:cs typeface="+mn-cs"/>
                <a:sym typeface="Arial"/>
              </a:defRPr>
            </a:pPr>
            <a:r>
              <a:rPr b="1" dirty="0"/>
              <a:t>defined</a:t>
            </a:r>
            <a:r>
              <a:rPr dirty="0"/>
              <a:t> as 1/12</a:t>
            </a:r>
            <a:r>
              <a:rPr baseline="31999" dirty="0"/>
              <a:t> </a:t>
            </a:r>
            <a:r>
              <a:rPr baseline="31999" dirty="0" err="1"/>
              <a:t>th</a:t>
            </a:r>
            <a:r>
              <a:rPr dirty="0"/>
              <a:t>  the mass of a lone </a:t>
            </a:r>
            <a:r>
              <a:rPr baseline="31999" dirty="0"/>
              <a:t>12</a:t>
            </a:r>
            <a:r>
              <a:rPr dirty="0"/>
              <a:t>C atom in its resting energy state</a:t>
            </a:r>
          </a:p>
          <a:p>
            <a:pPr marL="0" lvl="1" indent="640896">
              <a:buSzTx/>
              <a:buNone/>
              <a:defRPr sz="1500">
                <a:latin typeface="+mn-lt"/>
                <a:ea typeface="+mn-ea"/>
                <a:cs typeface="+mn-cs"/>
                <a:sym typeface="Arial"/>
              </a:defRPr>
            </a:pPr>
            <a:endParaRPr sz="1050" dirty="0"/>
          </a:p>
          <a:p>
            <a:pPr>
              <a:defRPr sz="1600">
                <a:latin typeface="+mn-lt"/>
                <a:ea typeface="+mn-ea"/>
                <a:cs typeface="+mn-cs"/>
                <a:sym typeface="Arial"/>
              </a:defRPr>
            </a:pPr>
            <a:r>
              <a:rPr dirty="0"/>
              <a:t>That definition meant (uniquely) that, </a:t>
            </a:r>
            <a:r>
              <a:rPr baseline="31999" dirty="0"/>
              <a:t>12</a:t>
            </a:r>
            <a:r>
              <a:rPr dirty="0"/>
              <a:t>C has </a:t>
            </a:r>
            <a:r>
              <a:rPr b="1" dirty="0"/>
              <a:t>exactly</a:t>
            </a:r>
            <a:r>
              <a:rPr dirty="0"/>
              <a:t>:</a:t>
            </a:r>
          </a:p>
          <a:p>
            <a:pPr marL="0" lvl="3" indent="1577339">
              <a:buSzTx/>
              <a:buNone/>
              <a:defRPr sz="600">
                <a:latin typeface="+mn-lt"/>
                <a:ea typeface="+mn-ea"/>
                <a:cs typeface="+mn-cs"/>
                <a:sym typeface="Arial"/>
              </a:defRPr>
            </a:pPr>
            <a:endParaRPr dirty="0"/>
          </a:p>
          <a:p>
            <a:pPr>
              <a:defRPr sz="1800">
                <a:latin typeface="+mn-lt"/>
                <a:ea typeface="+mn-ea"/>
                <a:cs typeface="+mn-cs"/>
                <a:sym typeface="Arial"/>
              </a:defRPr>
            </a:pPr>
            <a:r>
              <a:rPr dirty="0"/>
              <a:t>	</a:t>
            </a:r>
            <a:r>
              <a:rPr sz="1600" dirty="0"/>
              <a:t>Atomic Number = 6  	Nucleon Count = 12   	Atomic Mass = 12 </a:t>
            </a:r>
          </a:p>
          <a:p>
            <a:pPr marL="0" lvl="1" indent="640896">
              <a:buSzTx/>
              <a:buNone/>
              <a:defRPr sz="1500">
                <a:latin typeface="+mn-lt"/>
                <a:ea typeface="+mn-ea"/>
                <a:cs typeface="+mn-cs"/>
                <a:sym typeface="Arial"/>
              </a:defRPr>
            </a:pPr>
            <a:r>
              <a:rPr dirty="0"/>
              <a:t>	</a:t>
            </a:r>
          </a:p>
          <a:p>
            <a:pPr>
              <a:defRPr sz="1600">
                <a:latin typeface="+mn-lt"/>
                <a:ea typeface="+mn-ea"/>
                <a:cs typeface="+mn-cs"/>
                <a:sym typeface="Arial"/>
              </a:defRPr>
            </a:pPr>
            <a:r>
              <a:rPr dirty="0"/>
              <a:t>Why then does the periodic table show Carbon's mass as 12.011 AMU?</a:t>
            </a:r>
          </a:p>
          <a:p>
            <a:pPr>
              <a:defRPr sz="700">
                <a:latin typeface="+mn-lt"/>
                <a:ea typeface="+mn-ea"/>
                <a:cs typeface="+mn-cs"/>
                <a:sym typeface="Arial"/>
              </a:defRPr>
            </a:pPr>
            <a:endParaRPr dirty="0"/>
          </a:p>
          <a:p>
            <a:pPr marL="0" lvl="1" indent="640896">
              <a:buSzTx/>
              <a:buNone/>
              <a:defRPr sz="1600">
                <a:latin typeface="+mn-lt"/>
                <a:ea typeface="+mn-ea"/>
                <a:cs typeface="+mn-cs"/>
                <a:sym typeface="Arial"/>
              </a:defRPr>
            </a:pPr>
            <a:r>
              <a:rPr dirty="0"/>
              <a:t>Because 1.06% of Carbon nuclei have instead 7 neutrons</a:t>
            </a:r>
          </a:p>
          <a:p>
            <a:pPr>
              <a:defRPr sz="700">
                <a:latin typeface="+mn-lt"/>
                <a:ea typeface="+mn-ea"/>
                <a:cs typeface="+mn-cs"/>
                <a:sym typeface="Arial"/>
              </a:defRPr>
            </a:pPr>
            <a:endParaRPr dirty="0"/>
          </a:p>
          <a:p>
            <a:pPr marL="0" lvl="2" indent="1085850">
              <a:buSzTx/>
              <a:buNone/>
              <a:defRPr sz="1600">
                <a:latin typeface="+mn-lt"/>
                <a:ea typeface="+mn-ea"/>
                <a:cs typeface="+mn-cs"/>
                <a:sym typeface="Arial"/>
              </a:defRPr>
            </a:pPr>
            <a:r>
              <a:rPr dirty="0"/>
              <a:t>And 10</a:t>
            </a:r>
            <a:r>
              <a:rPr baseline="31999" dirty="0"/>
              <a:t>-10 </a:t>
            </a:r>
            <a:r>
              <a:rPr dirty="0"/>
              <a:t>% of Carbon nuclei have instead 8 neutrons</a:t>
            </a:r>
          </a:p>
          <a:p>
            <a:pPr marL="0" lvl="2" indent="1085850">
              <a:buSzTx/>
              <a:buNone/>
              <a:defRPr sz="1500">
                <a:latin typeface="+mn-lt"/>
                <a:ea typeface="+mn-ea"/>
                <a:cs typeface="+mn-cs"/>
                <a:sym typeface="Arial"/>
              </a:defRPr>
            </a:pPr>
            <a:endParaRPr sz="1100" dirty="0"/>
          </a:p>
          <a:p>
            <a:pPr>
              <a:defRPr sz="1800">
                <a:latin typeface="+mn-lt"/>
                <a:ea typeface="+mn-ea"/>
                <a:cs typeface="+mn-cs"/>
                <a:sym typeface="Arial"/>
              </a:defRPr>
            </a:pPr>
            <a:r>
              <a:rPr sz="1600" dirty="0"/>
              <a:t>Together these are the </a:t>
            </a:r>
            <a:r>
              <a:rPr sz="1600" baseline="31999" dirty="0"/>
              <a:t>12</a:t>
            </a:r>
            <a:r>
              <a:rPr sz="1600" dirty="0"/>
              <a:t>C, </a:t>
            </a:r>
            <a:r>
              <a:rPr sz="1600" baseline="31999" dirty="0"/>
              <a:t>13</a:t>
            </a:r>
            <a:r>
              <a:rPr sz="1600" dirty="0"/>
              <a:t>C, and </a:t>
            </a:r>
            <a:r>
              <a:rPr sz="1600" baseline="31999" dirty="0"/>
              <a:t>14</a:t>
            </a:r>
            <a:r>
              <a:rPr sz="1600" dirty="0"/>
              <a:t>C </a:t>
            </a:r>
            <a:r>
              <a:rPr sz="1600" b="1" dirty="0">
                <a:solidFill>
                  <a:srgbClr val="FBC901"/>
                </a:solidFill>
              </a:rPr>
              <a:t>isotopes </a:t>
            </a:r>
            <a:r>
              <a:rPr sz="1600" dirty="0"/>
              <a:t>of carbon, with the</a:t>
            </a:r>
            <a:r>
              <a:rPr dirty="0"/>
              <a:t> </a:t>
            </a:r>
          </a:p>
          <a:p>
            <a:pPr>
              <a:defRPr sz="600">
                <a:latin typeface="+mn-lt"/>
                <a:ea typeface="+mn-ea"/>
                <a:cs typeface="+mn-cs"/>
                <a:sym typeface="Arial"/>
              </a:defRPr>
            </a:pPr>
            <a:endParaRPr dirty="0"/>
          </a:p>
          <a:p>
            <a:pPr marL="0" lvl="1" indent="640896">
              <a:buSzTx/>
              <a:buNone/>
              <a:defRPr sz="1600">
                <a:latin typeface="+mn-lt"/>
                <a:ea typeface="+mn-ea"/>
                <a:cs typeface="+mn-cs"/>
                <a:sym typeface="Arial"/>
              </a:defRPr>
            </a:pPr>
            <a:r>
              <a:rPr dirty="0"/>
              <a:t>small / tiny fraction of heavier isotopes boosting the </a:t>
            </a:r>
            <a:r>
              <a:rPr b="1" dirty="0"/>
              <a:t>average</a:t>
            </a:r>
            <a:r>
              <a:rPr dirty="0"/>
              <a:t> C mass to 12.011 AMU</a:t>
            </a:r>
          </a:p>
        </p:txBody>
      </p:sp>
      <p:pic>
        <p:nvPicPr>
          <p:cNvPr id="139" name="pasted-movie.png" descr="pasted-movie.png"/>
          <p:cNvPicPr>
            <a:picLocks noChangeAspect="1"/>
          </p:cNvPicPr>
          <p:nvPr/>
        </p:nvPicPr>
        <p:blipFill>
          <a:blip r:embed="rId2"/>
          <a:stretch>
            <a:fillRect/>
          </a:stretch>
        </p:blipFill>
        <p:spPr>
          <a:xfrm>
            <a:off x="7353643" y="4481236"/>
            <a:ext cx="1356048" cy="137723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Rectangle 2"/>
          <p:cNvSpPr txBox="1">
            <a:spLocks noGrp="1"/>
          </p:cNvSpPr>
          <p:nvPr>
            <p:ph type="title"/>
          </p:nvPr>
        </p:nvSpPr>
        <p:spPr>
          <a:xfrm>
            <a:off x="304800" y="76200"/>
            <a:ext cx="8534400" cy="401337"/>
          </a:xfrm>
          <a:prstGeom prst="rect">
            <a:avLst/>
          </a:prstGeom>
        </p:spPr>
        <p:txBody>
          <a:bodyPr/>
          <a:lstStyle/>
          <a:p>
            <a:pPr>
              <a:defRPr sz="1800"/>
            </a:pPr>
            <a:r>
              <a:t>Fukushima design shortcoming #3 (shared by many/most reactors):  </a:t>
            </a:r>
            <a:r>
              <a:rPr b="1">
                <a:solidFill>
                  <a:srgbClr val="FBC901"/>
                </a:solidFill>
              </a:rPr>
              <a:t>Spent Fuel</a:t>
            </a:r>
          </a:p>
        </p:txBody>
      </p:sp>
      <p:sp>
        <p:nvSpPr>
          <p:cNvPr id="1235" name="Rectangle 3"/>
          <p:cNvSpPr txBox="1">
            <a:spLocks noGrp="1"/>
          </p:cNvSpPr>
          <p:nvPr>
            <p:ph type="body" idx="1"/>
          </p:nvPr>
        </p:nvSpPr>
        <p:spPr>
          <a:xfrm>
            <a:off x="114300" y="702160"/>
            <a:ext cx="8915400" cy="5320699"/>
          </a:xfrm>
          <a:prstGeom prst="rect">
            <a:avLst/>
          </a:prstGeom>
        </p:spPr>
        <p:txBody>
          <a:bodyPr/>
          <a:lstStyle/>
          <a:p>
            <a:pPr>
              <a:tabLst>
                <a:tab pos="393700" algn="l"/>
                <a:tab pos="850900" algn="l"/>
                <a:tab pos="1257300" algn="l"/>
                <a:tab pos="1600200" algn="l"/>
              </a:tabLst>
              <a:defRPr sz="1700">
                <a:latin typeface="+mn-lt"/>
                <a:ea typeface="+mn-ea"/>
                <a:cs typeface="+mn-cs"/>
                <a:sym typeface="Arial"/>
              </a:defRPr>
            </a:pPr>
            <a:r>
              <a:t>"Spent fuel" is really not all that spent:</a:t>
            </a:r>
          </a:p>
          <a:p>
            <a:pPr>
              <a:tabLst>
                <a:tab pos="393700" algn="l"/>
                <a:tab pos="850900" algn="l"/>
                <a:tab pos="1257300" algn="l"/>
                <a:tab pos="1600200" algn="l"/>
              </a:tabLst>
              <a:defRPr sz="200">
                <a:latin typeface="+mn-lt"/>
                <a:ea typeface="+mn-ea"/>
                <a:cs typeface="+mn-cs"/>
                <a:sym typeface="Arial"/>
              </a:defRPr>
            </a:pPr>
            <a:endParaRPr/>
          </a:p>
          <a:p>
            <a:pPr>
              <a:tabLst>
                <a:tab pos="393700" algn="l"/>
                <a:tab pos="850900" algn="l"/>
                <a:tab pos="1257300" algn="l"/>
                <a:tab pos="1600200" algn="l"/>
              </a:tabLst>
              <a:defRPr sz="1700">
                <a:latin typeface="+mn-lt"/>
                <a:ea typeface="+mn-ea"/>
                <a:cs typeface="+mn-cs"/>
                <a:sym typeface="Arial"/>
              </a:defRPr>
            </a:pPr>
            <a:r>
              <a:t>	After two years in a reactor </a:t>
            </a:r>
            <a:r>
              <a:rPr>
                <a:solidFill>
                  <a:srgbClr val="FBC901"/>
                </a:solidFill>
              </a:rPr>
              <a:t>≤ 25% of the </a:t>
            </a:r>
            <a:r>
              <a:rPr baseline="29882">
                <a:solidFill>
                  <a:srgbClr val="FBC901"/>
                </a:solidFill>
              </a:rPr>
              <a:t>235</a:t>
            </a:r>
            <a:r>
              <a:rPr>
                <a:solidFill>
                  <a:srgbClr val="FBC901"/>
                </a:solidFill>
              </a:rPr>
              <a:t>U actually fissions</a:t>
            </a:r>
            <a:r>
              <a:t>, but it must </a:t>
            </a:r>
          </a:p>
          <a:p>
            <a:pPr>
              <a:tabLst>
                <a:tab pos="393700" algn="l"/>
                <a:tab pos="850900" algn="l"/>
                <a:tab pos="1257300" algn="l"/>
                <a:tab pos="1600200" algn="l"/>
              </a:tabLst>
              <a:defRPr sz="200">
                <a:latin typeface="+mn-lt"/>
                <a:ea typeface="+mn-ea"/>
                <a:cs typeface="+mn-cs"/>
                <a:sym typeface="Arial"/>
              </a:defRPr>
            </a:pPr>
            <a:r>
              <a:rPr>
                <a:solidFill>
                  <a:srgbClr val="FBC901"/>
                </a:solidFill>
              </a:rPr>
              <a:t>	</a:t>
            </a:r>
          </a:p>
          <a:p>
            <a:pPr>
              <a:tabLst>
                <a:tab pos="393700" algn="l"/>
                <a:tab pos="850900" algn="l"/>
                <a:tab pos="1257300" algn="l"/>
                <a:tab pos="1600200" algn="l"/>
              </a:tabLst>
              <a:defRPr sz="1700">
                <a:latin typeface="+mn-lt"/>
                <a:ea typeface="+mn-ea"/>
                <a:cs typeface="+mn-cs"/>
                <a:sym typeface="Arial"/>
              </a:defRPr>
            </a:pPr>
            <a:r>
              <a:rPr>
                <a:solidFill>
                  <a:srgbClr val="FBC901"/>
                </a:solidFill>
              </a:rPr>
              <a:t>	</a:t>
            </a:r>
            <a:r>
              <a:t> 	nevertheless then be replaced because </a:t>
            </a:r>
            <a:r>
              <a:rPr baseline="31999"/>
              <a:t>235</a:t>
            </a:r>
            <a:r>
              <a:t>U fission can no longer be sustained</a:t>
            </a:r>
          </a:p>
          <a:p>
            <a:pPr>
              <a:tabLst>
                <a:tab pos="393700" algn="l"/>
                <a:tab pos="850900" algn="l"/>
                <a:tab pos="1257300" algn="l"/>
                <a:tab pos="1600200" algn="l"/>
              </a:tabLst>
              <a:defRPr sz="100">
                <a:latin typeface="+mn-lt"/>
                <a:ea typeface="+mn-ea"/>
                <a:cs typeface="+mn-cs"/>
                <a:sym typeface="Arial"/>
              </a:defRPr>
            </a:pPr>
            <a:r>
              <a:t>	</a:t>
            </a:r>
            <a:r>
              <a:rPr sz="200"/>
              <a:t>	</a:t>
            </a:r>
          </a:p>
          <a:p>
            <a:pPr>
              <a:tabLst>
                <a:tab pos="393700" algn="l"/>
                <a:tab pos="850900" algn="l"/>
                <a:tab pos="1257300" algn="l"/>
                <a:tab pos="1600200" algn="l"/>
              </a:tabLst>
              <a:defRPr sz="1700">
                <a:latin typeface="+mn-lt"/>
                <a:ea typeface="+mn-ea"/>
                <a:cs typeface="+mn-cs"/>
                <a:sym typeface="Arial"/>
              </a:defRPr>
            </a:pPr>
            <a:r>
              <a:t>			(i.e., because what started as 4-5% </a:t>
            </a:r>
            <a:r>
              <a:rPr baseline="31999"/>
              <a:t>235</a:t>
            </a:r>
            <a:r>
              <a:t>U fuel has become ~ 3-4% </a:t>
            </a:r>
            <a:r>
              <a:rPr baseline="31999"/>
              <a:t>235</a:t>
            </a:r>
            <a:r>
              <a:t>U fuel)</a:t>
            </a:r>
          </a:p>
          <a:p>
            <a:pPr>
              <a:tabLst>
                <a:tab pos="393700" algn="l"/>
                <a:tab pos="850900" algn="l"/>
                <a:tab pos="1257300" algn="l"/>
                <a:tab pos="1600200" algn="l"/>
              </a:tabLst>
              <a:defRPr sz="1400">
                <a:latin typeface="+mn-lt"/>
                <a:ea typeface="+mn-ea"/>
                <a:cs typeface="+mn-cs"/>
                <a:sym typeface="Arial"/>
              </a:defRPr>
            </a:pPr>
            <a:endParaRPr/>
          </a:p>
          <a:p>
            <a:pPr>
              <a:tabLst>
                <a:tab pos="393700" algn="l"/>
                <a:tab pos="850900" algn="l"/>
                <a:tab pos="1257300" algn="l"/>
                <a:tab pos="1600200" algn="l"/>
              </a:tabLst>
              <a:defRPr sz="1700">
                <a:latin typeface="+mn-lt"/>
                <a:ea typeface="+mn-ea"/>
                <a:cs typeface="+mn-cs"/>
                <a:sym typeface="Arial"/>
              </a:defRPr>
            </a:pPr>
            <a:r>
              <a:t>Thus, rather than trying to immediately bury it for millennia, it makes much more sense</a:t>
            </a:r>
          </a:p>
          <a:p>
            <a:pPr>
              <a:tabLst>
                <a:tab pos="393700" algn="l"/>
                <a:tab pos="850900" algn="l"/>
                <a:tab pos="1257300" algn="l"/>
                <a:tab pos="1600200" algn="l"/>
              </a:tabLst>
              <a:defRPr sz="200">
                <a:latin typeface="+mn-lt"/>
                <a:ea typeface="+mn-ea"/>
                <a:cs typeface="+mn-cs"/>
                <a:sym typeface="Arial"/>
              </a:defRPr>
            </a:pPr>
            <a:r>
              <a:t>	</a:t>
            </a:r>
          </a:p>
          <a:p>
            <a:pPr>
              <a:tabLst>
                <a:tab pos="393700" algn="l"/>
                <a:tab pos="850900" algn="l"/>
                <a:tab pos="1257300" algn="l"/>
                <a:tab pos="1600200" algn="l"/>
              </a:tabLst>
              <a:defRPr sz="1700">
                <a:latin typeface="+mn-lt"/>
                <a:ea typeface="+mn-ea"/>
                <a:cs typeface="+mn-cs"/>
                <a:sym typeface="Arial"/>
              </a:defRPr>
            </a:pPr>
            <a:r>
              <a:t>	that it be re-enriched (removing </a:t>
            </a:r>
            <a:r>
              <a:rPr baseline="31999"/>
              <a:t>238</a:t>
            </a:r>
            <a:r>
              <a:t>U), boosting it back up to </a:t>
            </a:r>
            <a:r>
              <a:rPr b="1"/>
              <a:t>reactor grade 4-5% </a:t>
            </a:r>
            <a:r>
              <a:rPr b="1" baseline="31999"/>
              <a:t>235</a:t>
            </a:r>
            <a:r>
              <a:rPr b="1"/>
              <a:t>U</a:t>
            </a:r>
          </a:p>
          <a:p>
            <a:pPr>
              <a:tabLst>
                <a:tab pos="393700" algn="l"/>
                <a:tab pos="850900" algn="l"/>
                <a:tab pos="1257300" algn="l"/>
                <a:tab pos="1600200" algn="l"/>
              </a:tabLst>
              <a:defRPr sz="1400">
                <a:latin typeface="+mn-lt"/>
                <a:ea typeface="+mn-ea"/>
                <a:cs typeface="+mn-cs"/>
                <a:sym typeface="Arial"/>
              </a:defRPr>
            </a:pPr>
            <a:endParaRPr b="1"/>
          </a:p>
          <a:p>
            <a:pPr>
              <a:tabLst>
                <a:tab pos="393700" algn="l"/>
                <a:tab pos="850900" algn="l"/>
                <a:tab pos="1257300" algn="l"/>
                <a:tab pos="1600200" algn="l"/>
              </a:tabLst>
              <a:defRPr sz="1700">
                <a:latin typeface="+mn-lt"/>
                <a:ea typeface="+mn-ea"/>
                <a:cs typeface="+mn-cs"/>
                <a:sym typeface="Arial"/>
              </a:defRPr>
            </a:pPr>
            <a:r>
              <a:t>However, rich in still-fissioning </a:t>
            </a:r>
            <a:r>
              <a:rPr baseline="31999"/>
              <a:t>235</a:t>
            </a:r>
            <a:r>
              <a:t>U &amp; </a:t>
            </a:r>
            <a:r>
              <a:rPr baseline="31999"/>
              <a:t>238</a:t>
            </a:r>
            <a:r>
              <a:t>U products, spent fuel is </a:t>
            </a:r>
            <a:r>
              <a:rPr b="1"/>
              <a:t>intensely radioactive</a:t>
            </a:r>
          </a:p>
          <a:p>
            <a:pPr>
              <a:tabLst>
                <a:tab pos="393700" algn="l"/>
                <a:tab pos="850900" algn="l"/>
                <a:tab pos="1257300" algn="l"/>
                <a:tab pos="1600200" algn="l"/>
              </a:tabLst>
              <a:defRPr sz="200">
                <a:latin typeface="+mn-lt"/>
                <a:ea typeface="+mn-ea"/>
                <a:cs typeface="+mn-cs"/>
                <a:sym typeface="Arial"/>
              </a:defRPr>
            </a:pPr>
            <a:r>
              <a:t>	</a:t>
            </a:r>
          </a:p>
          <a:p>
            <a:pPr>
              <a:tabLst>
                <a:tab pos="393700" algn="l"/>
                <a:tab pos="850900" algn="l"/>
                <a:tab pos="1257300" algn="l"/>
                <a:tab pos="1600200" algn="l"/>
              </a:tabLst>
              <a:defRPr sz="1700">
                <a:latin typeface="+mn-lt"/>
                <a:ea typeface="+mn-ea"/>
                <a:cs typeface="+mn-cs"/>
                <a:sym typeface="Arial"/>
              </a:defRPr>
            </a:pPr>
            <a:r>
              <a:t>	and rather than trying to move, and eventually ship away that fuel,</a:t>
            </a:r>
          </a:p>
          <a:p>
            <a:pPr>
              <a:tabLst>
                <a:tab pos="393700" algn="l"/>
                <a:tab pos="850900" algn="l"/>
                <a:tab pos="1257300" algn="l"/>
                <a:tab pos="1600200" algn="l"/>
              </a:tabLst>
              <a:defRPr sz="100">
                <a:latin typeface="+mn-lt"/>
                <a:ea typeface="+mn-ea"/>
                <a:cs typeface="+mn-cs"/>
                <a:sym typeface="Arial"/>
              </a:defRPr>
            </a:pPr>
            <a:r>
              <a:t>	</a:t>
            </a:r>
            <a:r>
              <a:rPr sz="200"/>
              <a:t>	</a:t>
            </a:r>
          </a:p>
          <a:p>
            <a:pPr>
              <a:tabLst>
                <a:tab pos="393700" algn="l"/>
                <a:tab pos="850900" algn="l"/>
                <a:tab pos="1257300" algn="l"/>
                <a:tab pos="1600200" algn="l"/>
              </a:tabLst>
              <a:defRPr sz="1700">
                <a:latin typeface="+mn-lt"/>
                <a:ea typeface="+mn-ea"/>
                <a:cs typeface="+mn-cs"/>
                <a:sym typeface="Arial"/>
              </a:defRPr>
            </a:pPr>
            <a:r>
              <a:t>		the accepted practice is to </a:t>
            </a:r>
            <a:r>
              <a:rPr b="1"/>
              <a:t>keep it at the reactor site for at least a few years</a:t>
            </a:r>
          </a:p>
          <a:p>
            <a:pPr>
              <a:tabLst>
                <a:tab pos="393700" algn="l"/>
                <a:tab pos="850900" algn="l"/>
                <a:tab pos="1257300" algn="l"/>
                <a:tab pos="1600200" algn="l"/>
              </a:tabLst>
              <a:defRPr sz="200">
                <a:latin typeface="+mn-lt"/>
                <a:ea typeface="+mn-ea"/>
                <a:cs typeface="+mn-cs"/>
                <a:sym typeface="Arial"/>
              </a:defRPr>
            </a:pPr>
            <a:endParaRPr b="1"/>
          </a:p>
          <a:p>
            <a:pPr>
              <a:tabLst>
                <a:tab pos="393700" algn="l"/>
                <a:tab pos="850900" algn="l"/>
                <a:tab pos="1257300" algn="l"/>
                <a:tab pos="1600200" algn="l"/>
              </a:tabLst>
              <a:defRPr sz="1700">
                <a:latin typeface="+mn-lt"/>
                <a:ea typeface="+mn-ea"/>
                <a:cs typeface="+mn-cs"/>
                <a:sym typeface="Arial"/>
              </a:defRPr>
            </a:pPr>
            <a:r>
              <a:t>			during which decay of shorter-lived fission products reduces its radioactivity</a:t>
            </a:r>
          </a:p>
          <a:p>
            <a:pPr>
              <a:tabLst>
                <a:tab pos="393700" algn="l"/>
                <a:tab pos="850900" algn="l"/>
                <a:tab pos="1257300" algn="l"/>
                <a:tab pos="1600200" algn="l"/>
              </a:tabLst>
              <a:defRPr sz="1400">
                <a:latin typeface="+mn-lt"/>
                <a:ea typeface="+mn-ea"/>
                <a:cs typeface="+mn-cs"/>
                <a:sym typeface="Arial"/>
              </a:defRPr>
            </a:pPr>
            <a:endParaRPr/>
          </a:p>
          <a:p>
            <a:pPr>
              <a:tabLst>
                <a:tab pos="393700" algn="l"/>
                <a:tab pos="850900" algn="l"/>
                <a:tab pos="1257300" algn="l"/>
                <a:tab pos="1600200" algn="l"/>
              </a:tabLst>
              <a:defRPr sz="1700">
                <a:latin typeface="+mn-lt"/>
                <a:ea typeface="+mn-ea"/>
                <a:cs typeface="+mn-cs"/>
                <a:sym typeface="Arial"/>
              </a:defRPr>
            </a:pPr>
            <a:r>
              <a:t>But to minimize its handling, and contain it while it IS STILL intensely radioactive, </a:t>
            </a:r>
          </a:p>
          <a:p>
            <a:pPr>
              <a:tabLst>
                <a:tab pos="393700" algn="l"/>
                <a:tab pos="850900" algn="l"/>
                <a:tab pos="1257300" algn="l"/>
                <a:tab pos="1600200" algn="l"/>
              </a:tabLst>
              <a:defRPr sz="200">
                <a:latin typeface="+mn-lt"/>
                <a:ea typeface="+mn-ea"/>
                <a:cs typeface="+mn-cs"/>
                <a:sym typeface="Arial"/>
              </a:defRPr>
            </a:pPr>
            <a:r>
              <a:t>	</a:t>
            </a:r>
          </a:p>
          <a:p>
            <a:pPr>
              <a:tabLst>
                <a:tab pos="393700" algn="l"/>
                <a:tab pos="850900" algn="l"/>
                <a:tab pos="1257300" algn="l"/>
                <a:tab pos="1600200" algn="l"/>
              </a:tabLst>
              <a:defRPr sz="1700">
                <a:latin typeface="+mn-lt"/>
                <a:ea typeface="+mn-ea"/>
                <a:cs typeface="+mn-cs"/>
                <a:sym typeface="Arial"/>
              </a:defRPr>
            </a:pPr>
            <a:r>
              <a:t>	</a:t>
            </a:r>
            <a:r>
              <a:rPr b="1">
                <a:solidFill>
                  <a:srgbClr val="FBC901"/>
                </a:solidFill>
              </a:rPr>
              <a:t>spent fuel is now generally stored IMMEDIATELY ADJACENT to the reactor</a:t>
            </a:r>
          </a:p>
        </p:txBody>
      </p:sp>
      <p:sp>
        <p:nvSpPr>
          <p:cNvPr id="1236"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Rectangle 5"/>
          <p:cNvSpPr txBox="1"/>
          <p:nvPr/>
        </p:nvSpPr>
        <p:spPr>
          <a:xfrm>
            <a:off x="228600" y="6517545"/>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www.cnn.com/2012/02/17/us/us-nuclear-reactor-concerns/</a:t>
            </a:r>
          </a:p>
        </p:txBody>
      </p:sp>
      <p:sp>
        <p:nvSpPr>
          <p:cNvPr id="1239" name="Rectangle 2"/>
          <p:cNvSpPr txBox="1">
            <a:spLocks noGrp="1"/>
          </p:cNvSpPr>
          <p:nvPr>
            <p:ph type="title"/>
          </p:nvPr>
        </p:nvSpPr>
        <p:spPr>
          <a:xfrm>
            <a:off x="304800" y="76200"/>
            <a:ext cx="8534400" cy="419237"/>
          </a:xfrm>
          <a:prstGeom prst="rect">
            <a:avLst/>
          </a:prstGeom>
        </p:spPr>
        <p:txBody>
          <a:bodyPr/>
          <a:lstStyle>
            <a:lvl1pPr>
              <a:defRPr sz="1800"/>
            </a:lvl1pPr>
          </a:lstStyle>
          <a:p>
            <a:r>
              <a:t>The amount of STORED spent fuel can easily exceed that INSIDE the reactor</a:t>
            </a:r>
          </a:p>
        </p:txBody>
      </p:sp>
      <p:sp>
        <p:nvSpPr>
          <p:cNvPr id="1240" name="Rectangle 3"/>
          <p:cNvSpPr txBox="1">
            <a:spLocks noGrp="1"/>
          </p:cNvSpPr>
          <p:nvPr>
            <p:ph type="body" sz="half" idx="1"/>
          </p:nvPr>
        </p:nvSpPr>
        <p:spPr>
          <a:xfrm>
            <a:off x="152400" y="669190"/>
            <a:ext cx="8839200" cy="2654285"/>
          </a:xfrm>
          <a:prstGeom prst="rect">
            <a:avLst/>
          </a:prstGeom>
        </p:spPr>
        <p:txBody>
          <a:bodyPr/>
          <a:lstStyle/>
          <a:p>
            <a:pPr algn="ctr">
              <a:tabLst>
                <a:tab pos="444500" algn="l"/>
                <a:tab pos="876300" algn="l"/>
                <a:tab pos="1282700" algn="l"/>
              </a:tabLst>
              <a:defRPr sz="1700" i="1">
                <a:solidFill>
                  <a:srgbClr val="FBC901"/>
                </a:solidFill>
                <a:latin typeface="+mn-lt"/>
                <a:ea typeface="+mn-ea"/>
                <a:cs typeface="+mn-cs"/>
                <a:sym typeface="Arial"/>
              </a:defRPr>
            </a:pPr>
            <a:r>
              <a:t>Thereby doubling, tripling, or even quadrupling the TOTAL amount of fuel</a:t>
            </a:r>
          </a:p>
          <a:p>
            <a:pPr>
              <a:tabLst>
                <a:tab pos="444500" algn="l"/>
                <a:tab pos="876300" algn="l"/>
                <a:tab pos="1282700" algn="l"/>
              </a:tabLst>
              <a:defRPr sz="6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Further, because that "spent" fuel </a:t>
            </a:r>
            <a:r>
              <a:rPr b="1"/>
              <a:t>is</a:t>
            </a:r>
            <a:r>
              <a:t> still fissioning, it must also be cooled </a:t>
            </a:r>
          </a:p>
          <a:p>
            <a:pPr>
              <a:tabLst>
                <a:tab pos="444500" algn="l"/>
                <a:tab pos="876300" algn="l"/>
                <a:tab pos="1282700" algn="l"/>
              </a:tabLst>
              <a:defRPr sz="2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	typically via immersion in nearby pools of cooled water</a:t>
            </a:r>
          </a:p>
          <a:p>
            <a:pPr>
              <a:tabLst>
                <a:tab pos="444500" algn="l"/>
                <a:tab pos="876300" algn="l"/>
                <a:tab pos="1282700" algn="l"/>
              </a:tabLst>
              <a:defRPr sz="11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To get that spent fuel out of the reactor core and into those water pools quickly &amp; safely</a:t>
            </a:r>
          </a:p>
          <a:p>
            <a:pPr>
              <a:tabLst>
                <a:tab pos="444500" algn="l"/>
                <a:tab pos="876300" algn="l"/>
                <a:tab pos="1282700" algn="l"/>
              </a:tabLst>
              <a:defRPr sz="2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	in the GE-designed Fukushima reactor pools were placed </a:t>
            </a:r>
            <a:r>
              <a:rPr b="1"/>
              <a:t>beside</a:t>
            </a:r>
            <a:r>
              <a:t> the reactor's lid </a:t>
            </a:r>
          </a:p>
          <a:p>
            <a:pPr>
              <a:tabLst>
                <a:tab pos="444500" algn="l"/>
                <a:tab pos="876300" algn="l"/>
                <a:tab pos="1282700" algn="l"/>
              </a:tabLst>
              <a:defRPr sz="200">
                <a:latin typeface="+mn-lt"/>
                <a:ea typeface="+mn-ea"/>
                <a:cs typeface="+mn-cs"/>
                <a:sym typeface="Arial"/>
              </a:defRPr>
            </a:pPr>
            <a:endParaRPr/>
          </a:p>
          <a:p>
            <a:pPr>
              <a:tabLst>
                <a:tab pos="444500" algn="l"/>
                <a:tab pos="876300" algn="l"/>
                <a:tab pos="1282700" algn="l"/>
              </a:tabLst>
              <a:defRPr sz="1700">
                <a:latin typeface="+mn-lt"/>
                <a:ea typeface="+mn-ea"/>
                <a:cs typeface="+mn-cs"/>
                <a:sym typeface="Arial"/>
              </a:defRPr>
            </a:pPr>
            <a:r>
              <a:t>		allowing for a simple lift from the core, short sideways move, descent into a pool</a:t>
            </a:r>
          </a:p>
        </p:txBody>
      </p:sp>
      <p:grpSp>
        <p:nvGrpSpPr>
          <p:cNvPr id="1247" name="Group"/>
          <p:cNvGrpSpPr/>
          <p:nvPr/>
        </p:nvGrpSpPr>
        <p:grpSpPr>
          <a:xfrm>
            <a:off x="247941" y="3413178"/>
            <a:ext cx="8495718" cy="3014664"/>
            <a:chOff x="0" y="0"/>
            <a:chExt cx="8495716" cy="3014663"/>
          </a:xfrm>
        </p:grpSpPr>
        <p:pic>
          <p:nvPicPr>
            <p:cNvPr id="1241" name="Picture 4" descr="Picture 4"/>
            <p:cNvPicPr>
              <a:picLocks noChangeAspect="1"/>
            </p:cNvPicPr>
            <p:nvPr/>
          </p:nvPicPr>
          <p:blipFill>
            <a:blip r:embed="rId2"/>
            <a:stretch>
              <a:fillRect/>
            </a:stretch>
          </p:blipFill>
          <p:spPr>
            <a:xfrm>
              <a:off x="1712695" y="0"/>
              <a:ext cx="5359401" cy="3014664"/>
            </a:xfrm>
            <a:prstGeom prst="rect">
              <a:avLst/>
            </a:prstGeom>
            <a:ln w="12700" cap="flat">
              <a:noFill/>
              <a:miter lim="400000"/>
            </a:ln>
            <a:effectLst/>
          </p:spPr>
        </p:pic>
        <p:sp>
          <p:nvSpPr>
            <p:cNvPr id="1242" name="Rectangle 5"/>
            <p:cNvSpPr/>
            <p:nvPr/>
          </p:nvSpPr>
          <p:spPr>
            <a:xfrm>
              <a:off x="0" y="1199859"/>
              <a:ext cx="230531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spAutoFit/>
            </a:bodyPr>
            <a:lstStyle>
              <a:lvl1pPr algn="ctr">
                <a:defRPr sz="1500" b="0" i="1">
                  <a:solidFill>
                    <a:srgbClr val="E5FFFF"/>
                  </a:solidFill>
                  <a:effectLst>
                    <a:outerShdw blurRad="38100" dist="38100" dir="2700000" rotWithShape="0">
                      <a:srgbClr val="000000"/>
                    </a:outerShdw>
                  </a:effectLst>
                  <a:latin typeface="+mn-lt"/>
                  <a:ea typeface="+mn-ea"/>
                  <a:cs typeface="+mn-cs"/>
                  <a:sym typeface="Arial"/>
                </a:defRPr>
              </a:lvl1pPr>
            </a:lstStyle>
            <a:p>
              <a:r>
                <a:t>Spent fuel storage pools</a:t>
              </a:r>
            </a:p>
          </p:txBody>
        </p:sp>
        <p:sp>
          <p:nvSpPr>
            <p:cNvPr id="1243" name="Straight Connector 7"/>
            <p:cNvSpPr/>
            <p:nvPr/>
          </p:nvSpPr>
          <p:spPr>
            <a:xfrm flipV="1">
              <a:off x="2358201" y="686900"/>
              <a:ext cx="1769936" cy="338149"/>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44" name="Straight Connector 10"/>
            <p:cNvSpPr/>
            <p:nvPr/>
          </p:nvSpPr>
          <p:spPr>
            <a:xfrm>
              <a:off x="2364503" y="1049305"/>
              <a:ext cx="2601362" cy="1"/>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45" name="Rectangle 5"/>
            <p:cNvSpPr/>
            <p:nvPr/>
          </p:nvSpPr>
          <p:spPr>
            <a:xfrm>
              <a:off x="6532433" y="1193717"/>
              <a:ext cx="196328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spAutoFit/>
            </a:bodyPr>
            <a:lstStyle>
              <a:lvl1pPr algn="ctr">
                <a:defRPr sz="1400" b="0" i="1">
                  <a:solidFill>
                    <a:srgbClr val="E5FFFF"/>
                  </a:solidFill>
                  <a:effectLst>
                    <a:outerShdw blurRad="38100" dist="38100" dir="2700000" rotWithShape="0">
                      <a:srgbClr val="000000"/>
                    </a:outerShdw>
                  </a:effectLst>
                  <a:latin typeface="+mn-lt"/>
                  <a:ea typeface="+mn-ea"/>
                  <a:cs typeface="+mn-cs"/>
                  <a:sym typeface="Arial"/>
                </a:defRPr>
              </a:lvl1pPr>
            </a:lstStyle>
            <a:p>
              <a:r>
                <a:t>Traveling beam crane</a:t>
              </a:r>
            </a:p>
          </p:txBody>
        </p:sp>
        <p:sp>
          <p:nvSpPr>
            <p:cNvPr id="1246" name="Straight Connector 7"/>
            <p:cNvSpPr/>
            <p:nvPr/>
          </p:nvSpPr>
          <p:spPr>
            <a:xfrm flipH="1" flipV="1">
              <a:off x="5489199" y="324123"/>
              <a:ext cx="1052591" cy="668775"/>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Rectangle 5"/>
          <p:cNvSpPr txBox="1"/>
          <p:nvPr/>
        </p:nvSpPr>
        <p:spPr>
          <a:xfrm>
            <a:off x="320354" y="6543759"/>
            <a:ext cx="853440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http://en.wikipedia.org/wiki/Fukushima_Daiichi_Nuclear_Power_Plant</a:t>
            </a:r>
          </a:p>
        </p:txBody>
      </p:sp>
      <p:sp>
        <p:nvSpPr>
          <p:cNvPr id="1250" name="Rectangle 2"/>
          <p:cNvSpPr txBox="1">
            <a:spLocks noGrp="1"/>
          </p:cNvSpPr>
          <p:nvPr>
            <p:ph type="title"/>
          </p:nvPr>
        </p:nvSpPr>
        <p:spPr>
          <a:xfrm>
            <a:off x="304800" y="76200"/>
            <a:ext cx="8534400" cy="368142"/>
          </a:xfrm>
          <a:prstGeom prst="rect">
            <a:avLst/>
          </a:prstGeom>
        </p:spPr>
        <p:txBody>
          <a:bodyPr/>
          <a:lstStyle>
            <a:lvl1pPr>
              <a:defRPr sz="2000"/>
            </a:lvl1pPr>
          </a:lstStyle>
          <a:p>
            <a:r>
              <a:t>Or diagrammatically:</a:t>
            </a:r>
          </a:p>
        </p:txBody>
      </p:sp>
      <p:sp>
        <p:nvSpPr>
          <p:cNvPr id="1251" name="Rectangle 3"/>
          <p:cNvSpPr txBox="1">
            <a:spLocks noGrp="1"/>
          </p:cNvSpPr>
          <p:nvPr>
            <p:ph type="body" sz="quarter" idx="1"/>
          </p:nvPr>
        </p:nvSpPr>
        <p:spPr>
          <a:xfrm>
            <a:off x="4094409" y="1726574"/>
            <a:ext cx="4343401" cy="368142"/>
          </a:xfrm>
          <a:prstGeom prst="rect">
            <a:avLst/>
          </a:prstGeom>
        </p:spPr>
        <p:txBody>
          <a:bodyPr/>
          <a:lstStyle>
            <a:lvl1pPr algn="ctr">
              <a:defRPr sz="1800">
                <a:latin typeface="+mn-lt"/>
                <a:ea typeface="+mn-ea"/>
                <a:cs typeface="+mn-cs"/>
                <a:sym typeface="Arial"/>
              </a:defRPr>
            </a:lvl1pPr>
          </a:lstStyle>
          <a:p>
            <a:r>
              <a:t>"Spent" fuel rod storage pool</a:t>
            </a:r>
          </a:p>
        </p:txBody>
      </p:sp>
      <p:sp>
        <p:nvSpPr>
          <p:cNvPr id="1252" name="Rectangle 3"/>
          <p:cNvSpPr txBox="1"/>
          <p:nvPr/>
        </p:nvSpPr>
        <p:spPr>
          <a:xfrm>
            <a:off x="172964" y="4513268"/>
            <a:ext cx="8798071" cy="1734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tabLst>
                <a:tab pos="431800" algn="l"/>
                <a:tab pos="889000" algn="l"/>
                <a:tab pos="1282700" algn="l"/>
              </a:tabLst>
              <a:defRPr sz="1700" b="0">
                <a:solidFill>
                  <a:srgbClr val="FFFFFF"/>
                </a:solidFill>
                <a:effectLst>
                  <a:outerShdw blurRad="38100" dist="38100" dir="2700000" rotWithShape="0">
                    <a:srgbClr val="000000"/>
                  </a:outerShdw>
                </a:effectLst>
                <a:latin typeface="+mn-lt"/>
                <a:ea typeface="+mn-ea"/>
                <a:cs typeface="+mn-cs"/>
                <a:sym typeface="Arial"/>
              </a:defRPr>
            </a:pPr>
            <a:r>
              <a:t>The high position of storage pools DOES make them quicker and easier to reach</a:t>
            </a:r>
          </a:p>
          <a:p>
            <a:pPr>
              <a:spcBef>
                <a:spcPts val="400"/>
              </a:spcBef>
              <a:tabLst>
                <a:tab pos="431800" algn="l"/>
                <a:tab pos="889000" algn="l"/>
                <a:tab pos="12827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282700" algn="l"/>
              </a:tabLst>
              <a:defRPr sz="1700" b="0">
                <a:solidFill>
                  <a:srgbClr val="FFFFFF"/>
                </a:solidFill>
                <a:effectLst>
                  <a:outerShdw blurRad="38100" dist="38100" dir="2700000" rotWithShape="0">
                    <a:srgbClr val="000000"/>
                  </a:outerShdw>
                </a:effectLst>
                <a:latin typeface="+mn-lt"/>
                <a:ea typeface="+mn-ea"/>
                <a:cs typeface="+mn-cs"/>
                <a:sym typeface="Arial"/>
              </a:defRPr>
            </a:pPr>
            <a:r>
              <a:t>	But they are already outside of the main reinforced reactor enclosure and,</a:t>
            </a:r>
          </a:p>
          <a:p>
            <a:pPr>
              <a:spcBef>
                <a:spcPts val="400"/>
              </a:spcBef>
              <a:tabLst>
                <a:tab pos="431800" algn="l"/>
                <a:tab pos="889000" algn="l"/>
                <a:tab pos="12827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282700" algn="l"/>
              </a:tabLst>
              <a:defRPr sz="1700" b="0">
                <a:solidFill>
                  <a:srgbClr val="FFFFFF"/>
                </a:solidFill>
                <a:effectLst>
                  <a:outerShdw blurRad="38100" dist="38100" dir="2700000" rotWithShape="0">
                    <a:srgbClr val="000000"/>
                  </a:outerShdw>
                </a:effectLst>
                <a:latin typeface="+mn-lt"/>
                <a:ea typeface="+mn-ea"/>
                <a:cs typeface="+mn-cs"/>
                <a:sym typeface="Arial"/>
              </a:defRPr>
            </a:pPr>
            <a:r>
              <a:t>		above the reactor, they are susceptible to damage and cooling water loss</a:t>
            </a:r>
          </a:p>
          <a:p>
            <a:pPr>
              <a:spcBef>
                <a:spcPts val="400"/>
              </a:spcBef>
              <a:tabLst>
                <a:tab pos="431800" algn="l"/>
                <a:tab pos="889000" algn="l"/>
                <a:tab pos="1282700" algn="l"/>
              </a:tabLst>
              <a:defRPr sz="1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31800" algn="l"/>
                <a:tab pos="889000" algn="l"/>
                <a:tab pos="1282700" algn="l"/>
              </a:tabLst>
              <a:defRPr sz="1700" b="0" i="1">
                <a:solidFill>
                  <a:srgbClr val="FBC901"/>
                </a:solidFill>
                <a:effectLst>
                  <a:outerShdw blurRad="38100" dist="38100" dir="2700000" rotWithShape="0">
                    <a:srgbClr val="000000"/>
                  </a:outerShdw>
                </a:effectLst>
                <a:latin typeface="+mn-lt"/>
                <a:ea typeface="+mn-ea"/>
                <a:cs typeface="+mn-cs"/>
                <a:sym typeface="Arial"/>
              </a:defRPr>
            </a:pPr>
            <a:r>
              <a:t>These three Fukushima design shortcomings set the stage for . . . </a:t>
            </a:r>
          </a:p>
        </p:txBody>
      </p:sp>
      <p:grpSp>
        <p:nvGrpSpPr>
          <p:cNvPr id="1263" name="Group"/>
          <p:cNvGrpSpPr/>
          <p:nvPr/>
        </p:nvGrpSpPr>
        <p:grpSpPr>
          <a:xfrm>
            <a:off x="737300" y="718819"/>
            <a:ext cx="7700510" cy="3625930"/>
            <a:chOff x="0" y="0"/>
            <a:chExt cx="7700509" cy="3625928"/>
          </a:xfrm>
        </p:grpSpPr>
        <p:grpSp>
          <p:nvGrpSpPr>
            <p:cNvPr id="1255" name="Group 6"/>
            <p:cNvGrpSpPr/>
            <p:nvPr/>
          </p:nvGrpSpPr>
          <p:grpSpPr>
            <a:xfrm>
              <a:off x="0" y="0"/>
              <a:ext cx="2843866" cy="3625929"/>
              <a:chOff x="0" y="0"/>
              <a:chExt cx="2843865" cy="3625928"/>
            </a:xfrm>
          </p:grpSpPr>
          <p:sp>
            <p:nvSpPr>
              <p:cNvPr id="1253" name="Rectangle 5"/>
              <p:cNvSpPr/>
              <p:nvPr/>
            </p:nvSpPr>
            <p:spPr>
              <a:xfrm>
                <a:off x="0" y="0"/>
                <a:ext cx="2843866" cy="3625929"/>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254" name="Picture 4" descr="Picture 4"/>
              <p:cNvPicPr>
                <a:picLocks noChangeAspect="1"/>
              </p:cNvPicPr>
              <p:nvPr/>
            </p:nvPicPr>
            <p:blipFill>
              <a:blip r:embed="rId2"/>
              <a:stretch>
                <a:fillRect/>
              </a:stretch>
            </p:blipFill>
            <p:spPr>
              <a:xfrm>
                <a:off x="28604" y="47294"/>
                <a:ext cx="2794949" cy="3564622"/>
              </a:xfrm>
              <a:prstGeom prst="rect">
                <a:avLst/>
              </a:prstGeom>
              <a:ln w="12700" cap="flat">
                <a:noFill/>
                <a:miter lim="400000"/>
              </a:ln>
              <a:effectLst/>
            </p:spPr>
          </p:pic>
        </p:grpSp>
        <p:sp>
          <p:nvSpPr>
            <p:cNvPr id="1256" name="Straight Connector 10"/>
            <p:cNvSpPr/>
            <p:nvPr/>
          </p:nvSpPr>
          <p:spPr>
            <a:xfrm flipH="1" flipV="1">
              <a:off x="1919609" y="426579"/>
              <a:ext cx="1564127" cy="142195"/>
            </a:xfrm>
            <a:prstGeom prst="line">
              <a:avLst/>
            </a:prstGeom>
            <a:solidFill>
              <a:schemeClr val="accent1"/>
            </a:solidFill>
            <a:ln w="38100" cap="flat">
              <a:solidFill>
                <a:srgbClr val="EB540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57" name="Straight Connector 12"/>
            <p:cNvSpPr/>
            <p:nvPr/>
          </p:nvSpPr>
          <p:spPr>
            <a:xfrm flipH="1">
              <a:off x="2061802" y="1202687"/>
              <a:ext cx="1853670" cy="5956"/>
            </a:xfrm>
            <a:prstGeom prst="line">
              <a:avLst/>
            </a:prstGeom>
            <a:solidFill>
              <a:schemeClr val="accent1"/>
            </a:solidFill>
            <a:ln w="38100" cap="flat">
              <a:solidFill>
                <a:srgbClr val="EB540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58" name="Straight Connector 14"/>
            <p:cNvSpPr/>
            <p:nvPr/>
          </p:nvSpPr>
          <p:spPr>
            <a:xfrm flipH="1">
              <a:off x="1706319" y="1817861"/>
              <a:ext cx="2825282" cy="30651"/>
            </a:xfrm>
            <a:prstGeom prst="line">
              <a:avLst/>
            </a:prstGeom>
            <a:solidFill>
              <a:schemeClr val="accent1"/>
            </a:solidFill>
            <a:ln w="38100" cap="flat">
              <a:solidFill>
                <a:srgbClr val="EB540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59" name="Straight Connector 16"/>
            <p:cNvSpPr/>
            <p:nvPr/>
          </p:nvSpPr>
          <p:spPr>
            <a:xfrm flipH="1">
              <a:off x="2132899" y="2433651"/>
              <a:ext cx="1744352" cy="54732"/>
            </a:xfrm>
            <a:prstGeom prst="line">
              <a:avLst/>
            </a:prstGeom>
            <a:solidFill>
              <a:schemeClr val="accent1"/>
            </a:solidFill>
            <a:ln w="38100" cap="flat">
              <a:solidFill>
                <a:srgbClr val="EB540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260" name="Rectangle 3"/>
            <p:cNvSpPr txBox="1"/>
            <p:nvPr/>
          </p:nvSpPr>
          <p:spPr>
            <a:xfrm>
              <a:off x="3357109" y="392151"/>
              <a:ext cx="4343401" cy="4055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Crane for fuel rod loading / unloading</a:t>
              </a:r>
            </a:p>
          </p:txBody>
        </p:sp>
        <p:sp>
          <p:nvSpPr>
            <p:cNvPr id="1261" name="Rectangle 3"/>
            <p:cNvSpPr txBox="1"/>
            <p:nvPr/>
          </p:nvSpPr>
          <p:spPr>
            <a:xfrm>
              <a:off x="4391754" y="1585900"/>
              <a:ext cx="2274111" cy="4055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Reactor vessel</a:t>
              </a:r>
            </a:p>
          </p:txBody>
        </p:sp>
        <p:sp>
          <p:nvSpPr>
            <p:cNvPr id="1262" name="Rectangle 3"/>
            <p:cNvSpPr txBox="1"/>
            <p:nvPr/>
          </p:nvSpPr>
          <p:spPr>
            <a:xfrm>
              <a:off x="3357109" y="2250033"/>
              <a:ext cx="4343401" cy="3681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Reinforced reactor enclosure</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Rectangle 2"/>
          <p:cNvSpPr txBox="1">
            <a:spLocks noGrp="1"/>
          </p:cNvSpPr>
          <p:nvPr>
            <p:ph type="title"/>
          </p:nvPr>
        </p:nvSpPr>
        <p:spPr>
          <a:xfrm>
            <a:off x="304800" y="-1831"/>
            <a:ext cx="8534400" cy="488325"/>
          </a:xfrm>
          <a:prstGeom prst="rect">
            <a:avLst/>
          </a:prstGeom>
        </p:spPr>
        <p:txBody>
          <a:bodyPr/>
          <a:lstStyle>
            <a:lvl1pPr>
              <a:defRPr sz="1700"/>
            </a:lvl1pPr>
          </a:lstStyle>
          <a:p>
            <a:r>
              <a:t>Fukushima design shortcoming #4 (shared by many/most reactors):</a:t>
            </a:r>
          </a:p>
        </p:txBody>
      </p:sp>
      <p:sp>
        <p:nvSpPr>
          <p:cNvPr id="1266" name="Rectangle 3"/>
          <p:cNvSpPr txBox="1">
            <a:spLocks noGrp="1"/>
          </p:cNvSpPr>
          <p:nvPr>
            <p:ph type="body" idx="1"/>
          </p:nvPr>
        </p:nvSpPr>
        <p:spPr>
          <a:xfrm>
            <a:off x="129854" y="495300"/>
            <a:ext cx="8915401" cy="5867400"/>
          </a:xfrm>
          <a:prstGeom prst="rect">
            <a:avLst/>
          </a:prstGeom>
        </p:spPr>
        <p:txBody>
          <a:bodyPr/>
          <a:lstStyle/>
          <a:p>
            <a:pPr algn="ctr" defTabSz="896111">
              <a:defRPr sz="1862" b="1">
                <a:solidFill>
                  <a:srgbClr val="FFCC00"/>
                </a:solidFill>
                <a:effectLst>
                  <a:outerShdw blurRad="37338" dist="37338" dir="2700000" rotWithShape="0">
                    <a:srgbClr val="000000"/>
                  </a:outerShdw>
                </a:effectLst>
                <a:latin typeface="+mn-lt"/>
                <a:ea typeface="+mn-ea"/>
                <a:cs typeface="+mn-cs"/>
                <a:sym typeface="Arial"/>
              </a:defRPr>
            </a:pPr>
            <a:r>
              <a:t>High temperature catalytic decomposition of H</a:t>
            </a:r>
            <a:r>
              <a:rPr baseline="-26408"/>
              <a:t>2</a:t>
            </a:r>
            <a:r>
              <a:t>O by zirconium</a:t>
            </a:r>
          </a:p>
          <a:p>
            <a:pPr defTabSz="896111">
              <a:defRPr sz="882" b="1">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Fuel rods hold enriched </a:t>
            </a:r>
            <a:r>
              <a:rPr baseline="29839"/>
              <a:t>235</a:t>
            </a:r>
            <a:r>
              <a:t>U inside </a:t>
            </a:r>
            <a:r>
              <a:rPr b="1"/>
              <a:t>zirconium metal </a:t>
            </a:r>
            <a:r>
              <a:t>alloy tubes</a:t>
            </a:r>
          </a:p>
          <a:p>
            <a:pPr defTabSz="896111">
              <a:tabLst>
                <a:tab pos="431800" algn="l"/>
                <a:tab pos="876300" algn="l"/>
              </a:tabLst>
              <a:defRPr sz="19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	because it's one of very few materials that can withstand full reactor core heat </a:t>
            </a:r>
          </a:p>
          <a:p>
            <a:pPr defTabSz="896111">
              <a:tabLst>
                <a:tab pos="431800" algn="l"/>
                <a:tab pos="876300" algn="l"/>
              </a:tabLst>
              <a:defRPr sz="784">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At Fukushima Daini, operators had improvised an off-the-books way of cooling their 4 reactors</a:t>
            </a:r>
          </a:p>
          <a:p>
            <a:pPr defTabSz="896111">
              <a:tabLst>
                <a:tab pos="431800" algn="l"/>
                <a:tab pos="876300" algn="l"/>
              </a:tabLst>
              <a:defRPr sz="392">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	But the operators of the 4 Fukushima Daiichi reactors were less successful</a:t>
            </a:r>
          </a:p>
          <a:p>
            <a:pPr defTabSz="896111">
              <a:tabLst>
                <a:tab pos="431800" algn="l"/>
                <a:tab pos="876300" algn="l"/>
              </a:tabLst>
              <a:defRPr sz="784">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The Fukushima Daiichi #1-3 reactors thus reached near 2000°C temperatures where</a:t>
            </a:r>
          </a:p>
          <a:p>
            <a:pPr defTabSz="896111">
              <a:tabLst>
                <a:tab pos="431800" algn="l"/>
                <a:tab pos="876300" algn="l"/>
              </a:tabLst>
              <a:defRPr sz="19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	Zirconium catalyzes steam/water decomposition: </a:t>
            </a:r>
            <a:r>
              <a:rPr b="1"/>
              <a:t>2 H</a:t>
            </a:r>
            <a:r>
              <a:rPr b="1" baseline="-26528"/>
              <a:t>2</a:t>
            </a:r>
            <a:r>
              <a:rPr b="1"/>
              <a:t>O =&gt; 2 H</a:t>
            </a:r>
            <a:r>
              <a:rPr b="1" baseline="-26528"/>
              <a:t>2</a:t>
            </a:r>
            <a:r>
              <a:rPr b="1"/>
              <a:t> + O</a:t>
            </a:r>
            <a:r>
              <a:rPr b="1" baseline="-26528"/>
              <a:t>2</a:t>
            </a:r>
          </a:p>
          <a:p>
            <a:pPr defTabSz="896111">
              <a:tabLst>
                <a:tab pos="431800" algn="l"/>
                <a:tab pos="876300" algn="l"/>
              </a:tabLst>
              <a:defRPr sz="784">
                <a:effectLst>
                  <a:outerShdw blurRad="37338" dist="37338" dir="2700000" rotWithShape="0">
                    <a:srgbClr val="000000"/>
                  </a:outerShdw>
                </a:effectLst>
                <a:latin typeface="+mn-lt"/>
                <a:ea typeface="+mn-ea"/>
                <a:cs typeface="+mn-cs"/>
                <a:sym typeface="Arial"/>
              </a:defRPr>
            </a:pPr>
            <a:endParaRPr b="1" baseline="-26528"/>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Those gases accumulated until within 3 Daiichi reactors,</a:t>
            </a:r>
          </a:p>
          <a:p>
            <a:pPr defTabSz="896111">
              <a:tabLst>
                <a:tab pos="431800" algn="l"/>
                <a:tab pos="876300" algn="l"/>
              </a:tabLst>
              <a:defRPr sz="196">
                <a:effectLst>
                  <a:outerShdw blurRad="37338" dist="37338" dir="2700000" rotWithShape="0">
                    <a:srgbClr val="000000"/>
                  </a:outerShdw>
                </a:effectLst>
                <a:latin typeface="+mn-lt"/>
                <a:ea typeface="+mn-ea"/>
                <a:cs typeface="+mn-cs"/>
                <a:sym typeface="Arial"/>
              </a:defRPr>
            </a:pPr>
            <a:endParaRPr/>
          </a:p>
          <a:p>
            <a:pP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t>	they reached explosive levels, found an ignition source, and chemically recombined:</a:t>
            </a:r>
          </a:p>
          <a:p>
            <a:pPr defTabSz="896111">
              <a:tabLst>
                <a:tab pos="431800" algn="l"/>
                <a:tab pos="876300" algn="l"/>
              </a:tabLst>
              <a:defRPr sz="686">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Lst>
              <a:defRPr sz="1666">
                <a:effectLst>
                  <a:outerShdw blurRad="37338" dist="37338" dir="2700000" rotWithShape="0">
                    <a:srgbClr val="000000"/>
                  </a:outerShdw>
                </a:effectLst>
                <a:latin typeface="+mn-lt"/>
                <a:ea typeface="+mn-ea"/>
                <a:cs typeface="+mn-cs"/>
                <a:sym typeface="Arial"/>
              </a:defRPr>
            </a:pPr>
            <a:r>
              <a:rPr b="1"/>
              <a:t>2 H</a:t>
            </a:r>
            <a:r>
              <a:rPr b="1" baseline="-26528"/>
              <a:t>2</a:t>
            </a:r>
            <a:r>
              <a:rPr b="1"/>
              <a:t> + O</a:t>
            </a:r>
            <a:r>
              <a:rPr b="1" baseline="-26528"/>
              <a:t>2 </a:t>
            </a:r>
            <a:r>
              <a:rPr b="1"/>
              <a:t> =&gt; 2 H</a:t>
            </a:r>
            <a:r>
              <a:rPr b="1" baseline="-26528"/>
              <a:t>2</a:t>
            </a:r>
            <a:r>
              <a:rPr b="1"/>
              <a:t>O + large amount of energy ( = explosion)</a:t>
            </a:r>
          </a:p>
          <a:p>
            <a:pPr defTabSz="896111">
              <a:tabLst>
                <a:tab pos="431800" algn="l"/>
                <a:tab pos="876300" algn="l"/>
              </a:tabLst>
              <a:defRPr sz="588">
                <a:effectLst>
                  <a:outerShdw blurRad="37338" dist="37338" dir="2700000" rotWithShape="0">
                    <a:srgbClr val="000000"/>
                  </a:outerShdw>
                </a:effectLst>
                <a:latin typeface="+mn-lt"/>
                <a:ea typeface="+mn-ea"/>
                <a:cs typeface="+mn-cs"/>
                <a:sym typeface="Arial"/>
              </a:defRPr>
            </a:pPr>
            <a:endParaRPr b="1"/>
          </a:p>
          <a:p>
            <a:pPr algn="ctr" defTabSz="896111">
              <a:tabLst>
                <a:tab pos="431800" algn="l"/>
                <a:tab pos="876300" algn="l"/>
              </a:tabLst>
              <a:defRPr sz="1666">
                <a:solidFill>
                  <a:srgbClr val="FFCC00"/>
                </a:solidFill>
                <a:effectLst>
                  <a:outerShdw blurRad="37338" dist="37338" dir="2700000" rotWithShape="0">
                    <a:srgbClr val="000000"/>
                  </a:outerShdw>
                </a:effectLst>
                <a:latin typeface="+mn-lt"/>
                <a:ea typeface="+mn-ea"/>
                <a:cs typeface="+mn-cs"/>
                <a:sym typeface="Arial"/>
              </a:defRPr>
            </a:pPr>
            <a:r>
              <a:t>Despite meltdowns, to that point </a:t>
            </a:r>
            <a:r>
              <a:rPr b="1"/>
              <a:t>radiation had been confined</a:t>
            </a:r>
            <a:r>
              <a:t> within the reactor buildings</a:t>
            </a:r>
          </a:p>
          <a:p>
            <a:pPr algn="ctr" defTabSz="896111">
              <a:tabLst>
                <a:tab pos="431800" algn="l"/>
                <a:tab pos="876300" algn="l"/>
              </a:tabLst>
              <a:defRPr sz="294">
                <a:solidFill>
                  <a:srgbClr val="FFCC00"/>
                </a:solidFill>
                <a:effectLst>
                  <a:outerShdw blurRad="37338" dist="37338" dir="2700000" rotWithShape="0">
                    <a:srgbClr val="000000"/>
                  </a:outerShdw>
                </a:effectLst>
                <a:latin typeface="+mn-lt"/>
                <a:ea typeface="+mn-ea"/>
                <a:cs typeface="+mn-cs"/>
                <a:sym typeface="Arial"/>
              </a:defRPr>
            </a:pPr>
            <a:endParaRPr/>
          </a:p>
          <a:p>
            <a:pPr algn="ctr" defTabSz="896111">
              <a:tabLst>
                <a:tab pos="431800" algn="l"/>
                <a:tab pos="876300" algn="l"/>
              </a:tabLst>
              <a:defRPr sz="1666">
                <a:solidFill>
                  <a:srgbClr val="FFCC00"/>
                </a:solidFill>
                <a:effectLst>
                  <a:outerShdw blurRad="37338" dist="37338" dir="2700000" rotWithShape="0">
                    <a:srgbClr val="000000"/>
                  </a:outerShdw>
                </a:effectLst>
                <a:latin typeface="+mn-lt"/>
                <a:ea typeface="+mn-ea"/>
                <a:cs typeface="+mn-cs"/>
                <a:sym typeface="Arial"/>
              </a:defRPr>
            </a:pPr>
            <a:r>
              <a:t>because the reactor's "containment structures" </a:t>
            </a:r>
            <a:r>
              <a:rPr b="1"/>
              <a:t>had</a:t>
            </a:r>
            <a:r>
              <a:t> still been doing their jobs!</a:t>
            </a:r>
          </a:p>
          <a:p>
            <a:pPr defTabSz="896111">
              <a:tabLst>
                <a:tab pos="431800" algn="l"/>
                <a:tab pos="876300" algn="l"/>
              </a:tabLst>
              <a:defRPr sz="392">
                <a:solidFill>
                  <a:srgbClr val="FFCC00"/>
                </a:solidFill>
                <a:effectLst>
                  <a:outerShdw blurRad="37338" dist="37338" dir="2700000" rotWithShape="0">
                    <a:srgbClr val="000000"/>
                  </a:outerShdw>
                </a:effectLst>
                <a:latin typeface="+mn-lt"/>
                <a:ea typeface="+mn-ea"/>
                <a:cs typeface="+mn-cs"/>
                <a:sym typeface="Arial"/>
              </a:defRPr>
            </a:pPr>
            <a:endParaRPr/>
          </a:p>
          <a:p>
            <a:pPr algn="ctr" defTabSz="896111">
              <a:defRPr sz="1666" b="1">
                <a:solidFill>
                  <a:srgbClr val="FF6600"/>
                </a:solidFill>
                <a:effectLst>
                  <a:outerShdw blurRad="37338" dist="37338" dir="2700000" rotWithShape="0">
                    <a:srgbClr val="000000"/>
                  </a:outerShdw>
                </a:effectLst>
                <a:latin typeface="+mn-lt"/>
                <a:ea typeface="+mn-ea"/>
                <a:cs typeface="+mn-cs"/>
                <a:sym typeface="Arial"/>
              </a:defRPr>
            </a:pPr>
            <a:r>
              <a:t>But hydrogen + oxygen explosions now blew open those containment structures!</a:t>
            </a:r>
          </a:p>
        </p:txBody>
      </p:sp>
      <p:sp>
        <p:nvSpPr>
          <p:cNvPr id="1267" name="Rectangle 5"/>
          <p:cNvSpPr txBox="1"/>
          <p:nvPr/>
        </p:nvSpPr>
        <p:spPr>
          <a:xfrm>
            <a:off x="320354" y="6543759"/>
            <a:ext cx="853440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http://en.wikipedia.org/wiki/Fukushima_Daiichi_Nuclear_Power_Plant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Rectangle 3"/>
          <p:cNvSpPr txBox="1">
            <a:spLocks noGrp="1"/>
          </p:cNvSpPr>
          <p:nvPr>
            <p:ph type="body" idx="1"/>
          </p:nvPr>
        </p:nvSpPr>
        <p:spPr>
          <a:xfrm>
            <a:off x="114300" y="3356061"/>
            <a:ext cx="8915400" cy="3041145"/>
          </a:xfrm>
          <a:prstGeom prst="rect">
            <a:avLst/>
          </a:prstGeom>
        </p:spPr>
        <p:txBody>
          <a:bodyPr/>
          <a:lstStyle/>
          <a:p>
            <a:pPr algn="ctr">
              <a:tabLst>
                <a:tab pos="444500" algn="l"/>
                <a:tab pos="901700" algn="l"/>
              </a:tabLst>
              <a:defRPr sz="1700" b="1">
                <a:solidFill>
                  <a:srgbClr val="FF8000"/>
                </a:solidFill>
                <a:latin typeface="+mn-lt"/>
                <a:ea typeface="+mn-ea"/>
                <a:cs typeface="+mn-cs"/>
                <a:sym typeface="Arial"/>
              </a:defRPr>
            </a:pPr>
            <a:r>
              <a:t>But these were NOT "nuclear explosions" </a:t>
            </a:r>
          </a:p>
          <a:p>
            <a:pPr algn="ctr">
              <a:tabLst>
                <a:tab pos="444500" algn="l"/>
                <a:tab pos="901700" algn="l"/>
              </a:tabLst>
              <a:defRPr sz="100" b="1">
                <a:solidFill>
                  <a:srgbClr val="FF8000"/>
                </a:solidFill>
                <a:latin typeface="+mn-lt"/>
                <a:ea typeface="+mn-ea"/>
                <a:cs typeface="+mn-cs"/>
                <a:sym typeface="Arial"/>
              </a:defRPr>
            </a:pPr>
            <a:endParaRPr/>
          </a:p>
          <a:p>
            <a:pPr algn="ctr">
              <a:tabLst>
                <a:tab pos="444500" algn="l"/>
                <a:tab pos="901700" algn="l"/>
              </a:tabLst>
              <a:defRPr sz="1700" b="1">
                <a:solidFill>
                  <a:srgbClr val="FF8000"/>
                </a:solidFill>
                <a:latin typeface="+mn-lt"/>
                <a:ea typeface="+mn-ea"/>
                <a:cs typeface="+mn-cs"/>
                <a:sym typeface="Arial"/>
              </a:defRPr>
            </a:pPr>
            <a:r>
              <a:t>They were NOT even "nuclear fizzles"</a:t>
            </a:r>
          </a:p>
          <a:p>
            <a:pPr algn="ctr">
              <a:tabLst>
                <a:tab pos="444500" algn="l"/>
                <a:tab pos="901700" algn="l"/>
              </a:tabLst>
              <a:defRPr sz="100" b="1">
                <a:solidFill>
                  <a:srgbClr val="FF8000"/>
                </a:solidFill>
                <a:latin typeface="+mn-lt"/>
                <a:ea typeface="+mn-ea"/>
                <a:cs typeface="+mn-cs"/>
                <a:sym typeface="Arial"/>
              </a:defRPr>
            </a:pPr>
            <a:endParaRPr/>
          </a:p>
          <a:p>
            <a:pPr algn="ctr">
              <a:tabLst>
                <a:tab pos="444500" algn="l"/>
                <a:tab pos="901700" algn="l"/>
                <a:tab pos="1371600" algn="l"/>
              </a:tabLst>
              <a:defRPr sz="1700" b="1">
                <a:solidFill>
                  <a:srgbClr val="FF8000"/>
                </a:solidFill>
                <a:latin typeface="+mn-lt"/>
                <a:ea typeface="+mn-ea"/>
                <a:cs typeface="+mn-cs"/>
                <a:sym typeface="Arial"/>
              </a:defRPr>
            </a:pPr>
            <a:r>
              <a:t>These were classic chemical explosions: 2 H</a:t>
            </a:r>
            <a:r>
              <a:rPr baseline="-26117"/>
              <a:t>2</a:t>
            </a:r>
            <a:r>
              <a:t> + O</a:t>
            </a:r>
            <a:r>
              <a:rPr baseline="-26117"/>
              <a:t>2</a:t>
            </a:r>
            <a:r>
              <a:t> =&gt; 2 H</a:t>
            </a:r>
            <a:r>
              <a:rPr baseline="-26117"/>
              <a:t>2</a:t>
            </a:r>
            <a:r>
              <a:t>O + Heat Energy</a:t>
            </a:r>
          </a:p>
          <a:p>
            <a:pPr>
              <a:tabLst>
                <a:tab pos="444500" algn="l"/>
                <a:tab pos="901700" algn="l"/>
              </a:tabLst>
              <a:defRPr sz="10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And their energy release was </a:t>
            </a:r>
            <a:r>
              <a:rPr b="1"/>
              <a:t>immensely less </a:t>
            </a:r>
            <a:r>
              <a:t>than even the earliest nuclear bombs</a:t>
            </a:r>
          </a:p>
          <a:p>
            <a:pPr>
              <a:tabLst>
                <a:tab pos="444500" algn="l"/>
                <a:tab pos="901700" algn="l"/>
              </a:tabLst>
              <a:defRPr sz="1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t>(even though, yes, it was fission heat that had driven zirconium catalytic splitting of H</a:t>
            </a:r>
            <a:r>
              <a:rPr baseline="-26117"/>
              <a:t>2</a:t>
            </a:r>
            <a:r>
              <a:t>O)</a:t>
            </a:r>
          </a:p>
          <a:p>
            <a:pPr>
              <a:tabLst>
                <a:tab pos="444500" algn="l"/>
                <a:tab pos="901700" algn="l"/>
              </a:tabLst>
              <a:defRPr sz="900">
                <a:latin typeface="+mn-lt"/>
                <a:ea typeface="+mn-ea"/>
                <a:cs typeface="+mn-cs"/>
                <a:sym typeface="Arial"/>
              </a:defRPr>
            </a:pPr>
            <a:endParaRPr/>
          </a:p>
          <a:p>
            <a:pPr algn="ctr">
              <a:tabLst>
                <a:tab pos="444500" algn="l"/>
                <a:tab pos="901700" algn="l"/>
              </a:tabLst>
              <a:defRPr sz="1700">
                <a:latin typeface="+mn-lt"/>
                <a:ea typeface="+mn-ea"/>
                <a:cs typeface="+mn-cs"/>
                <a:sym typeface="Arial"/>
              </a:defRPr>
            </a:pPr>
            <a:r>
              <a:rPr b="1">
                <a:solidFill>
                  <a:srgbClr val="FF6600"/>
                </a:solidFill>
              </a:rPr>
              <a:t>Only then were large quantities radioactive materials widely dispersed </a:t>
            </a:r>
            <a:r>
              <a:rPr>
                <a:solidFill>
                  <a:srgbClr val="FF6600"/>
                </a:solidFill>
              </a:rPr>
              <a:t>→</a:t>
            </a:r>
            <a:r>
              <a:rPr b="1">
                <a:solidFill>
                  <a:srgbClr val="FF6600"/>
                </a:solidFill>
              </a:rPr>
              <a:t> </a:t>
            </a:r>
          </a:p>
          <a:p>
            <a:pPr>
              <a:tabLst>
                <a:tab pos="444500" algn="l"/>
                <a:tab pos="901700" algn="l"/>
              </a:tabLst>
              <a:defRPr sz="200">
                <a:latin typeface="+mn-lt"/>
                <a:ea typeface="+mn-ea"/>
                <a:cs typeface="+mn-cs"/>
                <a:sym typeface="Arial"/>
              </a:defRPr>
            </a:pPr>
            <a:endParaRPr b="1">
              <a:solidFill>
                <a:srgbClr val="FF6600"/>
              </a:solidFill>
            </a:endParaRPr>
          </a:p>
          <a:p>
            <a:pPr algn="ctr">
              <a:tabLst>
                <a:tab pos="444500" algn="l"/>
                <a:tab pos="901700" algn="l"/>
              </a:tabLst>
              <a:defRPr sz="1700" b="1">
                <a:latin typeface="+mn-lt"/>
                <a:ea typeface="+mn-ea"/>
                <a:cs typeface="+mn-cs"/>
                <a:sym typeface="Arial"/>
              </a:defRPr>
            </a:pPr>
            <a:r>
              <a:t>"DIRTY BOMB" </a:t>
            </a:r>
            <a:r>
              <a:rPr b="0"/>
              <a:t>=</a:t>
            </a:r>
            <a:r>
              <a:t> </a:t>
            </a:r>
            <a:r>
              <a:rPr b="0"/>
              <a:t>Bomb using conventional explosives to spread radioactive materials</a:t>
            </a:r>
          </a:p>
        </p:txBody>
      </p:sp>
      <p:sp>
        <p:nvSpPr>
          <p:cNvPr id="1270" name="Rectangle 5"/>
          <p:cNvSpPr txBox="1"/>
          <p:nvPr/>
        </p:nvSpPr>
        <p:spPr>
          <a:xfrm>
            <a:off x="239214" y="6563124"/>
            <a:ext cx="866557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Video segment excerpted from: https://www.youtube.com/watch?v=IMVi-XmM-SU</a:t>
            </a:r>
          </a:p>
        </p:txBody>
      </p:sp>
      <p:pic>
        <p:nvPicPr>
          <p:cNvPr id="1271" name="Japan earthquake explosion at Fukushima nuclear plant - edited.mp4" descr="Japan earthquake explosion at Fukushima nuclear plant - edited.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2934528" y="2245424"/>
            <a:ext cx="12711123" cy="7150008"/>
          </a:xfrm>
          <a:prstGeom prst="rect">
            <a:avLst/>
          </a:prstGeom>
          <a:ln w="12700">
            <a:miter lim="400000"/>
          </a:ln>
        </p:spPr>
      </p:pic>
      <p:pic>
        <p:nvPicPr>
          <p:cNvPr id="1272" name="Fukuishima units 1 &amp; 3.mp4" descr="Fukuishima units 1 &amp; 3.mp4"/>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1868760" y="148997"/>
            <a:ext cx="5406480" cy="3041146"/>
          </a:xfrm>
          <a:prstGeom prst="rect">
            <a:avLst/>
          </a:prstGeom>
          <a:ln w="12700">
            <a:miter lim="400000"/>
          </a:ln>
        </p:spPr>
      </p:pic>
      <p:sp>
        <p:nvSpPr>
          <p:cNvPr id="1273" name="Rectangle 5"/>
          <p:cNvSpPr txBox="1"/>
          <p:nvPr/>
        </p:nvSpPr>
        <p:spPr>
          <a:xfrm>
            <a:off x="3021753" y="2960765"/>
            <a:ext cx="310049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a:solidFill>
                  <a:srgbClr val="5E5E5E"/>
                </a:solidFill>
                <a:effectLst>
                  <a:outerShdw blurRad="38100" dist="38100" dir="2700000" rotWithShape="0">
                    <a:srgbClr val="000000"/>
                  </a:outerShdw>
                </a:effectLst>
                <a:latin typeface="+mn-lt"/>
                <a:ea typeface="+mn-ea"/>
                <a:cs typeface="+mn-cs"/>
                <a:sym typeface="Arial"/>
              </a:defRPr>
            </a:lvl1pPr>
          </a:lstStyle>
          <a:p>
            <a:r>
              <a:t>(This video plays within Powerpoint &amp; Keynote)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3" fill="hold"/>
                                        <p:tgtEl>
                                          <p:spTgt spid="127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592" fill="hold"/>
                                        <p:tgtEl>
                                          <p:spTgt spid="12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271"/>
                </p:tgtEl>
              </p:cMediaNode>
            </p:video>
            <p:seq concurrent="1" prevAc="none" nextAc="seek">
              <p:cTn id="12" restart="whenNotActive" fill="hold" evtFilter="cancelBubble" nodeType="interactiveSeq">
                <p:stCondLst>
                  <p:cond evt="onClick" delay="0">
                    <p:tgtEl>
                      <p:spTgt spid="127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71"/>
                                        </p:tgtEl>
                                      </p:cBhvr>
                                    </p:cmd>
                                  </p:childTnLst>
                                </p:cTn>
                              </p:par>
                            </p:childTnLst>
                          </p:cTn>
                        </p:par>
                      </p:childTnLst>
                    </p:cTn>
                  </p:par>
                </p:childTnLst>
              </p:cTn>
              <p:nextCondLst>
                <p:cond evt="onClick" delay="0">
                  <p:tgtEl>
                    <p:spTgt spid="1271"/>
                  </p:tgtEl>
                </p:cond>
              </p:nextCondLst>
            </p:seq>
            <p:video>
              <p:cMediaNode vol="100000">
                <p:cTn id="17" fill="hold" display="0">
                  <p:stCondLst>
                    <p:cond delay="indefinite"/>
                  </p:stCondLst>
                </p:cTn>
                <p:tgtEl>
                  <p:spTgt spid="1272"/>
                </p:tgtEl>
              </p:cMediaNode>
            </p:video>
            <p:seq concurrent="1" prevAc="none" nextAc="seek">
              <p:cTn id="18" restart="whenNotActive" fill="hold" evtFilter="cancelBubble" nodeType="interactiveSeq">
                <p:stCondLst>
                  <p:cond evt="onClick" delay="0">
                    <p:tgtEl>
                      <p:spTgt spid="127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72"/>
                                        </p:tgtEl>
                                      </p:cBhvr>
                                    </p:cmd>
                                  </p:childTnLst>
                                </p:cTn>
                              </p:par>
                            </p:childTnLst>
                          </p:cTn>
                        </p:par>
                      </p:childTnLst>
                    </p:cTn>
                  </p:par>
                </p:childTnLst>
              </p:cTn>
              <p:nextCondLst>
                <p:cond evt="onClick" delay="0">
                  <p:tgtEl>
                    <p:spTgt spid="1272"/>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Rectangle 3"/>
          <p:cNvSpPr txBox="1">
            <a:spLocks noGrp="1"/>
          </p:cNvSpPr>
          <p:nvPr>
            <p:ph type="body" idx="1"/>
          </p:nvPr>
        </p:nvSpPr>
        <p:spPr>
          <a:xfrm>
            <a:off x="209670" y="763719"/>
            <a:ext cx="8915401" cy="5330562"/>
          </a:xfrm>
          <a:prstGeom prst="rect">
            <a:avLst/>
          </a:prstGeom>
        </p:spPr>
        <p:txBody>
          <a:bodyPr/>
          <a:lstStyle/>
          <a:p>
            <a:pPr algn="ctr">
              <a:tabLst>
                <a:tab pos="368300" algn="l"/>
                <a:tab pos="825500" algn="l"/>
                <a:tab pos="1219200" algn="l"/>
                <a:tab pos="1676400" algn="l"/>
              </a:tabLst>
              <a:defRPr sz="1700">
                <a:latin typeface="+mn-lt"/>
                <a:ea typeface="+mn-ea"/>
                <a:cs typeface="+mn-cs"/>
                <a:sym typeface="Arial"/>
              </a:defRPr>
            </a:pPr>
            <a:r>
              <a:t>Of the six Fukushima Daiichi reactor "units" </a:t>
            </a:r>
            <a:r>
              <a:rPr b="1">
                <a:solidFill>
                  <a:srgbClr val="FBC901"/>
                </a:solidFill>
              </a:rPr>
              <a:t>only Units 1-3 had been in operation</a:t>
            </a:r>
          </a:p>
          <a:p>
            <a:pPr algn="ctr">
              <a:tabLst>
                <a:tab pos="368300" algn="l"/>
                <a:tab pos="825500" algn="l"/>
                <a:tab pos="1219200" algn="l"/>
                <a:tab pos="1676400" algn="l"/>
              </a:tabLst>
              <a:defRPr sz="900">
                <a:latin typeface="+mn-lt"/>
                <a:ea typeface="+mn-ea"/>
                <a:cs typeface="+mn-cs"/>
                <a:sym typeface="Arial"/>
              </a:defRPr>
            </a:pPr>
            <a:endParaRPr b="1">
              <a:solidFill>
                <a:srgbClr val="FBC901"/>
              </a:solidFill>
            </a:endParaRPr>
          </a:p>
          <a:p>
            <a:pPr algn="ctr">
              <a:tabLst>
                <a:tab pos="368300" algn="l"/>
                <a:tab pos="825500" algn="l"/>
                <a:tab pos="1219200" algn="l"/>
                <a:tab pos="1676400" algn="l"/>
              </a:tabLst>
              <a:defRPr sz="1700">
                <a:latin typeface="+mn-lt"/>
                <a:ea typeface="+mn-ea"/>
                <a:cs typeface="+mn-cs"/>
                <a:sym typeface="Arial"/>
              </a:defRPr>
            </a:pPr>
            <a:r>
              <a:t>As shown in preceding video, </a:t>
            </a:r>
            <a:r>
              <a:rPr b="1">
                <a:solidFill>
                  <a:srgbClr val="FBC901"/>
                </a:solidFill>
              </a:rPr>
              <a:t>Unit 1</a:t>
            </a:r>
            <a:r>
              <a:t> &amp; </a:t>
            </a:r>
            <a:r>
              <a:rPr b="1">
                <a:solidFill>
                  <a:srgbClr val="FBC901"/>
                </a:solidFill>
              </a:rPr>
              <a:t>Unit 3</a:t>
            </a:r>
            <a:r>
              <a:t> were blown open by hydrogen explosions</a:t>
            </a:r>
          </a:p>
          <a:p>
            <a:pPr algn="ctr">
              <a:tabLst>
                <a:tab pos="368300" algn="l"/>
                <a:tab pos="825500" algn="l"/>
                <a:tab pos="1219200" algn="l"/>
                <a:tab pos="1676400" algn="l"/>
              </a:tabLst>
              <a:defRPr sz="10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But mysteriously:</a:t>
            </a:r>
          </a:p>
          <a:p>
            <a:pPr algn="ctr">
              <a:tabLst>
                <a:tab pos="368300" algn="l"/>
                <a:tab pos="825500" algn="l"/>
                <a:tab pos="1219200" algn="l"/>
                <a:tab pos="1676400" algn="l"/>
              </a:tabLst>
              <a:defRPr sz="1000">
                <a:latin typeface="+mn-lt"/>
                <a:ea typeface="+mn-ea"/>
                <a:cs typeface="+mn-cs"/>
                <a:sym typeface="Arial"/>
              </a:defRPr>
            </a:pPr>
            <a:endParaRPr/>
          </a:p>
          <a:p>
            <a:pPr algn="ctr">
              <a:tabLst>
                <a:tab pos="368300" algn="l"/>
                <a:tab pos="825500" algn="l"/>
                <a:tab pos="1219200" algn="l"/>
                <a:tab pos="1676400" algn="l"/>
              </a:tabLst>
              <a:defRPr sz="1700" b="1">
                <a:solidFill>
                  <a:srgbClr val="FBC901"/>
                </a:solidFill>
                <a:latin typeface="+mn-lt"/>
                <a:ea typeface="+mn-ea"/>
                <a:cs typeface="+mn-cs"/>
                <a:sym typeface="Arial"/>
              </a:defRPr>
            </a:pPr>
            <a:r>
              <a:t>Unit 2 did not explode</a:t>
            </a:r>
          </a:p>
          <a:p>
            <a:pPr algn="ctr">
              <a:tabLst>
                <a:tab pos="368300" algn="l"/>
                <a:tab pos="825500" algn="l"/>
                <a:tab pos="1219200" algn="l"/>
                <a:tab pos="1676400" algn="l"/>
              </a:tabLst>
              <a:defRPr sz="700" b="1">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Because, it was discovered, its building was punctured by the adjacent Unit 1 explosion</a:t>
            </a:r>
          </a:p>
          <a:p>
            <a:pPr algn="ctr">
              <a:tabLst>
                <a:tab pos="368300" algn="l"/>
                <a:tab pos="825500" algn="l"/>
                <a:tab pos="1219200" algn="l"/>
                <a:tab pos="1676400" algn="l"/>
              </a:tabLst>
              <a:defRPr sz="2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Which vented Unit 2's accumulated H</a:t>
            </a:r>
            <a:r>
              <a:rPr baseline="-5999"/>
              <a:t>2</a:t>
            </a:r>
            <a:r>
              <a:t> preventing its own explosion, but also</a:t>
            </a:r>
          </a:p>
          <a:p>
            <a:pPr algn="ctr">
              <a:tabLst>
                <a:tab pos="368300" algn="l"/>
                <a:tab pos="825500" algn="l"/>
                <a:tab pos="1219200" algn="l"/>
                <a:tab pos="1676400" algn="l"/>
              </a:tabLst>
              <a:defRPr sz="2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allowing its release of deadly radioactive Cesium into the countryside</a:t>
            </a:r>
          </a:p>
          <a:p>
            <a:pPr algn="ctr">
              <a:tabLst>
                <a:tab pos="368300" algn="l"/>
                <a:tab pos="825500" algn="l"/>
                <a:tab pos="1219200" algn="l"/>
                <a:tab pos="1676400" algn="l"/>
              </a:tabLst>
              <a:defRPr sz="1000">
                <a:latin typeface="+mn-lt"/>
                <a:ea typeface="+mn-ea"/>
                <a:cs typeface="+mn-cs"/>
                <a:sym typeface="Arial"/>
              </a:defRPr>
            </a:pPr>
            <a:endParaRPr/>
          </a:p>
          <a:p>
            <a:pPr algn="ctr">
              <a:tabLst>
                <a:tab pos="368300" algn="l"/>
                <a:tab pos="825500" algn="l"/>
                <a:tab pos="1219200" algn="l"/>
                <a:tab pos="1676400" algn="l"/>
              </a:tabLst>
              <a:defRPr sz="1700" b="1">
                <a:solidFill>
                  <a:srgbClr val="FBC901"/>
                </a:solidFill>
                <a:latin typeface="+mn-lt"/>
                <a:ea typeface="+mn-ea"/>
                <a:cs typeface="+mn-cs"/>
                <a:sym typeface="Arial"/>
              </a:defRPr>
            </a:pPr>
            <a:r>
              <a:t>But Unit 4 did explode</a:t>
            </a:r>
          </a:p>
          <a:p>
            <a:pPr algn="ctr">
              <a:tabLst>
                <a:tab pos="368300" algn="l"/>
                <a:tab pos="825500" algn="l"/>
                <a:tab pos="1219200" algn="l"/>
                <a:tab pos="1676400" algn="l"/>
              </a:tabLst>
              <a:defRPr sz="800" b="1">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Despite its being out of operation, undergoing fuel rod replacement</a:t>
            </a:r>
          </a:p>
          <a:p>
            <a:pPr algn="ctr">
              <a:tabLst>
                <a:tab pos="368300" algn="l"/>
                <a:tab pos="825500" algn="l"/>
                <a:tab pos="1219200" algn="l"/>
                <a:tab pos="1676400" algn="l"/>
              </a:tabLst>
              <a:defRPr sz="2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Ultimately explained by the fact that it shared a venting chimney with Unit 3</a:t>
            </a:r>
          </a:p>
          <a:p>
            <a:pPr algn="ctr">
              <a:tabLst>
                <a:tab pos="368300" algn="l"/>
                <a:tab pos="825500" algn="l"/>
                <a:tab pos="1219200" algn="l"/>
                <a:tab pos="1676400" algn="l"/>
              </a:tabLst>
              <a:defRPr sz="4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Which allowed enough of Unit 3's pre-explosion H</a:t>
            </a:r>
            <a:r>
              <a:rPr baseline="-5999"/>
              <a:t>2</a:t>
            </a:r>
            <a:r>
              <a:t> </a:t>
            </a:r>
          </a:p>
          <a:p>
            <a:pPr algn="ctr">
              <a:tabLst>
                <a:tab pos="368300" algn="l"/>
                <a:tab pos="825500" algn="l"/>
                <a:tab pos="1219200" algn="l"/>
                <a:tab pos="1676400" algn="l"/>
              </a:tabLst>
              <a:defRPr sz="200">
                <a:latin typeface="+mn-lt"/>
                <a:ea typeface="+mn-ea"/>
                <a:cs typeface="+mn-cs"/>
                <a:sym typeface="Arial"/>
              </a:defRPr>
            </a:pPr>
            <a:endParaRPr/>
          </a:p>
          <a:p>
            <a:pPr algn="ctr">
              <a:tabLst>
                <a:tab pos="368300" algn="l"/>
                <a:tab pos="825500" algn="l"/>
                <a:tab pos="1219200" algn="l"/>
                <a:tab pos="1676400" algn="l"/>
              </a:tabLst>
              <a:defRPr sz="1700">
                <a:latin typeface="+mn-lt"/>
                <a:ea typeface="+mn-ea"/>
                <a:cs typeface="+mn-cs"/>
                <a:sym typeface="Arial"/>
              </a:defRPr>
            </a:pPr>
            <a:r>
              <a:t>to leak into unit 4, setting the stage for its explosion</a:t>
            </a:r>
          </a:p>
        </p:txBody>
      </p:sp>
      <p:pic>
        <p:nvPicPr>
          <p:cNvPr id="1276" name="Japan earthquake explosion at Fukushima nuclear plant - edited.mp4" descr="Japan earthquake explosion at Fukushima nuclear plant - edited.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2934528" y="2245424"/>
            <a:ext cx="12711123" cy="7150008"/>
          </a:xfrm>
          <a:prstGeom prst="rect">
            <a:avLst/>
          </a:prstGeom>
          <a:ln w="12700">
            <a:miter lim="400000"/>
          </a:ln>
        </p:spPr>
      </p:pic>
      <p:sp>
        <p:nvSpPr>
          <p:cNvPr id="1277" name="Later insights from a 2015 PBS Nova investigative documentary: 1"/>
          <p:cNvSpPr txBox="1">
            <a:spLocks noGrp="1"/>
          </p:cNvSpPr>
          <p:nvPr>
            <p:ph type="title"/>
          </p:nvPr>
        </p:nvSpPr>
        <p:spPr>
          <a:xfrm>
            <a:off x="304800" y="145560"/>
            <a:ext cx="8534400" cy="368142"/>
          </a:xfrm>
          <a:prstGeom prst="rect">
            <a:avLst/>
          </a:prstGeom>
        </p:spPr>
        <p:txBody>
          <a:bodyPr/>
          <a:lstStyle/>
          <a:p>
            <a:pPr>
              <a:defRPr sz="2000"/>
            </a:pPr>
            <a:r>
              <a:t>Later insights from a 2015 PBS Nova investigative documentary: </a:t>
            </a:r>
            <a:r>
              <a:rPr baseline="31999"/>
              <a:t>1</a:t>
            </a:r>
          </a:p>
        </p:txBody>
      </p:sp>
      <p:sp>
        <p:nvSpPr>
          <p:cNvPr id="1278" name="Rectangle 5"/>
          <p:cNvSpPr txBox="1"/>
          <p:nvPr/>
        </p:nvSpPr>
        <p:spPr>
          <a:xfrm>
            <a:off x="1919468" y="6558210"/>
            <a:ext cx="530506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PBS Nova's "Nuclear Meltdown Disaster" (2015)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92" fill="hold"/>
                                        <p:tgtEl>
                                          <p:spTgt spid="12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76"/>
                </p:tgtEl>
              </p:cMediaNode>
            </p:video>
            <p:seq concurrent="1" prevAc="none" nextAc="seek">
              <p:cTn id="8" restart="whenNotActive" fill="hold" evtFilter="cancelBubble" nodeType="interactiveSeq">
                <p:stCondLst>
                  <p:cond evt="onClick" delay="0">
                    <p:tgtEl>
                      <p:spTgt spid="127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76"/>
                                        </p:tgtEl>
                                      </p:cBhvr>
                                    </p:cmd>
                                  </p:childTnLst>
                                </p:cTn>
                              </p:par>
                            </p:childTnLst>
                          </p:cTn>
                        </p:par>
                      </p:childTnLst>
                    </p:cTn>
                  </p:par>
                </p:childTnLst>
              </p:cTn>
              <p:nextCondLst>
                <p:cond evt="onClick" delay="0">
                  <p:tgtEl>
                    <p:spTgt spid="1276"/>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Rectangle 2"/>
          <p:cNvSpPr txBox="1">
            <a:spLocks noGrp="1"/>
          </p:cNvSpPr>
          <p:nvPr>
            <p:ph type="title"/>
          </p:nvPr>
        </p:nvSpPr>
        <p:spPr>
          <a:xfrm>
            <a:off x="304800" y="76200"/>
            <a:ext cx="8534400" cy="762000"/>
          </a:xfrm>
          <a:prstGeom prst="rect">
            <a:avLst/>
          </a:prstGeom>
        </p:spPr>
        <p:txBody>
          <a:bodyPr/>
          <a:lstStyle/>
          <a:p>
            <a:pPr>
              <a:defRPr sz="1900"/>
            </a:pPr>
            <a:r>
              <a:t>A hydrogen explosion also occurred at Three Mile Island</a:t>
            </a:r>
            <a:br/>
            <a:r>
              <a:rPr sz="1500"/>
              <a:t>(thirty two years earlier)</a:t>
            </a:r>
          </a:p>
        </p:txBody>
      </p:sp>
      <p:sp>
        <p:nvSpPr>
          <p:cNvPr id="1281" name="Rectangle 3"/>
          <p:cNvSpPr txBox="1">
            <a:spLocks noGrp="1"/>
          </p:cNvSpPr>
          <p:nvPr>
            <p:ph type="body" idx="1"/>
          </p:nvPr>
        </p:nvSpPr>
        <p:spPr>
          <a:xfrm>
            <a:off x="152400" y="1143000"/>
            <a:ext cx="8991600" cy="5334000"/>
          </a:xfrm>
          <a:prstGeom prst="rect">
            <a:avLst/>
          </a:prstGeom>
        </p:spPr>
        <p:txBody>
          <a:bodyPr/>
          <a:lstStyle/>
          <a:p>
            <a:pPr algn="ctr">
              <a:defRPr sz="1800">
                <a:latin typeface="+mn-lt"/>
                <a:ea typeface="+mn-ea"/>
                <a:cs typeface="+mn-cs"/>
                <a:sym typeface="Arial"/>
              </a:defRPr>
            </a:pPr>
            <a:r>
              <a:t>And high temperature zirconium catalysis of water was </a:t>
            </a:r>
            <a:r>
              <a:rPr b="1"/>
              <a:t>also</a:t>
            </a:r>
            <a:r>
              <a:t> identified as the cause.</a:t>
            </a:r>
          </a:p>
          <a:p>
            <a:pPr algn="ctr">
              <a:defRPr sz="200">
                <a:latin typeface="+mn-lt"/>
                <a:ea typeface="+mn-ea"/>
                <a:cs typeface="+mn-cs"/>
                <a:sym typeface="Arial"/>
              </a:defRPr>
            </a:pPr>
            <a:endParaRPr/>
          </a:p>
          <a:p>
            <a:pPr algn="ctr">
              <a:defRPr sz="1800">
                <a:latin typeface="+mn-lt"/>
                <a:ea typeface="+mn-ea"/>
                <a:cs typeface="+mn-cs"/>
                <a:sym typeface="Arial"/>
              </a:defRPr>
            </a:pPr>
            <a:r>
              <a:t>even in the 1979 Presidential Commission Report about TMI</a:t>
            </a:r>
          </a:p>
          <a:p>
            <a:pPr algn="ctr">
              <a:defRPr sz="1800">
                <a:latin typeface="+mn-lt"/>
                <a:ea typeface="+mn-ea"/>
                <a:cs typeface="+mn-cs"/>
                <a:sym typeface="Arial"/>
              </a:defRPr>
            </a:pPr>
            <a:endParaRPr/>
          </a:p>
          <a:p>
            <a:pPr algn="ctr">
              <a:defRPr sz="1800">
                <a:latin typeface="+mn-lt"/>
                <a:ea typeface="+mn-ea"/>
                <a:cs typeface="+mn-cs"/>
                <a:sym typeface="Arial"/>
              </a:defRPr>
            </a:pPr>
            <a:r>
              <a:t>And once again, the hydrogen chemical explosion shifted the accident from</a:t>
            </a:r>
          </a:p>
          <a:p>
            <a:pPr algn="ctr">
              <a:defRPr sz="200">
                <a:latin typeface="+mn-lt"/>
                <a:ea typeface="+mn-ea"/>
                <a:cs typeface="+mn-cs"/>
                <a:sym typeface="Arial"/>
              </a:defRPr>
            </a:pPr>
            <a:endParaRPr/>
          </a:p>
          <a:p>
            <a:pPr algn="ctr">
              <a:defRPr sz="1800">
                <a:latin typeface="+mn-lt"/>
                <a:ea typeface="+mn-ea"/>
                <a:cs typeface="+mn-cs"/>
                <a:sym typeface="Arial"/>
              </a:defRPr>
            </a:pPr>
            <a:r>
              <a:t>a </a:t>
            </a:r>
            <a:r>
              <a:rPr b="1"/>
              <a:t>contained meltdown </a:t>
            </a:r>
            <a:r>
              <a:t>to an external </a:t>
            </a:r>
            <a:r>
              <a:rPr b="1"/>
              <a:t>radiation release</a:t>
            </a:r>
          </a:p>
          <a:p>
            <a:pPr algn="ctr">
              <a:defRPr sz="1800" b="1">
                <a:latin typeface="+mn-lt"/>
                <a:ea typeface="+mn-ea"/>
                <a:cs typeface="+mn-cs"/>
                <a:sym typeface="Arial"/>
              </a:defRPr>
            </a:pPr>
            <a:endParaRPr b="1"/>
          </a:p>
          <a:p>
            <a:pPr algn="ctr">
              <a:defRPr sz="1800">
                <a:solidFill>
                  <a:srgbClr val="FBC901"/>
                </a:solidFill>
                <a:latin typeface="+mn-lt"/>
                <a:ea typeface="+mn-ea"/>
                <a:cs typeface="+mn-cs"/>
                <a:sym typeface="Arial"/>
              </a:defRPr>
            </a:pPr>
            <a:r>
              <a:t>That is, the explosion moved a problem </a:t>
            </a:r>
            <a:r>
              <a:rPr b="1"/>
              <a:t>within a single reactor building</a:t>
            </a:r>
          </a:p>
          <a:p>
            <a:pPr algn="ctr">
              <a:defRPr sz="200">
                <a:solidFill>
                  <a:srgbClr val="FBC901"/>
                </a:solidFill>
                <a:latin typeface="+mn-lt"/>
                <a:ea typeface="+mn-ea"/>
                <a:cs typeface="+mn-cs"/>
                <a:sym typeface="Arial"/>
              </a:defRPr>
            </a:pPr>
            <a:endParaRPr b="1"/>
          </a:p>
          <a:p>
            <a:pPr algn="ctr">
              <a:defRPr sz="1800">
                <a:solidFill>
                  <a:srgbClr val="FBC901"/>
                </a:solidFill>
                <a:latin typeface="+mn-lt"/>
                <a:ea typeface="+mn-ea"/>
                <a:cs typeface="+mn-cs"/>
                <a:sym typeface="Arial"/>
              </a:defRPr>
            </a:pPr>
            <a:r>
              <a:t>into the beginnings of a </a:t>
            </a:r>
            <a:r>
              <a:rPr b="1"/>
              <a:t>large area environmental disaster</a:t>
            </a:r>
          </a:p>
          <a:p>
            <a:pPr algn="ctr">
              <a:defRPr sz="1800">
                <a:latin typeface="+mn-lt"/>
                <a:ea typeface="+mn-ea"/>
                <a:cs typeface="+mn-cs"/>
                <a:sym typeface="Arial"/>
              </a:defRPr>
            </a:pPr>
            <a:r>
              <a:t>	</a:t>
            </a:r>
          </a:p>
          <a:p>
            <a:pPr algn="ctr">
              <a:defRPr sz="1800">
                <a:latin typeface="+mn-lt"/>
                <a:ea typeface="+mn-ea"/>
                <a:cs typeface="+mn-cs"/>
                <a:sym typeface="Arial"/>
              </a:defRPr>
            </a:pPr>
            <a:r>
              <a:t>But fortunately, the TMI hydrogen + oxygen explosion was much, much smaller</a:t>
            </a:r>
          </a:p>
          <a:p>
            <a:pPr algn="ctr">
              <a:defRPr sz="200">
                <a:latin typeface="+mn-lt"/>
                <a:ea typeface="+mn-ea"/>
                <a:cs typeface="+mn-cs"/>
                <a:sym typeface="Arial"/>
              </a:defRPr>
            </a:pPr>
            <a:endParaRPr/>
          </a:p>
          <a:p>
            <a:pPr algn="ctr">
              <a:defRPr sz="1800">
                <a:latin typeface="+mn-lt"/>
                <a:ea typeface="+mn-ea"/>
                <a:cs typeface="+mn-cs"/>
                <a:sym typeface="Arial"/>
              </a:defRPr>
            </a:pPr>
            <a:r>
              <a:t>and the damage to the containment was proportionally reduced</a:t>
            </a:r>
          </a:p>
          <a:p>
            <a:pPr algn="ctr">
              <a:defRPr sz="200">
                <a:latin typeface="+mn-lt"/>
                <a:ea typeface="+mn-ea"/>
                <a:cs typeface="+mn-cs"/>
                <a:sym typeface="Arial"/>
              </a:defRPr>
            </a:pPr>
            <a:endParaRPr/>
          </a:p>
          <a:p>
            <a:pPr algn="ctr">
              <a:defRPr sz="1800">
                <a:latin typeface="+mn-lt"/>
                <a:ea typeface="+mn-ea"/>
                <a:cs typeface="+mn-cs"/>
                <a:sym typeface="Arial"/>
              </a:defRPr>
            </a:pPr>
            <a:r>
              <a:t>such that radiation leakage at TMI was minimal </a:t>
            </a:r>
          </a:p>
          <a:p>
            <a:pPr algn="ctr">
              <a:defRPr sz="1800">
                <a:latin typeface="+mn-lt"/>
                <a:ea typeface="+mn-ea"/>
                <a:cs typeface="+mn-cs"/>
                <a:sym typeface="Arial"/>
              </a:defRPr>
            </a:pPr>
            <a:endParaRPr/>
          </a:p>
          <a:p>
            <a:pPr algn="ctr">
              <a:defRPr sz="1800">
                <a:solidFill>
                  <a:srgbClr val="FFCC00"/>
                </a:solidFill>
                <a:latin typeface="+mn-lt"/>
                <a:ea typeface="+mn-ea"/>
                <a:cs typeface="+mn-cs"/>
                <a:sym typeface="Arial"/>
              </a:defRPr>
            </a:pPr>
            <a:r>
              <a:t>And it took a 2nd go round (at Fukushima) to fully play out this disaster scenario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3" name="pasted-movie.png" descr="pasted-movie.png"/>
          <p:cNvPicPr>
            <a:picLocks noChangeAspect="1"/>
          </p:cNvPicPr>
          <p:nvPr/>
        </p:nvPicPr>
        <p:blipFill>
          <a:blip r:embed="rId2"/>
          <a:stretch>
            <a:fillRect/>
          </a:stretch>
        </p:blipFill>
        <p:spPr>
          <a:xfrm>
            <a:off x="7556903" y="5468266"/>
            <a:ext cx="13123065" cy="9842299"/>
          </a:xfrm>
          <a:prstGeom prst="rect">
            <a:avLst/>
          </a:prstGeom>
          <a:ln w="12700">
            <a:miter lim="400000"/>
          </a:ln>
        </p:spPr>
      </p:pic>
      <p:pic>
        <p:nvPicPr>
          <p:cNvPr id="1284" name="pasted-movie.png" descr="pasted-movie.png"/>
          <p:cNvPicPr>
            <a:picLocks noChangeAspect="1"/>
          </p:cNvPicPr>
          <p:nvPr/>
        </p:nvPicPr>
        <p:blipFill>
          <a:blip r:embed="rId3"/>
          <a:stretch>
            <a:fillRect/>
          </a:stretch>
        </p:blipFill>
        <p:spPr>
          <a:xfrm>
            <a:off x="4905936" y="1423934"/>
            <a:ext cx="4159878" cy="3387329"/>
          </a:xfrm>
          <a:prstGeom prst="rect">
            <a:avLst/>
          </a:prstGeom>
          <a:ln w="12700">
            <a:miter lim="400000"/>
          </a:ln>
        </p:spPr>
      </p:pic>
      <p:sp>
        <p:nvSpPr>
          <p:cNvPr id="1285" name="Rectangle 2"/>
          <p:cNvSpPr txBox="1">
            <a:spLocks noGrp="1"/>
          </p:cNvSpPr>
          <p:nvPr>
            <p:ph type="title"/>
          </p:nvPr>
        </p:nvSpPr>
        <p:spPr>
          <a:xfrm>
            <a:off x="304800" y="76200"/>
            <a:ext cx="8534400" cy="442055"/>
          </a:xfrm>
          <a:prstGeom prst="rect">
            <a:avLst/>
          </a:prstGeom>
        </p:spPr>
        <p:txBody>
          <a:bodyPr/>
          <a:lstStyle>
            <a:lvl1pPr>
              <a:defRPr sz="2000"/>
            </a:lvl1pPr>
          </a:lstStyle>
          <a:p>
            <a:r>
              <a:t>Producing this local damage:</a:t>
            </a:r>
          </a:p>
        </p:txBody>
      </p:sp>
      <p:pic>
        <p:nvPicPr>
          <p:cNvPr id="1286" name="931px-Fukushima_Daiichi_04780015_(8388174045).jpg" descr="931px-Fukushima_Daiichi_04780015_(8388174045).jpg"/>
          <p:cNvPicPr>
            <a:picLocks noChangeAspect="1"/>
          </p:cNvPicPr>
          <p:nvPr/>
        </p:nvPicPr>
        <p:blipFill>
          <a:blip r:embed="rId4"/>
          <a:srcRect l="35487" t="41368" r="29926" b="24067"/>
          <a:stretch>
            <a:fillRect/>
          </a:stretch>
        </p:blipFill>
        <p:spPr>
          <a:xfrm>
            <a:off x="189021" y="1423934"/>
            <a:ext cx="4383013" cy="3387496"/>
          </a:xfrm>
          <a:prstGeom prst="rect">
            <a:avLst/>
          </a:prstGeom>
          <a:ln w="12700">
            <a:miter lim="400000"/>
          </a:ln>
        </p:spPr>
      </p:pic>
      <p:sp>
        <p:nvSpPr>
          <p:cNvPr id="1287" name="Before:"/>
          <p:cNvSpPr txBox="1">
            <a:spLocks noGrp="1"/>
          </p:cNvSpPr>
          <p:nvPr>
            <p:ph type="body" sz="quarter" idx="1"/>
          </p:nvPr>
        </p:nvSpPr>
        <p:spPr>
          <a:xfrm>
            <a:off x="175774" y="958338"/>
            <a:ext cx="849713" cy="345459"/>
          </a:xfrm>
          <a:prstGeom prst="rect">
            <a:avLst/>
          </a:prstGeom>
        </p:spPr>
        <p:txBody>
          <a:bodyPr/>
          <a:lstStyle>
            <a:lvl1pPr>
              <a:spcBef>
                <a:spcPts val="300"/>
              </a:spcBef>
              <a:defRPr sz="1600">
                <a:latin typeface="+mn-lt"/>
                <a:ea typeface="+mn-ea"/>
                <a:cs typeface="+mn-cs"/>
                <a:sym typeface="Arial"/>
              </a:defRPr>
            </a:lvl1pPr>
          </a:lstStyle>
          <a:p>
            <a:r>
              <a:t>Before:</a:t>
            </a:r>
          </a:p>
        </p:txBody>
      </p:sp>
      <p:sp>
        <p:nvSpPr>
          <p:cNvPr id="1288" name="After:"/>
          <p:cNvSpPr txBox="1"/>
          <p:nvPr/>
        </p:nvSpPr>
        <p:spPr>
          <a:xfrm>
            <a:off x="4889224" y="958338"/>
            <a:ext cx="849713" cy="345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After:</a:t>
            </a:r>
          </a:p>
        </p:txBody>
      </p:sp>
      <p:sp>
        <p:nvSpPr>
          <p:cNvPr id="1289" name="Rectangle 5"/>
          <p:cNvSpPr txBox="1"/>
          <p:nvPr/>
        </p:nvSpPr>
        <p:spPr>
          <a:xfrm>
            <a:off x="4934469" y="4999742"/>
            <a:ext cx="4293553"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https://isis-online.org/isis-reports/detail/new-march-18-satellite-image-of-fukushima-daiichi-nuclear-site-in-japan/37</a:t>
            </a:r>
          </a:p>
        </p:txBody>
      </p:sp>
      <p:sp>
        <p:nvSpPr>
          <p:cNvPr id="1290" name="Rectangle 5"/>
          <p:cNvSpPr txBox="1"/>
          <p:nvPr/>
        </p:nvSpPr>
        <p:spPr>
          <a:xfrm>
            <a:off x="490826" y="4999742"/>
            <a:ext cx="3608174"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https://en.wikipedia.org/wiki/Fukushima_Daiichi_Nuclear_Power_Plant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Rectangle 2"/>
          <p:cNvSpPr txBox="1">
            <a:spLocks noGrp="1"/>
          </p:cNvSpPr>
          <p:nvPr>
            <p:ph type="title"/>
          </p:nvPr>
        </p:nvSpPr>
        <p:spPr>
          <a:xfrm>
            <a:off x="304800" y="76200"/>
            <a:ext cx="8534400" cy="435361"/>
          </a:xfrm>
          <a:prstGeom prst="rect">
            <a:avLst/>
          </a:prstGeom>
        </p:spPr>
        <p:txBody>
          <a:bodyPr/>
          <a:lstStyle>
            <a:lvl1pPr>
              <a:defRPr sz="2000"/>
            </a:lvl1pPr>
          </a:lstStyle>
          <a:p>
            <a:r>
              <a:t>As well as this much broader eventual transformation:</a:t>
            </a:r>
          </a:p>
        </p:txBody>
      </p:sp>
      <p:sp>
        <p:nvSpPr>
          <p:cNvPr id="1293" name="Rectangle 3"/>
          <p:cNvSpPr txBox="1">
            <a:spLocks noGrp="1"/>
          </p:cNvSpPr>
          <p:nvPr>
            <p:ph type="body" sz="quarter" idx="1"/>
          </p:nvPr>
        </p:nvSpPr>
        <p:spPr>
          <a:xfrm>
            <a:off x="228600" y="1131738"/>
            <a:ext cx="4114800" cy="609601"/>
          </a:xfrm>
          <a:prstGeom prst="rect">
            <a:avLst/>
          </a:prstGeom>
        </p:spPr>
        <p:txBody>
          <a:bodyPr/>
          <a:lstStyle>
            <a:lvl1pPr>
              <a:spcBef>
                <a:spcPts val="300"/>
              </a:spcBef>
              <a:defRPr sz="1600">
                <a:latin typeface="+mn-lt"/>
                <a:ea typeface="+mn-ea"/>
                <a:cs typeface="+mn-cs"/>
                <a:sym typeface="Arial"/>
              </a:defRPr>
            </a:lvl1pPr>
          </a:lstStyle>
          <a:p>
            <a:r>
              <a:t>Before: Barely discernible seaside reactors + surrounding countryside:</a:t>
            </a:r>
          </a:p>
        </p:txBody>
      </p:sp>
      <p:pic>
        <p:nvPicPr>
          <p:cNvPr id="1294" name="Picture 3" descr="Picture 3"/>
          <p:cNvPicPr>
            <a:picLocks noChangeAspect="1"/>
          </p:cNvPicPr>
          <p:nvPr/>
        </p:nvPicPr>
        <p:blipFill>
          <a:blip r:embed="rId2"/>
          <a:stretch>
            <a:fillRect/>
          </a:stretch>
        </p:blipFill>
        <p:spPr>
          <a:xfrm>
            <a:off x="4672584" y="1906440"/>
            <a:ext cx="4323255" cy="2883577"/>
          </a:xfrm>
          <a:prstGeom prst="rect">
            <a:avLst/>
          </a:prstGeom>
          <a:ln w="12700">
            <a:miter lim="400000"/>
          </a:ln>
        </p:spPr>
      </p:pic>
      <p:sp>
        <p:nvSpPr>
          <p:cNvPr id="1295" name="Rectangle 5"/>
          <p:cNvSpPr txBox="1"/>
          <p:nvPr/>
        </p:nvSpPr>
        <p:spPr>
          <a:xfrm>
            <a:off x="304800" y="5399947"/>
            <a:ext cx="8534400" cy="1153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Left: http://metro.co.uk/2011/03/14/pictures-japan-earthquake-aftermath-3053782/combination-photo-shows-satellite-images-of-fukushima-daiichi-nuclear-power-plant-in-japan-taken-by-the-geoeye-1-satellite-on-november-15-2009-l-and-on-march-11-2011-after-magnitude-8-9-earthquak/</a:t>
            </a:r>
            <a:endParaRPr>
              <a:solidFill>
                <a:srgbClr val="FF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Right: http://www.gettyimages.de/ereignis/fukushima-daiichi-nuclear-power-plant-five-years-after-meltdown-610095217#in-this-aerial-image-tokyo-electric-power-cos-fukushima-daiichi-on-picture-id515572706</a:t>
            </a:r>
          </a:p>
        </p:txBody>
      </p:sp>
      <p:pic>
        <p:nvPicPr>
          <p:cNvPr id="1296" name="Picture 7" descr="Picture 7"/>
          <p:cNvPicPr>
            <a:picLocks noChangeAspect="1"/>
          </p:cNvPicPr>
          <p:nvPr/>
        </p:nvPicPr>
        <p:blipFill>
          <a:blip r:embed="rId3"/>
          <a:srcRect l="7605" t="18344" r="65915" b="9172"/>
          <a:stretch>
            <a:fillRect/>
          </a:stretch>
        </p:blipFill>
        <p:spPr>
          <a:xfrm rot="16200000">
            <a:off x="874422" y="1161811"/>
            <a:ext cx="2895601" cy="4381977"/>
          </a:xfrm>
          <a:prstGeom prst="rect">
            <a:avLst/>
          </a:prstGeom>
          <a:ln w="12700">
            <a:miter lim="400000"/>
          </a:ln>
        </p:spPr>
      </p:pic>
      <p:sp>
        <p:nvSpPr>
          <p:cNvPr id="1297" name="Rectangle 3"/>
          <p:cNvSpPr txBox="1"/>
          <p:nvPr/>
        </p:nvSpPr>
        <p:spPr>
          <a:xfrm>
            <a:off x="4724400" y="1131738"/>
            <a:ext cx="3962400" cy="541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After: Barely discernible seaside reactors + massive clean-up / nuclear waste-storage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Rectangle 3"/>
          <p:cNvSpPr txBox="1">
            <a:spLocks noGrp="1"/>
          </p:cNvSpPr>
          <p:nvPr>
            <p:ph type="body" sz="half" idx="1"/>
          </p:nvPr>
        </p:nvSpPr>
        <p:spPr>
          <a:xfrm>
            <a:off x="114300" y="614609"/>
            <a:ext cx="8915400" cy="2204574"/>
          </a:xfrm>
          <a:prstGeom prst="rect">
            <a:avLst/>
          </a:prstGeom>
        </p:spPr>
        <p:txBody>
          <a:bodyPr/>
          <a:lstStyle/>
          <a:p>
            <a:pPr algn="ctr">
              <a:defRPr sz="1900" b="1">
                <a:latin typeface="+mn-lt"/>
                <a:ea typeface="+mn-ea"/>
                <a:cs typeface="+mn-cs"/>
                <a:sym typeface="Arial"/>
              </a:defRPr>
            </a:pPr>
            <a:r>
              <a:t>No!</a:t>
            </a:r>
          </a:p>
          <a:p>
            <a:pPr>
              <a:defRPr sz="400">
                <a:latin typeface="+mn-lt"/>
                <a:ea typeface="+mn-ea"/>
                <a:cs typeface="+mn-cs"/>
                <a:sym typeface="Arial"/>
              </a:defRPr>
            </a:pPr>
            <a:endParaRPr/>
          </a:p>
          <a:p>
            <a:pPr algn="ctr">
              <a:defRPr sz="1700">
                <a:latin typeface="+mn-lt"/>
                <a:ea typeface="+mn-ea"/>
                <a:cs typeface="+mn-cs"/>
                <a:sym typeface="Arial"/>
              </a:defRPr>
            </a:pPr>
            <a:r>
              <a:t>Multiple studies concluded that the operators met or exceeded training expectations</a:t>
            </a:r>
          </a:p>
          <a:p>
            <a:pPr algn="ctr">
              <a:defRPr sz="600">
                <a:latin typeface="+mn-lt"/>
                <a:ea typeface="+mn-ea"/>
                <a:cs typeface="+mn-cs"/>
                <a:sym typeface="Arial"/>
              </a:defRPr>
            </a:pPr>
            <a:endParaRPr/>
          </a:p>
          <a:p>
            <a:pPr algn="ctr">
              <a:defRPr sz="1700">
                <a:latin typeface="+mn-lt"/>
                <a:ea typeface="+mn-ea"/>
                <a:cs typeface="+mn-cs"/>
                <a:sym typeface="Arial"/>
              </a:defRPr>
            </a:pPr>
            <a:r>
              <a:t>But for me the commitment, indeed the heroism of Fukushima operators </a:t>
            </a:r>
          </a:p>
          <a:p>
            <a:pPr algn="ctr">
              <a:defRPr sz="600">
                <a:latin typeface="+mn-lt"/>
                <a:ea typeface="+mn-ea"/>
                <a:cs typeface="+mn-cs"/>
                <a:sym typeface="Arial"/>
              </a:defRPr>
            </a:pPr>
            <a:endParaRPr/>
          </a:p>
          <a:p>
            <a:pPr algn="ctr">
              <a:defRPr sz="1700">
                <a:latin typeface="+mn-lt"/>
                <a:ea typeface="+mn-ea"/>
                <a:cs typeface="+mn-cs"/>
                <a:sym typeface="Arial"/>
              </a:defRPr>
            </a:pPr>
            <a:r>
              <a:t>was driven home by the 2015 PBS Nova investigative documentary:</a:t>
            </a:r>
          </a:p>
          <a:p>
            <a:pPr algn="ctr">
              <a:defRPr sz="600">
                <a:latin typeface="+mn-lt"/>
                <a:ea typeface="+mn-ea"/>
                <a:cs typeface="+mn-cs"/>
                <a:sym typeface="Arial"/>
              </a:defRPr>
            </a:pPr>
            <a:endParaRPr/>
          </a:p>
          <a:p>
            <a:pPr algn="ctr">
              <a:defRPr sz="1700" b="1">
                <a:solidFill>
                  <a:srgbClr val="FBC901"/>
                </a:solidFill>
                <a:latin typeface="+mn-lt"/>
                <a:ea typeface="+mn-ea"/>
                <a:cs typeface="+mn-cs"/>
                <a:sym typeface="Arial"/>
              </a:defRPr>
            </a:pPr>
            <a:r>
              <a:t>Nuclear Meltdown Disaster</a:t>
            </a:r>
          </a:p>
        </p:txBody>
      </p:sp>
      <p:pic>
        <p:nvPicPr>
          <p:cNvPr id="1300" name="Picture 4" descr="Picture 4"/>
          <p:cNvPicPr>
            <a:picLocks noChangeAspect="1"/>
          </p:cNvPicPr>
          <p:nvPr/>
        </p:nvPicPr>
        <p:blipFill>
          <a:blip r:embed="rId2"/>
          <a:stretch>
            <a:fillRect/>
          </a:stretch>
        </p:blipFill>
        <p:spPr>
          <a:xfrm>
            <a:off x="3912839" y="2847870"/>
            <a:ext cx="1318322" cy="1318321"/>
          </a:xfrm>
          <a:prstGeom prst="rect">
            <a:avLst/>
          </a:prstGeom>
          <a:ln w="12700">
            <a:miter lim="400000"/>
          </a:ln>
        </p:spPr>
      </p:pic>
      <p:sp>
        <p:nvSpPr>
          <p:cNvPr id="1301" name="Rectangle 2"/>
          <p:cNvSpPr txBox="1">
            <a:spLocks noGrp="1"/>
          </p:cNvSpPr>
          <p:nvPr>
            <p:ph type="title"/>
          </p:nvPr>
        </p:nvSpPr>
        <p:spPr>
          <a:xfrm>
            <a:off x="304800" y="-23679"/>
            <a:ext cx="8534400" cy="609601"/>
          </a:xfrm>
          <a:prstGeom prst="rect">
            <a:avLst/>
          </a:prstGeom>
        </p:spPr>
        <p:txBody>
          <a:bodyPr/>
          <a:lstStyle>
            <a:lvl1pPr>
              <a:defRPr sz="1900"/>
            </a:lvl1pPr>
          </a:lstStyle>
          <a:p>
            <a:r>
              <a:t>Fukushima shortcoming #5: Major Operator Errors (as at TMI &amp; Chernobyl)?  </a:t>
            </a:r>
          </a:p>
        </p:txBody>
      </p:sp>
      <p:sp>
        <p:nvSpPr>
          <p:cNvPr id="1302" name="Rectangle 3"/>
          <p:cNvSpPr txBox="1"/>
          <p:nvPr/>
        </p:nvSpPr>
        <p:spPr>
          <a:xfrm>
            <a:off x="114300" y="4342268"/>
            <a:ext cx="8915400" cy="2208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Which retold the Fukushima story based almost entirely on interviews with </a:t>
            </a:r>
          </a:p>
          <a:p>
            <a:pPr algn="ct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operators &amp; experts on the ground at Fukushima as the disaster unfolded</a:t>
            </a:r>
          </a:p>
          <a:p>
            <a:pP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That video HAD been available on U.S. Public Television (and via YouTube posted copies)</a:t>
            </a:r>
          </a:p>
          <a:p>
            <a:pPr algn="ctr">
              <a:spcBef>
                <a:spcPts val="400"/>
              </a:spcBef>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but as of 2024 it can apparently only be viewed via this </a:t>
            </a:r>
            <a:r>
              <a:rPr u="sng">
                <a:solidFill>
                  <a:srgbClr val="00CCFF"/>
                </a:solidFill>
                <a:uFill>
                  <a:solidFill>
                    <a:srgbClr val="00CCFF"/>
                  </a:solidFill>
                </a:uFill>
                <a:hlinkClick r:id="rId3"/>
              </a:rPr>
              <a:t>Amazon Prime</a:t>
            </a:r>
            <a:r>
              <a:t> link</a:t>
            </a:r>
          </a:p>
          <a:p>
            <a:pPr algn="ct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sz="1700" b="0">
                <a:solidFill>
                  <a:srgbClr val="FFFFFF"/>
                </a:solidFill>
                <a:effectLst>
                  <a:outerShdw blurRad="38100" dist="38100" dir="2700000" rotWithShape="0">
                    <a:srgbClr val="000000"/>
                  </a:outerShdw>
                </a:effectLst>
                <a:latin typeface="+mn-lt"/>
                <a:ea typeface="+mn-ea"/>
                <a:cs typeface="+mn-cs"/>
                <a:sym typeface="Arial"/>
              </a:defRPr>
            </a:pPr>
            <a:r>
              <a:t>(Which I urge you to do)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2"/>
          <p:cNvSpPr txBox="1">
            <a:spLocks noGrp="1"/>
          </p:cNvSpPr>
          <p:nvPr>
            <p:ph type="title"/>
          </p:nvPr>
        </p:nvSpPr>
        <p:spPr>
          <a:xfrm>
            <a:off x="304800" y="20604"/>
            <a:ext cx="8534400" cy="533401"/>
          </a:xfrm>
          <a:prstGeom prst="rect">
            <a:avLst/>
          </a:prstGeom>
        </p:spPr>
        <p:txBody>
          <a:bodyPr/>
          <a:lstStyle/>
          <a:p>
            <a:pPr>
              <a:defRPr sz="2000"/>
            </a:pPr>
            <a:r>
              <a:t>For Carbon, trying to capture all of that visually: </a:t>
            </a:r>
            <a:r>
              <a:rPr baseline="31999"/>
              <a:t>1</a:t>
            </a:r>
          </a:p>
        </p:txBody>
      </p:sp>
      <p:sp>
        <p:nvSpPr>
          <p:cNvPr id="142" name="Rectangle 3"/>
          <p:cNvSpPr txBox="1">
            <a:spLocks noGrp="1"/>
          </p:cNvSpPr>
          <p:nvPr>
            <p:ph type="body" idx="1"/>
          </p:nvPr>
        </p:nvSpPr>
        <p:spPr>
          <a:xfrm>
            <a:off x="120717" y="2562486"/>
            <a:ext cx="9054966" cy="3642167"/>
          </a:xfrm>
          <a:prstGeom prst="rect">
            <a:avLst/>
          </a:prstGeom>
        </p:spPr>
        <p:txBody>
          <a:bodyPr/>
          <a:lstStyle/>
          <a:p>
            <a:pPr>
              <a:spcBef>
                <a:spcPts val="300"/>
              </a:spcBef>
              <a:tabLst>
                <a:tab pos="3022600" algn="l"/>
                <a:tab pos="6172200" algn="l"/>
              </a:tabLst>
              <a:defRPr sz="1500">
                <a:latin typeface="+mn-lt"/>
                <a:ea typeface="+mn-ea"/>
                <a:cs typeface="+mn-cs"/>
                <a:sym typeface="Arial"/>
              </a:defRPr>
            </a:pPr>
            <a:r>
              <a:t>Protons, Electrons, Atomic # = </a:t>
            </a:r>
            <a:r>
              <a:rPr b="1">
                <a:solidFill>
                  <a:srgbClr val="FFCC00"/>
                </a:solidFill>
              </a:rPr>
              <a:t>6 </a:t>
            </a:r>
            <a:r>
              <a:t>	Protons, Electrons, Atomic # = </a:t>
            </a:r>
            <a:r>
              <a:rPr b="1">
                <a:solidFill>
                  <a:srgbClr val="FFCC00"/>
                </a:solidFill>
              </a:rPr>
              <a:t>6 </a:t>
            </a:r>
            <a:r>
              <a:t>	Protons, Electrons, Atomic # = </a:t>
            </a:r>
            <a:r>
              <a:rPr b="1">
                <a:solidFill>
                  <a:srgbClr val="FFCC00"/>
                </a:solidFill>
              </a:rPr>
              <a:t>6 </a:t>
            </a:r>
          </a:p>
          <a:p>
            <a:pPr>
              <a:tabLst>
                <a:tab pos="3022600" algn="l"/>
                <a:tab pos="6172200" algn="l"/>
              </a:tabLst>
              <a:defRPr sz="1000">
                <a:latin typeface="+mn-lt"/>
                <a:ea typeface="+mn-ea"/>
                <a:cs typeface="+mn-cs"/>
                <a:sym typeface="Arial"/>
              </a:defRPr>
            </a:pPr>
            <a:endParaRPr b="1">
              <a:solidFill>
                <a:srgbClr val="FFCC00"/>
              </a:solidFill>
            </a:endParaRPr>
          </a:p>
          <a:p>
            <a:pPr>
              <a:spcBef>
                <a:spcPts val="300"/>
              </a:spcBef>
              <a:tabLst>
                <a:tab pos="3022600" algn="l"/>
                <a:tab pos="6172200" algn="l"/>
              </a:tabLst>
              <a:defRPr sz="1500">
                <a:latin typeface="+mn-lt"/>
                <a:ea typeface="+mn-ea"/>
                <a:cs typeface="+mn-cs"/>
                <a:sym typeface="Arial"/>
              </a:defRPr>
            </a:pPr>
            <a:r>
              <a:t>Neutrons = </a:t>
            </a:r>
            <a:r>
              <a:rPr b="1">
                <a:solidFill>
                  <a:srgbClr val="FFCC00"/>
                </a:solidFill>
              </a:rPr>
              <a:t>6 </a:t>
            </a:r>
            <a:r>
              <a:t>	Neutrons = </a:t>
            </a:r>
            <a:r>
              <a:rPr b="1">
                <a:solidFill>
                  <a:srgbClr val="FFCC00"/>
                </a:solidFill>
              </a:rPr>
              <a:t>7	</a:t>
            </a:r>
            <a:r>
              <a:t>Neutrons =</a:t>
            </a:r>
            <a:r>
              <a:rPr b="1">
                <a:solidFill>
                  <a:srgbClr val="FFCC00"/>
                </a:solidFill>
              </a:rPr>
              <a:t> 8</a:t>
            </a:r>
          </a:p>
          <a:p>
            <a:pPr>
              <a:tabLst>
                <a:tab pos="3022600" algn="l"/>
                <a:tab pos="6172200" algn="l"/>
              </a:tabLst>
              <a:defRPr sz="1000">
                <a:latin typeface="+mn-lt"/>
                <a:ea typeface="+mn-ea"/>
                <a:cs typeface="+mn-cs"/>
                <a:sym typeface="Arial"/>
              </a:defRPr>
            </a:pPr>
            <a:endParaRPr b="1">
              <a:solidFill>
                <a:srgbClr val="FFCC00"/>
              </a:solidFill>
            </a:endParaRPr>
          </a:p>
          <a:p>
            <a:pPr>
              <a:tabLst>
                <a:tab pos="3022600" algn="l"/>
                <a:tab pos="6172200" algn="l"/>
              </a:tabLst>
              <a:defRPr sz="1500">
                <a:latin typeface="+mn-lt"/>
                <a:ea typeface="+mn-ea"/>
                <a:cs typeface="+mn-cs"/>
                <a:sym typeface="Arial"/>
              </a:defRPr>
            </a:pPr>
            <a:r>
              <a:t>Nucleons =</a:t>
            </a:r>
            <a:r>
              <a:rPr b="1"/>
              <a:t> </a:t>
            </a:r>
            <a:r>
              <a:rPr b="1">
                <a:solidFill>
                  <a:srgbClr val="FFCC00"/>
                </a:solidFill>
              </a:rPr>
              <a:t>12	</a:t>
            </a:r>
            <a:r>
              <a:t>Nucleons =</a:t>
            </a:r>
            <a:r>
              <a:rPr b="1">
                <a:solidFill>
                  <a:srgbClr val="FFCC00"/>
                </a:solidFill>
              </a:rPr>
              <a:t> 13	</a:t>
            </a:r>
            <a:r>
              <a:t>Nucleons =</a:t>
            </a:r>
            <a:r>
              <a:rPr b="1">
                <a:solidFill>
                  <a:srgbClr val="FFCC00"/>
                </a:solidFill>
              </a:rPr>
              <a:t> 14</a:t>
            </a:r>
          </a:p>
          <a:p>
            <a:pPr>
              <a:tabLst>
                <a:tab pos="3022600" algn="l"/>
                <a:tab pos="6172200" algn="l"/>
              </a:tabLst>
              <a:defRPr sz="1000">
                <a:latin typeface="+mn-lt"/>
                <a:ea typeface="+mn-ea"/>
                <a:cs typeface="+mn-cs"/>
                <a:sym typeface="Arial"/>
              </a:defRPr>
            </a:pPr>
            <a:endParaRPr b="1">
              <a:solidFill>
                <a:srgbClr val="FFCC00"/>
              </a:solidFill>
            </a:endParaRPr>
          </a:p>
          <a:p>
            <a:pPr>
              <a:tabLst>
                <a:tab pos="3022600" algn="l"/>
                <a:tab pos="6172200" algn="l"/>
              </a:tabLst>
              <a:defRPr sz="1500">
                <a:latin typeface="+mn-lt"/>
                <a:ea typeface="+mn-ea"/>
                <a:cs typeface="+mn-cs"/>
                <a:sym typeface="Arial"/>
              </a:defRPr>
            </a:pPr>
            <a:r>
              <a:t>Symbol =</a:t>
            </a:r>
            <a:r>
              <a:rPr b="1">
                <a:solidFill>
                  <a:srgbClr val="FFCC00"/>
                </a:solidFill>
              </a:rPr>
              <a:t> </a:t>
            </a:r>
            <a:r>
              <a:rPr b="1" baseline="31999">
                <a:solidFill>
                  <a:srgbClr val="FFCC00"/>
                </a:solidFill>
              </a:rPr>
              <a:t>12</a:t>
            </a:r>
            <a:r>
              <a:rPr b="1">
                <a:solidFill>
                  <a:srgbClr val="FFCC00"/>
                </a:solidFill>
              </a:rPr>
              <a:t>C	</a:t>
            </a:r>
            <a:r>
              <a:t>Symbol =</a:t>
            </a:r>
            <a:r>
              <a:rPr b="1">
                <a:solidFill>
                  <a:srgbClr val="FFCC00"/>
                </a:solidFill>
              </a:rPr>
              <a:t> </a:t>
            </a:r>
            <a:r>
              <a:rPr b="1" baseline="31999">
                <a:solidFill>
                  <a:srgbClr val="FFCC00"/>
                </a:solidFill>
              </a:rPr>
              <a:t>13</a:t>
            </a:r>
            <a:r>
              <a:rPr b="1">
                <a:solidFill>
                  <a:srgbClr val="FFCC00"/>
                </a:solidFill>
              </a:rPr>
              <a:t>C	</a:t>
            </a:r>
            <a:r>
              <a:t>Symbol =</a:t>
            </a:r>
            <a:r>
              <a:rPr b="1">
                <a:solidFill>
                  <a:srgbClr val="FFCC00"/>
                </a:solidFill>
              </a:rPr>
              <a:t> </a:t>
            </a:r>
            <a:r>
              <a:rPr b="1" baseline="31999">
                <a:solidFill>
                  <a:srgbClr val="FFCC00"/>
                </a:solidFill>
              </a:rPr>
              <a:t>14</a:t>
            </a:r>
            <a:r>
              <a:rPr b="1">
                <a:solidFill>
                  <a:srgbClr val="FFCC00"/>
                </a:solidFill>
              </a:rPr>
              <a:t>C</a:t>
            </a:r>
          </a:p>
          <a:p>
            <a:pPr>
              <a:tabLst>
                <a:tab pos="3022600" algn="l"/>
                <a:tab pos="6172200" algn="l"/>
              </a:tabLst>
              <a:defRPr sz="1000">
                <a:latin typeface="+mn-lt"/>
                <a:ea typeface="+mn-ea"/>
                <a:cs typeface="+mn-cs"/>
                <a:sym typeface="Arial"/>
              </a:defRPr>
            </a:pPr>
            <a:endParaRPr b="1">
              <a:solidFill>
                <a:srgbClr val="FFCC00"/>
              </a:solidFill>
            </a:endParaRPr>
          </a:p>
          <a:p>
            <a:pPr>
              <a:tabLst>
                <a:tab pos="3022600" algn="l"/>
                <a:tab pos="6172200" algn="l"/>
              </a:tabLst>
              <a:defRPr sz="1500">
                <a:latin typeface="+mn-lt"/>
                <a:ea typeface="+mn-ea"/>
                <a:cs typeface="+mn-cs"/>
                <a:sym typeface="Arial"/>
              </a:defRPr>
            </a:pPr>
            <a:r>
              <a:t>Name =</a:t>
            </a:r>
            <a:r>
              <a:rPr>
                <a:solidFill>
                  <a:srgbClr val="FBC901"/>
                </a:solidFill>
              </a:rPr>
              <a:t> </a:t>
            </a:r>
            <a:r>
              <a:rPr b="1">
                <a:solidFill>
                  <a:srgbClr val="FBC901"/>
                </a:solidFill>
              </a:rPr>
              <a:t>Carbon 12</a:t>
            </a:r>
            <a:r>
              <a:t>	Name = </a:t>
            </a:r>
            <a:r>
              <a:rPr b="1">
                <a:solidFill>
                  <a:srgbClr val="FBC901"/>
                </a:solidFill>
              </a:rPr>
              <a:t>Carbon 13</a:t>
            </a:r>
            <a:r>
              <a:t>	Name = </a:t>
            </a:r>
            <a:r>
              <a:rPr b="1">
                <a:solidFill>
                  <a:srgbClr val="FBC901"/>
                </a:solidFill>
              </a:rPr>
              <a:t>Carbon 14</a:t>
            </a:r>
            <a:endParaRPr b="1"/>
          </a:p>
          <a:p>
            <a:pPr>
              <a:tabLst>
                <a:tab pos="3022600" algn="l"/>
                <a:tab pos="6172200" algn="l"/>
              </a:tabLst>
              <a:defRPr sz="1000">
                <a:latin typeface="+mn-lt"/>
                <a:ea typeface="+mn-ea"/>
                <a:cs typeface="+mn-cs"/>
                <a:sym typeface="Arial"/>
              </a:defRPr>
            </a:pPr>
            <a:endParaRPr b="1"/>
          </a:p>
          <a:p>
            <a:pPr>
              <a:tabLst>
                <a:tab pos="3022600" algn="l"/>
                <a:tab pos="6172200" algn="l"/>
              </a:tabLst>
              <a:defRPr sz="1500">
                <a:latin typeface="+mn-lt"/>
                <a:ea typeface="+mn-ea"/>
                <a:cs typeface="+mn-cs"/>
                <a:sym typeface="Arial"/>
              </a:defRPr>
            </a:pPr>
            <a:r>
              <a:t>Abundance = </a:t>
            </a:r>
            <a:r>
              <a:rPr b="1">
                <a:solidFill>
                  <a:srgbClr val="FBC901"/>
                </a:solidFill>
              </a:rPr>
              <a:t>98.9 %</a:t>
            </a:r>
            <a:r>
              <a:t>	Abundance = </a:t>
            </a:r>
            <a:r>
              <a:rPr b="1">
                <a:solidFill>
                  <a:srgbClr val="FBC901"/>
                </a:solidFill>
              </a:rPr>
              <a:t>1.06 %</a:t>
            </a:r>
            <a:r>
              <a:t>	Abundance = </a:t>
            </a:r>
            <a:r>
              <a:rPr b="1">
                <a:solidFill>
                  <a:srgbClr val="FBC901"/>
                </a:solidFill>
              </a:rPr>
              <a:t>10</a:t>
            </a:r>
            <a:r>
              <a:rPr b="1" baseline="31999">
                <a:solidFill>
                  <a:srgbClr val="FBC901"/>
                </a:solidFill>
              </a:rPr>
              <a:t>-10 </a:t>
            </a:r>
            <a:r>
              <a:rPr b="1">
                <a:solidFill>
                  <a:srgbClr val="FBC901"/>
                </a:solidFill>
              </a:rPr>
              <a:t>%</a:t>
            </a:r>
          </a:p>
          <a:p>
            <a:pPr>
              <a:tabLst>
                <a:tab pos="3022600" algn="l"/>
                <a:tab pos="6172200" algn="l"/>
              </a:tabLst>
              <a:defRPr sz="1000">
                <a:latin typeface="+mn-lt"/>
                <a:ea typeface="+mn-ea"/>
                <a:cs typeface="+mn-cs"/>
                <a:sym typeface="Arial"/>
              </a:defRPr>
            </a:pPr>
            <a:endParaRPr b="1">
              <a:solidFill>
                <a:srgbClr val="FBC901"/>
              </a:solidFill>
            </a:endParaRPr>
          </a:p>
          <a:p>
            <a:pPr>
              <a:tabLst>
                <a:tab pos="3022600" algn="l"/>
                <a:tab pos="6172200" algn="l"/>
              </a:tabLst>
              <a:defRPr sz="1500">
                <a:latin typeface="+mn-lt"/>
                <a:ea typeface="+mn-ea"/>
                <a:cs typeface="+mn-cs"/>
                <a:sym typeface="Arial"/>
              </a:defRPr>
            </a:pPr>
            <a:r>
              <a:t>Mean Lifetime </a:t>
            </a:r>
            <a:r>
              <a:rPr baseline="31999"/>
              <a:t>2</a:t>
            </a:r>
            <a:r>
              <a:t> = </a:t>
            </a:r>
            <a:r>
              <a:rPr b="1">
                <a:solidFill>
                  <a:srgbClr val="FBC901"/>
                </a:solidFill>
              </a:rPr>
              <a:t>Infinite</a:t>
            </a:r>
            <a:r>
              <a:t>	Mean Lifetime </a:t>
            </a:r>
            <a:r>
              <a:rPr baseline="31999"/>
              <a:t>2</a:t>
            </a:r>
            <a:r>
              <a:t> = </a:t>
            </a:r>
            <a:r>
              <a:rPr b="1">
                <a:solidFill>
                  <a:srgbClr val="FBC901"/>
                </a:solidFill>
              </a:rPr>
              <a:t>Infinite</a:t>
            </a:r>
            <a:r>
              <a:t>	 Mean Lifetime </a:t>
            </a:r>
            <a:r>
              <a:rPr baseline="31999"/>
              <a:t>2</a:t>
            </a:r>
            <a:r>
              <a:t> = </a:t>
            </a:r>
            <a:r>
              <a:rPr b="1">
                <a:solidFill>
                  <a:srgbClr val="FBC901"/>
                </a:solidFill>
              </a:rPr>
              <a:t>5700 years</a:t>
            </a:r>
          </a:p>
        </p:txBody>
      </p:sp>
      <p:grpSp>
        <p:nvGrpSpPr>
          <p:cNvPr id="158" name="Group"/>
          <p:cNvGrpSpPr/>
          <p:nvPr/>
        </p:nvGrpSpPr>
        <p:grpSpPr>
          <a:xfrm>
            <a:off x="284225" y="648411"/>
            <a:ext cx="1955149" cy="1796886"/>
            <a:chOff x="0" y="0"/>
            <a:chExt cx="1955148" cy="1796884"/>
          </a:xfrm>
        </p:grpSpPr>
        <p:sp>
          <p:nvSpPr>
            <p:cNvPr id="143" name="Oval 4"/>
            <p:cNvSpPr/>
            <p:nvPr/>
          </p:nvSpPr>
          <p:spPr>
            <a:xfrm>
              <a:off x="-1" y="0"/>
              <a:ext cx="1955150" cy="1796885"/>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4" name="TextBox 61"/>
            <p:cNvSpPr txBox="1"/>
            <p:nvPr/>
          </p:nvSpPr>
          <p:spPr>
            <a:xfrm>
              <a:off x="302334" y="1390611"/>
              <a:ext cx="1303433" cy="2486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a:solidFill>
                    <a:srgbClr val="5CADFF"/>
                  </a:solidFill>
                </a:defRPr>
              </a:lvl1pPr>
            </a:lstStyle>
            <a:p>
              <a:r>
                <a:t>Electrons</a:t>
              </a:r>
            </a:p>
          </p:txBody>
        </p:sp>
        <p:grpSp>
          <p:nvGrpSpPr>
            <p:cNvPr id="157" name="Group"/>
            <p:cNvGrpSpPr/>
            <p:nvPr/>
          </p:nvGrpSpPr>
          <p:grpSpPr>
            <a:xfrm>
              <a:off x="722812" y="648534"/>
              <a:ext cx="509524" cy="499817"/>
              <a:chOff x="0" y="0"/>
              <a:chExt cx="509523" cy="499815"/>
            </a:xfrm>
          </p:grpSpPr>
          <p:sp>
            <p:nvSpPr>
              <p:cNvPr id="145" name="Oval 7"/>
              <p:cNvSpPr/>
              <p:nvPr/>
            </p:nvSpPr>
            <p:spPr>
              <a:xfrm>
                <a:off x="7110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6" name="Oval 21"/>
              <p:cNvSpPr/>
              <p:nvPr/>
            </p:nvSpPr>
            <p:spPr>
              <a:xfrm>
                <a:off x="20907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7" name="Oval 26"/>
              <p:cNvSpPr/>
              <p:nvPr/>
            </p:nvSpPr>
            <p:spPr>
              <a:xfrm>
                <a:off x="345574" y="102232"/>
                <a:ext cx="102903"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8" name="Oval 26"/>
              <p:cNvSpPr/>
              <p:nvPr/>
            </p:nvSpPr>
            <p:spPr>
              <a:xfrm>
                <a:off x="134531"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9" name="Oval 7"/>
              <p:cNvSpPr/>
              <p:nvPr/>
            </p:nvSpPr>
            <p:spPr>
              <a:xfrm>
                <a:off x="7110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0" name="Oval 21"/>
              <p:cNvSpPr/>
              <p:nvPr/>
            </p:nvSpPr>
            <p:spPr>
              <a:xfrm>
                <a:off x="20907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1" name="Oval 26"/>
              <p:cNvSpPr/>
              <p:nvPr/>
            </p:nvSpPr>
            <p:spPr>
              <a:xfrm>
                <a:off x="345574" y="306697"/>
                <a:ext cx="102903"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2" name="Oval 26"/>
              <p:cNvSpPr/>
              <p:nvPr/>
            </p:nvSpPr>
            <p:spPr>
              <a:xfrm>
                <a:off x="27283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3" name="Oval 26"/>
              <p:cNvSpPr/>
              <p:nvPr/>
            </p:nvSpPr>
            <p:spPr>
              <a:xfrm>
                <a:off x="134531"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4" name="Oval 26"/>
              <p:cNvSpPr/>
              <p:nvPr/>
            </p:nvSpPr>
            <p:spPr>
              <a:xfrm>
                <a:off x="40662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5" name="Oval 26"/>
              <p:cNvSpPr/>
              <p:nvPr/>
            </p:nvSpPr>
            <p:spPr>
              <a:xfrm>
                <a:off x="0" y="204464"/>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6" name="Oval 26"/>
              <p:cNvSpPr/>
              <p:nvPr/>
            </p:nvSpPr>
            <p:spPr>
              <a:xfrm>
                <a:off x="278224" y="405241"/>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grpSp>
        <p:nvGrpSpPr>
          <p:cNvPr id="175" name="Group"/>
          <p:cNvGrpSpPr/>
          <p:nvPr/>
        </p:nvGrpSpPr>
        <p:grpSpPr>
          <a:xfrm>
            <a:off x="3473305" y="648411"/>
            <a:ext cx="1955150" cy="1796886"/>
            <a:chOff x="0" y="0"/>
            <a:chExt cx="1955148" cy="1796884"/>
          </a:xfrm>
        </p:grpSpPr>
        <p:sp>
          <p:nvSpPr>
            <p:cNvPr id="159" name="Oval 38"/>
            <p:cNvSpPr/>
            <p:nvPr/>
          </p:nvSpPr>
          <p:spPr>
            <a:xfrm>
              <a:off x="-1" y="0"/>
              <a:ext cx="1955150" cy="1796885"/>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0" name="TextBox 60"/>
            <p:cNvSpPr txBox="1"/>
            <p:nvPr/>
          </p:nvSpPr>
          <p:spPr>
            <a:xfrm>
              <a:off x="325858" y="1386274"/>
              <a:ext cx="1303433" cy="2575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a:solidFill>
                    <a:srgbClr val="5CADFF"/>
                  </a:solidFill>
                </a:defRPr>
              </a:lvl1pPr>
            </a:lstStyle>
            <a:p>
              <a:r>
                <a:t>Electrons</a:t>
              </a:r>
            </a:p>
          </p:txBody>
        </p:sp>
        <p:grpSp>
          <p:nvGrpSpPr>
            <p:cNvPr id="174" name="Group"/>
            <p:cNvGrpSpPr/>
            <p:nvPr/>
          </p:nvGrpSpPr>
          <p:grpSpPr>
            <a:xfrm>
              <a:off x="722812" y="648534"/>
              <a:ext cx="509525" cy="499817"/>
              <a:chOff x="0" y="0"/>
              <a:chExt cx="509523" cy="499815"/>
            </a:xfrm>
          </p:grpSpPr>
          <p:sp>
            <p:nvSpPr>
              <p:cNvPr id="161" name="Oval 7"/>
              <p:cNvSpPr/>
              <p:nvPr/>
            </p:nvSpPr>
            <p:spPr>
              <a:xfrm>
                <a:off x="7110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2" name="Oval 21"/>
              <p:cNvSpPr/>
              <p:nvPr/>
            </p:nvSpPr>
            <p:spPr>
              <a:xfrm>
                <a:off x="20907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3" name="Oval 26"/>
              <p:cNvSpPr/>
              <p:nvPr/>
            </p:nvSpPr>
            <p:spPr>
              <a:xfrm>
                <a:off x="345574"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4" name="Oval 26"/>
              <p:cNvSpPr/>
              <p:nvPr/>
            </p:nvSpPr>
            <p:spPr>
              <a:xfrm>
                <a:off x="272830"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5" name="Oval 26"/>
              <p:cNvSpPr/>
              <p:nvPr/>
            </p:nvSpPr>
            <p:spPr>
              <a:xfrm>
                <a:off x="134531"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6" name="Oval 7"/>
              <p:cNvSpPr/>
              <p:nvPr/>
            </p:nvSpPr>
            <p:spPr>
              <a:xfrm>
                <a:off x="7110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7" name="Oval 21"/>
              <p:cNvSpPr/>
              <p:nvPr/>
            </p:nvSpPr>
            <p:spPr>
              <a:xfrm>
                <a:off x="20907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8" name="Oval 26"/>
              <p:cNvSpPr/>
              <p:nvPr/>
            </p:nvSpPr>
            <p:spPr>
              <a:xfrm>
                <a:off x="345574"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69" name="Oval 26"/>
              <p:cNvSpPr/>
              <p:nvPr/>
            </p:nvSpPr>
            <p:spPr>
              <a:xfrm>
                <a:off x="27283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0" name="Oval 26"/>
              <p:cNvSpPr/>
              <p:nvPr/>
            </p:nvSpPr>
            <p:spPr>
              <a:xfrm>
                <a:off x="134531"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1" name="Oval 26"/>
              <p:cNvSpPr/>
              <p:nvPr/>
            </p:nvSpPr>
            <p:spPr>
              <a:xfrm>
                <a:off x="40662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2" name="Oval 26"/>
              <p:cNvSpPr/>
              <p:nvPr/>
            </p:nvSpPr>
            <p:spPr>
              <a:xfrm>
                <a:off x="0" y="204464"/>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3" name="Oval 26"/>
              <p:cNvSpPr/>
              <p:nvPr/>
            </p:nvSpPr>
            <p:spPr>
              <a:xfrm>
                <a:off x="278225" y="405241"/>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grpSp>
        <p:nvGrpSpPr>
          <p:cNvPr id="193" name="Group"/>
          <p:cNvGrpSpPr/>
          <p:nvPr/>
        </p:nvGrpSpPr>
        <p:grpSpPr>
          <a:xfrm>
            <a:off x="6662385" y="648411"/>
            <a:ext cx="1955150" cy="1796886"/>
            <a:chOff x="0" y="0"/>
            <a:chExt cx="1955148" cy="1796884"/>
          </a:xfrm>
        </p:grpSpPr>
        <p:sp>
          <p:nvSpPr>
            <p:cNvPr id="176" name="Oval 38"/>
            <p:cNvSpPr/>
            <p:nvPr/>
          </p:nvSpPr>
          <p:spPr>
            <a:xfrm>
              <a:off x="-1" y="0"/>
              <a:ext cx="1955150" cy="1796885"/>
            </a:xfrm>
            <a:prstGeom prst="ellipse">
              <a:avLst/>
            </a:prstGeom>
            <a:solidFill>
              <a:srgbClr val="5CADFF">
                <a:alpha val="36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7" name="TextBox 60"/>
            <p:cNvSpPr txBox="1"/>
            <p:nvPr/>
          </p:nvSpPr>
          <p:spPr>
            <a:xfrm>
              <a:off x="337090" y="1393891"/>
              <a:ext cx="1303434" cy="2586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a:solidFill>
                    <a:srgbClr val="5CADFF"/>
                  </a:solidFill>
                </a:defRPr>
              </a:lvl1pPr>
            </a:lstStyle>
            <a:p>
              <a:r>
                <a:t>Electrons</a:t>
              </a:r>
            </a:p>
          </p:txBody>
        </p:sp>
        <p:grpSp>
          <p:nvGrpSpPr>
            <p:cNvPr id="192" name="Group"/>
            <p:cNvGrpSpPr/>
            <p:nvPr/>
          </p:nvGrpSpPr>
          <p:grpSpPr>
            <a:xfrm>
              <a:off x="734045" y="648534"/>
              <a:ext cx="509524" cy="499817"/>
              <a:chOff x="0" y="0"/>
              <a:chExt cx="509523" cy="499815"/>
            </a:xfrm>
          </p:grpSpPr>
          <p:sp>
            <p:nvSpPr>
              <p:cNvPr id="178" name="Oval 7"/>
              <p:cNvSpPr/>
              <p:nvPr/>
            </p:nvSpPr>
            <p:spPr>
              <a:xfrm>
                <a:off x="7110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79" name="Oval 21"/>
              <p:cNvSpPr/>
              <p:nvPr/>
            </p:nvSpPr>
            <p:spPr>
              <a:xfrm>
                <a:off x="209075"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0" name="Oval 26"/>
              <p:cNvSpPr/>
              <p:nvPr/>
            </p:nvSpPr>
            <p:spPr>
              <a:xfrm>
                <a:off x="345574" y="102232"/>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1" name="Oval 26"/>
              <p:cNvSpPr/>
              <p:nvPr/>
            </p:nvSpPr>
            <p:spPr>
              <a:xfrm>
                <a:off x="272830"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2" name="Oval 26"/>
              <p:cNvSpPr/>
              <p:nvPr/>
            </p:nvSpPr>
            <p:spPr>
              <a:xfrm>
                <a:off x="134531" y="0"/>
                <a:ext cx="102904" cy="94574"/>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3" name="Oval 7"/>
              <p:cNvSpPr/>
              <p:nvPr/>
            </p:nvSpPr>
            <p:spPr>
              <a:xfrm>
                <a:off x="7110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4" name="Oval 21"/>
              <p:cNvSpPr/>
              <p:nvPr/>
            </p:nvSpPr>
            <p:spPr>
              <a:xfrm>
                <a:off x="209075"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5" name="Oval 26"/>
              <p:cNvSpPr/>
              <p:nvPr/>
            </p:nvSpPr>
            <p:spPr>
              <a:xfrm>
                <a:off x="345574" y="306697"/>
                <a:ext cx="102904" cy="94574"/>
              </a:xfrm>
              <a:prstGeom prst="ellipse">
                <a:avLst/>
              </a:prstGeom>
              <a:solidFill>
                <a:srgbClr val="FF00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6" name="Oval 26"/>
              <p:cNvSpPr/>
              <p:nvPr/>
            </p:nvSpPr>
            <p:spPr>
              <a:xfrm>
                <a:off x="27283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7" name="Oval 26"/>
              <p:cNvSpPr/>
              <p:nvPr/>
            </p:nvSpPr>
            <p:spPr>
              <a:xfrm>
                <a:off x="134531"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8" name="Oval 26"/>
              <p:cNvSpPr/>
              <p:nvPr/>
            </p:nvSpPr>
            <p:spPr>
              <a:xfrm>
                <a:off x="406620" y="204464"/>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89" name="Oval 26"/>
              <p:cNvSpPr/>
              <p:nvPr/>
            </p:nvSpPr>
            <p:spPr>
              <a:xfrm>
                <a:off x="0" y="204464"/>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90" name="Oval 26"/>
              <p:cNvSpPr/>
              <p:nvPr/>
            </p:nvSpPr>
            <p:spPr>
              <a:xfrm>
                <a:off x="278225" y="405241"/>
                <a:ext cx="102903"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91" name="Oval 26"/>
              <p:cNvSpPr/>
              <p:nvPr/>
            </p:nvSpPr>
            <p:spPr>
              <a:xfrm>
                <a:off x="139926" y="405241"/>
                <a:ext cx="102904" cy="94575"/>
              </a:xfrm>
              <a:prstGeom prst="ellipse">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sp>
        <p:nvSpPr>
          <p:cNvPr id="194" name="Rectangle 5"/>
          <p:cNvSpPr txBox="1"/>
          <p:nvPr/>
        </p:nvSpPr>
        <p:spPr>
          <a:xfrm>
            <a:off x="101600" y="5975036"/>
            <a:ext cx="8859114" cy="84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300" b="0" i="1">
                <a:solidFill>
                  <a:schemeClr val="accent1"/>
                </a:solidFill>
                <a:effectLst>
                  <a:outerShdw blurRad="38100" dist="38100" dir="2700000" rotWithShape="0">
                    <a:srgbClr val="000000"/>
                  </a:outerShdw>
                </a:effectLst>
                <a:latin typeface="+mn-lt"/>
                <a:ea typeface="+mn-ea"/>
                <a:cs typeface="+mn-cs"/>
                <a:sym typeface="Arial"/>
              </a:defRPr>
            </a:pPr>
            <a:r>
              <a:t>1) Nuclear physic's tracking of protons, neutrons &amp; electrons can easily confuse.  In these notes I've thus put particular effort into my use of colors, tables and figures.  Pause to study them - they may help you keep things straight.</a:t>
            </a:r>
          </a:p>
          <a:p>
            <a:pPr algn="ctr">
              <a:defRPr sz="13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300" b="0" i="1">
                <a:solidFill>
                  <a:schemeClr val="accent1"/>
                </a:solidFill>
                <a:effectLst>
                  <a:outerShdw blurRad="38100" dist="38100" dir="2700000" rotWithShape="0">
                    <a:srgbClr val="000000"/>
                  </a:outerShdw>
                </a:effectLst>
                <a:latin typeface="+mn-lt"/>
                <a:ea typeface="+mn-ea"/>
                <a:cs typeface="+mn-cs"/>
                <a:sym typeface="Arial"/>
              </a:defRPr>
            </a:pPr>
            <a:r>
              <a:t>2) Which nuclear physicists instead call radioactive </a:t>
            </a:r>
            <a:r>
              <a:rPr b="1">
                <a:solidFill>
                  <a:srgbClr val="2BAD81"/>
                </a:solidFill>
              </a:rPr>
              <a:t>Half-Life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Rectangle 3"/>
          <p:cNvSpPr txBox="1">
            <a:spLocks noGrp="1"/>
          </p:cNvSpPr>
          <p:nvPr>
            <p:ph type="body" idx="1"/>
          </p:nvPr>
        </p:nvSpPr>
        <p:spPr>
          <a:xfrm>
            <a:off x="114300" y="614609"/>
            <a:ext cx="8915400" cy="5995099"/>
          </a:xfrm>
          <a:prstGeom prst="rect">
            <a:avLst/>
          </a:prstGeom>
        </p:spPr>
        <p:txBody>
          <a:bodyPr/>
          <a:lstStyle/>
          <a:p>
            <a:pPr>
              <a:tabLst>
                <a:tab pos="406400" algn="l"/>
                <a:tab pos="800100" algn="l"/>
                <a:tab pos="1257300" algn="l"/>
                <a:tab pos="1663700" algn="l"/>
              </a:tabLst>
              <a:defRPr sz="1600">
                <a:latin typeface="+mn-lt"/>
                <a:ea typeface="+mn-ea"/>
                <a:cs typeface="+mn-cs"/>
                <a:sym typeface="Arial"/>
              </a:defRPr>
            </a:pPr>
            <a:r>
              <a:t>When </a:t>
            </a:r>
            <a:r>
              <a:rPr b="1"/>
              <a:t>BOTH</a:t>
            </a:r>
            <a:r>
              <a:t> grid power and emergency onsite backup power failed at Diaichi and Daini</a:t>
            </a:r>
          </a:p>
          <a:p>
            <a:pPr>
              <a:tabLst>
                <a:tab pos="406400" algn="l"/>
                <a:tab pos="800100" algn="l"/>
                <a:tab pos="1257300" algn="l"/>
                <a:tab pos="1663700" algn="l"/>
              </a:tabLst>
              <a:defRPr sz="1600">
                <a:latin typeface="+mn-lt"/>
                <a:ea typeface="+mn-ea"/>
                <a:cs typeface="+mn-cs"/>
                <a:sym typeface="Arial"/>
              </a:defRPr>
            </a:pPr>
            <a:r>
              <a:t>	an event TEPCO never anticipated and for which they provided no operator training:</a:t>
            </a:r>
          </a:p>
          <a:p>
            <a:pPr marL="0" lvl="1" indent="630691">
              <a:buSzTx/>
              <a:buNone/>
              <a:tabLst>
                <a:tab pos="406400" algn="l"/>
                <a:tab pos="800100" algn="l"/>
                <a:tab pos="1257300" algn="l"/>
                <a:tab pos="1663700" algn="l"/>
              </a:tabLst>
              <a:defRPr sz="6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		Operators ran up the hill to steal batteries from cars and trucks in the parking lots</a:t>
            </a:r>
          </a:p>
          <a:p>
            <a:pPr>
              <a:tabLst>
                <a:tab pos="406400" algn="l"/>
                <a:tab pos="800100" algn="l"/>
                <a:tab pos="1257300" algn="l"/>
                <a:tab pos="1663700" algn="l"/>
              </a:tabLst>
              <a:defRPr sz="1600">
                <a:latin typeface="+mn-lt"/>
                <a:ea typeface="+mn-ea"/>
                <a:cs typeface="+mn-cs"/>
                <a:sym typeface="Arial"/>
              </a:defRPr>
            </a:pPr>
            <a:r>
              <a:t>		with which they jury-rigged power to instruments in the blacked out control rooms</a:t>
            </a:r>
          </a:p>
          <a:p>
            <a:pPr marL="0" lvl="1" indent="630691">
              <a:buSzTx/>
              <a:buNone/>
              <a:tabLst>
                <a:tab pos="406400" algn="l"/>
                <a:tab pos="800100" algn="l"/>
                <a:tab pos="1257300" algn="l"/>
                <a:tab pos="1663700" algn="l"/>
              </a:tabLst>
              <a:defRPr sz="1600">
                <a:latin typeface="+mn-lt"/>
                <a:ea typeface="+mn-ea"/>
                <a:cs typeface="+mn-cs"/>
                <a:sym typeface="Arial"/>
              </a:defRPr>
            </a:pPr>
            <a:r>
              <a:t>	providing them with the first information about what was occurring inside the reactors</a:t>
            </a:r>
          </a:p>
          <a:p>
            <a:pPr>
              <a:tabLst>
                <a:tab pos="406400" algn="l"/>
                <a:tab pos="800100" algn="l"/>
                <a:tab pos="1257300" algn="l"/>
                <a:tab pos="1663700" algn="l"/>
              </a:tabLst>
              <a:defRPr sz="8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Which revealed the dire state of those reactors prompting operators at Daini (with less flooding)</a:t>
            </a:r>
          </a:p>
          <a:p>
            <a:pPr>
              <a:tabLst>
                <a:tab pos="406400" algn="l"/>
                <a:tab pos="800100" algn="l"/>
                <a:tab pos="1257300" algn="l"/>
                <a:tab pos="1663700" algn="l"/>
              </a:tabLst>
              <a:defRPr sz="1600">
                <a:latin typeface="+mn-lt"/>
                <a:ea typeface="+mn-ea"/>
                <a:cs typeface="+mn-cs"/>
                <a:sym typeface="Arial"/>
              </a:defRPr>
            </a:pPr>
            <a:r>
              <a:t>	to venture out into the countryside to find and tap hoses into an abandoned water line</a:t>
            </a:r>
          </a:p>
          <a:p>
            <a:pPr>
              <a:tabLst>
                <a:tab pos="406400" algn="l"/>
                <a:tab pos="800100" algn="l"/>
                <a:tab pos="1257300" algn="l"/>
                <a:tab pos="1663700" algn="l"/>
              </a:tabLst>
              <a:defRPr sz="8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And, when they eventually found one remote building that had regained power:</a:t>
            </a:r>
          </a:p>
          <a:p>
            <a:pPr>
              <a:tabLst>
                <a:tab pos="406400" algn="l"/>
                <a:tab pos="800100" algn="l"/>
                <a:tab pos="1257300" algn="l"/>
                <a:tab pos="1663700" algn="l"/>
              </a:tabLst>
              <a:defRPr sz="600">
                <a:latin typeface="+mn-lt"/>
                <a:ea typeface="+mn-ea"/>
                <a:cs typeface="+mn-cs"/>
                <a:sym typeface="Arial"/>
              </a:defRPr>
            </a:pPr>
            <a:r>
              <a:t>	</a:t>
            </a:r>
            <a:endParaRPr sz="1200"/>
          </a:p>
          <a:p>
            <a:pPr>
              <a:tabLst>
                <a:tab pos="406400" algn="l"/>
                <a:tab pos="800100" algn="l"/>
                <a:tab pos="1257300" algn="l"/>
                <a:tab pos="1663700" algn="l"/>
              </a:tabLst>
              <a:defRPr sz="1600">
                <a:latin typeface="+mn-lt"/>
                <a:ea typeface="+mn-ea"/>
                <a:cs typeface="+mn-cs"/>
                <a:sym typeface="Arial"/>
              </a:defRPr>
            </a:pPr>
            <a:r>
              <a:rPr sz="1200"/>
              <a:t>	</a:t>
            </a:r>
            <a:r>
              <a:t>They managed to have shipped in </a:t>
            </a:r>
            <a:r>
              <a:rPr b="1"/>
              <a:t>five miles</a:t>
            </a:r>
            <a:r>
              <a:t> of heavy duty electrical cable</a:t>
            </a:r>
          </a:p>
          <a:p>
            <a:pPr>
              <a:tabLst>
                <a:tab pos="406400" algn="l"/>
                <a:tab pos="800100" algn="l"/>
                <a:tab pos="1257300" algn="l"/>
                <a:tab pos="1663700" algn="l"/>
              </a:tabLst>
              <a:defRPr sz="1600">
                <a:latin typeface="+mn-lt"/>
                <a:ea typeface="+mn-ea"/>
                <a:cs typeface="+mn-cs"/>
                <a:sym typeface="Arial"/>
              </a:defRPr>
            </a:pPr>
            <a:r>
              <a:t>	which would normally have taken a month to connect that building to the reactors</a:t>
            </a:r>
          </a:p>
          <a:p>
            <a:pPr>
              <a:tabLst>
                <a:tab pos="406400" algn="l"/>
                <a:tab pos="800100" algn="l"/>
                <a:tab pos="1257300" algn="l"/>
                <a:tab pos="1663700" algn="l"/>
              </a:tabLst>
              <a:defRPr sz="1600">
                <a:latin typeface="+mn-lt"/>
                <a:ea typeface="+mn-ea"/>
                <a:cs typeface="+mn-cs"/>
                <a:sym typeface="Arial"/>
              </a:defRPr>
            </a:pPr>
            <a:r>
              <a:t>	but as a crew of 200 they managed haul it on their shoulders into place in a day</a:t>
            </a:r>
          </a:p>
          <a:p>
            <a:pPr>
              <a:tabLst>
                <a:tab pos="406400" algn="l"/>
                <a:tab pos="800100" algn="l"/>
                <a:tab pos="1257300" algn="l"/>
                <a:tab pos="1663700" algn="l"/>
              </a:tabLst>
              <a:defRPr sz="8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Which put them in a position to finally energize pumps to deliver water to the reactors</a:t>
            </a:r>
          </a:p>
          <a:p>
            <a:pPr>
              <a:tabLst>
                <a:tab pos="406400" algn="l"/>
                <a:tab pos="800100" algn="l"/>
                <a:tab pos="1257300" algn="l"/>
                <a:tab pos="1663700" algn="l"/>
              </a:tabLst>
              <a:defRPr sz="1600">
                <a:latin typeface="+mn-lt"/>
                <a:ea typeface="+mn-ea"/>
                <a:cs typeface="+mn-cs"/>
                <a:sym typeface="Arial"/>
              </a:defRPr>
            </a:pPr>
            <a:r>
              <a:t>	but only after certain valves were opened, by hand, in reactor basements </a:t>
            </a:r>
          </a:p>
          <a:p>
            <a:pPr>
              <a:tabLst>
                <a:tab pos="406400" algn="l"/>
                <a:tab pos="800100" algn="l"/>
                <a:tab pos="1257300" algn="l"/>
                <a:tab pos="1663700" algn="l"/>
              </a:tabLst>
              <a:defRPr sz="1600">
                <a:latin typeface="+mn-lt"/>
                <a:ea typeface="+mn-ea"/>
                <a:cs typeface="+mn-cs"/>
                <a:sym typeface="Arial"/>
              </a:defRPr>
            </a:pPr>
            <a:r>
              <a:t>		where radiation was at lethal levels, but into which they nevertheless ventured</a:t>
            </a:r>
          </a:p>
          <a:p>
            <a:pPr>
              <a:tabLst>
                <a:tab pos="406400" algn="l"/>
                <a:tab pos="800100" algn="l"/>
                <a:tab pos="1257300" algn="l"/>
                <a:tab pos="1663700" algn="l"/>
              </a:tabLst>
              <a:defRPr sz="800">
                <a:latin typeface="+mn-lt"/>
                <a:ea typeface="+mn-ea"/>
                <a:cs typeface="+mn-cs"/>
                <a:sym typeface="Arial"/>
              </a:defRPr>
            </a:pPr>
            <a:endParaRPr/>
          </a:p>
          <a:p>
            <a:pPr>
              <a:tabLst>
                <a:tab pos="406400" algn="l"/>
                <a:tab pos="800100" algn="l"/>
                <a:tab pos="1257300" algn="l"/>
                <a:tab pos="1663700" algn="l"/>
              </a:tabLst>
              <a:defRPr sz="1600">
                <a:latin typeface="+mn-lt"/>
                <a:ea typeface="+mn-ea"/>
                <a:cs typeface="+mn-cs"/>
                <a:sym typeface="Arial"/>
              </a:defRPr>
            </a:pPr>
            <a:r>
              <a:t>And when asked by the film's interviewers how they could take such a risk, their response was:</a:t>
            </a:r>
          </a:p>
          <a:p>
            <a:pPr>
              <a:tabLst>
                <a:tab pos="406400" algn="l"/>
                <a:tab pos="800100" algn="l"/>
                <a:tab pos="1257300" algn="l"/>
                <a:tab pos="1663700" algn="l"/>
              </a:tabLst>
              <a:defRPr sz="200">
                <a:latin typeface="+mn-lt"/>
                <a:ea typeface="+mn-ea"/>
                <a:cs typeface="+mn-cs"/>
                <a:sym typeface="Arial"/>
              </a:defRPr>
            </a:pPr>
            <a:r>
              <a:t>	</a:t>
            </a:r>
          </a:p>
          <a:p>
            <a:pPr algn="ctr">
              <a:tabLst>
                <a:tab pos="406400" algn="l"/>
                <a:tab pos="800100" algn="l"/>
                <a:tab pos="1257300" algn="l"/>
                <a:tab pos="1663700" algn="l"/>
              </a:tabLst>
              <a:defRPr sz="1600">
                <a:solidFill>
                  <a:srgbClr val="FBC901"/>
                </a:solidFill>
                <a:latin typeface="+mn-lt"/>
                <a:ea typeface="+mn-ea"/>
                <a:cs typeface="+mn-cs"/>
                <a:sym typeface="Arial"/>
              </a:defRPr>
            </a:pPr>
            <a:r>
              <a:t>By then none of them expected to even </a:t>
            </a:r>
            <a:r>
              <a:rPr b="1"/>
              <a:t>survive</a:t>
            </a:r>
            <a:r>
              <a:t> the disaster</a:t>
            </a:r>
          </a:p>
          <a:p>
            <a:pPr algn="ctr">
              <a:tabLst>
                <a:tab pos="406400" algn="l"/>
                <a:tab pos="800100" algn="l"/>
                <a:tab pos="1257300" algn="l"/>
                <a:tab pos="1663700" algn="l"/>
              </a:tabLst>
              <a:defRPr sz="1600">
                <a:solidFill>
                  <a:srgbClr val="FBC901"/>
                </a:solidFill>
                <a:latin typeface="+mn-lt"/>
                <a:ea typeface="+mn-ea"/>
                <a:cs typeface="+mn-cs"/>
                <a:sym typeface="Arial"/>
              </a:defRPr>
            </a:pPr>
            <a:r>
              <a:t>so in whatever time remained for them, why </a:t>
            </a:r>
            <a:r>
              <a:rPr b="1"/>
              <a:t>not</a:t>
            </a:r>
            <a:r>
              <a:t> do everything possible to save others?</a:t>
            </a:r>
          </a:p>
        </p:txBody>
      </p:sp>
      <p:sp>
        <p:nvSpPr>
          <p:cNvPr id="1305" name="Rectangle 2"/>
          <p:cNvSpPr txBox="1">
            <a:spLocks noGrp="1"/>
          </p:cNvSpPr>
          <p:nvPr>
            <p:ph type="title"/>
          </p:nvPr>
        </p:nvSpPr>
        <p:spPr>
          <a:xfrm>
            <a:off x="304800" y="-23679"/>
            <a:ext cx="8534400" cy="609601"/>
          </a:xfrm>
          <a:prstGeom prst="rect">
            <a:avLst/>
          </a:prstGeom>
        </p:spPr>
        <p:txBody>
          <a:bodyPr/>
          <a:lstStyle>
            <a:lvl1pPr>
              <a:defRPr sz="1900"/>
            </a:lvl1pPr>
          </a:lstStyle>
          <a:p>
            <a:r>
              <a:t>In the interim I have re-viewed that documentary and offer these highlights: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Rectangle 2"/>
          <p:cNvSpPr txBox="1">
            <a:spLocks noGrp="1"/>
          </p:cNvSpPr>
          <p:nvPr>
            <p:ph type="title"/>
          </p:nvPr>
        </p:nvSpPr>
        <p:spPr>
          <a:xfrm>
            <a:off x="304800" y="-27841"/>
            <a:ext cx="8534400" cy="609601"/>
          </a:xfrm>
          <a:prstGeom prst="rect">
            <a:avLst/>
          </a:prstGeom>
        </p:spPr>
        <p:txBody>
          <a:bodyPr/>
          <a:lstStyle/>
          <a:p>
            <a:pPr>
              <a:defRPr sz="1900"/>
            </a:pPr>
            <a:r>
              <a:t>My </a:t>
            </a:r>
            <a:r>
              <a:rPr b="1"/>
              <a:t>personal</a:t>
            </a:r>
            <a:r>
              <a:t> conclusions regarding the Fukushima disaster:</a:t>
            </a:r>
          </a:p>
        </p:txBody>
      </p:sp>
      <p:sp>
        <p:nvSpPr>
          <p:cNvPr id="1308" name="Rectangle 3"/>
          <p:cNvSpPr txBox="1">
            <a:spLocks noGrp="1"/>
          </p:cNvSpPr>
          <p:nvPr>
            <p:ph type="body" idx="1"/>
          </p:nvPr>
        </p:nvSpPr>
        <p:spPr>
          <a:xfrm>
            <a:off x="92160" y="630925"/>
            <a:ext cx="9008943" cy="6062192"/>
          </a:xfrm>
          <a:prstGeom prst="rect">
            <a:avLst/>
          </a:prstGeom>
        </p:spPr>
        <p:txBody>
          <a:bodyPr/>
          <a:lstStyle/>
          <a:p>
            <a:pPr algn="ctr">
              <a:tabLst>
                <a:tab pos="279400" algn="l"/>
                <a:tab pos="622300" algn="l"/>
                <a:tab pos="1016000" algn="l"/>
              </a:tabLst>
              <a:defRPr sz="1700">
                <a:solidFill>
                  <a:srgbClr val="FBC901"/>
                </a:solidFill>
                <a:latin typeface="+mn-lt"/>
                <a:ea typeface="+mn-ea"/>
                <a:cs typeface="+mn-cs"/>
                <a:sym typeface="Arial"/>
              </a:defRPr>
            </a:pPr>
            <a:r>
              <a:t>Fukushima's shortcomings were well known </a:t>
            </a:r>
          </a:p>
          <a:p>
            <a:pPr algn="ctr">
              <a:tabLst>
                <a:tab pos="279400" algn="l"/>
                <a:tab pos="622300" algn="l"/>
                <a:tab pos="1016000" algn="l"/>
              </a:tabLst>
              <a:defRPr sz="1700">
                <a:solidFill>
                  <a:srgbClr val="FBC901"/>
                </a:solidFill>
                <a:latin typeface="+mn-lt"/>
                <a:ea typeface="+mn-ea"/>
                <a:cs typeface="+mn-cs"/>
                <a:sym typeface="Arial"/>
              </a:defRPr>
            </a:pPr>
            <a:r>
              <a:t>and alternatives or fixes were obvious (if not always easily affordable)</a:t>
            </a:r>
          </a:p>
          <a:p>
            <a:pPr>
              <a:tabLst>
                <a:tab pos="279400" algn="l"/>
                <a:tab pos="622300" algn="l"/>
                <a:tab pos="1016000" algn="l"/>
              </a:tabLst>
              <a:defRPr sz="14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Specifically, regarding tsunami protection at beachfront nuclear reactor sites:</a:t>
            </a:r>
          </a:p>
          <a:p>
            <a:pPr>
              <a:tabLst>
                <a:tab pos="279400" algn="l"/>
                <a:tab pos="622300" algn="l"/>
                <a:tab pos="1016000" algn="l"/>
              </a:tabLst>
              <a:defRPr sz="2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	I can't believe much higher tsunami barriers would have strongly impacted overall cost</a:t>
            </a:r>
          </a:p>
          <a:p>
            <a:pPr>
              <a:tabLst>
                <a:tab pos="279400" algn="l"/>
                <a:tab pos="622300" algn="l"/>
                <a:tab pos="1016000" algn="l"/>
              </a:tabLst>
              <a:defRPr sz="2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	Nor I can believe that placing batteries &amp; diesel electric generators </a:t>
            </a:r>
            <a:r>
              <a:rPr b="1"/>
              <a:t>OUT </a:t>
            </a:r>
            <a:r>
              <a:t>of basements </a:t>
            </a:r>
          </a:p>
          <a:p>
            <a:pPr>
              <a:tabLst>
                <a:tab pos="279400" algn="l"/>
                <a:tab pos="622300" algn="l"/>
                <a:tab pos="1016000" algn="l"/>
              </a:tabLst>
              <a:defRPr sz="1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rPr sz="100"/>
              <a:t>	</a:t>
            </a:r>
            <a:r>
              <a:t>	and </a:t>
            </a:r>
            <a:r>
              <a:rPr b="1"/>
              <a:t>UP</a:t>
            </a:r>
            <a:r>
              <a:t> the hill behind would have greatly impacted the Fukushima sites' overall cost</a:t>
            </a:r>
          </a:p>
          <a:p>
            <a:pPr>
              <a:tabLst>
                <a:tab pos="279400" algn="l"/>
                <a:tab pos="622300" algn="l"/>
                <a:tab pos="1016000" algn="l"/>
              </a:tabLst>
              <a:defRPr sz="14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But why was a beachfront reactor site </a:t>
            </a:r>
            <a:r>
              <a:rPr b="1"/>
              <a:t>even considered</a:t>
            </a:r>
            <a:r>
              <a:t> when, for half a century, </a:t>
            </a:r>
          </a:p>
          <a:p>
            <a:pPr>
              <a:tabLst>
                <a:tab pos="279400" algn="l"/>
                <a:tab pos="622300" algn="l"/>
                <a:tab pos="1016000" algn="l"/>
              </a:tabLst>
              <a:defRPr sz="2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	Diablo Canyon reactors had been successfully water-cooled atop a 26 meter tall bluff?</a:t>
            </a:r>
          </a:p>
          <a:p>
            <a:pPr>
              <a:tabLst>
                <a:tab pos="279400" algn="l"/>
                <a:tab pos="622300" algn="l"/>
                <a:tab pos="1016000" algn="l"/>
              </a:tabLst>
              <a:defRPr sz="1500">
                <a:latin typeface="+mn-lt"/>
                <a:ea typeface="+mn-ea"/>
                <a:cs typeface="+mn-cs"/>
                <a:sym typeface="Arial"/>
              </a:defRPr>
            </a:pPr>
            <a:endParaRPr/>
          </a:p>
          <a:p>
            <a:pPr>
              <a:tabLst>
                <a:tab pos="279400" algn="l"/>
                <a:tab pos="622300" algn="l"/>
                <a:tab pos="1016000" algn="l"/>
              </a:tabLst>
              <a:defRPr sz="1700">
                <a:latin typeface="+mn-lt"/>
                <a:ea typeface="+mn-ea"/>
                <a:cs typeface="+mn-cs"/>
                <a:sym typeface="Arial"/>
              </a:defRPr>
            </a:pPr>
            <a:r>
              <a:t>Finally, while I acknowledge the difficulty of eliminating hydrogen-catalyzing fuel rods,</a:t>
            </a:r>
          </a:p>
          <a:p>
            <a:pPr>
              <a:tabLst>
                <a:tab pos="279400" algn="l"/>
                <a:tab pos="622300" algn="l"/>
                <a:tab pos="1016000" algn="l"/>
              </a:tabLst>
              <a:defRPr sz="200">
                <a:latin typeface="+mn-lt"/>
                <a:ea typeface="+mn-ea"/>
                <a:cs typeface="+mn-cs"/>
                <a:sym typeface="Arial"/>
              </a:defRPr>
            </a:pPr>
            <a:r>
              <a:t>	</a:t>
            </a:r>
          </a:p>
          <a:p>
            <a:pPr>
              <a:tabLst>
                <a:tab pos="279400" algn="l"/>
                <a:tab pos="622300" algn="l"/>
                <a:tab pos="1016000" algn="l"/>
              </a:tabLst>
              <a:defRPr sz="1700">
                <a:latin typeface="+mn-lt"/>
                <a:ea typeface="+mn-ea"/>
                <a:cs typeface="+mn-cs"/>
                <a:sym typeface="Arial"/>
              </a:defRPr>
            </a:pPr>
            <a:r>
              <a:t>	I found no more than a few isolated &amp; sporadic research efforts </a:t>
            </a:r>
            <a:r>
              <a:rPr b="1"/>
              <a:t>even targeting</a:t>
            </a:r>
            <a:r>
              <a:t> that goal</a:t>
            </a:r>
          </a:p>
          <a:p>
            <a:pPr algn="ctr">
              <a:tabLst>
                <a:tab pos="279400" algn="l"/>
                <a:tab pos="622300" algn="l"/>
                <a:tab pos="1016000" algn="l"/>
              </a:tabLst>
              <a:defRPr sz="1400">
                <a:latin typeface="+mn-lt"/>
                <a:ea typeface="+mn-ea"/>
                <a:cs typeface="+mn-cs"/>
                <a:sym typeface="Arial"/>
              </a:defRPr>
            </a:pPr>
            <a:endParaRPr/>
          </a:p>
          <a:p>
            <a:pPr algn="ctr">
              <a:tabLst>
                <a:tab pos="279400" algn="l"/>
                <a:tab pos="622300" algn="l"/>
                <a:tab pos="1016000" algn="l"/>
              </a:tabLst>
              <a:defRPr sz="1700">
                <a:latin typeface="+mn-lt"/>
                <a:ea typeface="+mn-ea"/>
                <a:cs typeface="+mn-cs"/>
                <a:sym typeface="Arial"/>
              </a:defRPr>
            </a:pPr>
            <a:r>
              <a:t>All of which reenforces the TMI Presidential Commission Report's prophetic:</a:t>
            </a:r>
          </a:p>
          <a:p>
            <a:pPr>
              <a:tabLst>
                <a:tab pos="279400" algn="l"/>
                <a:tab pos="622300" algn="l"/>
                <a:tab pos="1016000" algn="l"/>
              </a:tabLst>
              <a:defRPr sz="100">
                <a:latin typeface="+mn-lt"/>
                <a:ea typeface="+mn-ea"/>
                <a:cs typeface="+mn-cs"/>
                <a:sym typeface="Arial"/>
              </a:defRPr>
            </a:pPr>
            <a:endParaRPr/>
          </a:p>
          <a:p>
            <a:pPr algn="ctr">
              <a:tabLst>
                <a:tab pos="279400" algn="l"/>
                <a:tab pos="622300" algn="l"/>
                <a:tab pos="1016000" algn="l"/>
              </a:tabLst>
              <a:defRPr sz="1700">
                <a:solidFill>
                  <a:srgbClr val="FFCC00"/>
                </a:solidFill>
                <a:latin typeface="+mn-lt"/>
                <a:ea typeface="+mn-ea"/>
                <a:cs typeface="+mn-cs"/>
                <a:sym typeface="Arial"/>
              </a:defRPr>
            </a:pPr>
            <a:r>
              <a:t> "As long as proposed improvements are carried out in a 'business as usual' atmosphere,</a:t>
            </a:r>
          </a:p>
          <a:p>
            <a:pPr algn="ctr">
              <a:tabLst>
                <a:tab pos="279400" algn="l"/>
                <a:tab pos="622300" algn="l"/>
                <a:tab pos="1016000" algn="l"/>
              </a:tabLst>
              <a:defRPr sz="1700">
                <a:solidFill>
                  <a:srgbClr val="FFCC00"/>
                </a:solidFill>
                <a:latin typeface="+mn-lt"/>
                <a:ea typeface="+mn-ea"/>
                <a:cs typeface="+mn-cs"/>
                <a:sym typeface="Arial"/>
              </a:defRPr>
            </a:pPr>
            <a:r>
              <a:t>fundamental changes necessitated by the accident (now accidents) . . . cannot be realized"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 name="Rectangle 2"/>
          <p:cNvSpPr txBox="1">
            <a:spLocks noGrp="1"/>
          </p:cNvSpPr>
          <p:nvPr>
            <p:ph type="title"/>
          </p:nvPr>
        </p:nvSpPr>
        <p:spPr>
          <a:xfrm>
            <a:off x="391500" y="191720"/>
            <a:ext cx="8534401" cy="425377"/>
          </a:xfrm>
          <a:prstGeom prst="rect">
            <a:avLst/>
          </a:prstGeom>
        </p:spPr>
        <p:txBody>
          <a:bodyPr/>
          <a:lstStyle>
            <a:lvl1pPr>
              <a:defRPr sz="1600">
                <a:solidFill>
                  <a:srgbClr val="FFFFFF"/>
                </a:solidFill>
              </a:defRPr>
            </a:lvl1pPr>
          </a:lstStyle>
          <a:p>
            <a:r>
              <a:t>And finally:</a:t>
            </a:r>
          </a:p>
        </p:txBody>
      </p:sp>
      <p:sp>
        <p:nvSpPr>
          <p:cNvPr id="1311" name="Rectangle 2"/>
          <p:cNvSpPr txBox="1"/>
          <p:nvPr/>
        </p:nvSpPr>
        <p:spPr>
          <a:xfrm>
            <a:off x="304800" y="2781011"/>
            <a:ext cx="8534400" cy="425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defRPr sz="1900" i="1">
                <a:solidFill>
                  <a:srgbClr val="FBC901"/>
                </a:solidFill>
                <a:effectLst>
                  <a:outerShdw blurRad="38100" dist="38100" dir="2700000" rotWithShape="0">
                    <a:srgbClr val="000000"/>
                  </a:outerShdw>
                </a:effectLst>
                <a:latin typeface="+mn-lt"/>
                <a:ea typeface="+mn-ea"/>
                <a:cs typeface="+mn-cs"/>
                <a:sym typeface="Arial"/>
              </a:defRPr>
            </a:lvl1pPr>
          </a:lstStyle>
          <a:p>
            <a:r>
              <a:t>What about Nuclear Energy's Supposedly Small Carbon Footprint?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Rectangle 3"/>
          <p:cNvSpPr txBox="1">
            <a:spLocks noGrp="1"/>
          </p:cNvSpPr>
          <p:nvPr>
            <p:ph type="body" idx="1"/>
          </p:nvPr>
        </p:nvSpPr>
        <p:spPr>
          <a:xfrm>
            <a:off x="228600" y="1186967"/>
            <a:ext cx="8915400" cy="4784232"/>
          </a:xfrm>
          <a:prstGeom prst="rect">
            <a:avLst/>
          </a:prstGeom>
        </p:spPr>
        <p:txBody>
          <a:bodyPr/>
          <a:lstStyle/>
          <a:p>
            <a:pPr>
              <a:tabLst>
                <a:tab pos="444500" algn="l"/>
                <a:tab pos="901700" algn="l"/>
                <a:tab pos="1371600" algn="l"/>
              </a:tabLst>
              <a:defRPr sz="1700">
                <a:latin typeface="+mn-lt"/>
                <a:ea typeface="+mn-ea"/>
                <a:cs typeface="+mn-cs"/>
                <a:sym typeface="Arial"/>
              </a:defRPr>
            </a:pPr>
            <a:r>
              <a:t>But given this note set's focus on arguments for not even considering a Nuclear Future,</a:t>
            </a:r>
          </a:p>
          <a:p>
            <a:pPr>
              <a:tabLst>
                <a:tab pos="444500" algn="l"/>
                <a:tab pos="901700" algn="l"/>
                <a:tab pos="1371600" algn="l"/>
              </a:tabLst>
              <a:defRPr sz="4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claims that Nuclear might NOT be a low Greenhouse Gas technology </a:t>
            </a:r>
            <a:r>
              <a:rPr b="1"/>
              <a:t>are</a:t>
            </a:r>
            <a:r>
              <a:t> relevant</a:t>
            </a:r>
          </a:p>
          <a:p>
            <a:pPr>
              <a:tabLst>
                <a:tab pos="444500" algn="l"/>
                <a:tab pos="901700" algn="l"/>
                <a:tab pos="1371600" algn="l"/>
              </a:tabLst>
              <a:defRPr sz="17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Those claims parallel criticisms of Hydroelectric Energy, because both technologies</a:t>
            </a:r>
          </a:p>
          <a:p>
            <a:pPr>
              <a:tabLst>
                <a:tab pos="444500" algn="l"/>
                <a:tab pos="901700" algn="l"/>
                <a:tab pos="1371600" algn="l"/>
              </a:tabLst>
              <a:defRPr sz="400">
                <a:latin typeface="+mn-lt"/>
                <a:ea typeface="+mn-ea"/>
                <a:cs typeface="+mn-cs"/>
                <a:sym typeface="Arial"/>
              </a:defRPr>
            </a:pPr>
            <a:r>
              <a:t>	</a:t>
            </a:r>
          </a:p>
          <a:p>
            <a:pPr>
              <a:tabLst>
                <a:tab pos="444500" algn="l"/>
                <a:tab pos="901700" algn="l"/>
                <a:tab pos="1371600" algn="l"/>
              </a:tabLst>
              <a:defRPr sz="1700">
                <a:latin typeface="+mn-lt"/>
                <a:ea typeface="+mn-ea"/>
                <a:cs typeface="+mn-cs"/>
                <a:sym typeface="Arial"/>
              </a:defRPr>
            </a:pPr>
            <a:r>
              <a:t>	make massive use of concrete (as incorporated in their dams &amp; reactor complexes)</a:t>
            </a:r>
          </a:p>
          <a:p>
            <a:pPr>
              <a:tabLst>
                <a:tab pos="444500" algn="l"/>
                <a:tab pos="901700" algn="l"/>
                <a:tab pos="1371600" algn="l"/>
              </a:tabLst>
              <a:defRPr sz="17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Which I first analyzed in my note set about </a:t>
            </a:r>
            <a:r>
              <a:rPr b="1"/>
              <a:t>Hydroelectric Power</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but which I will here now slightly adapt to apply to reactors</a:t>
            </a:r>
          </a:p>
          <a:p>
            <a:pPr>
              <a:tabLst>
                <a:tab pos="444500" algn="l"/>
                <a:tab pos="901700" algn="l"/>
                <a:tab pos="1371600" algn="l"/>
              </a:tabLst>
              <a:defRPr sz="600">
                <a:latin typeface="+mn-lt"/>
                <a:ea typeface="+mn-ea"/>
                <a:cs typeface="+mn-cs"/>
                <a:sym typeface="Arial"/>
              </a:defRPr>
            </a:pPr>
            <a:endParaRPr/>
          </a:p>
          <a:p>
            <a:pPr>
              <a:tabLst>
                <a:tab pos="444500" algn="l"/>
                <a:tab pos="901700" algn="l"/>
                <a:tab pos="1371600" algn="l"/>
              </a:tabLst>
              <a:defRPr sz="1700">
                <a:latin typeface="+mn-lt"/>
                <a:ea typeface="+mn-ea"/>
                <a:cs typeface="+mn-cs"/>
                <a:sym typeface="Arial"/>
              </a:defRPr>
            </a:pPr>
            <a:r>
              <a:t>		(in the interest of keeping this note set about Nuclear largely self-contained)</a:t>
            </a:r>
          </a:p>
        </p:txBody>
      </p:sp>
      <p:sp>
        <p:nvSpPr>
          <p:cNvPr id="1314" name="Rectangle 2"/>
          <p:cNvSpPr txBox="1">
            <a:spLocks noGrp="1"/>
          </p:cNvSpPr>
          <p:nvPr>
            <p:ph type="title"/>
          </p:nvPr>
        </p:nvSpPr>
        <p:spPr>
          <a:xfrm>
            <a:off x="-1" y="42868"/>
            <a:ext cx="9144001" cy="609601"/>
          </a:xfrm>
          <a:prstGeom prst="rect">
            <a:avLst/>
          </a:prstGeom>
        </p:spPr>
        <p:txBody>
          <a:bodyPr/>
          <a:lstStyle/>
          <a:p>
            <a:pPr>
              <a:defRPr sz="1900"/>
            </a:pPr>
            <a:r>
              <a:t>Which might </a:t>
            </a:r>
            <a:r>
              <a:rPr b="1"/>
              <a:t>seem</a:t>
            </a:r>
            <a:r>
              <a:t> an extreme change of topic</a:t>
            </a:r>
          </a:p>
        </p:txBody>
      </p:sp>
      <p:sp>
        <p:nvSpPr>
          <p:cNvPr id="1315" name="Rectangle 5"/>
          <p:cNvSpPr txBox="1"/>
          <p:nvPr/>
        </p:nvSpPr>
        <p:spPr>
          <a:xfrm>
            <a:off x="304800" y="6505696"/>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Rectangle 5"/>
          <p:cNvSpPr txBox="1"/>
          <p:nvPr/>
        </p:nvSpPr>
        <p:spPr>
          <a:xfrm>
            <a:off x="6593412" y="4454838"/>
            <a:ext cx="2402417" cy="1483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1) Portland cement science: </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http://matse1.matse.illinois.edu/concrete/prin.html</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n-lt"/>
                <a:ea typeface="+mn-ea"/>
                <a:cs typeface="+mn-cs"/>
                <a:sym typeface="Arial"/>
              </a:defRPr>
            </a:pPr>
            <a:r>
              <a:t>2) Photo: https://www.cemnet.com/Articles/story/39950/acc-s-mega-kiln-line-project.html </a:t>
            </a:r>
            <a:endParaRPr sz="1200">
              <a:solidFill>
                <a:srgbClr val="E5FFFF"/>
              </a:solidFill>
            </a:endParaRPr>
          </a:p>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 </a:t>
            </a:r>
          </a:p>
        </p:txBody>
      </p:sp>
      <p:sp>
        <p:nvSpPr>
          <p:cNvPr id="1318" name="Rectangle 2"/>
          <p:cNvSpPr txBox="1">
            <a:spLocks noGrp="1"/>
          </p:cNvSpPr>
          <p:nvPr>
            <p:ph type="title"/>
          </p:nvPr>
        </p:nvSpPr>
        <p:spPr>
          <a:xfrm>
            <a:off x="304800" y="76200"/>
            <a:ext cx="8534400" cy="537633"/>
          </a:xfrm>
          <a:prstGeom prst="rect">
            <a:avLst/>
          </a:prstGeom>
        </p:spPr>
        <p:txBody>
          <a:bodyPr/>
          <a:lstStyle>
            <a:lvl1pPr>
              <a:defRPr sz="2000"/>
            </a:lvl1pPr>
          </a:lstStyle>
          <a:p>
            <a:r>
              <a:t>Concrete: What is it?</a:t>
            </a:r>
          </a:p>
        </p:txBody>
      </p:sp>
      <p:sp>
        <p:nvSpPr>
          <p:cNvPr id="1319" name="Rectangle 3"/>
          <p:cNvSpPr txBox="1">
            <a:spLocks noGrp="1"/>
          </p:cNvSpPr>
          <p:nvPr>
            <p:ph type="body" idx="1"/>
          </p:nvPr>
        </p:nvSpPr>
        <p:spPr>
          <a:xfrm>
            <a:off x="133352" y="736606"/>
            <a:ext cx="9010647" cy="3295646"/>
          </a:xfrm>
          <a:prstGeom prst="rect">
            <a:avLst/>
          </a:prstGeom>
        </p:spPr>
        <p:txBody>
          <a:bodyPr/>
          <a:lstStyle/>
          <a:p>
            <a:pPr>
              <a:tabLst>
                <a:tab pos="457200" algn="l"/>
                <a:tab pos="914400" algn="l"/>
                <a:tab pos="1371600" algn="l"/>
                <a:tab pos="1828800" algn="l"/>
                <a:tab pos="2286000" algn="l"/>
              </a:tabLst>
              <a:defRPr sz="1800"/>
            </a:pPr>
            <a:r>
              <a:t>Concrete consists of gravel ("aggregate") glued together with a cement</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800"/>
            </a:pPr>
            <a:r>
              <a:t>	</a:t>
            </a:r>
            <a:r>
              <a:rPr b="1">
                <a:solidFill>
                  <a:srgbClr val="A6A6A6"/>
                </a:solidFill>
              </a:rPr>
              <a:t>Portland cement </a:t>
            </a:r>
            <a:r>
              <a:t>is the most commonly used modern glue</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800"/>
            </a:pPr>
            <a:r>
              <a:t>		It contains calcium silicates (e.g., Ca</a:t>
            </a:r>
            <a:r>
              <a:rPr baseline="-25000"/>
              <a:t>3</a:t>
            </a:r>
            <a:r>
              <a:t>SiO</a:t>
            </a:r>
            <a:r>
              <a:rPr baseline="-25000"/>
              <a:t>5</a:t>
            </a:r>
            <a:r>
              <a:t> and Ca</a:t>
            </a:r>
            <a:r>
              <a:rPr baseline="-25000"/>
              <a:t>2</a:t>
            </a:r>
            <a:r>
              <a:t>SiO</a:t>
            </a:r>
            <a:r>
              <a:rPr baseline="-25000"/>
              <a:t>4</a:t>
            </a:r>
            <a:r>
              <a:t>) which,</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800"/>
            </a:pPr>
            <a:r>
              <a:t>			when exposed to water, form hydrates that bind the gravel together </a:t>
            </a:r>
            <a:r>
              <a:rPr baseline="30000"/>
              <a:t>1</a:t>
            </a:r>
          </a:p>
          <a:p>
            <a:pPr>
              <a:tabLst>
                <a:tab pos="457200" algn="l"/>
                <a:tab pos="914400" algn="l"/>
                <a:tab pos="1371600" algn="l"/>
                <a:tab pos="1828800" algn="l"/>
                <a:tab pos="2286000" algn="l"/>
              </a:tabLst>
              <a:defRPr sz="1300"/>
            </a:pPr>
            <a:endParaRPr baseline="30000"/>
          </a:p>
          <a:p>
            <a:pPr>
              <a:tabLst>
                <a:tab pos="457200" algn="l"/>
                <a:tab pos="914400" algn="l"/>
                <a:tab pos="1371600" algn="l"/>
                <a:tab pos="1828800" algn="l"/>
                <a:tab pos="2286000" algn="l"/>
              </a:tabLst>
              <a:defRPr sz="1800"/>
            </a:pPr>
            <a:r>
              <a:t>The source of that Ca is naturally occurring limestone (CaCO</a:t>
            </a:r>
            <a:r>
              <a:rPr baseline="-25000"/>
              <a:t>3</a:t>
            </a:r>
            <a:r>
              <a:t>)</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800"/>
            </a:pPr>
            <a:r>
              <a:t>	Ca is liberated by heating the limestone at 1400-1600°C in </a:t>
            </a:r>
            <a:r>
              <a:rPr b="1"/>
              <a:t>HUGE</a:t>
            </a:r>
            <a:r>
              <a:t> rotating kilns: </a:t>
            </a:r>
            <a:r>
              <a:rPr baseline="30000"/>
              <a:t>2</a:t>
            </a:r>
            <a:r>
              <a:t> </a:t>
            </a:r>
          </a:p>
        </p:txBody>
      </p:sp>
      <p:pic>
        <p:nvPicPr>
          <p:cNvPr id="1320" name="Picture 4" descr="Picture 4"/>
          <p:cNvPicPr>
            <a:picLocks noChangeAspect="1"/>
          </p:cNvPicPr>
          <p:nvPr/>
        </p:nvPicPr>
        <p:blipFill>
          <a:blip r:embed="rId2"/>
          <a:stretch>
            <a:fillRect/>
          </a:stretch>
        </p:blipFill>
        <p:spPr>
          <a:xfrm>
            <a:off x="2103921" y="3905905"/>
            <a:ext cx="4187548" cy="28004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Rectangle 2"/>
          <p:cNvSpPr txBox="1">
            <a:spLocks noGrp="1"/>
          </p:cNvSpPr>
          <p:nvPr>
            <p:ph type="title"/>
          </p:nvPr>
        </p:nvSpPr>
        <p:spPr>
          <a:xfrm>
            <a:off x="304800" y="98286"/>
            <a:ext cx="8534400" cy="457201"/>
          </a:xfrm>
          <a:prstGeom prst="rect">
            <a:avLst/>
          </a:prstGeom>
        </p:spPr>
        <p:txBody>
          <a:bodyPr/>
          <a:lstStyle>
            <a:lvl1pPr>
              <a:defRPr sz="2000"/>
            </a:lvl1pPr>
          </a:lstStyle>
          <a:p>
            <a:r>
              <a:t>Concrete's Carbon Footprint:</a:t>
            </a:r>
          </a:p>
        </p:txBody>
      </p:sp>
      <p:sp>
        <p:nvSpPr>
          <p:cNvPr id="1323" name="Rectangle 3"/>
          <p:cNvSpPr txBox="1">
            <a:spLocks noGrp="1"/>
          </p:cNvSpPr>
          <p:nvPr>
            <p:ph type="body" idx="1"/>
          </p:nvPr>
        </p:nvSpPr>
        <p:spPr>
          <a:xfrm>
            <a:off x="76200" y="641351"/>
            <a:ext cx="9067800" cy="5580021"/>
          </a:xfrm>
          <a:prstGeom prst="rect">
            <a:avLst/>
          </a:prstGeom>
        </p:spPr>
        <p:txBody>
          <a:bodyPr/>
          <a:lstStyle/>
          <a:p>
            <a:pPr>
              <a:tabLst>
                <a:tab pos="444500" algn="l"/>
                <a:tab pos="901700" algn="l"/>
              </a:tabLst>
              <a:defRPr sz="1800">
                <a:latin typeface="+mn-lt"/>
                <a:ea typeface="+mn-ea"/>
                <a:cs typeface="+mn-cs"/>
                <a:sym typeface="Arial"/>
              </a:defRPr>
            </a:pPr>
            <a:r>
              <a:t>The above process has a huge carbon footprint due to:</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 Burning of carbon fossil fuels to produce the 1400-1600°C kiln temperatures</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 The need to </a:t>
            </a:r>
            <a:r>
              <a:rPr b="1"/>
              <a:t>constantly</a:t>
            </a:r>
            <a:r>
              <a:t> heat those massive kilns, even when not in production</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 The release of CO</a:t>
            </a:r>
            <a:r>
              <a:rPr baseline="-25000"/>
              <a:t>2</a:t>
            </a:r>
            <a:r>
              <a:t> that occurs as Ca is liberated from the limestone (CaCO</a:t>
            </a:r>
            <a:r>
              <a:rPr baseline="-25000"/>
              <a:t>3</a:t>
            </a:r>
            <a:r>
              <a:t>)</a:t>
            </a:r>
          </a:p>
          <a:p>
            <a:pPr>
              <a:tabLst>
                <a:tab pos="444500" algn="l"/>
                <a:tab pos="901700" algn="l"/>
              </a:tabLst>
              <a:defRPr sz="800">
                <a:latin typeface="+mn-lt"/>
                <a:ea typeface="+mn-ea"/>
                <a:cs typeface="+mn-cs"/>
                <a:sym typeface="Arial"/>
              </a:defRPr>
            </a:pPr>
            <a:endParaRPr/>
          </a:p>
          <a:p>
            <a:pPr>
              <a:tabLst>
                <a:tab pos="444500" algn="l"/>
                <a:tab pos="901700" algn="l"/>
              </a:tabLst>
              <a:defRPr sz="1800">
                <a:latin typeface="+mn-lt"/>
                <a:ea typeface="+mn-ea"/>
                <a:cs typeface="+mn-cs"/>
                <a:sym typeface="Arial"/>
              </a:defRPr>
            </a:pPr>
            <a:r>
              <a:t>The 2024 EPA Inventory of US Greenhouse Gas Emissions &amp; Sinks reported </a:t>
            </a:r>
            <a:r>
              <a:rPr baseline="30000"/>
              <a:t>1</a:t>
            </a:r>
          </a:p>
          <a:p>
            <a:pPr>
              <a:tabLst>
                <a:tab pos="444500" algn="l"/>
                <a:tab pos="901700" algn="l"/>
              </a:tabLst>
              <a:defRPr sz="200">
                <a:latin typeface="+mn-lt"/>
                <a:ea typeface="+mn-ea"/>
                <a:cs typeface="+mn-cs"/>
                <a:sym typeface="Arial"/>
              </a:defRPr>
            </a:pPr>
            <a:endParaRPr baseline="30000"/>
          </a:p>
          <a:p>
            <a:pPr>
              <a:tabLst>
                <a:tab pos="444500" algn="l"/>
                <a:tab pos="901700" algn="l"/>
              </a:tabLst>
              <a:defRPr sz="1800">
                <a:latin typeface="+mn-lt"/>
                <a:ea typeface="+mn-ea"/>
                <a:cs typeface="+mn-cs"/>
                <a:sym typeface="Arial"/>
              </a:defRPr>
            </a:pPr>
            <a:r>
              <a:t>	that 2022 U.S. Portland cement production produced a carbon footprint of:</a:t>
            </a:r>
          </a:p>
          <a:p>
            <a:pPr>
              <a:tabLst>
                <a:tab pos="444500" algn="l"/>
                <a:tab pos="901700" algn="l"/>
              </a:tabLst>
              <a:defRPr sz="300">
                <a:latin typeface="+mn-lt"/>
                <a:ea typeface="+mn-ea"/>
                <a:cs typeface="+mn-cs"/>
                <a:sym typeface="Arial"/>
              </a:defRPr>
            </a:pPr>
            <a:endParaRPr/>
          </a:p>
          <a:p>
            <a:pPr>
              <a:tabLst>
                <a:tab pos="444500" algn="l"/>
                <a:tab pos="901700" algn="l"/>
              </a:tabLst>
              <a:defRPr sz="1800">
                <a:latin typeface="+mn-lt"/>
                <a:ea typeface="+mn-ea"/>
                <a:cs typeface="+mn-cs"/>
                <a:sym typeface="Arial"/>
              </a:defRPr>
            </a:pPr>
            <a:r>
              <a:t>		</a:t>
            </a:r>
            <a:r>
              <a:rPr b="1">
                <a:solidFill>
                  <a:srgbClr val="FBC901"/>
                </a:solidFill>
              </a:rPr>
              <a:t>41.9</a:t>
            </a:r>
            <a:r>
              <a:rPr>
                <a:solidFill>
                  <a:srgbClr val="FBC901"/>
                </a:solidFill>
              </a:rPr>
              <a:t> million metric tonnes CO</a:t>
            </a:r>
            <a:r>
              <a:rPr baseline="-25000">
                <a:solidFill>
                  <a:srgbClr val="FBC901"/>
                </a:solidFill>
              </a:rPr>
              <a:t>2</a:t>
            </a:r>
            <a:r>
              <a:rPr>
                <a:solidFill>
                  <a:srgbClr val="FBC901"/>
                </a:solidFill>
              </a:rPr>
              <a:t> equivalent</a:t>
            </a:r>
          </a:p>
          <a:p>
            <a:pPr>
              <a:tabLst>
                <a:tab pos="444500" algn="l"/>
                <a:tab pos="901700" algn="l"/>
              </a:tabLst>
              <a:defRPr sz="800">
                <a:latin typeface="+mn-lt"/>
                <a:ea typeface="+mn-ea"/>
                <a:cs typeface="+mn-cs"/>
                <a:sym typeface="Arial"/>
              </a:defRPr>
            </a:pPr>
            <a:endParaRPr>
              <a:solidFill>
                <a:srgbClr val="FBC901"/>
              </a:solidFill>
            </a:endParaRPr>
          </a:p>
          <a:p>
            <a:pPr>
              <a:tabLst>
                <a:tab pos="444500" algn="l"/>
                <a:tab pos="901700" algn="l"/>
              </a:tabLst>
              <a:defRPr sz="1800">
                <a:latin typeface="+mn-lt"/>
                <a:ea typeface="+mn-ea"/>
                <a:cs typeface="+mn-cs"/>
                <a:sym typeface="Arial"/>
              </a:defRPr>
            </a:pPr>
            <a:r>
              <a:t>Annual U.S. Portland cement production that year was ~ 95 million tonnes </a:t>
            </a:r>
            <a:r>
              <a:rPr baseline="30000"/>
              <a:t>2</a:t>
            </a:r>
            <a:r>
              <a:t> and thus:</a:t>
            </a:r>
          </a:p>
          <a:p>
            <a:pPr>
              <a:tabLst>
                <a:tab pos="444500" algn="l"/>
                <a:tab pos="901700" algn="l"/>
              </a:tabLst>
              <a:defRPr sz="200">
                <a:latin typeface="+mn-lt"/>
                <a:ea typeface="+mn-ea"/>
                <a:cs typeface="+mn-cs"/>
                <a:sym typeface="Arial"/>
              </a:defRPr>
            </a:pPr>
            <a:endParaRPr/>
          </a:p>
          <a:p>
            <a:pPr>
              <a:tabLst>
                <a:tab pos="444500" algn="l"/>
                <a:tab pos="901700" algn="l"/>
              </a:tabLst>
              <a:defRPr sz="1800">
                <a:latin typeface="+mn-lt"/>
                <a:ea typeface="+mn-ea"/>
                <a:cs typeface="+mn-cs"/>
                <a:sym typeface="Arial"/>
              </a:defRPr>
            </a:pPr>
            <a:r>
              <a:t>		</a:t>
            </a:r>
            <a:r>
              <a:rPr b="1">
                <a:solidFill>
                  <a:srgbClr val="FBC901"/>
                </a:solidFill>
              </a:rPr>
              <a:t>1 tonne of </a:t>
            </a:r>
            <a:r>
              <a:rPr b="1">
                <a:solidFill>
                  <a:srgbClr val="A6A6A6"/>
                </a:solidFill>
              </a:rPr>
              <a:t>Portland cement </a:t>
            </a:r>
            <a:r>
              <a:rPr b="1">
                <a:solidFill>
                  <a:srgbClr val="FBC901"/>
                </a:solidFill>
              </a:rPr>
              <a:t>=&gt; 0.44 tons of CO</a:t>
            </a:r>
            <a:r>
              <a:rPr b="1" baseline="-25000">
                <a:solidFill>
                  <a:srgbClr val="FBC901"/>
                </a:solidFill>
              </a:rPr>
              <a:t>2</a:t>
            </a:r>
            <a:r>
              <a:rPr b="1">
                <a:solidFill>
                  <a:srgbClr val="FBC901"/>
                </a:solidFill>
              </a:rPr>
              <a:t> equivalent released</a:t>
            </a:r>
          </a:p>
          <a:p>
            <a:pPr>
              <a:tabLst>
                <a:tab pos="444500" algn="l"/>
                <a:tab pos="901700" algn="l"/>
              </a:tabLst>
              <a:defRPr sz="200">
                <a:solidFill>
                  <a:srgbClr val="FBC901"/>
                </a:solidFill>
                <a:latin typeface="+mn-lt"/>
                <a:ea typeface="+mn-ea"/>
                <a:cs typeface="+mn-cs"/>
                <a:sym typeface="Arial"/>
              </a:defRPr>
            </a:pPr>
            <a:endParaRPr b="1">
              <a:solidFill>
                <a:srgbClr val="FBC901"/>
              </a:solidFill>
            </a:endParaRPr>
          </a:p>
          <a:p>
            <a:pPr>
              <a:tabLst>
                <a:tab pos="444500" algn="l"/>
                <a:tab pos="901700" algn="l"/>
              </a:tabLst>
              <a:defRPr sz="1800">
                <a:latin typeface="+mn-lt"/>
                <a:ea typeface="+mn-ea"/>
                <a:cs typeface="+mn-cs"/>
                <a:sym typeface="Arial"/>
              </a:defRPr>
            </a:pPr>
            <a:r>
              <a:t>Concrete (aggregate + Portland cement) is ~ 11% Portland cement by weight </a:t>
            </a:r>
            <a:r>
              <a:rPr baseline="30000"/>
              <a:t>3 </a:t>
            </a:r>
            <a:r>
              <a:t> =&gt;</a:t>
            </a:r>
          </a:p>
          <a:p>
            <a:pPr>
              <a:tabLst>
                <a:tab pos="444500" algn="l"/>
                <a:tab pos="901700" algn="l"/>
              </a:tabLst>
              <a:defRPr sz="500">
                <a:solidFill>
                  <a:srgbClr val="FBC901"/>
                </a:solidFill>
                <a:latin typeface="+mn-lt"/>
                <a:ea typeface="+mn-ea"/>
                <a:cs typeface="+mn-cs"/>
                <a:sym typeface="Arial"/>
              </a:defRPr>
            </a:pPr>
            <a:endParaRPr/>
          </a:p>
          <a:p>
            <a:pPr>
              <a:tabLst>
                <a:tab pos="444500" algn="l"/>
                <a:tab pos="901700" algn="l"/>
              </a:tabLst>
              <a:defRPr sz="1800">
                <a:solidFill>
                  <a:srgbClr val="FBC901"/>
                </a:solidFill>
                <a:latin typeface="+mn-lt"/>
                <a:ea typeface="+mn-ea"/>
                <a:cs typeface="+mn-cs"/>
                <a:sym typeface="Arial"/>
              </a:defRPr>
            </a:pPr>
            <a:r>
              <a:t>		1 tonne of </a:t>
            </a:r>
            <a:r>
              <a:rPr b="1">
                <a:solidFill>
                  <a:srgbClr val="FFFFFF"/>
                </a:solidFill>
              </a:rPr>
              <a:t>Concrete</a:t>
            </a:r>
            <a:r>
              <a:t> =&gt; 0.05 tonnes of CO</a:t>
            </a:r>
            <a:r>
              <a:rPr baseline="-25000"/>
              <a:t>2</a:t>
            </a:r>
            <a:r>
              <a:t> equivalent released  OR</a:t>
            </a:r>
          </a:p>
          <a:p>
            <a:pPr>
              <a:tabLst>
                <a:tab pos="444500" algn="l"/>
                <a:tab pos="901700" algn="l"/>
              </a:tabLst>
              <a:defRPr sz="200">
                <a:solidFill>
                  <a:srgbClr val="FBC901"/>
                </a:solidFill>
                <a:latin typeface="+mn-lt"/>
                <a:ea typeface="+mn-ea"/>
                <a:cs typeface="+mn-cs"/>
                <a:sym typeface="Arial"/>
              </a:defRPr>
            </a:pPr>
            <a:endParaRPr/>
          </a:p>
          <a:p>
            <a:pPr>
              <a:tabLst>
                <a:tab pos="444500" algn="l"/>
                <a:tab pos="901700" algn="l"/>
              </a:tabLst>
              <a:defRPr sz="1800">
                <a:solidFill>
                  <a:srgbClr val="FBC901"/>
                </a:solidFill>
                <a:latin typeface="+mn-lt"/>
                <a:ea typeface="+mn-ea"/>
                <a:cs typeface="+mn-cs"/>
                <a:sym typeface="Arial"/>
              </a:defRPr>
            </a:pPr>
            <a:r>
              <a:t>		</a:t>
            </a:r>
            <a:r>
              <a:rPr b="1">
                <a:solidFill>
                  <a:srgbClr val="FFFFFF"/>
                </a:solidFill>
              </a:rPr>
              <a:t>Concrete's Carbon Footprint</a:t>
            </a:r>
            <a:r>
              <a:rPr>
                <a:solidFill>
                  <a:srgbClr val="FFFFFF"/>
                </a:solidFill>
              </a:rPr>
              <a:t> =</a:t>
            </a:r>
            <a:r>
              <a:t> 0.05 tonnes CO</a:t>
            </a:r>
            <a:r>
              <a:rPr baseline="-5999"/>
              <a:t>2</a:t>
            </a:r>
            <a:r>
              <a:t> eq. / tonne Concrete</a:t>
            </a:r>
          </a:p>
        </p:txBody>
      </p:sp>
      <p:sp>
        <p:nvSpPr>
          <p:cNvPr id="1324" name="Rectangle 3"/>
          <p:cNvSpPr txBox="1"/>
          <p:nvPr/>
        </p:nvSpPr>
        <p:spPr>
          <a:xfrm>
            <a:off x="0" y="6114779"/>
            <a:ext cx="9067800" cy="697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1) Sections 2.2 and 4.1 of: https://www.epa.gov/ghgemissions/inventory-us-greenhouse-gas-emissions-and-sinks-1990-2022</a:t>
            </a:r>
            <a:endParaRPr>
              <a:solidFill>
                <a:srgbClr val="FFFFFF"/>
              </a:solidFill>
            </a:endParaRPr>
          </a:p>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2) https://pubs.usgs.gov/periodicals/mcs2023/mcs2023-cement.pdf	  </a:t>
            </a:r>
          </a:p>
          <a:p>
            <a:pPr algn="ctr">
              <a:spcBef>
                <a:spcPts val="200"/>
              </a:spcBef>
              <a:tabLst>
                <a:tab pos="444500" algn="l"/>
                <a:tab pos="901700" algn="l"/>
              </a:tabLst>
              <a:defRPr sz="1200" b="0">
                <a:solidFill>
                  <a:schemeClr val="accent1"/>
                </a:solidFill>
                <a:effectLst>
                  <a:outerShdw blurRad="38100" dist="38100" dir="2700000" rotWithShape="0">
                    <a:srgbClr val="000000"/>
                  </a:outerShdw>
                </a:effectLst>
              </a:defRPr>
            </a:pPr>
            <a:r>
              <a:t>3)</a:t>
            </a:r>
            <a:r>
              <a:rPr b="1">
                <a:solidFill>
                  <a:srgbClr val="FFFFFF"/>
                </a:solidFill>
              </a:rPr>
              <a:t> </a:t>
            </a:r>
            <a:r>
              <a:t>www.cement.org/cement-concrete-basics/concrete-materials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Rectangle 5"/>
          <p:cNvSpPr txBox="1"/>
          <p:nvPr/>
        </p:nvSpPr>
        <p:spPr>
          <a:xfrm>
            <a:off x="192089" y="6383460"/>
            <a:ext cx="8534401" cy="442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www.concreteconstruction.net/construction/construction-of-nuclear-power-stations.aspx</a:t>
            </a:r>
            <a:endParaRPr sz="900"/>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http://hypertextbook.com/facts/1999/KatrinaJones.shtml</a:t>
            </a:r>
          </a:p>
        </p:txBody>
      </p:sp>
      <p:sp>
        <p:nvSpPr>
          <p:cNvPr id="1327" name="Rectangle 2"/>
          <p:cNvSpPr txBox="1">
            <a:spLocks noGrp="1"/>
          </p:cNvSpPr>
          <p:nvPr>
            <p:ph type="title"/>
          </p:nvPr>
        </p:nvSpPr>
        <p:spPr>
          <a:xfrm>
            <a:off x="304800" y="96317"/>
            <a:ext cx="8534400" cy="505222"/>
          </a:xfrm>
          <a:prstGeom prst="rect">
            <a:avLst/>
          </a:prstGeom>
        </p:spPr>
        <p:txBody>
          <a:bodyPr/>
          <a:lstStyle>
            <a:lvl1pPr>
              <a:defRPr sz="2000"/>
            </a:lvl1pPr>
          </a:lstStyle>
          <a:p>
            <a:r>
              <a:t>Using that to compute Nuclear's carbon footprint due to concrete:</a:t>
            </a:r>
          </a:p>
        </p:txBody>
      </p:sp>
      <p:sp>
        <p:nvSpPr>
          <p:cNvPr id="1328" name="Rectangle 3"/>
          <p:cNvSpPr txBox="1">
            <a:spLocks noGrp="1"/>
          </p:cNvSpPr>
          <p:nvPr>
            <p:ph type="body" idx="1"/>
          </p:nvPr>
        </p:nvSpPr>
        <p:spPr>
          <a:xfrm>
            <a:off x="105286" y="637200"/>
            <a:ext cx="9064369" cy="5710600"/>
          </a:xfrm>
          <a:prstGeom prst="rect">
            <a:avLst/>
          </a:prstGeom>
        </p:spPr>
        <p:txBody>
          <a:bodyPr/>
          <a:lstStyle/>
          <a:p>
            <a:pPr defTabSz="832104">
              <a:spcBef>
                <a:spcPts val="300"/>
              </a:spcBef>
              <a:tabLst>
                <a:tab pos="317500" algn="l"/>
                <a:tab pos="622300" algn="l"/>
                <a:tab pos="3708400" algn="l"/>
              </a:tabLst>
              <a:defRPr sz="1547">
                <a:effectLst>
                  <a:outerShdw blurRad="34671" dist="34671" dir="2700000" rotWithShape="0">
                    <a:srgbClr val="000000"/>
                  </a:outerShdw>
                </a:effectLst>
              </a:defRPr>
            </a:pPr>
            <a:r>
              <a:t>A "typical</a:t>
            </a:r>
            <a:r>
              <a:rPr b="1"/>
              <a:t>" </a:t>
            </a:r>
            <a:r>
              <a:rPr b="1">
                <a:solidFill>
                  <a:srgbClr val="FFCC00"/>
                </a:solidFill>
              </a:rPr>
              <a:t>nuclear plant </a:t>
            </a:r>
            <a:r>
              <a:t>requires</a:t>
            </a:r>
            <a:r>
              <a:rPr b="1"/>
              <a:t> </a:t>
            </a:r>
            <a:r>
              <a:t>"</a:t>
            </a:r>
            <a:r>
              <a:rPr b="1"/>
              <a:t>up to 350,000 cubic yards</a:t>
            </a:r>
            <a:r>
              <a:t>" of concrete </a:t>
            </a:r>
            <a:r>
              <a:rPr baseline="29672"/>
              <a:t>1</a:t>
            </a:r>
          </a:p>
          <a:p>
            <a:pPr defTabSz="832104">
              <a:tabLst>
                <a:tab pos="317500" algn="l"/>
                <a:tab pos="622300" algn="l"/>
                <a:tab pos="3708400" algn="l"/>
              </a:tabLst>
              <a:defRPr sz="546">
                <a:effectLst>
                  <a:outerShdw blurRad="34671" dist="34671" dir="2700000" rotWithShape="0">
                    <a:srgbClr val="000000"/>
                  </a:outerShdw>
                </a:effectLst>
              </a:defRPr>
            </a:pPr>
            <a:endParaRPr baseline="29672"/>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Which, given </a:t>
            </a:r>
            <a:r>
              <a:rPr b="1"/>
              <a:t>concrete's density </a:t>
            </a:r>
            <a:r>
              <a:rPr b="1" baseline="29672"/>
              <a:t>2</a:t>
            </a:r>
            <a:r>
              <a:rPr b="1"/>
              <a:t> </a:t>
            </a:r>
            <a:r>
              <a:t>of 1.9 tons/</a:t>
            </a:r>
            <a:r>
              <a:rPr>
                <a:latin typeface="+mn-lt"/>
                <a:ea typeface="+mn-ea"/>
                <a:cs typeface="+mn-cs"/>
                <a:sym typeface="Arial"/>
              </a:rPr>
              <a:t>yd</a:t>
            </a:r>
            <a:r>
              <a:rPr baseline="29672">
                <a:latin typeface="+mn-lt"/>
                <a:ea typeface="+mn-ea"/>
                <a:cs typeface="+mn-cs"/>
                <a:sym typeface="Arial"/>
              </a:rPr>
              <a:t>3</a:t>
            </a:r>
            <a:r>
              <a:rPr baseline="29672"/>
              <a:t> </a:t>
            </a:r>
            <a:r>
              <a:t>=&gt; 603,000 tonnes of </a:t>
            </a:r>
            <a:r>
              <a:rPr b="1"/>
              <a:t>concrete</a:t>
            </a:r>
            <a:endParaRPr b="1">
              <a:solidFill>
                <a:srgbClr val="A3A3A3"/>
              </a:solidFill>
            </a:endParaRPr>
          </a:p>
          <a:p>
            <a:pPr defTabSz="832104">
              <a:tabLst>
                <a:tab pos="317500" algn="l"/>
                <a:tab pos="622300" algn="l"/>
                <a:tab pos="3708400" algn="l"/>
              </a:tabLst>
              <a:defRPr sz="910" b="1">
                <a:solidFill>
                  <a:srgbClr val="A3A3A3"/>
                </a:solidFill>
                <a:effectLst>
                  <a:outerShdw blurRad="34671" dist="34671" dir="2700000" rotWithShape="0">
                    <a:srgbClr val="000000"/>
                  </a:outerShdw>
                </a:effectLst>
              </a:defRPr>
            </a:pPr>
            <a:endParaRPr b="1">
              <a:solidFill>
                <a:srgbClr val="A3A3A3"/>
              </a:solidFill>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But, using that same concrete, the reactor then operates for at least 40 years, </a:t>
            </a:r>
          </a:p>
          <a:p>
            <a:pPr defTabSz="832104">
              <a:spcBef>
                <a:spcPts val="300"/>
              </a:spcBef>
              <a:tabLst>
                <a:tab pos="317500" algn="l"/>
                <a:tab pos="622300" algn="l"/>
                <a:tab pos="3708400" algn="l"/>
              </a:tabLst>
              <a:defRPr sz="546">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making the plant's time-averaged annual use of concrete </a:t>
            </a:r>
            <a:r>
              <a:rPr b="1"/>
              <a:t>15,075 tonnes of concrete / yr</a:t>
            </a:r>
          </a:p>
          <a:p>
            <a:pPr defTabSz="832104">
              <a:spcBef>
                <a:spcPts val="300"/>
              </a:spcBef>
              <a:tabLst>
                <a:tab pos="317500" algn="l"/>
                <a:tab pos="622300" algn="l"/>
                <a:tab pos="3708400" algn="l"/>
              </a:tabLst>
              <a:defRPr sz="910">
                <a:effectLst>
                  <a:outerShdw blurRad="34671" dist="34671" dir="2700000" rotWithShape="0">
                    <a:srgbClr val="000000"/>
                  </a:outerShdw>
                </a:effectLst>
              </a:defRPr>
            </a:pPr>
            <a:endParaRPr b="1"/>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Which, using the previous page's result for carbon footprint from concrete's manufacture,</a:t>
            </a:r>
          </a:p>
          <a:p>
            <a:pPr defTabSz="832104">
              <a:spcBef>
                <a:spcPts val="300"/>
              </a:spcBef>
              <a:tabLst>
                <a:tab pos="317500" algn="l"/>
                <a:tab pos="622300" algn="l"/>
                <a:tab pos="3708400" algn="l"/>
              </a:tabLst>
              <a:defRPr sz="182">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(15,075 tonnes of concrete / yr) x (0.05 tonnes CO</a:t>
            </a:r>
            <a:r>
              <a:rPr baseline="-5999"/>
              <a:t>2</a:t>
            </a:r>
            <a:r>
              <a:t> eq. / tonne concrete) yields:</a:t>
            </a:r>
          </a:p>
          <a:p>
            <a:pPr defTabSz="832104">
              <a:spcBef>
                <a:spcPts val="300"/>
              </a:spcBef>
              <a:tabLst>
                <a:tab pos="317500" algn="l"/>
                <a:tab pos="622300" algn="l"/>
                <a:tab pos="3708400" algn="l"/>
              </a:tabLst>
              <a:defRPr sz="1001">
                <a:effectLst>
                  <a:outerShdw blurRad="34671" dist="34671" dir="2700000" rotWithShape="0">
                    <a:srgbClr val="000000"/>
                  </a:outerShdw>
                </a:effectLst>
              </a:defRPr>
            </a:pPr>
            <a:endParaRPr/>
          </a:p>
          <a:p>
            <a:pPr algn="ctr" defTabSz="832104">
              <a:spcBef>
                <a:spcPts val="300"/>
              </a:spcBef>
              <a:tabLst>
                <a:tab pos="317500" algn="l"/>
                <a:tab pos="622300" algn="l"/>
                <a:tab pos="3708400" algn="l"/>
              </a:tabLst>
              <a:defRPr sz="1547">
                <a:effectLst>
                  <a:outerShdw blurRad="34671" dist="34671" dir="2700000" rotWithShape="0">
                    <a:srgbClr val="000000"/>
                  </a:outerShdw>
                </a:effectLst>
              </a:defRPr>
            </a:pPr>
            <a:r>
              <a:rPr b="1"/>
              <a:t>Nuclear plant carbon footprint </a:t>
            </a:r>
            <a:r>
              <a:t>= </a:t>
            </a:r>
            <a:r>
              <a:rPr b="1">
                <a:solidFill>
                  <a:srgbClr val="FBC901"/>
                </a:solidFill>
              </a:rPr>
              <a:t>754 tonnes CO</a:t>
            </a:r>
            <a:r>
              <a:rPr b="1" baseline="-5999">
                <a:solidFill>
                  <a:srgbClr val="FBC901"/>
                </a:solidFill>
              </a:rPr>
              <a:t>2</a:t>
            </a:r>
            <a:r>
              <a:rPr b="1">
                <a:solidFill>
                  <a:srgbClr val="FBC901"/>
                </a:solidFill>
              </a:rPr>
              <a:t> eq. / yr </a:t>
            </a:r>
            <a:r>
              <a:t>   	</a:t>
            </a:r>
          </a:p>
          <a:p>
            <a:pPr defTabSz="832104">
              <a:spcBef>
                <a:spcPts val="300"/>
              </a:spcBef>
              <a:tabLst>
                <a:tab pos="317500" algn="l"/>
                <a:tab pos="622300" algn="l"/>
                <a:tab pos="3708400" algn="l"/>
              </a:tabLst>
              <a:defRPr sz="910">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Nuclear plants typically output of about 1.5 GW of electrical power, so footprint per power is </a:t>
            </a:r>
          </a:p>
          <a:p>
            <a:pPr defTabSz="832104">
              <a:spcBef>
                <a:spcPts val="300"/>
              </a:spcBef>
              <a:tabLst>
                <a:tab pos="317500" algn="l"/>
                <a:tab pos="622300" algn="l"/>
                <a:tab pos="3708400" algn="l"/>
              </a:tabLst>
              <a:defRPr sz="546">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(754 tonnes CO</a:t>
            </a:r>
            <a:r>
              <a:rPr baseline="-5999"/>
              <a:t>2</a:t>
            </a:r>
            <a:r>
              <a:t> eq. / yr ) / (1,500,000 kW)</a:t>
            </a:r>
          </a:p>
          <a:p>
            <a:pPr defTabSz="832104">
              <a:spcBef>
                <a:spcPts val="300"/>
              </a:spcBef>
              <a:tabLst>
                <a:tab pos="317500" algn="l"/>
                <a:tab pos="622300" algn="l"/>
                <a:tab pos="3708400" algn="l"/>
              </a:tabLst>
              <a:defRPr sz="910">
                <a:effectLst>
                  <a:outerShdw blurRad="34671" dist="34671" dir="2700000" rotWithShape="0">
                    <a:srgbClr val="000000"/>
                  </a:outerShdw>
                </a:effectLst>
              </a:defRPr>
            </a:pPr>
            <a:endParaRPr/>
          </a:p>
          <a:p>
            <a:pPr algn="ctr" defTabSz="832104">
              <a:spcBef>
                <a:spcPts val="300"/>
              </a:spcBef>
              <a:tabLst>
                <a:tab pos="317500" algn="l"/>
                <a:tab pos="622300" algn="l"/>
                <a:tab pos="3708400" algn="l"/>
              </a:tabLst>
              <a:defRPr sz="1547">
                <a:effectLst>
                  <a:outerShdw blurRad="34671" dist="34671" dir="2700000" rotWithShape="0">
                    <a:srgbClr val="000000"/>
                  </a:outerShdw>
                </a:effectLst>
              </a:defRPr>
            </a:pPr>
            <a:r>
              <a:rPr b="1"/>
              <a:t>Nuclear power footprint </a:t>
            </a:r>
            <a:r>
              <a:t>= </a:t>
            </a:r>
            <a:r>
              <a:rPr b="1">
                <a:solidFill>
                  <a:srgbClr val="FBC901"/>
                </a:solidFill>
              </a:rPr>
              <a:t>0.0005 tonnes CO</a:t>
            </a:r>
            <a:r>
              <a:rPr b="1" baseline="-5999">
                <a:solidFill>
                  <a:srgbClr val="FBC901"/>
                </a:solidFill>
              </a:rPr>
              <a:t>2</a:t>
            </a:r>
            <a:r>
              <a:rPr b="1">
                <a:solidFill>
                  <a:srgbClr val="FBC901"/>
                </a:solidFill>
              </a:rPr>
              <a:t> eq. / kW-yr     	</a:t>
            </a:r>
          </a:p>
          <a:p>
            <a:pPr defTabSz="832104">
              <a:tabLst>
                <a:tab pos="317500" algn="l"/>
                <a:tab pos="622300" algn="l"/>
                <a:tab pos="3708400" algn="l"/>
              </a:tabLst>
              <a:defRPr sz="910">
                <a:effectLst>
                  <a:outerShdw blurRad="34671" dist="34671" dir="2700000" rotWithShape="0">
                    <a:srgbClr val="000000"/>
                  </a:outerShdw>
                </a:effectLst>
              </a:defRPr>
            </a:pPr>
            <a:endParaRPr b="1">
              <a:solidFill>
                <a:srgbClr val="FBC901"/>
              </a:solidFill>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Total U.S. electrical power is now ~ ½ Tera-Watts of which Nuclear produces 19.7% = 9.8 x 10</a:t>
            </a:r>
            <a:r>
              <a:rPr baseline="29672"/>
              <a:t>7</a:t>
            </a:r>
            <a:r>
              <a:t> kW,</a:t>
            </a:r>
          </a:p>
          <a:p>
            <a:pPr defTabSz="832104">
              <a:tabLst>
                <a:tab pos="317500" algn="l"/>
                <a:tab pos="622300" algn="l"/>
                <a:tab pos="3708400" algn="l"/>
              </a:tabLst>
              <a:defRPr sz="637">
                <a:effectLst>
                  <a:outerShdw blurRad="34671" dist="34671" dir="2700000" rotWithShape="0">
                    <a:srgbClr val="000000"/>
                  </a:outerShdw>
                </a:effectLst>
              </a:defRPr>
            </a:pPr>
            <a:endParaRPr/>
          </a:p>
          <a:p>
            <a:pPr defTabSz="832104">
              <a:spcBef>
                <a:spcPts val="300"/>
              </a:spcBef>
              <a:tabLst>
                <a:tab pos="317500" algn="l"/>
                <a:tab pos="622300" algn="l"/>
                <a:tab pos="3708400" algn="l"/>
              </a:tabLst>
              <a:defRPr sz="1547">
                <a:effectLst>
                  <a:outerShdw blurRad="34671" dist="34671" dir="2700000" rotWithShape="0">
                    <a:srgbClr val="000000"/>
                  </a:outerShdw>
                </a:effectLst>
              </a:defRPr>
            </a:pPr>
            <a:r>
              <a:t>	with (9.8 x 10</a:t>
            </a:r>
            <a:r>
              <a:rPr baseline="29672"/>
              <a:t>7</a:t>
            </a:r>
            <a:r>
              <a:t> kW) x (5 x 10</a:t>
            </a:r>
            <a:r>
              <a:rPr baseline="31999"/>
              <a:t>-4</a:t>
            </a:r>
            <a:r>
              <a:t> tonnes CO</a:t>
            </a:r>
            <a:r>
              <a:rPr baseline="-5999"/>
              <a:t>2</a:t>
            </a:r>
            <a:r>
              <a:t> eq. / kW-yr) then yielding:</a:t>
            </a:r>
          </a:p>
          <a:p>
            <a:pPr defTabSz="832104">
              <a:spcBef>
                <a:spcPts val="300"/>
              </a:spcBef>
              <a:tabLst>
                <a:tab pos="317500" algn="l"/>
                <a:tab pos="622300" algn="l"/>
                <a:tab pos="3708400" algn="l"/>
              </a:tabLst>
              <a:defRPr sz="910">
                <a:effectLst>
                  <a:outerShdw blurRad="34671" dist="34671" dir="2700000" rotWithShape="0">
                    <a:srgbClr val="000000"/>
                  </a:outerShdw>
                </a:effectLst>
              </a:defRPr>
            </a:pPr>
            <a:r>
              <a:t>		</a:t>
            </a:r>
          </a:p>
          <a:p>
            <a:pPr algn="ctr" defTabSz="832104">
              <a:spcBef>
                <a:spcPts val="300"/>
              </a:spcBef>
              <a:tabLst>
                <a:tab pos="317500" algn="l"/>
                <a:tab pos="622300" algn="l"/>
                <a:tab pos="3708400" algn="l"/>
              </a:tabLst>
              <a:defRPr sz="1547" b="1">
                <a:solidFill>
                  <a:srgbClr val="FBC901"/>
                </a:solidFill>
                <a:effectLst>
                  <a:outerShdw blurRad="34671" dist="34671" dir="2700000" rotWithShape="0">
                    <a:srgbClr val="000000"/>
                  </a:outerShdw>
                </a:effectLst>
              </a:defRPr>
            </a:pPr>
            <a:r>
              <a:rPr>
                <a:solidFill>
                  <a:srgbClr val="FFFFFF"/>
                </a:solidFill>
              </a:rPr>
              <a:t>Cumulative U.S. Nuclear power plant carbon footprint </a:t>
            </a:r>
            <a:r>
              <a:rPr b="0">
                <a:solidFill>
                  <a:srgbClr val="FFFFFF"/>
                </a:solidFill>
              </a:rPr>
              <a:t>=</a:t>
            </a:r>
            <a:r>
              <a:rPr>
                <a:solidFill>
                  <a:srgbClr val="FFCC00"/>
                </a:solidFill>
              </a:rPr>
              <a:t> 49,900 tonnes of CO</a:t>
            </a:r>
            <a:r>
              <a:rPr baseline="-28107">
                <a:solidFill>
                  <a:srgbClr val="FFCC00"/>
                </a:solidFill>
              </a:rPr>
              <a:t>2</a:t>
            </a:r>
            <a:r>
              <a:rPr>
                <a:solidFill>
                  <a:srgbClr val="FFCC00"/>
                </a:solidFill>
              </a:rPr>
              <a:t> eq. / yr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Rectangle 2"/>
          <p:cNvSpPr txBox="1">
            <a:spLocks noGrp="1"/>
          </p:cNvSpPr>
          <p:nvPr>
            <p:ph type="title"/>
          </p:nvPr>
        </p:nvSpPr>
        <p:spPr>
          <a:xfrm>
            <a:off x="108460" y="101600"/>
            <a:ext cx="8927080" cy="457200"/>
          </a:xfrm>
          <a:prstGeom prst="rect">
            <a:avLst/>
          </a:prstGeom>
        </p:spPr>
        <p:txBody>
          <a:bodyPr/>
          <a:lstStyle>
            <a:lvl1pPr>
              <a:defRPr sz="2000"/>
            </a:lvl1pPr>
          </a:lstStyle>
          <a:p>
            <a:r>
              <a:t>Comparing that to Carbon Footprint of other U.S. Power Technologies</a:t>
            </a:r>
          </a:p>
        </p:txBody>
      </p:sp>
      <p:sp>
        <p:nvSpPr>
          <p:cNvPr id="1331" name="Rectangle 3"/>
          <p:cNvSpPr txBox="1">
            <a:spLocks noGrp="1"/>
          </p:cNvSpPr>
          <p:nvPr>
            <p:ph type="body" idx="1"/>
          </p:nvPr>
        </p:nvSpPr>
        <p:spPr>
          <a:xfrm>
            <a:off x="108460" y="692639"/>
            <a:ext cx="8927080" cy="5826713"/>
          </a:xfrm>
          <a:prstGeom prst="rect">
            <a:avLst/>
          </a:prstGeom>
        </p:spPr>
        <p:txBody>
          <a:bodyPr/>
          <a:lstStyle/>
          <a:p>
            <a:pPr>
              <a:tabLst>
                <a:tab pos="266700" algn="l"/>
                <a:tab pos="901700" algn="l"/>
                <a:tab pos="1371600" algn="l"/>
                <a:tab pos="2781300" algn="l"/>
                <a:tab pos="6438900" algn="l"/>
              </a:tabLst>
              <a:defRPr sz="1700">
                <a:latin typeface="+mn-lt"/>
                <a:ea typeface="+mn-ea"/>
                <a:cs typeface="+mn-cs"/>
                <a:sym typeface="Arial"/>
              </a:defRPr>
            </a:pPr>
            <a:r>
              <a:t>Using the "</a:t>
            </a:r>
            <a:r>
              <a:rPr b="1"/>
              <a:t>Where Do We Go from Here?"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set's analyses:</a:t>
            </a:r>
          </a:p>
          <a:p>
            <a:pPr>
              <a:tabLst>
                <a:tab pos="266700" algn="l"/>
                <a:tab pos="901700" algn="l"/>
                <a:tab pos="1371600" algn="l"/>
                <a:tab pos="2781300" algn="l"/>
                <a:tab pos="6438900" algn="l"/>
              </a:tabLst>
              <a:defRPr sz="200">
                <a:latin typeface="+mn-lt"/>
                <a:ea typeface="+mn-ea"/>
                <a:cs typeface="+mn-cs"/>
                <a:sym typeface="Arial"/>
              </a:defRPr>
            </a:pPr>
            <a:r>
              <a:t>	</a:t>
            </a:r>
          </a:p>
          <a:p>
            <a:pPr>
              <a:tabLst>
                <a:tab pos="266700" algn="l"/>
                <a:tab pos="901700" algn="l"/>
                <a:tab pos="1371600" algn="l"/>
                <a:tab pos="2705100" algn="l"/>
                <a:tab pos="6184900" algn="l"/>
              </a:tabLst>
              <a:defRPr sz="1700">
                <a:latin typeface="+mn-lt"/>
                <a:ea typeface="+mn-ea"/>
                <a:cs typeface="+mn-cs"/>
                <a:sym typeface="Arial"/>
              </a:defRPr>
            </a:pPr>
            <a:r>
              <a:t>	</a:t>
            </a:r>
            <a:r>
              <a:rPr sz="1600"/>
              <a:t>Coal Plant Power: 	0.001 metric tonne CO</a:t>
            </a:r>
            <a:r>
              <a:rPr sz="1600" baseline="-27375"/>
              <a:t>2</a:t>
            </a:r>
            <a:r>
              <a:rPr sz="1600"/>
              <a:t> eq. / kW-hr 	= </a:t>
            </a:r>
            <a:r>
              <a:rPr sz="1600" b="1"/>
              <a:t>8.8 tonne</a:t>
            </a:r>
            <a:r>
              <a:rPr sz="1600"/>
              <a:t> CO</a:t>
            </a:r>
            <a:r>
              <a:rPr sz="1600" baseline="-5999"/>
              <a:t>2</a:t>
            </a:r>
            <a:r>
              <a:rPr sz="1600"/>
              <a:t> eq. / kW-yr</a:t>
            </a:r>
          </a:p>
          <a:p>
            <a:pPr>
              <a:tabLst>
                <a:tab pos="266700" algn="l"/>
                <a:tab pos="901700" algn="l"/>
                <a:tab pos="1371600" algn="l"/>
                <a:tab pos="2705100" algn="l"/>
                <a:tab pos="6184900" algn="l"/>
              </a:tabLst>
              <a:defRPr sz="200">
                <a:latin typeface="+mn-lt"/>
                <a:ea typeface="+mn-ea"/>
                <a:cs typeface="+mn-cs"/>
                <a:sym typeface="Arial"/>
              </a:defRPr>
            </a:pPr>
            <a:endParaRPr sz="1600"/>
          </a:p>
          <a:p>
            <a:pPr>
              <a:tabLst>
                <a:tab pos="266700" algn="l"/>
                <a:tab pos="901700" algn="l"/>
                <a:tab pos="1371600" algn="l"/>
                <a:tab pos="2705100" algn="l"/>
                <a:tab pos="6184900" algn="l"/>
              </a:tabLst>
              <a:defRPr sz="1600">
                <a:latin typeface="+mn-lt"/>
                <a:ea typeface="+mn-ea"/>
                <a:cs typeface="+mn-cs"/>
                <a:sym typeface="Arial"/>
              </a:defRPr>
            </a:pPr>
            <a:r>
              <a:t>	OCGT Gas Plant Power:  	0.0007 metric tonne CO</a:t>
            </a:r>
            <a:r>
              <a:rPr baseline="-27375"/>
              <a:t>2</a:t>
            </a:r>
            <a:r>
              <a:t> eq. / kW-hr  	= </a:t>
            </a:r>
            <a:r>
              <a:rPr b="1"/>
              <a:t>6.1 tonn</a:t>
            </a:r>
            <a:r>
              <a:t>e CO</a:t>
            </a:r>
            <a:r>
              <a:rPr baseline="-5999"/>
              <a:t>2</a:t>
            </a:r>
            <a:r>
              <a:t> eq./ kW-yr</a:t>
            </a:r>
          </a:p>
          <a:p>
            <a:pPr>
              <a:tabLst>
                <a:tab pos="266700" algn="l"/>
                <a:tab pos="901700" algn="l"/>
                <a:tab pos="1371600" algn="l"/>
                <a:tab pos="2705100" algn="l"/>
                <a:tab pos="6184900" algn="l"/>
              </a:tabLst>
              <a:defRPr sz="200">
                <a:latin typeface="+mn-lt"/>
                <a:ea typeface="+mn-ea"/>
                <a:cs typeface="+mn-cs"/>
                <a:sym typeface="Arial"/>
              </a:defRPr>
            </a:pPr>
            <a:endParaRPr/>
          </a:p>
          <a:p>
            <a:pPr>
              <a:tabLst>
                <a:tab pos="266700" algn="l"/>
                <a:tab pos="901700" algn="l"/>
                <a:tab pos="1371600" algn="l"/>
                <a:tab pos="2705100" algn="l"/>
                <a:tab pos="6184900" algn="l"/>
              </a:tabLst>
              <a:defRPr sz="1600">
                <a:latin typeface="+mn-lt"/>
                <a:ea typeface="+mn-ea"/>
                <a:cs typeface="+mn-cs"/>
                <a:sym typeface="Arial"/>
              </a:defRPr>
            </a:pPr>
            <a:r>
              <a:t>	CCGT Gas Plant Power: 	0.00045 metric tonne CO</a:t>
            </a:r>
            <a:r>
              <a:rPr baseline="-27375"/>
              <a:t>2</a:t>
            </a:r>
            <a:r>
              <a:t> eq. / kW-hr 	= </a:t>
            </a:r>
            <a:r>
              <a:rPr b="1"/>
              <a:t>3.9 tonne </a:t>
            </a:r>
            <a:r>
              <a:t>CO</a:t>
            </a:r>
            <a:r>
              <a:rPr baseline="-5999"/>
              <a:t>2</a:t>
            </a:r>
            <a:r>
              <a:t> eq./ kW-yr</a:t>
            </a:r>
          </a:p>
          <a:p>
            <a:pPr>
              <a:tabLst>
                <a:tab pos="266700" algn="l"/>
                <a:tab pos="901700" algn="l"/>
                <a:tab pos="1371600" algn="l"/>
                <a:tab pos="2705100" algn="l"/>
                <a:tab pos="6184900" algn="l"/>
              </a:tabLst>
              <a:defRPr sz="200">
                <a:latin typeface="+mn-lt"/>
                <a:ea typeface="+mn-ea"/>
                <a:cs typeface="+mn-cs"/>
                <a:sym typeface="Arial"/>
              </a:defRPr>
            </a:pPr>
            <a:endParaRPr/>
          </a:p>
          <a:p>
            <a:pPr algn="ctr">
              <a:tabLst>
                <a:tab pos="266700" algn="l"/>
                <a:tab pos="901700" algn="l"/>
                <a:tab pos="1371600" algn="l"/>
                <a:tab pos="2730500" algn="l"/>
                <a:tab pos="6273800" algn="l"/>
              </a:tabLst>
              <a:defRPr sz="1600" b="1">
                <a:solidFill>
                  <a:srgbClr val="FBC901"/>
                </a:solidFill>
                <a:latin typeface="+mn-lt"/>
                <a:ea typeface="+mn-ea"/>
                <a:cs typeface="+mn-cs"/>
                <a:sym typeface="Arial"/>
              </a:defRPr>
            </a:pPr>
            <a:r>
              <a:t>All hugely larger than Nuclear Power at 0.0005 tonne CO</a:t>
            </a:r>
            <a:r>
              <a:rPr baseline="-5999"/>
              <a:t>2</a:t>
            </a:r>
            <a:r>
              <a:t> eq.</a:t>
            </a:r>
            <a:r>
              <a:rPr>
                <a:latin typeface="Tahoma"/>
                <a:ea typeface="Tahoma"/>
                <a:cs typeface="Tahoma"/>
                <a:sym typeface="Tahoma"/>
              </a:rPr>
              <a:t> / kW-yr</a:t>
            </a:r>
          </a:p>
          <a:p>
            <a:pPr>
              <a:tabLst>
                <a:tab pos="266700" algn="l"/>
                <a:tab pos="901700" algn="l"/>
                <a:tab pos="1371600" algn="l"/>
                <a:tab pos="2781300" algn="l"/>
                <a:tab pos="6438900" algn="l"/>
              </a:tabLst>
              <a:defRPr sz="1200">
                <a:latin typeface="+mn-lt"/>
                <a:ea typeface="+mn-ea"/>
                <a:cs typeface="+mn-cs"/>
                <a:sym typeface="Arial"/>
              </a:defRPr>
            </a:pPr>
            <a:endParaRPr>
              <a:latin typeface="Tahoma"/>
              <a:ea typeface="Tahoma"/>
              <a:cs typeface="Tahoma"/>
              <a:sym typeface="Tahoma"/>
            </a:endParaRPr>
          </a:p>
          <a:p>
            <a:pPr>
              <a:tabLst>
                <a:tab pos="444500" algn="l"/>
                <a:tab pos="901700" algn="l"/>
                <a:tab pos="1371600" algn="l"/>
                <a:tab pos="3009900" algn="l"/>
                <a:tab pos="6667500" algn="l"/>
              </a:tabLst>
              <a:defRPr sz="1700">
                <a:latin typeface="+mn-lt"/>
                <a:ea typeface="+mn-ea"/>
                <a:cs typeface="+mn-cs"/>
                <a:sym typeface="Arial"/>
              </a:defRPr>
            </a:pPr>
            <a:r>
              <a:t>In 2016 </a:t>
            </a:r>
            <a:r>
              <a:rPr b="1">
                <a:solidFill>
                  <a:srgbClr val="FBC901"/>
                </a:solidFill>
              </a:rPr>
              <a:t>Coal Power Plants</a:t>
            </a:r>
            <a:r>
              <a:t> provided 30.4% of U.S. power  =&gt; 1.52 x 10</a:t>
            </a:r>
            <a:r>
              <a:rPr baseline="29882"/>
              <a:t>8</a:t>
            </a:r>
            <a:r>
              <a:t> kW</a:t>
            </a:r>
          </a:p>
          <a:p>
            <a:pPr>
              <a:tabLst>
                <a:tab pos="444500" algn="l"/>
                <a:tab pos="901700" algn="l"/>
                <a:tab pos="1371600" algn="l"/>
                <a:tab pos="3009900" algn="l"/>
                <a:tab pos="6667500" algn="l"/>
              </a:tabLst>
              <a:defRPr sz="200">
                <a:latin typeface="+mn-lt"/>
                <a:ea typeface="+mn-ea"/>
                <a:cs typeface="+mn-cs"/>
                <a:sym typeface="Arial"/>
              </a:defRPr>
            </a:pPr>
            <a:endParaRPr/>
          </a:p>
          <a:p>
            <a:pPr>
              <a:tabLst>
                <a:tab pos="444500" algn="l"/>
                <a:tab pos="901700" algn="l"/>
                <a:tab pos="1371600" algn="l"/>
                <a:tab pos="3009900" algn="l"/>
                <a:tab pos="6667500" algn="l"/>
              </a:tabLst>
              <a:defRPr sz="1700">
                <a:latin typeface="+mn-lt"/>
                <a:ea typeface="+mn-ea"/>
                <a:cs typeface="+mn-cs"/>
                <a:sym typeface="Arial"/>
              </a:defRPr>
            </a:pPr>
            <a:r>
              <a:t>		Carbon footprint = (1.52 x10</a:t>
            </a:r>
            <a:r>
              <a:rPr baseline="29882"/>
              <a:t>8</a:t>
            </a:r>
            <a:r>
              <a:t> kW) x (8.8 tonne/kW-yr) = 1.3 x 10</a:t>
            </a:r>
            <a:r>
              <a:rPr baseline="29882"/>
              <a:t>9</a:t>
            </a:r>
            <a:r>
              <a:t> tonnes CO</a:t>
            </a:r>
            <a:r>
              <a:rPr baseline="-26117"/>
              <a:t>2 </a:t>
            </a:r>
            <a:r>
              <a:t>/ yr</a:t>
            </a:r>
          </a:p>
          <a:p>
            <a:pPr>
              <a:tabLst>
                <a:tab pos="444500" algn="l"/>
                <a:tab pos="901700" algn="l"/>
                <a:tab pos="1371600" algn="l"/>
                <a:tab pos="3009900" algn="l"/>
                <a:tab pos="6667500" algn="l"/>
              </a:tabLst>
              <a:defRPr sz="200">
                <a:latin typeface="+mn-lt"/>
                <a:ea typeface="+mn-ea"/>
                <a:cs typeface="+mn-cs"/>
                <a:sym typeface="Arial"/>
              </a:defRPr>
            </a:pPr>
            <a:endParaRPr/>
          </a:p>
          <a:p>
            <a:pPr>
              <a:tabLst>
                <a:tab pos="444500" algn="l"/>
                <a:tab pos="901700" algn="l"/>
                <a:tab pos="1371600" algn="l"/>
                <a:tab pos="3009900" algn="l"/>
                <a:tab pos="6667500" algn="l"/>
              </a:tabLst>
              <a:defRPr sz="1700">
                <a:latin typeface="+mn-lt"/>
                <a:ea typeface="+mn-ea"/>
                <a:cs typeface="+mn-cs"/>
                <a:sym typeface="Arial"/>
              </a:defRPr>
            </a:pPr>
            <a:r>
              <a:t>			= </a:t>
            </a:r>
            <a:r>
              <a:rPr b="1">
                <a:solidFill>
                  <a:srgbClr val="FBC901"/>
                </a:solidFill>
              </a:rPr>
              <a:t>26,000 times the cumulative Nuclear Plant carbon footprint</a:t>
            </a:r>
            <a:endParaRPr sz="600" b="1">
              <a:solidFill>
                <a:srgbClr val="FBC901"/>
              </a:solidFill>
            </a:endParaRPr>
          </a:p>
          <a:p>
            <a:pPr>
              <a:tabLst>
                <a:tab pos="444500" algn="l"/>
                <a:tab pos="901700" algn="l"/>
                <a:tab pos="1371600" algn="l"/>
                <a:tab pos="3009900" algn="l"/>
                <a:tab pos="6667500" algn="l"/>
              </a:tabLst>
              <a:defRPr sz="1200">
                <a:latin typeface="+mn-lt"/>
                <a:ea typeface="+mn-ea"/>
                <a:cs typeface="+mn-cs"/>
                <a:sym typeface="Arial"/>
              </a:defRPr>
            </a:pPr>
            <a:endParaRPr sz="600" b="1">
              <a:solidFill>
                <a:srgbClr val="FBC901"/>
              </a:solidFill>
            </a:endParaRPr>
          </a:p>
          <a:p>
            <a:pPr>
              <a:tabLst>
                <a:tab pos="444500" algn="l"/>
                <a:tab pos="901700" algn="l"/>
                <a:tab pos="1371600" algn="l"/>
                <a:tab pos="6667500" algn="l"/>
              </a:tabLst>
              <a:defRPr sz="1700">
                <a:latin typeface="+mn-lt"/>
                <a:ea typeface="+mn-ea"/>
                <a:cs typeface="+mn-cs"/>
                <a:sym typeface="Arial"/>
              </a:defRPr>
            </a:pPr>
            <a:r>
              <a:t>In 2016 </a:t>
            </a:r>
            <a:r>
              <a:rPr b="1">
                <a:solidFill>
                  <a:srgbClr val="FBC901"/>
                </a:solidFill>
              </a:rPr>
              <a:t>Natural Gas Power Plants </a:t>
            </a:r>
            <a:r>
              <a:t>provided 33.8% of U.S. power =&gt; 1.69 x 10</a:t>
            </a:r>
            <a:r>
              <a:rPr baseline="29882"/>
              <a:t>8</a:t>
            </a:r>
            <a:r>
              <a:t> kW</a:t>
            </a:r>
          </a:p>
          <a:p>
            <a:pPr>
              <a:tabLst>
                <a:tab pos="444500" algn="l"/>
                <a:tab pos="901700" algn="l"/>
                <a:tab pos="1371600" algn="l"/>
                <a:tab pos="6667500" algn="l"/>
              </a:tabLst>
              <a:defRPr sz="200">
                <a:latin typeface="+mn-lt"/>
                <a:ea typeface="+mn-ea"/>
                <a:cs typeface="+mn-cs"/>
                <a:sym typeface="Arial"/>
              </a:defRPr>
            </a:pPr>
            <a:endParaRPr/>
          </a:p>
          <a:p>
            <a:pPr>
              <a:tabLst>
                <a:tab pos="444500" algn="l"/>
                <a:tab pos="901700" algn="l"/>
                <a:tab pos="1371600" algn="l"/>
                <a:tab pos="6667500" algn="l"/>
              </a:tabLst>
              <a:defRPr sz="1700">
                <a:latin typeface="+mn-lt"/>
                <a:ea typeface="+mn-ea"/>
                <a:cs typeface="+mn-cs"/>
                <a:sym typeface="Arial"/>
              </a:defRPr>
            </a:pPr>
            <a:r>
              <a:t>	Which, if it were produced using half OCGT and half CCGT, would represent</a:t>
            </a:r>
          </a:p>
          <a:p>
            <a:pPr>
              <a:tabLst>
                <a:tab pos="444500" algn="l"/>
                <a:tab pos="901700" algn="l"/>
                <a:tab pos="1371600" algn="l"/>
                <a:tab pos="6667500" algn="l"/>
              </a:tabLst>
              <a:defRPr sz="200">
                <a:latin typeface="+mn-lt"/>
                <a:ea typeface="+mn-ea"/>
                <a:cs typeface="+mn-cs"/>
                <a:sym typeface="Arial"/>
              </a:defRPr>
            </a:pPr>
            <a:endParaRPr/>
          </a:p>
          <a:p>
            <a:pPr>
              <a:tabLst>
                <a:tab pos="444500" algn="l"/>
                <a:tab pos="901700" algn="l"/>
                <a:tab pos="1371600" algn="l"/>
                <a:tab pos="6667500" algn="l"/>
              </a:tabLst>
              <a:defRPr sz="1700">
                <a:latin typeface="+mn-lt"/>
                <a:ea typeface="+mn-ea"/>
                <a:cs typeface="+mn-cs"/>
                <a:sym typeface="Arial"/>
              </a:defRPr>
            </a:pPr>
            <a:r>
              <a:t>		Carbon footprint = (1.69 x10</a:t>
            </a:r>
            <a:r>
              <a:rPr baseline="29882"/>
              <a:t>8</a:t>
            </a:r>
            <a:r>
              <a:t> kW) x (5.0 tonne/kW-yr) = 8.5 x 10</a:t>
            </a:r>
            <a:r>
              <a:rPr baseline="29882"/>
              <a:t>8</a:t>
            </a:r>
            <a:r>
              <a:t> tonnes CO</a:t>
            </a:r>
            <a:r>
              <a:rPr baseline="-26117"/>
              <a:t>2 </a:t>
            </a:r>
            <a:r>
              <a:t>/ yr</a:t>
            </a:r>
          </a:p>
          <a:p>
            <a:pPr>
              <a:tabLst>
                <a:tab pos="444500" algn="l"/>
                <a:tab pos="901700" algn="l"/>
                <a:tab pos="1371600" algn="l"/>
                <a:tab pos="6667500" algn="l"/>
              </a:tabLst>
              <a:defRPr sz="200" b="1">
                <a:solidFill>
                  <a:srgbClr val="FBC901"/>
                </a:solidFill>
                <a:latin typeface="+mn-lt"/>
                <a:ea typeface="+mn-ea"/>
                <a:cs typeface="+mn-cs"/>
                <a:sym typeface="Arial"/>
              </a:defRPr>
            </a:pPr>
            <a:endParaRPr/>
          </a:p>
          <a:p>
            <a:pPr>
              <a:tabLst>
                <a:tab pos="444500" algn="l"/>
                <a:tab pos="901700" algn="l"/>
                <a:tab pos="1371600" algn="l"/>
                <a:tab pos="6667500" algn="l"/>
              </a:tabLst>
              <a:defRPr sz="1700" b="1">
                <a:solidFill>
                  <a:srgbClr val="FBC901"/>
                </a:solidFill>
                <a:latin typeface="+mn-lt"/>
                <a:ea typeface="+mn-ea"/>
                <a:cs typeface="+mn-cs"/>
                <a:sym typeface="Arial"/>
              </a:defRPr>
            </a:pPr>
            <a:r>
              <a:t>			</a:t>
            </a:r>
            <a:r>
              <a:rPr b="0">
                <a:solidFill>
                  <a:srgbClr val="FFFFFF"/>
                </a:solidFill>
              </a:rPr>
              <a:t>= </a:t>
            </a:r>
            <a:r>
              <a:t>17,000 times the cumulative Nuclear Plant carbon footprint</a:t>
            </a:r>
          </a:p>
          <a:p>
            <a:pPr>
              <a:tabLst>
                <a:tab pos="444500" algn="l"/>
                <a:tab pos="901700" algn="l"/>
                <a:tab pos="1371600" algn="l"/>
                <a:tab pos="6667500" algn="l"/>
              </a:tabLst>
              <a:defRPr sz="1200" b="1">
                <a:solidFill>
                  <a:srgbClr val="FBC901"/>
                </a:solidFill>
                <a:latin typeface="+mn-lt"/>
                <a:ea typeface="+mn-ea"/>
                <a:cs typeface="+mn-cs"/>
                <a:sym typeface="Arial"/>
              </a:defRPr>
            </a:pPr>
            <a:endParaRPr/>
          </a:p>
          <a:p>
            <a:pPr algn="ctr">
              <a:tabLst>
                <a:tab pos="444500" algn="l"/>
                <a:tab pos="901700" algn="l"/>
                <a:tab pos="1371600" algn="l"/>
                <a:tab pos="6667500" algn="l"/>
              </a:tabLst>
              <a:defRPr sz="1700" b="1">
                <a:solidFill>
                  <a:srgbClr val="FF6600"/>
                </a:solidFill>
                <a:latin typeface="+mn-lt"/>
                <a:ea typeface="+mn-ea"/>
                <a:cs typeface="+mn-cs"/>
                <a:sym typeface="Arial"/>
              </a:defRPr>
            </a:pPr>
            <a:r>
              <a:t>Nuclear Power's CO</a:t>
            </a:r>
            <a:r>
              <a:rPr baseline="-26117"/>
              <a:t>2</a:t>
            </a:r>
            <a:r>
              <a:t> footprint is MINISCULE compared to fossil fuel 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Rectangle 2"/>
          <p:cNvSpPr txBox="1">
            <a:spLocks noGrp="1"/>
          </p:cNvSpPr>
          <p:nvPr>
            <p:ph type="title"/>
          </p:nvPr>
        </p:nvSpPr>
        <p:spPr>
          <a:xfrm>
            <a:off x="304800" y="40909"/>
            <a:ext cx="8534400" cy="437291"/>
          </a:xfrm>
          <a:prstGeom prst="rect">
            <a:avLst/>
          </a:prstGeom>
        </p:spPr>
        <p:txBody>
          <a:bodyPr/>
          <a:lstStyle>
            <a:lvl1pPr>
              <a:defRPr sz="2000"/>
            </a:lvl1pPr>
          </a:lstStyle>
          <a:p>
            <a:r>
              <a:t>My personal takeaways?</a:t>
            </a:r>
          </a:p>
        </p:txBody>
      </p:sp>
      <p:sp>
        <p:nvSpPr>
          <p:cNvPr id="1334" name="Rectangle 3"/>
          <p:cNvSpPr txBox="1">
            <a:spLocks noGrp="1"/>
          </p:cNvSpPr>
          <p:nvPr>
            <p:ph type="body" idx="1"/>
          </p:nvPr>
        </p:nvSpPr>
        <p:spPr>
          <a:xfrm>
            <a:off x="190500" y="564908"/>
            <a:ext cx="8763000" cy="6184037"/>
          </a:xfrm>
          <a:prstGeom prst="rect">
            <a:avLst/>
          </a:prstGeom>
        </p:spPr>
        <p:txBody>
          <a:bodyPr/>
          <a:lstStyle/>
          <a:p>
            <a:pPr algn="ctr">
              <a:tabLst>
                <a:tab pos="381000" algn="l"/>
                <a:tab pos="838200" algn="l"/>
                <a:tab pos="1244600" algn="l"/>
              </a:tabLst>
              <a:defRPr sz="1600" i="1">
                <a:latin typeface="+mn-lt"/>
                <a:ea typeface="+mn-ea"/>
                <a:cs typeface="+mn-cs"/>
                <a:sym typeface="Arial"/>
              </a:defRPr>
            </a:pPr>
            <a:r>
              <a:t>As I stated in my opening, I too am uneasy about nuclear power</a:t>
            </a:r>
          </a:p>
          <a:p>
            <a:pPr>
              <a:tabLst>
                <a:tab pos="381000" algn="l"/>
                <a:tab pos="838200" algn="l"/>
                <a:tab pos="1244600" algn="l"/>
              </a:tabLst>
              <a:defRPr sz="6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But in the face of accelerating of global warming, </a:t>
            </a:r>
          </a:p>
          <a:p>
            <a:pPr>
              <a:tabLst>
                <a:tab pos="381000" algn="l"/>
                <a:tab pos="838200" algn="l"/>
                <a:tab pos="1244600" algn="l"/>
              </a:tabLst>
              <a:defRPr sz="1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	and our still meager reductions in Greenhouse Gas emissions,</a:t>
            </a:r>
          </a:p>
          <a:p>
            <a:pPr>
              <a:tabLst>
                <a:tab pos="381000" algn="l"/>
                <a:tab pos="838200" algn="l"/>
                <a:tab pos="1244600" algn="l"/>
              </a:tabLst>
              <a:defRPr sz="1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		I wondered if low-emission Nuclear (as I just verified) might be an acceptable answer</a:t>
            </a:r>
          </a:p>
          <a:p>
            <a:pPr>
              <a:tabLst>
                <a:tab pos="381000" algn="l"/>
                <a:tab pos="838200" algn="l"/>
                <a:tab pos="1244600" algn="l"/>
              </a:tabLst>
              <a:defRPr sz="10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I've now provided information &amp; sources upon which you can reach your own conclusions</a:t>
            </a:r>
          </a:p>
          <a:p>
            <a:pPr>
              <a:tabLst>
                <a:tab pos="381000" algn="l"/>
                <a:tab pos="838200" algn="l"/>
                <a:tab pos="1244600" algn="l"/>
              </a:tabLst>
              <a:defRPr sz="900">
                <a:latin typeface="+mn-lt"/>
                <a:ea typeface="+mn-ea"/>
                <a:cs typeface="+mn-cs"/>
                <a:sym typeface="Arial"/>
              </a:defRPr>
            </a:pPr>
            <a:endParaRPr/>
          </a:p>
          <a:p>
            <a:pPr algn="ctr">
              <a:tabLst>
                <a:tab pos="381000" algn="l"/>
                <a:tab pos="838200" algn="l"/>
                <a:tab pos="1244600" algn="l"/>
              </a:tabLst>
              <a:defRPr sz="1600">
                <a:latin typeface="+mn-lt"/>
                <a:ea typeface="+mn-ea"/>
                <a:cs typeface="+mn-cs"/>
                <a:sym typeface="Arial"/>
              </a:defRPr>
            </a:pPr>
            <a:r>
              <a:t>But, for myself, I am still uneasy:</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Three Mile Island and Chernobyl seem like accidents that were just waiting to happen</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Fukushima would never have happened if reactors were uphill just 100 meters to the west</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	Possibly encouraging, had their actual siting not been such an obviously terrible decision </a:t>
            </a:r>
          </a:p>
          <a:p>
            <a:pPr>
              <a:tabLst>
                <a:tab pos="381000" algn="l"/>
                <a:tab pos="838200" algn="l"/>
                <a:tab pos="1244600" algn="l"/>
              </a:tabLst>
              <a:defRPr sz="200">
                <a:latin typeface="+mn-lt"/>
                <a:ea typeface="+mn-ea"/>
                <a:cs typeface="+mn-cs"/>
                <a:sym typeface="Arial"/>
              </a:defRPr>
            </a:pPr>
            <a:r>
              <a:t>		</a:t>
            </a:r>
          </a:p>
          <a:p>
            <a:pPr>
              <a:tabLst>
                <a:tab pos="381000" algn="l"/>
                <a:tab pos="838200" algn="l"/>
                <a:tab pos="1244600" algn="l"/>
              </a:tabLst>
              <a:defRPr sz="1600">
                <a:latin typeface="+mn-lt"/>
                <a:ea typeface="+mn-ea"/>
                <a:cs typeface="+mn-cs"/>
                <a:sym typeface="Arial"/>
              </a:defRPr>
            </a:pPr>
            <a:r>
              <a:t>		on the part of the plants' owners, designers and government regulators</a:t>
            </a:r>
          </a:p>
          <a:p>
            <a:pPr>
              <a:tabLst>
                <a:tab pos="381000" algn="l"/>
                <a:tab pos="838200" algn="l"/>
                <a:tab pos="1244600" algn="l"/>
              </a:tabLst>
              <a:defRPr sz="1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My plan is to now search for nuclear reactor designs that would not only passively shut down,</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	but do so in ways that are almost certainly both idiot-proof and natural-disaster-proof </a:t>
            </a:r>
          </a:p>
          <a:p>
            <a:pPr>
              <a:tabLst>
                <a:tab pos="381000" algn="l"/>
                <a:tab pos="838200" algn="l"/>
                <a:tab pos="1244600" algn="l"/>
              </a:tabLst>
              <a:defRPr sz="200">
                <a:latin typeface="+mn-lt"/>
                <a:ea typeface="+mn-ea"/>
                <a:cs typeface="+mn-cs"/>
                <a:sym typeface="Arial"/>
              </a:defRPr>
            </a:pPr>
            <a:endParaRPr/>
          </a:p>
          <a:p>
            <a:pPr>
              <a:tabLst>
                <a:tab pos="381000" algn="l"/>
                <a:tab pos="838200" algn="l"/>
                <a:tab pos="1244600" algn="l"/>
              </a:tabLst>
              <a:defRPr sz="1600">
                <a:latin typeface="+mn-lt"/>
                <a:ea typeface="+mn-ea"/>
                <a:cs typeface="+mn-cs"/>
                <a:sym typeface="Arial"/>
              </a:defRPr>
            </a:pPr>
            <a:r>
              <a:t>And looking farther forward, for reactors producing radically less long-lived radioactive waste</a:t>
            </a:r>
          </a:p>
          <a:p>
            <a:pPr>
              <a:tabLst>
                <a:tab pos="381000" algn="l"/>
                <a:tab pos="838200" algn="l"/>
                <a:tab pos="1244600" algn="l"/>
              </a:tabLst>
              <a:defRPr sz="1600">
                <a:latin typeface="+mn-lt"/>
                <a:ea typeface="+mn-ea"/>
                <a:cs typeface="+mn-cs"/>
                <a:sym typeface="Arial"/>
              </a:defRPr>
            </a:pPr>
            <a:endParaRPr/>
          </a:p>
          <a:p>
            <a:pPr algn="ctr">
              <a:tabLst>
                <a:tab pos="381000" algn="l"/>
                <a:tab pos="838200" algn="l"/>
                <a:tab pos="1244600" algn="l"/>
              </a:tabLst>
              <a:defRPr sz="1600">
                <a:latin typeface="+mn-lt"/>
                <a:ea typeface="+mn-ea"/>
                <a:cs typeface="+mn-cs"/>
                <a:sym typeface="Arial"/>
              </a:defRPr>
            </a:pPr>
            <a:r>
              <a:rPr i="1"/>
              <a:t>I'll write up what I discover - Keep checking my WeCanFigureThisOut</a:t>
            </a:r>
            <a:r>
              <a:t> </a:t>
            </a:r>
            <a:r>
              <a:rPr i="1" u="sng">
                <a:solidFill>
                  <a:srgbClr val="00CCFF"/>
                </a:solidFill>
                <a:uFill>
                  <a:solidFill>
                    <a:srgbClr val="00CCFF"/>
                  </a:solidFill>
                </a:uFill>
                <a:hlinkClick r:id="rId2"/>
              </a:rPr>
              <a:t>Energy Webpage</a:t>
            </a:r>
          </a:p>
          <a:p>
            <a:pPr algn="ctr">
              <a:tabLst>
                <a:tab pos="381000" algn="l"/>
                <a:tab pos="838200" algn="l"/>
                <a:tab pos="1244600" algn="l"/>
              </a:tabLst>
              <a:defRPr sz="400">
                <a:latin typeface="+mn-lt"/>
                <a:ea typeface="+mn-ea"/>
                <a:cs typeface="+mn-cs"/>
                <a:sym typeface="Arial"/>
              </a:defRPr>
            </a:pPr>
            <a:endParaRPr i="1" u="sng">
              <a:solidFill>
                <a:srgbClr val="00CCFF"/>
              </a:solidFill>
              <a:uFill>
                <a:solidFill>
                  <a:srgbClr val="00CCFF"/>
                </a:solidFill>
              </a:uFill>
              <a:hlinkClick r:id="rId2"/>
            </a:endParaRPr>
          </a:p>
          <a:p>
            <a:pPr algn="ctr">
              <a:tabLst>
                <a:tab pos="381000" algn="l"/>
                <a:tab pos="838200" algn="l"/>
                <a:tab pos="1244600" algn="l"/>
              </a:tabLst>
              <a:defRPr sz="1500" i="1">
                <a:latin typeface="+mn-lt"/>
                <a:ea typeface="+mn-ea"/>
                <a:cs typeface="+mn-cs"/>
                <a:sym typeface="Arial"/>
              </a:defRPr>
            </a:pPr>
            <a:r>
              <a:t>John C. Bean - Summer 2024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Rectangle 2"/>
          <p:cNvSpPr txBox="1">
            <a:spLocks noGrp="1"/>
          </p:cNvSpPr>
          <p:nvPr>
            <p:ph type="title"/>
          </p:nvPr>
        </p:nvSpPr>
        <p:spPr>
          <a:xfrm>
            <a:off x="304800" y="76200"/>
            <a:ext cx="8534400" cy="838200"/>
          </a:xfrm>
          <a:prstGeom prst="rect">
            <a:avLst/>
          </a:prstGeom>
        </p:spPr>
        <p:txBody>
          <a:bodyPr/>
          <a:lstStyle>
            <a:lvl1pPr>
              <a:defRPr sz="2400"/>
            </a:lvl1pPr>
          </a:lstStyle>
          <a:p>
            <a:r>
              <a:t>Credits / Acknowledgements</a:t>
            </a:r>
          </a:p>
        </p:txBody>
      </p:sp>
      <p:sp>
        <p:nvSpPr>
          <p:cNvPr id="1337"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n-lt"/>
                <a:ea typeface="+mn-ea"/>
                <a:cs typeface="+mn-cs"/>
                <a:sym typeface="Arial"/>
              </a:defRPr>
            </a:pPr>
            <a:r>
              <a:t>Some materials used in this class were developed under a National Science Foundation "Research Initiation Grant in Engineering Education" (RIGEE).</a:t>
            </a:r>
          </a:p>
          <a:p>
            <a:pPr>
              <a:defRPr sz="1400">
                <a:latin typeface="+mn-lt"/>
                <a:ea typeface="+mn-ea"/>
                <a:cs typeface="+mn-cs"/>
                <a:sym typeface="Arial"/>
              </a:defRPr>
            </a:pPr>
            <a:endParaRPr/>
          </a:p>
          <a:p>
            <a:pPr>
              <a:spcBef>
                <a:spcPts val="300"/>
              </a:spcBef>
              <a:defRPr sz="1400">
                <a:latin typeface="+mn-lt"/>
                <a:ea typeface="+mn-ea"/>
                <a:cs typeface="+mn-cs"/>
                <a:sym typeface="Arial"/>
              </a:defRPr>
            </a:pPr>
            <a:r>
              <a:t>Other materials, including the "Virtual Lab" science education website, were developed under even earlier NSF "Course, Curriculum and Laboratory Improvement" (CCLI) and "Nanoscience Undergraduate Education" (NUE) awards.</a:t>
            </a:r>
          </a:p>
          <a:p>
            <a:pPr>
              <a:defRPr sz="1400">
                <a:latin typeface="+mn-lt"/>
                <a:ea typeface="+mn-ea"/>
                <a:cs typeface="+mn-cs"/>
                <a:sym typeface="Arial"/>
              </a:defRPr>
            </a:pPr>
            <a:endParaRPr/>
          </a:p>
          <a:p>
            <a:pPr>
              <a:spcBef>
                <a:spcPts val="300"/>
              </a:spcBef>
              <a:defRPr sz="1400">
                <a:latin typeface="+mn-lt"/>
                <a:ea typeface="+mn-ea"/>
                <a:cs typeface="+mn-cs"/>
                <a:sym typeface="Arial"/>
              </a:defRPr>
            </a:pPr>
            <a:r>
              <a:t>This set of notes was authored by John C. Bean who also created all figures not explicitly credited above.  </a:t>
            </a:r>
          </a:p>
          <a:p>
            <a:pPr>
              <a:defRPr sz="1400">
                <a:latin typeface="+mn-lt"/>
                <a:ea typeface="+mn-ea"/>
                <a:cs typeface="+mn-cs"/>
                <a:sym typeface="Arial"/>
              </a:defRPr>
            </a:pPr>
            <a:endParaRPr/>
          </a:p>
          <a:p>
            <a:pPr>
              <a:defRPr sz="1400">
                <a:latin typeface="+mn-lt"/>
                <a:ea typeface="+mn-ea"/>
                <a:cs typeface="+mn-cs"/>
                <a:sym typeface="Arial"/>
              </a:defRPr>
            </a:pPr>
            <a:endParaRPr/>
          </a:p>
          <a:p>
            <a:pPr>
              <a:defRPr sz="1400">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spcBef>
                <a:spcPts val="300"/>
              </a:spcBef>
              <a:defRPr sz="1400">
                <a:solidFill>
                  <a:srgbClr val="FF3300"/>
                </a:solidFill>
                <a:latin typeface="+mn-lt"/>
                <a:ea typeface="+mn-ea"/>
                <a:cs typeface="+mn-cs"/>
                <a:sym typeface="Arial"/>
              </a:defRPr>
            </a:pPr>
            <a:r>
              <a:t>Copyright John C. Bean</a:t>
            </a:r>
            <a:r>
              <a:rPr u="sng"/>
              <a:t> </a:t>
            </a:r>
          </a:p>
          <a:p>
            <a:pPr algn="ctr">
              <a:defRPr sz="800" u="sng">
                <a:latin typeface="+mn-lt"/>
                <a:ea typeface="+mn-ea"/>
                <a:cs typeface="+mn-cs"/>
                <a:sym typeface="Arial"/>
              </a:defRPr>
            </a:pPr>
            <a:endParaRPr u="sng"/>
          </a:p>
          <a:p>
            <a:pPr algn="ctr">
              <a:spcBef>
                <a:spcPts val="200"/>
              </a:spcBef>
              <a:defRPr sz="1200">
                <a:latin typeface="+mn-lt"/>
                <a:ea typeface="+mn-ea"/>
                <a:cs typeface="+mn-cs"/>
                <a:sym typeface="Arial"/>
              </a:defRPr>
            </a:pPr>
            <a:r>
              <a:t>(However, permission is granted for use by individual instructors in non-profit academic institutions)</a:t>
            </a:r>
          </a:p>
        </p:txBody>
      </p:sp>
      <p:sp>
        <p:nvSpPr>
          <p:cNvPr id="1338" name="Rectangle 5"/>
          <p:cNvSpPr txBox="1"/>
          <p:nvPr/>
        </p:nvSpPr>
        <p:spPr>
          <a:xfrm>
            <a:off x="304800" y="62889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Lecture 1 - What is Nanoscience">
  <a:themeElements>
    <a:clrScheme name="Custom 174">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2BAC80"/>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15371</Words>
  <Application>Microsoft Macintosh PowerPoint</Application>
  <PresentationFormat>On-screen Show (4:3)</PresentationFormat>
  <Paragraphs>1885</Paragraphs>
  <Slides>99</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99</vt:i4>
      </vt:variant>
    </vt:vector>
  </HeadingPairs>
  <TitlesOfParts>
    <vt:vector size="103" baseType="lpstr">
      <vt:lpstr>Arial</vt:lpstr>
      <vt:lpstr>Symbol</vt:lpstr>
      <vt:lpstr>Tahoma</vt:lpstr>
      <vt:lpstr>Lecture 1 - What is Nanoscience</vt:lpstr>
      <vt:lpstr>Nuclear Energy – "But they blow up!"</vt:lpstr>
      <vt:lpstr>On this website, my sequence of topics has been a bit strange:</vt:lpstr>
      <vt:lpstr>And I may have a stronger personal reason to be uneasy than you:</vt:lpstr>
      <vt:lpstr>"But they blow up!"</vt:lpstr>
      <vt:lpstr>A Short(ish) Dive into Nuclear Physics:</vt:lpstr>
      <vt:lpstr>Twentieth vs. Twenty-First Century Nuclear Physics</vt:lpstr>
      <vt:lpstr>Nuclear physics requires tracking those protons, neutrons &amp; electrons:</vt:lpstr>
      <vt:lpstr>Applying (and expanding) those definitions for the special case of Carbon:</vt:lpstr>
      <vt:lpstr>For Carbon, trying to capture all of that visually: 1</vt:lpstr>
      <vt:lpstr>In nuclear reactors (and bombs) a few atoms play leading roles</vt:lpstr>
      <vt:lpstr>238U decay is strongly accelerated by collisions with HIGH energy neutrons:</vt:lpstr>
      <vt:lpstr>PowerPoint Presentation</vt:lpstr>
      <vt:lpstr>Depictions summarizing 238U  and  235U  interactions with neutrons</vt:lpstr>
      <vt:lpstr>But what if a fissioning 235U's fast neutrons could be slowed down? </vt:lpstr>
      <vt:lpstr>But in real-life there are a couple of other complicating possibilities: </vt:lpstr>
      <vt:lpstr>Depicting hot neutron interaction with moderators, mirrors and poisons</vt:lpstr>
      <vt:lpstr>But some atoms BOTH desirably Moderate AND undesirably Poison</vt:lpstr>
      <vt:lpstr>But poisoning atoms can be largely filtered away via Isotope Separation 1, 2</vt:lpstr>
      <vt:lpstr>Applying this to normal H2O's dual Neutron Moderating &amp; Poisoning tendencies</vt:lpstr>
      <vt:lpstr>But one can moderate almost as well with the Carbon atoms of common Graphite</vt:lpstr>
      <vt:lpstr>But reactors generally use a little bit of Uranium plus a WHOLE LOT of water</vt:lpstr>
      <vt:lpstr>In real life, the fission reaction products break down even farther:</vt:lpstr>
      <vt:lpstr>But could a full blown nuclear explosion instead be triggered? </vt:lpstr>
      <vt:lpstr>Consider these contrasting possibilities:</vt:lpstr>
      <vt:lpstr>But high mass or number density (alone) might also be insufficient:</vt:lpstr>
      <vt:lpstr>It also depends upon purity - Or what in this context is called "Enrichment"</vt:lpstr>
      <vt:lpstr>Nuclear bombs require growing ("Super Critical") fission chain reactions,</vt:lpstr>
      <vt:lpstr>But isn't "fizzle" just a euphemism for "a slow explosion"</vt:lpstr>
      <vt:lpstr>The Prompt in Prompt Super Critical Mass alludes to fizzle-beating speed</vt:lpstr>
      <vt:lpstr>But to give those concepts substance its time to dig into technologies, starting with:</vt:lpstr>
      <vt:lpstr>Producing a Prompt Super Critical Mass over Hiroshima required:  "The Little Boy"</vt:lpstr>
      <vt:lpstr>So named because it WAS little and relatively simple:</vt:lpstr>
      <vt:lpstr>The Manhattan Project didn't even advance test the Little Boy design:</vt:lpstr>
      <vt:lpstr>Located in what had been the backwoods of Oak Ridge Tennessee:</vt:lpstr>
      <vt:lpstr>As compared to the Plutonium required for the other WWII Nuclear Bomb:</vt:lpstr>
      <vt:lpstr>They had PLANNED to use that plutonium in the same Little Boy design</vt:lpstr>
      <vt:lpstr>Bomb vs. Reactor comparison up to this point:</vt:lpstr>
      <vt:lpstr>The Science &amp; Technology of Nuclear (Fission) 1 Reactors: </vt:lpstr>
      <vt:lpstr>Think of it this way: A Reactor = Sub-Critical Mass + an Accelerator + a Brake</vt:lpstr>
      <vt:lpstr>Light Water (normal water) Reactors come in two types:</vt:lpstr>
      <vt:lpstr>Details of Boiling Water Reactors (BWRs):</vt:lpstr>
      <vt:lpstr>After driving the turbine, the steam is cooled, condensed &amp; returned to the reactor</vt:lpstr>
      <vt:lpstr>But there is an offsetting potential problem with Boiling Water Reactors:</vt:lpstr>
      <vt:lpstr>The alternative of Pressurized Water Reactors (PWRs):</vt:lpstr>
      <vt:lpstr>Subtleties of Pressurized Water Reactors (PWRs):</vt:lpstr>
      <vt:lpstr>Comparisons focusing on water's temperature, flow, liquid vs. steam state:</vt:lpstr>
      <vt:lpstr>Comparisons focusing on details - but weak on big picture (such as containment)</vt:lpstr>
      <vt:lpstr>Finally, more accurate depictions of containment strategies &amp; structures:</vt:lpstr>
      <vt:lpstr>But we also need to consider one other (non-Western) type of reactor:</vt:lpstr>
      <vt:lpstr>RBMK Reactors</vt:lpstr>
      <vt:lpstr>Unique design goals &amp; characteristics of RMBK reactors:</vt:lpstr>
      <vt:lpstr>The Three Major Nuclear Reactor Accidents:</vt:lpstr>
      <vt:lpstr>Yellow highlighting of Radiation Release Paths added</vt:lpstr>
      <vt:lpstr>Drawing from Presidential, Nuclear Regulatory Commission &amp; Press Reports: 1-3</vt:lpstr>
      <vt:lpstr>PowerPoint Presentation</vt:lpstr>
      <vt:lpstr>Secondary Cooling Loop:  Shut down by filter-cleaning</vt:lpstr>
      <vt:lpstr>PowerPoint Presentation</vt:lpstr>
      <vt:lpstr>Partial list of faults and errors:</vt:lpstr>
      <vt:lpstr>Quoting directly from the  Report of the President's Commission on the Accident at Three Mile Island: 1</vt:lpstr>
      <vt:lpstr>Before:</vt:lpstr>
      <vt:lpstr>Unlike almost all Western Nuclear Power Plants . . .</vt:lpstr>
      <vt:lpstr>Leading to Chernobyl's 1st positive feedback loop:</vt:lpstr>
      <vt:lpstr>Chernobyl’s 2nd positive feedback loop: Its strange control rods</vt:lpstr>
      <vt:lpstr>Chernobyl’s 3rd and 4th positive feedback loops: Involving Neutron "poisons" </vt:lpstr>
      <vt:lpstr>Before the accident, the Chernobyl Reactor had been running at low power</vt:lpstr>
      <vt:lpstr>Four positive feedback loops → Instability → Sudden intense spike in fission</vt:lpstr>
      <vt:lpstr>PowerPoint Presentation</vt:lpstr>
      <vt:lpstr>PowerPoint Presentation</vt:lpstr>
      <vt:lpstr>Fukushima's TWO Reactor Complexes:</vt:lpstr>
      <vt:lpstr>I found reams of information about the Fukushima accident</vt:lpstr>
      <vt:lpstr>Fukushima design shortcoming #1 (shared by all reactors):</vt:lpstr>
      <vt:lpstr>The result:  AFTER shutdown reactors MUST be cooled for DAYS</vt:lpstr>
      <vt:lpstr>But WHERE were those batteries &amp; diesel electric generators placed?</vt:lpstr>
      <vt:lpstr>Compounded by Fukushima design shortcoming #2: Inadequate Tsunami protection</vt:lpstr>
      <vt:lpstr>But those shortcomings were actually identified well before the "accident" 1-3</vt:lpstr>
      <vt:lpstr>Have we in the U.S. been any smarter, wiser, or less-penny pinching?</vt:lpstr>
      <vt:lpstr>PowerPoint Presentation</vt:lpstr>
      <vt:lpstr>PowerPoint Presentation</vt:lpstr>
      <vt:lpstr>PowerPoint Presentation</vt:lpstr>
      <vt:lpstr>Fukushima design shortcoming #3 (shared by many/most reactors):  Spent Fuel</vt:lpstr>
      <vt:lpstr>The amount of STORED spent fuel can easily exceed that INSIDE the reactor</vt:lpstr>
      <vt:lpstr>Or diagrammatically:</vt:lpstr>
      <vt:lpstr>Fukushima design shortcoming #4 (shared by many/most reactors):</vt:lpstr>
      <vt:lpstr>PowerPoint Presentation</vt:lpstr>
      <vt:lpstr>Later insights from a 2015 PBS Nova investigative documentary: 1</vt:lpstr>
      <vt:lpstr>A hydrogen explosion also occurred at Three Mile Island (thirty two years earlier)</vt:lpstr>
      <vt:lpstr>Producing this local damage:</vt:lpstr>
      <vt:lpstr>As well as this much broader eventual transformation:</vt:lpstr>
      <vt:lpstr>Fukushima shortcoming #5: Major Operator Errors (as at TMI &amp; Chernobyl)?  </vt:lpstr>
      <vt:lpstr>In the interim I have re-viewed that documentary and offer these highlights:</vt:lpstr>
      <vt:lpstr>My personal conclusions regarding the Fukushima disaster:</vt:lpstr>
      <vt:lpstr>And finally:</vt:lpstr>
      <vt:lpstr>Which might seem an extreme change of topic</vt:lpstr>
      <vt:lpstr>Concrete: What is it?</vt:lpstr>
      <vt:lpstr>Concrete's Carbon Footprint:</vt:lpstr>
      <vt:lpstr>Using that to compute Nuclear's carbon footprint due to concrete:</vt:lpstr>
      <vt:lpstr>Comparing that to Carbon Footprint of other U.S. Power Technologies</vt:lpstr>
      <vt:lpstr>My personal takeaways?</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Energy – "But they blow up!"</dc:title>
  <cp:lastModifiedBy>John Bean</cp:lastModifiedBy>
  <cp:revision>5</cp:revision>
  <dcterms:modified xsi:type="dcterms:W3CDTF">2024-08-08T13:44:37Z</dcterms:modified>
</cp:coreProperties>
</file>