
<file path=[Content_Types].xml><?xml version="1.0" encoding="utf-8"?>
<Types xmlns="http://schemas.openxmlformats.org/package/2006/content-types">
  <Override PartName="/ppt/slides/slide45.xml" ContentType="application/vnd.openxmlformats-officedocument.presentationml.slide+xml"/>
  <Override PartName="/ppt/slides/slide53.xml" ContentType="application/vnd.openxmlformats-officedocument.presentationml.slide+xml"/>
  <Override PartName="/ppt/slides/slide18.xml" ContentType="application/vnd.openxmlformats-officedocument.presentationml.slide+xml"/>
  <Override PartName="/ppt/slides/slide9.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Override PartName="/ppt/slides/slide46.xml" ContentType="application/vnd.openxmlformats-officedocument.presentationml.slide+xml"/>
  <Default Extension="xml" ContentType="application/xml"/>
  <Override PartName="/ppt/slides/slide19.xml" ContentType="application/vnd.openxmlformats-officedocument.presentationml.slide+xml"/>
  <Override PartName="/ppt/slides/slide54.xml" ContentType="application/vnd.openxmlformats-officedocument.presentationml.slide+xml"/>
  <Override PartName="/ppt/tableStyles.xml" ContentType="application/vnd.openxmlformats-officedocument.presentationml.tableStyles+xml"/>
  <Override PartName="/ppt/slides/slide42.xml" ContentType="application/vnd.openxmlformats-officedocument.presentationml.slide+xml"/>
  <Override PartName="/ppt/slides/slide50.xml" ContentType="application/vnd.openxmlformats-officedocument.presentationml.slide+xml"/>
  <Override PartName="/ppt/slides/slide15.xml" ContentType="application/vnd.openxmlformats-officedocument.presentationml.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s/slide47.xml" ContentType="application/vnd.openxmlformats-officedocument.presentationml.slide+xml"/>
  <Override PartName="/ppt/slides/slide55.xml" ContentType="application/vnd.openxmlformats-officedocument.presentationml.slide+xml"/>
  <Override PartName="/ppt/slides/slide43.xml" ContentType="application/vnd.openxmlformats-officedocument.presentationml.slide+xml"/>
  <Override PartName="/ppt/slides/slide51.xml" ContentType="application/vnd.openxmlformats-officedocument.presentationml.slide+xml"/>
  <Override PartName="/ppt/slides/slide16.xml" ContentType="application/vnd.openxmlformats-officedocument.presentationml.slide+xml"/>
  <Default Extension="gif" ContentType="image/gif"/>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48.xml" ContentType="application/vnd.openxmlformats-officedocument.presentationml.slide+xml"/>
  <Override PartName="/ppt/slides/slide56.xml" ContentType="application/vnd.openxmlformats-officedocument.presentationml.slide+xml"/>
  <Override PartName="/ppt/slides/slide20.xml" ContentType="application/vnd.openxmlformats-officedocument.presentationml.slide+xml"/>
  <Override PartName="/ppt/slides/slide44.xml" ContentType="application/vnd.openxmlformats-officedocument.presentationml.slide+xml"/>
  <Override PartName="/ppt/slides/slide52.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slides/slide49.xml" ContentType="application/vnd.openxmlformats-officedocument.presentationml.slide+xml"/>
  <Override PartName="/ppt/slides/slide57.xml" ContentType="application/vnd.openxmlformats-officedocument.presentationml.slide+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ldMasterIdLst>
    <p:sldMasterId id="2147483648" r:id="rId1"/>
  </p:sldMasterIdLst>
  <p:notesMasterIdLst>
    <p:notesMasterId r:id="rId5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1pPr>
    <a:lvl2pPr marL="0" marR="0" indent="4572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2pPr>
    <a:lvl3pPr marL="0" marR="0" indent="9144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3pPr>
    <a:lvl4pPr marL="0" marR="0" indent="13716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4pPr>
    <a:lvl5pPr marL="0" marR="0" indent="18288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5pPr>
    <a:lvl6pPr marL="0" marR="0" indent="22860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6pPr>
    <a:lvl7pPr marL="0" marR="0" indent="27432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7pPr>
    <a:lvl8pPr marL="0" marR="0" indent="32004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8pPr>
    <a:lvl9pPr marL="0" marR="0" indent="36576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p:present/>
    <p:sldAll/>
    <p:penClr>
      <a:prstClr val="red"/>
    </p:penClr>
  </p:showPr>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DDD"/>
          </a:solidFill>
        </a:fill>
      </a:tcStyle>
    </a:wholeTbl>
    <a:band2H>
      <a:tcTxStyle/>
      <a:tcStyle>
        <a:tcBdr/>
        <a:fill>
          <a:solidFill>
            <a:srgbClr val="E6EFEF"/>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2E4E9"/>
          </a:solidFill>
        </a:fill>
      </a:tcStyle>
    </a:wholeTbl>
    <a:band2H>
      <a:tcTxStyle/>
      <a:tcStyle>
        <a:tcBdr/>
        <a:fill>
          <a:solidFill>
            <a:srgbClr val="F1F2F4"/>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D1D9"/>
          </a:solidFill>
        </a:fill>
      </a:tcStyle>
    </a:wholeTbl>
    <a:band2H>
      <a:tcTxStyle/>
      <a:tcStyle>
        <a:tcBdr/>
        <a:fill>
          <a:solidFill>
            <a:srgbClr val="E7E9ED"/>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ahoma"/>
          <a:ea typeface="Tahoma"/>
          <a:cs typeface="Tahoma"/>
        </a:font>
        <a:srgbClr val="003366"/>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ff">
        <a:font>
          <a:latin typeface="Tahoma"/>
          <a:ea typeface="Tahoma"/>
          <a:cs typeface="Tahom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ahoma"/>
          <a:ea typeface="Tahoma"/>
          <a:cs typeface="Tahoma"/>
        </a:font>
        <a:srgbClr val="003366"/>
      </a:tcTxStyle>
      <a:tcStyle>
        <a:tcBdr>
          <a:left>
            <a:ln w="12700" cap="flat">
              <a:noFill/>
              <a:miter lim="400000"/>
            </a:ln>
          </a:left>
          <a:right>
            <a:ln w="12700" cap="flat">
              <a:noFill/>
              <a:miter lim="400000"/>
            </a:ln>
          </a:right>
          <a:top>
            <a:ln w="50800" cap="flat">
              <a:solidFill>
                <a:srgbClr val="003366"/>
              </a:solidFill>
              <a:prstDash val="solid"/>
              <a:round/>
            </a:ln>
          </a:top>
          <a:bottom>
            <a:ln w="25400" cap="flat">
              <a:solidFill>
                <a:srgbClr val="003366"/>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ahoma"/>
          <a:ea typeface="Tahoma"/>
          <a:cs typeface="Tahoma"/>
        </a:font>
        <a:srgbClr val="FFFFFF"/>
      </a:tcTxStyle>
      <a:tcStyle>
        <a:tcBdr>
          <a:left>
            <a:ln w="12700" cap="flat">
              <a:noFill/>
              <a:miter lim="400000"/>
            </a:ln>
          </a:left>
          <a:right>
            <a:ln w="12700" cap="flat">
              <a:noFill/>
              <a:miter lim="400000"/>
            </a:ln>
          </a:right>
          <a:top>
            <a:ln w="25400" cap="flat">
              <a:solidFill>
                <a:srgbClr val="003366"/>
              </a:solidFill>
              <a:prstDash val="solid"/>
              <a:round/>
            </a:ln>
          </a:top>
          <a:bottom>
            <a:ln w="25400" cap="flat">
              <a:solidFill>
                <a:srgbClr val="003366"/>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CD2"/>
          </a:solidFill>
        </a:fill>
      </a:tcStyle>
    </a:wholeTbl>
    <a:band2H>
      <a:tcTxStyle/>
      <a:tcStyle>
        <a:tcBdr/>
        <a:fill>
          <a:solidFill>
            <a:srgbClr val="E6E7EA"/>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firstRow>
  </a:tblStyle>
  <a:tblStyle styleId="{2708684C-4D16-4618-839F-0558EEFCDFE6}" styleName="">
    <a:tblBg/>
    <a:wholeTbl>
      <a:tcTxStyle b="off"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620"/>
    <p:restoredTop sz="94660"/>
  </p:normalViewPr>
  <p:slideViewPr>
    <p:cSldViewPr snapToObjects="1">
      <p:cViewPr varScale="1">
        <p:scale>
          <a:sx n="108" d="100"/>
          <a:sy n="108" d="100"/>
        </p:scale>
        <p:origin x="-896"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Arial"/>
      </a:defRPr>
    </a:lvl1pPr>
    <a:lvl2pPr indent="228600" latinLnBrk="0">
      <a:spcBef>
        <a:spcPts val="400"/>
      </a:spcBef>
      <a:defRPr sz="1200">
        <a:latin typeface="+mj-lt"/>
        <a:ea typeface="+mj-ea"/>
        <a:cs typeface="+mj-cs"/>
        <a:sym typeface="Arial"/>
      </a:defRPr>
    </a:lvl2pPr>
    <a:lvl3pPr indent="457200" latinLnBrk="0">
      <a:spcBef>
        <a:spcPts val="400"/>
      </a:spcBef>
      <a:defRPr sz="1200">
        <a:latin typeface="+mj-lt"/>
        <a:ea typeface="+mj-ea"/>
        <a:cs typeface="+mj-cs"/>
        <a:sym typeface="Arial"/>
      </a:defRPr>
    </a:lvl3pPr>
    <a:lvl4pPr indent="685800" latinLnBrk="0">
      <a:spcBef>
        <a:spcPts val="400"/>
      </a:spcBef>
      <a:defRPr sz="1200">
        <a:latin typeface="+mj-lt"/>
        <a:ea typeface="+mj-ea"/>
        <a:cs typeface="+mj-cs"/>
        <a:sym typeface="Arial"/>
      </a:defRPr>
    </a:lvl4pPr>
    <a:lvl5pPr indent="914400" latinLnBrk="0">
      <a:spcBef>
        <a:spcPts val="400"/>
      </a:spcBef>
      <a:defRPr sz="1200">
        <a:latin typeface="+mj-lt"/>
        <a:ea typeface="+mj-ea"/>
        <a:cs typeface="+mj-cs"/>
        <a:sym typeface="Arial"/>
      </a:defRPr>
    </a:lvl5pPr>
    <a:lvl6pPr indent="1143000" latinLnBrk="0">
      <a:spcBef>
        <a:spcPts val="400"/>
      </a:spcBef>
      <a:defRPr sz="1200">
        <a:latin typeface="+mj-lt"/>
        <a:ea typeface="+mj-ea"/>
        <a:cs typeface="+mj-cs"/>
        <a:sym typeface="Arial"/>
      </a:defRPr>
    </a:lvl6pPr>
    <a:lvl7pPr indent="1371600" latinLnBrk="0">
      <a:spcBef>
        <a:spcPts val="400"/>
      </a:spcBef>
      <a:defRPr sz="1200">
        <a:latin typeface="+mj-lt"/>
        <a:ea typeface="+mj-ea"/>
        <a:cs typeface="+mj-cs"/>
        <a:sym typeface="Arial"/>
      </a:defRPr>
    </a:lvl7pPr>
    <a:lvl8pPr indent="1600200" latinLnBrk="0">
      <a:spcBef>
        <a:spcPts val="400"/>
      </a:spcBef>
      <a:defRPr sz="1200">
        <a:latin typeface="+mj-lt"/>
        <a:ea typeface="+mj-ea"/>
        <a:cs typeface="+mj-cs"/>
        <a:sym typeface="Arial"/>
      </a:defRPr>
    </a:lvl8pPr>
    <a:lvl9pPr indent="1828800" latinLnBrk="0">
      <a:spcBef>
        <a:spcPts val="400"/>
      </a:spcBef>
      <a:defRPr sz="1200">
        <a:latin typeface="+mj-lt"/>
        <a:ea typeface="+mj-ea"/>
        <a:cs typeface="+mj-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457200" y="381000"/>
            <a:ext cx="8229600" cy="1371600"/>
          </a:xfrm>
          <a:prstGeom prst="rect">
            <a:avLst/>
          </a:prstGeom>
        </p:spPr>
        <p:txBody>
          <a:bodyPr/>
          <a:lstStyle>
            <a:lvl1pPr>
              <a:defRPr sz="4400" i="0">
                <a:latin typeface="Tahoma"/>
                <a:ea typeface="Tahoma"/>
                <a:cs typeface="Tahoma"/>
                <a:sym typeface="Tahoma"/>
              </a:defRPr>
            </a:lvl1pPr>
          </a:lstStyle>
          <a:p>
            <a:r>
              <a:t>Title Text</a:t>
            </a:r>
          </a:p>
        </p:txBody>
      </p:sp>
      <p:sp>
        <p:nvSpPr>
          <p:cNvPr id="93" name="Body Level One…"/>
          <p:cNvSpPr txBox="1">
            <a:spLocks noGrp="1"/>
          </p:cNvSpPr>
          <p:nvPr>
            <p:ph type="body" idx="1"/>
          </p:nvPr>
        </p:nvSpPr>
        <p:spPr>
          <a:xfrm>
            <a:off x="457200" y="1981200"/>
            <a:ext cx="8229600" cy="4114800"/>
          </a:xfrm>
          <a:prstGeom prst="rect">
            <a:avLst/>
          </a:prstGeom>
        </p:spPr>
        <p:txBody>
          <a:bodyPr/>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381000"/>
            <a:ext cx="2057400" cy="5715000"/>
          </a:xfrm>
          <a:prstGeom prst="rect">
            <a:avLst/>
          </a:prstGeom>
        </p:spPr>
        <p:txBody>
          <a:bodyPr/>
          <a:lstStyle>
            <a:lvl1pPr>
              <a:defRPr sz="4400" i="0">
                <a:latin typeface="Tahoma"/>
                <a:ea typeface="Tahoma"/>
                <a:cs typeface="Tahoma"/>
                <a:sym typeface="Tahoma"/>
              </a:defRPr>
            </a:lvl1pPr>
          </a:lstStyle>
          <a:p>
            <a:r>
              <a:t>Title Text</a:t>
            </a:r>
          </a:p>
        </p:txBody>
      </p:sp>
      <p:sp>
        <p:nvSpPr>
          <p:cNvPr id="102" name="Body Level One…"/>
          <p:cNvSpPr txBox="1">
            <a:spLocks noGrp="1"/>
          </p:cNvSpPr>
          <p:nvPr>
            <p:ph type="body" idx="1"/>
          </p:nvPr>
        </p:nvSpPr>
        <p:spPr>
          <a:xfrm>
            <a:off x="457200" y="381000"/>
            <a:ext cx="6019800" cy="5715000"/>
          </a:xfrm>
          <a:prstGeom prst="rect">
            <a:avLst/>
          </a:prstGeom>
        </p:spPr>
        <p:txBody>
          <a:bodyPr/>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457200" y="381000"/>
            <a:ext cx="8229600" cy="1371600"/>
          </a:xfrm>
          <a:prstGeom prst="rect">
            <a:avLst/>
          </a:prstGeom>
        </p:spPr>
        <p:txBody>
          <a:bodyPr/>
          <a:lstStyle>
            <a:lvl1pPr>
              <a:defRPr sz="4400" i="0">
                <a:latin typeface="Tahoma"/>
                <a:ea typeface="Tahoma"/>
                <a:cs typeface="Tahoma"/>
                <a:sym typeface="Tahoma"/>
              </a:defRPr>
            </a:lvl1pPr>
          </a:lstStyle>
          <a:p>
            <a:r>
              <a:t>Title Text</a:t>
            </a:r>
          </a:p>
        </p:txBody>
      </p:sp>
      <p:sp>
        <p:nvSpPr>
          <p:cNvPr id="21" name="Body Level One…"/>
          <p:cNvSpPr txBox="1">
            <a:spLocks noGrp="1"/>
          </p:cNvSpPr>
          <p:nvPr>
            <p:ph type="body" idx="1"/>
          </p:nvPr>
        </p:nvSpPr>
        <p:spPr>
          <a:xfrm>
            <a:off x="457200" y="1981200"/>
            <a:ext cx="8229600" cy="4114800"/>
          </a:xfrm>
          <a:prstGeom prst="rect">
            <a:avLst/>
          </a:prstGeom>
        </p:spPr>
        <p:txBody>
          <a:bodyPr/>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Tahoma"/>
                <a:ea typeface="Tahoma"/>
                <a:cs typeface="Tahoma"/>
                <a:sym typeface="Tahoma"/>
              </a:defRPr>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lstStyle>
            <a:lvl2pPr marL="0" indent="457200">
              <a:buSzTx/>
              <a:buNone/>
            </a:lvl2pPr>
            <a:lvl3pPr marL="0" indent="914400">
              <a:buSzTx/>
              <a:buNone/>
            </a:lvl3pPr>
            <a:lvl4pPr marL="0" indent="1371600">
              <a:buSzTx/>
              <a:buNone/>
            </a:lvl4pPr>
            <a:lvl5pPr marL="0" indent="1828800">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457200" y="381000"/>
            <a:ext cx="8229600" cy="1371600"/>
          </a:xfrm>
          <a:prstGeom prst="rect">
            <a:avLst/>
          </a:prstGeom>
        </p:spPr>
        <p:txBody>
          <a:bodyPr/>
          <a:lstStyle>
            <a:lvl1pPr>
              <a:defRPr sz="4400" i="0">
                <a:latin typeface="Tahoma"/>
                <a:ea typeface="Tahoma"/>
                <a:cs typeface="Tahoma"/>
                <a:sym typeface="Tahoma"/>
              </a:defRPr>
            </a:lvl1pPr>
          </a:lstStyle>
          <a:p>
            <a:r>
              <a:t>Title Text</a:t>
            </a:r>
          </a:p>
        </p:txBody>
      </p:sp>
      <p:sp>
        <p:nvSpPr>
          <p:cNvPr id="39" name="Body Level One…"/>
          <p:cNvSpPr txBox="1">
            <a:spLocks noGrp="1"/>
          </p:cNvSpPr>
          <p:nvPr>
            <p:ph type="body" sz="half" idx="1"/>
          </p:nvPr>
        </p:nvSpPr>
        <p:spPr>
          <a:xfrm>
            <a:off x="457200" y="1981200"/>
            <a:ext cx="4038600" cy="4114800"/>
          </a:xfrm>
          <a:prstGeom prst="rect">
            <a:avLst/>
          </a:prstGeom>
        </p:spPr>
        <p:txBody>
          <a:bodyPr/>
          <a:lstStyle>
            <a:lvl1pPr marL="342900" indent="-342900">
              <a:spcBef>
                <a:spcPts val="600"/>
              </a:spcBef>
              <a:buClr>
                <a:srgbClr val="00CCFF"/>
              </a:buClr>
              <a:buSzPct val="65000"/>
              <a:buChar char="■"/>
              <a:defRPr sz="2800"/>
            </a:lvl1pPr>
            <a:lvl2pPr marL="790575" indent="-333375">
              <a:spcBef>
                <a:spcPts val="600"/>
              </a:spcBef>
              <a:buClr>
                <a:srgbClr val="00CCFF"/>
              </a:buClr>
              <a:defRPr sz="2800"/>
            </a:lvl2pPr>
            <a:lvl3pPr marL="1234439" indent="-320039">
              <a:spcBef>
                <a:spcPts val="600"/>
              </a:spcBef>
              <a:buClr>
                <a:srgbClr val="00CCFF"/>
              </a:buClr>
              <a:defRPr sz="2800"/>
            </a:lvl3pPr>
            <a:lvl4pPr marL="1727200" indent="-355600">
              <a:spcBef>
                <a:spcPts val="600"/>
              </a:spcBef>
              <a:buClr>
                <a:srgbClr val="00CCFF"/>
              </a:buClr>
              <a:defRPr sz="2800"/>
            </a:lvl4pPr>
            <a:lvl5pPr marL="2184400" indent="-355600">
              <a:spcBef>
                <a:spcPts val="600"/>
              </a:spcBef>
              <a:buClr>
                <a:srgbClr val="00CCFF"/>
              </a:buClr>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lvl1pPr>
              <a:defRPr sz="4400" i="0">
                <a:latin typeface="Tahoma"/>
                <a:ea typeface="Tahoma"/>
                <a:cs typeface="Tahoma"/>
                <a:sym typeface="Tahoma"/>
              </a:defRPr>
            </a:lvl1p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a:spcBef>
                <a:spcPts val="500"/>
              </a:spcBef>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4645025" y="1535112"/>
            <a:ext cx="4041775" cy="639763"/>
          </a:xfrm>
          <a:prstGeom prst="rect">
            <a:avLst/>
          </a:prstGeom>
        </p:spPr>
        <p:txBody>
          <a:bodyPr anchor="b"/>
          <a:lstStyle/>
          <a:p>
            <a:pPr>
              <a:spcBef>
                <a:spcPts val="500"/>
              </a:spcBef>
              <a:defRPr sz="2400" b="1"/>
            </a:pPr>
            <a:endParaRPr/>
          </a:p>
        </p:txBody>
      </p:sp>
      <p:sp>
        <p:nvSpPr>
          <p:cNvPr id="50"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xfrm>
            <a:off x="457200" y="381000"/>
            <a:ext cx="8229600" cy="1371600"/>
          </a:xfrm>
          <a:prstGeom prst="rect">
            <a:avLst/>
          </a:prstGeom>
        </p:spPr>
        <p:txBody>
          <a:bodyPr/>
          <a:lstStyle>
            <a:lvl1pPr>
              <a:defRPr sz="4400" i="0">
                <a:latin typeface="Tahoma"/>
                <a:ea typeface="Tahoma"/>
                <a:cs typeface="Tahoma"/>
                <a:sym typeface="Tahoma"/>
              </a:defRPr>
            </a:lvl1pPr>
          </a:lstStyle>
          <a:p>
            <a:r>
              <a:t>Title Text</a:t>
            </a:r>
          </a:p>
        </p:txBody>
      </p:sp>
      <p:sp>
        <p:nvSpPr>
          <p:cNvPr id="58"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b="1" i="0">
                <a:latin typeface="Tahoma"/>
                <a:ea typeface="Tahoma"/>
                <a:cs typeface="Tahoma"/>
                <a:sym typeface="Tahoma"/>
              </a:defRPr>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457199" y="1435100"/>
            <a:ext cx="3008315" cy="4691063"/>
          </a:xfrm>
          <a:prstGeom prst="rect">
            <a:avLst/>
          </a:prstGeom>
        </p:spPr>
        <p:txBody>
          <a:bodyPr/>
          <a:lstStyle/>
          <a:p>
            <a:pPr>
              <a:spcBef>
                <a:spcPts val="300"/>
              </a:spcBef>
              <a:defRPr sz="1400"/>
            </a:pPr>
            <a:endParaRPr/>
          </a:p>
        </p:txBody>
      </p:sp>
      <p:sp>
        <p:nvSpPr>
          <p:cNvPr id="75"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b="1" i="0">
                <a:latin typeface="Tahoma"/>
                <a:ea typeface="Tahoma"/>
                <a:cs typeface="Tahoma"/>
                <a:sym typeface="Tahoma"/>
              </a:defRPr>
            </a:lvl1pPr>
          </a:lstStyle>
          <a:p>
            <a:r>
              <a:t>Title Text</a:t>
            </a:r>
          </a:p>
        </p:txBody>
      </p:sp>
      <p:sp>
        <p:nvSpPr>
          <p:cNvPr id="83"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lstStyle>
            <a:lvl1pPr>
              <a:spcBef>
                <a:spcPts val="300"/>
              </a:spcBef>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04800" y="76200"/>
            <a:ext cx="8534400" cy="990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304800" y="1143000"/>
            <a:ext cx="85344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19600" y="5988050"/>
            <a:ext cx="2133600" cy="368301"/>
          </a:xfrm>
          <a:prstGeom prst="rect">
            <a:avLst/>
          </a:prstGeom>
          <a:ln w="12700">
            <a:miter lim="400000"/>
          </a:ln>
        </p:spPr>
        <p:txBody>
          <a:bodyPr wrap="none" lIns="45719" rIns="45719" anchor="b">
            <a:spAutoFit/>
          </a:bodyPr>
          <a:lstStyle>
            <a:lvl1pPr algn="r">
              <a:defRPr sz="1400" b="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ctr" defTabSz="914400" rtl="0" latinLnBrk="0">
        <a:lnSpc>
          <a:spcPct val="100000"/>
        </a:lnSpc>
        <a:spcBef>
          <a:spcPts val="0"/>
        </a:spcBef>
        <a:spcAft>
          <a:spcPts val="0"/>
        </a:spcAft>
        <a:buClrTx/>
        <a:buSzTx/>
        <a:buFontTx/>
        <a:buNone/>
        <a:tabLst/>
        <a:defRPr sz="2000" b="0" i="1" u="none" strike="noStrike" cap="none" spc="0" baseline="0">
          <a:solidFill>
            <a:srgbClr val="E5FFFF"/>
          </a:solidFill>
          <a:effectLst>
            <a:outerShdw blurRad="38100" dist="38100" dir="2700000" rotWithShape="0">
              <a:srgbClr val="000000"/>
            </a:outerShdw>
          </a:effectLst>
          <a:uFillTx/>
          <a:latin typeface="+mj-lt"/>
          <a:ea typeface="+mj-ea"/>
          <a:cs typeface="+mj-cs"/>
          <a:sym typeface="Arial"/>
        </a:defRPr>
      </a:lvl1pPr>
      <a:lvl2pPr marL="0" marR="0" indent="0" algn="ctr" defTabSz="914400" rtl="0" latinLnBrk="0">
        <a:lnSpc>
          <a:spcPct val="100000"/>
        </a:lnSpc>
        <a:spcBef>
          <a:spcPts val="0"/>
        </a:spcBef>
        <a:spcAft>
          <a:spcPts val="0"/>
        </a:spcAft>
        <a:buClrTx/>
        <a:buSzTx/>
        <a:buFontTx/>
        <a:buNone/>
        <a:tabLst/>
        <a:defRPr sz="2000" b="0" i="1" u="none" strike="noStrike" cap="none" spc="0" baseline="0">
          <a:solidFill>
            <a:srgbClr val="E5FFFF"/>
          </a:solidFill>
          <a:effectLst>
            <a:outerShdw blurRad="38100" dist="38100" dir="2700000" rotWithShape="0">
              <a:srgbClr val="000000"/>
            </a:outerShdw>
          </a:effectLst>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000" b="0" i="1" u="none" strike="noStrike" cap="none" spc="0" baseline="0">
          <a:solidFill>
            <a:srgbClr val="E5FFFF"/>
          </a:solidFill>
          <a:effectLst>
            <a:outerShdw blurRad="38100" dist="38100" dir="2700000" rotWithShape="0">
              <a:srgbClr val="000000"/>
            </a:outerShdw>
          </a:effectLst>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000" b="0" i="1" u="none" strike="noStrike" cap="none" spc="0" baseline="0">
          <a:solidFill>
            <a:srgbClr val="E5FFFF"/>
          </a:solidFill>
          <a:effectLst>
            <a:outerShdw blurRad="38100" dist="38100" dir="2700000" rotWithShape="0">
              <a:srgbClr val="000000"/>
            </a:outerShdw>
          </a:effectLst>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000" b="0" i="1" u="none" strike="noStrike" cap="none" spc="0" baseline="0">
          <a:solidFill>
            <a:srgbClr val="E5FFFF"/>
          </a:solidFill>
          <a:effectLst>
            <a:outerShdw blurRad="38100" dist="38100" dir="2700000" rotWithShape="0">
              <a:srgbClr val="000000"/>
            </a:outerShdw>
          </a:effectLst>
          <a:uFillTx/>
          <a:latin typeface="+mj-lt"/>
          <a:ea typeface="+mj-ea"/>
          <a:cs typeface="+mj-cs"/>
          <a:sym typeface="Arial"/>
        </a:defRPr>
      </a:lvl5pPr>
      <a:lvl6pPr marL="0" marR="0" indent="457200" algn="ctr" defTabSz="914400" rtl="0" latinLnBrk="0">
        <a:lnSpc>
          <a:spcPct val="100000"/>
        </a:lnSpc>
        <a:spcBef>
          <a:spcPts val="0"/>
        </a:spcBef>
        <a:spcAft>
          <a:spcPts val="0"/>
        </a:spcAft>
        <a:buClrTx/>
        <a:buSzTx/>
        <a:buFontTx/>
        <a:buNone/>
        <a:tabLst/>
        <a:defRPr sz="2000" b="0" i="1" u="none" strike="noStrike" cap="none" spc="0" baseline="0">
          <a:solidFill>
            <a:srgbClr val="E5FFFF"/>
          </a:solidFill>
          <a:effectLst>
            <a:outerShdw blurRad="38100" dist="38100" dir="2700000" rotWithShape="0">
              <a:srgbClr val="000000"/>
            </a:outerShdw>
          </a:effectLst>
          <a:uFillTx/>
          <a:latin typeface="+mj-lt"/>
          <a:ea typeface="+mj-ea"/>
          <a:cs typeface="+mj-cs"/>
          <a:sym typeface="Arial"/>
        </a:defRPr>
      </a:lvl6pPr>
      <a:lvl7pPr marL="0" marR="0" indent="914400" algn="ctr" defTabSz="914400" rtl="0" latinLnBrk="0">
        <a:lnSpc>
          <a:spcPct val="100000"/>
        </a:lnSpc>
        <a:spcBef>
          <a:spcPts val="0"/>
        </a:spcBef>
        <a:spcAft>
          <a:spcPts val="0"/>
        </a:spcAft>
        <a:buClrTx/>
        <a:buSzTx/>
        <a:buFontTx/>
        <a:buNone/>
        <a:tabLst/>
        <a:defRPr sz="2000" b="0" i="1" u="none" strike="noStrike" cap="none" spc="0" baseline="0">
          <a:solidFill>
            <a:srgbClr val="E5FFFF"/>
          </a:solidFill>
          <a:effectLst>
            <a:outerShdw blurRad="38100" dist="38100" dir="2700000" rotWithShape="0">
              <a:srgbClr val="000000"/>
            </a:outerShdw>
          </a:effectLst>
          <a:uFillTx/>
          <a:latin typeface="+mj-lt"/>
          <a:ea typeface="+mj-ea"/>
          <a:cs typeface="+mj-cs"/>
          <a:sym typeface="Arial"/>
        </a:defRPr>
      </a:lvl7pPr>
      <a:lvl8pPr marL="0" marR="0" indent="1371600" algn="ctr" defTabSz="914400" rtl="0" latinLnBrk="0">
        <a:lnSpc>
          <a:spcPct val="100000"/>
        </a:lnSpc>
        <a:spcBef>
          <a:spcPts val="0"/>
        </a:spcBef>
        <a:spcAft>
          <a:spcPts val="0"/>
        </a:spcAft>
        <a:buClrTx/>
        <a:buSzTx/>
        <a:buFontTx/>
        <a:buNone/>
        <a:tabLst/>
        <a:defRPr sz="2000" b="0" i="1" u="none" strike="noStrike" cap="none" spc="0" baseline="0">
          <a:solidFill>
            <a:srgbClr val="E5FFFF"/>
          </a:solidFill>
          <a:effectLst>
            <a:outerShdw blurRad="38100" dist="38100" dir="2700000" rotWithShape="0">
              <a:srgbClr val="000000"/>
            </a:outerShdw>
          </a:effectLst>
          <a:uFillTx/>
          <a:latin typeface="+mj-lt"/>
          <a:ea typeface="+mj-ea"/>
          <a:cs typeface="+mj-cs"/>
          <a:sym typeface="Arial"/>
        </a:defRPr>
      </a:lvl8pPr>
      <a:lvl9pPr marL="0" marR="0" indent="1828800" algn="ctr" defTabSz="914400" rtl="0" latinLnBrk="0">
        <a:lnSpc>
          <a:spcPct val="100000"/>
        </a:lnSpc>
        <a:spcBef>
          <a:spcPts val="0"/>
        </a:spcBef>
        <a:spcAft>
          <a:spcPts val="0"/>
        </a:spcAft>
        <a:buClrTx/>
        <a:buSzTx/>
        <a:buFontTx/>
        <a:buNone/>
        <a:tabLst/>
        <a:defRPr sz="2000" b="0" i="1" u="none" strike="noStrike" cap="none" spc="0" baseline="0">
          <a:solidFill>
            <a:srgbClr val="E5FFFF"/>
          </a:solidFill>
          <a:effectLst>
            <a:outerShdw blurRad="38100" dist="38100" dir="2700000" rotWithShape="0">
              <a:srgbClr val="000000"/>
            </a:outerShdw>
          </a:effectLst>
          <a:uFillTx/>
          <a:latin typeface="+mj-lt"/>
          <a:ea typeface="+mj-ea"/>
          <a:cs typeface="+mj-cs"/>
          <a:sym typeface="Arial"/>
        </a:defRPr>
      </a:lvl9pPr>
    </p:titleStyle>
    <p:bodyStyle>
      <a:lvl1pPr marL="0" marR="0" indent="0" algn="l" defTabSz="914400" rtl="0" latinLnBrk="0">
        <a:lnSpc>
          <a:spcPct val="100000"/>
        </a:lnSpc>
        <a:spcBef>
          <a:spcPts val="400"/>
        </a:spcBef>
        <a:spcAft>
          <a:spcPts val="0"/>
        </a:spcAft>
        <a:buClrTx/>
        <a:buSzTx/>
        <a:buFontTx/>
        <a:buNone/>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1pPr>
      <a:lvl2pPr marL="661307" marR="0" indent="-204107"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2pPr>
      <a:lvl3pPr marL="1104900" marR="0" indent="-1905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3pPr>
      <a:lvl4pPr marL="16002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4pPr>
      <a:lvl5pPr marL="20574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5pPr>
      <a:lvl6pPr marL="25146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6pPr>
      <a:lvl7pPr marL="29718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7pPr>
      <a:lvl8pPr marL="34290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8pPr>
      <a:lvl9pPr marL="38862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www.wecanfigurethisout.org/ENERGY/Web_notes/Electricity/Generic%20Power%20Plant%20and%20Grid.pdf" TargetMode="External"/><Relationship Id="rId4" Type="http://schemas.openxmlformats.org/officeDocument/2006/relationships/hyperlink" Target="https://www.wecanfigurethisout.org/ENERGY/Web_notes/Electricity/Generic%20Power%20Plant%20and%20Grid.key" TargetMode="External"/><Relationship Id="rId1" Type="http://schemas.openxmlformats.org/officeDocument/2006/relationships/slideLayout" Target="../slideLayouts/slideLayout1.xml"/><Relationship Id="rId2" Type="http://schemas.openxmlformats.org/officeDocument/2006/relationships/hyperlink" Target="https://www.wecanfigurethisout.org/ENERGY/Web_notes/Electricity/Generic%20Power%20Plant%20and%20Grid.pptx"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hyperlink" Target="https://www.wecanfigurethisout.org/ENERGY/Web_notes/Introduction/US%20Energy%20Production%20and%20Consumption.pdf" TargetMode="External"/><Relationship Id="rId4" Type="http://schemas.openxmlformats.org/officeDocument/2006/relationships/hyperlink" Target="https://www.wecanfigurethisout.org/ENERGY/Web_notes/Introduction/US%20Energy%20Production%20and%20Consumption.key" TargetMode="External"/><Relationship Id="rId5"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hyperlink" Target="https://www.wecanfigurethisout.org/ENERGY/Web_notes/Introduction/US%20Energy%20Production%20and%20Consumption.pptx"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 Id="rId3"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 Id="rId3"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 Id="rId3" Type="http://schemas.openxmlformats.org/officeDocument/2006/relationships/image" Target="../media/image3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46.xml.rels><?xml version="1.0" encoding="UTF-8" standalone="yes"?>
<Relationships xmlns="http://schemas.openxmlformats.org/package/2006/relationships"><Relationship Id="rId3" Type="http://schemas.openxmlformats.org/officeDocument/2006/relationships/hyperlink" Target="https://www.wecanfigurethisout.org/ENERGY/Web_notes/Nuclear/Nuclear%20-%20But%20they%20blow%20up.pdf" TargetMode="External"/><Relationship Id="rId4" Type="http://schemas.openxmlformats.org/officeDocument/2006/relationships/hyperlink" Target="https://www.wecanfigurethisout.org/ENERGY/Web_notes/Nuclear/Nuclear%20-%20But%20they%20blow%20up.key" TargetMode="External"/><Relationship Id="rId1" Type="http://schemas.openxmlformats.org/officeDocument/2006/relationships/slideLayout" Target="../slideLayouts/slideLayout1.xml"/><Relationship Id="rId2" Type="http://schemas.openxmlformats.org/officeDocument/2006/relationships/hyperlink" Target="https://www.wecanfigurethisout.org/ENERGY/Web_notes/Nuclear/Nuclear%20-%20But%20they%20blow%20up.pptx"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gif"/><Relationship Id="rId5" Type="http://schemas.openxmlformats.org/officeDocument/2006/relationships/image" Target="../media/image34.gif"/><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https://www.wecanfigurethisout.org/ENERGY/Web_notes/Energy%20Consumption/Housing.pdf" TargetMode="External"/><Relationship Id="rId4" Type="http://schemas.openxmlformats.org/officeDocument/2006/relationships/hyperlink" Target="https://www.wecanfigurethisout.org/ENERGY/Web_notes/Energy%20Consumption/Housing.key" TargetMode="External"/><Relationship Id="rId1" Type="http://schemas.openxmlformats.org/officeDocument/2006/relationships/slideLayout" Target="../slideLayouts/slideLayout1.xml"/><Relationship Id="rId2" Type="http://schemas.openxmlformats.org/officeDocument/2006/relationships/hyperlink" Target="https://www.wecanfigurethisout.org/ENERGY/Web_notes/Energy%20Consumption/Housing.pptx"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hyperlink" Target="https://www.wecanfigurethisout.org/ENERGY/Web_notes/Energy%20Consumption/Greener%20Cars%20and%20Trucks.pdf" TargetMode="External"/><Relationship Id="rId4" Type="http://schemas.openxmlformats.org/officeDocument/2006/relationships/hyperlink" Target="https://www.wecanfigurethisout.org/ENERGY/Web_notes/Energy%20Consumption/Greener%20Cars%20and%20Trucks.key" TargetMode="External"/><Relationship Id="rId1" Type="http://schemas.openxmlformats.org/officeDocument/2006/relationships/slideLayout" Target="../slideLayouts/slideLayout1.xml"/><Relationship Id="rId2" Type="http://schemas.openxmlformats.org/officeDocument/2006/relationships/hyperlink" Target="https://www.wecanfigurethisout.org/ENERGY/Web_notes/Energy%20Consumption/Greener%20Cars%20and%20Trucks.pptx"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38.gif"/><Relationship Id="rId4" Type="http://schemas.openxmlformats.org/officeDocument/2006/relationships/image" Target="../media/image39.gif"/><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HZft4qoK7Ds" TargetMode="External"/><Relationship Id="rId4" Type="http://schemas.openxmlformats.org/officeDocument/2006/relationships/image" Target="../media/image40.jpeg"/><Relationship Id="rId1" Type="http://schemas.openxmlformats.org/officeDocument/2006/relationships/slideLayout" Target="../slideLayouts/slideLayout1.xml"/><Relationship Id="rId2" Type="http://schemas.openxmlformats.org/officeDocument/2006/relationships/hyperlink" Target="https://www.wecanfigurethisout.org/ENERGY/Web_notes/Round%20Pegs/Smart%20Grid%20-%20Supporting.htm"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i="1">
                <a:solidFill>
                  <a:srgbClr val="E5FFFF"/>
                </a:solidFill>
                <a:effectLst>
                  <a:outerShdw blurRad="38100" dist="38100" dir="2700000" rotWithShape="0">
                    <a:srgbClr val="000000"/>
                  </a:outerShdw>
                </a:effectLst>
                <a:latin typeface="+mj-lt"/>
                <a:ea typeface="+mj-ea"/>
                <a:cs typeface="+mj-cs"/>
                <a:sym typeface="Arial"/>
              </a:defRPr>
            </a:lvl1pPr>
          </a:lstStyle>
          <a:p>
            <a:r>
              <a:t>(Written / Revised:  December 2017)</a:t>
            </a:r>
          </a:p>
        </p:txBody>
      </p:sp>
      <p:sp>
        <p:nvSpPr>
          <p:cNvPr id="113" name="Rectangle 2"/>
          <p:cNvSpPr txBox="1">
            <a:spLocks noGrp="1"/>
          </p:cNvSpPr>
          <p:nvPr>
            <p:ph type="title"/>
          </p:nvPr>
        </p:nvSpPr>
        <p:spPr>
          <a:xfrm>
            <a:off x="304800" y="76200"/>
            <a:ext cx="8534400" cy="654050"/>
          </a:xfrm>
          <a:prstGeom prst="rect">
            <a:avLst/>
          </a:prstGeom>
        </p:spPr>
        <p:txBody>
          <a:bodyPr/>
          <a:lstStyle/>
          <a:p>
            <a:r>
              <a:t>Smart Grid: Robust/Energy Efficient vs. Hackable Orwellian Nightmare?</a:t>
            </a:r>
          </a:p>
        </p:txBody>
      </p:sp>
      <p:sp>
        <p:nvSpPr>
          <p:cNvPr id="114" name="Rectangle 3"/>
          <p:cNvSpPr txBox="1">
            <a:spLocks noGrp="1"/>
          </p:cNvSpPr>
          <p:nvPr>
            <p:ph type="body" idx="1"/>
          </p:nvPr>
        </p:nvSpPr>
        <p:spPr>
          <a:xfrm>
            <a:off x="127000" y="747190"/>
            <a:ext cx="8732957" cy="5806010"/>
          </a:xfrm>
          <a:prstGeom prst="rect">
            <a:avLst/>
          </a:prstGeom>
        </p:spPr>
        <p:txBody>
          <a:bodyPr/>
          <a:lstStyle/>
          <a:p>
            <a:pPr algn="ctr">
              <a:tabLst>
                <a:tab pos="457200" algn="l"/>
                <a:tab pos="914400" algn="l"/>
                <a:tab pos="1371600" algn="l"/>
                <a:tab pos="1828800" algn="l"/>
                <a:tab pos="2286000" algn="l"/>
              </a:tabLst>
              <a:defRPr sz="1800">
                <a:latin typeface="+mj-lt"/>
                <a:ea typeface="+mj-ea"/>
                <a:cs typeface="+mj-cs"/>
                <a:sym typeface="Arial"/>
              </a:defRPr>
            </a:pPr>
            <a:r>
              <a:t>John C. Bean</a:t>
            </a:r>
          </a:p>
          <a:p>
            <a:pPr>
              <a:tabLst>
                <a:tab pos="457200" algn="l"/>
                <a:tab pos="914400" algn="l"/>
                <a:tab pos="1371600" algn="l"/>
                <a:tab pos="1828800" algn="l"/>
                <a:tab pos="2286000" algn="l"/>
              </a:tabLst>
              <a:defRPr sz="1100">
                <a:latin typeface="+mj-lt"/>
                <a:ea typeface="+mj-ea"/>
                <a:cs typeface="+mj-cs"/>
                <a:sym typeface="Arial"/>
              </a:defRPr>
            </a:pPr>
            <a:endParaRPr/>
          </a:p>
          <a:p>
            <a:pPr algn="ctr">
              <a:spcBef>
                <a:spcPts val="300"/>
              </a:spcBef>
              <a:tabLst>
                <a:tab pos="457200" algn="l"/>
                <a:tab pos="914400" algn="l"/>
                <a:tab pos="1371600" algn="l"/>
                <a:tab pos="1828800" algn="l"/>
                <a:tab pos="2286000" algn="l"/>
              </a:tabLst>
              <a:defRPr sz="1600" u="sng">
                <a:latin typeface="+mj-lt"/>
                <a:ea typeface="+mj-ea"/>
                <a:cs typeface="+mj-cs"/>
                <a:sym typeface="Arial"/>
              </a:defRPr>
            </a:pPr>
            <a:r>
              <a:t>Outline</a:t>
            </a:r>
          </a:p>
          <a:p>
            <a:pPr algn="ctr">
              <a:tabLst>
                <a:tab pos="457200" algn="l"/>
                <a:tab pos="914400" algn="l"/>
                <a:tab pos="1371600" algn="l"/>
                <a:tab pos="1828800" algn="l"/>
                <a:tab pos="2286000" algn="l"/>
              </a:tabLst>
              <a:defRPr sz="900">
                <a:latin typeface="+mj-lt"/>
                <a:ea typeface="+mj-ea"/>
                <a:cs typeface="+mj-cs"/>
                <a:sym typeface="Arial"/>
              </a:defRPr>
            </a:pPr>
            <a:endParaRPr/>
          </a:p>
          <a:p>
            <a:pPr>
              <a:spcBef>
                <a:spcPts val="300"/>
              </a:spcBef>
              <a:tabLst>
                <a:tab pos="457200" algn="l"/>
                <a:tab pos="914400" algn="l"/>
                <a:tab pos="1371600" algn="l"/>
                <a:tab pos="1828800" algn="l"/>
                <a:tab pos="2286000" algn="l"/>
              </a:tabLst>
              <a:defRPr sz="1600">
                <a:latin typeface="+mj-lt"/>
                <a:ea typeface="+mj-ea"/>
                <a:cs typeface="+mj-cs"/>
                <a:sym typeface="Arial"/>
              </a:defRPr>
            </a:pPr>
            <a:r>
              <a:t>How major U.S. blackouts prompted thinking about a "Smart Resilient Grid"</a:t>
            </a:r>
          </a:p>
          <a:p>
            <a:pPr>
              <a:tabLst>
                <a:tab pos="457200" algn="l"/>
                <a:tab pos="914400" algn="l"/>
                <a:tab pos="1371600" algn="l"/>
                <a:tab pos="1828800" algn="l"/>
                <a:tab pos="2286000" algn="l"/>
              </a:tabLst>
              <a:defRPr sz="600">
                <a:latin typeface="+mj-lt"/>
                <a:ea typeface="+mj-ea"/>
                <a:cs typeface="+mj-cs"/>
                <a:sym typeface="Arial"/>
              </a:defRPr>
            </a:pPr>
            <a:endParaRPr/>
          </a:p>
          <a:p>
            <a:pPr marL="0" lvl="1" indent="620485">
              <a:spcBef>
                <a:spcPts val="300"/>
              </a:spcBef>
              <a:buSzTx/>
              <a:buNone/>
              <a:tabLst>
                <a:tab pos="457200" algn="l"/>
                <a:tab pos="914400" algn="l"/>
                <a:tab pos="1371600" algn="l"/>
                <a:tab pos="1828800" algn="l"/>
                <a:tab pos="2286000" algn="l"/>
              </a:tabLst>
              <a:defRPr sz="1600">
                <a:latin typeface="+mj-lt"/>
                <a:ea typeface="+mj-ea"/>
                <a:cs typeface="+mj-cs"/>
                <a:sym typeface="Arial"/>
              </a:defRPr>
            </a:pPr>
            <a:r>
              <a:t>And how deregulation has since made the Grid even less reliable</a:t>
            </a:r>
          </a:p>
          <a:p>
            <a:pPr>
              <a:tabLst>
                <a:tab pos="457200" algn="l"/>
                <a:tab pos="914400" algn="l"/>
                <a:tab pos="1371600" algn="l"/>
                <a:tab pos="1828800" algn="l"/>
                <a:tab pos="2286000" algn="l"/>
              </a:tabLst>
              <a:defRPr sz="600">
                <a:latin typeface="+mj-lt"/>
                <a:ea typeface="+mj-ea"/>
                <a:cs typeface="+mj-cs"/>
                <a:sym typeface="Arial"/>
              </a:defRPr>
            </a:pPr>
            <a:endParaRPr/>
          </a:p>
          <a:p>
            <a:pPr>
              <a:spcBef>
                <a:spcPts val="300"/>
              </a:spcBef>
              <a:tabLst>
                <a:tab pos="457200" algn="l"/>
                <a:tab pos="914400" algn="l"/>
                <a:tab pos="1371600" algn="l"/>
                <a:tab pos="1828800" algn="l"/>
                <a:tab pos="2286000" algn="l"/>
              </a:tabLst>
              <a:defRPr sz="1600">
                <a:latin typeface="+mj-lt"/>
                <a:ea typeface="+mj-ea"/>
                <a:cs typeface="+mj-cs"/>
                <a:sym typeface="Arial"/>
              </a:defRPr>
            </a:pPr>
            <a:r>
              <a:t>The five elements proposed for such a robust and energy-efficient Grid:</a:t>
            </a:r>
          </a:p>
          <a:p>
            <a:pPr>
              <a:tabLst>
                <a:tab pos="457200" algn="l"/>
                <a:tab pos="914400" algn="l"/>
                <a:tab pos="1371600" algn="l"/>
                <a:tab pos="1828800" algn="l"/>
                <a:tab pos="2286000" algn="l"/>
              </a:tabLst>
              <a:defRPr sz="600">
                <a:latin typeface="+mj-lt"/>
                <a:ea typeface="+mj-ea"/>
                <a:cs typeface="+mj-cs"/>
                <a:sym typeface="Arial"/>
              </a:defRPr>
            </a:pPr>
            <a:endParaRPr/>
          </a:p>
          <a:p>
            <a:pPr marL="0" lvl="1" indent="620485">
              <a:spcBef>
                <a:spcPts val="300"/>
              </a:spcBef>
              <a:buSzTx/>
              <a:buNone/>
              <a:defRPr sz="1600">
                <a:latin typeface="+mj-lt"/>
                <a:ea typeface="+mj-ea"/>
                <a:cs typeface="+mj-cs"/>
                <a:sym typeface="Arial"/>
              </a:defRPr>
            </a:pPr>
            <a:r>
              <a:t>Sensing trouble: Phasor (phase and frequency) Measurement Units (PMUs)</a:t>
            </a:r>
          </a:p>
          <a:p>
            <a:pPr>
              <a:defRPr sz="600">
                <a:latin typeface="+mj-lt"/>
                <a:ea typeface="+mj-ea"/>
                <a:cs typeface="+mj-cs"/>
                <a:sym typeface="Arial"/>
              </a:defRPr>
            </a:pPr>
            <a:endParaRPr/>
          </a:p>
          <a:p>
            <a:pPr marL="0" lvl="1" indent="620485">
              <a:spcBef>
                <a:spcPts val="300"/>
              </a:spcBef>
              <a:buSzTx/>
              <a:buNone/>
              <a:defRPr sz="1600">
                <a:latin typeface="+mj-lt"/>
                <a:ea typeface="+mj-ea"/>
                <a:cs typeface="+mj-cs"/>
                <a:sym typeface="Arial"/>
              </a:defRPr>
            </a:pPr>
            <a:r>
              <a:t>Isolating trouble: Local, smart, microprocessor-based sensors &amp; circuit breakers	</a:t>
            </a:r>
          </a:p>
          <a:p>
            <a:pPr>
              <a:defRPr sz="600">
                <a:latin typeface="+mj-lt"/>
                <a:ea typeface="+mj-ea"/>
                <a:cs typeface="+mj-cs"/>
                <a:sym typeface="Arial"/>
              </a:defRPr>
            </a:pPr>
            <a:endParaRPr/>
          </a:p>
          <a:p>
            <a:pPr marL="0" lvl="1" indent="620485">
              <a:spcBef>
                <a:spcPts val="300"/>
              </a:spcBef>
              <a:buSzTx/>
              <a:buNone/>
              <a:defRPr sz="1600">
                <a:latin typeface="+mj-lt"/>
                <a:ea typeface="+mj-ea"/>
                <a:cs typeface="+mj-cs"/>
                <a:sym typeface="Arial"/>
              </a:defRPr>
            </a:pPr>
            <a:r>
              <a:t>Logging &amp; managing trouble: Digital Supervisory Control &amp; Data Acquisition (SCADA)</a:t>
            </a:r>
            <a:r>
              <a:rPr sz="600"/>
              <a:t>	</a:t>
            </a:r>
          </a:p>
          <a:p>
            <a:pPr>
              <a:spcBef>
                <a:spcPts val="300"/>
              </a:spcBef>
              <a:tabLst>
                <a:tab pos="457200" algn="l"/>
                <a:tab pos="914400" algn="l"/>
                <a:tab pos="1371600" algn="l"/>
                <a:tab pos="1828800" algn="l"/>
                <a:tab pos="2286000" algn="l"/>
              </a:tabLst>
              <a:defRPr sz="700">
                <a:latin typeface="+mj-lt"/>
                <a:ea typeface="+mj-ea"/>
                <a:cs typeface="+mj-cs"/>
                <a:sym typeface="Arial"/>
              </a:defRPr>
            </a:pPr>
            <a:r>
              <a:t>	</a:t>
            </a:r>
          </a:p>
          <a:p>
            <a:pPr marL="0" lvl="1" indent="620485">
              <a:spcBef>
                <a:spcPts val="300"/>
              </a:spcBef>
              <a:buSzTx/>
              <a:buNone/>
              <a:tabLst>
                <a:tab pos="457200" algn="l"/>
                <a:tab pos="914400" algn="l"/>
                <a:tab pos="1371600" algn="l"/>
                <a:tab pos="1828800" algn="l"/>
                <a:tab pos="2286000" algn="l"/>
              </a:tabLst>
              <a:defRPr sz="1600">
                <a:latin typeface="+mj-lt"/>
                <a:ea typeface="+mj-ea"/>
                <a:cs typeface="+mj-cs"/>
                <a:sym typeface="Arial"/>
              </a:defRPr>
            </a:pPr>
            <a:r>
              <a:t>Communicating trouble: An Intranet to linking whole Grid together</a:t>
            </a:r>
          </a:p>
          <a:p>
            <a:pPr>
              <a:tabLst>
                <a:tab pos="457200" algn="l"/>
                <a:tab pos="914400" algn="l"/>
                <a:tab pos="1371600" algn="l"/>
                <a:tab pos="1828800" algn="l"/>
                <a:tab pos="2286000" algn="l"/>
              </a:tabLst>
              <a:defRPr sz="600">
                <a:latin typeface="+mj-lt"/>
                <a:ea typeface="+mj-ea"/>
                <a:cs typeface="+mj-cs"/>
                <a:sym typeface="Arial"/>
              </a:defRPr>
            </a:pPr>
            <a:endParaRPr/>
          </a:p>
          <a:p>
            <a:pPr marL="0" lvl="1" indent="620485">
              <a:spcBef>
                <a:spcPts val="300"/>
              </a:spcBef>
              <a:buSzTx/>
              <a:buNone/>
              <a:tabLst>
                <a:tab pos="457200" algn="l"/>
                <a:tab pos="914400" algn="l"/>
                <a:tab pos="1371600" algn="l"/>
                <a:tab pos="1828800" algn="l"/>
                <a:tab pos="2286000" algn="l"/>
              </a:tabLst>
              <a:defRPr sz="1600" b="1">
                <a:solidFill>
                  <a:srgbClr val="FFCC00"/>
                </a:solidFill>
                <a:latin typeface="+mj-lt"/>
                <a:ea typeface="+mj-ea"/>
                <a:cs typeface="+mj-cs"/>
                <a:sym typeface="Arial"/>
              </a:defRPr>
            </a:pPr>
            <a:r>
              <a:rPr b="0">
                <a:solidFill>
                  <a:srgbClr val="FFFFFF"/>
                </a:solidFill>
              </a:rPr>
              <a:t>Controlling demand thereby mitigating trouble: An Advanced Metering Interface (AMI)</a:t>
            </a:r>
          </a:p>
          <a:p>
            <a:pPr>
              <a:tabLst>
                <a:tab pos="457200" algn="l"/>
                <a:tab pos="914400" algn="l"/>
                <a:tab pos="1371600" algn="l"/>
                <a:tab pos="1828800" algn="l"/>
                <a:tab pos="2286000" algn="l"/>
              </a:tabLst>
              <a:defRPr sz="600">
                <a:latin typeface="+mj-lt"/>
                <a:ea typeface="+mj-ea"/>
                <a:cs typeface="+mj-cs"/>
                <a:sym typeface="Arial"/>
              </a:defRPr>
            </a:pPr>
            <a:endParaRPr/>
          </a:p>
          <a:p>
            <a:pPr>
              <a:spcBef>
                <a:spcPts val="300"/>
              </a:spcBef>
              <a:tabLst>
                <a:tab pos="457200" algn="l"/>
                <a:tab pos="914400" algn="l"/>
                <a:tab pos="1371600" algn="l"/>
                <a:tab pos="1828800" algn="l"/>
                <a:tab pos="2286000" algn="l"/>
              </a:tabLst>
              <a:defRPr sz="1600">
                <a:latin typeface="+mj-lt"/>
                <a:ea typeface="+mj-ea"/>
                <a:cs typeface="+mj-cs"/>
                <a:sym typeface="Arial"/>
              </a:defRPr>
            </a:pPr>
            <a:r>
              <a:t>The latter involving power companies monitoring and/or controlling </a:t>
            </a:r>
            <a:r>
              <a:rPr b="1"/>
              <a:t>your</a:t>
            </a:r>
            <a:r>
              <a:t> IoT home appliances</a:t>
            </a:r>
          </a:p>
          <a:p>
            <a:pPr>
              <a:tabLst>
                <a:tab pos="457200" algn="l"/>
                <a:tab pos="914400" algn="l"/>
                <a:tab pos="1371600" algn="l"/>
                <a:tab pos="1828800" algn="l"/>
                <a:tab pos="2286000" algn="l"/>
              </a:tabLst>
              <a:defRPr sz="600">
                <a:latin typeface="+mj-lt"/>
                <a:ea typeface="+mj-ea"/>
                <a:cs typeface="+mj-cs"/>
                <a:sym typeface="Arial"/>
              </a:defRPr>
            </a:pPr>
            <a:endParaRPr/>
          </a:p>
          <a:p>
            <a:pPr marL="0" lvl="1" indent="559253">
              <a:spcBef>
                <a:spcPts val="300"/>
              </a:spcBef>
              <a:buSzTx/>
              <a:buNone/>
              <a:tabLst>
                <a:tab pos="457200" algn="l"/>
                <a:tab pos="914400" algn="l"/>
                <a:tab pos="1371600" algn="l"/>
                <a:tab pos="1828800" algn="l"/>
                <a:tab pos="2286000" algn="l"/>
              </a:tabLst>
              <a:defRPr sz="1000">
                <a:latin typeface="+mj-lt"/>
                <a:ea typeface="+mj-ea"/>
                <a:cs typeface="+mj-cs"/>
                <a:sym typeface="Arial"/>
              </a:defRPr>
            </a:pPr>
            <a:r>
              <a:rPr sz="1600"/>
              <a:t>Raising huge security and privacy issues (including hacker/governmental sabotage)</a:t>
            </a:r>
          </a:p>
          <a:p>
            <a:pPr>
              <a:tabLst>
                <a:tab pos="457200" algn="l"/>
                <a:tab pos="914400" algn="l"/>
                <a:tab pos="1371600" algn="l"/>
                <a:tab pos="1828800" algn="l"/>
                <a:tab pos="2286000" algn="l"/>
              </a:tabLst>
              <a:defRPr sz="600">
                <a:latin typeface="+mj-lt"/>
                <a:ea typeface="+mj-ea"/>
                <a:cs typeface="+mj-cs"/>
                <a:sym typeface="Arial"/>
              </a:defRPr>
            </a:pPr>
            <a:endParaRPr/>
          </a:p>
          <a:p>
            <a:pPr>
              <a:spcBef>
                <a:spcPts val="300"/>
              </a:spcBef>
              <a:tabLst>
                <a:tab pos="457200" algn="l"/>
                <a:tab pos="914400" algn="l"/>
                <a:tab pos="1371600" algn="l"/>
                <a:tab pos="1828800" algn="l"/>
                <a:tab pos="2286000" algn="l"/>
              </a:tabLst>
              <a:defRPr sz="1600">
                <a:latin typeface="+mj-lt"/>
                <a:ea typeface="+mj-ea"/>
                <a:cs typeface="+mj-cs"/>
                <a:sym typeface="Arial"/>
              </a:defRPr>
            </a:pPr>
            <a:r>
              <a:t>Versus some far less intrusive smart(ish) energy-saving tools &amp; strategies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6"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157" name="Rectangle 2"/>
          <p:cNvSpPr txBox="1">
            <a:spLocks noGrp="1"/>
          </p:cNvSpPr>
          <p:nvPr>
            <p:ph type="title"/>
          </p:nvPr>
        </p:nvSpPr>
        <p:spPr>
          <a:xfrm>
            <a:off x="304800" y="76200"/>
            <a:ext cx="8534400" cy="533400"/>
          </a:xfrm>
          <a:prstGeom prst="rect">
            <a:avLst/>
          </a:prstGeom>
        </p:spPr>
        <p:txBody>
          <a:bodyPr/>
          <a:lstStyle>
            <a:lvl1pPr>
              <a:defRPr sz="2200"/>
            </a:lvl1pPr>
          </a:lstStyle>
          <a:p>
            <a:r>
              <a:t>What led to this situation?</a:t>
            </a:r>
          </a:p>
        </p:txBody>
      </p:sp>
      <p:sp>
        <p:nvSpPr>
          <p:cNvPr id="158" name="Rectangle 3"/>
          <p:cNvSpPr txBox="1">
            <a:spLocks noGrp="1"/>
          </p:cNvSpPr>
          <p:nvPr>
            <p:ph type="body" idx="1"/>
          </p:nvPr>
        </p:nvSpPr>
        <p:spPr>
          <a:xfrm>
            <a:off x="228600" y="762000"/>
            <a:ext cx="8763000" cy="5638800"/>
          </a:xfrm>
          <a:prstGeom prst="rect">
            <a:avLst/>
          </a:prstGeom>
        </p:spPr>
        <p:txBody>
          <a:bodyPr/>
          <a:lstStyle/>
          <a:p>
            <a:pPr>
              <a:tabLst>
                <a:tab pos="444500" algn="l"/>
                <a:tab pos="901700" algn="l"/>
                <a:tab pos="1371600" algn="l"/>
              </a:tabLst>
              <a:defRPr sz="1800">
                <a:latin typeface="+mj-lt"/>
                <a:ea typeface="+mj-ea"/>
                <a:cs typeface="+mj-cs"/>
                <a:sym typeface="Arial"/>
              </a:defRPr>
            </a:pPr>
            <a:r>
              <a:t>In 1978 Congress passed the </a:t>
            </a:r>
            <a:r>
              <a:rPr b="1"/>
              <a:t>Public Utility Regulatory Policy Act (PURPA) </a:t>
            </a:r>
          </a:p>
          <a:p>
            <a:pPr>
              <a:tabLst>
                <a:tab pos="444500" algn="l"/>
                <a:tab pos="901700" algn="l"/>
                <a:tab pos="1371600" algn="l"/>
              </a:tabLst>
              <a:defRPr sz="800">
                <a:latin typeface="+mj-lt"/>
                <a:ea typeface="+mj-ea"/>
                <a:cs typeface="+mj-cs"/>
                <a:sym typeface="Arial"/>
              </a:defRPr>
            </a:pPr>
            <a:endParaRPr/>
          </a:p>
          <a:p>
            <a:pPr>
              <a:tabLst>
                <a:tab pos="444500" algn="l"/>
                <a:tab pos="901700" algn="l"/>
                <a:tab pos="1371600" algn="l"/>
              </a:tabLst>
              <a:defRPr sz="1800">
                <a:latin typeface="+mj-lt"/>
                <a:ea typeface="+mj-ea"/>
                <a:cs typeface="+mj-cs"/>
                <a:sym typeface="Arial"/>
              </a:defRPr>
            </a:pPr>
            <a:r>
              <a:t>	Prior to this act, power companies were . . . power companies</a:t>
            </a:r>
          </a:p>
          <a:p>
            <a:pPr>
              <a:tabLst>
                <a:tab pos="444500" algn="l"/>
                <a:tab pos="901700" algn="l"/>
                <a:tab pos="1371600" algn="l"/>
              </a:tabLst>
              <a:defRPr sz="800">
                <a:latin typeface="+mj-lt"/>
                <a:ea typeface="+mj-ea"/>
                <a:cs typeface="+mj-cs"/>
                <a:sym typeface="Arial"/>
              </a:defRPr>
            </a:pPr>
            <a:endParaRPr/>
          </a:p>
          <a:p>
            <a:pPr>
              <a:tabLst>
                <a:tab pos="444500" algn="l"/>
                <a:tab pos="901700" algn="l"/>
                <a:tab pos="1371600" algn="l"/>
              </a:tabLst>
              <a:defRPr sz="1800">
                <a:latin typeface="+mj-lt"/>
                <a:ea typeface="+mj-ea"/>
                <a:cs typeface="+mj-cs"/>
                <a:sym typeface="Arial"/>
              </a:defRPr>
            </a:pPr>
            <a:r>
              <a:t>	That is, as government-regulated monopolies, they did it all</a:t>
            </a:r>
          </a:p>
          <a:p>
            <a:pPr>
              <a:tabLst>
                <a:tab pos="444500" algn="l"/>
                <a:tab pos="901700" algn="l"/>
                <a:tab pos="1371600" algn="l"/>
              </a:tabLst>
              <a:defRPr sz="800">
                <a:latin typeface="+mj-lt"/>
                <a:ea typeface="+mj-ea"/>
                <a:cs typeface="+mj-cs"/>
                <a:sym typeface="Arial"/>
              </a:defRPr>
            </a:pPr>
            <a:endParaRPr/>
          </a:p>
          <a:p>
            <a:pPr>
              <a:tabLst>
                <a:tab pos="444500" algn="l"/>
                <a:tab pos="901700" algn="l"/>
                <a:tab pos="1371600" algn="l"/>
              </a:tabLst>
              <a:defRPr sz="1800">
                <a:latin typeface="+mj-lt"/>
                <a:ea typeface="+mj-ea"/>
                <a:cs typeface="+mj-cs"/>
                <a:sym typeface="Arial"/>
              </a:defRPr>
            </a:pPr>
            <a:r>
              <a:t>		Both producing power and delivering power</a:t>
            </a:r>
          </a:p>
          <a:p>
            <a:pPr>
              <a:tabLst>
                <a:tab pos="444500" algn="l"/>
                <a:tab pos="901700" algn="l"/>
                <a:tab pos="1371600" algn="l"/>
              </a:tabLst>
              <a:defRPr sz="1800">
                <a:latin typeface="+mj-lt"/>
                <a:ea typeface="+mj-ea"/>
                <a:cs typeface="+mj-cs"/>
                <a:sym typeface="Arial"/>
              </a:defRPr>
            </a:pPr>
            <a:endParaRPr/>
          </a:p>
          <a:p>
            <a:pPr>
              <a:tabLst>
                <a:tab pos="444500" algn="l"/>
                <a:tab pos="901700" algn="l"/>
                <a:tab pos="1371600" algn="l"/>
              </a:tabLst>
              <a:defRPr sz="1800">
                <a:latin typeface="+mj-lt"/>
                <a:ea typeface="+mj-ea"/>
                <a:cs typeface="+mj-cs"/>
                <a:sym typeface="Arial"/>
              </a:defRPr>
            </a:pPr>
            <a:r>
              <a:t>But PURPA not only removed their monopoly on in-house power production,</a:t>
            </a:r>
          </a:p>
          <a:p>
            <a:pPr>
              <a:tabLst>
                <a:tab pos="444500" algn="l"/>
                <a:tab pos="901700" algn="l"/>
                <a:tab pos="1371600" algn="l"/>
              </a:tabLst>
              <a:defRPr sz="800">
                <a:latin typeface="+mj-lt"/>
                <a:ea typeface="+mj-ea"/>
                <a:cs typeface="+mj-cs"/>
                <a:sym typeface="Arial"/>
              </a:defRPr>
            </a:pPr>
            <a:endParaRPr/>
          </a:p>
          <a:p>
            <a:pPr>
              <a:tabLst>
                <a:tab pos="444500" algn="l"/>
                <a:tab pos="901700" algn="l"/>
                <a:tab pos="1371600" algn="l"/>
              </a:tabLst>
              <a:defRPr sz="1800">
                <a:latin typeface="+mj-lt"/>
                <a:ea typeface="+mj-ea"/>
                <a:cs typeface="+mj-cs"/>
                <a:sym typeface="Arial"/>
              </a:defRPr>
            </a:pPr>
            <a:r>
              <a:t>	It also compelled them to buy power from </a:t>
            </a:r>
            <a:r>
              <a:rPr b="1"/>
              <a:t>others</a:t>
            </a:r>
            <a:r>
              <a:t> when it cost less</a:t>
            </a:r>
          </a:p>
          <a:p>
            <a:pPr>
              <a:tabLst>
                <a:tab pos="444500" algn="l"/>
                <a:tab pos="901700" algn="l"/>
                <a:tab pos="1371600" algn="l"/>
              </a:tabLst>
              <a:defRPr sz="800">
                <a:latin typeface="+mj-lt"/>
                <a:ea typeface="+mj-ea"/>
                <a:cs typeface="+mj-cs"/>
                <a:sym typeface="Arial"/>
              </a:defRPr>
            </a:pPr>
            <a:endParaRPr/>
          </a:p>
          <a:p>
            <a:pPr>
              <a:tabLst>
                <a:tab pos="444500" algn="l"/>
                <a:tab pos="901700" algn="l"/>
                <a:tab pos="1371600" algn="l"/>
              </a:tabLst>
              <a:defRPr sz="1800">
                <a:latin typeface="+mj-lt"/>
                <a:ea typeface="+mj-ea"/>
                <a:cs typeface="+mj-cs"/>
                <a:sym typeface="Arial"/>
              </a:defRPr>
            </a:pPr>
            <a:r>
              <a:t>		And then distribute that power over their transmission networks</a:t>
            </a:r>
          </a:p>
          <a:p>
            <a:pPr>
              <a:tabLst>
                <a:tab pos="444500" algn="l"/>
                <a:tab pos="901700" algn="l"/>
                <a:tab pos="1371600" algn="l"/>
              </a:tabLst>
              <a:defRPr sz="1800">
                <a:latin typeface="+mj-lt"/>
                <a:ea typeface="+mj-ea"/>
                <a:cs typeface="+mj-cs"/>
                <a:sym typeface="Arial"/>
              </a:defRPr>
            </a:pPr>
            <a:endParaRPr/>
          </a:p>
          <a:p>
            <a:pPr>
              <a:tabLst>
                <a:tab pos="444500" algn="l"/>
                <a:tab pos="901700" algn="l"/>
                <a:tab pos="1371600" algn="l"/>
              </a:tabLst>
              <a:defRPr sz="1800">
                <a:latin typeface="+mj-lt"/>
                <a:ea typeface="+mj-ea"/>
                <a:cs typeface="+mj-cs"/>
                <a:sym typeface="Arial"/>
              </a:defRPr>
            </a:pPr>
            <a:r>
              <a:t>This was partially motivated by desire to open the Grid to emerging power sources</a:t>
            </a:r>
          </a:p>
          <a:p>
            <a:pPr>
              <a:tabLst>
                <a:tab pos="444500" algn="l"/>
                <a:tab pos="901700" algn="l"/>
                <a:tab pos="1371600" algn="l"/>
              </a:tabLst>
              <a:defRPr sz="1800">
                <a:latin typeface="+mj-lt"/>
                <a:ea typeface="+mj-ea"/>
                <a:cs typeface="+mj-cs"/>
                <a:sym typeface="Arial"/>
              </a:defRPr>
            </a:pPr>
            <a:endParaRPr/>
          </a:p>
          <a:p>
            <a:pPr>
              <a:tabLst>
                <a:tab pos="444500" algn="l"/>
                <a:tab pos="901700" algn="l"/>
                <a:tab pos="1371600" algn="l"/>
              </a:tabLst>
              <a:defRPr sz="1800">
                <a:latin typeface="+mj-lt"/>
                <a:ea typeface="+mj-ea"/>
                <a:cs typeface="+mj-cs"/>
                <a:sym typeface="Arial"/>
              </a:defRPr>
            </a:pPr>
            <a:r>
              <a:t>But major motivation was belief that free market might just better provide power</a:t>
            </a:r>
          </a:p>
          <a:p>
            <a:pPr>
              <a:tabLst>
                <a:tab pos="444500" algn="l"/>
                <a:tab pos="901700" algn="l"/>
                <a:tab pos="1371600" algn="l"/>
              </a:tabLst>
              <a:defRPr sz="800">
                <a:latin typeface="+mj-lt"/>
                <a:ea typeface="+mj-ea"/>
                <a:cs typeface="+mj-cs"/>
                <a:sym typeface="Arial"/>
              </a:defRPr>
            </a:pPr>
            <a:endParaRPr/>
          </a:p>
          <a:p>
            <a:pPr>
              <a:tabLst>
                <a:tab pos="444500" algn="l"/>
                <a:tab pos="901700" algn="l"/>
                <a:tab pos="1371600" algn="l"/>
              </a:tabLst>
              <a:defRPr sz="1800">
                <a:latin typeface="+mj-lt"/>
                <a:ea typeface="+mj-ea"/>
                <a:cs typeface="+mj-cs"/>
                <a:sym typeface="Arial"/>
              </a:defRPr>
            </a:pPr>
            <a:r>
              <a:t>	The same belief that led to break-up of Bell System (my former employer)</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0"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161" name="Rectangle 2"/>
          <p:cNvSpPr txBox="1">
            <a:spLocks noGrp="1"/>
          </p:cNvSpPr>
          <p:nvPr>
            <p:ph type="title"/>
          </p:nvPr>
        </p:nvSpPr>
        <p:spPr>
          <a:xfrm>
            <a:off x="304800" y="76200"/>
            <a:ext cx="8534400" cy="533400"/>
          </a:xfrm>
          <a:prstGeom prst="rect">
            <a:avLst/>
          </a:prstGeom>
        </p:spPr>
        <p:txBody>
          <a:bodyPr/>
          <a:lstStyle>
            <a:lvl1pPr>
              <a:defRPr sz="2200"/>
            </a:lvl1pPr>
          </a:lstStyle>
          <a:p>
            <a:r>
              <a:t>This Act and others led to:</a:t>
            </a:r>
          </a:p>
        </p:txBody>
      </p:sp>
      <p:sp>
        <p:nvSpPr>
          <p:cNvPr id="162" name="Rectangle 3"/>
          <p:cNvSpPr txBox="1">
            <a:spLocks noGrp="1"/>
          </p:cNvSpPr>
          <p:nvPr>
            <p:ph type="body" idx="1"/>
          </p:nvPr>
        </p:nvSpPr>
        <p:spPr>
          <a:xfrm>
            <a:off x="228600" y="762000"/>
            <a:ext cx="8763000" cy="5334000"/>
          </a:xfrm>
          <a:prstGeom prst="rect">
            <a:avLst/>
          </a:prstGeom>
        </p:spPr>
        <p:txBody>
          <a:bodyPr/>
          <a:lstStyle/>
          <a:p>
            <a:pPr>
              <a:tabLst>
                <a:tab pos="444500" algn="l"/>
                <a:tab pos="901700" algn="l"/>
              </a:tabLst>
              <a:defRPr sz="1800">
                <a:latin typeface="+mj-lt"/>
                <a:ea typeface="+mj-ea"/>
                <a:cs typeface="+mj-cs"/>
                <a:sym typeface="Arial"/>
              </a:defRPr>
            </a:pPr>
            <a:r>
              <a:t>A change in </a:t>
            </a:r>
            <a:r>
              <a:rPr b="1"/>
              <a:t>Federal Energy Regulatory Commission (FERC) </a:t>
            </a:r>
            <a:r>
              <a:t>policy:</a:t>
            </a:r>
          </a:p>
          <a:p>
            <a:pPr>
              <a:tabLst>
                <a:tab pos="444500" algn="l"/>
                <a:tab pos="901700" algn="l"/>
              </a:tabLst>
              <a:defRPr sz="1100" b="1">
                <a:latin typeface="+mj-lt"/>
                <a:ea typeface="+mj-ea"/>
                <a:cs typeface="+mj-cs"/>
                <a:sym typeface="Arial"/>
              </a:defRPr>
            </a:pPr>
            <a:endParaRPr/>
          </a:p>
          <a:p>
            <a:pPr>
              <a:tabLst>
                <a:tab pos="444500" algn="l"/>
                <a:tab pos="901700" algn="l"/>
              </a:tabLst>
              <a:defRPr sz="1800">
                <a:latin typeface="+mj-lt"/>
                <a:ea typeface="+mj-ea"/>
                <a:cs typeface="+mj-cs"/>
                <a:sym typeface="Arial"/>
              </a:defRPr>
            </a:pPr>
            <a:r>
              <a:t>Which, in the 1980's and 1990's, began encouraging power companies to:</a:t>
            </a:r>
          </a:p>
          <a:p>
            <a:pPr>
              <a:tabLst>
                <a:tab pos="444500" algn="l"/>
                <a:tab pos="901700" algn="l"/>
              </a:tabLst>
              <a:defRPr sz="800">
                <a:latin typeface="+mj-lt"/>
                <a:ea typeface="+mj-ea"/>
                <a:cs typeface="+mj-cs"/>
                <a:sym typeface="Arial"/>
              </a:defRPr>
            </a:pPr>
            <a:endParaRPr/>
          </a:p>
          <a:p>
            <a:pPr>
              <a:tabLst>
                <a:tab pos="444500" algn="l"/>
                <a:tab pos="901700" algn="l"/>
              </a:tabLst>
              <a:defRPr sz="1800">
                <a:latin typeface="+mj-lt"/>
                <a:ea typeface="+mj-ea"/>
                <a:cs typeface="+mj-cs"/>
                <a:sym typeface="Arial"/>
              </a:defRPr>
            </a:pPr>
            <a:r>
              <a:t>	Sell off their in-house power generation capabilities</a:t>
            </a:r>
          </a:p>
          <a:p>
            <a:pPr>
              <a:tabLst>
                <a:tab pos="444500" algn="l"/>
                <a:tab pos="901700" algn="l"/>
              </a:tabLst>
              <a:defRPr sz="800">
                <a:latin typeface="+mj-lt"/>
                <a:ea typeface="+mj-ea"/>
                <a:cs typeface="+mj-cs"/>
                <a:sym typeface="Arial"/>
              </a:defRPr>
            </a:pPr>
            <a:endParaRPr/>
          </a:p>
          <a:p>
            <a:pPr>
              <a:tabLst>
                <a:tab pos="444500" algn="l"/>
                <a:tab pos="901700" algn="l"/>
              </a:tabLst>
              <a:defRPr sz="1800">
                <a:latin typeface="+mj-lt"/>
                <a:ea typeface="+mj-ea"/>
                <a:cs typeface="+mj-cs"/>
                <a:sym typeface="Arial"/>
              </a:defRPr>
            </a:pPr>
            <a:r>
              <a:t>	Substitute bought-in market-supplied power</a:t>
            </a:r>
          </a:p>
          <a:p>
            <a:pPr algn="ctr">
              <a:tabLst>
                <a:tab pos="444500" algn="l"/>
                <a:tab pos="901700" algn="l"/>
              </a:tabLst>
              <a:defRPr sz="1600">
                <a:latin typeface="+mj-lt"/>
                <a:ea typeface="+mj-ea"/>
                <a:cs typeface="+mj-cs"/>
                <a:sym typeface="Arial"/>
              </a:defRPr>
            </a:pPr>
            <a:endParaRPr/>
          </a:p>
          <a:p>
            <a:pPr algn="ctr">
              <a:tabLst>
                <a:tab pos="444500" algn="l"/>
                <a:tab pos="901700" algn="l"/>
              </a:tabLst>
              <a:defRPr sz="1800">
                <a:latin typeface="+mj-lt"/>
                <a:ea typeface="+mj-ea"/>
                <a:cs typeface="+mj-cs"/>
                <a:sym typeface="Arial"/>
              </a:defRPr>
            </a:pPr>
            <a:r>
              <a:t>If they fully responded: Power companies =&gt; Transmission companies ONLY</a:t>
            </a:r>
          </a:p>
          <a:p>
            <a:pPr>
              <a:tabLst>
                <a:tab pos="444500" algn="l"/>
                <a:tab pos="901700" algn="l"/>
              </a:tabLst>
              <a:defRPr sz="1200">
                <a:latin typeface="+mj-lt"/>
                <a:ea typeface="+mj-ea"/>
                <a:cs typeface="+mj-cs"/>
                <a:sym typeface="Arial"/>
              </a:defRPr>
            </a:pPr>
            <a:endParaRPr/>
          </a:p>
          <a:p>
            <a:pPr algn="ctr">
              <a:tabLst>
                <a:tab pos="444500" algn="l"/>
                <a:tab pos="901700" algn="l"/>
              </a:tabLst>
              <a:defRPr sz="1800">
                <a:solidFill>
                  <a:srgbClr val="FFCC00"/>
                </a:solidFill>
                <a:latin typeface="+mj-lt"/>
                <a:ea typeface="+mj-ea"/>
                <a:cs typeface="+mj-cs"/>
                <a:sym typeface="Arial"/>
              </a:defRPr>
            </a:pPr>
            <a:r>
              <a:t>But the responsibility for the Grid then got </a:t>
            </a:r>
            <a:r>
              <a:rPr b="1"/>
              <a:t>really</a:t>
            </a:r>
            <a:r>
              <a:t> muddy:</a:t>
            </a:r>
          </a:p>
          <a:p>
            <a:pPr>
              <a:tabLst>
                <a:tab pos="444500" algn="l"/>
                <a:tab pos="901700" algn="l"/>
              </a:tabLst>
              <a:defRPr sz="1400">
                <a:latin typeface="+mj-lt"/>
                <a:ea typeface="+mj-ea"/>
                <a:cs typeface="+mj-cs"/>
                <a:sym typeface="Arial"/>
              </a:defRPr>
            </a:pPr>
            <a:endParaRPr/>
          </a:p>
          <a:p>
            <a:pPr>
              <a:tabLst>
                <a:tab pos="444500" algn="l"/>
                <a:tab pos="901700" algn="l"/>
              </a:tabLst>
              <a:defRPr sz="1800">
                <a:latin typeface="+mj-lt"/>
                <a:ea typeface="+mj-ea"/>
                <a:cs typeface="+mj-cs"/>
                <a:sym typeface="Arial"/>
              </a:defRPr>
            </a:pPr>
            <a:r>
              <a:t>These power/transmission companies were still government-regulated</a:t>
            </a:r>
          </a:p>
          <a:p>
            <a:pPr>
              <a:tabLst>
                <a:tab pos="444500" algn="l"/>
                <a:tab pos="901700" algn="l"/>
              </a:tabLst>
              <a:defRPr sz="800">
                <a:latin typeface="+mj-lt"/>
                <a:ea typeface="+mj-ea"/>
                <a:cs typeface="+mj-cs"/>
                <a:sym typeface="Arial"/>
              </a:defRPr>
            </a:pPr>
            <a:endParaRPr/>
          </a:p>
          <a:p>
            <a:pPr>
              <a:tabLst>
                <a:tab pos="444500" algn="l"/>
                <a:tab pos="901700" algn="l"/>
              </a:tabLst>
              <a:defRPr sz="1800">
                <a:latin typeface="+mj-lt"/>
                <a:ea typeface="+mj-ea"/>
                <a:cs typeface="+mj-cs"/>
                <a:sym typeface="Arial"/>
              </a:defRPr>
            </a:pPr>
            <a:r>
              <a:t>	And were still held responsible for delivering affordable, reliable power</a:t>
            </a:r>
          </a:p>
          <a:p>
            <a:pPr>
              <a:tabLst>
                <a:tab pos="444500" algn="l"/>
                <a:tab pos="901700" algn="l"/>
              </a:tabLst>
              <a:defRPr sz="800">
                <a:latin typeface="+mj-lt"/>
                <a:ea typeface="+mj-ea"/>
                <a:cs typeface="+mj-cs"/>
                <a:sym typeface="Arial"/>
              </a:defRPr>
            </a:pPr>
            <a:endParaRPr/>
          </a:p>
          <a:p>
            <a:pPr>
              <a:tabLst>
                <a:tab pos="444500" algn="l"/>
                <a:tab pos="901700" algn="l"/>
              </a:tabLst>
              <a:defRPr sz="1800">
                <a:latin typeface="+mj-lt"/>
                <a:ea typeface="+mj-ea"/>
                <a:cs typeface="+mj-cs"/>
                <a:sym typeface="Arial"/>
              </a:defRPr>
            </a:pPr>
            <a:r>
              <a:t>	Despite fact that they no longer fully controlled the power system</a:t>
            </a:r>
          </a:p>
          <a:p>
            <a:pPr>
              <a:tabLst>
                <a:tab pos="444500" algn="l"/>
                <a:tab pos="901700" algn="l"/>
              </a:tabLst>
              <a:defRPr sz="1200">
                <a:latin typeface="+mj-lt"/>
                <a:ea typeface="+mj-ea"/>
                <a:cs typeface="+mj-cs"/>
                <a:sym typeface="Arial"/>
              </a:defRPr>
            </a:pPr>
            <a:endParaRPr/>
          </a:p>
          <a:p>
            <a:pPr>
              <a:tabLst>
                <a:tab pos="444500" algn="l"/>
                <a:tab pos="901700" algn="l"/>
              </a:tabLst>
              <a:defRPr sz="1800">
                <a:latin typeface="+mj-lt"/>
                <a:ea typeface="+mj-ea"/>
                <a:cs typeface="+mj-cs"/>
                <a:sym typeface="Arial"/>
              </a:defRPr>
            </a:pPr>
            <a:r>
              <a:t>While their free-market </a:t>
            </a:r>
            <a:r>
              <a:rPr b="1"/>
              <a:t>power suppliers </a:t>
            </a:r>
            <a:r>
              <a:t>were NOT regulated</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4"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165" name="Rectangle 2"/>
          <p:cNvSpPr txBox="1">
            <a:spLocks noGrp="1"/>
          </p:cNvSpPr>
          <p:nvPr>
            <p:ph type="title"/>
          </p:nvPr>
        </p:nvSpPr>
        <p:spPr>
          <a:xfrm>
            <a:off x="304800" y="76200"/>
            <a:ext cx="8534400" cy="533400"/>
          </a:xfrm>
          <a:prstGeom prst="rect">
            <a:avLst/>
          </a:prstGeom>
        </p:spPr>
        <p:txBody>
          <a:bodyPr/>
          <a:lstStyle>
            <a:lvl1pPr>
              <a:defRPr sz="2200"/>
            </a:lvl1pPr>
          </a:lstStyle>
          <a:p>
            <a:r>
              <a:t>And now add in the need for "power generation margin"</a:t>
            </a:r>
          </a:p>
        </p:txBody>
      </p:sp>
      <p:sp>
        <p:nvSpPr>
          <p:cNvPr id="166" name="Rectangle 3"/>
          <p:cNvSpPr txBox="1">
            <a:spLocks noGrp="1"/>
          </p:cNvSpPr>
          <p:nvPr>
            <p:ph type="body" idx="1"/>
          </p:nvPr>
        </p:nvSpPr>
        <p:spPr>
          <a:xfrm>
            <a:off x="228600" y="838200"/>
            <a:ext cx="8763000" cy="5562600"/>
          </a:xfrm>
          <a:prstGeom prst="rect">
            <a:avLst/>
          </a:prstGeom>
        </p:spPr>
        <p:txBody>
          <a:bodyPr/>
          <a:lstStyle/>
          <a:p>
            <a:pPr>
              <a:tabLst>
                <a:tab pos="444500" algn="l"/>
              </a:tabLst>
              <a:defRPr sz="1800" b="1">
                <a:latin typeface="+mj-lt"/>
                <a:ea typeface="+mj-ea"/>
                <a:cs typeface="+mj-cs"/>
                <a:sym typeface="Arial"/>
              </a:defRPr>
            </a:pPr>
            <a:r>
              <a:t>Power generation margin </a:t>
            </a:r>
            <a:r>
              <a:rPr b="0"/>
              <a:t>= </a:t>
            </a:r>
          </a:p>
          <a:p>
            <a:pPr>
              <a:tabLst>
                <a:tab pos="444500" algn="l"/>
              </a:tabLst>
              <a:defRPr sz="600">
                <a:latin typeface="+mj-lt"/>
                <a:ea typeface="+mj-ea"/>
                <a:cs typeface="+mj-cs"/>
                <a:sym typeface="Arial"/>
              </a:defRPr>
            </a:pPr>
            <a:endParaRPr/>
          </a:p>
          <a:p>
            <a:pPr>
              <a:tabLst>
                <a:tab pos="444500" algn="l"/>
              </a:tabLst>
              <a:defRPr sz="1800">
                <a:latin typeface="+mj-lt"/>
                <a:ea typeface="+mj-ea"/>
                <a:cs typeface="+mj-cs"/>
                <a:sym typeface="Arial"/>
              </a:defRPr>
            </a:pPr>
            <a:r>
              <a:t>	Extra power plants / transmission lines used </a:t>
            </a:r>
            <a:r>
              <a:rPr b="1"/>
              <a:t>only</a:t>
            </a:r>
            <a:r>
              <a:t> for power surges</a:t>
            </a:r>
          </a:p>
          <a:p>
            <a:pPr>
              <a:tabLst>
                <a:tab pos="444500" algn="l"/>
              </a:tabLst>
              <a:defRPr sz="1800">
                <a:latin typeface="+mj-lt"/>
                <a:ea typeface="+mj-ea"/>
                <a:cs typeface="+mj-cs"/>
                <a:sym typeface="Arial"/>
              </a:defRPr>
            </a:pPr>
            <a:endParaRPr/>
          </a:p>
          <a:p>
            <a:pPr>
              <a:tabLst>
                <a:tab pos="444500" algn="l"/>
              </a:tabLst>
              <a:defRPr sz="1800">
                <a:latin typeface="+mj-lt"/>
                <a:ea typeface="+mj-ea"/>
                <a:cs typeface="+mj-cs"/>
                <a:sym typeface="Arial"/>
              </a:defRPr>
            </a:pPr>
            <a:r>
              <a:t>This is a bit different from more common </a:t>
            </a:r>
            <a:r>
              <a:rPr b="1"/>
              <a:t>dispatchable</a:t>
            </a:r>
            <a:r>
              <a:t> power plants</a:t>
            </a:r>
          </a:p>
          <a:p>
            <a:pPr>
              <a:tabLst>
                <a:tab pos="444500" algn="l"/>
              </a:tabLst>
              <a:defRPr sz="700">
                <a:latin typeface="+mj-lt"/>
                <a:ea typeface="+mj-ea"/>
                <a:cs typeface="+mj-cs"/>
                <a:sym typeface="Arial"/>
              </a:defRPr>
            </a:pPr>
            <a:endParaRPr/>
          </a:p>
          <a:p>
            <a:pPr>
              <a:tabLst>
                <a:tab pos="444500" algn="l"/>
              </a:tabLst>
              <a:defRPr sz="1800">
                <a:latin typeface="+mj-lt"/>
                <a:ea typeface="+mj-ea"/>
                <a:cs typeface="+mj-cs"/>
                <a:sym typeface="Arial"/>
              </a:defRPr>
            </a:pPr>
            <a:r>
              <a:t>	Which are </a:t>
            </a:r>
            <a:r>
              <a:rPr b="1"/>
              <a:t>predictably</a:t>
            </a:r>
            <a:r>
              <a:t> required every evening as demand peaks</a:t>
            </a:r>
          </a:p>
          <a:p>
            <a:pPr>
              <a:tabLst>
                <a:tab pos="444500" algn="l"/>
              </a:tabLst>
              <a:defRPr sz="1100">
                <a:latin typeface="+mj-lt"/>
                <a:ea typeface="+mj-ea"/>
                <a:cs typeface="+mj-cs"/>
                <a:sym typeface="Arial"/>
              </a:defRPr>
            </a:pPr>
            <a:endParaRPr/>
          </a:p>
          <a:p>
            <a:pPr>
              <a:tabLst>
                <a:tab pos="444500" algn="l"/>
              </a:tabLst>
              <a:defRPr sz="1100">
                <a:latin typeface="+mj-lt"/>
                <a:ea typeface="+mj-ea"/>
                <a:cs typeface="+mj-cs"/>
                <a:sym typeface="Arial"/>
              </a:defRPr>
            </a:pPr>
            <a:endParaRPr/>
          </a:p>
          <a:p>
            <a:pPr>
              <a:tabLst>
                <a:tab pos="444500" algn="l"/>
              </a:tabLst>
              <a:defRPr sz="1800">
                <a:latin typeface="+mj-lt"/>
                <a:ea typeface="+mj-ea"/>
                <a:cs typeface="+mj-cs"/>
                <a:sym typeface="Arial"/>
              </a:defRPr>
            </a:pPr>
            <a:r>
              <a:t>Generation margin is instead designed to meet </a:t>
            </a:r>
            <a:r>
              <a:rPr b="1"/>
              <a:t>unpredictable</a:t>
            </a:r>
            <a:r>
              <a:t> demand</a:t>
            </a:r>
          </a:p>
          <a:p>
            <a:pPr>
              <a:tabLst>
                <a:tab pos="444500" algn="l"/>
              </a:tabLst>
              <a:defRPr sz="700">
                <a:latin typeface="+mj-lt"/>
                <a:ea typeface="+mj-ea"/>
                <a:cs typeface="+mj-cs"/>
                <a:sym typeface="Arial"/>
              </a:defRPr>
            </a:pPr>
            <a:endParaRPr/>
          </a:p>
          <a:p>
            <a:pPr>
              <a:tabLst>
                <a:tab pos="444500" algn="l"/>
              </a:tabLst>
              <a:defRPr sz="1800">
                <a:latin typeface="+mj-lt"/>
                <a:ea typeface="+mj-ea"/>
                <a:cs typeface="+mj-cs"/>
                <a:sym typeface="Arial"/>
              </a:defRPr>
            </a:pPr>
            <a:r>
              <a:t>	As in emergencies, including (possibly) when:  </a:t>
            </a:r>
          </a:p>
          <a:p>
            <a:pPr>
              <a:tabLst>
                <a:tab pos="444500" algn="l"/>
              </a:tabLst>
              <a:defRPr sz="900">
                <a:latin typeface="+mj-lt"/>
                <a:ea typeface="+mj-ea"/>
                <a:cs typeface="+mj-cs"/>
                <a:sym typeface="Arial"/>
              </a:defRPr>
            </a:pPr>
            <a:endParaRPr/>
          </a:p>
          <a:p>
            <a:pPr>
              <a:tabLst>
                <a:tab pos="444500" algn="l"/>
              </a:tabLst>
              <a:defRPr sz="1800">
                <a:latin typeface="+mj-lt"/>
                <a:ea typeface="+mj-ea"/>
                <a:cs typeface="+mj-cs"/>
                <a:sym typeface="Arial"/>
              </a:defRPr>
            </a:pPr>
            <a:r>
              <a:t>	</a:t>
            </a:r>
            <a:r>
              <a:rPr>
                <a:solidFill>
                  <a:srgbClr val="FFCC00"/>
                </a:solidFill>
              </a:rPr>
              <a:t>2 minutes from now when something leads everyone to flick on their TV</a:t>
            </a:r>
          </a:p>
          <a:p>
            <a:pPr>
              <a:tabLst>
                <a:tab pos="444500" algn="l"/>
              </a:tabLst>
              <a:defRPr sz="800">
                <a:solidFill>
                  <a:srgbClr val="FFCC00"/>
                </a:solidFill>
                <a:latin typeface="+mj-lt"/>
                <a:ea typeface="+mj-ea"/>
                <a:cs typeface="+mj-cs"/>
                <a:sym typeface="Arial"/>
              </a:defRPr>
            </a:pPr>
            <a:endParaRPr/>
          </a:p>
          <a:p>
            <a:pPr algn="ctr">
              <a:tabLst>
                <a:tab pos="444500" algn="l"/>
              </a:tabLst>
              <a:defRPr sz="1800">
                <a:latin typeface="+mj-lt"/>
                <a:ea typeface="+mj-ea"/>
                <a:cs typeface="+mj-cs"/>
                <a:sym typeface="Arial"/>
              </a:defRPr>
            </a:pPr>
            <a:r>
              <a:t>Yes, a spike in TV viewing could cause a Grid "emergency"</a:t>
            </a:r>
          </a:p>
          <a:p>
            <a:pPr>
              <a:tabLst>
                <a:tab pos="444500" algn="l"/>
              </a:tabLst>
              <a:defRPr sz="1200">
                <a:latin typeface="+mj-lt"/>
                <a:ea typeface="+mj-ea"/>
                <a:cs typeface="+mj-cs"/>
                <a:sym typeface="Arial"/>
              </a:defRPr>
            </a:pPr>
            <a:endParaRPr/>
          </a:p>
          <a:p>
            <a:pPr>
              <a:tabLst>
                <a:tab pos="444500" algn="l"/>
              </a:tabLst>
              <a:defRPr sz="1800">
                <a:latin typeface="+mj-lt"/>
                <a:ea typeface="+mj-ea"/>
                <a:cs typeface="+mj-cs"/>
                <a:sym typeface="Arial"/>
              </a:defRPr>
            </a:pPr>
            <a:r>
              <a:t>Because there is essentially zero elasticity in electrical power:</a:t>
            </a:r>
          </a:p>
          <a:p>
            <a:pPr>
              <a:tabLst>
                <a:tab pos="444500" algn="l"/>
              </a:tabLst>
              <a:defRPr sz="700">
                <a:latin typeface="+mj-lt"/>
                <a:ea typeface="+mj-ea"/>
                <a:cs typeface="+mj-cs"/>
                <a:sym typeface="Arial"/>
              </a:defRPr>
            </a:pPr>
            <a:endParaRPr/>
          </a:p>
          <a:p>
            <a:pPr>
              <a:tabLst>
                <a:tab pos="444500" algn="l"/>
              </a:tabLst>
              <a:defRPr sz="1800">
                <a:latin typeface="+mj-lt"/>
                <a:ea typeface="+mj-ea"/>
                <a:cs typeface="+mj-cs"/>
                <a:sym typeface="Arial"/>
              </a:defRPr>
            </a:pPr>
            <a:r>
              <a:t>	Millisecond by millisecond, power </a:t>
            </a:r>
            <a:r>
              <a:rPr b="1"/>
              <a:t>produced</a:t>
            </a:r>
            <a:r>
              <a:t> must = power </a:t>
            </a:r>
            <a:r>
              <a:rPr b="1"/>
              <a:t>consumed</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8"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169" name="Rectangle 2"/>
          <p:cNvSpPr txBox="1">
            <a:spLocks noGrp="1"/>
          </p:cNvSpPr>
          <p:nvPr>
            <p:ph type="title"/>
          </p:nvPr>
        </p:nvSpPr>
        <p:spPr>
          <a:xfrm>
            <a:off x="304800" y="76200"/>
            <a:ext cx="8534400" cy="609600"/>
          </a:xfrm>
          <a:prstGeom prst="rect">
            <a:avLst/>
          </a:prstGeom>
        </p:spPr>
        <p:txBody>
          <a:bodyPr/>
          <a:lstStyle>
            <a:lvl1pPr>
              <a:defRPr sz="2200"/>
            </a:lvl1pPr>
          </a:lstStyle>
          <a:p>
            <a:r>
              <a:t>Tolerable mismatch between power production and demand:</a:t>
            </a:r>
          </a:p>
        </p:txBody>
      </p:sp>
      <p:sp>
        <p:nvSpPr>
          <p:cNvPr id="170" name="Rectangle 3"/>
          <p:cNvSpPr txBox="1">
            <a:spLocks noGrp="1"/>
          </p:cNvSpPr>
          <p:nvPr>
            <p:ph type="body" idx="1"/>
          </p:nvPr>
        </p:nvSpPr>
        <p:spPr>
          <a:xfrm>
            <a:off x="228600" y="838200"/>
            <a:ext cx="8814991" cy="5466621"/>
          </a:xfrm>
          <a:prstGeom prst="rect">
            <a:avLst/>
          </a:prstGeom>
        </p:spPr>
        <p:txBody>
          <a:bodyPr/>
          <a:lstStyle/>
          <a:p>
            <a:pPr>
              <a:defRPr sz="1800">
                <a:latin typeface="+mj-lt"/>
                <a:ea typeface="+mj-ea"/>
                <a:cs typeface="+mj-cs"/>
                <a:sym typeface="Arial"/>
              </a:defRPr>
            </a:pPr>
            <a:r>
              <a:t>From my </a:t>
            </a:r>
            <a:r>
              <a:rPr b="1"/>
              <a:t>Generic Power Plant &amp; Grid</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 notes:</a:t>
            </a:r>
          </a:p>
          <a:p>
            <a:pPr>
              <a:defRPr sz="1100">
                <a:latin typeface="+mj-lt"/>
                <a:ea typeface="+mj-ea"/>
                <a:cs typeface="+mj-cs"/>
                <a:sym typeface="Arial"/>
              </a:defRPr>
            </a:pPr>
            <a:endParaRPr/>
          </a:p>
          <a:p>
            <a:pPr>
              <a:defRPr sz="1800">
                <a:latin typeface="+mj-lt"/>
                <a:ea typeface="+mj-ea"/>
                <a:cs typeface="+mj-cs"/>
                <a:sym typeface="Arial"/>
              </a:defRPr>
            </a:pPr>
            <a:r>
              <a:t>	AC voltage has to be held within 5% of 115 Volts</a:t>
            </a:r>
          </a:p>
          <a:p>
            <a:pPr>
              <a:defRPr sz="900">
                <a:latin typeface="+mj-lt"/>
                <a:ea typeface="+mj-ea"/>
                <a:cs typeface="+mj-cs"/>
                <a:sym typeface="Arial"/>
              </a:defRPr>
            </a:pPr>
            <a:endParaRPr/>
          </a:p>
          <a:p>
            <a:pPr>
              <a:defRPr sz="1800">
                <a:latin typeface="+mj-lt"/>
                <a:ea typeface="+mj-ea"/>
                <a:cs typeface="+mj-cs"/>
                <a:sym typeface="Arial"/>
              </a:defRPr>
            </a:pPr>
            <a:r>
              <a:t>	Frequency has to be held within ~ 0.067 Hz of 60Hz   </a:t>
            </a:r>
          </a:p>
          <a:p>
            <a:pPr>
              <a:defRPr sz="900">
                <a:latin typeface="+mj-lt"/>
                <a:ea typeface="+mj-ea"/>
                <a:cs typeface="+mj-cs"/>
                <a:sym typeface="Arial"/>
              </a:defRPr>
            </a:pPr>
            <a:endParaRPr/>
          </a:p>
          <a:p>
            <a:pPr>
              <a:defRPr sz="1800">
                <a:latin typeface="+mj-lt"/>
                <a:ea typeface="+mj-ea"/>
                <a:cs typeface="+mj-cs"/>
                <a:sym typeface="Arial"/>
              </a:defRPr>
            </a:pPr>
            <a:r>
              <a:t>	Phase must be held within 10° (i.e., 1/36</a:t>
            </a:r>
            <a:r>
              <a:rPr baseline="30000"/>
              <a:t>th</a:t>
            </a:r>
            <a:r>
              <a:t> of cycle)	</a:t>
            </a:r>
          </a:p>
          <a:p>
            <a:pPr>
              <a:defRPr sz="1800">
                <a:latin typeface="+mj-lt"/>
                <a:ea typeface="+mj-ea"/>
                <a:cs typeface="+mj-cs"/>
                <a:sym typeface="Arial"/>
              </a:defRPr>
            </a:pPr>
            <a:endParaRPr/>
          </a:p>
          <a:p>
            <a:pPr>
              <a:defRPr sz="1800">
                <a:latin typeface="+mj-lt"/>
                <a:ea typeface="+mj-ea"/>
                <a:cs typeface="+mj-cs"/>
                <a:sym typeface="Arial"/>
              </a:defRPr>
            </a:pPr>
            <a:r>
              <a:t>The latter two frequency specs correspond to 0.1% and 0.5 millisecond shifts</a:t>
            </a:r>
          </a:p>
          <a:p>
            <a:pPr>
              <a:defRPr sz="1800">
                <a:latin typeface="+mj-lt"/>
                <a:ea typeface="+mj-ea"/>
                <a:cs typeface="+mj-cs"/>
                <a:sym typeface="Arial"/>
              </a:defRPr>
            </a:pPr>
            <a:endParaRPr/>
          </a:p>
          <a:p>
            <a:pPr>
              <a:defRPr sz="1800">
                <a:latin typeface="+mj-lt"/>
                <a:ea typeface="+mj-ea"/>
                <a:cs typeface="+mj-cs"/>
                <a:sym typeface="Arial"/>
              </a:defRPr>
            </a:pPr>
            <a:r>
              <a:t>So timing and precision are everything, and this compels power companies to: </a:t>
            </a:r>
          </a:p>
          <a:p>
            <a:pPr>
              <a:defRPr sz="1000">
                <a:latin typeface="+mj-lt"/>
                <a:ea typeface="+mj-ea"/>
                <a:cs typeface="+mj-cs"/>
                <a:sym typeface="Arial"/>
              </a:defRPr>
            </a:pPr>
            <a:endParaRPr/>
          </a:p>
          <a:p>
            <a:pPr>
              <a:defRPr sz="1800">
                <a:latin typeface="+mj-lt"/>
                <a:ea typeface="+mj-ea"/>
                <a:cs typeface="+mj-cs"/>
                <a:sym typeface="Arial"/>
              </a:defRPr>
            </a:pPr>
            <a:r>
              <a:t>	Not only keep spare power plants off line (on standby), but also to:</a:t>
            </a:r>
          </a:p>
          <a:p>
            <a:pPr>
              <a:defRPr sz="1100">
                <a:latin typeface="+mj-lt"/>
                <a:ea typeface="+mj-ea"/>
                <a:cs typeface="+mj-cs"/>
                <a:sym typeface="Arial"/>
              </a:defRPr>
            </a:pPr>
            <a:endParaRPr/>
          </a:p>
          <a:p>
            <a:pPr>
              <a:defRPr sz="1800">
                <a:latin typeface="+mj-lt"/>
                <a:ea typeface="+mj-ea"/>
                <a:cs typeface="+mj-cs"/>
                <a:sym typeface="Arial"/>
              </a:defRPr>
            </a:pPr>
            <a:r>
              <a:t>	</a:t>
            </a:r>
            <a:r>
              <a:rPr b="1">
                <a:solidFill>
                  <a:srgbClr val="FFCC00"/>
                </a:solidFill>
              </a:rPr>
              <a:t>Keep some power plants spinning idly, all of the time</a:t>
            </a:r>
          </a:p>
          <a:p>
            <a:pPr>
              <a:defRPr sz="1100">
                <a:latin typeface="+mj-lt"/>
                <a:ea typeface="+mj-ea"/>
                <a:cs typeface="+mj-cs"/>
                <a:sym typeface="Arial"/>
              </a:defRPr>
            </a:pPr>
            <a:endParaRPr/>
          </a:p>
          <a:p>
            <a:pPr>
              <a:defRPr sz="1800">
                <a:latin typeface="+mj-lt"/>
                <a:ea typeface="+mj-ea"/>
                <a:cs typeface="+mj-cs"/>
                <a:sym typeface="Arial"/>
              </a:defRPr>
            </a:pPr>
            <a:r>
              <a:t>		</a:t>
            </a:r>
            <a:r>
              <a:rPr b="1">
                <a:solidFill>
                  <a:srgbClr val="FFCC00"/>
                </a:solidFill>
              </a:rPr>
              <a:t>So that they can be put into service, within seconds</a:t>
            </a:r>
          </a:p>
          <a:p>
            <a:pPr>
              <a:defRPr sz="1800" b="1" u="sng">
                <a:latin typeface="+mj-lt"/>
                <a:ea typeface="+mj-ea"/>
                <a:cs typeface="+mj-cs"/>
                <a:sym typeface="Arial"/>
              </a:defRPr>
            </a:pPr>
            <a:endParaRPr/>
          </a:p>
          <a:p>
            <a:pPr algn="ctr">
              <a:defRPr sz="1800" b="1">
                <a:latin typeface="+mj-lt"/>
                <a:ea typeface="+mj-ea"/>
                <a:cs typeface="+mj-cs"/>
                <a:sym typeface="Arial"/>
              </a:defRPr>
            </a:pPr>
            <a:r>
              <a:t>HOWEVER: This equipment may be needed less than 1% of the time!</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2" name="Rectangle 5"/>
          <p:cNvSpPr txBox="1"/>
          <p:nvPr/>
        </p:nvSpPr>
        <p:spPr>
          <a:xfrm>
            <a:off x="304800" y="6279420"/>
            <a:ext cx="8534400" cy="442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1) For the Good of the Grid, Massoud Amin, U. Minnesota + Electric Power Research Institute</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http://massoud-amin.umn.edu/publications/FortheGoodoftheGrid.pdf</a:t>
            </a:r>
          </a:p>
        </p:txBody>
      </p:sp>
      <p:sp>
        <p:nvSpPr>
          <p:cNvPr id="173" name="Rectangle 2"/>
          <p:cNvSpPr txBox="1">
            <a:spLocks noGrp="1"/>
          </p:cNvSpPr>
          <p:nvPr>
            <p:ph type="title"/>
          </p:nvPr>
        </p:nvSpPr>
        <p:spPr>
          <a:xfrm>
            <a:off x="304800" y="132079"/>
            <a:ext cx="8534400" cy="457201"/>
          </a:xfrm>
          <a:prstGeom prst="rect">
            <a:avLst/>
          </a:prstGeom>
        </p:spPr>
        <p:txBody>
          <a:bodyPr/>
          <a:lstStyle>
            <a:lvl1pPr>
              <a:defRPr sz="2200"/>
            </a:lvl1pPr>
          </a:lstStyle>
          <a:p>
            <a:r>
              <a:t>What effect has deregulation had upon this safety margin?</a:t>
            </a:r>
          </a:p>
        </p:txBody>
      </p:sp>
      <p:sp>
        <p:nvSpPr>
          <p:cNvPr id="174" name="Rectangle 3"/>
          <p:cNvSpPr txBox="1">
            <a:spLocks noGrp="1"/>
          </p:cNvSpPr>
          <p:nvPr>
            <p:ph type="body" idx="1"/>
          </p:nvPr>
        </p:nvSpPr>
        <p:spPr>
          <a:xfrm>
            <a:off x="228600" y="762000"/>
            <a:ext cx="8763000" cy="5558949"/>
          </a:xfrm>
          <a:prstGeom prst="rect">
            <a:avLst/>
          </a:prstGeom>
        </p:spPr>
        <p:txBody>
          <a:bodyPr/>
          <a:lstStyle/>
          <a:p>
            <a:pPr>
              <a:defRPr sz="1800">
                <a:latin typeface="+mj-lt"/>
                <a:ea typeface="+mj-ea"/>
                <a:cs typeface="+mj-cs"/>
                <a:sym typeface="Arial"/>
              </a:defRPr>
            </a:pPr>
            <a:r>
              <a:t>Pre-deregulation power generation margins had been held at  </a:t>
            </a:r>
            <a:r>
              <a:rPr b="1">
                <a:solidFill>
                  <a:srgbClr val="FFCC00"/>
                </a:solidFill>
              </a:rPr>
              <a:t>25-30% </a:t>
            </a:r>
            <a:endParaRPr b="1" baseline="30000">
              <a:solidFill>
                <a:srgbClr val="FFCC00"/>
              </a:solidFill>
            </a:endParaRPr>
          </a:p>
          <a:p>
            <a:pPr>
              <a:defRPr sz="600">
                <a:latin typeface="+mj-lt"/>
                <a:ea typeface="+mj-ea"/>
                <a:cs typeface="+mj-cs"/>
                <a:sym typeface="Arial"/>
              </a:defRPr>
            </a:pPr>
            <a:endParaRPr/>
          </a:p>
          <a:p>
            <a:pPr>
              <a:defRPr sz="1800">
                <a:latin typeface="+mj-lt"/>
                <a:ea typeface="+mj-ea"/>
                <a:cs typeface="+mj-cs"/>
                <a:sym typeface="Arial"/>
              </a:defRPr>
            </a:pPr>
            <a:r>
              <a:t>	After the above changes in regulatory policy, they fell to </a:t>
            </a:r>
            <a:r>
              <a:rPr b="1">
                <a:solidFill>
                  <a:srgbClr val="FFCC00"/>
                </a:solidFill>
              </a:rPr>
              <a:t>10-15% </a:t>
            </a:r>
          </a:p>
          <a:p>
            <a:pPr>
              <a:defRPr sz="1200" b="1" baseline="29333">
                <a:solidFill>
                  <a:srgbClr val="FFCC00"/>
                </a:solidFill>
                <a:latin typeface="+mj-lt"/>
                <a:ea typeface="+mj-ea"/>
                <a:cs typeface="+mj-cs"/>
                <a:sym typeface="Arial"/>
              </a:defRPr>
            </a:pPr>
            <a:endParaRPr/>
          </a:p>
          <a:p>
            <a:pPr algn="ctr">
              <a:spcBef>
                <a:spcPts val="300"/>
              </a:spcBef>
              <a:defRPr sz="1600">
                <a:latin typeface="+mj-lt"/>
                <a:ea typeface="+mj-ea"/>
                <a:cs typeface="+mj-cs"/>
                <a:sym typeface="Arial"/>
              </a:defRPr>
            </a:pPr>
            <a:r>
              <a:t>(What MBA is going miss the opportunity to cut back on something used 1% of the time!)</a:t>
            </a:r>
          </a:p>
          <a:p>
            <a:pPr>
              <a:defRPr sz="1400">
                <a:latin typeface="+mj-lt"/>
                <a:ea typeface="+mj-ea"/>
                <a:cs typeface="+mj-cs"/>
                <a:sym typeface="Arial"/>
              </a:defRPr>
            </a:pPr>
            <a:endParaRPr/>
          </a:p>
          <a:p>
            <a:pPr>
              <a:defRPr sz="1800">
                <a:latin typeface="+mj-lt"/>
                <a:ea typeface="+mj-ea"/>
                <a:cs typeface="+mj-cs"/>
                <a:sym typeface="Arial"/>
              </a:defRPr>
            </a:pPr>
            <a:r>
              <a:t>While U.S. power demand in the 1990's rose by </a:t>
            </a:r>
            <a:r>
              <a:rPr b="1">
                <a:solidFill>
                  <a:srgbClr val="FFCC00"/>
                </a:solidFill>
              </a:rPr>
              <a:t>35%</a:t>
            </a:r>
          </a:p>
          <a:p>
            <a:pPr>
              <a:defRPr sz="600">
                <a:latin typeface="+mj-lt"/>
                <a:ea typeface="+mj-ea"/>
                <a:cs typeface="+mj-cs"/>
                <a:sym typeface="Arial"/>
              </a:defRPr>
            </a:pPr>
            <a:endParaRPr/>
          </a:p>
          <a:p>
            <a:pPr>
              <a:defRPr sz="1800">
                <a:latin typeface="+mj-lt"/>
                <a:ea typeface="+mj-ea"/>
                <a:cs typeface="+mj-cs"/>
                <a:sym typeface="Arial"/>
              </a:defRPr>
            </a:pPr>
            <a:r>
              <a:t>	Investment in new transmission lines rose by only </a:t>
            </a:r>
            <a:r>
              <a:rPr b="1">
                <a:solidFill>
                  <a:srgbClr val="FFCC00"/>
                </a:solidFill>
              </a:rPr>
              <a:t>18%</a:t>
            </a:r>
          </a:p>
          <a:p>
            <a:pPr>
              <a:defRPr sz="1800" baseline="30000">
                <a:latin typeface="+mj-lt"/>
                <a:ea typeface="+mj-ea"/>
                <a:cs typeface="+mj-cs"/>
                <a:sym typeface="Arial"/>
              </a:defRPr>
            </a:pPr>
            <a:endParaRPr/>
          </a:p>
          <a:p>
            <a:pPr>
              <a:defRPr sz="1800">
                <a:latin typeface="+mj-lt"/>
                <a:ea typeface="+mj-ea"/>
                <a:cs typeface="+mj-cs"/>
                <a:sym typeface="Arial"/>
              </a:defRPr>
            </a:pPr>
            <a:r>
              <a:t>In this decade some predict that power demand might rise by another </a:t>
            </a:r>
            <a:r>
              <a:rPr b="1">
                <a:solidFill>
                  <a:srgbClr val="FFCC00"/>
                </a:solidFill>
              </a:rPr>
              <a:t>20%</a:t>
            </a:r>
          </a:p>
          <a:p>
            <a:pPr>
              <a:defRPr sz="600">
                <a:latin typeface="+mj-lt"/>
                <a:ea typeface="+mj-ea"/>
                <a:cs typeface="+mj-cs"/>
                <a:sym typeface="Arial"/>
              </a:defRPr>
            </a:pPr>
            <a:endParaRPr/>
          </a:p>
          <a:p>
            <a:pPr>
              <a:defRPr sz="1800">
                <a:latin typeface="+mj-lt"/>
                <a:ea typeface="+mj-ea"/>
                <a:cs typeface="+mj-cs"/>
                <a:sym typeface="Arial"/>
              </a:defRPr>
            </a:pPr>
            <a:r>
              <a:t>	But transmission capability is expected to rise only </a:t>
            </a:r>
            <a:r>
              <a:rPr b="1">
                <a:solidFill>
                  <a:srgbClr val="FFCC00"/>
                </a:solidFill>
              </a:rPr>
              <a:t>4%</a:t>
            </a:r>
          </a:p>
          <a:p>
            <a:pPr>
              <a:defRPr sz="1400">
                <a:latin typeface="+mj-lt"/>
                <a:ea typeface="+mj-ea"/>
                <a:cs typeface="+mj-cs"/>
                <a:sym typeface="Arial"/>
              </a:defRPr>
            </a:pPr>
            <a:endParaRPr/>
          </a:p>
          <a:p>
            <a:pPr>
              <a:defRPr sz="1800">
                <a:latin typeface="+mj-lt"/>
                <a:ea typeface="+mj-ea"/>
                <a:cs typeface="+mj-cs"/>
                <a:sym typeface="Arial"/>
              </a:defRPr>
            </a:pPr>
            <a:r>
              <a:t>Put another way (from the same source as numbers above</a:t>
            </a:r>
            <a:r>
              <a:rPr baseline="30000"/>
              <a:t>1</a:t>
            </a:r>
            <a:r>
              <a:t>):</a:t>
            </a:r>
          </a:p>
          <a:p>
            <a:pPr>
              <a:defRPr sz="900">
                <a:latin typeface="+mj-lt"/>
                <a:ea typeface="+mj-ea"/>
                <a:cs typeface="+mj-cs"/>
                <a:sym typeface="Arial"/>
              </a:defRPr>
            </a:pPr>
            <a:endParaRPr/>
          </a:p>
          <a:p>
            <a:pPr algn="ctr">
              <a:defRPr sz="1700" b="1">
                <a:solidFill>
                  <a:srgbClr val="FFCC00"/>
                </a:solidFill>
                <a:latin typeface="+mj-lt"/>
                <a:ea typeface="+mj-ea"/>
                <a:cs typeface="+mj-cs"/>
                <a:sym typeface="Arial"/>
              </a:defRPr>
            </a:pPr>
            <a:r>
              <a:t>"The (U.S.) power industry spends a smaller proportion of annual sales on R&amp;D</a:t>
            </a:r>
          </a:p>
          <a:p>
            <a:pPr algn="ctr">
              <a:defRPr sz="400" b="1">
                <a:solidFill>
                  <a:srgbClr val="FFCC00"/>
                </a:solidFill>
                <a:latin typeface="+mj-lt"/>
                <a:ea typeface="+mj-ea"/>
                <a:cs typeface="+mj-cs"/>
                <a:sym typeface="Arial"/>
              </a:defRPr>
            </a:pPr>
            <a:endParaRPr/>
          </a:p>
          <a:p>
            <a:pPr algn="ctr">
              <a:defRPr sz="1700" b="1">
                <a:solidFill>
                  <a:srgbClr val="FFCC00"/>
                </a:solidFill>
                <a:latin typeface="+mj-lt"/>
                <a:ea typeface="+mj-ea"/>
                <a:cs typeface="+mj-cs"/>
                <a:sym typeface="Arial"/>
              </a:defRPr>
            </a:pPr>
            <a:r>
              <a:t> than do the dog food, leather, insurance, or many other industries </a:t>
            </a:r>
          </a:p>
          <a:p>
            <a:pPr algn="ctr">
              <a:defRPr sz="400" b="1">
                <a:solidFill>
                  <a:srgbClr val="FFCC00"/>
                </a:solidFill>
                <a:latin typeface="+mj-lt"/>
                <a:ea typeface="+mj-ea"/>
                <a:cs typeface="+mj-cs"/>
                <a:sym typeface="Arial"/>
              </a:defRPr>
            </a:pPr>
            <a:endParaRPr/>
          </a:p>
          <a:p>
            <a:pPr algn="ctr">
              <a:defRPr sz="1700" b="1">
                <a:solidFill>
                  <a:srgbClr val="FFCC00"/>
                </a:solidFill>
                <a:latin typeface="+mj-lt"/>
                <a:ea typeface="+mj-ea"/>
                <a:cs typeface="+mj-cs"/>
                <a:sym typeface="Arial"/>
              </a:defRPr>
            </a:pPr>
            <a:r>
              <a:t>- less than 0.3%, or about $600 million per year"</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6"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177" name="Rectangle 2"/>
          <p:cNvSpPr txBox="1">
            <a:spLocks noGrp="1"/>
          </p:cNvSpPr>
          <p:nvPr>
            <p:ph type="title"/>
          </p:nvPr>
        </p:nvSpPr>
        <p:spPr>
          <a:xfrm>
            <a:off x="0" y="76200"/>
            <a:ext cx="9144000" cy="838200"/>
          </a:xfrm>
          <a:prstGeom prst="rect">
            <a:avLst/>
          </a:prstGeom>
        </p:spPr>
        <p:txBody>
          <a:bodyPr/>
          <a:lstStyle/>
          <a:p>
            <a:r>
              <a:t>Muddied responsibility + MBA's =&gt; Reduced margins, investment, R&amp;D . . .</a:t>
            </a:r>
          </a:p>
        </p:txBody>
      </p:sp>
      <p:sp>
        <p:nvSpPr>
          <p:cNvPr id="178" name="Rectangle 3"/>
          <p:cNvSpPr txBox="1">
            <a:spLocks noGrp="1"/>
          </p:cNvSpPr>
          <p:nvPr>
            <p:ph type="body" idx="1"/>
          </p:nvPr>
        </p:nvSpPr>
        <p:spPr>
          <a:xfrm>
            <a:off x="228600" y="990600"/>
            <a:ext cx="8534400" cy="5334000"/>
          </a:xfrm>
          <a:prstGeom prst="rect">
            <a:avLst/>
          </a:prstGeom>
        </p:spPr>
        <p:txBody>
          <a:bodyPr/>
          <a:lstStyle/>
          <a:p>
            <a:pPr>
              <a:defRPr sz="1800" b="1">
                <a:latin typeface="+mj-lt"/>
                <a:ea typeface="+mj-ea"/>
                <a:cs typeface="+mj-cs"/>
                <a:sym typeface="Arial"/>
              </a:defRPr>
            </a:pPr>
            <a:r>
              <a:t>Thus demand more often exceeds reduced power production margins</a:t>
            </a:r>
          </a:p>
          <a:p>
            <a:pPr>
              <a:defRPr sz="1100" b="1">
                <a:latin typeface="+mj-lt"/>
                <a:ea typeface="+mj-ea"/>
                <a:cs typeface="+mj-cs"/>
                <a:sym typeface="Arial"/>
              </a:defRPr>
            </a:pPr>
            <a:endParaRPr/>
          </a:p>
          <a:p>
            <a:pPr>
              <a:defRPr sz="1800" b="1">
                <a:latin typeface="+mj-lt"/>
                <a:ea typeface="+mj-ea"/>
                <a:cs typeface="+mj-cs"/>
                <a:sym typeface="Arial"/>
              </a:defRPr>
            </a:pPr>
            <a:r>
              <a:t>	= Explanation for increased power blackouts, right?</a:t>
            </a:r>
          </a:p>
          <a:p>
            <a:pPr>
              <a:defRPr sz="1800">
                <a:latin typeface="+mj-lt"/>
                <a:ea typeface="+mj-ea"/>
                <a:cs typeface="+mj-cs"/>
                <a:sym typeface="Arial"/>
              </a:defRPr>
            </a:pPr>
            <a:endParaRPr/>
          </a:p>
          <a:p>
            <a:pPr algn="ctr">
              <a:defRPr sz="1800" b="1">
                <a:latin typeface="+mj-lt"/>
                <a:ea typeface="+mj-ea"/>
                <a:cs typeface="+mj-cs"/>
                <a:sym typeface="Arial"/>
              </a:defRPr>
            </a:pPr>
            <a:endParaRPr/>
          </a:p>
          <a:p>
            <a:pPr algn="ctr">
              <a:defRPr sz="1800" b="1">
                <a:solidFill>
                  <a:srgbClr val="FFCC00"/>
                </a:solidFill>
                <a:latin typeface="+mj-lt"/>
                <a:ea typeface="+mj-ea"/>
                <a:cs typeface="+mj-cs"/>
                <a:sym typeface="Arial"/>
              </a:defRPr>
            </a:pPr>
            <a:r>
              <a:t>Yes and No:</a:t>
            </a:r>
          </a:p>
          <a:p>
            <a:pPr>
              <a:defRPr sz="1800">
                <a:latin typeface="+mj-lt"/>
                <a:ea typeface="+mj-ea"/>
                <a:cs typeface="+mj-cs"/>
                <a:sym typeface="Arial"/>
              </a:defRPr>
            </a:pPr>
            <a:endParaRPr/>
          </a:p>
          <a:p>
            <a:pPr>
              <a:defRPr sz="1800">
                <a:latin typeface="+mj-lt"/>
                <a:ea typeface="+mj-ea"/>
                <a:cs typeface="+mj-cs"/>
                <a:sym typeface="Arial"/>
              </a:defRPr>
            </a:pPr>
            <a:endParaRPr/>
          </a:p>
          <a:p>
            <a:pPr>
              <a:defRPr sz="1800" b="1">
                <a:latin typeface="+mj-lt"/>
                <a:ea typeface="+mj-ea"/>
                <a:cs typeface="+mj-cs"/>
                <a:sym typeface="Arial"/>
              </a:defRPr>
            </a:pPr>
            <a:r>
              <a:t>YES: </a:t>
            </a:r>
            <a:r>
              <a:rPr b="0"/>
              <a:t>Local failures have been caused by unexpected demand </a:t>
            </a:r>
          </a:p>
          <a:p>
            <a:pPr>
              <a:defRPr sz="1100">
                <a:latin typeface="+mj-lt"/>
                <a:ea typeface="+mj-ea"/>
                <a:cs typeface="+mj-cs"/>
                <a:sym typeface="Arial"/>
              </a:defRPr>
            </a:pPr>
            <a:endParaRPr/>
          </a:p>
          <a:p>
            <a:pPr>
              <a:defRPr sz="1800">
                <a:latin typeface="+mj-lt"/>
                <a:ea typeface="+mj-ea"/>
                <a:cs typeface="+mj-cs"/>
                <a:sym typeface="Arial"/>
              </a:defRPr>
            </a:pPr>
            <a:r>
              <a:t>	Or by spot failures in power production and/or transmission equipment</a:t>
            </a:r>
          </a:p>
          <a:p>
            <a:pPr>
              <a:defRPr sz="1800">
                <a:latin typeface="+mj-lt"/>
                <a:ea typeface="+mj-ea"/>
                <a:cs typeface="+mj-cs"/>
                <a:sym typeface="Arial"/>
              </a:defRPr>
            </a:pPr>
            <a:endParaRPr/>
          </a:p>
          <a:p>
            <a:pPr>
              <a:defRPr sz="1800" b="1">
                <a:latin typeface="+mj-lt"/>
                <a:ea typeface="+mj-ea"/>
                <a:cs typeface="+mj-cs"/>
                <a:sym typeface="Arial"/>
              </a:defRPr>
            </a:pPr>
            <a:r>
              <a:t>NO: </a:t>
            </a:r>
            <a:r>
              <a:rPr b="0"/>
              <a:t>But this does not account for the massive size of many U.S. power blackouts</a:t>
            </a:r>
          </a:p>
          <a:p>
            <a:pPr>
              <a:defRPr sz="1800">
                <a:latin typeface="+mj-lt"/>
                <a:ea typeface="+mj-ea"/>
                <a:cs typeface="+mj-cs"/>
                <a:sym typeface="Arial"/>
              </a:defRPr>
            </a:pPr>
            <a:endParaRPr/>
          </a:p>
          <a:p>
            <a:pPr>
              <a:defRPr sz="1800">
                <a:latin typeface="+mj-lt"/>
                <a:ea typeface="+mj-ea"/>
                <a:cs typeface="+mj-cs"/>
                <a:sym typeface="Arial"/>
              </a:defRPr>
            </a:pPr>
            <a:endParaRPr/>
          </a:p>
          <a:p>
            <a:pPr algn="ctr">
              <a:defRPr sz="1800">
                <a:latin typeface="+mj-lt"/>
                <a:ea typeface="+mj-ea"/>
                <a:cs typeface="+mj-cs"/>
                <a:sym typeface="Arial"/>
              </a:defRPr>
            </a:pPr>
            <a:r>
              <a:t>As seen in some of our biggest U.S. / Canadian blackouts: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0"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http://en.wikipedia.org/wiki/Northeast_blackout_of_1965</a:t>
            </a:r>
          </a:p>
        </p:txBody>
      </p:sp>
      <p:sp>
        <p:nvSpPr>
          <p:cNvPr id="181" name="Rectangle 2"/>
          <p:cNvSpPr txBox="1">
            <a:spLocks noGrp="1"/>
          </p:cNvSpPr>
          <p:nvPr>
            <p:ph type="title"/>
          </p:nvPr>
        </p:nvSpPr>
        <p:spPr>
          <a:xfrm>
            <a:off x="304800" y="0"/>
            <a:ext cx="8534400" cy="609600"/>
          </a:xfrm>
          <a:prstGeom prst="rect">
            <a:avLst/>
          </a:prstGeom>
        </p:spPr>
        <p:txBody>
          <a:bodyPr/>
          <a:lstStyle>
            <a:lvl1pPr>
              <a:defRPr sz="2200"/>
            </a:lvl1pPr>
          </a:lstStyle>
          <a:p>
            <a:r>
              <a:t>9 November 1965</a:t>
            </a:r>
          </a:p>
        </p:txBody>
      </p:sp>
      <p:sp>
        <p:nvSpPr>
          <p:cNvPr id="182" name="Rectangle 3"/>
          <p:cNvSpPr txBox="1">
            <a:spLocks noGrp="1"/>
          </p:cNvSpPr>
          <p:nvPr>
            <p:ph type="body" idx="1"/>
          </p:nvPr>
        </p:nvSpPr>
        <p:spPr>
          <a:xfrm>
            <a:off x="152400" y="685800"/>
            <a:ext cx="8763000" cy="5334000"/>
          </a:xfrm>
          <a:prstGeom prst="rect">
            <a:avLst/>
          </a:prstGeom>
        </p:spPr>
        <p:txBody>
          <a:bodyPr/>
          <a:lstStyle/>
          <a:p>
            <a:pPr>
              <a:defRPr sz="1800">
                <a:latin typeface="+mj-lt"/>
                <a:ea typeface="+mj-ea"/>
                <a:cs typeface="+mj-cs"/>
                <a:sym typeface="Arial"/>
              </a:defRPr>
            </a:pPr>
            <a:r>
              <a:t>Blacked out:   30 million people   /  80,000 square miles</a:t>
            </a: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r>
              <a:t>"Maintenance personnel incorrectly set a protective relay on one of the transmission lines . . . a small surge of power originating from the Robert Moses generating plant in Lewiston, New York caused the improperly set relay to trip at far below the line's rated capacity" </a:t>
            </a:r>
            <a:r>
              <a:rPr baseline="30000"/>
              <a:t>1</a:t>
            </a:r>
          </a:p>
          <a:p>
            <a:pPr>
              <a:defRPr sz="1800" b="1">
                <a:solidFill>
                  <a:srgbClr val="FFCC00"/>
                </a:solidFill>
                <a:latin typeface="+mj-lt"/>
                <a:ea typeface="+mj-ea"/>
                <a:cs typeface="+mj-cs"/>
                <a:sym typeface="Arial"/>
              </a:defRPr>
            </a:pPr>
            <a:endParaRPr/>
          </a:p>
          <a:p>
            <a:pPr algn="ctr">
              <a:defRPr sz="1800" b="1">
                <a:solidFill>
                  <a:srgbClr val="FFCC00"/>
                </a:solidFill>
                <a:latin typeface="+mj-lt"/>
                <a:ea typeface="+mj-ea"/>
                <a:cs typeface="+mj-cs"/>
                <a:sym typeface="Arial"/>
              </a:defRPr>
            </a:pPr>
            <a:r>
              <a:t>Cause = 1 human error + 1 small surge, shutting down 1 local power line</a:t>
            </a:r>
          </a:p>
        </p:txBody>
      </p:sp>
      <p:pic>
        <p:nvPicPr>
          <p:cNvPr id="183" name="Picture 4" descr="Picture 4"/>
          <p:cNvPicPr>
            <a:picLocks noChangeAspect="1"/>
          </p:cNvPicPr>
          <p:nvPr/>
        </p:nvPicPr>
        <p:blipFill>
          <a:blip r:embed="rId2">
            <a:extLst/>
          </a:blip>
          <a:srcRect t="33310"/>
          <a:stretch>
            <a:fillRect/>
          </a:stretch>
        </p:blipFill>
        <p:spPr>
          <a:xfrm>
            <a:off x="2875278" y="1219200"/>
            <a:ext cx="3130988" cy="2514600"/>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5"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http://en.wikipedia.org/wiki/Northeast_blackout_of_2003</a:t>
            </a:r>
          </a:p>
        </p:txBody>
      </p:sp>
      <p:sp>
        <p:nvSpPr>
          <p:cNvPr id="186" name="Rectangle 2"/>
          <p:cNvSpPr txBox="1">
            <a:spLocks noGrp="1"/>
          </p:cNvSpPr>
          <p:nvPr>
            <p:ph type="title"/>
          </p:nvPr>
        </p:nvSpPr>
        <p:spPr>
          <a:xfrm>
            <a:off x="304800" y="0"/>
            <a:ext cx="8534400" cy="609600"/>
          </a:xfrm>
          <a:prstGeom prst="rect">
            <a:avLst/>
          </a:prstGeom>
        </p:spPr>
        <p:txBody>
          <a:bodyPr/>
          <a:lstStyle>
            <a:lvl1pPr>
              <a:defRPr sz="2200"/>
            </a:lvl1pPr>
          </a:lstStyle>
          <a:p>
            <a:r>
              <a:t>14 August 2003</a:t>
            </a:r>
          </a:p>
        </p:txBody>
      </p:sp>
      <p:sp>
        <p:nvSpPr>
          <p:cNvPr id="187" name="Rectangle 3"/>
          <p:cNvSpPr txBox="1">
            <a:spLocks noGrp="1"/>
          </p:cNvSpPr>
          <p:nvPr>
            <p:ph type="body" idx="1"/>
          </p:nvPr>
        </p:nvSpPr>
        <p:spPr>
          <a:xfrm>
            <a:off x="152400" y="685800"/>
            <a:ext cx="8763000" cy="5334000"/>
          </a:xfrm>
          <a:prstGeom prst="rect">
            <a:avLst/>
          </a:prstGeom>
        </p:spPr>
        <p:txBody>
          <a:bodyPr/>
          <a:lstStyle/>
          <a:p>
            <a:pPr defTabSz="877823">
              <a:defRPr sz="1727">
                <a:effectLst>
                  <a:outerShdw blurRad="36576" dist="36576" dir="2700000" rotWithShape="0">
                    <a:srgbClr val="000000"/>
                  </a:outerShdw>
                </a:effectLst>
                <a:latin typeface="+mj-lt"/>
                <a:ea typeface="+mj-ea"/>
                <a:cs typeface="+mj-cs"/>
                <a:sym typeface="Arial"/>
              </a:defRPr>
            </a:pPr>
            <a:r>
              <a:t>Blacked out:   45 million people   /  Eight U.S. states  </a:t>
            </a:r>
          </a:p>
          <a:p>
            <a:pPr defTabSz="877823">
              <a:defRPr sz="1727">
                <a:effectLst>
                  <a:outerShdw blurRad="36576" dist="36576" dir="2700000" rotWithShape="0">
                    <a:srgbClr val="000000"/>
                  </a:outerShdw>
                </a:effectLst>
                <a:latin typeface="+mj-lt"/>
                <a:ea typeface="+mj-ea"/>
                <a:cs typeface="+mj-cs"/>
                <a:sym typeface="Arial"/>
              </a:defRPr>
            </a:pPr>
            <a:endParaRPr/>
          </a:p>
          <a:p>
            <a:pPr defTabSz="877823">
              <a:defRPr sz="1727">
                <a:effectLst>
                  <a:outerShdw blurRad="36576" dist="36576" dir="2700000" rotWithShape="0">
                    <a:srgbClr val="000000"/>
                  </a:outerShdw>
                </a:effectLst>
                <a:latin typeface="+mj-lt"/>
                <a:ea typeface="+mj-ea"/>
                <a:cs typeface="+mj-cs"/>
                <a:sym typeface="Arial"/>
              </a:defRPr>
            </a:pPr>
            <a:endParaRPr/>
          </a:p>
          <a:p>
            <a:pPr defTabSz="877823">
              <a:defRPr sz="1727">
                <a:effectLst>
                  <a:outerShdw blurRad="36576" dist="36576" dir="2700000" rotWithShape="0">
                    <a:srgbClr val="000000"/>
                  </a:outerShdw>
                </a:effectLst>
                <a:latin typeface="+mj-lt"/>
                <a:ea typeface="+mj-ea"/>
                <a:cs typeface="+mj-cs"/>
                <a:sym typeface="Arial"/>
              </a:defRPr>
            </a:pPr>
            <a:endParaRPr/>
          </a:p>
          <a:p>
            <a:pPr defTabSz="877823">
              <a:defRPr sz="1727">
                <a:effectLst>
                  <a:outerShdw blurRad="36576" dist="36576" dir="2700000" rotWithShape="0">
                    <a:srgbClr val="000000"/>
                  </a:outerShdw>
                </a:effectLst>
                <a:latin typeface="+mj-lt"/>
                <a:ea typeface="+mj-ea"/>
                <a:cs typeface="+mj-cs"/>
                <a:sym typeface="Arial"/>
              </a:defRPr>
            </a:pPr>
            <a:endParaRPr/>
          </a:p>
          <a:p>
            <a:pPr defTabSz="877823">
              <a:defRPr sz="1727">
                <a:effectLst>
                  <a:outerShdw blurRad="36576" dist="36576" dir="2700000" rotWithShape="0">
                    <a:srgbClr val="000000"/>
                  </a:outerShdw>
                </a:effectLst>
                <a:latin typeface="+mj-lt"/>
                <a:ea typeface="+mj-ea"/>
                <a:cs typeface="+mj-cs"/>
                <a:sym typeface="Arial"/>
              </a:defRPr>
            </a:pPr>
            <a:endParaRPr/>
          </a:p>
          <a:p>
            <a:pPr defTabSz="877823">
              <a:defRPr sz="1727">
                <a:effectLst>
                  <a:outerShdw blurRad="36576" dist="36576" dir="2700000" rotWithShape="0">
                    <a:srgbClr val="000000"/>
                  </a:outerShdw>
                </a:effectLst>
                <a:latin typeface="+mj-lt"/>
                <a:ea typeface="+mj-ea"/>
                <a:cs typeface="+mj-cs"/>
                <a:sym typeface="Arial"/>
              </a:defRPr>
            </a:pPr>
            <a:endParaRPr/>
          </a:p>
          <a:p>
            <a:pPr defTabSz="877823">
              <a:defRPr sz="1727">
                <a:effectLst>
                  <a:outerShdw blurRad="36576" dist="36576" dir="2700000" rotWithShape="0">
                    <a:srgbClr val="000000"/>
                  </a:outerShdw>
                </a:effectLst>
                <a:latin typeface="+mj-lt"/>
                <a:ea typeface="+mj-ea"/>
                <a:cs typeface="+mj-cs"/>
                <a:sym typeface="Arial"/>
              </a:defRPr>
            </a:pPr>
            <a:endParaRPr/>
          </a:p>
          <a:p>
            <a:pPr defTabSz="877823">
              <a:defRPr sz="1727">
                <a:effectLst>
                  <a:outerShdw blurRad="36576" dist="36576" dir="2700000" rotWithShape="0">
                    <a:srgbClr val="000000"/>
                  </a:outerShdw>
                </a:effectLst>
                <a:latin typeface="+mj-lt"/>
                <a:ea typeface="+mj-ea"/>
                <a:cs typeface="+mj-cs"/>
                <a:sym typeface="Arial"/>
              </a:defRPr>
            </a:pPr>
            <a:endParaRPr/>
          </a:p>
          <a:p>
            <a:pPr defTabSz="877823">
              <a:defRPr sz="1727">
                <a:effectLst>
                  <a:outerShdw blurRad="36576" dist="36576" dir="2700000" rotWithShape="0">
                    <a:srgbClr val="000000"/>
                  </a:outerShdw>
                </a:effectLst>
                <a:latin typeface="+mj-lt"/>
                <a:ea typeface="+mj-ea"/>
                <a:cs typeface="+mj-cs"/>
                <a:sym typeface="Arial"/>
              </a:defRPr>
            </a:pPr>
            <a:endParaRPr/>
          </a:p>
          <a:p>
            <a:pPr defTabSz="877823">
              <a:defRPr sz="1727">
                <a:effectLst>
                  <a:outerShdw blurRad="36576" dist="36576" dir="2700000" rotWithShape="0">
                    <a:srgbClr val="000000"/>
                  </a:outerShdw>
                </a:effectLst>
                <a:latin typeface="+mj-lt"/>
                <a:ea typeface="+mj-ea"/>
                <a:cs typeface="+mj-cs"/>
                <a:sym typeface="Arial"/>
              </a:defRPr>
            </a:pPr>
            <a:r>
              <a:t>"The blackout's primary cause was a software bug in the alarm system at a control room of the FirstEnergy Corporation, located in Ohio. A lack of alarm left operators unaware of the need to re-distribute power after overloaded transmission lines hit unpruned foliage" </a:t>
            </a:r>
            <a:r>
              <a:rPr baseline="29916"/>
              <a:t>1</a:t>
            </a:r>
          </a:p>
          <a:p>
            <a:pPr defTabSz="877823">
              <a:defRPr sz="1727">
                <a:solidFill>
                  <a:srgbClr val="FFCC00"/>
                </a:solidFill>
                <a:effectLst>
                  <a:outerShdw blurRad="36576" dist="36576" dir="2700000" rotWithShape="0">
                    <a:srgbClr val="000000"/>
                  </a:outerShdw>
                </a:effectLst>
                <a:latin typeface="+mj-lt"/>
                <a:ea typeface="+mj-ea"/>
                <a:cs typeface="+mj-cs"/>
                <a:sym typeface="Arial"/>
              </a:defRPr>
            </a:pPr>
            <a:endParaRPr/>
          </a:p>
          <a:p>
            <a:pPr algn="ctr" defTabSz="877823">
              <a:defRPr sz="1727" b="1">
                <a:solidFill>
                  <a:srgbClr val="FFCC00"/>
                </a:solidFill>
                <a:effectLst>
                  <a:outerShdw blurRad="36576" dist="36576" dir="2700000" rotWithShape="0">
                    <a:srgbClr val="000000"/>
                  </a:outerShdw>
                </a:effectLst>
                <a:latin typeface="+mj-lt"/>
                <a:ea typeface="+mj-ea"/>
                <a:cs typeface="+mj-cs"/>
                <a:sym typeface="Arial"/>
              </a:defRPr>
            </a:pPr>
            <a:r>
              <a:t>CAUSE = 1 branch hitting 1 transmission line + 1 malfunctioning alarm</a:t>
            </a:r>
          </a:p>
          <a:p>
            <a:pPr algn="ctr" defTabSz="877823">
              <a:defRPr sz="1152" b="1">
                <a:solidFill>
                  <a:srgbClr val="FFCC00"/>
                </a:solidFill>
                <a:effectLst>
                  <a:outerShdw blurRad="36576" dist="36576" dir="2700000" rotWithShape="0">
                    <a:srgbClr val="000000"/>
                  </a:outerShdw>
                </a:effectLst>
                <a:latin typeface="+mj-lt"/>
                <a:ea typeface="+mj-ea"/>
                <a:cs typeface="+mj-cs"/>
                <a:sym typeface="Arial"/>
              </a:defRPr>
            </a:pPr>
            <a:endParaRPr/>
          </a:p>
          <a:p>
            <a:pPr algn="ctr" defTabSz="877823">
              <a:defRPr sz="1727">
                <a:effectLst>
                  <a:outerShdw blurRad="36576" dist="36576" dir="2700000" rotWithShape="0">
                    <a:srgbClr val="000000"/>
                  </a:outerShdw>
                </a:effectLst>
                <a:latin typeface="+mj-lt"/>
                <a:ea typeface="+mj-ea"/>
                <a:cs typeface="+mj-cs"/>
                <a:sym typeface="Arial"/>
              </a:defRPr>
            </a:pPr>
            <a:r>
              <a:t>Which, led to 568 generators at 265 power plants tripping off!</a:t>
            </a:r>
          </a:p>
        </p:txBody>
      </p:sp>
      <p:pic>
        <p:nvPicPr>
          <p:cNvPr id="188" name="Picture 5" descr="Picture 5"/>
          <p:cNvPicPr>
            <a:picLocks noChangeAspect="1"/>
          </p:cNvPicPr>
          <p:nvPr/>
        </p:nvPicPr>
        <p:blipFill>
          <a:blip r:embed="rId2">
            <a:extLst/>
          </a:blip>
          <a:srcRect t="27465"/>
          <a:stretch>
            <a:fillRect/>
          </a:stretch>
        </p:blipFill>
        <p:spPr>
          <a:xfrm>
            <a:off x="2885438" y="1212116"/>
            <a:ext cx="2988541" cy="2521684"/>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0"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1) http://massoud-amin.umn.edu/publications/FortheGoodoftheGrid.pdf</a:t>
            </a:r>
          </a:p>
        </p:txBody>
      </p:sp>
      <p:sp>
        <p:nvSpPr>
          <p:cNvPr id="191" name="Rectangle 2"/>
          <p:cNvSpPr txBox="1">
            <a:spLocks noGrp="1"/>
          </p:cNvSpPr>
          <p:nvPr>
            <p:ph type="title"/>
          </p:nvPr>
        </p:nvSpPr>
        <p:spPr>
          <a:xfrm>
            <a:off x="304800" y="0"/>
            <a:ext cx="8534400" cy="609600"/>
          </a:xfrm>
          <a:prstGeom prst="rect">
            <a:avLst/>
          </a:prstGeom>
        </p:spPr>
        <p:txBody>
          <a:bodyPr/>
          <a:lstStyle>
            <a:lvl1pPr>
              <a:defRPr sz="2200"/>
            </a:lvl1pPr>
          </a:lstStyle>
          <a:p>
            <a:r>
              <a:t>Precipitating events were almost trivial:</a:t>
            </a:r>
          </a:p>
        </p:txBody>
      </p:sp>
      <p:sp>
        <p:nvSpPr>
          <p:cNvPr id="192" name="Rectangle 3"/>
          <p:cNvSpPr txBox="1">
            <a:spLocks noGrp="1"/>
          </p:cNvSpPr>
          <p:nvPr>
            <p:ph type="body" idx="1"/>
          </p:nvPr>
        </p:nvSpPr>
        <p:spPr>
          <a:xfrm>
            <a:off x="215900" y="838200"/>
            <a:ext cx="8648145" cy="5334000"/>
          </a:xfrm>
          <a:prstGeom prst="rect">
            <a:avLst/>
          </a:prstGeom>
        </p:spPr>
        <p:txBody>
          <a:bodyPr/>
          <a:lstStyle/>
          <a:p>
            <a:pPr defTabSz="850391">
              <a:tabLst>
                <a:tab pos="406400" algn="l"/>
              </a:tabLst>
              <a:defRPr sz="1674">
                <a:effectLst>
                  <a:outerShdw blurRad="35433" dist="35433" dir="2700000" rotWithShape="0">
                    <a:srgbClr val="000000"/>
                  </a:outerShdw>
                </a:effectLst>
                <a:latin typeface="+mj-lt"/>
                <a:ea typeface="+mj-ea"/>
                <a:cs typeface="+mj-cs"/>
                <a:sym typeface="Arial"/>
              </a:defRPr>
            </a:pPr>
            <a:r>
              <a:t>Amount of power initially lost was </a:t>
            </a:r>
            <a:r>
              <a:rPr b="1">
                <a:solidFill>
                  <a:srgbClr val="FFCC00"/>
                </a:solidFill>
              </a:rPr>
              <a:t>insignificant</a:t>
            </a:r>
            <a:r>
              <a:t> on scale of area ultimately affected!</a:t>
            </a:r>
          </a:p>
          <a:p>
            <a:pPr defTabSz="850391">
              <a:tabLst>
                <a:tab pos="406400" algn="l"/>
              </a:tabLst>
              <a:defRPr sz="1674">
                <a:effectLst>
                  <a:outerShdw blurRad="35433" dist="35433" dir="2700000" rotWithShape="0">
                    <a:srgbClr val="000000"/>
                  </a:outerShdw>
                </a:effectLst>
                <a:latin typeface="+mj-lt"/>
                <a:ea typeface="+mj-ea"/>
                <a:cs typeface="+mj-cs"/>
                <a:sym typeface="Arial"/>
              </a:defRPr>
            </a:pPr>
            <a:endParaRPr/>
          </a:p>
          <a:p>
            <a:pPr defTabSz="850391">
              <a:tabLst>
                <a:tab pos="406400" algn="l"/>
              </a:tabLst>
              <a:defRPr sz="1674">
                <a:effectLst>
                  <a:outerShdw blurRad="35433" dist="35433" dir="2700000" rotWithShape="0">
                    <a:srgbClr val="000000"/>
                  </a:outerShdw>
                </a:effectLst>
                <a:latin typeface="+mj-lt"/>
                <a:ea typeface="+mj-ea"/>
                <a:cs typeface="+mj-cs"/>
                <a:sym typeface="Arial"/>
              </a:defRPr>
            </a:pPr>
            <a:r>
              <a:t>So while diminished </a:t>
            </a:r>
            <a:r>
              <a:rPr b="1"/>
              <a:t>power production margin </a:t>
            </a:r>
            <a:r>
              <a:t>might have caused </a:t>
            </a:r>
            <a:r>
              <a:rPr b="1"/>
              <a:t>local</a:t>
            </a:r>
            <a:r>
              <a:t> problem</a:t>
            </a:r>
          </a:p>
          <a:p>
            <a:pPr defTabSz="850391">
              <a:tabLst>
                <a:tab pos="406400" algn="l"/>
              </a:tabLst>
              <a:defRPr sz="744">
                <a:effectLst>
                  <a:outerShdw blurRad="35433" dist="35433" dir="2700000" rotWithShape="0">
                    <a:srgbClr val="000000"/>
                  </a:outerShdw>
                </a:effectLst>
                <a:latin typeface="+mj-lt"/>
                <a:ea typeface="+mj-ea"/>
                <a:cs typeface="+mj-cs"/>
                <a:sym typeface="Arial"/>
              </a:defRPr>
            </a:pPr>
            <a:endParaRPr/>
          </a:p>
          <a:p>
            <a:pPr defTabSz="850391">
              <a:tabLst>
                <a:tab pos="406400" algn="l"/>
              </a:tabLst>
              <a:defRPr sz="1674">
                <a:effectLst>
                  <a:outerShdw blurRad="35433" dist="35433" dir="2700000" rotWithShape="0">
                    <a:srgbClr val="000000"/>
                  </a:outerShdw>
                </a:effectLst>
                <a:latin typeface="+mj-lt"/>
                <a:ea typeface="+mj-ea"/>
                <a:cs typeface="+mj-cs"/>
                <a:sym typeface="Arial"/>
              </a:defRPr>
            </a:pPr>
            <a:r>
              <a:t>	It can't be wholly blamed for hugely larger eventual blackouts</a:t>
            </a:r>
          </a:p>
          <a:p>
            <a:pPr algn="ctr" defTabSz="850391">
              <a:tabLst>
                <a:tab pos="406400" algn="l"/>
              </a:tabLst>
              <a:defRPr sz="1674">
                <a:effectLst>
                  <a:outerShdw blurRad="35433" dist="35433" dir="2700000" rotWithShape="0">
                    <a:srgbClr val="000000"/>
                  </a:outerShdw>
                </a:effectLst>
                <a:latin typeface="+mj-lt"/>
                <a:ea typeface="+mj-ea"/>
                <a:cs typeface="+mj-cs"/>
                <a:sym typeface="Arial"/>
              </a:defRPr>
            </a:pPr>
            <a:endParaRPr/>
          </a:p>
          <a:p>
            <a:pPr defTabSz="850391">
              <a:tabLst>
                <a:tab pos="406400" algn="l"/>
              </a:tabLst>
              <a:defRPr sz="1674">
                <a:effectLst>
                  <a:outerShdw blurRad="35433" dist="35433" dir="2700000" rotWithShape="0">
                    <a:srgbClr val="000000"/>
                  </a:outerShdw>
                </a:effectLst>
                <a:latin typeface="+mj-lt"/>
                <a:ea typeface="+mj-ea"/>
                <a:cs typeface="+mj-cs"/>
                <a:sym typeface="Arial"/>
              </a:defRPr>
            </a:pPr>
            <a:r>
              <a:t>As borne out by another blackout in 1966 starting at Oregon – California border:</a:t>
            </a:r>
          </a:p>
          <a:p>
            <a:pPr defTabSz="850391">
              <a:tabLst>
                <a:tab pos="406400" algn="l"/>
              </a:tabLst>
              <a:defRPr sz="465">
                <a:effectLst>
                  <a:outerShdw blurRad="35433" dist="35433" dir="2700000" rotWithShape="0">
                    <a:srgbClr val="000000"/>
                  </a:outerShdw>
                </a:effectLst>
                <a:latin typeface="+mj-lt"/>
                <a:ea typeface="+mj-ea"/>
                <a:cs typeface="+mj-cs"/>
                <a:sym typeface="Arial"/>
              </a:defRPr>
            </a:pPr>
            <a:endParaRPr/>
          </a:p>
          <a:p>
            <a:pPr defTabSz="850391">
              <a:tabLst>
                <a:tab pos="406400" algn="l"/>
              </a:tabLst>
              <a:defRPr sz="1674">
                <a:effectLst>
                  <a:outerShdw blurRad="35433" dist="35433" dir="2700000" rotWithShape="0">
                    <a:srgbClr val="000000"/>
                  </a:outerShdw>
                </a:effectLst>
                <a:latin typeface="+mj-lt"/>
                <a:ea typeface="+mj-ea"/>
                <a:cs typeface="+mj-cs"/>
                <a:sym typeface="Arial"/>
              </a:defRPr>
            </a:pPr>
            <a:r>
              <a:t>	Blacking out 13 states and provinces =&gt; 1.5 billion dollars in damage</a:t>
            </a:r>
          </a:p>
          <a:p>
            <a:pPr defTabSz="850391">
              <a:tabLst>
                <a:tab pos="406400" algn="l"/>
              </a:tabLst>
              <a:defRPr sz="1674">
                <a:effectLst>
                  <a:outerShdw blurRad="35433" dist="35433" dir="2700000" rotWithShape="0">
                    <a:srgbClr val="000000"/>
                  </a:outerShdw>
                </a:effectLst>
                <a:latin typeface="+mj-lt"/>
                <a:ea typeface="+mj-ea"/>
                <a:cs typeface="+mj-cs"/>
                <a:sym typeface="Arial"/>
              </a:defRPr>
            </a:pPr>
            <a:endParaRPr/>
          </a:p>
          <a:p>
            <a:pPr defTabSz="850391">
              <a:tabLst>
                <a:tab pos="406400" algn="l"/>
              </a:tabLst>
              <a:defRPr sz="1674">
                <a:effectLst>
                  <a:outerShdw blurRad="35433" dist="35433" dir="2700000" rotWithShape="0">
                    <a:srgbClr val="000000"/>
                  </a:outerShdw>
                </a:effectLst>
                <a:latin typeface="+mj-lt"/>
                <a:ea typeface="+mj-ea"/>
                <a:cs typeface="+mj-cs"/>
                <a:sym typeface="Arial"/>
              </a:defRPr>
            </a:pPr>
            <a:r>
              <a:t>But for which later analysis indicated that:</a:t>
            </a:r>
          </a:p>
          <a:p>
            <a:pPr defTabSz="850391">
              <a:tabLst>
                <a:tab pos="406400" algn="l"/>
              </a:tabLst>
              <a:defRPr sz="930">
                <a:effectLst>
                  <a:outerShdw blurRad="35433" dist="35433" dir="2700000" rotWithShape="0">
                    <a:srgbClr val="000000"/>
                  </a:outerShdw>
                </a:effectLst>
                <a:latin typeface="+mj-lt"/>
                <a:ea typeface="+mj-ea"/>
                <a:cs typeface="+mj-cs"/>
                <a:sym typeface="Arial"/>
              </a:defRPr>
            </a:pPr>
            <a:endParaRPr/>
          </a:p>
          <a:p>
            <a:pPr marL="0" lvl="1" indent="596033" defTabSz="850391">
              <a:buSzTx/>
              <a:buNone/>
              <a:tabLst>
                <a:tab pos="406400" algn="l"/>
              </a:tabLst>
              <a:defRPr sz="1674">
                <a:effectLst>
                  <a:outerShdw blurRad="35433" dist="35433" dir="2700000" rotWithShape="0">
                    <a:srgbClr val="000000"/>
                  </a:outerShdw>
                </a:effectLst>
                <a:latin typeface="+mj-lt"/>
                <a:ea typeface="+mj-ea"/>
                <a:cs typeface="+mj-cs"/>
                <a:sym typeface="Arial"/>
              </a:defRPr>
            </a:pPr>
            <a:r>
              <a:t>"shedding (dropping) some </a:t>
            </a:r>
            <a:r>
              <a:rPr b="1">
                <a:solidFill>
                  <a:srgbClr val="FFCC00"/>
                </a:solidFill>
              </a:rPr>
              <a:t>0.4%</a:t>
            </a:r>
            <a:r>
              <a:t> of the total load on the grid for just 30 minutes would have prevented the cascading effects and prevented large-scale 	regional outage" </a:t>
            </a:r>
            <a:r>
              <a:rPr baseline="29849"/>
              <a:t>1</a:t>
            </a:r>
          </a:p>
          <a:p>
            <a:pPr defTabSz="850391">
              <a:tabLst>
                <a:tab pos="406400" algn="l"/>
              </a:tabLst>
              <a:defRPr sz="2604" baseline="29849">
                <a:effectLst>
                  <a:outerShdw blurRad="35433" dist="35433" dir="2700000" rotWithShape="0">
                    <a:srgbClr val="000000"/>
                  </a:outerShdw>
                </a:effectLst>
                <a:latin typeface="+mj-lt"/>
                <a:ea typeface="+mj-ea"/>
                <a:cs typeface="+mj-cs"/>
                <a:sym typeface="Arial"/>
              </a:defRPr>
            </a:pPr>
            <a:endParaRPr/>
          </a:p>
          <a:p>
            <a:pPr algn="ctr" defTabSz="850391">
              <a:tabLst>
                <a:tab pos="406400" algn="l"/>
              </a:tabLst>
              <a:defRPr sz="1674" b="1">
                <a:effectLst>
                  <a:outerShdw blurRad="35433" dist="35433" dir="2700000" rotWithShape="0">
                    <a:srgbClr val="000000"/>
                  </a:outerShdw>
                </a:effectLst>
                <a:latin typeface="+mj-lt"/>
                <a:ea typeface="+mj-ea"/>
                <a:cs typeface="+mj-cs"/>
                <a:sym typeface="Arial"/>
              </a:defRPr>
            </a:pPr>
            <a:r>
              <a:t>So problem is more about a fundamental instability in the grid</a:t>
            </a:r>
          </a:p>
          <a:p>
            <a:pPr defTabSz="850391">
              <a:tabLst>
                <a:tab pos="406400" algn="l"/>
              </a:tabLst>
              <a:defRPr sz="837">
                <a:effectLst>
                  <a:outerShdw blurRad="35433" dist="35433" dir="2700000" rotWithShape="0">
                    <a:srgbClr val="000000"/>
                  </a:outerShdw>
                </a:effectLst>
                <a:latin typeface="+mj-lt"/>
                <a:ea typeface="+mj-ea"/>
                <a:cs typeface="+mj-cs"/>
                <a:sym typeface="Arial"/>
              </a:defRPr>
            </a:pPr>
            <a:endParaRPr/>
          </a:p>
          <a:p>
            <a:pPr defTabSz="850391">
              <a:tabLst>
                <a:tab pos="406400" algn="l"/>
              </a:tabLst>
              <a:defRPr sz="1674">
                <a:effectLst>
                  <a:outerShdw blurRad="35433" dist="35433" dir="2700000" rotWithShape="0">
                    <a:srgbClr val="000000"/>
                  </a:outerShdw>
                </a:effectLst>
                <a:latin typeface="+mj-lt"/>
                <a:ea typeface="+mj-ea"/>
                <a:cs typeface="+mj-cs"/>
                <a:sym typeface="Arial"/>
              </a:defRPr>
            </a:pPr>
            <a:r>
              <a:t>	</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195" name="Rectangle 2"/>
          <p:cNvSpPr txBox="1">
            <a:spLocks noGrp="1"/>
          </p:cNvSpPr>
          <p:nvPr>
            <p:ph type="title"/>
          </p:nvPr>
        </p:nvSpPr>
        <p:spPr>
          <a:xfrm>
            <a:off x="304800" y="0"/>
            <a:ext cx="8534400" cy="609600"/>
          </a:xfrm>
          <a:prstGeom prst="rect">
            <a:avLst/>
          </a:prstGeom>
        </p:spPr>
        <p:txBody>
          <a:bodyPr/>
          <a:lstStyle>
            <a:lvl1pPr>
              <a:defRPr sz="2200"/>
            </a:lvl1pPr>
          </a:lstStyle>
          <a:p>
            <a:r>
              <a:t>So why IS the Grid so unstable?</a:t>
            </a:r>
          </a:p>
        </p:txBody>
      </p:sp>
      <p:sp>
        <p:nvSpPr>
          <p:cNvPr id="196" name="Rectangle 3"/>
          <p:cNvSpPr txBox="1">
            <a:spLocks noGrp="1"/>
          </p:cNvSpPr>
          <p:nvPr>
            <p:ph type="body" idx="1"/>
          </p:nvPr>
        </p:nvSpPr>
        <p:spPr>
          <a:xfrm>
            <a:off x="111760" y="762000"/>
            <a:ext cx="8616395" cy="5334000"/>
          </a:xfrm>
          <a:prstGeom prst="rect">
            <a:avLst/>
          </a:prstGeom>
        </p:spPr>
        <p:txBody>
          <a:bodyPr/>
          <a:lstStyle/>
          <a:p>
            <a:pPr algn="ctr">
              <a:defRPr sz="1800">
                <a:latin typeface="+mj-lt"/>
                <a:ea typeface="+mj-ea"/>
                <a:cs typeface="+mj-cs"/>
                <a:sym typeface="Arial"/>
              </a:defRPr>
            </a:pPr>
            <a:r>
              <a:t>And why </a:t>
            </a:r>
            <a:r>
              <a:rPr b="1"/>
              <a:t>didn't</a:t>
            </a:r>
            <a:r>
              <a:t> they</a:t>
            </a:r>
          </a:p>
          <a:p>
            <a:pPr algn="ctr">
              <a:defRPr sz="200">
                <a:latin typeface="+mj-lt"/>
                <a:ea typeface="+mj-ea"/>
                <a:cs typeface="+mj-cs"/>
                <a:sym typeface="Arial"/>
              </a:defRPr>
            </a:pPr>
            <a:endParaRPr/>
          </a:p>
          <a:p>
            <a:pPr algn="ctr">
              <a:defRPr sz="1800">
                <a:latin typeface="+mj-lt"/>
                <a:ea typeface="+mj-ea"/>
                <a:cs typeface="+mj-cs"/>
                <a:sym typeface="Arial"/>
              </a:defRPr>
            </a:pPr>
            <a:r>
              <a:t> Just cut off 0.4% of their customers to stop the blackout?</a:t>
            </a:r>
          </a:p>
          <a:p>
            <a:pPr algn="ctr">
              <a:defRPr sz="1800" b="1">
                <a:latin typeface="+mj-lt"/>
                <a:ea typeface="+mj-ea"/>
                <a:cs typeface="+mj-cs"/>
                <a:sym typeface="Arial"/>
              </a:defRPr>
            </a:pPr>
            <a:endParaRPr/>
          </a:p>
          <a:p>
            <a:pPr algn="ctr">
              <a:defRPr sz="1800">
                <a:latin typeface="+mj-lt"/>
                <a:ea typeface="+mj-ea"/>
                <a:cs typeface="+mj-cs"/>
                <a:sym typeface="Arial"/>
              </a:defRPr>
            </a:pPr>
            <a:r>
              <a:t>Answers:</a:t>
            </a:r>
          </a:p>
          <a:p>
            <a:pPr algn="ctr">
              <a:defRPr sz="1800" b="1">
                <a:latin typeface="+mj-lt"/>
                <a:ea typeface="+mj-ea"/>
                <a:cs typeface="+mj-cs"/>
                <a:sym typeface="Arial"/>
              </a:defRPr>
            </a:pPr>
            <a:endParaRPr/>
          </a:p>
          <a:p>
            <a:pPr>
              <a:defRPr sz="1800">
                <a:latin typeface="+mj-lt"/>
                <a:ea typeface="+mj-ea"/>
                <a:cs typeface="+mj-cs"/>
                <a:sym typeface="Arial"/>
              </a:defRPr>
            </a:pPr>
            <a:r>
              <a:t>First (as noted above):  </a:t>
            </a:r>
            <a:r>
              <a:rPr b="1"/>
              <a:t>Tolerance for anomalous power is razor thin</a:t>
            </a:r>
          </a:p>
          <a:p>
            <a:pPr>
              <a:defRPr sz="1800">
                <a:latin typeface="+mj-lt"/>
                <a:ea typeface="+mj-ea"/>
                <a:cs typeface="+mj-cs"/>
                <a:sym typeface="Arial"/>
              </a:defRPr>
            </a:pPr>
            <a:endParaRPr/>
          </a:p>
          <a:p>
            <a:pPr>
              <a:defRPr sz="1800">
                <a:latin typeface="+mj-lt"/>
                <a:ea typeface="+mj-ea"/>
                <a:cs typeface="+mj-cs"/>
                <a:sym typeface="Arial"/>
              </a:defRPr>
            </a:pPr>
            <a:r>
              <a:t>Second: </a:t>
            </a:r>
            <a:r>
              <a:rPr b="1"/>
              <a:t>	Impact of anomalies spreads at almost the speed of light</a:t>
            </a:r>
          </a:p>
          <a:p>
            <a:pPr>
              <a:defRPr sz="1800" b="1">
                <a:latin typeface="+mj-lt"/>
                <a:ea typeface="+mj-ea"/>
                <a:cs typeface="+mj-cs"/>
                <a:sym typeface="Arial"/>
              </a:defRPr>
            </a:pPr>
            <a:endParaRPr/>
          </a:p>
          <a:p>
            <a:pPr>
              <a:defRPr sz="1800">
                <a:latin typeface="+mj-lt"/>
                <a:ea typeface="+mj-ea"/>
                <a:cs typeface="+mj-cs"/>
                <a:sym typeface="Arial"/>
              </a:defRPr>
            </a:pPr>
            <a:endParaRPr/>
          </a:p>
          <a:p>
            <a:pPr algn="ctr">
              <a:defRPr sz="1800" b="1">
                <a:solidFill>
                  <a:srgbClr val="FFCC00"/>
                </a:solidFill>
                <a:latin typeface="+mj-lt"/>
                <a:ea typeface="+mj-ea"/>
                <a:cs typeface="+mj-cs"/>
                <a:sym typeface="Arial"/>
              </a:defRPr>
            </a:pPr>
            <a:r>
              <a:t>This means protective actions have to be taken in milliseconds to seconds</a:t>
            </a:r>
          </a:p>
          <a:p>
            <a:pPr>
              <a:defRPr sz="800">
                <a:latin typeface="+mj-lt"/>
                <a:ea typeface="+mj-ea"/>
                <a:cs typeface="+mj-cs"/>
                <a:sym typeface="Arial"/>
              </a:defRPr>
            </a:pPr>
            <a:endParaRPr/>
          </a:p>
          <a:p>
            <a:pPr>
              <a:defRPr sz="1800">
                <a:latin typeface="+mj-lt"/>
                <a:ea typeface="+mj-ea"/>
                <a:cs typeface="+mj-cs"/>
                <a:sym typeface="Arial"/>
              </a:defRPr>
            </a:pPr>
            <a:r>
              <a:t>	- Human organizations cannot make decisions at that speed</a:t>
            </a:r>
          </a:p>
          <a:p>
            <a:pPr>
              <a:defRPr sz="800">
                <a:latin typeface="+mj-lt"/>
                <a:ea typeface="+mj-ea"/>
                <a:cs typeface="+mj-cs"/>
                <a:sym typeface="Arial"/>
              </a:defRPr>
            </a:pPr>
            <a:endParaRPr/>
          </a:p>
          <a:p>
            <a:pPr>
              <a:defRPr sz="1800">
                <a:latin typeface="+mj-lt"/>
                <a:ea typeface="+mj-ea"/>
                <a:cs typeface="+mj-cs"/>
                <a:sym typeface="Arial"/>
              </a:defRPr>
            </a:pPr>
            <a:r>
              <a:t>	- A human being cannot even fully comprehend the problem in that time</a:t>
            </a:r>
          </a:p>
          <a:p>
            <a:pPr>
              <a:defRPr sz="1800">
                <a:latin typeface="+mj-lt"/>
                <a:ea typeface="+mj-ea"/>
                <a:cs typeface="+mj-cs"/>
                <a:sym typeface="Arial"/>
              </a:defRPr>
            </a:pPr>
            <a:r>
              <a:t>	</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117" name="Rectangle 2"/>
          <p:cNvSpPr txBox="1">
            <a:spLocks noGrp="1"/>
          </p:cNvSpPr>
          <p:nvPr>
            <p:ph type="title"/>
          </p:nvPr>
        </p:nvSpPr>
        <p:spPr>
          <a:xfrm>
            <a:off x="304800" y="76200"/>
            <a:ext cx="8534400" cy="609600"/>
          </a:xfrm>
          <a:prstGeom prst="rect">
            <a:avLst/>
          </a:prstGeom>
        </p:spPr>
        <p:txBody>
          <a:bodyPr/>
          <a:lstStyle/>
          <a:p>
            <a:r>
              <a:t>Smart Grid: Robust/Energy Efficient vs. Hackable Orwellian Nightmare?</a:t>
            </a:r>
          </a:p>
        </p:txBody>
      </p:sp>
      <p:sp>
        <p:nvSpPr>
          <p:cNvPr id="118" name="Rectangle 3"/>
          <p:cNvSpPr txBox="1">
            <a:spLocks noGrp="1"/>
          </p:cNvSpPr>
          <p:nvPr>
            <p:ph type="body" idx="1"/>
          </p:nvPr>
        </p:nvSpPr>
        <p:spPr>
          <a:xfrm>
            <a:off x="228600" y="1143000"/>
            <a:ext cx="8915400" cy="5334000"/>
          </a:xfrm>
          <a:prstGeom prst="rect">
            <a:avLst/>
          </a:prstGeom>
        </p:spPr>
        <p:txBody>
          <a:bodyPr/>
          <a:lstStyle/>
          <a:p>
            <a:pPr>
              <a:tabLst>
                <a:tab pos="444500" algn="l"/>
                <a:tab pos="901700" algn="l"/>
                <a:tab pos="1371600" algn="l"/>
              </a:tabLst>
              <a:defRPr sz="1800">
                <a:latin typeface="+mj-lt"/>
                <a:ea typeface="+mj-ea"/>
                <a:cs typeface="+mj-cs"/>
                <a:sym typeface="Arial"/>
              </a:defRPr>
            </a:pPr>
            <a:r>
              <a:t>As citizens, we've almost all heard about the "Smart Grid"</a:t>
            </a:r>
          </a:p>
          <a:p>
            <a:pPr>
              <a:tabLst>
                <a:tab pos="444500" algn="l"/>
                <a:tab pos="901700" algn="l"/>
                <a:tab pos="1371600" algn="l"/>
              </a:tabLst>
              <a:defRPr sz="800">
                <a:latin typeface="+mj-lt"/>
                <a:ea typeface="+mj-ea"/>
                <a:cs typeface="+mj-cs"/>
                <a:sym typeface="Arial"/>
              </a:defRPr>
            </a:pPr>
            <a:endParaRPr/>
          </a:p>
          <a:p>
            <a:pPr>
              <a:tabLst>
                <a:tab pos="444500" algn="l"/>
                <a:tab pos="901700" algn="l"/>
                <a:tab pos="1371600" algn="l"/>
              </a:tabLst>
              <a:defRPr sz="1800">
                <a:latin typeface="+mj-lt"/>
                <a:ea typeface="+mj-ea"/>
                <a:cs typeface="+mj-cs"/>
                <a:sym typeface="Arial"/>
              </a:defRPr>
            </a:pPr>
            <a:r>
              <a:t>	But, when push comes to shove, we're still a bit vague about what it is</a:t>
            </a:r>
          </a:p>
          <a:p>
            <a:pPr>
              <a:tabLst>
                <a:tab pos="444500" algn="l"/>
                <a:tab pos="901700" algn="l"/>
                <a:tab pos="1371600" algn="l"/>
              </a:tabLst>
              <a:defRPr sz="1600">
                <a:latin typeface="+mj-lt"/>
                <a:ea typeface="+mj-ea"/>
                <a:cs typeface="+mj-cs"/>
                <a:sym typeface="Arial"/>
              </a:defRPr>
            </a:pPr>
            <a:endParaRPr/>
          </a:p>
          <a:p>
            <a:pPr>
              <a:tabLst>
                <a:tab pos="444500" algn="l"/>
                <a:tab pos="901700" algn="l"/>
                <a:tab pos="1371600" algn="l"/>
              </a:tabLst>
              <a:defRPr sz="1800">
                <a:latin typeface="+mj-lt"/>
                <a:ea typeface="+mj-ea"/>
                <a:cs typeface="+mj-cs"/>
                <a:sym typeface="Arial"/>
              </a:defRPr>
            </a:pPr>
            <a:r>
              <a:t>Well, it turns out that the experts are a bit vague too</a:t>
            </a:r>
          </a:p>
          <a:p>
            <a:pPr>
              <a:tabLst>
                <a:tab pos="444500" algn="l"/>
                <a:tab pos="901700" algn="l"/>
                <a:tab pos="1371600" algn="l"/>
              </a:tabLst>
              <a:defRPr sz="1600">
                <a:latin typeface="+mj-lt"/>
                <a:ea typeface="+mj-ea"/>
                <a:cs typeface="+mj-cs"/>
                <a:sym typeface="Arial"/>
              </a:defRPr>
            </a:pPr>
            <a:endParaRPr/>
          </a:p>
          <a:p>
            <a:pPr>
              <a:tabLst>
                <a:tab pos="444500" algn="l"/>
                <a:tab pos="901700" algn="l"/>
                <a:tab pos="1371600" algn="l"/>
              </a:tabLst>
              <a:defRPr sz="1800">
                <a:latin typeface="+mj-lt"/>
                <a:ea typeface="+mj-ea"/>
                <a:cs typeface="+mj-cs"/>
                <a:sym typeface="Arial"/>
              </a:defRPr>
            </a:pPr>
            <a:r>
              <a:t>Indeed, many have </a:t>
            </a:r>
            <a:r>
              <a:rPr b="1"/>
              <a:t>very different </a:t>
            </a:r>
            <a:r>
              <a:t>views on what a "Smart Grid" is (or might be)</a:t>
            </a:r>
          </a:p>
          <a:p>
            <a:pPr>
              <a:tabLst>
                <a:tab pos="444500" algn="l"/>
                <a:tab pos="901700" algn="l"/>
                <a:tab pos="1371600" algn="l"/>
              </a:tabLst>
              <a:defRPr sz="800">
                <a:latin typeface="+mj-lt"/>
                <a:ea typeface="+mj-ea"/>
                <a:cs typeface="+mj-cs"/>
                <a:sym typeface="Arial"/>
              </a:defRPr>
            </a:pPr>
            <a:endParaRPr/>
          </a:p>
          <a:p>
            <a:pPr>
              <a:tabLst>
                <a:tab pos="444500" algn="l"/>
                <a:tab pos="901700" algn="l"/>
                <a:tab pos="1371600" algn="l"/>
              </a:tabLst>
              <a:defRPr sz="1800">
                <a:latin typeface="+mj-lt"/>
                <a:ea typeface="+mj-ea"/>
                <a:cs typeface="+mj-cs"/>
                <a:sym typeface="Arial"/>
              </a:defRPr>
            </a:pPr>
            <a:r>
              <a:t>	Some of which aren't really focused upon smartness</a:t>
            </a:r>
          </a:p>
          <a:p>
            <a:pPr>
              <a:tabLst>
                <a:tab pos="444500" algn="l"/>
                <a:tab pos="901700" algn="l"/>
                <a:tab pos="1371600" algn="l"/>
              </a:tabLst>
              <a:defRPr sz="900">
                <a:latin typeface="+mj-lt"/>
                <a:ea typeface="+mj-ea"/>
                <a:cs typeface="+mj-cs"/>
                <a:sym typeface="Arial"/>
              </a:defRPr>
            </a:pPr>
            <a:endParaRPr/>
          </a:p>
          <a:p>
            <a:pPr>
              <a:tabLst>
                <a:tab pos="444500" algn="l"/>
                <a:tab pos="901700" algn="l"/>
                <a:tab pos="1371600" algn="l"/>
              </a:tabLst>
              <a:defRPr sz="1800">
                <a:latin typeface="+mj-lt"/>
                <a:ea typeface="+mj-ea"/>
                <a:cs typeface="+mj-cs"/>
                <a:sym typeface="Arial"/>
              </a:defRPr>
            </a:pPr>
            <a:r>
              <a:t>		Some of which have little to do with the traditional Grid</a:t>
            </a:r>
          </a:p>
          <a:p>
            <a:pPr>
              <a:tabLst>
                <a:tab pos="444500" algn="l"/>
                <a:tab pos="901700" algn="l"/>
                <a:tab pos="1371600" algn="l"/>
              </a:tabLst>
              <a:defRPr sz="1600">
                <a:latin typeface="+mj-lt"/>
                <a:ea typeface="+mj-ea"/>
                <a:cs typeface="+mj-cs"/>
                <a:sym typeface="Arial"/>
              </a:defRPr>
            </a:pPr>
            <a:endParaRPr/>
          </a:p>
          <a:p>
            <a:pPr>
              <a:tabLst>
                <a:tab pos="444500" algn="l"/>
                <a:tab pos="901700" algn="l"/>
                <a:tab pos="1371600" algn="l"/>
              </a:tabLst>
              <a:defRPr sz="1800">
                <a:latin typeface="+mj-lt"/>
                <a:ea typeface="+mj-ea"/>
                <a:cs typeface="+mj-cs"/>
                <a:sym typeface="Arial"/>
              </a:defRPr>
            </a:pPr>
            <a:r>
              <a:t>In fact, the whole idea was originally driven more by what we wanted to </a:t>
            </a:r>
            <a:r>
              <a:rPr b="1"/>
              <a:t>avoid</a:t>
            </a:r>
          </a:p>
          <a:p>
            <a:pPr>
              <a:tabLst>
                <a:tab pos="444500" algn="l"/>
                <a:tab pos="901700" algn="l"/>
                <a:tab pos="1371600" algn="l"/>
              </a:tabLst>
              <a:defRPr sz="800">
                <a:latin typeface="+mj-lt"/>
                <a:ea typeface="+mj-ea"/>
                <a:cs typeface="+mj-cs"/>
                <a:sym typeface="Arial"/>
              </a:defRPr>
            </a:pPr>
            <a:endParaRPr/>
          </a:p>
          <a:p>
            <a:pPr>
              <a:tabLst>
                <a:tab pos="444500" algn="l"/>
                <a:tab pos="901700" algn="l"/>
                <a:tab pos="1371600" algn="l"/>
              </a:tabLst>
              <a:defRPr sz="1800">
                <a:latin typeface="+mj-lt"/>
                <a:ea typeface="+mj-ea"/>
                <a:cs typeface="+mj-cs"/>
                <a:sym typeface="Arial"/>
              </a:defRPr>
            </a:pPr>
            <a:r>
              <a:t>	Than by what we wanted to </a:t>
            </a:r>
            <a:r>
              <a:rPr b="1"/>
              <a:t>achieve</a:t>
            </a:r>
          </a:p>
          <a:p>
            <a:pPr>
              <a:tabLst>
                <a:tab pos="444500" algn="l"/>
                <a:tab pos="901700" algn="l"/>
                <a:tab pos="1371600" algn="l"/>
              </a:tabLst>
              <a:defRPr sz="300">
                <a:latin typeface="+mj-lt"/>
                <a:ea typeface="+mj-ea"/>
                <a:cs typeface="+mj-cs"/>
                <a:sym typeface="Arial"/>
              </a:defRPr>
            </a:pPr>
            <a:endParaRPr/>
          </a:p>
          <a:p>
            <a:pPr>
              <a:tabLst>
                <a:tab pos="444500" algn="l"/>
                <a:tab pos="901700" algn="l"/>
                <a:tab pos="1371600" algn="l"/>
              </a:tabLst>
              <a:defRPr sz="800">
                <a:latin typeface="+mj-lt"/>
                <a:ea typeface="+mj-ea"/>
                <a:cs typeface="+mj-cs"/>
                <a:sym typeface="Arial"/>
              </a:defRPr>
            </a:pPr>
            <a:endParaRPr/>
          </a:p>
          <a:p>
            <a:pPr algn="ctr">
              <a:tabLst>
                <a:tab pos="444500" algn="l"/>
                <a:tab pos="901700" algn="l"/>
                <a:tab pos="1371600" algn="l"/>
              </a:tabLst>
              <a:defRPr sz="1800" b="1">
                <a:solidFill>
                  <a:srgbClr val="FFCC00"/>
                </a:solidFill>
                <a:latin typeface="+mj-lt"/>
                <a:ea typeface="+mj-ea"/>
                <a:cs typeface="+mj-cs"/>
                <a:sym typeface="Arial"/>
              </a:defRPr>
            </a:pPr>
            <a:r>
              <a:t>THIS</a:t>
            </a:r>
            <a:r>
              <a:rPr b="0"/>
              <a:t> was the sort of thing we </a:t>
            </a:r>
            <a:r>
              <a:t>really</a:t>
            </a:r>
            <a:r>
              <a:rPr b="0"/>
              <a:t> wanted to avoid:</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8"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199" name="Rectangle 2"/>
          <p:cNvSpPr txBox="1">
            <a:spLocks noGrp="1"/>
          </p:cNvSpPr>
          <p:nvPr>
            <p:ph type="title"/>
          </p:nvPr>
        </p:nvSpPr>
        <p:spPr>
          <a:xfrm>
            <a:off x="304800" y="0"/>
            <a:ext cx="8534400" cy="1143000"/>
          </a:xfrm>
          <a:prstGeom prst="rect">
            <a:avLst/>
          </a:prstGeom>
        </p:spPr>
        <p:txBody>
          <a:bodyPr/>
          <a:lstStyle/>
          <a:p>
            <a:r>
              <a:t>So human beings must be removed from the (immediate) loop</a:t>
            </a:r>
            <a:br/>
            <a:r>
              <a:rPr sz="1300"/>
              <a:t/>
            </a:r>
            <a:br>
              <a:rPr sz="1300"/>
            </a:br>
            <a:r>
              <a:t>AND "decisions" must be made at the </a:t>
            </a:r>
            <a:r>
              <a:rPr b="1" i="0">
                <a:latin typeface="Tahoma"/>
                <a:ea typeface="Tahoma"/>
                <a:cs typeface="Tahoma"/>
                <a:sym typeface="Tahoma"/>
              </a:rPr>
              <a:t>site</a:t>
            </a:r>
            <a:r>
              <a:t> of the problem</a:t>
            </a:r>
          </a:p>
        </p:txBody>
      </p:sp>
      <p:sp>
        <p:nvSpPr>
          <p:cNvPr id="200" name="Rectangle 3"/>
          <p:cNvSpPr txBox="1">
            <a:spLocks noGrp="1"/>
          </p:cNvSpPr>
          <p:nvPr>
            <p:ph type="body" idx="1"/>
          </p:nvPr>
        </p:nvSpPr>
        <p:spPr>
          <a:xfrm>
            <a:off x="218440" y="1295400"/>
            <a:ext cx="8763001" cy="5334000"/>
          </a:xfrm>
          <a:prstGeom prst="rect">
            <a:avLst/>
          </a:prstGeom>
        </p:spPr>
        <p:txBody>
          <a:bodyPr/>
          <a:lstStyle/>
          <a:p>
            <a:pPr>
              <a:tabLst>
                <a:tab pos="444500" algn="l"/>
                <a:tab pos="901700" algn="l"/>
              </a:tabLst>
              <a:defRPr sz="1800">
                <a:latin typeface="+mj-lt"/>
                <a:ea typeface="+mj-ea"/>
                <a:cs typeface="+mj-cs"/>
                <a:sym typeface="Arial"/>
              </a:defRPr>
            </a:pPr>
            <a:r>
              <a:t>The most basic action/decision?  Open up a circuit breaker to isolate problem area</a:t>
            </a:r>
          </a:p>
          <a:p>
            <a:pPr>
              <a:tabLst>
                <a:tab pos="444500" algn="l"/>
                <a:tab pos="901700" algn="l"/>
              </a:tabLst>
              <a:defRPr sz="1800">
                <a:latin typeface="+mj-lt"/>
                <a:ea typeface="+mj-ea"/>
                <a:cs typeface="+mj-cs"/>
                <a:sym typeface="Arial"/>
              </a:defRPr>
            </a:pPr>
            <a:endParaRPr/>
          </a:p>
          <a:p>
            <a:pPr>
              <a:tabLst>
                <a:tab pos="444500" algn="l"/>
                <a:tab pos="901700" algn="l"/>
              </a:tabLst>
              <a:defRPr sz="1800">
                <a:latin typeface="+mj-lt"/>
                <a:ea typeface="+mj-ea"/>
                <a:cs typeface="+mj-cs"/>
                <a:sym typeface="Arial"/>
              </a:defRPr>
            </a:pPr>
            <a:r>
              <a:t>But a standard circuit breaker may be too slow (e.g., 100's of milliseconds!)</a:t>
            </a:r>
          </a:p>
          <a:p>
            <a:pPr>
              <a:tabLst>
                <a:tab pos="444500" algn="l"/>
                <a:tab pos="901700" algn="l"/>
              </a:tabLst>
              <a:defRPr sz="800">
                <a:latin typeface="+mj-lt"/>
                <a:ea typeface="+mj-ea"/>
                <a:cs typeface="+mj-cs"/>
                <a:sym typeface="Arial"/>
              </a:defRPr>
            </a:pPr>
            <a:endParaRPr/>
          </a:p>
          <a:p>
            <a:pPr>
              <a:tabLst>
                <a:tab pos="444500" algn="l"/>
                <a:tab pos="901700" algn="l"/>
              </a:tabLst>
              <a:defRPr sz="1800">
                <a:latin typeface="+mj-lt"/>
                <a:ea typeface="+mj-ea"/>
                <a:cs typeface="+mj-cs"/>
                <a:sym typeface="Arial"/>
              </a:defRPr>
            </a:pPr>
            <a:r>
              <a:t>	Further, it can only make rather simple / dumb decisions based on:  </a:t>
            </a:r>
          </a:p>
          <a:p>
            <a:pPr>
              <a:tabLst>
                <a:tab pos="444500" algn="l"/>
                <a:tab pos="901700" algn="l"/>
              </a:tabLst>
              <a:defRPr sz="1100">
                <a:latin typeface="+mj-lt"/>
                <a:ea typeface="+mj-ea"/>
                <a:cs typeface="+mj-cs"/>
                <a:sym typeface="Arial"/>
              </a:defRPr>
            </a:pPr>
            <a:endParaRPr/>
          </a:p>
          <a:p>
            <a:pPr>
              <a:tabLst>
                <a:tab pos="444500" algn="l"/>
                <a:tab pos="901700" algn="l"/>
              </a:tabLst>
              <a:defRPr sz="1800">
                <a:latin typeface="+mj-lt"/>
                <a:ea typeface="+mj-ea"/>
                <a:cs typeface="+mj-cs"/>
                <a:sym typeface="Arial"/>
              </a:defRPr>
            </a:pPr>
            <a:r>
              <a:t>		"Current is too high!"    or possibly:  "Voltage is too low!"</a:t>
            </a:r>
          </a:p>
          <a:p>
            <a:pPr>
              <a:tabLst>
                <a:tab pos="444500" algn="l"/>
                <a:tab pos="901700" algn="l"/>
              </a:tabLst>
              <a:defRPr sz="1400">
                <a:latin typeface="+mj-lt"/>
                <a:ea typeface="+mj-ea"/>
                <a:cs typeface="+mj-cs"/>
                <a:sym typeface="Arial"/>
              </a:defRPr>
            </a:pPr>
            <a:endParaRPr/>
          </a:p>
          <a:p>
            <a:pPr>
              <a:tabLst>
                <a:tab pos="444500" algn="l"/>
                <a:tab pos="901700" algn="l"/>
              </a:tabLst>
              <a:defRPr sz="1800">
                <a:latin typeface="+mj-lt"/>
                <a:ea typeface="+mj-ea"/>
                <a:cs typeface="+mj-cs"/>
                <a:sym typeface="Arial"/>
              </a:defRPr>
            </a:pPr>
            <a:r>
              <a:t>	</a:t>
            </a:r>
            <a:r>
              <a:rPr>
                <a:solidFill>
                  <a:srgbClr val="FFCC00"/>
                </a:solidFill>
              </a:rPr>
              <a:t>So we need ultrafast breakers capable of reacting to more complex faults</a:t>
            </a:r>
          </a:p>
          <a:p>
            <a:pPr>
              <a:tabLst>
                <a:tab pos="444500" algn="l"/>
                <a:tab pos="901700" algn="l"/>
              </a:tabLst>
              <a:defRPr sz="1800">
                <a:latin typeface="+mj-lt"/>
                <a:ea typeface="+mj-ea"/>
                <a:cs typeface="+mj-cs"/>
                <a:sym typeface="Arial"/>
              </a:defRPr>
            </a:pPr>
            <a:endParaRPr/>
          </a:p>
          <a:p>
            <a:pPr>
              <a:tabLst>
                <a:tab pos="444500" algn="l"/>
                <a:tab pos="901700" algn="l"/>
              </a:tabLst>
              <a:defRPr sz="1800" b="1">
                <a:latin typeface="+mj-lt"/>
                <a:ea typeface="+mj-ea"/>
                <a:cs typeface="+mj-cs"/>
                <a:sym typeface="Arial"/>
              </a:defRPr>
            </a:pPr>
            <a:r>
              <a:t>Frequency anomalies </a:t>
            </a:r>
            <a:r>
              <a:rPr b="0"/>
              <a:t>are</a:t>
            </a:r>
            <a:r>
              <a:t> particularly </a:t>
            </a:r>
            <a:r>
              <a:rPr b="0"/>
              <a:t>critical:</a:t>
            </a:r>
          </a:p>
          <a:p>
            <a:pPr>
              <a:tabLst>
                <a:tab pos="444500" algn="l"/>
                <a:tab pos="901700" algn="l"/>
              </a:tabLst>
              <a:defRPr sz="800">
                <a:latin typeface="+mj-lt"/>
                <a:ea typeface="+mj-ea"/>
                <a:cs typeface="+mj-cs"/>
                <a:sym typeface="Arial"/>
              </a:defRPr>
            </a:pPr>
            <a:endParaRPr/>
          </a:p>
          <a:p>
            <a:pPr>
              <a:tabLst>
                <a:tab pos="444500" algn="l"/>
                <a:tab pos="901700" algn="l"/>
              </a:tabLst>
              <a:defRPr sz="1800">
                <a:latin typeface="+mj-lt"/>
                <a:ea typeface="+mj-ea"/>
                <a:cs typeface="+mj-cs"/>
                <a:sym typeface="Arial"/>
              </a:defRPr>
            </a:pPr>
            <a:r>
              <a:t>	Frequency should be synchronized across grid to within 0.067 Hz of 60Hz</a:t>
            </a:r>
          </a:p>
          <a:p>
            <a:pPr>
              <a:tabLst>
                <a:tab pos="444500" algn="l"/>
                <a:tab pos="901700" algn="l"/>
              </a:tabLst>
              <a:defRPr sz="800">
                <a:latin typeface="+mj-lt"/>
                <a:ea typeface="+mj-ea"/>
                <a:cs typeface="+mj-cs"/>
                <a:sym typeface="Arial"/>
              </a:defRPr>
            </a:pPr>
            <a:endParaRPr/>
          </a:p>
          <a:p>
            <a:pPr>
              <a:tabLst>
                <a:tab pos="444500" algn="l"/>
                <a:tab pos="901700" algn="l"/>
              </a:tabLst>
              <a:defRPr sz="1800">
                <a:latin typeface="+mj-lt"/>
                <a:ea typeface="+mj-ea"/>
                <a:cs typeface="+mj-cs"/>
                <a:sym typeface="Arial"/>
              </a:defRPr>
            </a:pPr>
            <a:r>
              <a:t>		Generators can melt down if they are mismatched by just 2 Hz! </a:t>
            </a:r>
          </a:p>
          <a:p>
            <a:pPr>
              <a:tabLst>
                <a:tab pos="444500" algn="l"/>
                <a:tab pos="901700" algn="l"/>
              </a:tabLst>
              <a:defRPr sz="1400">
                <a:latin typeface="+mj-lt"/>
                <a:ea typeface="+mj-ea"/>
                <a:cs typeface="+mj-cs"/>
                <a:sym typeface="Arial"/>
              </a:defRPr>
            </a:pPr>
            <a:endParaRPr/>
          </a:p>
          <a:p>
            <a:pPr algn="ctr">
              <a:tabLst>
                <a:tab pos="444500" algn="l"/>
                <a:tab pos="901700" algn="l"/>
              </a:tabLst>
              <a:defRPr sz="1800">
                <a:solidFill>
                  <a:srgbClr val="FFCC00"/>
                </a:solidFill>
                <a:latin typeface="+mj-lt"/>
                <a:ea typeface="+mj-ea"/>
                <a:cs typeface="+mj-cs"/>
                <a:sym typeface="Arial"/>
              </a:defRPr>
            </a:pPr>
            <a:r>
              <a:t>So we also need local sensors capable of detecting minute frequency shifts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2" name="Rectangle 5"/>
          <p:cNvSpPr txBox="1"/>
          <p:nvPr/>
        </p:nvSpPr>
        <p:spPr>
          <a:xfrm>
            <a:off x="304800" y="6457220"/>
            <a:ext cx="8534400"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1) http://www.epri.com/abstracts/Pages/ProductAbstract.aspx?ProductId=000000000001022519</a:t>
            </a:r>
          </a:p>
        </p:txBody>
      </p:sp>
      <p:sp>
        <p:nvSpPr>
          <p:cNvPr id="203" name="Rectangle 2"/>
          <p:cNvSpPr txBox="1">
            <a:spLocks noGrp="1"/>
          </p:cNvSpPr>
          <p:nvPr>
            <p:ph type="title"/>
          </p:nvPr>
        </p:nvSpPr>
        <p:spPr>
          <a:xfrm>
            <a:off x="0" y="76200"/>
            <a:ext cx="9144000" cy="457200"/>
          </a:xfrm>
          <a:prstGeom prst="rect">
            <a:avLst/>
          </a:prstGeom>
        </p:spPr>
        <p:txBody>
          <a:bodyPr/>
          <a:lstStyle/>
          <a:p>
            <a:r>
              <a:t>=&gt; </a:t>
            </a:r>
            <a:r>
              <a:rPr b="1">
                <a:solidFill>
                  <a:srgbClr val="FFCC00"/>
                </a:solidFill>
              </a:rPr>
              <a:t>"A Smart Resilient Grid"</a:t>
            </a:r>
            <a:r>
              <a:rPr b="1"/>
              <a:t> - </a:t>
            </a:r>
            <a:r>
              <a:t>then shortened to just </a:t>
            </a:r>
            <a:r>
              <a:rPr b="1">
                <a:solidFill>
                  <a:srgbClr val="FFCC00"/>
                </a:solidFill>
              </a:rPr>
              <a:t>"A Smart Grid"</a:t>
            </a:r>
          </a:p>
        </p:txBody>
      </p:sp>
      <p:sp>
        <p:nvSpPr>
          <p:cNvPr id="204" name="Rectangle 3"/>
          <p:cNvSpPr txBox="1">
            <a:spLocks noGrp="1"/>
          </p:cNvSpPr>
          <p:nvPr>
            <p:ph type="body" idx="1"/>
          </p:nvPr>
        </p:nvSpPr>
        <p:spPr>
          <a:xfrm>
            <a:off x="147320" y="828310"/>
            <a:ext cx="8534401" cy="5334001"/>
          </a:xfrm>
          <a:prstGeom prst="rect">
            <a:avLst/>
          </a:prstGeom>
        </p:spPr>
        <p:txBody>
          <a:bodyPr/>
          <a:lstStyle/>
          <a:p>
            <a:pPr>
              <a:tabLst>
                <a:tab pos="444500" algn="l"/>
                <a:tab pos="901700" algn="l"/>
                <a:tab pos="1371600" algn="l"/>
              </a:tabLst>
              <a:defRPr sz="1800">
                <a:latin typeface="+mj-lt"/>
                <a:ea typeface="+mj-ea"/>
                <a:cs typeface="+mj-cs"/>
                <a:sym typeface="Arial"/>
              </a:defRPr>
            </a:pPr>
            <a:r>
              <a:t>Which would involve these responsibilities / handled via these features: </a:t>
            </a:r>
            <a:r>
              <a:rPr baseline="30000"/>
              <a:t>1</a:t>
            </a:r>
          </a:p>
          <a:p>
            <a:pPr>
              <a:tabLst>
                <a:tab pos="444500" algn="l"/>
                <a:tab pos="901700" algn="l"/>
                <a:tab pos="1371600" algn="l"/>
              </a:tabLst>
              <a:defRPr sz="1100">
                <a:latin typeface="+mj-lt"/>
                <a:ea typeface="+mj-ea"/>
                <a:cs typeface="+mj-cs"/>
                <a:sym typeface="Arial"/>
              </a:defRPr>
            </a:pPr>
            <a:endParaRPr/>
          </a:p>
          <a:p>
            <a:pPr>
              <a:tabLst>
                <a:tab pos="444500" algn="l"/>
                <a:tab pos="901700" algn="l"/>
                <a:tab pos="1371600" algn="l"/>
              </a:tabLst>
              <a:defRPr sz="1800">
                <a:latin typeface="+mj-lt"/>
                <a:ea typeface="+mj-ea"/>
                <a:cs typeface="+mj-cs"/>
                <a:sym typeface="Arial"/>
              </a:defRPr>
            </a:pPr>
            <a:r>
              <a:t>1) </a:t>
            </a:r>
            <a:r>
              <a:rPr b="1"/>
              <a:t>Sensing Trouble</a:t>
            </a:r>
            <a:r>
              <a:t>: </a:t>
            </a:r>
            <a:r>
              <a:rPr b="1">
                <a:solidFill>
                  <a:srgbClr val="FFCC00"/>
                </a:solidFill>
              </a:rPr>
              <a:t>Phasor Measurement Units (PMUs)</a:t>
            </a:r>
          </a:p>
          <a:p>
            <a:pPr>
              <a:tabLst>
                <a:tab pos="444500" algn="l"/>
                <a:tab pos="901700" algn="l"/>
                <a:tab pos="1371600" algn="l"/>
              </a:tabLst>
              <a:defRPr sz="900" b="1">
                <a:solidFill>
                  <a:srgbClr val="FFCC00"/>
                </a:solidFill>
                <a:latin typeface="+mj-lt"/>
                <a:ea typeface="+mj-ea"/>
                <a:cs typeface="+mj-cs"/>
                <a:sym typeface="Arial"/>
              </a:defRPr>
            </a:pPr>
            <a:endParaRPr/>
          </a:p>
          <a:p>
            <a:pPr>
              <a:tabLst>
                <a:tab pos="444500" algn="l"/>
                <a:tab pos="901700" algn="l"/>
                <a:tab pos="1371600" algn="l"/>
              </a:tabLst>
              <a:defRPr sz="1800" b="1">
                <a:solidFill>
                  <a:srgbClr val="FFCC00"/>
                </a:solidFill>
                <a:latin typeface="+mj-lt"/>
                <a:ea typeface="+mj-ea"/>
                <a:cs typeface="+mj-cs"/>
                <a:sym typeface="Arial"/>
              </a:defRPr>
            </a:pPr>
            <a:r>
              <a:t>		</a:t>
            </a:r>
            <a:r>
              <a:rPr b="0">
                <a:solidFill>
                  <a:srgbClr val="FFFFFF"/>
                </a:solidFill>
              </a:rPr>
              <a:t>Sensors comparing local AC frequency and phase to the grid standard</a:t>
            </a:r>
          </a:p>
          <a:p>
            <a:pPr>
              <a:tabLst>
                <a:tab pos="444500" algn="l"/>
                <a:tab pos="901700" algn="l"/>
                <a:tab pos="1371600" algn="l"/>
              </a:tabLst>
              <a:defRPr sz="1000">
                <a:latin typeface="+mj-lt"/>
                <a:ea typeface="+mj-ea"/>
                <a:cs typeface="+mj-cs"/>
                <a:sym typeface="Arial"/>
              </a:defRPr>
            </a:pPr>
            <a:endParaRPr/>
          </a:p>
          <a:p>
            <a:pPr>
              <a:tabLst>
                <a:tab pos="444500" algn="l"/>
                <a:tab pos="901700" algn="l"/>
                <a:tab pos="1371600" algn="l"/>
              </a:tabLst>
              <a:defRPr sz="1800">
                <a:latin typeface="+mj-lt"/>
                <a:ea typeface="+mj-ea"/>
                <a:cs typeface="+mj-cs"/>
                <a:sym typeface="Arial"/>
              </a:defRPr>
            </a:pPr>
            <a:r>
              <a:t>			GPS enabled + using satellites' hyper-accurate atomic clocks</a:t>
            </a:r>
          </a:p>
          <a:p>
            <a:pPr>
              <a:tabLst>
                <a:tab pos="444500" algn="l"/>
                <a:tab pos="901700" algn="l"/>
                <a:tab pos="1371600" algn="l"/>
              </a:tabLst>
              <a:defRPr sz="1800">
                <a:latin typeface="+mj-lt"/>
                <a:ea typeface="+mj-ea"/>
                <a:cs typeface="+mj-cs"/>
                <a:sym typeface="Arial"/>
              </a:defRPr>
            </a:pPr>
            <a:endParaRPr/>
          </a:p>
          <a:p>
            <a:pPr>
              <a:tabLst>
                <a:tab pos="444500" algn="l"/>
                <a:tab pos="901700" algn="l"/>
                <a:tab pos="1371600" algn="l"/>
              </a:tabLst>
              <a:defRPr sz="1800">
                <a:latin typeface="+mj-lt"/>
                <a:ea typeface="+mj-ea"/>
                <a:cs typeface="+mj-cs"/>
                <a:sym typeface="Arial"/>
              </a:defRPr>
            </a:pPr>
            <a:r>
              <a:t>2) </a:t>
            </a:r>
            <a:r>
              <a:rPr b="1"/>
              <a:t>Isolating trouble</a:t>
            </a:r>
            <a:r>
              <a:t>: </a:t>
            </a:r>
            <a:r>
              <a:rPr b="1">
                <a:solidFill>
                  <a:srgbClr val="FFCC00"/>
                </a:solidFill>
              </a:rPr>
              <a:t>Local microprocessor-based sensors &amp; circuit breakers </a:t>
            </a:r>
          </a:p>
          <a:p>
            <a:pPr>
              <a:tabLst>
                <a:tab pos="444500" algn="l"/>
                <a:tab pos="901700" algn="l"/>
                <a:tab pos="1371600" algn="l"/>
              </a:tabLst>
              <a:defRPr sz="800">
                <a:latin typeface="+mj-lt"/>
                <a:ea typeface="+mj-ea"/>
                <a:cs typeface="+mj-cs"/>
                <a:sym typeface="Arial"/>
              </a:defRPr>
            </a:pPr>
            <a:endParaRPr/>
          </a:p>
          <a:p>
            <a:pPr>
              <a:tabLst>
                <a:tab pos="444500" algn="l"/>
                <a:tab pos="901700" algn="l"/>
                <a:tab pos="1371600" algn="l"/>
              </a:tabLst>
              <a:defRPr sz="1800">
                <a:latin typeface="+mj-lt"/>
                <a:ea typeface="+mj-ea"/>
                <a:cs typeface="+mj-cs"/>
                <a:sym typeface="Arial"/>
              </a:defRPr>
            </a:pPr>
            <a:r>
              <a:t>		Capable of analyzing and responding to complex / subtle faults</a:t>
            </a:r>
          </a:p>
          <a:p>
            <a:pPr>
              <a:tabLst>
                <a:tab pos="444500" algn="l"/>
                <a:tab pos="901700" algn="l"/>
                <a:tab pos="1371600" algn="l"/>
              </a:tabLst>
              <a:defRPr sz="800">
                <a:latin typeface="+mj-lt"/>
                <a:ea typeface="+mj-ea"/>
                <a:cs typeface="+mj-cs"/>
                <a:sym typeface="Arial"/>
              </a:defRPr>
            </a:pPr>
            <a:endParaRPr/>
          </a:p>
          <a:p>
            <a:pPr>
              <a:tabLst>
                <a:tab pos="444500" algn="l"/>
                <a:tab pos="901700" algn="l"/>
                <a:tab pos="1371600" algn="l"/>
              </a:tabLst>
              <a:defRPr sz="1800">
                <a:latin typeface="+mj-lt"/>
                <a:ea typeface="+mj-ea"/>
                <a:cs typeface="+mj-cs"/>
                <a:sym typeface="Arial"/>
              </a:defRPr>
            </a:pPr>
            <a:r>
              <a:t>			Based on </a:t>
            </a:r>
            <a:r>
              <a:rPr b="1"/>
              <a:t>programmable logic controllers (PLCs)</a:t>
            </a:r>
          </a:p>
          <a:p>
            <a:pPr>
              <a:tabLst>
                <a:tab pos="444500" algn="l"/>
                <a:tab pos="901700" algn="l"/>
                <a:tab pos="1371600" algn="l"/>
              </a:tabLst>
              <a:defRPr sz="1600">
                <a:latin typeface="+mj-lt"/>
                <a:ea typeface="+mj-ea"/>
                <a:cs typeface="+mj-cs"/>
                <a:sym typeface="Arial"/>
              </a:defRPr>
            </a:pPr>
            <a:endParaRPr/>
          </a:p>
          <a:p>
            <a:pPr>
              <a:tabLst>
                <a:tab pos="444500" algn="l"/>
                <a:tab pos="901700" algn="l"/>
                <a:tab pos="1371600" algn="l"/>
              </a:tabLst>
              <a:defRPr sz="1800">
                <a:latin typeface="+mj-lt"/>
                <a:ea typeface="+mj-ea"/>
                <a:cs typeface="+mj-cs"/>
                <a:sym typeface="Arial"/>
              </a:defRPr>
            </a:pPr>
            <a:r>
              <a:t>3) </a:t>
            </a:r>
            <a:r>
              <a:rPr b="1"/>
              <a:t>Logging and managing trouble</a:t>
            </a:r>
            <a:r>
              <a:t>: </a:t>
            </a:r>
          </a:p>
          <a:p>
            <a:pPr>
              <a:tabLst>
                <a:tab pos="444500" algn="l"/>
                <a:tab pos="901700" algn="l"/>
                <a:tab pos="1371600" algn="l"/>
              </a:tabLst>
              <a:defRPr sz="800" b="1">
                <a:latin typeface="+mj-lt"/>
                <a:ea typeface="+mj-ea"/>
                <a:cs typeface="+mj-cs"/>
                <a:sym typeface="Arial"/>
              </a:defRPr>
            </a:pPr>
            <a:endParaRPr/>
          </a:p>
          <a:p>
            <a:pPr>
              <a:tabLst>
                <a:tab pos="444500" algn="l"/>
                <a:tab pos="901700" algn="l"/>
                <a:tab pos="1371600" algn="l"/>
              </a:tabLst>
              <a:defRPr sz="1800" b="1">
                <a:latin typeface="+mj-lt"/>
                <a:ea typeface="+mj-ea"/>
                <a:cs typeface="+mj-cs"/>
                <a:sym typeface="Arial"/>
              </a:defRPr>
            </a:pPr>
            <a:r>
              <a:t>	</a:t>
            </a:r>
            <a:r>
              <a:rPr>
                <a:solidFill>
                  <a:srgbClr val="FFCC00"/>
                </a:solidFill>
              </a:rPr>
              <a:t>Digital supervisory control &amp; data acquisition systems (SCADA)</a:t>
            </a:r>
          </a:p>
          <a:p>
            <a:pPr>
              <a:tabLst>
                <a:tab pos="444500" algn="l"/>
                <a:tab pos="901700" algn="l"/>
                <a:tab pos="1371600" algn="l"/>
              </a:tabLst>
              <a:defRPr sz="1000" b="1">
                <a:latin typeface="+mj-lt"/>
                <a:ea typeface="+mj-ea"/>
                <a:cs typeface="+mj-cs"/>
                <a:sym typeface="Arial"/>
              </a:defRPr>
            </a:pPr>
            <a:endParaRPr/>
          </a:p>
          <a:p>
            <a:pPr>
              <a:tabLst>
                <a:tab pos="444500" algn="l"/>
                <a:tab pos="901700" algn="l"/>
                <a:tab pos="1371600" algn="l"/>
              </a:tabLst>
              <a:defRPr sz="1800">
                <a:latin typeface="+mj-lt"/>
                <a:ea typeface="+mj-ea"/>
                <a:cs typeface="+mj-cs"/>
                <a:sym typeface="Arial"/>
              </a:defRPr>
            </a:pPr>
            <a:r>
              <a:t>		To make the required, almost instantaneous, protective decisions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6"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https://www.csiac.org/journal_article/efficacy-and-challenges-scada-and-smart-grid-integration</a:t>
            </a:r>
          </a:p>
        </p:txBody>
      </p:sp>
      <p:sp>
        <p:nvSpPr>
          <p:cNvPr id="207" name="Rectangle 2"/>
          <p:cNvSpPr txBox="1">
            <a:spLocks noGrp="1"/>
          </p:cNvSpPr>
          <p:nvPr>
            <p:ph type="title"/>
          </p:nvPr>
        </p:nvSpPr>
        <p:spPr>
          <a:xfrm>
            <a:off x="304800" y="76200"/>
            <a:ext cx="8534400" cy="609600"/>
          </a:xfrm>
          <a:prstGeom prst="rect">
            <a:avLst/>
          </a:prstGeom>
        </p:spPr>
        <p:txBody>
          <a:bodyPr/>
          <a:lstStyle/>
          <a:p>
            <a:r>
              <a:t>But that control system should be both local </a:t>
            </a:r>
            <a:r>
              <a:rPr b="1"/>
              <a:t>and</a:t>
            </a:r>
            <a:r>
              <a:t> distributed:</a:t>
            </a:r>
          </a:p>
        </p:txBody>
      </p:sp>
      <p:sp>
        <p:nvSpPr>
          <p:cNvPr id="208" name="Rectangle 3"/>
          <p:cNvSpPr txBox="1">
            <a:spLocks noGrp="1"/>
          </p:cNvSpPr>
          <p:nvPr>
            <p:ph type="body" idx="1"/>
          </p:nvPr>
        </p:nvSpPr>
        <p:spPr>
          <a:xfrm>
            <a:off x="228600" y="762000"/>
            <a:ext cx="8915400" cy="5334000"/>
          </a:xfrm>
          <a:prstGeom prst="rect">
            <a:avLst/>
          </a:prstGeom>
        </p:spPr>
        <p:txBody>
          <a:bodyPr/>
          <a:lstStyle/>
          <a:p>
            <a:pPr>
              <a:defRPr sz="1800" b="1">
                <a:solidFill>
                  <a:srgbClr val="FFCC00"/>
                </a:solidFill>
                <a:latin typeface="+mj-lt"/>
                <a:ea typeface="+mj-ea"/>
                <a:cs typeface="+mj-cs"/>
                <a:sym typeface="Arial"/>
              </a:defRPr>
            </a:pPr>
            <a:r>
              <a:t>Local</a:t>
            </a:r>
            <a:r>
              <a:rPr b="0">
                <a:solidFill>
                  <a:srgbClr val="FFFFFF"/>
                </a:solidFill>
              </a:rPr>
              <a:t> to take immediate protective actions</a:t>
            </a:r>
          </a:p>
          <a:p>
            <a:pPr>
              <a:defRPr sz="1100">
                <a:latin typeface="+mj-lt"/>
                <a:ea typeface="+mj-ea"/>
                <a:cs typeface="+mj-cs"/>
                <a:sym typeface="Arial"/>
              </a:defRPr>
            </a:pPr>
            <a:endParaRPr/>
          </a:p>
          <a:p>
            <a:pPr>
              <a:defRPr sz="1800" b="1">
                <a:solidFill>
                  <a:srgbClr val="FFCC00"/>
                </a:solidFill>
                <a:latin typeface="+mj-lt"/>
                <a:ea typeface="+mj-ea"/>
                <a:cs typeface="+mj-cs"/>
                <a:sym typeface="Arial"/>
              </a:defRPr>
            </a:pPr>
            <a:r>
              <a:t>Distributed</a:t>
            </a:r>
            <a:r>
              <a:rPr b="0">
                <a:solidFill>
                  <a:srgbClr val="FFFFFF"/>
                </a:solidFill>
              </a:rPr>
              <a:t> to instigate </a:t>
            </a:r>
            <a:r>
              <a:rPr>
                <a:solidFill>
                  <a:srgbClr val="FFFFFF"/>
                </a:solidFill>
              </a:rPr>
              <a:t>grid-wide </a:t>
            </a:r>
            <a:r>
              <a:rPr b="0">
                <a:solidFill>
                  <a:srgbClr val="FFFFFF"/>
                </a:solidFill>
              </a:rPr>
              <a:t>protective measures</a:t>
            </a:r>
          </a:p>
          <a:p>
            <a:pPr>
              <a:defRPr sz="1000">
                <a:latin typeface="+mj-lt"/>
                <a:ea typeface="+mj-ea"/>
                <a:cs typeface="+mj-cs"/>
                <a:sym typeface="Arial"/>
              </a:defRPr>
            </a:pPr>
            <a:endParaRPr/>
          </a:p>
          <a:p>
            <a:pPr>
              <a:defRPr sz="1800">
                <a:latin typeface="+mj-lt"/>
                <a:ea typeface="+mj-ea"/>
                <a:cs typeface="+mj-cs"/>
                <a:sym typeface="Arial"/>
              </a:defRPr>
            </a:pPr>
            <a:r>
              <a:t>	For example:  Cueing human operators to start up reserve generators</a:t>
            </a:r>
          </a:p>
        </p:txBody>
      </p:sp>
      <p:pic>
        <p:nvPicPr>
          <p:cNvPr id="209" name="Picture 4" descr="Picture 4"/>
          <p:cNvPicPr>
            <a:picLocks noChangeAspect="1"/>
          </p:cNvPicPr>
          <p:nvPr/>
        </p:nvPicPr>
        <p:blipFill>
          <a:blip r:embed="rId2">
            <a:extLst/>
          </a:blip>
          <a:stretch>
            <a:fillRect/>
          </a:stretch>
        </p:blipFill>
        <p:spPr>
          <a:xfrm>
            <a:off x="1676400" y="2286000"/>
            <a:ext cx="5750858" cy="4073524"/>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1" name="Rectangle 5"/>
          <p:cNvSpPr txBox="1"/>
          <p:nvPr/>
        </p:nvSpPr>
        <p:spPr>
          <a:xfrm>
            <a:off x="7315200" y="4374420"/>
            <a:ext cx="1676400" cy="9754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http://www.computer.org/csdl/mags/sp/2012/04/msp2012040062-abs.html</a:t>
            </a:r>
          </a:p>
        </p:txBody>
      </p:sp>
      <p:sp>
        <p:nvSpPr>
          <p:cNvPr id="212" name="Rectangle 2"/>
          <p:cNvSpPr txBox="1">
            <a:spLocks noGrp="1"/>
          </p:cNvSpPr>
          <p:nvPr>
            <p:ph type="title"/>
          </p:nvPr>
        </p:nvSpPr>
        <p:spPr>
          <a:xfrm>
            <a:off x="0" y="76200"/>
            <a:ext cx="9144000" cy="533400"/>
          </a:xfrm>
          <a:prstGeom prst="rect">
            <a:avLst/>
          </a:prstGeom>
        </p:spPr>
        <p:txBody>
          <a:bodyPr/>
          <a:lstStyle/>
          <a:p>
            <a:r>
              <a:t>Distributed part of SCADA =&gt; </a:t>
            </a:r>
            <a:r>
              <a:rPr>
                <a:solidFill>
                  <a:srgbClr val="FFCC00"/>
                </a:solidFill>
              </a:rPr>
              <a:t>4</a:t>
            </a:r>
            <a:r>
              <a:rPr baseline="30000">
                <a:solidFill>
                  <a:srgbClr val="FFCC00"/>
                </a:solidFill>
              </a:rPr>
              <a:t>th</a:t>
            </a:r>
            <a:r>
              <a:rPr>
                <a:solidFill>
                  <a:srgbClr val="FFCC00"/>
                </a:solidFill>
              </a:rPr>
              <a:t> Smart Grid feature: </a:t>
            </a:r>
            <a:r>
              <a:rPr b="1" i="0">
                <a:solidFill>
                  <a:srgbClr val="FFCC00"/>
                </a:solidFill>
                <a:latin typeface="Tahoma"/>
                <a:ea typeface="Tahoma"/>
                <a:cs typeface="Tahoma"/>
                <a:sym typeface="Tahoma"/>
              </a:rPr>
              <a:t>An Intranet</a:t>
            </a:r>
          </a:p>
        </p:txBody>
      </p:sp>
      <p:sp>
        <p:nvSpPr>
          <p:cNvPr id="213" name="Rectangle 3"/>
          <p:cNvSpPr txBox="1">
            <a:spLocks noGrp="1"/>
          </p:cNvSpPr>
          <p:nvPr>
            <p:ph type="body" idx="1"/>
          </p:nvPr>
        </p:nvSpPr>
        <p:spPr>
          <a:xfrm>
            <a:off x="152400" y="762000"/>
            <a:ext cx="8991600" cy="3200400"/>
          </a:xfrm>
          <a:prstGeom prst="rect">
            <a:avLst/>
          </a:prstGeom>
        </p:spPr>
        <p:txBody>
          <a:bodyPr/>
          <a:lstStyle/>
          <a:p>
            <a:pPr>
              <a:tabLst>
                <a:tab pos="444500" algn="l"/>
                <a:tab pos="901700" algn="l"/>
              </a:tabLst>
              <a:defRPr sz="1800" b="1">
                <a:latin typeface="+mj-lt"/>
                <a:ea typeface="+mj-ea"/>
                <a:cs typeface="+mj-cs"/>
                <a:sym typeface="Arial"/>
              </a:defRPr>
            </a:pPr>
            <a:r>
              <a:t>With the responsibility of communicating trouble</a:t>
            </a:r>
          </a:p>
          <a:p>
            <a:pPr>
              <a:tabLst>
                <a:tab pos="444500" algn="l"/>
                <a:tab pos="901700" algn="l"/>
              </a:tabLst>
              <a:defRPr sz="1000">
                <a:latin typeface="+mj-lt"/>
                <a:ea typeface="+mj-ea"/>
                <a:cs typeface="+mj-cs"/>
                <a:sym typeface="Arial"/>
              </a:defRPr>
            </a:pPr>
            <a:endParaRPr/>
          </a:p>
          <a:p>
            <a:pPr>
              <a:tabLst>
                <a:tab pos="444500" algn="l"/>
                <a:tab pos="901700" algn="l"/>
              </a:tabLst>
              <a:defRPr sz="1800">
                <a:latin typeface="+mj-lt"/>
                <a:ea typeface="+mj-ea"/>
                <a:cs typeface="+mj-cs"/>
                <a:sym typeface="Arial"/>
              </a:defRPr>
            </a:pPr>
            <a:r>
              <a:t>Essentially a very high reliability, very high speed version of the Internet</a:t>
            </a:r>
          </a:p>
          <a:p>
            <a:pPr>
              <a:tabLst>
                <a:tab pos="444500" algn="l"/>
                <a:tab pos="901700" algn="l"/>
              </a:tabLst>
              <a:defRPr sz="800">
                <a:latin typeface="+mj-lt"/>
                <a:ea typeface="+mj-ea"/>
                <a:cs typeface="+mj-cs"/>
                <a:sym typeface="Arial"/>
              </a:defRPr>
            </a:pPr>
            <a:endParaRPr/>
          </a:p>
          <a:p>
            <a:pPr>
              <a:tabLst>
                <a:tab pos="444500" algn="l"/>
                <a:tab pos="901700" algn="l"/>
              </a:tabLst>
              <a:defRPr sz="1800">
                <a:latin typeface="+mj-lt"/>
                <a:ea typeface="+mj-ea"/>
                <a:cs typeface="+mj-cs"/>
                <a:sym typeface="Arial"/>
              </a:defRPr>
            </a:pPr>
            <a:r>
              <a:t>	You can't just break data into packets and idly sprinkle them into a network</a:t>
            </a:r>
          </a:p>
          <a:p>
            <a:pPr>
              <a:tabLst>
                <a:tab pos="444500" algn="l"/>
                <a:tab pos="901700" algn="l"/>
              </a:tabLst>
              <a:defRPr sz="800">
                <a:latin typeface="+mj-lt"/>
                <a:ea typeface="+mj-ea"/>
                <a:cs typeface="+mj-cs"/>
                <a:sym typeface="Arial"/>
              </a:defRPr>
            </a:pPr>
            <a:endParaRPr/>
          </a:p>
          <a:p>
            <a:pPr>
              <a:tabLst>
                <a:tab pos="444500" algn="l"/>
                <a:tab pos="901700" algn="l"/>
              </a:tabLst>
              <a:defRPr sz="1800">
                <a:latin typeface="+mj-lt"/>
                <a:ea typeface="+mj-ea"/>
                <a:cs typeface="+mj-cs"/>
                <a:sym typeface="Arial"/>
              </a:defRPr>
            </a:pPr>
            <a:r>
              <a:t>		(Which is what we do with our data on the Internet!)</a:t>
            </a:r>
          </a:p>
          <a:p>
            <a:pPr>
              <a:tabLst>
                <a:tab pos="444500" algn="l"/>
                <a:tab pos="901700" algn="l"/>
              </a:tabLst>
              <a:defRPr sz="1100">
                <a:latin typeface="+mj-lt"/>
                <a:ea typeface="+mj-ea"/>
                <a:cs typeface="+mj-cs"/>
                <a:sym typeface="Arial"/>
              </a:defRPr>
            </a:pPr>
            <a:endParaRPr/>
          </a:p>
          <a:p>
            <a:pPr>
              <a:tabLst>
                <a:tab pos="444500" algn="l"/>
                <a:tab pos="901700" algn="l"/>
              </a:tabLst>
              <a:defRPr sz="1800">
                <a:solidFill>
                  <a:srgbClr val="FFCC00"/>
                </a:solidFill>
                <a:latin typeface="+mj-lt"/>
                <a:ea typeface="+mj-ea"/>
                <a:cs typeface="+mj-cs"/>
                <a:sym typeface="Arial"/>
              </a:defRPr>
            </a:pPr>
            <a:r>
              <a:t>Instead, power system alarm data must get through, intact, </a:t>
            </a:r>
            <a:r>
              <a:rPr b="1"/>
              <a:t>within milliseconds</a:t>
            </a:r>
            <a:r>
              <a:t>!</a:t>
            </a:r>
          </a:p>
        </p:txBody>
      </p:sp>
      <p:pic>
        <p:nvPicPr>
          <p:cNvPr id="214" name="Picture 5" descr="Picture 5"/>
          <p:cNvPicPr>
            <a:picLocks noChangeAspect="1"/>
          </p:cNvPicPr>
          <p:nvPr/>
        </p:nvPicPr>
        <p:blipFill>
          <a:blip r:embed="rId2">
            <a:extLst/>
          </a:blip>
          <a:stretch>
            <a:fillRect/>
          </a:stretch>
        </p:blipFill>
        <p:spPr>
          <a:xfrm>
            <a:off x="1371600" y="3276600"/>
            <a:ext cx="5943600" cy="3460235"/>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6" name="Rectangle 5"/>
          <p:cNvSpPr txBox="1"/>
          <p:nvPr/>
        </p:nvSpPr>
        <p:spPr>
          <a:xfrm>
            <a:off x="304800" y="6457220"/>
            <a:ext cx="8534400"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1) For </a:t>
            </a:r>
            <a:r>
              <a:rPr b="1"/>
              <a:t>Slightly</a:t>
            </a:r>
            <a:r>
              <a:t> more detail + references see: http://en.wikipedia.org/wiki/Smart_grid</a:t>
            </a:r>
          </a:p>
        </p:txBody>
      </p:sp>
      <p:sp>
        <p:nvSpPr>
          <p:cNvPr id="217" name="Rectangle 2"/>
          <p:cNvSpPr txBox="1">
            <a:spLocks noGrp="1"/>
          </p:cNvSpPr>
          <p:nvPr>
            <p:ph type="title"/>
          </p:nvPr>
        </p:nvSpPr>
        <p:spPr>
          <a:xfrm>
            <a:off x="304800" y="76200"/>
            <a:ext cx="8534400" cy="609600"/>
          </a:xfrm>
          <a:prstGeom prst="rect">
            <a:avLst/>
          </a:prstGeom>
        </p:spPr>
        <p:txBody>
          <a:bodyPr/>
          <a:lstStyle>
            <a:lvl1pPr>
              <a:defRPr sz="2200"/>
            </a:lvl1pPr>
          </a:lstStyle>
          <a:p>
            <a:r>
              <a:t>And it's not just about the hardware:</a:t>
            </a:r>
          </a:p>
        </p:txBody>
      </p:sp>
      <p:sp>
        <p:nvSpPr>
          <p:cNvPr id="218" name="Rectangle 3"/>
          <p:cNvSpPr txBox="1">
            <a:spLocks noGrp="1"/>
          </p:cNvSpPr>
          <p:nvPr>
            <p:ph type="body" idx="1"/>
          </p:nvPr>
        </p:nvSpPr>
        <p:spPr>
          <a:xfrm>
            <a:off x="228600" y="838200"/>
            <a:ext cx="8915400" cy="5334000"/>
          </a:xfrm>
          <a:prstGeom prst="rect">
            <a:avLst/>
          </a:prstGeom>
        </p:spPr>
        <p:txBody>
          <a:bodyPr/>
          <a:lstStyle/>
          <a:p>
            <a:pPr>
              <a:defRPr sz="1800" b="1">
                <a:latin typeface="+mj-lt"/>
                <a:ea typeface="+mj-ea"/>
                <a:cs typeface="+mj-cs"/>
                <a:sym typeface="Arial"/>
              </a:defRPr>
            </a:pPr>
            <a:r>
              <a:rPr dirty="0"/>
              <a:t>We are not really sure of HOW the SOFTWARE should operate!</a:t>
            </a:r>
          </a:p>
          <a:p>
            <a:pPr>
              <a:defRPr sz="1800">
                <a:latin typeface="+mj-lt"/>
                <a:ea typeface="+mj-ea"/>
                <a:cs typeface="+mj-cs"/>
                <a:sym typeface="Arial"/>
              </a:defRPr>
            </a:pPr>
            <a:endParaRPr dirty="0"/>
          </a:p>
          <a:p>
            <a:pPr>
              <a:defRPr sz="1800">
                <a:latin typeface="+mj-lt"/>
                <a:ea typeface="+mj-ea"/>
                <a:cs typeface="+mj-cs"/>
                <a:sym typeface="Arial"/>
              </a:defRPr>
            </a:pPr>
            <a:r>
              <a:rPr dirty="0"/>
              <a:t>The Grid is HUGELY more complex than normal industrial control systems</a:t>
            </a:r>
          </a:p>
          <a:p>
            <a:pPr>
              <a:defRPr sz="1800">
                <a:latin typeface="+mj-lt"/>
                <a:ea typeface="+mj-ea"/>
                <a:cs typeface="+mj-cs"/>
                <a:sym typeface="Arial"/>
              </a:defRPr>
            </a:pPr>
            <a:endParaRPr dirty="0"/>
          </a:p>
          <a:p>
            <a:pPr>
              <a:defRPr sz="1800" b="1">
                <a:solidFill>
                  <a:srgbClr val="FFCC00"/>
                </a:solidFill>
                <a:latin typeface="+mj-lt"/>
                <a:ea typeface="+mj-ea"/>
                <a:cs typeface="+mj-cs"/>
                <a:sym typeface="Arial"/>
              </a:defRPr>
            </a:pPr>
            <a:r>
              <a:rPr dirty="0"/>
              <a:t>Power system complexity &amp; critical timing begin resemble a human brain</a:t>
            </a:r>
          </a:p>
          <a:p>
            <a:pPr>
              <a:defRPr sz="1800">
                <a:latin typeface="+mj-lt"/>
                <a:ea typeface="+mj-ea"/>
                <a:cs typeface="+mj-cs"/>
                <a:sym typeface="Arial"/>
              </a:defRPr>
            </a:pPr>
            <a:endParaRPr dirty="0"/>
          </a:p>
          <a:p>
            <a:pPr>
              <a:defRPr sz="1800">
                <a:latin typeface="+mj-lt"/>
                <a:ea typeface="+mj-ea"/>
                <a:cs typeface="+mj-cs"/>
                <a:sym typeface="Arial"/>
              </a:defRPr>
            </a:pPr>
            <a:r>
              <a:rPr dirty="0"/>
              <a:t>So Grid software models have invoked or drawn analogies with (partial list only</a:t>
            </a:r>
            <a:r>
              <a:rPr baseline="30000" dirty="0"/>
              <a:t>1</a:t>
            </a:r>
            <a:r>
              <a:rPr dirty="0"/>
              <a:t>):</a:t>
            </a:r>
          </a:p>
          <a:p>
            <a:pPr>
              <a:defRPr sz="1800">
                <a:latin typeface="+mj-lt"/>
                <a:ea typeface="+mj-ea"/>
                <a:cs typeface="+mj-cs"/>
                <a:sym typeface="Arial"/>
              </a:defRPr>
            </a:pPr>
            <a:endParaRPr dirty="0"/>
          </a:p>
          <a:p>
            <a:pPr>
              <a:defRPr sz="1800">
                <a:latin typeface="+mj-lt"/>
                <a:ea typeface="+mj-ea"/>
                <a:cs typeface="+mj-cs"/>
                <a:sym typeface="Arial"/>
              </a:defRPr>
            </a:pPr>
            <a:r>
              <a:rPr dirty="0"/>
              <a:t>	Optimal Control Theory	Ecology			Human Cognition </a:t>
            </a:r>
          </a:p>
          <a:p>
            <a:pPr>
              <a:defRPr sz="1100">
                <a:latin typeface="+mj-lt"/>
                <a:ea typeface="+mj-ea"/>
                <a:cs typeface="+mj-cs"/>
                <a:sym typeface="Arial"/>
              </a:defRPr>
            </a:pPr>
            <a:endParaRPr dirty="0"/>
          </a:p>
          <a:p>
            <a:pPr>
              <a:defRPr sz="1800">
                <a:latin typeface="+mj-lt"/>
                <a:ea typeface="+mj-ea"/>
                <a:cs typeface="+mj-cs"/>
                <a:sym typeface="Arial"/>
              </a:defRPr>
            </a:pPr>
            <a:r>
              <a:rPr dirty="0"/>
              <a:t>	Glassy Dynamics</a:t>
            </a:r>
            <a:r>
              <a:rPr dirty="0" smtClean="0"/>
              <a:t>	Information </a:t>
            </a:r>
            <a:r>
              <a:rPr dirty="0"/>
              <a:t>Theory	Bio-Systems</a:t>
            </a:r>
          </a:p>
          <a:p>
            <a:pPr>
              <a:defRPr sz="1100">
                <a:latin typeface="+mj-lt"/>
                <a:ea typeface="+mj-ea"/>
                <a:cs typeface="+mj-cs"/>
                <a:sym typeface="Arial"/>
              </a:defRPr>
            </a:pPr>
            <a:endParaRPr dirty="0"/>
          </a:p>
          <a:p>
            <a:pPr>
              <a:defRPr sz="1800">
                <a:latin typeface="+mj-lt"/>
                <a:ea typeface="+mj-ea"/>
                <a:cs typeface="+mj-cs"/>
                <a:sym typeface="Arial"/>
              </a:defRPr>
            </a:pPr>
            <a:r>
              <a:rPr dirty="0"/>
              <a:t>	Microphysics of Clouds	Kuramoto Oscillators	Markow Processes </a:t>
            </a:r>
          </a:p>
          <a:p>
            <a:pPr>
              <a:defRPr sz="1100">
                <a:latin typeface="+mj-lt"/>
                <a:ea typeface="+mj-ea"/>
                <a:cs typeface="+mj-cs"/>
                <a:sym typeface="Arial"/>
              </a:defRPr>
            </a:pPr>
            <a:endParaRPr dirty="0"/>
          </a:p>
          <a:p>
            <a:pPr>
              <a:defRPr sz="1800">
                <a:latin typeface="+mj-lt"/>
                <a:ea typeface="+mj-ea"/>
                <a:cs typeface="+mj-cs"/>
                <a:sym typeface="Arial"/>
              </a:defRPr>
            </a:pPr>
            <a:r>
              <a:rPr dirty="0"/>
              <a:t>	Random Fuse Networks	Neural Networks		</a:t>
            </a:r>
          </a:p>
          <a:p>
            <a:pPr>
              <a:defRPr sz="1100">
                <a:latin typeface="+mj-lt"/>
                <a:ea typeface="+mj-ea"/>
                <a:cs typeface="+mj-cs"/>
                <a:sym typeface="Arial"/>
              </a:defRPr>
            </a:pPr>
            <a:endParaRPr dirty="0"/>
          </a:p>
          <a:p>
            <a:pPr>
              <a:defRPr sz="1800">
                <a:latin typeface="+mj-lt"/>
                <a:ea typeface="+mj-ea"/>
                <a:cs typeface="+mj-cs"/>
                <a:sym typeface="Arial"/>
              </a:defRPr>
            </a:pPr>
            <a:r>
              <a:rPr dirty="0"/>
              <a:t>	Maximum Entropy (e.g., as in Shannon communication theory) . . .</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0" name="Rectangle 5"/>
          <p:cNvSpPr txBox="1"/>
          <p:nvPr/>
        </p:nvSpPr>
        <p:spPr>
          <a:xfrm>
            <a:off x="304800" y="6111145"/>
            <a:ext cx="3581400" cy="442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https://www.stratfor.com/analysis/architecture-electricity-evolving-albeit-gradually</a:t>
            </a:r>
          </a:p>
        </p:txBody>
      </p:sp>
      <p:sp>
        <p:nvSpPr>
          <p:cNvPr id="221" name="Rectangle 2"/>
          <p:cNvSpPr txBox="1">
            <a:spLocks noGrp="1"/>
          </p:cNvSpPr>
          <p:nvPr>
            <p:ph type="title"/>
          </p:nvPr>
        </p:nvSpPr>
        <p:spPr>
          <a:xfrm>
            <a:off x="304800" y="76200"/>
            <a:ext cx="8534400" cy="533400"/>
          </a:xfrm>
          <a:prstGeom prst="rect">
            <a:avLst/>
          </a:prstGeom>
        </p:spPr>
        <p:txBody>
          <a:bodyPr/>
          <a:lstStyle/>
          <a:p>
            <a:r>
              <a:t>Some Smart Grid descriptions </a:t>
            </a:r>
            <a:r>
              <a:rPr b="1" i="0">
                <a:latin typeface="Tahoma"/>
                <a:ea typeface="Tahoma"/>
                <a:cs typeface="Tahoma"/>
                <a:sym typeface="Tahoma"/>
              </a:rPr>
              <a:t>also</a:t>
            </a:r>
            <a:r>
              <a:t> emphasize changes in layout:</a:t>
            </a:r>
          </a:p>
        </p:txBody>
      </p:sp>
      <p:sp>
        <p:nvSpPr>
          <p:cNvPr id="222" name="Rectangle 3"/>
          <p:cNvSpPr txBox="1">
            <a:spLocks noGrp="1"/>
          </p:cNvSpPr>
          <p:nvPr>
            <p:ph type="body" idx="1"/>
          </p:nvPr>
        </p:nvSpPr>
        <p:spPr>
          <a:xfrm>
            <a:off x="228600" y="685800"/>
            <a:ext cx="8915400" cy="4876800"/>
          </a:xfrm>
          <a:prstGeom prst="rect">
            <a:avLst/>
          </a:prstGeom>
        </p:spPr>
        <p:txBody>
          <a:bodyPr/>
          <a:lstStyle/>
          <a:p>
            <a:pPr>
              <a:defRPr sz="1800">
                <a:latin typeface="+mj-lt"/>
                <a:ea typeface="+mj-ea"/>
                <a:cs typeface="+mj-cs"/>
                <a:sym typeface="Arial"/>
              </a:defRPr>
            </a:pPr>
            <a:r>
              <a:t>For instance, the need for multiple power delivery routes to enhance resiliency</a:t>
            </a:r>
          </a:p>
          <a:p>
            <a:pPr>
              <a:defRPr sz="900">
                <a:latin typeface="+mj-lt"/>
                <a:ea typeface="+mj-ea"/>
                <a:cs typeface="+mj-cs"/>
                <a:sym typeface="Arial"/>
              </a:defRPr>
            </a:pPr>
            <a:endParaRPr/>
          </a:p>
          <a:p>
            <a:pPr>
              <a:defRPr sz="1800">
                <a:latin typeface="+mj-lt"/>
                <a:ea typeface="+mj-ea"/>
                <a:cs typeface="+mj-cs"/>
                <a:sym typeface="Arial"/>
              </a:defRPr>
            </a:pPr>
            <a:r>
              <a:t>	</a:t>
            </a:r>
            <a:r>
              <a:rPr>
                <a:solidFill>
                  <a:srgbClr val="FFCC00"/>
                </a:solidFill>
              </a:rPr>
              <a:t>But this is old news, the Grid has been doing this for a century!</a:t>
            </a:r>
          </a:p>
          <a:p>
            <a:pPr>
              <a:defRPr>
                <a:latin typeface="+mj-lt"/>
                <a:ea typeface="+mj-ea"/>
                <a:cs typeface="+mj-cs"/>
                <a:sym typeface="Arial"/>
              </a:defRPr>
            </a:pPr>
            <a:endParaRPr>
              <a:solidFill>
                <a:srgbClr val="FFCC00"/>
              </a:solidFill>
            </a:endParaRPr>
          </a:p>
          <a:p>
            <a:pPr>
              <a:defRPr sz="1800">
                <a:latin typeface="+mj-lt"/>
                <a:ea typeface="+mj-ea"/>
                <a:cs typeface="+mj-cs"/>
                <a:sym typeface="Arial"/>
              </a:defRPr>
            </a:pPr>
            <a:r>
              <a:t>Or 2-way power transmission:</a:t>
            </a:r>
          </a:p>
          <a:p>
            <a:pPr>
              <a:defRPr sz="1000">
                <a:latin typeface="+mj-lt"/>
                <a:ea typeface="+mj-ea"/>
                <a:cs typeface="+mj-cs"/>
                <a:sym typeface="Arial"/>
              </a:defRPr>
            </a:pPr>
            <a:endParaRPr/>
          </a:p>
          <a:p>
            <a:pPr>
              <a:defRPr sz="1800">
                <a:latin typeface="+mj-lt"/>
                <a:ea typeface="+mj-ea"/>
                <a:cs typeface="+mj-cs"/>
                <a:sym typeface="Arial"/>
              </a:defRPr>
            </a:pPr>
            <a:r>
              <a:t>	For example, to accommodate</a:t>
            </a:r>
          </a:p>
          <a:p>
            <a:pPr>
              <a:defRPr sz="400">
                <a:latin typeface="+mj-lt"/>
                <a:ea typeface="+mj-ea"/>
                <a:cs typeface="+mj-cs"/>
                <a:sym typeface="Arial"/>
              </a:defRPr>
            </a:pPr>
            <a:endParaRPr/>
          </a:p>
          <a:p>
            <a:pPr>
              <a:defRPr sz="1800">
                <a:latin typeface="+mj-lt"/>
                <a:ea typeface="+mj-ea"/>
                <a:cs typeface="+mj-cs"/>
                <a:sym typeface="Arial"/>
              </a:defRPr>
            </a:pPr>
            <a:r>
              <a:t>	house-by-house production of </a:t>
            </a:r>
          </a:p>
          <a:p>
            <a:pPr>
              <a:defRPr sz="400">
                <a:latin typeface="+mj-lt"/>
                <a:ea typeface="+mj-ea"/>
                <a:cs typeface="+mj-cs"/>
                <a:sym typeface="Arial"/>
              </a:defRPr>
            </a:pPr>
            <a:endParaRPr/>
          </a:p>
          <a:p>
            <a:pPr>
              <a:defRPr sz="1800">
                <a:latin typeface="+mj-lt"/>
                <a:ea typeface="+mj-ea"/>
                <a:cs typeface="+mj-cs"/>
                <a:sym typeface="Arial"/>
              </a:defRPr>
            </a:pPr>
            <a:r>
              <a:t>	solar or wind power:</a:t>
            </a:r>
          </a:p>
          <a:p>
            <a:pPr>
              <a:defRPr sz="2800">
                <a:latin typeface="+mj-lt"/>
                <a:ea typeface="+mj-ea"/>
                <a:cs typeface="+mj-cs"/>
                <a:sym typeface="Arial"/>
              </a:defRPr>
            </a:pPr>
            <a:endParaRPr/>
          </a:p>
          <a:p>
            <a:pPr>
              <a:defRPr sz="1800">
                <a:latin typeface="+mj-lt"/>
                <a:ea typeface="+mj-ea"/>
                <a:cs typeface="+mj-cs"/>
                <a:sym typeface="Arial"/>
              </a:defRPr>
            </a:pPr>
            <a:r>
              <a:t>But contrary to impression given at right</a:t>
            </a:r>
          </a:p>
          <a:p>
            <a:pPr>
              <a:defRPr sz="600">
                <a:latin typeface="+mj-lt"/>
                <a:ea typeface="+mj-ea"/>
                <a:cs typeface="+mj-cs"/>
                <a:sym typeface="Arial"/>
              </a:defRPr>
            </a:pPr>
            <a:endParaRPr/>
          </a:p>
          <a:p>
            <a:pPr>
              <a:defRPr sz="1800">
                <a:latin typeface="+mj-lt"/>
                <a:ea typeface="+mj-ea"/>
                <a:cs typeface="+mj-cs"/>
                <a:sym typeface="Arial"/>
              </a:defRPr>
            </a:pPr>
            <a:r>
              <a:t>	</a:t>
            </a:r>
            <a:r>
              <a:rPr>
                <a:solidFill>
                  <a:srgbClr val="FFCC00"/>
                </a:solidFill>
              </a:rPr>
              <a:t>Change is not new 2-way wires!</a:t>
            </a:r>
          </a:p>
          <a:p>
            <a:pPr>
              <a:defRPr sz="600">
                <a:latin typeface="+mj-lt"/>
                <a:ea typeface="+mj-ea"/>
                <a:cs typeface="+mj-cs"/>
                <a:sym typeface="Arial"/>
              </a:defRPr>
            </a:pPr>
            <a:endParaRPr/>
          </a:p>
          <a:p>
            <a:pPr>
              <a:defRPr sz="1800">
                <a:latin typeface="+mj-lt"/>
                <a:ea typeface="+mj-ea"/>
                <a:cs typeface="+mj-cs"/>
                <a:sym typeface="Arial"/>
              </a:defRPr>
            </a:pPr>
            <a:r>
              <a:t>	</a:t>
            </a:r>
            <a:r>
              <a:rPr b="1"/>
              <a:t>Wires are intrinsically 2-way</a:t>
            </a:r>
          </a:p>
        </p:txBody>
      </p:sp>
      <p:pic>
        <p:nvPicPr>
          <p:cNvPr id="223" name="Picture 6" descr="Picture 6"/>
          <p:cNvPicPr>
            <a:picLocks noChangeAspect="1"/>
          </p:cNvPicPr>
          <p:nvPr/>
        </p:nvPicPr>
        <p:blipFill>
          <a:blip r:embed="rId2">
            <a:extLst/>
          </a:blip>
          <a:stretch>
            <a:fillRect/>
          </a:stretch>
        </p:blipFill>
        <p:spPr>
          <a:xfrm>
            <a:off x="4727428" y="1991360"/>
            <a:ext cx="4351283" cy="4800601"/>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 name="Rectangle 5"/>
          <p:cNvSpPr txBox="1"/>
          <p:nvPr/>
        </p:nvSpPr>
        <p:spPr>
          <a:xfrm>
            <a:off x="4953000" y="6203220"/>
            <a:ext cx="3581400" cy="442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http://www.wired.com/2010/03/smart-grids-done-smartly/</a:t>
            </a:r>
          </a:p>
        </p:txBody>
      </p:sp>
      <p:sp>
        <p:nvSpPr>
          <p:cNvPr id="226" name="Rectangle 2"/>
          <p:cNvSpPr txBox="1">
            <a:spLocks noGrp="1"/>
          </p:cNvSpPr>
          <p:nvPr>
            <p:ph type="title"/>
          </p:nvPr>
        </p:nvSpPr>
        <p:spPr>
          <a:xfrm>
            <a:off x="304800" y="76200"/>
            <a:ext cx="8534400" cy="533400"/>
          </a:xfrm>
          <a:prstGeom prst="rect">
            <a:avLst/>
          </a:prstGeom>
        </p:spPr>
        <p:txBody>
          <a:bodyPr/>
          <a:lstStyle/>
          <a:p>
            <a:r>
              <a:t>Change is instead at the ENDS of the wires:</a:t>
            </a:r>
          </a:p>
        </p:txBody>
      </p:sp>
      <p:sp>
        <p:nvSpPr>
          <p:cNvPr id="227" name="Rectangle 3"/>
          <p:cNvSpPr txBox="1">
            <a:spLocks noGrp="1"/>
          </p:cNvSpPr>
          <p:nvPr>
            <p:ph type="body" idx="1"/>
          </p:nvPr>
        </p:nvSpPr>
        <p:spPr>
          <a:xfrm>
            <a:off x="228600" y="685800"/>
            <a:ext cx="8915400" cy="4876800"/>
          </a:xfrm>
          <a:prstGeom prst="rect">
            <a:avLst/>
          </a:prstGeom>
        </p:spPr>
        <p:txBody>
          <a:bodyPr/>
          <a:lstStyle/>
          <a:p>
            <a:pPr>
              <a:defRPr sz="1800">
                <a:solidFill>
                  <a:srgbClr val="FFCC00"/>
                </a:solidFill>
                <a:latin typeface="+mj-lt"/>
                <a:ea typeface="+mj-ea"/>
                <a:cs typeface="+mj-cs"/>
                <a:sym typeface="Arial"/>
              </a:defRPr>
            </a:pPr>
            <a:r>
              <a:t>In the 5</a:t>
            </a:r>
            <a:r>
              <a:rPr baseline="30000"/>
              <a:t>th</a:t>
            </a:r>
            <a:r>
              <a:t> Smart Grid feature, an </a:t>
            </a:r>
            <a:r>
              <a:rPr b="1"/>
              <a:t>Advanced Metering Interface (AMI)</a:t>
            </a:r>
          </a:p>
          <a:p>
            <a:pPr>
              <a:defRPr sz="800">
                <a:latin typeface="+mj-lt"/>
                <a:ea typeface="+mj-ea"/>
                <a:cs typeface="+mj-cs"/>
                <a:sym typeface="Arial"/>
              </a:defRPr>
            </a:pPr>
            <a:endParaRPr/>
          </a:p>
          <a:p>
            <a:pPr>
              <a:defRPr sz="1800" b="1">
                <a:latin typeface="+mj-lt"/>
                <a:ea typeface="+mj-ea"/>
                <a:cs typeface="+mj-cs"/>
                <a:sym typeface="Arial"/>
              </a:defRPr>
            </a:pPr>
            <a:r>
              <a:t>With the job of controlling demand, and thereby mitigating trouble</a:t>
            </a:r>
          </a:p>
          <a:p>
            <a:pPr>
              <a:defRPr sz="800" b="1">
                <a:latin typeface="+mj-lt"/>
                <a:ea typeface="+mj-ea"/>
                <a:cs typeface="+mj-cs"/>
                <a:sym typeface="Arial"/>
              </a:defRPr>
            </a:pPr>
            <a:endParaRPr/>
          </a:p>
          <a:p>
            <a:pPr>
              <a:defRPr sz="1800">
                <a:latin typeface="+mj-lt"/>
                <a:ea typeface="+mj-ea"/>
                <a:cs typeface="+mj-cs"/>
                <a:sym typeface="Arial"/>
              </a:defRPr>
            </a:pPr>
            <a:r>
              <a:t>At its lowest level, this consists of a </a:t>
            </a:r>
            <a:r>
              <a:rPr b="1"/>
              <a:t>Smart Meter</a:t>
            </a:r>
          </a:p>
          <a:p>
            <a:pPr>
              <a:defRPr sz="900">
                <a:latin typeface="+mj-lt"/>
                <a:ea typeface="+mj-ea"/>
                <a:cs typeface="+mj-cs"/>
                <a:sym typeface="Arial"/>
              </a:defRPr>
            </a:pPr>
            <a:endParaRPr/>
          </a:p>
          <a:p>
            <a:pPr>
              <a:defRPr sz="1800">
                <a:latin typeface="+mj-lt"/>
                <a:ea typeface="+mj-ea"/>
                <a:cs typeface="+mj-cs"/>
                <a:sym typeface="Arial"/>
              </a:defRPr>
            </a:pPr>
            <a:r>
              <a:t>Old power meters only recorded your </a:t>
            </a:r>
            <a:r>
              <a:rPr b="1"/>
              <a:t>total</a:t>
            </a:r>
            <a:r>
              <a:t> monthly power consumption</a:t>
            </a:r>
          </a:p>
          <a:p>
            <a:pPr>
              <a:defRPr sz="800">
                <a:latin typeface="+mj-lt"/>
                <a:ea typeface="+mj-ea"/>
                <a:cs typeface="+mj-cs"/>
                <a:sym typeface="Arial"/>
              </a:defRPr>
            </a:pPr>
            <a:endParaRPr/>
          </a:p>
          <a:p>
            <a:pPr>
              <a:defRPr sz="1800">
                <a:latin typeface="+mj-lt"/>
                <a:ea typeface="+mj-ea"/>
                <a:cs typeface="+mj-cs"/>
                <a:sym typeface="Arial"/>
              </a:defRPr>
            </a:pPr>
            <a:r>
              <a:t>Smart meters instead tell the power company </a:t>
            </a:r>
            <a:r>
              <a:rPr b="1"/>
              <a:t>what</a:t>
            </a:r>
            <a:r>
              <a:t> power you consumed </a:t>
            </a:r>
            <a:r>
              <a:rPr b="1"/>
              <a:t>when</a:t>
            </a:r>
          </a:p>
          <a:p>
            <a:pPr>
              <a:defRPr sz="900">
                <a:latin typeface="+mj-lt"/>
                <a:ea typeface="+mj-ea"/>
                <a:cs typeface="+mj-cs"/>
                <a:sym typeface="Arial"/>
              </a:defRPr>
            </a:pPr>
            <a:endParaRPr/>
          </a:p>
          <a:p>
            <a:pPr>
              <a:defRPr sz="1800">
                <a:latin typeface="+mj-lt"/>
                <a:ea typeface="+mj-ea"/>
                <a:cs typeface="+mj-cs"/>
                <a:sym typeface="Arial"/>
              </a:defRPr>
            </a:pPr>
            <a:r>
              <a:t>They also "run backward" if you produce power and send it </a:t>
            </a:r>
            <a:r>
              <a:rPr b="1"/>
              <a:t>back into the Grid</a:t>
            </a:r>
          </a:p>
          <a:p>
            <a:pPr>
              <a:defRPr sz="1000" b="1">
                <a:latin typeface="+mj-lt"/>
                <a:ea typeface="+mj-ea"/>
                <a:cs typeface="+mj-cs"/>
                <a:sym typeface="Arial"/>
              </a:defRPr>
            </a:pPr>
            <a:endParaRPr/>
          </a:p>
          <a:p>
            <a:pPr>
              <a:defRPr sz="1800" b="1">
                <a:latin typeface="+mj-lt"/>
                <a:ea typeface="+mj-ea"/>
                <a:cs typeface="+mj-cs"/>
                <a:sym typeface="Arial"/>
              </a:defRPr>
            </a:pPr>
            <a:r>
              <a:t>	</a:t>
            </a:r>
            <a:r>
              <a:rPr b="0"/>
              <a:t>Old dumb meter:				New smart meter:</a:t>
            </a:r>
          </a:p>
        </p:txBody>
      </p:sp>
      <p:pic>
        <p:nvPicPr>
          <p:cNvPr id="228" name="Picture 5" descr="Picture 5"/>
          <p:cNvPicPr>
            <a:picLocks noChangeAspect="1"/>
          </p:cNvPicPr>
          <p:nvPr/>
        </p:nvPicPr>
        <p:blipFill>
          <a:blip r:embed="rId2">
            <a:extLst/>
          </a:blip>
          <a:srcRect l="10569" t="20304" r="14531" b="21866"/>
          <a:stretch>
            <a:fillRect/>
          </a:stretch>
        </p:blipFill>
        <p:spPr>
          <a:xfrm>
            <a:off x="5334000" y="4140199"/>
            <a:ext cx="2866488" cy="1872131"/>
          </a:xfrm>
          <a:prstGeom prst="rect">
            <a:avLst/>
          </a:prstGeom>
          <a:ln w="12700">
            <a:miter lim="400000"/>
          </a:ln>
        </p:spPr>
      </p:pic>
      <p:pic>
        <p:nvPicPr>
          <p:cNvPr id="229" name="Picture 7" descr="Picture 7"/>
          <p:cNvPicPr>
            <a:picLocks noChangeAspect="1"/>
          </p:cNvPicPr>
          <p:nvPr/>
        </p:nvPicPr>
        <p:blipFill>
          <a:blip r:embed="rId3">
            <a:extLst/>
          </a:blip>
          <a:stretch>
            <a:fillRect/>
          </a:stretch>
        </p:blipFill>
        <p:spPr>
          <a:xfrm>
            <a:off x="685800" y="4140201"/>
            <a:ext cx="2971800" cy="1910445"/>
          </a:xfrm>
          <a:prstGeom prst="rect">
            <a:avLst/>
          </a:prstGeom>
          <a:ln w="12700">
            <a:miter lim="400000"/>
          </a:ln>
        </p:spPr>
      </p:pic>
      <p:sp>
        <p:nvSpPr>
          <p:cNvPr id="230" name="Rectangle 5"/>
          <p:cNvSpPr txBox="1"/>
          <p:nvPr/>
        </p:nvSpPr>
        <p:spPr>
          <a:xfrm>
            <a:off x="533400" y="6177820"/>
            <a:ext cx="3581400" cy="6198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http://www.treehugger.com/clean-technology/baltimore-announces-massive-smart-grid-program-2-million-meters-to-be-installed.html</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2" name="Rectangle 5"/>
          <p:cNvSpPr txBox="1"/>
          <p:nvPr/>
        </p:nvSpPr>
        <p:spPr>
          <a:xfrm>
            <a:off x="381000" y="6517545"/>
            <a:ext cx="8153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http://www.hd-plc.org/modules/feature/090619.html</a:t>
            </a:r>
          </a:p>
        </p:txBody>
      </p:sp>
      <p:sp>
        <p:nvSpPr>
          <p:cNvPr id="233" name="Rectangle 2"/>
          <p:cNvSpPr txBox="1">
            <a:spLocks noGrp="1"/>
          </p:cNvSpPr>
          <p:nvPr>
            <p:ph type="title"/>
          </p:nvPr>
        </p:nvSpPr>
        <p:spPr>
          <a:xfrm>
            <a:off x="304800" y="76200"/>
            <a:ext cx="8534400" cy="533400"/>
          </a:xfrm>
          <a:prstGeom prst="rect">
            <a:avLst/>
          </a:prstGeom>
        </p:spPr>
        <p:txBody>
          <a:bodyPr/>
          <a:lstStyle/>
          <a:p>
            <a:r>
              <a:t>But full blown AMI would operate more like this:</a:t>
            </a:r>
          </a:p>
        </p:txBody>
      </p:sp>
      <p:sp>
        <p:nvSpPr>
          <p:cNvPr id="234" name="Rectangle 3"/>
          <p:cNvSpPr txBox="1">
            <a:spLocks noGrp="1"/>
          </p:cNvSpPr>
          <p:nvPr>
            <p:ph type="body" idx="1"/>
          </p:nvPr>
        </p:nvSpPr>
        <p:spPr>
          <a:xfrm>
            <a:off x="228600" y="685800"/>
            <a:ext cx="8915400" cy="5808663"/>
          </a:xfrm>
          <a:prstGeom prst="rect">
            <a:avLst/>
          </a:prstGeom>
        </p:spPr>
        <p:txBody>
          <a:bodyPr/>
          <a:lstStyle/>
          <a:p>
            <a:pPr>
              <a:defRPr sz="1800">
                <a:latin typeface="+mj-lt"/>
                <a:ea typeface="+mj-ea"/>
                <a:cs typeface="+mj-cs"/>
                <a:sym typeface="Arial"/>
              </a:defRPr>
            </a:pPr>
            <a:r>
              <a:t>As the interface with a whole-house power management/information system:</a:t>
            </a: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lgn="ctr">
              <a:defRPr sz="1800">
                <a:solidFill>
                  <a:srgbClr val="FFCC00"/>
                </a:solidFill>
                <a:latin typeface="+mj-lt"/>
                <a:ea typeface="+mj-ea"/>
                <a:cs typeface="+mj-cs"/>
                <a:sym typeface="Arial"/>
              </a:defRPr>
            </a:pPr>
            <a:r>
              <a:t>This, finally, sounds like the "Smart Grid" as it is known to most consumers</a:t>
            </a:r>
          </a:p>
        </p:txBody>
      </p:sp>
      <p:pic>
        <p:nvPicPr>
          <p:cNvPr id="235" name="Picture 9" descr="Picture 9"/>
          <p:cNvPicPr>
            <a:picLocks noChangeAspect="1"/>
          </p:cNvPicPr>
          <p:nvPr/>
        </p:nvPicPr>
        <p:blipFill>
          <a:blip r:embed="rId2">
            <a:extLst/>
          </a:blip>
          <a:stretch>
            <a:fillRect/>
          </a:stretch>
        </p:blipFill>
        <p:spPr>
          <a:xfrm>
            <a:off x="1905000" y="1371600"/>
            <a:ext cx="5461000" cy="4437063"/>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7" name="Rectangle 2"/>
          <p:cNvSpPr txBox="1">
            <a:spLocks noGrp="1"/>
          </p:cNvSpPr>
          <p:nvPr>
            <p:ph type="title"/>
          </p:nvPr>
        </p:nvSpPr>
        <p:spPr>
          <a:xfrm>
            <a:off x="304800" y="76200"/>
            <a:ext cx="8534400" cy="533400"/>
          </a:xfrm>
          <a:prstGeom prst="rect">
            <a:avLst/>
          </a:prstGeom>
        </p:spPr>
        <p:txBody>
          <a:bodyPr/>
          <a:lstStyle/>
          <a:p>
            <a:r>
              <a:t>Which would enable Smart Grid functions of:</a:t>
            </a:r>
          </a:p>
        </p:txBody>
      </p:sp>
      <p:sp>
        <p:nvSpPr>
          <p:cNvPr id="238" name="Rectangle 3"/>
          <p:cNvSpPr txBox="1">
            <a:spLocks noGrp="1"/>
          </p:cNvSpPr>
          <p:nvPr>
            <p:ph type="body" idx="1"/>
          </p:nvPr>
        </p:nvSpPr>
        <p:spPr>
          <a:xfrm>
            <a:off x="139700" y="685800"/>
            <a:ext cx="8915400" cy="5755546"/>
          </a:xfrm>
          <a:prstGeom prst="rect">
            <a:avLst/>
          </a:prstGeom>
        </p:spPr>
        <p:txBody>
          <a:bodyPr/>
          <a:lstStyle/>
          <a:p>
            <a:pPr defTabSz="905255">
              <a:tabLst>
                <a:tab pos="431800" algn="l"/>
              </a:tabLst>
              <a:defRPr sz="1782" b="1">
                <a:solidFill>
                  <a:srgbClr val="FFCC00"/>
                </a:solidFill>
                <a:effectLst>
                  <a:outerShdw blurRad="37719" dist="37719" dir="2700000" rotWithShape="0">
                    <a:srgbClr val="000000"/>
                  </a:outerShdw>
                </a:effectLst>
                <a:latin typeface="+mj-lt"/>
                <a:ea typeface="+mj-ea"/>
                <a:cs typeface="+mj-cs"/>
                <a:sym typeface="Arial"/>
              </a:defRPr>
            </a:pPr>
            <a:r>
              <a:t>a) Billing for power based on its true cost of production at that time</a:t>
            </a:r>
          </a:p>
          <a:p>
            <a:pPr defTabSz="905255">
              <a:tabLst>
                <a:tab pos="431800" algn="l"/>
              </a:tabLst>
              <a:defRPr sz="989">
                <a:effectLst>
                  <a:outerShdw blurRad="37719" dist="37719" dir="2700000" rotWithShape="0">
                    <a:srgbClr val="000000"/>
                  </a:outerShdw>
                </a:effectLst>
                <a:latin typeface="+mj-lt"/>
                <a:ea typeface="+mj-ea"/>
                <a:cs typeface="+mj-cs"/>
                <a:sym typeface="Arial"/>
              </a:defRPr>
            </a:pPr>
            <a:endParaRPr/>
          </a:p>
          <a:p>
            <a:pPr defTabSz="905255">
              <a:tabLst>
                <a:tab pos="431800" algn="l"/>
              </a:tabLst>
              <a:defRPr sz="1782">
                <a:effectLst>
                  <a:outerShdw blurRad="37719" dist="37719" dir="2700000" rotWithShape="0">
                    <a:srgbClr val="000000"/>
                  </a:outerShdw>
                </a:effectLst>
                <a:latin typeface="+mj-lt"/>
                <a:ea typeface="+mj-ea"/>
                <a:cs typeface="+mj-cs"/>
                <a:sym typeface="Arial"/>
              </a:defRPr>
            </a:pPr>
            <a:r>
              <a:t>	= The prime incentive for smarter household/business consumption of energy</a:t>
            </a:r>
          </a:p>
          <a:p>
            <a:pPr defTabSz="905255">
              <a:tabLst>
                <a:tab pos="431800" algn="l"/>
              </a:tabLst>
              <a:defRPr sz="1386">
                <a:solidFill>
                  <a:srgbClr val="FFCC00"/>
                </a:solidFill>
                <a:effectLst>
                  <a:outerShdw blurRad="37719" dist="37719" dir="2700000" rotWithShape="0">
                    <a:srgbClr val="000000"/>
                  </a:outerShdw>
                </a:effectLst>
                <a:latin typeface="+mj-lt"/>
                <a:ea typeface="+mj-ea"/>
                <a:cs typeface="+mj-cs"/>
                <a:sym typeface="Arial"/>
              </a:defRPr>
            </a:pPr>
            <a:endParaRPr/>
          </a:p>
          <a:p>
            <a:pPr defTabSz="905255">
              <a:tabLst>
                <a:tab pos="431800" algn="l"/>
              </a:tabLst>
              <a:defRPr sz="1782">
                <a:effectLst>
                  <a:outerShdw blurRad="37719" dist="37719" dir="2700000" rotWithShape="0">
                    <a:srgbClr val="000000"/>
                  </a:outerShdw>
                </a:effectLst>
                <a:latin typeface="+mj-lt"/>
                <a:ea typeface="+mj-ea"/>
                <a:cs typeface="+mj-cs"/>
                <a:sym typeface="Arial"/>
              </a:defRPr>
            </a:pPr>
            <a:r>
              <a:t>From </a:t>
            </a:r>
            <a:r>
              <a:rPr b="1"/>
              <a:t>Energy Production &amp; Consumption</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 notes, looking at right axis:</a:t>
            </a:r>
          </a:p>
          <a:p>
            <a:pPr defTabSz="905255">
              <a:tabLst>
                <a:tab pos="431800" algn="l"/>
              </a:tabLst>
              <a:defRPr sz="1782">
                <a:effectLst>
                  <a:outerShdw blurRad="37719" dist="37719" dir="2700000" rotWithShape="0">
                    <a:srgbClr val="000000"/>
                  </a:outerShdw>
                </a:effectLst>
                <a:latin typeface="+mj-lt"/>
                <a:ea typeface="+mj-ea"/>
                <a:cs typeface="+mj-cs"/>
                <a:sym typeface="Arial"/>
              </a:defRPr>
            </a:pPr>
            <a:endParaRPr/>
          </a:p>
          <a:p>
            <a:pPr defTabSz="905255">
              <a:tabLst>
                <a:tab pos="431800" algn="l"/>
              </a:tabLst>
              <a:defRPr sz="1782">
                <a:effectLst>
                  <a:outerShdw blurRad="37719" dist="37719" dir="2700000" rotWithShape="0">
                    <a:srgbClr val="000000"/>
                  </a:outerShdw>
                </a:effectLst>
                <a:latin typeface="+mj-lt"/>
                <a:ea typeface="+mj-ea"/>
                <a:cs typeface="+mj-cs"/>
                <a:sym typeface="Arial"/>
              </a:defRPr>
            </a:pPr>
            <a:endParaRPr/>
          </a:p>
          <a:p>
            <a:pPr defTabSz="905255">
              <a:tabLst>
                <a:tab pos="431800" algn="l"/>
              </a:tabLst>
              <a:defRPr sz="1782">
                <a:effectLst>
                  <a:outerShdw blurRad="37719" dist="37719" dir="2700000" rotWithShape="0">
                    <a:srgbClr val="000000"/>
                  </a:outerShdw>
                </a:effectLst>
                <a:latin typeface="+mj-lt"/>
                <a:ea typeface="+mj-ea"/>
                <a:cs typeface="+mj-cs"/>
                <a:sym typeface="Arial"/>
              </a:defRPr>
            </a:pPr>
            <a:endParaRPr/>
          </a:p>
          <a:p>
            <a:pPr defTabSz="905255">
              <a:tabLst>
                <a:tab pos="431800" algn="l"/>
              </a:tabLst>
              <a:defRPr sz="1782">
                <a:effectLst>
                  <a:outerShdw blurRad="37719" dist="37719" dir="2700000" rotWithShape="0">
                    <a:srgbClr val="000000"/>
                  </a:outerShdw>
                </a:effectLst>
                <a:latin typeface="+mj-lt"/>
                <a:ea typeface="+mj-ea"/>
                <a:cs typeface="+mj-cs"/>
                <a:sym typeface="Arial"/>
              </a:defRPr>
            </a:pPr>
            <a:endParaRPr/>
          </a:p>
          <a:p>
            <a:pPr defTabSz="905255">
              <a:tabLst>
                <a:tab pos="431800" algn="l"/>
              </a:tabLst>
              <a:defRPr sz="1782">
                <a:effectLst>
                  <a:outerShdw blurRad="37719" dist="37719" dir="2700000" rotWithShape="0">
                    <a:srgbClr val="000000"/>
                  </a:outerShdw>
                </a:effectLst>
                <a:latin typeface="+mj-lt"/>
                <a:ea typeface="+mj-ea"/>
                <a:cs typeface="+mj-cs"/>
                <a:sym typeface="Arial"/>
              </a:defRPr>
            </a:pPr>
            <a:endParaRPr/>
          </a:p>
          <a:p>
            <a:pPr defTabSz="905255">
              <a:tabLst>
                <a:tab pos="431800" algn="l"/>
              </a:tabLst>
              <a:defRPr sz="1782">
                <a:effectLst>
                  <a:outerShdw blurRad="37719" dist="37719" dir="2700000" rotWithShape="0">
                    <a:srgbClr val="000000"/>
                  </a:outerShdw>
                </a:effectLst>
                <a:latin typeface="+mj-lt"/>
                <a:ea typeface="+mj-ea"/>
                <a:cs typeface="+mj-cs"/>
                <a:sym typeface="Arial"/>
              </a:defRPr>
            </a:pPr>
            <a:endParaRPr/>
          </a:p>
          <a:p>
            <a:pPr defTabSz="905255">
              <a:tabLst>
                <a:tab pos="431800" algn="l"/>
              </a:tabLst>
              <a:defRPr sz="1782">
                <a:effectLst>
                  <a:outerShdw blurRad="37719" dist="37719" dir="2700000" rotWithShape="0">
                    <a:srgbClr val="000000"/>
                  </a:outerShdw>
                </a:effectLst>
                <a:latin typeface="+mj-lt"/>
                <a:ea typeface="+mj-ea"/>
                <a:cs typeface="+mj-cs"/>
                <a:sym typeface="Arial"/>
              </a:defRPr>
            </a:pPr>
            <a:endParaRPr/>
          </a:p>
          <a:p>
            <a:pPr defTabSz="905255">
              <a:tabLst>
                <a:tab pos="431800" algn="l"/>
              </a:tabLst>
              <a:defRPr sz="1979">
                <a:effectLst>
                  <a:outerShdw blurRad="37719" dist="37719" dir="2700000" rotWithShape="0">
                    <a:srgbClr val="000000"/>
                  </a:outerShdw>
                </a:effectLst>
                <a:latin typeface="+mj-lt"/>
                <a:ea typeface="+mj-ea"/>
                <a:cs typeface="+mj-cs"/>
                <a:sym typeface="Arial"/>
              </a:defRPr>
            </a:pPr>
            <a:endParaRPr sz="1782"/>
          </a:p>
          <a:p>
            <a:pPr defTabSz="905255">
              <a:tabLst>
                <a:tab pos="431800" algn="l"/>
              </a:tabLst>
              <a:defRPr sz="1782">
                <a:effectLst>
                  <a:outerShdw blurRad="37719" dist="37719" dir="2700000" rotWithShape="0">
                    <a:srgbClr val="000000"/>
                  </a:outerShdw>
                </a:effectLst>
                <a:latin typeface="+mj-lt"/>
                <a:ea typeface="+mj-ea"/>
                <a:cs typeface="+mj-cs"/>
                <a:sym typeface="Arial"/>
              </a:defRPr>
            </a:pPr>
            <a:endParaRPr/>
          </a:p>
          <a:p>
            <a:pPr defTabSz="905255">
              <a:tabLst>
                <a:tab pos="431800" algn="l"/>
              </a:tabLst>
              <a:defRPr sz="1782">
                <a:effectLst>
                  <a:outerShdw blurRad="37719" dist="37719" dir="2700000" rotWithShape="0">
                    <a:srgbClr val="000000"/>
                  </a:outerShdw>
                </a:effectLst>
                <a:latin typeface="+mj-lt"/>
                <a:ea typeface="+mj-ea"/>
                <a:cs typeface="+mj-cs"/>
                <a:sym typeface="Arial"/>
              </a:defRPr>
            </a:pPr>
            <a:endParaRPr/>
          </a:p>
          <a:p>
            <a:pPr defTabSz="905255">
              <a:tabLst>
                <a:tab pos="431800" algn="l"/>
              </a:tabLst>
              <a:defRPr sz="1782">
                <a:effectLst>
                  <a:outerShdw blurRad="37719" dist="37719" dir="2700000" rotWithShape="0">
                    <a:srgbClr val="000000"/>
                  </a:outerShdw>
                </a:effectLst>
                <a:latin typeface="+mj-lt"/>
                <a:ea typeface="+mj-ea"/>
                <a:cs typeface="+mj-cs"/>
                <a:sym typeface="Arial"/>
              </a:defRPr>
            </a:pPr>
            <a:r>
              <a:t>Midday true cost of power can be </a:t>
            </a:r>
            <a:r>
              <a:rPr b="1">
                <a:solidFill>
                  <a:srgbClr val="FFCC00"/>
                </a:solidFill>
              </a:rPr>
              <a:t>2X</a:t>
            </a:r>
            <a:r>
              <a:t> times cost in middle of the night</a:t>
            </a:r>
          </a:p>
          <a:p>
            <a:pPr defTabSz="905255">
              <a:tabLst>
                <a:tab pos="431800" algn="l"/>
              </a:tabLst>
              <a:defRPr sz="989">
                <a:effectLst>
                  <a:outerShdw blurRad="37719" dist="37719" dir="2700000" rotWithShape="0">
                    <a:srgbClr val="000000"/>
                  </a:outerShdw>
                </a:effectLst>
                <a:latin typeface="+mj-lt"/>
                <a:ea typeface="+mj-ea"/>
                <a:cs typeface="+mj-cs"/>
                <a:sym typeface="Arial"/>
              </a:defRPr>
            </a:pPr>
            <a:endParaRPr/>
          </a:p>
          <a:p>
            <a:pPr defTabSz="905255">
              <a:tabLst>
                <a:tab pos="431800" algn="l"/>
              </a:tabLst>
              <a:defRPr sz="1782">
                <a:effectLst>
                  <a:outerShdw blurRad="37719" dist="37719" dir="2700000" rotWithShape="0">
                    <a:srgbClr val="000000"/>
                  </a:outerShdw>
                </a:effectLst>
                <a:latin typeface="+mj-lt"/>
                <a:ea typeface="+mj-ea"/>
                <a:cs typeface="+mj-cs"/>
                <a:sym typeface="Arial"/>
              </a:defRPr>
            </a:pPr>
            <a:r>
              <a:t>	Evening true cost of power can be </a:t>
            </a:r>
            <a:r>
              <a:rPr b="1">
                <a:solidFill>
                  <a:srgbClr val="FFCC00"/>
                </a:solidFill>
              </a:rPr>
              <a:t>4X</a:t>
            </a:r>
            <a:r>
              <a:t> times cost in middle of the night</a:t>
            </a:r>
          </a:p>
        </p:txBody>
      </p:sp>
      <p:sp>
        <p:nvSpPr>
          <p:cNvPr id="239" name="Rectangle 5"/>
          <p:cNvSpPr txBox="1"/>
          <p:nvPr/>
        </p:nvSpPr>
        <p:spPr>
          <a:xfrm>
            <a:off x="1295400" y="6517545"/>
            <a:ext cx="63246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www.eia.gov/todayinenergy/detail.cfm?id=12711</a:t>
            </a:r>
          </a:p>
        </p:txBody>
      </p:sp>
      <p:grpSp>
        <p:nvGrpSpPr>
          <p:cNvPr id="247" name="Group 6"/>
          <p:cNvGrpSpPr/>
          <p:nvPr/>
        </p:nvGrpSpPr>
        <p:grpSpPr>
          <a:xfrm>
            <a:off x="1440427" y="2349500"/>
            <a:ext cx="6103373" cy="2971800"/>
            <a:chOff x="0" y="0"/>
            <a:chExt cx="6103372" cy="2971799"/>
          </a:xfrm>
        </p:grpSpPr>
        <p:pic>
          <p:nvPicPr>
            <p:cNvPr id="240" name="Picture 7" descr="Picture 7"/>
            <p:cNvPicPr>
              <a:picLocks noChangeAspect="1"/>
            </p:cNvPicPr>
            <p:nvPr/>
          </p:nvPicPr>
          <p:blipFill>
            <a:blip r:embed="rId5">
              <a:extLst/>
            </a:blip>
            <a:stretch>
              <a:fillRect/>
            </a:stretch>
          </p:blipFill>
          <p:spPr>
            <a:xfrm>
              <a:off x="0" y="0"/>
              <a:ext cx="6103373" cy="2971800"/>
            </a:xfrm>
            <a:prstGeom prst="rect">
              <a:avLst/>
            </a:prstGeom>
            <a:ln w="12700" cap="flat">
              <a:noFill/>
              <a:miter lim="400000"/>
            </a:ln>
            <a:effectLst/>
          </p:spPr>
        </p:pic>
        <p:sp>
          <p:nvSpPr>
            <p:cNvPr id="241" name="Straight Connector 8"/>
            <p:cNvSpPr/>
            <p:nvPr/>
          </p:nvSpPr>
          <p:spPr>
            <a:xfrm flipV="1">
              <a:off x="4950212" y="609599"/>
              <a:ext cx="10161" cy="1981996"/>
            </a:xfrm>
            <a:prstGeom prst="line">
              <a:avLst/>
            </a:prstGeom>
            <a:solidFill>
              <a:schemeClr val="accent1"/>
            </a:solidFill>
            <a:ln w="5715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42" name="Straight Connector 10"/>
            <p:cNvSpPr/>
            <p:nvPr/>
          </p:nvSpPr>
          <p:spPr>
            <a:xfrm flipV="1">
              <a:off x="4178052" y="609599"/>
              <a:ext cx="10161" cy="1981996"/>
            </a:xfrm>
            <a:prstGeom prst="line">
              <a:avLst/>
            </a:prstGeom>
            <a:solidFill>
              <a:schemeClr val="accent1"/>
            </a:solidFill>
            <a:ln w="5715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43" name="Straight Connector 11"/>
            <p:cNvSpPr/>
            <p:nvPr/>
          </p:nvSpPr>
          <p:spPr>
            <a:xfrm flipV="1">
              <a:off x="3426212" y="604519"/>
              <a:ext cx="10161" cy="1981995"/>
            </a:xfrm>
            <a:prstGeom prst="line">
              <a:avLst/>
            </a:prstGeom>
            <a:solidFill>
              <a:schemeClr val="accent1"/>
            </a:solidFill>
            <a:ln w="5715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44" name="Straight Connector 12"/>
            <p:cNvSpPr/>
            <p:nvPr/>
          </p:nvSpPr>
          <p:spPr>
            <a:xfrm flipV="1">
              <a:off x="2674372" y="609599"/>
              <a:ext cx="10160" cy="1981996"/>
            </a:xfrm>
            <a:prstGeom prst="line">
              <a:avLst/>
            </a:prstGeom>
            <a:solidFill>
              <a:schemeClr val="accent1"/>
            </a:solidFill>
            <a:ln w="5715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45" name="Straight Connector 13"/>
            <p:cNvSpPr/>
            <p:nvPr/>
          </p:nvSpPr>
          <p:spPr>
            <a:xfrm flipV="1">
              <a:off x="1912372" y="609599"/>
              <a:ext cx="10160" cy="1981996"/>
            </a:xfrm>
            <a:prstGeom prst="line">
              <a:avLst/>
            </a:prstGeom>
            <a:solidFill>
              <a:schemeClr val="accent1"/>
            </a:solidFill>
            <a:ln w="5715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46" name="Straight Connector 14"/>
            <p:cNvSpPr/>
            <p:nvPr/>
          </p:nvSpPr>
          <p:spPr>
            <a:xfrm flipV="1">
              <a:off x="1160532" y="609599"/>
              <a:ext cx="10160" cy="1981996"/>
            </a:xfrm>
            <a:prstGeom prst="line">
              <a:avLst/>
            </a:prstGeom>
            <a:solidFill>
              <a:schemeClr val="accent1"/>
            </a:solidFill>
            <a:ln w="5715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gr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9" name="Rectangle 5"/>
          <p:cNvSpPr txBox="1"/>
          <p:nvPr/>
        </p:nvSpPr>
        <p:spPr>
          <a:xfrm>
            <a:off x="381000" y="6276247"/>
            <a:ext cx="8153400" cy="5055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1) For details on V2G see my "Electrification of Transportation" lecture notes</a:t>
            </a:r>
            <a:endParaRPr>
              <a:solidFill>
                <a:srgbClr val="E5FFFF"/>
              </a:solidFill>
            </a:endParaRPr>
          </a:p>
          <a:p>
            <a:pPr algn="ctr">
              <a:defRPr sz="400" b="0" i="1">
                <a:solidFill>
                  <a:schemeClr val="accent1"/>
                </a:solidFill>
                <a:effectLst>
                  <a:outerShdw blurRad="38100" dist="38100" dir="2700000" rotWithShape="0">
                    <a:srgbClr val="000000"/>
                  </a:outerShdw>
                </a:effectLst>
                <a:latin typeface="+mj-lt"/>
                <a:ea typeface="+mj-ea"/>
                <a:cs typeface="+mj-cs"/>
                <a:sym typeface="Arial"/>
              </a:defRPr>
            </a:pPr>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2) http://www.bbc.com/news/technology-32545081 </a:t>
            </a:r>
          </a:p>
        </p:txBody>
      </p:sp>
      <p:sp>
        <p:nvSpPr>
          <p:cNvPr id="250" name="Rectangle 2"/>
          <p:cNvSpPr txBox="1">
            <a:spLocks noGrp="1"/>
          </p:cNvSpPr>
          <p:nvPr>
            <p:ph type="title"/>
          </p:nvPr>
        </p:nvSpPr>
        <p:spPr>
          <a:xfrm>
            <a:off x="304800" y="76200"/>
            <a:ext cx="8534400" cy="533400"/>
          </a:xfrm>
          <a:prstGeom prst="rect">
            <a:avLst/>
          </a:prstGeom>
        </p:spPr>
        <p:txBody>
          <a:bodyPr/>
          <a:lstStyle/>
          <a:p>
            <a:r>
              <a:t>Full AMI would ALSO allow:</a:t>
            </a:r>
          </a:p>
        </p:txBody>
      </p:sp>
      <p:sp>
        <p:nvSpPr>
          <p:cNvPr id="251" name="Rectangle 3"/>
          <p:cNvSpPr txBox="1">
            <a:spLocks noGrp="1"/>
          </p:cNvSpPr>
          <p:nvPr>
            <p:ph type="body" idx="1"/>
          </p:nvPr>
        </p:nvSpPr>
        <p:spPr>
          <a:xfrm>
            <a:off x="152400" y="762000"/>
            <a:ext cx="8839200" cy="5486400"/>
          </a:xfrm>
          <a:prstGeom prst="rect">
            <a:avLst/>
          </a:prstGeom>
        </p:spPr>
        <p:txBody>
          <a:bodyPr/>
          <a:lstStyle/>
          <a:p>
            <a:pPr>
              <a:tabLst>
                <a:tab pos="444500" algn="l"/>
                <a:tab pos="901700" algn="l"/>
              </a:tabLst>
              <a:defRPr sz="1800" b="1">
                <a:solidFill>
                  <a:srgbClr val="FFCC00"/>
                </a:solidFill>
                <a:latin typeface="+mj-lt"/>
                <a:ea typeface="+mj-ea"/>
                <a:cs typeface="+mj-cs"/>
                <a:sym typeface="Arial"/>
              </a:defRPr>
            </a:pPr>
            <a:r>
              <a:t>b) Payment for power put back into the Grid by "customers"</a:t>
            </a:r>
          </a:p>
          <a:p>
            <a:pPr>
              <a:tabLst>
                <a:tab pos="444500" algn="l"/>
                <a:tab pos="901700" algn="l"/>
              </a:tabLst>
              <a:defRPr sz="1100">
                <a:latin typeface="+mj-lt"/>
                <a:ea typeface="+mj-ea"/>
                <a:cs typeface="+mj-cs"/>
                <a:sym typeface="Arial"/>
              </a:defRPr>
            </a:pPr>
            <a:endParaRPr/>
          </a:p>
          <a:p>
            <a:pPr>
              <a:tabLst>
                <a:tab pos="444500" algn="l"/>
                <a:tab pos="901700" algn="l"/>
              </a:tabLst>
              <a:defRPr sz="1800">
                <a:latin typeface="+mj-lt"/>
                <a:ea typeface="+mj-ea"/>
                <a:cs typeface="+mj-cs"/>
                <a:sym typeface="Arial"/>
              </a:defRPr>
            </a:pPr>
            <a:r>
              <a:t>	= Prime incentive for </a:t>
            </a:r>
            <a:r>
              <a:rPr b="1"/>
              <a:t>distributed</a:t>
            </a:r>
            <a:r>
              <a:t> household/business power production</a:t>
            </a:r>
          </a:p>
          <a:p>
            <a:pPr>
              <a:tabLst>
                <a:tab pos="444500" algn="l"/>
                <a:tab pos="901700" algn="l"/>
              </a:tabLst>
              <a:defRPr sz="1400">
                <a:latin typeface="+mj-lt"/>
                <a:ea typeface="+mj-ea"/>
                <a:cs typeface="+mj-cs"/>
                <a:sym typeface="Arial"/>
              </a:defRPr>
            </a:pPr>
            <a:endParaRPr/>
          </a:p>
          <a:p>
            <a:pPr>
              <a:tabLst>
                <a:tab pos="444500" algn="l"/>
                <a:tab pos="901700" algn="l"/>
              </a:tabLst>
              <a:defRPr sz="1800">
                <a:latin typeface="+mj-lt"/>
                <a:ea typeface="+mj-ea"/>
                <a:cs typeface="+mj-cs"/>
                <a:sym typeface="Arial"/>
              </a:defRPr>
            </a:pPr>
            <a:r>
              <a:t>Which would, in turn, incentivize the possibility of: </a:t>
            </a:r>
          </a:p>
          <a:p>
            <a:pPr>
              <a:tabLst>
                <a:tab pos="444500" algn="l"/>
                <a:tab pos="901700" algn="l"/>
              </a:tabLst>
              <a:defRPr sz="1800">
                <a:latin typeface="+mj-lt"/>
                <a:ea typeface="+mj-ea"/>
                <a:cs typeface="+mj-cs"/>
                <a:sym typeface="Arial"/>
              </a:defRPr>
            </a:pPr>
            <a:endParaRPr/>
          </a:p>
          <a:p>
            <a:pPr>
              <a:tabLst>
                <a:tab pos="444500" algn="l"/>
                <a:tab pos="901700" algn="l"/>
              </a:tabLst>
              <a:defRPr sz="1800" b="1">
                <a:solidFill>
                  <a:srgbClr val="FFCC00"/>
                </a:solidFill>
                <a:latin typeface="+mj-lt"/>
                <a:ea typeface="+mj-ea"/>
                <a:cs typeface="+mj-cs"/>
                <a:sym typeface="Arial"/>
              </a:defRPr>
            </a:pPr>
            <a:r>
              <a:t>c) Home-based Grid energy storage</a:t>
            </a:r>
            <a:r>
              <a:rPr b="0">
                <a:solidFill>
                  <a:srgbClr val="FFFFFF"/>
                </a:solidFill>
              </a:rPr>
              <a:t> </a:t>
            </a:r>
          </a:p>
          <a:p>
            <a:pPr>
              <a:tabLst>
                <a:tab pos="444500" algn="l"/>
                <a:tab pos="901700" algn="l"/>
              </a:tabLst>
              <a:defRPr sz="1000">
                <a:latin typeface="+mj-lt"/>
                <a:ea typeface="+mj-ea"/>
                <a:cs typeface="+mj-cs"/>
                <a:sym typeface="Arial"/>
              </a:defRPr>
            </a:pPr>
            <a:endParaRPr/>
          </a:p>
          <a:p>
            <a:pPr>
              <a:tabLst>
                <a:tab pos="444500" algn="l"/>
                <a:tab pos="901700" algn="l"/>
              </a:tabLst>
              <a:defRPr sz="1800">
                <a:latin typeface="+mj-lt"/>
                <a:ea typeface="+mj-ea"/>
                <a:cs typeface="+mj-cs"/>
                <a:sym typeface="Arial"/>
              </a:defRPr>
            </a:pPr>
            <a:r>
              <a:t>	Via schemes such as Vehicle to Grid </a:t>
            </a:r>
            <a:r>
              <a:rPr baseline="30000"/>
              <a:t>1</a:t>
            </a:r>
            <a:r>
              <a:t> (V2G):</a:t>
            </a:r>
            <a:endParaRPr baseline="30000"/>
          </a:p>
          <a:p>
            <a:pPr>
              <a:tabLst>
                <a:tab pos="444500" algn="l"/>
                <a:tab pos="901700" algn="l"/>
              </a:tabLst>
              <a:defRPr sz="1800">
                <a:latin typeface="+mj-lt"/>
                <a:ea typeface="+mj-ea"/>
                <a:cs typeface="+mj-cs"/>
                <a:sym typeface="Arial"/>
              </a:defRPr>
            </a:pPr>
            <a:endParaRPr/>
          </a:p>
          <a:p>
            <a:pPr>
              <a:tabLst>
                <a:tab pos="444500" algn="l"/>
                <a:tab pos="901700" algn="l"/>
              </a:tabLst>
              <a:defRPr sz="1400">
                <a:latin typeface="+mj-lt"/>
                <a:ea typeface="+mj-ea"/>
                <a:cs typeface="+mj-cs"/>
                <a:sym typeface="Arial"/>
              </a:defRPr>
            </a:pPr>
            <a:endParaRPr/>
          </a:p>
          <a:p>
            <a:pPr>
              <a:tabLst>
                <a:tab pos="444500" algn="l"/>
                <a:tab pos="901700" algn="l"/>
              </a:tabLst>
              <a:defRPr sz="1800">
                <a:latin typeface="+mj-lt"/>
                <a:ea typeface="+mj-ea"/>
                <a:cs typeface="+mj-cs"/>
                <a:sym typeface="Arial"/>
              </a:defRPr>
            </a:pPr>
            <a:r>
              <a:t>	Or via new, more affordable and efficient, in-home batteries: </a:t>
            </a:r>
            <a:endParaRPr baseline="30000"/>
          </a:p>
          <a:p>
            <a:pPr algn="ctr">
              <a:tabLst>
                <a:tab pos="444500" algn="l"/>
                <a:tab pos="901700" algn="l"/>
              </a:tabLst>
              <a:defRPr sz="1100">
                <a:latin typeface="+mj-lt"/>
                <a:ea typeface="+mj-ea"/>
                <a:cs typeface="+mj-cs"/>
                <a:sym typeface="Arial"/>
              </a:defRPr>
            </a:pPr>
            <a:endParaRPr/>
          </a:p>
          <a:p>
            <a:pPr algn="ctr">
              <a:tabLst>
                <a:tab pos="444500" algn="l"/>
                <a:tab pos="901700" algn="l"/>
              </a:tabLst>
              <a:defRPr sz="1800">
                <a:latin typeface="+mj-lt"/>
                <a:ea typeface="+mj-ea"/>
                <a:cs typeface="+mj-cs"/>
                <a:sym typeface="Arial"/>
              </a:defRPr>
            </a:pPr>
            <a:r>
              <a:t>"</a:t>
            </a:r>
            <a:r>
              <a:rPr b="1"/>
              <a:t>Tesla Unveils Batteries to Power Homes" </a:t>
            </a:r>
            <a:r>
              <a:rPr baseline="30000"/>
              <a:t>2</a:t>
            </a:r>
          </a:p>
          <a:p>
            <a:pPr algn="ctr">
              <a:tabLst>
                <a:tab pos="444500" algn="l"/>
                <a:tab pos="901700" algn="l"/>
              </a:tabLst>
              <a:defRPr sz="800">
                <a:latin typeface="+mj-lt"/>
                <a:ea typeface="+mj-ea"/>
                <a:cs typeface="+mj-cs"/>
                <a:sym typeface="Arial"/>
              </a:defRPr>
            </a:pPr>
            <a:endParaRPr/>
          </a:p>
          <a:p>
            <a:pPr algn="ctr">
              <a:tabLst>
                <a:tab pos="444500" algn="l"/>
                <a:tab pos="901700" algn="l"/>
              </a:tabLst>
              <a:defRPr sz="1700">
                <a:latin typeface="+mj-lt"/>
                <a:ea typeface="+mj-ea"/>
                <a:cs typeface="+mj-cs"/>
                <a:sym typeface="Arial"/>
              </a:defRPr>
            </a:pPr>
            <a:r>
              <a:t>"</a:t>
            </a:r>
            <a:r>
              <a:rPr sz="1800"/>
              <a:t>The rechargeable lithium-ion battery unit would be built using the same batteries Tesla produces for its electric vehicles  . . .  The system is called Powerwall and Tesla will sell the 7kWh unit for $3,000 while the 10kWh unit will retail for $3,500"</a:t>
            </a:r>
          </a:p>
        </p:txBody>
      </p:sp>
      <p:pic>
        <p:nvPicPr>
          <p:cNvPr id="252" name="Picture 4" descr="Picture 4"/>
          <p:cNvPicPr>
            <a:picLocks noChangeAspect="1"/>
          </p:cNvPicPr>
          <p:nvPr/>
        </p:nvPicPr>
        <p:blipFill>
          <a:blip r:embed="rId2">
            <a:extLst/>
          </a:blip>
          <a:stretch>
            <a:fillRect/>
          </a:stretch>
        </p:blipFill>
        <p:spPr>
          <a:xfrm>
            <a:off x="6019800" y="2133600"/>
            <a:ext cx="2438400" cy="1571822"/>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http://thegetoutpost.com/</a:t>
            </a:r>
          </a:p>
        </p:txBody>
      </p:sp>
      <p:sp>
        <p:nvSpPr>
          <p:cNvPr id="121" name="Rectangle 2"/>
          <p:cNvSpPr txBox="1">
            <a:spLocks noGrp="1"/>
          </p:cNvSpPr>
          <p:nvPr>
            <p:ph type="title"/>
          </p:nvPr>
        </p:nvSpPr>
        <p:spPr>
          <a:xfrm>
            <a:off x="304800" y="76200"/>
            <a:ext cx="8534400" cy="838200"/>
          </a:xfrm>
          <a:prstGeom prst="rect">
            <a:avLst/>
          </a:prstGeom>
        </p:spPr>
        <p:txBody>
          <a:bodyPr/>
          <a:lstStyle>
            <a:lvl1pPr>
              <a:defRPr sz="2200"/>
            </a:lvl1pPr>
          </a:lstStyle>
          <a:p>
            <a:r>
              <a:t>Satellite view of the U.S. on the evening of 14 August 2003:</a:t>
            </a:r>
          </a:p>
        </p:txBody>
      </p:sp>
      <p:sp>
        <p:nvSpPr>
          <p:cNvPr id="122" name="Rectangle 3"/>
          <p:cNvSpPr txBox="1">
            <a:spLocks noGrp="1"/>
          </p:cNvSpPr>
          <p:nvPr>
            <p:ph type="body" sz="quarter" idx="1"/>
          </p:nvPr>
        </p:nvSpPr>
        <p:spPr>
          <a:xfrm>
            <a:off x="304800" y="5486400"/>
            <a:ext cx="8534400" cy="609600"/>
          </a:xfrm>
          <a:prstGeom prst="rect">
            <a:avLst/>
          </a:prstGeom>
        </p:spPr>
        <p:txBody>
          <a:bodyPr/>
          <a:lstStyle>
            <a:lvl1pPr algn="ctr">
              <a:defRPr sz="1800">
                <a:latin typeface="+mj-lt"/>
                <a:ea typeface="+mj-ea"/>
                <a:cs typeface="+mj-cs"/>
                <a:sym typeface="Arial"/>
              </a:defRPr>
            </a:lvl1pPr>
          </a:lstStyle>
          <a:p>
            <a:r>
              <a:t>Missing?      Electrical power to 45 million people, spanning eight states!</a:t>
            </a:r>
          </a:p>
        </p:txBody>
      </p:sp>
      <p:pic>
        <p:nvPicPr>
          <p:cNvPr id="123" name="Picture 4" descr="Picture 4"/>
          <p:cNvPicPr>
            <a:picLocks noChangeAspect="1"/>
          </p:cNvPicPr>
          <p:nvPr/>
        </p:nvPicPr>
        <p:blipFill>
          <a:blip r:embed="rId2">
            <a:extLst/>
          </a:blip>
          <a:stretch>
            <a:fillRect/>
          </a:stretch>
        </p:blipFill>
        <p:spPr>
          <a:xfrm>
            <a:off x="1066800" y="1143000"/>
            <a:ext cx="6553200" cy="3975100"/>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4"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http://massoud-amin.umn.edu/publications/FortheGoodoftheGrid.pdf</a:t>
            </a:r>
          </a:p>
        </p:txBody>
      </p:sp>
      <p:sp>
        <p:nvSpPr>
          <p:cNvPr id="255" name="Rectangle 2"/>
          <p:cNvSpPr txBox="1">
            <a:spLocks noGrp="1"/>
          </p:cNvSpPr>
          <p:nvPr>
            <p:ph type="title"/>
          </p:nvPr>
        </p:nvSpPr>
        <p:spPr>
          <a:xfrm>
            <a:off x="304800" y="76200"/>
            <a:ext cx="8534400" cy="838200"/>
          </a:xfrm>
          <a:prstGeom prst="rect">
            <a:avLst/>
          </a:prstGeom>
        </p:spPr>
        <p:txBody>
          <a:bodyPr/>
          <a:lstStyle>
            <a:lvl1pPr>
              <a:defRPr sz="2200"/>
            </a:lvl1pPr>
          </a:lstStyle>
          <a:p>
            <a:r>
              <a:t>Putting this all together = A Smart Resilient Grid: </a:t>
            </a:r>
          </a:p>
        </p:txBody>
      </p:sp>
      <p:pic>
        <p:nvPicPr>
          <p:cNvPr id="256" name="Picture 4" descr="Picture 4"/>
          <p:cNvPicPr>
            <a:picLocks noChangeAspect="1"/>
          </p:cNvPicPr>
          <p:nvPr/>
        </p:nvPicPr>
        <p:blipFill>
          <a:blip r:embed="rId2">
            <a:extLst/>
          </a:blip>
          <a:stretch>
            <a:fillRect/>
          </a:stretch>
        </p:blipFill>
        <p:spPr>
          <a:xfrm>
            <a:off x="533398" y="914400"/>
            <a:ext cx="8501745" cy="5029200"/>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8"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http://massoud-amin.umn.edu/publications/FortheGoodoftheGrid.pdf</a:t>
            </a:r>
          </a:p>
        </p:txBody>
      </p:sp>
      <p:sp>
        <p:nvSpPr>
          <p:cNvPr id="259" name="Rectangle 2"/>
          <p:cNvSpPr txBox="1">
            <a:spLocks noGrp="1"/>
          </p:cNvSpPr>
          <p:nvPr>
            <p:ph type="title"/>
          </p:nvPr>
        </p:nvSpPr>
        <p:spPr>
          <a:xfrm>
            <a:off x="304800" y="76200"/>
            <a:ext cx="8534400" cy="838200"/>
          </a:xfrm>
          <a:prstGeom prst="rect">
            <a:avLst/>
          </a:prstGeom>
        </p:spPr>
        <p:txBody>
          <a:bodyPr/>
          <a:lstStyle>
            <a:lvl1pPr>
              <a:defRPr sz="2200"/>
            </a:lvl1pPr>
          </a:lstStyle>
          <a:p>
            <a:r>
              <a:t>Paraphrasing those almost unreadable boxes, this Grid would: </a:t>
            </a:r>
          </a:p>
        </p:txBody>
      </p:sp>
      <p:sp>
        <p:nvSpPr>
          <p:cNvPr id="260" name="Rectangle 3"/>
          <p:cNvSpPr txBox="1">
            <a:spLocks noGrp="1"/>
          </p:cNvSpPr>
          <p:nvPr>
            <p:ph type="body" idx="1"/>
          </p:nvPr>
        </p:nvSpPr>
        <p:spPr>
          <a:xfrm>
            <a:off x="228600" y="990600"/>
            <a:ext cx="8915400" cy="5334000"/>
          </a:xfrm>
          <a:prstGeom prst="rect">
            <a:avLst/>
          </a:prstGeom>
        </p:spPr>
        <p:txBody>
          <a:bodyPr/>
          <a:lstStyle/>
          <a:p>
            <a:pPr>
              <a:defRPr sz="1800">
                <a:latin typeface="+mj-lt"/>
                <a:ea typeface="+mj-ea"/>
                <a:cs typeface="+mj-cs"/>
                <a:sym typeface="Arial"/>
              </a:defRPr>
            </a:pPr>
            <a:r>
              <a:t>Monitor and heal itself by:</a:t>
            </a:r>
          </a:p>
          <a:p>
            <a:pPr>
              <a:defRPr sz="1200">
                <a:latin typeface="+mj-lt"/>
                <a:ea typeface="+mj-ea"/>
                <a:cs typeface="+mj-cs"/>
                <a:sym typeface="Arial"/>
              </a:defRPr>
            </a:pPr>
            <a:endParaRPr/>
          </a:p>
          <a:p>
            <a:pPr>
              <a:defRPr sz="1800">
                <a:latin typeface="+mj-lt"/>
                <a:ea typeface="+mj-ea"/>
                <a:cs typeface="+mj-cs"/>
                <a:sym typeface="Arial"/>
              </a:defRPr>
            </a:pPr>
            <a:r>
              <a:t>	Detecting fluctuations and disturbances, signaling areas to be isolated</a:t>
            </a:r>
          </a:p>
          <a:p>
            <a:pPr>
              <a:defRPr sz="1000">
                <a:latin typeface="+mj-lt"/>
                <a:ea typeface="+mj-ea"/>
                <a:cs typeface="+mj-cs"/>
                <a:sym typeface="Arial"/>
              </a:defRPr>
            </a:pPr>
            <a:endParaRPr/>
          </a:p>
          <a:p>
            <a:pPr>
              <a:defRPr sz="1800">
                <a:latin typeface="+mj-lt"/>
                <a:ea typeface="+mj-ea"/>
                <a:cs typeface="+mj-cs"/>
                <a:sym typeface="Arial"/>
              </a:defRPr>
            </a:pPr>
            <a:r>
              <a:t>	Using processors executing special protection schemes in microseconds</a:t>
            </a:r>
          </a:p>
          <a:p>
            <a:pPr>
              <a:defRPr sz="1800">
                <a:latin typeface="+mj-lt"/>
                <a:ea typeface="+mj-ea"/>
                <a:cs typeface="+mj-cs"/>
                <a:sym typeface="Arial"/>
              </a:defRPr>
            </a:pPr>
            <a:endParaRPr/>
          </a:p>
          <a:p>
            <a:pPr>
              <a:defRPr sz="1800">
                <a:latin typeface="+mj-lt"/>
                <a:ea typeface="+mj-ea"/>
                <a:cs typeface="+mj-cs"/>
                <a:sym typeface="Arial"/>
              </a:defRPr>
            </a:pPr>
            <a:r>
              <a:t>Protect our homes by:</a:t>
            </a:r>
          </a:p>
          <a:p>
            <a:pPr>
              <a:defRPr sz="1000">
                <a:latin typeface="+mj-lt"/>
                <a:ea typeface="+mj-ea"/>
                <a:cs typeface="+mj-cs"/>
                <a:sym typeface="Arial"/>
              </a:defRPr>
            </a:pPr>
            <a:endParaRPr/>
          </a:p>
          <a:p>
            <a:pPr>
              <a:defRPr sz="1800">
                <a:latin typeface="+mj-lt"/>
                <a:ea typeface="+mj-ea"/>
                <a:cs typeface="+mj-cs"/>
                <a:sym typeface="Arial"/>
              </a:defRPr>
            </a:pPr>
            <a:r>
              <a:t>	Using smart appliances that shut off in response to frequency fluctuations</a:t>
            </a:r>
          </a:p>
          <a:p>
            <a:pPr>
              <a:defRPr>
                <a:latin typeface="+mj-lt"/>
                <a:ea typeface="+mj-ea"/>
                <a:cs typeface="+mj-cs"/>
                <a:sym typeface="Arial"/>
              </a:defRPr>
            </a:pPr>
            <a:endParaRPr/>
          </a:p>
          <a:p>
            <a:pPr>
              <a:defRPr sz="1800">
                <a:latin typeface="+mj-lt"/>
                <a:ea typeface="+mj-ea"/>
                <a:cs typeface="+mj-cs"/>
                <a:sym typeface="Arial"/>
              </a:defRPr>
            </a:pPr>
            <a:r>
              <a:t>Enhance Grid efficiency by:	</a:t>
            </a:r>
          </a:p>
          <a:p>
            <a:pPr>
              <a:defRPr sz="1400">
                <a:latin typeface="+mj-lt"/>
                <a:ea typeface="+mj-ea"/>
                <a:cs typeface="+mj-cs"/>
                <a:sym typeface="Arial"/>
              </a:defRPr>
            </a:pPr>
            <a:endParaRPr/>
          </a:p>
          <a:p>
            <a:pPr>
              <a:defRPr sz="1800">
                <a:latin typeface="+mj-lt"/>
                <a:ea typeface="+mj-ea"/>
                <a:cs typeface="+mj-cs"/>
                <a:sym typeface="Arial"/>
              </a:defRPr>
            </a:pPr>
            <a:r>
              <a:t>	Demand management shifting power use off peak, saving money</a:t>
            </a:r>
          </a:p>
          <a:p>
            <a:pPr>
              <a:defRPr sz="1100">
                <a:latin typeface="+mj-lt"/>
                <a:ea typeface="+mj-ea"/>
                <a:cs typeface="+mj-cs"/>
                <a:sym typeface="Arial"/>
              </a:defRPr>
            </a:pPr>
            <a:endParaRPr/>
          </a:p>
          <a:p>
            <a:pPr>
              <a:defRPr sz="1800">
                <a:latin typeface="+mj-lt"/>
                <a:ea typeface="+mj-ea"/>
                <a:cs typeface="+mj-cs"/>
                <a:sym typeface="Arial"/>
              </a:defRPr>
            </a:pPr>
            <a:r>
              <a:t>	Allowing energy generated off peak to be stored in batteries for later use</a:t>
            </a:r>
          </a:p>
          <a:p>
            <a:pPr>
              <a:defRPr sz="1100">
                <a:latin typeface="+mj-lt"/>
                <a:ea typeface="+mj-ea"/>
                <a:cs typeface="+mj-cs"/>
                <a:sym typeface="Arial"/>
              </a:defRPr>
            </a:pPr>
            <a:endParaRPr/>
          </a:p>
          <a:p>
            <a:pPr>
              <a:defRPr sz="1800">
                <a:latin typeface="+mj-lt"/>
                <a:ea typeface="+mj-ea"/>
                <a:cs typeface="+mj-cs"/>
                <a:sym typeface="Arial"/>
              </a:defRPr>
            </a:pPr>
            <a:r>
              <a:t>	Using small home/business generators to reduce overall demand on grid</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2" name="Rectangle 5"/>
          <p:cNvSpPr txBox="1"/>
          <p:nvPr/>
        </p:nvSpPr>
        <p:spPr>
          <a:xfrm>
            <a:off x="5791200" y="3189730"/>
            <a:ext cx="3352800" cy="12298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defRPr sz="1100" b="0" i="1">
                <a:solidFill>
                  <a:schemeClr val="accent1"/>
                </a:solidFill>
                <a:effectLst>
                  <a:outerShdw blurRad="38100" dist="38100" dir="2700000" rotWithShape="0">
                    <a:srgbClr val="000000"/>
                  </a:outerShdw>
                </a:effectLst>
                <a:latin typeface="+mj-lt"/>
                <a:ea typeface="+mj-ea"/>
                <a:cs typeface="+mj-cs"/>
                <a:sym typeface="Arial"/>
              </a:defRPr>
            </a:pPr>
            <a:r>
              <a:t>1) http://www.nytimes.com/cwire/2011/05/25/25climatewire-smart-grid-costs-are-massive-but-benefits-wi-48403.html?pagewanted=print </a:t>
            </a:r>
            <a:endParaRPr sz="1200">
              <a:solidFill>
                <a:srgbClr val="E5FFFF"/>
              </a:solidFill>
            </a:endParaRPr>
          </a:p>
          <a:p>
            <a:pPr algn="ctr">
              <a:defRPr sz="600" b="0" i="1">
                <a:solidFill>
                  <a:schemeClr val="accent1"/>
                </a:solidFill>
                <a:effectLst>
                  <a:outerShdw blurRad="38100" dist="38100" dir="2700000" rotWithShape="0">
                    <a:srgbClr val="000000"/>
                  </a:outerShdw>
                </a:effectLst>
                <a:latin typeface="+mj-lt"/>
                <a:ea typeface="+mj-ea"/>
                <a:cs typeface="+mj-cs"/>
                <a:sym typeface="Arial"/>
              </a:defRPr>
            </a:pPr>
            <a:endParaRPr/>
          </a:p>
          <a:p>
            <a:pPr algn="ctr">
              <a:defRPr sz="1100" b="0" i="1">
                <a:solidFill>
                  <a:schemeClr val="accent1"/>
                </a:solidFill>
                <a:effectLst>
                  <a:outerShdw blurRad="38100" dist="38100" dir="2700000" rotWithShape="0">
                    <a:srgbClr val="000000"/>
                  </a:outerShdw>
                </a:effectLst>
                <a:latin typeface="+mj-lt"/>
                <a:ea typeface="+mj-ea"/>
                <a:cs typeface="+mj-cs"/>
                <a:sym typeface="Arial"/>
              </a:defRPr>
            </a:pPr>
            <a:r>
              <a:t>2) http://www.epri.com/abstracts/Pages/ProductAbstract.aspx?ProductId=000000000001022519</a:t>
            </a:r>
          </a:p>
        </p:txBody>
      </p:sp>
      <p:sp>
        <p:nvSpPr>
          <p:cNvPr id="263" name="Rectangle 3"/>
          <p:cNvSpPr txBox="1">
            <a:spLocks noGrp="1"/>
          </p:cNvSpPr>
          <p:nvPr>
            <p:ph type="body" idx="1"/>
          </p:nvPr>
        </p:nvSpPr>
        <p:spPr>
          <a:xfrm>
            <a:off x="228600" y="685800"/>
            <a:ext cx="8763000" cy="6237731"/>
          </a:xfrm>
          <a:prstGeom prst="rect">
            <a:avLst/>
          </a:prstGeom>
        </p:spPr>
        <p:txBody>
          <a:bodyPr/>
          <a:lstStyle/>
          <a:p>
            <a:pPr>
              <a:defRPr sz="1800">
                <a:latin typeface="+mj-lt"/>
                <a:ea typeface="+mj-ea"/>
                <a:cs typeface="+mj-cs"/>
                <a:sym typeface="Arial"/>
              </a:defRPr>
            </a:pPr>
            <a:r>
              <a:t>First, of course, is cost:  From New York Times article </a:t>
            </a:r>
            <a:r>
              <a:rPr baseline="30000"/>
              <a:t>1</a:t>
            </a:r>
            <a:r>
              <a:t> based on an EPRI study: </a:t>
            </a:r>
            <a:r>
              <a:rPr baseline="30000"/>
              <a:t>2</a:t>
            </a:r>
          </a:p>
          <a:p>
            <a:pPr>
              <a:defRPr sz="800">
                <a:latin typeface="+mj-lt"/>
                <a:ea typeface="+mj-ea"/>
                <a:cs typeface="+mj-cs"/>
                <a:sym typeface="Arial"/>
              </a:defRPr>
            </a:pPr>
            <a:endParaRPr/>
          </a:p>
          <a:p>
            <a:pPr algn="ctr">
              <a:spcBef>
                <a:spcPts val="300"/>
              </a:spcBef>
              <a:defRPr sz="1600">
                <a:latin typeface="+mj-lt"/>
                <a:ea typeface="+mj-ea"/>
                <a:cs typeface="+mj-cs"/>
                <a:sym typeface="Arial"/>
              </a:defRPr>
            </a:pPr>
            <a:r>
              <a:t>"Deployment of smart grid technology from U.S. utility control centers and power networks to consumers' homes could cost between </a:t>
            </a:r>
            <a:r>
              <a:rPr b="1">
                <a:solidFill>
                  <a:srgbClr val="FFCC00"/>
                </a:solidFill>
              </a:rPr>
              <a:t>$338 billion</a:t>
            </a:r>
            <a:r>
              <a:t> and </a:t>
            </a:r>
            <a:r>
              <a:rPr b="1">
                <a:solidFill>
                  <a:srgbClr val="FFCC00"/>
                </a:solidFill>
              </a:rPr>
              <a:t>$476 billion</a:t>
            </a:r>
            <a:r>
              <a:t> over the next 20 years"</a:t>
            </a:r>
          </a:p>
          <a:p>
            <a:pPr algn="ctr">
              <a:defRPr sz="1600">
                <a:solidFill>
                  <a:srgbClr val="FFCC00"/>
                </a:solidFill>
                <a:latin typeface="+mj-lt"/>
                <a:ea typeface="+mj-ea"/>
                <a:cs typeface="+mj-cs"/>
                <a:sym typeface="Arial"/>
              </a:defRPr>
            </a:pPr>
            <a:endParaRPr/>
          </a:p>
          <a:p>
            <a:pPr>
              <a:defRPr sz="1700">
                <a:latin typeface="+mj-lt"/>
                <a:ea typeface="+mj-ea"/>
                <a:cs typeface="+mj-cs"/>
                <a:sym typeface="Arial"/>
              </a:defRPr>
            </a:pPr>
            <a:r>
              <a:t>WHERE would that money need to be spent?  Mostly on the power distribution system: </a:t>
            </a:r>
            <a:r>
              <a:rPr baseline="30000"/>
              <a:t>2</a:t>
            </a:r>
          </a:p>
          <a:p>
            <a:pPr>
              <a:defRPr sz="1700">
                <a:latin typeface="+mj-lt"/>
                <a:ea typeface="+mj-ea"/>
                <a:cs typeface="+mj-cs"/>
                <a:sym typeface="Arial"/>
              </a:defRPr>
            </a:pPr>
            <a:endParaRPr/>
          </a:p>
          <a:p>
            <a:pPr>
              <a:defRPr sz="1700">
                <a:latin typeface="+mj-lt"/>
                <a:ea typeface="+mj-ea"/>
                <a:cs typeface="+mj-cs"/>
                <a:sym typeface="Arial"/>
              </a:defRPr>
            </a:pPr>
            <a:endParaRPr/>
          </a:p>
          <a:p>
            <a:pPr>
              <a:defRPr sz="1700">
                <a:latin typeface="+mj-lt"/>
                <a:ea typeface="+mj-ea"/>
                <a:cs typeface="+mj-cs"/>
                <a:sym typeface="Arial"/>
              </a:defRPr>
            </a:pPr>
            <a:endParaRPr/>
          </a:p>
          <a:p>
            <a:pPr>
              <a:defRPr sz="1700">
                <a:latin typeface="+mj-lt"/>
                <a:ea typeface="+mj-ea"/>
                <a:cs typeface="+mj-cs"/>
                <a:sym typeface="Arial"/>
              </a:defRPr>
            </a:pPr>
            <a:endParaRPr/>
          </a:p>
          <a:p>
            <a:pPr>
              <a:defRPr sz="1700">
                <a:latin typeface="+mj-lt"/>
                <a:ea typeface="+mj-ea"/>
                <a:cs typeface="+mj-cs"/>
                <a:sym typeface="Arial"/>
              </a:defRPr>
            </a:pPr>
            <a:endParaRPr/>
          </a:p>
          <a:p>
            <a:pPr>
              <a:defRPr sz="1700">
                <a:latin typeface="+mj-lt"/>
                <a:ea typeface="+mj-ea"/>
                <a:cs typeface="+mj-cs"/>
                <a:sym typeface="Arial"/>
              </a:defRPr>
            </a:pPr>
            <a:endParaRPr/>
          </a:p>
          <a:p>
            <a:pPr>
              <a:defRPr sz="1700">
                <a:latin typeface="+mj-lt"/>
                <a:ea typeface="+mj-ea"/>
                <a:cs typeface="+mj-cs"/>
                <a:sym typeface="Arial"/>
              </a:defRPr>
            </a:pPr>
            <a:endParaRPr/>
          </a:p>
          <a:p>
            <a:pPr>
              <a:defRPr sz="2800">
                <a:latin typeface="+mj-lt"/>
                <a:ea typeface="+mj-ea"/>
                <a:cs typeface="+mj-cs"/>
                <a:sym typeface="Arial"/>
              </a:defRPr>
            </a:pPr>
            <a:endParaRPr/>
          </a:p>
          <a:p>
            <a:pPr>
              <a:defRPr sz="1100">
                <a:latin typeface="+mj-lt"/>
                <a:ea typeface="+mj-ea"/>
                <a:cs typeface="+mj-cs"/>
                <a:sym typeface="Arial"/>
              </a:defRPr>
            </a:pPr>
            <a:endParaRPr/>
          </a:p>
          <a:p>
            <a:pPr>
              <a:defRPr sz="1700">
                <a:latin typeface="+mj-lt"/>
                <a:ea typeface="+mj-ea"/>
                <a:cs typeface="+mj-cs"/>
                <a:sym typeface="Arial"/>
              </a:defRPr>
            </a:pPr>
            <a:r>
              <a:t>With very little going into the "smart" things in or near our homes</a:t>
            </a:r>
          </a:p>
          <a:p>
            <a:pPr>
              <a:defRPr sz="800">
                <a:latin typeface="+mj-lt"/>
                <a:ea typeface="+mj-ea"/>
                <a:cs typeface="+mj-cs"/>
                <a:sym typeface="Arial"/>
              </a:defRPr>
            </a:pPr>
            <a:endParaRPr/>
          </a:p>
          <a:p>
            <a:pPr>
              <a:defRPr sz="1700">
                <a:latin typeface="+mj-lt"/>
                <a:ea typeface="+mj-ea"/>
                <a:cs typeface="+mj-cs"/>
                <a:sym typeface="Arial"/>
              </a:defRPr>
            </a:pPr>
            <a:r>
              <a:t>	And only a minor share going into long-distance power transmission</a:t>
            </a:r>
          </a:p>
          <a:p>
            <a:pPr>
              <a:defRPr sz="1400">
                <a:latin typeface="+mj-lt"/>
                <a:ea typeface="+mj-ea"/>
                <a:cs typeface="+mj-cs"/>
                <a:sym typeface="Arial"/>
              </a:defRPr>
            </a:pPr>
            <a:endParaRPr/>
          </a:p>
          <a:p>
            <a:pPr>
              <a:defRPr sz="1700">
                <a:latin typeface="+mj-lt"/>
                <a:ea typeface="+mj-ea"/>
                <a:cs typeface="+mj-cs"/>
                <a:sym typeface="Arial"/>
              </a:defRPr>
            </a:pPr>
            <a:r>
              <a:t>Instead, spending =&gt; Smart circuit breakers, PLCs, PMUs, SCADA, and power intranet</a:t>
            </a:r>
          </a:p>
          <a:p>
            <a:pPr>
              <a:defRPr sz="1700">
                <a:latin typeface="+mj-lt"/>
                <a:ea typeface="+mj-ea"/>
                <a:cs typeface="+mj-cs"/>
                <a:sym typeface="Arial"/>
              </a:defRPr>
            </a:pPr>
            <a:r>
              <a:t> </a:t>
            </a:r>
          </a:p>
        </p:txBody>
      </p:sp>
      <p:sp>
        <p:nvSpPr>
          <p:cNvPr id="264" name="Rectangle 2"/>
          <p:cNvSpPr txBox="1">
            <a:spLocks noGrp="1"/>
          </p:cNvSpPr>
          <p:nvPr>
            <p:ph type="title"/>
          </p:nvPr>
        </p:nvSpPr>
        <p:spPr>
          <a:xfrm>
            <a:off x="304800" y="76200"/>
            <a:ext cx="8534400" cy="457200"/>
          </a:xfrm>
          <a:prstGeom prst="rect">
            <a:avLst/>
          </a:prstGeom>
        </p:spPr>
        <p:txBody>
          <a:bodyPr/>
          <a:lstStyle/>
          <a:p>
            <a:r>
              <a:t>OK, sounds pretty good so far, what are the issues?</a:t>
            </a:r>
          </a:p>
        </p:txBody>
      </p:sp>
      <p:pic>
        <p:nvPicPr>
          <p:cNvPr id="265" name="Picture 4" descr="Picture 4"/>
          <p:cNvPicPr>
            <a:picLocks noChangeAspect="1"/>
          </p:cNvPicPr>
          <p:nvPr/>
        </p:nvPicPr>
        <p:blipFill>
          <a:blip r:embed="rId2">
            <a:extLst/>
          </a:blip>
          <a:stretch>
            <a:fillRect/>
          </a:stretch>
        </p:blipFill>
        <p:spPr>
          <a:xfrm>
            <a:off x="2590800" y="2550793"/>
            <a:ext cx="3276600" cy="2416494"/>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7" name="Rectangle 5"/>
          <p:cNvSpPr txBox="1"/>
          <p:nvPr/>
        </p:nvSpPr>
        <p:spPr>
          <a:xfrm>
            <a:off x="0" y="6365145"/>
            <a:ext cx="9144000"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1) http://www.epri.com/abstracts/Pages/ProductAbstract.aspx?ProductId=000000000001022519</a:t>
            </a:r>
          </a:p>
        </p:txBody>
      </p:sp>
      <p:sp>
        <p:nvSpPr>
          <p:cNvPr id="268" name="Rectangle 3"/>
          <p:cNvSpPr txBox="1">
            <a:spLocks noGrp="1"/>
          </p:cNvSpPr>
          <p:nvPr>
            <p:ph type="body" idx="1"/>
          </p:nvPr>
        </p:nvSpPr>
        <p:spPr>
          <a:xfrm>
            <a:off x="228600" y="965200"/>
            <a:ext cx="8763000" cy="5520788"/>
          </a:xfrm>
          <a:prstGeom prst="rect">
            <a:avLst/>
          </a:prstGeom>
        </p:spPr>
        <p:txBody>
          <a:bodyPr/>
          <a:lstStyle/>
          <a:p>
            <a:pPr>
              <a:defRPr sz="1800">
                <a:latin typeface="+mj-lt"/>
                <a:ea typeface="+mj-ea"/>
                <a:cs typeface="+mj-cs"/>
                <a:sym typeface="Arial"/>
              </a:defRPr>
            </a:pPr>
            <a:r>
              <a:t>From that EPRI (Electric Power Research Institute) report: </a:t>
            </a:r>
            <a:r>
              <a:rPr baseline="30000"/>
              <a:t>1</a:t>
            </a:r>
          </a:p>
          <a:p>
            <a:pPr>
              <a:defRPr sz="1800" baseline="30000">
                <a:latin typeface="+mj-lt"/>
                <a:ea typeface="+mj-ea"/>
                <a:cs typeface="+mj-cs"/>
                <a:sym typeface="Arial"/>
              </a:defRPr>
            </a:pPr>
            <a:endParaRPr/>
          </a:p>
          <a:p>
            <a:pPr>
              <a:defRPr sz="1800" baseline="30000">
                <a:latin typeface="+mj-lt"/>
                <a:ea typeface="+mj-ea"/>
                <a:cs typeface="+mj-cs"/>
                <a:sym typeface="Arial"/>
              </a:defRPr>
            </a:pPr>
            <a:endParaRPr/>
          </a:p>
          <a:p>
            <a:pPr>
              <a:defRPr sz="1800" baseline="30000">
                <a:latin typeface="+mj-lt"/>
                <a:ea typeface="+mj-ea"/>
                <a:cs typeface="+mj-cs"/>
                <a:sym typeface="Arial"/>
              </a:defRPr>
            </a:pPr>
            <a:endParaRPr/>
          </a:p>
          <a:p>
            <a:pPr>
              <a:defRPr sz="1800" baseline="30000">
                <a:latin typeface="+mj-lt"/>
                <a:ea typeface="+mj-ea"/>
                <a:cs typeface="+mj-cs"/>
                <a:sym typeface="Arial"/>
              </a:defRPr>
            </a:pPr>
            <a:endParaRPr/>
          </a:p>
          <a:p>
            <a:pPr>
              <a:defRPr sz="1800" baseline="30000">
                <a:latin typeface="+mj-lt"/>
                <a:ea typeface="+mj-ea"/>
                <a:cs typeface="+mj-cs"/>
                <a:sym typeface="Arial"/>
              </a:defRPr>
            </a:pPr>
            <a:endParaRPr/>
          </a:p>
          <a:p>
            <a:pPr>
              <a:defRPr sz="1800" baseline="30000">
                <a:latin typeface="+mj-lt"/>
                <a:ea typeface="+mj-ea"/>
                <a:cs typeface="+mj-cs"/>
                <a:sym typeface="Arial"/>
              </a:defRPr>
            </a:pPr>
            <a:endParaRPr/>
          </a:p>
          <a:p>
            <a:pPr>
              <a:defRPr sz="1800" baseline="30000">
                <a:latin typeface="+mj-lt"/>
                <a:ea typeface="+mj-ea"/>
                <a:cs typeface="+mj-cs"/>
                <a:sym typeface="Arial"/>
              </a:defRPr>
            </a:pPr>
            <a:endParaRPr/>
          </a:p>
          <a:p>
            <a:pPr>
              <a:defRPr sz="1800" baseline="30000">
                <a:latin typeface="+mj-lt"/>
                <a:ea typeface="+mj-ea"/>
                <a:cs typeface="+mj-cs"/>
                <a:sym typeface="Arial"/>
              </a:defRPr>
            </a:pPr>
            <a:endParaRPr/>
          </a:p>
          <a:p>
            <a:pPr>
              <a:defRPr sz="1800" baseline="30000">
                <a:latin typeface="+mj-lt"/>
                <a:ea typeface="+mj-ea"/>
                <a:cs typeface="+mj-cs"/>
                <a:sym typeface="Arial"/>
              </a:defRPr>
            </a:pPr>
            <a:endParaRPr/>
          </a:p>
          <a:p>
            <a:pPr>
              <a:defRPr sz="1800" baseline="30000">
                <a:latin typeface="+mj-lt"/>
                <a:ea typeface="+mj-ea"/>
                <a:cs typeface="+mj-cs"/>
                <a:sym typeface="Arial"/>
              </a:defRPr>
            </a:pPr>
            <a:endParaRPr/>
          </a:p>
          <a:p>
            <a:pPr>
              <a:defRPr sz="1800" baseline="30000">
                <a:latin typeface="+mj-lt"/>
                <a:ea typeface="+mj-ea"/>
                <a:cs typeface="+mj-cs"/>
                <a:sym typeface="Arial"/>
              </a:defRPr>
            </a:pPr>
            <a:endParaRPr/>
          </a:p>
          <a:p>
            <a:pPr>
              <a:defRPr sz="1800" baseline="30000">
                <a:latin typeface="+mj-lt"/>
                <a:ea typeface="+mj-ea"/>
                <a:cs typeface="+mj-cs"/>
                <a:sym typeface="Arial"/>
              </a:defRPr>
            </a:pPr>
            <a:endParaRPr/>
          </a:p>
          <a:p>
            <a:pPr>
              <a:defRPr sz="1800" baseline="30000">
                <a:latin typeface="+mj-lt"/>
                <a:ea typeface="+mj-ea"/>
                <a:cs typeface="+mj-cs"/>
                <a:sym typeface="Arial"/>
              </a:defRPr>
            </a:pPr>
            <a:endParaRPr/>
          </a:p>
          <a:p>
            <a:pPr>
              <a:defRPr sz="1800" baseline="30000">
                <a:latin typeface="+mj-lt"/>
                <a:ea typeface="+mj-ea"/>
                <a:cs typeface="+mj-cs"/>
                <a:sym typeface="Arial"/>
              </a:defRPr>
            </a:pPr>
            <a:endParaRPr/>
          </a:p>
          <a:p>
            <a:pPr algn="ctr">
              <a:spcBef>
                <a:spcPts val="200"/>
              </a:spcBef>
              <a:defRPr sz="1200">
                <a:solidFill>
                  <a:srgbClr val="C4C4C4"/>
                </a:solidFill>
                <a:latin typeface="+mj-lt"/>
                <a:ea typeface="+mj-ea"/>
                <a:cs typeface="+mj-cs"/>
                <a:sym typeface="Arial"/>
              </a:defRPr>
            </a:pPr>
            <a:r>
              <a:t>(yellow highlight added)</a:t>
            </a:r>
          </a:p>
        </p:txBody>
      </p:sp>
      <p:sp>
        <p:nvSpPr>
          <p:cNvPr id="269" name="Rectangle 2"/>
          <p:cNvSpPr txBox="1">
            <a:spLocks noGrp="1"/>
          </p:cNvSpPr>
          <p:nvPr>
            <p:ph type="title"/>
          </p:nvPr>
        </p:nvSpPr>
        <p:spPr>
          <a:xfrm>
            <a:off x="304800" y="76200"/>
            <a:ext cx="8534400" cy="457200"/>
          </a:xfrm>
          <a:prstGeom prst="rect">
            <a:avLst/>
          </a:prstGeom>
        </p:spPr>
        <p:txBody>
          <a:bodyPr/>
          <a:lstStyle/>
          <a:p>
            <a:r>
              <a:t>Who is going to ultimately foot the bill for this?  We are, of course:</a:t>
            </a:r>
          </a:p>
        </p:txBody>
      </p:sp>
      <p:pic>
        <p:nvPicPr>
          <p:cNvPr id="270" name="Picture 5" descr="Picture 5"/>
          <p:cNvPicPr>
            <a:picLocks noChangeAspect="1"/>
          </p:cNvPicPr>
          <p:nvPr/>
        </p:nvPicPr>
        <p:blipFill>
          <a:blip r:embed="rId2">
            <a:extLst/>
          </a:blip>
          <a:stretch>
            <a:fillRect/>
          </a:stretch>
        </p:blipFill>
        <p:spPr>
          <a:xfrm>
            <a:off x="304800" y="1621887"/>
            <a:ext cx="8559800" cy="4080413"/>
          </a:xfrm>
          <a:prstGeom prst="rect">
            <a:avLst/>
          </a:prstGeom>
          <a:ln w="12700">
            <a:miter lim="400000"/>
          </a:ln>
        </p:spPr>
      </p:pic>
      <p:sp>
        <p:nvSpPr>
          <p:cNvPr id="271" name="Rectangle 6"/>
          <p:cNvSpPr/>
          <p:nvPr/>
        </p:nvSpPr>
        <p:spPr>
          <a:xfrm>
            <a:off x="5791200" y="3210560"/>
            <a:ext cx="1676400" cy="228601"/>
          </a:xfrm>
          <a:prstGeom prst="rect">
            <a:avLst/>
          </a:prstGeom>
          <a:solidFill>
            <a:srgbClr val="FFFF00">
              <a:alpha val="42000"/>
            </a:srgbClr>
          </a:solidFill>
          <a:ln w="12700">
            <a:solidFill>
              <a:srgbClr val="FFFFFF"/>
            </a:solidFill>
          </a:ln>
        </p:spPr>
        <p:txBody>
          <a:bodyPr lIns="45719" rIns="45719"/>
          <a:lstStyle/>
          <a:p>
            <a:pPr>
              <a:defRPr>
                <a:solidFill>
                  <a:srgbClr val="FFFFFF"/>
                </a:solidFill>
              </a:defRPr>
            </a:pPr>
            <a:endParaRP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3" name="Rectangle 5"/>
          <p:cNvSpPr txBox="1"/>
          <p:nvPr/>
        </p:nvSpPr>
        <p:spPr>
          <a:xfrm>
            <a:off x="0" y="6441345"/>
            <a:ext cx="91440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http://www.epri.com/abstracts/Pages/ProductAbstract.aspx?ProductId=000000000001022519</a:t>
            </a:r>
          </a:p>
        </p:txBody>
      </p:sp>
      <p:sp>
        <p:nvSpPr>
          <p:cNvPr id="274" name="Rectangle 3"/>
          <p:cNvSpPr txBox="1">
            <a:spLocks noGrp="1"/>
          </p:cNvSpPr>
          <p:nvPr>
            <p:ph type="body" idx="1"/>
          </p:nvPr>
        </p:nvSpPr>
        <p:spPr>
          <a:xfrm>
            <a:off x="228600" y="609600"/>
            <a:ext cx="8915400" cy="5486400"/>
          </a:xfrm>
          <a:prstGeom prst="rect">
            <a:avLst/>
          </a:prstGeom>
        </p:spPr>
        <p:txBody>
          <a:bodyPr/>
          <a:lstStyle/>
          <a:p>
            <a:pPr algn="ctr" defTabSz="868680">
              <a:spcBef>
                <a:spcPts val="300"/>
              </a:spcBef>
              <a:defRPr sz="1615">
                <a:effectLst>
                  <a:outerShdw blurRad="36195" dist="36195" dir="2700000" rotWithShape="0">
                    <a:srgbClr val="000000"/>
                  </a:outerShdw>
                </a:effectLst>
                <a:latin typeface="+mj-lt"/>
                <a:ea typeface="+mj-ea"/>
                <a:cs typeface="+mj-cs"/>
                <a:sym typeface="Arial"/>
              </a:defRPr>
            </a:pPr>
            <a:r>
              <a:t>"</a:t>
            </a:r>
            <a:r>
              <a:rPr b="1">
                <a:solidFill>
                  <a:srgbClr val="FFCC00"/>
                </a:solidFill>
              </a:rPr>
              <a:t>$1.3 trillion</a:t>
            </a:r>
            <a:r>
              <a:rPr>
                <a:solidFill>
                  <a:srgbClr val="FFCC00"/>
                </a:solidFill>
              </a:rPr>
              <a:t> </a:t>
            </a:r>
            <a:r>
              <a:t>to </a:t>
            </a:r>
            <a:r>
              <a:rPr b="1">
                <a:solidFill>
                  <a:srgbClr val="FFCC00"/>
                </a:solidFill>
              </a:rPr>
              <a:t>$2 trillion</a:t>
            </a:r>
            <a:r>
              <a:rPr>
                <a:solidFill>
                  <a:srgbClr val="FFCC00"/>
                </a:solidFill>
              </a:rPr>
              <a:t> </a:t>
            </a:r>
            <a:r>
              <a:t>in benefits over that period."</a:t>
            </a:r>
          </a:p>
          <a:p>
            <a:pPr defTabSz="868680">
              <a:defRPr sz="190">
                <a:effectLst>
                  <a:outerShdw blurRad="36195" dist="36195" dir="2700000" rotWithShape="0">
                    <a:srgbClr val="000000"/>
                  </a:outerShdw>
                </a:effectLst>
                <a:latin typeface="+mj-lt"/>
                <a:ea typeface="+mj-ea"/>
                <a:cs typeface="+mj-cs"/>
                <a:sym typeface="Arial"/>
              </a:defRPr>
            </a:pPr>
            <a:endParaRPr/>
          </a:p>
          <a:p>
            <a:pPr algn="ctr" defTabSz="868680">
              <a:defRPr sz="475">
                <a:effectLst>
                  <a:outerShdw blurRad="36195" dist="36195" dir="2700000" rotWithShape="0">
                    <a:srgbClr val="000000"/>
                  </a:outerShdw>
                </a:effectLst>
                <a:latin typeface="+mj-lt"/>
                <a:ea typeface="+mj-ea"/>
                <a:cs typeface="+mj-cs"/>
                <a:sym typeface="Arial"/>
              </a:defRPr>
            </a:pPr>
            <a:endParaRPr/>
          </a:p>
          <a:p>
            <a:pPr algn="ctr" defTabSz="868680">
              <a:defRPr sz="1710">
                <a:effectLst>
                  <a:outerShdw blurRad="36195" dist="36195" dir="2700000" rotWithShape="0">
                    <a:srgbClr val="000000"/>
                  </a:outerShdw>
                </a:effectLst>
                <a:latin typeface="+mj-lt"/>
                <a:ea typeface="+mj-ea"/>
                <a:cs typeface="+mj-cs"/>
                <a:sym typeface="Arial"/>
              </a:defRPr>
            </a:pPr>
            <a:r>
              <a:t>Benefit / Cost ratio ~ 3:1 to 6:1</a:t>
            </a:r>
          </a:p>
          <a:p>
            <a:pPr defTabSz="868680">
              <a:defRPr sz="950">
                <a:effectLst>
                  <a:outerShdw blurRad="36195" dist="36195" dir="2700000" rotWithShape="0">
                    <a:srgbClr val="000000"/>
                  </a:outerShdw>
                </a:effectLst>
                <a:latin typeface="+mj-lt"/>
                <a:ea typeface="+mj-ea"/>
                <a:cs typeface="+mj-cs"/>
                <a:sym typeface="Arial"/>
              </a:defRPr>
            </a:pPr>
            <a:endParaRPr/>
          </a:p>
          <a:p>
            <a:pPr defTabSz="868680">
              <a:defRPr sz="1710">
                <a:effectLst>
                  <a:outerShdw blurRad="36195" dist="36195" dir="2700000" rotWithShape="0">
                    <a:srgbClr val="000000"/>
                  </a:outerShdw>
                </a:effectLst>
                <a:latin typeface="+mj-lt"/>
                <a:ea typeface="+mj-ea"/>
                <a:cs typeface="+mj-cs"/>
                <a:sym typeface="Arial"/>
              </a:defRPr>
            </a:pPr>
            <a:r>
              <a:t>With savings / benefits breaking down approximately as follows:</a:t>
            </a:r>
          </a:p>
          <a:p>
            <a:pPr defTabSz="868680">
              <a:defRPr sz="1710">
                <a:effectLst>
                  <a:outerShdw blurRad="36195" dist="36195" dir="2700000" rotWithShape="0">
                    <a:srgbClr val="000000"/>
                  </a:outerShdw>
                </a:effectLst>
                <a:latin typeface="+mj-lt"/>
                <a:ea typeface="+mj-ea"/>
                <a:cs typeface="+mj-cs"/>
                <a:sym typeface="Arial"/>
              </a:defRPr>
            </a:pPr>
            <a:endParaRPr/>
          </a:p>
          <a:p>
            <a:pPr defTabSz="868680">
              <a:defRPr sz="1710">
                <a:effectLst>
                  <a:outerShdw blurRad="36195" dist="36195" dir="2700000" rotWithShape="0">
                    <a:srgbClr val="000000"/>
                  </a:outerShdw>
                </a:effectLst>
                <a:latin typeface="+mj-lt"/>
                <a:ea typeface="+mj-ea"/>
                <a:cs typeface="+mj-cs"/>
                <a:sym typeface="Arial"/>
              </a:defRPr>
            </a:pPr>
            <a:endParaRPr/>
          </a:p>
          <a:p>
            <a:pPr defTabSz="868680">
              <a:defRPr sz="1710">
                <a:effectLst>
                  <a:outerShdw blurRad="36195" dist="36195" dir="2700000" rotWithShape="0">
                    <a:srgbClr val="000000"/>
                  </a:outerShdw>
                </a:effectLst>
                <a:latin typeface="+mj-lt"/>
                <a:ea typeface="+mj-ea"/>
                <a:cs typeface="+mj-cs"/>
                <a:sym typeface="Arial"/>
              </a:defRPr>
            </a:pPr>
            <a:endParaRPr/>
          </a:p>
          <a:p>
            <a:pPr defTabSz="868680">
              <a:defRPr sz="1710">
                <a:effectLst>
                  <a:outerShdw blurRad="36195" dist="36195" dir="2700000" rotWithShape="0">
                    <a:srgbClr val="000000"/>
                  </a:outerShdw>
                </a:effectLst>
                <a:latin typeface="+mj-lt"/>
                <a:ea typeface="+mj-ea"/>
                <a:cs typeface="+mj-cs"/>
                <a:sym typeface="Arial"/>
              </a:defRPr>
            </a:pPr>
            <a:endParaRPr/>
          </a:p>
          <a:p>
            <a:pPr defTabSz="868680">
              <a:defRPr sz="1710">
                <a:effectLst>
                  <a:outerShdw blurRad="36195" dist="36195" dir="2700000" rotWithShape="0">
                    <a:srgbClr val="000000"/>
                  </a:outerShdw>
                </a:effectLst>
                <a:latin typeface="+mj-lt"/>
                <a:ea typeface="+mj-ea"/>
                <a:cs typeface="+mj-cs"/>
                <a:sym typeface="Arial"/>
              </a:defRPr>
            </a:pPr>
            <a:endParaRPr/>
          </a:p>
          <a:p>
            <a:pPr defTabSz="868680">
              <a:defRPr sz="1710">
                <a:effectLst>
                  <a:outerShdw blurRad="36195" dist="36195" dir="2700000" rotWithShape="0">
                    <a:srgbClr val="000000"/>
                  </a:outerShdw>
                </a:effectLst>
                <a:latin typeface="+mj-lt"/>
                <a:ea typeface="+mj-ea"/>
                <a:cs typeface="+mj-cs"/>
                <a:sym typeface="Arial"/>
              </a:defRPr>
            </a:pPr>
            <a:endParaRPr/>
          </a:p>
          <a:p>
            <a:pPr defTabSz="868680">
              <a:defRPr sz="1710">
                <a:effectLst>
                  <a:outerShdw blurRad="36195" dist="36195" dir="2700000" rotWithShape="0">
                    <a:srgbClr val="000000"/>
                  </a:outerShdw>
                </a:effectLst>
                <a:latin typeface="+mj-lt"/>
                <a:ea typeface="+mj-ea"/>
                <a:cs typeface="+mj-cs"/>
                <a:sym typeface="Arial"/>
              </a:defRPr>
            </a:pPr>
            <a:endParaRPr/>
          </a:p>
          <a:p>
            <a:pPr defTabSz="868680">
              <a:defRPr sz="1710">
                <a:effectLst>
                  <a:outerShdw blurRad="36195" dist="36195" dir="2700000" rotWithShape="0">
                    <a:srgbClr val="000000"/>
                  </a:outerShdw>
                </a:effectLst>
                <a:latin typeface="+mj-lt"/>
                <a:ea typeface="+mj-ea"/>
                <a:cs typeface="+mj-cs"/>
                <a:sym typeface="Arial"/>
              </a:defRPr>
            </a:pPr>
            <a:endParaRPr/>
          </a:p>
          <a:p>
            <a:pPr defTabSz="868680">
              <a:defRPr sz="1710">
                <a:effectLst>
                  <a:outerShdw blurRad="36195" dist="36195" dir="2700000" rotWithShape="0">
                    <a:srgbClr val="000000"/>
                  </a:outerShdw>
                </a:effectLst>
                <a:latin typeface="+mj-lt"/>
                <a:ea typeface="+mj-ea"/>
                <a:cs typeface="+mj-cs"/>
                <a:sym typeface="Arial"/>
              </a:defRPr>
            </a:pPr>
            <a:endParaRPr/>
          </a:p>
          <a:p>
            <a:pPr defTabSz="868680">
              <a:defRPr sz="1710" b="1">
                <a:effectLst>
                  <a:outerShdw blurRad="36195" dist="36195" dir="2700000" rotWithShape="0">
                    <a:srgbClr val="000000"/>
                  </a:outerShdw>
                </a:effectLst>
                <a:latin typeface="+mj-lt"/>
                <a:ea typeface="+mj-ea"/>
                <a:cs typeface="+mj-cs"/>
                <a:sym typeface="Arial"/>
              </a:defRPr>
            </a:pPr>
            <a:r>
              <a:t>Also very important (for savings AND the environment):</a:t>
            </a:r>
          </a:p>
          <a:p>
            <a:pPr algn="ctr" defTabSz="868680">
              <a:defRPr sz="665">
                <a:effectLst>
                  <a:outerShdw blurRad="36195" dist="36195" dir="2700000" rotWithShape="0">
                    <a:srgbClr val="000000"/>
                  </a:outerShdw>
                </a:effectLst>
                <a:latin typeface="+mj-lt"/>
                <a:ea typeface="+mj-ea"/>
                <a:cs typeface="+mj-cs"/>
                <a:sym typeface="Arial"/>
              </a:defRPr>
            </a:pPr>
            <a:endParaRPr/>
          </a:p>
          <a:p>
            <a:pPr algn="ctr" defTabSz="868680">
              <a:spcBef>
                <a:spcPts val="300"/>
              </a:spcBef>
              <a:defRPr sz="1615">
                <a:effectLst>
                  <a:outerShdw blurRad="36195" dist="36195" dir="2700000" rotWithShape="0">
                    <a:srgbClr val="000000"/>
                  </a:outerShdw>
                </a:effectLst>
                <a:latin typeface="+mj-lt"/>
                <a:ea typeface="+mj-ea"/>
                <a:cs typeface="+mj-cs"/>
                <a:sym typeface="Arial"/>
              </a:defRPr>
            </a:pPr>
            <a:r>
              <a:t>"Demand response and efficiency gains enabled by smart grid technologies </a:t>
            </a:r>
          </a:p>
          <a:p>
            <a:pPr algn="ctr" defTabSz="868680">
              <a:spcBef>
                <a:spcPts val="300"/>
              </a:spcBef>
              <a:defRPr sz="1615">
                <a:solidFill>
                  <a:srgbClr val="FFCC00"/>
                </a:solidFill>
                <a:effectLst>
                  <a:outerShdw blurRad="36195" dist="36195" dir="2700000" rotWithShape="0">
                    <a:srgbClr val="000000"/>
                  </a:outerShdw>
                </a:effectLst>
                <a:latin typeface="+mj-lt"/>
                <a:ea typeface="+mj-ea"/>
                <a:cs typeface="+mj-cs"/>
                <a:sym typeface="Arial"/>
              </a:defRPr>
            </a:pPr>
            <a:r>
              <a:t>would reduce annual electricity growth to less than 0.7 percent</a:t>
            </a:r>
            <a:r>
              <a:rPr>
                <a:solidFill>
                  <a:srgbClr val="FFFFFF"/>
                </a:solidFill>
              </a:rPr>
              <a:t> . . .</a:t>
            </a:r>
          </a:p>
          <a:p>
            <a:pPr algn="ctr" defTabSz="868680">
              <a:spcBef>
                <a:spcPts val="300"/>
              </a:spcBef>
              <a:defRPr sz="1615">
                <a:solidFill>
                  <a:srgbClr val="FFCC00"/>
                </a:solidFill>
                <a:effectLst>
                  <a:outerShdw blurRad="36195" dist="36195" dir="2700000" rotWithShape="0">
                    <a:srgbClr val="000000"/>
                  </a:outerShdw>
                </a:effectLst>
                <a:latin typeface="+mj-lt"/>
                <a:ea typeface="+mj-ea"/>
                <a:cs typeface="+mj-cs"/>
                <a:sym typeface="Arial"/>
              </a:defRPr>
            </a:pPr>
            <a:r>
              <a:t>The growth rate in peak energy demand would be even lower." </a:t>
            </a:r>
          </a:p>
        </p:txBody>
      </p:sp>
      <p:sp>
        <p:nvSpPr>
          <p:cNvPr id="275" name="Rectangle 2"/>
          <p:cNvSpPr txBox="1">
            <a:spLocks noGrp="1"/>
          </p:cNvSpPr>
          <p:nvPr>
            <p:ph type="title"/>
          </p:nvPr>
        </p:nvSpPr>
        <p:spPr>
          <a:xfrm>
            <a:off x="304800" y="76200"/>
            <a:ext cx="8534400" cy="381000"/>
          </a:xfrm>
          <a:prstGeom prst="rect">
            <a:avLst/>
          </a:prstGeom>
        </p:spPr>
        <p:txBody>
          <a:bodyPr/>
          <a:lstStyle/>
          <a:p>
            <a:r>
              <a:t>What will that investment get us?</a:t>
            </a:r>
          </a:p>
        </p:txBody>
      </p:sp>
      <p:grpSp>
        <p:nvGrpSpPr>
          <p:cNvPr id="280" name="Group 9"/>
          <p:cNvGrpSpPr/>
          <p:nvPr/>
        </p:nvGrpSpPr>
        <p:grpSpPr>
          <a:xfrm>
            <a:off x="457199" y="2057399"/>
            <a:ext cx="8153402" cy="2485264"/>
            <a:chOff x="0" y="0"/>
            <a:chExt cx="8153400" cy="2485262"/>
          </a:xfrm>
        </p:grpSpPr>
        <p:pic>
          <p:nvPicPr>
            <p:cNvPr id="276" name="Picture 4" descr="Picture 4"/>
            <p:cNvPicPr>
              <a:picLocks noChangeAspect="1"/>
            </p:cNvPicPr>
            <p:nvPr/>
          </p:nvPicPr>
          <p:blipFill>
            <a:blip r:embed="rId2">
              <a:extLst/>
            </a:blip>
            <a:stretch>
              <a:fillRect/>
            </a:stretch>
          </p:blipFill>
          <p:spPr>
            <a:xfrm>
              <a:off x="-1" y="0"/>
              <a:ext cx="2518236" cy="2485263"/>
            </a:xfrm>
            <a:prstGeom prst="rect">
              <a:avLst/>
            </a:prstGeom>
            <a:ln w="12700" cap="flat">
              <a:noFill/>
              <a:miter lim="400000"/>
            </a:ln>
            <a:effectLst/>
          </p:spPr>
        </p:pic>
        <p:grpSp>
          <p:nvGrpSpPr>
            <p:cNvPr id="279" name="Group 8"/>
            <p:cNvGrpSpPr/>
            <p:nvPr/>
          </p:nvGrpSpPr>
          <p:grpSpPr>
            <a:xfrm>
              <a:off x="2740430" y="-1"/>
              <a:ext cx="5412971" cy="2481815"/>
              <a:chOff x="0" y="0"/>
              <a:chExt cx="5412969" cy="2481813"/>
            </a:xfrm>
          </p:grpSpPr>
          <p:pic>
            <p:nvPicPr>
              <p:cNvPr id="277" name="Picture 6" descr="Picture 6"/>
              <p:cNvPicPr>
                <a:picLocks noChangeAspect="1"/>
              </p:cNvPicPr>
              <p:nvPr/>
            </p:nvPicPr>
            <p:blipFill>
              <a:blip r:embed="rId3">
                <a:extLst/>
              </a:blip>
              <a:srcRect r="47350"/>
              <a:stretch>
                <a:fillRect/>
              </a:stretch>
            </p:blipFill>
            <p:spPr>
              <a:xfrm>
                <a:off x="-1" y="0"/>
                <a:ext cx="3270588" cy="2481814"/>
              </a:xfrm>
              <a:prstGeom prst="rect">
                <a:avLst/>
              </a:prstGeom>
              <a:ln w="12700" cap="flat">
                <a:noFill/>
                <a:miter lim="400000"/>
              </a:ln>
              <a:effectLst/>
            </p:spPr>
          </p:pic>
          <p:pic>
            <p:nvPicPr>
              <p:cNvPr id="278" name="Picture 7" descr="Picture 7"/>
              <p:cNvPicPr>
                <a:picLocks noChangeAspect="1"/>
              </p:cNvPicPr>
              <p:nvPr/>
            </p:nvPicPr>
            <p:blipFill>
              <a:blip r:embed="rId3">
                <a:extLst/>
              </a:blip>
              <a:srcRect l="65455"/>
              <a:stretch>
                <a:fillRect/>
              </a:stretch>
            </p:blipFill>
            <p:spPr>
              <a:xfrm>
                <a:off x="3266995" y="0"/>
                <a:ext cx="2145975" cy="2481813"/>
              </a:xfrm>
              <a:prstGeom prst="rect">
                <a:avLst/>
              </a:prstGeom>
              <a:ln w="12700" cap="flat">
                <a:noFill/>
                <a:miter lim="400000"/>
              </a:ln>
              <a:effectLst/>
            </p:spPr>
          </p:pic>
        </p:grpSp>
      </p:gr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2" name="Rectangle 5"/>
          <p:cNvSpPr txBox="1"/>
          <p:nvPr/>
        </p:nvSpPr>
        <p:spPr>
          <a:xfrm>
            <a:off x="0" y="6441345"/>
            <a:ext cx="91440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http://www.epri.com/abstracts/Pages/ProductAbstract.aspx?ProductId=000000000001022519</a:t>
            </a:r>
          </a:p>
        </p:txBody>
      </p:sp>
      <p:sp>
        <p:nvSpPr>
          <p:cNvPr id="283" name="Rectangle 3"/>
          <p:cNvSpPr txBox="1">
            <a:spLocks noGrp="1"/>
          </p:cNvSpPr>
          <p:nvPr>
            <p:ph type="body" sz="quarter" idx="1"/>
          </p:nvPr>
        </p:nvSpPr>
        <p:spPr>
          <a:xfrm>
            <a:off x="76200" y="4648200"/>
            <a:ext cx="9067800" cy="1371600"/>
          </a:xfrm>
          <a:prstGeom prst="rect">
            <a:avLst/>
          </a:prstGeom>
        </p:spPr>
        <p:txBody>
          <a:bodyPr/>
          <a:lstStyle/>
          <a:p>
            <a:pPr algn="ctr" defTabSz="868680">
              <a:defRPr sz="1710">
                <a:effectLst>
                  <a:outerShdw blurRad="36195" dist="36195" dir="2700000" rotWithShape="0">
                    <a:srgbClr val="000000"/>
                  </a:outerShdw>
                </a:effectLst>
                <a:latin typeface="+mj-lt"/>
                <a:ea typeface="+mj-ea"/>
                <a:cs typeface="+mj-cs"/>
                <a:sym typeface="Arial"/>
              </a:defRPr>
            </a:pPr>
            <a:r>
              <a:t>To work, 48 states and dozens (hundreds?) of power companies must fully cooperate</a:t>
            </a:r>
          </a:p>
          <a:p>
            <a:pPr algn="ctr" defTabSz="868680">
              <a:defRPr sz="1045">
                <a:effectLst>
                  <a:outerShdw blurRad="36195" dist="36195" dir="2700000" rotWithShape="0">
                    <a:srgbClr val="000000"/>
                  </a:outerShdw>
                </a:effectLst>
                <a:latin typeface="+mj-lt"/>
                <a:ea typeface="+mj-ea"/>
                <a:cs typeface="+mj-cs"/>
                <a:sym typeface="Arial"/>
              </a:defRPr>
            </a:pPr>
            <a:endParaRPr/>
          </a:p>
          <a:p>
            <a:pPr algn="ctr" defTabSz="868680">
              <a:defRPr sz="1710" b="1">
                <a:effectLst>
                  <a:outerShdw blurRad="36195" dist="36195" dir="2700000" rotWithShape="0">
                    <a:srgbClr val="000000"/>
                  </a:outerShdw>
                </a:effectLst>
                <a:latin typeface="+mj-lt"/>
                <a:ea typeface="+mj-ea"/>
                <a:cs typeface="+mj-cs"/>
                <a:sym typeface="Arial"/>
              </a:defRPr>
            </a:pPr>
            <a:r>
              <a:t>Meaning that the U.S. government will have to lead in BIG way</a:t>
            </a:r>
          </a:p>
          <a:p>
            <a:pPr algn="ctr" defTabSz="868680">
              <a:defRPr sz="1045">
                <a:effectLst>
                  <a:outerShdw blurRad="36195" dist="36195" dir="2700000" rotWithShape="0">
                    <a:srgbClr val="000000"/>
                  </a:outerShdw>
                </a:effectLst>
                <a:latin typeface="+mj-lt"/>
                <a:ea typeface="+mj-ea"/>
                <a:cs typeface="+mj-cs"/>
                <a:sym typeface="Arial"/>
              </a:defRPr>
            </a:pPr>
            <a:endParaRPr/>
          </a:p>
          <a:p>
            <a:pPr algn="ctr" defTabSz="868680">
              <a:defRPr sz="1710" b="1">
                <a:solidFill>
                  <a:srgbClr val="FFCC00"/>
                </a:solidFill>
                <a:effectLst>
                  <a:outerShdw blurRad="36195" dist="36195" dir="2700000" rotWithShape="0">
                    <a:srgbClr val="000000"/>
                  </a:outerShdw>
                </a:effectLst>
                <a:latin typeface="+mj-lt"/>
                <a:ea typeface="+mj-ea"/>
                <a:cs typeface="+mj-cs"/>
                <a:sym typeface="Arial"/>
              </a:defRPr>
            </a:pPr>
            <a:r>
              <a:t>Is this likely in an era where:  BIG + Government =&gt; Gridlock ?</a:t>
            </a:r>
          </a:p>
        </p:txBody>
      </p:sp>
      <p:sp>
        <p:nvSpPr>
          <p:cNvPr id="284" name="Rectangle 2"/>
          <p:cNvSpPr txBox="1">
            <a:spLocks noGrp="1"/>
          </p:cNvSpPr>
          <p:nvPr>
            <p:ph type="title"/>
          </p:nvPr>
        </p:nvSpPr>
        <p:spPr>
          <a:xfrm>
            <a:off x="304800" y="76200"/>
            <a:ext cx="8534400" cy="533400"/>
          </a:xfrm>
          <a:prstGeom prst="rect">
            <a:avLst/>
          </a:prstGeom>
        </p:spPr>
        <p:txBody>
          <a:bodyPr/>
          <a:lstStyle/>
          <a:p>
            <a:r>
              <a:t>But EPRI also points out that this will require a </a:t>
            </a:r>
            <a:r>
              <a:rPr b="1"/>
              <a:t>nationwide</a:t>
            </a:r>
            <a:r>
              <a:t> effort:</a:t>
            </a:r>
          </a:p>
        </p:txBody>
      </p:sp>
      <p:pic>
        <p:nvPicPr>
          <p:cNvPr id="285" name="Picture 4" descr="Picture 4"/>
          <p:cNvPicPr>
            <a:picLocks noChangeAspect="1"/>
          </p:cNvPicPr>
          <p:nvPr/>
        </p:nvPicPr>
        <p:blipFill>
          <a:blip r:embed="rId2">
            <a:extLst/>
          </a:blip>
          <a:stretch>
            <a:fillRect/>
          </a:stretch>
        </p:blipFill>
        <p:spPr>
          <a:xfrm>
            <a:off x="1600200" y="838200"/>
            <a:ext cx="5867400" cy="3612932"/>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7" name="Rectangle 3"/>
          <p:cNvSpPr txBox="1">
            <a:spLocks noGrp="1"/>
          </p:cNvSpPr>
          <p:nvPr>
            <p:ph type="body" idx="1"/>
          </p:nvPr>
        </p:nvSpPr>
        <p:spPr>
          <a:xfrm>
            <a:off x="228600" y="762000"/>
            <a:ext cx="8915400" cy="5943600"/>
          </a:xfrm>
          <a:prstGeom prst="rect">
            <a:avLst/>
          </a:prstGeom>
        </p:spPr>
        <p:txBody>
          <a:bodyPr/>
          <a:lstStyle/>
          <a:p>
            <a:pPr>
              <a:tabLst>
                <a:tab pos="444500" algn="l"/>
                <a:tab pos="901700" algn="l"/>
              </a:tabLst>
              <a:defRPr sz="1800">
                <a:latin typeface="+mj-lt"/>
                <a:ea typeface="+mj-ea"/>
                <a:cs typeface="+mj-cs"/>
                <a:sym typeface="Arial"/>
              </a:defRPr>
            </a:pPr>
            <a:r>
              <a:t>As noted above, a Smart Resilient Grid requires a high capability intranet</a:t>
            </a:r>
          </a:p>
          <a:p>
            <a:pPr>
              <a:tabLst>
                <a:tab pos="444500" algn="l"/>
                <a:tab pos="901700" algn="l"/>
              </a:tabLst>
              <a:defRPr sz="800">
                <a:latin typeface="+mj-lt"/>
                <a:ea typeface="+mj-ea"/>
                <a:cs typeface="+mj-cs"/>
                <a:sym typeface="Arial"/>
              </a:defRPr>
            </a:pPr>
            <a:endParaRPr/>
          </a:p>
          <a:p>
            <a:pPr>
              <a:tabLst>
                <a:tab pos="444500" algn="l"/>
                <a:tab pos="901700" algn="l"/>
              </a:tabLst>
              <a:defRPr sz="1800">
                <a:latin typeface="+mj-lt"/>
                <a:ea typeface="+mj-ea"/>
                <a:cs typeface="+mj-cs"/>
                <a:sym typeface="Arial"/>
              </a:defRPr>
            </a:pPr>
            <a:r>
              <a:t>	Providing reliable millisecond interconnection of its control system (SCADA)</a:t>
            </a:r>
          </a:p>
          <a:p>
            <a:pPr>
              <a:tabLst>
                <a:tab pos="444500" algn="l"/>
                <a:tab pos="901700" algn="l"/>
              </a:tabLst>
              <a:defRPr sz="800">
                <a:latin typeface="+mj-lt"/>
                <a:ea typeface="+mj-ea"/>
                <a:cs typeface="+mj-cs"/>
                <a:sym typeface="Arial"/>
              </a:defRPr>
            </a:pPr>
            <a:endParaRPr/>
          </a:p>
          <a:p>
            <a:pPr>
              <a:tabLst>
                <a:tab pos="444500" algn="l"/>
                <a:tab pos="901700" algn="l"/>
              </a:tabLst>
              <a:defRPr sz="1800">
                <a:latin typeface="+mj-lt"/>
                <a:ea typeface="+mj-ea"/>
                <a:cs typeface="+mj-cs"/>
                <a:sym typeface="Arial"/>
              </a:defRPr>
            </a:pPr>
            <a:r>
              <a:t>		And that intranet also better be damned secure!</a:t>
            </a:r>
          </a:p>
          <a:p>
            <a:pPr>
              <a:tabLst>
                <a:tab pos="444500" algn="l"/>
                <a:tab pos="901700" algn="l"/>
              </a:tabLst>
              <a:defRPr sz="1800">
                <a:latin typeface="+mj-lt"/>
                <a:ea typeface="+mj-ea"/>
                <a:cs typeface="+mj-cs"/>
                <a:sym typeface="Arial"/>
              </a:defRPr>
            </a:pPr>
            <a:endParaRPr/>
          </a:p>
          <a:p>
            <a:pPr>
              <a:tabLst>
                <a:tab pos="444500" algn="l"/>
                <a:tab pos="901700" algn="l"/>
              </a:tabLst>
              <a:defRPr sz="1800">
                <a:latin typeface="+mj-lt"/>
                <a:ea typeface="+mj-ea"/>
                <a:cs typeface="+mj-cs"/>
                <a:sym typeface="Arial"/>
              </a:defRPr>
            </a:pPr>
            <a:r>
              <a:t>Further if, as is likely, it handles both Grid control AND customer transactions:</a:t>
            </a:r>
          </a:p>
          <a:p>
            <a:pPr>
              <a:tabLst>
                <a:tab pos="444500" algn="l"/>
                <a:tab pos="901700" algn="l"/>
              </a:tabLst>
              <a:defRPr sz="800">
                <a:latin typeface="+mj-lt"/>
                <a:ea typeface="+mj-ea"/>
                <a:cs typeface="+mj-cs"/>
                <a:sym typeface="Arial"/>
              </a:defRPr>
            </a:pPr>
            <a:endParaRPr/>
          </a:p>
          <a:p>
            <a:pPr>
              <a:tabLst>
                <a:tab pos="444500" algn="l"/>
                <a:tab pos="901700" algn="l"/>
              </a:tabLst>
              <a:defRPr sz="1800">
                <a:latin typeface="+mj-lt"/>
                <a:ea typeface="+mj-ea"/>
                <a:cs typeface="+mj-cs"/>
                <a:sym typeface="Arial"/>
              </a:defRPr>
            </a:pPr>
            <a:r>
              <a:t>	Firewall between those functions had better be exceptionally strong</a:t>
            </a:r>
          </a:p>
          <a:p>
            <a:pPr>
              <a:tabLst>
                <a:tab pos="444500" algn="l"/>
                <a:tab pos="901700" algn="l"/>
              </a:tabLst>
              <a:defRPr sz="1800">
                <a:latin typeface="+mj-lt"/>
                <a:ea typeface="+mj-ea"/>
                <a:cs typeface="+mj-cs"/>
                <a:sym typeface="Arial"/>
              </a:defRPr>
            </a:pPr>
            <a:endParaRPr/>
          </a:p>
          <a:p>
            <a:pPr>
              <a:tabLst>
                <a:tab pos="444500" algn="l"/>
                <a:tab pos="901700" algn="l"/>
              </a:tabLst>
              <a:defRPr sz="1800">
                <a:solidFill>
                  <a:srgbClr val="FFCC00"/>
                </a:solidFill>
                <a:latin typeface="+mj-lt"/>
                <a:ea typeface="+mj-ea"/>
                <a:cs typeface="+mj-cs"/>
                <a:sym typeface="Arial"/>
              </a:defRPr>
            </a:pPr>
            <a:r>
              <a:t>All of this makes it likely that Grid intranet will be very expensive</a:t>
            </a:r>
          </a:p>
          <a:p>
            <a:pPr>
              <a:tabLst>
                <a:tab pos="444500" algn="l"/>
                <a:tab pos="901700" algn="l"/>
              </a:tabLst>
              <a:defRPr sz="800">
                <a:solidFill>
                  <a:srgbClr val="FFCC00"/>
                </a:solidFill>
                <a:latin typeface="+mj-lt"/>
                <a:ea typeface="+mj-ea"/>
                <a:cs typeface="+mj-cs"/>
                <a:sym typeface="Arial"/>
              </a:defRPr>
            </a:pPr>
            <a:endParaRPr/>
          </a:p>
          <a:p>
            <a:pPr>
              <a:tabLst>
                <a:tab pos="444500" algn="l"/>
                <a:tab pos="901700" algn="l"/>
              </a:tabLst>
              <a:defRPr sz="1800">
                <a:solidFill>
                  <a:srgbClr val="FFCC00"/>
                </a:solidFill>
                <a:latin typeface="+mj-lt"/>
                <a:ea typeface="+mj-ea"/>
                <a:cs typeface="+mj-cs"/>
                <a:sym typeface="Arial"/>
              </a:defRPr>
            </a:pPr>
            <a:r>
              <a:t>	Which makes it VERY tempting to look for other ways of making it pay</a:t>
            </a:r>
          </a:p>
          <a:p>
            <a:pPr>
              <a:tabLst>
                <a:tab pos="444500" algn="l"/>
                <a:tab pos="901700" algn="l"/>
              </a:tabLst>
              <a:defRPr sz="1800">
                <a:latin typeface="+mj-lt"/>
                <a:ea typeface="+mj-ea"/>
                <a:cs typeface="+mj-cs"/>
                <a:sym typeface="Arial"/>
              </a:defRPr>
            </a:pPr>
            <a:endParaRPr/>
          </a:p>
          <a:p>
            <a:pPr>
              <a:tabLst>
                <a:tab pos="444500" algn="l"/>
                <a:tab pos="901700" algn="l"/>
              </a:tabLst>
              <a:defRPr sz="1800">
                <a:latin typeface="+mj-lt"/>
                <a:ea typeface="+mj-ea"/>
                <a:cs typeface="+mj-cs"/>
                <a:sym typeface="Arial"/>
              </a:defRPr>
            </a:pPr>
            <a:r>
              <a:t>Power companies are thus talking about becoming digital service providers (DSPs)</a:t>
            </a:r>
          </a:p>
          <a:p>
            <a:pPr>
              <a:tabLst>
                <a:tab pos="444500" algn="l"/>
                <a:tab pos="901700" algn="l"/>
              </a:tabLst>
              <a:defRPr sz="800">
                <a:latin typeface="+mj-lt"/>
                <a:ea typeface="+mj-ea"/>
                <a:cs typeface="+mj-cs"/>
                <a:sym typeface="Arial"/>
              </a:defRPr>
            </a:pPr>
            <a:endParaRPr/>
          </a:p>
          <a:p>
            <a:pPr>
              <a:tabLst>
                <a:tab pos="444500" algn="l"/>
                <a:tab pos="901700" algn="l"/>
              </a:tabLst>
              <a:defRPr sz="1800">
                <a:latin typeface="+mj-lt"/>
                <a:ea typeface="+mj-ea"/>
                <a:cs typeface="+mj-cs"/>
                <a:sym typeface="Arial"/>
              </a:defRPr>
            </a:pPr>
            <a:r>
              <a:t>	Driving </a:t>
            </a:r>
            <a:r>
              <a:rPr b="1"/>
              <a:t>our existing </a:t>
            </a:r>
            <a:r>
              <a:t>DSP's / Cable / Satellite companies up the walls!</a:t>
            </a:r>
          </a:p>
          <a:p>
            <a:pPr algn="ctr">
              <a:tabLst>
                <a:tab pos="444500" algn="l"/>
                <a:tab pos="901700" algn="l"/>
              </a:tabLst>
              <a:defRPr sz="1400">
                <a:latin typeface="+mj-lt"/>
                <a:ea typeface="+mj-ea"/>
                <a:cs typeface="+mj-cs"/>
                <a:sym typeface="Arial"/>
              </a:defRPr>
            </a:pPr>
            <a:endParaRPr/>
          </a:p>
          <a:p>
            <a:pPr algn="ctr">
              <a:tabLst>
                <a:tab pos="444500" algn="l"/>
                <a:tab pos="901700" algn="l"/>
              </a:tabLst>
              <a:defRPr sz="1800">
                <a:solidFill>
                  <a:srgbClr val="FFCC00"/>
                </a:solidFill>
                <a:latin typeface="+mj-lt"/>
                <a:ea typeface="+mj-ea"/>
                <a:cs typeface="+mj-cs"/>
                <a:sym typeface="Arial"/>
              </a:defRPr>
            </a:pPr>
            <a:r>
              <a:t>Thus Smart Grid projects sometimes move </a:t>
            </a:r>
            <a:r>
              <a:rPr b="1"/>
              <a:t>faster/farther</a:t>
            </a:r>
            <a:r>
              <a:t> in countries where </a:t>
            </a:r>
          </a:p>
          <a:p>
            <a:pPr algn="ctr">
              <a:tabLst>
                <a:tab pos="444500" algn="l"/>
                <a:tab pos="901700" algn="l"/>
              </a:tabLst>
              <a:defRPr sz="1800" b="1">
                <a:solidFill>
                  <a:srgbClr val="FFCC00"/>
                </a:solidFill>
                <a:latin typeface="+mj-lt"/>
                <a:ea typeface="+mj-ea"/>
                <a:cs typeface="+mj-cs"/>
                <a:sym typeface="Arial"/>
              </a:defRPr>
            </a:pPr>
            <a:r>
              <a:t>governments </a:t>
            </a:r>
            <a:r>
              <a:rPr b="0"/>
              <a:t>provide (or heavily regulate) BOTH power and DSP services!</a:t>
            </a:r>
          </a:p>
        </p:txBody>
      </p:sp>
      <p:sp>
        <p:nvSpPr>
          <p:cNvPr id="288" name="Rectangle 2"/>
          <p:cNvSpPr txBox="1">
            <a:spLocks noGrp="1"/>
          </p:cNvSpPr>
          <p:nvPr>
            <p:ph type="title"/>
          </p:nvPr>
        </p:nvSpPr>
        <p:spPr>
          <a:xfrm>
            <a:off x="304800" y="76200"/>
            <a:ext cx="8534400" cy="457200"/>
          </a:xfrm>
          <a:prstGeom prst="rect">
            <a:avLst/>
          </a:prstGeom>
        </p:spPr>
        <p:txBody>
          <a:bodyPr/>
          <a:lstStyle/>
          <a:p>
            <a:r>
              <a:t>The U.S. has </a:t>
            </a:r>
            <a:r>
              <a:rPr b="1" i="0">
                <a:latin typeface="Tahoma"/>
                <a:ea typeface="Tahoma"/>
                <a:cs typeface="Tahoma"/>
                <a:sym typeface="Tahoma"/>
              </a:rPr>
              <a:t>another</a:t>
            </a:r>
            <a:r>
              <a:t> unique cost + government issue:</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0"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1) http://www.epri.com/abstracts/Pages/ProductAbstract.aspx?ProductId=000000000001022519</a:t>
            </a:r>
          </a:p>
        </p:txBody>
      </p:sp>
      <p:sp>
        <p:nvSpPr>
          <p:cNvPr id="291" name="Rectangle 2"/>
          <p:cNvSpPr txBox="1">
            <a:spLocks noGrp="1"/>
          </p:cNvSpPr>
          <p:nvPr>
            <p:ph type="title"/>
          </p:nvPr>
        </p:nvSpPr>
        <p:spPr>
          <a:xfrm>
            <a:off x="304800" y="152400"/>
            <a:ext cx="8534400" cy="457200"/>
          </a:xfrm>
          <a:prstGeom prst="rect">
            <a:avLst/>
          </a:prstGeom>
        </p:spPr>
        <p:txBody>
          <a:bodyPr/>
          <a:lstStyle>
            <a:lvl1pPr>
              <a:defRPr sz="2200"/>
            </a:lvl1pPr>
          </a:lstStyle>
          <a:p>
            <a:r>
              <a:t>Further, I glossed over a potential land mine: </a:t>
            </a:r>
          </a:p>
        </p:txBody>
      </p:sp>
      <p:sp>
        <p:nvSpPr>
          <p:cNvPr id="292" name="Rectangle 3"/>
          <p:cNvSpPr txBox="1">
            <a:spLocks noGrp="1"/>
          </p:cNvSpPr>
          <p:nvPr>
            <p:ph type="body" idx="1"/>
          </p:nvPr>
        </p:nvSpPr>
        <p:spPr>
          <a:xfrm>
            <a:off x="228600" y="838200"/>
            <a:ext cx="8763000" cy="5867400"/>
          </a:xfrm>
          <a:prstGeom prst="rect">
            <a:avLst/>
          </a:prstGeom>
        </p:spPr>
        <p:txBody>
          <a:bodyPr/>
          <a:lstStyle/>
          <a:p>
            <a:pPr>
              <a:defRPr sz="1800" b="1">
                <a:latin typeface="+mj-lt"/>
                <a:ea typeface="+mj-ea"/>
                <a:cs typeface="+mj-cs"/>
                <a:sym typeface="Arial"/>
              </a:defRPr>
            </a:pPr>
            <a:r>
              <a:t>Smart meters</a:t>
            </a:r>
            <a:r>
              <a:rPr b="0"/>
              <a:t> will allow power companies to </a:t>
            </a:r>
            <a:r>
              <a:t>charge</a:t>
            </a:r>
            <a:r>
              <a:rPr b="0"/>
              <a:t> </a:t>
            </a:r>
            <a:r>
              <a:t>you more </a:t>
            </a:r>
            <a:r>
              <a:rPr b="0"/>
              <a:t>for peak power </a:t>
            </a:r>
          </a:p>
          <a:p>
            <a:pPr>
              <a:defRPr sz="900">
                <a:latin typeface="+mj-lt"/>
                <a:ea typeface="+mj-ea"/>
                <a:cs typeface="+mj-cs"/>
                <a:sym typeface="Arial"/>
              </a:defRPr>
            </a:pPr>
            <a:endParaRPr/>
          </a:p>
          <a:p>
            <a:pPr>
              <a:defRPr sz="1800">
                <a:latin typeface="+mj-lt"/>
                <a:ea typeface="+mj-ea"/>
                <a:cs typeface="+mj-cs"/>
                <a:sym typeface="Arial"/>
              </a:defRPr>
            </a:pPr>
            <a:r>
              <a:t>	Or </a:t>
            </a:r>
            <a:r>
              <a:rPr b="1"/>
              <a:t>pay you more </a:t>
            </a:r>
            <a:r>
              <a:t>for home power generation during peaks</a:t>
            </a:r>
          </a:p>
          <a:p>
            <a:pPr>
              <a:defRPr sz="1400">
                <a:latin typeface="+mj-lt"/>
                <a:ea typeface="+mj-ea"/>
                <a:cs typeface="+mj-cs"/>
                <a:sym typeface="Arial"/>
              </a:defRPr>
            </a:pPr>
            <a:endParaRPr/>
          </a:p>
          <a:p>
            <a:pPr>
              <a:defRPr sz="1400">
                <a:latin typeface="+mj-lt"/>
                <a:ea typeface="+mj-ea"/>
                <a:cs typeface="+mj-cs"/>
                <a:sym typeface="Arial"/>
              </a:defRPr>
            </a:pPr>
            <a:endParaRPr/>
          </a:p>
          <a:p>
            <a:pPr algn="ctr">
              <a:defRPr sz="1800">
                <a:latin typeface="+mj-lt"/>
                <a:ea typeface="+mj-ea"/>
                <a:cs typeface="+mj-cs"/>
                <a:sym typeface="Arial"/>
              </a:defRPr>
            </a:pPr>
            <a:r>
              <a:t>But full industry Smart Grid proposals </a:t>
            </a:r>
            <a:r>
              <a:rPr baseline="30000"/>
              <a:t>1</a:t>
            </a:r>
            <a:r>
              <a:t> call for much more:		</a:t>
            </a:r>
            <a:endParaRPr b="1"/>
          </a:p>
          <a:p>
            <a:pPr>
              <a:defRPr sz="1400">
                <a:latin typeface="+mj-lt"/>
                <a:ea typeface="+mj-ea"/>
                <a:cs typeface="+mj-cs"/>
                <a:sym typeface="Arial"/>
              </a:defRPr>
            </a:pPr>
            <a:endParaRPr/>
          </a:p>
          <a:p>
            <a:pPr>
              <a:defRPr sz="1400" b="1">
                <a:latin typeface="+mj-lt"/>
                <a:ea typeface="+mj-ea"/>
                <a:cs typeface="+mj-cs"/>
                <a:sym typeface="Arial"/>
              </a:defRPr>
            </a:pPr>
            <a:endParaRPr/>
          </a:p>
          <a:p>
            <a:pPr>
              <a:defRPr sz="1800" b="1">
                <a:latin typeface="+mj-lt"/>
                <a:ea typeface="+mj-ea"/>
                <a:cs typeface="+mj-cs"/>
                <a:sym typeface="Arial"/>
              </a:defRPr>
            </a:pPr>
            <a:r>
              <a:t>Smart Grid intranet would talk to your individual appliances: </a:t>
            </a:r>
          </a:p>
          <a:p>
            <a:pPr>
              <a:defRPr sz="1100">
                <a:latin typeface="+mj-lt"/>
                <a:ea typeface="+mj-ea"/>
                <a:cs typeface="+mj-cs"/>
                <a:sym typeface="Arial"/>
              </a:defRPr>
            </a:pPr>
            <a:endParaRPr/>
          </a:p>
          <a:p>
            <a:pPr>
              <a:defRPr sz="1800">
                <a:latin typeface="+mj-lt"/>
                <a:ea typeface="+mj-ea"/>
                <a:cs typeface="+mj-cs"/>
                <a:sym typeface="Arial"/>
              </a:defRPr>
            </a:pPr>
            <a:r>
              <a:t>	Through a new </a:t>
            </a:r>
            <a:r>
              <a:rPr b="1">
                <a:solidFill>
                  <a:srgbClr val="FFCC00"/>
                </a:solidFill>
              </a:rPr>
              <a:t>Home Area Network (HAN) </a:t>
            </a:r>
          </a:p>
          <a:p>
            <a:pPr>
              <a:defRPr sz="1100" b="1">
                <a:solidFill>
                  <a:srgbClr val="FFCC00"/>
                </a:solidFill>
                <a:latin typeface="+mj-lt"/>
                <a:ea typeface="+mj-ea"/>
                <a:cs typeface="+mj-cs"/>
                <a:sym typeface="Arial"/>
              </a:defRPr>
            </a:pPr>
            <a:endParaRPr/>
          </a:p>
          <a:p>
            <a:pPr>
              <a:defRPr sz="1800" b="1">
                <a:solidFill>
                  <a:srgbClr val="FFCC00"/>
                </a:solidFill>
                <a:latin typeface="+mj-lt"/>
                <a:ea typeface="+mj-ea"/>
                <a:cs typeface="+mj-cs"/>
                <a:sym typeface="Arial"/>
              </a:defRPr>
            </a:pPr>
            <a:r>
              <a:t>		</a:t>
            </a:r>
            <a:r>
              <a:rPr b="0">
                <a:solidFill>
                  <a:srgbClr val="FFFFFF"/>
                </a:solidFill>
              </a:rPr>
              <a:t>Also sometimes nicknamed</a:t>
            </a:r>
            <a:r>
              <a:t> The Internet of Things (IoT)</a:t>
            </a:r>
          </a:p>
          <a:p>
            <a:pPr>
              <a:defRPr>
                <a:latin typeface="+mj-lt"/>
                <a:ea typeface="+mj-ea"/>
                <a:cs typeface="+mj-cs"/>
                <a:sym typeface="Arial"/>
              </a:defRPr>
            </a:pPr>
            <a:endParaRPr/>
          </a:p>
          <a:p>
            <a:pPr>
              <a:defRPr sz="1800">
                <a:latin typeface="+mj-lt"/>
                <a:ea typeface="+mj-ea"/>
                <a:cs typeface="+mj-cs"/>
                <a:sym typeface="Arial"/>
              </a:defRPr>
            </a:pPr>
            <a:r>
              <a:t>The </a:t>
            </a:r>
            <a:r>
              <a:rPr b="1"/>
              <a:t>HAN</a:t>
            </a:r>
            <a:r>
              <a:t> could use its 2-way appliance communication to do things like:</a:t>
            </a:r>
          </a:p>
          <a:p>
            <a:pPr>
              <a:defRPr sz="900">
                <a:latin typeface="+mj-lt"/>
                <a:ea typeface="+mj-ea"/>
                <a:cs typeface="+mj-cs"/>
                <a:sym typeface="Arial"/>
              </a:defRPr>
            </a:pPr>
            <a:endParaRPr/>
          </a:p>
          <a:p>
            <a:pPr>
              <a:defRPr sz="1800">
                <a:latin typeface="+mj-lt"/>
                <a:ea typeface="+mj-ea"/>
                <a:cs typeface="+mj-cs"/>
                <a:sym typeface="Arial"/>
              </a:defRPr>
            </a:pPr>
            <a:r>
              <a:t>	Changing temperature settings on heat, AC, refrigerators . . . </a:t>
            </a:r>
          </a:p>
          <a:p>
            <a:pPr>
              <a:defRPr sz="900">
                <a:latin typeface="+mj-lt"/>
                <a:ea typeface="+mj-ea"/>
                <a:cs typeface="+mj-cs"/>
                <a:sym typeface="Arial"/>
              </a:defRPr>
            </a:pPr>
            <a:endParaRPr/>
          </a:p>
          <a:p>
            <a:pPr>
              <a:defRPr sz="1800">
                <a:latin typeface="+mj-lt"/>
                <a:ea typeface="+mj-ea"/>
                <a:cs typeface="+mj-cs"/>
                <a:sym typeface="Arial"/>
              </a:defRPr>
            </a:pPr>
            <a:r>
              <a:t>		Even turning off certain appliances during peak demand</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4" name="Rectangle 2"/>
          <p:cNvSpPr txBox="1">
            <a:spLocks noGrp="1"/>
          </p:cNvSpPr>
          <p:nvPr>
            <p:ph type="title"/>
          </p:nvPr>
        </p:nvSpPr>
        <p:spPr>
          <a:xfrm>
            <a:off x="304800" y="76200"/>
            <a:ext cx="8534400" cy="457200"/>
          </a:xfrm>
          <a:prstGeom prst="rect">
            <a:avLst/>
          </a:prstGeom>
        </p:spPr>
        <p:txBody>
          <a:bodyPr/>
          <a:lstStyle>
            <a:lvl1pPr>
              <a:defRPr>
                <a:solidFill>
                  <a:srgbClr val="FFCC00"/>
                </a:solidFill>
              </a:defRPr>
            </a:lvl1pPr>
          </a:lstStyle>
          <a:p>
            <a:r>
              <a:t>Do we really want to give power companies control over our appliances?</a:t>
            </a:r>
          </a:p>
        </p:txBody>
      </p:sp>
      <p:sp>
        <p:nvSpPr>
          <p:cNvPr id="295" name="Rectangle 3"/>
          <p:cNvSpPr txBox="1">
            <a:spLocks noGrp="1"/>
          </p:cNvSpPr>
          <p:nvPr>
            <p:ph type="body" idx="1"/>
          </p:nvPr>
        </p:nvSpPr>
        <p:spPr>
          <a:xfrm>
            <a:off x="228600" y="609600"/>
            <a:ext cx="8763000" cy="5867400"/>
          </a:xfrm>
          <a:prstGeom prst="rect">
            <a:avLst/>
          </a:prstGeom>
        </p:spPr>
        <p:txBody>
          <a:bodyPr/>
          <a:lstStyle/>
          <a:p>
            <a:pPr algn="ctr">
              <a:defRPr sz="1800">
                <a:solidFill>
                  <a:srgbClr val="FFCC00"/>
                </a:solidFill>
                <a:latin typeface="+mj-lt"/>
                <a:ea typeface="+mj-ea"/>
                <a:cs typeface="+mj-cs"/>
                <a:sym typeface="Arial"/>
              </a:defRPr>
            </a:pPr>
            <a:r>
              <a:t>And implicit in that control:</a:t>
            </a:r>
          </a:p>
          <a:p>
            <a:pPr>
              <a:defRPr sz="1100">
                <a:latin typeface="+mj-lt"/>
                <a:ea typeface="+mj-ea"/>
                <a:cs typeface="+mj-cs"/>
                <a:sym typeface="Arial"/>
              </a:defRPr>
            </a:pPr>
            <a:endParaRPr/>
          </a:p>
          <a:p>
            <a:pPr>
              <a:defRPr sz="1800">
                <a:latin typeface="+mj-lt"/>
                <a:ea typeface="+mj-ea"/>
                <a:cs typeface="+mj-cs"/>
                <a:sym typeface="Arial"/>
              </a:defRPr>
            </a:pPr>
            <a:r>
              <a:t>Do we want the power company to </a:t>
            </a:r>
            <a:r>
              <a:rPr b="1"/>
              <a:t>know</a:t>
            </a:r>
            <a:r>
              <a:t> every time we push an "on" button?</a:t>
            </a:r>
          </a:p>
          <a:p>
            <a:pPr>
              <a:defRPr sz="800">
                <a:latin typeface="+mj-lt"/>
                <a:ea typeface="+mj-ea"/>
                <a:cs typeface="+mj-cs"/>
                <a:sym typeface="Arial"/>
              </a:defRPr>
            </a:pPr>
            <a:endParaRPr/>
          </a:p>
          <a:p>
            <a:pPr>
              <a:defRPr sz="1800">
                <a:latin typeface="+mj-lt"/>
                <a:ea typeface="+mj-ea"/>
                <a:cs typeface="+mj-cs"/>
                <a:sym typeface="Arial"/>
              </a:defRPr>
            </a:pPr>
            <a:r>
              <a:t>	Do we trust them with minute-by-minute information about our lives?</a:t>
            </a:r>
          </a:p>
          <a:p>
            <a:pPr>
              <a:defRPr sz="1800">
                <a:latin typeface="+mj-lt"/>
                <a:ea typeface="+mj-ea"/>
                <a:cs typeface="+mj-cs"/>
                <a:sym typeface="Arial"/>
              </a:defRPr>
            </a:pPr>
            <a:endParaRPr/>
          </a:p>
          <a:p>
            <a:pPr>
              <a:defRPr sz="1800">
                <a:latin typeface="+mj-lt"/>
                <a:ea typeface="+mj-ea"/>
                <a:cs typeface="+mj-cs"/>
                <a:sym typeface="Arial"/>
              </a:defRPr>
            </a:pPr>
            <a:r>
              <a:t>How long will it take an MBA to realize he/she can sell that information,</a:t>
            </a:r>
          </a:p>
          <a:p>
            <a:pPr>
              <a:defRPr sz="600">
                <a:latin typeface="+mj-lt"/>
                <a:ea typeface="+mj-ea"/>
                <a:cs typeface="+mj-cs"/>
                <a:sym typeface="Arial"/>
              </a:defRPr>
            </a:pPr>
            <a:endParaRPr/>
          </a:p>
          <a:p>
            <a:pPr>
              <a:defRPr sz="1800">
                <a:latin typeface="+mj-lt"/>
                <a:ea typeface="+mj-ea"/>
                <a:cs typeface="+mj-cs"/>
                <a:sym typeface="Arial"/>
              </a:defRPr>
            </a:pPr>
            <a:r>
              <a:t>	leading to this (eminently / imminently) possible scenario:</a:t>
            </a:r>
          </a:p>
          <a:p>
            <a:pPr>
              <a:defRPr sz="1000">
                <a:latin typeface="+mj-lt"/>
                <a:ea typeface="+mj-ea"/>
                <a:cs typeface="+mj-cs"/>
                <a:sym typeface="Arial"/>
              </a:defRPr>
            </a:pPr>
            <a:endParaRPr/>
          </a:p>
          <a:p>
            <a:pPr algn="ctr">
              <a:defRPr sz="1800">
                <a:solidFill>
                  <a:srgbClr val="FFCC00"/>
                </a:solidFill>
                <a:latin typeface="+mj-lt"/>
                <a:ea typeface="+mj-ea"/>
                <a:cs typeface="+mj-cs"/>
                <a:sym typeface="Arial"/>
              </a:defRPr>
            </a:pPr>
            <a:r>
              <a:t>You open the door to your microwave oven</a:t>
            </a:r>
          </a:p>
          <a:p>
            <a:pPr algn="ctr">
              <a:defRPr sz="300">
                <a:solidFill>
                  <a:srgbClr val="FFCC00"/>
                </a:solidFill>
                <a:latin typeface="+mj-lt"/>
                <a:ea typeface="+mj-ea"/>
                <a:cs typeface="+mj-cs"/>
                <a:sym typeface="Arial"/>
              </a:defRPr>
            </a:pPr>
            <a:endParaRPr/>
          </a:p>
          <a:p>
            <a:pPr algn="ctr">
              <a:defRPr sz="1800">
                <a:solidFill>
                  <a:srgbClr val="FFCC00"/>
                </a:solidFill>
                <a:latin typeface="+mj-lt"/>
                <a:ea typeface="+mj-ea"/>
                <a:cs typeface="+mj-cs"/>
                <a:sym typeface="Arial"/>
              </a:defRPr>
            </a:pPr>
            <a:r>
              <a:t>and </a:t>
            </a:r>
            <a:r>
              <a:rPr b="1"/>
              <a:t>instantaneously</a:t>
            </a:r>
            <a:r>
              <a:t> an advertisement for microwave popcorn </a:t>
            </a:r>
          </a:p>
          <a:p>
            <a:pPr algn="ctr">
              <a:defRPr sz="300">
                <a:solidFill>
                  <a:srgbClr val="FFCC00"/>
                </a:solidFill>
                <a:latin typeface="+mj-lt"/>
                <a:ea typeface="+mj-ea"/>
                <a:cs typeface="+mj-cs"/>
                <a:sym typeface="Arial"/>
              </a:defRPr>
            </a:pPr>
            <a:endParaRPr/>
          </a:p>
          <a:p>
            <a:pPr algn="ctr">
              <a:defRPr sz="1800">
                <a:solidFill>
                  <a:srgbClr val="FFCC00"/>
                </a:solidFill>
                <a:latin typeface="+mj-lt"/>
                <a:ea typeface="+mj-ea"/>
                <a:cs typeface="+mj-cs"/>
                <a:sym typeface="Arial"/>
              </a:defRPr>
            </a:pPr>
            <a:r>
              <a:t>appears on the screen of your TV / iPhone / iPad / laptop / etc. . . . ?</a:t>
            </a:r>
          </a:p>
          <a:p>
            <a:pPr>
              <a:defRPr>
                <a:latin typeface="+mj-lt"/>
                <a:ea typeface="+mj-ea"/>
                <a:cs typeface="+mj-cs"/>
                <a:sym typeface="Arial"/>
              </a:defRPr>
            </a:pPr>
            <a:endParaRPr/>
          </a:p>
          <a:p>
            <a:pPr>
              <a:defRPr sz="1800">
                <a:latin typeface="+mj-lt"/>
                <a:ea typeface="+mj-ea"/>
                <a:cs typeface="+mj-cs"/>
                <a:sym typeface="Arial"/>
              </a:defRPr>
            </a:pPr>
            <a:r>
              <a:t>Even if suitable privacy laws could be enacted (with gaping loopholes for the NSA?):</a:t>
            </a:r>
          </a:p>
          <a:p>
            <a:pPr>
              <a:defRPr sz="900">
                <a:latin typeface="+mj-lt"/>
                <a:ea typeface="+mj-ea"/>
                <a:cs typeface="+mj-cs"/>
                <a:sym typeface="Arial"/>
              </a:defRPr>
            </a:pPr>
            <a:endParaRPr/>
          </a:p>
          <a:p>
            <a:pPr>
              <a:defRPr sz="1800">
                <a:latin typeface="+mj-lt"/>
                <a:ea typeface="+mj-ea"/>
                <a:cs typeface="+mj-cs"/>
                <a:sym typeface="Arial"/>
              </a:defRPr>
            </a:pPr>
            <a:r>
              <a:t>	Are power companies </a:t>
            </a:r>
            <a:r>
              <a:rPr b="1"/>
              <a:t>capable</a:t>
            </a:r>
            <a:r>
              <a:t> of designing and implementing a</a:t>
            </a:r>
          </a:p>
          <a:p>
            <a:pPr>
              <a:defRPr sz="900">
                <a:latin typeface="+mj-lt"/>
                <a:ea typeface="+mj-ea"/>
                <a:cs typeface="+mj-cs"/>
                <a:sym typeface="Arial"/>
              </a:defRPr>
            </a:pPr>
            <a:endParaRPr/>
          </a:p>
          <a:p>
            <a:pPr>
              <a:defRPr sz="1800">
                <a:latin typeface="+mj-lt"/>
                <a:ea typeface="+mj-ea"/>
                <a:cs typeface="+mj-cs"/>
                <a:sym typeface="Arial"/>
              </a:defRPr>
            </a:pPr>
            <a:r>
              <a:t>	hacker-proof network stopping </a:t>
            </a:r>
            <a:r>
              <a:rPr b="1"/>
              <a:t>others</a:t>
            </a:r>
            <a:r>
              <a:t> from exploiting such information?</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7" name="Rectangle 5"/>
          <p:cNvSpPr txBox="1"/>
          <p:nvPr/>
        </p:nvSpPr>
        <p:spPr>
          <a:xfrm>
            <a:off x="304800" y="6075389"/>
            <a:ext cx="8534400" cy="646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defRPr sz="1000" b="0" i="1">
                <a:solidFill>
                  <a:schemeClr val="accent1"/>
                </a:solidFill>
                <a:effectLst>
                  <a:outerShdw blurRad="38100" dist="38100" dir="2700000" rotWithShape="0">
                    <a:srgbClr val="000000"/>
                  </a:outerShdw>
                </a:effectLst>
                <a:latin typeface="+mj-lt"/>
                <a:ea typeface="+mj-ea"/>
                <a:cs typeface="+mj-cs"/>
                <a:sym typeface="Arial"/>
              </a:defRPr>
            </a:pPr>
            <a:r>
              <a:t>1) https://www.blackhat.com/us-14/</a:t>
            </a:r>
            <a:endParaRPr sz="1200">
              <a:solidFill>
                <a:srgbClr val="E5FFFF"/>
              </a:solidFill>
            </a:endParaRPr>
          </a:p>
          <a:p>
            <a:pPr algn="ctr">
              <a:defRPr sz="1000" b="0" i="1">
                <a:solidFill>
                  <a:schemeClr val="accent1"/>
                </a:solidFill>
                <a:effectLst>
                  <a:outerShdw blurRad="38100" dist="38100" dir="2700000" rotWithShape="0">
                    <a:srgbClr val="000000"/>
                  </a:outerShdw>
                </a:effectLst>
                <a:latin typeface="+mj-lt"/>
                <a:ea typeface="+mj-ea"/>
                <a:cs typeface="+mj-cs"/>
                <a:sym typeface="Arial"/>
              </a:defRPr>
            </a:pPr>
            <a:r>
              <a:t>2) http://venturebeat.com/2014/08/10/hello-dave-i-control-your-thermostat-googles-nest-gets-hacked/ </a:t>
            </a:r>
            <a:endParaRPr sz="1200">
              <a:solidFill>
                <a:srgbClr val="E5FFFF"/>
              </a:solidFill>
            </a:endParaRPr>
          </a:p>
          <a:p>
            <a:pPr algn="ctr">
              <a:defRPr sz="1000" b="0" i="1">
                <a:solidFill>
                  <a:schemeClr val="accent1"/>
                </a:solidFill>
                <a:effectLst>
                  <a:outerShdw blurRad="38100" dist="38100" dir="2700000" rotWithShape="0">
                    <a:srgbClr val="000000"/>
                  </a:outerShdw>
                </a:effectLst>
                <a:latin typeface="+mj-lt"/>
                <a:ea typeface="+mj-ea"/>
                <a:cs typeface="+mj-cs"/>
                <a:sym typeface="Arial"/>
              </a:defRPr>
            </a:pPr>
            <a:r>
              <a:t>3) http://www.computerworld.com/article/2476599/cybercrime-hacking/black-hat-nest-thermostat-turned-into-a-smart-spy-in-15-seconds.html</a:t>
            </a:r>
            <a:endParaRPr sz="1200">
              <a:solidFill>
                <a:srgbClr val="E5FFFF"/>
              </a:solidFill>
            </a:endParaRPr>
          </a:p>
          <a:p>
            <a:pPr algn="ctr">
              <a:defRPr sz="1000" b="0" i="1">
                <a:solidFill>
                  <a:schemeClr val="accent1"/>
                </a:solidFill>
                <a:effectLst>
                  <a:outerShdw blurRad="38100" dist="38100" dir="2700000" rotWithShape="0">
                    <a:srgbClr val="000000"/>
                  </a:outerShdw>
                </a:effectLst>
                <a:latin typeface="+mj-lt"/>
                <a:ea typeface="+mj-ea"/>
                <a:cs typeface="+mj-cs"/>
                <a:sym typeface="Arial"/>
              </a:defRPr>
            </a:pPr>
            <a:r>
              <a:t>4) http://www.theinquirer.net/inquirer/news/2359748/hackers-root-googles-nest-thermostat-in-15-seconds </a:t>
            </a:r>
          </a:p>
        </p:txBody>
      </p:sp>
      <p:sp>
        <p:nvSpPr>
          <p:cNvPr id="298" name="Rectangle 2"/>
          <p:cNvSpPr txBox="1">
            <a:spLocks noGrp="1"/>
          </p:cNvSpPr>
          <p:nvPr>
            <p:ph type="title"/>
          </p:nvPr>
        </p:nvSpPr>
        <p:spPr>
          <a:xfrm>
            <a:off x="304800" y="152400"/>
            <a:ext cx="8534400" cy="457200"/>
          </a:xfrm>
          <a:prstGeom prst="rect">
            <a:avLst/>
          </a:prstGeom>
        </p:spPr>
        <p:txBody>
          <a:bodyPr/>
          <a:lstStyle/>
          <a:p>
            <a:r>
              <a:t>"Smart" home appliances are </a:t>
            </a:r>
            <a:r>
              <a:rPr b="1"/>
              <a:t>already</a:t>
            </a:r>
            <a:r>
              <a:t> being hacked (massively!)</a:t>
            </a:r>
          </a:p>
        </p:txBody>
      </p:sp>
      <p:sp>
        <p:nvSpPr>
          <p:cNvPr id="299" name="Rectangle 3"/>
          <p:cNvSpPr txBox="1">
            <a:spLocks noGrp="1"/>
          </p:cNvSpPr>
          <p:nvPr>
            <p:ph type="body" idx="1"/>
          </p:nvPr>
        </p:nvSpPr>
        <p:spPr>
          <a:xfrm>
            <a:off x="228600" y="990600"/>
            <a:ext cx="8763000" cy="5410200"/>
          </a:xfrm>
          <a:prstGeom prst="rect">
            <a:avLst/>
          </a:prstGeom>
        </p:spPr>
        <p:txBody>
          <a:bodyPr/>
          <a:lstStyle/>
          <a:p>
            <a:pPr>
              <a:defRPr sz="1800" b="1">
                <a:latin typeface="+mj-lt"/>
                <a:ea typeface="+mj-ea"/>
                <a:cs typeface="+mj-cs"/>
                <a:sym typeface="Arial"/>
              </a:defRPr>
            </a:pPr>
            <a:r>
              <a:t>Prime example:  The Google-Nest Learning Thermostat </a:t>
            </a:r>
          </a:p>
          <a:p>
            <a:pPr>
              <a:defRPr sz="3200" baseline="29750">
                <a:latin typeface="+mj-lt"/>
                <a:ea typeface="+mj-ea"/>
                <a:cs typeface="+mj-cs"/>
                <a:sym typeface="Arial"/>
              </a:defRPr>
            </a:pPr>
            <a:endParaRPr/>
          </a:p>
          <a:p>
            <a:pPr>
              <a:defRPr sz="1800">
                <a:latin typeface="+mj-lt"/>
                <a:ea typeface="+mj-ea"/>
                <a:cs typeface="+mj-cs"/>
                <a:sym typeface="Arial"/>
              </a:defRPr>
            </a:pPr>
            <a:r>
              <a:t>At the August 2014 "Black Hat USA" computer security conference </a:t>
            </a:r>
            <a:r>
              <a:rPr baseline="30000"/>
              <a:t>1</a:t>
            </a:r>
          </a:p>
          <a:p>
            <a:pPr>
              <a:defRPr sz="1800">
                <a:latin typeface="+mj-lt"/>
                <a:ea typeface="+mj-ea"/>
                <a:cs typeface="+mj-cs"/>
                <a:sym typeface="Arial"/>
              </a:defRPr>
            </a:pPr>
            <a:endParaRPr/>
          </a:p>
          <a:p>
            <a:pPr>
              <a:defRPr sz="1800">
                <a:latin typeface="+mj-lt"/>
                <a:ea typeface="+mj-ea"/>
                <a:cs typeface="+mj-cs"/>
                <a:sym typeface="Arial"/>
              </a:defRPr>
            </a:pPr>
            <a:r>
              <a:t>Hackers needed</a:t>
            </a:r>
            <a:r>
              <a:rPr b="1"/>
              <a:t> 15 seconds </a:t>
            </a:r>
            <a:r>
              <a:t>to get thermostat to display this message: </a:t>
            </a:r>
            <a:r>
              <a:rPr baseline="30000"/>
              <a:t>2,3,4</a:t>
            </a:r>
          </a:p>
          <a:p>
            <a:pPr>
              <a:defRPr sz="300" baseline="20000">
                <a:latin typeface="+mj-lt"/>
                <a:ea typeface="+mj-ea"/>
                <a:cs typeface="+mj-cs"/>
                <a:sym typeface="Arial"/>
              </a:defRPr>
            </a:pPr>
            <a:endParaRPr/>
          </a:p>
          <a:p>
            <a:pPr>
              <a:defRPr sz="1800" baseline="30000">
                <a:latin typeface="+mj-lt"/>
                <a:ea typeface="+mj-ea"/>
                <a:cs typeface="+mj-cs"/>
                <a:sym typeface="Arial"/>
              </a:defRPr>
            </a:pPr>
            <a:endParaRPr/>
          </a:p>
          <a:p>
            <a:pPr algn="ctr">
              <a:defRPr sz="1800" b="1">
                <a:solidFill>
                  <a:srgbClr val="FFCC00"/>
                </a:solidFill>
                <a:latin typeface="+mj-lt"/>
                <a:ea typeface="+mj-ea"/>
                <a:cs typeface="+mj-cs"/>
                <a:sym typeface="Arial"/>
              </a:defRPr>
            </a:pPr>
            <a:r>
              <a:t>"Hello Dave"</a:t>
            </a:r>
          </a:p>
          <a:p>
            <a:pPr algn="ctr">
              <a:defRPr sz="1400" b="1">
                <a:solidFill>
                  <a:srgbClr val="FFCC00"/>
                </a:solidFill>
                <a:latin typeface="+mj-lt"/>
                <a:ea typeface="+mj-ea"/>
                <a:cs typeface="+mj-cs"/>
                <a:sym typeface="Arial"/>
              </a:defRPr>
            </a:pPr>
            <a:endParaRPr/>
          </a:p>
          <a:p>
            <a:pPr>
              <a:defRPr sz="1800">
                <a:latin typeface="+mj-lt"/>
                <a:ea typeface="+mj-ea"/>
                <a:cs typeface="+mj-cs"/>
                <a:sym typeface="Arial"/>
              </a:defRPr>
            </a:pPr>
            <a:r>
              <a:t>	</a:t>
            </a:r>
            <a:r>
              <a:rPr b="1">
                <a:solidFill>
                  <a:srgbClr val="FFCC00"/>
                </a:solidFill>
              </a:rPr>
              <a:t>"I know that you and Frank were planning to disconnect me,</a:t>
            </a:r>
            <a:r>
              <a:rPr sz="1100" b="1">
                <a:solidFill>
                  <a:srgbClr val="FFCC00"/>
                </a:solidFill>
              </a:rPr>
              <a:t> </a:t>
            </a:r>
            <a:endParaRPr sz="1000" b="1">
              <a:solidFill>
                <a:srgbClr val="FFCC00"/>
              </a:solidFill>
            </a:endParaRPr>
          </a:p>
          <a:p>
            <a:pPr>
              <a:defRPr sz="1800" b="1">
                <a:solidFill>
                  <a:srgbClr val="FFCC00"/>
                </a:solidFill>
                <a:latin typeface="+mj-lt"/>
                <a:ea typeface="+mj-ea"/>
                <a:cs typeface="+mj-cs"/>
                <a:sym typeface="Arial"/>
              </a:defRPr>
            </a:pPr>
            <a:r>
              <a:t>	and I am afraid that is something I cannot allow to happen."</a:t>
            </a:r>
          </a:p>
        </p:txBody>
      </p:sp>
      <p:pic>
        <p:nvPicPr>
          <p:cNvPr id="300" name="Picture 4" descr="Picture 4"/>
          <p:cNvPicPr>
            <a:picLocks noChangeAspect="1"/>
          </p:cNvPicPr>
          <p:nvPr/>
        </p:nvPicPr>
        <p:blipFill>
          <a:blip r:embed="rId2">
            <a:extLst/>
          </a:blip>
          <a:srcRect l="16180" t="3810" r="24270" b="15237"/>
          <a:stretch>
            <a:fillRect/>
          </a:stretch>
        </p:blipFill>
        <p:spPr>
          <a:xfrm>
            <a:off x="7619999" y="914399"/>
            <a:ext cx="1267014" cy="1219201"/>
          </a:xfrm>
          <a:prstGeom prst="rect">
            <a:avLst/>
          </a:prstGeom>
          <a:ln w="12700">
            <a:miter lim="400000"/>
          </a:ln>
        </p:spPr>
      </p:pic>
      <p:pic>
        <p:nvPicPr>
          <p:cNvPr id="301" name="Picture 5" descr="Picture 5"/>
          <p:cNvPicPr>
            <a:picLocks noChangeAspect="1"/>
          </p:cNvPicPr>
          <p:nvPr/>
        </p:nvPicPr>
        <p:blipFill>
          <a:blip r:embed="rId3">
            <a:extLst/>
          </a:blip>
          <a:stretch>
            <a:fillRect/>
          </a:stretch>
        </p:blipFill>
        <p:spPr>
          <a:xfrm>
            <a:off x="4057650" y="4667250"/>
            <a:ext cx="1200150" cy="1200150"/>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5" name="Rectangle 5"/>
          <p:cNvSpPr txBox="1"/>
          <p:nvPr/>
        </p:nvSpPr>
        <p:spPr>
          <a:xfrm>
            <a:off x="304800" y="6339745"/>
            <a:ext cx="8534400" cy="442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Terrorism and the Electric Power Delivery System, page 10, U.S. National Academies Press 2011</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http://www.nap.edu/catalog/12050/terrorism-and-the-electric-power-delivery-system</a:t>
            </a:r>
          </a:p>
        </p:txBody>
      </p:sp>
      <p:sp>
        <p:nvSpPr>
          <p:cNvPr id="126" name="Rectangle 2"/>
          <p:cNvSpPr txBox="1">
            <a:spLocks noGrp="1"/>
          </p:cNvSpPr>
          <p:nvPr>
            <p:ph type="title"/>
          </p:nvPr>
        </p:nvSpPr>
        <p:spPr>
          <a:xfrm>
            <a:off x="304800" y="76200"/>
            <a:ext cx="8534400" cy="533400"/>
          </a:xfrm>
          <a:prstGeom prst="rect">
            <a:avLst/>
          </a:prstGeom>
        </p:spPr>
        <p:txBody>
          <a:bodyPr/>
          <a:lstStyle/>
          <a:p>
            <a:r>
              <a:t>Problems with Grid were obvious at least a decade before:</a:t>
            </a:r>
          </a:p>
        </p:txBody>
      </p:sp>
      <p:sp>
        <p:nvSpPr>
          <p:cNvPr id="127" name="Rectangle 3"/>
          <p:cNvSpPr txBox="1">
            <a:spLocks noGrp="1"/>
          </p:cNvSpPr>
          <p:nvPr>
            <p:ph type="body" idx="1"/>
          </p:nvPr>
        </p:nvSpPr>
        <p:spPr>
          <a:xfrm>
            <a:off x="228600" y="685800"/>
            <a:ext cx="8610600" cy="5793979"/>
          </a:xfrm>
          <a:prstGeom prst="rect">
            <a:avLst/>
          </a:prstGeom>
        </p:spPr>
        <p:txBody>
          <a:bodyPr/>
          <a:lstStyle/>
          <a:p>
            <a:pPr>
              <a:defRPr sz="1800">
                <a:latin typeface="+mj-lt"/>
                <a:ea typeface="+mj-ea"/>
                <a:cs typeface="+mj-cs"/>
                <a:sym typeface="Arial"/>
              </a:defRPr>
            </a:pPr>
            <a:r>
              <a:t>For the period 1992-2001</a:t>
            </a:r>
            <a:r>
              <a:rPr b="1"/>
              <a:t>, excluding</a:t>
            </a:r>
            <a:r>
              <a:t> outages due to storms/hurricanes:</a:t>
            </a:r>
          </a:p>
          <a:p>
            <a:pPr>
              <a:defRPr sz="1200">
                <a:latin typeface="+mj-lt"/>
                <a:ea typeface="+mj-ea"/>
                <a:cs typeface="+mj-cs"/>
                <a:sym typeface="Arial"/>
              </a:defRPr>
            </a:pPr>
            <a:endParaRPr/>
          </a:p>
          <a:p>
            <a:pPr>
              <a:spcBef>
                <a:spcPts val="300"/>
              </a:spcBef>
              <a:defRPr sz="1600">
                <a:latin typeface="+mj-lt"/>
                <a:ea typeface="+mj-ea"/>
                <a:cs typeface="+mj-cs"/>
                <a:sym typeface="Arial"/>
              </a:defRPr>
            </a:pPr>
            <a:r>
              <a:t>System Average Interruption Duration Index (SAIDI) =</a:t>
            </a:r>
          </a:p>
          <a:p>
            <a:pPr algn="r">
              <a:spcBef>
                <a:spcPts val="300"/>
              </a:spcBef>
              <a:defRPr sz="1600">
                <a:latin typeface="+mj-lt"/>
                <a:ea typeface="+mj-ea"/>
                <a:cs typeface="+mj-cs"/>
                <a:sym typeface="Arial"/>
              </a:defRPr>
            </a:pPr>
            <a:r>
              <a:t>Average time that customers are without power during the period analyzed</a:t>
            </a:r>
          </a:p>
          <a:p>
            <a:pPr algn="r">
              <a:defRPr sz="1800">
                <a:latin typeface="+mj-lt"/>
                <a:ea typeface="+mj-ea"/>
                <a:cs typeface="+mj-cs"/>
                <a:sym typeface="Arial"/>
              </a:defRPr>
            </a:pPr>
            <a:endParaRPr/>
          </a:p>
          <a:p>
            <a:pPr algn="r">
              <a:defRPr sz="1800">
                <a:latin typeface="+mj-lt"/>
                <a:ea typeface="+mj-ea"/>
                <a:cs typeface="+mj-cs"/>
                <a:sym typeface="Arial"/>
              </a:defRPr>
            </a:pPr>
            <a:endParaRPr/>
          </a:p>
          <a:p>
            <a:pPr algn="r">
              <a:defRPr sz="1800">
                <a:latin typeface="+mj-lt"/>
                <a:ea typeface="+mj-ea"/>
                <a:cs typeface="+mj-cs"/>
                <a:sym typeface="Arial"/>
              </a:defRPr>
            </a:pPr>
            <a:endParaRPr/>
          </a:p>
          <a:p>
            <a:pPr algn="r">
              <a:defRPr sz="1800">
                <a:latin typeface="+mj-lt"/>
                <a:ea typeface="+mj-ea"/>
                <a:cs typeface="+mj-cs"/>
                <a:sym typeface="Arial"/>
              </a:defRPr>
            </a:pPr>
            <a:endParaRPr/>
          </a:p>
          <a:p>
            <a:pPr algn="r">
              <a:defRPr sz="1800">
                <a:latin typeface="+mj-lt"/>
                <a:ea typeface="+mj-ea"/>
                <a:cs typeface="+mj-cs"/>
                <a:sym typeface="Arial"/>
              </a:defRPr>
            </a:pPr>
            <a:endParaRPr/>
          </a:p>
          <a:p>
            <a:pPr algn="r">
              <a:defRPr sz="1800">
                <a:latin typeface="+mj-lt"/>
                <a:ea typeface="+mj-ea"/>
                <a:cs typeface="+mj-cs"/>
                <a:sym typeface="Arial"/>
              </a:defRPr>
            </a:pPr>
            <a:endParaRPr/>
          </a:p>
          <a:p>
            <a:pPr algn="r">
              <a:defRPr sz="1800">
                <a:latin typeface="+mj-lt"/>
                <a:ea typeface="+mj-ea"/>
                <a:cs typeface="+mj-cs"/>
                <a:sym typeface="Arial"/>
              </a:defRPr>
            </a:pPr>
            <a:endParaRPr/>
          </a:p>
          <a:p>
            <a:pPr algn="r">
              <a:defRPr sz="1800">
                <a:latin typeface="+mj-lt"/>
                <a:ea typeface="+mj-ea"/>
                <a:cs typeface="+mj-cs"/>
                <a:sym typeface="Arial"/>
              </a:defRPr>
            </a:pPr>
            <a:endParaRPr/>
          </a:p>
          <a:p>
            <a:pPr algn="r">
              <a:defRPr sz="1800">
                <a:latin typeface="+mj-lt"/>
                <a:ea typeface="+mj-ea"/>
                <a:cs typeface="+mj-cs"/>
                <a:sym typeface="Arial"/>
              </a:defRPr>
            </a:pPr>
            <a:endParaRPr/>
          </a:p>
          <a:p>
            <a:pPr algn="r">
              <a:defRPr sz="1800">
                <a:latin typeface="+mj-lt"/>
                <a:ea typeface="+mj-ea"/>
                <a:cs typeface="+mj-cs"/>
                <a:sym typeface="Arial"/>
              </a:defRPr>
            </a:pPr>
            <a:endParaRPr/>
          </a:p>
          <a:p>
            <a:pPr algn="r">
              <a:defRPr sz="1800">
                <a:latin typeface="+mj-lt"/>
                <a:ea typeface="+mj-ea"/>
                <a:cs typeface="+mj-cs"/>
                <a:sym typeface="Arial"/>
              </a:defRPr>
            </a:pPr>
            <a:endParaRPr/>
          </a:p>
          <a:p>
            <a:pPr algn="r">
              <a:defRPr sz="1800">
                <a:latin typeface="+mj-lt"/>
                <a:ea typeface="+mj-ea"/>
                <a:cs typeface="+mj-cs"/>
                <a:sym typeface="Arial"/>
              </a:defRPr>
            </a:pPr>
            <a:endParaRPr/>
          </a:p>
          <a:p>
            <a:pPr algn="r">
              <a:defRPr sz="100">
                <a:latin typeface="+mj-lt"/>
                <a:ea typeface="+mj-ea"/>
                <a:cs typeface="+mj-cs"/>
                <a:sym typeface="Arial"/>
              </a:defRPr>
            </a:pPr>
            <a:endParaRPr/>
          </a:p>
          <a:p>
            <a:pPr algn="ctr">
              <a:defRPr sz="1800">
                <a:solidFill>
                  <a:srgbClr val="FFCC00"/>
                </a:solidFill>
                <a:latin typeface="+mj-lt"/>
                <a:ea typeface="+mj-ea"/>
                <a:cs typeface="+mj-cs"/>
                <a:sym typeface="Arial"/>
              </a:defRPr>
            </a:pPr>
            <a:r>
              <a:t>U.S. power system was already one of the </a:t>
            </a:r>
            <a:r>
              <a:rPr b="1"/>
              <a:t>least reliable </a:t>
            </a:r>
            <a:r>
              <a:t>in the developed world</a:t>
            </a:r>
          </a:p>
        </p:txBody>
      </p:sp>
      <p:pic>
        <p:nvPicPr>
          <p:cNvPr id="128" name="Picture 4" descr="Picture 4"/>
          <p:cNvPicPr>
            <a:picLocks noChangeAspect="1"/>
          </p:cNvPicPr>
          <p:nvPr/>
        </p:nvPicPr>
        <p:blipFill>
          <a:blip r:embed="rId2">
            <a:extLst/>
          </a:blip>
          <a:srcRect l="8535" r="8534" b="11114"/>
          <a:stretch>
            <a:fillRect/>
          </a:stretch>
        </p:blipFill>
        <p:spPr>
          <a:xfrm>
            <a:off x="76200" y="1936818"/>
            <a:ext cx="6607448" cy="3625783"/>
          </a:xfrm>
          <a:prstGeom prst="rect">
            <a:avLst/>
          </a:prstGeom>
          <a:ln w="12700">
            <a:miter lim="400000"/>
          </a:ln>
        </p:spPr>
      </p:pic>
      <p:sp>
        <p:nvSpPr>
          <p:cNvPr id="129" name="Rectangle 3"/>
          <p:cNvSpPr txBox="1"/>
          <p:nvPr/>
        </p:nvSpPr>
        <p:spPr>
          <a:xfrm>
            <a:off x="6858000" y="2209800"/>
            <a:ext cx="2286000" cy="30042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spAutoFit/>
          </a:bodyPr>
          <a:lstStyle/>
          <a:p>
            <a:pPr>
              <a:spcBef>
                <a:spcPts val="300"/>
              </a:spcBef>
              <a:defRPr sz="1600">
                <a:solidFill>
                  <a:srgbClr val="FFFFFF"/>
                </a:solidFill>
                <a:effectLst>
                  <a:outerShdw blurRad="38100" dist="38100" dir="2700000" rotWithShape="0">
                    <a:srgbClr val="000000"/>
                  </a:outerShdw>
                </a:effectLst>
                <a:latin typeface="+mj-lt"/>
                <a:ea typeface="+mj-ea"/>
                <a:cs typeface="+mj-cs"/>
                <a:sym typeface="Arial"/>
              </a:defRPr>
            </a:pPr>
            <a:r>
              <a:t>SAIDI (in minutes):</a:t>
            </a:r>
          </a:p>
          <a:p>
            <a:pPr>
              <a:spcBef>
                <a:spcPts val="400"/>
              </a:spcBef>
              <a:defRPr sz="10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300"/>
              </a:spcBef>
              <a:defRPr sz="1600" b="0">
                <a:solidFill>
                  <a:srgbClr val="FFFFFF"/>
                </a:solidFill>
                <a:effectLst>
                  <a:outerShdw blurRad="38100" dist="38100" dir="2700000" rotWithShape="0">
                    <a:srgbClr val="000000"/>
                  </a:outerShdw>
                </a:effectLst>
                <a:latin typeface="+mj-lt"/>
                <a:ea typeface="+mj-ea"/>
                <a:cs typeface="+mj-cs"/>
                <a:sym typeface="Arial"/>
              </a:defRPr>
            </a:pPr>
            <a:r>
              <a:t>220 – Canada</a:t>
            </a:r>
          </a:p>
          <a:p>
            <a:pPr>
              <a:spcBef>
                <a:spcPts val="300"/>
              </a:spcBef>
              <a:defRPr sz="1600" b="0">
                <a:solidFill>
                  <a:srgbClr val="FFCC00"/>
                </a:solidFill>
                <a:effectLst>
                  <a:outerShdw blurRad="38100" dist="38100" dir="2700000" rotWithShape="0">
                    <a:srgbClr val="000000"/>
                  </a:outerShdw>
                </a:effectLst>
                <a:latin typeface="+mj-lt"/>
                <a:ea typeface="+mj-ea"/>
                <a:cs typeface="+mj-cs"/>
                <a:sym typeface="Arial"/>
              </a:defRPr>
            </a:pPr>
            <a:r>
              <a:t>214 - U.S.</a:t>
            </a:r>
            <a:endParaRPr>
              <a:solidFill>
                <a:srgbClr val="FFFFFF"/>
              </a:solidFill>
            </a:endParaRPr>
          </a:p>
          <a:p>
            <a:pPr>
              <a:spcBef>
                <a:spcPts val="300"/>
              </a:spcBef>
              <a:defRPr sz="1600" b="0">
                <a:solidFill>
                  <a:srgbClr val="FFFFFF"/>
                </a:solidFill>
                <a:effectLst>
                  <a:outerShdw blurRad="38100" dist="38100" dir="2700000" rotWithShape="0">
                    <a:srgbClr val="000000"/>
                  </a:outerShdw>
                </a:effectLst>
                <a:latin typeface="+mj-lt"/>
                <a:ea typeface="+mj-ea"/>
                <a:cs typeface="+mj-cs"/>
                <a:sym typeface="Arial"/>
              </a:defRPr>
            </a:pPr>
            <a:r>
              <a:t>203 – Italy</a:t>
            </a:r>
          </a:p>
          <a:p>
            <a:pPr>
              <a:spcBef>
                <a:spcPts val="300"/>
              </a:spcBef>
              <a:defRPr sz="1600" b="0">
                <a:solidFill>
                  <a:srgbClr val="FFFFFF"/>
                </a:solidFill>
                <a:effectLst>
                  <a:outerShdw blurRad="38100" dist="38100" dir="2700000" rotWithShape="0">
                    <a:srgbClr val="000000"/>
                  </a:outerShdw>
                </a:effectLst>
                <a:latin typeface="+mj-lt"/>
                <a:ea typeface="+mj-ea"/>
                <a:cs typeface="+mj-cs"/>
                <a:sym typeface="Arial"/>
              </a:defRPr>
            </a:pPr>
            <a:r>
              <a:t>182 – Australia</a:t>
            </a:r>
          </a:p>
          <a:p>
            <a:pPr>
              <a:spcBef>
                <a:spcPts val="300"/>
              </a:spcBef>
              <a:defRPr sz="1600" b="0">
                <a:solidFill>
                  <a:srgbClr val="FFFFFF"/>
                </a:solidFill>
                <a:effectLst>
                  <a:outerShdw blurRad="38100" dist="38100" dir="2700000" rotWithShape="0">
                    <a:srgbClr val="000000"/>
                  </a:outerShdw>
                </a:effectLst>
                <a:latin typeface="+mj-lt"/>
                <a:ea typeface="+mj-ea"/>
                <a:cs typeface="+mj-cs"/>
                <a:sym typeface="Arial"/>
              </a:defRPr>
            </a:pPr>
            <a:r>
              <a:t>128 – New Zealand</a:t>
            </a:r>
          </a:p>
          <a:p>
            <a:pPr>
              <a:spcBef>
                <a:spcPts val="300"/>
              </a:spcBef>
              <a:defRPr sz="1600" b="0">
                <a:solidFill>
                  <a:srgbClr val="FFFFFF"/>
                </a:solidFill>
                <a:effectLst>
                  <a:outerShdw blurRad="38100" dist="38100" dir="2700000" rotWithShape="0">
                    <a:srgbClr val="000000"/>
                  </a:outerShdw>
                </a:effectLst>
                <a:latin typeface="+mj-lt"/>
                <a:ea typeface="+mj-ea"/>
                <a:cs typeface="+mj-cs"/>
                <a:sym typeface="Arial"/>
              </a:defRPr>
            </a:pPr>
            <a:r>
              <a:t>70 – U.K. </a:t>
            </a:r>
          </a:p>
          <a:p>
            <a:pPr>
              <a:spcBef>
                <a:spcPts val="300"/>
              </a:spcBef>
              <a:defRPr sz="1600" b="0">
                <a:solidFill>
                  <a:srgbClr val="FFFFFF"/>
                </a:solidFill>
                <a:effectLst>
                  <a:outerShdw blurRad="38100" dist="38100" dir="2700000" rotWithShape="0">
                    <a:srgbClr val="000000"/>
                  </a:outerShdw>
                </a:effectLst>
                <a:latin typeface="+mj-lt"/>
                <a:ea typeface="+mj-ea"/>
                <a:cs typeface="+mj-cs"/>
                <a:sym typeface="Arial"/>
              </a:defRPr>
            </a:pPr>
            <a:r>
              <a:t>63 – France</a:t>
            </a:r>
          </a:p>
          <a:p>
            <a:pPr>
              <a:spcBef>
                <a:spcPts val="300"/>
              </a:spcBef>
              <a:defRPr sz="1600" b="0">
                <a:solidFill>
                  <a:srgbClr val="FFFFFF"/>
                </a:solidFill>
                <a:effectLst>
                  <a:outerShdw blurRad="38100" dist="38100" dir="2700000" rotWithShape="0">
                    <a:srgbClr val="000000"/>
                  </a:outerShdw>
                </a:effectLst>
                <a:latin typeface="+mj-lt"/>
                <a:ea typeface="+mj-ea"/>
                <a:cs typeface="+mj-cs"/>
                <a:sym typeface="Arial"/>
              </a:defRPr>
            </a:pPr>
            <a:r>
              <a:t>29 – Netherlands</a:t>
            </a:r>
          </a:p>
          <a:p>
            <a:pPr>
              <a:spcBef>
                <a:spcPts val="300"/>
              </a:spcBef>
              <a:defRPr sz="1600" b="0">
                <a:solidFill>
                  <a:srgbClr val="FFFFFF"/>
                </a:solidFill>
                <a:effectLst>
                  <a:outerShdw blurRad="38100" dist="38100" dir="2700000" rotWithShape="0">
                    <a:srgbClr val="000000"/>
                  </a:outerShdw>
                </a:effectLst>
                <a:latin typeface="+mj-lt"/>
                <a:ea typeface="+mj-ea"/>
                <a:cs typeface="+mj-cs"/>
                <a:sym typeface="Arial"/>
              </a:defRPr>
            </a:pPr>
            <a:r>
              <a:t>6 - Japan</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3" name="Rectangle 5"/>
          <p:cNvSpPr txBox="1"/>
          <p:nvPr/>
        </p:nvSpPr>
        <p:spPr>
          <a:xfrm>
            <a:off x="304800" y="6482205"/>
            <a:ext cx="8534400" cy="239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100" b="0" i="1">
                <a:solidFill>
                  <a:schemeClr val="accent1"/>
                </a:solidFill>
                <a:effectLst>
                  <a:outerShdw blurRad="38100" dist="38100" dir="2700000" rotWithShape="0">
                    <a:srgbClr val="000000"/>
                  </a:outerShdw>
                </a:effectLst>
                <a:latin typeface="+mj-lt"/>
                <a:ea typeface="+mj-ea"/>
                <a:cs typeface="+mj-cs"/>
                <a:sym typeface="Arial"/>
              </a:defRPr>
            </a:lvl1pPr>
          </a:lstStyle>
          <a:p>
            <a:r>
              <a:t>1) http://www.theinquirer.net/inquirer/news/2359748/hackers-root-googles-nest-thermostat-in-15-seconds</a:t>
            </a:r>
          </a:p>
        </p:txBody>
      </p:sp>
      <p:sp>
        <p:nvSpPr>
          <p:cNvPr id="304" name="Rectangle 2"/>
          <p:cNvSpPr txBox="1">
            <a:spLocks noGrp="1"/>
          </p:cNvSpPr>
          <p:nvPr>
            <p:ph type="title"/>
          </p:nvPr>
        </p:nvSpPr>
        <p:spPr>
          <a:xfrm>
            <a:off x="304800" y="76200"/>
            <a:ext cx="8534400" cy="457200"/>
          </a:xfrm>
          <a:prstGeom prst="rect">
            <a:avLst/>
          </a:prstGeom>
        </p:spPr>
        <p:txBody>
          <a:bodyPr/>
          <a:lstStyle>
            <a:lvl1pPr>
              <a:defRPr sz="2200"/>
            </a:lvl1pPr>
          </a:lstStyle>
          <a:p>
            <a:r>
              <a:t>A Nest expert was interviewed about this</a:t>
            </a:r>
          </a:p>
        </p:txBody>
      </p:sp>
      <p:sp>
        <p:nvSpPr>
          <p:cNvPr id="305" name="Rectangle 3"/>
          <p:cNvSpPr txBox="1">
            <a:spLocks noGrp="1"/>
          </p:cNvSpPr>
          <p:nvPr>
            <p:ph type="body" idx="1"/>
          </p:nvPr>
        </p:nvSpPr>
        <p:spPr>
          <a:xfrm>
            <a:off x="228600" y="609600"/>
            <a:ext cx="8763000" cy="5638800"/>
          </a:xfrm>
          <a:prstGeom prst="rect">
            <a:avLst/>
          </a:prstGeom>
        </p:spPr>
        <p:txBody>
          <a:bodyPr/>
          <a:lstStyle/>
          <a:p>
            <a:pPr defTabSz="868680">
              <a:defRPr sz="1710">
                <a:effectLst>
                  <a:outerShdw blurRad="36195" dist="36195" dir="2700000" rotWithShape="0">
                    <a:srgbClr val="000000"/>
                  </a:outerShdw>
                </a:effectLst>
                <a:latin typeface="+mj-lt"/>
                <a:ea typeface="+mj-ea"/>
                <a:cs typeface="+mj-cs"/>
                <a:sym typeface="Arial"/>
              </a:defRPr>
            </a:pPr>
            <a:r>
              <a:t>And he</a:t>
            </a:r>
            <a:r>
              <a:rPr b="1"/>
              <a:t> </a:t>
            </a:r>
            <a:r>
              <a:t>correctly</a:t>
            </a:r>
            <a:r>
              <a:rPr b="1"/>
              <a:t> </a:t>
            </a:r>
            <a:r>
              <a:t>pointed out that: </a:t>
            </a:r>
            <a:r>
              <a:rPr baseline="29894"/>
              <a:t>1</a:t>
            </a:r>
          </a:p>
          <a:p>
            <a:pPr algn="ctr" defTabSz="868680">
              <a:defRPr sz="855">
                <a:effectLst>
                  <a:outerShdw blurRad="36195" dist="36195" dir="2700000" rotWithShape="0">
                    <a:srgbClr val="000000"/>
                  </a:outerShdw>
                </a:effectLst>
                <a:latin typeface="+mj-lt"/>
                <a:ea typeface="+mj-ea"/>
                <a:cs typeface="+mj-cs"/>
                <a:sym typeface="Arial"/>
              </a:defRPr>
            </a:pPr>
            <a:endParaRPr/>
          </a:p>
          <a:p>
            <a:pPr algn="ctr" defTabSz="868680">
              <a:spcBef>
                <a:spcPts val="300"/>
              </a:spcBef>
              <a:defRPr sz="1615">
                <a:effectLst>
                  <a:outerShdw blurRad="36195" dist="36195" dir="2700000" rotWithShape="0">
                    <a:srgbClr val="000000"/>
                  </a:outerShdw>
                </a:effectLst>
                <a:latin typeface="+mj-lt"/>
                <a:ea typeface="+mj-ea"/>
                <a:cs typeface="+mj-cs"/>
                <a:sym typeface="Arial"/>
              </a:defRPr>
            </a:pPr>
            <a:r>
              <a:t>"All hardware devices - from laptops to smartphones - are susceptible to jailbreaking; </a:t>
            </a:r>
          </a:p>
          <a:p>
            <a:pPr algn="ctr" defTabSz="868680">
              <a:spcBef>
                <a:spcPts val="300"/>
              </a:spcBef>
              <a:defRPr sz="1615">
                <a:effectLst>
                  <a:outerShdw blurRad="36195" dist="36195" dir="2700000" rotWithShape="0">
                    <a:srgbClr val="000000"/>
                  </a:outerShdw>
                </a:effectLst>
                <a:latin typeface="+mj-lt"/>
                <a:ea typeface="+mj-ea"/>
                <a:cs typeface="+mj-cs"/>
                <a:sym typeface="Arial"/>
              </a:defRPr>
            </a:pPr>
            <a:r>
              <a:t>this is not a unique problem.  This is a physical jailbreak </a:t>
            </a:r>
            <a:r>
              <a:rPr b="1"/>
              <a:t>requiring physical access</a:t>
            </a:r>
          </a:p>
          <a:p>
            <a:pPr defTabSz="868680">
              <a:defRPr sz="950">
                <a:effectLst>
                  <a:outerShdw blurRad="36195" dist="36195" dir="2700000" rotWithShape="0">
                    <a:srgbClr val="000000"/>
                  </a:outerShdw>
                </a:effectLst>
                <a:latin typeface="+mj-lt"/>
                <a:ea typeface="+mj-ea"/>
                <a:cs typeface="+mj-cs"/>
                <a:sym typeface="Arial"/>
              </a:defRPr>
            </a:pPr>
            <a:endParaRPr/>
          </a:p>
          <a:p>
            <a:pPr defTabSz="868680">
              <a:defRPr sz="1710">
                <a:effectLst>
                  <a:outerShdw blurRad="36195" dist="36195" dir="2700000" rotWithShape="0">
                    <a:srgbClr val="000000"/>
                  </a:outerShdw>
                </a:effectLst>
                <a:latin typeface="+mj-lt"/>
                <a:ea typeface="+mj-ea"/>
                <a:cs typeface="+mj-cs"/>
                <a:sym typeface="Arial"/>
              </a:defRPr>
            </a:pPr>
            <a:r>
              <a:t>But he then went on to recommend that:</a:t>
            </a:r>
          </a:p>
          <a:p>
            <a:pPr defTabSz="868680">
              <a:defRPr sz="475">
                <a:effectLst>
                  <a:outerShdw blurRad="36195" dist="36195" dir="2700000" rotWithShape="0">
                    <a:srgbClr val="000000"/>
                  </a:outerShdw>
                </a:effectLst>
                <a:latin typeface="+mj-lt"/>
                <a:ea typeface="+mj-ea"/>
                <a:cs typeface="+mj-cs"/>
                <a:sym typeface="Arial"/>
              </a:defRPr>
            </a:pPr>
            <a:endParaRPr/>
          </a:p>
          <a:p>
            <a:pPr algn="ctr" defTabSz="868680">
              <a:spcBef>
                <a:spcPts val="300"/>
              </a:spcBef>
              <a:defRPr sz="1615">
                <a:effectLst>
                  <a:outerShdw blurRad="36195" dist="36195" dir="2700000" rotWithShape="0">
                    <a:srgbClr val="000000"/>
                  </a:outerShdw>
                </a:effectLst>
                <a:latin typeface="+mj-lt"/>
                <a:ea typeface="+mj-ea"/>
                <a:cs typeface="+mj-cs"/>
                <a:sym typeface="Arial"/>
              </a:defRPr>
            </a:pPr>
            <a:r>
              <a:t>"One of your best defenses is to buy a Dropcam Pro </a:t>
            </a:r>
          </a:p>
          <a:p>
            <a:pPr algn="ctr" defTabSz="868680">
              <a:spcBef>
                <a:spcPts val="300"/>
              </a:spcBef>
              <a:defRPr sz="1615">
                <a:effectLst>
                  <a:outerShdw blurRad="36195" dist="36195" dir="2700000" rotWithShape="0">
                    <a:srgbClr val="000000"/>
                  </a:outerShdw>
                </a:effectLst>
                <a:latin typeface="+mj-lt"/>
                <a:ea typeface="+mj-ea"/>
                <a:cs typeface="+mj-cs"/>
                <a:sym typeface="Arial"/>
              </a:defRPr>
            </a:pPr>
            <a:r>
              <a:t>so you can monitor your home when you're not there"</a:t>
            </a:r>
          </a:p>
          <a:p>
            <a:pPr algn="ctr" defTabSz="868680">
              <a:defRPr sz="1140">
                <a:effectLst>
                  <a:outerShdw blurRad="36195" dist="36195" dir="2700000" rotWithShape="0">
                    <a:srgbClr val="000000"/>
                  </a:outerShdw>
                </a:effectLst>
                <a:latin typeface="+mj-lt"/>
                <a:ea typeface="+mj-ea"/>
                <a:cs typeface="+mj-cs"/>
                <a:sym typeface="Arial"/>
              </a:defRPr>
            </a:pPr>
            <a:endParaRPr/>
          </a:p>
          <a:p>
            <a:pPr defTabSz="868680">
              <a:spcBef>
                <a:spcPts val="300"/>
              </a:spcBef>
              <a:defRPr sz="1615" b="1">
                <a:effectLst>
                  <a:outerShdw blurRad="36195" dist="36195" dir="2700000" rotWithShape="0">
                    <a:srgbClr val="000000"/>
                  </a:outerShdw>
                </a:effectLst>
                <a:latin typeface="+mj-lt"/>
                <a:ea typeface="+mj-ea"/>
                <a:cs typeface="+mj-cs"/>
                <a:sym typeface="Arial"/>
              </a:defRPr>
            </a:pPr>
            <a:r>
              <a:t>Dropcam</a:t>
            </a:r>
            <a:r>
              <a:rPr b="0"/>
              <a:t> is </a:t>
            </a:r>
            <a:r>
              <a:t>another</a:t>
            </a:r>
            <a:r>
              <a:rPr b="0"/>
              <a:t> Google-Nest company, which led to the article's headline:</a:t>
            </a:r>
            <a:endParaRPr sz="1520"/>
          </a:p>
          <a:p>
            <a:pPr defTabSz="868680">
              <a:defRPr sz="950">
                <a:effectLst>
                  <a:outerShdw blurRad="36195" dist="36195" dir="2700000" rotWithShape="0">
                    <a:srgbClr val="000000"/>
                  </a:outerShdw>
                </a:effectLst>
                <a:latin typeface="+mj-lt"/>
                <a:ea typeface="+mj-ea"/>
                <a:cs typeface="+mj-cs"/>
                <a:sym typeface="Arial"/>
              </a:defRPr>
            </a:pPr>
            <a:endParaRPr/>
          </a:p>
          <a:p>
            <a:pPr algn="ctr" defTabSz="868680">
              <a:defRPr sz="1710" b="1">
                <a:solidFill>
                  <a:srgbClr val="FFCC00"/>
                </a:solidFill>
                <a:effectLst>
                  <a:outerShdw blurRad="36195" dist="36195" dir="2700000" rotWithShape="0">
                    <a:srgbClr val="000000"/>
                  </a:outerShdw>
                </a:effectLst>
                <a:latin typeface="+mj-lt"/>
                <a:ea typeface="+mj-ea"/>
                <a:cs typeface="+mj-cs"/>
                <a:sym typeface="Arial"/>
              </a:defRPr>
            </a:pPr>
            <a:r>
              <a:t>"Hackers root Google's Nest thermostat in 15 seconds</a:t>
            </a:r>
          </a:p>
          <a:p>
            <a:pPr algn="ctr" defTabSz="868680">
              <a:defRPr sz="570" b="1">
                <a:solidFill>
                  <a:srgbClr val="FFCC00"/>
                </a:solidFill>
                <a:effectLst>
                  <a:outerShdw blurRad="36195" dist="36195" dir="2700000" rotWithShape="0">
                    <a:srgbClr val="000000"/>
                  </a:outerShdw>
                </a:effectLst>
                <a:latin typeface="+mj-lt"/>
                <a:ea typeface="+mj-ea"/>
                <a:cs typeface="+mj-cs"/>
                <a:sym typeface="Arial"/>
              </a:defRPr>
            </a:pPr>
            <a:endParaRPr/>
          </a:p>
          <a:p>
            <a:pPr algn="ctr" defTabSz="868680">
              <a:defRPr sz="1710" b="1">
                <a:solidFill>
                  <a:srgbClr val="FFCC00"/>
                </a:solidFill>
                <a:effectLst>
                  <a:outerShdw blurRad="36195" dist="36195" dir="2700000" rotWithShape="0">
                    <a:srgbClr val="000000"/>
                  </a:outerShdw>
                </a:effectLst>
                <a:latin typeface="+mj-lt"/>
                <a:ea typeface="+mj-ea"/>
                <a:cs typeface="+mj-cs"/>
                <a:sym typeface="Arial"/>
              </a:defRPr>
            </a:pPr>
            <a:r>
              <a:t>Firm advises buying one of its security cameras"</a:t>
            </a:r>
          </a:p>
          <a:p>
            <a:pPr algn="ctr" defTabSz="868680">
              <a:defRPr sz="1710" b="1">
                <a:solidFill>
                  <a:srgbClr val="FFCC00"/>
                </a:solidFill>
                <a:effectLst>
                  <a:outerShdw blurRad="36195" dist="36195" dir="2700000" rotWithShape="0">
                    <a:srgbClr val="000000"/>
                  </a:outerShdw>
                </a:effectLst>
                <a:latin typeface="+mj-lt"/>
                <a:ea typeface="+mj-ea"/>
                <a:cs typeface="+mj-cs"/>
                <a:sym typeface="Arial"/>
              </a:defRPr>
            </a:pPr>
            <a:endParaRPr/>
          </a:p>
          <a:p>
            <a:pPr algn="ctr" defTabSz="868680">
              <a:defRPr sz="1710" b="1">
                <a:solidFill>
                  <a:srgbClr val="FFCC00"/>
                </a:solidFill>
                <a:effectLst>
                  <a:outerShdw blurRad="36195" dist="36195" dir="2700000" rotWithShape="0">
                    <a:srgbClr val="000000"/>
                  </a:outerShdw>
                </a:effectLst>
                <a:latin typeface="+mj-lt"/>
                <a:ea typeface="+mj-ea"/>
                <a:cs typeface="+mj-cs"/>
                <a:sym typeface="Arial"/>
              </a:defRPr>
            </a:pPr>
            <a:endParaRPr/>
          </a:p>
          <a:p>
            <a:pPr algn="ctr" defTabSz="868680">
              <a:defRPr sz="1710" b="1">
                <a:solidFill>
                  <a:srgbClr val="FFCC00"/>
                </a:solidFill>
                <a:effectLst>
                  <a:outerShdw blurRad="36195" dist="36195" dir="2700000" rotWithShape="0">
                    <a:srgbClr val="000000"/>
                  </a:outerShdw>
                </a:effectLst>
                <a:latin typeface="+mj-lt"/>
                <a:ea typeface="+mj-ea"/>
                <a:cs typeface="+mj-cs"/>
                <a:sym typeface="Arial"/>
              </a:defRPr>
            </a:pPr>
            <a:endParaRPr/>
          </a:p>
          <a:p>
            <a:pPr algn="ctr" defTabSz="868680">
              <a:defRPr sz="1710" b="1">
                <a:solidFill>
                  <a:srgbClr val="FFCC00"/>
                </a:solidFill>
                <a:effectLst>
                  <a:outerShdw blurRad="36195" dist="36195" dir="2700000" rotWithShape="0">
                    <a:srgbClr val="000000"/>
                  </a:outerShdw>
                </a:effectLst>
                <a:latin typeface="+mj-lt"/>
                <a:ea typeface="+mj-ea"/>
                <a:cs typeface="+mj-cs"/>
                <a:sym typeface="Arial"/>
              </a:defRPr>
            </a:pPr>
            <a:endParaRPr/>
          </a:p>
          <a:p>
            <a:pPr algn="ctr" defTabSz="868680">
              <a:defRPr sz="1615" b="1">
                <a:solidFill>
                  <a:srgbClr val="FFCC00"/>
                </a:solidFill>
                <a:effectLst>
                  <a:outerShdw blurRad="36195" dist="36195" dir="2700000" rotWithShape="0">
                    <a:srgbClr val="000000"/>
                  </a:outerShdw>
                </a:effectLst>
                <a:latin typeface="+mj-lt"/>
                <a:ea typeface="+mj-ea"/>
                <a:cs typeface="+mj-cs"/>
                <a:sym typeface="Arial"/>
              </a:defRPr>
            </a:pPr>
            <a:endParaRPr/>
          </a:p>
          <a:p>
            <a:pPr algn="ctr" defTabSz="868680">
              <a:spcBef>
                <a:spcPts val="300"/>
              </a:spcBef>
              <a:defRPr sz="1520">
                <a:effectLst>
                  <a:outerShdw blurRad="36195" dist="36195" dir="2700000" rotWithShape="0">
                    <a:srgbClr val="000000"/>
                  </a:outerShdw>
                </a:effectLst>
                <a:latin typeface="+mj-lt"/>
                <a:ea typeface="+mj-ea"/>
                <a:cs typeface="+mj-cs"/>
                <a:sym typeface="Arial"/>
              </a:defRPr>
            </a:pPr>
            <a:r>
              <a:t>(Psst! Google Guys: Might </a:t>
            </a:r>
            <a:r>
              <a:rPr b="1"/>
              <a:t>adding</a:t>
            </a:r>
            <a:r>
              <a:t> a web-accessible camera just compound the problem?)</a:t>
            </a:r>
          </a:p>
        </p:txBody>
      </p:sp>
      <p:grpSp>
        <p:nvGrpSpPr>
          <p:cNvPr id="312" name="Group 10"/>
          <p:cNvGrpSpPr/>
          <p:nvPr/>
        </p:nvGrpSpPr>
        <p:grpSpPr>
          <a:xfrm>
            <a:off x="1447799" y="4724400"/>
            <a:ext cx="6324601" cy="1086639"/>
            <a:chOff x="0" y="0"/>
            <a:chExt cx="6324600" cy="1086638"/>
          </a:xfrm>
        </p:grpSpPr>
        <p:pic>
          <p:nvPicPr>
            <p:cNvPr id="306" name="Picture 4" descr="Picture 4"/>
            <p:cNvPicPr>
              <a:picLocks noChangeAspect="1"/>
            </p:cNvPicPr>
            <p:nvPr/>
          </p:nvPicPr>
          <p:blipFill>
            <a:blip r:embed="rId2">
              <a:extLst/>
            </a:blip>
            <a:srcRect l="16180" t="3810" r="24270" b="15238"/>
            <a:stretch>
              <a:fillRect/>
            </a:stretch>
          </p:blipFill>
          <p:spPr>
            <a:xfrm>
              <a:off x="-1" y="2903"/>
              <a:ext cx="1126236" cy="1083736"/>
            </a:xfrm>
            <a:prstGeom prst="rect">
              <a:avLst/>
            </a:prstGeom>
            <a:ln w="12700" cap="flat">
              <a:noFill/>
              <a:miter lim="400000"/>
            </a:ln>
            <a:effectLst/>
          </p:spPr>
        </p:pic>
        <p:pic>
          <p:nvPicPr>
            <p:cNvPr id="307" name="Picture 5" descr="Picture 5"/>
            <p:cNvPicPr>
              <a:picLocks noChangeAspect="1"/>
            </p:cNvPicPr>
            <p:nvPr/>
          </p:nvPicPr>
          <p:blipFill>
            <a:blip r:embed="rId3">
              <a:extLst/>
            </a:blip>
            <a:stretch>
              <a:fillRect/>
            </a:stretch>
          </p:blipFill>
          <p:spPr>
            <a:xfrm>
              <a:off x="4296278" y="33229"/>
              <a:ext cx="996382" cy="996383"/>
            </a:xfrm>
            <a:prstGeom prst="rect">
              <a:avLst/>
            </a:prstGeom>
            <a:ln w="12700" cap="flat">
              <a:noFill/>
              <a:miter lim="400000"/>
            </a:ln>
            <a:effectLst/>
          </p:spPr>
        </p:pic>
        <p:pic>
          <p:nvPicPr>
            <p:cNvPr id="308" name="Picture 6" descr="Picture 6"/>
            <p:cNvPicPr>
              <a:picLocks noChangeAspect="1"/>
            </p:cNvPicPr>
            <p:nvPr/>
          </p:nvPicPr>
          <p:blipFill>
            <a:blip r:embed="rId4">
              <a:extLst/>
            </a:blip>
            <a:stretch>
              <a:fillRect/>
            </a:stretch>
          </p:blipFill>
          <p:spPr>
            <a:xfrm>
              <a:off x="2133600" y="0"/>
              <a:ext cx="1034589" cy="1060505"/>
            </a:xfrm>
            <a:prstGeom prst="rect">
              <a:avLst/>
            </a:prstGeom>
            <a:ln w="12700" cap="flat">
              <a:noFill/>
              <a:miter lim="400000"/>
            </a:ln>
            <a:effectLst/>
          </p:spPr>
        </p:pic>
        <p:sp>
          <p:nvSpPr>
            <p:cNvPr id="309" name="Not Equal 7"/>
            <p:cNvSpPr/>
            <p:nvPr/>
          </p:nvSpPr>
          <p:spPr>
            <a:xfrm>
              <a:off x="3540341" y="325120"/>
              <a:ext cx="391997" cy="381001"/>
            </a:xfrm>
            <a:custGeom>
              <a:avLst/>
              <a:gdLst/>
              <a:ahLst/>
              <a:cxnLst>
                <a:cxn ang="0">
                  <a:pos x="wd2" y="hd2"/>
                </a:cxn>
                <a:cxn ang="5400000">
                  <a:pos x="wd2" y="hd2"/>
                </a:cxn>
                <a:cxn ang="10800000">
                  <a:pos x="wd2" y="hd2"/>
                </a:cxn>
                <a:cxn ang="16200000">
                  <a:pos x="wd2" y="hd2"/>
                </a:cxn>
              </a:cxnLst>
              <a:rect l="0" t="0" r="r" b="b"/>
              <a:pathLst>
                <a:path w="21600" h="21600" extrusionOk="0">
                  <a:moveTo>
                    <a:pt x="0" y="4450"/>
                  </a:moveTo>
                  <a:lnTo>
                    <a:pt x="10419" y="4450"/>
                  </a:lnTo>
                  <a:lnTo>
                    <a:pt x="11993" y="0"/>
                  </a:lnTo>
                  <a:lnTo>
                    <a:pt x="16633" y="1738"/>
                  </a:lnTo>
                  <a:lnTo>
                    <a:pt x="15674" y="4450"/>
                  </a:lnTo>
                  <a:lnTo>
                    <a:pt x="21600" y="4450"/>
                  </a:lnTo>
                  <a:lnTo>
                    <a:pt x="21600" y="9530"/>
                  </a:lnTo>
                  <a:lnTo>
                    <a:pt x="13877" y="9530"/>
                  </a:lnTo>
                  <a:lnTo>
                    <a:pt x="12978" y="12070"/>
                  </a:lnTo>
                  <a:lnTo>
                    <a:pt x="21600" y="12070"/>
                  </a:lnTo>
                  <a:lnTo>
                    <a:pt x="21600" y="17150"/>
                  </a:lnTo>
                  <a:lnTo>
                    <a:pt x="11181" y="17150"/>
                  </a:lnTo>
                  <a:lnTo>
                    <a:pt x="9607" y="21600"/>
                  </a:lnTo>
                  <a:lnTo>
                    <a:pt x="4967" y="19862"/>
                  </a:lnTo>
                  <a:lnTo>
                    <a:pt x="5926" y="17150"/>
                  </a:lnTo>
                  <a:lnTo>
                    <a:pt x="0" y="17150"/>
                  </a:lnTo>
                  <a:lnTo>
                    <a:pt x="0" y="12070"/>
                  </a:lnTo>
                  <a:lnTo>
                    <a:pt x="7723" y="12070"/>
                  </a:lnTo>
                  <a:lnTo>
                    <a:pt x="8622" y="9530"/>
                  </a:lnTo>
                  <a:lnTo>
                    <a:pt x="0" y="9530"/>
                  </a:lnTo>
                  <a:close/>
                </a:path>
              </a:pathLst>
            </a:custGeom>
            <a:solidFill>
              <a:srgbClr val="FFCC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310" name="Plus 8"/>
            <p:cNvSpPr/>
            <p:nvPr/>
          </p:nvSpPr>
          <p:spPr>
            <a:xfrm>
              <a:off x="1508401" y="365402"/>
              <a:ext cx="335997" cy="335997"/>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4" y="7344"/>
                  </a:lnTo>
                  <a:lnTo>
                    <a:pt x="7344" y="0"/>
                  </a:lnTo>
                  <a:lnTo>
                    <a:pt x="14256" y="0"/>
                  </a:lnTo>
                  <a:lnTo>
                    <a:pt x="14256" y="7344"/>
                  </a:lnTo>
                  <a:lnTo>
                    <a:pt x="21600" y="7344"/>
                  </a:lnTo>
                  <a:lnTo>
                    <a:pt x="21600" y="14256"/>
                  </a:lnTo>
                  <a:lnTo>
                    <a:pt x="14256" y="14256"/>
                  </a:lnTo>
                  <a:lnTo>
                    <a:pt x="14256" y="21600"/>
                  </a:lnTo>
                  <a:lnTo>
                    <a:pt x="7344" y="21600"/>
                  </a:lnTo>
                  <a:lnTo>
                    <a:pt x="7344" y="14256"/>
                  </a:lnTo>
                  <a:lnTo>
                    <a:pt x="0" y="14256"/>
                  </a:lnTo>
                  <a:close/>
                </a:path>
              </a:pathLst>
            </a:custGeom>
            <a:solidFill>
              <a:srgbClr val="FFCC00"/>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311" name="TextBox 9"/>
            <p:cNvSpPr txBox="1"/>
            <p:nvPr/>
          </p:nvSpPr>
          <p:spPr>
            <a:xfrm>
              <a:off x="5486400" y="152400"/>
              <a:ext cx="838200" cy="6375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spAutoFit/>
            </a:bodyPr>
            <a:lstStyle/>
            <a:p>
              <a:pPr algn="ctr">
                <a:defRPr sz="3600" b="0">
                  <a:solidFill>
                    <a:srgbClr val="FFCC00"/>
                  </a:solidFill>
                </a:defRPr>
              </a:pPr>
              <a:r>
                <a:t>(</a:t>
              </a:r>
              <a:r>
                <a:rPr b="1"/>
                <a:t>?</a:t>
              </a:r>
              <a:r>
                <a:t>)</a:t>
              </a:r>
            </a:p>
          </p:txBody>
        </p:sp>
      </p:gr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4" name="Rectangle 5"/>
          <p:cNvSpPr txBox="1"/>
          <p:nvPr/>
        </p:nvSpPr>
        <p:spPr>
          <a:xfrm>
            <a:off x="304800" y="6329805"/>
            <a:ext cx="8534400" cy="3916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defRPr sz="1100" b="0" i="1">
                <a:solidFill>
                  <a:schemeClr val="accent1"/>
                </a:solidFill>
                <a:effectLst>
                  <a:outerShdw blurRad="38100" dist="38100" dir="2700000" rotWithShape="0">
                    <a:srgbClr val="000000"/>
                  </a:outerShdw>
                </a:effectLst>
                <a:latin typeface="+mj-lt"/>
                <a:ea typeface="+mj-ea"/>
                <a:cs typeface="+mj-cs"/>
                <a:sym typeface="Arial"/>
              </a:defRPr>
            </a:pPr>
            <a:r>
              <a:t>1) http://www.cbsnews.com/news/keeping-smart-homes-safe-from-hackers/</a:t>
            </a:r>
          </a:p>
          <a:p>
            <a:pPr algn="ctr">
              <a:defRPr sz="1100" b="0" i="1">
                <a:solidFill>
                  <a:schemeClr val="accent1"/>
                </a:solidFill>
                <a:effectLst>
                  <a:outerShdw blurRad="38100" dist="38100" dir="2700000" rotWithShape="0">
                    <a:srgbClr val="000000"/>
                  </a:outerShdw>
                </a:effectLst>
                <a:latin typeface="+mj-lt"/>
                <a:ea typeface="+mj-ea"/>
                <a:cs typeface="+mj-cs"/>
                <a:sym typeface="Arial"/>
              </a:defRPr>
            </a:pPr>
            <a:r>
              <a:t>2) http://www.geek.com/apps/the-spies-in-your-living-room-70-of-smart-appliances-vulnerable-to-cyber-attack-1600725/ </a:t>
            </a:r>
          </a:p>
        </p:txBody>
      </p:sp>
      <p:sp>
        <p:nvSpPr>
          <p:cNvPr id="315" name="Rectangle 2"/>
          <p:cNvSpPr txBox="1">
            <a:spLocks noGrp="1"/>
          </p:cNvSpPr>
          <p:nvPr>
            <p:ph type="title"/>
          </p:nvPr>
        </p:nvSpPr>
        <p:spPr>
          <a:xfrm>
            <a:off x="152400" y="228600"/>
            <a:ext cx="8839200" cy="457200"/>
          </a:xfrm>
          <a:prstGeom prst="rect">
            <a:avLst/>
          </a:prstGeom>
        </p:spPr>
        <p:txBody>
          <a:bodyPr/>
          <a:lstStyle/>
          <a:p>
            <a:r>
              <a:t>Sample of now almost weekly reports on "Internet of Things" insecurity:</a:t>
            </a:r>
          </a:p>
        </p:txBody>
      </p:sp>
      <p:sp>
        <p:nvSpPr>
          <p:cNvPr id="316" name="Rectangle 3"/>
          <p:cNvSpPr txBox="1">
            <a:spLocks noGrp="1"/>
          </p:cNvSpPr>
          <p:nvPr>
            <p:ph type="body" idx="1"/>
          </p:nvPr>
        </p:nvSpPr>
        <p:spPr>
          <a:xfrm>
            <a:off x="228600" y="914400"/>
            <a:ext cx="8763000" cy="5029200"/>
          </a:xfrm>
          <a:prstGeom prst="rect">
            <a:avLst/>
          </a:prstGeom>
        </p:spPr>
        <p:txBody>
          <a:bodyPr/>
          <a:lstStyle/>
          <a:p>
            <a:pPr defTabSz="886968">
              <a:defRPr sz="1746" b="1">
                <a:effectLst>
                  <a:outerShdw blurRad="36957" dist="36957" dir="2700000" rotWithShape="0">
                    <a:srgbClr val="000000"/>
                  </a:outerShdw>
                </a:effectLst>
              </a:defRPr>
            </a:pPr>
            <a:r>
              <a:t>From a variety of computer security experts interviewed by CBS News:</a:t>
            </a:r>
            <a:r>
              <a:rPr b="0"/>
              <a:t> </a:t>
            </a:r>
            <a:r>
              <a:rPr b="0" baseline="29938"/>
              <a:t>1</a:t>
            </a:r>
          </a:p>
          <a:p>
            <a:pPr defTabSz="886968">
              <a:defRPr sz="1164">
                <a:effectLst>
                  <a:outerShdw blurRad="36957" dist="36957" dir="2700000" rotWithShape="0">
                    <a:srgbClr val="000000"/>
                  </a:outerShdw>
                </a:effectLst>
              </a:defRPr>
            </a:pPr>
            <a:endParaRPr/>
          </a:p>
          <a:p>
            <a:pPr algn="ctr" defTabSz="886968">
              <a:defRPr sz="1746">
                <a:effectLst>
                  <a:outerShdw blurRad="36957" dist="36957" dir="2700000" rotWithShape="0">
                    <a:srgbClr val="000000"/>
                  </a:outerShdw>
                </a:effectLst>
              </a:defRPr>
            </a:pPr>
            <a:r>
              <a:t>"future and current technologists will have to design </a:t>
            </a:r>
          </a:p>
          <a:p>
            <a:pPr algn="ctr" defTabSz="886968">
              <a:defRPr sz="1746">
                <a:effectLst>
                  <a:outerShdw blurRad="36957" dist="36957" dir="2700000" rotWithShape="0">
                    <a:srgbClr val="000000"/>
                  </a:outerShdw>
                </a:effectLst>
              </a:defRPr>
            </a:pPr>
            <a:r>
              <a:t>devices that are resilient on their own, </a:t>
            </a:r>
          </a:p>
          <a:p>
            <a:pPr algn="ctr" defTabSz="886968">
              <a:defRPr sz="1746" b="1">
                <a:effectLst>
                  <a:outerShdw blurRad="36957" dist="36957" dir="2700000" rotWithShape="0">
                    <a:srgbClr val="000000"/>
                  </a:outerShdw>
                </a:effectLst>
              </a:defRPr>
            </a:pPr>
            <a:r>
              <a:t>rather than assuming that the home network is already secure</a:t>
            </a:r>
            <a:r>
              <a:rPr b="0"/>
              <a:t>"</a:t>
            </a:r>
          </a:p>
          <a:p>
            <a:pPr algn="ctr" defTabSz="886968">
              <a:defRPr sz="1649">
                <a:effectLst>
                  <a:outerShdw blurRad="36957" dist="36957" dir="2700000" rotWithShape="0">
                    <a:srgbClr val="000000"/>
                  </a:outerShdw>
                </a:effectLst>
              </a:defRPr>
            </a:pPr>
            <a:endParaRPr/>
          </a:p>
          <a:p>
            <a:pPr algn="ctr" defTabSz="886968">
              <a:defRPr sz="1746">
                <a:effectLst>
                  <a:outerShdw blurRad="36957" dist="36957" dir="2700000" rotWithShape="0">
                    <a:srgbClr val="000000"/>
                  </a:outerShdw>
                </a:effectLst>
              </a:defRPr>
            </a:pPr>
            <a:r>
              <a:t>"Hackers who could get access to something as simple </a:t>
            </a:r>
          </a:p>
          <a:p>
            <a:pPr algn="ctr" defTabSz="886968">
              <a:defRPr sz="1746">
                <a:effectLst>
                  <a:outerShdw blurRad="36957" dist="36957" dir="2700000" rotWithShape="0">
                    <a:srgbClr val="000000"/>
                  </a:outerShdw>
                </a:effectLst>
              </a:defRPr>
            </a:pPr>
            <a:r>
              <a:t>as your historical thermostat records </a:t>
            </a:r>
          </a:p>
          <a:p>
            <a:pPr algn="ctr" defTabSz="886968">
              <a:defRPr sz="1746">
                <a:effectLst>
                  <a:outerShdw blurRad="36957" dist="36957" dir="2700000" rotWithShape="0">
                    <a:srgbClr val="000000"/>
                  </a:outerShdw>
                </a:effectLst>
              </a:defRPr>
            </a:pPr>
            <a:r>
              <a:t>could predict when you are in [or] out of the house (giving clues when to rob it)"</a:t>
            </a:r>
          </a:p>
          <a:p>
            <a:pPr algn="ctr" defTabSz="886968">
              <a:defRPr sz="1067">
                <a:effectLst>
                  <a:outerShdw blurRad="36957" dist="36957" dir="2700000" rotWithShape="0">
                    <a:srgbClr val="000000"/>
                  </a:outerShdw>
                </a:effectLst>
              </a:defRPr>
            </a:pPr>
            <a:endParaRPr/>
          </a:p>
          <a:p>
            <a:pPr algn="ctr" defTabSz="886968">
              <a:defRPr sz="582">
                <a:effectLst>
                  <a:outerShdw blurRad="36957" dist="36957" dir="2700000" rotWithShape="0">
                    <a:srgbClr val="000000"/>
                  </a:outerShdw>
                </a:effectLst>
              </a:defRPr>
            </a:pPr>
            <a:endParaRPr/>
          </a:p>
          <a:p>
            <a:pPr algn="ctr" defTabSz="886968">
              <a:defRPr sz="679">
                <a:effectLst>
                  <a:outerShdw blurRad="36957" dist="36957" dir="2700000" rotWithShape="0">
                    <a:srgbClr val="000000"/>
                  </a:outerShdw>
                </a:effectLst>
              </a:defRPr>
            </a:pPr>
            <a:endParaRPr/>
          </a:p>
          <a:p>
            <a:pPr defTabSz="886968">
              <a:defRPr sz="1746" b="1">
                <a:effectLst>
                  <a:outerShdw blurRad="36957" dist="36957" dir="2700000" rotWithShape="0">
                    <a:srgbClr val="000000"/>
                  </a:outerShdw>
                </a:effectLst>
              </a:defRPr>
            </a:pPr>
            <a:r>
              <a:t>From "Spies in our Living Room" about a HP computer security report: </a:t>
            </a:r>
            <a:r>
              <a:rPr b="0" baseline="29938"/>
              <a:t>2</a:t>
            </a:r>
          </a:p>
          <a:p>
            <a:pPr defTabSz="886968">
              <a:defRPr sz="1358">
                <a:effectLst>
                  <a:outerShdw blurRad="36957" dist="36957" dir="2700000" rotWithShape="0">
                    <a:srgbClr val="000000"/>
                  </a:outerShdw>
                </a:effectLst>
              </a:defRPr>
            </a:pPr>
            <a:endParaRPr/>
          </a:p>
          <a:p>
            <a:pPr algn="ctr" defTabSz="886968">
              <a:defRPr sz="1746">
                <a:effectLst>
                  <a:outerShdw blurRad="36957" dist="36957" dir="2700000" rotWithShape="0">
                    <a:srgbClr val="000000"/>
                  </a:outerShdw>
                </a:effectLst>
              </a:defRPr>
            </a:pPr>
            <a:r>
              <a:t>"</a:t>
            </a:r>
            <a:r>
              <a:rPr b="1"/>
              <a:t>70% of smart appliances have serious security weaknesses</a:t>
            </a:r>
            <a:r>
              <a:t>, </a:t>
            </a:r>
          </a:p>
          <a:p>
            <a:pPr algn="ctr" defTabSz="886968">
              <a:defRPr sz="1746">
                <a:effectLst>
                  <a:outerShdw blurRad="36957" dist="36957" dir="2700000" rotWithShape="0">
                    <a:srgbClr val="000000"/>
                  </a:outerShdw>
                </a:effectLst>
              </a:defRPr>
            </a:pPr>
            <a:r>
              <a:t>running the gamut from lack of encryption </a:t>
            </a:r>
          </a:p>
          <a:p>
            <a:pPr algn="ctr" defTabSz="886968">
              <a:defRPr sz="1746">
                <a:effectLst>
                  <a:outerShdw blurRad="36957" dist="36957" dir="2700000" rotWithShape="0">
                    <a:srgbClr val="000000"/>
                  </a:outerShdw>
                </a:effectLst>
              </a:defRPr>
            </a:pPr>
            <a:r>
              <a:t>to insecure firmware to easily guessed passwords"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8" name="Rectangle 5"/>
          <p:cNvSpPr txBox="1"/>
          <p:nvPr/>
        </p:nvSpPr>
        <p:spPr>
          <a:xfrm>
            <a:off x="304800" y="6329805"/>
            <a:ext cx="8534400" cy="3916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defRPr sz="1100" b="0" i="1">
                <a:solidFill>
                  <a:schemeClr val="accent1"/>
                </a:solidFill>
                <a:effectLst>
                  <a:outerShdw blurRad="38100" dist="38100" dir="2700000" rotWithShape="0">
                    <a:srgbClr val="000000"/>
                  </a:outerShdw>
                </a:effectLst>
                <a:latin typeface="+mj-lt"/>
                <a:ea typeface="+mj-ea"/>
                <a:cs typeface="+mj-cs"/>
                <a:sym typeface="Arial"/>
              </a:defRPr>
            </a:pPr>
            <a:r>
              <a:t>1) http://www.cbsnews.com/news/keeping-smart-homes-safe-from-hackers/</a:t>
            </a:r>
          </a:p>
          <a:p>
            <a:pPr algn="ctr">
              <a:defRPr sz="1100" b="0" i="1">
                <a:solidFill>
                  <a:schemeClr val="accent1"/>
                </a:solidFill>
                <a:effectLst>
                  <a:outerShdw blurRad="38100" dist="38100" dir="2700000" rotWithShape="0">
                    <a:srgbClr val="000000"/>
                  </a:outerShdw>
                </a:effectLst>
                <a:latin typeface="+mj-lt"/>
                <a:ea typeface="+mj-ea"/>
                <a:cs typeface="+mj-cs"/>
                <a:sym typeface="Arial"/>
              </a:defRPr>
            </a:pPr>
            <a:r>
              <a:t>2) http://www.geek.com/apps/the-spies-in-your-living-room-70-of-smart-appliances-vulnerable-to-cyber-attack-1600725/ </a:t>
            </a:r>
          </a:p>
        </p:txBody>
      </p:sp>
      <p:sp>
        <p:nvSpPr>
          <p:cNvPr id="319" name="Rectangle 2"/>
          <p:cNvSpPr txBox="1">
            <a:spLocks noGrp="1"/>
          </p:cNvSpPr>
          <p:nvPr>
            <p:ph type="title"/>
          </p:nvPr>
        </p:nvSpPr>
        <p:spPr>
          <a:xfrm>
            <a:off x="152400" y="139700"/>
            <a:ext cx="8839200" cy="457200"/>
          </a:xfrm>
          <a:prstGeom prst="rect">
            <a:avLst/>
          </a:prstGeom>
        </p:spPr>
        <p:txBody>
          <a:bodyPr/>
          <a:lstStyle/>
          <a:p>
            <a:r>
              <a:t>And then there are the infamous refrigerator and Barbie Doll hacks:</a:t>
            </a:r>
          </a:p>
        </p:txBody>
      </p:sp>
      <p:sp>
        <p:nvSpPr>
          <p:cNvPr id="320" name="Rectangle 3"/>
          <p:cNvSpPr txBox="1">
            <a:spLocks noGrp="1"/>
          </p:cNvSpPr>
          <p:nvPr>
            <p:ph type="body" idx="1"/>
          </p:nvPr>
        </p:nvSpPr>
        <p:spPr>
          <a:xfrm>
            <a:off x="228600" y="825500"/>
            <a:ext cx="8763000" cy="5275706"/>
          </a:xfrm>
          <a:prstGeom prst="rect">
            <a:avLst/>
          </a:prstGeom>
        </p:spPr>
        <p:txBody>
          <a:bodyPr/>
          <a:lstStyle/>
          <a:p>
            <a:pPr defTabSz="859536">
              <a:defRPr sz="1692">
                <a:effectLst>
                  <a:outerShdw blurRad="35814" dist="35814" dir="2700000" rotWithShape="0">
                    <a:srgbClr val="000000"/>
                  </a:outerShdw>
                </a:effectLst>
                <a:latin typeface="+mj-lt"/>
                <a:ea typeface="+mj-ea"/>
                <a:cs typeface="+mj-cs"/>
                <a:sym typeface="Arial"/>
              </a:defRPr>
            </a:pPr>
            <a:r>
              <a:t>From articles about a report from computer security firm Proofpoint:</a:t>
            </a:r>
          </a:p>
          <a:p>
            <a:pPr defTabSz="859536">
              <a:defRPr sz="1692" b="1">
                <a:effectLst>
                  <a:outerShdw blurRad="35814" dist="35814" dir="2700000" rotWithShape="0">
                    <a:srgbClr val="000000"/>
                  </a:outerShdw>
                </a:effectLst>
              </a:defRPr>
            </a:pPr>
            <a:endParaRPr/>
          </a:p>
          <a:p>
            <a:pPr defTabSz="859536">
              <a:defRPr sz="1692" b="1">
                <a:effectLst>
                  <a:outerShdw blurRad="35814" dist="35814" dir="2700000" rotWithShape="0">
                    <a:srgbClr val="000000"/>
                  </a:outerShdw>
                </a:effectLst>
              </a:defRPr>
            </a:pPr>
            <a:r>
              <a:t>"For the first time, hackers used a refrigerator to attack businesses: </a:t>
            </a:r>
          </a:p>
          <a:p>
            <a:pPr defTabSz="859536">
              <a:defRPr sz="1692" b="1">
                <a:effectLst>
                  <a:outerShdw blurRad="35814" dist="35814" dir="2700000" rotWithShape="0">
                    <a:srgbClr val="000000"/>
                  </a:outerShdw>
                </a:effectLst>
              </a:defRPr>
            </a:pPr>
            <a:endParaRPr/>
          </a:p>
          <a:p>
            <a:pPr marL="0" lvl="1" indent="602442" defTabSz="859536">
              <a:buSzTx/>
              <a:buNone/>
              <a:defRPr sz="1692">
                <a:effectLst>
                  <a:outerShdw blurRad="35814" dist="35814" dir="2700000" rotWithShape="0">
                    <a:srgbClr val="000000"/>
                  </a:outerShdw>
                </a:effectLst>
              </a:defRPr>
            </a:pPr>
            <a:r>
              <a:t>hackers broke into more than 100,000 everyday consumer gadgets, such as home-networking routers, connected multi-media centers, televisions, and at least one refrigerator, Proofpoint says. They then used those objects to send more than 750,000 malicious emails to enterprises and individuals worldwide." </a:t>
            </a:r>
            <a:r>
              <a:rPr baseline="31999"/>
              <a:t>1</a:t>
            </a:r>
          </a:p>
          <a:p>
            <a:pPr defTabSz="859536">
              <a:defRPr sz="1692">
                <a:effectLst>
                  <a:outerShdw blurRad="35814" dist="35814" dir="2700000" rotWithShape="0">
                    <a:srgbClr val="000000"/>
                  </a:outerShdw>
                </a:effectLst>
              </a:defRPr>
            </a:pPr>
            <a:endParaRPr/>
          </a:p>
          <a:p>
            <a:pPr defTabSz="859536">
              <a:defRPr sz="1692">
                <a:effectLst>
                  <a:outerShdw blurRad="35814" dist="35814" dir="2700000" rotWithShape="0">
                    <a:srgbClr val="000000"/>
                  </a:outerShdw>
                </a:effectLst>
              </a:defRPr>
            </a:pPr>
            <a:r>
              <a:t>From Christmas 2015 articles in the Guardian </a:t>
            </a:r>
            <a:r>
              <a:rPr baseline="31999"/>
              <a:t>2</a:t>
            </a:r>
            <a:r>
              <a:t> (and elsewhere): </a:t>
            </a:r>
          </a:p>
          <a:p>
            <a:pPr defTabSz="859536">
              <a:defRPr sz="1692">
                <a:effectLst>
                  <a:outerShdw blurRad="35814" dist="35814" dir="2700000" rotWithShape="0">
                    <a:srgbClr val="000000"/>
                  </a:outerShdw>
                </a:effectLst>
              </a:defRPr>
            </a:pPr>
            <a:endParaRPr/>
          </a:p>
          <a:p>
            <a:pPr marL="0" lvl="5" indent="2342235" defTabSz="859536">
              <a:buSzTx/>
              <a:buNone/>
              <a:defRPr sz="1692">
                <a:effectLst>
                  <a:outerShdw blurRad="35814" dist="35814" dir="2700000" rotWithShape="0">
                    <a:srgbClr val="000000"/>
                  </a:outerShdw>
                </a:effectLst>
              </a:defRPr>
            </a:pPr>
            <a:r>
              <a:t>"Mattel’s latest Wi-Fi enabled Barbie doll can easily be hacked to turn it into a surveillance device for spying on children and listening into conversations without the owner’s knowledge."</a:t>
            </a:r>
          </a:p>
          <a:p>
            <a:pPr marL="0" lvl="5" indent="2342235" defTabSz="859536">
              <a:buSzTx/>
              <a:buNone/>
              <a:defRPr sz="1692">
                <a:effectLst>
                  <a:outerShdw blurRad="35814" dist="35814" dir="2700000" rotWithShape="0">
                    <a:srgbClr val="000000"/>
                  </a:outerShdw>
                </a:effectLst>
              </a:defRPr>
            </a:pPr>
            <a:endParaRPr/>
          </a:p>
          <a:p>
            <a:pPr marL="0" lvl="5" indent="2342235" defTabSz="859536">
              <a:buSzTx/>
              <a:buNone/>
              <a:defRPr sz="1692">
                <a:effectLst>
                  <a:outerShdw blurRad="35814" dist="35814" dir="2700000" rotWithShape="0">
                    <a:srgbClr val="000000"/>
                  </a:outerShdw>
                </a:effectLst>
              </a:defRPr>
            </a:pPr>
            <a:r>
              <a:t>"It connects to the internet via Wi-Fi and has a microphone to record children and send that information off to third-parties for processing before responding with natural language responses.</a:t>
            </a:r>
          </a:p>
        </p:txBody>
      </p:sp>
      <p:pic>
        <p:nvPicPr>
          <p:cNvPr id="321" name="Picture 4" descr="Picture 4"/>
          <p:cNvPicPr>
            <a:picLocks noChangeAspect="1"/>
          </p:cNvPicPr>
          <p:nvPr/>
        </p:nvPicPr>
        <p:blipFill>
          <a:blip r:embed="rId2">
            <a:extLst/>
          </a:blip>
          <a:srcRect l="8129" r="10452"/>
          <a:stretch>
            <a:fillRect/>
          </a:stretch>
        </p:blipFill>
        <p:spPr>
          <a:xfrm>
            <a:off x="228600" y="4292600"/>
            <a:ext cx="2171447" cy="1600200"/>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3" name="Rectangle 5"/>
          <p:cNvSpPr txBox="1"/>
          <p:nvPr/>
        </p:nvSpPr>
        <p:spPr>
          <a:xfrm>
            <a:off x="0" y="6339745"/>
            <a:ext cx="9144000" cy="442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1) https://www.nytimes.com/2017/12/21/technology/connected-toys-hacking.html?smprod=nytcore-ipad&amp;smid=nytcore-ipad-share </a:t>
            </a:r>
            <a:endParaRPr sz="700"/>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2) https://www.ic3.gov/media/2017/170717.aspx </a:t>
            </a:r>
          </a:p>
        </p:txBody>
      </p:sp>
      <p:sp>
        <p:nvSpPr>
          <p:cNvPr id="324" name="Rectangle 3"/>
          <p:cNvSpPr txBox="1">
            <a:spLocks noGrp="1"/>
          </p:cNvSpPr>
          <p:nvPr>
            <p:ph type="body" idx="1"/>
          </p:nvPr>
        </p:nvSpPr>
        <p:spPr>
          <a:xfrm>
            <a:off x="76200" y="762000"/>
            <a:ext cx="9067800" cy="5257800"/>
          </a:xfrm>
          <a:prstGeom prst="rect">
            <a:avLst/>
          </a:prstGeom>
        </p:spPr>
        <p:txBody>
          <a:bodyPr/>
          <a:lstStyle/>
          <a:p>
            <a:pPr>
              <a:defRPr sz="1800">
                <a:latin typeface="+mj-lt"/>
                <a:ea typeface="+mj-ea"/>
                <a:cs typeface="+mj-cs"/>
                <a:sym typeface="Arial"/>
              </a:defRPr>
            </a:pPr>
            <a:r>
              <a:t>As reported in the December 2107 article in the New York Times entitled</a:t>
            </a:r>
          </a:p>
          <a:p>
            <a:pPr>
              <a:defRPr sz="800">
                <a:latin typeface="+mj-lt"/>
                <a:ea typeface="+mj-ea"/>
                <a:cs typeface="+mj-cs"/>
                <a:sym typeface="Arial"/>
              </a:defRPr>
            </a:pPr>
            <a:endParaRPr/>
          </a:p>
          <a:p>
            <a:pPr algn="ctr">
              <a:defRPr sz="1800" b="1">
                <a:latin typeface="+mj-lt"/>
                <a:ea typeface="+mj-ea"/>
                <a:cs typeface="+mj-cs"/>
                <a:sym typeface="Arial"/>
              </a:defRPr>
            </a:pPr>
            <a:r>
              <a:t>A Cute Toy Just Brought a Hacker Into Your Home </a:t>
            </a:r>
            <a:r>
              <a:rPr b="0" baseline="30000"/>
              <a:t>1</a:t>
            </a:r>
            <a:br>
              <a:rPr b="0" baseline="30000"/>
            </a:br>
            <a:endParaRPr sz="1400"/>
          </a:p>
          <a:p>
            <a:pPr>
              <a:defRPr sz="1800">
                <a:latin typeface="+mj-lt"/>
                <a:ea typeface="+mj-ea"/>
                <a:cs typeface="+mj-cs"/>
                <a:sym typeface="Arial"/>
              </a:defRPr>
            </a:pPr>
            <a:r>
              <a:t>Even the </a:t>
            </a:r>
            <a:r>
              <a:rPr b="1">
                <a:solidFill>
                  <a:srgbClr val="FFCC00"/>
                </a:solidFill>
              </a:rPr>
              <a:t>FBI</a:t>
            </a:r>
            <a:r>
              <a:t> has issued a warning about "smart" IoT children's toys, which begins: </a:t>
            </a:r>
            <a:r>
              <a:rPr baseline="30000"/>
              <a:t>2</a:t>
            </a:r>
            <a:r>
              <a:t> </a:t>
            </a:r>
          </a:p>
        </p:txBody>
      </p:sp>
      <p:pic>
        <p:nvPicPr>
          <p:cNvPr id="325" name="Picture 5" descr="Picture 5"/>
          <p:cNvPicPr>
            <a:picLocks noChangeAspect="1"/>
          </p:cNvPicPr>
          <p:nvPr/>
        </p:nvPicPr>
        <p:blipFill>
          <a:blip r:embed="rId2">
            <a:extLst/>
          </a:blip>
          <a:srcRect b="26915"/>
          <a:stretch>
            <a:fillRect/>
          </a:stretch>
        </p:blipFill>
        <p:spPr>
          <a:xfrm>
            <a:off x="3143250" y="187560"/>
            <a:ext cx="2876550" cy="422041"/>
          </a:xfrm>
          <a:prstGeom prst="rect">
            <a:avLst/>
          </a:prstGeom>
          <a:ln w="12700">
            <a:miter lim="400000"/>
          </a:ln>
        </p:spPr>
      </p:pic>
      <p:pic>
        <p:nvPicPr>
          <p:cNvPr id="326" name="Picture 4" descr="Picture 4"/>
          <p:cNvPicPr>
            <a:picLocks noChangeAspect="1"/>
          </p:cNvPicPr>
          <p:nvPr/>
        </p:nvPicPr>
        <p:blipFill>
          <a:blip r:embed="rId3">
            <a:extLst/>
          </a:blip>
          <a:stretch>
            <a:fillRect/>
          </a:stretch>
        </p:blipFill>
        <p:spPr>
          <a:xfrm>
            <a:off x="575732" y="2362200"/>
            <a:ext cx="7893310" cy="3767669"/>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8" name="Rectangle 5"/>
          <p:cNvSpPr txBox="1"/>
          <p:nvPr/>
        </p:nvSpPr>
        <p:spPr>
          <a:xfrm>
            <a:off x="304800" y="6482205"/>
            <a:ext cx="8534400" cy="239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100" b="0" i="1">
                <a:solidFill>
                  <a:schemeClr val="accent1"/>
                </a:solidFill>
                <a:effectLst>
                  <a:outerShdw blurRad="38100" dist="38100" dir="2700000" rotWithShape="0">
                    <a:srgbClr val="000000"/>
                  </a:outerShdw>
                </a:effectLst>
                <a:latin typeface="+mj-lt"/>
                <a:ea typeface="+mj-ea"/>
                <a:cs typeface="+mj-cs"/>
                <a:sym typeface="Arial"/>
              </a:defRPr>
            </a:lvl1pPr>
          </a:lstStyle>
          <a:p>
            <a:r>
              <a:t>1) http://www.marketwatch.com/story/proofpoint-uncovers-internet-of-things-iot-cyberattack-2014-01-16?reflink=MW_news_stmp  </a:t>
            </a:r>
          </a:p>
        </p:txBody>
      </p:sp>
      <p:sp>
        <p:nvSpPr>
          <p:cNvPr id="329" name="Rectangle 2"/>
          <p:cNvSpPr txBox="1">
            <a:spLocks noGrp="1"/>
          </p:cNvSpPr>
          <p:nvPr>
            <p:ph type="title"/>
          </p:nvPr>
        </p:nvSpPr>
        <p:spPr>
          <a:xfrm>
            <a:off x="304800" y="76200"/>
            <a:ext cx="8534400" cy="457200"/>
          </a:xfrm>
          <a:prstGeom prst="rect">
            <a:avLst/>
          </a:prstGeom>
        </p:spPr>
        <p:txBody>
          <a:bodyPr/>
          <a:lstStyle/>
          <a:p>
            <a:r>
              <a:t>Root Causes? </a:t>
            </a:r>
          </a:p>
        </p:txBody>
      </p:sp>
      <p:sp>
        <p:nvSpPr>
          <p:cNvPr id="330" name="Rectangle 3"/>
          <p:cNvSpPr txBox="1">
            <a:spLocks noGrp="1"/>
          </p:cNvSpPr>
          <p:nvPr>
            <p:ph type="body" idx="1"/>
          </p:nvPr>
        </p:nvSpPr>
        <p:spPr>
          <a:xfrm>
            <a:off x="228600" y="762000"/>
            <a:ext cx="8763000" cy="5486400"/>
          </a:xfrm>
          <a:prstGeom prst="rect">
            <a:avLst/>
          </a:prstGeom>
        </p:spPr>
        <p:txBody>
          <a:bodyPr/>
          <a:lstStyle/>
          <a:p>
            <a:pPr>
              <a:defRPr sz="1800" b="1"/>
            </a:pPr>
            <a:r>
              <a:t>1) Security is just not built into or monitored in most IoT devices</a:t>
            </a:r>
          </a:p>
          <a:p>
            <a:pPr>
              <a:defRPr sz="1000" b="1"/>
            </a:pPr>
            <a:endParaRPr/>
          </a:p>
          <a:p>
            <a:pPr>
              <a:defRPr sz="1800"/>
            </a:pPr>
            <a:r>
              <a:t>From articles about the same Proofpoint report:</a:t>
            </a:r>
          </a:p>
          <a:p>
            <a:pPr algn="ctr">
              <a:defRPr sz="1200"/>
            </a:pPr>
            <a:endParaRPr/>
          </a:p>
          <a:p>
            <a:pPr algn="ctr">
              <a:defRPr sz="1800"/>
            </a:pPr>
            <a:r>
              <a:t>"IoT devices are typically not protected by the anti-spam and anti-virus infrastructures available to organizations and individual consumers, </a:t>
            </a:r>
          </a:p>
          <a:p>
            <a:pPr algn="ctr">
              <a:defRPr sz="1800"/>
            </a:pPr>
            <a:r>
              <a:t>nor are they routinely monitored by dedicated IT teams or alerting software to receive patches to address new security issues as they arise." </a:t>
            </a:r>
            <a:r>
              <a:rPr baseline="30000"/>
              <a:t>1</a:t>
            </a:r>
            <a:r>
              <a:t> </a:t>
            </a:r>
          </a:p>
          <a:p>
            <a:pPr algn="ctr">
              <a:defRPr sz="2400"/>
            </a:pPr>
            <a:endParaRPr/>
          </a:p>
          <a:p>
            <a:pPr>
              <a:defRPr sz="1800" b="1"/>
            </a:pPr>
            <a:r>
              <a:t>2) Attitude that IoT device manufacturer owns data it collects (not you)</a:t>
            </a:r>
          </a:p>
          <a:p>
            <a:pPr>
              <a:defRPr sz="2400" b="1"/>
            </a:pPr>
            <a:endParaRPr/>
          </a:p>
          <a:p>
            <a:pPr algn="ctr">
              <a:defRPr sz="1800" b="1">
                <a:solidFill>
                  <a:srgbClr val="FFCC00"/>
                </a:solidFill>
              </a:defRPr>
            </a:pPr>
            <a:r>
              <a:t>Implications for the "Smart" (home appliance accessing/controlling) Grid?</a:t>
            </a:r>
          </a:p>
          <a:p>
            <a:pPr algn="ctr">
              <a:defRPr sz="1200"/>
            </a:pPr>
            <a:endParaRPr/>
          </a:p>
          <a:p>
            <a:pPr algn="ctr">
              <a:defRPr sz="1800" b="1"/>
            </a:pPr>
            <a:r>
              <a:t>Nest is a Google company</a:t>
            </a:r>
          </a:p>
          <a:p>
            <a:pPr algn="ctr">
              <a:spcBef>
                <a:spcPts val="0"/>
              </a:spcBef>
              <a:defRPr sz="200" b="1"/>
            </a:pPr>
            <a:r>
              <a:t>  </a:t>
            </a:r>
            <a:endParaRPr sz="100"/>
          </a:p>
          <a:p>
            <a:pPr algn="ctr">
              <a:defRPr sz="1800" b="1"/>
            </a:pPr>
            <a:r>
              <a:t>Comments are from Internet's top security experts</a:t>
            </a:r>
          </a:p>
          <a:p>
            <a:pPr algn="ctr">
              <a:defRPr sz="300" b="1"/>
            </a:pPr>
            <a:endParaRPr/>
          </a:p>
          <a:p>
            <a:pPr algn="ctr">
              <a:defRPr sz="1800" b="1"/>
            </a:pPr>
            <a:r>
              <a:t>What are the odds power companies will create a more secure network?</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2" name="Rectangle 5"/>
          <p:cNvSpPr txBox="1"/>
          <p:nvPr/>
        </p:nvSpPr>
        <p:spPr>
          <a:xfrm>
            <a:off x="304800" y="6517545"/>
            <a:ext cx="8534400"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1) http://www.theguardian.com/world/2016/feb/10/internet-of-things-surveillance-smart-tv-cars-toys </a:t>
            </a:r>
          </a:p>
        </p:txBody>
      </p:sp>
      <p:sp>
        <p:nvSpPr>
          <p:cNvPr id="333" name="Rectangle 3"/>
          <p:cNvSpPr txBox="1">
            <a:spLocks noGrp="1"/>
          </p:cNvSpPr>
          <p:nvPr>
            <p:ph type="body" idx="1"/>
          </p:nvPr>
        </p:nvSpPr>
        <p:spPr>
          <a:xfrm>
            <a:off x="152400" y="914399"/>
            <a:ext cx="8991600" cy="5603145"/>
          </a:xfrm>
          <a:prstGeom prst="rect">
            <a:avLst/>
          </a:prstGeom>
        </p:spPr>
        <p:txBody>
          <a:bodyPr/>
          <a:lstStyle/>
          <a:p>
            <a:pPr>
              <a:defRPr sz="1800" b="1">
                <a:latin typeface="+mj-lt"/>
                <a:ea typeface="+mj-ea"/>
                <a:cs typeface="+mj-cs"/>
                <a:sym typeface="Arial"/>
              </a:defRPr>
            </a:pPr>
            <a:r>
              <a:rPr dirty="0"/>
              <a:t>Enter then head of the National Security Agency, Admiral James Clapper: </a:t>
            </a:r>
          </a:p>
          <a:p>
            <a:pPr>
              <a:tabLst>
                <a:tab pos="444500" algn="l"/>
                <a:tab pos="901700" algn="l"/>
                <a:tab pos="1371600" algn="l"/>
              </a:tabLst>
              <a:defRPr sz="1200" b="1">
                <a:latin typeface="+mj-lt"/>
                <a:ea typeface="+mj-ea"/>
                <a:cs typeface="+mj-cs"/>
                <a:sym typeface="Arial"/>
              </a:defRPr>
            </a:pPr>
            <a:endParaRPr dirty="0"/>
          </a:p>
          <a:p>
            <a:pPr>
              <a:tabLst>
                <a:tab pos="444500" algn="l"/>
                <a:tab pos="901700" algn="l"/>
                <a:tab pos="1371600" algn="l"/>
              </a:tabLst>
              <a:defRPr sz="1800">
                <a:latin typeface="+mj-lt"/>
                <a:ea typeface="+mj-ea"/>
                <a:cs typeface="+mj-cs"/>
                <a:sym typeface="Arial"/>
              </a:defRPr>
            </a:pPr>
            <a:r>
              <a:rPr dirty="0"/>
              <a:t>	Who testified to the U.S. Senate about the IoT in February 2016</a:t>
            </a:r>
          </a:p>
          <a:p>
            <a:pPr>
              <a:tabLst>
                <a:tab pos="444500" algn="l"/>
                <a:tab pos="901700" algn="l"/>
                <a:tab pos="1371600" algn="l"/>
              </a:tabLst>
              <a:defRPr sz="1100" b="1">
                <a:latin typeface="+mj-lt"/>
                <a:ea typeface="+mj-ea"/>
                <a:cs typeface="+mj-cs"/>
                <a:sym typeface="Arial"/>
              </a:defRPr>
            </a:pPr>
            <a:endParaRPr dirty="0"/>
          </a:p>
          <a:p>
            <a:pPr>
              <a:tabLst>
                <a:tab pos="444500" algn="l"/>
                <a:tab pos="901700" algn="l"/>
                <a:tab pos="1371600" algn="l"/>
              </a:tabLst>
              <a:defRPr sz="1800">
                <a:solidFill>
                  <a:srgbClr val="FFCC00"/>
                </a:solidFill>
                <a:latin typeface="+mj-lt"/>
                <a:ea typeface="+mj-ea"/>
                <a:cs typeface="+mj-cs"/>
                <a:sym typeface="Arial"/>
              </a:defRPr>
            </a:pPr>
            <a:r>
              <a:rPr dirty="0"/>
              <a:t>		But his testimony was not to warn us about the risk of the IoT,</a:t>
            </a:r>
          </a:p>
          <a:p>
            <a:pPr>
              <a:tabLst>
                <a:tab pos="444500" algn="l"/>
                <a:tab pos="901700" algn="l"/>
                <a:tab pos="1371600" algn="l"/>
              </a:tabLst>
              <a:defRPr sz="1000">
                <a:solidFill>
                  <a:srgbClr val="FFCC00"/>
                </a:solidFill>
                <a:latin typeface="+mj-lt"/>
                <a:ea typeface="+mj-ea"/>
                <a:cs typeface="+mj-cs"/>
                <a:sym typeface="Arial"/>
              </a:defRPr>
            </a:pPr>
            <a:endParaRPr dirty="0"/>
          </a:p>
          <a:p>
            <a:pPr>
              <a:tabLst>
                <a:tab pos="444500" algn="l"/>
                <a:tab pos="901700" algn="l"/>
                <a:tab pos="1371600" algn="l"/>
              </a:tabLst>
              <a:defRPr sz="1800">
                <a:solidFill>
                  <a:srgbClr val="FFCC00"/>
                </a:solidFill>
                <a:latin typeface="+mj-lt"/>
                <a:ea typeface="+mj-ea"/>
                <a:cs typeface="+mj-cs"/>
                <a:sym typeface="Arial"/>
              </a:defRPr>
            </a:pPr>
            <a:r>
              <a:rPr dirty="0"/>
              <a:t>			he instead pointed out </a:t>
            </a:r>
            <a:r>
              <a:rPr b="1" dirty="0"/>
              <a:t>opportunities</a:t>
            </a:r>
            <a:r>
              <a:rPr dirty="0"/>
              <a:t> it provided to the NSA:</a:t>
            </a:r>
            <a:endParaRPr sz="1600" b="1" dirty="0" smtClean="0"/>
          </a:p>
          <a:p>
            <a:pPr marL="0" lvl="1" indent="640896">
              <a:buSzTx/>
              <a:buNone/>
              <a:tabLst>
                <a:tab pos="444500" algn="l"/>
              </a:tabLst>
              <a:defRPr sz="1800">
                <a:latin typeface="+mj-lt"/>
                <a:ea typeface="+mj-ea"/>
                <a:cs typeface="+mj-cs"/>
                <a:sym typeface="Arial"/>
              </a:defRPr>
            </a:pPr>
            <a:endParaRPr lang="en-US" dirty="0" smtClean="0"/>
          </a:p>
          <a:p>
            <a:pPr marL="0" lvl="1" indent="458788">
              <a:buSzTx/>
              <a:buNone/>
              <a:tabLst>
                <a:tab pos="444500" algn="l"/>
              </a:tabLst>
              <a:defRPr sz="1800">
                <a:latin typeface="+mj-lt"/>
                <a:ea typeface="+mj-ea"/>
                <a:cs typeface="+mj-cs"/>
                <a:sym typeface="Arial"/>
              </a:defRPr>
            </a:pPr>
            <a:r>
              <a:rPr dirty="0" smtClean="0"/>
              <a:t>“</a:t>
            </a:r>
            <a:r>
              <a:rPr dirty="0"/>
              <a:t>In the future, intelligence services might use the [internet of things] for</a:t>
            </a:r>
            <a:r>
              <a:rPr dirty="0" smtClean="0"/>
              <a:t> </a:t>
            </a:r>
            <a:r>
              <a:rPr lang="en-US" dirty="0" smtClean="0"/>
              <a:t>		</a:t>
            </a:r>
            <a:r>
              <a:rPr dirty="0" smtClean="0"/>
              <a:t>identification</a:t>
            </a:r>
            <a:r>
              <a:rPr dirty="0"/>
              <a:t>, surveillance, monitoring, location tracking, and targeting for</a:t>
            </a:r>
            <a:r>
              <a:rPr dirty="0" smtClean="0"/>
              <a:t> </a:t>
            </a:r>
            <a:r>
              <a:rPr lang="en-US" dirty="0" smtClean="0"/>
              <a:t>	</a:t>
            </a:r>
            <a:r>
              <a:rPr dirty="0" smtClean="0"/>
              <a:t>recruitment</a:t>
            </a:r>
            <a:r>
              <a:rPr dirty="0"/>
              <a:t>, or to gain access to networks or user credentials”</a:t>
            </a:r>
          </a:p>
          <a:p>
            <a:pPr>
              <a:defRPr sz="1400">
                <a:latin typeface="+mj-lt"/>
                <a:ea typeface="+mj-ea"/>
                <a:cs typeface="+mj-cs"/>
                <a:sym typeface="Arial"/>
              </a:defRPr>
            </a:pPr>
            <a:endParaRPr dirty="0"/>
          </a:p>
          <a:p>
            <a:pPr>
              <a:defRPr sz="1800">
                <a:latin typeface="+mj-lt"/>
                <a:ea typeface="+mj-ea"/>
                <a:cs typeface="+mj-cs"/>
                <a:sym typeface="Arial"/>
              </a:defRPr>
            </a:pPr>
            <a:r>
              <a:rPr dirty="0"/>
              <a:t>In the same Guardian News article,</a:t>
            </a:r>
            <a:r>
              <a:rPr baseline="30000" dirty="0"/>
              <a:t>1</a:t>
            </a:r>
            <a:r>
              <a:rPr dirty="0"/>
              <a:t> security expert Lee Tien noted that:</a:t>
            </a:r>
          </a:p>
          <a:p>
            <a:pPr>
              <a:defRPr sz="1200">
                <a:latin typeface="+mj-lt"/>
                <a:ea typeface="+mj-ea"/>
                <a:cs typeface="+mj-cs"/>
                <a:sym typeface="Arial"/>
              </a:defRPr>
            </a:pPr>
            <a:endParaRPr dirty="0"/>
          </a:p>
          <a:p>
            <a:pPr marL="0" lvl="1" indent="458788">
              <a:buSzTx/>
              <a:buNone/>
              <a:tabLst>
                <a:tab pos="444500" algn="l"/>
              </a:tabLst>
              <a:defRPr sz="1800">
                <a:latin typeface="+mj-lt"/>
                <a:ea typeface="+mj-ea"/>
                <a:cs typeface="+mj-cs"/>
                <a:sym typeface="Arial"/>
              </a:defRPr>
            </a:pPr>
            <a:r>
              <a:rPr dirty="0"/>
              <a:t>“One of my technologists has a phrase: ‘internet of other people’s things.' Even if 	you bought it, it’s not necessarily truly yours – it may need to talk to the vendor’s 	machines to work, handing over data about you or those around you (if it has 	sensors); it may have features you don’t know about or don’t know how to control</a:t>
            </a:r>
            <a:r>
              <a:rPr dirty="0" smtClean="0"/>
              <a:t> </a:t>
            </a:r>
            <a:r>
              <a:rPr lang="en-US" dirty="0" smtClean="0"/>
              <a:t>	</a:t>
            </a:r>
            <a:r>
              <a:rPr dirty="0" smtClean="0"/>
              <a:t>or </a:t>
            </a:r>
            <a:r>
              <a:rPr dirty="0"/>
              <a:t>can’t control.” </a:t>
            </a:r>
          </a:p>
        </p:txBody>
      </p:sp>
      <p:pic>
        <p:nvPicPr>
          <p:cNvPr id="334" name="Picture 5" descr="Picture 5"/>
          <p:cNvPicPr>
            <a:picLocks noChangeAspect="1"/>
          </p:cNvPicPr>
          <p:nvPr/>
        </p:nvPicPr>
        <p:blipFill>
          <a:blip r:embed="rId2">
            <a:extLst/>
          </a:blip>
          <a:srcRect b="26915"/>
          <a:stretch>
            <a:fillRect/>
          </a:stretch>
        </p:blipFill>
        <p:spPr>
          <a:xfrm>
            <a:off x="3143250" y="187560"/>
            <a:ext cx="2876550" cy="422041"/>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6" name="Rectangle 5"/>
          <p:cNvSpPr txBox="1"/>
          <p:nvPr/>
        </p:nvSpPr>
        <p:spPr>
          <a:xfrm>
            <a:off x="304800" y="6466330"/>
            <a:ext cx="8534400" cy="3916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defRPr sz="1100" b="0" i="1">
                <a:solidFill>
                  <a:schemeClr val="accent1"/>
                </a:solidFill>
                <a:effectLst>
                  <a:outerShdw blurRad="38100" dist="38100" dir="2700000" rotWithShape="0">
                    <a:srgbClr val="000000"/>
                  </a:outerShdw>
                </a:effectLst>
                <a:latin typeface="+mj-lt"/>
                <a:ea typeface="+mj-ea"/>
                <a:cs typeface="+mj-cs"/>
                <a:sym typeface="Arial"/>
              </a:defRPr>
            </a:pPr>
            <a:r>
              <a:t>1) http://en.wikipedia.org/wiki/Stuxnet</a:t>
            </a:r>
          </a:p>
          <a:p>
            <a:pPr algn="ctr">
              <a:defRPr sz="1100" b="0" i="1">
                <a:solidFill>
                  <a:schemeClr val="accent1"/>
                </a:solidFill>
                <a:effectLst>
                  <a:outerShdw blurRad="38100" dist="38100" dir="2700000" rotWithShape="0">
                    <a:srgbClr val="000000"/>
                  </a:outerShdw>
                </a:effectLst>
                <a:latin typeface="+mj-lt"/>
                <a:ea typeface="+mj-ea"/>
                <a:cs typeface="+mj-cs"/>
                <a:sym typeface="Arial"/>
              </a:defRPr>
            </a:pPr>
            <a:r>
              <a:t>2) https://en.wikipedia.org/wiki/Zippe-type_centrifuge</a:t>
            </a:r>
          </a:p>
        </p:txBody>
      </p:sp>
      <p:sp>
        <p:nvSpPr>
          <p:cNvPr id="337" name="Rectangle 2"/>
          <p:cNvSpPr txBox="1">
            <a:spLocks noGrp="1"/>
          </p:cNvSpPr>
          <p:nvPr>
            <p:ph type="title"/>
          </p:nvPr>
        </p:nvSpPr>
        <p:spPr>
          <a:xfrm>
            <a:off x="0" y="152400"/>
            <a:ext cx="9144000" cy="457200"/>
          </a:xfrm>
          <a:prstGeom prst="rect">
            <a:avLst/>
          </a:prstGeom>
        </p:spPr>
        <p:txBody>
          <a:bodyPr/>
          <a:lstStyle/>
          <a:p>
            <a:r>
              <a:t>And what if government monitoring becomes government</a:t>
            </a:r>
            <a:r>
              <a:rPr b="1" i="0">
                <a:latin typeface="Tahoma"/>
                <a:ea typeface="Tahoma"/>
                <a:cs typeface="Tahoma"/>
                <a:sym typeface="Tahoma"/>
              </a:rPr>
              <a:t> cyber warfare</a:t>
            </a:r>
            <a:r>
              <a:t>?</a:t>
            </a:r>
          </a:p>
        </p:txBody>
      </p:sp>
      <p:sp>
        <p:nvSpPr>
          <p:cNvPr id="338" name="Rectangle 3"/>
          <p:cNvSpPr txBox="1">
            <a:spLocks noGrp="1"/>
          </p:cNvSpPr>
          <p:nvPr>
            <p:ph type="body" idx="1"/>
          </p:nvPr>
        </p:nvSpPr>
        <p:spPr>
          <a:xfrm>
            <a:off x="228600" y="762000"/>
            <a:ext cx="8763000" cy="5676266"/>
          </a:xfrm>
          <a:prstGeom prst="rect">
            <a:avLst/>
          </a:prstGeom>
        </p:spPr>
        <p:txBody>
          <a:bodyPr/>
          <a:lstStyle/>
          <a:p>
            <a:pPr defTabSz="896111">
              <a:defRPr sz="1764">
                <a:effectLst>
                  <a:outerShdw blurRad="37338" dist="37338" dir="2700000" rotWithShape="0">
                    <a:srgbClr val="000000"/>
                  </a:outerShdw>
                </a:effectLst>
                <a:latin typeface="+mj-lt"/>
                <a:ea typeface="+mj-ea"/>
                <a:cs typeface="+mj-cs"/>
                <a:sym typeface="Arial"/>
              </a:defRPr>
            </a:pPr>
            <a:r>
              <a:t>In 2010, Iran's nuclear program was sabotaged by the </a:t>
            </a:r>
            <a:r>
              <a:rPr b="1">
                <a:solidFill>
                  <a:srgbClr val="FFCC00"/>
                </a:solidFill>
              </a:rPr>
              <a:t>Stuxnet virus</a:t>
            </a:r>
            <a:r>
              <a:t>: </a:t>
            </a:r>
            <a:r>
              <a:rPr baseline="29959"/>
              <a:t>1</a:t>
            </a:r>
          </a:p>
          <a:p>
            <a:pPr defTabSz="896111">
              <a:defRPr sz="1176">
                <a:effectLst>
                  <a:outerShdw blurRad="37338" dist="37338" dir="2700000" rotWithShape="0">
                    <a:srgbClr val="000000"/>
                  </a:outerShdw>
                </a:effectLst>
                <a:latin typeface="+mj-lt"/>
                <a:ea typeface="+mj-ea"/>
                <a:cs typeface="+mj-cs"/>
                <a:sym typeface="Arial"/>
              </a:defRPr>
            </a:pPr>
            <a:endParaRPr/>
          </a:p>
          <a:p>
            <a:pPr defTabSz="896111">
              <a:defRPr sz="1764">
                <a:effectLst>
                  <a:outerShdw blurRad="37338" dist="37338" dir="2700000" rotWithShape="0">
                    <a:srgbClr val="000000"/>
                  </a:outerShdw>
                </a:effectLst>
                <a:latin typeface="+mj-lt"/>
                <a:ea typeface="+mj-ea"/>
                <a:cs typeface="+mj-cs"/>
                <a:sym typeface="Arial"/>
              </a:defRPr>
            </a:pPr>
            <a:r>
              <a:t>From the </a:t>
            </a:r>
            <a:r>
              <a:rPr b="1"/>
              <a:t>Nuclear Power - But they Blow Up!</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 note set:  </a:t>
            </a:r>
          </a:p>
          <a:p>
            <a:pPr defTabSz="896111">
              <a:defRPr sz="686">
                <a:effectLst>
                  <a:outerShdw blurRad="37338" dist="37338" dir="2700000" rotWithShape="0">
                    <a:srgbClr val="000000"/>
                  </a:outerShdw>
                </a:effectLst>
                <a:latin typeface="+mj-lt"/>
                <a:ea typeface="+mj-ea"/>
                <a:cs typeface="+mj-cs"/>
                <a:sym typeface="Arial"/>
              </a:defRPr>
            </a:pPr>
            <a:endParaRPr/>
          </a:p>
          <a:p>
            <a:pPr defTabSz="896111">
              <a:defRPr sz="1764" baseline="29959">
                <a:effectLst>
                  <a:outerShdw blurRad="37338" dist="37338" dir="2700000" rotWithShape="0">
                    <a:srgbClr val="000000"/>
                  </a:outerShdw>
                </a:effectLst>
                <a:latin typeface="+mj-lt"/>
                <a:ea typeface="+mj-ea"/>
                <a:cs typeface="+mj-cs"/>
                <a:sym typeface="Arial"/>
              </a:defRPr>
            </a:pPr>
            <a:r>
              <a:t>	</a:t>
            </a:r>
            <a:r>
              <a:rPr b="1"/>
              <a:t>235</a:t>
            </a:r>
            <a:r>
              <a:rPr baseline="0"/>
              <a:t>U's natural abundance is ~ 0.7%</a:t>
            </a:r>
          </a:p>
          <a:p>
            <a:pPr defTabSz="896111">
              <a:defRPr sz="882" baseline="29959">
                <a:effectLst>
                  <a:outerShdw blurRad="37338" dist="37338" dir="2700000" rotWithShape="0">
                    <a:srgbClr val="000000"/>
                  </a:outerShdw>
                </a:effectLst>
                <a:latin typeface="+mj-lt"/>
                <a:ea typeface="+mj-ea"/>
                <a:cs typeface="+mj-cs"/>
                <a:sym typeface="Arial"/>
              </a:defRPr>
            </a:pPr>
            <a:endParaRPr/>
          </a:p>
          <a:p>
            <a:pPr defTabSz="896111">
              <a:defRPr sz="1764" baseline="29959">
                <a:effectLst>
                  <a:outerShdw blurRad="37338" dist="37338" dir="2700000" rotWithShape="0">
                    <a:srgbClr val="000000"/>
                  </a:outerShdw>
                </a:effectLst>
                <a:latin typeface="+mj-lt"/>
                <a:ea typeface="+mj-ea"/>
                <a:cs typeface="+mj-cs"/>
                <a:sym typeface="Arial"/>
              </a:defRPr>
            </a:pPr>
            <a:r>
              <a:t>	</a:t>
            </a:r>
            <a:r>
              <a:rPr b="1"/>
              <a:t>238</a:t>
            </a:r>
            <a:r>
              <a:rPr baseline="0"/>
              <a:t>U's natural abundance is ~ 97.3%</a:t>
            </a:r>
          </a:p>
          <a:p>
            <a:pPr defTabSz="896111">
              <a:defRPr sz="882">
                <a:effectLst>
                  <a:outerShdw blurRad="37338" dist="37338" dir="2700000" rotWithShape="0">
                    <a:srgbClr val="000000"/>
                  </a:outerShdw>
                </a:effectLst>
                <a:latin typeface="+mj-lt"/>
                <a:ea typeface="+mj-ea"/>
                <a:cs typeface="+mj-cs"/>
                <a:sym typeface="Arial"/>
              </a:defRPr>
            </a:pPr>
            <a:endParaRPr/>
          </a:p>
          <a:p>
            <a:pPr algn="ctr" defTabSz="896111">
              <a:defRPr sz="1764">
                <a:solidFill>
                  <a:srgbClr val="FFCC00"/>
                </a:solidFill>
                <a:effectLst>
                  <a:outerShdw blurRad="37338" dist="37338" dir="2700000" rotWithShape="0">
                    <a:srgbClr val="000000"/>
                  </a:outerShdw>
                </a:effectLst>
                <a:latin typeface="+mj-lt"/>
                <a:ea typeface="+mj-ea"/>
                <a:cs typeface="+mj-cs"/>
                <a:sym typeface="Arial"/>
              </a:defRPr>
            </a:pPr>
            <a:r>
              <a:t>Nuclear fission bombs require uranium "enriched" to ~ 80% </a:t>
            </a:r>
            <a:r>
              <a:rPr baseline="29959"/>
              <a:t>235</a:t>
            </a:r>
            <a:r>
              <a:t>U</a:t>
            </a:r>
          </a:p>
          <a:p>
            <a:pPr defTabSz="896111">
              <a:defRPr sz="1176">
                <a:effectLst>
                  <a:outerShdw blurRad="37338" dist="37338" dir="2700000" rotWithShape="0">
                    <a:srgbClr val="000000"/>
                  </a:outerShdw>
                </a:effectLst>
                <a:latin typeface="+mj-lt"/>
                <a:ea typeface="+mj-ea"/>
                <a:cs typeface="+mj-cs"/>
                <a:sym typeface="Arial"/>
              </a:defRPr>
            </a:pPr>
            <a:endParaRPr/>
          </a:p>
          <a:p>
            <a:pPr defTabSz="896111">
              <a:defRPr sz="1764">
                <a:effectLst>
                  <a:outerShdw blurRad="37338" dist="37338" dir="2700000" rotWithShape="0">
                    <a:srgbClr val="000000"/>
                  </a:outerShdw>
                </a:effectLst>
                <a:latin typeface="+mj-lt"/>
                <a:ea typeface="+mj-ea"/>
                <a:cs typeface="+mj-cs"/>
                <a:sym typeface="Arial"/>
              </a:defRPr>
            </a:pPr>
            <a:r>
              <a:t>Uranium is often "enriched" by spinning UF</a:t>
            </a:r>
            <a:r>
              <a:rPr baseline="-25387"/>
              <a:t>6</a:t>
            </a:r>
            <a:r>
              <a:t> gas in ~ 90,000 RPM centrifuges </a:t>
            </a:r>
            <a:r>
              <a:rPr baseline="29959"/>
              <a:t>2</a:t>
            </a:r>
          </a:p>
          <a:p>
            <a:pPr defTabSz="896111">
              <a:defRPr sz="882">
                <a:effectLst>
                  <a:outerShdw blurRad="37338" dist="37338" dir="2700000" rotWithShape="0">
                    <a:srgbClr val="000000"/>
                  </a:outerShdw>
                </a:effectLst>
                <a:latin typeface="+mj-lt"/>
                <a:ea typeface="+mj-ea"/>
                <a:cs typeface="+mj-cs"/>
                <a:sym typeface="Arial"/>
              </a:defRPr>
            </a:pPr>
            <a:endParaRPr/>
          </a:p>
          <a:p>
            <a:pPr defTabSz="896111">
              <a:defRPr sz="1764">
                <a:effectLst>
                  <a:outerShdw blurRad="37338" dist="37338" dir="2700000" rotWithShape="0">
                    <a:srgbClr val="000000"/>
                  </a:outerShdw>
                </a:effectLst>
                <a:latin typeface="+mj-lt"/>
                <a:ea typeface="+mj-ea"/>
                <a:cs typeface="+mj-cs"/>
                <a:sym typeface="Arial"/>
              </a:defRPr>
            </a:pPr>
            <a:r>
              <a:t>	=&gt; </a:t>
            </a:r>
            <a:r>
              <a:rPr b="1" baseline="29959"/>
              <a:t>238</a:t>
            </a:r>
            <a:r>
              <a:t>UF</a:t>
            </a:r>
            <a:r>
              <a:rPr baseline="-25387"/>
              <a:t>6</a:t>
            </a:r>
            <a:r>
              <a:t> goes to the outside, but lighter </a:t>
            </a:r>
            <a:r>
              <a:rPr b="1" baseline="29959"/>
              <a:t>235</a:t>
            </a:r>
            <a:r>
              <a:t>UF</a:t>
            </a:r>
            <a:r>
              <a:rPr baseline="-25387"/>
              <a:t>6</a:t>
            </a:r>
            <a:r>
              <a:t> stays near the center</a:t>
            </a:r>
          </a:p>
          <a:p>
            <a:pPr defTabSz="896111">
              <a:defRPr sz="1176">
                <a:effectLst>
                  <a:outerShdw blurRad="37338" dist="37338" dir="2700000" rotWithShape="0">
                    <a:srgbClr val="000000"/>
                  </a:outerShdw>
                </a:effectLst>
                <a:latin typeface="+mj-lt"/>
                <a:ea typeface="+mj-ea"/>
                <a:cs typeface="+mj-cs"/>
                <a:sym typeface="Arial"/>
              </a:defRPr>
            </a:pPr>
            <a:endParaRPr/>
          </a:p>
          <a:p>
            <a:pPr defTabSz="896111">
              <a:defRPr sz="1764">
                <a:effectLst>
                  <a:outerShdw blurRad="37338" dist="37338" dir="2700000" rotWithShape="0">
                    <a:srgbClr val="000000"/>
                  </a:outerShdw>
                </a:effectLst>
                <a:latin typeface="+mj-lt"/>
                <a:ea typeface="+mj-ea"/>
                <a:cs typeface="+mj-cs"/>
                <a:sym typeface="Arial"/>
              </a:defRPr>
            </a:pPr>
            <a:r>
              <a:t>But these incredible speeds require vacuum plus magnetic levitation bearings</a:t>
            </a:r>
          </a:p>
          <a:p>
            <a:pPr defTabSz="896111">
              <a:defRPr sz="882">
                <a:effectLst>
                  <a:outerShdw blurRad="37338" dist="37338" dir="2700000" rotWithShape="0">
                    <a:srgbClr val="000000"/>
                  </a:outerShdw>
                </a:effectLst>
                <a:latin typeface="+mj-lt"/>
                <a:ea typeface="+mj-ea"/>
                <a:cs typeface="+mj-cs"/>
                <a:sym typeface="Arial"/>
              </a:defRPr>
            </a:pPr>
            <a:endParaRPr/>
          </a:p>
          <a:p>
            <a:pPr defTabSz="896111">
              <a:defRPr sz="1764">
                <a:effectLst>
                  <a:outerShdw blurRad="37338" dist="37338" dir="2700000" rotWithShape="0">
                    <a:srgbClr val="000000"/>
                  </a:outerShdw>
                </a:effectLst>
                <a:latin typeface="+mj-lt"/>
                <a:ea typeface="+mj-ea"/>
                <a:cs typeface="+mj-cs"/>
                <a:sym typeface="Arial"/>
              </a:defRPr>
            </a:pPr>
            <a:r>
              <a:t>	</a:t>
            </a:r>
            <a:r>
              <a:rPr b="1"/>
              <a:t>If centrifuge's power is interrupted, it can tear itself to shreds</a:t>
            </a:r>
          </a:p>
          <a:p>
            <a:pPr defTabSz="896111">
              <a:defRPr sz="1372">
                <a:effectLst>
                  <a:outerShdw blurRad="37338" dist="37338" dir="2700000" rotWithShape="0">
                    <a:srgbClr val="000000"/>
                  </a:outerShdw>
                </a:effectLst>
                <a:latin typeface="+mj-lt"/>
                <a:ea typeface="+mj-ea"/>
                <a:cs typeface="+mj-cs"/>
                <a:sym typeface="Arial"/>
              </a:defRPr>
            </a:pPr>
            <a:endParaRPr/>
          </a:p>
          <a:p>
            <a:pPr defTabSz="896111">
              <a:defRPr sz="1764">
                <a:effectLst>
                  <a:outerShdw blurRad="37338" dist="37338" dir="2700000" rotWithShape="0">
                    <a:srgbClr val="000000"/>
                  </a:outerShdw>
                </a:effectLst>
                <a:latin typeface="+mj-lt"/>
                <a:ea typeface="+mj-ea"/>
                <a:cs typeface="+mj-cs"/>
                <a:sym typeface="Arial"/>
              </a:defRPr>
            </a:pPr>
            <a:r>
              <a:t>Stuxnet cut power to Iran's centrifuges, reportedly destroying one fifth of them</a:t>
            </a:r>
          </a:p>
          <a:p>
            <a:pPr algn="ctr" defTabSz="896111">
              <a:defRPr sz="980">
                <a:solidFill>
                  <a:srgbClr val="FFCC00"/>
                </a:solidFill>
                <a:effectLst>
                  <a:outerShdw blurRad="37338" dist="37338" dir="2700000" rotWithShape="0">
                    <a:srgbClr val="000000"/>
                  </a:outerShdw>
                </a:effectLst>
                <a:latin typeface="+mj-lt"/>
                <a:ea typeface="+mj-ea"/>
                <a:cs typeface="+mj-cs"/>
                <a:sym typeface="Arial"/>
              </a:defRPr>
            </a:pPr>
            <a:endParaRPr/>
          </a:p>
          <a:p>
            <a:pPr algn="ctr" defTabSz="896111">
              <a:defRPr sz="1764">
                <a:solidFill>
                  <a:srgbClr val="FFCC00"/>
                </a:solidFill>
                <a:effectLst>
                  <a:outerShdw blurRad="37338" dist="37338" dir="2700000" rotWithShape="0">
                    <a:srgbClr val="000000"/>
                  </a:outerShdw>
                </a:effectLst>
                <a:latin typeface="+mj-lt"/>
                <a:ea typeface="+mj-ea"/>
                <a:cs typeface="+mj-cs"/>
                <a:sym typeface="Arial"/>
              </a:defRPr>
            </a:pPr>
            <a:r>
              <a:t>(Leading suspects?  Israel's Mossad collaborating with the U.S. CIA)</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0" name="Rectangle 5"/>
          <p:cNvSpPr txBox="1"/>
          <p:nvPr/>
        </p:nvSpPr>
        <p:spPr>
          <a:xfrm>
            <a:off x="304800" y="6482205"/>
            <a:ext cx="8534400" cy="239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100" b="0" i="1">
                <a:solidFill>
                  <a:schemeClr val="accent1"/>
                </a:solidFill>
                <a:effectLst>
                  <a:outerShdw blurRad="38100" dist="38100" dir="2700000" rotWithShape="0">
                    <a:srgbClr val="000000"/>
                  </a:outerShdw>
                </a:effectLst>
                <a:latin typeface="+mj-lt"/>
                <a:ea typeface="+mj-ea"/>
                <a:cs typeface="+mj-cs"/>
                <a:sym typeface="Arial"/>
              </a:defRPr>
            </a:lvl1pPr>
          </a:lstStyle>
          <a:p>
            <a:r>
              <a:t>http://en.wikipedia.org/wiki/Stuxnet</a:t>
            </a:r>
          </a:p>
        </p:txBody>
      </p:sp>
      <p:sp>
        <p:nvSpPr>
          <p:cNvPr id="341" name="Rectangle 2"/>
          <p:cNvSpPr txBox="1">
            <a:spLocks noGrp="1"/>
          </p:cNvSpPr>
          <p:nvPr>
            <p:ph type="title"/>
          </p:nvPr>
        </p:nvSpPr>
        <p:spPr>
          <a:xfrm>
            <a:off x="304800" y="152400"/>
            <a:ext cx="8534400" cy="457200"/>
          </a:xfrm>
          <a:prstGeom prst="rect">
            <a:avLst/>
          </a:prstGeom>
        </p:spPr>
        <p:txBody>
          <a:bodyPr/>
          <a:lstStyle/>
          <a:p>
            <a:r>
              <a:t>But how is Stuxnet relevant to the Smart Grid?</a:t>
            </a:r>
          </a:p>
        </p:txBody>
      </p:sp>
      <p:sp>
        <p:nvSpPr>
          <p:cNvPr id="342" name="Rectangle 3"/>
          <p:cNvSpPr txBox="1">
            <a:spLocks noGrp="1"/>
          </p:cNvSpPr>
          <p:nvPr>
            <p:ph type="body" idx="1"/>
          </p:nvPr>
        </p:nvSpPr>
        <p:spPr>
          <a:xfrm>
            <a:off x="228600" y="762000"/>
            <a:ext cx="8763000" cy="5718215"/>
          </a:xfrm>
          <a:prstGeom prst="rect">
            <a:avLst/>
          </a:prstGeom>
        </p:spPr>
        <p:txBody>
          <a:bodyPr/>
          <a:lstStyle/>
          <a:p>
            <a:pPr>
              <a:defRPr sz="1800">
                <a:latin typeface="+mj-lt"/>
                <a:ea typeface="+mj-ea"/>
                <a:cs typeface="+mj-cs"/>
                <a:sym typeface="Arial"/>
              </a:defRPr>
            </a:pPr>
            <a:r>
              <a:t>"Stuxnet’s design and architecture are not domain-specific and it could be tailored as a platform for attacking modern </a:t>
            </a:r>
            <a:r>
              <a:rPr b="1">
                <a:solidFill>
                  <a:srgbClr val="FFCC00"/>
                </a:solidFill>
              </a:rPr>
              <a:t>SCADA</a:t>
            </a:r>
            <a:r>
              <a:t> and </a:t>
            </a:r>
            <a:r>
              <a:rPr b="1">
                <a:solidFill>
                  <a:srgbClr val="FFCC00"/>
                </a:solidFill>
              </a:rPr>
              <a:t>PLC</a:t>
            </a:r>
            <a:r>
              <a:t> systems (e.g., in automobile or </a:t>
            </a:r>
            <a:r>
              <a:rPr>
                <a:solidFill>
                  <a:srgbClr val="FFCC00"/>
                </a:solidFill>
              </a:rPr>
              <a:t>power plants</a:t>
            </a:r>
            <a:r>
              <a:t>) . . . Stuxnet reportedly ruined almost one-fifth of Iran's nuclear centrifuges" – Wikipedia</a:t>
            </a:r>
          </a:p>
          <a:p>
            <a:pPr>
              <a:defRPr>
                <a:latin typeface="+mj-lt"/>
                <a:ea typeface="+mj-ea"/>
                <a:cs typeface="+mj-cs"/>
                <a:sym typeface="Arial"/>
              </a:defRPr>
            </a:pPr>
            <a:endParaRPr/>
          </a:p>
          <a:p>
            <a:pPr>
              <a:defRPr sz="1800" b="1">
                <a:solidFill>
                  <a:srgbClr val="FFCC00"/>
                </a:solidFill>
                <a:latin typeface="+mj-lt"/>
                <a:ea typeface="+mj-ea"/>
                <a:cs typeface="+mj-cs"/>
                <a:sym typeface="Arial"/>
              </a:defRPr>
            </a:pPr>
            <a:r>
              <a:t>SCADA</a:t>
            </a:r>
            <a:r>
              <a:rPr b="0">
                <a:solidFill>
                  <a:srgbClr val="FFFFFF"/>
                </a:solidFill>
              </a:rPr>
              <a:t>, sound familiar?  ("supervisory control and data acquisition" systems)</a:t>
            </a:r>
          </a:p>
          <a:p>
            <a:pPr>
              <a:defRPr sz="900">
                <a:latin typeface="+mj-lt"/>
                <a:ea typeface="+mj-ea"/>
                <a:cs typeface="+mj-cs"/>
                <a:sym typeface="Arial"/>
              </a:defRPr>
            </a:pPr>
            <a:endParaRPr/>
          </a:p>
          <a:p>
            <a:pPr>
              <a:tabLst>
                <a:tab pos="444500" algn="l"/>
              </a:tabLst>
              <a:defRPr sz="1800">
                <a:latin typeface="+mj-lt"/>
                <a:ea typeface="+mj-ea"/>
                <a:cs typeface="+mj-cs"/>
                <a:sym typeface="Arial"/>
              </a:defRPr>
            </a:pPr>
            <a:r>
              <a:t>	And look closely at this earlier figure on Smart Grid's interface to our homes:</a:t>
            </a:r>
          </a:p>
          <a:p>
            <a:pPr>
              <a:defRPr sz="1400">
                <a:latin typeface="+mj-lt"/>
                <a:ea typeface="+mj-ea"/>
                <a:cs typeface="+mj-cs"/>
                <a:sym typeface="Arial"/>
              </a:defRPr>
            </a:pPr>
            <a:endParaRPr/>
          </a:p>
          <a:p>
            <a:pPr>
              <a:defRPr sz="900">
                <a:latin typeface="+mj-lt"/>
                <a:ea typeface="+mj-ea"/>
                <a:cs typeface="+mj-cs"/>
                <a:sym typeface="Arial"/>
              </a:defRPr>
            </a:pPr>
            <a:endParaRPr/>
          </a:p>
          <a:p>
            <a:pPr>
              <a:defRPr sz="9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b="1">
                <a:solidFill>
                  <a:srgbClr val="FFCC00"/>
                </a:solidFill>
                <a:latin typeface="+mj-lt"/>
                <a:ea typeface="+mj-ea"/>
                <a:cs typeface="+mj-cs"/>
                <a:sym typeface="Arial"/>
              </a:defRPr>
            </a:pPr>
            <a:r>
              <a:t>PLC</a:t>
            </a:r>
            <a:r>
              <a:rPr b="0">
                <a:solidFill>
                  <a:srgbClr val="FFFFFF"/>
                </a:solidFill>
              </a:rPr>
              <a:t>s (programmable logic controllers)</a:t>
            </a:r>
          </a:p>
          <a:p>
            <a:pPr>
              <a:defRPr sz="2400" b="1">
                <a:latin typeface="+mj-lt"/>
                <a:ea typeface="+mj-ea"/>
                <a:cs typeface="+mj-cs"/>
                <a:sym typeface="Arial"/>
              </a:defRPr>
            </a:pPr>
            <a:endParaRPr/>
          </a:p>
          <a:p>
            <a:pPr>
              <a:defRPr sz="4400" b="1">
                <a:latin typeface="+mj-lt"/>
                <a:ea typeface="+mj-ea"/>
                <a:cs typeface="+mj-cs"/>
                <a:sym typeface="Arial"/>
              </a:defRPr>
            </a:pPr>
            <a:endParaRPr/>
          </a:p>
          <a:p>
            <a:pPr algn="ctr">
              <a:defRPr sz="1800" b="1">
                <a:solidFill>
                  <a:srgbClr val="FFCC00"/>
                </a:solidFill>
                <a:latin typeface="+mj-lt"/>
                <a:ea typeface="+mj-ea"/>
                <a:cs typeface="+mj-cs"/>
                <a:sym typeface="Arial"/>
              </a:defRPr>
            </a:pPr>
            <a:r>
              <a:t>So the Stuxnet virus might be EASILY adapted to attack the Smart Grid</a:t>
            </a:r>
          </a:p>
        </p:txBody>
      </p:sp>
      <p:grpSp>
        <p:nvGrpSpPr>
          <p:cNvPr id="348" name="Group 15"/>
          <p:cNvGrpSpPr/>
          <p:nvPr/>
        </p:nvGrpSpPr>
        <p:grpSpPr>
          <a:xfrm>
            <a:off x="4363042" y="3505200"/>
            <a:ext cx="4399958" cy="2209800"/>
            <a:chOff x="0" y="0"/>
            <a:chExt cx="4399957" cy="2209800"/>
          </a:xfrm>
        </p:grpSpPr>
        <p:pic>
          <p:nvPicPr>
            <p:cNvPr id="343" name="Picture 5" descr="Picture 5"/>
            <p:cNvPicPr>
              <a:picLocks noChangeAspect="1"/>
            </p:cNvPicPr>
            <p:nvPr/>
          </p:nvPicPr>
          <p:blipFill>
            <a:blip r:embed="rId2">
              <a:extLst/>
            </a:blip>
            <a:srcRect l="30535" t="11867" b="35604"/>
            <a:stretch>
              <a:fillRect/>
            </a:stretch>
          </p:blipFill>
          <p:spPr>
            <a:xfrm>
              <a:off x="381001" y="0"/>
              <a:ext cx="4018957" cy="2209800"/>
            </a:xfrm>
            <a:prstGeom prst="rect">
              <a:avLst/>
            </a:prstGeom>
            <a:ln w="12700" cap="flat">
              <a:noFill/>
              <a:miter lim="400000"/>
            </a:ln>
            <a:effectLst/>
          </p:spPr>
        </p:pic>
        <p:sp>
          <p:nvSpPr>
            <p:cNvPr id="344" name="Oval 6"/>
            <p:cNvSpPr/>
            <p:nvPr/>
          </p:nvSpPr>
          <p:spPr>
            <a:xfrm>
              <a:off x="449418" y="489851"/>
              <a:ext cx="478919" cy="183694"/>
            </a:xfrm>
            <a:prstGeom prst="ellipse">
              <a:avLst/>
            </a:prstGeom>
            <a:noFill/>
            <a:ln w="3810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45" name="Oval 7"/>
            <p:cNvSpPr/>
            <p:nvPr/>
          </p:nvSpPr>
          <p:spPr>
            <a:xfrm>
              <a:off x="1407254" y="1298106"/>
              <a:ext cx="478919" cy="163285"/>
            </a:xfrm>
            <a:prstGeom prst="ellipse">
              <a:avLst/>
            </a:prstGeom>
            <a:noFill/>
            <a:ln w="3810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46" name="Straight Connector 11"/>
            <p:cNvSpPr/>
            <p:nvPr/>
          </p:nvSpPr>
          <p:spPr>
            <a:xfrm flipV="1">
              <a:off x="0" y="581698"/>
              <a:ext cx="449418" cy="478297"/>
            </a:xfrm>
            <a:prstGeom prst="line">
              <a:avLst/>
            </a:prstGeom>
            <a:solidFill>
              <a:schemeClr val="accent1"/>
            </a:solidFill>
            <a:ln w="3810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47" name="Straight Connector 12"/>
            <p:cNvSpPr/>
            <p:nvPr/>
          </p:nvSpPr>
          <p:spPr>
            <a:xfrm>
              <a:off x="0" y="1059994"/>
              <a:ext cx="1407255" cy="319754"/>
            </a:xfrm>
            <a:prstGeom prst="line">
              <a:avLst/>
            </a:prstGeom>
            <a:solidFill>
              <a:schemeClr val="accent1"/>
            </a:solidFill>
            <a:ln w="3810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gr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0" name="Rectangle 5"/>
          <p:cNvSpPr txBox="1"/>
          <p:nvPr/>
        </p:nvSpPr>
        <p:spPr>
          <a:xfrm>
            <a:off x="304800" y="6339745"/>
            <a:ext cx="8534400" cy="442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Terrorism and the Electric Power Delivery System, page 10, U.S. National Academies Press 2011</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http://www.nap.edu/catalog/12050/terrorism-and-the-electric-power-delivery-system</a:t>
            </a:r>
          </a:p>
        </p:txBody>
      </p:sp>
      <p:sp>
        <p:nvSpPr>
          <p:cNvPr id="351" name="Rectangle 2"/>
          <p:cNvSpPr txBox="1">
            <a:spLocks noGrp="1"/>
          </p:cNvSpPr>
          <p:nvPr>
            <p:ph type="title"/>
          </p:nvPr>
        </p:nvSpPr>
        <p:spPr>
          <a:xfrm>
            <a:off x="304800" y="228600"/>
            <a:ext cx="8534400" cy="457200"/>
          </a:xfrm>
          <a:prstGeom prst="rect">
            <a:avLst/>
          </a:prstGeom>
        </p:spPr>
        <p:txBody>
          <a:bodyPr/>
          <a:lstStyle/>
          <a:p>
            <a:r>
              <a:t>Prompting this U.S. Academies of Science and Engineering Report:</a:t>
            </a:r>
          </a:p>
        </p:txBody>
      </p:sp>
      <p:sp>
        <p:nvSpPr>
          <p:cNvPr id="352" name="Rectangle 3"/>
          <p:cNvSpPr txBox="1">
            <a:spLocks noGrp="1"/>
          </p:cNvSpPr>
          <p:nvPr>
            <p:ph type="body" idx="1"/>
          </p:nvPr>
        </p:nvSpPr>
        <p:spPr>
          <a:xfrm>
            <a:off x="152400" y="990600"/>
            <a:ext cx="8991600" cy="5257800"/>
          </a:xfrm>
          <a:prstGeom prst="rect">
            <a:avLst/>
          </a:prstGeom>
        </p:spPr>
        <p:txBody>
          <a:bodyPr/>
          <a:lstStyle/>
          <a:p>
            <a:pPr>
              <a:defRPr sz="1800" b="1"/>
            </a:pPr>
            <a:r>
              <a:rPr dirty="0"/>
              <a:t>Terrorism and the Electric Power Delivery System </a:t>
            </a:r>
            <a:r>
              <a:rPr b="0" dirty="0"/>
              <a:t>(2010): </a:t>
            </a:r>
            <a:r>
              <a:rPr b="0" baseline="30000" dirty="0"/>
              <a:t>1</a:t>
            </a:r>
          </a:p>
          <a:p>
            <a:pPr>
              <a:defRPr sz="1200" b="1"/>
            </a:pPr>
            <a:endParaRPr dirty="0"/>
          </a:p>
          <a:p>
            <a:pPr>
              <a:spcBef>
                <a:spcPts val="300"/>
              </a:spcBef>
              <a:defRPr sz="1600"/>
            </a:pPr>
            <a:r>
              <a:rPr dirty="0"/>
              <a:t>"Electric systems are not designed to withstand or quickly recover from damage inflicted simultaneously on multiple components. Such an attack could be carried out by knowledgeable attackers with little risk of detection or interdiction. Further, well-planned</a:t>
            </a:r>
            <a:r>
              <a:rPr dirty="0" smtClean="0"/>
              <a:t> and </a:t>
            </a:r>
            <a:r>
              <a:rPr dirty="0"/>
              <a:t>coordinated attacks by terrorists could leave the electric power system in a large region of the country at least partially disabled for a very long time. Although there are many examples of terrorist and military attacks on power systems elsewhere in the world, to date international terrorists have shown limited interest in attacking the U.S. power grid" (p.1)</a:t>
            </a:r>
          </a:p>
          <a:p>
            <a:endParaRPr dirty="0"/>
          </a:p>
          <a:p>
            <a:pPr>
              <a:defRPr sz="1800"/>
            </a:pPr>
            <a:r>
              <a:rPr dirty="0"/>
              <a:t>This report focuses almost entirely on threats to the Grid, and not to "Smart Homes"</a:t>
            </a:r>
          </a:p>
          <a:p>
            <a:pPr>
              <a:defRPr sz="1800"/>
            </a:pPr>
            <a:endParaRPr dirty="0"/>
          </a:p>
          <a:p>
            <a:pPr>
              <a:tabLst>
                <a:tab pos="444500" algn="l"/>
                <a:tab pos="901700" algn="l"/>
              </a:tabLst>
              <a:defRPr sz="1800">
                <a:solidFill>
                  <a:srgbClr val="FFCC00"/>
                </a:solidFill>
              </a:defRPr>
            </a:pPr>
            <a:r>
              <a:rPr dirty="0"/>
              <a:t>But while Grid </a:t>
            </a:r>
            <a:r>
              <a:rPr b="1" dirty="0"/>
              <a:t>will</a:t>
            </a:r>
            <a:r>
              <a:rPr dirty="0"/>
              <a:t> be defended by sophisticated systems and legions of IT experts </a:t>
            </a:r>
          </a:p>
          <a:p>
            <a:pPr>
              <a:tabLst>
                <a:tab pos="444500" algn="l"/>
                <a:tab pos="901700" algn="l"/>
              </a:tabLst>
              <a:defRPr sz="700">
                <a:solidFill>
                  <a:srgbClr val="FFCC00"/>
                </a:solidFill>
              </a:defRPr>
            </a:pPr>
            <a:endParaRPr dirty="0"/>
          </a:p>
          <a:p>
            <a:pPr>
              <a:tabLst>
                <a:tab pos="444500" algn="l"/>
                <a:tab pos="901700" algn="l"/>
              </a:tabLst>
              <a:defRPr sz="1800">
                <a:solidFill>
                  <a:srgbClr val="FFCC00"/>
                </a:solidFill>
              </a:defRPr>
            </a:pPr>
            <a:r>
              <a:rPr dirty="0"/>
              <a:t>	Preceding stories show that </a:t>
            </a:r>
            <a:r>
              <a:rPr b="1" dirty="0"/>
              <a:t>IoT</a:t>
            </a:r>
            <a:r>
              <a:rPr dirty="0"/>
              <a:t> systems are now woefully under-protected</a:t>
            </a:r>
          </a:p>
          <a:p>
            <a:pPr>
              <a:tabLst>
                <a:tab pos="444500" algn="l"/>
                <a:tab pos="901700" algn="l"/>
              </a:tabLst>
              <a:defRPr sz="900">
                <a:solidFill>
                  <a:srgbClr val="FFCC00"/>
                </a:solidFill>
              </a:defRPr>
            </a:pPr>
            <a:endParaRPr dirty="0"/>
          </a:p>
          <a:p>
            <a:pPr>
              <a:tabLst>
                <a:tab pos="444500" algn="l"/>
                <a:tab pos="901700" algn="l"/>
              </a:tabLst>
              <a:defRPr sz="1800">
                <a:solidFill>
                  <a:srgbClr val="FFCC00"/>
                </a:solidFill>
              </a:defRPr>
            </a:pPr>
            <a:r>
              <a:rPr dirty="0"/>
              <a:t>		Which, linked to the grid, will make them particularly attractive targets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4"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355" name="Rectangle 2"/>
          <p:cNvSpPr txBox="1">
            <a:spLocks noGrp="1"/>
          </p:cNvSpPr>
          <p:nvPr>
            <p:ph type="title"/>
          </p:nvPr>
        </p:nvSpPr>
        <p:spPr>
          <a:xfrm>
            <a:off x="304800" y="76200"/>
            <a:ext cx="8534400" cy="609600"/>
          </a:xfrm>
          <a:prstGeom prst="rect">
            <a:avLst/>
          </a:prstGeom>
        </p:spPr>
        <p:txBody>
          <a:bodyPr/>
          <a:lstStyle/>
          <a:p>
            <a:pPr>
              <a:defRPr>
                <a:solidFill>
                  <a:srgbClr val="FFCC00"/>
                </a:solidFill>
              </a:defRPr>
            </a:pPr>
            <a:r>
              <a:t>Leading some consumers to </a:t>
            </a:r>
            <a:r>
              <a:rPr b="1"/>
              <a:t>rebel</a:t>
            </a:r>
            <a:r>
              <a:t> against Smart Grid trials</a:t>
            </a:r>
          </a:p>
        </p:txBody>
      </p:sp>
      <p:sp>
        <p:nvSpPr>
          <p:cNvPr id="356" name="Rectangle 3"/>
          <p:cNvSpPr txBox="1">
            <a:spLocks noGrp="1"/>
          </p:cNvSpPr>
          <p:nvPr>
            <p:ph type="body" idx="1"/>
          </p:nvPr>
        </p:nvSpPr>
        <p:spPr>
          <a:xfrm>
            <a:off x="228600" y="838200"/>
            <a:ext cx="8534400" cy="5334000"/>
          </a:xfrm>
          <a:prstGeom prst="rect">
            <a:avLst/>
          </a:prstGeom>
        </p:spPr>
        <p:txBody>
          <a:bodyPr/>
          <a:lstStyle/>
          <a:p>
            <a:pPr>
              <a:defRPr sz="1800" b="1">
                <a:latin typeface="+mj-lt"/>
                <a:ea typeface="+mj-ea"/>
                <a:cs typeface="+mj-cs"/>
                <a:sym typeface="Arial"/>
              </a:defRPr>
            </a:pPr>
            <a:r>
              <a:t>So is there another way of getting MANY of the benefits of a Smart Grid</a:t>
            </a:r>
          </a:p>
          <a:p>
            <a:pPr>
              <a:defRPr sz="600" b="1">
                <a:latin typeface="+mj-lt"/>
                <a:ea typeface="+mj-ea"/>
                <a:cs typeface="+mj-cs"/>
                <a:sym typeface="Arial"/>
              </a:defRPr>
            </a:pPr>
            <a:endParaRPr/>
          </a:p>
          <a:p>
            <a:pPr>
              <a:defRPr sz="1800" b="1">
                <a:latin typeface="+mj-lt"/>
                <a:ea typeface="+mj-ea"/>
                <a:cs typeface="+mj-cs"/>
                <a:sym typeface="Arial"/>
              </a:defRPr>
            </a:pPr>
            <a:r>
              <a:t>	without dealing power companies </a:t>
            </a:r>
          </a:p>
          <a:p>
            <a:pPr>
              <a:defRPr sz="500" b="1">
                <a:latin typeface="+mj-lt"/>
                <a:ea typeface="+mj-ea"/>
                <a:cs typeface="+mj-cs"/>
                <a:sym typeface="Arial"/>
              </a:defRPr>
            </a:pPr>
            <a:endParaRPr/>
          </a:p>
          <a:p>
            <a:pPr>
              <a:defRPr sz="1800" b="1">
                <a:latin typeface="+mj-lt"/>
                <a:ea typeface="+mj-ea"/>
                <a:cs typeface="+mj-cs"/>
                <a:sym typeface="Arial"/>
              </a:defRPr>
            </a:pPr>
            <a:r>
              <a:t>			(or hackers) right into our home lives?</a:t>
            </a:r>
          </a:p>
          <a:p>
            <a:pPr>
              <a:defRPr sz="1400">
                <a:latin typeface="+mj-lt"/>
                <a:ea typeface="+mj-ea"/>
                <a:cs typeface="+mj-cs"/>
                <a:sym typeface="Arial"/>
              </a:defRPr>
            </a:pPr>
            <a:endParaRPr/>
          </a:p>
          <a:p>
            <a:pPr>
              <a:defRPr sz="1800">
                <a:latin typeface="+mj-lt"/>
                <a:ea typeface="+mj-ea"/>
                <a:cs typeface="+mj-cs"/>
                <a:sym typeface="Arial"/>
              </a:defRPr>
            </a:pPr>
            <a:r>
              <a:t>There might be!   And it goes right back to the operation of AC generators:</a:t>
            </a:r>
          </a:p>
          <a:p>
            <a:pPr>
              <a:defRPr sz="1800">
                <a:latin typeface="+mj-lt"/>
                <a:ea typeface="+mj-ea"/>
                <a:cs typeface="+mj-cs"/>
                <a:sym typeface="Arial"/>
              </a:defRPr>
            </a:pPr>
            <a:endParaRPr/>
          </a:p>
          <a:p>
            <a:pPr>
              <a:defRPr sz="1800">
                <a:latin typeface="+mj-lt"/>
                <a:ea typeface="+mj-ea"/>
                <a:cs typeface="+mj-cs"/>
                <a:sym typeface="Arial"/>
              </a:defRPr>
            </a:pPr>
            <a:r>
              <a:t>	Which I've depicted as:</a:t>
            </a: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r>
              <a:t>	With the key relevant element now being the actual turbines:</a:t>
            </a:r>
          </a:p>
        </p:txBody>
      </p:sp>
      <p:grpSp>
        <p:nvGrpSpPr>
          <p:cNvPr id="361" name="Group 4"/>
          <p:cNvGrpSpPr/>
          <p:nvPr/>
        </p:nvGrpSpPr>
        <p:grpSpPr>
          <a:xfrm>
            <a:off x="4038599" y="2819400"/>
            <a:ext cx="2667001" cy="1295401"/>
            <a:chOff x="0" y="0"/>
            <a:chExt cx="2667000" cy="1295400"/>
          </a:xfrm>
        </p:grpSpPr>
        <p:pic>
          <p:nvPicPr>
            <p:cNvPr id="357" name="Picture 5" descr="Picture 5"/>
            <p:cNvPicPr>
              <a:picLocks noChangeAspect="1"/>
            </p:cNvPicPr>
            <p:nvPr/>
          </p:nvPicPr>
          <p:blipFill>
            <a:blip r:embed="rId2">
              <a:extLst/>
            </a:blip>
            <a:stretch>
              <a:fillRect/>
            </a:stretch>
          </p:blipFill>
          <p:spPr>
            <a:xfrm>
              <a:off x="-1" y="41528"/>
              <a:ext cx="1949083" cy="794772"/>
            </a:xfrm>
            <a:prstGeom prst="rect">
              <a:avLst/>
            </a:prstGeom>
            <a:ln w="12700" cap="flat">
              <a:noFill/>
              <a:miter lim="400000"/>
            </a:ln>
            <a:effectLst/>
          </p:spPr>
        </p:pic>
        <p:pic>
          <p:nvPicPr>
            <p:cNvPr id="358" name="Picture 6" descr="Picture 6"/>
            <p:cNvPicPr>
              <a:picLocks noChangeAspect="1"/>
            </p:cNvPicPr>
            <p:nvPr/>
          </p:nvPicPr>
          <p:blipFill>
            <a:blip r:embed="rId3">
              <a:extLst/>
            </a:blip>
            <a:stretch>
              <a:fillRect/>
            </a:stretch>
          </p:blipFill>
          <p:spPr>
            <a:xfrm>
              <a:off x="214586" y="891128"/>
              <a:ext cx="887107" cy="404273"/>
            </a:xfrm>
            <a:prstGeom prst="rect">
              <a:avLst/>
            </a:prstGeom>
            <a:ln w="12700" cap="flat">
              <a:noFill/>
              <a:miter lim="400000"/>
            </a:ln>
            <a:effectLst/>
          </p:spPr>
        </p:pic>
        <p:pic>
          <p:nvPicPr>
            <p:cNvPr id="359" name="Picture 7" descr="Picture 7"/>
            <p:cNvPicPr>
              <a:picLocks noChangeAspect="1"/>
            </p:cNvPicPr>
            <p:nvPr/>
          </p:nvPicPr>
          <p:blipFill>
            <a:blip r:embed="rId4">
              <a:extLst/>
            </a:blip>
            <a:stretch>
              <a:fillRect/>
            </a:stretch>
          </p:blipFill>
          <p:spPr>
            <a:xfrm>
              <a:off x="1203021" y="94628"/>
              <a:ext cx="811341" cy="435863"/>
            </a:xfrm>
            <a:prstGeom prst="rect">
              <a:avLst/>
            </a:prstGeom>
            <a:ln w="12700" cap="flat">
              <a:noFill/>
              <a:miter lim="400000"/>
            </a:ln>
            <a:effectLst/>
          </p:spPr>
        </p:pic>
        <p:pic>
          <p:nvPicPr>
            <p:cNvPr id="360" name="Picture 8" descr="Picture 8"/>
            <p:cNvPicPr>
              <a:picLocks noChangeAspect="1"/>
            </p:cNvPicPr>
            <p:nvPr/>
          </p:nvPicPr>
          <p:blipFill>
            <a:blip r:embed="rId5">
              <a:extLst/>
            </a:blip>
            <a:stretch>
              <a:fillRect/>
            </a:stretch>
          </p:blipFill>
          <p:spPr>
            <a:xfrm>
              <a:off x="1969598" y="-1"/>
              <a:ext cx="697402" cy="508809"/>
            </a:xfrm>
            <a:prstGeom prst="rect">
              <a:avLst/>
            </a:prstGeom>
            <a:ln w="12700" cap="flat">
              <a:noFill/>
              <a:miter lim="400000"/>
            </a:ln>
            <a:effectLst/>
          </p:spPr>
        </p:pic>
      </p:grpSp>
      <p:pic>
        <p:nvPicPr>
          <p:cNvPr id="362" name="Picture 9" descr="Picture 9"/>
          <p:cNvPicPr>
            <a:picLocks noChangeAspect="1"/>
          </p:cNvPicPr>
          <p:nvPr/>
        </p:nvPicPr>
        <p:blipFill>
          <a:blip r:embed="rId6">
            <a:extLst/>
          </a:blip>
          <a:stretch>
            <a:fillRect/>
          </a:stretch>
        </p:blipFill>
        <p:spPr>
          <a:xfrm>
            <a:off x="1828800" y="4763611"/>
            <a:ext cx="1295400" cy="1295401"/>
          </a:xfrm>
          <a:prstGeom prst="rect">
            <a:avLst/>
          </a:prstGeom>
          <a:ln w="12700">
            <a:miter lim="400000"/>
          </a:ln>
        </p:spPr>
      </p:pic>
      <p:pic>
        <p:nvPicPr>
          <p:cNvPr id="363" name="Picture 10" descr="Picture 10"/>
          <p:cNvPicPr>
            <a:picLocks noChangeAspect="1"/>
          </p:cNvPicPr>
          <p:nvPr/>
        </p:nvPicPr>
        <p:blipFill>
          <a:blip r:embed="rId7">
            <a:extLst/>
          </a:blip>
          <a:srcRect t="3924" b="7847"/>
          <a:stretch>
            <a:fillRect/>
          </a:stretch>
        </p:blipFill>
        <p:spPr>
          <a:xfrm>
            <a:off x="3810000" y="4763611"/>
            <a:ext cx="2057400" cy="1332390"/>
          </a:xfrm>
          <a:prstGeom prst="rect">
            <a:avLst/>
          </a:prstGeom>
          <a:ln w="12700">
            <a:miter lim="400000"/>
          </a:ln>
        </p:spPr>
      </p:pic>
      <p:pic>
        <p:nvPicPr>
          <p:cNvPr id="364" name="Picture 11" descr="Picture 11"/>
          <p:cNvPicPr>
            <a:picLocks noChangeAspect="1"/>
          </p:cNvPicPr>
          <p:nvPr/>
        </p:nvPicPr>
        <p:blipFill>
          <a:blip r:embed="rId8">
            <a:extLst/>
          </a:blip>
          <a:srcRect t="7199"/>
          <a:stretch>
            <a:fillRect/>
          </a:stretch>
        </p:blipFill>
        <p:spPr>
          <a:xfrm>
            <a:off x="6248400" y="4839811"/>
            <a:ext cx="1828800" cy="1173483"/>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 name="Rectangle 5"/>
          <p:cNvSpPr txBox="1"/>
          <p:nvPr/>
        </p:nvSpPr>
        <p:spPr>
          <a:xfrm>
            <a:off x="304800" y="6177820"/>
            <a:ext cx="8534400" cy="61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The Electric Power Grid: Today and Tomorrow, Massoud Amin and John Stringer, MRS Bulletin 33 (April 2008)</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http://massoud-amin.umn.edu/publications/The_Grid_Amin_Stringer.pdf</a:t>
            </a:r>
          </a:p>
        </p:txBody>
      </p:sp>
      <p:sp>
        <p:nvSpPr>
          <p:cNvPr id="132" name="Rectangle 2"/>
          <p:cNvSpPr txBox="1">
            <a:spLocks noGrp="1"/>
          </p:cNvSpPr>
          <p:nvPr>
            <p:ph type="title"/>
          </p:nvPr>
        </p:nvSpPr>
        <p:spPr>
          <a:xfrm>
            <a:off x="304800" y="152400"/>
            <a:ext cx="8534400" cy="533400"/>
          </a:xfrm>
          <a:prstGeom prst="rect">
            <a:avLst/>
          </a:prstGeom>
        </p:spPr>
        <p:txBody>
          <a:bodyPr/>
          <a:lstStyle>
            <a:lvl1pPr>
              <a:defRPr sz="2200"/>
            </a:lvl1pPr>
          </a:lstStyle>
          <a:p>
            <a:r>
              <a:t>How have things been going since 2001?</a:t>
            </a:r>
          </a:p>
        </p:txBody>
      </p:sp>
      <p:sp>
        <p:nvSpPr>
          <p:cNvPr id="133" name="Rectangle 3"/>
          <p:cNvSpPr txBox="1">
            <a:spLocks noGrp="1"/>
          </p:cNvSpPr>
          <p:nvPr>
            <p:ph type="body" idx="1"/>
          </p:nvPr>
        </p:nvSpPr>
        <p:spPr>
          <a:xfrm>
            <a:off x="228600" y="914400"/>
            <a:ext cx="8534400" cy="5334000"/>
          </a:xfrm>
          <a:prstGeom prst="rect">
            <a:avLst/>
          </a:prstGeom>
        </p:spPr>
        <p:txBody>
          <a:bodyPr/>
          <a:lstStyle>
            <a:lvl1pPr>
              <a:defRPr sz="1800">
                <a:latin typeface="+mj-lt"/>
                <a:ea typeface="+mj-ea"/>
                <a:cs typeface="+mj-cs"/>
                <a:sym typeface="Arial"/>
              </a:defRPr>
            </a:lvl1pPr>
          </a:lstStyle>
          <a:p>
            <a:r>
              <a:t>Not very well:</a:t>
            </a:r>
          </a:p>
        </p:txBody>
      </p:sp>
      <p:pic>
        <p:nvPicPr>
          <p:cNvPr id="134" name="Picture 5" descr="Picture 5"/>
          <p:cNvPicPr>
            <a:picLocks noChangeAspect="1"/>
          </p:cNvPicPr>
          <p:nvPr/>
        </p:nvPicPr>
        <p:blipFill>
          <a:blip r:embed="rId2">
            <a:extLst/>
          </a:blip>
          <a:srcRect b="19800"/>
          <a:stretch>
            <a:fillRect/>
          </a:stretch>
        </p:blipFill>
        <p:spPr>
          <a:xfrm>
            <a:off x="1752600" y="1524000"/>
            <a:ext cx="6202415" cy="3886200"/>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6" name="Rectangle 2"/>
          <p:cNvSpPr txBox="1">
            <a:spLocks noGrp="1"/>
          </p:cNvSpPr>
          <p:nvPr>
            <p:ph type="title"/>
          </p:nvPr>
        </p:nvSpPr>
        <p:spPr>
          <a:xfrm>
            <a:off x="304800" y="76200"/>
            <a:ext cx="8534400" cy="457200"/>
          </a:xfrm>
          <a:prstGeom prst="rect">
            <a:avLst/>
          </a:prstGeom>
        </p:spPr>
        <p:txBody>
          <a:bodyPr/>
          <a:lstStyle/>
          <a:p>
            <a:r>
              <a:t>As the load on such a turbine generator increases, it slows down:</a:t>
            </a:r>
          </a:p>
        </p:txBody>
      </p:sp>
      <p:sp>
        <p:nvSpPr>
          <p:cNvPr id="367" name="Rectangle 3"/>
          <p:cNvSpPr txBox="1">
            <a:spLocks noGrp="1"/>
          </p:cNvSpPr>
          <p:nvPr>
            <p:ph type="body" idx="1"/>
          </p:nvPr>
        </p:nvSpPr>
        <p:spPr>
          <a:xfrm>
            <a:off x="228600" y="609600"/>
            <a:ext cx="8534400" cy="5917486"/>
          </a:xfrm>
          <a:prstGeom prst="rect">
            <a:avLst/>
          </a:prstGeom>
        </p:spPr>
        <p:txBody>
          <a:bodyPr/>
          <a:lstStyle/>
          <a:p>
            <a:pPr defTabSz="868680">
              <a:defRPr sz="1710">
                <a:effectLst>
                  <a:outerShdw blurRad="36195" dist="36195" dir="2700000" rotWithShape="0">
                    <a:srgbClr val="000000"/>
                  </a:outerShdw>
                </a:effectLst>
                <a:latin typeface="+mj-lt"/>
                <a:ea typeface="+mj-ea"/>
                <a:cs typeface="+mj-cs"/>
                <a:sym typeface="Arial"/>
              </a:defRPr>
            </a:pPr>
            <a:r>
              <a:t>Not by a whole lot - To stay within power system specs:</a:t>
            </a:r>
          </a:p>
          <a:p>
            <a:pPr defTabSz="868680">
              <a:defRPr sz="855">
                <a:effectLst>
                  <a:outerShdw blurRad="36195" dist="36195" dir="2700000" rotWithShape="0">
                    <a:srgbClr val="000000"/>
                  </a:outerShdw>
                </a:effectLst>
                <a:latin typeface="+mj-lt"/>
                <a:ea typeface="+mj-ea"/>
                <a:cs typeface="+mj-cs"/>
                <a:sym typeface="Arial"/>
              </a:defRPr>
            </a:pPr>
            <a:endParaRPr/>
          </a:p>
          <a:p>
            <a:pPr defTabSz="868680">
              <a:defRPr sz="1710">
                <a:effectLst>
                  <a:outerShdw blurRad="36195" dist="36195" dir="2700000" rotWithShape="0">
                    <a:srgbClr val="000000"/>
                  </a:outerShdw>
                </a:effectLst>
                <a:latin typeface="+mj-lt"/>
                <a:ea typeface="+mj-ea"/>
                <a:cs typeface="+mj-cs"/>
                <a:sym typeface="Arial"/>
              </a:defRPr>
            </a:pPr>
            <a:r>
              <a:t>	Frequency has to be held within ~ 0.067 Hz of 60Hz   </a:t>
            </a:r>
          </a:p>
          <a:p>
            <a:pPr algn="ctr" defTabSz="868680">
              <a:defRPr sz="855">
                <a:effectLst>
                  <a:outerShdw blurRad="36195" dist="36195" dir="2700000" rotWithShape="0">
                    <a:srgbClr val="000000"/>
                  </a:outerShdw>
                </a:effectLst>
                <a:latin typeface="+mj-lt"/>
                <a:ea typeface="+mj-ea"/>
                <a:cs typeface="+mj-cs"/>
                <a:sym typeface="Arial"/>
              </a:defRPr>
            </a:pPr>
            <a:endParaRPr/>
          </a:p>
          <a:p>
            <a:pPr algn="ctr" defTabSz="868680">
              <a:defRPr sz="1710">
                <a:solidFill>
                  <a:srgbClr val="FFCC00"/>
                </a:solidFill>
                <a:effectLst>
                  <a:outerShdw blurRad="36195" dist="36195" dir="2700000" rotWithShape="0">
                    <a:srgbClr val="000000"/>
                  </a:outerShdw>
                </a:effectLst>
                <a:latin typeface="+mj-lt"/>
                <a:ea typeface="+mj-ea"/>
                <a:cs typeface="+mj-cs"/>
                <a:sym typeface="Arial"/>
              </a:defRPr>
            </a:pPr>
            <a:r>
              <a:t>But a fall of 0.067 Hz in frequency CAN be easily sensed!</a:t>
            </a:r>
          </a:p>
          <a:p>
            <a:pPr defTabSz="868680">
              <a:defRPr sz="1140">
                <a:effectLst>
                  <a:outerShdw blurRad="36195" dist="36195" dir="2700000" rotWithShape="0">
                    <a:srgbClr val="000000"/>
                  </a:outerShdw>
                </a:effectLst>
                <a:latin typeface="+mj-lt"/>
                <a:ea typeface="+mj-ea"/>
                <a:cs typeface="+mj-cs"/>
                <a:sym typeface="Arial"/>
              </a:defRPr>
            </a:pPr>
            <a:endParaRPr/>
          </a:p>
          <a:p>
            <a:pPr defTabSz="868680">
              <a:defRPr sz="1710">
                <a:effectLst>
                  <a:outerShdw blurRad="36195" dist="36195" dir="2700000" rotWithShape="0">
                    <a:srgbClr val="000000"/>
                  </a:outerShdw>
                </a:effectLst>
                <a:latin typeface="+mj-lt"/>
                <a:ea typeface="+mj-ea"/>
                <a:cs typeface="+mj-cs"/>
                <a:sym typeface="Arial"/>
              </a:defRPr>
            </a:pPr>
            <a:r>
              <a:t>Due to variable load during the day, Grid frequency thus does something like this:</a:t>
            </a:r>
          </a:p>
          <a:p>
            <a:pPr defTabSz="868680">
              <a:defRPr sz="1710">
                <a:effectLst>
                  <a:outerShdw blurRad="36195" dist="36195" dir="2700000" rotWithShape="0">
                    <a:srgbClr val="000000"/>
                  </a:outerShdw>
                </a:effectLst>
                <a:latin typeface="+mj-lt"/>
                <a:ea typeface="+mj-ea"/>
                <a:cs typeface="+mj-cs"/>
                <a:sym typeface="Arial"/>
              </a:defRPr>
            </a:pPr>
            <a:endParaRPr/>
          </a:p>
          <a:p>
            <a:pPr defTabSz="868680">
              <a:defRPr sz="1710">
                <a:effectLst>
                  <a:outerShdw blurRad="36195" dist="36195" dir="2700000" rotWithShape="0">
                    <a:srgbClr val="000000"/>
                  </a:outerShdw>
                </a:effectLst>
                <a:latin typeface="+mj-lt"/>
                <a:ea typeface="+mj-ea"/>
                <a:cs typeface="+mj-cs"/>
                <a:sym typeface="Arial"/>
              </a:defRPr>
            </a:pPr>
            <a:endParaRPr/>
          </a:p>
          <a:p>
            <a:pPr defTabSz="868680">
              <a:defRPr sz="1710">
                <a:effectLst>
                  <a:outerShdw blurRad="36195" dist="36195" dir="2700000" rotWithShape="0">
                    <a:srgbClr val="000000"/>
                  </a:outerShdw>
                </a:effectLst>
                <a:latin typeface="+mj-lt"/>
                <a:ea typeface="+mj-ea"/>
                <a:cs typeface="+mj-cs"/>
                <a:sym typeface="Arial"/>
              </a:defRPr>
            </a:pPr>
            <a:endParaRPr/>
          </a:p>
          <a:p>
            <a:pPr defTabSz="868680">
              <a:defRPr sz="1710">
                <a:effectLst>
                  <a:outerShdw blurRad="36195" dist="36195" dir="2700000" rotWithShape="0">
                    <a:srgbClr val="000000"/>
                  </a:outerShdw>
                </a:effectLst>
                <a:latin typeface="+mj-lt"/>
                <a:ea typeface="+mj-ea"/>
                <a:cs typeface="+mj-cs"/>
                <a:sym typeface="Arial"/>
              </a:defRPr>
            </a:pPr>
            <a:endParaRPr/>
          </a:p>
          <a:p>
            <a:pPr defTabSz="868680">
              <a:defRPr sz="1710">
                <a:effectLst>
                  <a:outerShdw blurRad="36195" dist="36195" dir="2700000" rotWithShape="0">
                    <a:srgbClr val="000000"/>
                  </a:outerShdw>
                </a:effectLst>
                <a:latin typeface="+mj-lt"/>
                <a:ea typeface="+mj-ea"/>
                <a:cs typeface="+mj-cs"/>
                <a:sym typeface="Arial"/>
              </a:defRPr>
            </a:pPr>
            <a:endParaRPr/>
          </a:p>
          <a:p>
            <a:pPr defTabSz="868680">
              <a:defRPr sz="1710">
                <a:effectLst>
                  <a:outerShdw blurRad="36195" dist="36195" dir="2700000" rotWithShape="0">
                    <a:srgbClr val="000000"/>
                  </a:outerShdw>
                </a:effectLst>
                <a:latin typeface="+mj-lt"/>
                <a:ea typeface="+mj-ea"/>
                <a:cs typeface="+mj-cs"/>
                <a:sym typeface="Arial"/>
              </a:defRPr>
            </a:pPr>
            <a:endParaRPr/>
          </a:p>
          <a:p>
            <a:pPr defTabSz="868680">
              <a:defRPr sz="1710">
                <a:effectLst>
                  <a:outerShdw blurRad="36195" dist="36195" dir="2700000" rotWithShape="0">
                    <a:srgbClr val="000000"/>
                  </a:outerShdw>
                </a:effectLst>
                <a:latin typeface="+mj-lt"/>
                <a:ea typeface="+mj-ea"/>
                <a:cs typeface="+mj-cs"/>
                <a:sym typeface="Arial"/>
              </a:defRPr>
            </a:pPr>
            <a:endParaRPr/>
          </a:p>
          <a:p>
            <a:pPr defTabSz="868680">
              <a:defRPr sz="1710">
                <a:effectLst>
                  <a:outerShdw blurRad="36195" dist="36195" dir="2700000" rotWithShape="0">
                    <a:srgbClr val="000000"/>
                  </a:outerShdw>
                </a:effectLst>
                <a:latin typeface="+mj-lt"/>
                <a:ea typeface="+mj-ea"/>
                <a:cs typeface="+mj-cs"/>
                <a:sym typeface="Arial"/>
              </a:defRPr>
            </a:pPr>
            <a:endParaRPr/>
          </a:p>
          <a:p>
            <a:pPr defTabSz="868680">
              <a:defRPr sz="1710">
                <a:effectLst>
                  <a:outerShdw blurRad="36195" dist="36195" dir="2700000" rotWithShape="0">
                    <a:srgbClr val="000000"/>
                  </a:outerShdw>
                </a:effectLst>
                <a:latin typeface="+mj-lt"/>
                <a:ea typeface="+mj-ea"/>
                <a:cs typeface="+mj-cs"/>
                <a:sym typeface="Arial"/>
              </a:defRPr>
            </a:pPr>
            <a:endParaRPr/>
          </a:p>
          <a:p>
            <a:pPr defTabSz="868680">
              <a:defRPr sz="1710">
                <a:effectLst>
                  <a:outerShdw blurRad="36195" dist="36195" dir="2700000" rotWithShape="0">
                    <a:srgbClr val="000000"/>
                  </a:outerShdw>
                </a:effectLst>
                <a:latin typeface="+mj-lt"/>
                <a:ea typeface="+mj-ea"/>
                <a:cs typeface="+mj-cs"/>
                <a:sym typeface="Arial"/>
              </a:defRPr>
            </a:pPr>
            <a:r>
              <a:t>Then:	60.00 Hz = Grid is at minimum load (and power is at minimum cost)</a:t>
            </a:r>
          </a:p>
          <a:p>
            <a:pPr defTabSz="868680">
              <a:defRPr sz="380">
                <a:effectLst>
                  <a:outerShdw blurRad="36195" dist="36195" dir="2700000" rotWithShape="0">
                    <a:srgbClr val="000000"/>
                  </a:outerShdw>
                </a:effectLst>
                <a:latin typeface="+mj-lt"/>
                <a:ea typeface="+mj-ea"/>
                <a:cs typeface="+mj-cs"/>
                <a:sym typeface="Arial"/>
              </a:defRPr>
            </a:pPr>
            <a:endParaRPr/>
          </a:p>
          <a:p>
            <a:pPr defTabSz="868680">
              <a:defRPr sz="1710">
                <a:effectLst>
                  <a:outerShdw blurRad="36195" dist="36195" dir="2700000" rotWithShape="0">
                    <a:srgbClr val="000000"/>
                  </a:outerShdw>
                </a:effectLst>
                <a:latin typeface="+mj-lt"/>
                <a:ea typeface="+mj-ea"/>
                <a:cs typeface="+mj-cs"/>
                <a:sym typeface="Arial"/>
              </a:defRPr>
            </a:pPr>
            <a:r>
              <a:t>	59.985 Hz = Grid is at moderate load (power is at middle cost)</a:t>
            </a:r>
          </a:p>
          <a:p>
            <a:pPr defTabSz="868680">
              <a:defRPr sz="380">
                <a:effectLst>
                  <a:outerShdw blurRad="36195" dist="36195" dir="2700000" rotWithShape="0">
                    <a:srgbClr val="000000"/>
                  </a:outerShdw>
                </a:effectLst>
                <a:latin typeface="+mj-lt"/>
                <a:ea typeface="+mj-ea"/>
                <a:cs typeface="+mj-cs"/>
                <a:sym typeface="Arial"/>
              </a:defRPr>
            </a:pPr>
            <a:endParaRPr/>
          </a:p>
          <a:p>
            <a:pPr defTabSz="868680">
              <a:defRPr sz="1710">
                <a:effectLst>
                  <a:outerShdw blurRad="36195" dist="36195" dir="2700000" rotWithShape="0">
                    <a:srgbClr val="000000"/>
                  </a:outerShdw>
                </a:effectLst>
                <a:latin typeface="+mj-lt"/>
                <a:ea typeface="+mj-ea"/>
                <a:cs typeface="+mj-cs"/>
                <a:sym typeface="Arial"/>
              </a:defRPr>
            </a:pPr>
            <a:r>
              <a:t>	59.97 Hz = Grid is at heavy load (power is at maximum cost)</a:t>
            </a:r>
          </a:p>
        </p:txBody>
      </p:sp>
      <p:grpSp>
        <p:nvGrpSpPr>
          <p:cNvPr id="397" name="Group 63"/>
          <p:cNvGrpSpPr/>
          <p:nvPr/>
        </p:nvGrpSpPr>
        <p:grpSpPr>
          <a:xfrm>
            <a:off x="1447799" y="2667000"/>
            <a:ext cx="6248401" cy="2666564"/>
            <a:chOff x="0" y="0"/>
            <a:chExt cx="6248399" cy="2666563"/>
          </a:xfrm>
        </p:grpSpPr>
        <p:sp>
          <p:nvSpPr>
            <p:cNvPr id="368" name="Straight Arrow Connector 11"/>
            <p:cNvSpPr/>
            <p:nvPr/>
          </p:nvSpPr>
          <p:spPr>
            <a:xfrm>
              <a:off x="2394923" y="893461"/>
              <a:ext cx="3698640" cy="5121"/>
            </a:xfrm>
            <a:prstGeom prst="line">
              <a:avLst/>
            </a:prstGeom>
            <a:noFill/>
            <a:ln w="3810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369" name="Straight Arrow Connector 12"/>
            <p:cNvSpPr/>
            <p:nvPr/>
          </p:nvSpPr>
          <p:spPr>
            <a:xfrm flipH="1" flipV="1">
              <a:off x="2364575" y="0"/>
              <a:ext cx="4" cy="913767"/>
            </a:xfrm>
            <a:prstGeom prst="line">
              <a:avLst/>
            </a:prstGeom>
            <a:noFill/>
            <a:ln w="3810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370" name="Straight Connector 13"/>
            <p:cNvSpPr/>
            <p:nvPr/>
          </p:nvSpPr>
          <p:spPr>
            <a:xfrm flipH="1" flipV="1">
              <a:off x="3225641" y="208135"/>
              <a:ext cx="2" cy="685328"/>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71" name="Straight Connector 16"/>
            <p:cNvSpPr/>
            <p:nvPr/>
          </p:nvSpPr>
          <p:spPr>
            <a:xfrm>
              <a:off x="2394923" y="207160"/>
              <a:ext cx="3418407" cy="975"/>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72" name="TextBox 17"/>
            <p:cNvSpPr txBox="1"/>
            <p:nvPr/>
          </p:nvSpPr>
          <p:spPr>
            <a:xfrm>
              <a:off x="0" y="403591"/>
              <a:ext cx="1445146" cy="2692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spAutoFit/>
            </a:bodyPr>
            <a:lstStyle>
              <a:lvl1pPr algn="ctr">
                <a:defRPr sz="1200">
                  <a:solidFill>
                    <a:schemeClr val="accent1"/>
                  </a:solidFill>
                </a:defRPr>
              </a:lvl1pPr>
            </a:lstStyle>
            <a:p>
              <a:r>
                <a:t>Grid Load:</a:t>
              </a:r>
            </a:p>
          </p:txBody>
        </p:sp>
        <p:sp>
          <p:nvSpPr>
            <p:cNvPr id="373" name="TextBox 18"/>
            <p:cNvSpPr txBox="1"/>
            <p:nvPr/>
          </p:nvSpPr>
          <p:spPr>
            <a:xfrm>
              <a:off x="1897700" y="928076"/>
              <a:ext cx="932294" cy="3073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spAutoFit/>
            </a:bodyPr>
            <a:lstStyle/>
            <a:p>
              <a:pPr algn="ctr">
                <a:defRPr sz="1400" b="0">
                  <a:solidFill>
                    <a:srgbClr val="FFFFFF"/>
                  </a:solidFill>
                </a:defRPr>
              </a:pPr>
              <a:r>
                <a:t> </a:t>
              </a:r>
              <a:r>
                <a:rPr sz="1100"/>
                <a:t>Midnight</a:t>
              </a:r>
            </a:p>
          </p:txBody>
        </p:sp>
        <p:sp>
          <p:nvSpPr>
            <p:cNvPr id="374" name="TextBox 19"/>
            <p:cNvSpPr txBox="1"/>
            <p:nvPr/>
          </p:nvSpPr>
          <p:spPr>
            <a:xfrm>
              <a:off x="3637981" y="976300"/>
              <a:ext cx="932294" cy="2565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spAutoFit/>
            </a:bodyPr>
            <a:lstStyle>
              <a:lvl1pPr algn="ctr">
                <a:defRPr sz="1100" b="0">
                  <a:solidFill>
                    <a:srgbClr val="FFFFFF"/>
                  </a:solidFill>
                </a:defRPr>
              </a:lvl1pPr>
            </a:lstStyle>
            <a:p>
              <a:r>
                <a:t> Noon</a:t>
              </a:r>
            </a:p>
          </p:txBody>
        </p:sp>
        <p:sp>
          <p:nvSpPr>
            <p:cNvPr id="375" name="TextBox 20"/>
            <p:cNvSpPr txBox="1"/>
            <p:nvPr/>
          </p:nvSpPr>
          <p:spPr>
            <a:xfrm>
              <a:off x="5316106" y="963010"/>
              <a:ext cx="932294" cy="3073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spAutoFit/>
            </a:bodyPr>
            <a:lstStyle/>
            <a:p>
              <a:pPr algn="ctr">
                <a:defRPr sz="1400" b="0">
                  <a:solidFill>
                    <a:srgbClr val="FFFFFF"/>
                  </a:solidFill>
                </a:defRPr>
              </a:pPr>
              <a:r>
                <a:t> </a:t>
              </a:r>
              <a:r>
                <a:rPr sz="1100"/>
                <a:t>Midnight</a:t>
              </a:r>
            </a:p>
          </p:txBody>
        </p:sp>
        <p:sp>
          <p:nvSpPr>
            <p:cNvPr id="376" name="Freeform 8"/>
            <p:cNvSpPr/>
            <p:nvPr/>
          </p:nvSpPr>
          <p:spPr>
            <a:xfrm>
              <a:off x="2377479" y="224468"/>
              <a:ext cx="3406416" cy="273763"/>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cubicBezTo>
                    <a:pt x="1838" y="16289"/>
                    <a:pt x="3677" y="21600"/>
                    <a:pt x="5466" y="21600"/>
                  </a:cubicBezTo>
                  <a:cubicBezTo>
                    <a:pt x="7255" y="21600"/>
                    <a:pt x="8934" y="14577"/>
                    <a:pt x="10734" y="10977"/>
                  </a:cubicBezTo>
                  <a:cubicBezTo>
                    <a:pt x="12534" y="7377"/>
                    <a:pt x="14455" y="0"/>
                    <a:pt x="16266" y="0"/>
                  </a:cubicBezTo>
                  <a:cubicBezTo>
                    <a:pt x="18077" y="0"/>
                    <a:pt x="21600" y="10977"/>
                    <a:pt x="21600" y="10977"/>
                  </a:cubicBezTo>
                </a:path>
              </a:pathLst>
            </a:custGeom>
            <a:noFill/>
            <a:ln w="38100" cap="flat">
              <a:solidFill>
                <a:schemeClr val="accent1"/>
              </a:solidFill>
              <a:prstDash val="dash"/>
              <a:round/>
            </a:ln>
            <a:effectLst/>
          </p:spPr>
          <p:txBody>
            <a:bodyPr wrap="square" lIns="45719" tIns="45719" rIns="45719" bIns="45719" numCol="1" anchor="t">
              <a:noAutofit/>
            </a:bodyPr>
            <a:lstStyle/>
            <a:p>
              <a:pPr>
                <a:defRPr>
                  <a:solidFill>
                    <a:srgbClr val="FFFFFF"/>
                  </a:solidFill>
                </a:defRPr>
              </a:pPr>
              <a:endParaRPr/>
            </a:p>
          </p:txBody>
        </p:sp>
        <p:sp>
          <p:nvSpPr>
            <p:cNvPr id="377" name="TextBox 22"/>
            <p:cNvSpPr txBox="1"/>
            <p:nvPr/>
          </p:nvSpPr>
          <p:spPr>
            <a:xfrm>
              <a:off x="1220656" y="31142"/>
              <a:ext cx="1445147" cy="2565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spAutoFit/>
            </a:bodyPr>
            <a:lstStyle>
              <a:lvl1pPr algn="ctr">
                <a:defRPr sz="1100" b="0">
                  <a:solidFill>
                    <a:srgbClr val="FFFFFF"/>
                  </a:solidFill>
                </a:defRPr>
              </a:lvl1pPr>
            </a:lstStyle>
            <a:p>
              <a:r>
                <a:t>100%</a:t>
              </a:r>
            </a:p>
          </p:txBody>
        </p:sp>
        <p:sp>
          <p:nvSpPr>
            <p:cNvPr id="378" name="TextBox 23"/>
            <p:cNvSpPr txBox="1"/>
            <p:nvPr/>
          </p:nvSpPr>
          <p:spPr>
            <a:xfrm>
              <a:off x="1260645" y="363556"/>
              <a:ext cx="1445146" cy="2565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spAutoFit/>
            </a:bodyPr>
            <a:lstStyle>
              <a:lvl1pPr algn="ctr">
                <a:defRPr sz="1100" b="0">
                  <a:solidFill>
                    <a:srgbClr val="FFFFFF"/>
                  </a:solidFill>
                </a:defRPr>
              </a:lvl1pPr>
            </a:lstStyle>
            <a:p>
              <a:r>
                <a:t>60%</a:t>
              </a:r>
            </a:p>
          </p:txBody>
        </p:sp>
        <p:sp>
          <p:nvSpPr>
            <p:cNvPr id="379" name="Straight Connector 27"/>
            <p:cNvSpPr/>
            <p:nvPr/>
          </p:nvSpPr>
          <p:spPr>
            <a:xfrm flipH="1" flipV="1">
              <a:off x="4080686" y="228440"/>
              <a:ext cx="2" cy="685328"/>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80" name="Straight Connector 28"/>
            <p:cNvSpPr/>
            <p:nvPr/>
          </p:nvSpPr>
          <p:spPr>
            <a:xfrm flipH="1" flipV="1">
              <a:off x="4929707" y="218288"/>
              <a:ext cx="2" cy="685328"/>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81" name="Straight Connector 29"/>
            <p:cNvSpPr/>
            <p:nvPr/>
          </p:nvSpPr>
          <p:spPr>
            <a:xfrm flipH="1" flipV="1">
              <a:off x="5832923" y="228440"/>
              <a:ext cx="2" cy="685328"/>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82" name="Straight Arrow Connector 47"/>
            <p:cNvSpPr/>
            <p:nvPr/>
          </p:nvSpPr>
          <p:spPr>
            <a:xfrm>
              <a:off x="2394920" y="2289674"/>
              <a:ext cx="3698640" cy="5121"/>
            </a:xfrm>
            <a:prstGeom prst="line">
              <a:avLst/>
            </a:prstGeom>
            <a:noFill/>
            <a:ln w="3810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383" name="Straight Arrow Connector 48"/>
            <p:cNvSpPr/>
            <p:nvPr/>
          </p:nvSpPr>
          <p:spPr>
            <a:xfrm flipH="1" flipV="1">
              <a:off x="2364571" y="1396213"/>
              <a:ext cx="4" cy="913768"/>
            </a:xfrm>
            <a:prstGeom prst="line">
              <a:avLst/>
            </a:prstGeom>
            <a:noFill/>
            <a:ln w="3810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384" name="Straight Connector 49"/>
            <p:cNvSpPr/>
            <p:nvPr/>
          </p:nvSpPr>
          <p:spPr>
            <a:xfrm flipH="1" flipV="1">
              <a:off x="3225638" y="1604348"/>
              <a:ext cx="2" cy="685328"/>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85" name="Straight Connector 50"/>
            <p:cNvSpPr/>
            <p:nvPr/>
          </p:nvSpPr>
          <p:spPr>
            <a:xfrm>
              <a:off x="2394919" y="1603373"/>
              <a:ext cx="3418407" cy="975"/>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86" name="TextBox 51"/>
            <p:cNvSpPr txBox="1"/>
            <p:nvPr/>
          </p:nvSpPr>
          <p:spPr>
            <a:xfrm>
              <a:off x="0" y="1799804"/>
              <a:ext cx="1445146" cy="2692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spAutoFit/>
            </a:bodyPr>
            <a:lstStyle>
              <a:lvl1pPr algn="ctr">
                <a:defRPr sz="1200">
                  <a:solidFill>
                    <a:srgbClr val="FFCC00"/>
                  </a:solidFill>
                </a:defRPr>
              </a:lvl1pPr>
            </a:lstStyle>
            <a:p>
              <a:r>
                <a:t>Grid Frequency:</a:t>
              </a:r>
            </a:p>
          </p:txBody>
        </p:sp>
        <p:sp>
          <p:nvSpPr>
            <p:cNvPr id="387" name="TextBox 52"/>
            <p:cNvSpPr txBox="1"/>
            <p:nvPr/>
          </p:nvSpPr>
          <p:spPr>
            <a:xfrm>
              <a:off x="1897697" y="2324290"/>
              <a:ext cx="932294" cy="3073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spAutoFit/>
            </a:bodyPr>
            <a:lstStyle/>
            <a:p>
              <a:pPr algn="ctr">
                <a:defRPr sz="1400" b="0">
                  <a:solidFill>
                    <a:srgbClr val="FFFFFF"/>
                  </a:solidFill>
                </a:defRPr>
              </a:pPr>
              <a:r>
                <a:t> </a:t>
              </a:r>
              <a:r>
                <a:rPr sz="1100"/>
                <a:t>Midnight</a:t>
              </a:r>
            </a:p>
          </p:txBody>
        </p:sp>
        <p:sp>
          <p:nvSpPr>
            <p:cNvPr id="388" name="TextBox 53"/>
            <p:cNvSpPr txBox="1"/>
            <p:nvPr/>
          </p:nvSpPr>
          <p:spPr>
            <a:xfrm>
              <a:off x="3637977" y="2372514"/>
              <a:ext cx="932294" cy="2565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spAutoFit/>
            </a:bodyPr>
            <a:lstStyle>
              <a:lvl1pPr algn="ctr">
                <a:defRPr sz="1100" b="0">
                  <a:solidFill>
                    <a:srgbClr val="FFFFFF"/>
                  </a:solidFill>
                </a:defRPr>
              </a:lvl1pPr>
            </a:lstStyle>
            <a:p>
              <a:r>
                <a:t> Noon</a:t>
              </a:r>
            </a:p>
          </p:txBody>
        </p:sp>
        <p:sp>
          <p:nvSpPr>
            <p:cNvPr id="389" name="TextBox 54"/>
            <p:cNvSpPr txBox="1"/>
            <p:nvPr/>
          </p:nvSpPr>
          <p:spPr>
            <a:xfrm>
              <a:off x="5316103" y="2359223"/>
              <a:ext cx="932294" cy="3073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spAutoFit/>
            </a:bodyPr>
            <a:lstStyle/>
            <a:p>
              <a:pPr algn="ctr">
                <a:defRPr sz="1400" b="0">
                  <a:solidFill>
                    <a:srgbClr val="FFFFFF"/>
                  </a:solidFill>
                </a:defRPr>
              </a:pPr>
              <a:r>
                <a:t> </a:t>
              </a:r>
              <a:r>
                <a:rPr sz="1100"/>
                <a:t>Midnight</a:t>
              </a:r>
            </a:p>
          </p:txBody>
        </p:sp>
        <p:sp>
          <p:nvSpPr>
            <p:cNvPr id="390" name="Freeform 55"/>
            <p:cNvSpPr/>
            <p:nvPr/>
          </p:nvSpPr>
          <p:spPr>
            <a:xfrm rot="10800000" flipH="1">
              <a:off x="2377476" y="1652390"/>
              <a:ext cx="3406416" cy="236240"/>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cubicBezTo>
                    <a:pt x="1838" y="16289"/>
                    <a:pt x="3677" y="21600"/>
                    <a:pt x="5466" y="21600"/>
                  </a:cubicBezTo>
                  <a:cubicBezTo>
                    <a:pt x="7255" y="21600"/>
                    <a:pt x="8934" y="14577"/>
                    <a:pt x="10734" y="10977"/>
                  </a:cubicBezTo>
                  <a:cubicBezTo>
                    <a:pt x="12534" y="7377"/>
                    <a:pt x="14455" y="0"/>
                    <a:pt x="16266" y="0"/>
                  </a:cubicBezTo>
                  <a:cubicBezTo>
                    <a:pt x="18077" y="0"/>
                    <a:pt x="21600" y="10977"/>
                    <a:pt x="21600" y="10977"/>
                  </a:cubicBezTo>
                </a:path>
              </a:pathLst>
            </a:custGeom>
            <a:noFill/>
            <a:ln w="3810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91" name="TextBox 56"/>
            <p:cNvSpPr txBox="1"/>
            <p:nvPr/>
          </p:nvSpPr>
          <p:spPr>
            <a:xfrm>
              <a:off x="1100071" y="1528197"/>
              <a:ext cx="1445146" cy="2565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spAutoFit/>
            </a:bodyPr>
            <a:lstStyle>
              <a:lvl1pPr algn="ctr">
                <a:defRPr sz="1100" b="0">
                  <a:solidFill>
                    <a:srgbClr val="FFFFFF"/>
                  </a:solidFill>
                </a:defRPr>
              </a:lvl1pPr>
            </a:lstStyle>
            <a:p>
              <a:r>
                <a:t>60.00 Hz</a:t>
              </a:r>
            </a:p>
          </p:txBody>
        </p:sp>
        <p:sp>
          <p:nvSpPr>
            <p:cNvPr id="392" name="TextBox 57"/>
            <p:cNvSpPr txBox="1"/>
            <p:nvPr/>
          </p:nvSpPr>
          <p:spPr>
            <a:xfrm>
              <a:off x="1118135" y="2134848"/>
              <a:ext cx="1445146" cy="2565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spAutoFit/>
            </a:bodyPr>
            <a:lstStyle>
              <a:lvl1pPr algn="ctr">
                <a:defRPr sz="1100" b="0">
                  <a:solidFill>
                    <a:srgbClr val="FFFFFF"/>
                  </a:solidFill>
                </a:defRPr>
              </a:lvl1pPr>
            </a:lstStyle>
            <a:p>
              <a:r>
                <a:t>59.90 Hz</a:t>
              </a:r>
            </a:p>
          </p:txBody>
        </p:sp>
        <p:sp>
          <p:nvSpPr>
            <p:cNvPr id="393" name="Straight Connector 58"/>
            <p:cNvSpPr/>
            <p:nvPr/>
          </p:nvSpPr>
          <p:spPr>
            <a:xfrm flipH="1" flipV="1">
              <a:off x="4080682" y="1624653"/>
              <a:ext cx="2" cy="685328"/>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94" name="Straight Connector 59"/>
            <p:cNvSpPr/>
            <p:nvPr/>
          </p:nvSpPr>
          <p:spPr>
            <a:xfrm flipH="1" flipV="1">
              <a:off x="4929703" y="1614501"/>
              <a:ext cx="2" cy="685328"/>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95" name="Straight Connector 60"/>
            <p:cNvSpPr/>
            <p:nvPr/>
          </p:nvSpPr>
          <p:spPr>
            <a:xfrm flipH="1" flipV="1">
              <a:off x="5832920" y="1624653"/>
              <a:ext cx="2" cy="685328"/>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96" name="Straight Connector 61"/>
            <p:cNvSpPr/>
            <p:nvPr/>
          </p:nvSpPr>
          <p:spPr>
            <a:xfrm>
              <a:off x="2394923" y="509693"/>
              <a:ext cx="3418407" cy="975"/>
            </a:xfrm>
            <a:prstGeom prst="line">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400" name="Rectangle 2"/>
          <p:cNvSpPr txBox="1">
            <a:spLocks noGrp="1"/>
          </p:cNvSpPr>
          <p:nvPr>
            <p:ph type="title"/>
          </p:nvPr>
        </p:nvSpPr>
        <p:spPr>
          <a:xfrm>
            <a:off x="304800" y="152400"/>
            <a:ext cx="8534400" cy="457200"/>
          </a:xfrm>
          <a:prstGeom prst="rect">
            <a:avLst/>
          </a:prstGeom>
        </p:spPr>
        <p:txBody>
          <a:bodyPr/>
          <a:lstStyle/>
          <a:p>
            <a:r>
              <a:t>So instead of appliance-by-appliance intranet connections to Grid:</a:t>
            </a:r>
          </a:p>
        </p:txBody>
      </p:sp>
      <p:sp>
        <p:nvSpPr>
          <p:cNvPr id="401" name="Rectangle 3"/>
          <p:cNvSpPr txBox="1">
            <a:spLocks noGrp="1"/>
          </p:cNvSpPr>
          <p:nvPr>
            <p:ph type="body" idx="1"/>
          </p:nvPr>
        </p:nvSpPr>
        <p:spPr>
          <a:xfrm>
            <a:off x="228600" y="838200"/>
            <a:ext cx="8915400" cy="5390421"/>
          </a:xfrm>
          <a:prstGeom prst="rect">
            <a:avLst/>
          </a:prstGeom>
        </p:spPr>
        <p:txBody>
          <a:bodyPr/>
          <a:lstStyle/>
          <a:p>
            <a:pPr defTabSz="905255">
              <a:tabLst>
                <a:tab pos="431800" algn="l"/>
                <a:tab pos="889000" algn="l"/>
              </a:tabLst>
              <a:defRPr sz="1782">
                <a:solidFill>
                  <a:srgbClr val="FFCC00"/>
                </a:solidFill>
                <a:effectLst>
                  <a:outerShdw blurRad="37719" dist="37719" dir="2700000" rotWithShape="0">
                    <a:srgbClr val="000000"/>
                  </a:outerShdw>
                </a:effectLst>
                <a:latin typeface="+mj-lt"/>
                <a:ea typeface="+mj-ea"/>
                <a:cs typeface="+mj-cs"/>
                <a:sym typeface="Arial"/>
              </a:defRPr>
            </a:pPr>
            <a:r>
              <a:t>Install simple frequency sensor / control into particular appliances</a:t>
            </a:r>
          </a:p>
          <a:p>
            <a:pPr defTabSz="905255">
              <a:tabLst>
                <a:tab pos="431800" algn="l"/>
                <a:tab pos="889000" algn="l"/>
              </a:tabLst>
              <a:defRPr sz="792">
                <a:effectLst>
                  <a:outerShdw blurRad="37719" dist="37719" dir="2700000" rotWithShape="0">
                    <a:srgbClr val="000000"/>
                  </a:outerShdw>
                </a:effectLst>
                <a:latin typeface="+mj-lt"/>
                <a:ea typeface="+mj-ea"/>
                <a:cs typeface="+mj-cs"/>
                <a:sym typeface="Arial"/>
              </a:defRPr>
            </a:pPr>
            <a:endParaRPr/>
          </a:p>
          <a:p>
            <a:pPr defTabSz="905255">
              <a:tabLst>
                <a:tab pos="431800" algn="l"/>
                <a:tab pos="889000" algn="l"/>
              </a:tabLst>
              <a:defRPr sz="1782">
                <a:effectLst>
                  <a:outerShdw blurRad="37719" dist="37719" dir="2700000" rotWithShape="0">
                    <a:srgbClr val="000000"/>
                  </a:outerShdw>
                </a:effectLst>
                <a:latin typeface="+mj-lt"/>
                <a:ea typeface="+mj-ea"/>
                <a:cs typeface="+mj-cs"/>
                <a:sym typeface="Arial"/>
              </a:defRPr>
            </a:pPr>
            <a:r>
              <a:t>	Which is possible via a single simple integrated circuit likely costing less than $5</a:t>
            </a:r>
          </a:p>
          <a:p>
            <a:pPr defTabSz="905255">
              <a:tabLst>
                <a:tab pos="431800" algn="l"/>
                <a:tab pos="889000" algn="l"/>
              </a:tabLst>
              <a:defRPr sz="792">
                <a:effectLst>
                  <a:outerShdw blurRad="37719" dist="37719" dir="2700000" rotWithShape="0">
                    <a:srgbClr val="000000"/>
                  </a:outerShdw>
                </a:effectLst>
                <a:latin typeface="+mj-lt"/>
                <a:ea typeface="+mj-ea"/>
                <a:cs typeface="+mj-cs"/>
                <a:sym typeface="Arial"/>
              </a:defRPr>
            </a:pPr>
            <a:endParaRPr/>
          </a:p>
          <a:p>
            <a:pPr defTabSz="905255">
              <a:tabLst>
                <a:tab pos="431800" algn="l"/>
                <a:tab pos="889000" algn="l"/>
              </a:tabLst>
              <a:defRPr sz="1782">
                <a:effectLst>
                  <a:outerShdw blurRad="37719" dist="37719" dir="2700000" rotWithShape="0">
                    <a:srgbClr val="000000"/>
                  </a:outerShdw>
                </a:effectLst>
                <a:latin typeface="+mj-lt"/>
                <a:ea typeface="+mj-ea"/>
                <a:cs typeface="+mj-cs"/>
                <a:sym typeface="Arial"/>
              </a:defRPr>
            </a:pPr>
            <a:r>
              <a:t>		(versus IoT features adding $100's to appliance costs)</a:t>
            </a:r>
          </a:p>
          <a:p>
            <a:pPr defTabSz="905255">
              <a:tabLst>
                <a:tab pos="431800" algn="l"/>
                <a:tab pos="889000" algn="l"/>
              </a:tabLst>
              <a:defRPr sz="1782">
                <a:effectLst>
                  <a:outerShdw blurRad="37719" dist="37719" dir="2700000" rotWithShape="0">
                    <a:srgbClr val="000000"/>
                  </a:outerShdw>
                </a:effectLst>
                <a:latin typeface="+mj-lt"/>
                <a:ea typeface="+mj-ea"/>
                <a:cs typeface="+mj-cs"/>
                <a:sym typeface="Arial"/>
              </a:defRPr>
            </a:pPr>
            <a:endParaRPr/>
          </a:p>
          <a:p>
            <a:pPr defTabSz="905255">
              <a:tabLst>
                <a:tab pos="431800" algn="l"/>
                <a:tab pos="889000" algn="l"/>
              </a:tabLst>
              <a:defRPr sz="1782">
                <a:solidFill>
                  <a:srgbClr val="FFCC00"/>
                </a:solidFill>
                <a:effectLst>
                  <a:outerShdw blurRad="37719" dist="37719" dir="2700000" rotWithShape="0">
                    <a:srgbClr val="000000"/>
                  </a:outerShdw>
                </a:effectLst>
                <a:latin typeface="+mj-lt"/>
                <a:ea typeface="+mj-ea"/>
                <a:cs typeface="+mj-cs"/>
                <a:sym typeface="Arial"/>
              </a:defRPr>
            </a:pPr>
            <a:r>
              <a:t>Power company would then no longer control or even monitor our appliances</a:t>
            </a:r>
          </a:p>
          <a:p>
            <a:pPr defTabSz="905255">
              <a:tabLst>
                <a:tab pos="431800" algn="l"/>
                <a:tab pos="889000" algn="l"/>
              </a:tabLst>
              <a:defRPr sz="891">
                <a:effectLst>
                  <a:outerShdw blurRad="37719" dist="37719" dir="2700000" rotWithShape="0">
                    <a:srgbClr val="000000"/>
                  </a:outerShdw>
                </a:effectLst>
                <a:latin typeface="+mj-lt"/>
                <a:ea typeface="+mj-ea"/>
                <a:cs typeface="+mj-cs"/>
                <a:sym typeface="Arial"/>
              </a:defRPr>
            </a:pPr>
            <a:endParaRPr/>
          </a:p>
          <a:p>
            <a:pPr defTabSz="905255">
              <a:tabLst>
                <a:tab pos="431800" algn="l"/>
                <a:tab pos="889000" algn="l"/>
              </a:tabLst>
              <a:defRPr sz="1782">
                <a:effectLst>
                  <a:outerShdw blurRad="37719" dist="37719" dir="2700000" rotWithShape="0">
                    <a:srgbClr val="000000"/>
                  </a:outerShdw>
                </a:effectLst>
                <a:latin typeface="+mj-lt"/>
                <a:ea typeface="+mj-ea"/>
                <a:cs typeface="+mj-cs"/>
                <a:sym typeface="Arial"/>
              </a:defRPr>
            </a:pPr>
            <a:r>
              <a:t>	They are back to monitoring only the whole house's </a:t>
            </a:r>
            <a:r>
              <a:rPr b="1"/>
              <a:t>total</a:t>
            </a:r>
            <a:r>
              <a:t> power consumption</a:t>
            </a:r>
          </a:p>
          <a:p>
            <a:pPr defTabSz="905255">
              <a:tabLst>
                <a:tab pos="431800" algn="l"/>
                <a:tab pos="889000" algn="l"/>
              </a:tabLst>
              <a:defRPr sz="1782">
                <a:effectLst>
                  <a:outerShdw blurRad="37719" dist="37719" dir="2700000" rotWithShape="0">
                    <a:srgbClr val="000000"/>
                  </a:outerShdw>
                </a:effectLst>
                <a:latin typeface="+mj-lt"/>
                <a:ea typeface="+mj-ea"/>
                <a:cs typeface="+mj-cs"/>
                <a:sym typeface="Arial"/>
              </a:defRPr>
            </a:pPr>
            <a:endParaRPr/>
          </a:p>
          <a:p>
            <a:pPr defTabSz="905255">
              <a:tabLst>
                <a:tab pos="431800" algn="l"/>
                <a:tab pos="889000" algn="l"/>
              </a:tabLst>
              <a:defRPr sz="1782">
                <a:solidFill>
                  <a:srgbClr val="FFCC00"/>
                </a:solidFill>
                <a:effectLst>
                  <a:outerShdw blurRad="37719" dist="37719" dir="2700000" rotWithShape="0">
                    <a:srgbClr val="000000"/>
                  </a:outerShdw>
                </a:effectLst>
                <a:latin typeface="+mj-lt"/>
                <a:ea typeface="+mj-ea"/>
                <a:cs typeface="+mj-cs"/>
                <a:sym typeface="Arial"/>
              </a:defRPr>
            </a:pPr>
            <a:r>
              <a:t>But appliance "knows" the Grid's load at this moment</a:t>
            </a:r>
            <a:r>
              <a:rPr>
                <a:solidFill>
                  <a:srgbClr val="FFFFFF"/>
                </a:solidFill>
              </a:rPr>
              <a:t> (i.e., it can infer it).  </a:t>
            </a:r>
          </a:p>
          <a:p>
            <a:pPr defTabSz="905255">
              <a:tabLst>
                <a:tab pos="431800" algn="l"/>
                <a:tab pos="889000" algn="l"/>
              </a:tabLst>
              <a:defRPr sz="1782">
                <a:effectLst>
                  <a:outerShdw blurRad="37719" dist="37719" dir="2700000" rotWithShape="0">
                    <a:srgbClr val="000000"/>
                  </a:outerShdw>
                </a:effectLst>
                <a:latin typeface="+mj-lt"/>
                <a:ea typeface="+mj-ea"/>
                <a:cs typeface="+mj-cs"/>
                <a:sym typeface="Arial"/>
              </a:defRPr>
            </a:pPr>
            <a:endParaRPr/>
          </a:p>
          <a:p>
            <a:pPr defTabSz="905255">
              <a:tabLst>
                <a:tab pos="431800" algn="l"/>
                <a:tab pos="889000" algn="l"/>
              </a:tabLst>
              <a:defRPr sz="1782">
                <a:effectLst>
                  <a:outerShdw blurRad="37719" dist="37719" dir="2700000" rotWithShape="0">
                    <a:srgbClr val="000000"/>
                  </a:outerShdw>
                </a:effectLst>
                <a:latin typeface="+mj-lt"/>
                <a:ea typeface="+mj-ea"/>
                <a:cs typeface="+mj-cs"/>
                <a:sym typeface="Arial"/>
              </a:defRPr>
            </a:pPr>
            <a:r>
              <a:t>In fact:	Tell the appliance the average local power cost and it could generate</a:t>
            </a:r>
          </a:p>
          <a:p>
            <a:pPr defTabSz="905255">
              <a:tabLst>
                <a:tab pos="431800" algn="l"/>
                <a:tab pos="889000" algn="l"/>
              </a:tabLst>
              <a:defRPr sz="198">
                <a:effectLst>
                  <a:outerShdw blurRad="37719" dist="37719" dir="2700000" rotWithShape="0">
                    <a:srgbClr val="000000"/>
                  </a:outerShdw>
                </a:effectLst>
                <a:latin typeface="+mj-lt"/>
                <a:ea typeface="+mj-ea"/>
                <a:cs typeface="+mj-cs"/>
                <a:sym typeface="Arial"/>
              </a:defRPr>
            </a:pPr>
            <a:endParaRPr/>
          </a:p>
          <a:p>
            <a:pPr defTabSz="905255">
              <a:tabLst>
                <a:tab pos="431800" algn="l"/>
                <a:tab pos="889000" algn="l"/>
              </a:tabLst>
              <a:defRPr sz="1782">
                <a:effectLst>
                  <a:outerShdw blurRad="37719" dist="37719" dir="2700000" rotWithShape="0">
                    <a:srgbClr val="000000"/>
                  </a:outerShdw>
                </a:effectLst>
                <a:latin typeface="+mj-lt"/>
                <a:ea typeface="+mj-ea"/>
                <a:cs typeface="+mj-cs"/>
                <a:sym typeface="Arial"/>
              </a:defRPr>
            </a:pPr>
            <a:r>
              <a:t>	a pretty accurate guesstimate of power cost at this exact moment!</a:t>
            </a:r>
          </a:p>
          <a:p>
            <a:pPr defTabSz="905255">
              <a:tabLst>
                <a:tab pos="431800" algn="l"/>
                <a:tab pos="889000" algn="l"/>
              </a:tabLst>
              <a:defRPr sz="1782">
                <a:effectLst>
                  <a:outerShdw blurRad="37719" dist="37719" dir="2700000" rotWithShape="0">
                    <a:srgbClr val="000000"/>
                  </a:outerShdw>
                </a:effectLst>
                <a:latin typeface="+mj-lt"/>
                <a:ea typeface="+mj-ea"/>
                <a:cs typeface="+mj-cs"/>
                <a:sym typeface="Arial"/>
              </a:defRPr>
            </a:pPr>
            <a:endParaRPr/>
          </a:p>
          <a:p>
            <a:pPr defTabSz="905255">
              <a:tabLst>
                <a:tab pos="431800" algn="l"/>
                <a:tab pos="889000" algn="l"/>
              </a:tabLst>
              <a:defRPr sz="1782">
                <a:effectLst>
                  <a:outerShdw blurRad="37719" dist="37719" dir="2700000" rotWithShape="0">
                    <a:srgbClr val="000000"/>
                  </a:outerShdw>
                </a:effectLst>
                <a:latin typeface="+mj-lt"/>
                <a:ea typeface="+mj-ea"/>
                <a:cs typeface="+mj-cs"/>
                <a:sym typeface="Arial"/>
              </a:defRPr>
            </a:pPr>
            <a:r>
              <a:t>And it could guess a </a:t>
            </a:r>
            <a:r>
              <a:rPr b="1"/>
              <a:t>relative</a:t>
            </a:r>
            <a:r>
              <a:t> power cost even</a:t>
            </a:r>
            <a:r>
              <a:rPr b="1"/>
              <a:t> without </a:t>
            </a:r>
            <a:r>
              <a:t>that information</a:t>
            </a:r>
          </a:p>
          <a:p>
            <a:pPr defTabSz="905255">
              <a:tabLst>
                <a:tab pos="431800" algn="l"/>
                <a:tab pos="889000" algn="l"/>
              </a:tabLst>
              <a:defRPr sz="1089">
                <a:effectLst>
                  <a:outerShdw blurRad="37719" dist="37719" dir="2700000" rotWithShape="0">
                    <a:srgbClr val="000000"/>
                  </a:outerShdw>
                </a:effectLst>
                <a:latin typeface="+mj-lt"/>
                <a:ea typeface="+mj-ea"/>
                <a:cs typeface="+mj-cs"/>
                <a:sym typeface="Arial"/>
              </a:defRPr>
            </a:pPr>
            <a:endParaRPr/>
          </a:p>
          <a:p>
            <a:pPr defTabSz="905255">
              <a:tabLst>
                <a:tab pos="431800" algn="l"/>
                <a:tab pos="889000" algn="l"/>
              </a:tabLst>
              <a:defRPr sz="1782">
                <a:effectLst>
                  <a:outerShdw blurRad="37719" dist="37719" dir="2700000" rotWithShape="0">
                    <a:srgbClr val="000000"/>
                  </a:outerShdw>
                </a:effectLst>
                <a:latin typeface="+mj-lt"/>
                <a:ea typeface="+mj-ea"/>
                <a:cs typeface="+mj-cs"/>
                <a:sym typeface="Arial"/>
              </a:defRPr>
            </a:pPr>
            <a:r>
              <a:t>	That is: "It's now about twice the daily average cost"</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3"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404" name="Rectangle 2"/>
          <p:cNvSpPr txBox="1">
            <a:spLocks noGrp="1"/>
          </p:cNvSpPr>
          <p:nvPr>
            <p:ph type="title"/>
          </p:nvPr>
        </p:nvSpPr>
        <p:spPr>
          <a:xfrm>
            <a:off x="304800" y="76200"/>
            <a:ext cx="8534400" cy="609600"/>
          </a:xfrm>
          <a:prstGeom prst="rect">
            <a:avLst/>
          </a:prstGeom>
        </p:spPr>
        <p:txBody>
          <a:bodyPr/>
          <a:lstStyle/>
          <a:p>
            <a:r>
              <a:t>Which appliances could make energy / $ saving use of that info?</a:t>
            </a:r>
          </a:p>
        </p:txBody>
      </p:sp>
      <p:sp>
        <p:nvSpPr>
          <p:cNvPr id="405" name="Rectangle 3"/>
          <p:cNvSpPr txBox="1">
            <a:spLocks noGrp="1"/>
          </p:cNvSpPr>
          <p:nvPr>
            <p:ph type="body" idx="1"/>
          </p:nvPr>
        </p:nvSpPr>
        <p:spPr>
          <a:xfrm>
            <a:off x="228600" y="914400"/>
            <a:ext cx="8915400" cy="5334000"/>
          </a:xfrm>
          <a:prstGeom prst="rect">
            <a:avLst/>
          </a:prstGeom>
        </p:spPr>
        <p:txBody>
          <a:bodyPr/>
          <a:lstStyle/>
          <a:p>
            <a:pPr>
              <a:defRPr sz="1800"/>
            </a:pPr>
            <a:r>
              <a:t>From my  </a:t>
            </a:r>
            <a:r>
              <a:rPr b="1">
                <a:latin typeface="+mj-lt"/>
                <a:ea typeface="+mj-ea"/>
                <a:cs typeface="+mj-cs"/>
                <a:sym typeface="Arial"/>
              </a:rPr>
              <a:t>Energy Consumption in Housing</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 note set: </a:t>
            </a:r>
          </a:p>
          <a:p>
            <a:pPr>
              <a:defRPr sz="1800"/>
            </a:pPr>
            <a:endParaRPr/>
          </a:p>
          <a:p>
            <a:pPr>
              <a:defRPr sz="1800" b="1">
                <a:solidFill>
                  <a:srgbClr val="FFCC00"/>
                </a:solidFill>
              </a:defRPr>
            </a:pPr>
            <a:r>
              <a:t>Water heaters </a:t>
            </a:r>
            <a:r>
              <a:rPr b="0">
                <a:solidFill>
                  <a:srgbClr val="FFFFFF"/>
                </a:solidFill>
              </a:rPr>
              <a:t>account for 17% of our home power consumption</a:t>
            </a:r>
          </a:p>
          <a:p>
            <a:pPr>
              <a:defRPr sz="800"/>
            </a:pPr>
            <a:endParaRPr/>
          </a:p>
          <a:p>
            <a:pPr>
              <a:defRPr sz="1800"/>
            </a:pPr>
            <a:r>
              <a:t>	Water heater could make sure it does not fire up during peak evening load </a:t>
            </a:r>
          </a:p>
          <a:p>
            <a:pPr>
              <a:defRPr sz="1800"/>
            </a:pPr>
            <a:endParaRPr/>
          </a:p>
          <a:p>
            <a:pPr>
              <a:defRPr sz="1800" b="1">
                <a:solidFill>
                  <a:srgbClr val="FFCC00"/>
                </a:solidFill>
              </a:defRPr>
            </a:pPr>
            <a:r>
              <a:t>Dishwashers</a:t>
            </a:r>
            <a:r>
              <a:rPr b="0">
                <a:solidFill>
                  <a:srgbClr val="FFFFFF"/>
                </a:solidFill>
              </a:rPr>
              <a:t> and </a:t>
            </a:r>
            <a:r>
              <a:t>clothes washers </a:t>
            </a:r>
            <a:r>
              <a:rPr b="0">
                <a:solidFill>
                  <a:srgbClr val="FFFFFF"/>
                </a:solidFill>
              </a:rPr>
              <a:t>could then help out even further:</a:t>
            </a:r>
          </a:p>
          <a:p>
            <a:pPr>
              <a:defRPr sz="800"/>
            </a:pPr>
            <a:endParaRPr/>
          </a:p>
          <a:p>
            <a:pPr>
              <a:defRPr sz="1800"/>
            </a:pPr>
            <a:r>
              <a:t>	They could beep you a warning if turned on during peak evening load</a:t>
            </a:r>
          </a:p>
          <a:p>
            <a:pPr>
              <a:defRPr sz="800"/>
            </a:pPr>
            <a:endParaRPr/>
          </a:p>
          <a:p>
            <a:pPr>
              <a:defRPr sz="1800"/>
            </a:pPr>
            <a:r>
              <a:t>	And offer to automatically start wash </a:t>
            </a:r>
            <a:r>
              <a:rPr b="1"/>
              <a:t>later</a:t>
            </a:r>
            <a:r>
              <a:t> when off peak (i.e., overnight)</a:t>
            </a:r>
          </a:p>
          <a:p>
            <a:pPr>
              <a:defRPr sz="1800"/>
            </a:pPr>
            <a:endParaRPr/>
          </a:p>
          <a:p>
            <a:pPr>
              <a:defRPr sz="1800"/>
            </a:pPr>
            <a:r>
              <a:t>THAT would also push major water heating load of the washers into overnight</a:t>
            </a:r>
          </a:p>
          <a:p>
            <a:pPr>
              <a:defRPr sz="900"/>
            </a:pPr>
            <a:endParaRPr/>
          </a:p>
          <a:p>
            <a:pPr>
              <a:defRPr sz="1800"/>
            </a:pPr>
            <a:r>
              <a:t>	</a:t>
            </a:r>
            <a:r>
              <a:rPr>
                <a:solidFill>
                  <a:srgbClr val="FFCC00"/>
                </a:solidFill>
              </a:rPr>
              <a:t>Compounding your electrical power savings!</a:t>
            </a:r>
          </a:p>
          <a:p>
            <a:pPr>
              <a:defRPr sz="1800">
                <a:solidFill>
                  <a:srgbClr val="FFCC00"/>
                </a:solidFill>
              </a:defRPr>
            </a:pPr>
            <a:endParaRPr/>
          </a:p>
          <a:p>
            <a:pPr>
              <a:defRPr sz="1800"/>
            </a:pPr>
            <a:r>
              <a:t>Power hog </a:t>
            </a:r>
            <a:r>
              <a:rPr b="1">
                <a:solidFill>
                  <a:srgbClr val="FFCC00"/>
                </a:solidFill>
              </a:rPr>
              <a:t>dryer</a:t>
            </a:r>
            <a:r>
              <a:t> could also offer </a:t>
            </a:r>
            <a:r>
              <a:rPr>
                <a:solidFill>
                  <a:srgbClr val="FFCC00"/>
                </a:solidFill>
              </a:rPr>
              <a:t>"</a:t>
            </a:r>
            <a:r>
              <a:rPr b="1">
                <a:solidFill>
                  <a:srgbClr val="FFCC00"/>
                </a:solidFill>
              </a:rPr>
              <a:t>Wait for cheaper power?</a:t>
            </a:r>
            <a:r>
              <a:rPr>
                <a:solidFill>
                  <a:srgbClr val="FFCC00"/>
                </a:solidFill>
              </a:rPr>
              <a:t>" </a:t>
            </a:r>
            <a:r>
              <a:t>start up mode</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7"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408" name="Rectangle 2"/>
          <p:cNvSpPr txBox="1">
            <a:spLocks noGrp="1"/>
          </p:cNvSpPr>
          <p:nvPr>
            <p:ph type="title"/>
          </p:nvPr>
        </p:nvSpPr>
        <p:spPr>
          <a:xfrm>
            <a:off x="304800" y="152400"/>
            <a:ext cx="8534400" cy="457200"/>
          </a:xfrm>
          <a:prstGeom prst="rect">
            <a:avLst/>
          </a:prstGeom>
        </p:spPr>
        <p:txBody>
          <a:bodyPr/>
          <a:lstStyle>
            <a:lvl1pPr>
              <a:defRPr sz="2200"/>
            </a:lvl1pPr>
          </a:lstStyle>
          <a:p>
            <a:r>
              <a:t>Appliances with thermostats could also use that info:</a:t>
            </a:r>
          </a:p>
        </p:txBody>
      </p:sp>
      <p:sp>
        <p:nvSpPr>
          <p:cNvPr id="409" name="Rectangle 3"/>
          <p:cNvSpPr txBox="1">
            <a:spLocks noGrp="1"/>
          </p:cNvSpPr>
          <p:nvPr>
            <p:ph type="body" idx="1"/>
          </p:nvPr>
        </p:nvSpPr>
        <p:spPr>
          <a:xfrm>
            <a:off x="228600" y="914400"/>
            <a:ext cx="8915400" cy="5334000"/>
          </a:xfrm>
          <a:prstGeom prst="rect">
            <a:avLst/>
          </a:prstGeom>
        </p:spPr>
        <p:txBody>
          <a:bodyPr/>
          <a:lstStyle/>
          <a:p>
            <a:pPr>
              <a:defRPr sz="1800" b="1">
                <a:solidFill>
                  <a:srgbClr val="FFCC00"/>
                </a:solidFill>
                <a:latin typeface="+mj-lt"/>
                <a:ea typeface="+mj-ea"/>
                <a:cs typeface="+mj-cs"/>
                <a:sym typeface="Arial"/>
              </a:defRPr>
            </a:pPr>
            <a:r>
              <a:t>Refrigerators</a:t>
            </a:r>
            <a:r>
              <a:rPr b="0">
                <a:solidFill>
                  <a:srgbClr val="FFFFFF"/>
                </a:solidFill>
              </a:rPr>
              <a:t> are normally set to operate at ~ 38° F (3.3 ° C)</a:t>
            </a:r>
          </a:p>
          <a:p>
            <a:pPr>
              <a:defRPr sz="1100">
                <a:latin typeface="+mj-lt"/>
                <a:ea typeface="+mj-ea"/>
                <a:cs typeface="+mj-cs"/>
                <a:sym typeface="Arial"/>
              </a:defRPr>
            </a:pPr>
            <a:endParaRPr/>
          </a:p>
          <a:p>
            <a:pPr>
              <a:defRPr sz="1800">
                <a:latin typeface="+mj-lt"/>
                <a:ea typeface="+mj-ea"/>
                <a:cs typeface="+mj-cs"/>
                <a:sym typeface="Arial"/>
              </a:defRPr>
            </a:pPr>
            <a:r>
              <a:t>	Sensing peak power demand, refrigerator could up this to 40° F </a:t>
            </a:r>
          </a:p>
          <a:p>
            <a:pPr>
              <a:defRPr sz="1000">
                <a:latin typeface="+mj-lt"/>
                <a:ea typeface="+mj-ea"/>
                <a:cs typeface="+mj-cs"/>
                <a:sym typeface="Arial"/>
              </a:defRPr>
            </a:pPr>
            <a:endParaRPr/>
          </a:p>
          <a:p>
            <a:pPr>
              <a:defRPr sz="1800">
                <a:latin typeface="+mj-lt"/>
                <a:ea typeface="+mj-ea"/>
                <a:cs typeface="+mj-cs"/>
                <a:sym typeface="Arial"/>
              </a:defRPr>
            </a:pPr>
            <a:r>
              <a:t>		Control circuit could limit this reset to no more than two hours</a:t>
            </a:r>
          </a:p>
          <a:p>
            <a:pPr>
              <a:defRPr sz="1800">
                <a:latin typeface="+mj-lt"/>
                <a:ea typeface="+mj-ea"/>
                <a:cs typeface="+mj-cs"/>
                <a:sym typeface="Arial"/>
              </a:defRPr>
            </a:pPr>
            <a:endParaRPr/>
          </a:p>
          <a:p>
            <a:pPr>
              <a:defRPr sz="1800">
                <a:latin typeface="+mj-lt"/>
                <a:ea typeface="+mj-ea"/>
                <a:cs typeface="+mj-cs"/>
                <a:sym typeface="Arial"/>
              </a:defRPr>
            </a:pPr>
            <a:r>
              <a:t>This might cut refrigerator power to almost zero (if door not opened too much)</a:t>
            </a:r>
          </a:p>
          <a:p>
            <a:pPr>
              <a:defRPr sz="1100">
                <a:latin typeface="+mj-lt"/>
                <a:ea typeface="+mj-ea"/>
                <a:cs typeface="+mj-cs"/>
                <a:sym typeface="Arial"/>
              </a:defRPr>
            </a:pPr>
            <a:endParaRPr/>
          </a:p>
          <a:p>
            <a:pPr>
              <a:defRPr sz="1800">
                <a:latin typeface="+mj-lt"/>
                <a:ea typeface="+mj-ea"/>
                <a:cs typeface="+mj-cs"/>
                <a:sym typeface="Arial"/>
              </a:defRPr>
            </a:pPr>
            <a:r>
              <a:t>	As refrigerator coasted slowly up to 40° F over those two hours</a:t>
            </a:r>
          </a:p>
          <a:p>
            <a:pPr>
              <a:defRPr sz="1800">
                <a:latin typeface="+mj-lt"/>
                <a:ea typeface="+mj-ea"/>
                <a:cs typeface="+mj-cs"/>
                <a:sym typeface="Arial"/>
              </a:defRPr>
            </a:pPr>
            <a:endParaRPr/>
          </a:p>
          <a:p>
            <a:pPr>
              <a:defRPr sz="1800">
                <a:latin typeface="+mj-lt"/>
                <a:ea typeface="+mj-ea"/>
                <a:cs typeface="+mj-cs"/>
                <a:sym typeface="Arial"/>
              </a:defRPr>
            </a:pPr>
            <a:r>
              <a:t>Result:  +2° F  (+1° C) for two hours =&gt; </a:t>
            </a:r>
            <a:r>
              <a:rPr>
                <a:solidFill>
                  <a:srgbClr val="FFCC00"/>
                </a:solidFill>
              </a:rPr>
              <a:t>Trivial impact on food preservation</a:t>
            </a:r>
          </a:p>
          <a:p>
            <a:pPr>
              <a:defRPr sz="1100">
                <a:latin typeface="+mj-lt"/>
                <a:ea typeface="+mj-ea"/>
                <a:cs typeface="+mj-cs"/>
                <a:sym typeface="Arial"/>
              </a:defRPr>
            </a:pPr>
            <a:endParaRPr/>
          </a:p>
          <a:p>
            <a:pPr>
              <a:defRPr sz="1800">
                <a:latin typeface="+mj-lt"/>
                <a:ea typeface="+mj-ea"/>
                <a:cs typeface="+mj-cs"/>
                <a:sym typeface="Arial"/>
              </a:defRPr>
            </a:pPr>
            <a:r>
              <a:t>	But with power costing ~ 4X more during those hours you could save $$ </a:t>
            </a:r>
          </a:p>
          <a:p>
            <a:pPr>
              <a:defRPr sz="1800">
                <a:latin typeface="+mj-lt"/>
                <a:ea typeface="+mj-ea"/>
                <a:cs typeface="+mj-cs"/>
                <a:sym typeface="Arial"/>
              </a:defRPr>
            </a:pPr>
            <a:endParaRPr/>
          </a:p>
          <a:p>
            <a:pPr>
              <a:defRPr sz="1800" b="1">
                <a:solidFill>
                  <a:srgbClr val="FFCC00"/>
                </a:solidFill>
                <a:latin typeface="+mj-lt"/>
                <a:ea typeface="+mj-ea"/>
                <a:cs typeface="+mj-cs"/>
                <a:sym typeface="Arial"/>
              </a:defRPr>
            </a:pPr>
            <a:r>
              <a:t>Furnaces</a:t>
            </a:r>
            <a:r>
              <a:rPr b="0">
                <a:solidFill>
                  <a:srgbClr val="FFFFFF"/>
                </a:solidFill>
              </a:rPr>
              <a:t> could also turn down during (dinnertime) peak when we're more active</a:t>
            </a:r>
          </a:p>
          <a:p>
            <a:pPr>
              <a:defRPr sz="1100">
                <a:latin typeface="+mj-lt"/>
                <a:ea typeface="+mj-ea"/>
                <a:cs typeface="+mj-cs"/>
                <a:sym typeface="Arial"/>
              </a:defRPr>
            </a:pPr>
            <a:endParaRPr/>
          </a:p>
          <a:p>
            <a:pPr>
              <a:defRPr sz="1800">
                <a:latin typeface="+mj-lt"/>
                <a:ea typeface="+mj-ea"/>
                <a:cs typeface="+mj-cs"/>
                <a:sym typeface="Arial"/>
              </a:defRPr>
            </a:pPr>
            <a:r>
              <a:t>	Turning temperature back up later as we slip into couch potato mode</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1" name="Rectangle 3"/>
          <p:cNvSpPr txBox="1">
            <a:spLocks noGrp="1"/>
          </p:cNvSpPr>
          <p:nvPr>
            <p:ph type="body" idx="1"/>
          </p:nvPr>
        </p:nvSpPr>
        <p:spPr>
          <a:xfrm>
            <a:off x="228600" y="838200"/>
            <a:ext cx="8915400" cy="5638800"/>
          </a:xfrm>
          <a:prstGeom prst="rect">
            <a:avLst/>
          </a:prstGeom>
        </p:spPr>
        <p:txBody>
          <a:bodyPr/>
          <a:lstStyle/>
          <a:p>
            <a:pPr>
              <a:defRPr sz="1800">
                <a:latin typeface="+mj-lt"/>
                <a:ea typeface="+mj-ea"/>
                <a:cs typeface="+mj-cs"/>
                <a:sym typeface="Arial"/>
              </a:defRPr>
            </a:pPr>
            <a:r>
              <a:t>Grid load sensing (=&gt; inferred price of power) is key to things like Vehicle to Grid:</a:t>
            </a: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r>
              <a:t>1) Power Demand:</a:t>
            </a:r>
          </a:p>
          <a:p>
            <a:pPr>
              <a:defRPr sz="2400">
                <a:latin typeface="+mj-lt"/>
                <a:ea typeface="+mj-ea"/>
                <a:cs typeface="+mj-cs"/>
                <a:sym typeface="Arial"/>
              </a:defRPr>
            </a:pPr>
            <a:endParaRPr/>
          </a:p>
          <a:p>
            <a:pPr>
              <a:defRPr sz="1200">
                <a:latin typeface="+mj-lt"/>
                <a:ea typeface="+mj-ea"/>
                <a:cs typeface="+mj-cs"/>
                <a:sym typeface="Arial"/>
              </a:defRPr>
            </a:pPr>
            <a:endParaRPr/>
          </a:p>
          <a:p>
            <a:pPr>
              <a:defRPr sz="1800">
                <a:latin typeface="+mj-lt"/>
                <a:ea typeface="+mj-ea"/>
                <a:cs typeface="+mj-cs"/>
                <a:sym typeface="Arial"/>
              </a:defRPr>
            </a:pPr>
            <a:r>
              <a:t>2) Power Production:</a:t>
            </a:r>
          </a:p>
          <a:p>
            <a:pPr>
              <a:defRPr sz="16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r>
              <a:t>3) Location of PHEVs:</a:t>
            </a:r>
          </a:p>
          <a:p>
            <a:pPr>
              <a:defRPr sz="3200">
                <a:latin typeface="+mj-lt"/>
                <a:ea typeface="+mj-ea"/>
                <a:cs typeface="+mj-cs"/>
                <a:sym typeface="Arial"/>
              </a:defRPr>
            </a:pPr>
            <a:endParaRPr/>
          </a:p>
          <a:p>
            <a:pPr>
              <a:defRPr sz="1800">
                <a:latin typeface="+mj-lt"/>
                <a:ea typeface="+mj-ea"/>
                <a:cs typeface="+mj-cs"/>
                <a:sym typeface="Arial"/>
              </a:defRPr>
            </a:pPr>
            <a:r>
              <a:t>4) PHEV ⬄ Grid:</a:t>
            </a:r>
          </a:p>
          <a:p>
            <a:pPr>
              <a:defRPr sz="14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r>
              <a:t>5) Onboard energy:</a:t>
            </a:r>
          </a:p>
        </p:txBody>
      </p:sp>
      <p:sp>
        <p:nvSpPr>
          <p:cNvPr id="412" name="Rectangle 2"/>
          <p:cNvSpPr txBox="1">
            <a:spLocks noGrp="1"/>
          </p:cNvSpPr>
          <p:nvPr>
            <p:ph type="title"/>
          </p:nvPr>
        </p:nvSpPr>
        <p:spPr>
          <a:xfrm>
            <a:off x="304800" y="158946"/>
            <a:ext cx="8534400" cy="381001"/>
          </a:xfrm>
          <a:prstGeom prst="rect">
            <a:avLst/>
          </a:prstGeom>
        </p:spPr>
        <p:txBody>
          <a:bodyPr/>
          <a:lstStyle/>
          <a:p>
            <a:r>
              <a:t>And as noted in my  </a:t>
            </a:r>
            <a:r>
              <a:rPr b="1"/>
              <a:t>Green(er) Cars &amp; Trucks</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 note set:</a:t>
            </a:r>
          </a:p>
        </p:txBody>
      </p:sp>
      <p:grpSp>
        <p:nvGrpSpPr>
          <p:cNvPr id="417" name="Group 30"/>
          <p:cNvGrpSpPr/>
          <p:nvPr/>
        </p:nvGrpSpPr>
        <p:grpSpPr>
          <a:xfrm>
            <a:off x="2590800" y="1684320"/>
            <a:ext cx="5415063" cy="679843"/>
            <a:chOff x="0" y="0"/>
            <a:chExt cx="5415061" cy="679841"/>
          </a:xfrm>
        </p:grpSpPr>
        <p:grpSp>
          <p:nvGrpSpPr>
            <p:cNvPr id="415" name="Group 22"/>
            <p:cNvGrpSpPr/>
            <p:nvPr/>
          </p:nvGrpSpPr>
          <p:grpSpPr>
            <a:xfrm>
              <a:off x="0" y="0"/>
              <a:ext cx="5415063" cy="679843"/>
              <a:chOff x="0" y="0"/>
              <a:chExt cx="5415061" cy="679841"/>
            </a:xfrm>
          </p:grpSpPr>
          <p:sp>
            <p:nvSpPr>
              <p:cNvPr id="413" name="Straight Arrow Connector 12"/>
              <p:cNvSpPr/>
              <p:nvPr/>
            </p:nvSpPr>
            <p:spPr>
              <a:xfrm>
                <a:off x="9829" y="678437"/>
                <a:ext cx="5405234" cy="1406"/>
              </a:xfrm>
              <a:prstGeom prst="line">
                <a:avLst/>
              </a:prstGeom>
              <a:noFill/>
              <a:ln w="3810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14" name="Straight Arrow Connector 13"/>
              <p:cNvSpPr/>
              <p:nvPr/>
            </p:nvSpPr>
            <p:spPr>
              <a:xfrm flipV="1">
                <a:off x="0" y="0"/>
                <a:ext cx="1327" cy="679508"/>
              </a:xfrm>
              <a:prstGeom prst="line">
                <a:avLst/>
              </a:prstGeom>
              <a:noFill/>
              <a:ln w="3810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sp>
          <p:nvSpPr>
            <p:cNvPr id="416" name="Freeform 9"/>
            <p:cNvSpPr/>
            <p:nvPr/>
          </p:nvSpPr>
          <p:spPr>
            <a:xfrm>
              <a:off x="201811" y="96656"/>
              <a:ext cx="4978174" cy="343671"/>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cubicBezTo>
                    <a:pt x="1838" y="16289"/>
                    <a:pt x="3677" y="21600"/>
                    <a:pt x="5466" y="21600"/>
                  </a:cubicBezTo>
                  <a:cubicBezTo>
                    <a:pt x="7255" y="21600"/>
                    <a:pt x="8934" y="14577"/>
                    <a:pt x="10734" y="10977"/>
                  </a:cubicBezTo>
                  <a:cubicBezTo>
                    <a:pt x="12534" y="7377"/>
                    <a:pt x="14455" y="0"/>
                    <a:pt x="16266" y="0"/>
                  </a:cubicBezTo>
                  <a:cubicBezTo>
                    <a:pt x="18077" y="0"/>
                    <a:pt x="21600" y="10977"/>
                    <a:pt x="21600" y="10977"/>
                  </a:cubicBezTo>
                </a:path>
              </a:pathLst>
            </a:custGeom>
            <a:noFill/>
            <a:ln w="38100" cap="flat">
              <a:solidFill>
                <a:schemeClr val="accent1"/>
              </a:solidFill>
              <a:prstDash val="dash"/>
              <a:round/>
            </a:ln>
            <a:effectLst/>
          </p:spPr>
          <p:txBody>
            <a:bodyPr wrap="square" lIns="45719" tIns="45719" rIns="45719" bIns="45719" numCol="1" anchor="t">
              <a:noAutofit/>
            </a:bodyPr>
            <a:lstStyle/>
            <a:p>
              <a:pPr>
                <a:defRPr>
                  <a:solidFill>
                    <a:srgbClr val="FFFFFF"/>
                  </a:solidFill>
                </a:defRPr>
              </a:pPr>
              <a:endParaRPr/>
            </a:p>
          </p:txBody>
        </p:sp>
      </p:grpSp>
      <p:grpSp>
        <p:nvGrpSpPr>
          <p:cNvPr id="424" name="Group 36"/>
          <p:cNvGrpSpPr/>
          <p:nvPr/>
        </p:nvGrpSpPr>
        <p:grpSpPr>
          <a:xfrm>
            <a:off x="2590800" y="2592764"/>
            <a:ext cx="5415063" cy="692346"/>
            <a:chOff x="0" y="0"/>
            <a:chExt cx="5415061" cy="692344"/>
          </a:xfrm>
        </p:grpSpPr>
        <p:sp>
          <p:nvSpPr>
            <p:cNvPr id="418" name="Freeform 5"/>
            <p:cNvSpPr/>
            <p:nvPr/>
          </p:nvSpPr>
          <p:spPr>
            <a:xfrm>
              <a:off x="2342822" y="236663"/>
              <a:ext cx="2046395" cy="1864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21600" y="21600"/>
                    <a:pt x="21600" y="21600"/>
                  </a:cubicBezTo>
                </a:path>
              </a:pathLst>
            </a:custGeom>
            <a:solidFill>
              <a:srgbClr val="66CC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19" name="Freeform 6"/>
            <p:cNvSpPr/>
            <p:nvPr/>
          </p:nvSpPr>
          <p:spPr>
            <a:xfrm>
              <a:off x="1721464" y="236663"/>
              <a:ext cx="2046395" cy="1864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21600" y="21600"/>
                    <a:pt x="21600" y="21600"/>
                  </a:cubicBezTo>
                </a:path>
              </a:pathLst>
            </a:custGeom>
            <a:solidFill>
              <a:srgbClr val="FFFF66"/>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nvGrpSpPr>
            <p:cNvPr id="422" name="Group 22"/>
            <p:cNvGrpSpPr/>
            <p:nvPr/>
          </p:nvGrpSpPr>
          <p:grpSpPr>
            <a:xfrm>
              <a:off x="0" y="0"/>
              <a:ext cx="5415063" cy="692346"/>
              <a:chOff x="0" y="0"/>
              <a:chExt cx="5415061" cy="692345"/>
            </a:xfrm>
          </p:grpSpPr>
          <p:sp>
            <p:nvSpPr>
              <p:cNvPr id="420" name="Straight Arrow Connector 32"/>
              <p:cNvSpPr/>
              <p:nvPr/>
            </p:nvSpPr>
            <p:spPr>
              <a:xfrm>
                <a:off x="9829" y="690914"/>
                <a:ext cx="5405234" cy="1432"/>
              </a:xfrm>
              <a:prstGeom prst="line">
                <a:avLst/>
              </a:prstGeom>
              <a:noFill/>
              <a:ln w="3810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21" name="Straight Arrow Connector 33"/>
              <p:cNvSpPr/>
              <p:nvPr/>
            </p:nvSpPr>
            <p:spPr>
              <a:xfrm flipV="1">
                <a:off x="0" y="0"/>
                <a:ext cx="1327" cy="692005"/>
              </a:xfrm>
              <a:prstGeom prst="line">
                <a:avLst/>
              </a:prstGeom>
              <a:noFill/>
              <a:ln w="3810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sp>
          <p:nvSpPr>
            <p:cNvPr id="423" name="Rectangle 35"/>
            <p:cNvSpPr/>
            <p:nvPr/>
          </p:nvSpPr>
          <p:spPr>
            <a:xfrm>
              <a:off x="29718" y="433569"/>
              <a:ext cx="5158301" cy="235068"/>
            </a:xfrm>
            <a:prstGeom prst="rect">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434" name="Group 64"/>
          <p:cNvGrpSpPr/>
          <p:nvPr/>
        </p:nvGrpSpPr>
        <p:grpSpPr>
          <a:xfrm>
            <a:off x="2667000" y="3659564"/>
            <a:ext cx="5415063" cy="656513"/>
            <a:chOff x="0" y="0"/>
            <a:chExt cx="5415061" cy="656511"/>
          </a:xfrm>
        </p:grpSpPr>
        <p:grpSp>
          <p:nvGrpSpPr>
            <p:cNvPr id="427" name="Group 22"/>
            <p:cNvGrpSpPr/>
            <p:nvPr/>
          </p:nvGrpSpPr>
          <p:grpSpPr>
            <a:xfrm>
              <a:off x="0" y="-1"/>
              <a:ext cx="5415062" cy="637993"/>
              <a:chOff x="0" y="0"/>
              <a:chExt cx="5415061" cy="637991"/>
            </a:xfrm>
          </p:grpSpPr>
          <p:sp>
            <p:nvSpPr>
              <p:cNvPr id="425" name="Straight Arrow Connector 27"/>
              <p:cNvSpPr/>
              <p:nvPr/>
            </p:nvSpPr>
            <p:spPr>
              <a:xfrm>
                <a:off x="9829" y="636673"/>
                <a:ext cx="5405234" cy="1319"/>
              </a:xfrm>
              <a:prstGeom prst="line">
                <a:avLst/>
              </a:prstGeom>
              <a:noFill/>
              <a:ln w="3810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26" name="Straight Arrow Connector 28"/>
              <p:cNvSpPr/>
              <p:nvPr/>
            </p:nvSpPr>
            <p:spPr>
              <a:xfrm flipV="1">
                <a:off x="0" y="0"/>
                <a:ext cx="1327" cy="637678"/>
              </a:xfrm>
              <a:prstGeom prst="line">
                <a:avLst/>
              </a:prstGeom>
              <a:noFill/>
              <a:ln w="3810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sp>
          <p:nvSpPr>
            <p:cNvPr id="428" name="Rectangle 37"/>
            <p:cNvSpPr/>
            <p:nvPr/>
          </p:nvSpPr>
          <p:spPr>
            <a:xfrm>
              <a:off x="25472" y="397310"/>
              <a:ext cx="1118602" cy="216614"/>
            </a:xfrm>
            <a:prstGeom prst="rect">
              <a:avLst/>
            </a:prstGeom>
            <a:solidFill>
              <a:srgbClr val="9ABADD"/>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29" name="TextBox 40"/>
            <p:cNvSpPr txBox="1"/>
            <p:nvPr/>
          </p:nvSpPr>
          <p:spPr>
            <a:xfrm>
              <a:off x="214306" y="344360"/>
              <a:ext cx="657330" cy="3073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spAutoFit/>
            </a:bodyPr>
            <a:lstStyle/>
            <a:p>
              <a:pPr algn="ctr">
                <a:defRPr sz="1400" b="0">
                  <a:solidFill>
                    <a:srgbClr val="FFFFFF"/>
                  </a:solidFill>
                </a:defRPr>
              </a:pPr>
              <a:r>
                <a:t> </a:t>
              </a:r>
              <a:r>
                <a:rPr sz="1100"/>
                <a:t>Home</a:t>
              </a:r>
            </a:p>
          </p:txBody>
        </p:sp>
        <p:sp>
          <p:nvSpPr>
            <p:cNvPr id="430" name="Rectangle 43"/>
            <p:cNvSpPr/>
            <p:nvPr/>
          </p:nvSpPr>
          <p:spPr>
            <a:xfrm>
              <a:off x="3825025" y="427022"/>
              <a:ext cx="1271623" cy="191716"/>
            </a:xfrm>
            <a:prstGeom prst="rect">
              <a:avLst/>
            </a:prstGeom>
            <a:solidFill>
              <a:srgbClr val="9ABADD"/>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31" name="TextBox 42"/>
            <p:cNvSpPr txBox="1"/>
            <p:nvPr/>
          </p:nvSpPr>
          <p:spPr>
            <a:xfrm>
              <a:off x="3953850" y="346213"/>
              <a:ext cx="972978" cy="3073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spAutoFit/>
            </a:bodyPr>
            <a:lstStyle/>
            <a:p>
              <a:pPr algn="ctr">
                <a:defRPr sz="1400" b="0">
                  <a:solidFill>
                    <a:srgbClr val="FFFFFF"/>
                  </a:solidFill>
                </a:defRPr>
              </a:pPr>
              <a:r>
                <a:t> </a:t>
              </a:r>
              <a:r>
                <a:rPr sz="1100"/>
                <a:t>Home</a:t>
              </a:r>
            </a:p>
          </p:txBody>
        </p:sp>
        <p:sp>
          <p:nvSpPr>
            <p:cNvPr id="432" name="Rectangle 44"/>
            <p:cNvSpPr/>
            <p:nvPr/>
          </p:nvSpPr>
          <p:spPr>
            <a:xfrm>
              <a:off x="1621785" y="421379"/>
              <a:ext cx="1819112" cy="197359"/>
            </a:xfrm>
            <a:prstGeom prst="rect">
              <a:avLst/>
            </a:prstGeom>
            <a:solidFill>
              <a:srgbClr val="CAA5DD"/>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33" name="TextBox 45"/>
            <p:cNvSpPr txBox="1"/>
            <p:nvPr/>
          </p:nvSpPr>
          <p:spPr>
            <a:xfrm>
              <a:off x="2210423" y="349171"/>
              <a:ext cx="657330" cy="3073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spAutoFit/>
            </a:bodyPr>
            <a:lstStyle/>
            <a:p>
              <a:pPr algn="ctr">
                <a:defRPr sz="1400" b="0">
                  <a:solidFill>
                    <a:srgbClr val="FFFFFF"/>
                  </a:solidFill>
                </a:defRPr>
              </a:pPr>
              <a:r>
                <a:t> </a:t>
              </a:r>
              <a:r>
                <a:rPr sz="1100"/>
                <a:t>Work</a:t>
              </a:r>
            </a:p>
          </p:txBody>
        </p:sp>
      </p:grpSp>
      <p:grpSp>
        <p:nvGrpSpPr>
          <p:cNvPr id="445" name="Group 85"/>
          <p:cNvGrpSpPr/>
          <p:nvPr/>
        </p:nvGrpSpPr>
        <p:grpSpPr>
          <a:xfrm>
            <a:off x="2669431" y="4573963"/>
            <a:ext cx="5415063" cy="635605"/>
            <a:chOff x="0" y="0"/>
            <a:chExt cx="5415061" cy="635603"/>
          </a:xfrm>
        </p:grpSpPr>
        <p:sp>
          <p:nvSpPr>
            <p:cNvPr id="435" name="Rectangle 70"/>
            <p:cNvSpPr/>
            <p:nvPr/>
          </p:nvSpPr>
          <p:spPr>
            <a:xfrm>
              <a:off x="3914363" y="395599"/>
              <a:ext cx="861840" cy="206498"/>
            </a:xfrm>
            <a:prstGeom prst="rect">
              <a:avLst/>
            </a:prstGeom>
            <a:solidFill>
              <a:srgbClr val="FF6666"/>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36" name="Straight Arrow Connector 47"/>
            <p:cNvSpPr/>
            <p:nvPr/>
          </p:nvSpPr>
          <p:spPr>
            <a:xfrm>
              <a:off x="9828" y="593746"/>
              <a:ext cx="5405234" cy="1230"/>
            </a:xfrm>
            <a:prstGeom prst="line">
              <a:avLst/>
            </a:prstGeom>
            <a:noFill/>
            <a:ln w="3810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37" name="Straight Arrow Connector 48"/>
            <p:cNvSpPr/>
            <p:nvPr/>
          </p:nvSpPr>
          <p:spPr>
            <a:xfrm flipV="1">
              <a:off x="0" y="0"/>
              <a:ext cx="1326" cy="594682"/>
            </a:xfrm>
            <a:prstGeom prst="line">
              <a:avLst/>
            </a:prstGeom>
            <a:noFill/>
            <a:ln w="3810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38" name="Rectangle 49"/>
            <p:cNvSpPr/>
            <p:nvPr/>
          </p:nvSpPr>
          <p:spPr>
            <a:xfrm>
              <a:off x="318413" y="379501"/>
              <a:ext cx="825662" cy="191173"/>
            </a:xfrm>
            <a:prstGeom prst="rect">
              <a:avLst/>
            </a:prstGeom>
            <a:solidFill>
              <a:srgbClr val="008040"/>
            </a:solidFill>
            <a:ln w="12700" cap="flat">
              <a:solidFill>
                <a:srgbClr val="99FFCC"/>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39" name="TextBox 50"/>
            <p:cNvSpPr txBox="1"/>
            <p:nvPr/>
          </p:nvSpPr>
          <p:spPr>
            <a:xfrm>
              <a:off x="382095" y="321143"/>
              <a:ext cx="657330" cy="2565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spAutoFit/>
            </a:bodyPr>
            <a:lstStyle>
              <a:lvl1pPr algn="ctr">
                <a:defRPr sz="1100" b="0">
                  <a:solidFill>
                    <a:srgbClr val="FFFFFF"/>
                  </a:solidFill>
                </a:defRPr>
              </a:lvl1pPr>
            </a:lstStyle>
            <a:p>
              <a:r>
                <a:t>Charge</a:t>
              </a:r>
            </a:p>
          </p:txBody>
        </p:sp>
        <p:sp>
          <p:nvSpPr>
            <p:cNvPr id="440" name="Rectangle 53"/>
            <p:cNvSpPr/>
            <p:nvPr/>
          </p:nvSpPr>
          <p:spPr>
            <a:xfrm>
              <a:off x="1621786" y="386621"/>
              <a:ext cx="670792" cy="181421"/>
            </a:xfrm>
            <a:prstGeom prst="rect">
              <a:avLst/>
            </a:prstGeom>
            <a:solidFill>
              <a:srgbClr val="FF6666"/>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41" name="TextBox 54"/>
            <p:cNvSpPr txBox="1"/>
            <p:nvPr/>
          </p:nvSpPr>
          <p:spPr>
            <a:xfrm>
              <a:off x="1347496" y="305313"/>
              <a:ext cx="1101078" cy="3073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spAutoFit/>
            </a:bodyPr>
            <a:lstStyle/>
            <a:p>
              <a:pPr algn="ctr">
                <a:defRPr sz="1400" b="0">
                  <a:solidFill>
                    <a:srgbClr val="FFFFFF"/>
                  </a:solidFill>
                </a:defRPr>
              </a:pPr>
              <a:r>
                <a:t> </a:t>
              </a:r>
              <a:r>
                <a:rPr sz="1100"/>
                <a:t>Discharge</a:t>
              </a:r>
            </a:p>
          </p:txBody>
        </p:sp>
        <p:sp>
          <p:nvSpPr>
            <p:cNvPr id="442" name="Rectangle 65"/>
            <p:cNvSpPr/>
            <p:nvPr/>
          </p:nvSpPr>
          <p:spPr>
            <a:xfrm>
              <a:off x="2292577" y="386621"/>
              <a:ext cx="1118602" cy="202009"/>
            </a:xfrm>
            <a:prstGeom prst="rect">
              <a:avLst/>
            </a:prstGeom>
            <a:solidFill>
              <a:srgbClr val="008040"/>
            </a:solidFill>
            <a:ln w="12700" cap="flat">
              <a:solidFill>
                <a:srgbClr val="99FFCC"/>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43" name="TextBox 68"/>
            <p:cNvSpPr txBox="1"/>
            <p:nvPr/>
          </p:nvSpPr>
          <p:spPr>
            <a:xfrm>
              <a:off x="2463124" y="328265"/>
              <a:ext cx="657330" cy="2565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spAutoFit/>
            </a:bodyPr>
            <a:lstStyle>
              <a:lvl1pPr algn="ctr">
                <a:defRPr sz="1100" b="0">
                  <a:solidFill>
                    <a:srgbClr val="FFFFFF"/>
                  </a:solidFill>
                </a:defRPr>
              </a:lvl1pPr>
            </a:lstStyle>
            <a:p>
              <a:r>
                <a:t>Charge</a:t>
              </a:r>
            </a:p>
          </p:txBody>
        </p:sp>
        <p:sp>
          <p:nvSpPr>
            <p:cNvPr id="444" name="TextBox 69"/>
            <p:cNvSpPr txBox="1"/>
            <p:nvPr/>
          </p:nvSpPr>
          <p:spPr>
            <a:xfrm>
              <a:off x="3751545" y="328263"/>
              <a:ext cx="1101078" cy="3073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45719" tIns="45719" rIns="45719" bIns="45719" numCol="1" anchor="t">
              <a:spAutoFit/>
            </a:bodyPr>
            <a:lstStyle/>
            <a:p>
              <a:pPr algn="ctr">
                <a:defRPr sz="1400" b="0">
                  <a:solidFill>
                    <a:srgbClr val="FFFFFF"/>
                  </a:solidFill>
                </a:defRPr>
              </a:pPr>
              <a:r>
                <a:t> </a:t>
              </a:r>
              <a:r>
                <a:rPr sz="1100"/>
                <a:t>Discharge</a:t>
              </a:r>
            </a:p>
          </p:txBody>
        </p:sp>
      </p:grpSp>
      <p:grpSp>
        <p:nvGrpSpPr>
          <p:cNvPr id="454" name="Group 108"/>
          <p:cNvGrpSpPr/>
          <p:nvPr/>
        </p:nvGrpSpPr>
        <p:grpSpPr>
          <a:xfrm>
            <a:off x="2669431" y="5564563"/>
            <a:ext cx="5415063" cy="455237"/>
            <a:chOff x="0" y="0"/>
            <a:chExt cx="5415061" cy="455236"/>
          </a:xfrm>
        </p:grpSpPr>
        <p:sp>
          <p:nvSpPr>
            <p:cNvPr id="446" name="Straight Arrow Connector 74"/>
            <p:cNvSpPr/>
            <p:nvPr/>
          </p:nvSpPr>
          <p:spPr>
            <a:xfrm>
              <a:off x="9828" y="450310"/>
              <a:ext cx="5405234" cy="934"/>
            </a:xfrm>
            <a:prstGeom prst="line">
              <a:avLst/>
            </a:prstGeom>
            <a:noFill/>
            <a:ln w="3810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47" name="Straight Arrow Connector 75"/>
            <p:cNvSpPr/>
            <p:nvPr/>
          </p:nvSpPr>
          <p:spPr>
            <a:xfrm flipV="1">
              <a:off x="0" y="-1"/>
              <a:ext cx="1327" cy="451022"/>
            </a:xfrm>
            <a:prstGeom prst="line">
              <a:avLst/>
            </a:prstGeom>
            <a:noFill/>
            <a:ln w="3810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48" name="Straight Connector 87"/>
            <p:cNvSpPr/>
            <p:nvPr/>
          </p:nvSpPr>
          <p:spPr>
            <a:xfrm flipV="1">
              <a:off x="318413" y="97751"/>
              <a:ext cx="827876" cy="357485"/>
            </a:xfrm>
            <a:prstGeom prst="line">
              <a:avLst/>
            </a:prstGeom>
            <a:solidFill>
              <a:schemeClr val="accent1"/>
            </a:solid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49" name="Straight Connector 93"/>
            <p:cNvSpPr/>
            <p:nvPr/>
          </p:nvSpPr>
          <p:spPr>
            <a:xfrm>
              <a:off x="1146288" y="97750"/>
              <a:ext cx="445780" cy="51070"/>
            </a:xfrm>
            <a:prstGeom prst="line">
              <a:avLst/>
            </a:prstGeom>
            <a:solidFill>
              <a:schemeClr val="accent1"/>
            </a:solid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50" name="Straight Connector 98"/>
            <p:cNvSpPr/>
            <p:nvPr/>
          </p:nvSpPr>
          <p:spPr>
            <a:xfrm>
              <a:off x="1592067" y="155629"/>
              <a:ext cx="636828" cy="299607"/>
            </a:xfrm>
            <a:prstGeom prst="line">
              <a:avLst/>
            </a:prstGeom>
            <a:solidFill>
              <a:schemeClr val="accent1"/>
            </a:solid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51" name="Straight Connector 100"/>
            <p:cNvSpPr/>
            <p:nvPr/>
          </p:nvSpPr>
          <p:spPr>
            <a:xfrm flipV="1">
              <a:off x="2228894" y="97751"/>
              <a:ext cx="1146289" cy="357486"/>
            </a:xfrm>
            <a:prstGeom prst="line">
              <a:avLst/>
            </a:prstGeom>
            <a:solidFill>
              <a:schemeClr val="accent1"/>
            </a:solid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52" name="Straight Connector 104"/>
            <p:cNvSpPr/>
            <p:nvPr/>
          </p:nvSpPr>
          <p:spPr>
            <a:xfrm>
              <a:off x="3812471" y="148820"/>
              <a:ext cx="955241" cy="306416"/>
            </a:xfrm>
            <a:prstGeom prst="line">
              <a:avLst/>
            </a:prstGeom>
            <a:solidFill>
              <a:schemeClr val="accent1"/>
            </a:solid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453" name="Straight Connector 105"/>
            <p:cNvSpPr/>
            <p:nvPr/>
          </p:nvSpPr>
          <p:spPr>
            <a:xfrm>
              <a:off x="3362447" y="97750"/>
              <a:ext cx="445780" cy="51070"/>
            </a:xfrm>
            <a:prstGeom prst="line">
              <a:avLst/>
            </a:prstGeom>
            <a:solidFill>
              <a:schemeClr val="accent1"/>
            </a:solid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56" name="Picture 5" descr="Picture 5"/>
          <p:cNvPicPr>
            <a:picLocks noChangeAspect="1"/>
          </p:cNvPicPr>
          <p:nvPr/>
        </p:nvPicPr>
        <p:blipFill>
          <a:blip r:embed="rId2">
            <a:extLst/>
          </a:blip>
          <a:srcRect b="26915"/>
          <a:stretch>
            <a:fillRect/>
          </a:stretch>
        </p:blipFill>
        <p:spPr>
          <a:xfrm>
            <a:off x="3143250" y="111360"/>
            <a:ext cx="2876550" cy="422041"/>
          </a:xfrm>
          <a:prstGeom prst="rect">
            <a:avLst/>
          </a:prstGeom>
          <a:ln w="12700">
            <a:miter lim="400000"/>
          </a:ln>
        </p:spPr>
      </p:pic>
      <p:sp>
        <p:nvSpPr>
          <p:cNvPr id="457" name="Subtitle 4"/>
          <p:cNvSpPr txBox="1">
            <a:spLocks noGrp="1"/>
          </p:cNvSpPr>
          <p:nvPr>
            <p:ph type="body" idx="1"/>
          </p:nvPr>
        </p:nvSpPr>
        <p:spPr>
          <a:xfrm>
            <a:off x="152400" y="685800"/>
            <a:ext cx="8991600" cy="5943600"/>
          </a:xfrm>
          <a:prstGeom prst="rect">
            <a:avLst/>
          </a:prstGeom>
        </p:spPr>
        <p:txBody>
          <a:bodyPr/>
          <a:lstStyle/>
          <a:p>
            <a:pPr algn="ctr">
              <a:defRPr sz="1800" b="1">
                <a:solidFill>
                  <a:srgbClr val="FFCC00"/>
                </a:solidFill>
                <a:latin typeface="+mj-lt"/>
                <a:ea typeface="+mj-ea"/>
                <a:cs typeface="+mj-cs"/>
                <a:sym typeface="Arial"/>
              </a:defRPr>
            </a:pPr>
            <a:r>
              <a:t>COMPREHENSIVE home energy monitoring WITHOUT Big Brother?</a:t>
            </a:r>
          </a:p>
          <a:p>
            <a:pPr>
              <a:defRPr sz="1800">
                <a:latin typeface="+mj-lt"/>
                <a:ea typeface="+mj-ea"/>
                <a:cs typeface="+mj-cs"/>
                <a:sym typeface="Arial"/>
              </a:defRPr>
            </a:pPr>
            <a:endParaRPr/>
          </a:p>
          <a:p>
            <a:pPr>
              <a:tabLst>
                <a:tab pos="444500" algn="l"/>
                <a:tab pos="901700" algn="l"/>
                <a:tab pos="1371600" algn="l"/>
              </a:tabLst>
              <a:defRPr sz="1800">
                <a:latin typeface="+mj-lt"/>
                <a:ea typeface="+mj-ea"/>
                <a:cs typeface="+mj-cs"/>
                <a:sym typeface="Arial"/>
              </a:defRPr>
            </a:pPr>
            <a:r>
              <a:t>New "Sense" monitor clips onto home's incoming power lines</a:t>
            </a:r>
          </a:p>
          <a:p>
            <a:pPr>
              <a:tabLst>
                <a:tab pos="444500" algn="l"/>
                <a:tab pos="901700" algn="l"/>
                <a:tab pos="1371600" algn="l"/>
              </a:tabLst>
              <a:defRPr sz="800">
                <a:latin typeface="+mj-lt"/>
                <a:ea typeface="+mj-ea"/>
                <a:cs typeface="+mj-cs"/>
                <a:sym typeface="Arial"/>
              </a:defRPr>
            </a:pPr>
            <a:endParaRPr/>
          </a:p>
          <a:p>
            <a:pPr>
              <a:tabLst>
                <a:tab pos="444500" algn="l"/>
                <a:tab pos="901700" algn="l"/>
                <a:tab pos="1371600" algn="l"/>
              </a:tabLst>
              <a:defRPr sz="1800">
                <a:latin typeface="+mj-lt"/>
                <a:ea typeface="+mj-ea"/>
                <a:cs typeface="+mj-cs"/>
                <a:sym typeface="Arial"/>
              </a:defRPr>
            </a:pPr>
            <a:r>
              <a:t>	There it "listens" for tiny variations in power consumption</a:t>
            </a:r>
          </a:p>
          <a:p>
            <a:pPr>
              <a:tabLst>
                <a:tab pos="444500" algn="l"/>
                <a:tab pos="901700" algn="l"/>
                <a:tab pos="1371600" algn="l"/>
              </a:tabLst>
              <a:defRPr sz="800">
                <a:latin typeface="+mj-lt"/>
                <a:ea typeface="+mj-ea"/>
                <a:cs typeface="+mj-cs"/>
                <a:sym typeface="Arial"/>
              </a:defRPr>
            </a:pPr>
            <a:endParaRPr/>
          </a:p>
          <a:p>
            <a:pPr>
              <a:tabLst>
                <a:tab pos="444500" algn="l"/>
                <a:tab pos="901700" algn="l"/>
                <a:tab pos="1371600" algn="l"/>
              </a:tabLst>
              <a:defRPr sz="1800">
                <a:latin typeface="+mj-lt"/>
                <a:ea typeface="+mj-ea"/>
                <a:cs typeface="+mj-cs"/>
                <a:sym typeface="Arial"/>
              </a:defRPr>
            </a:pPr>
            <a:r>
              <a:t>		</a:t>
            </a:r>
            <a:r>
              <a:rPr b="1"/>
              <a:t>which differ for every single type of appliance</a:t>
            </a:r>
          </a:p>
          <a:p>
            <a:pPr>
              <a:tabLst>
                <a:tab pos="444500" algn="l"/>
                <a:tab pos="901700" algn="l"/>
                <a:tab pos="1371600" algn="l"/>
              </a:tabLst>
              <a:defRPr sz="800">
                <a:latin typeface="+mj-lt"/>
                <a:ea typeface="+mj-ea"/>
                <a:cs typeface="+mj-cs"/>
                <a:sym typeface="Arial"/>
              </a:defRPr>
            </a:pPr>
            <a:endParaRPr/>
          </a:p>
          <a:p>
            <a:pPr>
              <a:tabLst>
                <a:tab pos="444500" algn="l"/>
                <a:tab pos="901700" algn="l"/>
                <a:tab pos="1371600" algn="l"/>
                <a:tab pos="1828800" algn="l"/>
              </a:tabLst>
              <a:defRPr sz="1800">
                <a:latin typeface="+mj-lt"/>
                <a:ea typeface="+mj-ea"/>
                <a:cs typeface="+mj-cs"/>
                <a:sym typeface="Arial"/>
              </a:defRPr>
            </a:pPr>
            <a:r>
              <a:t>			They even change when some appliances misbehave!</a:t>
            </a:r>
          </a:p>
          <a:p>
            <a:pPr>
              <a:tabLst>
                <a:tab pos="444500" algn="l"/>
                <a:tab pos="901700" algn="l"/>
                <a:tab pos="1371600" algn="l"/>
              </a:tabLst>
              <a:defRPr sz="1800">
                <a:latin typeface="+mj-lt"/>
                <a:ea typeface="+mj-ea"/>
                <a:cs typeface="+mj-cs"/>
                <a:sym typeface="Arial"/>
              </a:defRPr>
            </a:pPr>
            <a:endParaRPr/>
          </a:p>
          <a:p>
            <a:pPr>
              <a:tabLst>
                <a:tab pos="444500" algn="l"/>
                <a:tab pos="901700" algn="l"/>
                <a:tab pos="1371600" algn="l"/>
              </a:tabLst>
              <a:defRPr sz="1800">
                <a:latin typeface="+mj-lt"/>
                <a:ea typeface="+mj-ea"/>
                <a:cs typeface="+mj-cs"/>
                <a:sym typeface="Arial"/>
              </a:defRPr>
            </a:pPr>
            <a:r>
              <a:t>But it must "catalog" all these different energy consumption</a:t>
            </a:r>
            <a:r>
              <a:rPr b="1">
                <a:solidFill>
                  <a:srgbClr val="FFCC00"/>
                </a:solidFill>
              </a:rPr>
              <a:t> fingerprints</a:t>
            </a:r>
          </a:p>
          <a:p>
            <a:pPr>
              <a:tabLst>
                <a:tab pos="444500" algn="l"/>
                <a:tab pos="901700" algn="l"/>
                <a:tab pos="1371600" algn="l"/>
              </a:tabLst>
              <a:defRPr sz="800">
                <a:latin typeface="+mj-lt"/>
                <a:ea typeface="+mj-ea"/>
                <a:cs typeface="+mj-cs"/>
                <a:sym typeface="Arial"/>
              </a:defRPr>
            </a:pPr>
            <a:endParaRPr/>
          </a:p>
          <a:p>
            <a:pPr>
              <a:tabLst>
                <a:tab pos="444500" algn="l"/>
                <a:tab pos="901700" algn="l"/>
                <a:tab pos="1371600" algn="l"/>
              </a:tabLst>
              <a:defRPr sz="1800">
                <a:latin typeface="+mj-lt"/>
                <a:ea typeface="+mj-ea"/>
                <a:cs typeface="+mj-cs"/>
                <a:sym typeface="Arial"/>
              </a:defRPr>
            </a:pPr>
            <a:r>
              <a:t>	Which, for now, is done via connection back to an Internet Webserver</a:t>
            </a:r>
          </a:p>
          <a:p>
            <a:pPr>
              <a:tabLst>
                <a:tab pos="444500" algn="l"/>
                <a:tab pos="901700" algn="l"/>
                <a:tab pos="1371600" algn="l"/>
              </a:tabLst>
              <a:defRPr sz="800">
                <a:latin typeface="+mj-lt"/>
                <a:ea typeface="+mj-ea"/>
                <a:cs typeface="+mj-cs"/>
                <a:sym typeface="Arial"/>
              </a:defRPr>
            </a:pPr>
            <a:endParaRPr/>
          </a:p>
          <a:p>
            <a:pPr>
              <a:tabLst>
                <a:tab pos="444500" algn="l"/>
                <a:tab pos="901700" algn="l"/>
                <a:tab pos="1371600" algn="l"/>
              </a:tabLst>
              <a:defRPr sz="1800">
                <a:latin typeface="+mj-lt"/>
                <a:ea typeface="+mj-ea"/>
                <a:cs typeface="+mj-cs"/>
                <a:sym typeface="Arial"/>
              </a:defRPr>
            </a:pPr>
            <a:r>
              <a:t>		Which then sends ITS analysis back to your iPad</a:t>
            </a:r>
          </a:p>
          <a:p>
            <a:pPr>
              <a:tabLst>
                <a:tab pos="444500" algn="l"/>
                <a:tab pos="901700" algn="l"/>
                <a:tab pos="1371600" algn="l"/>
              </a:tabLst>
              <a:defRPr sz="1800">
                <a:latin typeface="+mj-lt"/>
                <a:ea typeface="+mj-ea"/>
                <a:cs typeface="+mj-cs"/>
                <a:sym typeface="Arial"/>
              </a:defRPr>
            </a:pPr>
            <a:endParaRPr/>
          </a:p>
          <a:p>
            <a:pPr>
              <a:tabLst>
                <a:tab pos="444500" algn="l"/>
                <a:tab pos="901700" algn="l"/>
                <a:tab pos="1371600" algn="l"/>
              </a:tabLst>
              <a:defRPr sz="1800">
                <a:latin typeface="+mj-lt"/>
                <a:ea typeface="+mj-ea"/>
                <a:cs typeface="+mj-cs"/>
                <a:sym typeface="Arial"/>
              </a:defRPr>
            </a:pPr>
            <a:r>
              <a:t>But once the library of appliance fingerprints is mature,</a:t>
            </a:r>
          </a:p>
          <a:p>
            <a:pPr>
              <a:tabLst>
                <a:tab pos="444500" algn="l"/>
                <a:tab pos="901700" algn="l"/>
                <a:tab pos="1371600" algn="l"/>
              </a:tabLst>
              <a:defRPr sz="800">
                <a:latin typeface="+mj-lt"/>
                <a:ea typeface="+mj-ea"/>
                <a:cs typeface="+mj-cs"/>
                <a:sym typeface="Arial"/>
              </a:defRPr>
            </a:pPr>
            <a:endParaRPr/>
          </a:p>
          <a:p>
            <a:pPr>
              <a:tabLst>
                <a:tab pos="444500" algn="l"/>
                <a:tab pos="901700" algn="l"/>
                <a:tab pos="1371600" algn="l"/>
              </a:tabLst>
              <a:defRPr sz="1800">
                <a:latin typeface="+mj-lt"/>
                <a:ea typeface="+mj-ea"/>
                <a:cs typeface="+mj-cs"/>
                <a:sym typeface="Arial"/>
              </a:defRPr>
            </a:pPr>
            <a:r>
              <a:t>	your iPad alone might be able to do the full analysis,</a:t>
            </a:r>
          </a:p>
          <a:p>
            <a:pPr>
              <a:tabLst>
                <a:tab pos="444500" algn="l"/>
                <a:tab pos="901700" algn="l"/>
                <a:tab pos="1371600" algn="l"/>
              </a:tabLst>
              <a:defRPr sz="800">
                <a:latin typeface="+mj-lt"/>
                <a:ea typeface="+mj-ea"/>
                <a:cs typeface="+mj-cs"/>
                <a:sym typeface="Arial"/>
              </a:defRPr>
            </a:pPr>
            <a:endParaRPr/>
          </a:p>
          <a:p>
            <a:pPr>
              <a:tabLst>
                <a:tab pos="444500" algn="l"/>
                <a:tab pos="901700" algn="l"/>
                <a:tab pos="1371600" algn="l"/>
              </a:tabLst>
              <a:defRPr sz="1800">
                <a:latin typeface="+mj-lt"/>
                <a:ea typeface="+mj-ea"/>
                <a:cs typeface="+mj-cs"/>
                <a:sym typeface="Arial"/>
              </a:defRPr>
            </a:pPr>
            <a:r>
              <a:t>		eliminating the link to a privacy-invading webserver</a:t>
            </a:r>
          </a:p>
        </p:txBody>
      </p:sp>
      <p:pic>
        <p:nvPicPr>
          <p:cNvPr id="458" name="Picture 8" descr="Picture 8"/>
          <p:cNvPicPr>
            <a:picLocks noChangeAspect="1"/>
          </p:cNvPicPr>
          <p:nvPr/>
        </p:nvPicPr>
        <p:blipFill>
          <a:blip r:embed="rId3">
            <a:extLst/>
          </a:blip>
          <a:stretch>
            <a:fillRect/>
          </a:stretch>
        </p:blipFill>
        <p:spPr>
          <a:xfrm>
            <a:off x="7391400" y="1672033"/>
            <a:ext cx="1524000" cy="865189"/>
          </a:xfrm>
          <a:prstGeom prst="rect">
            <a:avLst/>
          </a:prstGeom>
          <a:ln w="12700">
            <a:miter lim="400000"/>
          </a:ln>
        </p:spPr>
      </p:pic>
      <p:pic>
        <p:nvPicPr>
          <p:cNvPr id="459" name="Picture 9" descr="Picture 9"/>
          <p:cNvPicPr>
            <a:picLocks noChangeAspect="1"/>
          </p:cNvPicPr>
          <p:nvPr/>
        </p:nvPicPr>
        <p:blipFill>
          <a:blip r:embed="rId4">
            <a:extLst/>
          </a:blip>
          <a:stretch>
            <a:fillRect/>
          </a:stretch>
        </p:blipFill>
        <p:spPr>
          <a:xfrm>
            <a:off x="7391400" y="4597486"/>
            <a:ext cx="1524000" cy="2239348"/>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1" name="Subtitle 4"/>
          <p:cNvSpPr txBox="1">
            <a:spLocks noGrp="1"/>
          </p:cNvSpPr>
          <p:nvPr>
            <p:ph type="body" sz="quarter" idx="1"/>
          </p:nvPr>
        </p:nvSpPr>
        <p:spPr>
          <a:xfrm>
            <a:off x="304800" y="5486400"/>
            <a:ext cx="8534400" cy="1219200"/>
          </a:xfrm>
          <a:prstGeom prst="rect">
            <a:avLst/>
          </a:prstGeom>
        </p:spPr>
        <p:txBody>
          <a:bodyPr/>
          <a:lstStyle/>
          <a:p>
            <a:pPr algn="ctr">
              <a:tabLst>
                <a:tab pos="444500" algn="l"/>
                <a:tab pos="901700" algn="l"/>
                <a:tab pos="1371600" algn="l"/>
              </a:tabLst>
              <a:defRPr sz="1800">
                <a:latin typeface="+mj-lt"/>
                <a:ea typeface="+mj-ea"/>
                <a:cs typeface="+mj-cs"/>
                <a:sym typeface="Arial"/>
              </a:defRPr>
            </a:pPr>
            <a:r>
              <a:t>Cached copy on this note set's </a:t>
            </a:r>
            <a:r>
              <a:rPr u="sng">
                <a:solidFill>
                  <a:srgbClr val="00CCFF"/>
                </a:solidFill>
                <a:uFill>
                  <a:solidFill>
                    <a:srgbClr val="00CCFF"/>
                  </a:solidFill>
                </a:uFill>
                <a:hlinkClick r:id="rId2"/>
              </a:rPr>
              <a:t>Resources Webpage</a:t>
            </a:r>
          </a:p>
          <a:p>
            <a:pPr algn="ctr">
              <a:tabLst>
                <a:tab pos="444500" algn="l"/>
                <a:tab pos="901700" algn="l"/>
                <a:tab pos="1371600" algn="l"/>
              </a:tabLst>
              <a:defRPr sz="1000">
                <a:latin typeface="+mj-lt"/>
                <a:ea typeface="+mj-ea"/>
                <a:cs typeface="+mj-cs"/>
                <a:sym typeface="Arial"/>
              </a:defRPr>
            </a:pPr>
            <a:endParaRPr/>
          </a:p>
          <a:p>
            <a:pPr algn="ctr">
              <a:tabLst>
                <a:tab pos="444500" algn="l"/>
                <a:tab pos="901700" algn="l"/>
                <a:tab pos="1371600" algn="l"/>
              </a:tabLst>
              <a:defRPr sz="1800">
                <a:latin typeface="+mj-lt"/>
                <a:ea typeface="+mj-ea"/>
                <a:cs typeface="+mj-cs"/>
                <a:sym typeface="Arial"/>
              </a:defRPr>
            </a:pPr>
            <a:r>
              <a:t>Original YouTube video (</a:t>
            </a:r>
            <a:r>
              <a:rPr u="sng">
                <a:solidFill>
                  <a:srgbClr val="00CCFF"/>
                </a:solidFill>
                <a:uFill>
                  <a:solidFill>
                    <a:srgbClr val="00CCFF"/>
                  </a:solidFill>
                </a:uFill>
                <a:hlinkClick r:id="rId3"/>
              </a:rPr>
              <a:t>link</a:t>
            </a:r>
            <a:r>
              <a:t>)</a:t>
            </a:r>
          </a:p>
        </p:txBody>
      </p:sp>
      <p:sp>
        <p:nvSpPr>
          <p:cNvPr id="462" name="Rectangle 2"/>
          <p:cNvSpPr txBox="1">
            <a:spLocks noGrp="1"/>
          </p:cNvSpPr>
          <p:nvPr>
            <p:ph type="title"/>
          </p:nvPr>
        </p:nvSpPr>
        <p:spPr>
          <a:xfrm>
            <a:off x="304800" y="228600"/>
            <a:ext cx="8534400" cy="609600"/>
          </a:xfrm>
          <a:prstGeom prst="rect">
            <a:avLst/>
          </a:prstGeom>
        </p:spPr>
        <p:txBody>
          <a:bodyPr/>
          <a:lstStyle/>
          <a:p>
            <a:r>
              <a:t>Ten minute long description on PBS's </a:t>
            </a:r>
            <a:r>
              <a:rPr b="1">
                <a:solidFill>
                  <a:srgbClr val="FFCC00"/>
                </a:solidFill>
              </a:rPr>
              <a:t>This Old House</a:t>
            </a:r>
            <a:r>
              <a:rPr sz="2400"/>
              <a:t>:</a:t>
            </a:r>
          </a:p>
        </p:txBody>
      </p:sp>
      <p:pic>
        <p:nvPicPr>
          <p:cNvPr id="463" name="Picture 11" descr="Picture 11"/>
          <p:cNvPicPr>
            <a:picLocks noChangeAspect="1"/>
          </p:cNvPicPr>
          <p:nvPr/>
        </p:nvPicPr>
        <p:blipFill>
          <a:blip r:embed="rId4">
            <a:extLst/>
          </a:blip>
          <a:stretch>
            <a:fillRect/>
          </a:stretch>
        </p:blipFill>
        <p:spPr>
          <a:xfrm>
            <a:off x="1066800" y="1219200"/>
            <a:ext cx="6883400" cy="3886200"/>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5"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466" name="Rectangle 2"/>
          <p:cNvSpPr txBox="1">
            <a:spLocks noGrp="1"/>
          </p:cNvSpPr>
          <p:nvPr>
            <p:ph type="title"/>
          </p:nvPr>
        </p:nvSpPr>
        <p:spPr>
          <a:xfrm>
            <a:off x="304800" y="76200"/>
            <a:ext cx="8534400" cy="838200"/>
          </a:xfrm>
          <a:prstGeom prst="rect">
            <a:avLst/>
          </a:prstGeom>
        </p:spPr>
        <p:txBody>
          <a:bodyPr/>
          <a:lstStyle>
            <a:lvl1pPr>
              <a:defRPr sz="2400"/>
            </a:lvl1pPr>
          </a:lstStyle>
          <a:p>
            <a:r>
              <a:t>Credits / Acknowledgements</a:t>
            </a:r>
          </a:p>
        </p:txBody>
      </p:sp>
      <p:sp>
        <p:nvSpPr>
          <p:cNvPr id="467" name="Rectangle 3"/>
          <p:cNvSpPr txBox="1">
            <a:spLocks noGrp="1"/>
          </p:cNvSpPr>
          <p:nvPr>
            <p:ph type="body" idx="1"/>
          </p:nvPr>
        </p:nvSpPr>
        <p:spPr>
          <a:xfrm>
            <a:off x="304800" y="990600"/>
            <a:ext cx="8534400" cy="5410200"/>
          </a:xfrm>
          <a:prstGeom prst="rect">
            <a:avLst/>
          </a:prstGeom>
        </p:spPr>
        <p:txBody>
          <a:bodyPr/>
          <a:lstStyle/>
          <a:p>
            <a:pPr>
              <a:spcBef>
                <a:spcPts val="300"/>
              </a:spcBef>
              <a:defRPr sz="1400">
                <a:latin typeface="+mj-lt"/>
                <a:ea typeface="+mj-ea"/>
                <a:cs typeface="+mj-cs"/>
                <a:sym typeface="Arial"/>
              </a:defRPr>
            </a:pPr>
            <a:r>
              <a:t>Some materials used in this class were developed under a National Science Foundation "Research Initiation Grant in Engineering Education" (RIGEE).</a:t>
            </a:r>
          </a:p>
          <a:p>
            <a:pPr>
              <a:defRPr sz="1400">
                <a:latin typeface="+mj-lt"/>
                <a:ea typeface="+mj-ea"/>
                <a:cs typeface="+mj-cs"/>
                <a:sym typeface="Arial"/>
              </a:defRPr>
            </a:pPr>
            <a:endParaRPr/>
          </a:p>
          <a:p>
            <a:pPr>
              <a:spcBef>
                <a:spcPts val="300"/>
              </a:spcBef>
              <a:defRPr sz="1400">
                <a:latin typeface="+mj-lt"/>
                <a:ea typeface="+mj-ea"/>
                <a:cs typeface="+mj-cs"/>
                <a:sym typeface="Arial"/>
              </a:defRPr>
            </a:pPr>
            <a:r>
              <a:t>Other materials, including the WeCanFigureThisOut.org "Virtual Lab" science education website, were developed under even earlier NSF "Course, Curriculum and Laboratory Improvement" (CCLI) and "Nanoscience Undergraduate Education" (NUE) awards.</a:t>
            </a:r>
          </a:p>
          <a:p>
            <a:pPr>
              <a:defRPr sz="1400">
                <a:latin typeface="+mj-lt"/>
                <a:ea typeface="+mj-ea"/>
                <a:cs typeface="+mj-cs"/>
                <a:sym typeface="Arial"/>
              </a:defRPr>
            </a:pPr>
            <a:endParaRPr/>
          </a:p>
          <a:p>
            <a:pPr>
              <a:spcBef>
                <a:spcPts val="300"/>
              </a:spcBef>
              <a:defRPr sz="1400">
                <a:latin typeface="+mj-lt"/>
                <a:ea typeface="+mj-ea"/>
                <a:cs typeface="+mj-cs"/>
                <a:sym typeface="Arial"/>
              </a:defRPr>
            </a:pPr>
            <a:r>
              <a:t>This set of notes was authored by John C. Bean who also created all figures not explicitly credited above.  </a:t>
            </a:r>
          </a:p>
          <a:p>
            <a:pPr>
              <a:defRPr sz="1400">
                <a:latin typeface="+mj-lt"/>
                <a:ea typeface="+mj-ea"/>
                <a:cs typeface="+mj-cs"/>
                <a:sym typeface="Arial"/>
              </a:defRPr>
            </a:pPr>
            <a:endParaRPr/>
          </a:p>
          <a:p>
            <a:pPr>
              <a:defRPr sz="1400">
                <a:latin typeface="+mj-lt"/>
                <a:ea typeface="+mj-ea"/>
                <a:cs typeface="+mj-cs"/>
                <a:sym typeface="Arial"/>
              </a:defRPr>
            </a:pPr>
            <a:endParaRPr/>
          </a:p>
          <a:p>
            <a:pPr>
              <a:defRPr sz="1400">
                <a:latin typeface="+mj-lt"/>
                <a:ea typeface="+mj-ea"/>
                <a:cs typeface="+mj-cs"/>
                <a:sym typeface="Arial"/>
              </a:defRPr>
            </a:pPr>
            <a:endParaRPr/>
          </a:p>
          <a:p>
            <a:pPr algn="ctr">
              <a:defRPr sz="1400" u="sng">
                <a:latin typeface="+mj-lt"/>
                <a:ea typeface="+mj-ea"/>
                <a:cs typeface="+mj-cs"/>
                <a:sym typeface="Arial"/>
              </a:defRPr>
            </a:pPr>
            <a:endParaRPr/>
          </a:p>
          <a:p>
            <a:pPr algn="ctr">
              <a:defRPr sz="1400" u="sng">
                <a:latin typeface="+mj-lt"/>
                <a:ea typeface="+mj-ea"/>
                <a:cs typeface="+mj-cs"/>
                <a:sym typeface="Arial"/>
              </a:defRPr>
            </a:pPr>
            <a:endParaRPr/>
          </a:p>
          <a:p>
            <a:pPr algn="ctr">
              <a:defRPr sz="1400" u="sng">
                <a:latin typeface="+mj-lt"/>
                <a:ea typeface="+mj-ea"/>
                <a:cs typeface="+mj-cs"/>
                <a:sym typeface="Arial"/>
              </a:defRPr>
            </a:pPr>
            <a:endParaRPr/>
          </a:p>
          <a:p>
            <a:pPr algn="ctr">
              <a:spcBef>
                <a:spcPts val="300"/>
              </a:spcBef>
              <a:defRPr sz="1400">
                <a:solidFill>
                  <a:srgbClr val="FF3300"/>
                </a:solidFill>
                <a:latin typeface="+mj-lt"/>
                <a:ea typeface="+mj-ea"/>
                <a:cs typeface="+mj-cs"/>
                <a:sym typeface="Arial"/>
              </a:defRPr>
            </a:pPr>
            <a:r>
              <a:t>Copyright John C. Bean</a:t>
            </a:r>
            <a:r>
              <a:rPr u="sng"/>
              <a:t> </a:t>
            </a:r>
          </a:p>
          <a:p>
            <a:pPr algn="ctr">
              <a:defRPr sz="800" u="sng">
                <a:latin typeface="+mj-lt"/>
                <a:ea typeface="+mj-ea"/>
                <a:cs typeface="+mj-cs"/>
                <a:sym typeface="Arial"/>
              </a:defRPr>
            </a:pPr>
            <a:endParaRPr/>
          </a:p>
          <a:p>
            <a:pPr algn="ctr">
              <a:spcBef>
                <a:spcPts val="200"/>
              </a:spcBef>
              <a:defRPr sz="1200">
                <a:latin typeface="+mj-lt"/>
                <a:ea typeface="+mj-ea"/>
                <a:cs typeface="+mj-cs"/>
                <a:sym typeface="Arial"/>
              </a:defRPr>
            </a:pPr>
            <a:r>
              <a:t>(However, permission is granted for use by individual instructors in non-profit academic institutions)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6" name="Rectangle 5"/>
          <p:cNvSpPr txBox="1"/>
          <p:nvPr/>
        </p:nvSpPr>
        <p:spPr>
          <a:xfrm>
            <a:off x="304800" y="5898420"/>
            <a:ext cx="8534400" cy="823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1) Securing the Grid, S. Massoud Amin: http://massoud-amin.umn.edu/publications/Securing-the-Electricity-Grid.pdf</a:t>
            </a:r>
          </a:p>
          <a:p>
            <a:pPr algn="ctr">
              <a:defRPr sz="700" b="0" i="1">
                <a:solidFill>
                  <a:schemeClr val="accent1"/>
                </a:solidFill>
                <a:effectLst>
                  <a:outerShdw blurRad="38100" dist="38100" dir="2700000" rotWithShape="0">
                    <a:srgbClr val="000000"/>
                  </a:outerShdw>
                </a:effectLst>
                <a:latin typeface="+mj-lt"/>
                <a:ea typeface="+mj-ea"/>
                <a:cs typeface="+mj-cs"/>
                <a:sym typeface="Arial"/>
              </a:defRPr>
            </a:pPr>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2) http://insideenergy.org/2014/08/18/power-outages-on-the-rise-across-the-u-s/</a:t>
            </a:r>
            <a:endParaRPr>
              <a:solidFill>
                <a:srgbClr val="E5FFFF"/>
              </a:solidFill>
            </a:endParaRPr>
          </a:p>
          <a:p>
            <a:pPr algn="ctr">
              <a:defRPr sz="800" b="0" i="1">
                <a:solidFill>
                  <a:schemeClr val="accent1"/>
                </a:solidFill>
                <a:effectLst>
                  <a:outerShdw blurRad="38100" dist="38100" dir="2700000" rotWithShape="0">
                    <a:srgbClr val="000000"/>
                  </a:outerShdw>
                </a:effectLst>
                <a:latin typeface="+mj-lt"/>
                <a:ea typeface="+mj-ea"/>
                <a:cs typeface="+mj-cs"/>
                <a:sym typeface="Arial"/>
              </a:defRPr>
            </a:pPr>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3) http://natgeotv.com.au/tv/american-blackout/american-blackout-facts.aspx</a:t>
            </a:r>
          </a:p>
        </p:txBody>
      </p:sp>
      <p:sp>
        <p:nvSpPr>
          <p:cNvPr id="137" name="Rectangle 2"/>
          <p:cNvSpPr txBox="1">
            <a:spLocks noGrp="1"/>
          </p:cNvSpPr>
          <p:nvPr>
            <p:ph type="title"/>
          </p:nvPr>
        </p:nvSpPr>
        <p:spPr>
          <a:xfrm>
            <a:off x="304800" y="76200"/>
            <a:ext cx="8534400" cy="533400"/>
          </a:xfrm>
          <a:prstGeom prst="rect">
            <a:avLst/>
          </a:prstGeom>
        </p:spPr>
        <p:txBody>
          <a:bodyPr/>
          <a:lstStyle>
            <a:lvl1pPr>
              <a:defRPr sz="2200"/>
            </a:lvl1pPr>
          </a:lstStyle>
          <a:p>
            <a:r>
              <a:t>Observations from a range of sources:</a:t>
            </a:r>
          </a:p>
        </p:txBody>
      </p:sp>
      <p:sp>
        <p:nvSpPr>
          <p:cNvPr id="138" name="Rectangle 3"/>
          <p:cNvSpPr txBox="1">
            <a:spLocks noGrp="1"/>
          </p:cNvSpPr>
          <p:nvPr>
            <p:ph type="body" idx="1"/>
          </p:nvPr>
        </p:nvSpPr>
        <p:spPr>
          <a:xfrm>
            <a:off x="228600" y="914400"/>
            <a:ext cx="8763000" cy="4572000"/>
          </a:xfrm>
          <a:prstGeom prst="rect">
            <a:avLst/>
          </a:prstGeom>
        </p:spPr>
        <p:txBody>
          <a:bodyPr/>
          <a:lstStyle/>
          <a:p>
            <a:pPr defTabSz="896111">
              <a:spcBef>
                <a:spcPts val="300"/>
              </a:spcBef>
              <a:defRPr sz="1568">
                <a:effectLst>
                  <a:outerShdw blurRad="37338" dist="37338" dir="2700000" rotWithShape="0">
                    <a:srgbClr val="000000"/>
                  </a:outerShdw>
                </a:effectLst>
                <a:latin typeface="+mj-lt"/>
                <a:ea typeface="+mj-ea"/>
                <a:cs typeface="+mj-cs"/>
                <a:sym typeface="Arial"/>
              </a:defRPr>
            </a:pPr>
            <a:r>
              <a:t>"On any given day, </a:t>
            </a:r>
            <a:r>
              <a:rPr b="1"/>
              <a:t>500,000 customers </a:t>
            </a:r>
            <a:r>
              <a:t>in the United States are without power for at least two hours" </a:t>
            </a:r>
            <a:r>
              <a:rPr baseline="29959"/>
              <a:t>1</a:t>
            </a:r>
          </a:p>
          <a:p>
            <a:pPr defTabSz="896111">
              <a:defRPr sz="1568" baseline="29959">
                <a:effectLst>
                  <a:outerShdw blurRad="37338" dist="37338" dir="2700000" rotWithShape="0">
                    <a:srgbClr val="000000"/>
                  </a:outerShdw>
                </a:effectLst>
                <a:latin typeface="+mj-lt"/>
                <a:ea typeface="+mj-ea"/>
                <a:cs typeface="+mj-cs"/>
                <a:sym typeface="Arial"/>
              </a:defRPr>
            </a:pPr>
            <a:endParaRPr/>
          </a:p>
          <a:p>
            <a:pPr defTabSz="896111">
              <a:defRPr sz="1960" baseline="29959">
                <a:effectLst>
                  <a:outerShdw blurRad="37338" dist="37338" dir="2700000" rotWithShape="0">
                    <a:srgbClr val="000000"/>
                  </a:outerShdw>
                </a:effectLst>
                <a:latin typeface="+mj-lt"/>
                <a:ea typeface="+mj-ea"/>
                <a:cs typeface="+mj-cs"/>
                <a:sym typeface="Arial"/>
              </a:defRPr>
            </a:pPr>
            <a:endParaRPr/>
          </a:p>
          <a:p>
            <a:pPr defTabSz="896111">
              <a:spcBef>
                <a:spcPts val="300"/>
              </a:spcBef>
              <a:defRPr sz="1568">
                <a:effectLst>
                  <a:outerShdw blurRad="37338" dist="37338" dir="2700000" rotWithShape="0">
                    <a:srgbClr val="000000"/>
                  </a:outerShdw>
                </a:effectLst>
                <a:latin typeface="+mj-lt"/>
                <a:ea typeface="+mj-ea"/>
                <a:cs typeface="+mj-cs"/>
                <a:sym typeface="Arial"/>
              </a:defRPr>
            </a:pPr>
            <a:r>
              <a:t>"The five-year annual average of outages doubled every five years . . . In </a:t>
            </a:r>
            <a:r>
              <a:rPr b="1"/>
              <a:t>the first six months of 2014</a:t>
            </a:r>
            <a:r>
              <a:t>, there were 130 reported grid outages - which puts that six month period as having </a:t>
            </a:r>
            <a:r>
              <a:rPr b="1"/>
              <a:t>more outages than all but four years since 2000</a:t>
            </a:r>
            <a:r>
              <a:t>" </a:t>
            </a:r>
            <a:r>
              <a:rPr baseline="29959"/>
              <a:t>2</a:t>
            </a:r>
          </a:p>
          <a:p>
            <a:pPr algn="ctr" defTabSz="896111">
              <a:defRPr sz="1568" baseline="29959">
                <a:effectLst>
                  <a:outerShdw blurRad="37338" dist="37338" dir="2700000" rotWithShape="0">
                    <a:srgbClr val="000000"/>
                  </a:outerShdw>
                </a:effectLst>
                <a:latin typeface="+mj-lt"/>
                <a:ea typeface="+mj-ea"/>
                <a:cs typeface="+mj-cs"/>
                <a:sym typeface="Arial"/>
              </a:defRPr>
            </a:pPr>
            <a:endParaRPr/>
          </a:p>
          <a:p>
            <a:pPr algn="ctr" defTabSz="896111">
              <a:defRPr sz="2352" baseline="29959">
                <a:effectLst>
                  <a:outerShdw blurRad="37338" dist="37338" dir="2700000" rotWithShape="0">
                    <a:srgbClr val="000000"/>
                  </a:outerShdw>
                </a:effectLst>
                <a:latin typeface="+mj-lt"/>
                <a:ea typeface="+mj-ea"/>
                <a:cs typeface="+mj-cs"/>
                <a:sym typeface="Arial"/>
              </a:defRPr>
            </a:pPr>
            <a:endParaRPr/>
          </a:p>
          <a:p>
            <a:pPr defTabSz="896111">
              <a:spcBef>
                <a:spcPts val="300"/>
              </a:spcBef>
              <a:defRPr sz="1568">
                <a:effectLst>
                  <a:outerShdw blurRad="37338" dist="37338" dir="2700000" rotWithShape="0">
                    <a:srgbClr val="000000"/>
                  </a:outerShdw>
                </a:effectLst>
                <a:latin typeface="+mj-lt"/>
                <a:ea typeface="+mj-ea"/>
                <a:cs typeface="+mj-cs"/>
                <a:sym typeface="Arial"/>
              </a:defRPr>
            </a:pPr>
            <a:r>
              <a:t>"In the past decade alone, an estimated </a:t>
            </a:r>
            <a:r>
              <a:rPr b="1"/>
              <a:t>679 widespread power outages </a:t>
            </a:r>
            <a:r>
              <a:t>occurred due to severe weather, costing the United States an annual average of between $18 billion and $33 billion.</a:t>
            </a:r>
          </a:p>
          <a:p>
            <a:pPr defTabSz="896111">
              <a:defRPr sz="392">
                <a:effectLst>
                  <a:outerShdw blurRad="37338" dist="37338" dir="2700000" rotWithShape="0">
                    <a:srgbClr val="000000"/>
                  </a:outerShdw>
                </a:effectLst>
                <a:latin typeface="+mj-lt"/>
                <a:ea typeface="+mj-ea"/>
                <a:cs typeface="+mj-cs"/>
                <a:sym typeface="Arial"/>
              </a:defRPr>
            </a:pPr>
            <a:endParaRPr/>
          </a:p>
          <a:p>
            <a:pPr defTabSz="896111">
              <a:spcBef>
                <a:spcPts val="300"/>
              </a:spcBef>
              <a:defRPr sz="1568">
                <a:effectLst>
                  <a:outerShdw blurRad="37338" dist="37338" dir="2700000" rotWithShape="0">
                    <a:srgbClr val="000000"/>
                  </a:outerShdw>
                </a:effectLst>
                <a:latin typeface="+mj-lt"/>
                <a:ea typeface="+mj-ea"/>
                <a:cs typeface="+mj-cs"/>
                <a:sym typeface="Arial"/>
              </a:defRPr>
            </a:pPr>
            <a:r>
              <a:t>Seven of the 10 costliest storm outages in United States history occurred between 2004 and 2012.</a:t>
            </a:r>
          </a:p>
          <a:p>
            <a:pPr defTabSz="896111">
              <a:defRPr sz="588" b="1">
                <a:effectLst>
                  <a:outerShdw blurRad="37338" dist="37338" dir="2700000" rotWithShape="0">
                    <a:srgbClr val="000000"/>
                  </a:outerShdw>
                </a:effectLst>
                <a:latin typeface="+mj-lt"/>
                <a:ea typeface="+mj-ea"/>
                <a:cs typeface="+mj-cs"/>
                <a:sym typeface="Arial"/>
              </a:defRPr>
            </a:pPr>
            <a:endParaRPr/>
          </a:p>
          <a:p>
            <a:pPr defTabSz="896111">
              <a:spcBef>
                <a:spcPts val="300"/>
              </a:spcBef>
              <a:defRPr sz="1568" b="1">
                <a:effectLst>
                  <a:outerShdw blurRad="37338" dist="37338" dir="2700000" rotWithShape="0">
                    <a:srgbClr val="000000"/>
                  </a:outerShdw>
                </a:effectLst>
                <a:latin typeface="+mj-lt"/>
                <a:ea typeface="+mj-ea"/>
                <a:cs typeface="+mj-cs"/>
                <a:sym typeface="Arial"/>
              </a:defRPr>
            </a:pPr>
            <a:r>
              <a:t>Blackouts cost the economy $112 USD per person per day</a:t>
            </a:r>
            <a:r>
              <a:rPr b="0"/>
              <a:t>, before accounting for injury, death, crime and delay, according to one analysis." </a:t>
            </a:r>
            <a:r>
              <a:rPr b="0" baseline="29959"/>
              <a:t>3</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0" name="Rectangle 5"/>
          <p:cNvSpPr txBox="1"/>
          <p:nvPr/>
        </p:nvSpPr>
        <p:spPr>
          <a:xfrm>
            <a:off x="304800" y="5746020"/>
            <a:ext cx="8534400" cy="9754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Left: Blackout Risk Tool Puts Price Tag On Power Reliability, Forbes Magazine (30 August 2013)</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http://www.forbes.com/sites/williampentland/2013/08/30/blackout-risk-tool-puts-price-tag-on-power-reliability/</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Right: http://www.washingtonpost.com/blogs/wonkblog/wp/2013/03/08/surprise-the-u-s-power-grid-is-getting-pricier-less-reliable/</a:t>
            </a:r>
          </a:p>
        </p:txBody>
      </p:sp>
      <p:sp>
        <p:nvSpPr>
          <p:cNvPr id="141" name="Rectangle 2"/>
          <p:cNvSpPr txBox="1">
            <a:spLocks noGrp="1"/>
          </p:cNvSpPr>
          <p:nvPr>
            <p:ph type="title"/>
          </p:nvPr>
        </p:nvSpPr>
        <p:spPr>
          <a:xfrm>
            <a:off x="304800" y="76200"/>
            <a:ext cx="8534400" cy="533400"/>
          </a:xfrm>
          <a:prstGeom prst="rect">
            <a:avLst/>
          </a:prstGeom>
        </p:spPr>
        <p:txBody>
          <a:bodyPr/>
          <a:lstStyle>
            <a:lvl1pPr>
              <a:defRPr sz="2200"/>
            </a:lvl1pPr>
          </a:lstStyle>
          <a:p>
            <a:r>
              <a:t>Speaking of costs:</a:t>
            </a:r>
          </a:p>
        </p:txBody>
      </p:sp>
      <p:sp>
        <p:nvSpPr>
          <p:cNvPr id="142" name="Rectangle 3"/>
          <p:cNvSpPr txBox="1">
            <a:spLocks noGrp="1"/>
          </p:cNvSpPr>
          <p:nvPr>
            <p:ph type="body" sz="quarter" idx="1"/>
          </p:nvPr>
        </p:nvSpPr>
        <p:spPr>
          <a:xfrm>
            <a:off x="228600" y="914400"/>
            <a:ext cx="8763000" cy="671553"/>
          </a:xfrm>
          <a:prstGeom prst="rect">
            <a:avLst/>
          </a:prstGeom>
        </p:spPr>
        <p:txBody>
          <a:bodyPr/>
          <a:lstStyle>
            <a:lvl1pPr>
              <a:defRPr sz="1800">
                <a:latin typeface="+mj-lt"/>
                <a:ea typeface="+mj-ea"/>
                <a:cs typeface="+mj-cs"/>
                <a:sym typeface="Arial"/>
              </a:defRPr>
            </a:lvl1pPr>
          </a:lstStyle>
          <a:p>
            <a:r>
              <a:t>Forbes Magazine:				The Washington Post:	</a:t>
            </a:r>
          </a:p>
        </p:txBody>
      </p:sp>
      <p:pic>
        <p:nvPicPr>
          <p:cNvPr id="143" name="Picture 4" descr="Picture 4"/>
          <p:cNvPicPr>
            <a:picLocks noChangeAspect="1"/>
          </p:cNvPicPr>
          <p:nvPr/>
        </p:nvPicPr>
        <p:blipFill>
          <a:blip r:embed="rId2">
            <a:extLst/>
          </a:blip>
          <a:stretch>
            <a:fillRect/>
          </a:stretch>
        </p:blipFill>
        <p:spPr>
          <a:xfrm>
            <a:off x="136310" y="1676400"/>
            <a:ext cx="4816690" cy="3429000"/>
          </a:xfrm>
          <a:prstGeom prst="rect">
            <a:avLst/>
          </a:prstGeom>
          <a:ln w="12700">
            <a:miter lim="400000"/>
          </a:ln>
        </p:spPr>
      </p:pic>
      <p:pic>
        <p:nvPicPr>
          <p:cNvPr id="144" name="Picture 5" descr="Picture 5"/>
          <p:cNvPicPr>
            <a:picLocks noChangeAspect="1"/>
          </p:cNvPicPr>
          <p:nvPr/>
        </p:nvPicPr>
        <p:blipFill>
          <a:blip r:embed="rId3">
            <a:extLst/>
          </a:blip>
          <a:stretch>
            <a:fillRect/>
          </a:stretch>
        </p:blipFill>
        <p:spPr>
          <a:xfrm>
            <a:off x="5334000" y="1676400"/>
            <a:ext cx="3657600" cy="3429000"/>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6" name="Rectangle 5"/>
          <p:cNvSpPr txBox="1"/>
          <p:nvPr/>
        </p:nvSpPr>
        <p:spPr>
          <a:xfrm>
            <a:off x="304800" y="6279420"/>
            <a:ext cx="8534400" cy="442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p. 8, Economic Benefits of Increasing Electric Grid Resilience to Weather Outages – White House Report</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http://energy.gov/sites/prod/files/2013/08/f2/Grid%20Resiliency%20Report_FINAL.pdf </a:t>
            </a:r>
          </a:p>
        </p:txBody>
      </p:sp>
      <p:sp>
        <p:nvSpPr>
          <p:cNvPr id="147" name="Rectangle 2"/>
          <p:cNvSpPr txBox="1">
            <a:spLocks noGrp="1"/>
          </p:cNvSpPr>
          <p:nvPr>
            <p:ph type="title"/>
          </p:nvPr>
        </p:nvSpPr>
        <p:spPr>
          <a:xfrm>
            <a:off x="304800" y="76200"/>
            <a:ext cx="8534400" cy="533400"/>
          </a:xfrm>
          <a:prstGeom prst="rect">
            <a:avLst/>
          </a:prstGeom>
        </p:spPr>
        <p:txBody>
          <a:bodyPr/>
          <a:lstStyle>
            <a:lvl1pPr>
              <a:defRPr sz="2200"/>
            </a:lvl1pPr>
          </a:lstStyle>
          <a:p>
            <a:r>
              <a:t>And if you include weather / possible global warming effects:</a:t>
            </a:r>
          </a:p>
        </p:txBody>
      </p:sp>
      <p:sp>
        <p:nvSpPr>
          <p:cNvPr id="148" name="Rectangle 3"/>
          <p:cNvSpPr txBox="1">
            <a:spLocks noGrp="1"/>
          </p:cNvSpPr>
          <p:nvPr>
            <p:ph type="body" idx="1"/>
          </p:nvPr>
        </p:nvSpPr>
        <p:spPr>
          <a:xfrm>
            <a:off x="228600" y="914400"/>
            <a:ext cx="8763000" cy="4572000"/>
          </a:xfrm>
          <a:prstGeom prst="rect">
            <a:avLst/>
          </a:prstGeom>
        </p:spPr>
        <p:txBody>
          <a:bodyPr/>
          <a:lstStyle>
            <a:lvl1pPr>
              <a:defRPr sz="1800">
                <a:latin typeface="+mj-lt"/>
                <a:ea typeface="+mj-ea"/>
                <a:cs typeface="+mj-cs"/>
                <a:sym typeface="Arial"/>
              </a:defRPr>
            </a:lvl1pPr>
          </a:lstStyle>
          <a:p>
            <a:r>
              <a:t>From a White House report:</a:t>
            </a:r>
          </a:p>
        </p:txBody>
      </p:sp>
      <p:pic>
        <p:nvPicPr>
          <p:cNvPr id="149" name="Picture 6" descr="Picture 6"/>
          <p:cNvPicPr>
            <a:picLocks noChangeAspect="1"/>
          </p:cNvPicPr>
          <p:nvPr/>
        </p:nvPicPr>
        <p:blipFill>
          <a:blip r:embed="rId2">
            <a:extLst/>
          </a:blip>
          <a:stretch>
            <a:fillRect/>
          </a:stretch>
        </p:blipFill>
        <p:spPr>
          <a:xfrm>
            <a:off x="990600" y="1577473"/>
            <a:ext cx="6934200" cy="4518528"/>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1" name="Rectangle 5"/>
          <p:cNvSpPr txBox="1"/>
          <p:nvPr/>
        </p:nvSpPr>
        <p:spPr>
          <a:xfrm>
            <a:off x="304800" y="6329805"/>
            <a:ext cx="8534400" cy="3916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719" rIns="45719" anchor="b">
            <a:spAutoFit/>
          </a:bodyPr>
          <a:lstStyle/>
          <a:p>
            <a:pPr algn="ctr">
              <a:defRPr sz="1100" b="0" i="1">
                <a:solidFill>
                  <a:schemeClr val="accent1"/>
                </a:solidFill>
                <a:effectLst>
                  <a:outerShdw blurRad="38100" dist="38100" dir="2700000" rotWithShape="0">
                    <a:srgbClr val="000000"/>
                  </a:outerShdw>
                </a:effectLst>
                <a:latin typeface="+mj-lt"/>
                <a:ea typeface="+mj-ea"/>
                <a:cs typeface="+mj-cs"/>
                <a:sym typeface="Arial"/>
              </a:defRPr>
            </a:pPr>
            <a:r>
              <a:t>p. 7, Economic Benefits of Increasing Electric Grid Resilience to Weather Outages – White House Report 2011</a:t>
            </a:r>
            <a:endParaRPr sz="1200">
              <a:solidFill>
                <a:srgbClr val="E5FFFF"/>
              </a:solidFill>
            </a:endParaRPr>
          </a:p>
          <a:p>
            <a:pPr algn="ctr">
              <a:defRPr sz="1100" b="0" i="1">
                <a:solidFill>
                  <a:schemeClr val="accent1"/>
                </a:solidFill>
                <a:effectLst>
                  <a:outerShdw blurRad="38100" dist="38100" dir="2700000" rotWithShape="0">
                    <a:srgbClr val="000000"/>
                  </a:outerShdw>
                </a:effectLst>
                <a:latin typeface="+mj-lt"/>
                <a:ea typeface="+mj-ea"/>
                <a:cs typeface="+mj-cs"/>
                <a:sym typeface="Arial"/>
              </a:defRPr>
            </a:pPr>
            <a:r>
              <a:t>http://energy.gov/sites/prod/files/2013/08/f2/Grid%20Resiliency%20Report_FINAL.pdf </a:t>
            </a:r>
          </a:p>
        </p:txBody>
      </p:sp>
      <p:sp>
        <p:nvSpPr>
          <p:cNvPr id="152" name="Rectangle 2"/>
          <p:cNvSpPr txBox="1">
            <a:spLocks noGrp="1"/>
          </p:cNvSpPr>
          <p:nvPr>
            <p:ph type="title"/>
          </p:nvPr>
        </p:nvSpPr>
        <p:spPr>
          <a:xfrm>
            <a:off x="304800" y="76200"/>
            <a:ext cx="8534400" cy="533400"/>
          </a:xfrm>
          <a:prstGeom prst="rect">
            <a:avLst/>
          </a:prstGeom>
        </p:spPr>
        <p:txBody>
          <a:bodyPr/>
          <a:lstStyle>
            <a:lvl1pPr>
              <a:defRPr sz="2200"/>
            </a:lvl1pPr>
          </a:lstStyle>
          <a:p>
            <a:r>
              <a:t>What's going on?</a:t>
            </a:r>
          </a:p>
        </p:txBody>
      </p:sp>
      <p:sp>
        <p:nvSpPr>
          <p:cNvPr id="153" name="Rectangle 3"/>
          <p:cNvSpPr txBox="1">
            <a:spLocks noGrp="1"/>
          </p:cNvSpPr>
          <p:nvPr>
            <p:ph type="body" idx="1"/>
          </p:nvPr>
        </p:nvSpPr>
        <p:spPr>
          <a:xfrm>
            <a:off x="228600" y="762000"/>
            <a:ext cx="8534400" cy="5334000"/>
          </a:xfrm>
          <a:prstGeom prst="rect">
            <a:avLst/>
          </a:prstGeom>
        </p:spPr>
        <p:txBody>
          <a:bodyPr/>
          <a:lstStyle/>
          <a:p>
            <a:pPr>
              <a:defRPr sz="1800">
                <a:latin typeface="+mj-lt"/>
                <a:ea typeface="+mj-ea"/>
                <a:cs typeface="+mj-cs"/>
                <a:sym typeface="Arial"/>
              </a:defRPr>
            </a:pPr>
            <a:r>
              <a:t>Well, for one, we are investing far less in our Grid:</a:t>
            </a: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defRPr sz="1800">
                <a:latin typeface="+mj-lt"/>
                <a:ea typeface="+mj-ea"/>
                <a:cs typeface="+mj-cs"/>
                <a:sym typeface="Arial"/>
              </a:defRPr>
            </a:pPr>
            <a:endParaRPr/>
          </a:p>
          <a:p>
            <a:pPr algn="ctr">
              <a:defRPr sz="1800">
                <a:latin typeface="+mj-lt"/>
                <a:ea typeface="+mj-ea"/>
                <a:cs typeface="+mj-cs"/>
                <a:sym typeface="Arial"/>
              </a:defRPr>
            </a:pPr>
            <a:r>
              <a:t>Rise at right was only a projection of reaction to U.S. economic stimulus funding</a:t>
            </a:r>
          </a:p>
          <a:p>
            <a:pPr algn="ctr">
              <a:defRPr sz="1800">
                <a:latin typeface="+mj-lt"/>
                <a:ea typeface="+mj-ea"/>
                <a:cs typeface="+mj-cs"/>
                <a:sym typeface="Arial"/>
              </a:defRPr>
            </a:pPr>
            <a:r>
              <a:t>(not independent private investment)!</a:t>
            </a:r>
          </a:p>
        </p:txBody>
      </p:sp>
      <p:pic>
        <p:nvPicPr>
          <p:cNvPr id="154" name="Picture 5" descr="Picture 5"/>
          <p:cNvPicPr>
            <a:picLocks noChangeAspect="1"/>
          </p:cNvPicPr>
          <p:nvPr/>
        </p:nvPicPr>
        <p:blipFill>
          <a:blip r:embed="rId2">
            <a:extLst/>
          </a:blip>
          <a:srcRect b="5723"/>
          <a:stretch>
            <a:fillRect/>
          </a:stretch>
        </p:blipFill>
        <p:spPr>
          <a:xfrm>
            <a:off x="1066800" y="1312466"/>
            <a:ext cx="6947708" cy="3935059"/>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med" advClick="1" p14:dur="1000">
        <p:wipe dir="r"/>
      </p:transition>
    </mc:Choice>
    <mc:Fallback>
      <mp:transition xmlns:mp="http://schemas.microsoft.com/office/mac/powerpoint/2008/main" spd="med"/>
    </mc:Fallback>
  </mc:AlternateContent>
</p:sld>
</file>

<file path=ppt/theme/theme1.xml><?xml version="1.0" encoding="utf-8"?>
<a:theme xmlns:a="http://schemas.openxmlformats.org/drawingml/2006/main" name="Lecture 1 - What is Nanoscience">
  <a:themeElements>
    <a:clrScheme name="Custom 114">
      <a:dk1>
        <a:srgbClr val="003366"/>
      </a:dk1>
      <a:lt1>
        <a:srgbClr val="666666"/>
      </a:lt1>
      <a:dk2>
        <a:srgbClr val="A7A7A7"/>
      </a:dk2>
      <a:lt2>
        <a:srgbClr val="535353"/>
      </a:lt2>
      <a:accent1>
        <a:srgbClr val="009999"/>
      </a:accent1>
      <a:accent2>
        <a:srgbClr val="336699"/>
      </a:accent2>
      <a:accent3>
        <a:srgbClr val="ACB3C1"/>
      </a:accent3>
      <a:accent4>
        <a:srgbClr val="DADADA"/>
      </a:accent4>
      <a:accent5>
        <a:srgbClr val="AACACA"/>
      </a:accent5>
      <a:accent6>
        <a:srgbClr val="2D5C8A"/>
      </a:accent6>
      <a:hlink>
        <a:srgbClr val="20FFFF"/>
      </a:hlink>
      <a:folHlink>
        <a:srgbClr val="FF00FF"/>
      </a:folHlink>
    </a:clrScheme>
    <a:fontScheme name="Lecture 1 - What is Nanoscience">
      <a:majorFont>
        <a:latin typeface="Arial"/>
        <a:ea typeface="Arial"/>
        <a:cs typeface="Arial"/>
      </a:majorFont>
      <a:minorFont>
        <a:latin typeface="Helvetica"/>
        <a:ea typeface="Helvetica"/>
        <a:cs typeface="Helvetica"/>
      </a:minorFont>
    </a:fontScheme>
    <a:fmtScheme name="Lecture 1 - What is Nanoscie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Lecture 1 - What is Nanoscience">
  <a:themeElements>
    <a:clrScheme name="Lecture 1 - What is Nanoscience">
      <a:dk1>
        <a:srgbClr val="000000"/>
      </a:dk1>
      <a:lt1>
        <a:srgbClr val="FFFFFF"/>
      </a:lt1>
      <a:dk2>
        <a:srgbClr val="A7A7A7"/>
      </a:dk2>
      <a:lt2>
        <a:srgbClr val="535353"/>
      </a:lt2>
      <a:accent1>
        <a:srgbClr val="009999"/>
      </a:accent1>
      <a:accent2>
        <a:srgbClr val="336699"/>
      </a:accent2>
      <a:accent3>
        <a:srgbClr val="ACB3C1"/>
      </a:accent3>
      <a:accent4>
        <a:srgbClr val="DADADA"/>
      </a:accent4>
      <a:accent5>
        <a:srgbClr val="AACACA"/>
      </a:accent5>
      <a:accent6>
        <a:srgbClr val="2D5C8A"/>
      </a:accent6>
      <a:hlink>
        <a:srgbClr val="0000FF"/>
      </a:hlink>
      <a:folHlink>
        <a:srgbClr val="FF00FF"/>
      </a:folHlink>
    </a:clrScheme>
    <a:fontScheme name="Lecture 1 - What is Nanoscience">
      <a:majorFont>
        <a:latin typeface="Arial"/>
        <a:ea typeface="Arial"/>
        <a:cs typeface="Arial"/>
      </a:majorFont>
      <a:minorFont>
        <a:latin typeface="Helvetica"/>
        <a:ea typeface="Helvetica"/>
        <a:cs typeface="Helvetica"/>
      </a:minorFont>
    </a:fontScheme>
    <a:fmtScheme name="Lecture 1 - What is Nanoscie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7391</Words>
  <PresentationFormat>On-screen Show (4:3)</PresentationFormat>
  <Paragraphs>994</Paragraphs>
  <Slides>57</Slides>
  <Notes>0</Notes>
  <HiddenSlides>0</HiddenSlides>
  <MMClips>0</MMClips>
  <ScaleCrop>false</ScaleCrop>
  <HeadingPairs>
    <vt:vector size="4" baseType="variant">
      <vt:variant>
        <vt:lpstr>Design Template</vt:lpstr>
      </vt:variant>
      <vt:variant>
        <vt:i4>1</vt:i4>
      </vt:variant>
      <vt:variant>
        <vt:lpstr>Slide Titles</vt:lpstr>
      </vt:variant>
      <vt:variant>
        <vt:i4>57</vt:i4>
      </vt:variant>
    </vt:vector>
  </HeadingPairs>
  <TitlesOfParts>
    <vt:vector size="58" baseType="lpstr">
      <vt:lpstr>Lecture 1 - What is Nanoscience</vt:lpstr>
      <vt:lpstr>Smart Grid: Robust/Energy Efficient vs. Hackable Orwellian Nightmare?</vt:lpstr>
      <vt:lpstr>Smart Grid: Robust/Energy Efficient vs. Hackable Orwellian Nightmare?</vt:lpstr>
      <vt:lpstr>Satellite view of the U.S. on the evening of 14 August 2003:</vt:lpstr>
      <vt:lpstr>Problems with Grid were obvious at least a decade before:</vt:lpstr>
      <vt:lpstr>How have things been going since 2001?</vt:lpstr>
      <vt:lpstr>Observations from a range of sources:</vt:lpstr>
      <vt:lpstr>Speaking of costs:</vt:lpstr>
      <vt:lpstr>And if you include weather / possible global warming effects:</vt:lpstr>
      <vt:lpstr>What's going on?</vt:lpstr>
      <vt:lpstr>What led to this situation?</vt:lpstr>
      <vt:lpstr>This Act and others led to:</vt:lpstr>
      <vt:lpstr>And now add in the need for "power generation margin"</vt:lpstr>
      <vt:lpstr>Tolerable mismatch between power production and demand:</vt:lpstr>
      <vt:lpstr>What effect has deregulation had upon this safety margin?</vt:lpstr>
      <vt:lpstr>Muddied responsibility + MBA's =&gt; Reduced margins, investment, R&amp;D . . .</vt:lpstr>
      <vt:lpstr>9 November 1965</vt:lpstr>
      <vt:lpstr>14 August 2003</vt:lpstr>
      <vt:lpstr>Precipitating events were almost trivial:</vt:lpstr>
      <vt:lpstr>So why IS the Grid so unstable?</vt:lpstr>
      <vt:lpstr>So human beings must be removed from the (immediate) loop  AND "decisions" must be made at the site of the problem</vt:lpstr>
      <vt:lpstr>=&gt; "A Smart Resilient Grid" - then shortened to just "A Smart Grid"</vt:lpstr>
      <vt:lpstr>But that control system should be both local and distributed:</vt:lpstr>
      <vt:lpstr>Distributed part of SCADA =&gt; 4th Smart Grid feature: An Intranet</vt:lpstr>
      <vt:lpstr>And it's not just about the hardware:</vt:lpstr>
      <vt:lpstr>Some Smart Grid descriptions also emphasize changes in layout:</vt:lpstr>
      <vt:lpstr>Change is instead at the ENDS of the wires:</vt:lpstr>
      <vt:lpstr>But full blown AMI would operate more like this:</vt:lpstr>
      <vt:lpstr>Which would enable Smart Grid functions of:</vt:lpstr>
      <vt:lpstr>Full AMI would ALSO allow:</vt:lpstr>
      <vt:lpstr>Putting this all together = A Smart Resilient Grid: </vt:lpstr>
      <vt:lpstr>Paraphrasing those almost unreadable boxes, this Grid would: </vt:lpstr>
      <vt:lpstr>OK, sounds pretty good so far, what are the issues?</vt:lpstr>
      <vt:lpstr>Who is going to ultimately foot the bill for this?  We are, of course:</vt:lpstr>
      <vt:lpstr>What will that investment get us?</vt:lpstr>
      <vt:lpstr>But EPRI also points out that this will require a nationwide effort:</vt:lpstr>
      <vt:lpstr>The U.S. has another unique cost + government issue:</vt:lpstr>
      <vt:lpstr>Further, I glossed over a potential land mine: </vt:lpstr>
      <vt:lpstr>Do we really want to give power companies control over our appliances?</vt:lpstr>
      <vt:lpstr>"Smart" home appliances are already being hacked (massively!)</vt:lpstr>
      <vt:lpstr>A Nest expert was interviewed about this</vt:lpstr>
      <vt:lpstr>Sample of now almost weekly reports on "Internet of Things" insecurity:</vt:lpstr>
      <vt:lpstr>And then there are the infamous refrigerator and Barbie Doll hacks:</vt:lpstr>
      <vt:lpstr>Slide 43</vt:lpstr>
      <vt:lpstr>Root Causes? </vt:lpstr>
      <vt:lpstr>Slide 45</vt:lpstr>
      <vt:lpstr>And what if government monitoring becomes government cyber warfare?</vt:lpstr>
      <vt:lpstr>But how is Stuxnet relevant to the Smart Grid?</vt:lpstr>
      <vt:lpstr>Prompting this U.S. Academies of Science and Engineering Report:</vt:lpstr>
      <vt:lpstr>Leading some consumers to rebel against Smart Grid trials</vt:lpstr>
      <vt:lpstr>As the load on such a turbine generator increases, it slows down:</vt:lpstr>
      <vt:lpstr>So instead of appliance-by-appliance intranet connections to Grid:</vt:lpstr>
      <vt:lpstr>Which appliances could make energy / $ saving use of that info?</vt:lpstr>
      <vt:lpstr>Appliances with thermostats could also use that info:</vt:lpstr>
      <vt:lpstr>And as noted in my  Green(er) Cars &amp; Trucks (pptx / pdf / key) note set:</vt:lpstr>
      <vt:lpstr>Slide 55</vt:lpstr>
      <vt:lpstr>Ten minute long description on PBS's This Old House:</vt:lpstr>
      <vt:lpstr>Credits / Acknowledgements</vt:lpstr>
    </vt:vector>
  </TitlesOfParts>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Grid: Robust/Energy Efficient vs. Hackable Orwellian Nightmare?</dc:title>
  <cp:lastModifiedBy>John Bean</cp:lastModifiedBy>
  <cp:revision>1</cp:revision>
  <dcterms:created xsi:type="dcterms:W3CDTF">2019-11-22T17:30:00Z</dcterms:created>
  <dcterms:modified xsi:type="dcterms:W3CDTF">2019-11-22T17:32:39Z</dcterms:modified>
</cp:coreProperties>
</file>