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1pPr>
    <a:lvl2pPr marL="0" marR="0" indent="457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2pPr>
    <a:lvl3pPr marL="0" marR="0" indent="914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3pPr>
    <a:lvl4pPr marL="0" marR="0" indent="1371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4pPr>
    <a:lvl5pPr marL="0" marR="0" indent="18288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5pPr>
    <a:lvl6pPr marL="0" marR="0" indent="22860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6pPr>
    <a:lvl7pPr marL="0" marR="0" indent="2743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7pPr>
    <a:lvl8pPr marL="0" marR="0" indent="3200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8pPr>
    <a:lvl9pPr marL="0" marR="0" indent="3657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DDD"/>
          </a:solidFill>
        </a:fill>
      </a:tcStyle>
    </a:wholeTbl>
    <a:band2H>
      <a:tcTxStyle/>
      <a:tcStyle>
        <a:tcBdr/>
        <a:fill>
          <a:solidFill>
            <a:srgbClr val="E6EFEF"/>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2E4E9"/>
          </a:solidFill>
        </a:fill>
      </a:tcStyle>
    </a:wholeTbl>
    <a:band2H>
      <a:tcTxStyle/>
      <a:tcStyle>
        <a:tcBdr/>
        <a:fill>
          <a:solidFill>
            <a:srgbClr val="F1F2F4"/>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D1D9"/>
          </a:solidFill>
        </a:fill>
      </a:tcStyle>
    </a:wholeTbl>
    <a:band2H>
      <a:tcTxStyle/>
      <a:tcStyle>
        <a:tcBdr/>
        <a:fill>
          <a:solidFill>
            <a:srgbClr val="E7E9ED"/>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ahoma"/>
          <a:ea typeface="Tahoma"/>
          <a:cs typeface="Tahoma"/>
        </a:font>
        <a:srgbClr val="003366"/>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ff">
        <a:font>
          <a:latin typeface="Tahoma"/>
          <a:ea typeface="Tahoma"/>
          <a:cs typeface="Tahom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ahoma"/>
          <a:ea typeface="Tahoma"/>
          <a:cs typeface="Tahoma"/>
        </a:font>
        <a:srgbClr val="003366"/>
      </a:tcTxStyle>
      <a:tcStyle>
        <a:tcBdr>
          <a:left>
            <a:ln w="12700" cap="flat">
              <a:noFill/>
              <a:miter lim="400000"/>
            </a:ln>
          </a:left>
          <a:right>
            <a:ln w="12700" cap="flat">
              <a:noFill/>
              <a:miter lim="400000"/>
            </a:ln>
          </a:right>
          <a:top>
            <a:ln w="50800" cap="flat">
              <a:solidFill>
                <a:srgbClr val="003366"/>
              </a:solidFill>
              <a:prstDash val="solid"/>
              <a:round/>
            </a:ln>
          </a:top>
          <a:bottom>
            <a:ln w="25400" cap="flat">
              <a:solidFill>
                <a:srgbClr val="003366"/>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ahoma"/>
          <a:ea typeface="Tahoma"/>
          <a:cs typeface="Tahoma"/>
        </a:font>
        <a:srgbClr val="FFFFFF"/>
      </a:tcTxStyle>
      <a:tcStyle>
        <a:tcBdr>
          <a:left>
            <a:ln w="12700" cap="flat">
              <a:noFill/>
              <a:miter lim="400000"/>
            </a:ln>
          </a:left>
          <a:right>
            <a:ln w="12700" cap="flat">
              <a:noFill/>
              <a:miter lim="400000"/>
            </a:ln>
          </a:right>
          <a:top>
            <a:ln w="25400" cap="flat">
              <a:solidFill>
                <a:srgbClr val="003366"/>
              </a:solidFill>
              <a:prstDash val="solid"/>
              <a:round/>
            </a:ln>
          </a:top>
          <a:bottom>
            <a:ln w="25400" cap="flat">
              <a:solidFill>
                <a:srgbClr val="003366"/>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CD2"/>
          </a:solidFill>
        </a:fill>
      </a:tcStyle>
    </a:wholeTbl>
    <a:band2H>
      <a:tcTxStyle/>
      <a:tcStyle>
        <a:tcBdr/>
        <a:fill>
          <a:solidFill>
            <a:srgbClr val="E6E7EA"/>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firstRow>
  </a:tblStyle>
  <a:tblStyle styleId="{2708684C-4D16-4618-839F-0558EEFCDFE6}" styleName="">
    <a:tblBg/>
    <a:wholeTbl>
      <a:tcTxStyle b="off"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Objects="1">
      <p:cViewPr varScale="1">
        <p:scale>
          <a:sx n="119" d="100"/>
          <a:sy n="119" d="100"/>
        </p:scale>
        <p:origin x="1984"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xfrm>
            <a:off x="1143000" y="685800"/>
            <a:ext cx="4572000" cy="3429000"/>
          </a:xfrm>
          <a:prstGeom prst="rect">
            <a:avLst/>
          </a:prstGeom>
        </p:spPr>
        <p:txBody>
          <a:bodyPr/>
          <a:lstStyle/>
          <a:p>
            <a:endParaRPr/>
          </a:p>
        </p:txBody>
      </p:sp>
      <p:sp>
        <p:nvSpPr>
          <p:cNvPr id="128" name="Shape 12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Arial"/>
      </a:defRPr>
    </a:lvl1pPr>
    <a:lvl2pPr indent="228600" latinLnBrk="0">
      <a:spcBef>
        <a:spcPts val="400"/>
      </a:spcBef>
      <a:defRPr sz="1200">
        <a:latin typeface="+mj-lt"/>
        <a:ea typeface="+mj-ea"/>
        <a:cs typeface="+mj-cs"/>
        <a:sym typeface="Arial"/>
      </a:defRPr>
    </a:lvl2pPr>
    <a:lvl3pPr indent="457200" latinLnBrk="0">
      <a:spcBef>
        <a:spcPts val="400"/>
      </a:spcBef>
      <a:defRPr sz="1200">
        <a:latin typeface="+mj-lt"/>
        <a:ea typeface="+mj-ea"/>
        <a:cs typeface="+mj-cs"/>
        <a:sym typeface="Arial"/>
      </a:defRPr>
    </a:lvl3pPr>
    <a:lvl4pPr indent="685800" latinLnBrk="0">
      <a:spcBef>
        <a:spcPts val="400"/>
      </a:spcBef>
      <a:defRPr sz="1200">
        <a:latin typeface="+mj-lt"/>
        <a:ea typeface="+mj-ea"/>
        <a:cs typeface="+mj-cs"/>
        <a:sym typeface="Arial"/>
      </a:defRPr>
    </a:lvl4pPr>
    <a:lvl5pPr indent="914400" latinLnBrk="0">
      <a:spcBef>
        <a:spcPts val="400"/>
      </a:spcBef>
      <a:defRPr sz="1200">
        <a:latin typeface="+mj-lt"/>
        <a:ea typeface="+mj-ea"/>
        <a:cs typeface="+mj-cs"/>
        <a:sym typeface="Arial"/>
      </a:defRPr>
    </a:lvl5pPr>
    <a:lvl6pPr indent="1143000" latinLnBrk="0">
      <a:spcBef>
        <a:spcPts val="400"/>
      </a:spcBef>
      <a:defRPr sz="1200">
        <a:latin typeface="+mj-lt"/>
        <a:ea typeface="+mj-ea"/>
        <a:cs typeface="+mj-cs"/>
        <a:sym typeface="Arial"/>
      </a:defRPr>
    </a:lvl6pPr>
    <a:lvl7pPr indent="1371600" latinLnBrk="0">
      <a:spcBef>
        <a:spcPts val="400"/>
      </a:spcBef>
      <a:defRPr sz="1200">
        <a:latin typeface="+mj-lt"/>
        <a:ea typeface="+mj-ea"/>
        <a:cs typeface="+mj-cs"/>
        <a:sym typeface="Arial"/>
      </a:defRPr>
    </a:lvl7pPr>
    <a:lvl8pPr indent="1600200" latinLnBrk="0">
      <a:spcBef>
        <a:spcPts val="400"/>
      </a:spcBef>
      <a:defRPr sz="1200">
        <a:latin typeface="+mj-lt"/>
        <a:ea typeface="+mj-ea"/>
        <a:cs typeface="+mj-cs"/>
        <a:sym typeface="Arial"/>
      </a:defRPr>
    </a:lvl8pPr>
    <a:lvl9pPr indent="1828800" latinLnBrk="0">
      <a:spcBef>
        <a:spcPts val="400"/>
      </a:spcBef>
      <a:defRPr sz="1200">
        <a:latin typeface="+mj-lt"/>
        <a:ea typeface="+mj-ea"/>
        <a:cs typeface="+mj-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457200" y="381000"/>
            <a:ext cx="8229600" cy="1371600"/>
          </a:xfrm>
          <a:prstGeom prst="rect">
            <a:avLst/>
          </a:prstGeom>
        </p:spPr>
        <p:txBody>
          <a:bodyPr/>
          <a:lstStyle>
            <a:lvl1pPr>
              <a:defRPr sz="4400" i="0">
                <a:latin typeface="Tahoma"/>
                <a:ea typeface="Tahoma"/>
                <a:cs typeface="Tahoma"/>
                <a:sym typeface="Tahoma"/>
              </a:defRPr>
            </a:lvl1pPr>
          </a:lstStyle>
          <a:p>
            <a:r>
              <a:t>Title Text</a:t>
            </a:r>
          </a:p>
        </p:txBody>
      </p:sp>
      <p:sp>
        <p:nvSpPr>
          <p:cNvPr id="93" name="Body Level One…"/>
          <p:cNvSpPr txBox="1">
            <a:spLocks noGrp="1"/>
          </p:cNvSpPr>
          <p:nvPr>
            <p:ph type="body" idx="1"/>
          </p:nvPr>
        </p:nvSpPr>
        <p:spPr>
          <a:xfrm>
            <a:off x="457200" y="1981200"/>
            <a:ext cx="8229600" cy="4114800"/>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381000"/>
            <a:ext cx="2057400" cy="5715000"/>
          </a:xfrm>
          <a:prstGeom prst="rect">
            <a:avLst/>
          </a:prstGeom>
        </p:spPr>
        <p:txBody>
          <a:bodyPr/>
          <a:lstStyle>
            <a:lvl1pPr>
              <a:defRPr sz="4400" i="0">
                <a:latin typeface="Tahoma"/>
                <a:ea typeface="Tahoma"/>
                <a:cs typeface="Tahoma"/>
                <a:sym typeface="Tahoma"/>
              </a:defRPr>
            </a:lvl1pPr>
          </a:lstStyle>
          <a:p>
            <a:r>
              <a:t>Title Text</a:t>
            </a:r>
          </a:p>
        </p:txBody>
      </p:sp>
      <p:sp>
        <p:nvSpPr>
          <p:cNvPr id="102" name="Body Level One…"/>
          <p:cNvSpPr txBox="1">
            <a:spLocks noGrp="1"/>
          </p:cNvSpPr>
          <p:nvPr>
            <p:ph type="body" idx="1"/>
          </p:nvPr>
        </p:nvSpPr>
        <p:spPr>
          <a:xfrm>
            <a:off x="457200" y="381000"/>
            <a:ext cx="6019800" cy="5715000"/>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0" name="Title Text"/>
          <p:cNvSpPr txBox="1">
            <a:spLocks noGrp="1"/>
          </p:cNvSpPr>
          <p:nvPr>
            <p:ph type="title"/>
          </p:nvPr>
        </p:nvSpPr>
        <p:spPr>
          <a:prstGeom prst="rect">
            <a:avLst/>
          </a:prstGeom>
        </p:spPr>
        <p:txBody>
          <a:bodyPr lIns="45718" tIns="45718" rIns="45718" bIns="45718"/>
          <a:lstStyle>
            <a:lvl1pPr>
              <a:defRPr sz="2800" i="0">
                <a:latin typeface="Tahoma"/>
                <a:ea typeface="Tahoma"/>
                <a:cs typeface="Tahoma"/>
                <a:sym typeface="Tahoma"/>
              </a:defRPr>
            </a:lvl1pPr>
          </a:lstStyle>
          <a:p>
            <a:r>
              <a:t>Title Text</a:t>
            </a:r>
          </a:p>
        </p:txBody>
      </p:sp>
      <p:sp>
        <p:nvSpPr>
          <p:cNvPr id="111" name="Body Level One…"/>
          <p:cNvSpPr txBox="1">
            <a:spLocks noGrp="1"/>
          </p:cNvSpPr>
          <p:nvPr>
            <p:ph type="body" idx="1"/>
          </p:nvPr>
        </p:nvSpPr>
        <p:spPr>
          <a:prstGeom prst="rect">
            <a:avLst/>
          </a:prstGeom>
        </p:spPr>
        <p:txBody>
          <a:bodyPr lIns="45718" tIns="45718" rIns="45718" bIns="45718"/>
          <a:lstStyle>
            <a:lvl2pPr marL="661307" indent="-204107"/>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6251294" y="6067529"/>
            <a:ext cx="301906" cy="288823"/>
          </a:xfrm>
          <a:prstGeom prst="rect">
            <a:avLst/>
          </a:prstGeom>
        </p:spPr>
        <p:txBody>
          <a:bodyPr lIns="45718" tIns="45718" rIns="45718" bIns="45718"/>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9" name="Title Text"/>
          <p:cNvSpPr txBox="1">
            <a:spLocks noGrp="1"/>
          </p:cNvSpPr>
          <p:nvPr>
            <p:ph type="title"/>
          </p:nvPr>
        </p:nvSpPr>
        <p:spPr>
          <a:prstGeom prst="rect">
            <a:avLst/>
          </a:prstGeom>
        </p:spPr>
        <p:txBody>
          <a:bodyPr/>
          <a:lstStyle>
            <a:lvl1pPr>
              <a:defRPr sz="2800" i="0">
                <a:latin typeface="Tahoma"/>
                <a:ea typeface="Tahoma"/>
                <a:cs typeface="Tahoma"/>
                <a:sym typeface="Tahoma"/>
              </a:defRPr>
            </a:lvl1pPr>
          </a:lstStyle>
          <a:p>
            <a:r>
              <a:t>Title Text</a:t>
            </a:r>
          </a:p>
        </p:txBody>
      </p:sp>
      <p:sp>
        <p:nvSpPr>
          <p:cNvPr id="12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457200" y="381000"/>
            <a:ext cx="8229600" cy="1371600"/>
          </a:xfrm>
          <a:prstGeom prst="rect">
            <a:avLst/>
          </a:prstGeom>
        </p:spPr>
        <p:txBody>
          <a:bodyPr/>
          <a:lstStyle>
            <a:lvl1pPr>
              <a:defRPr sz="4400" i="0">
                <a:latin typeface="Tahoma"/>
                <a:ea typeface="Tahoma"/>
                <a:cs typeface="Tahoma"/>
                <a:sym typeface="Tahoma"/>
              </a:defRPr>
            </a:lvl1pPr>
          </a:lstStyle>
          <a:p>
            <a:r>
              <a:t>Title Text</a:t>
            </a:r>
          </a:p>
        </p:txBody>
      </p:sp>
      <p:sp>
        <p:nvSpPr>
          <p:cNvPr id="21" name="Body Level One…"/>
          <p:cNvSpPr txBox="1">
            <a:spLocks noGrp="1"/>
          </p:cNvSpPr>
          <p:nvPr>
            <p:ph type="body" idx="1"/>
          </p:nvPr>
        </p:nvSpPr>
        <p:spPr>
          <a:xfrm>
            <a:off x="457200" y="1981200"/>
            <a:ext cx="8229600" cy="4114800"/>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Tahoma"/>
                <a:ea typeface="Tahoma"/>
                <a:cs typeface="Tahoma"/>
                <a:sym typeface="Tahoma"/>
              </a:defRPr>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lstStyle>
            <a:lvl2pPr marL="0" indent="457200">
              <a:buSzTx/>
              <a:buNone/>
            </a:lvl2pPr>
            <a:lvl3pPr marL="0" indent="914400">
              <a:buSzTx/>
              <a:buNone/>
            </a:lvl3pPr>
            <a:lvl4pPr marL="0" indent="1371600">
              <a:buSzTx/>
              <a:buNone/>
            </a:lvl4pPr>
            <a:lvl5pPr marL="0" indent="1828800">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457200" y="381000"/>
            <a:ext cx="8229600" cy="1371600"/>
          </a:xfrm>
          <a:prstGeom prst="rect">
            <a:avLst/>
          </a:prstGeom>
        </p:spPr>
        <p:txBody>
          <a:bodyPr/>
          <a:lstStyle>
            <a:lvl1pPr>
              <a:defRPr sz="4400" i="0">
                <a:latin typeface="Tahoma"/>
                <a:ea typeface="Tahoma"/>
                <a:cs typeface="Tahoma"/>
                <a:sym typeface="Tahoma"/>
              </a:defRPr>
            </a:lvl1pPr>
          </a:lstStyle>
          <a:p>
            <a:r>
              <a:t>Title Text</a:t>
            </a:r>
          </a:p>
        </p:txBody>
      </p:sp>
      <p:sp>
        <p:nvSpPr>
          <p:cNvPr id="39" name="Body Level One…"/>
          <p:cNvSpPr txBox="1">
            <a:spLocks noGrp="1"/>
          </p:cNvSpPr>
          <p:nvPr>
            <p:ph type="body" sz="half" idx="1"/>
          </p:nvPr>
        </p:nvSpPr>
        <p:spPr>
          <a:xfrm>
            <a:off x="457200" y="1981200"/>
            <a:ext cx="4038600" cy="4114800"/>
          </a:xfrm>
          <a:prstGeom prst="rect">
            <a:avLst/>
          </a:prstGeom>
        </p:spPr>
        <p:txBody>
          <a:bodyPr/>
          <a:lstStyle>
            <a:lvl1pPr marL="342900" indent="-342900">
              <a:spcBef>
                <a:spcPts val="600"/>
              </a:spcBef>
              <a:buClr>
                <a:srgbClr val="00CCFF"/>
              </a:buClr>
              <a:buSzPct val="65000"/>
              <a:buChar char="■"/>
              <a:defRPr sz="2800"/>
            </a:lvl1pPr>
            <a:lvl2pPr marL="790575" indent="-333375">
              <a:spcBef>
                <a:spcPts val="600"/>
              </a:spcBef>
              <a:buClr>
                <a:srgbClr val="00CCFF"/>
              </a:buClr>
              <a:defRPr sz="2800"/>
            </a:lvl2pPr>
            <a:lvl3pPr marL="1234439" indent="-320039">
              <a:spcBef>
                <a:spcPts val="600"/>
              </a:spcBef>
              <a:buClr>
                <a:srgbClr val="00CCFF"/>
              </a:buClr>
              <a:defRPr sz="2800"/>
            </a:lvl3pPr>
            <a:lvl4pPr marL="1727200" indent="-355600">
              <a:spcBef>
                <a:spcPts val="600"/>
              </a:spcBef>
              <a:buClr>
                <a:srgbClr val="00CCFF"/>
              </a:buClr>
              <a:defRPr sz="2800"/>
            </a:lvl4pPr>
            <a:lvl5pPr marL="2184400" indent="-355600">
              <a:spcBef>
                <a:spcPts val="600"/>
              </a:spcBef>
              <a:buClr>
                <a:srgbClr val="00CCFF"/>
              </a:buClr>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lvl1pPr>
              <a:defRPr sz="4400" i="0">
                <a:latin typeface="Tahoma"/>
                <a:ea typeface="Tahoma"/>
                <a:cs typeface="Tahoma"/>
                <a:sym typeface="Tahoma"/>
              </a:defRPr>
            </a:lvl1p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a:spcBef>
                <a:spcPts val="500"/>
              </a:spcBef>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5" y="1535112"/>
            <a:ext cx="4041775" cy="639763"/>
          </a:xfrm>
          <a:prstGeom prst="rect">
            <a:avLst/>
          </a:prstGeom>
        </p:spPr>
        <p:txBody>
          <a:bodyPr anchor="b"/>
          <a:lstStyle/>
          <a:p>
            <a:pPr>
              <a:spcBef>
                <a:spcPts val="500"/>
              </a:spcBef>
              <a:defRPr sz="2400" b="1"/>
            </a:pPr>
            <a:endParaRPr/>
          </a:p>
        </p:txBody>
      </p:sp>
      <p:sp>
        <p:nvSpPr>
          <p:cNvPr id="50"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xfrm>
            <a:off x="457200" y="381000"/>
            <a:ext cx="8229600" cy="1371600"/>
          </a:xfrm>
          <a:prstGeom prst="rect">
            <a:avLst/>
          </a:prstGeom>
        </p:spPr>
        <p:txBody>
          <a:bodyPr/>
          <a:lstStyle>
            <a:lvl1pPr>
              <a:defRPr sz="4400" i="0">
                <a:latin typeface="Tahoma"/>
                <a:ea typeface="Tahoma"/>
                <a:cs typeface="Tahoma"/>
                <a:sym typeface="Tahoma"/>
              </a:defRPr>
            </a:lvl1pPr>
          </a:lstStyle>
          <a:p>
            <a:r>
              <a:t>Title Text</a:t>
            </a:r>
          </a:p>
        </p:txBody>
      </p:sp>
      <p:sp>
        <p:nvSpPr>
          <p:cNvPr id="58"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i="0">
                <a:latin typeface="Tahoma"/>
                <a:ea typeface="Tahoma"/>
                <a:cs typeface="Tahoma"/>
                <a:sym typeface="Tahoma"/>
              </a:defRPr>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457199" y="1435100"/>
            <a:ext cx="3008315" cy="4691063"/>
          </a:xfrm>
          <a:prstGeom prst="rect">
            <a:avLst/>
          </a:prstGeom>
        </p:spPr>
        <p:txBody>
          <a:bodyPr/>
          <a:lstStyle/>
          <a:p>
            <a:pPr>
              <a:spcBef>
                <a:spcPts val="300"/>
              </a:spcBef>
              <a:defRPr sz="1400"/>
            </a:pPr>
            <a:endParaRPr/>
          </a:p>
        </p:txBody>
      </p:sp>
      <p:sp>
        <p:nvSpPr>
          <p:cNvPr id="75"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Tahoma"/>
                <a:ea typeface="Tahoma"/>
                <a:cs typeface="Tahoma"/>
                <a:sym typeface="Tahoma"/>
              </a:defRPr>
            </a:lvl1pPr>
          </a:lstStyle>
          <a:p>
            <a:r>
              <a:t>Title Text</a:t>
            </a:r>
          </a:p>
        </p:txBody>
      </p:sp>
      <p:sp>
        <p:nvSpPr>
          <p:cNvPr id="83"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lstStyle>
            <a:lvl1pPr>
              <a:spcBef>
                <a:spcPts val="300"/>
              </a:spcBef>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04800" y="76200"/>
            <a:ext cx="8534400" cy="99060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304800" y="1143000"/>
            <a:ext cx="8534400" cy="525780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19600" y="5988050"/>
            <a:ext cx="2133600" cy="368301"/>
          </a:xfrm>
          <a:prstGeom prst="rect">
            <a:avLst/>
          </a:prstGeom>
          <a:ln w="12700">
            <a:miter lim="400000"/>
          </a:ln>
        </p:spPr>
        <p:txBody>
          <a:bodyPr wrap="none" lIns="45719" rIns="45719" anchor="b">
            <a:spAutoFit/>
          </a:bodyPr>
          <a:lstStyle>
            <a:lvl1pPr algn="r">
              <a:defRPr sz="1400" b="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ctr" defTabSz="914400" rtl="0" latinLnBrk="0">
        <a:lnSpc>
          <a:spcPct val="100000"/>
        </a:lnSpc>
        <a:spcBef>
          <a:spcPts val="0"/>
        </a:spcBef>
        <a:spcAft>
          <a:spcPts val="0"/>
        </a:spcAft>
        <a:buClrTx/>
        <a:buSzTx/>
        <a:buFontTx/>
        <a:buNone/>
        <a:tabLst/>
        <a:defRPr sz="2200" b="0" i="1" u="none" strike="noStrike" cap="none" spc="0" baseline="0">
          <a:solidFill>
            <a:srgbClr val="E5FFFF"/>
          </a:solidFill>
          <a:effectLst>
            <a:outerShdw blurRad="38100" dist="38100" dir="2700000" rotWithShape="0">
              <a:srgbClr val="000000"/>
            </a:outerShdw>
          </a:effectLst>
          <a:uFillTx/>
          <a:latin typeface="+mj-lt"/>
          <a:ea typeface="+mj-ea"/>
          <a:cs typeface="+mj-cs"/>
          <a:sym typeface="Arial"/>
        </a:defRPr>
      </a:lvl1pPr>
      <a:lvl2pPr marL="0" marR="0" indent="0" algn="ctr" defTabSz="914400" rtl="0" latinLnBrk="0">
        <a:lnSpc>
          <a:spcPct val="100000"/>
        </a:lnSpc>
        <a:spcBef>
          <a:spcPts val="0"/>
        </a:spcBef>
        <a:spcAft>
          <a:spcPts val="0"/>
        </a:spcAft>
        <a:buClrTx/>
        <a:buSzTx/>
        <a:buFontTx/>
        <a:buNone/>
        <a:tabLst/>
        <a:defRPr sz="2200" b="0" i="1" u="none" strike="noStrike" cap="none" spc="0" baseline="0">
          <a:solidFill>
            <a:srgbClr val="E5FFFF"/>
          </a:solidFill>
          <a:effectLst>
            <a:outerShdw blurRad="38100" dist="38100" dir="2700000" rotWithShape="0">
              <a:srgbClr val="000000"/>
            </a:outerShdw>
          </a:effectLst>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200" b="0" i="1" u="none" strike="noStrike" cap="none" spc="0" baseline="0">
          <a:solidFill>
            <a:srgbClr val="E5FFFF"/>
          </a:solidFill>
          <a:effectLst>
            <a:outerShdw blurRad="38100" dist="38100" dir="2700000" rotWithShape="0">
              <a:srgbClr val="000000"/>
            </a:outerShdw>
          </a:effectLst>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200" b="0" i="1" u="none" strike="noStrike" cap="none" spc="0" baseline="0">
          <a:solidFill>
            <a:srgbClr val="E5FFFF"/>
          </a:solidFill>
          <a:effectLst>
            <a:outerShdw blurRad="38100" dist="38100" dir="2700000" rotWithShape="0">
              <a:srgbClr val="000000"/>
            </a:outerShdw>
          </a:effectLst>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200" b="0" i="1" u="none" strike="noStrike" cap="none" spc="0" baseline="0">
          <a:solidFill>
            <a:srgbClr val="E5FFFF"/>
          </a:solidFill>
          <a:effectLst>
            <a:outerShdw blurRad="38100" dist="38100" dir="2700000" rotWithShape="0">
              <a:srgbClr val="000000"/>
            </a:outerShdw>
          </a:effectLst>
          <a:uFillTx/>
          <a:latin typeface="+mj-lt"/>
          <a:ea typeface="+mj-ea"/>
          <a:cs typeface="+mj-cs"/>
          <a:sym typeface="Arial"/>
        </a:defRPr>
      </a:lvl5pPr>
      <a:lvl6pPr marL="0" marR="0" indent="457200" algn="ctr" defTabSz="914400" rtl="0" latinLnBrk="0">
        <a:lnSpc>
          <a:spcPct val="100000"/>
        </a:lnSpc>
        <a:spcBef>
          <a:spcPts val="0"/>
        </a:spcBef>
        <a:spcAft>
          <a:spcPts val="0"/>
        </a:spcAft>
        <a:buClrTx/>
        <a:buSzTx/>
        <a:buFontTx/>
        <a:buNone/>
        <a:tabLst/>
        <a:defRPr sz="2200" b="0" i="1" u="none" strike="noStrike" cap="none" spc="0" baseline="0">
          <a:solidFill>
            <a:srgbClr val="E5FFFF"/>
          </a:solidFill>
          <a:effectLst>
            <a:outerShdw blurRad="38100" dist="38100" dir="2700000" rotWithShape="0">
              <a:srgbClr val="000000"/>
            </a:outerShdw>
          </a:effectLst>
          <a:uFillTx/>
          <a:latin typeface="+mj-lt"/>
          <a:ea typeface="+mj-ea"/>
          <a:cs typeface="+mj-cs"/>
          <a:sym typeface="Arial"/>
        </a:defRPr>
      </a:lvl6pPr>
      <a:lvl7pPr marL="0" marR="0" indent="914400" algn="ctr" defTabSz="914400" rtl="0" latinLnBrk="0">
        <a:lnSpc>
          <a:spcPct val="100000"/>
        </a:lnSpc>
        <a:spcBef>
          <a:spcPts val="0"/>
        </a:spcBef>
        <a:spcAft>
          <a:spcPts val="0"/>
        </a:spcAft>
        <a:buClrTx/>
        <a:buSzTx/>
        <a:buFontTx/>
        <a:buNone/>
        <a:tabLst/>
        <a:defRPr sz="2200" b="0" i="1" u="none" strike="noStrike" cap="none" spc="0" baseline="0">
          <a:solidFill>
            <a:srgbClr val="E5FFFF"/>
          </a:solidFill>
          <a:effectLst>
            <a:outerShdw blurRad="38100" dist="38100" dir="2700000" rotWithShape="0">
              <a:srgbClr val="000000"/>
            </a:outerShdw>
          </a:effectLst>
          <a:uFillTx/>
          <a:latin typeface="+mj-lt"/>
          <a:ea typeface="+mj-ea"/>
          <a:cs typeface="+mj-cs"/>
          <a:sym typeface="Arial"/>
        </a:defRPr>
      </a:lvl7pPr>
      <a:lvl8pPr marL="0" marR="0" indent="1371600" algn="ctr" defTabSz="914400" rtl="0" latinLnBrk="0">
        <a:lnSpc>
          <a:spcPct val="100000"/>
        </a:lnSpc>
        <a:spcBef>
          <a:spcPts val="0"/>
        </a:spcBef>
        <a:spcAft>
          <a:spcPts val="0"/>
        </a:spcAft>
        <a:buClrTx/>
        <a:buSzTx/>
        <a:buFontTx/>
        <a:buNone/>
        <a:tabLst/>
        <a:defRPr sz="2200" b="0" i="1" u="none" strike="noStrike" cap="none" spc="0" baseline="0">
          <a:solidFill>
            <a:srgbClr val="E5FFFF"/>
          </a:solidFill>
          <a:effectLst>
            <a:outerShdw blurRad="38100" dist="38100" dir="2700000" rotWithShape="0">
              <a:srgbClr val="000000"/>
            </a:outerShdw>
          </a:effectLst>
          <a:uFillTx/>
          <a:latin typeface="+mj-lt"/>
          <a:ea typeface="+mj-ea"/>
          <a:cs typeface="+mj-cs"/>
          <a:sym typeface="Arial"/>
        </a:defRPr>
      </a:lvl8pPr>
      <a:lvl9pPr marL="0" marR="0" indent="1828800" algn="ctr" defTabSz="914400" rtl="0" latinLnBrk="0">
        <a:lnSpc>
          <a:spcPct val="100000"/>
        </a:lnSpc>
        <a:spcBef>
          <a:spcPts val="0"/>
        </a:spcBef>
        <a:spcAft>
          <a:spcPts val="0"/>
        </a:spcAft>
        <a:buClrTx/>
        <a:buSzTx/>
        <a:buFontTx/>
        <a:buNone/>
        <a:tabLst/>
        <a:defRPr sz="2200" b="0" i="1" u="none" strike="noStrike" cap="none" spc="0" baseline="0">
          <a:solidFill>
            <a:srgbClr val="E5FFFF"/>
          </a:solidFill>
          <a:effectLst>
            <a:outerShdw blurRad="38100" dist="38100" dir="2700000" rotWithShape="0">
              <a:srgbClr val="000000"/>
            </a:outerShdw>
          </a:effectLst>
          <a:uFillTx/>
          <a:latin typeface="+mj-lt"/>
          <a:ea typeface="+mj-ea"/>
          <a:cs typeface="+mj-cs"/>
          <a:sym typeface="Arial"/>
        </a:defRPr>
      </a:lvl9pPr>
    </p:titleStyle>
    <p:bodyStyle>
      <a:lvl1pPr marL="0" marR="0" indent="0" algn="l" defTabSz="914400" rtl="0" latinLnBrk="0">
        <a:lnSpc>
          <a:spcPct val="100000"/>
        </a:lnSpc>
        <a:spcBef>
          <a:spcPts val="400"/>
        </a:spcBef>
        <a:spcAft>
          <a:spcPts val="0"/>
        </a:spcAft>
        <a:buClrTx/>
        <a:buSzTx/>
        <a:buFontTx/>
        <a:buNone/>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1pPr>
      <a:lvl2pPr marL="661307" marR="0" indent="-204107"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2pPr>
      <a:lvl3pPr marL="1104900" marR="0" indent="-1905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3pPr>
      <a:lvl4pPr marL="16002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4pPr>
      <a:lvl5pPr marL="20574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5pPr>
      <a:lvl6pPr marL="25146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6pPr>
      <a:lvl7pPr marL="29718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7pPr>
      <a:lvl8pPr marL="34290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8pPr>
      <a:lvl9pPr marL="38862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wecanfigurethisout.org/ENERGY/Web_notes/Wind/Wind%20-%20Supporting.htm%23MV_Resolution" TargetMode="External"/><Relationship Id="rId2" Type="http://schemas.openxmlformats.org/officeDocument/2006/relationships/hyperlink" Target="https://www.youtube.com/watch?v=QltAyg_R2go" TargetMode="Externa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hyperlink" Target="https://www.wecanfigurethisout.org/ENERGY/Web_notes/Wind/Wind%20-%20Supporting.htm%23MV_Resolution" TargetMode="External"/><Relationship Id="rId2" Type="http://schemas.openxmlformats.org/officeDocument/2006/relationships/hyperlink" Target="https://www.youtube.com/watch?v=PUlfvXaISvc&amp;vl=en" TargetMode="Externa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hyperlink" Target="https://wecanfigurethisout.org/ENERGY/Web_notes/Technology%20Comparisons/Plant%20Economics.pdf" TargetMode="External"/><Relationship Id="rId2" Type="http://schemas.openxmlformats.org/officeDocument/2006/relationships/hyperlink" Target="https://wecanfigurethisout.org/ENERGY/Web_notes/Technology%20Comparisons/Plant%20Economics.pptx" TargetMode="External"/><Relationship Id="rId1" Type="http://schemas.openxmlformats.org/officeDocument/2006/relationships/slideLayout" Target="../slideLayouts/slideLayout1.xml"/><Relationship Id="rId4" Type="http://schemas.openxmlformats.org/officeDocument/2006/relationships/hyperlink" Target="https://wecanfigurethisout.org/ENERGY/Web_notes/Technology%20Comparisons/Plant%20Economics.key"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wecanfigurethisout.org/ENERGY/Web_notes/Wind/Wind%20Power.pdf" TargetMode="External"/><Relationship Id="rId2" Type="http://schemas.openxmlformats.org/officeDocument/2006/relationships/hyperlink" Target="https://www.wecanfigurethisout.org/ENERGY/Web_notes/Wind/Wind%20Power.pptx" TargetMode="External"/><Relationship Id="rId1" Type="http://schemas.openxmlformats.org/officeDocument/2006/relationships/slideLayout" Target="../slideLayouts/slideLayout1.xml"/><Relationship Id="rId4" Type="http://schemas.openxmlformats.org/officeDocument/2006/relationships/hyperlink" Target="https://www.wecanfigurethisout.org/ENERGY/Web_notes/Wind/Wind%20Power.key" TargetMode="External"/></Relationships>
</file>

<file path=ppt/slides/_rels/slide20.xml.rels><?xml version="1.0" encoding="UTF-8" standalone="yes"?>
<Relationships xmlns="http://schemas.openxmlformats.org/package/2006/relationships"><Relationship Id="rId2" Type="http://schemas.openxmlformats.org/officeDocument/2006/relationships/hyperlink" Target="https://www.wecanfigurethisout.org/ENERGY/Web_notes/Wind/Wind%20-%20Supporting.htm"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1.xml"/><Relationship Id="rId5" Type="http://schemas.openxmlformats.org/officeDocument/2006/relationships/image" Target="../media/image24.gif"/><Relationship Id="rId4" Type="http://schemas.openxmlformats.org/officeDocument/2006/relationships/image" Target="../media/image23.gif"/></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wecanfigurethisout.org/ENERGY/Web_notes/Technology%20Comparisons/Plant%20Economics.pdf" TargetMode="External"/><Relationship Id="rId2" Type="http://schemas.openxmlformats.org/officeDocument/2006/relationships/hyperlink" Target="https://wecanfigurethisout.org/ENERGY/Web_notes/Technology%20Comparisons/Plant%20Economics.pptx" TargetMode="External"/><Relationship Id="rId1" Type="http://schemas.openxmlformats.org/officeDocument/2006/relationships/slideLayout" Target="../slideLayouts/slideLayout1.xml"/><Relationship Id="rId4" Type="http://schemas.openxmlformats.org/officeDocument/2006/relationships/hyperlink" Target="https://wecanfigurethisout.org/ENERGY/Web_notes/Technology%20Comparisons/Plant%20Economics.key"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ecanfigurethisout.org/ENERGY/Web_notes/Technology%20Comparisons/Plant%20Economics.pdf" TargetMode="External"/><Relationship Id="rId2" Type="http://schemas.openxmlformats.org/officeDocument/2006/relationships/hyperlink" Target="https://wecanfigurethisout.org/ENERGY/Web_notes/Technology%20Comparisons/Plant%20Economics.pptx" TargetMode="External"/><Relationship Id="rId1" Type="http://schemas.openxmlformats.org/officeDocument/2006/relationships/slideLayout" Target="../slideLayouts/slideLayout1.xml"/><Relationship Id="rId4" Type="http://schemas.openxmlformats.org/officeDocument/2006/relationships/hyperlink" Target="https://wecanfigurethisout.org/ENERGY/Web_notes/Technology%20Comparisons/Plant%20Economics.key"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s://wecanfigurethisout.org/ENERGY/Web_notes/Technology%20Comparisons/Plant%20Economics.pdf" TargetMode="External"/><Relationship Id="rId2" Type="http://schemas.openxmlformats.org/officeDocument/2006/relationships/hyperlink" Target="https://wecanfigurethisout.org/ENERGY/Web_notes/Technology%20Comparisons/Plant%20Economics.pptx" TargetMode="External"/><Relationship Id="rId1" Type="http://schemas.openxmlformats.org/officeDocument/2006/relationships/slideLayout" Target="../slideLayouts/slideLayout1.xml"/><Relationship Id="rId4" Type="http://schemas.openxmlformats.org/officeDocument/2006/relationships/hyperlink" Target="https://wecanfigurethisout.org/ENERGY/Web_notes/Technology%20Comparisons/Plant%20Economics.key"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wecanfigurethisout.org/ENERGY/Web_notes/Wind/Wind%20Power.pptx"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www.wecanfigurethisout.org/ENERGY/Web_notes/Wind/Wind%20Power.key" TargetMode="External"/><Relationship Id="rId4" Type="http://schemas.openxmlformats.org/officeDocument/2006/relationships/hyperlink" Target="https://www.wecanfigurethisout.org/ENERGY/Web_notes/Wind/Wind%20Power.pdf"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www.wecanfigurethisout.org/ENERGY/Web_notes/Technology%20Comparisons/EROI.pdf" TargetMode="External"/><Relationship Id="rId2" Type="http://schemas.openxmlformats.org/officeDocument/2006/relationships/hyperlink" Target="https://www.wecanfigurethisout.org/ENERGY/Web_notes/Technology%20Comparisons/EROI.pptx" TargetMode="External"/><Relationship Id="rId1" Type="http://schemas.openxmlformats.org/officeDocument/2006/relationships/slideLayout" Target="../slideLayouts/slideLayout1.xml"/><Relationship Id="rId4" Type="http://schemas.openxmlformats.org/officeDocument/2006/relationships/hyperlink" Target="https://www.wecanfigurethisout.org/ENERGY/Web_notes/Technology%20Comparisons/EROI.key"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wecanfigurethisout.org/ENERGY/Web_notes/Technology%20Comparisons/EROI.pdf" TargetMode="External"/><Relationship Id="rId7" Type="http://schemas.openxmlformats.org/officeDocument/2006/relationships/image" Target="../media/image30.png"/><Relationship Id="rId2" Type="http://schemas.openxmlformats.org/officeDocument/2006/relationships/hyperlink" Target="https://www.wecanfigurethisout.org/ENERGY/Web_notes/Technology%20Comparisons/EROI.pptx" TargetMode="Externa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www.wecanfigurethisout.org/ENERGY/Web_notes/Technology%20Comparisons/EROI.key"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hyperlink" Target="https://www.wecanfigurethisout.org/ENERGY/Web_notes/Technology%20Comparisons/EROI.pdf" TargetMode="External"/><Relationship Id="rId2" Type="http://schemas.openxmlformats.org/officeDocument/2006/relationships/hyperlink" Target="https://www.wecanfigurethisout.org/ENERGY/Web_notes/Technology%20Comparisons/EROI.pptx" TargetMode="External"/><Relationship Id="rId1" Type="http://schemas.openxmlformats.org/officeDocument/2006/relationships/slideLayout" Target="../slideLayouts/slideLayout12.xml"/><Relationship Id="rId4" Type="http://schemas.openxmlformats.org/officeDocument/2006/relationships/hyperlink" Target="https://www.wecanfigurethisout.org/ENERGY/Web_notes/Technology%20Comparisons/EROI.key"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s://www.wecanfigurethisout.org/ENERGY/Web_notes/Electricity/Magnetic%20Induction.pdf" TargetMode="External"/><Relationship Id="rId7" Type="http://schemas.openxmlformats.org/officeDocument/2006/relationships/hyperlink" Target="https://www.wecanfigurethisout.org/ENERGY/Web_notes/Electricity/Generic%20Power%20Plant%20and%20Grid.key" TargetMode="External"/><Relationship Id="rId2" Type="http://schemas.openxmlformats.org/officeDocument/2006/relationships/hyperlink" Target="https://www.wecanfigurethisout.org/ENERGY/Web_notes/Electricity/Magnetic%20Induction.pptx" TargetMode="External"/><Relationship Id="rId1" Type="http://schemas.openxmlformats.org/officeDocument/2006/relationships/slideLayout" Target="../slideLayouts/slideLayout1.xml"/><Relationship Id="rId6" Type="http://schemas.openxmlformats.org/officeDocument/2006/relationships/hyperlink" Target="https://www.wecanfigurethisout.org/ENERGY/Web_notes/Electricity/Generic%20Power%20Plant%20and%20Grid.pdf" TargetMode="External"/><Relationship Id="rId5" Type="http://schemas.openxmlformats.org/officeDocument/2006/relationships/hyperlink" Target="https://www.wecanfigurethisout.org/ENERGY/Web_notes/Electricity/Generic%20Power%20Plant%20and%20Grid.pptx" TargetMode="External"/><Relationship Id="rId4" Type="http://schemas.openxmlformats.org/officeDocument/2006/relationships/hyperlink" Target="https://www.wecanfigurethisout.org/ENERGY/Web_notes/Electricity/Magnetic%20Induction.key"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s://www.wecanfigurethisout.org/ENERGY/Web_notes/Round%20Pegs/Renewable%20Distributed%20Grid.pdf" TargetMode="External"/><Relationship Id="rId2" Type="http://schemas.openxmlformats.org/officeDocument/2006/relationships/hyperlink" Target="https://www.wecanfigurethisout.org/ENERGY/Web_notes/Round%20Pegs/Renewable%20Distributed%20Grid.pptx" TargetMode="Externa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hyperlink" Target="https://www.wecanfigurethisout.org/ENERGY/Web_notes/Round%20Pegs/Renewable%20Distributed%20Grid.key"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www.wecanfigurethisout.org/ENERGY/Web_notes/Electricity/Magnetic%20Induction.pdf" TargetMode="External"/><Relationship Id="rId7" Type="http://schemas.openxmlformats.org/officeDocument/2006/relationships/hyperlink" Target="https://www.wecanfigurethisout.org/ENERGY/Web_notes/Electricity/Generic%20Power%20Plant%20and%20Grid.key" TargetMode="External"/><Relationship Id="rId2" Type="http://schemas.openxmlformats.org/officeDocument/2006/relationships/hyperlink" Target="https://www.wecanfigurethisout.org/ENERGY/Web_notes/Electricity/Magnetic%20Induction.pptx" TargetMode="External"/><Relationship Id="rId1" Type="http://schemas.openxmlformats.org/officeDocument/2006/relationships/slideLayout" Target="../slideLayouts/slideLayout1.xml"/><Relationship Id="rId6" Type="http://schemas.openxmlformats.org/officeDocument/2006/relationships/hyperlink" Target="https://www.wecanfigurethisout.org/ENERGY/Web_notes/Electricity/Generic%20Power%20Plant%20and%20Grid.pdf" TargetMode="External"/><Relationship Id="rId5" Type="http://schemas.openxmlformats.org/officeDocument/2006/relationships/hyperlink" Target="https://www.wecanfigurethisout.org/ENERGY/Web_notes/Electricity/Generic%20Power%20Plant%20and%20Grid.pptx" TargetMode="External"/><Relationship Id="rId4" Type="http://schemas.openxmlformats.org/officeDocument/2006/relationships/hyperlink" Target="https://www.wecanfigurethisout.org/ENERGY/Web_notes/Electricity/Magnetic%20Induction.key" TargetMode="External"/><Relationship Id="rId9"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hyperlink" Target="https://wecanfigurethisout.org/ENERGY/Web_notes/Round%20Pegs/Power%20Cycles%20and%20Energy%20Storage.pdf" TargetMode="External"/><Relationship Id="rId2" Type="http://schemas.openxmlformats.org/officeDocument/2006/relationships/hyperlink" Target="https://wecanfigurethisout.org/ENERGY/Web_notes/Round%20Pegs/Power%20Cycles%20and%20Energy%20Storage.pptx" TargetMode="External"/><Relationship Id="rId1" Type="http://schemas.openxmlformats.org/officeDocument/2006/relationships/slideLayout" Target="../slideLayouts/slideLayout1.xml"/><Relationship Id="rId4" Type="http://schemas.openxmlformats.org/officeDocument/2006/relationships/hyperlink" Target="https://wecanfigurethisout.org/ENERGY/Web_notes/Round%20Pegs/Power%20Cycles%20and%20Energy%20Storage.key"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wecanfigurethisout.org/ENERGY/Web_notes/Introduction/US%20Energy%20Production%20and%20Consumption.pdf" TargetMode="External"/><Relationship Id="rId2" Type="http://schemas.openxmlformats.org/officeDocument/2006/relationships/hyperlink" Target="https://www.wecanfigurethisout.org/ENERGY/Web_notes/Introduction/US%20Energy%20Production%20and%20Consumption.pptx" TargetMode="Externa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hyperlink" Target="https://www.wecanfigurethisout.org/ENERGY/Web_notes/Introduction/US%20Energy%20Production%20and%20Consumption.key"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s://www.wecanfigurethisout.org/ENERGY/Web_notes/Wind/Wind%20-%20Supporting.htm%23Altamont" TargetMode="External"/><Relationship Id="rId2" Type="http://schemas.openxmlformats.org/officeDocument/2006/relationships/hyperlink" Target="https://www.youtube.com/watch?v=NfOZjsOaqSQ" TargetMode="Externa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hyperlink" Target="https://wecanfigurethisout.org/ENERGY/Web_notes/Wind/Wind%20-%20Supporting.htm%23Birds" TargetMode="Externa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hyperlink" Target="https://www.wecanfigurethisout.org/ENERGY/Web_notes/Wind/Wind%20-%20Supporting.htm%23Oil_rig" TargetMode="External"/><Relationship Id="rId2" Type="http://schemas.openxmlformats.org/officeDocument/2006/relationships/hyperlink" Target="https://www.nytimes.com/2016/03/08/science/marine-life-thrives-in-unlikely-place-offshore-oil-rigs.html" TargetMode="Externa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6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www.wecanfigurethisout.org/ENERGY/Web_notes/Technology%20Comparisons/Plant%20Economics.pdf" TargetMode="External"/><Relationship Id="rId2" Type="http://schemas.openxmlformats.org/officeDocument/2006/relationships/hyperlink" Target="https://www.wecanfigurethisout.org/ENERGY/Web_notes/Technology%20Comparisons/Plant%20Economics.pptx" TargetMode="External"/><Relationship Id="rId1" Type="http://schemas.openxmlformats.org/officeDocument/2006/relationships/slideLayout" Target="../slideLayouts/slideLayout1.xml"/><Relationship Id="rId4" Type="http://schemas.openxmlformats.org/officeDocument/2006/relationships/hyperlink" Target="https://www.wecanfigurethisout.org/ENERGY/Web_notes/Technology%20Comparisons/Plant%20Economics.key"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hyperlink" Target="https://www.wecanfigurethisout.org/ENERGY/Web_notes/Wind/Wind%20-%20Supporting.htm%23Altamont" TargetMode="External"/><Relationship Id="rId2" Type="http://schemas.openxmlformats.org/officeDocument/2006/relationships/hyperlink" Target="https://www.youtube.com/watch?v=zKgN2G9d0dc" TargetMode="Externa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73.xml.rels><?xml version="1.0" encoding="UTF-8" standalone="yes"?>
<Relationships xmlns="http://schemas.openxmlformats.org/package/2006/relationships"><Relationship Id="rId3" Type="http://schemas.openxmlformats.org/officeDocument/2006/relationships/hyperlink" Target="https://www.wecanfigurethisout.org/ENERGY/Web_notes/Wind/Wind%20Power.pdf" TargetMode="External"/><Relationship Id="rId2" Type="http://schemas.openxmlformats.org/officeDocument/2006/relationships/hyperlink" Target="https://www.wecanfigurethisout.org/ENERGY/Web_notes/Wind/Wind%20Power.pptx" TargetMode="External"/><Relationship Id="rId1" Type="http://schemas.openxmlformats.org/officeDocument/2006/relationships/slideLayout" Target="../slideLayouts/slideLayout1.xml"/><Relationship Id="rId4" Type="http://schemas.openxmlformats.org/officeDocument/2006/relationships/hyperlink" Target="https://www.wecanfigurethisout.org/ENERGY/Web_notes/Wind/Wind%20Power.key"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5"/>
          <p:cNvSpPr txBox="1"/>
          <p:nvPr/>
        </p:nvSpPr>
        <p:spPr>
          <a:xfrm>
            <a:off x="304800" y="6539723"/>
            <a:ext cx="8534400" cy="27699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i="1">
                <a:solidFill>
                  <a:srgbClr val="E5FFFF"/>
                </a:solidFill>
                <a:effectLst>
                  <a:outerShdw blurRad="38100" dist="38100" dir="2700000" rotWithShape="0">
                    <a:srgbClr val="000000"/>
                  </a:outerShdw>
                </a:effectLst>
                <a:latin typeface="+mj-lt"/>
                <a:ea typeface="+mj-ea"/>
                <a:cs typeface="+mj-cs"/>
                <a:sym typeface="Arial"/>
              </a:defRPr>
            </a:lvl1pPr>
          </a:lstStyle>
          <a:p>
            <a:r>
              <a:rPr dirty="0"/>
              <a:t>(Written / Revised:  </a:t>
            </a:r>
            <a:r>
              <a:rPr lang="en-US" dirty="0"/>
              <a:t>August 2022</a:t>
            </a:r>
            <a:r>
              <a:rPr dirty="0"/>
              <a:t>)</a:t>
            </a:r>
          </a:p>
        </p:txBody>
      </p:sp>
      <p:sp>
        <p:nvSpPr>
          <p:cNvPr id="131" name="Rectangle 2"/>
          <p:cNvSpPr txBox="1">
            <a:spLocks noGrp="1"/>
          </p:cNvSpPr>
          <p:nvPr>
            <p:ph type="title"/>
          </p:nvPr>
        </p:nvSpPr>
        <p:spPr>
          <a:xfrm>
            <a:off x="304800" y="76200"/>
            <a:ext cx="8534400" cy="601133"/>
          </a:xfrm>
          <a:prstGeom prst="rect">
            <a:avLst/>
          </a:prstGeom>
        </p:spPr>
        <p:txBody>
          <a:bodyPr/>
          <a:lstStyle/>
          <a:p>
            <a:r>
              <a:t>Wind Power – Part II</a:t>
            </a:r>
          </a:p>
        </p:txBody>
      </p:sp>
      <p:sp>
        <p:nvSpPr>
          <p:cNvPr id="132" name="Rectangle 3"/>
          <p:cNvSpPr txBox="1">
            <a:spLocks noGrp="1"/>
          </p:cNvSpPr>
          <p:nvPr>
            <p:ph type="body" idx="1"/>
          </p:nvPr>
        </p:nvSpPr>
        <p:spPr>
          <a:xfrm>
            <a:off x="133352" y="747190"/>
            <a:ext cx="9010647" cy="5676895"/>
          </a:xfrm>
          <a:prstGeom prst="rect">
            <a:avLst/>
          </a:prstGeom>
        </p:spPr>
        <p:txBody>
          <a:bodyPr/>
          <a:lstStyle/>
          <a:p>
            <a:pPr algn="ctr" defTabSz="868680">
              <a:tabLst>
                <a:tab pos="431800" algn="l"/>
                <a:tab pos="863600" algn="l"/>
                <a:tab pos="1295400" algn="l"/>
                <a:tab pos="1727200" algn="l"/>
                <a:tab pos="2159000" algn="l"/>
              </a:tabLst>
              <a:defRPr sz="1710">
                <a:effectLst>
                  <a:outerShdw blurRad="36195" dist="36195" dir="2700000" rotWithShape="0">
                    <a:srgbClr val="000000"/>
                  </a:outerShdw>
                </a:effectLst>
                <a:latin typeface="+mj-lt"/>
                <a:ea typeface="+mj-ea"/>
                <a:cs typeface="+mj-cs"/>
                <a:sym typeface="Arial"/>
              </a:defRPr>
            </a:pPr>
            <a:r>
              <a:t>John C. Bean</a:t>
            </a:r>
          </a:p>
          <a:p>
            <a:pPr defTabSz="868680">
              <a:tabLst>
                <a:tab pos="431800" algn="l"/>
                <a:tab pos="863600" algn="l"/>
                <a:tab pos="1295400" algn="l"/>
                <a:tab pos="1727200" algn="l"/>
                <a:tab pos="2159000" algn="l"/>
              </a:tabLst>
              <a:defRPr sz="950">
                <a:effectLst>
                  <a:outerShdw blurRad="36195" dist="36195" dir="2700000" rotWithShape="0">
                    <a:srgbClr val="000000"/>
                  </a:outerShdw>
                </a:effectLst>
                <a:latin typeface="+mj-lt"/>
                <a:ea typeface="+mj-ea"/>
                <a:cs typeface="+mj-cs"/>
                <a:sym typeface="Arial"/>
              </a:defRPr>
            </a:pPr>
            <a:endParaRPr/>
          </a:p>
          <a:p>
            <a:pPr algn="ctr" defTabSz="868680">
              <a:spcBef>
                <a:spcPts val="300"/>
              </a:spcBef>
              <a:tabLst>
                <a:tab pos="431800" algn="l"/>
                <a:tab pos="863600" algn="l"/>
                <a:tab pos="1295400" algn="l"/>
                <a:tab pos="1727200" algn="l"/>
                <a:tab pos="2159000" algn="l"/>
              </a:tabLst>
              <a:defRPr sz="1520" u="sng">
                <a:effectLst>
                  <a:outerShdw blurRad="36195" dist="36195" dir="2700000" rotWithShape="0">
                    <a:srgbClr val="000000"/>
                  </a:outerShdw>
                </a:effectLst>
                <a:latin typeface="+mj-lt"/>
                <a:ea typeface="+mj-ea"/>
                <a:cs typeface="+mj-cs"/>
                <a:sym typeface="Arial"/>
              </a:defRPr>
            </a:pPr>
            <a:r>
              <a:t>Outline</a:t>
            </a:r>
            <a:endParaRPr sz="570"/>
          </a:p>
          <a:p>
            <a:pPr defTabSz="868680">
              <a:tabLst>
                <a:tab pos="431800" algn="l"/>
                <a:tab pos="863600" algn="l"/>
                <a:tab pos="1295400" algn="l"/>
                <a:tab pos="1727200" algn="l"/>
                <a:tab pos="2159000" algn="l"/>
              </a:tabLst>
              <a:defRPr sz="570">
                <a:effectLst>
                  <a:outerShdw blurRad="36195" dist="36195" dir="2700000" rotWithShape="0">
                    <a:srgbClr val="000000"/>
                  </a:outerShdw>
                </a:effectLst>
                <a:latin typeface="+mj-lt"/>
                <a:ea typeface="+mj-ea"/>
                <a:cs typeface="+mj-cs"/>
                <a:sym typeface="Arial"/>
              </a:defRPr>
            </a:pPr>
            <a:endParaRPr/>
          </a:p>
          <a:p>
            <a:pPr defTabSz="868680">
              <a:spcBef>
                <a:spcPts val="300"/>
              </a:spcBef>
              <a:tabLst>
                <a:tab pos="431800" algn="l"/>
                <a:tab pos="863600" algn="l"/>
                <a:tab pos="1295400" algn="l"/>
                <a:tab pos="1727200" algn="l"/>
                <a:tab pos="2159000" algn="l"/>
              </a:tabLst>
              <a:defRPr sz="1520">
                <a:effectLst>
                  <a:outerShdw blurRad="36195" dist="36195" dir="2700000" rotWithShape="0">
                    <a:srgbClr val="000000"/>
                  </a:outerShdw>
                </a:effectLst>
                <a:latin typeface="+mj-lt"/>
                <a:ea typeface="+mj-ea"/>
                <a:cs typeface="+mj-cs"/>
                <a:sym typeface="Arial"/>
              </a:defRPr>
            </a:pPr>
            <a:r>
              <a:t>Offshore Wind Power:  The potential rewards / The unique challenges</a:t>
            </a:r>
          </a:p>
          <a:p>
            <a:pPr defTabSz="868680">
              <a:tabLst>
                <a:tab pos="431800" algn="l"/>
                <a:tab pos="863600" algn="l"/>
                <a:tab pos="1295400" algn="l"/>
                <a:tab pos="1727200" algn="l"/>
                <a:tab pos="2159000" algn="l"/>
              </a:tabLst>
              <a:defRPr sz="570">
                <a:effectLst>
                  <a:outerShdw blurRad="36195" dist="36195" dir="2700000" rotWithShape="0">
                    <a:srgbClr val="000000"/>
                  </a:outerShdw>
                </a:effectLst>
                <a:latin typeface="+mj-lt"/>
                <a:ea typeface="+mj-ea"/>
                <a:cs typeface="+mj-cs"/>
                <a:sym typeface="Arial"/>
              </a:defRPr>
            </a:pPr>
            <a:endParaRPr/>
          </a:p>
          <a:p>
            <a:pPr defTabSz="868680">
              <a:spcBef>
                <a:spcPts val="300"/>
              </a:spcBef>
              <a:tabLst>
                <a:tab pos="431800" algn="l"/>
                <a:tab pos="863600" algn="l"/>
                <a:tab pos="1295400" algn="l"/>
                <a:tab pos="1727200" algn="l"/>
                <a:tab pos="2159000" algn="l"/>
              </a:tabLst>
              <a:defRPr sz="1520">
                <a:effectLst>
                  <a:outerShdw blurRad="36195" dist="36195" dir="2700000" rotWithShape="0">
                    <a:srgbClr val="000000"/>
                  </a:outerShdw>
                </a:effectLst>
                <a:latin typeface="+mj-lt"/>
                <a:ea typeface="+mj-ea"/>
                <a:cs typeface="+mj-cs"/>
                <a:sym typeface="Arial"/>
              </a:defRPr>
            </a:pPr>
            <a:r>
              <a:t>Wind Power economics: LCOE</a:t>
            </a:r>
          </a:p>
          <a:p>
            <a:pPr defTabSz="868680">
              <a:tabLst>
                <a:tab pos="431800" algn="l"/>
                <a:tab pos="863600" algn="l"/>
                <a:tab pos="1295400" algn="l"/>
                <a:tab pos="1727200" algn="l"/>
                <a:tab pos="2159000" algn="l"/>
              </a:tabLst>
              <a:defRPr sz="570">
                <a:effectLst>
                  <a:outerShdw blurRad="36195" dist="36195" dir="2700000" rotWithShape="0">
                    <a:srgbClr val="000000"/>
                  </a:outerShdw>
                </a:effectLst>
                <a:latin typeface="+mj-lt"/>
                <a:ea typeface="+mj-ea"/>
                <a:cs typeface="+mj-cs"/>
                <a:sym typeface="Arial"/>
              </a:defRPr>
            </a:pPr>
            <a:endParaRPr/>
          </a:p>
          <a:p>
            <a:pPr defTabSz="868680">
              <a:spcBef>
                <a:spcPts val="300"/>
              </a:spcBef>
              <a:tabLst>
                <a:tab pos="431800" algn="l"/>
                <a:tab pos="863600" algn="l"/>
                <a:tab pos="1295400" algn="l"/>
                <a:tab pos="1727200" algn="l"/>
                <a:tab pos="2159000" algn="l"/>
              </a:tabLst>
              <a:defRPr sz="1520">
                <a:effectLst>
                  <a:outerShdw blurRad="36195" dist="36195" dir="2700000" rotWithShape="0">
                    <a:srgbClr val="000000"/>
                  </a:outerShdw>
                </a:effectLst>
                <a:latin typeface="+mj-lt"/>
                <a:ea typeface="+mj-ea"/>
                <a:cs typeface="+mj-cs"/>
                <a:sym typeface="Arial"/>
              </a:defRPr>
            </a:pPr>
            <a:r>
              <a:t>Wind Power Return on Energy Invested: EROI</a:t>
            </a:r>
          </a:p>
          <a:p>
            <a:pPr defTabSz="868680">
              <a:tabLst>
                <a:tab pos="431800" algn="l"/>
                <a:tab pos="863600" algn="l"/>
                <a:tab pos="1295400" algn="l"/>
                <a:tab pos="1727200" algn="l"/>
                <a:tab pos="2159000" algn="l"/>
              </a:tabLst>
              <a:defRPr sz="570">
                <a:effectLst>
                  <a:outerShdw blurRad="36195" dist="36195" dir="2700000" rotWithShape="0">
                    <a:srgbClr val="000000"/>
                  </a:outerShdw>
                </a:effectLst>
                <a:latin typeface="+mj-lt"/>
                <a:ea typeface="+mj-ea"/>
                <a:cs typeface="+mj-cs"/>
                <a:sym typeface="Arial"/>
              </a:defRPr>
            </a:pPr>
            <a:endParaRPr/>
          </a:p>
          <a:p>
            <a:pPr defTabSz="868680">
              <a:spcBef>
                <a:spcPts val="300"/>
              </a:spcBef>
              <a:tabLst>
                <a:tab pos="431800" algn="l"/>
                <a:tab pos="863600" algn="l"/>
                <a:tab pos="1295400" algn="l"/>
                <a:tab pos="1727200" algn="l"/>
                <a:tab pos="2159000" algn="l"/>
              </a:tabLst>
              <a:defRPr sz="1520">
                <a:effectLst>
                  <a:outerShdw blurRad="36195" dist="36195" dir="2700000" rotWithShape="0">
                    <a:srgbClr val="000000"/>
                  </a:outerShdw>
                </a:effectLst>
                <a:latin typeface="+mj-lt"/>
                <a:ea typeface="+mj-ea"/>
                <a:cs typeface="+mj-cs"/>
                <a:sym typeface="Arial"/>
              </a:defRPr>
            </a:pPr>
            <a:r>
              <a:t>Integrating wind power into the Grid: </a:t>
            </a:r>
          </a:p>
          <a:p>
            <a:pPr defTabSz="868680">
              <a:tabLst>
                <a:tab pos="431800" algn="l"/>
                <a:tab pos="863600" algn="l"/>
                <a:tab pos="1295400" algn="l"/>
                <a:tab pos="1727200" algn="l"/>
                <a:tab pos="2159000" algn="l"/>
              </a:tabLst>
              <a:defRPr sz="570">
                <a:effectLst>
                  <a:outerShdw blurRad="36195" dist="36195" dir="2700000" rotWithShape="0">
                    <a:srgbClr val="000000"/>
                  </a:outerShdw>
                </a:effectLst>
                <a:latin typeface="+mj-lt"/>
                <a:ea typeface="+mj-ea"/>
                <a:cs typeface="+mj-cs"/>
                <a:sym typeface="Arial"/>
              </a:defRPr>
            </a:pPr>
            <a:endParaRPr/>
          </a:p>
          <a:p>
            <a:pPr defTabSz="868680">
              <a:spcBef>
                <a:spcPts val="300"/>
              </a:spcBef>
              <a:tabLst>
                <a:tab pos="431800" algn="l"/>
                <a:tab pos="863600" algn="l"/>
                <a:tab pos="1295400" algn="l"/>
                <a:tab pos="1727200" algn="l"/>
                <a:tab pos="2159000" algn="l"/>
              </a:tabLst>
              <a:defRPr sz="1520">
                <a:effectLst>
                  <a:outerShdw blurRad="36195" dist="36195" dir="2700000" rotWithShape="0">
                    <a:srgbClr val="000000"/>
                  </a:outerShdw>
                </a:effectLst>
                <a:latin typeface="+mj-lt"/>
                <a:ea typeface="+mj-ea"/>
                <a:cs typeface="+mj-cs"/>
                <a:sym typeface="Arial"/>
              </a:defRPr>
            </a:pPr>
            <a:r>
              <a:t>	Power conversion, transmission and storage </a:t>
            </a:r>
          </a:p>
          <a:p>
            <a:pPr defTabSz="868680">
              <a:tabLst>
                <a:tab pos="431800" algn="l"/>
                <a:tab pos="863600" algn="l"/>
                <a:tab pos="1295400" algn="l"/>
                <a:tab pos="1727200" algn="l"/>
                <a:tab pos="2159000" algn="l"/>
              </a:tabLst>
              <a:defRPr sz="570">
                <a:effectLst>
                  <a:outerShdw blurRad="36195" dist="36195" dir="2700000" rotWithShape="0">
                    <a:srgbClr val="000000"/>
                  </a:outerShdw>
                </a:effectLst>
                <a:latin typeface="+mj-lt"/>
                <a:ea typeface="+mj-ea"/>
                <a:cs typeface="+mj-cs"/>
                <a:sym typeface="Arial"/>
              </a:defRPr>
            </a:pPr>
            <a:endParaRPr/>
          </a:p>
          <a:p>
            <a:pPr defTabSz="868680">
              <a:spcBef>
                <a:spcPts val="300"/>
              </a:spcBef>
              <a:tabLst>
                <a:tab pos="431800" algn="l"/>
                <a:tab pos="863600" algn="l"/>
                <a:tab pos="1295400" algn="l"/>
                <a:tab pos="1727200" algn="l"/>
                <a:tab pos="2159000" algn="l"/>
              </a:tabLst>
              <a:defRPr sz="1520">
                <a:effectLst>
                  <a:outerShdw blurRad="36195" dist="36195" dir="2700000" rotWithShape="0">
                    <a:srgbClr val="000000"/>
                  </a:outerShdw>
                </a:effectLst>
                <a:latin typeface="+mj-lt"/>
                <a:ea typeface="+mj-ea"/>
                <a:cs typeface="+mj-cs"/>
                <a:sym typeface="Arial"/>
              </a:defRPr>
            </a:pPr>
            <a:r>
              <a:t>	The looming threat of Grid instability</a:t>
            </a:r>
          </a:p>
          <a:p>
            <a:pPr defTabSz="868680">
              <a:tabLst>
                <a:tab pos="431800" algn="l"/>
                <a:tab pos="863600" algn="l"/>
                <a:tab pos="1295400" algn="l"/>
                <a:tab pos="1727200" algn="l"/>
                <a:tab pos="2159000" algn="l"/>
              </a:tabLst>
              <a:defRPr sz="570">
                <a:effectLst>
                  <a:outerShdw blurRad="36195" dist="36195" dir="2700000" rotWithShape="0">
                    <a:srgbClr val="000000"/>
                  </a:outerShdw>
                </a:effectLst>
                <a:latin typeface="+mj-lt"/>
                <a:ea typeface="+mj-ea"/>
                <a:cs typeface="+mj-cs"/>
                <a:sym typeface="Arial"/>
              </a:defRPr>
            </a:pPr>
            <a:endParaRPr/>
          </a:p>
          <a:p>
            <a:pPr defTabSz="868680">
              <a:spcBef>
                <a:spcPts val="300"/>
              </a:spcBef>
              <a:tabLst>
                <a:tab pos="431800" algn="l"/>
                <a:tab pos="863600" algn="l"/>
                <a:tab pos="1295400" algn="l"/>
                <a:tab pos="1727200" algn="l"/>
                <a:tab pos="2159000" algn="l"/>
              </a:tabLst>
              <a:defRPr sz="1520">
                <a:effectLst>
                  <a:outerShdw blurRad="36195" dist="36195" dir="2700000" rotWithShape="0">
                    <a:srgbClr val="000000"/>
                  </a:outerShdw>
                </a:effectLst>
                <a:latin typeface="+mj-lt"/>
                <a:ea typeface="+mj-ea"/>
                <a:cs typeface="+mj-cs"/>
                <a:sym typeface="Arial"/>
              </a:defRPr>
            </a:pPr>
            <a:r>
              <a:t>		Wind's role in crashing Southern Australia's Grid?</a:t>
            </a:r>
          </a:p>
          <a:p>
            <a:pPr defTabSz="868680">
              <a:tabLst>
                <a:tab pos="431800" algn="l"/>
                <a:tab pos="863600" algn="l"/>
                <a:tab pos="1295400" algn="l"/>
                <a:tab pos="1727200" algn="l"/>
                <a:tab pos="2159000" algn="l"/>
              </a:tabLst>
              <a:defRPr sz="570">
                <a:effectLst>
                  <a:outerShdw blurRad="36195" dist="36195" dir="2700000" rotWithShape="0">
                    <a:srgbClr val="000000"/>
                  </a:outerShdw>
                </a:effectLst>
                <a:latin typeface="+mj-lt"/>
                <a:ea typeface="+mj-ea"/>
                <a:cs typeface="+mj-cs"/>
                <a:sym typeface="Arial"/>
              </a:defRPr>
            </a:pPr>
            <a:endParaRPr/>
          </a:p>
          <a:p>
            <a:pPr defTabSz="868680">
              <a:spcBef>
                <a:spcPts val="300"/>
              </a:spcBef>
              <a:tabLst>
                <a:tab pos="431800" algn="l"/>
                <a:tab pos="863600" algn="l"/>
                <a:tab pos="1295400" algn="l"/>
                <a:tab pos="1727200" algn="l"/>
                <a:tab pos="2159000" algn="l"/>
              </a:tabLst>
              <a:defRPr sz="1520">
                <a:effectLst>
                  <a:outerShdw blurRad="36195" dist="36195" dir="2700000" rotWithShape="0">
                    <a:srgbClr val="000000"/>
                  </a:outerShdw>
                </a:effectLst>
                <a:latin typeface="+mj-lt"/>
                <a:ea typeface="+mj-ea"/>
                <a:cs typeface="+mj-cs"/>
                <a:sym typeface="Arial"/>
              </a:defRPr>
            </a:pPr>
            <a:r>
              <a:t>The broader impacts of Wind Power:</a:t>
            </a:r>
          </a:p>
          <a:p>
            <a:pPr defTabSz="868680">
              <a:tabLst>
                <a:tab pos="431800" algn="l"/>
                <a:tab pos="863600" algn="l"/>
                <a:tab pos="1295400" algn="l"/>
                <a:tab pos="1727200" algn="l"/>
                <a:tab pos="2159000" algn="l"/>
              </a:tabLst>
              <a:defRPr sz="570">
                <a:effectLst>
                  <a:outerShdw blurRad="36195" dist="36195" dir="2700000" rotWithShape="0">
                    <a:srgbClr val="000000"/>
                  </a:outerShdw>
                </a:effectLst>
                <a:latin typeface="+mj-lt"/>
                <a:ea typeface="+mj-ea"/>
                <a:cs typeface="+mj-cs"/>
                <a:sym typeface="Arial"/>
              </a:defRPr>
            </a:pPr>
            <a:endParaRPr/>
          </a:p>
          <a:p>
            <a:pPr defTabSz="868680">
              <a:spcBef>
                <a:spcPts val="300"/>
              </a:spcBef>
              <a:tabLst>
                <a:tab pos="431800" algn="l"/>
                <a:tab pos="863600" algn="l"/>
                <a:tab pos="1295400" algn="l"/>
                <a:tab pos="1727200" algn="l"/>
                <a:tab pos="2159000" algn="l"/>
              </a:tabLst>
              <a:defRPr sz="1520">
                <a:effectLst>
                  <a:outerShdw blurRad="36195" dist="36195" dir="2700000" rotWithShape="0">
                    <a:srgbClr val="000000"/>
                  </a:outerShdw>
                </a:effectLst>
                <a:latin typeface="+mj-lt"/>
                <a:ea typeface="+mj-ea"/>
                <a:cs typeface="+mj-cs"/>
                <a:sym typeface="Arial"/>
              </a:defRPr>
            </a:pPr>
            <a:r>
              <a:t>	Onshore Wind Power's bird &amp; bat Kills</a:t>
            </a:r>
          </a:p>
          <a:p>
            <a:pPr defTabSz="868680">
              <a:tabLst>
                <a:tab pos="431800" algn="l"/>
                <a:tab pos="863600" algn="l"/>
                <a:tab pos="1295400" algn="l"/>
                <a:tab pos="1727200" algn="l"/>
                <a:tab pos="2159000" algn="l"/>
              </a:tabLst>
              <a:defRPr sz="570">
                <a:effectLst>
                  <a:outerShdw blurRad="36195" dist="36195" dir="2700000" rotWithShape="0">
                    <a:srgbClr val="000000"/>
                  </a:outerShdw>
                </a:effectLst>
                <a:latin typeface="+mj-lt"/>
                <a:ea typeface="+mj-ea"/>
                <a:cs typeface="+mj-cs"/>
                <a:sym typeface="Arial"/>
              </a:defRPr>
            </a:pPr>
            <a:endParaRPr/>
          </a:p>
          <a:p>
            <a:pPr defTabSz="868680">
              <a:spcBef>
                <a:spcPts val="300"/>
              </a:spcBef>
              <a:tabLst>
                <a:tab pos="431800" algn="l"/>
                <a:tab pos="863600" algn="l"/>
                <a:tab pos="1295400" algn="l"/>
                <a:tab pos="1727200" algn="l"/>
                <a:tab pos="2159000" algn="l"/>
              </a:tabLst>
              <a:defRPr sz="1520">
                <a:effectLst>
                  <a:outerShdw blurRad="36195" dist="36195" dir="2700000" rotWithShape="0">
                    <a:srgbClr val="000000"/>
                  </a:outerShdw>
                </a:effectLst>
                <a:latin typeface="+mj-lt"/>
                <a:ea typeface="+mj-ea"/>
                <a:cs typeface="+mj-cs"/>
                <a:sym typeface="Arial"/>
              </a:defRPr>
            </a:pPr>
            <a:r>
              <a:t>	Offshore Wind Power's effect upon sea life</a:t>
            </a:r>
          </a:p>
          <a:p>
            <a:pPr defTabSz="868680">
              <a:tabLst>
                <a:tab pos="431800" algn="l"/>
                <a:tab pos="863600" algn="l"/>
                <a:tab pos="1295400" algn="l"/>
                <a:tab pos="1727200" algn="l"/>
                <a:tab pos="2159000" algn="l"/>
              </a:tabLst>
              <a:defRPr sz="570">
                <a:effectLst>
                  <a:outerShdw blurRad="36195" dist="36195" dir="2700000" rotWithShape="0">
                    <a:srgbClr val="000000"/>
                  </a:outerShdw>
                </a:effectLst>
                <a:latin typeface="+mj-lt"/>
                <a:ea typeface="+mj-ea"/>
                <a:cs typeface="+mj-cs"/>
                <a:sym typeface="Arial"/>
              </a:defRPr>
            </a:pPr>
            <a:endParaRPr/>
          </a:p>
          <a:p>
            <a:pPr defTabSz="868680">
              <a:spcBef>
                <a:spcPts val="300"/>
              </a:spcBef>
              <a:tabLst>
                <a:tab pos="431800" algn="l"/>
                <a:tab pos="863600" algn="l"/>
                <a:tab pos="1295400" algn="l"/>
                <a:tab pos="1727200" algn="l"/>
                <a:tab pos="2159000" algn="l"/>
              </a:tabLst>
              <a:defRPr sz="1520">
                <a:effectLst>
                  <a:outerShdw blurRad="36195" dist="36195" dir="2700000" rotWithShape="0">
                    <a:srgbClr val="000000"/>
                  </a:outerShdw>
                </a:effectLst>
                <a:latin typeface="+mj-lt"/>
                <a:ea typeface="+mj-ea"/>
                <a:cs typeface="+mj-cs"/>
                <a:sym typeface="Arial"/>
              </a:defRPr>
            </a:pPr>
            <a:r>
              <a:t>	Noise</a:t>
            </a:r>
          </a:p>
          <a:p>
            <a:pPr defTabSz="868680">
              <a:tabLst>
                <a:tab pos="431800" algn="l"/>
                <a:tab pos="863600" algn="l"/>
                <a:tab pos="1295400" algn="l"/>
                <a:tab pos="1727200" algn="l"/>
                <a:tab pos="2159000" algn="l"/>
              </a:tabLst>
              <a:defRPr sz="570">
                <a:effectLst>
                  <a:outerShdw blurRad="36195" dist="36195" dir="2700000" rotWithShape="0">
                    <a:srgbClr val="000000"/>
                  </a:outerShdw>
                </a:effectLst>
                <a:latin typeface="+mj-lt"/>
                <a:ea typeface="+mj-ea"/>
                <a:cs typeface="+mj-cs"/>
                <a:sym typeface="Arial"/>
              </a:defRPr>
            </a:pPr>
            <a:endParaRPr/>
          </a:p>
          <a:p>
            <a:pPr defTabSz="868680">
              <a:spcBef>
                <a:spcPts val="300"/>
              </a:spcBef>
              <a:tabLst>
                <a:tab pos="431800" algn="l"/>
                <a:tab pos="863600" algn="l"/>
                <a:tab pos="1295400" algn="l"/>
                <a:tab pos="1727200" algn="l"/>
                <a:tab pos="2159000" algn="l"/>
              </a:tabLst>
              <a:defRPr sz="1520">
                <a:effectLst>
                  <a:outerShdw blurRad="36195" dist="36195" dir="2700000" rotWithShape="0">
                    <a:srgbClr val="000000"/>
                  </a:outerShdw>
                </a:effectLst>
                <a:latin typeface="+mj-lt"/>
                <a:ea typeface="+mj-ea"/>
                <a:cs typeface="+mj-cs"/>
                <a:sym typeface="Arial"/>
              </a:defRPr>
            </a:pPr>
            <a:r>
              <a:t>	NIMBY</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Rectangle 5"/>
          <p:cNvSpPr txBox="1"/>
          <p:nvPr/>
        </p:nvSpPr>
        <p:spPr>
          <a:xfrm>
            <a:off x="304800" y="6457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www.virlab.virginia.edu/Energy_class/Energy_class.htm</a:t>
            </a:r>
          </a:p>
        </p:txBody>
      </p:sp>
      <p:sp>
        <p:nvSpPr>
          <p:cNvPr id="172" name="Rectangle 2"/>
          <p:cNvSpPr txBox="1">
            <a:spLocks noGrp="1"/>
          </p:cNvSpPr>
          <p:nvPr>
            <p:ph type="title"/>
          </p:nvPr>
        </p:nvSpPr>
        <p:spPr>
          <a:xfrm>
            <a:off x="220136" y="152400"/>
            <a:ext cx="8839201" cy="457200"/>
          </a:xfrm>
          <a:prstGeom prst="rect">
            <a:avLst/>
          </a:prstGeom>
        </p:spPr>
        <p:txBody>
          <a:bodyPr/>
          <a:lstStyle>
            <a:lvl1pPr>
              <a:defRPr sz="2000"/>
            </a:lvl1pPr>
          </a:lstStyle>
          <a:p>
            <a:r>
              <a:t>One development challenges the limits of fixed base shallow water turbines:</a:t>
            </a:r>
          </a:p>
        </p:txBody>
      </p:sp>
      <p:sp>
        <p:nvSpPr>
          <p:cNvPr id="173" name="Rectangle 3"/>
          <p:cNvSpPr txBox="1">
            <a:spLocks noGrp="1"/>
          </p:cNvSpPr>
          <p:nvPr>
            <p:ph type="body" idx="1"/>
          </p:nvPr>
        </p:nvSpPr>
        <p:spPr>
          <a:xfrm>
            <a:off x="228600" y="762000"/>
            <a:ext cx="8763000" cy="5715000"/>
          </a:xfrm>
          <a:prstGeom prst="rect">
            <a:avLst/>
          </a:prstGeom>
        </p:spPr>
        <p:txBody>
          <a:bodyPr/>
          <a:lstStyle/>
          <a:p>
            <a:pPr>
              <a:defRPr sz="1800">
                <a:latin typeface="+mj-lt"/>
                <a:ea typeface="+mj-ea"/>
                <a:cs typeface="+mj-cs"/>
                <a:sym typeface="Arial"/>
              </a:defRPr>
            </a:pPr>
            <a:r>
              <a:t>Ships are now built for the </a:t>
            </a:r>
            <a:r>
              <a:rPr b="1"/>
              <a:t>sole purpose </a:t>
            </a:r>
            <a:r>
              <a:t>of installing offshore wind turbines</a:t>
            </a:r>
          </a:p>
          <a:p>
            <a:pPr>
              <a:defRPr sz="8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This one has six legs that actually lift it above the ocean surface </a:t>
            </a:r>
          </a:p>
          <a:p>
            <a:pPr>
              <a:tabLst>
                <a:tab pos="444500" algn="l"/>
                <a:tab pos="901700" algn="l"/>
                <a:tab pos="1371600" algn="l"/>
              </a:tabLst>
              <a:defRPr sz="8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	</a:t>
            </a:r>
            <a:r>
              <a:rPr>
                <a:solidFill>
                  <a:srgbClr val="FFCC00"/>
                </a:solidFill>
              </a:rPr>
              <a:t>Turbine bases are then pile-driven into ocean bottom in as little as one day</a:t>
            </a:r>
          </a:p>
          <a:p>
            <a:pPr>
              <a:tabLst>
                <a:tab pos="444500" algn="l"/>
                <a:tab pos="901700" algn="l"/>
                <a:tab pos="1371600" algn="l"/>
              </a:tabLst>
              <a:defRPr sz="800">
                <a:solidFill>
                  <a:srgbClr val="FFCC00"/>
                </a:solidFill>
                <a:latin typeface="+mj-lt"/>
                <a:ea typeface="+mj-ea"/>
                <a:cs typeface="+mj-cs"/>
                <a:sym typeface="Arial"/>
              </a:defRPr>
            </a:pPr>
            <a:endParaRPr/>
          </a:p>
          <a:p>
            <a:pPr>
              <a:tabLst>
                <a:tab pos="444500" algn="l"/>
                <a:tab pos="901700" algn="l"/>
                <a:tab pos="1371600" algn="l"/>
              </a:tabLst>
              <a:defRPr sz="1800">
                <a:solidFill>
                  <a:srgbClr val="FFCC00"/>
                </a:solidFill>
                <a:latin typeface="+mj-lt"/>
                <a:ea typeface="+mj-ea"/>
                <a:cs typeface="+mj-cs"/>
                <a:sym typeface="Arial"/>
              </a:defRPr>
            </a:pPr>
            <a:r>
              <a:t>		Which should sharply reduce offshore wind farm construction costs</a:t>
            </a:r>
          </a:p>
          <a:p>
            <a:pPr>
              <a:tabLst>
                <a:tab pos="444500" algn="l"/>
                <a:tab pos="901700" algn="l"/>
                <a:tab pos="1371600" algn="l"/>
              </a:tabLst>
              <a:defRPr sz="9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Further, this ship can drive in foundations beneath water up to </a:t>
            </a:r>
            <a:r>
              <a:rPr b="1"/>
              <a:t>50 meters deep </a:t>
            </a:r>
          </a:p>
          <a:p>
            <a:pPr>
              <a:tabLst>
                <a:tab pos="444500" algn="l"/>
                <a:tab pos="901700" algn="l"/>
                <a:tab pos="1371600" algn="l"/>
              </a:tabLst>
              <a:defRPr sz="8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	Versus the earlier U.S. government figure's claimed limit of "&lt; 30 meters"</a:t>
            </a:r>
          </a:p>
        </p:txBody>
      </p:sp>
      <p:pic>
        <p:nvPicPr>
          <p:cNvPr id="174" name="Picture 7" descr="Picture 7"/>
          <p:cNvPicPr>
            <a:picLocks noChangeAspect="1"/>
          </p:cNvPicPr>
          <p:nvPr/>
        </p:nvPicPr>
        <p:blipFill>
          <a:blip r:embed="rId2"/>
          <a:srcRect l="909" t="16471" r="908" b="15294"/>
          <a:stretch>
            <a:fillRect/>
          </a:stretch>
        </p:blipFill>
        <p:spPr>
          <a:xfrm>
            <a:off x="2345259" y="3776679"/>
            <a:ext cx="4576237" cy="245783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Rectangle 5"/>
          <p:cNvSpPr txBox="1"/>
          <p:nvPr/>
        </p:nvSpPr>
        <p:spPr>
          <a:xfrm>
            <a:off x="304800" y="6457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www.virlab.virginia.edu/Energy_class/Energy_class.htm</a:t>
            </a:r>
          </a:p>
        </p:txBody>
      </p:sp>
      <p:sp>
        <p:nvSpPr>
          <p:cNvPr id="177" name="Rectangle 2"/>
          <p:cNvSpPr txBox="1">
            <a:spLocks noGrp="1"/>
          </p:cNvSpPr>
          <p:nvPr>
            <p:ph type="title"/>
          </p:nvPr>
        </p:nvSpPr>
        <p:spPr>
          <a:xfrm>
            <a:off x="304800" y="152400"/>
            <a:ext cx="8534400" cy="457200"/>
          </a:xfrm>
          <a:prstGeom prst="rect">
            <a:avLst/>
          </a:prstGeom>
        </p:spPr>
        <p:txBody>
          <a:bodyPr/>
          <a:lstStyle>
            <a:lvl1pPr>
              <a:defRPr sz="2000"/>
            </a:lvl1pPr>
          </a:lstStyle>
          <a:p>
            <a:r>
              <a:t>This ship was the subject of a Smithsonian Channel documentary:</a:t>
            </a:r>
          </a:p>
        </p:txBody>
      </p:sp>
      <p:sp>
        <p:nvSpPr>
          <p:cNvPr id="178" name="Rectangle 3"/>
          <p:cNvSpPr txBox="1">
            <a:spLocks noGrp="1"/>
          </p:cNvSpPr>
          <p:nvPr>
            <p:ph type="body" idx="1"/>
          </p:nvPr>
        </p:nvSpPr>
        <p:spPr>
          <a:xfrm>
            <a:off x="154516" y="757772"/>
            <a:ext cx="8763001" cy="6469047"/>
          </a:xfrm>
          <a:prstGeom prst="rect">
            <a:avLst/>
          </a:prstGeom>
        </p:spPr>
        <p:txBody>
          <a:bodyPr/>
          <a:lstStyle/>
          <a:p>
            <a:pPr>
              <a:tabLst>
                <a:tab pos="444500" algn="l"/>
                <a:tab pos="901700" algn="l"/>
              </a:tabLst>
              <a:defRPr sz="1800">
                <a:latin typeface="+mj-lt"/>
                <a:ea typeface="+mj-ea"/>
                <a:cs typeface="+mj-cs"/>
                <a:sym typeface="Arial"/>
              </a:defRPr>
            </a:pPr>
            <a:r>
              <a:t>From which a two minute clip was posted on the web:</a:t>
            </a:r>
          </a:p>
          <a:p>
            <a:pPr>
              <a:tabLst>
                <a:tab pos="444500" algn="l"/>
                <a:tab pos="901700" algn="l"/>
              </a:tabLst>
              <a:defRPr sz="1800">
                <a:latin typeface="+mj-lt"/>
                <a:ea typeface="+mj-ea"/>
                <a:cs typeface="+mj-cs"/>
                <a:sym typeface="Arial"/>
              </a:defRPr>
            </a:pPr>
            <a:endParaRPr/>
          </a:p>
          <a:p>
            <a:pPr>
              <a:tabLst>
                <a:tab pos="444500" algn="l"/>
                <a:tab pos="901700" algn="l"/>
              </a:tabLst>
              <a:defRPr sz="1800">
                <a:latin typeface="+mj-lt"/>
                <a:ea typeface="+mj-ea"/>
                <a:cs typeface="+mj-cs"/>
                <a:sym typeface="Arial"/>
              </a:defRPr>
            </a:pPr>
            <a:endParaRPr/>
          </a:p>
          <a:p>
            <a:pPr>
              <a:tabLst>
                <a:tab pos="444500" algn="l"/>
                <a:tab pos="901700" algn="l"/>
              </a:tabLst>
              <a:defRPr sz="1800">
                <a:latin typeface="+mj-lt"/>
                <a:ea typeface="+mj-ea"/>
                <a:cs typeface="+mj-cs"/>
                <a:sym typeface="Arial"/>
              </a:defRPr>
            </a:pPr>
            <a:endParaRPr/>
          </a:p>
          <a:p>
            <a:pPr>
              <a:tabLst>
                <a:tab pos="444500" algn="l"/>
                <a:tab pos="901700" algn="l"/>
              </a:tabLst>
              <a:defRPr sz="1800">
                <a:latin typeface="+mj-lt"/>
                <a:ea typeface="+mj-ea"/>
                <a:cs typeface="+mj-cs"/>
                <a:sym typeface="Arial"/>
              </a:defRPr>
            </a:pPr>
            <a:endParaRPr/>
          </a:p>
          <a:p>
            <a:pPr>
              <a:tabLst>
                <a:tab pos="444500" algn="l"/>
                <a:tab pos="901700" algn="l"/>
              </a:tabLst>
              <a:defRPr sz="1800">
                <a:latin typeface="+mj-lt"/>
                <a:ea typeface="+mj-ea"/>
                <a:cs typeface="+mj-cs"/>
                <a:sym typeface="Arial"/>
              </a:defRPr>
            </a:pPr>
            <a:endParaRPr/>
          </a:p>
          <a:p>
            <a:pPr>
              <a:tabLst>
                <a:tab pos="444500" algn="l"/>
                <a:tab pos="901700" algn="l"/>
              </a:tabLst>
              <a:defRPr sz="2400">
                <a:latin typeface="+mj-lt"/>
                <a:ea typeface="+mj-ea"/>
                <a:cs typeface="+mj-cs"/>
                <a:sym typeface="Arial"/>
              </a:defRPr>
            </a:pPr>
            <a:endParaRPr/>
          </a:p>
          <a:p>
            <a:pPr>
              <a:tabLst>
                <a:tab pos="444500" algn="l"/>
                <a:tab pos="901700" algn="l"/>
              </a:tabLst>
              <a:defRPr sz="1800">
                <a:latin typeface="+mj-lt"/>
                <a:ea typeface="+mj-ea"/>
                <a:cs typeface="+mj-cs"/>
                <a:sym typeface="Arial"/>
              </a:defRPr>
            </a:pPr>
            <a:endParaRPr/>
          </a:p>
          <a:p>
            <a:pPr>
              <a:tabLst>
                <a:tab pos="444500" algn="l"/>
                <a:tab pos="901700" algn="l"/>
              </a:tabLst>
              <a:defRPr sz="1800">
                <a:latin typeface="+mj-lt"/>
                <a:ea typeface="+mj-ea"/>
                <a:cs typeface="+mj-cs"/>
                <a:sym typeface="Arial"/>
              </a:defRPr>
            </a:pPr>
            <a:endParaRPr/>
          </a:p>
          <a:p>
            <a:pPr>
              <a:tabLst>
                <a:tab pos="444500" algn="l"/>
                <a:tab pos="901700" algn="l"/>
              </a:tabLst>
              <a:defRPr sz="1800">
                <a:latin typeface="+mj-lt"/>
                <a:ea typeface="+mj-ea"/>
                <a:cs typeface="+mj-cs"/>
                <a:sym typeface="Arial"/>
              </a:defRPr>
            </a:pPr>
            <a:endParaRPr/>
          </a:p>
          <a:p>
            <a:pPr>
              <a:tabLst>
                <a:tab pos="444500" algn="l"/>
                <a:tab pos="901700" algn="l"/>
              </a:tabLst>
              <a:defRPr sz="1800">
                <a:latin typeface="+mj-lt"/>
                <a:ea typeface="+mj-ea"/>
                <a:cs typeface="+mj-cs"/>
                <a:sym typeface="Arial"/>
              </a:defRPr>
            </a:pPr>
            <a:endParaRPr/>
          </a:p>
          <a:p>
            <a:pPr>
              <a:tabLst>
                <a:tab pos="444500" algn="l"/>
                <a:tab pos="901700" algn="l"/>
              </a:tabLst>
              <a:defRPr sz="1800">
                <a:latin typeface="+mj-lt"/>
                <a:ea typeface="+mj-ea"/>
                <a:cs typeface="+mj-cs"/>
                <a:sym typeface="Arial"/>
              </a:defRPr>
            </a:pPr>
            <a:endParaRPr/>
          </a:p>
          <a:p>
            <a:pPr>
              <a:tabLst>
                <a:tab pos="444500" algn="l"/>
                <a:tab pos="901700" algn="l"/>
              </a:tabLst>
              <a:defRPr sz="1800">
                <a:latin typeface="+mj-lt"/>
                <a:ea typeface="+mj-ea"/>
                <a:cs typeface="+mj-cs"/>
                <a:sym typeface="Arial"/>
              </a:defRPr>
            </a:pPr>
            <a:endParaRPr/>
          </a:p>
          <a:p>
            <a:pPr>
              <a:tabLst>
                <a:tab pos="444500" algn="l"/>
                <a:tab pos="901700" algn="l"/>
              </a:tabLst>
              <a:defRPr sz="1800">
                <a:latin typeface="+mj-lt"/>
                <a:ea typeface="+mj-ea"/>
                <a:cs typeface="+mj-cs"/>
                <a:sym typeface="Arial"/>
              </a:defRPr>
            </a:pPr>
            <a:endParaRPr/>
          </a:p>
          <a:p>
            <a:pPr algn="ctr">
              <a:spcBef>
                <a:spcPts val="300"/>
              </a:spcBef>
              <a:tabLst>
                <a:tab pos="444500" algn="l"/>
                <a:tab pos="901700" algn="l"/>
              </a:tabLst>
              <a:defRPr sz="1400">
                <a:latin typeface="+mj-lt"/>
                <a:ea typeface="+mj-ea"/>
                <a:cs typeface="+mj-cs"/>
                <a:sym typeface="Arial"/>
              </a:defRPr>
            </a:pPr>
            <a:r>
              <a:t>YouTube link:  </a:t>
            </a:r>
            <a:r>
              <a:rPr u="sng">
                <a:solidFill>
                  <a:srgbClr val="00CCFF"/>
                </a:solidFill>
                <a:uFill>
                  <a:solidFill>
                    <a:srgbClr val="00CCFF"/>
                  </a:solidFill>
                </a:uFill>
                <a:hlinkClick r:id="rId2"/>
              </a:rPr>
              <a:t>https://www.youtube.com/watch?v=QltAyg_R2go</a:t>
            </a:r>
          </a:p>
          <a:p>
            <a:pPr>
              <a:tabLst>
                <a:tab pos="444500" algn="l"/>
                <a:tab pos="901700" algn="l"/>
              </a:tabLst>
              <a:defRPr sz="1000">
                <a:latin typeface="+mj-lt"/>
                <a:ea typeface="+mj-ea"/>
                <a:cs typeface="+mj-cs"/>
                <a:sym typeface="Arial"/>
              </a:defRPr>
            </a:pPr>
            <a:endParaRPr/>
          </a:p>
          <a:p>
            <a:pPr algn="ctr">
              <a:spcBef>
                <a:spcPts val="300"/>
              </a:spcBef>
              <a:tabLst>
                <a:tab pos="444500" algn="l"/>
                <a:tab pos="901700" algn="l"/>
              </a:tabLst>
              <a:defRPr sz="1400">
                <a:latin typeface="+mj-lt"/>
                <a:ea typeface="+mj-ea"/>
                <a:cs typeface="+mj-cs"/>
                <a:sym typeface="Arial"/>
              </a:defRPr>
            </a:pPr>
            <a:r>
              <a:t>(I have also cached a copy of that clip on this note set's </a:t>
            </a:r>
            <a:r>
              <a:rPr u="sng">
                <a:solidFill>
                  <a:srgbClr val="00CCFF"/>
                </a:solidFill>
                <a:uFill>
                  <a:solidFill>
                    <a:srgbClr val="00CCFF"/>
                  </a:solidFill>
                </a:uFill>
                <a:hlinkClick r:id="rId3"/>
              </a:rPr>
              <a:t>Resources Webpage</a:t>
            </a:r>
            <a:r>
              <a:t>)</a:t>
            </a:r>
            <a:endParaRPr sz="1800"/>
          </a:p>
          <a:p>
            <a:pPr algn="ctr">
              <a:tabLst>
                <a:tab pos="444500" algn="l"/>
                <a:tab pos="901700" algn="l"/>
              </a:tabLst>
              <a:defRPr sz="1600">
                <a:latin typeface="+mj-lt"/>
                <a:ea typeface="+mj-ea"/>
                <a:cs typeface="+mj-cs"/>
                <a:sym typeface="Arial"/>
              </a:defRPr>
            </a:pPr>
            <a:endParaRPr/>
          </a:p>
          <a:p>
            <a:pPr algn="ctr">
              <a:tabLst>
                <a:tab pos="444500" algn="l"/>
                <a:tab pos="901700" algn="l"/>
              </a:tabLst>
              <a:defRPr sz="900">
                <a:latin typeface="+mj-lt"/>
                <a:ea typeface="+mj-ea"/>
                <a:cs typeface="+mj-cs"/>
                <a:sym typeface="Arial"/>
              </a:defRPr>
            </a:pPr>
            <a:endParaRPr/>
          </a:p>
          <a:p>
            <a:pPr algn="ctr">
              <a:spcBef>
                <a:spcPts val="300"/>
              </a:spcBef>
              <a:tabLst>
                <a:tab pos="444500" algn="l"/>
                <a:tab pos="901700" algn="l"/>
              </a:tabLst>
              <a:defRPr sz="1600">
                <a:latin typeface="+mj-lt"/>
                <a:ea typeface="+mj-ea"/>
                <a:cs typeface="+mj-cs"/>
                <a:sym typeface="Arial"/>
              </a:defRPr>
            </a:pPr>
            <a:r>
              <a:t>	</a:t>
            </a:r>
          </a:p>
        </p:txBody>
      </p:sp>
      <p:pic>
        <p:nvPicPr>
          <p:cNvPr id="179" name="Picture 6" descr="Picture 6"/>
          <p:cNvPicPr>
            <a:picLocks noChangeAspect="1"/>
          </p:cNvPicPr>
          <p:nvPr/>
        </p:nvPicPr>
        <p:blipFill>
          <a:blip r:embed="rId4"/>
          <a:srcRect l="909" t="16470" r="909" b="15294"/>
          <a:stretch>
            <a:fillRect/>
          </a:stretch>
        </p:blipFill>
        <p:spPr>
          <a:xfrm>
            <a:off x="950307" y="1290637"/>
            <a:ext cx="7489729" cy="402262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Rectangle 5"/>
          <p:cNvSpPr txBox="1"/>
          <p:nvPr/>
        </p:nvSpPr>
        <p:spPr>
          <a:xfrm>
            <a:off x="304800" y="6593745"/>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Background NOAA map: http://maps.ngdc.noaa.gov/viewers/bathymetry/</a:t>
            </a:r>
          </a:p>
        </p:txBody>
      </p:sp>
      <p:sp>
        <p:nvSpPr>
          <p:cNvPr id="182" name="Rectangle 3"/>
          <p:cNvSpPr txBox="1">
            <a:spLocks noGrp="1"/>
          </p:cNvSpPr>
          <p:nvPr>
            <p:ph type="body" idx="1"/>
          </p:nvPr>
        </p:nvSpPr>
        <p:spPr>
          <a:xfrm>
            <a:off x="228600" y="761999"/>
            <a:ext cx="8763000" cy="2973919"/>
          </a:xfrm>
          <a:prstGeom prst="rect">
            <a:avLst/>
          </a:prstGeom>
        </p:spPr>
        <p:txBody>
          <a:bodyPr/>
          <a:lstStyle/>
          <a:p>
            <a:pPr>
              <a:defRPr sz="1800">
                <a:latin typeface="+mj-lt"/>
                <a:ea typeface="+mj-ea"/>
                <a:cs typeface="+mj-cs"/>
                <a:sym typeface="Arial"/>
              </a:defRPr>
            </a:pPr>
            <a:r>
              <a:t>Here I've sketched in lines </a:t>
            </a:r>
            <a:r>
              <a:rPr b="1">
                <a:solidFill>
                  <a:srgbClr val="FFCC00"/>
                </a:solidFill>
              </a:rPr>
              <a:t>30</a:t>
            </a:r>
            <a:r>
              <a:t> and 60 miles off the Virginia coast</a:t>
            </a:r>
          </a:p>
          <a:p>
            <a:pPr>
              <a:defRPr sz="900">
                <a:latin typeface="+mj-lt"/>
                <a:ea typeface="+mj-ea"/>
                <a:cs typeface="+mj-cs"/>
                <a:sym typeface="Arial"/>
              </a:defRPr>
            </a:pPr>
            <a:endParaRPr/>
          </a:p>
          <a:p>
            <a:pPr>
              <a:tabLst>
                <a:tab pos="444500" algn="l"/>
              </a:tabLst>
              <a:defRPr sz="1800">
                <a:latin typeface="+mj-lt"/>
                <a:ea typeface="+mj-ea"/>
                <a:cs typeface="+mj-cs"/>
                <a:sym typeface="Arial"/>
              </a:defRPr>
            </a:pPr>
            <a:r>
              <a:t>	The faint black line between them calls out 50 meter depth (</a:t>
            </a:r>
            <a:r>
              <a:rPr>
                <a:solidFill>
                  <a:srgbClr val="B5FFFF"/>
                </a:solidFill>
              </a:rPr>
              <a:t>blue label</a:t>
            </a:r>
            <a:r>
              <a:t>)</a:t>
            </a:r>
          </a:p>
          <a:p>
            <a:pPr>
              <a:tabLst>
                <a:tab pos="444500" algn="l"/>
              </a:tabLst>
              <a:defRPr sz="1200">
                <a:latin typeface="+mj-lt"/>
                <a:ea typeface="+mj-ea"/>
                <a:cs typeface="+mj-cs"/>
                <a:sym typeface="Arial"/>
              </a:defRPr>
            </a:pPr>
            <a:endParaRPr/>
          </a:p>
          <a:p>
            <a:pPr algn="ctr">
              <a:tabLst>
                <a:tab pos="444500" algn="l"/>
              </a:tabLst>
              <a:defRPr sz="1800" b="1">
                <a:latin typeface="+mj-lt"/>
                <a:ea typeface="+mj-ea"/>
                <a:cs typeface="+mj-cs"/>
                <a:sym typeface="Arial"/>
              </a:defRPr>
            </a:pPr>
            <a:r>
              <a:t>50 meter depth takes us almost to the edge of the continental shelf</a:t>
            </a:r>
            <a:endParaRPr sz="1000"/>
          </a:p>
          <a:p>
            <a:pPr>
              <a:defRPr sz="1800">
                <a:latin typeface="+mj-lt"/>
                <a:ea typeface="+mj-ea"/>
                <a:cs typeface="+mj-cs"/>
                <a:sym typeface="Arial"/>
              </a:defRPr>
            </a:pPr>
            <a:r>
              <a:t>	</a:t>
            </a:r>
          </a:p>
        </p:txBody>
      </p:sp>
      <p:sp>
        <p:nvSpPr>
          <p:cNvPr id="183" name="Rectangle 2"/>
          <p:cNvSpPr txBox="1">
            <a:spLocks noGrp="1"/>
          </p:cNvSpPr>
          <p:nvPr>
            <p:ph type="title"/>
          </p:nvPr>
        </p:nvSpPr>
        <p:spPr>
          <a:xfrm>
            <a:off x="304800" y="152400"/>
            <a:ext cx="8534400" cy="457200"/>
          </a:xfrm>
          <a:prstGeom prst="rect">
            <a:avLst/>
          </a:prstGeom>
        </p:spPr>
        <p:txBody>
          <a:bodyPr/>
          <a:lstStyle>
            <a:lvl1pPr>
              <a:defRPr sz="2000"/>
            </a:lvl1pPr>
          </a:lstStyle>
          <a:p>
            <a:r>
              <a:t>How far out would this ship's 50 meter depth range take us?</a:t>
            </a:r>
          </a:p>
        </p:txBody>
      </p:sp>
      <p:grpSp>
        <p:nvGrpSpPr>
          <p:cNvPr id="191" name="Group 13"/>
          <p:cNvGrpSpPr/>
          <p:nvPr/>
        </p:nvGrpSpPr>
        <p:grpSpPr>
          <a:xfrm>
            <a:off x="1715985" y="2254248"/>
            <a:ext cx="5925192" cy="4180422"/>
            <a:chOff x="0" y="0"/>
            <a:chExt cx="5925190" cy="4180421"/>
          </a:xfrm>
        </p:grpSpPr>
        <p:pic>
          <p:nvPicPr>
            <p:cNvPr id="184" name="Picture 14" descr="Picture 14"/>
            <p:cNvPicPr>
              <a:picLocks noChangeAspect="1"/>
            </p:cNvPicPr>
            <p:nvPr/>
          </p:nvPicPr>
          <p:blipFill>
            <a:blip r:embed="rId2"/>
            <a:stretch>
              <a:fillRect/>
            </a:stretch>
          </p:blipFill>
          <p:spPr>
            <a:xfrm>
              <a:off x="-1" y="881681"/>
              <a:ext cx="5925192" cy="3298741"/>
            </a:xfrm>
            <a:prstGeom prst="rect">
              <a:avLst/>
            </a:prstGeom>
            <a:ln w="12700" cap="flat">
              <a:noFill/>
              <a:miter lim="400000"/>
            </a:ln>
            <a:effectLst/>
          </p:spPr>
        </p:pic>
        <p:pic>
          <p:nvPicPr>
            <p:cNvPr id="185" name="Picture 15" descr="Picture 15"/>
            <p:cNvPicPr>
              <a:picLocks noChangeAspect="1"/>
            </p:cNvPicPr>
            <p:nvPr/>
          </p:nvPicPr>
          <p:blipFill>
            <a:blip r:embed="rId3"/>
            <a:stretch>
              <a:fillRect/>
            </a:stretch>
          </p:blipFill>
          <p:spPr>
            <a:xfrm>
              <a:off x="24449" y="2402518"/>
              <a:ext cx="1295793" cy="1335786"/>
            </a:xfrm>
            <a:prstGeom prst="rect">
              <a:avLst/>
            </a:prstGeom>
            <a:ln w="12700" cap="flat">
              <a:noFill/>
              <a:miter lim="400000"/>
            </a:ln>
            <a:effectLst/>
          </p:spPr>
        </p:pic>
        <p:sp>
          <p:nvSpPr>
            <p:cNvPr id="186" name="Freeform 16"/>
            <p:cNvSpPr/>
            <p:nvPr/>
          </p:nvSpPr>
          <p:spPr>
            <a:xfrm>
              <a:off x="2907557" y="878363"/>
              <a:ext cx="1031262" cy="3301208"/>
            </a:xfrm>
            <a:custGeom>
              <a:avLst/>
              <a:gdLst/>
              <a:ahLst/>
              <a:cxnLst>
                <a:cxn ang="0">
                  <a:pos x="wd2" y="hd2"/>
                </a:cxn>
                <a:cxn ang="5400000">
                  <a:pos x="wd2" y="hd2"/>
                </a:cxn>
                <a:cxn ang="10800000">
                  <a:pos x="wd2" y="hd2"/>
                </a:cxn>
                <a:cxn ang="16200000">
                  <a:pos x="wd2" y="hd2"/>
                </a:cxn>
              </a:cxnLst>
              <a:rect l="0" t="0" r="r" b="b"/>
              <a:pathLst>
                <a:path w="21097" h="21600" extrusionOk="0">
                  <a:moveTo>
                    <a:pt x="8947" y="21600"/>
                  </a:moveTo>
                  <a:cubicBezTo>
                    <a:pt x="8349" y="21134"/>
                    <a:pt x="7750" y="20668"/>
                    <a:pt x="6738" y="20026"/>
                  </a:cubicBezTo>
                  <a:cubicBezTo>
                    <a:pt x="5725" y="19384"/>
                    <a:pt x="3884" y="18525"/>
                    <a:pt x="2872" y="17747"/>
                  </a:cubicBezTo>
                  <a:cubicBezTo>
                    <a:pt x="1860" y="16969"/>
                    <a:pt x="1062" y="16218"/>
                    <a:pt x="663" y="15359"/>
                  </a:cubicBezTo>
                  <a:cubicBezTo>
                    <a:pt x="264" y="14500"/>
                    <a:pt x="-503" y="13577"/>
                    <a:pt x="479" y="12591"/>
                  </a:cubicBezTo>
                  <a:cubicBezTo>
                    <a:pt x="1461" y="11605"/>
                    <a:pt x="4406" y="10492"/>
                    <a:pt x="6554" y="9443"/>
                  </a:cubicBezTo>
                  <a:cubicBezTo>
                    <a:pt x="8702" y="8394"/>
                    <a:pt x="11248" y="7498"/>
                    <a:pt x="13365" y="6295"/>
                  </a:cubicBezTo>
                  <a:cubicBezTo>
                    <a:pt x="15482" y="5092"/>
                    <a:pt x="17967" y="3274"/>
                    <a:pt x="19256" y="2225"/>
                  </a:cubicBezTo>
                  <a:cubicBezTo>
                    <a:pt x="20545" y="1176"/>
                    <a:pt x="21097" y="0"/>
                    <a:pt x="21097" y="0"/>
                  </a:cubicBezTo>
                </a:path>
              </a:pathLst>
            </a:custGeom>
            <a:noFill/>
            <a:ln w="28575"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87" name="Freeform 17"/>
            <p:cNvSpPr/>
            <p:nvPr/>
          </p:nvSpPr>
          <p:spPr>
            <a:xfrm>
              <a:off x="3425278" y="903246"/>
              <a:ext cx="977098" cy="2679121"/>
            </a:xfrm>
            <a:custGeom>
              <a:avLst/>
              <a:gdLst/>
              <a:ahLst/>
              <a:cxnLst>
                <a:cxn ang="0">
                  <a:pos x="wd2" y="hd2"/>
                </a:cxn>
                <a:cxn ang="5400000">
                  <a:pos x="wd2" y="hd2"/>
                </a:cxn>
                <a:cxn ang="10800000">
                  <a:pos x="wd2" y="hd2"/>
                </a:cxn>
                <a:cxn ang="16200000">
                  <a:pos x="wd2" y="hd2"/>
                </a:cxn>
              </a:cxnLst>
              <a:rect l="0" t="0" r="r" b="b"/>
              <a:pathLst>
                <a:path w="20910" h="21600" extrusionOk="0">
                  <a:moveTo>
                    <a:pt x="3095" y="21600"/>
                  </a:moveTo>
                  <a:cubicBezTo>
                    <a:pt x="2372" y="21054"/>
                    <a:pt x="1650" y="20508"/>
                    <a:pt x="1169" y="19661"/>
                  </a:cubicBezTo>
                  <a:cubicBezTo>
                    <a:pt x="687" y="18814"/>
                    <a:pt x="-468" y="17565"/>
                    <a:pt x="206" y="16518"/>
                  </a:cubicBezTo>
                  <a:cubicBezTo>
                    <a:pt x="880" y="15470"/>
                    <a:pt x="3255" y="14500"/>
                    <a:pt x="5213" y="13375"/>
                  </a:cubicBezTo>
                  <a:cubicBezTo>
                    <a:pt x="7171" y="12249"/>
                    <a:pt x="9867" y="11023"/>
                    <a:pt x="11953" y="9763"/>
                  </a:cubicBezTo>
                  <a:cubicBezTo>
                    <a:pt x="14039" y="8504"/>
                    <a:pt x="16286" y="7167"/>
                    <a:pt x="17730" y="5818"/>
                  </a:cubicBezTo>
                  <a:cubicBezTo>
                    <a:pt x="19174" y="4469"/>
                    <a:pt x="20105" y="2641"/>
                    <a:pt x="20618" y="1672"/>
                  </a:cubicBezTo>
                  <a:cubicBezTo>
                    <a:pt x="21132" y="702"/>
                    <a:pt x="20811" y="0"/>
                    <a:pt x="20811" y="0"/>
                  </a:cubicBezTo>
                </a:path>
              </a:pathLst>
            </a:custGeom>
            <a:noFill/>
            <a:ln w="28575" cap="flat">
              <a:solidFill>
                <a:srgbClr val="FF80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88" name="TextBox 19"/>
            <p:cNvSpPr txBox="1"/>
            <p:nvPr/>
          </p:nvSpPr>
          <p:spPr>
            <a:xfrm rot="16200000">
              <a:off x="3478766" y="355006"/>
              <a:ext cx="884658" cy="23927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100" b="0">
                  <a:solidFill>
                    <a:srgbClr val="FFCC00"/>
                  </a:solidFill>
                  <a:latin typeface="+mj-lt"/>
                  <a:ea typeface="+mj-ea"/>
                  <a:cs typeface="+mj-cs"/>
                  <a:sym typeface="Arial"/>
                </a:defRPr>
              </a:lvl1pPr>
            </a:lstStyle>
            <a:p>
              <a:r>
                <a:t>30 mi</a:t>
              </a:r>
            </a:p>
          </p:txBody>
        </p:sp>
        <p:sp>
          <p:nvSpPr>
            <p:cNvPr id="189" name="TextBox 20"/>
            <p:cNvSpPr txBox="1"/>
            <p:nvPr/>
          </p:nvSpPr>
          <p:spPr>
            <a:xfrm rot="16200000">
              <a:off x="4132115" y="447709"/>
              <a:ext cx="656924" cy="239270"/>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100" b="0">
                  <a:solidFill>
                    <a:srgbClr val="FF8000"/>
                  </a:solidFill>
                  <a:latin typeface="+mj-lt"/>
                  <a:ea typeface="+mj-ea"/>
                  <a:cs typeface="+mj-cs"/>
                  <a:sym typeface="Arial"/>
                </a:defRPr>
              </a:lvl1pPr>
            </a:lstStyle>
            <a:p>
              <a:r>
                <a:t>60 mi</a:t>
              </a:r>
            </a:p>
          </p:txBody>
        </p:sp>
        <p:sp>
          <p:nvSpPr>
            <p:cNvPr id="190" name="TextBox 21"/>
            <p:cNvSpPr txBox="1"/>
            <p:nvPr/>
          </p:nvSpPr>
          <p:spPr>
            <a:xfrm rot="16200000">
              <a:off x="3753515" y="328267"/>
              <a:ext cx="895805" cy="239270"/>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100" b="0">
                  <a:solidFill>
                    <a:srgbClr val="B5FFFF"/>
                  </a:solidFill>
                  <a:latin typeface="+mj-lt"/>
                  <a:ea typeface="+mj-ea"/>
                  <a:cs typeface="+mj-cs"/>
                  <a:sym typeface="Arial"/>
                </a:defRPr>
              </a:lvl1pPr>
            </a:lstStyle>
            <a:p>
              <a:r>
                <a:t>50 meters</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Rectangle 5"/>
          <p:cNvSpPr txBox="1"/>
          <p:nvPr/>
        </p:nvSpPr>
        <p:spPr>
          <a:xfrm>
            <a:off x="304800" y="6593745"/>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1) Per the data on Siemens 6MW turbines given on the immediately following slides</a:t>
            </a:r>
          </a:p>
        </p:txBody>
      </p:sp>
      <p:sp>
        <p:nvSpPr>
          <p:cNvPr id="194" name="Rectangle 2"/>
          <p:cNvSpPr txBox="1">
            <a:spLocks noGrp="1"/>
          </p:cNvSpPr>
          <p:nvPr>
            <p:ph type="title"/>
          </p:nvPr>
        </p:nvSpPr>
        <p:spPr>
          <a:xfrm>
            <a:off x="304800" y="152400"/>
            <a:ext cx="8534400" cy="457200"/>
          </a:xfrm>
          <a:prstGeom prst="rect">
            <a:avLst/>
          </a:prstGeom>
        </p:spPr>
        <p:txBody>
          <a:bodyPr/>
          <a:lstStyle>
            <a:lvl1pPr>
              <a:defRPr sz="2000"/>
            </a:lvl1pPr>
          </a:lstStyle>
          <a:p>
            <a:r>
              <a:t>Anticipating my later discussion of NIMBY ("Not in MY Backyard!"):</a:t>
            </a:r>
          </a:p>
        </p:txBody>
      </p:sp>
      <p:sp>
        <p:nvSpPr>
          <p:cNvPr id="195" name="Rectangle 3"/>
          <p:cNvSpPr txBox="1">
            <a:spLocks noGrp="1"/>
          </p:cNvSpPr>
          <p:nvPr>
            <p:ph type="body" idx="1"/>
          </p:nvPr>
        </p:nvSpPr>
        <p:spPr>
          <a:xfrm>
            <a:off x="122769" y="838200"/>
            <a:ext cx="8989481" cy="5575300"/>
          </a:xfrm>
          <a:prstGeom prst="rect">
            <a:avLst/>
          </a:prstGeom>
        </p:spPr>
        <p:txBody>
          <a:bodyPr/>
          <a:lstStyle/>
          <a:p>
            <a:pPr defTabSz="868680">
              <a:defRPr sz="1710">
                <a:effectLst>
                  <a:outerShdw blurRad="36195" dist="36195" dir="2700000" rotWithShape="0">
                    <a:srgbClr val="000000"/>
                  </a:outerShdw>
                </a:effectLst>
                <a:latin typeface="+mj-lt"/>
                <a:ea typeface="+mj-ea"/>
                <a:cs typeface="+mj-cs"/>
                <a:sym typeface="Arial"/>
              </a:defRPr>
            </a:pPr>
            <a:r>
              <a:t>To disappear below the horizon, how far offshore would a wind turbine have to be?</a:t>
            </a:r>
            <a:endParaRPr sz="950"/>
          </a:p>
          <a:p>
            <a:pPr defTabSz="868680">
              <a:defRPr sz="950">
                <a:effectLst>
                  <a:outerShdw blurRad="36195" dist="36195" dir="2700000" rotWithShape="0">
                    <a:srgbClr val="000000"/>
                  </a:outerShdw>
                </a:effectLst>
                <a:latin typeface="+mj-lt"/>
                <a:ea typeface="+mj-ea"/>
                <a:cs typeface="+mj-cs"/>
                <a:sym typeface="Arial"/>
              </a:defRPr>
            </a:pPr>
            <a:endParaRPr/>
          </a:p>
          <a:p>
            <a:pPr defTabSz="868680">
              <a:defRPr sz="1710" b="1">
                <a:effectLst>
                  <a:outerShdw blurRad="36195" dist="36195" dir="2700000" rotWithShape="0">
                    <a:srgbClr val="000000"/>
                  </a:outerShdw>
                </a:effectLst>
                <a:latin typeface="+mj-lt"/>
                <a:ea typeface="+mj-ea"/>
                <a:cs typeface="+mj-cs"/>
                <a:sym typeface="Arial"/>
              </a:defRPr>
            </a:pPr>
            <a:r>
              <a:t>A modern 6 MW wind turbine rises to about 175 meters</a:t>
            </a:r>
            <a:r>
              <a:rPr b="0"/>
              <a:t> </a:t>
            </a:r>
            <a:r>
              <a:rPr b="0" baseline="29894"/>
              <a:t>1</a:t>
            </a:r>
            <a:r>
              <a:rPr b="0"/>
              <a:t> = </a:t>
            </a:r>
            <a:r>
              <a:rPr>
                <a:solidFill>
                  <a:srgbClr val="FFCC00"/>
                </a:solidFill>
              </a:rPr>
              <a:t>H</a:t>
            </a:r>
            <a:endParaRPr baseline="29894">
              <a:solidFill>
                <a:srgbClr val="FFCC00"/>
              </a:solidFill>
            </a:endParaRPr>
          </a:p>
          <a:p>
            <a:pPr defTabSz="868680">
              <a:defRPr sz="1710" b="1" baseline="29894">
                <a:solidFill>
                  <a:srgbClr val="FFCC00"/>
                </a:solidFill>
                <a:effectLst>
                  <a:outerShdw blurRad="36195" dist="36195" dir="2700000" rotWithShape="0">
                    <a:srgbClr val="000000"/>
                  </a:outerShdw>
                </a:effectLst>
                <a:latin typeface="+mj-lt"/>
                <a:ea typeface="+mj-ea"/>
                <a:cs typeface="+mj-cs"/>
                <a:sym typeface="Arial"/>
              </a:defRPr>
            </a:pPr>
            <a:endParaRPr/>
          </a:p>
          <a:p>
            <a:pPr defTabSz="868680">
              <a:defRPr sz="1710">
                <a:effectLst>
                  <a:outerShdw blurRad="36195" dist="36195" dir="2700000" rotWithShape="0">
                    <a:srgbClr val="000000"/>
                  </a:outerShdw>
                </a:effectLst>
                <a:latin typeface="+mj-lt"/>
                <a:ea typeface="+mj-ea"/>
                <a:cs typeface="+mj-cs"/>
                <a:sym typeface="Arial"/>
              </a:defRPr>
            </a:pPr>
            <a:r>
              <a:t>The earth's radius is 6371 km (3959 miles) = </a:t>
            </a:r>
            <a:r>
              <a:rPr b="1">
                <a:solidFill>
                  <a:srgbClr val="FFFF00"/>
                </a:solidFill>
              </a:rPr>
              <a:t>R</a:t>
            </a:r>
            <a:r>
              <a:rPr b="1"/>
              <a:t>, </a:t>
            </a:r>
            <a:r>
              <a:t>calling on Pythagoras:</a:t>
            </a:r>
            <a:endParaRPr>
              <a:solidFill>
                <a:srgbClr val="FFFF00"/>
              </a:solidFill>
            </a:endParaRPr>
          </a:p>
          <a:p>
            <a:pPr defTabSz="868680">
              <a:defRPr sz="950" b="1">
                <a:solidFill>
                  <a:srgbClr val="FFFF00"/>
                </a:solidFill>
                <a:effectLst>
                  <a:outerShdw blurRad="36195" dist="36195" dir="2700000" rotWithShape="0">
                    <a:srgbClr val="000000"/>
                  </a:outerShdw>
                </a:effectLst>
                <a:latin typeface="+mj-lt"/>
                <a:ea typeface="+mj-ea"/>
                <a:cs typeface="+mj-cs"/>
                <a:sym typeface="Arial"/>
              </a:defRPr>
            </a:pPr>
            <a:endParaRPr/>
          </a:p>
          <a:p>
            <a:pPr defTabSz="868680">
              <a:defRPr sz="1710">
                <a:effectLst>
                  <a:outerShdw blurRad="36195" dist="36195" dir="2700000" rotWithShape="0">
                    <a:srgbClr val="000000"/>
                  </a:outerShdw>
                </a:effectLst>
                <a:latin typeface="+mj-lt"/>
                <a:ea typeface="+mj-ea"/>
                <a:cs typeface="+mj-cs"/>
                <a:sym typeface="Arial"/>
              </a:defRPr>
            </a:pPr>
            <a:r>
              <a:t>	X</a:t>
            </a:r>
            <a:r>
              <a:rPr baseline="29894"/>
              <a:t>2</a:t>
            </a:r>
            <a:r>
              <a:t> + R</a:t>
            </a:r>
            <a:r>
              <a:rPr baseline="29894"/>
              <a:t>2</a:t>
            </a:r>
            <a:r>
              <a:t> = (R + H)</a:t>
            </a:r>
            <a:r>
              <a:rPr baseline="29894"/>
              <a:t>2</a:t>
            </a:r>
            <a:r>
              <a:t> = R</a:t>
            </a:r>
            <a:r>
              <a:rPr baseline="29894"/>
              <a:t>2</a:t>
            </a:r>
            <a:r>
              <a:t> + H</a:t>
            </a:r>
            <a:r>
              <a:rPr baseline="29894"/>
              <a:t>2</a:t>
            </a:r>
            <a:r>
              <a:t> + 2RH</a:t>
            </a:r>
          </a:p>
          <a:p>
            <a:pPr defTabSz="868680">
              <a:defRPr sz="950" b="1" baseline="29894">
                <a:solidFill>
                  <a:srgbClr val="FF9933"/>
                </a:solidFill>
                <a:effectLst>
                  <a:outerShdw blurRad="36195" dist="36195" dir="2700000" rotWithShape="0">
                    <a:srgbClr val="000000"/>
                  </a:outerShdw>
                </a:effectLst>
                <a:latin typeface="+mj-lt"/>
                <a:ea typeface="+mj-ea"/>
                <a:cs typeface="+mj-cs"/>
                <a:sym typeface="Arial"/>
              </a:defRPr>
            </a:pPr>
            <a:endParaRPr/>
          </a:p>
          <a:p>
            <a:pPr defTabSz="868680">
              <a:defRPr sz="1710">
                <a:effectLst>
                  <a:outerShdw blurRad="36195" dist="36195" dir="2700000" rotWithShape="0">
                    <a:srgbClr val="000000"/>
                  </a:outerShdw>
                </a:effectLst>
                <a:latin typeface="+mj-lt"/>
                <a:ea typeface="+mj-ea"/>
                <a:cs typeface="+mj-cs"/>
                <a:sym typeface="Arial"/>
              </a:defRPr>
            </a:pPr>
            <a:r>
              <a:t>		Or X</a:t>
            </a:r>
            <a:r>
              <a:rPr baseline="29894"/>
              <a:t>2</a:t>
            </a:r>
            <a:r>
              <a:t> = H</a:t>
            </a:r>
            <a:r>
              <a:rPr baseline="29894"/>
              <a:t>2</a:t>
            </a:r>
            <a:r>
              <a:t> + 2RH  </a:t>
            </a:r>
          </a:p>
          <a:p>
            <a:pPr defTabSz="868680">
              <a:defRPr sz="950" b="1">
                <a:effectLst>
                  <a:outerShdw blurRad="36195" dist="36195" dir="2700000" rotWithShape="0">
                    <a:srgbClr val="000000"/>
                  </a:outerShdw>
                </a:effectLst>
                <a:latin typeface="+mj-lt"/>
                <a:ea typeface="+mj-ea"/>
                <a:cs typeface="+mj-cs"/>
                <a:sym typeface="Arial"/>
              </a:defRPr>
            </a:pPr>
            <a:endParaRPr/>
          </a:p>
          <a:p>
            <a:pPr defTabSz="868680">
              <a:defRPr sz="1710">
                <a:effectLst>
                  <a:outerShdw blurRad="36195" dist="36195" dir="2700000" rotWithShape="0">
                    <a:srgbClr val="000000"/>
                  </a:outerShdw>
                </a:effectLst>
                <a:latin typeface="+mj-lt"/>
                <a:ea typeface="+mj-ea"/>
                <a:cs typeface="+mj-cs"/>
                <a:sym typeface="Arial"/>
              </a:defRPr>
            </a:pPr>
            <a:r>
              <a:t>But R &gt;&gt; H, making 2RH &gt;&gt; H</a:t>
            </a:r>
            <a:r>
              <a:rPr baseline="29894"/>
              <a:t>2</a:t>
            </a:r>
            <a:r>
              <a:t>, so the equation becomes:</a:t>
            </a:r>
          </a:p>
          <a:p>
            <a:pPr defTabSz="868680">
              <a:defRPr sz="950" b="1">
                <a:effectLst>
                  <a:outerShdw blurRad="36195" dist="36195" dir="2700000" rotWithShape="0">
                    <a:srgbClr val="000000"/>
                  </a:outerShdw>
                </a:effectLst>
                <a:latin typeface="+mj-lt"/>
                <a:ea typeface="+mj-ea"/>
                <a:cs typeface="+mj-cs"/>
                <a:sym typeface="Arial"/>
              </a:defRPr>
            </a:pPr>
            <a:endParaRPr/>
          </a:p>
          <a:p>
            <a:pPr defTabSz="868680">
              <a:defRPr sz="1710" b="1">
                <a:effectLst>
                  <a:outerShdw blurRad="36195" dist="36195" dir="2700000" rotWithShape="0">
                    <a:srgbClr val="000000"/>
                  </a:outerShdw>
                </a:effectLst>
                <a:latin typeface="+mj-lt"/>
                <a:ea typeface="+mj-ea"/>
                <a:cs typeface="+mj-cs"/>
                <a:sym typeface="Arial"/>
              </a:defRPr>
            </a:pPr>
            <a:r>
              <a:t>	</a:t>
            </a:r>
            <a:r>
              <a:rPr b="0"/>
              <a:t>X</a:t>
            </a:r>
            <a:r>
              <a:rPr b="0" baseline="29894"/>
              <a:t>2</a:t>
            </a:r>
            <a:r>
              <a:rPr b="0"/>
              <a:t> ~ 2RH 	Or 	X ~ √(2RH) </a:t>
            </a:r>
          </a:p>
          <a:p>
            <a:pPr defTabSz="868680">
              <a:defRPr sz="950">
                <a:effectLst>
                  <a:outerShdw blurRad="36195" dist="36195" dir="2700000" rotWithShape="0">
                    <a:srgbClr val="000000"/>
                  </a:outerShdw>
                </a:effectLst>
                <a:latin typeface="+mj-lt"/>
                <a:ea typeface="+mj-ea"/>
                <a:cs typeface="+mj-cs"/>
                <a:sym typeface="Arial"/>
              </a:defRPr>
            </a:pPr>
            <a:endParaRPr/>
          </a:p>
          <a:p>
            <a:pPr defTabSz="868680">
              <a:defRPr sz="1710">
                <a:effectLst>
                  <a:outerShdw blurRad="36195" dist="36195" dir="2700000" rotWithShape="0">
                    <a:srgbClr val="000000"/>
                  </a:outerShdw>
                </a:effectLst>
                <a:latin typeface="+mj-lt"/>
                <a:ea typeface="+mj-ea"/>
                <a:cs typeface="+mj-cs"/>
                <a:sym typeface="Arial"/>
              </a:defRPr>
            </a:pPr>
            <a:r>
              <a:t>Thus, for H = 175 m and  R = 6.4 x 10</a:t>
            </a:r>
            <a:r>
              <a:rPr baseline="29894"/>
              <a:t>6</a:t>
            </a:r>
            <a:r>
              <a:t> m, we get:</a:t>
            </a:r>
          </a:p>
          <a:p>
            <a:pPr defTabSz="868680">
              <a:defRPr sz="950">
                <a:effectLst>
                  <a:outerShdw blurRad="36195" dist="36195" dir="2700000" rotWithShape="0">
                    <a:srgbClr val="000000"/>
                  </a:outerShdw>
                </a:effectLst>
                <a:latin typeface="+mj-lt"/>
                <a:ea typeface="+mj-ea"/>
                <a:cs typeface="+mj-cs"/>
                <a:sym typeface="Arial"/>
              </a:defRPr>
            </a:pPr>
            <a:endParaRPr/>
          </a:p>
          <a:p>
            <a:pPr defTabSz="868680">
              <a:defRPr sz="1710">
                <a:effectLst>
                  <a:outerShdw blurRad="36195" dist="36195" dir="2700000" rotWithShape="0">
                    <a:srgbClr val="000000"/>
                  </a:outerShdw>
                </a:effectLst>
                <a:latin typeface="+mj-lt"/>
                <a:ea typeface="+mj-ea"/>
                <a:cs typeface="+mj-cs"/>
                <a:sym typeface="Arial"/>
              </a:defRPr>
            </a:pPr>
            <a:r>
              <a:t>	X = 47 kilometers = 28 miles</a:t>
            </a:r>
          </a:p>
          <a:p>
            <a:pPr defTabSz="868680">
              <a:defRPr sz="1710">
                <a:effectLst>
                  <a:outerShdw blurRad="36195" dist="36195" dir="2700000" rotWithShape="0">
                    <a:srgbClr val="000000"/>
                  </a:outerShdw>
                </a:effectLst>
                <a:latin typeface="+mj-lt"/>
                <a:ea typeface="+mj-ea"/>
                <a:cs typeface="+mj-cs"/>
                <a:sym typeface="Arial"/>
              </a:defRPr>
            </a:pPr>
            <a:endParaRPr/>
          </a:p>
          <a:p>
            <a:pPr defTabSz="868680">
              <a:defRPr sz="1710" b="1">
                <a:solidFill>
                  <a:srgbClr val="FFCC00"/>
                </a:solidFill>
                <a:effectLst>
                  <a:outerShdw blurRad="36195" dist="36195" dir="2700000" rotWithShape="0">
                    <a:srgbClr val="000000"/>
                  </a:outerShdw>
                </a:effectLst>
                <a:latin typeface="+mj-lt"/>
                <a:ea typeface="+mj-ea"/>
                <a:cs typeface="+mj-cs"/>
                <a:sym typeface="Arial"/>
              </a:defRPr>
            </a:pPr>
            <a:r>
              <a:t>From shore the entire turbine is below the horizon if it's &gt; 30 miles out</a:t>
            </a:r>
          </a:p>
          <a:p>
            <a:pPr defTabSz="868680">
              <a:defRPr sz="760">
                <a:solidFill>
                  <a:srgbClr val="FFCC00"/>
                </a:solidFill>
                <a:effectLst>
                  <a:outerShdw blurRad="36195" dist="36195" dir="2700000" rotWithShape="0">
                    <a:srgbClr val="000000"/>
                  </a:outerShdw>
                </a:effectLst>
                <a:latin typeface="+mj-lt"/>
                <a:ea typeface="+mj-ea"/>
                <a:cs typeface="+mj-cs"/>
                <a:sym typeface="Arial"/>
              </a:defRPr>
            </a:pPr>
            <a:endParaRPr/>
          </a:p>
          <a:p>
            <a:pPr defTabSz="868680">
              <a:tabLst>
                <a:tab pos="419100" algn="l"/>
              </a:tabLst>
              <a:defRPr sz="1710">
                <a:solidFill>
                  <a:srgbClr val="FFCC00"/>
                </a:solidFill>
                <a:effectLst>
                  <a:outerShdw blurRad="36195" dist="36195" dir="2700000" rotWithShape="0">
                    <a:srgbClr val="000000"/>
                  </a:outerShdw>
                </a:effectLst>
                <a:latin typeface="+mj-lt"/>
                <a:ea typeface="+mj-ea"/>
                <a:cs typeface="+mj-cs"/>
                <a:sym typeface="Arial"/>
              </a:defRPr>
            </a:pPr>
            <a:r>
              <a:t>	</a:t>
            </a:r>
            <a:r>
              <a:rPr b="1"/>
              <a:t>MUCH of it is below horizon 15 miles out =&gt; ¾ of VA continental shelf</a:t>
            </a:r>
          </a:p>
        </p:txBody>
      </p:sp>
      <p:grpSp>
        <p:nvGrpSpPr>
          <p:cNvPr id="208" name="Group 19"/>
          <p:cNvGrpSpPr/>
          <p:nvPr/>
        </p:nvGrpSpPr>
        <p:grpSpPr>
          <a:xfrm>
            <a:off x="6165000" y="2438400"/>
            <a:ext cx="2824481" cy="2819401"/>
            <a:chOff x="0" y="0"/>
            <a:chExt cx="2824480" cy="2819400"/>
          </a:xfrm>
        </p:grpSpPr>
        <p:grpSp>
          <p:nvGrpSpPr>
            <p:cNvPr id="205" name="Group 14"/>
            <p:cNvGrpSpPr/>
            <p:nvPr/>
          </p:nvGrpSpPr>
          <p:grpSpPr>
            <a:xfrm>
              <a:off x="-1" y="0"/>
              <a:ext cx="2824482" cy="2819401"/>
              <a:chOff x="0" y="0"/>
              <a:chExt cx="2824480" cy="2819400"/>
            </a:xfrm>
          </p:grpSpPr>
          <p:grpSp>
            <p:nvGrpSpPr>
              <p:cNvPr id="202" name="Group 32"/>
              <p:cNvGrpSpPr/>
              <p:nvPr/>
            </p:nvGrpSpPr>
            <p:grpSpPr>
              <a:xfrm>
                <a:off x="233680" y="0"/>
                <a:ext cx="2590801" cy="2819401"/>
                <a:chOff x="0" y="0"/>
                <a:chExt cx="2590800" cy="2819399"/>
              </a:xfrm>
            </p:grpSpPr>
            <p:sp>
              <p:nvSpPr>
                <p:cNvPr id="196" name="Oval 13"/>
                <p:cNvSpPr/>
                <p:nvPr/>
              </p:nvSpPr>
              <p:spPr>
                <a:xfrm>
                  <a:off x="0" y="361950"/>
                  <a:ext cx="2590800" cy="24574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97" name="Straight Connector 15"/>
                <p:cNvSpPr/>
                <p:nvPr/>
              </p:nvSpPr>
              <p:spPr>
                <a:xfrm>
                  <a:off x="1295400" y="361949"/>
                  <a:ext cx="28786" cy="1200152"/>
                </a:xfrm>
                <a:prstGeom prst="line">
                  <a:avLst/>
                </a:prstGeom>
                <a:solidFill>
                  <a:schemeClr val="accent1"/>
                </a:solidFill>
                <a:ln w="57150" cap="flat">
                  <a:solidFill>
                    <a:srgbClr val="FFFF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98" name="Straight Connector 16"/>
                <p:cNvSpPr/>
                <p:nvPr/>
              </p:nvSpPr>
              <p:spPr>
                <a:xfrm flipH="1" flipV="1">
                  <a:off x="173319" y="361354"/>
                  <a:ext cx="1122681" cy="1192"/>
                </a:xfrm>
                <a:prstGeom prst="line">
                  <a:avLst/>
                </a:prstGeom>
                <a:solidFill>
                  <a:schemeClr val="accent1"/>
                </a:solid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99" name="Straight Connector 21"/>
                <p:cNvSpPr/>
                <p:nvPr/>
              </p:nvSpPr>
              <p:spPr>
                <a:xfrm>
                  <a:off x="172720" y="361950"/>
                  <a:ext cx="287867" cy="285750"/>
                </a:xfrm>
                <a:prstGeom prst="line">
                  <a:avLst/>
                </a:prstGeom>
                <a:solidFill>
                  <a:schemeClr val="accent1"/>
                </a:solidFill>
                <a:ln w="57150" cap="flat">
                  <a:solidFill>
                    <a:srgbClr val="FF9933"/>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00" name="Straight Connector 23"/>
                <p:cNvSpPr/>
                <p:nvPr/>
              </p:nvSpPr>
              <p:spPr>
                <a:xfrm>
                  <a:off x="460585" y="647698"/>
                  <a:ext cx="863602" cy="914402"/>
                </a:xfrm>
                <a:prstGeom prst="line">
                  <a:avLst/>
                </a:prstGeom>
                <a:solidFill>
                  <a:schemeClr val="accent1"/>
                </a:solidFill>
                <a:ln w="57150" cap="flat">
                  <a:solidFill>
                    <a:srgbClr val="FFFF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01" name="TextBox 31"/>
                <p:cNvSpPr txBox="1"/>
                <p:nvPr/>
              </p:nvSpPr>
              <p:spPr>
                <a:xfrm>
                  <a:off x="403011" y="0"/>
                  <a:ext cx="816188" cy="35066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b="0">
                      <a:solidFill>
                        <a:srgbClr val="FFFFFF"/>
                      </a:solidFill>
                      <a:latin typeface="+mj-lt"/>
                      <a:ea typeface="+mj-ea"/>
                      <a:cs typeface="+mj-cs"/>
                      <a:sym typeface="Arial"/>
                    </a:defRPr>
                  </a:lvl1pPr>
                </a:lstStyle>
                <a:p>
                  <a:r>
                    <a:t>X=?</a:t>
                  </a:r>
                </a:p>
              </p:txBody>
            </p:sp>
          </p:grpSp>
          <p:sp>
            <p:nvSpPr>
              <p:cNvPr id="203" name="TextBox 11"/>
              <p:cNvSpPr txBox="1"/>
              <p:nvPr/>
            </p:nvSpPr>
            <p:spPr>
              <a:xfrm>
                <a:off x="1376680" y="697467"/>
                <a:ext cx="690881" cy="35066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b="0">
                    <a:solidFill>
                      <a:srgbClr val="FFFF00"/>
                    </a:solidFill>
                    <a:latin typeface="+mj-lt"/>
                    <a:ea typeface="+mj-ea"/>
                    <a:cs typeface="+mj-cs"/>
                    <a:sym typeface="Arial"/>
                  </a:defRPr>
                </a:lvl1pPr>
              </a:lstStyle>
              <a:p>
                <a:r>
                  <a:t>R</a:t>
                </a:r>
              </a:p>
            </p:txBody>
          </p:sp>
          <p:sp>
            <p:nvSpPr>
              <p:cNvPr id="204" name="TextBox 12"/>
              <p:cNvSpPr txBox="1"/>
              <p:nvPr/>
            </p:nvSpPr>
            <p:spPr>
              <a:xfrm>
                <a:off x="0" y="380999"/>
                <a:ext cx="690881" cy="35066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b="0">
                    <a:solidFill>
                      <a:srgbClr val="FF9933"/>
                    </a:solidFill>
                    <a:latin typeface="+mj-lt"/>
                    <a:ea typeface="+mj-ea"/>
                    <a:cs typeface="+mj-cs"/>
                    <a:sym typeface="Arial"/>
                  </a:defRPr>
                </a:lvl1pPr>
              </a:lstStyle>
              <a:p>
                <a:r>
                  <a:t>H</a:t>
                </a:r>
              </a:p>
            </p:txBody>
          </p:sp>
        </p:grpSp>
        <p:sp>
          <p:nvSpPr>
            <p:cNvPr id="206" name="TextBox 17"/>
            <p:cNvSpPr txBox="1"/>
            <p:nvPr/>
          </p:nvSpPr>
          <p:spPr>
            <a:xfrm>
              <a:off x="843279" y="1828800"/>
              <a:ext cx="1300481" cy="35066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b="0">
                  <a:solidFill>
                    <a:srgbClr val="FFFFFF"/>
                  </a:solidFill>
                  <a:latin typeface="+mj-lt"/>
                  <a:ea typeface="+mj-ea"/>
                  <a:cs typeface="+mj-cs"/>
                  <a:sym typeface="Arial"/>
                </a:defRPr>
              </a:lvl1pPr>
            </a:lstStyle>
            <a:p>
              <a:r>
                <a:t>Earth</a:t>
              </a:r>
            </a:p>
          </p:txBody>
        </p:sp>
        <p:sp>
          <p:nvSpPr>
            <p:cNvPr id="207" name="TextBox 18"/>
            <p:cNvSpPr txBox="1"/>
            <p:nvPr/>
          </p:nvSpPr>
          <p:spPr>
            <a:xfrm>
              <a:off x="538479" y="1002267"/>
              <a:ext cx="690881" cy="35066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b="0">
                  <a:solidFill>
                    <a:srgbClr val="FFFF00"/>
                  </a:solidFill>
                  <a:latin typeface="+mj-lt"/>
                  <a:ea typeface="+mj-ea"/>
                  <a:cs typeface="+mj-cs"/>
                  <a:sym typeface="Arial"/>
                </a:defRPr>
              </a:lvl1pPr>
            </a:lstStyle>
            <a:p>
              <a:r>
                <a:t>R</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Rectangle 5"/>
          <p:cNvSpPr txBox="1"/>
          <p:nvPr/>
        </p:nvSpPr>
        <p:spPr>
          <a:xfrm>
            <a:off x="6040961" y="4677103"/>
            <a:ext cx="3007787" cy="9754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 From "Hywind Scotland" brochure:</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https://www.equinor.com/content/dam/statoil/documents/newsroom-additional-documents/news-attachments/brochure-hywind-a4.pdf</a:t>
            </a:r>
          </a:p>
        </p:txBody>
      </p:sp>
      <p:sp>
        <p:nvSpPr>
          <p:cNvPr id="211" name="Rectangle 2"/>
          <p:cNvSpPr txBox="1">
            <a:spLocks noGrp="1"/>
          </p:cNvSpPr>
          <p:nvPr>
            <p:ph type="title"/>
          </p:nvPr>
        </p:nvSpPr>
        <p:spPr>
          <a:xfrm>
            <a:off x="0" y="76199"/>
            <a:ext cx="9144000" cy="611719"/>
          </a:xfrm>
          <a:prstGeom prst="rect">
            <a:avLst/>
          </a:prstGeom>
        </p:spPr>
        <p:txBody>
          <a:bodyPr/>
          <a:lstStyle/>
          <a:p>
            <a:pPr>
              <a:defRPr sz="2000"/>
            </a:pPr>
            <a:r>
              <a:t>And the 1</a:t>
            </a:r>
            <a:r>
              <a:rPr baseline="30000"/>
              <a:t>st</a:t>
            </a:r>
            <a:r>
              <a:t> ever </a:t>
            </a:r>
            <a:r>
              <a:rPr b="1"/>
              <a:t>Floating Wind Farm</a:t>
            </a:r>
            <a:r>
              <a:t> may render depth limits obsolete:</a:t>
            </a:r>
          </a:p>
        </p:txBody>
      </p:sp>
      <p:sp>
        <p:nvSpPr>
          <p:cNvPr id="212" name="Rectangle 3"/>
          <p:cNvSpPr txBox="1">
            <a:spLocks noGrp="1"/>
          </p:cNvSpPr>
          <p:nvPr>
            <p:ph type="body" idx="1"/>
          </p:nvPr>
        </p:nvSpPr>
        <p:spPr>
          <a:xfrm>
            <a:off x="80437" y="747189"/>
            <a:ext cx="9063564" cy="5602813"/>
          </a:xfrm>
          <a:prstGeom prst="rect">
            <a:avLst/>
          </a:prstGeom>
        </p:spPr>
        <p:txBody>
          <a:bodyPr/>
          <a:lstStyle/>
          <a:p>
            <a:pPr>
              <a:tabLst>
                <a:tab pos="457200" algn="l"/>
                <a:tab pos="914400" algn="l"/>
                <a:tab pos="1371600" algn="l"/>
                <a:tab pos="1828800" algn="l"/>
                <a:tab pos="2286000" algn="l"/>
              </a:tabLst>
              <a:defRPr sz="1800">
                <a:latin typeface="+mj-lt"/>
                <a:ea typeface="+mj-ea"/>
                <a:cs typeface="+mj-cs"/>
                <a:sym typeface="Arial"/>
              </a:defRPr>
            </a:pPr>
            <a:r>
              <a:t>Developed by a company that's built &amp; maintained offshore oil platforms for 40 years</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Completed in the fall of 2017, twenty-five kilometers off Scotland's eastern coast:</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Five 6 MW, 154 meter diameter turbines, </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towering 175 meters above sea level,</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with an additional 78 meters of buoyant "spar buoy" below sea level,</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attached to three seabed "suction anchors" (and electrical cables) </a:t>
            </a:r>
            <a:r>
              <a:rPr baseline="30000"/>
              <a:t>1</a:t>
            </a:r>
          </a:p>
        </p:txBody>
      </p:sp>
      <p:pic>
        <p:nvPicPr>
          <p:cNvPr id="213" name="Picture 7" descr="Picture 7"/>
          <p:cNvPicPr>
            <a:picLocks noChangeAspect="1"/>
          </p:cNvPicPr>
          <p:nvPr/>
        </p:nvPicPr>
        <p:blipFill>
          <a:blip r:embed="rId2"/>
          <a:srcRect l="9050" r="2011"/>
          <a:stretch>
            <a:fillRect/>
          </a:stretch>
        </p:blipFill>
        <p:spPr>
          <a:xfrm>
            <a:off x="2674358" y="3655976"/>
            <a:ext cx="3336964" cy="317027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Rectangle 5"/>
          <p:cNvSpPr txBox="1"/>
          <p:nvPr/>
        </p:nvSpPr>
        <p:spPr>
          <a:xfrm>
            <a:off x="6265336" y="5096196"/>
            <a:ext cx="2582335" cy="6198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Pictures and information from:</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https://www.youtube.com/watch?v=PUlfvXaISvc&amp;vl=en</a:t>
            </a:r>
          </a:p>
        </p:txBody>
      </p:sp>
      <p:sp>
        <p:nvSpPr>
          <p:cNvPr id="216" name="Rectangle 2"/>
          <p:cNvSpPr txBox="1">
            <a:spLocks noGrp="1"/>
          </p:cNvSpPr>
          <p:nvPr>
            <p:ph type="title"/>
          </p:nvPr>
        </p:nvSpPr>
        <p:spPr>
          <a:xfrm>
            <a:off x="304800" y="76200"/>
            <a:ext cx="8534400" cy="527051"/>
          </a:xfrm>
          <a:prstGeom prst="rect">
            <a:avLst/>
          </a:prstGeom>
        </p:spPr>
        <p:txBody>
          <a:bodyPr/>
          <a:lstStyle/>
          <a:p>
            <a:r>
              <a:t>Construction of the floating bases:</a:t>
            </a:r>
          </a:p>
        </p:txBody>
      </p:sp>
      <p:sp>
        <p:nvSpPr>
          <p:cNvPr id="217" name="Rectangle 3"/>
          <p:cNvSpPr txBox="1">
            <a:spLocks noGrp="1"/>
          </p:cNvSpPr>
          <p:nvPr>
            <p:ph type="body" sz="quarter" idx="1"/>
          </p:nvPr>
        </p:nvSpPr>
        <p:spPr>
          <a:xfrm>
            <a:off x="186268" y="810688"/>
            <a:ext cx="8788401" cy="522812"/>
          </a:xfrm>
          <a:prstGeom prst="rect">
            <a:avLst/>
          </a:prstGeom>
        </p:spPr>
        <p:txBody>
          <a:bodyPr/>
          <a:lstStyle>
            <a:lvl1pPr>
              <a:tabLst>
                <a:tab pos="457200" algn="l"/>
                <a:tab pos="914400" algn="l"/>
                <a:tab pos="1371600" algn="l"/>
                <a:tab pos="1828800" algn="l"/>
                <a:tab pos="2286000" algn="l"/>
              </a:tabLst>
              <a:defRPr sz="1800">
                <a:latin typeface="+mj-lt"/>
                <a:ea typeface="+mj-ea"/>
                <a:cs typeface="+mj-cs"/>
                <a:sym typeface="Arial"/>
              </a:defRPr>
            </a:lvl1pPr>
          </a:lstStyle>
          <a:p>
            <a:r>
              <a:t>Bases were fabricated in Spain, then floated into a Norwegian assembly harbor:</a:t>
            </a:r>
          </a:p>
        </p:txBody>
      </p:sp>
      <p:pic>
        <p:nvPicPr>
          <p:cNvPr id="218" name="Picture 8" descr="Picture 8"/>
          <p:cNvPicPr>
            <a:picLocks noChangeAspect="1"/>
          </p:cNvPicPr>
          <p:nvPr/>
        </p:nvPicPr>
        <p:blipFill>
          <a:blip r:embed="rId2"/>
          <a:stretch>
            <a:fillRect/>
          </a:stretch>
        </p:blipFill>
        <p:spPr>
          <a:xfrm>
            <a:off x="903540" y="1344827"/>
            <a:ext cx="3044046" cy="2147675"/>
          </a:xfrm>
          <a:prstGeom prst="rect">
            <a:avLst/>
          </a:prstGeom>
          <a:ln w="12700">
            <a:miter lim="400000"/>
          </a:ln>
        </p:spPr>
      </p:pic>
      <p:pic>
        <p:nvPicPr>
          <p:cNvPr id="219" name="Picture 11" descr="Picture 11"/>
          <p:cNvPicPr>
            <a:picLocks noChangeAspect="1"/>
          </p:cNvPicPr>
          <p:nvPr/>
        </p:nvPicPr>
        <p:blipFill>
          <a:blip r:embed="rId3"/>
          <a:stretch>
            <a:fillRect/>
          </a:stretch>
        </p:blipFill>
        <p:spPr>
          <a:xfrm>
            <a:off x="4858939" y="1344085"/>
            <a:ext cx="3382238" cy="2127251"/>
          </a:xfrm>
          <a:prstGeom prst="rect">
            <a:avLst/>
          </a:prstGeom>
          <a:ln w="12700">
            <a:miter lim="400000"/>
          </a:ln>
        </p:spPr>
      </p:pic>
      <p:sp>
        <p:nvSpPr>
          <p:cNvPr id="220" name="Rectangle 3"/>
          <p:cNvSpPr txBox="1"/>
          <p:nvPr/>
        </p:nvSpPr>
        <p:spPr>
          <a:xfrm>
            <a:off x="137583" y="3767673"/>
            <a:ext cx="8788401" cy="35066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lvl1pPr>
          </a:lstStyle>
          <a:p>
            <a:r>
              <a:t>In that harbor, 5000 tonnes of iron ore was poured into each base, tilting it upright:</a:t>
            </a:r>
          </a:p>
        </p:txBody>
      </p:sp>
      <p:pic>
        <p:nvPicPr>
          <p:cNvPr id="221" name="Picture 13" descr="Picture 13"/>
          <p:cNvPicPr>
            <a:picLocks noChangeAspect="1"/>
          </p:cNvPicPr>
          <p:nvPr/>
        </p:nvPicPr>
        <p:blipFill>
          <a:blip r:embed="rId4"/>
          <a:stretch>
            <a:fillRect/>
          </a:stretch>
        </p:blipFill>
        <p:spPr>
          <a:xfrm>
            <a:off x="2953887" y="4254500"/>
            <a:ext cx="2820649" cy="243416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Rectangle 5"/>
          <p:cNvSpPr txBox="1"/>
          <p:nvPr/>
        </p:nvSpPr>
        <p:spPr>
          <a:xfrm>
            <a:off x="6392333" y="4713080"/>
            <a:ext cx="2582334" cy="13310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Pictures and information from:</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https://www.youtube.com/watch?v=PUlfvXaISvc&amp;vl=en</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 https://www.4coffshore.com/windfarms/contracts-on-hywind-scotland-pilot-park-uk76.html</a:t>
            </a:r>
          </a:p>
        </p:txBody>
      </p:sp>
      <p:sp>
        <p:nvSpPr>
          <p:cNvPr id="224" name="Rectangle 2"/>
          <p:cNvSpPr txBox="1">
            <a:spLocks noGrp="1"/>
          </p:cNvSpPr>
          <p:nvPr>
            <p:ph type="title"/>
          </p:nvPr>
        </p:nvSpPr>
        <p:spPr>
          <a:xfrm>
            <a:off x="304800" y="76200"/>
            <a:ext cx="8534400" cy="537633"/>
          </a:xfrm>
          <a:prstGeom prst="rect">
            <a:avLst/>
          </a:prstGeom>
        </p:spPr>
        <p:txBody>
          <a:bodyPr/>
          <a:lstStyle/>
          <a:p>
            <a:r>
              <a:t>Assembly of the floating turbines:</a:t>
            </a:r>
          </a:p>
        </p:txBody>
      </p:sp>
      <p:sp>
        <p:nvSpPr>
          <p:cNvPr id="225" name="Rectangle 3"/>
          <p:cNvSpPr txBox="1">
            <a:spLocks noGrp="1"/>
          </p:cNvSpPr>
          <p:nvPr>
            <p:ph type="body" sz="quarter" idx="1"/>
          </p:nvPr>
        </p:nvSpPr>
        <p:spPr>
          <a:xfrm>
            <a:off x="74079" y="3530617"/>
            <a:ext cx="9069921" cy="522812"/>
          </a:xfrm>
          <a:prstGeom prst="rect">
            <a:avLst/>
          </a:prstGeom>
        </p:spPr>
        <p:txBody>
          <a:bodyPr/>
          <a:lstStyle>
            <a:lvl1pPr>
              <a:tabLst>
                <a:tab pos="457200" algn="l"/>
                <a:tab pos="914400" algn="l"/>
                <a:tab pos="1371600" algn="l"/>
                <a:tab pos="1828800" algn="l"/>
                <a:tab pos="2286000" algn="l"/>
              </a:tabLst>
              <a:defRPr sz="1800">
                <a:latin typeface="+mj-lt"/>
                <a:ea typeface="+mj-ea"/>
                <a:cs typeface="+mj-cs"/>
                <a:sym typeface="Arial"/>
              </a:defRPr>
            </a:lvl1pPr>
          </a:lstStyle>
          <a:p>
            <a:r>
              <a:t>Moving out into the assembly harbor, that barge mated turbines with floating bases: </a:t>
            </a:r>
          </a:p>
        </p:txBody>
      </p:sp>
      <p:pic>
        <p:nvPicPr>
          <p:cNvPr id="226" name="Picture 9" descr="Picture 9"/>
          <p:cNvPicPr>
            <a:picLocks noChangeAspect="1"/>
          </p:cNvPicPr>
          <p:nvPr/>
        </p:nvPicPr>
        <p:blipFill>
          <a:blip r:embed="rId2"/>
          <a:srcRect r="10602"/>
          <a:stretch>
            <a:fillRect/>
          </a:stretch>
        </p:blipFill>
        <p:spPr>
          <a:xfrm>
            <a:off x="1205018" y="1099336"/>
            <a:ext cx="2298065" cy="2432933"/>
          </a:xfrm>
          <a:prstGeom prst="rect">
            <a:avLst/>
          </a:prstGeom>
          <a:ln w="12700">
            <a:miter lim="400000"/>
          </a:ln>
        </p:spPr>
      </p:pic>
      <p:pic>
        <p:nvPicPr>
          <p:cNvPr id="227" name="Picture 10" descr="Picture 10"/>
          <p:cNvPicPr>
            <a:picLocks noChangeAspect="1"/>
          </p:cNvPicPr>
          <p:nvPr/>
        </p:nvPicPr>
        <p:blipFill>
          <a:blip r:embed="rId3"/>
          <a:stretch>
            <a:fillRect/>
          </a:stretch>
        </p:blipFill>
        <p:spPr>
          <a:xfrm>
            <a:off x="4942604" y="1384171"/>
            <a:ext cx="2857299" cy="2135978"/>
          </a:xfrm>
          <a:prstGeom prst="rect">
            <a:avLst/>
          </a:prstGeom>
          <a:ln w="12700">
            <a:miter lim="400000"/>
          </a:ln>
        </p:spPr>
      </p:pic>
      <p:pic>
        <p:nvPicPr>
          <p:cNvPr id="228" name="Picture 15" descr="Picture 15"/>
          <p:cNvPicPr>
            <a:picLocks noChangeAspect="1"/>
          </p:cNvPicPr>
          <p:nvPr/>
        </p:nvPicPr>
        <p:blipFill>
          <a:blip r:embed="rId4"/>
          <a:stretch>
            <a:fillRect/>
          </a:stretch>
        </p:blipFill>
        <p:spPr>
          <a:xfrm>
            <a:off x="2159001" y="3988996"/>
            <a:ext cx="4074583" cy="2794925"/>
          </a:xfrm>
          <a:prstGeom prst="rect">
            <a:avLst/>
          </a:prstGeom>
          <a:ln w="12700">
            <a:miter lim="400000"/>
          </a:ln>
        </p:spPr>
      </p:pic>
      <p:sp>
        <p:nvSpPr>
          <p:cNvPr id="229" name="Rectangle 3"/>
          <p:cNvSpPr txBox="1"/>
          <p:nvPr/>
        </p:nvSpPr>
        <p:spPr>
          <a:xfrm>
            <a:off x="127000" y="677349"/>
            <a:ext cx="8788400" cy="67222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t>Siemens SWT-6.0-154 turbines </a:t>
            </a:r>
            <a:r>
              <a:rPr baseline="30000"/>
              <a:t>1</a:t>
            </a:r>
            <a:r>
              <a:t> were assembled onshore at water's edge, </a:t>
            </a:r>
          </a:p>
          <a:p>
            <a:pPr algn="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t>with a floating crane barge standing by:</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5"/>
          <p:cNvSpPr txBox="1"/>
          <p:nvPr/>
        </p:nvSpPr>
        <p:spPr>
          <a:xfrm>
            <a:off x="6180673" y="5085613"/>
            <a:ext cx="2582334" cy="6198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Pictures and information from:</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https://www.youtube.com/watch?v=PUlfvXaISvc&amp;vl=en</a:t>
            </a:r>
          </a:p>
        </p:txBody>
      </p:sp>
      <p:sp>
        <p:nvSpPr>
          <p:cNvPr id="232" name="Rectangle 2"/>
          <p:cNvSpPr txBox="1">
            <a:spLocks noGrp="1"/>
          </p:cNvSpPr>
          <p:nvPr>
            <p:ph type="title"/>
          </p:nvPr>
        </p:nvSpPr>
        <p:spPr>
          <a:xfrm>
            <a:off x="304800" y="76199"/>
            <a:ext cx="8534400" cy="579969"/>
          </a:xfrm>
          <a:prstGeom prst="rect">
            <a:avLst/>
          </a:prstGeom>
        </p:spPr>
        <p:txBody>
          <a:bodyPr/>
          <a:lstStyle/>
          <a:p>
            <a:r>
              <a:t>Transport to wind farm site off Scotland:</a:t>
            </a:r>
          </a:p>
        </p:txBody>
      </p:sp>
      <p:sp>
        <p:nvSpPr>
          <p:cNvPr id="233" name="Rectangle 3"/>
          <p:cNvSpPr txBox="1">
            <a:spLocks noGrp="1"/>
          </p:cNvSpPr>
          <p:nvPr>
            <p:ph type="body" sz="quarter" idx="1"/>
          </p:nvPr>
        </p:nvSpPr>
        <p:spPr>
          <a:xfrm>
            <a:off x="175685" y="747191"/>
            <a:ext cx="8788401" cy="683162"/>
          </a:xfrm>
          <a:prstGeom prst="rect">
            <a:avLst/>
          </a:prstGeom>
        </p:spPr>
        <p:txBody>
          <a:bodyPr/>
          <a:lstStyle/>
          <a:p>
            <a:pPr>
              <a:tabLst>
                <a:tab pos="457200" algn="l"/>
                <a:tab pos="914400" algn="l"/>
                <a:tab pos="1371600" algn="l"/>
                <a:tab pos="1828800" algn="l"/>
                <a:tab pos="2286000" algn="l"/>
              </a:tabLst>
              <a:defRPr sz="1800">
                <a:latin typeface="+mj-lt"/>
                <a:ea typeface="+mj-ea"/>
                <a:cs typeface="+mj-cs"/>
                <a:sym typeface="Arial"/>
              </a:defRPr>
            </a:pPr>
            <a:r>
              <a:t>111 tonne Scottish made "suction anchors" were loaded onto a transport vessel, </a:t>
            </a:r>
          </a:p>
          <a:p>
            <a:pPr algn="r">
              <a:tabLst>
                <a:tab pos="457200" algn="l"/>
                <a:tab pos="914400" algn="l"/>
                <a:tab pos="1371600" algn="l"/>
                <a:tab pos="1828800" algn="l"/>
                <a:tab pos="2286000" algn="l"/>
              </a:tabLst>
              <a:defRPr sz="1800">
                <a:latin typeface="+mj-lt"/>
                <a:ea typeface="+mj-ea"/>
                <a:cs typeface="+mj-cs"/>
                <a:sym typeface="Arial"/>
              </a:defRPr>
            </a:pPr>
            <a:r>
              <a:t>then lowered to sea bottom 25 km offshore at wind farm site:</a:t>
            </a:r>
          </a:p>
        </p:txBody>
      </p:sp>
      <p:pic>
        <p:nvPicPr>
          <p:cNvPr id="234" name="Picture 14" descr="Picture 14"/>
          <p:cNvPicPr>
            <a:picLocks noChangeAspect="1"/>
          </p:cNvPicPr>
          <p:nvPr/>
        </p:nvPicPr>
        <p:blipFill>
          <a:blip r:embed="rId2"/>
          <a:stretch>
            <a:fillRect/>
          </a:stretch>
        </p:blipFill>
        <p:spPr>
          <a:xfrm>
            <a:off x="2540872" y="4402659"/>
            <a:ext cx="3098225" cy="2296586"/>
          </a:xfrm>
          <a:prstGeom prst="rect">
            <a:avLst/>
          </a:prstGeom>
          <a:ln w="12700">
            <a:miter lim="400000"/>
          </a:ln>
        </p:spPr>
      </p:pic>
      <p:pic>
        <p:nvPicPr>
          <p:cNvPr id="235" name="Picture 12" descr="Picture 12"/>
          <p:cNvPicPr>
            <a:picLocks noChangeAspect="1"/>
          </p:cNvPicPr>
          <p:nvPr/>
        </p:nvPicPr>
        <p:blipFill>
          <a:blip r:embed="rId3"/>
          <a:stretch>
            <a:fillRect/>
          </a:stretch>
        </p:blipFill>
        <p:spPr>
          <a:xfrm>
            <a:off x="740832" y="1521376"/>
            <a:ext cx="2953288" cy="2352119"/>
          </a:xfrm>
          <a:prstGeom prst="rect">
            <a:avLst/>
          </a:prstGeom>
          <a:ln w="12700">
            <a:miter lim="400000"/>
          </a:ln>
        </p:spPr>
      </p:pic>
      <p:pic>
        <p:nvPicPr>
          <p:cNvPr id="236" name="Picture 13" descr="Picture 13"/>
          <p:cNvPicPr>
            <a:picLocks noChangeAspect="1"/>
          </p:cNvPicPr>
          <p:nvPr/>
        </p:nvPicPr>
        <p:blipFill>
          <a:blip r:embed="rId4"/>
          <a:stretch>
            <a:fillRect/>
          </a:stretch>
        </p:blipFill>
        <p:spPr>
          <a:xfrm>
            <a:off x="4550819" y="1538219"/>
            <a:ext cx="3534834" cy="2299889"/>
          </a:xfrm>
          <a:prstGeom prst="rect">
            <a:avLst/>
          </a:prstGeom>
          <a:ln w="12700">
            <a:miter lim="400000"/>
          </a:ln>
        </p:spPr>
      </p:pic>
      <p:sp>
        <p:nvSpPr>
          <p:cNvPr id="237" name="Rectangle 3"/>
          <p:cNvSpPr txBox="1"/>
          <p:nvPr/>
        </p:nvSpPr>
        <p:spPr>
          <a:xfrm>
            <a:off x="65622" y="3964511"/>
            <a:ext cx="8956010" cy="35066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lvl1pPr>
          </a:lstStyle>
          <a:p>
            <a:r>
              <a:t>Floating turbines were towed from Norway to that farm &amp; connected to those anchors: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Rectangle 5"/>
          <p:cNvSpPr txBox="1"/>
          <p:nvPr/>
        </p:nvSpPr>
        <p:spPr>
          <a:xfrm>
            <a:off x="304800" y="6541884"/>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240" name="Rectangle 2"/>
          <p:cNvSpPr txBox="1">
            <a:spLocks noGrp="1"/>
          </p:cNvSpPr>
          <p:nvPr>
            <p:ph type="title"/>
          </p:nvPr>
        </p:nvSpPr>
        <p:spPr>
          <a:xfrm>
            <a:off x="0" y="76200"/>
            <a:ext cx="9144000" cy="601133"/>
          </a:xfrm>
          <a:prstGeom prst="rect">
            <a:avLst/>
          </a:prstGeom>
        </p:spPr>
        <p:txBody>
          <a:bodyPr/>
          <a:lstStyle/>
          <a:p>
            <a:pPr>
              <a:defRPr sz="2000"/>
            </a:pPr>
            <a:r>
              <a:t>Statoil's video about their "Hywind-Scotland" - 1</a:t>
            </a:r>
            <a:r>
              <a:rPr baseline="30000"/>
              <a:t>st</a:t>
            </a:r>
            <a:r>
              <a:t> ever floating Wind Farm:</a:t>
            </a:r>
          </a:p>
        </p:txBody>
      </p:sp>
      <p:sp>
        <p:nvSpPr>
          <p:cNvPr id="241" name="Rectangle 3"/>
          <p:cNvSpPr txBox="1">
            <a:spLocks noGrp="1"/>
          </p:cNvSpPr>
          <p:nvPr>
            <p:ph type="body" idx="1"/>
          </p:nvPr>
        </p:nvSpPr>
        <p:spPr>
          <a:xfrm>
            <a:off x="228600" y="778938"/>
            <a:ext cx="8788400" cy="5602813"/>
          </a:xfrm>
          <a:prstGeom prst="rect">
            <a:avLst/>
          </a:prstGeom>
        </p:spPr>
        <p:txBody>
          <a:bodyPr/>
          <a:lstStyle/>
          <a:p>
            <a:pPr>
              <a:tabLst>
                <a:tab pos="444500" algn="l"/>
                <a:tab pos="901700" algn="l"/>
              </a:tabLst>
              <a:defRPr sz="1800">
                <a:latin typeface="+mj-lt"/>
                <a:ea typeface="+mj-ea"/>
                <a:cs typeface="+mj-cs"/>
                <a:sym typeface="Arial"/>
              </a:defRPr>
            </a:pPr>
            <a:r>
              <a:t>= The source of most of the preceding images and information </a:t>
            </a:r>
          </a:p>
          <a:p>
            <a:pPr>
              <a:tabLst>
                <a:tab pos="444500" algn="l"/>
                <a:tab pos="901700" algn="l"/>
              </a:tabLst>
              <a:defRPr sz="1800">
                <a:latin typeface="+mj-lt"/>
                <a:ea typeface="+mj-ea"/>
                <a:cs typeface="+mj-cs"/>
                <a:sym typeface="Arial"/>
              </a:defRPr>
            </a:pPr>
            <a:endParaRPr/>
          </a:p>
          <a:p>
            <a:pPr>
              <a:tabLst>
                <a:tab pos="444500" algn="l"/>
                <a:tab pos="901700" algn="l"/>
              </a:tabLst>
              <a:defRPr sz="1800">
                <a:latin typeface="+mj-lt"/>
                <a:ea typeface="+mj-ea"/>
                <a:cs typeface="+mj-cs"/>
                <a:sym typeface="Arial"/>
              </a:defRPr>
            </a:pPr>
            <a:endParaRPr/>
          </a:p>
          <a:p>
            <a:pPr>
              <a:tabLst>
                <a:tab pos="444500" algn="l"/>
                <a:tab pos="901700" algn="l"/>
              </a:tabLst>
              <a:defRPr sz="1800">
                <a:latin typeface="+mj-lt"/>
                <a:ea typeface="+mj-ea"/>
                <a:cs typeface="+mj-cs"/>
                <a:sym typeface="Arial"/>
              </a:defRPr>
            </a:pPr>
            <a:endParaRPr/>
          </a:p>
          <a:p>
            <a:pPr>
              <a:tabLst>
                <a:tab pos="444500" algn="l"/>
                <a:tab pos="901700" algn="l"/>
              </a:tabLst>
              <a:defRPr sz="1800">
                <a:latin typeface="+mj-lt"/>
                <a:ea typeface="+mj-ea"/>
                <a:cs typeface="+mj-cs"/>
                <a:sym typeface="Arial"/>
              </a:defRPr>
            </a:pPr>
            <a:endParaRPr/>
          </a:p>
          <a:p>
            <a:pPr>
              <a:tabLst>
                <a:tab pos="444500" algn="l"/>
                <a:tab pos="901700" algn="l"/>
              </a:tabLst>
              <a:defRPr sz="1800">
                <a:latin typeface="+mj-lt"/>
                <a:ea typeface="+mj-ea"/>
                <a:cs typeface="+mj-cs"/>
                <a:sym typeface="Arial"/>
              </a:defRPr>
            </a:pPr>
            <a:endParaRPr/>
          </a:p>
          <a:p>
            <a:pPr>
              <a:tabLst>
                <a:tab pos="444500" algn="l"/>
                <a:tab pos="901700" algn="l"/>
              </a:tabLst>
              <a:defRPr sz="1800">
                <a:latin typeface="+mj-lt"/>
                <a:ea typeface="+mj-ea"/>
                <a:cs typeface="+mj-cs"/>
                <a:sym typeface="Arial"/>
              </a:defRPr>
            </a:pPr>
            <a:endParaRPr/>
          </a:p>
          <a:p>
            <a:pPr>
              <a:tabLst>
                <a:tab pos="444500" algn="l"/>
                <a:tab pos="901700" algn="l"/>
              </a:tabLst>
              <a:defRPr sz="1800">
                <a:latin typeface="+mj-lt"/>
                <a:ea typeface="+mj-ea"/>
                <a:cs typeface="+mj-cs"/>
                <a:sym typeface="Arial"/>
              </a:defRPr>
            </a:pPr>
            <a:endParaRPr/>
          </a:p>
          <a:p>
            <a:pPr>
              <a:tabLst>
                <a:tab pos="444500" algn="l"/>
                <a:tab pos="901700" algn="l"/>
              </a:tabLst>
              <a:defRPr sz="1800">
                <a:latin typeface="+mj-lt"/>
                <a:ea typeface="+mj-ea"/>
                <a:cs typeface="+mj-cs"/>
                <a:sym typeface="Arial"/>
              </a:defRPr>
            </a:pPr>
            <a:endParaRPr/>
          </a:p>
          <a:p>
            <a:pPr>
              <a:tabLst>
                <a:tab pos="444500" algn="l"/>
                <a:tab pos="901700" algn="l"/>
              </a:tabLst>
              <a:defRPr>
                <a:latin typeface="+mj-lt"/>
                <a:ea typeface="+mj-ea"/>
                <a:cs typeface="+mj-cs"/>
                <a:sym typeface="Arial"/>
              </a:defRPr>
            </a:pPr>
            <a:endParaRPr sz="1800"/>
          </a:p>
          <a:p>
            <a:pPr>
              <a:tabLst>
                <a:tab pos="444500" algn="l"/>
                <a:tab pos="901700" algn="l"/>
              </a:tabLst>
              <a:defRPr sz="1200">
                <a:latin typeface="+mj-lt"/>
                <a:ea typeface="+mj-ea"/>
                <a:cs typeface="+mj-cs"/>
                <a:sym typeface="Arial"/>
              </a:defRPr>
            </a:pPr>
            <a:endParaRPr/>
          </a:p>
          <a:p>
            <a:pPr>
              <a:tabLst>
                <a:tab pos="444500" algn="l"/>
                <a:tab pos="901700" algn="l"/>
              </a:tabLst>
              <a:defRPr sz="1200">
                <a:latin typeface="+mj-lt"/>
                <a:ea typeface="+mj-ea"/>
                <a:cs typeface="+mj-cs"/>
                <a:sym typeface="Arial"/>
              </a:defRPr>
            </a:pPr>
            <a:endParaRPr/>
          </a:p>
          <a:p>
            <a:pPr>
              <a:tabLst>
                <a:tab pos="444500" algn="l"/>
                <a:tab pos="901700" algn="l"/>
              </a:tabLst>
              <a:defRPr sz="1800">
                <a:latin typeface="+mj-lt"/>
                <a:ea typeface="+mj-ea"/>
                <a:cs typeface="+mj-cs"/>
                <a:sym typeface="Arial"/>
              </a:defRPr>
            </a:pPr>
            <a:endParaRPr/>
          </a:p>
          <a:p>
            <a:pPr>
              <a:tabLst>
                <a:tab pos="444500" algn="l"/>
                <a:tab pos="901700" algn="l"/>
              </a:tabLst>
              <a:defRPr sz="1400">
                <a:latin typeface="+mj-lt"/>
                <a:ea typeface="+mj-ea"/>
                <a:cs typeface="+mj-cs"/>
                <a:sym typeface="Arial"/>
              </a:defRPr>
            </a:pPr>
            <a:endParaRPr/>
          </a:p>
          <a:p>
            <a:pPr>
              <a:tabLst>
                <a:tab pos="444500" algn="l"/>
                <a:tab pos="901700" algn="l"/>
              </a:tabLst>
              <a:defRPr>
                <a:latin typeface="+mj-lt"/>
                <a:ea typeface="+mj-ea"/>
                <a:cs typeface="+mj-cs"/>
                <a:sym typeface="Arial"/>
              </a:defRPr>
            </a:pPr>
            <a:endParaRPr sz="1400"/>
          </a:p>
          <a:p>
            <a:pPr algn="ctr">
              <a:spcBef>
                <a:spcPts val="300"/>
              </a:spcBef>
              <a:tabLst>
                <a:tab pos="444500" algn="l"/>
                <a:tab pos="901700" algn="l"/>
              </a:tabLst>
              <a:defRPr sz="1400">
                <a:latin typeface="+mj-lt"/>
                <a:ea typeface="+mj-ea"/>
                <a:cs typeface="+mj-cs"/>
                <a:sym typeface="Arial"/>
              </a:defRPr>
            </a:pPr>
            <a:r>
              <a:t>YouTube link:  </a:t>
            </a:r>
            <a:r>
              <a:rPr u="sng">
                <a:solidFill>
                  <a:srgbClr val="00CCFF"/>
                </a:solidFill>
                <a:uFill>
                  <a:solidFill>
                    <a:srgbClr val="00CCFF"/>
                  </a:solidFill>
                </a:uFill>
                <a:hlinkClick r:id="rId2"/>
              </a:rPr>
              <a:t>https://www.youtube.com/watch?v=PUlfvXaISvc&amp;vl=en</a:t>
            </a:r>
          </a:p>
          <a:p>
            <a:pPr>
              <a:tabLst>
                <a:tab pos="444500" algn="l"/>
                <a:tab pos="901700" algn="l"/>
              </a:tabLst>
              <a:defRPr sz="1000">
                <a:latin typeface="+mj-lt"/>
                <a:ea typeface="+mj-ea"/>
                <a:cs typeface="+mj-cs"/>
                <a:sym typeface="Arial"/>
              </a:defRPr>
            </a:pPr>
            <a:endParaRPr/>
          </a:p>
          <a:p>
            <a:pPr algn="ctr">
              <a:spcBef>
                <a:spcPts val="300"/>
              </a:spcBef>
              <a:tabLst>
                <a:tab pos="444500" algn="l"/>
                <a:tab pos="901700" algn="l"/>
              </a:tabLst>
              <a:defRPr sz="1400">
                <a:latin typeface="+mj-lt"/>
                <a:ea typeface="+mj-ea"/>
                <a:cs typeface="+mj-cs"/>
                <a:sym typeface="Arial"/>
              </a:defRPr>
            </a:pPr>
            <a:r>
              <a:t>(I have also cached a copy of that video on this note set's </a:t>
            </a:r>
            <a:r>
              <a:rPr u="sng">
                <a:solidFill>
                  <a:srgbClr val="00CCFF"/>
                </a:solidFill>
                <a:uFill>
                  <a:solidFill>
                    <a:srgbClr val="00CCFF"/>
                  </a:solidFill>
                </a:uFill>
                <a:hlinkClick r:id="rId3"/>
              </a:rPr>
              <a:t>Resources Webpage</a:t>
            </a:r>
            <a:r>
              <a:t>)</a:t>
            </a:r>
          </a:p>
        </p:txBody>
      </p:sp>
      <p:pic>
        <p:nvPicPr>
          <p:cNvPr id="242" name="Picture 15" descr="Picture 15"/>
          <p:cNvPicPr>
            <a:picLocks noChangeAspect="1"/>
          </p:cNvPicPr>
          <p:nvPr/>
        </p:nvPicPr>
        <p:blipFill>
          <a:blip r:embed="rId4"/>
          <a:stretch>
            <a:fillRect/>
          </a:stretch>
        </p:blipFill>
        <p:spPr>
          <a:xfrm>
            <a:off x="1397000" y="1283364"/>
            <a:ext cx="6254750" cy="40464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Rectangle 2"/>
          <p:cNvSpPr txBox="1">
            <a:spLocks noGrp="1"/>
          </p:cNvSpPr>
          <p:nvPr>
            <p:ph type="title"/>
          </p:nvPr>
        </p:nvSpPr>
        <p:spPr>
          <a:xfrm>
            <a:off x="304800" y="76200"/>
            <a:ext cx="8534400" cy="569383"/>
          </a:xfrm>
          <a:prstGeom prst="rect">
            <a:avLst/>
          </a:prstGeom>
        </p:spPr>
        <p:txBody>
          <a:bodyPr/>
          <a:lstStyle>
            <a:lvl1pPr>
              <a:defRPr sz="2000"/>
            </a:lvl1pPr>
          </a:lstStyle>
          <a:p>
            <a:r>
              <a:t>Hywind-Scotland has operated exceptionally well in its first year:</a:t>
            </a:r>
          </a:p>
        </p:txBody>
      </p:sp>
      <p:sp>
        <p:nvSpPr>
          <p:cNvPr id="245" name="Rectangle 3"/>
          <p:cNvSpPr txBox="1">
            <a:spLocks noGrp="1"/>
          </p:cNvSpPr>
          <p:nvPr>
            <p:ph type="body" idx="1"/>
          </p:nvPr>
        </p:nvSpPr>
        <p:spPr>
          <a:xfrm>
            <a:off x="196851" y="694275"/>
            <a:ext cx="8915401" cy="5848662"/>
          </a:xfrm>
          <a:prstGeom prst="rect">
            <a:avLst/>
          </a:prstGeom>
        </p:spPr>
        <p:txBody>
          <a:bodyPr/>
          <a:lstStyle/>
          <a:p>
            <a:pPr defTabSz="850391">
              <a:tabLst>
                <a:tab pos="419100" algn="l"/>
                <a:tab pos="838200" algn="l"/>
                <a:tab pos="1270000" algn="l"/>
                <a:tab pos="1689100" algn="l"/>
                <a:tab pos="2120900" algn="l"/>
              </a:tabLst>
              <a:defRPr sz="1674">
                <a:effectLst>
                  <a:outerShdw blurRad="35433" dist="35433" dir="2700000" rotWithShape="0">
                    <a:srgbClr val="000000"/>
                  </a:outerShdw>
                </a:effectLst>
                <a:latin typeface="+mj-lt"/>
                <a:ea typeface="+mj-ea"/>
                <a:cs typeface="+mj-cs"/>
                <a:sym typeface="Arial"/>
              </a:defRPr>
            </a:pPr>
            <a:r>
              <a:t>The wind industry press reports that over its first three months of operation: </a:t>
            </a:r>
            <a:r>
              <a:rPr baseline="29849"/>
              <a:t>1</a:t>
            </a:r>
          </a:p>
          <a:p>
            <a:pPr defTabSz="850391">
              <a:tabLst>
                <a:tab pos="419100" algn="l"/>
                <a:tab pos="838200" algn="l"/>
                <a:tab pos="1270000" algn="l"/>
                <a:tab pos="1689100" algn="l"/>
                <a:tab pos="2120900" algn="l"/>
              </a:tabLst>
              <a:defRPr sz="744">
                <a:effectLst>
                  <a:outerShdw blurRad="35433" dist="35433" dir="2700000" rotWithShape="0">
                    <a:srgbClr val="000000"/>
                  </a:outerShdw>
                </a:effectLst>
                <a:latin typeface="+mj-lt"/>
                <a:ea typeface="+mj-ea"/>
                <a:cs typeface="+mj-cs"/>
                <a:sym typeface="Arial"/>
              </a:defRPr>
            </a:pPr>
            <a:endParaRPr/>
          </a:p>
          <a:p>
            <a:pPr defTabSz="850391">
              <a:tabLst>
                <a:tab pos="419100" algn="l"/>
                <a:tab pos="838200" algn="l"/>
                <a:tab pos="1270000" algn="l"/>
                <a:tab pos="1689100" algn="l"/>
                <a:tab pos="2120900" algn="l"/>
              </a:tabLst>
              <a:defRPr sz="1674">
                <a:effectLst>
                  <a:outerShdw blurRad="35433" dist="35433" dir="2700000" rotWithShape="0">
                    <a:srgbClr val="000000"/>
                  </a:outerShdw>
                </a:effectLst>
                <a:latin typeface="+mj-lt"/>
                <a:ea typeface="+mj-ea"/>
                <a:cs typeface="+mj-cs"/>
                <a:sym typeface="Arial"/>
              </a:defRPr>
            </a:pPr>
            <a:r>
              <a:t>	It produced average power output at 65% of its capacity</a:t>
            </a:r>
          </a:p>
          <a:p>
            <a:pPr defTabSz="850391">
              <a:tabLst>
                <a:tab pos="419100" algn="l"/>
                <a:tab pos="838200" algn="l"/>
                <a:tab pos="1270000" algn="l"/>
                <a:tab pos="1689100" algn="l"/>
                <a:tab pos="2120900" algn="l"/>
              </a:tabLst>
              <a:defRPr sz="744">
                <a:effectLst>
                  <a:outerShdw blurRad="35433" dist="35433" dir="2700000" rotWithShape="0">
                    <a:srgbClr val="000000"/>
                  </a:outerShdw>
                </a:effectLst>
                <a:latin typeface="+mj-lt"/>
                <a:ea typeface="+mj-ea"/>
                <a:cs typeface="+mj-cs"/>
                <a:sym typeface="Arial"/>
              </a:defRPr>
            </a:pPr>
            <a:endParaRPr/>
          </a:p>
          <a:p>
            <a:pPr defTabSz="850391">
              <a:tabLst>
                <a:tab pos="419100" algn="l"/>
                <a:tab pos="838200" algn="l"/>
                <a:tab pos="1270000" algn="l"/>
                <a:tab pos="1689100" algn="l"/>
                <a:tab pos="2120900" algn="l"/>
              </a:tabLst>
              <a:defRPr sz="1674">
                <a:effectLst>
                  <a:outerShdw blurRad="35433" dist="35433" dir="2700000" rotWithShape="0">
                    <a:srgbClr val="000000"/>
                  </a:outerShdw>
                </a:effectLst>
                <a:latin typeface="+mj-lt"/>
                <a:ea typeface="+mj-ea"/>
                <a:cs typeface="+mj-cs"/>
                <a:sym typeface="Arial"/>
              </a:defRPr>
            </a:pPr>
            <a:r>
              <a:t>		(which should mean average power of 5 x 6 MW x 0.65 = 19.5 MW)</a:t>
            </a:r>
          </a:p>
          <a:p>
            <a:pPr defTabSz="850391">
              <a:tabLst>
                <a:tab pos="419100" algn="l"/>
                <a:tab pos="838200" algn="l"/>
                <a:tab pos="1270000" algn="l"/>
                <a:tab pos="1689100" algn="l"/>
                <a:tab pos="2120900" algn="l"/>
              </a:tabLst>
              <a:defRPr sz="1023">
                <a:effectLst>
                  <a:outerShdw blurRad="35433" dist="35433" dir="2700000" rotWithShape="0">
                    <a:srgbClr val="000000"/>
                  </a:outerShdw>
                </a:effectLst>
                <a:latin typeface="+mj-lt"/>
                <a:ea typeface="+mj-ea"/>
                <a:cs typeface="+mj-cs"/>
                <a:sym typeface="Arial"/>
              </a:defRPr>
            </a:pPr>
            <a:endParaRPr/>
          </a:p>
          <a:p>
            <a:pPr defTabSz="850391">
              <a:tabLst>
                <a:tab pos="419100" algn="l"/>
                <a:tab pos="838200" algn="l"/>
                <a:tab pos="1270000" algn="l"/>
                <a:tab pos="1689100" algn="l"/>
                <a:tab pos="2120900" algn="l"/>
              </a:tabLst>
              <a:defRPr sz="1674">
                <a:effectLst>
                  <a:outerShdw blurRad="35433" dist="35433" dir="2700000" rotWithShape="0">
                    <a:srgbClr val="000000"/>
                  </a:outerShdw>
                </a:effectLst>
                <a:latin typeface="+mj-lt"/>
                <a:ea typeface="+mj-ea"/>
                <a:cs typeface="+mj-cs"/>
                <a:sym typeface="Arial"/>
              </a:defRPr>
            </a:pPr>
            <a:r>
              <a:t>Further, that 65% level included brushes with two major storms:</a:t>
            </a:r>
          </a:p>
          <a:p>
            <a:pPr defTabSz="850391">
              <a:tabLst>
                <a:tab pos="419100" algn="l"/>
                <a:tab pos="838200" algn="l"/>
                <a:tab pos="1270000" algn="l"/>
                <a:tab pos="1689100" algn="l"/>
                <a:tab pos="2120900" algn="l"/>
              </a:tabLst>
              <a:defRPr sz="744">
                <a:effectLst>
                  <a:outerShdw blurRad="35433" dist="35433" dir="2700000" rotWithShape="0">
                    <a:srgbClr val="000000"/>
                  </a:outerShdw>
                </a:effectLst>
                <a:latin typeface="+mj-lt"/>
                <a:ea typeface="+mj-ea"/>
                <a:cs typeface="+mj-cs"/>
                <a:sym typeface="Arial"/>
              </a:defRPr>
            </a:pPr>
            <a:endParaRPr/>
          </a:p>
          <a:p>
            <a:pPr defTabSz="850391">
              <a:tabLst>
                <a:tab pos="419100" algn="l"/>
                <a:tab pos="838200" algn="l"/>
                <a:tab pos="1270000" algn="l"/>
                <a:tab pos="1689100" algn="l"/>
                <a:tab pos="2120900" algn="l"/>
              </a:tabLst>
              <a:defRPr sz="1674">
                <a:effectLst>
                  <a:outerShdw blurRad="35433" dist="35433" dir="2700000" rotWithShape="0">
                    <a:srgbClr val="000000"/>
                  </a:outerShdw>
                </a:effectLst>
                <a:latin typeface="+mj-lt"/>
                <a:ea typeface="+mj-ea"/>
                <a:cs typeface="+mj-cs"/>
                <a:sym typeface="Arial"/>
              </a:defRPr>
            </a:pPr>
            <a:r>
              <a:t>	October's hurricane Ophelia, which produced 125 km/hr winds at the wind farm</a:t>
            </a:r>
          </a:p>
          <a:p>
            <a:pPr defTabSz="850391">
              <a:tabLst>
                <a:tab pos="419100" algn="l"/>
                <a:tab pos="838200" algn="l"/>
                <a:tab pos="1270000" algn="l"/>
                <a:tab pos="1689100" algn="l"/>
                <a:tab pos="2120900" algn="l"/>
              </a:tabLst>
              <a:defRPr sz="744">
                <a:effectLst>
                  <a:outerShdw blurRad="35433" dist="35433" dir="2700000" rotWithShape="0">
                    <a:srgbClr val="000000"/>
                  </a:outerShdw>
                </a:effectLst>
                <a:latin typeface="+mj-lt"/>
                <a:ea typeface="+mj-ea"/>
                <a:cs typeface="+mj-cs"/>
                <a:sym typeface="Arial"/>
              </a:defRPr>
            </a:pPr>
            <a:endParaRPr/>
          </a:p>
          <a:p>
            <a:pPr defTabSz="850391">
              <a:tabLst>
                <a:tab pos="419100" algn="l"/>
                <a:tab pos="838200" algn="l"/>
                <a:tab pos="1270000" algn="l"/>
                <a:tab pos="1689100" algn="l"/>
                <a:tab pos="2120900" algn="l"/>
              </a:tabLst>
              <a:defRPr sz="1674">
                <a:effectLst>
                  <a:outerShdw blurRad="35433" dist="35433" dir="2700000" rotWithShape="0">
                    <a:srgbClr val="000000"/>
                  </a:outerShdw>
                </a:effectLst>
                <a:latin typeface="+mj-lt"/>
                <a:ea typeface="+mj-ea"/>
                <a:cs typeface="+mj-cs"/>
                <a:sym typeface="Arial"/>
              </a:defRPr>
            </a:pPr>
            <a:r>
              <a:t>		(which would then/there make it a Category 1 hurricane) </a:t>
            </a:r>
            <a:r>
              <a:rPr baseline="29849"/>
              <a:t>2</a:t>
            </a:r>
          </a:p>
          <a:p>
            <a:pPr defTabSz="850391">
              <a:tabLst>
                <a:tab pos="419100" algn="l"/>
                <a:tab pos="838200" algn="l"/>
                <a:tab pos="1270000" algn="l"/>
                <a:tab pos="1689100" algn="l"/>
                <a:tab pos="2120900" algn="l"/>
              </a:tabLst>
              <a:defRPr sz="837">
                <a:effectLst>
                  <a:outerShdw blurRad="35433" dist="35433" dir="2700000" rotWithShape="0">
                    <a:srgbClr val="000000"/>
                  </a:outerShdw>
                </a:effectLst>
                <a:latin typeface="+mj-lt"/>
                <a:ea typeface="+mj-ea"/>
                <a:cs typeface="+mj-cs"/>
                <a:sym typeface="Arial"/>
              </a:defRPr>
            </a:pPr>
            <a:endParaRPr/>
          </a:p>
          <a:p>
            <a:pPr defTabSz="850391">
              <a:tabLst>
                <a:tab pos="419100" algn="l"/>
                <a:tab pos="838200" algn="l"/>
                <a:tab pos="1270000" algn="l"/>
                <a:tab pos="1689100" algn="l"/>
                <a:tab pos="2120900" algn="l"/>
              </a:tabLst>
              <a:defRPr sz="1674">
                <a:effectLst>
                  <a:outerShdw blurRad="35433" dist="35433" dir="2700000" rotWithShape="0">
                    <a:srgbClr val="000000"/>
                  </a:outerShdw>
                </a:effectLst>
                <a:latin typeface="+mj-lt"/>
                <a:ea typeface="+mj-ea"/>
                <a:cs typeface="+mj-cs"/>
                <a:sym typeface="Arial"/>
              </a:defRPr>
            </a:pPr>
            <a:r>
              <a:t>	And December's Caroline, which produced gusts to 160 km</a:t>
            </a:r>
          </a:p>
          <a:p>
            <a:pPr defTabSz="850391">
              <a:tabLst>
                <a:tab pos="419100" algn="l"/>
                <a:tab pos="838200" algn="l"/>
                <a:tab pos="1270000" algn="l"/>
                <a:tab pos="1689100" algn="l"/>
                <a:tab pos="2120900" algn="l"/>
              </a:tabLst>
              <a:defRPr sz="744">
                <a:effectLst>
                  <a:outerShdw blurRad="35433" dist="35433" dir="2700000" rotWithShape="0">
                    <a:srgbClr val="000000"/>
                  </a:outerShdw>
                </a:effectLst>
                <a:latin typeface="+mj-lt"/>
                <a:ea typeface="+mj-ea"/>
                <a:cs typeface="+mj-cs"/>
                <a:sym typeface="Arial"/>
              </a:defRPr>
            </a:pPr>
            <a:endParaRPr/>
          </a:p>
          <a:p>
            <a:pPr defTabSz="850391">
              <a:tabLst>
                <a:tab pos="419100" algn="l"/>
                <a:tab pos="838200" algn="l"/>
                <a:tab pos="1270000" algn="l"/>
                <a:tab pos="1689100" algn="l"/>
                <a:tab pos="2120900" algn="l"/>
              </a:tabLst>
              <a:defRPr sz="1674">
                <a:effectLst>
                  <a:outerShdw blurRad="35433" dist="35433" dir="2700000" rotWithShape="0">
                    <a:srgbClr val="000000"/>
                  </a:outerShdw>
                </a:effectLst>
                <a:latin typeface="+mj-lt"/>
                <a:ea typeface="+mj-ea"/>
                <a:cs typeface="+mj-cs"/>
                <a:sym typeface="Arial"/>
              </a:defRPr>
            </a:pPr>
            <a:r>
              <a:t>		(which, had they been sustained, would qualify as Category 2) </a:t>
            </a:r>
            <a:r>
              <a:rPr baseline="29849"/>
              <a:t>2</a:t>
            </a:r>
          </a:p>
          <a:p>
            <a:pPr defTabSz="850391">
              <a:tabLst>
                <a:tab pos="419100" algn="l"/>
                <a:tab pos="838200" algn="l"/>
                <a:tab pos="1270000" algn="l"/>
                <a:tab pos="1689100" algn="l"/>
                <a:tab pos="2120900" algn="l"/>
              </a:tabLst>
              <a:defRPr sz="930">
                <a:effectLst>
                  <a:outerShdw blurRad="35433" dist="35433" dir="2700000" rotWithShape="0">
                    <a:srgbClr val="000000"/>
                  </a:outerShdw>
                </a:effectLst>
                <a:latin typeface="+mj-lt"/>
                <a:ea typeface="+mj-ea"/>
                <a:cs typeface="+mj-cs"/>
                <a:sym typeface="Arial"/>
              </a:defRPr>
            </a:pPr>
            <a:endParaRPr/>
          </a:p>
          <a:p>
            <a:pPr defTabSz="850391">
              <a:tabLst>
                <a:tab pos="419100" algn="l"/>
                <a:tab pos="838200" algn="l"/>
                <a:tab pos="1270000" algn="l"/>
                <a:tab pos="1689100" algn="l"/>
                <a:tab pos="2120900" algn="l"/>
              </a:tabLst>
              <a:defRPr sz="1674">
                <a:effectLst>
                  <a:outerShdw blurRad="35433" dist="35433" dir="2700000" rotWithShape="0">
                    <a:srgbClr val="000000"/>
                  </a:outerShdw>
                </a:effectLst>
                <a:latin typeface="+mj-lt"/>
                <a:ea typeface="+mj-ea"/>
                <a:cs typeface="+mj-cs"/>
                <a:sym typeface="Arial"/>
              </a:defRPr>
            </a:pPr>
            <a:r>
              <a:t>Hywind's 65% of capacity output was compared to fixed (shallow water) wind farms</a:t>
            </a:r>
          </a:p>
          <a:p>
            <a:pPr defTabSz="850391">
              <a:tabLst>
                <a:tab pos="419100" algn="l"/>
                <a:tab pos="838200" algn="l"/>
                <a:tab pos="1270000" algn="l"/>
                <a:tab pos="1689100" algn="l"/>
                <a:tab pos="2120900" algn="l"/>
              </a:tabLst>
              <a:defRPr sz="744">
                <a:effectLst>
                  <a:outerShdw blurRad="35433" dist="35433" dir="2700000" rotWithShape="0">
                    <a:srgbClr val="000000"/>
                  </a:outerShdw>
                </a:effectLst>
                <a:latin typeface="+mj-lt"/>
                <a:ea typeface="+mj-ea"/>
                <a:cs typeface="+mj-cs"/>
                <a:sym typeface="Arial"/>
              </a:defRPr>
            </a:pPr>
            <a:endParaRPr/>
          </a:p>
          <a:p>
            <a:pPr defTabSz="850391">
              <a:tabLst>
                <a:tab pos="419100" algn="l"/>
                <a:tab pos="838200" algn="l"/>
                <a:tab pos="1270000" algn="l"/>
                <a:tab pos="1689100" algn="l"/>
                <a:tab pos="2120900" algn="l"/>
              </a:tabLst>
              <a:defRPr sz="1674">
                <a:effectLst>
                  <a:outerShdw blurRad="35433" dist="35433" dir="2700000" rotWithShape="0">
                    <a:srgbClr val="000000"/>
                  </a:outerShdw>
                </a:effectLst>
                <a:latin typeface="+mj-lt"/>
                <a:ea typeface="+mj-ea"/>
                <a:cs typeface="+mj-cs"/>
                <a:sym typeface="Arial"/>
              </a:defRPr>
            </a:pPr>
            <a:r>
              <a:t>	which the article claimed typically produce average power at 45-60% capacity</a:t>
            </a:r>
          </a:p>
          <a:p>
            <a:pPr defTabSz="850391">
              <a:tabLst>
                <a:tab pos="419100" algn="l"/>
                <a:tab pos="838200" algn="l"/>
                <a:tab pos="1270000" algn="l"/>
                <a:tab pos="1689100" algn="l"/>
                <a:tab pos="2120900" algn="l"/>
              </a:tabLst>
              <a:defRPr sz="744">
                <a:effectLst>
                  <a:outerShdw blurRad="35433" dist="35433" dir="2700000" rotWithShape="0">
                    <a:srgbClr val="000000"/>
                  </a:outerShdw>
                </a:effectLst>
                <a:latin typeface="+mj-lt"/>
                <a:ea typeface="+mj-ea"/>
                <a:cs typeface="+mj-cs"/>
                <a:sym typeface="Arial"/>
              </a:defRPr>
            </a:pPr>
            <a:endParaRPr/>
          </a:p>
          <a:p>
            <a:pPr defTabSz="850391">
              <a:tabLst>
                <a:tab pos="419100" algn="l"/>
                <a:tab pos="838200" algn="l"/>
                <a:tab pos="1270000" algn="l"/>
                <a:tab pos="1689100" algn="l"/>
                <a:tab pos="2120900" algn="l"/>
              </a:tabLst>
              <a:defRPr sz="1674">
                <a:effectLst>
                  <a:outerShdw blurRad="35433" dist="35433" dir="2700000" rotWithShape="0">
                    <a:srgbClr val="000000"/>
                  </a:outerShdw>
                </a:effectLst>
                <a:latin typeface="+mj-lt"/>
                <a:ea typeface="+mj-ea"/>
                <a:cs typeface="+mj-cs"/>
                <a:sym typeface="Arial"/>
              </a:defRPr>
            </a:pPr>
            <a:r>
              <a:t>		(consistent with 2018 EIA number of 45% for offshore wind farms) </a:t>
            </a:r>
            <a:r>
              <a:rPr baseline="29849"/>
              <a:t>3</a:t>
            </a:r>
            <a:r>
              <a:t> </a:t>
            </a:r>
            <a:endParaRPr sz="1023"/>
          </a:p>
          <a:p>
            <a:pPr algn="ctr" defTabSz="850391">
              <a:tabLst>
                <a:tab pos="419100" algn="l"/>
                <a:tab pos="838200" algn="l"/>
                <a:tab pos="1270000" algn="l"/>
                <a:tab pos="1689100" algn="l"/>
                <a:tab pos="2120900" algn="l"/>
              </a:tabLst>
              <a:defRPr sz="1023">
                <a:solidFill>
                  <a:schemeClr val="accent1"/>
                </a:solidFill>
                <a:effectLst>
                  <a:outerShdw blurRad="35433" dist="35433" dir="2700000" rotWithShape="0">
                    <a:srgbClr val="000000"/>
                  </a:outerShdw>
                </a:effectLst>
                <a:latin typeface="+mj-lt"/>
                <a:ea typeface="+mj-ea"/>
                <a:cs typeface="+mj-cs"/>
                <a:sym typeface="Arial"/>
              </a:defRPr>
            </a:pPr>
            <a:endParaRPr/>
          </a:p>
          <a:p>
            <a:pPr algn="ctr" defTabSz="850391">
              <a:spcBef>
                <a:spcPts val="200"/>
              </a:spcBef>
              <a:defRPr sz="1023">
                <a:solidFill>
                  <a:schemeClr val="accent1"/>
                </a:solidFill>
                <a:effectLst>
                  <a:outerShdw blurRad="35433" dist="35433" dir="2700000" rotWithShape="0">
                    <a:srgbClr val="000000"/>
                  </a:outerShdw>
                </a:effectLst>
                <a:latin typeface="+mj-lt"/>
                <a:ea typeface="+mj-ea"/>
                <a:cs typeface="+mj-cs"/>
                <a:sym typeface="Arial"/>
              </a:defRPr>
            </a:pPr>
            <a:r>
              <a:t>1) https://www.offshorewind.biz/2018/02/15/worlds-first-floating-wind-farm-outdelivers/</a:t>
            </a:r>
          </a:p>
          <a:p>
            <a:pPr algn="ctr" defTabSz="850391">
              <a:spcBef>
                <a:spcPts val="200"/>
              </a:spcBef>
              <a:defRPr sz="1023">
                <a:solidFill>
                  <a:schemeClr val="accent1"/>
                </a:solidFill>
                <a:effectLst>
                  <a:outerShdw blurRad="35433" dist="35433" dir="2700000" rotWithShape="0">
                    <a:srgbClr val="000000"/>
                  </a:outerShdw>
                </a:effectLst>
                <a:latin typeface="+mj-lt"/>
                <a:ea typeface="+mj-ea"/>
                <a:cs typeface="+mj-cs"/>
                <a:sym typeface="Arial"/>
              </a:defRPr>
            </a:pPr>
            <a:r>
              <a:t>2) https://en.wikipedia.org/wiki/Saffir%E2%80%93Simpson_scale</a:t>
            </a:r>
          </a:p>
          <a:p>
            <a:pPr algn="ctr" defTabSz="850391">
              <a:spcBef>
                <a:spcPts val="200"/>
              </a:spcBef>
              <a:defRPr sz="1023">
                <a:solidFill>
                  <a:schemeClr val="accent1"/>
                </a:solidFill>
                <a:effectLst>
                  <a:outerShdw blurRad="35433" dist="35433" dir="2700000" rotWithShape="0">
                    <a:srgbClr val="000000"/>
                  </a:outerShdw>
                </a:effectLst>
                <a:latin typeface="+mj-lt"/>
                <a:ea typeface="+mj-ea"/>
                <a:cs typeface="+mj-cs"/>
                <a:sym typeface="Arial"/>
              </a:defRPr>
            </a:pPr>
            <a:r>
              <a:t>3) See my web note set on:  </a:t>
            </a:r>
            <a:r>
              <a:rPr b="1"/>
              <a:t>Power Plant Economics – Analysis Techniques &amp; Data</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ctangle 5"/>
          <p:cNvSpPr txBox="1"/>
          <p:nvPr/>
        </p:nvSpPr>
        <p:spPr>
          <a:xfrm>
            <a:off x="304800" y="6457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135" name="Rectangle 3"/>
          <p:cNvSpPr txBox="1">
            <a:spLocks noGrp="1"/>
          </p:cNvSpPr>
          <p:nvPr>
            <p:ph type="body" idx="1"/>
          </p:nvPr>
        </p:nvSpPr>
        <p:spPr>
          <a:xfrm>
            <a:off x="143489" y="765871"/>
            <a:ext cx="9010648" cy="5602812"/>
          </a:xfrm>
          <a:prstGeom prst="rect">
            <a:avLst/>
          </a:prstGeom>
        </p:spPr>
        <p:txBody>
          <a:bodyPr/>
          <a:lstStyle/>
          <a:p>
            <a:pPr>
              <a:tabLst>
                <a:tab pos="457200" algn="l"/>
                <a:tab pos="914400" algn="l"/>
                <a:tab pos="1371600" algn="l"/>
                <a:tab pos="1828800" algn="l"/>
                <a:tab pos="2286000" algn="l"/>
              </a:tabLst>
              <a:defRPr sz="1800">
                <a:latin typeface="+mj-lt"/>
                <a:ea typeface="+mj-ea"/>
                <a:cs typeface="+mj-cs"/>
                <a:sym typeface="Arial"/>
              </a:defRPr>
            </a:pPr>
            <a:r>
              <a:rPr b="1"/>
              <a:t>Wind Power - Part I</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 I focused narrowly upon wind and wind turbines</a:t>
            </a:r>
          </a:p>
          <a:p>
            <a:pPr>
              <a:tabLst>
                <a:tab pos="457200" algn="l"/>
                <a:tab pos="914400" algn="l"/>
                <a:tab pos="1371600" algn="l"/>
                <a:tab pos="1828800" algn="l"/>
                <a:tab pos="2286000" algn="l"/>
              </a:tabLst>
              <a:defRPr sz="10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In this note set I'll explore Wind Power more broadly, including:</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Its impact upon our Grid, our economy, our society, and our biosphere </a:t>
            </a:r>
          </a:p>
          <a:p>
            <a:pPr>
              <a:tabLst>
                <a:tab pos="457200" algn="l"/>
                <a:tab pos="914400" algn="l"/>
                <a:tab pos="1371600" algn="l"/>
                <a:tab pos="1828800" algn="l"/>
                <a:tab pos="2286000" algn="l"/>
              </a:tabLst>
              <a:defRPr sz="14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This will include consideration of Wind Power's: </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Monetary cost (LCOE), its energy return on energy invested (EROI),</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its connection to the Grid (including possible de-stabilizing effects),</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its impact on neighboring humans and animals . . .</a:t>
            </a:r>
          </a:p>
          <a:p>
            <a:pPr>
              <a:tabLst>
                <a:tab pos="457200" algn="l"/>
                <a:tab pos="914400" algn="l"/>
                <a:tab pos="1371600" algn="l"/>
                <a:tab pos="1828800" algn="l"/>
                <a:tab pos="2286000" algn="l"/>
              </a:tabLst>
              <a:defRPr sz="14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But I will open this note set by discussing Offshore Wind Power,</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which could have been covered in Part I, but actually fits well in Part II  </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because its impacts are very different, and often more favorable</a:t>
            </a:r>
          </a:p>
        </p:txBody>
      </p:sp>
      <p:sp>
        <p:nvSpPr>
          <p:cNvPr id="136" name="Rectangle 2"/>
          <p:cNvSpPr txBox="1">
            <a:spLocks noGrp="1"/>
          </p:cNvSpPr>
          <p:nvPr>
            <p:ph type="title"/>
          </p:nvPr>
        </p:nvSpPr>
        <p:spPr>
          <a:xfrm>
            <a:off x="304800" y="76200"/>
            <a:ext cx="8534400" cy="601133"/>
          </a:xfrm>
          <a:prstGeom prst="rect">
            <a:avLst/>
          </a:prstGeom>
        </p:spPr>
        <p:txBody>
          <a:bodyPr/>
          <a:lstStyle/>
          <a:p>
            <a:r>
              <a:t>Wind Power – Part II</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Rectangle 2"/>
          <p:cNvSpPr txBox="1">
            <a:spLocks noGrp="1"/>
          </p:cNvSpPr>
          <p:nvPr>
            <p:ph type="title"/>
          </p:nvPr>
        </p:nvSpPr>
        <p:spPr>
          <a:xfrm>
            <a:off x="304800" y="76200"/>
            <a:ext cx="8534400" cy="569383"/>
          </a:xfrm>
          <a:prstGeom prst="rect">
            <a:avLst/>
          </a:prstGeom>
        </p:spPr>
        <p:txBody>
          <a:bodyPr/>
          <a:lstStyle>
            <a:lvl1pPr>
              <a:defRPr sz="2000"/>
            </a:lvl1pPr>
          </a:lstStyle>
          <a:p>
            <a:r>
              <a:t>But what about NIMBY?  Per my earlier calculation of view horizons:</a:t>
            </a:r>
          </a:p>
        </p:txBody>
      </p:sp>
      <p:sp>
        <p:nvSpPr>
          <p:cNvPr id="248" name="Rectangle 3"/>
          <p:cNvSpPr txBox="1">
            <a:spLocks noGrp="1"/>
          </p:cNvSpPr>
          <p:nvPr>
            <p:ph type="body" idx="1"/>
          </p:nvPr>
        </p:nvSpPr>
        <p:spPr>
          <a:xfrm>
            <a:off x="196851" y="778938"/>
            <a:ext cx="8915401" cy="5782729"/>
          </a:xfrm>
          <a:prstGeom prst="rect">
            <a:avLst/>
          </a:prstGeom>
        </p:spPr>
        <p:txBody>
          <a:bodyPr/>
          <a:lstStyle/>
          <a:p>
            <a:pPr defTabSz="896111">
              <a:tabLst>
                <a:tab pos="444500" algn="l"/>
                <a:tab pos="889000" algn="l"/>
                <a:tab pos="1333500" algn="l"/>
                <a:tab pos="1790700" algn="l"/>
                <a:tab pos="2235200" algn="l"/>
              </a:tabLst>
              <a:defRPr sz="1764">
                <a:effectLst>
                  <a:outerShdw blurRad="37338" dist="37338" dir="2700000" rotWithShape="0">
                    <a:srgbClr val="000000"/>
                  </a:outerShdw>
                </a:effectLst>
                <a:latin typeface="+mj-lt"/>
                <a:ea typeface="+mj-ea"/>
                <a:cs typeface="+mj-cs"/>
                <a:sym typeface="Arial"/>
              </a:defRPr>
            </a:pPr>
            <a:r>
              <a:t>That </a:t>
            </a:r>
            <a:r>
              <a:rPr b="1"/>
              <a:t>Floating Wind Farm </a:t>
            </a:r>
            <a:r>
              <a:t>would be completely below the horizon (thus invisible)</a:t>
            </a:r>
          </a:p>
          <a:p>
            <a:pPr defTabSz="896111">
              <a:tabLst>
                <a:tab pos="444500" algn="l"/>
                <a:tab pos="889000" algn="l"/>
                <a:tab pos="1333500" algn="l"/>
                <a:tab pos="1790700" algn="l"/>
                <a:tab pos="2235200" algn="l"/>
              </a:tabLst>
              <a:defRPr sz="784">
                <a:effectLst>
                  <a:outerShdw blurRad="37338" dist="37338" dir="2700000" rotWithShape="0">
                    <a:srgbClr val="000000"/>
                  </a:outerShdw>
                </a:effectLst>
                <a:latin typeface="+mj-lt"/>
                <a:ea typeface="+mj-ea"/>
                <a:cs typeface="+mj-cs"/>
                <a:sym typeface="Arial"/>
              </a:defRPr>
            </a:pPr>
            <a:endParaRPr/>
          </a:p>
          <a:p>
            <a:pPr defTabSz="896111">
              <a:tabLst>
                <a:tab pos="444500" algn="l"/>
                <a:tab pos="889000" algn="l"/>
                <a:tab pos="1333500" algn="l"/>
                <a:tab pos="1790700" algn="l"/>
                <a:tab pos="2235200" algn="l"/>
              </a:tabLst>
              <a:defRPr sz="1764">
                <a:effectLst>
                  <a:outerShdw blurRad="37338" dist="37338" dir="2700000" rotWithShape="0">
                    <a:srgbClr val="000000"/>
                  </a:outerShdw>
                </a:effectLst>
                <a:latin typeface="+mj-lt"/>
                <a:ea typeface="+mj-ea"/>
                <a:cs typeface="+mj-cs"/>
                <a:sym typeface="Arial"/>
              </a:defRPr>
            </a:pPr>
            <a:r>
              <a:t>	if it were situated more than 47 km (28 miles) offshore</a:t>
            </a:r>
          </a:p>
          <a:p>
            <a:pPr defTabSz="896111">
              <a:tabLst>
                <a:tab pos="444500" algn="l"/>
                <a:tab pos="889000" algn="l"/>
                <a:tab pos="1333500" algn="l"/>
                <a:tab pos="1790700" algn="l"/>
                <a:tab pos="2235200" algn="l"/>
              </a:tabLst>
              <a:defRPr sz="1078">
                <a:effectLst>
                  <a:outerShdw blurRad="37338" dist="37338" dir="2700000" rotWithShape="0">
                    <a:srgbClr val="000000"/>
                  </a:outerShdw>
                </a:effectLst>
                <a:latin typeface="+mj-lt"/>
                <a:ea typeface="+mj-ea"/>
                <a:cs typeface="+mj-cs"/>
                <a:sym typeface="Arial"/>
              </a:defRPr>
            </a:pPr>
            <a:endParaRPr/>
          </a:p>
          <a:p>
            <a:pPr defTabSz="896111">
              <a:tabLst>
                <a:tab pos="444500" algn="l"/>
                <a:tab pos="889000" algn="l"/>
                <a:tab pos="1333500" algn="l"/>
                <a:tab pos="1790700" algn="l"/>
                <a:tab pos="2235200" algn="l"/>
              </a:tabLst>
              <a:defRPr sz="1764">
                <a:effectLst>
                  <a:outerShdw blurRad="37338" dist="37338" dir="2700000" rotWithShape="0">
                    <a:srgbClr val="000000"/>
                  </a:outerShdw>
                </a:effectLst>
                <a:latin typeface="+mj-lt"/>
                <a:ea typeface="+mj-ea"/>
                <a:cs typeface="+mj-cs"/>
                <a:sym typeface="Arial"/>
              </a:defRPr>
            </a:pPr>
            <a:r>
              <a:t>But what if it weren't that far offshore (as the Hywind Scottish wind farm is not!):</a:t>
            </a:r>
          </a:p>
          <a:p>
            <a:pPr defTabSz="896111">
              <a:tabLst>
                <a:tab pos="444500" algn="l"/>
                <a:tab pos="889000" algn="l"/>
                <a:tab pos="1333500" algn="l"/>
                <a:tab pos="1790700" algn="l"/>
                <a:tab pos="2235200" algn="l"/>
              </a:tabLst>
              <a:defRPr sz="784">
                <a:effectLst>
                  <a:outerShdw blurRad="37338" dist="37338" dir="2700000" rotWithShape="0">
                    <a:srgbClr val="000000"/>
                  </a:outerShdw>
                </a:effectLst>
                <a:latin typeface="+mj-lt"/>
                <a:ea typeface="+mj-ea"/>
                <a:cs typeface="+mj-cs"/>
                <a:sym typeface="Arial"/>
              </a:defRPr>
            </a:pPr>
            <a:endParaRPr/>
          </a:p>
          <a:p>
            <a:pPr defTabSz="896111">
              <a:tabLst>
                <a:tab pos="444500" algn="l"/>
                <a:tab pos="889000" algn="l"/>
                <a:tab pos="1333500" algn="l"/>
                <a:tab pos="1790700" algn="l"/>
                <a:tab pos="2235200" algn="l"/>
              </a:tabLst>
              <a:defRPr sz="1764">
                <a:effectLst>
                  <a:outerShdw blurRad="37338" dist="37338" dir="2700000" rotWithShape="0">
                    <a:srgbClr val="000000"/>
                  </a:outerShdw>
                </a:effectLst>
                <a:latin typeface="+mj-lt"/>
                <a:ea typeface="+mj-ea"/>
                <a:cs typeface="+mj-cs"/>
                <a:sym typeface="Arial"/>
              </a:defRPr>
            </a:pPr>
            <a:r>
              <a:t>	How objectionable would its appearance still be?</a:t>
            </a:r>
          </a:p>
          <a:p>
            <a:pPr defTabSz="896111">
              <a:tabLst>
                <a:tab pos="444500" algn="l"/>
                <a:tab pos="889000" algn="l"/>
                <a:tab pos="1333500" algn="l"/>
                <a:tab pos="1790700" algn="l"/>
                <a:tab pos="2235200" algn="l"/>
              </a:tabLst>
              <a:defRPr sz="1078">
                <a:effectLst>
                  <a:outerShdw blurRad="37338" dist="37338" dir="2700000" rotWithShape="0">
                    <a:srgbClr val="000000"/>
                  </a:outerShdw>
                </a:effectLst>
                <a:latin typeface="+mj-lt"/>
                <a:ea typeface="+mj-ea"/>
                <a:cs typeface="+mj-cs"/>
                <a:sym typeface="Arial"/>
              </a:defRPr>
            </a:pPr>
            <a:endParaRPr/>
          </a:p>
          <a:p>
            <a:pPr defTabSz="896111">
              <a:tabLst>
                <a:tab pos="444500" algn="l"/>
                <a:tab pos="889000" algn="l"/>
                <a:tab pos="1333500" algn="l"/>
                <a:tab pos="1790700" algn="l"/>
                <a:tab pos="2235200" algn="l"/>
              </a:tabLst>
              <a:defRPr sz="1764">
                <a:effectLst>
                  <a:outerShdw blurRad="37338" dist="37338" dir="2700000" rotWithShape="0">
                    <a:srgbClr val="000000"/>
                  </a:outerShdw>
                </a:effectLst>
                <a:latin typeface="+mj-lt"/>
                <a:ea typeface="+mj-ea"/>
                <a:cs typeface="+mj-cs"/>
                <a:sym typeface="Arial"/>
              </a:defRPr>
            </a:pPr>
            <a:r>
              <a:t>I decided to simulate an offshore turbine's appearance from onshore:</a:t>
            </a:r>
          </a:p>
          <a:p>
            <a:pPr defTabSz="896111">
              <a:tabLst>
                <a:tab pos="444500" algn="l"/>
                <a:tab pos="889000" algn="l"/>
                <a:tab pos="1333500" algn="l"/>
                <a:tab pos="1790700" algn="l"/>
                <a:tab pos="2235200" algn="l"/>
              </a:tabLst>
              <a:defRPr sz="784">
                <a:effectLst>
                  <a:outerShdw blurRad="37338" dist="37338" dir="2700000" rotWithShape="0">
                    <a:srgbClr val="000000"/>
                  </a:outerShdw>
                </a:effectLst>
                <a:latin typeface="+mj-lt"/>
                <a:ea typeface="+mj-ea"/>
                <a:cs typeface="+mj-cs"/>
                <a:sym typeface="Arial"/>
              </a:defRPr>
            </a:pPr>
            <a:endParaRPr/>
          </a:p>
          <a:p>
            <a:pPr defTabSz="896111">
              <a:tabLst>
                <a:tab pos="444500" algn="l"/>
                <a:tab pos="889000" algn="l"/>
                <a:tab pos="1333500" algn="l"/>
                <a:tab pos="1790700" algn="l"/>
                <a:tab pos="2235200" algn="l"/>
              </a:tabLst>
              <a:defRPr sz="1764">
                <a:effectLst>
                  <a:outerShdw blurRad="37338" dist="37338" dir="2700000" rotWithShape="0">
                    <a:srgbClr val="000000"/>
                  </a:outerShdw>
                </a:effectLst>
                <a:latin typeface="+mj-lt"/>
                <a:ea typeface="+mj-ea"/>
                <a:cs typeface="+mj-cs"/>
                <a:sym typeface="Arial"/>
              </a:defRPr>
            </a:pPr>
            <a:r>
              <a:t>	I found a photo with a beach view off the "Jersey Shore" of the U.S.</a:t>
            </a:r>
          </a:p>
          <a:p>
            <a:pPr defTabSz="896111">
              <a:tabLst>
                <a:tab pos="444500" algn="l"/>
                <a:tab pos="889000" algn="l"/>
                <a:tab pos="1333500" algn="l"/>
                <a:tab pos="1790700" algn="l"/>
                <a:tab pos="2235200" algn="l"/>
              </a:tabLst>
              <a:defRPr sz="784">
                <a:effectLst>
                  <a:outerShdw blurRad="37338" dist="37338" dir="2700000" rotWithShape="0">
                    <a:srgbClr val="000000"/>
                  </a:outerShdw>
                </a:effectLst>
                <a:latin typeface="+mj-lt"/>
                <a:ea typeface="+mj-ea"/>
                <a:cs typeface="+mj-cs"/>
                <a:sym typeface="Arial"/>
              </a:defRPr>
            </a:pPr>
            <a:endParaRPr/>
          </a:p>
          <a:p>
            <a:pPr defTabSz="896111">
              <a:tabLst>
                <a:tab pos="444500" algn="l"/>
                <a:tab pos="889000" algn="l"/>
                <a:tab pos="1333500" algn="l"/>
                <a:tab pos="1790700" algn="l"/>
                <a:tab pos="2235200" algn="l"/>
              </a:tabLst>
              <a:defRPr sz="1764">
                <a:effectLst>
                  <a:outerShdw blurRad="37338" dist="37338" dir="2700000" rotWithShape="0">
                    <a:srgbClr val="000000"/>
                  </a:outerShdw>
                </a:effectLst>
                <a:latin typeface="+mj-lt"/>
                <a:ea typeface="+mj-ea"/>
                <a:cs typeface="+mj-cs"/>
                <a:sym typeface="Arial"/>
              </a:defRPr>
            </a:pPr>
            <a:r>
              <a:t>		It appears to have ~30° field of view (a slightly magnified telephoto image)</a:t>
            </a:r>
          </a:p>
          <a:p>
            <a:pPr defTabSz="896111">
              <a:tabLst>
                <a:tab pos="444500" algn="l"/>
                <a:tab pos="889000" algn="l"/>
                <a:tab pos="1333500" algn="l"/>
                <a:tab pos="1790700" algn="l"/>
                <a:tab pos="2235200" algn="l"/>
              </a:tabLst>
              <a:defRPr sz="980">
                <a:effectLst>
                  <a:outerShdw blurRad="37338" dist="37338" dir="2700000" rotWithShape="0">
                    <a:srgbClr val="000000"/>
                  </a:outerShdw>
                </a:effectLst>
                <a:latin typeface="+mj-lt"/>
                <a:ea typeface="+mj-ea"/>
                <a:cs typeface="+mj-cs"/>
                <a:sym typeface="Arial"/>
              </a:defRPr>
            </a:pPr>
            <a:endParaRPr/>
          </a:p>
          <a:p>
            <a:pPr defTabSz="896111">
              <a:tabLst>
                <a:tab pos="444500" algn="l"/>
                <a:tab pos="889000" algn="l"/>
                <a:tab pos="1333500" algn="l"/>
                <a:tab pos="1790700" algn="l"/>
                <a:tab pos="2235200" algn="l"/>
              </a:tabLst>
              <a:defRPr sz="1764">
                <a:effectLst>
                  <a:outerShdw blurRad="37338" dist="37338" dir="2700000" rotWithShape="0">
                    <a:srgbClr val="000000"/>
                  </a:outerShdw>
                </a:effectLst>
                <a:latin typeface="+mj-lt"/>
                <a:ea typeface="+mj-ea"/>
                <a:cs typeface="+mj-cs"/>
                <a:sym typeface="Arial"/>
              </a:defRPr>
            </a:pPr>
            <a:r>
              <a:t>			(But similar to what you'd notice if you stared directly offshore)</a:t>
            </a:r>
          </a:p>
          <a:p>
            <a:pPr defTabSz="896111">
              <a:tabLst>
                <a:tab pos="444500" algn="l"/>
                <a:tab pos="889000" algn="l"/>
                <a:tab pos="1333500" algn="l"/>
                <a:tab pos="1790700" algn="l"/>
                <a:tab pos="2235200" algn="l"/>
              </a:tabLst>
              <a:defRPr sz="1764">
                <a:effectLst>
                  <a:outerShdw blurRad="37338" dist="37338" dir="2700000" rotWithShape="0">
                    <a:srgbClr val="000000"/>
                  </a:outerShdw>
                </a:effectLst>
                <a:latin typeface="+mj-lt"/>
                <a:ea typeface="+mj-ea"/>
                <a:cs typeface="+mj-cs"/>
                <a:sym typeface="Arial"/>
              </a:defRPr>
            </a:pPr>
            <a:endParaRPr/>
          </a:p>
          <a:p>
            <a:pPr defTabSz="896111">
              <a:tabLst>
                <a:tab pos="444500" algn="l"/>
                <a:tab pos="889000" algn="l"/>
                <a:tab pos="1333500" algn="l"/>
                <a:tab pos="1790700" algn="l"/>
                <a:tab pos="2235200" algn="l"/>
              </a:tabLst>
              <a:defRPr sz="1764" b="1">
                <a:effectLst>
                  <a:outerShdw blurRad="37338" dist="37338" dir="2700000" rotWithShape="0">
                    <a:srgbClr val="000000"/>
                  </a:outerShdw>
                </a:effectLst>
                <a:latin typeface="+mj-lt"/>
                <a:ea typeface="+mj-ea"/>
                <a:cs typeface="+mj-cs"/>
                <a:sym typeface="Arial"/>
              </a:defRPr>
            </a:pPr>
            <a:r>
              <a:t>I calculated how big a 175 m tall wind turbine (+ 330 m cruise ship)</a:t>
            </a:r>
          </a:p>
          <a:p>
            <a:pPr defTabSz="896111">
              <a:tabLst>
                <a:tab pos="444500" algn="l"/>
                <a:tab pos="889000" algn="l"/>
                <a:tab pos="1333500" algn="l"/>
                <a:tab pos="1790700" algn="l"/>
                <a:tab pos="2235200" algn="l"/>
              </a:tabLst>
              <a:defRPr sz="882" b="1">
                <a:effectLst>
                  <a:outerShdw blurRad="37338" dist="37338" dir="2700000" rotWithShape="0">
                    <a:srgbClr val="000000"/>
                  </a:outerShdw>
                </a:effectLst>
                <a:latin typeface="+mj-lt"/>
                <a:ea typeface="+mj-ea"/>
                <a:cs typeface="+mj-cs"/>
                <a:sym typeface="Arial"/>
              </a:defRPr>
            </a:pPr>
            <a:endParaRPr/>
          </a:p>
          <a:p>
            <a:pPr defTabSz="896111">
              <a:tabLst>
                <a:tab pos="444500" algn="l"/>
                <a:tab pos="889000" algn="l"/>
                <a:tab pos="1333500" algn="l"/>
                <a:tab pos="1790700" algn="l"/>
                <a:tab pos="2235200" algn="l"/>
              </a:tabLst>
              <a:defRPr sz="1764" b="1">
                <a:effectLst>
                  <a:outerShdw blurRad="37338" dist="37338" dir="2700000" rotWithShape="0">
                    <a:srgbClr val="000000"/>
                  </a:outerShdw>
                </a:effectLst>
                <a:latin typeface="+mj-lt"/>
                <a:ea typeface="+mj-ea"/>
                <a:cs typeface="+mj-cs"/>
                <a:sym typeface="Arial"/>
              </a:defRPr>
            </a:pPr>
            <a:r>
              <a:t>	would appear in such a beach view - for different distances off shore: </a:t>
            </a:r>
            <a:r>
              <a:rPr baseline="29959"/>
              <a:t>1</a:t>
            </a:r>
          </a:p>
          <a:p>
            <a:pPr defTabSz="896111">
              <a:tabLst>
                <a:tab pos="444500" algn="l"/>
                <a:tab pos="889000" algn="l"/>
                <a:tab pos="1333500" algn="l"/>
                <a:tab pos="1790700" algn="l"/>
                <a:tab pos="2235200" algn="l"/>
              </a:tabLst>
              <a:defRPr sz="2744" b="1">
                <a:solidFill>
                  <a:schemeClr val="accent1"/>
                </a:solidFill>
                <a:effectLst>
                  <a:outerShdw blurRad="37338" dist="37338" dir="2700000" rotWithShape="0">
                    <a:srgbClr val="000000"/>
                  </a:outerShdw>
                </a:effectLst>
                <a:latin typeface="+mj-lt"/>
                <a:ea typeface="+mj-ea"/>
                <a:cs typeface="+mj-cs"/>
                <a:sym typeface="Arial"/>
              </a:defRPr>
            </a:pPr>
            <a:endParaRPr/>
          </a:p>
          <a:p>
            <a:pPr algn="ctr" defTabSz="896111">
              <a:spcBef>
                <a:spcPts val="300"/>
              </a:spcBef>
              <a:tabLst>
                <a:tab pos="444500" algn="l"/>
                <a:tab pos="889000" algn="l"/>
                <a:tab pos="1333500" algn="l"/>
                <a:tab pos="1790700" algn="l"/>
                <a:tab pos="2235200" algn="l"/>
              </a:tabLst>
              <a:defRPr sz="1372">
                <a:solidFill>
                  <a:schemeClr val="accent1"/>
                </a:solidFill>
                <a:effectLst>
                  <a:outerShdw blurRad="37338" dist="37338" dir="2700000" rotWithShape="0">
                    <a:srgbClr val="000000"/>
                  </a:outerShdw>
                </a:effectLst>
                <a:latin typeface="+mj-lt"/>
                <a:ea typeface="+mj-ea"/>
                <a:cs typeface="+mj-cs"/>
                <a:sym typeface="Arial"/>
              </a:defRPr>
            </a:pPr>
            <a:r>
              <a:t>1) My spreadsheet calculations are downloadable from this note set's </a:t>
            </a:r>
            <a:r>
              <a:rPr u="sng">
                <a:solidFill>
                  <a:srgbClr val="00CCFF"/>
                </a:solidFill>
                <a:uFill>
                  <a:solidFill>
                    <a:srgbClr val="00CCFF"/>
                  </a:solidFill>
                </a:uFill>
                <a:hlinkClick r:id="rId2"/>
              </a:rPr>
              <a:t>Resources Webpage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Rectangle 5"/>
          <p:cNvSpPr txBox="1"/>
          <p:nvPr/>
        </p:nvSpPr>
        <p:spPr>
          <a:xfrm>
            <a:off x="304800" y="6457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Based on my estimate that this photo had ~ 30° wide field of view, and was shot at ~ 5 m above sea level </a:t>
            </a:r>
          </a:p>
        </p:txBody>
      </p:sp>
      <p:sp>
        <p:nvSpPr>
          <p:cNvPr id="251" name="Rectangle 2"/>
          <p:cNvSpPr txBox="1">
            <a:spLocks noGrp="1"/>
          </p:cNvSpPr>
          <p:nvPr>
            <p:ph type="title"/>
          </p:nvPr>
        </p:nvSpPr>
        <p:spPr>
          <a:xfrm>
            <a:off x="304800" y="76199"/>
            <a:ext cx="8534400" cy="675219"/>
          </a:xfrm>
          <a:prstGeom prst="rect">
            <a:avLst/>
          </a:prstGeom>
        </p:spPr>
        <p:txBody>
          <a:bodyPr/>
          <a:lstStyle>
            <a:lvl1pPr>
              <a:defRPr sz="2000"/>
            </a:lvl1pPr>
          </a:lstStyle>
          <a:p>
            <a:r>
              <a:t>Simulated views of offshore wind turbine + cruise ship:</a:t>
            </a:r>
          </a:p>
        </p:txBody>
      </p:sp>
      <p:sp>
        <p:nvSpPr>
          <p:cNvPr id="252" name="Rectangle 3"/>
          <p:cNvSpPr txBox="1">
            <a:spLocks noGrp="1"/>
          </p:cNvSpPr>
          <p:nvPr>
            <p:ph type="body" sz="half" idx="1"/>
          </p:nvPr>
        </p:nvSpPr>
        <p:spPr>
          <a:xfrm>
            <a:off x="228600" y="768355"/>
            <a:ext cx="8788400" cy="1528229"/>
          </a:xfrm>
          <a:prstGeom prst="rect">
            <a:avLst/>
          </a:prstGeom>
        </p:spPr>
        <p:txBody>
          <a:bodyPr/>
          <a:lstStyle/>
          <a:p>
            <a:pPr>
              <a:tabLst>
                <a:tab pos="457200" algn="l"/>
                <a:tab pos="914400" algn="l"/>
                <a:tab pos="1371600" algn="l"/>
                <a:tab pos="1828800" algn="l"/>
                <a:tab pos="2286000" algn="l"/>
              </a:tabLst>
              <a:defRPr sz="1800" b="1">
                <a:latin typeface="+mj-lt"/>
                <a:ea typeface="+mj-ea"/>
                <a:cs typeface="+mj-cs"/>
                <a:sym typeface="Arial"/>
              </a:defRPr>
            </a:pPr>
            <a:r>
              <a:t>Wind turbine:  </a:t>
            </a:r>
            <a:r>
              <a:rPr b="0"/>
              <a:t>175 m (574') tall   (Hywind-Scotland / Siemens 6 MW turbine)</a:t>
            </a:r>
          </a:p>
          <a:p>
            <a:pPr>
              <a:tabLst>
                <a:tab pos="457200" algn="l"/>
                <a:tab pos="914400" algn="l"/>
                <a:tab pos="1371600" algn="l"/>
                <a:tab pos="1828800" algn="l"/>
                <a:tab pos="2286000" algn="l"/>
              </a:tabLst>
              <a:defRPr sz="1000">
                <a:latin typeface="+mj-lt"/>
                <a:ea typeface="+mj-ea"/>
                <a:cs typeface="+mj-cs"/>
                <a:sym typeface="Arial"/>
              </a:defRPr>
            </a:pPr>
            <a:endParaRPr/>
          </a:p>
          <a:p>
            <a:pPr>
              <a:tabLst>
                <a:tab pos="457200" algn="l"/>
                <a:tab pos="914400" algn="l"/>
                <a:tab pos="1371600" algn="l"/>
                <a:tab pos="1828800" algn="l"/>
                <a:tab pos="2286000" algn="l"/>
              </a:tabLst>
              <a:defRPr sz="1800" b="1">
                <a:latin typeface="+mj-lt"/>
                <a:ea typeface="+mj-ea"/>
                <a:cs typeface="+mj-cs"/>
                <a:sym typeface="Arial"/>
              </a:defRPr>
            </a:pPr>
            <a:r>
              <a:t>Cruise ship: </a:t>
            </a:r>
            <a:r>
              <a:rPr b="0"/>
              <a:t>335 m (1100') long x 63 m (227') tall   (large modern cruise ship)</a:t>
            </a:r>
            <a:endParaRPr sz="500"/>
          </a:p>
          <a:p>
            <a:pPr>
              <a:tabLst>
                <a:tab pos="457200" algn="l"/>
                <a:tab pos="914400" algn="l"/>
                <a:tab pos="1371600" algn="l"/>
                <a:tab pos="1828800" algn="l"/>
                <a:tab pos="2286000" algn="l"/>
              </a:tabLst>
              <a:defRPr sz="1000">
                <a:latin typeface="+mj-lt"/>
                <a:ea typeface="+mj-ea"/>
                <a:cs typeface="+mj-cs"/>
                <a:sym typeface="Arial"/>
              </a:defRPr>
            </a:pPr>
            <a:endParaRPr/>
          </a:p>
          <a:p>
            <a:pPr algn="ctr">
              <a:tabLst>
                <a:tab pos="457200" algn="l"/>
                <a:tab pos="914400" algn="l"/>
                <a:tab pos="1371600" algn="l"/>
                <a:tab pos="1828800" algn="l"/>
                <a:tab pos="2286000" algn="l"/>
              </a:tabLst>
              <a:defRPr sz="1800" b="1">
                <a:solidFill>
                  <a:srgbClr val="FFCC00"/>
                </a:solidFill>
                <a:latin typeface="+mj-lt"/>
                <a:ea typeface="+mj-ea"/>
                <a:cs typeface="+mj-cs"/>
                <a:sym typeface="Arial"/>
              </a:defRPr>
            </a:pPr>
            <a:r>
              <a:t>Use PgDn Key</a:t>
            </a:r>
          </a:p>
        </p:txBody>
      </p:sp>
      <p:grpSp>
        <p:nvGrpSpPr>
          <p:cNvPr id="255" name="Group 8"/>
          <p:cNvGrpSpPr/>
          <p:nvPr/>
        </p:nvGrpSpPr>
        <p:grpSpPr>
          <a:xfrm>
            <a:off x="1701240" y="2360046"/>
            <a:ext cx="5455660" cy="3989943"/>
            <a:chOff x="0" y="0"/>
            <a:chExt cx="5455659" cy="3989943"/>
          </a:xfrm>
        </p:grpSpPr>
        <p:pic>
          <p:nvPicPr>
            <p:cNvPr id="253" name="Picture 6" descr="Picture 6"/>
            <p:cNvPicPr>
              <a:picLocks noChangeAspect="1"/>
            </p:cNvPicPr>
            <p:nvPr/>
          </p:nvPicPr>
          <p:blipFill>
            <a:blip r:embed="rId2"/>
            <a:srcRect t="34576"/>
            <a:stretch>
              <a:fillRect/>
            </a:stretch>
          </p:blipFill>
          <p:spPr>
            <a:xfrm>
              <a:off x="0" y="1333617"/>
              <a:ext cx="5454697" cy="2656326"/>
            </a:xfrm>
            <a:prstGeom prst="rect">
              <a:avLst/>
            </a:prstGeom>
            <a:ln w="12700" cap="flat">
              <a:noFill/>
              <a:miter lim="400000"/>
            </a:ln>
            <a:effectLst/>
          </p:spPr>
        </p:pic>
        <p:pic>
          <p:nvPicPr>
            <p:cNvPr id="254" name="Picture 7" descr="Picture 7"/>
            <p:cNvPicPr>
              <a:picLocks noChangeAspect="1"/>
            </p:cNvPicPr>
            <p:nvPr/>
          </p:nvPicPr>
          <p:blipFill>
            <a:blip r:embed="rId3"/>
            <a:srcRect b="66508"/>
            <a:stretch>
              <a:fillRect/>
            </a:stretch>
          </p:blipFill>
          <p:spPr>
            <a:xfrm>
              <a:off x="963" y="-1"/>
              <a:ext cx="5454697" cy="1359169"/>
            </a:xfrm>
            <a:prstGeom prst="rect">
              <a:avLst/>
            </a:prstGeom>
            <a:ln w="12700" cap="flat">
              <a:noFill/>
              <a:miter lim="400000"/>
            </a:ln>
            <a:effectLst/>
          </p:spPr>
        </p:pic>
      </p:grpSp>
      <p:grpSp>
        <p:nvGrpSpPr>
          <p:cNvPr id="264" name="Group 74"/>
          <p:cNvGrpSpPr/>
          <p:nvPr/>
        </p:nvGrpSpPr>
        <p:grpSpPr>
          <a:xfrm>
            <a:off x="1701286" y="2360053"/>
            <a:ext cx="5455660" cy="3989943"/>
            <a:chOff x="0" y="0"/>
            <a:chExt cx="5455659" cy="3989942"/>
          </a:xfrm>
        </p:grpSpPr>
        <p:grpSp>
          <p:nvGrpSpPr>
            <p:cNvPr id="262" name="Group 62"/>
            <p:cNvGrpSpPr/>
            <p:nvPr/>
          </p:nvGrpSpPr>
          <p:grpSpPr>
            <a:xfrm>
              <a:off x="0" y="-1"/>
              <a:ext cx="5455660" cy="3989944"/>
              <a:chOff x="0" y="0"/>
              <a:chExt cx="5455659" cy="3989942"/>
            </a:xfrm>
          </p:grpSpPr>
          <p:grpSp>
            <p:nvGrpSpPr>
              <p:cNvPr id="258" name="Group 8"/>
              <p:cNvGrpSpPr/>
              <p:nvPr/>
            </p:nvGrpSpPr>
            <p:grpSpPr>
              <a:xfrm>
                <a:off x="0" y="-1"/>
                <a:ext cx="5455660" cy="3989944"/>
                <a:chOff x="0" y="0"/>
                <a:chExt cx="5455659" cy="3989943"/>
              </a:xfrm>
            </p:grpSpPr>
            <p:pic>
              <p:nvPicPr>
                <p:cNvPr id="256" name="Picture 81" descr="Picture 81"/>
                <p:cNvPicPr>
                  <a:picLocks noChangeAspect="1"/>
                </p:cNvPicPr>
                <p:nvPr/>
              </p:nvPicPr>
              <p:blipFill>
                <a:blip r:embed="rId2"/>
                <a:srcRect t="34576"/>
                <a:stretch>
                  <a:fillRect/>
                </a:stretch>
              </p:blipFill>
              <p:spPr>
                <a:xfrm>
                  <a:off x="0" y="1333617"/>
                  <a:ext cx="5454697" cy="2656326"/>
                </a:xfrm>
                <a:prstGeom prst="rect">
                  <a:avLst/>
                </a:prstGeom>
                <a:ln w="12700" cap="flat">
                  <a:noFill/>
                  <a:miter lim="400000"/>
                </a:ln>
                <a:effectLst/>
              </p:spPr>
            </p:pic>
            <p:pic>
              <p:nvPicPr>
                <p:cNvPr id="257" name="Picture 82" descr="Picture 82"/>
                <p:cNvPicPr>
                  <a:picLocks noChangeAspect="1"/>
                </p:cNvPicPr>
                <p:nvPr/>
              </p:nvPicPr>
              <p:blipFill>
                <a:blip r:embed="rId3"/>
                <a:srcRect b="66508"/>
                <a:stretch>
                  <a:fillRect/>
                </a:stretch>
              </p:blipFill>
              <p:spPr>
                <a:xfrm>
                  <a:off x="963" y="-1"/>
                  <a:ext cx="5454697" cy="1359169"/>
                </a:xfrm>
                <a:prstGeom prst="rect">
                  <a:avLst/>
                </a:prstGeom>
                <a:ln w="12700" cap="flat">
                  <a:noFill/>
                  <a:miter lim="400000"/>
                </a:ln>
                <a:effectLst/>
              </p:spPr>
            </p:pic>
          </p:grpSp>
          <p:grpSp>
            <p:nvGrpSpPr>
              <p:cNvPr id="261" name="Group 8"/>
              <p:cNvGrpSpPr/>
              <p:nvPr/>
            </p:nvGrpSpPr>
            <p:grpSpPr>
              <a:xfrm>
                <a:off x="2222671" y="740260"/>
                <a:ext cx="1631916" cy="674525"/>
                <a:chOff x="0" y="0"/>
                <a:chExt cx="1631915" cy="674524"/>
              </a:xfrm>
            </p:grpSpPr>
            <p:pic>
              <p:nvPicPr>
                <p:cNvPr id="259" name="Picture 79" descr="Picture 79"/>
                <p:cNvPicPr>
                  <a:picLocks noChangeAspect="1"/>
                </p:cNvPicPr>
                <p:nvPr/>
              </p:nvPicPr>
              <p:blipFill>
                <a:blip r:embed="rId4"/>
                <a:stretch>
                  <a:fillRect/>
                </a:stretch>
              </p:blipFill>
              <p:spPr>
                <a:xfrm>
                  <a:off x="0" y="451301"/>
                  <a:ext cx="1164021" cy="210514"/>
                </a:xfrm>
                <a:prstGeom prst="rect">
                  <a:avLst/>
                </a:prstGeom>
                <a:ln w="12700" cap="flat">
                  <a:noFill/>
                  <a:miter lim="400000"/>
                </a:ln>
                <a:effectLst/>
              </p:spPr>
            </p:pic>
            <p:pic>
              <p:nvPicPr>
                <p:cNvPr id="260" name="Picture 80" descr="Picture 80"/>
                <p:cNvPicPr>
                  <a:picLocks noChangeAspect="1"/>
                </p:cNvPicPr>
                <p:nvPr/>
              </p:nvPicPr>
              <p:blipFill>
                <a:blip r:embed="rId5"/>
                <a:stretch>
                  <a:fillRect/>
                </a:stretch>
              </p:blipFill>
              <p:spPr>
                <a:xfrm>
                  <a:off x="1139645" y="0"/>
                  <a:ext cx="492271" cy="674525"/>
                </a:xfrm>
                <a:prstGeom prst="rect">
                  <a:avLst/>
                </a:prstGeom>
                <a:ln w="12700" cap="flat">
                  <a:noFill/>
                  <a:miter lim="400000"/>
                </a:ln>
                <a:effectLst/>
              </p:spPr>
            </p:pic>
          </p:grpSp>
        </p:grpSp>
        <p:sp>
          <p:nvSpPr>
            <p:cNvPr id="263" name="TextBox 76"/>
            <p:cNvSpPr txBox="1"/>
            <p:nvPr/>
          </p:nvSpPr>
          <p:spPr>
            <a:xfrm>
              <a:off x="2044070" y="42527"/>
              <a:ext cx="1781637" cy="37084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b="0">
                  <a:solidFill>
                    <a:srgbClr val="FF3300"/>
                  </a:solidFill>
                </a:defRPr>
              </a:lvl1pPr>
            </a:lstStyle>
            <a:p>
              <a:r>
                <a:t>3 km offshore</a:t>
              </a:r>
            </a:p>
          </p:txBody>
        </p:sp>
      </p:grpSp>
      <p:grpSp>
        <p:nvGrpSpPr>
          <p:cNvPr id="273" name="Group 83"/>
          <p:cNvGrpSpPr/>
          <p:nvPr/>
        </p:nvGrpSpPr>
        <p:grpSpPr>
          <a:xfrm>
            <a:off x="1701304" y="2360066"/>
            <a:ext cx="5455660" cy="3989944"/>
            <a:chOff x="0" y="0"/>
            <a:chExt cx="5455659" cy="3989942"/>
          </a:xfrm>
        </p:grpSpPr>
        <p:grpSp>
          <p:nvGrpSpPr>
            <p:cNvPr id="271" name="Group 25"/>
            <p:cNvGrpSpPr/>
            <p:nvPr/>
          </p:nvGrpSpPr>
          <p:grpSpPr>
            <a:xfrm>
              <a:off x="0" y="-1"/>
              <a:ext cx="5455660" cy="3989944"/>
              <a:chOff x="0" y="0"/>
              <a:chExt cx="5455659" cy="3989942"/>
            </a:xfrm>
          </p:grpSpPr>
          <p:grpSp>
            <p:nvGrpSpPr>
              <p:cNvPr id="267" name="Group 8"/>
              <p:cNvGrpSpPr/>
              <p:nvPr/>
            </p:nvGrpSpPr>
            <p:grpSpPr>
              <a:xfrm>
                <a:off x="0" y="-1"/>
                <a:ext cx="5455660" cy="3989944"/>
                <a:chOff x="0" y="0"/>
                <a:chExt cx="5455659" cy="3989943"/>
              </a:xfrm>
            </p:grpSpPr>
            <p:pic>
              <p:nvPicPr>
                <p:cNvPr id="265" name="Picture 90" descr="Picture 90"/>
                <p:cNvPicPr>
                  <a:picLocks noChangeAspect="1"/>
                </p:cNvPicPr>
                <p:nvPr/>
              </p:nvPicPr>
              <p:blipFill>
                <a:blip r:embed="rId2"/>
                <a:srcRect t="34576"/>
                <a:stretch>
                  <a:fillRect/>
                </a:stretch>
              </p:blipFill>
              <p:spPr>
                <a:xfrm>
                  <a:off x="0" y="1333617"/>
                  <a:ext cx="5454697" cy="2656326"/>
                </a:xfrm>
                <a:prstGeom prst="rect">
                  <a:avLst/>
                </a:prstGeom>
                <a:ln w="12700" cap="flat">
                  <a:noFill/>
                  <a:miter lim="400000"/>
                </a:ln>
                <a:effectLst/>
              </p:spPr>
            </p:pic>
            <p:pic>
              <p:nvPicPr>
                <p:cNvPr id="266" name="Picture 91" descr="Picture 91"/>
                <p:cNvPicPr>
                  <a:picLocks noChangeAspect="1"/>
                </p:cNvPicPr>
                <p:nvPr/>
              </p:nvPicPr>
              <p:blipFill>
                <a:blip r:embed="rId3"/>
                <a:srcRect b="66508"/>
                <a:stretch>
                  <a:fillRect/>
                </a:stretch>
              </p:blipFill>
              <p:spPr>
                <a:xfrm>
                  <a:off x="963" y="-1"/>
                  <a:ext cx="5454697" cy="1359169"/>
                </a:xfrm>
                <a:prstGeom prst="rect">
                  <a:avLst/>
                </a:prstGeom>
                <a:ln w="12700" cap="flat">
                  <a:noFill/>
                  <a:miter lim="400000"/>
                </a:ln>
                <a:effectLst/>
              </p:spPr>
            </p:pic>
          </p:grpSp>
          <p:grpSp>
            <p:nvGrpSpPr>
              <p:cNvPr id="270" name="Group 8"/>
              <p:cNvGrpSpPr/>
              <p:nvPr/>
            </p:nvGrpSpPr>
            <p:grpSpPr>
              <a:xfrm>
                <a:off x="2457659" y="940976"/>
                <a:ext cx="1002086" cy="439401"/>
                <a:chOff x="0" y="0"/>
                <a:chExt cx="1002084" cy="439399"/>
              </a:xfrm>
            </p:grpSpPr>
            <p:pic>
              <p:nvPicPr>
                <p:cNvPr id="268" name="Picture 88" descr="Picture 88"/>
                <p:cNvPicPr>
                  <a:picLocks noChangeAspect="1"/>
                </p:cNvPicPr>
                <p:nvPr/>
              </p:nvPicPr>
              <p:blipFill>
                <a:blip r:embed="rId4"/>
                <a:stretch>
                  <a:fillRect/>
                </a:stretch>
              </p:blipFill>
              <p:spPr>
                <a:xfrm>
                  <a:off x="-1" y="293987"/>
                  <a:ext cx="714773" cy="137133"/>
                </a:xfrm>
                <a:prstGeom prst="rect">
                  <a:avLst/>
                </a:prstGeom>
                <a:ln w="12700" cap="flat">
                  <a:noFill/>
                  <a:miter lim="400000"/>
                </a:ln>
                <a:effectLst/>
              </p:spPr>
            </p:pic>
            <p:pic>
              <p:nvPicPr>
                <p:cNvPr id="269" name="Picture 89" descr="Picture 89"/>
                <p:cNvPicPr>
                  <a:picLocks noChangeAspect="1"/>
                </p:cNvPicPr>
                <p:nvPr/>
              </p:nvPicPr>
              <p:blipFill>
                <a:blip r:embed="rId5"/>
                <a:stretch>
                  <a:fillRect/>
                </a:stretch>
              </p:blipFill>
              <p:spPr>
                <a:xfrm>
                  <a:off x="699804" y="0"/>
                  <a:ext cx="302281" cy="439400"/>
                </a:xfrm>
                <a:prstGeom prst="rect">
                  <a:avLst/>
                </a:prstGeom>
                <a:ln w="12700" cap="flat">
                  <a:noFill/>
                  <a:miter lim="400000"/>
                </a:ln>
                <a:effectLst/>
              </p:spPr>
            </p:pic>
          </p:grpSp>
        </p:grpSp>
        <p:sp>
          <p:nvSpPr>
            <p:cNvPr id="272" name="TextBox 85"/>
            <p:cNvSpPr txBox="1"/>
            <p:nvPr/>
          </p:nvSpPr>
          <p:spPr>
            <a:xfrm>
              <a:off x="2044070" y="42527"/>
              <a:ext cx="1781637" cy="37084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b="0">
                  <a:solidFill>
                    <a:srgbClr val="FF3300"/>
                  </a:solidFill>
                </a:defRPr>
              </a:lvl1pPr>
            </a:lstStyle>
            <a:p>
              <a:r>
                <a:t>5 km offshore</a:t>
              </a:r>
            </a:p>
          </p:txBody>
        </p:sp>
      </p:grpSp>
      <p:grpSp>
        <p:nvGrpSpPr>
          <p:cNvPr id="282" name="Group 101"/>
          <p:cNvGrpSpPr/>
          <p:nvPr/>
        </p:nvGrpSpPr>
        <p:grpSpPr>
          <a:xfrm>
            <a:off x="1698671" y="2360080"/>
            <a:ext cx="5455660" cy="3989944"/>
            <a:chOff x="0" y="0"/>
            <a:chExt cx="5455659" cy="3989942"/>
          </a:xfrm>
        </p:grpSpPr>
        <p:grpSp>
          <p:nvGrpSpPr>
            <p:cNvPr id="280" name="Group 22"/>
            <p:cNvGrpSpPr/>
            <p:nvPr/>
          </p:nvGrpSpPr>
          <p:grpSpPr>
            <a:xfrm>
              <a:off x="0" y="-1"/>
              <a:ext cx="5455660" cy="3989944"/>
              <a:chOff x="0" y="0"/>
              <a:chExt cx="5455659" cy="3989942"/>
            </a:xfrm>
          </p:grpSpPr>
          <p:grpSp>
            <p:nvGrpSpPr>
              <p:cNvPr id="276" name="Group 8"/>
              <p:cNvGrpSpPr/>
              <p:nvPr/>
            </p:nvGrpSpPr>
            <p:grpSpPr>
              <a:xfrm>
                <a:off x="0" y="-1"/>
                <a:ext cx="5455660" cy="3989944"/>
                <a:chOff x="0" y="0"/>
                <a:chExt cx="5455659" cy="3989943"/>
              </a:xfrm>
            </p:grpSpPr>
            <p:pic>
              <p:nvPicPr>
                <p:cNvPr id="274" name="Picture 108" descr="Picture 108"/>
                <p:cNvPicPr>
                  <a:picLocks noChangeAspect="1"/>
                </p:cNvPicPr>
                <p:nvPr/>
              </p:nvPicPr>
              <p:blipFill>
                <a:blip r:embed="rId2"/>
                <a:srcRect t="34576"/>
                <a:stretch>
                  <a:fillRect/>
                </a:stretch>
              </p:blipFill>
              <p:spPr>
                <a:xfrm>
                  <a:off x="0" y="1333617"/>
                  <a:ext cx="5454697" cy="2656326"/>
                </a:xfrm>
                <a:prstGeom prst="rect">
                  <a:avLst/>
                </a:prstGeom>
                <a:ln w="12700" cap="flat">
                  <a:noFill/>
                  <a:miter lim="400000"/>
                </a:ln>
                <a:effectLst/>
              </p:spPr>
            </p:pic>
            <p:pic>
              <p:nvPicPr>
                <p:cNvPr id="275" name="Picture 109" descr="Picture 109"/>
                <p:cNvPicPr>
                  <a:picLocks noChangeAspect="1"/>
                </p:cNvPicPr>
                <p:nvPr/>
              </p:nvPicPr>
              <p:blipFill>
                <a:blip r:embed="rId3"/>
                <a:srcRect b="66508"/>
                <a:stretch>
                  <a:fillRect/>
                </a:stretch>
              </p:blipFill>
              <p:spPr>
                <a:xfrm>
                  <a:off x="963" y="-1"/>
                  <a:ext cx="5454697" cy="1359169"/>
                </a:xfrm>
                <a:prstGeom prst="rect">
                  <a:avLst/>
                </a:prstGeom>
                <a:ln w="12700" cap="flat">
                  <a:noFill/>
                  <a:miter lim="400000"/>
                </a:ln>
                <a:effectLst/>
              </p:spPr>
            </p:pic>
          </p:grpSp>
          <p:grpSp>
            <p:nvGrpSpPr>
              <p:cNvPr id="279" name="Group 8"/>
              <p:cNvGrpSpPr/>
              <p:nvPr/>
            </p:nvGrpSpPr>
            <p:grpSpPr>
              <a:xfrm>
                <a:off x="2625231" y="1141691"/>
                <a:ext cx="516707" cy="213833"/>
                <a:chOff x="0" y="0"/>
                <a:chExt cx="516706" cy="213832"/>
              </a:xfrm>
            </p:grpSpPr>
            <p:pic>
              <p:nvPicPr>
                <p:cNvPr id="277" name="Picture 106" descr="Picture 106"/>
                <p:cNvPicPr>
                  <a:picLocks noChangeAspect="1"/>
                </p:cNvPicPr>
                <p:nvPr/>
              </p:nvPicPr>
              <p:blipFill>
                <a:blip r:embed="rId4"/>
                <a:stretch>
                  <a:fillRect/>
                </a:stretch>
              </p:blipFill>
              <p:spPr>
                <a:xfrm>
                  <a:off x="-1" y="143068"/>
                  <a:ext cx="368560" cy="66736"/>
                </a:xfrm>
                <a:prstGeom prst="rect">
                  <a:avLst/>
                </a:prstGeom>
                <a:ln w="12700" cap="flat">
                  <a:noFill/>
                  <a:miter lim="400000"/>
                </a:ln>
                <a:effectLst/>
              </p:spPr>
            </p:pic>
            <p:pic>
              <p:nvPicPr>
                <p:cNvPr id="278" name="Picture 107" descr="Picture 107"/>
                <p:cNvPicPr>
                  <a:picLocks noChangeAspect="1"/>
                </p:cNvPicPr>
                <p:nvPr/>
              </p:nvPicPr>
              <p:blipFill>
                <a:blip r:embed="rId5"/>
                <a:stretch>
                  <a:fillRect/>
                </a:stretch>
              </p:blipFill>
              <p:spPr>
                <a:xfrm>
                  <a:off x="360841" y="0"/>
                  <a:ext cx="155866" cy="213833"/>
                </a:xfrm>
                <a:prstGeom prst="rect">
                  <a:avLst/>
                </a:prstGeom>
                <a:ln w="12700" cap="flat">
                  <a:noFill/>
                  <a:miter lim="400000"/>
                </a:ln>
                <a:effectLst/>
              </p:spPr>
            </p:pic>
          </p:grpSp>
        </p:grpSp>
        <p:sp>
          <p:nvSpPr>
            <p:cNvPr id="281" name="TextBox 103"/>
            <p:cNvSpPr txBox="1"/>
            <p:nvPr/>
          </p:nvSpPr>
          <p:spPr>
            <a:xfrm>
              <a:off x="2044070" y="42527"/>
              <a:ext cx="1781637" cy="37084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b="0">
                  <a:solidFill>
                    <a:srgbClr val="FF3300"/>
                  </a:solidFill>
                </a:defRPr>
              </a:lvl1pPr>
            </a:lstStyle>
            <a:p>
              <a:r>
                <a:t>10 km offshore</a:t>
              </a:r>
            </a:p>
          </p:txBody>
        </p:sp>
      </p:grpSp>
      <p:grpSp>
        <p:nvGrpSpPr>
          <p:cNvPr id="291" name="Group 110"/>
          <p:cNvGrpSpPr/>
          <p:nvPr/>
        </p:nvGrpSpPr>
        <p:grpSpPr>
          <a:xfrm>
            <a:off x="1698673" y="2360096"/>
            <a:ext cx="5677882" cy="3989943"/>
            <a:chOff x="0" y="0"/>
            <a:chExt cx="5677881" cy="3989942"/>
          </a:xfrm>
        </p:grpSpPr>
        <p:grpSp>
          <p:nvGrpSpPr>
            <p:cNvPr id="289" name="Group 19"/>
            <p:cNvGrpSpPr/>
            <p:nvPr/>
          </p:nvGrpSpPr>
          <p:grpSpPr>
            <a:xfrm>
              <a:off x="-1" y="-1"/>
              <a:ext cx="5455662" cy="3989944"/>
              <a:chOff x="0" y="0"/>
              <a:chExt cx="5455660" cy="3989942"/>
            </a:xfrm>
          </p:grpSpPr>
          <p:grpSp>
            <p:nvGrpSpPr>
              <p:cNvPr id="285" name="Group 8"/>
              <p:cNvGrpSpPr/>
              <p:nvPr/>
            </p:nvGrpSpPr>
            <p:grpSpPr>
              <a:xfrm>
                <a:off x="-1" y="-1"/>
                <a:ext cx="5455662" cy="3989944"/>
                <a:chOff x="0" y="0"/>
                <a:chExt cx="5455660" cy="3989943"/>
              </a:xfrm>
            </p:grpSpPr>
            <p:pic>
              <p:nvPicPr>
                <p:cNvPr id="283" name="Picture 117" descr="Picture 117"/>
                <p:cNvPicPr>
                  <a:picLocks noChangeAspect="1"/>
                </p:cNvPicPr>
                <p:nvPr/>
              </p:nvPicPr>
              <p:blipFill>
                <a:blip r:embed="rId2"/>
                <a:srcRect t="34576"/>
                <a:stretch>
                  <a:fillRect/>
                </a:stretch>
              </p:blipFill>
              <p:spPr>
                <a:xfrm>
                  <a:off x="-1" y="1333617"/>
                  <a:ext cx="5454698" cy="2656326"/>
                </a:xfrm>
                <a:prstGeom prst="rect">
                  <a:avLst/>
                </a:prstGeom>
                <a:ln w="12700" cap="flat">
                  <a:noFill/>
                  <a:miter lim="400000"/>
                </a:ln>
                <a:effectLst/>
              </p:spPr>
            </p:pic>
            <p:pic>
              <p:nvPicPr>
                <p:cNvPr id="284" name="Picture 118" descr="Picture 118"/>
                <p:cNvPicPr>
                  <a:picLocks noChangeAspect="1"/>
                </p:cNvPicPr>
                <p:nvPr/>
              </p:nvPicPr>
              <p:blipFill>
                <a:blip r:embed="rId3"/>
                <a:srcRect b="66508"/>
                <a:stretch>
                  <a:fillRect/>
                </a:stretch>
              </p:blipFill>
              <p:spPr>
                <a:xfrm>
                  <a:off x="963" y="-1"/>
                  <a:ext cx="5454698" cy="1359169"/>
                </a:xfrm>
                <a:prstGeom prst="rect">
                  <a:avLst/>
                </a:prstGeom>
                <a:ln w="12700" cap="flat">
                  <a:noFill/>
                  <a:miter lim="400000"/>
                </a:ln>
                <a:effectLst/>
              </p:spPr>
            </p:pic>
          </p:grpSp>
          <p:grpSp>
            <p:nvGrpSpPr>
              <p:cNvPr id="288" name="Group 8"/>
              <p:cNvGrpSpPr/>
              <p:nvPr/>
            </p:nvGrpSpPr>
            <p:grpSpPr>
              <a:xfrm>
                <a:off x="2686863" y="1179922"/>
                <a:ext cx="426180" cy="179424"/>
                <a:chOff x="0" y="0"/>
                <a:chExt cx="426179" cy="179423"/>
              </a:xfrm>
            </p:grpSpPr>
            <p:pic>
              <p:nvPicPr>
                <p:cNvPr id="286" name="Picture 115" descr="Picture 115"/>
                <p:cNvPicPr>
                  <a:picLocks noChangeAspect="1"/>
                </p:cNvPicPr>
                <p:nvPr/>
              </p:nvPicPr>
              <p:blipFill>
                <a:blip r:embed="rId4"/>
                <a:stretch>
                  <a:fillRect/>
                </a:stretch>
              </p:blipFill>
              <p:spPr>
                <a:xfrm>
                  <a:off x="0" y="120045"/>
                  <a:ext cx="303988" cy="55998"/>
                </a:xfrm>
                <a:prstGeom prst="rect">
                  <a:avLst/>
                </a:prstGeom>
                <a:ln w="12700" cap="flat">
                  <a:noFill/>
                  <a:miter lim="400000"/>
                </a:ln>
                <a:effectLst/>
              </p:spPr>
            </p:pic>
            <p:pic>
              <p:nvPicPr>
                <p:cNvPr id="287" name="Picture 116" descr="Picture 116"/>
                <p:cNvPicPr>
                  <a:picLocks noChangeAspect="1"/>
                </p:cNvPicPr>
                <p:nvPr/>
              </p:nvPicPr>
              <p:blipFill>
                <a:blip r:embed="rId5"/>
                <a:stretch>
                  <a:fillRect/>
                </a:stretch>
              </p:blipFill>
              <p:spPr>
                <a:xfrm>
                  <a:off x="297621" y="0"/>
                  <a:ext cx="128559" cy="179424"/>
                </a:xfrm>
                <a:prstGeom prst="rect">
                  <a:avLst/>
                </a:prstGeom>
                <a:ln w="12700" cap="flat">
                  <a:noFill/>
                  <a:miter lim="400000"/>
                </a:ln>
                <a:effectLst/>
              </p:spPr>
            </p:pic>
          </p:grpSp>
        </p:grpSp>
        <p:sp>
          <p:nvSpPr>
            <p:cNvPr id="290" name="TextBox 112"/>
            <p:cNvSpPr txBox="1"/>
            <p:nvPr/>
          </p:nvSpPr>
          <p:spPr>
            <a:xfrm>
              <a:off x="100484" y="42527"/>
              <a:ext cx="5577398" cy="54864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b="0">
                  <a:solidFill>
                    <a:srgbClr val="FF3300"/>
                  </a:solidFill>
                </a:defRPr>
              </a:pPr>
              <a:r>
                <a:t>15 km offshore </a:t>
              </a:r>
              <a:endParaRPr>
                <a:solidFill>
                  <a:srgbClr val="FFFFFF"/>
                </a:solidFill>
              </a:endParaRPr>
            </a:p>
            <a:p>
              <a:pPr>
                <a:defRPr sz="1200" b="0">
                  <a:solidFill>
                    <a:srgbClr val="FF3300"/>
                  </a:solidFill>
                </a:defRPr>
              </a:pPr>
              <a:r>
                <a:t>    (Still well above the horizon, wind turbine is already almost invisible)   </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 grpId="1" animBg="1" advAuto="0"/>
      <p:bldP spid="273" grpId="2" animBg="1" advAuto="0"/>
      <p:bldP spid="282" grpId="3" animBg="1" advAuto="0"/>
      <p:bldP spid="291" grpId="4"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Rectangle 5"/>
          <p:cNvSpPr txBox="1"/>
          <p:nvPr/>
        </p:nvSpPr>
        <p:spPr>
          <a:xfrm>
            <a:off x="0" y="5978435"/>
            <a:ext cx="9144000" cy="84887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r>
              <a:t>Photo: http://www.blockislandreservations.com/activities/tour-block-islands-wind-farm</a:t>
            </a:r>
          </a:p>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endParaRPr/>
          </a:p>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r>
              <a:t>1) https://en.wikipedia.org/wiki/Block_Island_Wind_Farm</a:t>
            </a:r>
          </a:p>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r>
              <a:t>2) https://en.wikipedia.org/wiki/List_of_offshore_wind_farms_in_the_United_States</a:t>
            </a:r>
          </a:p>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r>
              <a:t>3) https://e360.yale.edu/features/after-an-uncertain-start-u-s-offshore-wind-is-powering-up</a:t>
            </a:r>
          </a:p>
        </p:txBody>
      </p:sp>
      <p:sp>
        <p:nvSpPr>
          <p:cNvPr id="294" name="Rectangle 2"/>
          <p:cNvSpPr txBox="1">
            <a:spLocks noGrp="1"/>
          </p:cNvSpPr>
          <p:nvPr>
            <p:ph type="title"/>
          </p:nvPr>
        </p:nvSpPr>
        <p:spPr>
          <a:xfrm>
            <a:off x="304800" y="76199"/>
            <a:ext cx="8534400" cy="675219"/>
          </a:xfrm>
          <a:prstGeom prst="rect">
            <a:avLst/>
          </a:prstGeom>
        </p:spPr>
        <p:txBody>
          <a:bodyPr/>
          <a:lstStyle>
            <a:lvl1pPr>
              <a:defRPr sz="2000"/>
            </a:lvl1pPr>
          </a:lstStyle>
          <a:p>
            <a:r>
              <a:t>All of which has led the U.S. to reconsider offshore wind power:</a:t>
            </a:r>
          </a:p>
        </p:txBody>
      </p:sp>
      <p:sp>
        <p:nvSpPr>
          <p:cNvPr id="295" name="Rectangle 3"/>
          <p:cNvSpPr txBox="1">
            <a:spLocks noGrp="1"/>
          </p:cNvSpPr>
          <p:nvPr>
            <p:ph type="body" idx="1"/>
          </p:nvPr>
        </p:nvSpPr>
        <p:spPr>
          <a:xfrm>
            <a:off x="101604" y="927100"/>
            <a:ext cx="9000064" cy="5295896"/>
          </a:xfrm>
          <a:prstGeom prst="rect">
            <a:avLst/>
          </a:prstGeom>
        </p:spPr>
        <p:txBody>
          <a:bodyPr/>
          <a:lstStyle/>
          <a:p>
            <a:pPr>
              <a:tabLst>
                <a:tab pos="457200" algn="l"/>
                <a:tab pos="914400" algn="l"/>
                <a:tab pos="1371600" algn="l"/>
                <a:tab pos="1828800" algn="l"/>
                <a:tab pos="2286000" algn="l"/>
              </a:tabLst>
              <a:defRPr sz="1800">
                <a:latin typeface="+mj-lt"/>
                <a:ea typeface="+mj-ea"/>
                <a:cs typeface="+mj-cs"/>
                <a:sym typeface="Arial"/>
              </a:defRPr>
            </a:pPr>
            <a:r>
              <a:t>In late 2016 the </a:t>
            </a:r>
            <a:r>
              <a:rPr b="1"/>
              <a:t>1</a:t>
            </a:r>
            <a:r>
              <a:rPr b="1" baseline="30000"/>
              <a:t>st</a:t>
            </a:r>
            <a:r>
              <a:rPr b="1"/>
              <a:t> U.S. offshore wind farm</a:t>
            </a:r>
            <a:r>
              <a:t> became operational off Block Island </a:t>
            </a:r>
            <a:r>
              <a:rPr baseline="30000"/>
              <a:t>1</a:t>
            </a:r>
          </a:p>
          <a:p>
            <a:pPr>
              <a:tabLst>
                <a:tab pos="457200" algn="l"/>
                <a:tab pos="914400" algn="l"/>
                <a:tab pos="1371600" algn="l"/>
                <a:tab pos="1828800" algn="l"/>
                <a:tab pos="2286000" algn="l"/>
              </a:tabLst>
              <a:defRPr sz="10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Five 6MW fixed base turbines</a:t>
            </a:r>
          </a:p>
          <a:p>
            <a:pPr>
              <a:tabLst>
                <a:tab pos="457200" algn="l"/>
                <a:tab pos="914400" algn="l"/>
                <a:tab pos="1371600" algn="l"/>
                <a:tab pos="1828800" algn="l"/>
                <a:tab pos="2286000" algn="l"/>
              </a:tabLst>
              <a:defRPr sz="10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180 meters tall</a:t>
            </a:r>
          </a:p>
          <a:p>
            <a:pPr>
              <a:tabLst>
                <a:tab pos="457200" algn="l"/>
                <a:tab pos="914400" algn="l"/>
                <a:tab pos="1371600" algn="l"/>
                <a:tab pos="1828800" algn="l"/>
                <a:tab pos="2286000" algn="l"/>
              </a:tabLst>
              <a:defRPr sz="10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Located 6.1 km offshore</a:t>
            </a:r>
          </a:p>
          <a:p>
            <a:pPr>
              <a:tabLst>
                <a:tab pos="457200" algn="l"/>
                <a:tab pos="914400" algn="l"/>
                <a:tab pos="1371600" algn="l"/>
                <a:tab pos="1828800" algn="l"/>
                <a:tab pos="2286000" algn="l"/>
              </a:tabLst>
              <a:defRPr sz="10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Claimed to be able to survive a Category 3 hurricane</a:t>
            </a:r>
          </a:p>
          <a:p>
            <a:pPr>
              <a:tabLst>
                <a:tab pos="457200" algn="l"/>
                <a:tab pos="914400" algn="l"/>
                <a:tab pos="1371600" algn="l"/>
                <a:tab pos="1828800" algn="l"/>
                <a:tab pos="2286000" algn="l"/>
              </a:tabLst>
              <a:defRPr sz="14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Other farms are proposed (some with partial funding) off the shores of: </a:t>
            </a:r>
            <a:r>
              <a:rPr baseline="30000"/>
              <a:t>2, 3</a:t>
            </a:r>
            <a:r>
              <a:t> </a:t>
            </a:r>
          </a:p>
          <a:p>
            <a:pPr>
              <a:tabLst>
                <a:tab pos="457200" algn="l"/>
                <a:tab pos="914400" algn="l"/>
                <a:tab pos="1371600" algn="l"/>
                <a:tab pos="1828800" algn="l"/>
                <a:tab pos="2286000" algn="l"/>
              </a:tabLst>
              <a:defRPr sz="9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Massachusetts, Rhode Island, New York, New Jersey, </a:t>
            </a:r>
          </a:p>
          <a:p>
            <a:pPr>
              <a:tabLst>
                <a:tab pos="457200" algn="l"/>
                <a:tab pos="914400" algn="l"/>
                <a:tab pos="1371600" algn="l"/>
                <a:tab pos="1828800" algn="l"/>
                <a:tab pos="2286000" algn="l"/>
              </a:tabLst>
              <a:defRPr sz="10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Maryland, Virginia &amp; North Carolina</a:t>
            </a:r>
          </a:p>
          <a:p>
            <a:pPr>
              <a:tabLst>
                <a:tab pos="457200" algn="l"/>
                <a:tab pos="914400" algn="l"/>
                <a:tab pos="1371600" algn="l"/>
                <a:tab pos="1828800" algn="l"/>
                <a:tab pos="2286000" algn="l"/>
              </a:tabLst>
              <a:defRPr sz="1200">
                <a:latin typeface="+mj-lt"/>
                <a:ea typeface="+mj-ea"/>
                <a:cs typeface="+mj-cs"/>
                <a:sym typeface="Arial"/>
              </a:defRPr>
            </a:pPr>
            <a:endParaRPr/>
          </a:p>
          <a:p>
            <a:pPr>
              <a:tabLst>
                <a:tab pos="457200" algn="l"/>
                <a:tab pos="914400" algn="l"/>
                <a:tab pos="1371600" algn="l"/>
                <a:tab pos="1828800" algn="l"/>
                <a:tab pos="2286000" algn="l"/>
              </a:tabLst>
              <a:defRPr sz="1800">
                <a:solidFill>
                  <a:srgbClr val="FBC901"/>
                </a:solidFill>
                <a:latin typeface="+mj-lt"/>
                <a:ea typeface="+mj-ea"/>
                <a:cs typeface="+mj-cs"/>
                <a:sym typeface="Arial"/>
              </a:defRPr>
            </a:pPr>
            <a:r>
              <a:t>With the more ambitious projects targeting wind farm capacities of 400-1500 MW</a:t>
            </a:r>
          </a:p>
        </p:txBody>
      </p:sp>
      <p:pic>
        <p:nvPicPr>
          <p:cNvPr id="296" name="Picture 4" descr="Picture 4"/>
          <p:cNvPicPr>
            <a:picLocks noChangeAspect="1"/>
          </p:cNvPicPr>
          <p:nvPr/>
        </p:nvPicPr>
        <p:blipFill>
          <a:blip r:embed="rId2"/>
          <a:stretch>
            <a:fillRect/>
          </a:stretch>
        </p:blipFill>
        <p:spPr>
          <a:xfrm>
            <a:off x="4659331" y="1393225"/>
            <a:ext cx="3690919" cy="143424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Rectangle 5"/>
          <p:cNvSpPr txBox="1"/>
          <p:nvPr/>
        </p:nvSpPr>
        <p:spPr>
          <a:xfrm>
            <a:off x="0" y="6329802"/>
            <a:ext cx="9144000" cy="51867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000" b="0" i="1">
                <a:solidFill>
                  <a:schemeClr val="accent1"/>
                </a:solidFill>
                <a:effectLst>
                  <a:outerShdw blurRad="38100" dist="38100" dir="2700000" rotWithShape="0">
                    <a:srgbClr val="000000"/>
                  </a:outerShdw>
                </a:effectLst>
                <a:latin typeface="+mj-lt"/>
                <a:ea typeface="+mj-ea"/>
                <a:cs typeface="+mj-cs"/>
                <a:sym typeface="Arial"/>
              </a:defRPr>
            </a:pPr>
            <a:r>
              <a:t>1) https://www.technologyreview.com/s/608128/floating-wind-plan-could-finally-crack-californias-offshore-market/ </a:t>
            </a:r>
            <a:endParaRPr sz="1200">
              <a:solidFill>
                <a:srgbClr val="E5FFFF"/>
              </a:solidFill>
            </a:endParaRPr>
          </a:p>
          <a:p>
            <a:pPr algn="ctr">
              <a:defRPr sz="1000" b="0" i="1">
                <a:solidFill>
                  <a:schemeClr val="accent1"/>
                </a:solidFill>
                <a:effectLst>
                  <a:outerShdw blurRad="38100" dist="38100" dir="2700000" rotWithShape="0">
                    <a:srgbClr val="000000"/>
                  </a:outerShdw>
                </a:effectLst>
                <a:latin typeface="+mj-lt"/>
                <a:ea typeface="+mj-ea"/>
                <a:cs typeface="+mj-cs"/>
                <a:sym typeface="Arial"/>
              </a:defRPr>
            </a:pPr>
            <a:r>
              <a:t>2) https://www.marinelog.com/index.php?option=com_k2&amp;view=item&amp;id=28822:northern-california-could-be-home-to-first-us-floating-wind-farm&amp;Itemid=257</a:t>
            </a:r>
            <a:endParaRPr sz="900"/>
          </a:p>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r>
              <a:t>3) https://www.maritime-executive.com/article/new-offshore-wind-project-planned-for-california#gs.JcOLM6U</a:t>
            </a:r>
          </a:p>
        </p:txBody>
      </p:sp>
      <p:sp>
        <p:nvSpPr>
          <p:cNvPr id="299" name="Rectangle 2"/>
          <p:cNvSpPr txBox="1">
            <a:spLocks noGrp="1"/>
          </p:cNvSpPr>
          <p:nvPr>
            <p:ph type="title"/>
          </p:nvPr>
        </p:nvSpPr>
        <p:spPr>
          <a:xfrm>
            <a:off x="304800" y="76199"/>
            <a:ext cx="8534400" cy="675219"/>
          </a:xfrm>
          <a:prstGeom prst="rect">
            <a:avLst/>
          </a:prstGeom>
        </p:spPr>
        <p:txBody>
          <a:bodyPr/>
          <a:lstStyle/>
          <a:p>
            <a:pPr>
              <a:defRPr sz="2000"/>
            </a:pPr>
            <a:r>
              <a:t>And offshore wind is </a:t>
            </a:r>
            <a:r>
              <a:rPr b="1"/>
              <a:t>finally</a:t>
            </a:r>
            <a:r>
              <a:t> plausible off our western coasts:</a:t>
            </a:r>
          </a:p>
        </p:txBody>
      </p:sp>
      <p:sp>
        <p:nvSpPr>
          <p:cNvPr id="300" name="Rectangle 3"/>
          <p:cNvSpPr txBox="1">
            <a:spLocks noGrp="1"/>
          </p:cNvSpPr>
          <p:nvPr>
            <p:ph type="body" idx="1"/>
          </p:nvPr>
        </p:nvSpPr>
        <p:spPr>
          <a:xfrm>
            <a:off x="80438" y="810688"/>
            <a:ext cx="9000064" cy="5486395"/>
          </a:xfrm>
          <a:prstGeom prst="rect">
            <a:avLst/>
          </a:prstGeom>
        </p:spPr>
        <p:txBody>
          <a:bodyPr/>
          <a:lstStyle/>
          <a:p>
            <a:pPr>
              <a:tabLst>
                <a:tab pos="457200" algn="l"/>
                <a:tab pos="914400" algn="l"/>
                <a:tab pos="1371600" algn="l"/>
                <a:tab pos="1828800" algn="l"/>
                <a:tab pos="2286000" algn="l"/>
              </a:tabLst>
              <a:defRPr sz="1800">
                <a:latin typeface="+mj-lt"/>
                <a:ea typeface="+mj-ea"/>
                <a:cs typeface="+mj-cs"/>
                <a:sym typeface="Arial"/>
              </a:defRPr>
            </a:pPr>
            <a:r>
              <a:t>There, ocean depths plunge due to </a:t>
            </a:r>
            <a:r>
              <a:rPr>
                <a:solidFill>
                  <a:srgbClr val="FBC901"/>
                </a:solidFill>
              </a:rPr>
              <a:t>plate tectonics</a:t>
            </a:r>
          </a:p>
          <a:p>
            <a:pPr>
              <a:tabLst>
                <a:tab pos="457200" algn="l"/>
                <a:tab pos="914400" algn="l"/>
                <a:tab pos="1371600" algn="l"/>
                <a:tab pos="1828800" algn="l"/>
                <a:tab pos="2286000" algn="l"/>
              </a:tabLst>
              <a:defRPr sz="10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For instance, in Monterey Bay</a:t>
            </a:r>
          </a:p>
          <a:p>
            <a:pPr>
              <a:tabLst>
                <a:tab pos="457200" algn="l"/>
                <a:tab pos="914400" algn="l"/>
                <a:tab pos="1371600" algn="l"/>
                <a:tab pos="1828800" algn="l"/>
                <a:tab pos="2286000" algn="l"/>
              </a:tabLst>
              <a:defRPr sz="1800">
                <a:latin typeface="+mj-lt"/>
                <a:ea typeface="+mj-ea"/>
                <a:cs typeface="+mj-cs"/>
                <a:sym typeface="Arial"/>
              </a:defRPr>
            </a:pPr>
            <a:r>
              <a:t>	</a:t>
            </a:r>
            <a:r>
              <a:rPr b="1"/>
              <a:t>the 50 meter depth contour </a:t>
            </a:r>
          </a:p>
          <a:p>
            <a:pPr>
              <a:tabLst>
                <a:tab pos="457200" algn="l"/>
                <a:tab pos="914400" algn="l"/>
                <a:tab pos="1371600" algn="l"/>
                <a:tab pos="1828800" algn="l"/>
                <a:tab pos="2286000" algn="l"/>
              </a:tabLst>
              <a:defRPr sz="1800" b="1">
                <a:latin typeface="+mj-lt"/>
                <a:ea typeface="+mj-ea"/>
                <a:cs typeface="+mj-cs"/>
                <a:sym typeface="Arial"/>
              </a:defRPr>
            </a:pPr>
            <a:r>
              <a:t>	is typically only 3-7 km offshore</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vs. 75 to 100 km offshore on our east coast! </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Fixed-base wind turbines would thus</a:t>
            </a:r>
          </a:p>
          <a:p>
            <a:pPr>
              <a:tabLst>
                <a:tab pos="457200" algn="l"/>
                <a:tab pos="914400" algn="l"/>
                <a:tab pos="1371600" algn="l"/>
                <a:tab pos="1828800" algn="l"/>
                <a:tab pos="2286000" algn="l"/>
              </a:tabLst>
              <a:defRPr sz="1800">
                <a:latin typeface="+mj-lt"/>
                <a:ea typeface="+mj-ea"/>
                <a:cs typeface="+mj-cs"/>
                <a:sym typeface="Arial"/>
              </a:defRPr>
            </a:pPr>
            <a:r>
              <a:t>	have to be </a:t>
            </a:r>
            <a:r>
              <a:rPr b="1"/>
              <a:t>extremely</a:t>
            </a:r>
            <a:r>
              <a:t> close to shore</a:t>
            </a:r>
          </a:p>
          <a:p>
            <a:pPr>
              <a:spcBef>
                <a:spcPts val="300"/>
              </a:spcBef>
              <a:tabLst>
                <a:tab pos="457200" algn="l"/>
                <a:tab pos="914400" algn="l"/>
                <a:tab pos="1371600" algn="l"/>
                <a:tab pos="1828800" algn="l"/>
                <a:tab pos="2286000" algn="l"/>
              </a:tabLst>
              <a:defRPr sz="1600">
                <a:latin typeface="+mj-lt"/>
                <a:ea typeface="+mj-ea"/>
                <a:cs typeface="+mj-cs"/>
                <a:sym typeface="Arial"/>
              </a:defRPr>
            </a:pPr>
            <a:r>
              <a:t>	</a:t>
            </a:r>
          </a:p>
          <a:p>
            <a:pPr>
              <a:tabLst>
                <a:tab pos="457200" algn="l"/>
                <a:tab pos="914400" algn="l"/>
                <a:tab pos="1371600" algn="l"/>
                <a:tab pos="1828800" algn="l"/>
                <a:tab pos="2286000" algn="l"/>
              </a:tabLst>
              <a:defRPr sz="1800">
                <a:latin typeface="+mj-lt"/>
                <a:ea typeface="+mj-ea"/>
                <a:cs typeface="+mj-cs"/>
                <a:sym typeface="Arial"/>
              </a:defRPr>
            </a:pPr>
            <a:r>
              <a:t>But the Hywind-Scotland type floating wind farms remove that restriction</a:t>
            </a:r>
          </a:p>
          <a:p>
            <a:pPr>
              <a:tabLst>
                <a:tab pos="457200" algn="l"/>
                <a:tab pos="914400" algn="l"/>
                <a:tab pos="1371600" algn="l"/>
                <a:tab pos="1828800" algn="l"/>
                <a:tab pos="2286000" algn="l"/>
              </a:tabLst>
              <a:defRPr sz="10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And floating wind farms are thus being proposed well off western shores, including: </a:t>
            </a:r>
            <a:r>
              <a:rPr baseline="30000"/>
              <a:t>1</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 60-100 turbine, up to 1000 MW total capacity, floating wind farm </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53 kilometers (33 miles) off Morro Bay in central California </a:t>
            </a:r>
            <a:r>
              <a:rPr baseline="30000"/>
              <a:t>1, 2</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And a smaller up to 100-150 MW floating farm off Eureka in northern California </a:t>
            </a:r>
            <a:r>
              <a:rPr baseline="30000"/>
              <a:t>3</a:t>
            </a:r>
          </a:p>
        </p:txBody>
      </p:sp>
      <p:grpSp>
        <p:nvGrpSpPr>
          <p:cNvPr id="303" name="Group 9"/>
          <p:cNvGrpSpPr/>
          <p:nvPr/>
        </p:nvGrpSpPr>
        <p:grpSpPr>
          <a:xfrm>
            <a:off x="5852583" y="666753"/>
            <a:ext cx="2889255" cy="3403599"/>
            <a:chOff x="0" y="0"/>
            <a:chExt cx="2889253" cy="3403598"/>
          </a:xfrm>
        </p:grpSpPr>
        <p:sp>
          <p:nvSpPr>
            <p:cNvPr id="301" name="Rectangle 8"/>
            <p:cNvSpPr/>
            <p:nvPr/>
          </p:nvSpPr>
          <p:spPr>
            <a:xfrm>
              <a:off x="16089" y="167726"/>
              <a:ext cx="2873064" cy="3052453"/>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302" name="Picture 7" descr="Picture 7"/>
            <p:cNvPicPr>
              <a:picLocks noChangeAspect="1"/>
            </p:cNvPicPr>
            <p:nvPr/>
          </p:nvPicPr>
          <p:blipFill>
            <a:blip r:embed="rId2"/>
            <a:stretch>
              <a:fillRect/>
            </a:stretch>
          </p:blipFill>
          <p:spPr>
            <a:xfrm>
              <a:off x="0" y="0"/>
              <a:ext cx="2889254" cy="3403599"/>
            </a:xfrm>
            <a:prstGeom prst="rect">
              <a:avLst/>
            </a:prstGeom>
            <a:ln w="12700" cap="flat">
              <a:noFill/>
              <a:miter lim="400000"/>
            </a:ln>
            <a:effectLst/>
          </p:spPr>
        </p:pic>
      </p:grpSp>
      <p:sp>
        <p:nvSpPr>
          <p:cNvPr id="304" name="Rectangle 5"/>
          <p:cNvSpPr txBox="1"/>
          <p:nvPr/>
        </p:nvSpPr>
        <p:spPr>
          <a:xfrm rot="16200000">
            <a:off x="6951358" y="2334370"/>
            <a:ext cx="3976686" cy="23927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100" b="0" i="1">
                <a:solidFill>
                  <a:schemeClr val="accent1"/>
                </a:solidFill>
                <a:effectLst>
                  <a:outerShdw blurRad="38100" dist="38100" dir="2700000" rotWithShape="0">
                    <a:srgbClr val="000000"/>
                  </a:outerShdw>
                </a:effectLst>
                <a:latin typeface="+mj-lt"/>
                <a:ea typeface="+mj-ea"/>
                <a:cs typeface="+mj-cs"/>
                <a:sym typeface="Arial"/>
              </a:defRPr>
            </a:lvl1pPr>
          </a:lstStyle>
          <a:p>
            <a:r>
              <a:t>https://walrus.wr.usgs.gov/monterey/mbms/indexmap.html</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 name="Picture 5" descr="Picture 5"/>
          <p:cNvPicPr>
            <a:picLocks noChangeAspect="1"/>
          </p:cNvPicPr>
          <p:nvPr/>
        </p:nvPicPr>
        <p:blipFill>
          <a:blip r:embed="rId2"/>
          <a:srcRect b="26915"/>
          <a:stretch>
            <a:fillRect/>
          </a:stretch>
        </p:blipFill>
        <p:spPr>
          <a:xfrm>
            <a:off x="3143250" y="111360"/>
            <a:ext cx="2876550" cy="422041"/>
          </a:xfrm>
          <a:prstGeom prst="rect">
            <a:avLst/>
          </a:prstGeom>
          <a:ln w="12700">
            <a:miter lim="400000"/>
          </a:ln>
        </p:spPr>
      </p:pic>
      <p:sp>
        <p:nvSpPr>
          <p:cNvPr id="307" name="Rectangle 3"/>
          <p:cNvSpPr txBox="1">
            <a:spLocks noGrp="1"/>
          </p:cNvSpPr>
          <p:nvPr>
            <p:ph type="body" sz="quarter" idx="1"/>
          </p:nvPr>
        </p:nvSpPr>
        <p:spPr>
          <a:xfrm>
            <a:off x="228600" y="533400"/>
            <a:ext cx="8534400" cy="457200"/>
          </a:xfrm>
          <a:prstGeom prst="rect">
            <a:avLst/>
          </a:prstGeom>
        </p:spPr>
        <p:txBody>
          <a:bodyPr/>
          <a:lstStyle>
            <a:lvl1pPr algn="ctr">
              <a:spcBef>
                <a:spcPts val="200"/>
              </a:spcBef>
              <a:defRPr sz="1200"/>
            </a:lvl1pPr>
          </a:lstStyle>
          <a:p>
            <a:r>
              <a:t>(Relevant news articles I've not yet fully researched and/or verified)</a:t>
            </a:r>
          </a:p>
        </p:txBody>
      </p:sp>
      <p:sp>
        <p:nvSpPr>
          <p:cNvPr id="308" name="Rectangle 3"/>
          <p:cNvSpPr txBox="1"/>
          <p:nvPr/>
        </p:nvSpPr>
        <p:spPr>
          <a:xfrm>
            <a:off x="152400" y="1016000"/>
            <a:ext cx="8839200" cy="826109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400"/>
              </a:spcBef>
              <a:defRPr sz="2000">
                <a:solidFill>
                  <a:srgbClr val="FFFFFF"/>
                </a:solidFill>
                <a:effectLst>
                  <a:outerShdw blurRad="38100" dist="38100" dir="2700000" rotWithShape="0">
                    <a:srgbClr val="000000"/>
                  </a:outerShdw>
                </a:effectLst>
                <a:latin typeface="+mj-lt"/>
                <a:ea typeface="+mj-ea"/>
                <a:cs typeface="+mj-cs"/>
                <a:sym typeface="Arial"/>
              </a:defRPr>
            </a:pPr>
            <a:r>
              <a:t>"Dominion Energy Plans Major Offshore Wind Farm off Virginia Beach"</a:t>
            </a:r>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t>Washington Post - 9 September 2019</a:t>
            </a:r>
          </a:p>
          <a:p>
            <a:pP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a:p>
          <a:p>
            <a:pPr lvl="1">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t>"Would be the largest of its kind in the country"</a:t>
            </a:r>
          </a:p>
          <a:p>
            <a:pPr lvl="1">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a:p>
          <a:p>
            <a:pPr lvl="1">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t>"220 giant wind turbines on a patch of ocean 27 miles off the coast"</a:t>
            </a:r>
          </a:p>
          <a:p>
            <a:pPr lvl="1">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a:p>
          <a:p>
            <a:pPr lvl="1">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t>"Would generate 2,600 megawatts of electricity by 2026" </a:t>
            </a:r>
          </a:p>
          <a:p>
            <a:pPr lvl="1">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a:p>
          <a:p>
            <a:pPr lvl="1">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t>"Estimated to cost $7.8 billion"</a:t>
            </a:r>
          </a:p>
          <a:p>
            <a:pPr>
              <a:spcBef>
                <a:spcPts val="400"/>
              </a:spcBef>
              <a:defRPr sz="1400" b="0">
                <a:solidFill>
                  <a:srgbClr val="FFFFFF"/>
                </a:solidFill>
                <a:effectLst>
                  <a:outerShdw blurRad="38100" dist="38100" dir="2700000" rotWithShape="0">
                    <a:srgbClr val="000000"/>
                  </a:outerShdw>
                </a:effectLst>
                <a:latin typeface="+mj-lt"/>
                <a:ea typeface="+mj-ea"/>
                <a:cs typeface="+mj-cs"/>
                <a:sym typeface="Arial"/>
              </a:defRPr>
            </a:pPr>
            <a:endParaRPr/>
          </a:p>
          <a:p>
            <a:pPr algn="ctr">
              <a:spcBef>
                <a:spcPts val="400"/>
              </a:spcBef>
              <a:defRPr sz="1900">
                <a:solidFill>
                  <a:srgbClr val="FBC901"/>
                </a:solidFill>
                <a:effectLst>
                  <a:outerShdw blurRad="38100" dist="38100" dir="2700000" rotWithShape="0">
                    <a:srgbClr val="000000"/>
                  </a:outerShdw>
                </a:effectLst>
                <a:latin typeface="+mj-lt"/>
                <a:ea typeface="+mj-ea"/>
                <a:cs typeface="+mj-cs"/>
                <a:sym typeface="Arial"/>
              </a:defRPr>
            </a:pPr>
            <a:r>
              <a:t>That WOULD be a BIG deal</a:t>
            </a:r>
          </a:p>
          <a:p>
            <a:pPr algn="ctr">
              <a:spcBef>
                <a:spcPts val="400"/>
              </a:spcBef>
              <a:defRPr sz="900">
                <a:solidFill>
                  <a:srgbClr val="FBC901"/>
                </a:solidFill>
                <a:effectLst>
                  <a:outerShdw blurRad="38100" dist="38100" dir="2700000" rotWithShape="0">
                    <a:srgbClr val="000000"/>
                  </a:outerShdw>
                </a:effectLst>
                <a:latin typeface="+mj-lt"/>
                <a:ea typeface="+mj-ea"/>
                <a:cs typeface="+mj-cs"/>
                <a:sym typeface="Arial"/>
              </a:defRPr>
            </a:pPr>
            <a:endParaRPr/>
          </a:p>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t>It would in be the world's LARGEST offshore wind farm (by some margin): </a:t>
            </a:r>
            <a:r>
              <a:rPr baseline="31999"/>
              <a:t>1</a:t>
            </a:r>
          </a:p>
          <a:p>
            <a:pP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a:p>
          <a:p>
            <a:pPr lvl="1">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t>Biggest existing: "Walney Extension" UK -  659 Megawatts</a:t>
            </a:r>
          </a:p>
          <a:p>
            <a:pPr lvl="1">
              <a:spcBef>
                <a:spcPts val="400"/>
              </a:spcBef>
              <a:defRPr sz="900" b="0">
                <a:solidFill>
                  <a:srgbClr val="FFFFFF"/>
                </a:solidFill>
                <a:effectLst>
                  <a:outerShdw blurRad="38100" dist="38100" dir="2700000" rotWithShape="0">
                    <a:srgbClr val="000000"/>
                  </a:outerShdw>
                </a:effectLst>
                <a:latin typeface="+mj-lt"/>
                <a:ea typeface="+mj-ea"/>
                <a:cs typeface="+mj-cs"/>
                <a:sym typeface="Arial"/>
              </a:defRPr>
            </a:pPr>
            <a:endParaRPr/>
          </a:p>
          <a:p>
            <a:pPr lvl="1">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t>Biggest planned: "Homsea Project 1" UK (completion 2020) - 1218 Megawatts</a:t>
            </a:r>
          </a:p>
          <a:p>
            <a:pPr lvl="1">
              <a:spcBef>
                <a:spcPts val="400"/>
              </a:spcBef>
              <a:defRPr sz="9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t>Might be 1st "green" (wind/solar) plant EVER equaling size of carbon &amp; nuclear plants</a:t>
            </a:r>
          </a:p>
          <a:p>
            <a:pPr>
              <a:spcBef>
                <a:spcPts val="400"/>
              </a:spcBef>
              <a:defRPr sz="1000" b="0">
                <a:solidFill>
                  <a:srgbClr val="FFFFFF"/>
                </a:solidFill>
                <a:effectLst>
                  <a:outerShdw blurRad="38100" dist="38100" dir="2700000" rotWithShape="0">
                    <a:srgbClr val="000000"/>
                  </a:outerShdw>
                </a:effectLst>
                <a:latin typeface="+mj-lt"/>
                <a:ea typeface="+mj-ea"/>
                <a:cs typeface="+mj-cs"/>
                <a:sym typeface="Arial"/>
              </a:defRPr>
            </a:pPr>
            <a:endParaRPr/>
          </a:p>
          <a:p>
            <a:pPr algn="ctr">
              <a:spcBef>
                <a:spcPts val="400"/>
              </a:spcBef>
              <a:defRPr sz="1200" b="0" i="1">
                <a:solidFill>
                  <a:srgbClr val="2BAD81"/>
                </a:solidFill>
                <a:effectLst>
                  <a:outerShdw blurRad="38100" dist="38100" dir="2700000" rotWithShape="0">
                    <a:srgbClr val="000000"/>
                  </a:outerShdw>
                </a:effectLst>
                <a:latin typeface="+mj-lt"/>
                <a:ea typeface="+mj-ea"/>
                <a:cs typeface="+mj-cs"/>
                <a:sym typeface="Arial"/>
              </a:defRPr>
            </a:pPr>
            <a:r>
              <a:t>1) Wikpedia's "List of Offshore Wind Farms" (and other sources) </a:t>
            </a:r>
          </a:p>
          <a:p>
            <a:pPr>
              <a:spcBef>
                <a:spcPts val="400"/>
              </a:spcBef>
              <a:defRPr b="0">
                <a:solidFill>
                  <a:srgbClr val="FFFFFF"/>
                </a:solidFill>
                <a:effectLst>
                  <a:outerShdw blurRad="38100" dist="38100" dir="2700000" rotWithShape="0">
                    <a:srgbClr val="000000"/>
                  </a:outerShdw>
                </a:effectLst>
              </a:defRPr>
            </a:pPr>
            <a:endParaRPr/>
          </a:p>
          <a:p>
            <a:pPr lvl="1">
              <a:spcBef>
                <a:spcPts val="400"/>
              </a:spcBef>
              <a:defRPr b="0">
                <a:solidFill>
                  <a:srgbClr val="FFFFFF"/>
                </a:solidFill>
                <a:effectLst>
                  <a:outerShdw blurRad="38100" dist="38100" dir="2700000" rotWithShape="0">
                    <a:srgbClr val="000000"/>
                  </a:outerShdw>
                </a:effectLst>
              </a:defRPr>
            </a:pPr>
            <a:r>
              <a:t> </a:t>
            </a:r>
            <a:endParaRPr sz="1200">
              <a:latin typeface="Times"/>
              <a:ea typeface="Times"/>
              <a:cs typeface="Times"/>
              <a:sym typeface="Times"/>
            </a:endParaRPr>
          </a:p>
          <a:p>
            <a:pPr>
              <a:spcBef>
                <a:spcPts val="400"/>
              </a:spcBef>
              <a:defRPr b="0">
                <a:solidFill>
                  <a:srgbClr val="FFFFFF"/>
                </a:solidFill>
                <a:effectLst>
                  <a:outerShdw blurRad="38100" dist="38100" dir="2700000" rotWithShape="0">
                    <a:srgbClr val="000000"/>
                  </a:outerShdw>
                </a:effectLst>
              </a:defRPr>
            </a:pPr>
            <a:endParaRPr sz="1200">
              <a:latin typeface="Times"/>
              <a:ea typeface="Times"/>
              <a:cs typeface="Times"/>
              <a:sym typeface="Times"/>
            </a:endParaRPr>
          </a:p>
          <a:p>
            <a:pPr>
              <a:spcBef>
                <a:spcPts val="400"/>
              </a:spcBef>
              <a:defRPr b="0">
                <a:solidFill>
                  <a:srgbClr val="FFFFFF"/>
                </a:solidFill>
                <a:effectLst>
                  <a:outerShdw blurRad="38100" dist="38100" dir="2700000" rotWithShape="0">
                    <a:srgbClr val="000000"/>
                  </a:outerShdw>
                </a:effectLst>
              </a:defRPr>
            </a:pPr>
            <a:r>
              <a:t> </a:t>
            </a:r>
            <a:endParaRPr sz="1200">
              <a:latin typeface="Times"/>
              <a:ea typeface="Times"/>
              <a:cs typeface="Times"/>
              <a:sym typeface="Times"/>
            </a:endParaRPr>
          </a:p>
          <a:p>
            <a:pPr>
              <a:spcBef>
                <a:spcPts val="400"/>
              </a:spcBef>
              <a:defRPr b="0">
                <a:solidFill>
                  <a:srgbClr val="FFFFFF"/>
                </a:solidFill>
                <a:effectLst>
                  <a:outerShdw blurRad="38100" dist="38100" dir="2700000" rotWithShape="0">
                    <a:srgbClr val="000000"/>
                  </a:outerShdw>
                </a:effectLst>
              </a:defRPr>
            </a:pPr>
            <a:endParaRPr/>
          </a:p>
          <a:p>
            <a:pPr>
              <a:spcBef>
                <a:spcPts val="400"/>
              </a:spcBef>
              <a:defRPr b="0">
                <a:solidFill>
                  <a:srgbClr val="FFFFFF"/>
                </a:solidFill>
                <a:effectLst>
                  <a:outerShdw blurRad="38100" dist="38100" dir="2700000" rotWithShape="0">
                    <a:srgbClr val="000000"/>
                  </a:outerShdw>
                </a:effectLst>
              </a:defRPr>
            </a:pPr>
            <a:endParaRPr/>
          </a:p>
          <a:p>
            <a:pPr>
              <a:spcBef>
                <a:spcPts val="400"/>
              </a:spcBef>
              <a:defRPr>
                <a:solidFill>
                  <a:srgbClr val="FFFFFF"/>
                </a:solidFill>
              </a:defRPr>
            </a:pPr>
            <a:r>
              <a:t>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Rectangle 5"/>
          <p:cNvSpPr txBox="1"/>
          <p:nvPr/>
        </p:nvSpPr>
        <p:spPr>
          <a:xfrm>
            <a:off x="304800" y="6457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311" name="Rectangle 2"/>
          <p:cNvSpPr txBox="1">
            <a:spLocks noGrp="1"/>
          </p:cNvSpPr>
          <p:nvPr>
            <p:ph type="title"/>
          </p:nvPr>
        </p:nvSpPr>
        <p:spPr>
          <a:xfrm>
            <a:off x="262466" y="2362198"/>
            <a:ext cx="8534401" cy="1270041"/>
          </a:xfrm>
          <a:prstGeom prst="rect">
            <a:avLst/>
          </a:prstGeom>
        </p:spPr>
        <p:txBody>
          <a:bodyPr/>
          <a:lstStyle/>
          <a:p>
            <a:pPr>
              <a:defRPr b="1"/>
            </a:pPr>
            <a:r>
              <a:t>Wind Power Economics</a:t>
            </a:r>
            <a:br/>
            <a:r>
              <a:t>&amp;</a:t>
            </a:r>
            <a:br/>
            <a:r>
              <a:t>Energy Return on Energy Invested</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Rectangle 5"/>
          <p:cNvSpPr txBox="1"/>
          <p:nvPr/>
        </p:nvSpPr>
        <p:spPr>
          <a:xfrm>
            <a:off x="304800" y="6457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314" name="Rectangle 2"/>
          <p:cNvSpPr txBox="1">
            <a:spLocks noGrp="1"/>
          </p:cNvSpPr>
          <p:nvPr>
            <p:ph type="title"/>
          </p:nvPr>
        </p:nvSpPr>
        <p:spPr>
          <a:xfrm>
            <a:off x="0" y="76199"/>
            <a:ext cx="9144000" cy="675219"/>
          </a:xfrm>
          <a:prstGeom prst="rect">
            <a:avLst/>
          </a:prstGeom>
        </p:spPr>
        <p:txBody>
          <a:bodyPr/>
          <a:lstStyle>
            <a:lvl1pPr>
              <a:defRPr sz="2000"/>
            </a:lvl1pPr>
          </a:lstStyle>
          <a:p>
            <a:r>
              <a:t>But can we afford Wind Power?</a:t>
            </a:r>
          </a:p>
        </p:txBody>
      </p:sp>
      <p:sp>
        <p:nvSpPr>
          <p:cNvPr id="315" name="Rectangle 3"/>
          <p:cNvSpPr txBox="1">
            <a:spLocks noGrp="1"/>
          </p:cNvSpPr>
          <p:nvPr>
            <p:ph type="body" idx="1"/>
          </p:nvPr>
        </p:nvSpPr>
        <p:spPr>
          <a:xfrm>
            <a:off x="80436" y="810687"/>
            <a:ext cx="9063565" cy="5602813"/>
          </a:xfrm>
          <a:prstGeom prst="rect">
            <a:avLst/>
          </a:prstGeom>
        </p:spPr>
        <p:txBody>
          <a:bodyPr/>
          <a:lstStyle/>
          <a:p>
            <a:pPr>
              <a:tabLst>
                <a:tab pos="457200" algn="l"/>
                <a:tab pos="914400" algn="l"/>
                <a:tab pos="1371600" algn="l"/>
                <a:tab pos="1828800" algn="l"/>
                <a:tab pos="2286000" algn="l"/>
              </a:tabLst>
              <a:defRPr sz="1800">
                <a:latin typeface="+mj-lt"/>
                <a:ea typeface="+mj-ea"/>
                <a:cs typeface="+mj-cs"/>
                <a:sym typeface="Arial"/>
              </a:defRPr>
            </a:pPr>
            <a:r>
              <a:t>That can be a complex question.  It requires comparisons with other technologies</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It may also be that power plant cost is not the major concern, as when the cost</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of power is instead dominated by fuel or operational &amp; maintenance expenses</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Or the cost of power may be inflated by financing expenses (interest/bond payments)</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as can be the case for technologies with shorter operational lifetimes:</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e.g., solar &amp; </a:t>
            </a:r>
            <a:r>
              <a:rPr b="1"/>
              <a:t>wind</a:t>
            </a:r>
            <a:r>
              <a:t> (20 years) vs. nuclear (40 years) vs. hydro (100 years)</a:t>
            </a:r>
          </a:p>
          <a:p>
            <a:pPr>
              <a:tabLst>
                <a:tab pos="457200" algn="l"/>
                <a:tab pos="914400" algn="l"/>
                <a:tab pos="1371600" algn="l"/>
                <a:tab pos="1828800" algn="l"/>
                <a:tab pos="2286000" algn="l"/>
              </a:tabLst>
              <a:defRPr sz="12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And those financing costs may escalate for technologies considered high risk,</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including nuclear (more because of construction defaults than rare accidents)</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or for very young &amp; unproven technologies (e.g., </a:t>
            </a:r>
            <a:r>
              <a:rPr b="1"/>
              <a:t>floating wind power</a:t>
            </a:r>
            <a:r>
              <a:t>)</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Hence my whole note set on: </a:t>
            </a:r>
            <a:r>
              <a:rPr b="1"/>
              <a:t>Power Plant Economics</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 </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explaining the </a:t>
            </a:r>
            <a:r>
              <a:rPr b="1">
                <a:solidFill>
                  <a:srgbClr val="FBC901"/>
                </a:solidFill>
              </a:rPr>
              <a:t>Levelized Cost of Energy (LCOE) </a:t>
            </a:r>
            <a:r>
              <a:t>for alternate technologies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Rectangle 5"/>
          <p:cNvSpPr txBox="1"/>
          <p:nvPr/>
        </p:nvSpPr>
        <p:spPr>
          <a:xfrm>
            <a:off x="304800" y="6457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318" name="Rectangle 2"/>
          <p:cNvSpPr txBox="1">
            <a:spLocks noGrp="1"/>
          </p:cNvSpPr>
          <p:nvPr>
            <p:ph type="title"/>
          </p:nvPr>
        </p:nvSpPr>
        <p:spPr>
          <a:xfrm>
            <a:off x="304800" y="76200"/>
            <a:ext cx="8534400" cy="569383"/>
          </a:xfrm>
          <a:prstGeom prst="rect">
            <a:avLst/>
          </a:prstGeom>
        </p:spPr>
        <p:txBody>
          <a:bodyPr/>
          <a:lstStyle>
            <a:lvl1pPr>
              <a:defRPr sz="2000"/>
            </a:lvl1pPr>
          </a:lstStyle>
          <a:p>
            <a:r>
              <a:t>Nevertheless, here is a quick overview of Wind Power economics:</a:t>
            </a:r>
          </a:p>
        </p:txBody>
      </p:sp>
      <p:sp>
        <p:nvSpPr>
          <p:cNvPr id="319" name="Rectangle 3"/>
          <p:cNvSpPr txBox="1">
            <a:spLocks noGrp="1"/>
          </p:cNvSpPr>
          <p:nvPr>
            <p:ph type="body" idx="1"/>
          </p:nvPr>
        </p:nvSpPr>
        <p:spPr>
          <a:xfrm>
            <a:off x="165101" y="694274"/>
            <a:ext cx="8915401" cy="5602813"/>
          </a:xfrm>
          <a:prstGeom prst="rect">
            <a:avLst/>
          </a:prstGeom>
        </p:spPr>
        <p:txBody>
          <a:bodyPr/>
          <a:lstStyle/>
          <a:p>
            <a:pPr algn="ctr">
              <a:spcBef>
                <a:spcPts val="300"/>
              </a:spcBef>
              <a:tabLst>
                <a:tab pos="457200" algn="l"/>
                <a:tab pos="914400" algn="l"/>
                <a:tab pos="1371600" algn="l"/>
                <a:tab pos="1828800" algn="l"/>
                <a:tab pos="2286000" algn="l"/>
              </a:tabLst>
              <a:defRPr sz="1400">
                <a:latin typeface="+mj-lt"/>
                <a:ea typeface="+mj-ea"/>
                <a:cs typeface="+mj-cs"/>
                <a:sym typeface="Arial"/>
              </a:defRPr>
            </a:pPr>
            <a:r>
              <a:t>(Which really should be followed by study of my full </a:t>
            </a:r>
            <a:r>
              <a:rPr b="1"/>
              <a:t>Power Plant Economics</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 note set!)</a:t>
            </a:r>
          </a:p>
          <a:p>
            <a:pPr>
              <a:tabLst>
                <a:tab pos="457200" algn="l"/>
                <a:tab pos="914400" algn="l"/>
                <a:tab pos="1371600" algn="l"/>
                <a:tab pos="1828800" algn="l"/>
                <a:tab pos="2286000" algn="l"/>
              </a:tabLst>
              <a:defRPr sz="12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In principle, </a:t>
            </a:r>
            <a:r>
              <a:rPr b="1"/>
              <a:t>Levelized Cost of Energy (LCOE) </a:t>
            </a:r>
            <a:r>
              <a:t>takes into account ALL costs:</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Capital, Construction, Fuel, Operation &amp; Maintenance, and Decomissioning . . .</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as well as the full financing of all of the above, over the full plant life cycle</a:t>
            </a:r>
          </a:p>
          <a:p>
            <a:pPr>
              <a:tabLst>
                <a:tab pos="457200" algn="l"/>
                <a:tab pos="914400" algn="l"/>
                <a:tab pos="1371600" algn="l"/>
                <a:tab pos="1828800" algn="l"/>
                <a:tab pos="2286000" algn="l"/>
              </a:tabLst>
              <a:defRPr sz="12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It should thus be equal to the power company's breakeven charge for power</a:t>
            </a:r>
          </a:p>
          <a:p>
            <a:pPr>
              <a:tabLst>
                <a:tab pos="457200" algn="l"/>
                <a:tab pos="914400" algn="l"/>
                <a:tab pos="1371600" algn="l"/>
                <a:tab pos="1828800" algn="l"/>
                <a:tab pos="2286000" algn="l"/>
              </a:tabLst>
              <a:defRPr sz="10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LCOEs are stated in terms of </a:t>
            </a:r>
            <a:r>
              <a:rPr b="1">
                <a:solidFill>
                  <a:srgbClr val="FBC901"/>
                </a:solidFill>
              </a:rPr>
              <a:t>$/MW-h</a:t>
            </a:r>
            <a:r>
              <a:t>, now typically </a:t>
            </a:r>
            <a:r>
              <a:rPr b="1"/>
              <a:t>$50 - $200 / MW-h</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But we are </a:t>
            </a:r>
            <a:r>
              <a:rPr b="1"/>
              <a:t>charged</a:t>
            </a:r>
            <a:r>
              <a:t> for power in </a:t>
            </a:r>
            <a:r>
              <a:rPr b="1">
                <a:solidFill>
                  <a:srgbClr val="FBC901"/>
                </a:solidFill>
              </a:rPr>
              <a:t>cents/kW-h</a:t>
            </a:r>
            <a:r>
              <a:t>, typically </a:t>
            </a:r>
            <a:r>
              <a:rPr b="1"/>
              <a:t>10 - 20 cents / kW-h</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1 $/MW-h = 100 cents / (1000 kW)-h = 0.1 cents / kW-h</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Thus: 	$50 - $200 / MW-h = 5 – 20 cents/kW-h</a:t>
            </a:r>
          </a:p>
          <a:p>
            <a:pPr>
              <a:tabLst>
                <a:tab pos="457200" algn="l"/>
                <a:tab pos="914400" algn="l"/>
                <a:tab pos="1371600" algn="l"/>
                <a:tab pos="1828800" algn="l"/>
                <a:tab pos="2286000" algn="l"/>
              </a:tabLst>
              <a:defRPr sz="1200" b="1">
                <a:latin typeface="+mj-lt"/>
                <a:ea typeface="+mj-ea"/>
                <a:cs typeface="+mj-cs"/>
                <a:sym typeface="Arial"/>
              </a:defRPr>
            </a:pPr>
            <a:endParaRPr/>
          </a:p>
          <a:p>
            <a:pPr>
              <a:tabLst>
                <a:tab pos="457200" algn="l"/>
                <a:tab pos="914400" algn="l"/>
                <a:tab pos="1371600" algn="l"/>
                <a:tab pos="1828800" algn="l"/>
                <a:tab pos="2286000" algn="l"/>
              </a:tabLst>
              <a:defRPr sz="1800" b="1">
                <a:solidFill>
                  <a:srgbClr val="FBC901"/>
                </a:solidFill>
                <a:latin typeface="+mj-lt"/>
                <a:ea typeface="+mj-ea"/>
                <a:cs typeface="+mj-cs"/>
                <a:sym typeface="Arial"/>
              </a:defRPr>
            </a:pPr>
            <a:r>
              <a:t>Thus, to make a profit selling power to us at 10 - 20 cents/kW-h,</a:t>
            </a:r>
          </a:p>
          <a:p>
            <a:pPr>
              <a:tabLst>
                <a:tab pos="457200" algn="l"/>
                <a:tab pos="914400" algn="l"/>
                <a:tab pos="1371600" algn="l"/>
                <a:tab pos="1828800" algn="l"/>
                <a:tab pos="2286000" algn="l"/>
              </a:tabLst>
              <a:defRPr sz="800" b="1">
                <a:solidFill>
                  <a:srgbClr val="FBC901"/>
                </a:solidFill>
                <a:latin typeface="+mj-lt"/>
                <a:ea typeface="+mj-ea"/>
                <a:cs typeface="+mj-cs"/>
                <a:sym typeface="Arial"/>
              </a:defRPr>
            </a:pPr>
            <a:endParaRPr/>
          </a:p>
          <a:p>
            <a:pPr>
              <a:tabLst>
                <a:tab pos="457200" algn="l"/>
                <a:tab pos="914400" algn="l"/>
                <a:tab pos="1371600" algn="l"/>
                <a:tab pos="1828800" algn="l"/>
                <a:tab pos="2286000" algn="l"/>
              </a:tabLst>
              <a:defRPr sz="1800" b="1">
                <a:solidFill>
                  <a:srgbClr val="FBC901"/>
                </a:solidFill>
                <a:latin typeface="+mj-lt"/>
                <a:ea typeface="+mj-ea"/>
                <a:cs typeface="+mj-cs"/>
                <a:sym typeface="Arial"/>
              </a:defRPr>
            </a:pPr>
            <a:r>
              <a:t>	power companies need production LCOE's of $50 - $100 / MW-h</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Rectangle 2"/>
          <p:cNvSpPr txBox="1">
            <a:spLocks noGrp="1"/>
          </p:cNvSpPr>
          <p:nvPr>
            <p:ph type="title"/>
          </p:nvPr>
        </p:nvSpPr>
        <p:spPr>
          <a:xfrm>
            <a:off x="0" y="76199"/>
            <a:ext cx="9144000" cy="675219"/>
          </a:xfrm>
          <a:prstGeom prst="rect">
            <a:avLst/>
          </a:prstGeom>
        </p:spPr>
        <p:txBody>
          <a:bodyPr/>
          <a:lstStyle>
            <a:lvl1pPr>
              <a:defRPr sz="2000"/>
            </a:lvl1pPr>
          </a:lstStyle>
          <a:p>
            <a:r>
              <a:t>We tend to use LCOEs from the U.S. Energy Information Administration</a:t>
            </a:r>
          </a:p>
        </p:txBody>
      </p:sp>
      <p:sp>
        <p:nvSpPr>
          <p:cNvPr id="322" name="Rectangle 3"/>
          <p:cNvSpPr txBox="1">
            <a:spLocks noGrp="1"/>
          </p:cNvSpPr>
          <p:nvPr>
            <p:ph type="body" idx="1"/>
          </p:nvPr>
        </p:nvSpPr>
        <p:spPr>
          <a:xfrm>
            <a:off x="80437" y="810687"/>
            <a:ext cx="9063564" cy="6047314"/>
          </a:xfrm>
          <a:prstGeom prst="rect">
            <a:avLst/>
          </a:prstGeom>
        </p:spPr>
        <p:txBody>
          <a:bodyPr/>
          <a:lstStyle/>
          <a:p>
            <a:pPr>
              <a:tabLst>
                <a:tab pos="457200" algn="l"/>
                <a:tab pos="914400" algn="l"/>
                <a:tab pos="1371600" algn="l"/>
                <a:tab pos="1828800" algn="l"/>
                <a:tab pos="2286000" algn="l"/>
              </a:tabLst>
              <a:defRPr sz="1800" b="1">
                <a:latin typeface="+mj-lt"/>
                <a:ea typeface="+mj-ea"/>
                <a:cs typeface="+mj-cs"/>
                <a:sym typeface="Arial"/>
              </a:defRPr>
            </a:pPr>
            <a:r>
              <a:t>Each year the EIA estimates LCOEs for a dozen or so types of U.S. power</a:t>
            </a:r>
          </a:p>
          <a:p>
            <a:pPr>
              <a:tabLst>
                <a:tab pos="457200" algn="l"/>
                <a:tab pos="914400" algn="l"/>
                <a:tab pos="1371600" algn="l"/>
                <a:tab pos="1828800" algn="l"/>
                <a:tab pos="2286000" algn="l"/>
              </a:tabLst>
              <a:defRPr sz="800" b="1">
                <a:latin typeface="+mj-lt"/>
                <a:ea typeface="+mj-ea"/>
                <a:cs typeface="+mj-cs"/>
                <a:sym typeface="Arial"/>
              </a:defRPr>
            </a:pPr>
            <a:endParaRPr/>
          </a:p>
          <a:p>
            <a:pPr>
              <a:tabLst>
                <a:tab pos="457200" algn="l"/>
                <a:tab pos="914400" algn="l"/>
                <a:tab pos="1371600" algn="l"/>
                <a:tab pos="1828800" algn="l"/>
                <a:tab pos="2286000" algn="l"/>
              </a:tabLst>
              <a:defRPr sz="1800" b="1">
                <a:latin typeface="+mj-lt"/>
                <a:ea typeface="+mj-ea"/>
                <a:cs typeface="+mj-cs"/>
                <a:sym typeface="Arial"/>
              </a:defRPr>
            </a:pPr>
            <a:r>
              <a:t>	But that estimation is done by economists who, like social scientists,</a:t>
            </a:r>
          </a:p>
          <a:p>
            <a:pPr>
              <a:tabLst>
                <a:tab pos="457200" algn="l"/>
                <a:tab pos="914400" algn="l"/>
                <a:tab pos="1371600" algn="l"/>
                <a:tab pos="1828800" algn="l"/>
                <a:tab pos="2286000" algn="l"/>
              </a:tabLst>
              <a:defRPr sz="800" b="1">
                <a:latin typeface="+mj-lt"/>
                <a:ea typeface="+mj-ea"/>
                <a:cs typeface="+mj-cs"/>
                <a:sym typeface="Arial"/>
              </a:defRPr>
            </a:pPr>
            <a:endParaRPr/>
          </a:p>
          <a:p>
            <a:pPr>
              <a:tabLst>
                <a:tab pos="457200" algn="l"/>
                <a:tab pos="914400" algn="l"/>
                <a:tab pos="1371600" algn="l"/>
                <a:tab pos="1828800" algn="l"/>
                <a:tab pos="2286000" algn="l"/>
              </a:tabLst>
              <a:defRPr sz="1800" b="1">
                <a:latin typeface="+mj-lt"/>
                <a:ea typeface="+mj-ea"/>
                <a:cs typeface="+mj-cs"/>
                <a:sym typeface="Arial"/>
              </a:defRPr>
            </a:pPr>
            <a:r>
              <a:t>		may not follow (or fully appreciate) ongoing technical development</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I (and many others) have come to believe that this can lead to significant errors</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Indeed, in the remainder of this note set I'll provide multiple examples of how</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re-analysis of some study data has led me to very different conclusions</a:t>
            </a:r>
          </a:p>
          <a:p>
            <a:pPr>
              <a:tabLst>
                <a:tab pos="457200" algn="l"/>
                <a:tab pos="914400" algn="l"/>
                <a:tab pos="1371600" algn="l"/>
                <a:tab pos="1828800" algn="l"/>
                <a:tab pos="2286000" algn="l"/>
              </a:tabLst>
              <a:defRPr sz="1200">
                <a:latin typeface="+mj-lt"/>
                <a:ea typeface="+mj-ea"/>
                <a:cs typeface="+mj-cs"/>
                <a:sym typeface="Arial"/>
              </a:defRPr>
            </a:pPr>
            <a:endParaRPr/>
          </a:p>
          <a:p>
            <a:pPr>
              <a:tabLst>
                <a:tab pos="457200" algn="l"/>
                <a:tab pos="914400" algn="l"/>
                <a:tab pos="1371600" algn="l"/>
                <a:tab pos="1828800" algn="l"/>
                <a:tab pos="2286000" algn="l"/>
              </a:tabLst>
              <a:defRPr sz="1800" b="1">
                <a:solidFill>
                  <a:srgbClr val="FBC901"/>
                </a:solidFill>
                <a:latin typeface="+mj-lt"/>
                <a:ea typeface="+mj-ea"/>
                <a:cs typeface="+mj-cs"/>
                <a:sym typeface="Arial"/>
              </a:defRPr>
            </a:pPr>
            <a:r>
              <a:t>For the EIA, problems often stem from an over-reliance on U.S. experience:</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If we don't now use a technology (e.g., </a:t>
            </a:r>
            <a:r>
              <a:rPr b="1"/>
              <a:t>floating wind power</a:t>
            </a:r>
            <a:r>
              <a:t>) it may be omitted</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If we've only one, possibly non state-of-the-art example (e.g., </a:t>
            </a:r>
            <a:r>
              <a:rPr b="1"/>
              <a:t>Block Island</a:t>
            </a:r>
            <a:r>
              <a:t>)</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it may become the sole basis for estimating cost of </a:t>
            </a:r>
            <a:r>
              <a:rPr b="1"/>
              <a:t>any</a:t>
            </a:r>
            <a:r>
              <a:t> plant of this type</a:t>
            </a:r>
          </a:p>
          <a:p>
            <a:pPr>
              <a:tabLst>
                <a:tab pos="457200" algn="l"/>
                <a:tab pos="914400" algn="l"/>
                <a:tab pos="1371600" algn="l"/>
                <a:tab pos="1828800" algn="l"/>
                <a:tab pos="2286000" algn="l"/>
              </a:tabLst>
              <a:defRPr sz="10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If we now employ many generations of a technology (e.g., </a:t>
            </a:r>
            <a:r>
              <a:rPr b="1"/>
              <a:t>onshore wind</a:t>
            </a:r>
            <a:r>
              <a:t>),</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these are just averaged together ignoring their often major cost differences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Rectangle 5"/>
          <p:cNvSpPr txBox="1"/>
          <p:nvPr/>
        </p:nvSpPr>
        <p:spPr>
          <a:xfrm>
            <a:off x="304800" y="6457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325" name="Rectangle 2"/>
          <p:cNvSpPr txBox="1">
            <a:spLocks noGrp="1"/>
          </p:cNvSpPr>
          <p:nvPr>
            <p:ph type="title"/>
          </p:nvPr>
        </p:nvSpPr>
        <p:spPr>
          <a:xfrm>
            <a:off x="304800" y="76199"/>
            <a:ext cx="8534400" cy="675219"/>
          </a:xfrm>
          <a:prstGeom prst="rect">
            <a:avLst/>
          </a:prstGeom>
        </p:spPr>
        <p:txBody>
          <a:bodyPr/>
          <a:lstStyle>
            <a:lvl1pPr>
              <a:defRPr sz="2000"/>
            </a:lvl1pPr>
          </a:lstStyle>
          <a:p>
            <a:r>
              <a:t>Is there an alternative (more expert) source of U.S. LCOE data?</a:t>
            </a:r>
          </a:p>
        </p:txBody>
      </p:sp>
      <p:sp>
        <p:nvSpPr>
          <p:cNvPr id="326" name="Rectangle 3"/>
          <p:cNvSpPr txBox="1">
            <a:spLocks noGrp="1"/>
          </p:cNvSpPr>
          <p:nvPr>
            <p:ph type="body" idx="1"/>
          </p:nvPr>
        </p:nvSpPr>
        <p:spPr>
          <a:xfrm>
            <a:off x="228600" y="810687"/>
            <a:ext cx="8788400" cy="5602813"/>
          </a:xfrm>
          <a:prstGeom prst="rect">
            <a:avLst/>
          </a:prstGeom>
        </p:spPr>
        <p:txBody>
          <a:bodyPr/>
          <a:lstStyle/>
          <a:p>
            <a:pPr algn="ctr">
              <a:tabLst>
                <a:tab pos="457200" algn="l"/>
                <a:tab pos="914400" algn="l"/>
                <a:tab pos="1371600" algn="l"/>
                <a:tab pos="1828800" algn="l"/>
                <a:tab pos="2286000" algn="l"/>
              </a:tabLst>
              <a:defRPr b="1">
                <a:latin typeface="+mj-lt"/>
                <a:ea typeface="+mj-ea"/>
                <a:cs typeface="+mj-cs"/>
                <a:sym typeface="Arial"/>
              </a:defRPr>
            </a:pPr>
            <a:r>
              <a:t>Yes</a:t>
            </a:r>
          </a:p>
          <a:p>
            <a:pPr>
              <a:tabLst>
                <a:tab pos="457200" algn="l"/>
                <a:tab pos="914400" algn="l"/>
                <a:tab pos="1371600" algn="l"/>
                <a:tab pos="1828800" algn="l"/>
                <a:tab pos="2286000" algn="l"/>
              </a:tabLst>
              <a:defRPr sz="1800">
                <a:latin typeface="+mj-lt"/>
                <a:ea typeface="+mj-ea"/>
                <a:cs typeface="+mj-cs"/>
                <a:sym typeface="Arial"/>
              </a:defRPr>
            </a:pPr>
            <a:endParaRPr/>
          </a:p>
          <a:p>
            <a:pPr>
              <a:tabLst>
                <a:tab pos="457200" algn="l"/>
                <a:tab pos="914400" algn="l"/>
                <a:tab pos="1371600" algn="l"/>
                <a:tab pos="1828800" algn="l"/>
                <a:tab pos="2286000" algn="l"/>
              </a:tabLst>
              <a:defRPr sz="1800" b="1">
                <a:latin typeface="+mj-lt"/>
                <a:ea typeface="+mj-ea"/>
                <a:cs typeface="+mj-cs"/>
                <a:sym typeface="Arial"/>
              </a:defRPr>
            </a:pPr>
            <a:r>
              <a:t>Lazard.com</a:t>
            </a:r>
            <a:r>
              <a:rPr b="0"/>
              <a:t> analyzes the U.S. energy market </a:t>
            </a:r>
            <a:r>
              <a:t>for</a:t>
            </a:r>
            <a:r>
              <a:rPr b="0"/>
              <a:t> U.S. energy companies</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This it does (presumably for a substantial fee) about once every two years</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They do not release their full reports</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But they do release public summaries (typically of 22 pages)</a:t>
            </a:r>
          </a:p>
          <a:p>
            <a:pPr>
              <a:tabLst>
                <a:tab pos="457200" algn="l"/>
                <a:tab pos="914400" algn="l"/>
                <a:tab pos="1371600" algn="l"/>
                <a:tab pos="1828800" algn="l"/>
                <a:tab pos="2286000" algn="l"/>
              </a:tabLst>
              <a:defRPr sz="2400">
                <a:latin typeface="+mj-lt"/>
                <a:ea typeface="+mj-ea"/>
                <a:cs typeface="+mj-cs"/>
                <a:sym typeface="Arial"/>
              </a:defRPr>
            </a:pPr>
            <a:endParaRPr/>
          </a:p>
          <a:p>
            <a:pPr>
              <a:tabLst>
                <a:tab pos="457200" algn="l"/>
                <a:tab pos="914400" algn="l"/>
                <a:tab pos="1371600" algn="l"/>
                <a:tab pos="1828800" algn="l"/>
                <a:tab pos="2286000" algn="l"/>
              </a:tabLst>
              <a:defRPr sz="24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Both recent EIA &amp; Lazard data are in </a:t>
            </a:r>
            <a:r>
              <a:rPr b="1"/>
              <a:t>Power Plant Economics</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 </a:t>
            </a:r>
          </a:p>
          <a:p>
            <a:pPr>
              <a:tabLst>
                <a:tab pos="457200" algn="l"/>
                <a:tab pos="914400" algn="l"/>
                <a:tab pos="1371600" algn="l"/>
                <a:tab pos="1828800" algn="l"/>
                <a:tab pos="2286000" algn="l"/>
              </a:tabLst>
              <a:defRPr sz="1800">
                <a:latin typeface="+mj-lt"/>
                <a:ea typeface="+mj-ea"/>
                <a:cs typeface="+mj-cs"/>
                <a:sym typeface="Arial"/>
              </a:defRPr>
            </a:pPr>
            <a:endParaRPr/>
          </a:p>
          <a:p>
            <a:pPr algn="ctr">
              <a:tabLst>
                <a:tab pos="457200" algn="l"/>
                <a:tab pos="914400" algn="l"/>
                <a:tab pos="1371600" algn="l"/>
                <a:tab pos="1828800" algn="l"/>
                <a:tab pos="2286000" algn="l"/>
              </a:tabLst>
              <a:defRPr sz="1800" b="1">
                <a:latin typeface="+mj-lt"/>
                <a:ea typeface="+mj-ea"/>
                <a:cs typeface="+mj-cs"/>
                <a:sym typeface="Arial"/>
              </a:defRPr>
            </a:pPr>
            <a:r>
              <a:t>This is its summary slide of 2018 EIA and 2017 Lazard data:</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Rectangle 2"/>
          <p:cNvSpPr txBox="1">
            <a:spLocks noGrp="1"/>
          </p:cNvSpPr>
          <p:nvPr>
            <p:ph type="title"/>
          </p:nvPr>
        </p:nvSpPr>
        <p:spPr>
          <a:xfrm>
            <a:off x="304800" y="76199"/>
            <a:ext cx="8534400" cy="516469"/>
          </a:xfrm>
          <a:prstGeom prst="rect">
            <a:avLst/>
          </a:prstGeom>
        </p:spPr>
        <p:txBody>
          <a:bodyPr/>
          <a:lstStyle>
            <a:lvl1pPr>
              <a:defRPr sz="2000"/>
            </a:lvl1pPr>
          </a:lstStyle>
          <a:p>
            <a:r>
              <a:t>Concerning wind, the big takeaways from Part I were:</a:t>
            </a:r>
          </a:p>
        </p:txBody>
      </p:sp>
      <p:sp>
        <p:nvSpPr>
          <p:cNvPr id="139" name="Rectangle 3"/>
          <p:cNvSpPr txBox="1">
            <a:spLocks noGrp="1"/>
          </p:cNvSpPr>
          <p:nvPr>
            <p:ph type="body" sz="half" idx="1"/>
          </p:nvPr>
        </p:nvSpPr>
        <p:spPr>
          <a:xfrm>
            <a:off x="228600" y="694274"/>
            <a:ext cx="8788400" cy="2247894"/>
          </a:xfrm>
          <a:prstGeom prst="rect">
            <a:avLst/>
          </a:prstGeom>
        </p:spPr>
        <p:txBody>
          <a:bodyPr/>
          <a:lstStyle/>
          <a:p>
            <a:pPr>
              <a:tabLst>
                <a:tab pos="457200" algn="l"/>
                <a:tab pos="914400" algn="l"/>
                <a:tab pos="1371600" algn="l"/>
                <a:tab pos="1828800" algn="l"/>
                <a:tab pos="2286000" algn="l"/>
              </a:tabLst>
              <a:defRPr sz="1800" b="1">
                <a:solidFill>
                  <a:srgbClr val="FBC901"/>
                </a:solidFill>
                <a:latin typeface="+mj-lt"/>
                <a:ea typeface="+mj-ea"/>
                <a:cs typeface="+mj-cs"/>
                <a:sym typeface="Arial"/>
              </a:defRPr>
            </a:pPr>
            <a:r>
              <a:t>Wind's power increases as its velocity cubed:</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t>
            </a:r>
            <a:r>
              <a:rPr b="1"/>
              <a:t>SLIGHTLY faster winds =&gt; VASTLY greater wind power</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And where are the surest places to find faster winds?  </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t>
            </a:r>
            <a:r>
              <a:rPr b="1"/>
              <a:t>Higher off the ground</a:t>
            </a:r>
            <a:r>
              <a:t>   	AND         </a:t>
            </a:r>
            <a:r>
              <a:rPr b="1"/>
              <a:t>Off our northern coasts:</a:t>
            </a:r>
          </a:p>
        </p:txBody>
      </p:sp>
      <p:pic>
        <p:nvPicPr>
          <p:cNvPr id="140" name="Picture 8" descr="Picture 8"/>
          <p:cNvPicPr>
            <a:picLocks noChangeAspect="1"/>
          </p:cNvPicPr>
          <p:nvPr/>
        </p:nvPicPr>
        <p:blipFill>
          <a:blip r:embed="rId2"/>
          <a:srcRect l="4800" t="6212" r="4799" b="6212"/>
          <a:stretch>
            <a:fillRect/>
          </a:stretch>
        </p:blipFill>
        <p:spPr>
          <a:xfrm>
            <a:off x="4379185" y="2816073"/>
            <a:ext cx="3759395" cy="2814254"/>
          </a:xfrm>
          <a:prstGeom prst="rect">
            <a:avLst/>
          </a:prstGeom>
          <a:ln w="12700">
            <a:miter lim="400000"/>
          </a:ln>
        </p:spPr>
      </p:pic>
      <p:sp>
        <p:nvSpPr>
          <p:cNvPr id="141" name="Rectangle 3"/>
          <p:cNvSpPr txBox="1"/>
          <p:nvPr/>
        </p:nvSpPr>
        <p:spPr>
          <a:xfrm>
            <a:off x="0" y="5757335"/>
            <a:ext cx="8788400" cy="178627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t>Fastest = Brown/Red			Fastest = Blue / Red:</a:t>
            </a:r>
          </a:p>
          <a:p>
            <a:pPr algn="ctr">
              <a:spcBef>
                <a:spcPts val="400"/>
              </a:spcBef>
              <a:tabLst>
                <a:tab pos="457200" algn="l"/>
                <a:tab pos="914400" algn="l"/>
                <a:tab pos="1371600" algn="l"/>
                <a:tab pos="1828800" algn="l"/>
                <a:tab pos="2286000" algn="l"/>
              </a:tabLst>
              <a:defRPr sz="1000" b="0">
                <a:solidFill>
                  <a:srgbClr val="FFFFFF"/>
                </a:solidFill>
                <a:effectLst>
                  <a:outerShdw blurRad="38100" dist="38100" dir="2700000" rotWithShape="0">
                    <a:srgbClr val="000000"/>
                  </a:outerShdw>
                </a:effectLst>
                <a:latin typeface="+mj-lt"/>
                <a:ea typeface="+mj-ea"/>
                <a:cs typeface="+mj-cs"/>
                <a:sym typeface="Arial"/>
              </a:defRPr>
            </a:pPr>
            <a:endParaRPr/>
          </a:p>
          <a:p>
            <a:pPr algn="ctr">
              <a:spcBef>
                <a:spcPts val="200"/>
              </a:spcBef>
              <a:tabLst>
                <a:tab pos="457200" algn="l"/>
                <a:tab pos="914400" algn="l"/>
                <a:tab pos="1371600" algn="l"/>
                <a:tab pos="1828800" algn="l"/>
                <a:tab pos="2286000" algn="l"/>
              </a:tabLst>
              <a:defRPr sz="1200" b="0">
                <a:solidFill>
                  <a:schemeClr val="accent1"/>
                </a:solidFill>
                <a:effectLst>
                  <a:outerShdw blurRad="38100" dist="38100" dir="2700000" rotWithShape="0">
                    <a:srgbClr val="000000"/>
                  </a:outerShdw>
                </a:effectLst>
                <a:latin typeface="+mj-lt"/>
                <a:ea typeface="+mj-ea"/>
                <a:cs typeface="+mj-cs"/>
                <a:sym typeface="Arial"/>
              </a:defRPr>
            </a:pPr>
            <a:r>
              <a:rPr b="1"/>
              <a:t>Wind Power - Part I</a:t>
            </a:r>
            <a:r>
              <a:t> (</a:t>
            </a:r>
            <a:r>
              <a:rPr u="sng">
                <a:solidFill>
                  <a:srgbClr val="00CCFF"/>
                </a:solidFill>
                <a:uFill>
                  <a:solidFill>
                    <a:srgbClr val="00CCFF"/>
                  </a:solidFill>
                </a:uFill>
                <a:hlinkClick r:id="rId3"/>
              </a:rPr>
              <a:t>pptx</a:t>
            </a:r>
            <a:r>
              <a:t> / </a:t>
            </a:r>
            <a:r>
              <a:rPr u="sng">
                <a:solidFill>
                  <a:srgbClr val="00CCFF"/>
                </a:solidFill>
                <a:uFill>
                  <a:solidFill>
                    <a:srgbClr val="00CCFF"/>
                  </a:solidFill>
                </a:uFill>
                <a:hlinkClick r:id="rId4"/>
              </a:rPr>
              <a:t>pdf</a:t>
            </a:r>
            <a:r>
              <a:t> / </a:t>
            </a:r>
            <a:r>
              <a:rPr u="sng">
                <a:solidFill>
                  <a:srgbClr val="00CCFF"/>
                </a:solidFill>
                <a:uFill>
                  <a:solidFill>
                    <a:srgbClr val="00CCFF"/>
                  </a:solidFill>
                </a:uFill>
                <a:hlinkClick r:id="rId5"/>
              </a:rPr>
              <a:t>key</a:t>
            </a:r>
            <a:r>
              <a:t>):</a:t>
            </a:r>
            <a:endParaRPr>
              <a:solidFill>
                <a:srgbClr val="FFFFFF"/>
              </a:solidFill>
            </a:endParaRPr>
          </a:p>
          <a:p>
            <a:pPr algn="ctr">
              <a:spcBef>
                <a:spcPts val="200"/>
              </a:spcBef>
              <a:tabLst>
                <a:tab pos="457200" algn="l"/>
                <a:tab pos="914400" algn="l"/>
                <a:tab pos="1371600" algn="l"/>
                <a:tab pos="1828800" algn="l"/>
                <a:tab pos="2286000" algn="l"/>
              </a:tabLst>
              <a:defRPr sz="1200" b="0">
                <a:solidFill>
                  <a:schemeClr val="accent1"/>
                </a:solidFill>
                <a:effectLst>
                  <a:outerShdw blurRad="38100" dist="38100" dir="2700000" rotWithShape="0">
                    <a:srgbClr val="000000"/>
                  </a:outerShdw>
                </a:effectLst>
                <a:latin typeface="+mj-lt"/>
                <a:ea typeface="+mj-ea"/>
                <a:cs typeface="+mj-cs"/>
                <a:sym typeface="Arial"/>
              </a:defRPr>
            </a:pPr>
            <a:r>
              <a:t>Left: </a:t>
            </a:r>
            <a:r>
              <a:rPr i="1"/>
              <a:t>https://aws-dewi.ul.com/assets/Wind-Resource-Map-EUROPE-11x17.pdf	</a:t>
            </a:r>
            <a:r>
              <a:t>Right: </a:t>
            </a:r>
            <a:r>
              <a:rPr i="1"/>
              <a:t>www.nrel.gov/gis/wind.html</a:t>
            </a:r>
          </a:p>
          <a:p>
            <a:pPr algn="ct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t>	</a:t>
            </a:r>
          </a:p>
        </p:txBody>
      </p:sp>
      <p:grpSp>
        <p:nvGrpSpPr>
          <p:cNvPr id="144" name="Group 10"/>
          <p:cNvGrpSpPr/>
          <p:nvPr/>
        </p:nvGrpSpPr>
        <p:grpSpPr>
          <a:xfrm>
            <a:off x="645582" y="2825750"/>
            <a:ext cx="3429003" cy="2794000"/>
            <a:chOff x="0" y="0"/>
            <a:chExt cx="3429000" cy="2794000"/>
          </a:xfrm>
        </p:grpSpPr>
        <p:sp>
          <p:nvSpPr>
            <p:cNvPr id="142" name="Rectangle 11"/>
            <p:cNvSpPr/>
            <p:nvPr/>
          </p:nvSpPr>
          <p:spPr>
            <a:xfrm>
              <a:off x="0" y="0"/>
              <a:ext cx="3359478" cy="2794000"/>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143" name="Picture 12" descr="Picture 12"/>
            <p:cNvPicPr>
              <a:picLocks noChangeAspect="1"/>
            </p:cNvPicPr>
            <p:nvPr/>
          </p:nvPicPr>
          <p:blipFill>
            <a:blip r:embed="rId6"/>
            <a:srcRect t="2491" r="4706"/>
            <a:stretch>
              <a:fillRect/>
            </a:stretch>
          </p:blipFill>
          <p:spPr>
            <a:xfrm>
              <a:off x="5" y="6966"/>
              <a:ext cx="3428996" cy="2771290"/>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Rectangle 2"/>
          <p:cNvSpPr txBox="1">
            <a:spLocks noGrp="1"/>
          </p:cNvSpPr>
          <p:nvPr>
            <p:ph type="title"/>
          </p:nvPr>
        </p:nvSpPr>
        <p:spPr>
          <a:xfrm>
            <a:off x="304800" y="76200"/>
            <a:ext cx="8839200" cy="381000"/>
          </a:xfrm>
          <a:prstGeom prst="rect">
            <a:avLst/>
          </a:prstGeom>
        </p:spPr>
        <p:txBody>
          <a:bodyPr/>
          <a:lstStyle/>
          <a:p>
            <a:pPr>
              <a:defRPr sz="2000" b="1">
                <a:solidFill>
                  <a:srgbClr val="FFCC00"/>
                </a:solidFill>
              </a:defRPr>
            </a:pPr>
            <a:r>
              <a:t>LCOE's: </a:t>
            </a:r>
            <a:r>
              <a:rPr b="0"/>
              <a:t>EIA 2018 vs. Lazard 2017</a:t>
            </a:r>
          </a:p>
        </p:txBody>
      </p:sp>
      <p:sp>
        <p:nvSpPr>
          <p:cNvPr id="329" name="Rectangle 3"/>
          <p:cNvSpPr txBox="1">
            <a:spLocks noGrp="1"/>
          </p:cNvSpPr>
          <p:nvPr>
            <p:ph type="body" idx="1"/>
          </p:nvPr>
        </p:nvSpPr>
        <p:spPr>
          <a:xfrm>
            <a:off x="162982" y="609600"/>
            <a:ext cx="8981018" cy="6248400"/>
          </a:xfrm>
          <a:prstGeom prst="rect">
            <a:avLst/>
          </a:prstGeom>
        </p:spPr>
        <p:txBody>
          <a:bodyPr/>
          <a:lstStyle/>
          <a:p>
            <a:pPr defTabSz="868680">
              <a:tabLst>
                <a:tab pos="419100" algn="l"/>
                <a:tab pos="4762500" algn="l"/>
                <a:tab pos="6502400" algn="l"/>
              </a:tabLst>
              <a:defRPr sz="1710">
                <a:effectLst>
                  <a:outerShdw blurRad="36195" dist="36195" dir="2700000" rotWithShape="0">
                    <a:srgbClr val="000000"/>
                  </a:outerShdw>
                </a:effectLst>
                <a:latin typeface="+mj-lt"/>
                <a:ea typeface="+mj-ea"/>
                <a:cs typeface="+mj-cs"/>
                <a:sym typeface="Arial"/>
              </a:defRPr>
            </a:pPr>
            <a:r>
              <a:t>		</a:t>
            </a:r>
            <a:r>
              <a:rPr b="1"/>
              <a:t>EIA	Lazard	</a:t>
            </a:r>
            <a:endParaRPr sz="570"/>
          </a:p>
          <a:p>
            <a:pPr defTabSz="868680">
              <a:tabLst>
                <a:tab pos="419100" algn="l"/>
                <a:tab pos="4762500" algn="l"/>
                <a:tab pos="6502400" algn="l"/>
              </a:tabLst>
              <a:defRPr sz="380">
                <a:effectLst>
                  <a:outerShdw blurRad="36195" dist="36195" dir="2700000" rotWithShape="0">
                    <a:srgbClr val="000000"/>
                  </a:outerShdw>
                </a:effectLst>
                <a:latin typeface="+mj-lt"/>
                <a:ea typeface="+mj-ea"/>
                <a:cs typeface="+mj-cs"/>
                <a:sym typeface="Arial"/>
              </a:defRPr>
            </a:pPr>
            <a:endParaRPr/>
          </a:p>
          <a:p>
            <a:pPr defTabSz="868680">
              <a:spcBef>
                <a:spcPts val="300"/>
              </a:spcBef>
              <a:tabLst>
                <a:tab pos="419100" algn="l"/>
                <a:tab pos="4762500" algn="l"/>
                <a:tab pos="6502400" algn="l"/>
              </a:tabLst>
              <a:defRPr sz="1520">
                <a:effectLst>
                  <a:outerShdw blurRad="36195" dist="36195" dir="2700000" rotWithShape="0">
                    <a:srgbClr val="000000"/>
                  </a:outerShdw>
                </a:effectLst>
                <a:latin typeface="+mj-lt"/>
                <a:ea typeface="+mj-ea"/>
                <a:cs typeface="+mj-cs"/>
                <a:sym typeface="Arial"/>
              </a:defRPr>
            </a:pPr>
            <a:r>
              <a:t>Sequestered IGCC Coal	119.1	143 	</a:t>
            </a:r>
          </a:p>
          <a:p>
            <a:pPr defTabSz="868680">
              <a:tabLst>
                <a:tab pos="419100" algn="l"/>
                <a:tab pos="4762500" algn="l"/>
                <a:tab pos="6502400" algn="l"/>
              </a:tabLst>
              <a:defRPr sz="475">
                <a:effectLst>
                  <a:outerShdw blurRad="36195" dist="36195" dir="2700000" rotWithShape="0">
                    <a:srgbClr val="000000"/>
                  </a:outerShdw>
                </a:effectLst>
                <a:latin typeface="+mj-lt"/>
                <a:ea typeface="+mj-ea"/>
                <a:cs typeface="+mj-cs"/>
                <a:sym typeface="Arial"/>
              </a:defRPr>
            </a:pPr>
            <a:endParaRPr/>
          </a:p>
          <a:p>
            <a:pPr defTabSz="868680">
              <a:spcBef>
                <a:spcPts val="300"/>
              </a:spcBef>
              <a:tabLst>
                <a:tab pos="419100" algn="l"/>
                <a:tab pos="4762500" algn="l"/>
                <a:tab pos="6502400" algn="l"/>
              </a:tabLst>
              <a:defRPr sz="1520">
                <a:effectLst>
                  <a:outerShdw blurRad="36195" dist="36195" dir="2700000" rotWithShape="0">
                    <a:srgbClr val="000000"/>
                  </a:outerShdw>
                </a:effectLst>
                <a:latin typeface="+mj-lt"/>
                <a:ea typeface="+mj-ea"/>
                <a:cs typeface="+mj-cs"/>
                <a:sym typeface="Arial"/>
              </a:defRPr>
            </a:pPr>
            <a:r>
              <a:t>Natural Gas CC (CCGT)	50.1	42-78	 </a:t>
            </a:r>
          </a:p>
          <a:p>
            <a:pPr defTabSz="868680">
              <a:tabLst>
                <a:tab pos="419100" algn="l"/>
                <a:tab pos="4762500" algn="l"/>
                <a:tab pos="6502400" algn="l"/>
              </a:tabLst>
              <a:defRPr sz="475">
                <a:effectLst>
                  <a:outerShdw blurRad="36195" dist="36195" dir="2700000" rotWithShape="0">
                    <a:srgbClr val="000000"/>
                  </a:outerShdw>
                </a:effectLst>
                <a:latin typeface="+mj-lt"/>
                <a:ea typeface="+mj-ea"/>
                <a:cs typeface="+mj-cs"/>
                <a:sym typeface="Arial"/>
              </a:defRPr>
            </a:pPr>
            <a:endParaRPr/>
          </a:p>
          <a:p>
            <a:pPr defTabSz="868680">
              <a:spcBef>
                <a:spcPts val="300"/>
              </a:spcBef>
              <a:tabLst>
                <a:tab pos="419100" algn="l"/>
                <a:tab pos="4762500" algn="l"/>
                <a:tab pos="6502400" algn="l"/>
              </a:tabLst>
              <a:defRPr sz="1520">
                <a:effectLst>
                  <a:outerShdw blurRad="36195" dist="36195" dir="2700000" rotWithShape="0">
                    <a:srgbClr val="000000"/>
                  </a:outerShdw>
                </a:effectLst>
                <a:latin typeface="+mj-lt"/>
                <a:ea typeface="+mj-ea"/>
                <a:cs typeface="+mj-cs"/>
                <a:sym typeface="Arial"/>
              </a:defRPr>
            </a:pPr>
            <a:r>
              <a:t>Natural Gas Peaking (OCGT)	85.1	156-210	</a:t>
            </a:r>
          </a:p>
          <a:p>
            <a:pPr defTabSz="868680">
              <a:tabLst>
                <a:tab pos="419100" algn="l"/>
                <a:tab pos="4762500" algn="l"/>
                <a:tab pos="6502400" algn="l"/>
              </a:tabLst>
              <a:defRPr sz="475">
                <a:effectLst>
                  <a:outerShdw blurRad="36195" dist="36195" dir="2700000" rotWithShape="0">
                    <a:srgbClr val="000000"/>
                  </a:outerShdw>
                </a:effectLst>
                <a:latin typeface="+mj-lt"/>
                <a:ea typeface="+mj-ea"/>
                <a:cs typeface="+mj-cs"/>
                <a:sym typeface="Arial"/>
              </a:defRPr>
            </a:pPr>
            <a:endParaRPr/>
          </a:p>
          <a:p>
            <a:pPr defTabSz="868680">
              <a:spcBef>
                <a:spcPts val="300"/>
              </a:spcBef>
              <a:tabLst>
                <a:tab pos="419100" algn="l"/>
                <a:tab pos="4762500" algn="l"/>
                <a:tab pos="6502400" algn="l"/>
              </a:tabLst>
              <a:defRPr sz="1520">
                <a:effectLst>
                  <a:outerShdw blurRad="36195" dist="36195" dir="2700000" rotWithShape="0">
                    <a:srgbClr val="000000"/>
                  </a:outerShdw>
                </a:effectLst>
                <a:latin typeface="+mj-lt"/>
                <a:ea typeface="+mj-ea"/>
                <a:cs typeface="+mj-cs"/>
                <a:sym typeface="Arial"/>
              </a:defRPr>
            </a:pPr>
            <a:r>
              <a:t>Hydroelectric	61.7		</a:t>
            </a:r>
          </a:p>
          <a:p>
            <a:pPr defTabSz="868680">
              <a:tabLst>
                <a:tab pos="419100" algn="l"/>
                <a:tab pos="4762500" algn="l"/>
                <a:tab pos="6502400" algn="l"/>
              </a:tabLst>
              <a:defRPr sz="475">
                <a:effectLst>
                  <a:outerShdw blurRad="36195" dist="36195" dir="2700000" rotWithShape="0">
                    <a:srgbClr val="000000"/>
                  </a:outerShdw>
                </a:effectLst>
                <a:latin typeface="+mj-lt"/>
                <a:ea typeface="+mj-ea"/>
                <a:cs typeface="+mj-cs"/>
                <a:sym typeface="Arial"/>
              </a:defRPr>
            </a:pPr>
            <a:endParaRPr/>
          </a:p>
          <a:p>
            <a:pPr defTabSz="868680">
              <a:spcBef>
                <a:spcPts val="300"/>
              </a:spcBef>
              <a:tabLst>
                <a:tab pos="419100" algn="l"/>
                <a:tab pos="4762500" algn="l"/>
                <a:tab pos="6502400" algn="l"/>
              </a:tabLst>
              <a:defRPr sz="1520">
                <a:effectLst>
                  <a:outerShdw blurRad="36195" dist="36195" dir="2700000" rotWithShape="0">
                    <a:srgbClr val="000000"/>
                  </a:outerShdw>
                </a:effectLst>
                <a:latin typeface="+mj-lt"/>
                <a:ea typeface="+mj-ea"/>
                <a:cs typeface="+mj-cs"/>
                <a:sym typeface="Arial"/>
              </a:defRPr>
            </a:pPr>
            <a:r>
              <a:t>Nuclear	92.6	112-183</a:t>
            </a:r>
          </a:p>
          <a:p>
            <a:pPr defTabSz="868680">
              <a:tabLst>
                <a:tab pos="419100" algn="l"/>
                <a:tab pos="4762500" algn="l"/>
                <a:tab pos="6502400" algn="l"/>
              </a:tabLst>
              <a:defRPr sz="475">
                <a:effectLst>
                  <a:outerShdw blurRad="36195" dist="36195" dir="2700000" rotWithShape="0">
                    <a:srgbClr val="000000"/>
                  </a:outerShdw>
                </a:effectLst>
                <a:latin typeface="+mj-lt"/>
                <a:ea typeface="+mj-ea"/>
                <a:cs typeface="+mj-cs"/>
                <a:sym typeface="Arial"/>
              </a:defRPr>
            </a:pPr>
            <a:endParaRPr/>
          </a:p>
          <a:p>
            <a:pPr defTabSz="868680">
              <a:spcBef>
                <a:spcPts val="300"/>
              </a:spcBef>
              <a:tabLst>
                <a:tab pos="419100" algn="l"/>
                <a:tab pos="4762500" algn="l"/>
                <a:tab pos="6502400" algn="l"/>
              </a:tabLst>
              <a:defRPr sz="1520">
                <a:effectLst>
                  <a:outerShdw blurRad="36195" dist="36195" dir="2700000" rotWithShape="0">
                    <a:srgbClr val="000000"/>
                  </a:outerShdw>
                </a:effectLst>
                <a:latin typeface="+mj-lt"/>
                <a:ea typeface="+mj-ea"/>
                <a:cs typeface="+mj-cs"/>
                <a:sym typeface="Arial"/>
              </a:defRPr>
            </a:pPr>
            <a:r>
              <a:t>Biomass - no subsidy </a:t>
            </a:r>
            <a:r>
              <a:rPr>
                <a:solidFill>
                  <a:srgbClr val="44C700"/>
                </a:solidFill>
              </a:rPr>
              <a:t>(subsidized)</a:t>
            </a:r>
            <a:r>
              <a:t>	95.3	55-114 </a:t>
            </a:r>
            <a:r>
              <a:rPr>
                <a:solidFill>
                  <a:srgbClr val="44C700"/>
                </a:solidFill>
              </a:rPr>
              <a:t>(40-112)</a:t>
            </a:r>
          </a:p>
          <a:p>
            <a:pPr defTabSz="868680">
              <a:tabLst>
                <a:tab pos="419100" algn="l"/>
                <a:tab pos="4762500" algn="l"/>
                <a:tab pos="6502400" algn="l"/>
              </a:tabLst>
              <a:defRPr sz="475">
                <a:effectLst>
                  <a:outerShdw blurRad="36195" dist="36195" dir="2700000" rotWithShape="0">
                    <a:srgbClr val="000000"/>
                  </a:outerShdw>
                </a:effectLst>
                <a:latin typeface="+mj-lt"/>
                <a:ea typeface="+mj-ea"/>
                <a:cs typeface="+mj-cs"/>
                <a:sym typeface="Arial"/>
              </a:defRPr>
            </a:pPr>
            <a:endParaRPr/>
          </a:p>
          <a:p>
            <a:pPr defTabSz="868680">
              <a:spcBef>
                <a:spcPts val="300"/>
              </a:spcBef>
              <a:tabLst>
                <a:tab pos="419100" algn="l"/>
                <a:tab pos="4762500" algn="l"/>
                <a:tab pos="6502400" algn="l"/>
              </a:tabLst>
              <a:defRPr sz="1520">
                <a:effectLst>
                  <a:outerShdw blurRad="36195" dist="36195" dir="2700000" rotWithShape="0">
                    <a:srgbClr val="000000"/>
                  </a:outerShdw>
                </a:effectLst>
                <a:latin typeface="+mj-lt"/>
                <a:ea typeface="+mj-ea"/>
                <a:cs typeface="+mj-cs"/>
                <a:sym typeface="Arial"/>
              </a:defRPr>
            </a:pPr>
            <a:r>
              <a:t>Geothermal - no subsidy </a:t>
            </a:r>
            <a:r>
              <a:rPr>
                <a:solidFill>
                  <a:srgbClr val="44C700"/>
                </a:solidFill>
              </a:rPr>
              <a:t>(subsidized)</a:t>
            </a:r>
            <a:r>
              <a:t>	44.6 </a:t>
            </a:r>
            <a:r>
              <a:rPr>
                <a:solidFill>
                  <a:srgbClr val="44C700"/>
                </a:solidFill>
              </a:rPr>
              <a:t>(41.6)</a:t>
            </a:r>
            <a:r>
              <a:t>	77-117 </a:t>
            </a:r>
            <a:r>
              <a:rPr>
                <a:solidFill>
                  <a:srgbClr val="44C700"/>
                </a:solidFill>
              </a:rPr>
              <a:t>(64-116)</a:t>
            </a:r>
            <a:r>
              <a:t> </a:t>
            </a:r>
          </a:p>
          <a:p>
            <a:pPr defTabSz="868680">
              <a:tabLst>
                <a:tab pos="419100" algn="l"/>
                <a:tab pos="4762500" algn="l"/>
                <a:tab pos="6502400" algn="l"/>
              </a:tabLst>
              <a:defRPr sz="475">
                <a:effectLst>
                  <a:outerShdw blurRad="36195" dist="36195" dir="2700000" rotWithShape="0">
                    <a:srgbClr val="000000"/>
                  </a:outerShdw>
                </a:effectLst>
                <a:latin typeface="+mj-lt"/>
                <a:ea typeface="+mj-ea"/>
                <a:cs typeface="+mj-cs"/>
                <a:sym typeface="Arial"/>
              </a:defRPr>
            </a:pPr>
            <a:endParaRPr/>
          </a:p>
          <a:p>
            <a:pPr defTabSz="868680">
              <a:spcBef>
                <a:spcPts val="300"/>
              </a:spcBef>
              <a:tabLst>
                <a:tab pos="419100" algn="l"/>
                <a:tab pos="4762500" algn="l"/>
                <a:tab pos="6502400" algn="l"/>
              </a:tabLst>
              <a:defRPr sz="1520" b="1">
                <a:solidFill>
                  <a:srgbClr val="FF0000"/>
                </a:solidFill>
                <a:effectLst>
                  <a:outerShdw blurRad="36195" dist="36195" dir="2700000" rotWithShape="0">
                    <a:srgbClr val="000000"/>
                  </a:outerShdw>
                </a:effectLst>
                <a:latin typeface="+mj-lt"/>
                <a:ea typeface="+mj-ea"/>
                <a:cs typeface="+mj-cs"/>
                <a:sym typeface="Arial"/>
              </a:defRPr>
            </a:pPr>
            <a:r>
              <a:t>Wind Onshore </a:t>
            </a:r>
            <a:r>
              <a:rPr b="0">
                <a:solidFill>
                  <a:srgbClr val="FFFFFF"/>
                </a:solidFill>
              </a:rPr>
              <a:t>- no subsidy </a:t>
            </a:r>
            <a:r>
              <a:rPr b="0">
                <a:solidFill>
                  <a:srgbClr val="44C700"/>
                </a:solidFill>
              </a:rPr>
              <a:t>(subsidized)</a:t>
            </a:r>
            <a:r>
              <a:rPr b="0">
                <a:solidFill>
                  <a:srgbClr val="FFFFFF"/>
                </a:solidFill>
              </a:rPr>
              <a:t>	59.1 </a:t>
            </a:r>
            <a:r>
              <a:rPr b="0">
                <a:solidFill>
                  <a:srgbClr val="44C700"/>
                </a:solidFill>
              </a:rPr>
              <a:t>(48)</a:t>
            </a:r>
            <a:r>
              <a:rPr b="0">
                <a:solidFill>
                  <a:srgbClr val="FFFFFF"/>
                </a:solidFill>
              </a:rPr>
              <a:t>	30-60 </a:t>
            </a:r>
            <a:r>
              <a:rPr b="0">
                <a:solidFill>
                  <a:srgbClr val="44C700"/>
                </a:solidFill>
              </a:rPr>
              <a:t>(14-52)</a:t>
            </a:r>
            <a:r>
              <a:rPr b="0">
                <a:solidFill>
                  <a:srgbClr val="FFFFFF"/>
                </a:solidFill>
              </a:rPr>
              <a:t> </a:t>
            </a:r>
          </a:p>
          <a:p>
            <a:pPr defTabSz="868680">
              <a:tabLst>
                <a:tab pos="419100" algn="l"/>
                <a:tab pos="4762500" algn="l"/>
                <a:tab pos="6502400" algn="l"/>
              </a:tabLst>
              <a:defRPr sz="475">
                <a:effectLst>
                  <a:outerShdw blurRad="36195" dist="36195" dir="2700000" rotWithShape="0">
                    <a:srgbClr val="000000"/>
                  </a:outerShdw>
                </a:effectLst>
                <a:latin typeface="+mj-lt"/>
                <a:ea typeface="+mj-ea"/>
                <a:cs typeface="+mj-cs"/>
                <a:sym typeface="Arial"/>
              </a:defRPr>
            </a:pPr>
            <a:endParaRPr/>
          </a:p>
          <a:p>
            <a:pPr defTabSz="868680">
              <a:spcBef>
                <a:spcPts val="300"/>
              </a:spcBef>
              <a:tabLst>
                <a:tab pos="419100" algn="l"/>
                <a:tab pos="4762500" algn="l"/>
                <a:tab pos="6502400" algn="l"/>
              </a:tabLst>
              <a:defRPr sz="1520" b="1">
                <a:solidFill>
                  <a:srgbClr val="FF0000"/>
                </a:solidFill>
                <a:effectLst>
                  <a:outerShdw blurRad="36195" dist="36195" dir="2700000" rotWithShape="0">
                    <a:srgbClr val="000000"/>
                  </a:outerShdw>
                </a:effectLst>
                <a:latin typeface="+mj-lt"/>
                <a:ea typeface="+mj-ea"/>
                <a:cs typeface="+mj-cs"/>
                <a:sym typeface="Arial"/>
              </a:defRPr>
            </a:pPr>
            <a:r>
              <a:t>Wind Offshore </a:t>
            </a:r>
            <a:r>
              <a:rPr b="0">
                <a:solidFill>
                  <a:srgbClr val="FFFFFF"/>
                </a:solidFill>
              </a:rPr>
              <a:t>- no subsidy </a:t>
            </a:r>
            <a:r>
              <a:rPr b="0">
                <a:solidFill>
                  <a:srgbClr val="44C700"/>
                </a:solidFill>
              </a:rPr>
              <a:t>(subsidized)</a:t>
            </a:r>
            <a:r>
              <a:rPr b="0">
                <a:solidFill>
                  <a:srgbClr val="FFFFFF"/>
                </a:solidFill>
              </a:rPr>
              <a:t>	138.0 </a:t>
            </a:r>
            <a:r>
              <a:rPr b="0">
                <a:solidFill>
                  <a:srgbClr val="44C700"/>
                </a:solidFill>
              </a:rPr>
              <a:t>(117.1)</a:t>
            </a:r>
            <a:r>
              <a:rPr b="0">
                <a:solidFill>
                  <a:srgbClr val="FFFFFF"/>
                </a:solidFill>
              </a:rPr>
              <a:t>	113 	</a:t>
            </a:r>
          </a:p>
          <a:p>
            <a:pPr defTabSz="868680">
              <a:tabLst>
                <a:tab pos="419100" algn="l"/>
                <a:tab pos="4762500" algn="l"/>
                <a:tab pos="6502400" algn="l"/>
              </a:tabLst>
              <a:defRPr sz="475">
                <a:effectLst>
                  <a:outerShdw blurRad="36195" dist="36195" dir="2700000" rotWithShape="0">
                    <a:srgbClr val="000000"/>
                  </a:outerShdw>
                </a:effectLst>
                <a:latin typeface="+mj-lt"/>
                <a:ea typeface="+mj-ea"/>
                <a:cs typeface="+mj-cs"/>
                <a:sym typeface="Arial"/>
              </a:defRPr>
            </a:pPr>
            <a:endParaRPr/>
          </a:p>
          <a:p>
            <a:pPr defTabSz="868680">
              <a:spcBef>
                <a:spcPts val="300"/>
              </a:spcBef>
              <a:tabLst>
                <a:tab pos="419100" algn="l"/>
                <a:tab pos="4762500" algn="l"/>
                <a:tab pos="6502400" algn="l"/>
              </a:tabLst>
              <a:defRPr sz="1520">
                <a:effectLst>
                  <a:outerShdw blurRad="36195" dist="36195" dir="2700000" rotWithShape="0">
                    <a:srgbClr val="000000"/>
                  </a:outerShdw>
                </a:effectLst>
                <a:latin typeface="+mj-lt"/>
                <a:ea typeface="+mj-ea"/>
                <a:cs typeface="+mj-cs"/>
                <a:sym typeface="Arial"/>
              </a:defRPr>
            </a:pPr>
            <a:r>
              <a:t>Solar PV	63.2 </a:t>
            </a:r>
            <a:r>
              <a:rPr>
                <a:solidFill>
                  <a:srgbClr val="44C700"/>
                </a:solidFill>
              </a:rPr>
              <a:t>(49.9)</a:t>
            </a:r>
            <a:r>
              <a:t>			</a:t>
            </a:r>
          </a:p>
          <a:p>
            <a:pPr defTabSz="868680">
              <a:tabLst>
                <a:tab pos="419100" algn="l"/>
                <a:tab pos="4762500" algn="l"/>
                <a:tab pos="6502400" algn="l"/>
              </a:tabLst>
              <a:defRPr sz="475">
                <a:effectLst>
                  <a:outerShdw blurRad="36195" dist="36195" dir="2700000" rotWithShape="0">
                    <a:srgbClr val="000000"/>
                  </a:outerShdw>
                </a:effectLst>
                <a:latin typeface="+mj-lt"/>
                <a:ea typeface="+mj-ea"/>
                <a:cs typeface="+mj-cs"/>
                <a:sym typeface="Arial"/>
              </a:defRPr>
            </a:pPr>
            <a:endParaRPr/>
          </a:p>
          <a:p>
            <a:pPr defTabSz="868680">
              <a:spcBef>
                <a:spcPts val="300"/>
              </a:spcBef>
              <a:tabLst>
                <a:tab pos="419100" algn="l"/>
                <a:tab pos="4762500" algn="l"/>
                <a:tab pos="6502400" algn="l"/>
              </a:tabLst>
              <a:defRPr sz="1520">
                <a:effectLst>
                  <a:outerShdw blurRad="36195" dist="36195" dir="2700000" rotWithShape="0">
                    <a:srgbClr val="000000"/>
                  </a:outerShdw>
                </a:effectLst>
                <a:latin typeface="+mj-lt"/>
                <a:ea typeface="+mj-ea"/>
                <a:cs typeface="+mj-cs"/>
                <a:sym typeface="Arial"/>
              </a:defRPr>
            </a:pPr>
            <a:r>
              <a:t>Si crystalline PV – utility - no subsidy </a:t>
            </a:r>
            <a:r>
              <a:rPr>
                <a:solidFill>
                  <a:srgbClr val="44C700"/>
                </a:solidFill>
              </a:rPr>
              <a:t>(subsidized)</a:t>
            </a:r>
            <a:r>
              <a:t>		46-53 </a:t>
            </a:r>
            <a:r>
              <a:rPr>
                <a:solidFill>
                  <a:srgbClr val="44C700"/>
                </a:solidFill>
              </a:rPr>
              <a:t>(37-42)</a:t>
            </a:r>
            <a:r>
              <a:t>	</a:t>
            </a:r>
          </a:p>
          <a:p>
            <a:pPr defTabSz="868680">
              <a:tabLst>
                <a:tab pos="419100" algn="l"/>
                <a:tab pos="4762500" algn="l"/>
                <a:tab pos="6502400" algn="l"/>
              </a:tabLst>
              <a:defRPr sz="475">
                <a:effectLst>
                  <a:outerShdw blurRad="36195" dist="36195" dir="2700000" rotWithShape="0">
                    <a:srgbClr val="000000"/>
                  </a:outerShdw>
                </a:effectLst>
                <a:latin typeface="+mj-lt"/>
                <a:ea typeface="+mj-ea"/>
                <a:cs typeface="+mj-cs"/>
                <a:sym typeface="Arial"/>
              </a:defRPr>
            </a:pPr>
            <a:endParaRPr/>
          </a:p>
          <a:p>
            <a:pPr defTabSz="868680">
              <a:spcBef>
                <a:spcPts val="300"/>
              </a:spcBef>
              <a:tabLst>
                <a:tab pos="419100" algn="l"/>
                <a:tab pos="4762500" algn="l"/>
                <a:tab pos="6502400" algn="l"/>
              </a:tabLst>
              <a:defRPr sz="1520">
                <a:effectLst>
                  <a:outerShdw blurRad="36195" dist="36195" dir="2700000" rotWithShape="0">
                    <a:srgbClr val="000000"/>
                  </a:outerShdw>
                </a:effectLst>
                <a:latin typeface="+mj-lt"/>
                <a:ea typeface="+mj-ea"/>
                <a:cs typeface="+mj-cs"/>
                <a:sym typeface="Arial"/>
              </a:defRPr>
            </a:pPr>
            <a:r>
              <a:t>Thin Film PV – utility - no subsidy </a:t>
            </a:r>
            <a:r>
              <a:rPr>
                <a:solidFill>
                  <a:srgbClr val="44C700"/>
                </a:solidFill>
              </a:rPr>
              <a:t>(subsidized)</a:t>
            </a:r>
            <a:r>
              <a:t>		43-48 </a:t>
            </a:r>
            <a:r>
              <a:rPr>
                <a:solidFill>
                  <a:srgbClr val="44C700"/>
                </a:solidFill>
              </a:rPr>
              <a:t>(35-48)</a:t>
            </a:r>
            <a:r>
              <a:t>	</a:t>
            </a:r>
          </a:p>
          <a:p>
            <a:pPr defTabSz="868680">
              <a:tabLst>
                <a:tab pos="419100" algn="l"/>
                <a:tab pos="4762500" algn="l"/>
                <a:tab pos="6502400" algn="l"/>
              </a:tabLst>
              <a:defRPr sz="475">
                <a:effectLst>
                  <a:outerShdw blurRad="36195" dist="36195" dir="2700000" rotWithShape="0">
                    <a:srgbClr val="000000"/>
                  </a:outerShdw>
                </a:effectLst>
                <a:latin typeface="+mj-lt"/>
                <a:ea typeface="+mj-ea"/>
                <a:cs typeface="+mj-cs"/>
                <a:sym typeface="Arial"/>
              </a:defRPr>
            </a:pPr>
            <a:endParaRPr/>
          </a:p>
          <a:p>
            <a:pPr defTabSz="868680">
              <a:spcBef>
                <a:spcPts val="300"/>
              </a:spcBef>
              <a:tabLst>
                <a:tab pos="419100" algn="l"/>
                <a:tab pos="4762500" algn="l"/>
                <a:tab pos="6502400" algn="l"/>
              </a:tabLst>
              <a:defRPr sz="1520">
                <a:effectLst>
                  <a:outerShdw blurRad="36195" dist="36195" dir="2700000" rotWithShape="0">
                    <a:srgbClr val="000000"/>
                  </a:outerShdw>
                </a:effectLst>
                <a:latin typeface="+mj-lt"/>
                <a:ea typeface="+mj-ea"/>
                <a:cs typeface="+mj-cs"/>
                <a:sym typeface="Arial"/>
              </a:defRPr>
            </a:pPr>
            <a:r>
              <a:t>Solar Thermal w/o Storage - no subsidy </a:t>
            </a:r>
            <a:r>
              <a:rPr>
                <a:solidFill>
                  <a:srgbClr val="44C700"/>
                </a:solidFill>
              </a:rPr>
              <a:t>(subsidized) </a:t>
            </a:r>
            <a:r>
              <a:t>		237</a:t>
            </a:r>
          </a:p>
          <a:p>
            <a:pPr defTabSz="868680">
              <a:tabLst>
                <a:tab pos="419100" algn="l"/>
                <a:tab pos="4762500" algn="l"/>
                <a:tab pos="6502400" algn="l"/>
              </a:tabLst>
              <a:defRPr sz="950" baseline="29894">
                <a:effectLst>
                  <a:outerShdw blurRad="36195" dist="36195" dir="2700000" rotWithShape="0">
                    <a:srgbClr val="000000"/>
                  </a:outerShdw>
                </a:effectLst>
                <a:latin typeface="+mj-lt"/>
                <a:ea typeface="+mj-ea"/>
                <a:cs typeface="+mj-cs"/>
                <a:sym typeface="Arial"/>
              </a:defRPr>
            </a:pPr>
            <a:endParaRPr/>
          </a:p>
          <a:p>
            <a:pPr defTabSz="868680">
              <a:spcBef>
                <a:spcPts val="300"/>
              </a:spcBef>
              <a:tabLst>
                <a:tab pos="419100" algn="l"/>
                <a:tab pos="4762500" algn="l"/>
                <a:tab pos="6502400" algn="l"/>
              </a:tabLst>
              <a:defRPr sz="1520">
                <a:effectLst>
                  <a:outerShdw blurRad="36195" dist="36195" dir="2700000" rotWithShape="0">
                    <a:srgbClr val="000000"/>
                  </a:outerShdw>
                </a:effectLst>
                <a:latin typeface="+mj-lt"/>
                <a:ea typeface="+mj-ea"/>
                <a:cs typeface="+mj-cs"/>
                <a:sym typeface="Arial"/>
              </a:defRPr>
            </a:pPr>
            <a:r>
              <a:t>Solar Thermal w/ Storage - no subsidy </a:t>
            </a:r>
            <a:r>
              <a:rPr>
                <a:solidFill>
                  <a:srgbClr val="44C700"/>
                </a:solidFill>
              </a:rPr>
              <a:t>(subsidized)</a:t>
            </a:r>
            <a:r>
              <a:t>	165.1? </a:t>
            </a:r>
            <a:r>
              <a:rPr>
                <a:solidFill>
                  <a:srgbClr val="44C700"/>
                </a:solidFill>
              </a:rPr>
              <a:t>(126.6)?</a:t>
            </a:r>
            <a:r>
              <a:t>	98-181 </a:t>
            </a:r>
            <a:r>
              <a:rPr>
                <a:solidFill>
                  <a:srgbClr val="44C700"/>
                </a:solidFill>
              </a:rPr>
              <a:t>(79-140)</a:t>
            </a:r>
            <a:r>
              <a:t> </a:t>
            </a:r>
            <a:endParaRPr baseline="29894"/>
          </a:p>
          <a:p>
            <a:pPr defTabSz="868680">
              <a:spcBef>
                <a:spcPts val="100"/>
              </a:spcBef>
              <a:tabLst>
                <a:tab pos="419100" algn="l"/>
                <a:tab pos="4762500" algn="l"/>
                <a:tab pos="6502400" algn="l"/>
              </a:tabLst>
              <a:defRPr sz="665">
                <a:effectLst>
                  <a:outerShdw blurRad="36195" dist="36195" dir="2700000" rotWithShape="0">
                    <a:srgbClr val="000000"/>
                  </a:outerShdw>
                </a:effectLst>
                <a:latin typeface="+mj-lt"/>
                <a:ea typeface="+mj-ea"/>
                <a:cs typeface="+mj-cs"/>
                <a:sym typeface="Arial"/>
              </a:defRPr>
            </a:pPr>
            <a:r>
              <a:t>	</a:t>
            </a:r>
            <a:endParaRPr sz="1045" baseline="29894"/>
          </a:p>
          <a:p>
            <a:pPr algn="ctr" defTabSz="868680">
              <a:spcBef>
                <a:spcPts val="300"/>
              </a:spcBef>
              <a:tabLst>
                <a:tab pos="419100" algn="l"/>
                <a:tab pos="4762500" algn="l"/>
                <a:tab pos="6502400" algn="l"/>
              </a:tabLst>
              <a:defRPr sz="1520">
                <a:effectLst>
                  <a:outerShdw blurRad="36195" dist="36195" dir="2700000" rotWithShape="0">
                    <a:srgbClr val="000000"/>
                  </a:outerShdw>
                </a:effectLst>
                <a:latin typeface="+mj-lt"/>
                <a:ea typeface="+mj-ea"/>
                <a:cs typeface="+mj-cs"/>
                <a:sym typeface="Arial"/>
              </a:defRPr>
            </a:pPr>
            <a:r>
              <a:t>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Rectangle 5"/>
          <p:cNvSpPr txBox="1"/>
          <p:nvPr/>
        </p:nvSpPr>
        <p:spPr>
          <a:xfrm>
            <a:off x="304800" y="6457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332" name="Rectangle 2"/>
          <p:cNvSpPr txBox="1">
            <a:spLocks noGrp="1"/>
          </p:cNvSpPr>
          <p:nvPr>
            <p:ph type="title"/>
          </p:nvPr>
        </p:nvSpPr>
        <p:spPr>
          <a:xfrm>
            <a:off x="304800" y="76200"/>
            <a:ext cx="8534400" cy="537633"/>
          </a:xfrm>
          <a:prstGeom prst="rect">
            <a:avLst/>
          </a:prstGeom>
        </p:spPr>
        <p:txBody>
          <a:bodyPr/>
          <a:lstStyle/>
          <a:p>
            <a:r>
              <a:t>Things to note on that slide:</a:t>
            </a:r>
          </a:p>
        </p:txBody>
      </p:sp>
      <p:sp>
        <p:nvSpPr>
          <p:cNvPr id="333" name="Rectangle 3"/>
          <p:cNvSpPr txBox="1">
            <a:spLocks noGrp="1"/>
          </p:cNvSpPr>
          <p:nvPr>
            <p:ph type="body" idx="1"/>
          </p:nvPr>
        </p:nvSpPr>
        <p:spPr>
          <a:xfrm>
            <a:off x="101603" y="810687"/>
            <a:ext cx="8989481" cy="5602813"/>
          </a:xfrm>
          <a:prstGeom prst="rect">
            <a:avLst/>
          </a:prstGeom>
        </p:spPr>
        <p:txBody>
          <a:bodyPr/>
          <a:lstStyle/>
          <a:p>
            <a:pPr algn="ctr">
              <a:tabLst>
                <a:tab pos="457200" algn="l"/>
                <a:tab pos="914400" algn="l"/>
                <a:tab pos="1371600" algn="l"/>
                <a:tab pos="1828800" algn="l"/>
                <a:tab pos="2286000" algn="l"/>
              </a:tabLst>
              <a:defRPr sz="1800" b="1">
                <a:solidFill>
                  <a:srgbClr val="FBC901"/>
                </a:solidFill>
                <a:latin typeface="+mj-lt"/>
                <a:ea typeface="+mj-ea"/>
                <a:cs typeface="+mj-cs"/>
                <a:sym typeface="Arial"/>
              </a:defRPr>
            </a:pPr>
            <a:r>
              <a:t>Onshore</a:t>
            </a:r>
            <a:r>
              <a:rPr>
                <a:solidFill>
                  <a:srgbClr val="FFFFFF"/>
                </a:solidFill>
              </a:rPr>
              <a:t> Wind Power's LCOE is 30-60 $/MW-h</a:t>
            </a:r>
            <a:r>
              <a:rPr b="0">
                <a:solidFill>
                  <a:srgbClr val="FFFFFF"/>
                </a:solidFill>
              </a:rPr>
              <a:t>     </a:t>
            </a:r>
          </a:p>
          <a:p>
            <a:pPr>
              <a:tabLst>
                <a:tab pos="457200" algn="l"/>
                <a:tab pos="914400" algn="l"/>
                <a:tab pos="1371600" algn="l"/>
                <a:tab pos="1828800" algn="l"/>
                <a:tab pos="2286000" algn="l"/>
              </a:tabLst>
              <a:defRPr sz="12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Even acknowledging the above range in LCOE estimates, it is clear that:</a:t>
            </a:r>
          </a:p>
          <a:p>
            <a:pPr>
              <a:tabLst>
                <a:tab pos="457200" algn="l"/>
                <a:tab pos="914400" algn="l"/>
                <a:tab pos="1371600" algn="l"/>
                <a:tab pos="1828800" algn="l"/>
                <a:tab pos="2286000" algn="l"/>
              </a:tabLst>
              <a:defRPr sz="10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Onshore Wind Power is now decidedly cheaper than:</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Sequestered coal, Natural gas (peaking / OCGT), Nuclear and Biomass</a:t>
            </a:r>
          </a:p>
          <a:p>
            <a:pPr>
              <a:tabLst>
                <a:tab pos="457200" algn="l"/>
                <a:tab pos="914400" algn="l"/>
                <a:tab pos="1371600" algn="l"/>
                <a:tab pos="1828800" algn="l"/>
                <a:tab pos="2286000" algn="l"/>
              </a:tabLst>
              <a:defRPr sz="9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Its present cost is roughly comparable to: </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Natural gas (CCGT), Geothermal, Hydroelectric and utility-scale Solar</a:t>
            </a:r>
          </a:p>
          <a:p>
            <a:pPr>
              <a:tabLst>
                <a:tab pos="457200" algn="l"/>
                <a:tab pos="914400" algn="l"/>
                <a:tab pos="1371600" algn="l"/>
                <a:tab pos="1828800" algn="l"/>
                <a:tab pos="2286000" algn="l"/>
              </a:tabLst>
              <a:defRPr sz="9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But it remains significantly more expensive than:</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No other U.S. power source </a:t>
            </a:r>
          </a:p>
          <a:p>
            <a:pPr>
              <a:tabLst>
                <a:tab pos="457200" algn="l"/>
                <a:tab pos="914400" algn="l"/>
                <a:tab pos="1371600" algn="l"/>
                <a:tab pos="1828800" algn="l"/>
                <a:tab pos="2286000" algn="l"/>
              </a:tabLst>
              <a:defRPr sz="1100">
                <a:latin typeface="+mj-lt"/>
                <a:ea typeface="+mj-ea"/>
                <a:cs typeface="+mj-cs"/>
                <a:sym typeface="Arial"/>
              </a:defRPr>
            </a:pPr>
            <a:endParaRPr/>
          </a:p>
          <a:p>
            <a:pPr algn="ctr">
              <a:tabLst>
                <a:tab pos="457200" algn="l"/>
                <a:tab pos="914400" algn="l"/>
                <a:tab pos="1371600" algn="l"/>
                <a:tab pos="1828800" algn="l"/>
                <a:tab pos="2286000" algn="l"/>
              </a:tabLst>
              <a:defRPr sz="1800" b="1">
                <a:latin typeface="+mj-lt"/>
                <a:ea typeface="+mj-ea"/>
                <a:cs typeface="+mj-cs"/>
                <a:sym typeface="Arial"/>
              </a:defRPr>
            </a:pPr>
            <a:endParaRPr/>
          </a:p>
          <a:p>
            <a:pPr algn="ctr">
              <a:tabLst>
                <a:tab pos="457200" algn="l"/>
                <a:tab pos="914400" algn="l"/>
                <a:tab pos="1371600" algn="l"/>
                <a:tab pos="1828800" algn="l"/>
                <a:tab pos="2286000" algn="l"/>
              </a:tabLst>
              <a:defRPr sz="1800" b="1">
                <a:latin typeface="+mj-lt"/>
                <a:ea typeface="+mj-ea"/>
                <a:cs typeface="+mj-cs"/>
                <a:sym typeface="Arial"/>
              </a:defRPr>
            </a:pPr>
            <a:r>
              <a:t>Which is why more than half of new U.S. power comes from onshore wind!</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Rectangle 5"/>
          <p:cNvSpPr txBox="1"/>
          <p:nvPr/>
        </p:nvSpPr>
        <p:spPr>
          <a:xfrm>
            <a:off x="304800" y="6203221"/>
            <a:ext cx="8534400" cy="518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 The EIA makes it surprisingly difficult to identify </a:t>
            </a:r>
            <a:r>
              <a:rPr b="1"/>
              <a:t>exactly</a:t>
            </a:r>
            <a:r>
              <a:t> </a:t>
            </a:r>
            <a:r>
              <a:rPr b="1"/>
              <a:t>which technologies </a:t>
            </a:r>
            <a:r>
              <a:t>their LCOE estimates are based upon!</a:t>
            </a:r>
            <a:endParaRPr>
              <a:solidFill>
                <a:srgbClr val="E5FFFF"/>
              </a:solidFill>
            </a:endParaRPr>
          </a:p>
          <a:p>
            <a:pPr algn="ctr">
              <a:defRPr sz="500" b="0" i="1">
                <a:solidFill>
                  <a:schemeClr val="accent1"/>
                </a:solidFill>
                <a:effectLst>
                  <a:outerShdw blurRad="38100" dist="38100" dir="2700000" rotWithShape="0">
                    <a:srgbClr val="000000"/>
                  </a:outerShdw>
                </a:effectLst>
                <a:latin typeface="+mj-lt"/>
                <a:ea typeface="+mj-ea"/>
                <a:cs typeface="+mj-cs"/>
                <a:sym typeface="Arial"/>
              </a:defRPr>
            </a:pPr>
            <a:r>
              <a:t> </a:t>
            </a:r>
            <a:endParaRPr sz="1200">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2) https://www.equinor.com/en/what-we-do/hywind-where-the-wind-takes-us/our-ambitions-for-hywind.html</a:t>
            </a:r>
          </a:p>
        </p:txBody>
      </p:sp>
      <p:sp>
        <p:nvSpPr>
          <p:cNvPr id="336" name="Rectangle 2"/>
          <p:cNvSpPr txBox="1">
            <a:spLocks noGrp="1"/>
          </p:cNvSpPr>
          <p:nvPr>
            <p:ph type="title"/>
          </p:nvPr>
        </p:nvSpPr>
        <p:spPr>
          <a:xfrm>
            <a:off x="304800" y="76200"/>
            <a:ext cx="8534400" cy="537633"/>
          </a:xfrm>
          <a:prstGeom prst="rect">
            <a:avLst/>
          </a:prstGeom>
        </p:spPr>
        <p:txBody>
          <a:bodyPr/>
          <a:lstStyle/>
          <a:p>
            <a:r>
              <a:t>Things to note on that slide (cont'd):</a:t>
            </a:r>
          </a:p>
        </p:txBody>
      </p:sp>
      <p:sp>
        <p:nvSpPr>
          <p:cNvPr id="337" name="Rectangle 3"/>
          <p:cNvSpPr txBox="1">
            <a:spLocks noGrp="1"/>
          </p:cNvSpPr>
          <p:nvPr>
            <p:ph type="body" idx="1"/>
          </p:nvPr>
        </p:nvSpPr>
        <p:spPr>
          <a:xfrm>
            <a:off x="154518" y="810688"/>
            <a:ext cx="8989481" cy="5391145"/>
          </a:xfrm>
          <a:prstGeom prst="rect">
            <a:avLst/>
          </a:prstGeom>
        </p:spPr>
        <p:txBody>
          <a:bodyPr/>
          <a:lstStyle/>
          <a:p>
            <a:pPr algn="ctr" defTabSz="896111">
              <a:tabLst>
                <a:tab pos="444500" algn="l"/>
                <a:tab pos="889000" algn="l"/>
                <a:tab pos="1333500" algn="l"/>
                <a:tab pos="1790700" algn="l"/>
                <a:tab pos="2235200" algn="l"/>
              </a:tabLst>
              <a:defRPr sz="1764" b="1">
                <a:solidFill>
                  <a:srgbClr val="FBC901"/>
                </a:solidFill>
                <a:effectLst>
                  <a:outerShdw blurRad="37338" dist="37338" dir="2700000" rotWithShape="0">
                    <a:srgbClr val="000000"/>
                  </a:outerShdw>
                </a:effectLst>
                <a:latin typeface="+mj-lt"/>
                <a:ea typeface="+mj-ea"/>
                <a:cs typeface="+mj-cs"/>
                <a:sym typeface="Arial"/>
              </a:defRPr>
            </a:pPr>
            <a:r>
              <a:t>Offshore</a:t>
            </a:r>
            <a:r>
              <a:rPr>
                <a:solidFill>
                  <a:srgbClr val="FFFFFF"/>
                </a:solidFill>
              </a:rPr>
              <a:t> Wind Power's LCOE is 113-138 $/MW-h</a:t>
            </a:r>
            <a:r>
              <a:rPr b="0">
                <a:solidFill>
                  <a:srgbClr val="FFFFFF"/>
                </a:solidFill>
              </a:rPr>
              <a:t>     </a:t>
            </a:r>
          </a:p>
          <a:p>
            <a:pPr defTabSz="896111">
              <a:tabLst>
                <a:tab pos="444500" algn="l"/>
                <a:tab pos="889000" algn="l"/>
                <a:tab pos="1333500" algn="l"/>
                <a:tab pos="1790700" algn="l"/>
                <a:tab pos="2235200" algn="l"/>
              </a:tabLst>
              <a:defRPr sz="1176">
                <a:effectLst>
                  <a:outerShdw blurRad="37338" dist="37338" dir="2700000" rotWithShape="0">
                    <a:srgbClr val="000000"/>
                  </a:outerShdw>
                </a:effectLst>
                <a:latin typeface="+mj-lt"/>
                <a:ea typeface="+mj-ea"/>
                <a:cs typeface="+mj-cs"/>
                <a:sym typeface="Arial"/>
              </a:defRPr>
            </a:pPr>
            <a:endParaRPr/>
          </a:p>
          <a:p>
            <a:pPr defTabSz="896111">
              <a:tabLst>
                <a:tab pos="444500" algn="l"/>
                <a:tab pos="889000" algn="l"/>
                <a:tab pos="1333500" algn="l"/>
                <a:tab pos="1790700" algn="l"/>
                <a:tab pos="2235200" algn="l"/>
              </a:tabLst>
              <a:defRPr sz="1764">
                <a:effectLst>
                  <a:outerShdw blurRad="37338" dist="37338" dir="2700000" rotWithShape="0">
                    <a:srgbClr val="000000"/>
                  </a:outerShdw>
                </a:effectLst>
                <a:latin typeface="+mj-lt"/>
                <a:ea typeface="+mj-ea"/>
                <a:cs typeface="+mj-cs"/>
                <a:sym typeface="Arial"/>
              </a:defRPr>
            </a:pPr>
            <a:r>
              <a:t>Given that we have ONLY one offshore wind farm (Block Island) </a:t>
            </a:r>
          </a:p>
          <a:p>
            <a:pPr defTabSz="896111">
              <a:tabLst>
                <a:tab pos="444500" algn="l"/>
                <a:tab pos="889000" algn="l"/>
                <a:tab pos="1333500" algn="l"/>
                <a:tab pos="1790700" algn="l"/>
                <a:tab pos="2235200" algn="l"/>
              </a:tabLst>
              <a:defRPr sz="686">
                <a:effectLst>
                  <a:outerShdw blurRad="37338" dist="37338" dir="2700000" rotWithShape="0">
                    <a:srgbClr val="000000"/>
                  </a:outerShdw>
                </a:effectLst>
                <a:latin typeface="+mj-lt"/>
                <a:ea typeface="+mj-ea"/>
                <a:cs typeface="+mj-cs"/>
                <a:sym typeface="Arial"/>
              </a:defRPr>
            </a:pPr>
            <a:endParaRPr/>
          </a:p>
          <a:p>
            <a:pPr defTabSz="896111">
              <a:tabLst>
                <a:tab pos="444500" algn="l"/>
                <a:tab pos="889000" algn="l"/>
                <a:tab pos="1333500" algn="l"/>
                <a:tab pos="1790700" algn="l"/>
                <a:tab pos="2235200" algn="l"/>
              </a:tabLst>
              <a:defRPr sz="1764">
                <a:effectLst>
                  <a:outerShdw blurRad="37338" dist="37338" dir="2700000" rotWithShape="0">
                    <a:srgbClr val="000000"/>
                  </a:outerShdw>
                </a:effectLst>
                <a:latin typeface="+mj-lt"/>
                <a:ea typeface="+mj-ea"/>
                <a:cs typeface="+mj-cs"/>
                <a:sym typeface="Arial"/>
              </a:defRPr>
            </a:pPr>
            <a:r>
              <a:t>	that LOCE likely </a:t>
            </a:r>
            <a:r>
              <a:rPr b="1" baseline="29959"/>
              <a:t>1</a:t>
            </a:r>
            <a:r>
              <a:rPr baseline="29959"/>
              <a:t>  </a:t>
            </a:r>
            <a:r>
              <a:t>represents </a:t>
            </a:r>
            <a:r>
              <a:rPr b="1"/>
              <a:t>fixed base / shallow water 6 MW turbines </a:t>
            </a:r>
            <a:endParaRPr b="1" baseline="29959"/>
          </a:p>
          <a:p>
            <a:pPr defTabSz="896111">
              <a:tabLst>
                <a:tab pos="444500" algn="l"/>
                <a:tab pos="889000" algn="l"/>
                <a:tab pos="1333500" algn="l"/>
                <a:tab pos="1790700" algn="l"/>
                <a:tab pos="2235200" algn="l"/>
              </a:tabLst>
              <a:defRPr sz="1078">
                <a:effectLst>
                  <a:outerShdw blurRad="37338" dist="37338" dir="2700000" rotWithShape="0">
                    <a:srgbClr val="000000"/>
                  </a:outerShdw>
                </a:effectLst>
                <a:latin typeface="+mj-lt"/>
                <a:ea typeface="+mj-ea"/>
                <a:cs typeface="+mj-cs"/>
                <a:sym typeface="Arial"/>
              </a:defRPr>
            </a:pPr>
            <a:endParaRPr/>
          </a:p>
          <a:p>
            <a:pPr defTabSz="896111">
              <a:tabLst>
                <a:tab pos="444500" algn="l"/>
                <a:tab pos="889000" algn="l"/>
                <a:tab pos="1333500" algn="l"/>
                <a:tab pos="1790700" algn="l"/>
                <a:tab pos="2235200" algn="l"/>
              </a:tabLst>
              <a:defRPr sz="1764">
                <a:effectLst>
                  <a:outerShdw blurRad="37338" dist="37338" dir="2700000" rotWithShape="0">
                    <a:srgbClr val="000000"/>
                  </a:outerShdw>
                </a:effectLst>
                <a:latin typeface="+mj-lt"/>
                <a:ea typeface="+mj-ea"/>
                <a:cs typeface="+mj-cs"/>
                <a:sym typeface="Arial"/>
              </a:defRPr>
            </a:pPr>
            <a:r>
              <a:t>It's likely not for </a:t>
            </a:r>
            <a:r>
              <a:rPr b="1"/>
              <a:t>fixed base offshore 12 MW turbines </a:t>
            </a:r>
            <a:r>
              <a:t>GE plans to install by 2020,</a:t>
            </a:r>
          </a:p>
          <a:p>
            <a:pPr defTabSz="896111">
              <a:tabLst>
                <a:tab pos="444500" algn="l"/>
                <a:tab pos="889000" algn="l"/>
                <a:tab pos="1333500" algn="l"/>
                <a:tab pos="1790700" algn="l"/>
                <a:tab pos="2235200" algn="l"/>
              </a:tabLst>
              <a:defRPr sz="686">
                <a:effectLst>
                  <a:outerShdw blurRad="37338" dist="37338" dir="2700000" rotWithShape="0">
                    <a:srgbClr val="000000"/>
                  </a:outerShdw>
                </a:effectLst>
                <a:latin typeface="+mj-lt"/>
                <a:ea typeface="+mj-ea"/>
                <a:cs typeface="+mj-cs"/>
                <a:sym typeface="Arial"/>
              </a:defRPr>
            </a:pPr>
            <a:endParaRPr/>
          </a:p>
          <a:p>
            <a:pPr defTabSz="896111">
              <a:tabLst>
                <a:tab pos="444500" algn="l"/>
                <a:tab pos="889000" algn="l"/>
                <a:tab pos="1333500" algn="l"/>
                <a:tab pos="1790700" algn="l"/>
                <a:tab pos="2235200" algn="l"/>
              </a:tabLst>
              <a:defRPr sz="1764">
                <a:effectLst>
                  <a:outerShdw blurRad="37338" dist="37338" dir="2700000" rotWithShape="0">
                    <a:srgbClr val="000000"/>
                  </a:outerShdw>
                </a:effectLst>
                <a:latin typeface="+mj-lt"/>
                <a:ea typeface="+mj-ea"/>
                <a:cs typeface="+mj-cs"/>
                <a:sym typeface="Arial"/>
              </a:defRPr>
            </a:pPr>
            <a:r>
              <a:t>	despite EIA reports being for power sources "coming online five years from now"</a:t>
            </a:r>
          </a:p>
          <a:p>
            <a:pPr defTabSz="896111">
              <a:tabLst>
                <a:tab pos="444500" algn="l"/>
                <a:tab pos="889000" algn="l"/>
                <a:tab pos="1333500" algn="l"/>
                <a:tab pos="1790700" algn="l"/>
                <a:tab pos="2235200" algn="l"/>
              </a:tabLst>
              <a:defRPr sz="1078">
                <a:effectLst>
                  <a:outerShdw blurRad="37338" dist="37338" dir="2700000" rotWithShape="0">
                    <a:srgbClr val="000000"/>
                  </a:outerShdw>
                </a:effectLst>
                <a:latin typeface="+mj-lt"/>
                <a:ea typeface="+mj-ea"/>
                <a:cs typeface="+mj-cs"/>
                <a:sym typeface="Arial"/>
              </a:defRPr>
            </a:pPr>
            <a:endParaRPr/>
          </a:p>
          <a:p>
            <a:pPr defTabSz="896111">
              <a:tabLst>
                <a:tab pos="444500" algn="l"/>
                <a:tab pos="889000" algn="l"/>
                <a:tab pos="1333500" algn="l"/>
                <a:tab pos="1790700" algn="l"/>
                <a:tab pos="2235200" algn="l"/>
              </a:tabLst>
              <a:defRPr sz="1764">
                <a:effectLst>
                  <a:outerShdw blurRad="37338" dist="37338" dir="2700000" rotWithShape="0">
                    <a:srgbClr val="000000"/>
                  </a:outerShdw>
                </a:effectLst>
                <a:latin typeface="+mj-lt"/>
                <a:ea typeface="+mj-ea"/>
                <a:cs typeface="+mj-cs"/>
                <a:sym typeface="Arial"/>
              </a:defRPr>
            </a:pPr>
            <a:r>
              <a:t>It almost certainly does not represent </a:t>
            </a:r>
            <a:r>
              <a:rPr b="1"/>
              <a:t>floating wind turbines </a:t>
            </a:r>
            <a:r>
              <a:t>(of any size)</a:t>
            </a:r>
          </a:p>
          <a:p>
            <a:pPr defTabSz="896111">
              <a:tabLst>
                <a:tab pos="444500" algn="l"/>
                <a:tab pos="889000" algn="l"/>
                <a:tab pos="1333500" algn="l"/>
                <a:tab pos="1790700" algn="l"/>
                <a:tab pos="2235200" algn="l"/>
              </a:tabLst>
              <a:defRPr sz="784">
                <a:effectLst>
                  <a:outerShdw blurRad="37338" dist="37338" dir="2700000" rotWithShape="0">
                    <a:srgbClr val="000000"/>
                  </a:outerShdw>
                </a:effectLst>
                <a:latin typeface="+mj-lt"/>
                <a:ea typeface="+mj-ea"/>
                <a:cs typeface="+mj-cs"/>
                <a:sym typeface="Arial"/>
              </a:defRPr>
            </a:pPr>
            <a:endParaRPr/>
          </a:p>
          <a:p>
            <a:pPr defTabSz="896111">
              <a:tabLst>
                <a:tab pos="444500" algn="l"/>
                <a:tab pos="889000" algn="l"/>
                <a:tab pos="1333500" algn="l"/>
                <a:tab pos="1790700" algn="l"/>
                <a:tab pos="2235200" algn="l"/>
              </a:tabLst>
              <a:defRPr sz="1764">
                <a:effectLst>
                  <a:outerShdw blurRad="37338" dist="37338" dir="2700000" rotWithShape="0">
                    <a:srgbClr val="000000"/>
                  </a:outerShdw>
                </a:effectLst>
                <a:latin typeface="+mj-lt"/>
                <a:ea typeface="+mj-ea"/>
                <a:cs typeface="+mj-cs"/>
                <a:sym typeface="Arial"/>
              </a:defRPr>
            </a:pPr>
            <a:r>
              <a:t>	After all, there is only one barely-year-old floating wind farm in the whole world!</a:t>
            </a:r>
          </a:p>
          <a:p>
            <a:pPr defTabSz="896111">
              <a:tabLst>
                <a:tab pos="444500" algn="l"/>
                <a:tab pos="889000" algn="l"/>
                <a:tab pos="1333500" algn="l"/>
                <a:tab pos="1790700" algn="l"/>
                <a:tab pos="2235200" algn="l"/>
              </a:tabLst>
              <a:defRPr sz="784">
                <a:effectLst>
                  <a:outerShdw blurRad="37338" dist="37338" dir="2700000" rotWithShape="0">
                    <a:srgbClr val="000000"/>
                  </a:outerShdw>
                </a:effectLst>
                <a:latin typeface="+mj-lt"/>
                <a:ea typeface="+mj-ea"/>
                <a:cs typeface="+mj-cs"/>
                <a:sym typeface="Arial"/>
              </a:defRPr>
            </a:pPr>
            <a:endParaRPr/>
          </a:p>
          <a:p>
            <a:pPr defTabSz="896111">
              <a:tabLst>
                <a:tab pos="444500" algn="l"/>
                <a:tab pos="889000" algn="l"/>
                <a:tab pos="1333500" algn="l"/>
                <a:tab pos="1790700" algn="l"/>
                <a:tab pos="2235200" algn="l"/>
              </a:tabLst>
              <a:defRPr sz="1764">
                <a:effectLst>
                  <a:outerShdw blurRad="37338" dist="37338" dir="2700000" rotWithShape="0">
                    <a:srgbClr val="000000"/>
                  </a:outerShdw>
                </a:effectLst>
                <a:latin typeface="+mj-lt"/>
                <a:ea typeface="+mj-ea"/>
                <a:cs typeface="+mj-cs"/>
                <a:sym typeface="Arial"/>
              </a:defRPr>
            </a:pPr>
            <a:r>
              <a:t>	And while the Statoil / Hywind-Scotland video claims that costs have already </a:t>
            </a:r>
          </a:p>
          <a:p>
            <a:pPr defTabSz="896111">
              <a:tabLst>
                <a:tab pos="444500" algn="l"/>
                <a:tab pos="889000" algn="l"/>
                <a:tab pos="1333500" algn="l"/>
                <a:tab pos="1790700" algn="l"/>
                <a:tab pos="2235200" algn="l"/>
              </a:tabLst>
              <a:defRPr sz="784">
                <a:effectLst>
                  <a:outerShdw blurRad="37338" dist="37338" dir="2700000" rotWithShape="0">
                    <a:srgbClr val="000000"/>
                  </a:outerShdw>
                </a:effectLst>
                <a:latin typeface="+mj-lt"/>
                <a:ea typeface="+mj-ea"/>
                <a:cs typeface="+mj-cs"/>
                <a:sym typeface="Arial"/>
              </a:defRPr>
            </a:pPr>
            <a:endParaRPr/>
          </a:p>
          <a:p>
            <a:pPr defTabSz="896111">
              <a:tabLst>
                <a:tab pos="444500" algn="l"/>
                <a:tab pos="889000" algn="l"/>
                <a:tab pos="1333500" algn="l"/>
                <a:tab pos="1790700" algn="l"/>
                <a:tab pos="2235200" algn="l"/>
              </a:tabLst>
              <a:defRPr sz="1764">
                <a:effectLst>
                  <a:outerShdw blurRad="37338" dist="37338" dir="2700000" rotWithShape="0">
                    <a:srgbClr val="000000"/>
                  </a:outerShdw>
                </a:effectLst>
                <a:latin typeface="+mj-lt"/>
                <a:ea typeface="+mj-ea"/>
                <a:cs typeface="+mj-cs"/>
                <a:sym typeface="Arial"/>
              </a:defRPr>
            </a:pPr>
            <a:r>
              <a:t>		fallen significantly from those of their earlier, smaller, single prototype</a:t>
            </a:r>
          </a:p>
          <a:p>
            <a:pPr defTabSz="896111">
              <a:tabLst>
                <a:tab pos="444500" algn="l"/>
                <a:tab pos="889000" algn="l"/>
                <a:tab pos="1333500" algn="l"/>
                <a:tab pos="1790700" algn="l"/>
                <a:tab pos="2235200" algn="l"/>
              </a:tabLst>
              <a:defRPr sz="784">
                <a:effectLst>
                  <a:outerShdw blurRad="37338" dist="37338" dir="2700000" rotWithShape="0">
                    <a:srgbClr val="000000"/>
                  </a:outerShdw>
                </a:effectLst>
                <a:latin typeface="+mj-lt"/>
                <a:ea typeface="+mj-ea"/>
                <a:cs typeface="+mj-cs"/>
                <a:sym typeface="Arial"/>
              </a:defRPr>
            </a:pPr>
            <a:endParaRPr/>
          </a:p>
          <a:p>
            <a:pPr defTabSz="896111">
              <a:tabLst>
                <a:tab pos="444500" algn="l"/>
                <a:tab pos="889000" algn="l"/>
                <a:tab pos="1333500" algn="l"/>
                <a:tab pos="1790700" algn="l"/>
                <a:tab pos="2235200" algn="l"/>
              </a:tabLst>
              <a:defRPr sz="1764">
                <a:effectLst>
                  <a:outerShdw blurRad="37338" dist="37338" dir="2700000" rotWithShape="0">
                    <a:srgbClr val="000000"/>
                  </a:outerShdw>
                </a:effectLst>
                <a:latin typeface="+mj-lt"/>
                <a:ea typeface="+mj-ea"/>
                <a:cs typeface="+mj-cs"/>
                <a:sym typeface="Arial"/>
              </a:defRPr>
            </a:pPr>
            <a:r>
              <a:t>	They concede that Hywind-Scotland will need subsidization for the time being</a:t>
            </a:r>
          </a:p>
          <a:p>
            <a:pPr defTabSz="896111">
              <a:tabLst>
                <a:tab pos="444500" algn="l"/>
                <a:tab pos="889000" algn="l"/>
                <a:tab pos="1333500" algn="l"/>
                <a:tab pos="1790700" algn="l"/>
                <a:tab pos="2235200" algn="l"/>
              </a:tabLst>
              <a:defRPr sz="882">
                <a:effectLst>
                  <a:outerShdw blurRad="37338" dist="37338" dir="2700000" rotWithShape="0">
                    <a:srgbClr val="000000"/>
                  </a:outerShdw>
                </a:effectLst>
                <a:latin typeface="+mj-lt"/>
                <a:ea typeface="+mj-ea"/>
                <a:cs typeface="+mj-cs"/>
                <a:sym typeface="Arial"/>
              </a:defRPr>
            </a:pPr>
            <a:endParaRPr/>
          </a:p>
          <a:p>
            <a:pPr defTabSz="896111">
              <a:tabLst>
                <a:tab pos="444500" algn="l"/>
                <a:tab pos="889000" algn="l"/>
                <a:tab pos="1333500" algn="l"/>
                <a:tab pos="1790700" algn="l"/>
                <a:tab pos="2235200" algn="l"/>
              </a:tabLst>
              <a:defRPr sz="1764">
                <a:effectLst>
                  <a:outerShdw blurRad="37338" dist="37338" dir="2700000" rotWithShape="0">
                    <a:srgbClr val="000000"/>
                  </a:outerShdw>
                </a:effectLst>
                <a:latin typeface="+mj-lt"/>
                <a:ea typeface="+mj-ea"/>
                <a:cs typeface="+mj-cs"/>
                <a:sym typeface="Arial"/>
              </a:defRPr>
            </a:pPr>
            <a:r>
              <a:t>	Elsewhere, they state a 2030 goal of LCOE = 40-60 Euro / MW-h  (~ 50-75$) </a:t>
            </a:r>
            <a:r>
              <a:rPr baseline="29959"/>
              <a:t>2</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Rectangle 2"/>
          <p:cNvSpPr txBox="1">
            <a:spLocks noGrp="1"/>
          </p:cNvSpPr>
          <p:nvPr>
            <p:ph type="title"/>
          </p:nvPr>
        </p:nvSpPr>
        <p:spPr>
          <a:xfrm>
            <a:off x="304800" y="76199"/>
            <a:ext cx="8534400" cy="675219"/>
          </a:xfrm>
          <a:prstGeom prst="rect">
            <a:avLst/>
          </a:prstGeom>
        </p:spPr>
        <p:txBody>
          <a:bodyPr/>
          <a:lstStyle>
            <a:lvl1pPr>
              <a:defRPr sz="2000"/>
            </a:lvl1pPr>
          </a:lstStyle>
          <a:p>
            <a:r>
              <a:t>But LCOE's evaluate only today's monetary costs</a:t>
            </a:r>
          </a:p>
        </p:txBody>
      </p:sp>
      <p:sp>
        <p:nvSpPr>
          <p:cNvPr id="340" name="Rectangle 3"/>
          <p:cNvSpPr txBox="1">
            <a:spLocks noGrp="1"/>
          </p:cNvSpPr>
          <p:nvPr>
            <p:ph type="body" idx="1"/>
          </p:nvPr>
        </p:nvSpPr>
        <p:spPr>
          <a:xfrm>
            <a:off x="143936" y="810687"/>
            <a:ext cx="9000064" cy="6174314"/>
          </a:xfrm>
          <a:prstGeom prst="rect">
            <a:avLst/>
          </a:prstGeom>
        </p:spPr>
        <p:txBody>
          <a:bodyPr/>
          <a:lstStyle/>
          <a:p>
            <a:pPr>
              <a:tabLst>
                <a:tab pos="457200" algn="l"/>
                <a:tab pos="914400" algn="l"/>
                <a:tab pos="1371600" algn="l"/>
                <a:tab pos="1828800" algn="l"/>
                <a:tab pos="2286000" algn="l"/>
              </a:tabLst>
              <a:defRPr sz="1800" b="1">
                <a:latin typeface="+mj-lt"/>
                <a:ea typeface="+mj-ea"/>
                <a:cs typeface="+mj-cs"/>
                <a:sym typeface="Arial"/>
              </a:defRPr>
            </a:pPr>
            <a:r>
              <a:t>What about longer-term, bigger-picture environmental costs?</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One way of evaluating this is to evaluate an energy technology's:</a:t>
            </a:r>
          </a:p>
          <a:p>
            <a:pPr>
              <a:tabLst>
                <a:tab pos="457200" algn="l"/>
                <a:tab pos="914400" algn="l"/>
                <a:tab pos="1371600" algn="l"/>
                <a:tab pos="1828800" algn="l"/>
                <a:tab pos="2286000" algn="l"/>
              </a:tabLst>
              <a:defRPr sz="1000">
                <a:latin typeface="+mj-lt"/>
                <a:ea typeface="+mj-ea"/>
                <a:cs typeface="+mj-cs"/>
                <a:sym typeface="Arial"/>
              </a:defRPr>
            </a:pPr>
            <a:endParaRPr/>
          </a:p>
          <a:p>
            <a:pPr algn="ctr">
              <a:tabLst>
                <a:tab pos="457200" algn="l"/>
                <a:tab pos="914400" algn="l"/>
                <a:tab pos="1371600" algn="l"/>
                <a:tab pos="1828800" algn="l"/>
                <a:tab pos="2286000" algn="l"/>
              </a:tabLst>
              <a:defRPr sz="1800" b="1">
                <a:solidFill>
                  <a:srgbClr val="FBC901"/>
                </a:solidFill>
                <a:latin typeface="+mj-lt"/>
                <a:ea typeface="+mj-ea"/>
                <a:cs typeface="+mj-cs"/>
                <a:sym typeface="Arial"/>
              </a:defRPr>
            </a:pPr>
            <a:r>
              <a:t>Energy Return on Invested energy (EROI) </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 Total lifetime energy produced by a power plant or power source </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t>
            </a:r>
            <a:r>
              <a:rPr b="1"/>
              <a:t>divided by </a:t>
            </a:r>
            <a:r>
              <a:t>all of energy EVER put into that power plant/source</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for its materials, construction, operation and ultimate decomissioning</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Which implicitly assumes that for two technologies producing an amount of energy X,</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the one requiring a lower net energy input to do so</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stands an excellent chance of having a lower environmental impact</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Like LCOEs, EROIs require a lot of input and are thus very difficult to calculate</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And those calculations are once again done by economists &amp; social scientists </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who may not fully appreciate ongoing technological development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Rectangle 2"/>
          <p:cNvSpPr txBox="1">
            <a:spLocks noGrp="1"/>
          </p:cNvSpPr>
          <p:nvPr>
            <p:ph type="title"/>
          </p:nvPr>
        </p:nvSpPr>
        <p:spPr>
          <a:xfrm>
            <a:off x="304800" y="76199"/>
            <a:ext cx="8534400" cy="675219"/>
          </a:xfrm>
          <a:prstGeom prst="rect">
            <a:avLst/>
          </a:prstGeom>
        </p:spPr>
        <p:txBody>
          <a:bodyPr/>
          <a:lstStyle/>
          <a:p>
            <a:pPr>
              <a:defRPr sz="2000"/>
            </a:pPr>
            <a:r>
              <a:t>My full exploration of EROI thus again required a full note set: </a:t>
            </a:r>
            <a:r>
              <a:rPr baseline="30000"/>
              <a:t>1</a:t>
            </a:r>
          </a:p>
        </p:txBody>
      </p:sp>
      <p:sp>
        <p:nvSpPr>
          <p:cNvPr id="343" name="Rectangle 3"/>
          <p:cNvSpPr txBox="1">
            <a:spLocks noGrp="1"/>
          </p:cNvSpPr>
          <p:nvPr>
            <p:ph type="body" idx="1"/>
          </p:nvPr>
        </p:nvSpPr>
        <p:spPr>
          <a:xfrm>
            <a:off x="177800" y="683691"/>
            <a:ext cx="8788400" cy="6174309"/>
          </a:xfrm>
          <a:prstGeom prst="rect">
            <a:avLst/>
          </a:prstGeom>
        </p:spPr>
        <p:txBody>
          <a:bodyPr/>
          <a:lstStyle/>
          <a:p>
            <a:pPr algn="ctr">
              <a:spcBef>
                <a:spcPts val="300"/>
              </a:spcBef>
              <a:tabLst>
                <a:tab pos="457200" algn="l"/>
                <a:tab pos="914400" algn="l"/>
                <a:tab pos="1371600" algn="l"/>
                <a:tab pos="1828800" algn="l"/>
                <a:tab pos="2286000" algn="l"/>
              </a:tabLst>
              <a:defRPr sz="1400">
                <a:latin typeface="+mj-lt"/>
                <a:ea typeface="+mj-ea"/>
                <a:cs typeface="+mj-cs"/>
                <a:sym typeface="Arial"/>
              </a:defRPr>
            </a:pPr>
            <a:r>
              <a:t>(Which, again, you really should eventually read in its entirety!)</a:t>
            </a:r>
          </a:p>
          <a:p>
            <a:pPr algn="ct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But here are the highlights of that note set's discussion of Wind Power:</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The seminal technology-spanning study of EROI was by Murphy &amp; Hall in 2010</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For Wind Power they drew on data from a then new paper by Kubiszewski et al.  </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They estimated a single EROI that did not differentiate between wind technologies</a:t>
            </a:r>
          </a:p>
          <a:p>
            <a:pPr>
              <a:tabLst>
                <a:tab pos="457200" algn="l"/>
                <a:tab pos="914400" algn="l"/>
                <a:tab pos="1371600" algn="l"/>
                <a:tab pos="1828800" algn="l"/>
                <a:tab pos="2286000" algn="l"/>
              </a:tabLst>
              <a:defRPr sz="800">
                <a:latin typeface="+mj-lt"/>
                <a:ea typeface="+mj-ea"/>
                <a:cs typeface="+mj-cs"/>
                <a:sym typeface="Arial"/>
              </a:defRPr>
            </a:pPr>
            <a:endParaRPr/>
          </a:p>
          <a:p>
            <a:pPr algn="ctr">
              <a:tabLst>
                <a:tab pos="457200" algn="l"/>
                <a:tab pos="914400" algn="l"/>
                <a:tab pos="1371600" algn="l"/>
                <a:tab pos="1828800" algn="l"/>
                <a:tab pos="2286000" algn="l"/>
              </a:tabLst>
              <a:defRPr sz="1800">
                <a:latin typeface="+mj-lt"/>
                <a:ea typeface="+mj-ea"/>
                <a:cs typeface="+mj-cs"/>
                <a:sym typeface="Arial"/>
              </a:defRPr>
            </a:pPr>
            <a:r>
              <a:t>Murphy &amp; Hall (2010):  </a:t>
            </a:r>
            <a:r>
              <a:rPr b="1">
                <a:solidFill>
                  <a:srgbClr val="FBC901"/>
                </a:solidFill>
              </a:rPr>
              <a:t>Wind EROI = 18</a:t>
            </a:r>
          </a:p>
          <a:p>
            <a:pPr>
              <a:tabLst>
                <a:tab pos="457200" algn="l"/>
                <a:tab pos="914400" algn="l"/>
                <a:tab pos="1371600" algn="l"/>
                <a:tab pos="1828800" algn="l"/>
                <a:tab pos="2286000" algn="l"/>
              </a:tabLst>
              <a:defRPr sz="10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Which, rounded up to 20 is still the most commonly cited value</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But there was an earlier paper by White &amp; Kulcinski in 1998, instead suggesting:</a:t>
            </a:r>
          </a:p>
          <a:p>
            <a:pPr>
              <a:tabLst>
                <a:tab pos="457200" algn="l"/>
                <a:tab pos="914400" algn="l"/>
                <a:tab pos="1371600" algn="l"/>
                <a:tab pos="1828800" algn="l"/>
                <a:tab pos="2286000" algn="l"/>
              </a:tabLst>
              <a:defRPr sz="1000">
                <a:latin typeface="+mj-lt"/>
                <a:ea typeface="+mj-ea"/>
                <a:cs typeface="+mj-cs"/>
                <a:sym typeface="Arial"/>
              </a:defRPr>
            </a:pPr>
            <a:endParaRPr/>
          </a:p>
          <a:p>
            <a:pPr algn="ctr">
              <a:tabLst>
                <a:tab pos="457200" algn="l"/>
                <a:tab pos="914400" algn="l"/>
                <a:tab pos="1371600" algn="l"/>
                <a:tab pos="1828800" algn="l"/>
                <a:tab pos="2286000" algn="l"/>
              </a:tabLst>
              <a:defRPr sz="1800" b="1">
                <a:solidFill>
                  <a:srgbClr val="FFCC00"/>
                </a:solidFill>
                <a:latin typeface="+mj-lt"/>
                <a:ea typeface="+mj-ea"/>
                <a:cs typeface="+mj-cs"/>
                <a:sym typeface="Arial"/>
              </a:defRPr>
            </a:pPr>
            <a:r>
              <a:t>Onshore wind EROI = 34</a:t>
            </a:r>
            <a:r>
              <a:rPr b="0">
                <a:solidFill>
                  <a:srgbClr val="FFFFFF"/>
                </a:solidFill>
              </a:rPr>
              <a:t>     vs.    </a:t>
            </a:r>
            <a:r>
              <a:t>Offshore wind EROI = 18</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But those data were even then so old as to be considered suspect</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Which was perhaps why they were seemingly ignored by Murphy &amp; Hall</a:t>
            </a:r>
            <a:endParaRPr sz="1600"/>
          </a:p>
          <a:p>
            <a:pPr>
              <a:tabLst>
                <a:tab pos="457200" algn="l"/>
                <a:tab pos="914400" algn="l"/>
                <a:tab pos="1371600" algn="l"/>
                <a:tab pos="1828800" algn="l"/>
                <a:tab pos="2286000" algn="l"/>
              </a:tabLst>
              <a:defRPr sz="1800">
                <a:latin typeface="+mj-lt"/>
                <a:ea typeface="+mj-ea"/>
                <a:cs typeface="+mj-cs"/>
                <a:sym typeface="Arial"/>
              </a:defRPr>
            </a:pPr>
            <a:endParaRPr/>
          </a:p>
          <a:p>
            <a:pPr algn="ctr">
              <a:spcBef>
                <a:spcPts val="300"/>
              </a:spcBef>
              <a:tabLst>
                <a:tab pos="457200" algn="l"/>
                <a:tab pos="914400" algn="l"/>
                <a:tab pos="1371600" algn="l"/>
                <a:tab pos="1828800" algn="l"/>
                <a:tab pos="2286000" algn="l"/>
              </a:tabLst>
              <a:defRPr sz="1400">
                <a:solidFill>
                  <a:schemeClr val="accent1"/>
                </a:solidFill>
                <a:latin typeface="+mj-lt"/>
                <a:ea typeface="+mj-ea"/>
                <a:cs typeface="+mj-cs"/>
                <a:sym typeface="Arial"/>
              </a:defRPr>
            </a:pPr>
            <a:r>
              <a:t>1) My note set:</a:t>
            </a:r>
            <a:r>
              <a:rPr>
                <a:solidFill>
                  <a:srgbClr val="FFFFFF"/>
                </a:solidFill>
              </a:rPr>
              <a:t> </a:t>
            </a:r>
            <a:r>
              <a:rPr b="1"/>
              <a:t>Lifetime Energy Output vs. Lifetime Energy Investment</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Rectangle 3"/>
          <p:cNvSpPr txBox="1">
            <a:spLocks noGrp="1"/>
          </p:cNvSpPr>
          <p:nvPr>
            <p:ph type="body" idx="1"/>
          </p:nvPr>
        </p:nvSpPr>
        <p:spPr>
          <a:xfrm>
            <a:off x="76091" y="616062"/>
            <a:ext cx="8788401" cy="6508419"/>
          </a:xfrm>
          <a:prstGeom prst="rect">
            <a:avLst/>
          </a:prstGeom>
        </p:spPr>
        <p:txBody>
          <a:bodyPr/>
          <a:lstStyle/>
          <a:p>
            <a:pPr>
              <a:tabLst>
                <a:tab pos="457200" algn="l"/>
                <a:tab pos="914400" algn="l"/>
                <a:tab pos="1371600" algn="l"/>
                <a:tab pos="1828800" algn="l"/>
                <a:tab pos="2286000" algn="l"/>
              </a:tabLst>
              <a:defRPr sz="1800"/>
            </a:pPr>
            <a:r>
              <a:t>Which, it turns out, included data on a </a:t>
            </a:r>
            <a:r>
              <a:rPr b="1"/>
              <a:t>whole lot </a:t>
            </a:r>
            <a:r>
              <a:t>of wind power installations:</a:t>
            </a:r>
          </a:p>
          <a:p>
            <a:pPr>
              <a:tabLst>
                <a:tab pos="457200" algn="l"/>
                <a:tab pos="914400" algn="l"/>
                <a:tab pos="1371600" algn="l"/>
                <a:tab pos="1828800" algn="l"/>
                <a:tab pos="2286000" algn="l"/>
              </a:tabLst>
              <a:defRPr sz="1800">
                <a:solidFill>
                  <a:srgbClr val="FFCC00"/>
                </a:solidFill>
              </a:defRPr>
            </a:pPr>
            <a:endParaRPr/>
          </a:p>
          <a:p>
            <a:pPr>
              <a:tabLst>
                <a:tab pos="457200" algn="l"/>
                <a:tab pos="914400" algn="l"/>
                <a:tab pos="1371600" algn="l"/>
                <a:tab pos="1828800" algn="l"/>
                <a:tab pos="2286000" algn="l"/>
              </a:tabLst>
              <a:defRPr sz="1800">
                <a:solidFill>
                  <a:srgbClr val="FFCC00"/>
                </a:solidFill>
              </a:defRPr>
            </a:pPr>
            <a:endParaRPr/>
          </a:p>
          <a:p>
            <a:pPr>
              <a:tabLst>
                <a:tab pos="457200" algn="l"/>
                <a:tab pos="914400" algn="l"/>
                <a:tab pos="1371600" algn="l"/>
                <a:tab pos="1828800" algn="l"/>
                <a:tab pos="2286000" algn="l"/>
              </a:tabLst>
              <a:defRPr sz="1800">
                <a:solidFill>
                  <a:srgbClr val="FFCC00"/>
                </a:solidFill>
              </a:defRPr>
            </a:pPr>
            <a:endParaRPr/>
          </a:p>
          <a:p>
            <a:pPr>
              <a:tabLst>
                <a:tab pos="457200" algn="l"/>
                <a:tab pos="914400" algn="l"/>
                <a:tab pos="1371600" algn="l"/>
                <a:tab pos="1828800" algn="l"/>
                <a:tab pos="2286000" algn="l"/>
              </a:tabLst>
              <a:defRPr sz="1800">
                <a:solidFill>
                  <a:srgbClr val="FFCC00"/>
                </a:solidFill>
              </a:defRPr>
            </a:pPr>
            <a:endParaRPr/>
          </a:p>
          <a:p>
            <a:pPr>
              <a:tabLst>
                <a:tab pos="457200" algn="l"/>
                <a:tab pos="914400" algn="l"/>
                <a:tab pos="1371600" algn="l"/>
                <a:tab pos="1828800" algn="l"/>
                <a:tab pos="2286000" algn="l"/>
              </a:tabLst>
              <a:defRPr sz="1800">
                <a:solidFill>
                  <a:srgbClr val="FFCC00"/>
                </a:solidFill>
              </a:defRPr>
            </a:pPr>
            <a:endParaRPr/>
          </a:p>
          <a:p>
            <a:pPr>
              <a:tabLst>
                <a:tab pos="457200" algn="l"/>
                <a:tab pos="914400" algn="l"/>
                <a:tab pos="1371600" algn="l"/>
                <a:tab pos="1828800" algn="l"/>
                <a:tab pos="2286000" algn="l"/>
              </a:tabLst>
              <a:defRPr sz="1800">
                <a:solidFill>
                  <a:srgbClr val="FFCC00"/>
                </a:solidFill>
              </a:defRPr>
            </a:pPr>
            <a:endParaRPr/>
          </a:p>
          <a:p>
            <a:pPr>
              <a:tabLst>
                <a:tab pos="457200" algn="l"/>
                <a:tab pos="914400" algn="l"/>
                <a:tab pos="1371600" algn="l"/>
                <a:tab pos="1828800" algn="l"/>
                <a:tab pos="2286000" algn="l"/>
              </a:tabLst>
              <a:defRPr sz="1800">
                <a:solidFill>
                  <a:srgbClr val="FFCC00"/>
                </a:solidFill>
              </a:defRPr>
            </a:pPr>
            <a:endParaRPr/>
          </a:p>
          <a:p>
            <a:pPr>
              <a:tabLst>
                <a:tab pos="457200" algn="l"/>
                <a:tab pos="914400" algn="l"/>
                <a:tab pos="1371600" algn="l"/>
                <a:tab pos="1828800" algn="l"/>
                <a:tab pos="2286000" algn="l"/>
              </a:tabLst>
              <a:defRPr sz="1800">
                <a:solidFill>
                  <a:srgbClr val="FFCC00"/>
                </a:solidFill>
              </a:defRPr>
            </a:pPr>
            <a:endParaRPr/>
          </a:p>
          <a:p>
            <a:pPr>
              <a:tabLst>
                <a:tab pos="457200" algn="l"/>
                <a:tab pos="914400" algn="l"/>
                <a:tab pos="1371600" algn="l"/>
                <a:tab pos="1828800" algn="l"/>
                <a:tab pos="2286000" algn="l"/>
              </a:tabLst>
              <a:defRPr sz="1800">
                <a:solidFill>
                  <a:srgbClr val="FFCC00"/>
                </a:solidFill>
              </a:defRPr>
            </a:pPr>
            <a:endParaRPr/>
          </a:p>
          <a:p>
            <a:pPr>
              <a:tabLst>
                <a:tab pos="457200" algn="l"/>
                <a:tab pos="914400" algn="l"/>
                <a:tab pos="1371600" algn="l"/>
                <a:tab pos="1828800" algn="l"/>
                <a:tab pos="2286000" algn="l"/>
              </a:tabLst>
              <a:defRPr sz="1800">
                <a:solidFill>
                  <a:srgbClr val="FFCC00"/>
                </a:solidFill>
              </a:defRPr>
            </a:pPr>
            <a:endParaRPr/>
          </a:p>
          <a:p>
            <a:pPr>
              <a:tabLst>
                <a:tab pos="457200" algn="l"/>
                <a:tab pos="914400" algn="l"/>
                <a:tab pos="1371600" algn="l"/>
                <a:tab pos="1828800" algn="l"/>
                <a:tab pos="2286000" algn="l"/>
              </a:tabLst>
              <a:defRPr sz="1800">
                <a:solidFill>
                  <a:srgbClr val="FFCC00"/>
                </a:solidFill>
              </a:defRPr>
            </a:pPr>
            <a:endParaRPr/>
          </a:p>
          <a:p>
            <a:pPr>
              <a:tabLst>
                <a:tab pos="457200" algn="l"/>
                <a:tab pos="914400" algn="l"/>
                <a:tab pos="1371600" algn="l"/>
                <a:tab pos="1828800" algn="l"/>
                <a:tab pos="2286000" algn="l"/>
              </a:tabLst>
              <a:defRPr sz="1800">
                <a:solidFill>
                  <a:srgbClr val="FFCC00"/>
                </a:solidFill>
              </a:defRPr>
            </a:pPr>
            <a:endParaRPr/>
          </a:p>
          <a:p>
            <a:pPr>
              <a:tabLst>
                <a:tab pos="457200" algn="l"/>
                <a:tab pos="914400" algn="l"/>
                <a:tab pos="1371600" algn="l"/>
                <a:tab pos="1828800" algn="l"/>
                <a:tab pos="2286000" algn="l"/>
              </a:tabLst>
              <a:defRPr sz="1800">
                <a:solidFill>
                  <a:srgbClr val="FFCC00"/>
                </a:solidFill>
              </a:defRPr>
            </a:pPr>
            <a:endParaRPr/>
          </a:p>
          <a:p>
            <a:pPr>
              <a:tabLst>
                <a:tab pos="457200" algn="l"/>
                <a:tab pos="914400" algn="l"/>
                <a:tab pos="1371600" algn="l"/>
                <a:tab pos="1828800" algn="l"/>
                <a:tab pos="2286000" algn="l"/>
              </a:tabLst>
              <a:defRPr sz="1800">
                <a:solidFill>
                  <a:srgbClr val="FFCC00"/>
                </a:solidFill>
              </a:defRPr>
            </a:pPr>
            <a:endParaRPr/>
          </a:p>
          <a:p>
            <a:pPr>
              <a:tabLst>
                <a:tab pos="457200" algn="l"/>
                <a:tab pos="914400" algn="l"/>
                <a:tab pos="1371600" algn="l"/>
                <a:tab pos="1828800" algn="l"/>
                <a:tab pos="2286000" algn="l"/>
              </a:tabLst>
              <a:defRPr sz="2300">
                <a:solidFill>
                  <a:srgbClr val="FFCC00"/>
                </a:solidFill>
                <a:latin typeface="+mj-lt"/>
                <a:ea typeface="+mj-ea"/>
                <a:cs typeface="+mj-cs"/>
                <a:sym typeface="Arial"/>
              </a:defRPr>
            </a:pPr>
            <a:endParaRPr/>
          </a:p>
          <a:p>
            <a:pPr>
              <a:tabLst>
                <a:tab pos="457200" algn="l"/>
                <a:tab pos="914400" algn="l"/>
                <a:tab pos="1371600" algn="l"/>
                <a:tab pos="1828800" algn="l"/>
                <a:tab pos="2286000" algn="l"/>
              </a:tabLst>
              <a:defRPr sz="1800">
                <a:solidFill>
                  <a:srgbClr val="FFCC00"/>
                </a:solidFill>
              </a:defRPr>
            </a:pPr>
            <a:endParaRPr/>
          </a:p>
          <a:p>
            <a:pPr algn="ctr">
              <a:spcBef>
                <a:spcPts val="200"/>
              </a:spcBef>
              <a:tabLst>
                <a:tab pos="457200" algn="l"/>
                <a:tab pos="914400" algn="l"/>
                <a:tab pos="1371600" algn="l"/>
                <a:tab pos="1828800" algn="l"/>
                <a:tab pos="2286000" algn="l"/>
              </a:tabLst>
              <a:defRPr sz="1200">
                <a:solidFill>
                  <a:schemeClr val="accent1"/>
                </a:solidFill>
              </a:defRPr>
            </a:pPr>
            <a:r>
              <a:t>1) For details &amp; sources see my note set: </a:t>
            </a:r>
            <a:r>
              <a:rPr b="1"/>
              <a:t>Lifetime Energy Output vs. Lifetime Energy Investment</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p:txBody>
      </p:sp>
      <p:pic>
        <p:nvPicPr>
          <p:cNvPr id="346" name="Picture 13" descr="Picture 13"/>
          <p:cNvPicPr>
            <a:picLocks noChangeAspect="1"/>
          </p:cNvPicPr>
          <p:nvPr/>
        </p:nvPicPr>
        <p:blipFill>
          <a:blip r:embed="rId5"/>
          <a:stretch>
            <a:fillRect/>
          </a:stretch>
        </p:blipFill>
        <p:spPr>
          <a:xfrm rot="5400000">
            <a:off x="5082590" y="2676053"/>
            <a:ext cx="1663970" cy="5705037"/>
          </a:xfrm>
          <a:prstGeom prst="rect">
            <a:avLst/>
          </a:prstGeom>
          <a:ln w="12700">
            <a:miter lim="400000"/>
          </a:ln>
        </p:spPr>
      </p:pic>
      <p:sp>
        <p:nvSpPr>
          <p:cNvPr id="347" name="Rectangle 2"/>
          <p:cNvSpPr txBox="1">
            <a:spLocks noGrp="1"/>
          </p:cNvSpPr>
          <p:nvPr>
            <p:ph type="title"/>
          </p:nvPr>
        </p:nvSpPr>
        <p:spPr>
          <a:xfrm>
            <a:off x="304800" y="76199"/>
            <a:ext cx="8534400" cy="516469"/>
          </a:xfrm>
          <a:prstGeom prst="rect">
            <a:avLst/>
          </a:prstGeom>
        </p:spPr>
        <p:txBody>
          <a:bodyPr/>
          <a:lstStyle>
            <a:lvl1pPr>
              <a:defRPr sz="2000">
                <a:solidFill>
                  <a:srgbClr val="FFFFFF"/>
                </a:solidFill>
              </a:defRPr>
            </a:lvl1pPr>
          </a:lstStyle>
          <a:p>
            <a:r>
              <a:t>But I decided to dig more deeply into the 2010 Kubiszewski paper:</a:t>
            </a:r>
          </a:p>
        </p:txBody>
      </p:sp>
      <p:pic>
        <p:nvPicPr>
          <p:cNvPr id="348" name="Picture 12" descr="Picture 12"/>
          <p:cNvPicPr>
            <a:picLocks noChangeAspect="1"/>
          </p:cNvPicPr>
          <p:nvPr/>
        </p:nvPicPr>
        <p:blipFill>
          <a:blip r:embed="rId6"/>
          <a:stretch>
            <a:fillRect/>
          </a:stretch>
        </p:blipFill>
        <p:spPr>
          <a:xfrm>
            <a:off x="2070582" y="1403555"/>
            <a:ext cx="5708174" cy="4400352"/>
          </a:xfrm>
          <a:prstGeom prst="rect">
            <a:avLst/>
          </a:prstGeom>
          <a:ln w="12700">
            <a:miter lim="400000"/>
          </a:ln>
        </p:spPr>
      </p:pic>
      <p:pic>
        <p:nvPicPr>
          <p:cNvPr id="349" name="Picture 11" descr="Picture 11"/>
          <p:cNvPicPr>
            <a:picLocks noChangeAspect="1"/>
          </p:cNvPicPr>
          <p:nvPr/>
        </p:nvPicPr>
        <p:blipFill>
          <a:blip r:embed="rId7"/>
          <a:stretch>
            <a:fillRect/>
          </a:stretch>
        </p:blipFill>
        <p:spPr>
          <a:xfrm>
            <a:off x="433922" y="1167869"/>
            <a:ext cx="5295902" cy="411532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Rectangle 5"/>
          <p:cNvSpPr txBox="1"/>
          <p:nvPr/>
        </p:nvSpPr>
        <p:spPr>
          <a:xfrm>
            <a:off x="304800" y="6541884"/>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Kubiszewski 2010: Meta analysis of EROI for Wind - Renewable Energy</a:t>
            </a:r>
          </a:p>
        </p:txBody>
      </p:sp>
      <p:sp>
        <p:nvSpPr>
          <p:cNvPr id="352" name="Rectangle 2"/>
          <p:cNvSpPr txBox="1">
            <a:spLocks noGrp="1"/>
          </p:cNvSpPr>
          <p:nvPr>
            <p:ph type="title"/>
          </p:nvPr>
        </p:nvSpPr>
        <p:spPr>
          <a:xfrm>
            <a:off x="0" y="76199"/>
            <a:ext cx="9144000" cy="474134"/>
          </a:xfrm>
          <a:prstGeom prst="rect">
            <a:avLst/>
          </a:prstGeom>
        </p:spPr>
        <p:txBody>
          <a:bodyPr/>
          <a:lstStyle/>
          <a:p>
            <a:pPr>
              <a:defRPr sz="2000"/>
            </a:pPr>
            <a:r>
              <a:t>It also included a correlation of EROI with wind turbine </a:t>
            </a:r>
            <a:r>
              <a:rPr b="1"/>
              <a:t>power rating</a:t>
            </a:r>
            <a:r>
              <a:t>:</a:t>
            </a:r>
          </a:p>
        </p:txBody>
      </p:sp>
      <p:sp>
        <p:nvSpPr>
          <p:cNvPr id="353" name="Rectangle 3"/>
          <p:cNvSpPr txBox="1">
            <a:spLocks noGrp="1"/>
          </p:cNvSpPr>
          <p:nvPr>
            <p:ph type="body" idx="1"/>
          </p:nvPr>
        </p:nvSpPr>
        <p:spPr>
          <a:xfrm>
            <a:off x="154518" y="3016292"/>
            <a:ext cx="8915401" cy="3640626"/>
          </a:xfrm>
          <a:prstGeom prst="rect">
            <a:avLst/>
          </a:prstGeom>
        </p:spPr>
        <p:txBody>
          <a:bodyPr/>
          <a:lstStyle/>
          <a:p>
            <a:pPr algn="ctr">
              <a:tabLst>
                <a:tab pos="457200" algn="l"/>
                <a:tab pos="914400" algn="l"/>
                <a:tab pos="1371600" algn="l"/>
                <a:tab pos="1828800" algn="l"/>
                <a:tab pos="2286000" algn="l"/>
              </a:tabLst>
              <a:defRPr sz="1800">
                <a:latin typeface="+mj-lt"/>
                <a:ea typeface="+mj-ea"/>
                <a:cs typeface="+mj-cs"/>
                <a:sym typeface="Arial"/>
              </a:defRPr>
            </a:pPr>
            <a:r>
              <a:t>Small turbines at left =&gt;  </a:t>
            </a:r>
            <a:r>
              <a:rPr>
                <a:solidFill>
                  <a:srgbClr val="FFCC00"/>
                </a:solidFill>
              </a:rPr>
              <a:t>Wind EROI's of 5-20</a:t>
            </a:r>
          </a:p>
          <a:p>
            <a:pPr algn="ctr">
              <a:tabLst>
                <a:tab pos="457200" algn="l"/>
                <a:tab pos="914400" algn="l"/>
                <a:tab pos="1371600" algn="l"/>
                <a:tab pos="1828800" algn="l"/>
                <a:tab pos="2286000" algn="l"/>
              </a:tabLst>
              <a:defRPr sz="600">
                <a:latin typeface="+mj-lt"/>
                <a:ea typeface="+mj-ea"/>
                <a:cs typeface="+mj-cs"/>
                <a:sym typeface="Arial"/>
              </a:defRPr>
            </a:pPr>
            <a:endParaRPr/>
          </a:p>
          <a:p>
            <a:pPr algn="ctr">
              <a:tabLst>
                <a:tab pos="457200" algn="l"/>
                <a:tab pos="914400" algn="l"/>
                <a:tab pos="1371600" algn="l"/>
                <a:tab pos="1828800" algn="l"/>
                <a:tab pos="2286000" algn="l"/>
              </a:tabLst>
              <a:defRPr sz="400">
                <a:latin typeface="+mj-lt"/>
                <a:ea typeface="+mj-ea"/>
                <a:cs typeface="+mj-cs"/>
                <a:sym typeface="Arial"/>
              </a:defRPr>
            </a:pPr>
            <a:endParaRPr/>
          </a:p>
          <a:p>
            <a:pPr algn="ctr">
              <a:tabLst>
                <a:tab pos="457200" algn="l"/>
                <a:tab pos="914400" algn="l"/>
                <a:tab pos="1371600" algn="l"/>
                <a:tab pos="1828800" algn="l"/>
                <a:tab pos="2286000" algn="l"/>
              </a:tabLst>
              <a:defRPr sz="1800">
                <a:latin typeface="+mj-lt"/>
                <a:ea typeface="+mj-ea"/>
                <a:cs typeface="+mj-cs"/>
                <a:sym typeface="Arial"/>
              </a:defRPr>
            </a:pPr>
            <a:r>
              <a:t>Almost 1 MW turbines at right =&gt;  </a:t>
            </a:r>
            <a:r>
              <a:rPr>
                <a:solidFill>
                  <a:srgbClr val="FFCC00"/>
                </a:solidFill>
              </a:rPr>
              <a:t>Wind EROI's of 30-40 </a:t>
            </a:r>
          </a:p>
          <a:p>
            <a:pPr>
              <a:tabLst>
                <a:tab pos="457200" algn="l"/>
                <a:tab pos="914400" algn="l"/>
                <a:tab pos="1371600" algn="l"/>
                <a:tab pos="1828800" algn="l"/>
                <a:tab pos="2286000" algn="l"/>
              </a:tabLst>
              <a:defRPr sz="1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But these economists &amp; social scientists failed to appreciate the significance</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t>
            </a:r>
            <a:r>
              <a:rPr b="1"/>
              <a:t>This correlation with turbine power was far more than a curiosity</a:t>
            </a:r>
          </a:p>
          <a:p>
            <a:pPr>
              <a:tabLst>
                <a:tab pos="457200" algn="l"/>
                <a:tab pos="914400" algn="l"/>
                <a:tab pos="1371600" algn="l"/>
                <a:tab pos="1828800" algn="l"/>
                <a:tab pos="2286000" algn="l"/>
              </a:tabLst>
              <a:defRPr sz="16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Given the ongoing technological evolution of wind turbines, </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t>
            </a:r>
            <a:r>
              <a:rPr b="1"/>
              <a:t>It was effectively a correlation of EROI with the wind turbine's age:</a:t>
            </a:r>
          </a:p>
        </p:txBody>
      </p:sp>
      <p:pic>
        <p:nvPicPr>
          <p:cNvPr id="354" name="Picture 4" descr="Picture 4"/>
          <p:cNvPicPr>
            <a:picLocks noChangeAspect="1"/>
          </p:cNvPicPr>
          <p:nvPr/>
        </p:nvPicPr>
        <p:blipFill>
          <a:blip r:embed="rId2"/>
          <a:stretch>
            <a:fillRect/>
          </a:stretch>
        </p:blipFill>
        <p:spPr>
          <a:xfrm>
            <a:off x="2497645" y="654067"/>
            <a:ext cx="4265106" cy="221785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Rectangle 2"/>
          <p:cNvSpPr txBox="1">
            <a:spLocks noGrp="1"/>
          </p:cNvSpPr>
          <p:nvPr>
            <p:ph type="title"/>
          </p:nvPr>
        </p:nvSpPr>
        <p:spPr>
          <a:xfrm>
            <a:off x="304800" y="76200"/>
            <a:ext cx="8534400" cy="609600"/>
          </a:xfrm>
          <a:prstGeom prst="rect">
            <a:avLst/>
          </a:prstGeom>
        </p:spPr>
        <p:txBody>
          <a:bodyPr/>
          <a:lstStyle>
            <a:lvl1pPr>
              <a:defRPr sz="2000"/>
            </a:lvl1pPr>
          </a:lstStyle>
          <a:p>
            <a:r>
              <a:t>WE know why and how wind turbine power has been increasing:</a:t>
            </a:r>
          </a:p>
        </p:txBody>
      </p:sp>
      <p:sp>
        <p:nvSpPr>
          <p:cNvPr id="357" name="Rectangle 3"/>
          <p:cNvSpPr txBox="1">
            <a:spLocks noGrp="1"/>
          </p:cNvSpPr>
          <p:nvPr>
            <p:ph type="body" idx="1"/>
          </p:nvPr>
        </p:nvSpPr>
        <p:spPr>
          <a:xfrm>
            <a:off x="198972" y="785283"/>
            <a:ext cx="8890261" cy="5808135"/>
          </a:xfrm>
          <a:prstGeom prst="rect">
            <a:avLst/>
          </a:prstGeom>
        </p:spPr>
        <p:txBody>
          <a:bodyPr/>
          <a:lstStyle/>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Wind </a:t>
            </a:r>
            <a:r>
              <a:rPr b="1"/>
              <a:t>speed</a:t>
            </a:r>
            <a:r>
              <a:t> increases with the altitude above the ground</a:t>
            </a: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	Wind </a:t>
            </a:r>
            <a:r>
              <a:rPr b="1"/>
              <a:t>power</a:t>
            </a:r>
            <a:r>
              <a:t> grows even more quickly (as wind speed cubed)</a:t>
            </a:r>
          </a:p>
          <a:p>
            <a:pPr>
              <a:tabLst>
                <a:tab pos="444500" algn="l"/>
                <a:tab pos="901700" algn="l"/>
                <a:tab pos="1371600" algn="l"/>
                <a:tab pos="1828800" algn="l"/>
                <a:tab pos="2286000" algn="l"/>
                <a:tab pos="2730500" algn="l"/>
                <a:tab pos="3187700" algn="l"/>
              </a:tabLst>
              <a:defRPr sz="10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Making taller turbines much more powerful</a:t>
            </a: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	But taller turbines </a:t>
            </a:r>
            <a:r>
              <a:rPr b="1"/>
              <a:t>also</a:t>
            </a:r>
            <a:r>
              <a:t> accommodate larger blades</a:t>
            </a: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		Which, putting this all together, makes taller turbines</a:t>
            </a:r>
            <a:r>
              <a:rPr b="1"/>
              <a:t> vastly </a:t>
            </a:r>
            <a:r>
              <a:t>more powerful</a:t>
            </a:r>
          </a:p>
          <a:p>
            <a:pPr>
              <a:tabLst>
                <a:tab pos="444500" algn="l"/>
                <a:tab pos="901700" algn="l"/>
                <a:tab pos="1371600" algn="l"/>
                <a:tab pos="1828800" algn="l"/>
                <a:tab pos="2286000" algn="l"/>
                <a:tab pos="2730500" algn="l"/>
                <a:tab pos="3187700" algn="l"/>
              </a:tabLst>
              <a:defRPr sz="12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For </a:t>
            </a:r>
            <a:r>
              <a:rPr b="1"/>
              <a:t>at least twenty </a:t>
            </a:r>
            <a:r>
              <a:t>years, this has driven the evolution of Wind Power technology:</a:t>
            </a: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 </a:t>
            </a: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b="1">
                <a:latin typeface="+mj-lt"/>
                <a:ea typeface="+mj-ea"/>
                <a:cs typeface="+mj-cs"/>
                <a:sym typeface="Arial"/>
              </a:defRPr>
            </a:pPr>
            <a:r>
              <a:t>Missing this, EROI researchers just averaged wind turbine results together</a:t>
            </a:r>
          </a:p>
          <a:p>
            <a:pPr>
              <a:tabLst>
                <a:tab pos="444500" algn="l"/>
                <a:tab pos="901700" algn="l"/>
                <a:tab pos="1371600" algn="l"/>
                <a:tab pos="1828800" algn="l"/>
                <a:tab pos="2286000" algn="l"/>
                <a:tab pos="2730500" algn="l"/>
                <a:tab pos="3187700" algn="l"/>
              </a:tabLst>
              <a:defRPr sz="8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	Which gave the newest turbines (then being installed at wind farms)</a:t>
            </a:r>
          </a:p>
          <a:p>
            <a:pPr>
              <a:tabLst>
                <a:tab pos="444500" algn="l"/>
                <a:tab pos="901700" algn="l"/>
                <a:tab pos="1371600" algn="l"/>
                <a:tab pos="1828800" algn="l"/>
                <a:tab pos="2286000" algn="l"/>
                <a:tab pos="2730500" algn="l"/>
                <a:tab pos="3187700" algn="l"/>
              </a:tabLst>
              <a:defRPr sz="9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		far less weight than that of much smaller turbines installed 5-20 years earlier</a:t>
            </a:r>
          </a:p>
        </p:txBody>
      </p:sp>
      <p:grpSp>
        <p:nvGrpSpPr>
          <p:cNvPr id="371" name="Group 5"/>
          <p:cNvGrpSpPr/>
          <p:nvPr/>
        </p:nvGrpSpPr>
        <p:grpSpPr>
          <a:xfrm>
            <a:off x="1727175" y="3386661"/>
            <a:ext cx="5691737" cy="1412891"/>
            <a:chOff x="0" y="0"/>
            <a:chExt cx="5691735" cy="1412889"/>
          </a:xfrm>
        </p:grpSpPr>
        <p:sp>
          <p:nvSpPr>
            <p:cNvPr id="358" name="Rectangle 10"/>
            <p:cNvSpPr/>
            <p:nvPr/>
          </p:nvSpPr>
          <p:spPr>
            <a:xfrm>
              <a:off x="-1" y="1212539"/>
              <a:ext cx="5691737" cy="200351"/>
            </a:xfrm>
            <a:prstGeom prst="rect">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59" name="Straight Arrow Connector 13"/>
            <p:cNvSpPr/>
            <p:nvPr/>
          </p:nvSpPr>
          <p:spPr>
            <a:xfrm>
              <a:off x="804891" y="309917"/>
              <a:ext cx="689908" cy="1044"/>
            </a:xfrm>
            <a:prstGeom prst="line">
              <a:avLst/>
            </a:prstGeom>
            <a:noFill/>
            <a:ln w="19050" cap="flat">
              <a:solidFill>
                <a:srgbClr val="FFFFFF"/>
              </a:solidFill>
              <a:prstDash val="sysDot"/>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360" name="Straight Arrow Connector 14"/>
            <p:cNvSpPr/>
            <p:nvPr/>
          </p:nvSpPr>
          <p:spPr>
            <a:xfrm>
              <a:off x="804891" y="510268"/>
              <a:ext cx="632416" cy="1044"/>
            </a:xfrm>
            <a:prstGeom prst="line">
              <a:avLst/>
            </a:prstGeom>
            <a:noFill/>
            <a:ln w="19050" cap="flat">
              <a:solidFill>
                <a:srgbClr val="FFFFFF"/>
              </a:solidFill>
              <a:prstDash val="sysDot"/>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361" name="Straight Arrow Connector 15"/>
            <p:cNvSpPr/>
            <p:nvPr/>
          </p:nvSpPr>
          <p:spPr>
            <a:xfrm>
              <a:off x="804891" y="710619"/>
              <a:ext cx="517431" cy="1044"/>
            </a:xfrm>
            <a:prstGeom prst="line">
              <a:avLst/>
            </a:prstGeom>
            <a:noFill/>
            <a:ln w="3810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362" name="Straight Arrow Connector 16"/>
            <p:cNvSpPr/>
            <p:nvPr/>
          </p:nvSpPr>
          <p:spPr>
            <a:xfrm>
              <a:off x="804891" y="962100"/>
              <a:ext cx="402446" cy="1044"/>
            </a:xfrm>
            <a:prstGeom prst="line">
              <a:avLst/>
            </a:prstGeom>
            <a:noFill/>
            <a:ln w="3810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363" name="Straight Arrow Connector 24"/>
            <p:cNvSpPr/>
            <p:nvPr/>
          </p:nvSpPr>
          <p:spPr>
            <a:xfrm>
              <a:off x="804891" y="110610"/>
              <a:ext cx="689908" cy="1044"/>
            </a:xfrm>
            <a:prstGeom prst="line">
              <a:avLst/>
            </a:prstGeom>
            <a:noFill/>
            <a:ln w="19050" cap="flat">
              <a:solidFill>
                <a:srgbClr val="FFFFFF"/>
              </a:solidFill>
              <a:prstDash val="sysDot"/>
              <a:round/>
              <a:tailEnd type="triangle" w="med" len="med"/>
            </a:ln>
            <a:effectLst/>
          </p:spPr>
          <p:txBody>
            <a:bodyPr wrap="square" lIns="45719" tIns="45719" rIns="45719" bIns="45719" numCol="1" anchor="t">
              <a:noAutofit/>
            </a:bodyPr>
            <a:lstStyle/>
            <a:p>
              <a:pPr>
                <a:defRPr>
                  <a:solidFill>
                    <a:srgbClr val="FFFFFF"/>
                  </a:solidFill>
                </a:defRPr>
              </a:pPr>
              <a:endParaRPr/>
            </a:p>
          </p:txBody>
        </p:sp>
        <p:pic>
          <p:nvPicPr>
            <p:cNvPr id="364" name="Picture 48" descr="Picture 48"/>
            <p:cNvPicPr>
              <a:picLocks noChangeAspect="1"/>
            </p:cNvPicPr>
            <p:nvPr/>
          </p:nvPicPr>
          <p:blipFill>
            <a:blip r:embed="rId2"/>
            <a:stretch>
              <a:fillRect/>
            </a:stretch>
          </p:blipFill>
          <p:spPr>
            <a:xfrm>
              <a:off x="1552291" y="604390"/>
              <a:ext cx="285903" cy="595627"/>
            </a:xfrm>
            <a:prstGeom prst="rect">
              <a:avLst/>
            </a:prstGeom>
            <a:ln w="12700" cap="flat">
              <a:noFill/>
              <a:miter lim="400000"/>
            </a:ln>
            <a:effectLst/>
          </p:spPr>
        </p:pic>
        <p:sp>
          <p:nvSpPr>
            <p:cNvPr id="365" name="Straight Arrow Connector 27"/>
            <p:cNvSpPr/>
            <p:nvPr/>
          </p:nvSpPr>
          <p:spPr>
            <a:xfrm>
              <a:off x="3794490" y="309917"/>
              <a:ext cx="689908" cy="1044"/>
            </a:xfrm>
            <a:prstGeom prst="line">
              <a:avLst/>
            </a:prstGeom>
            <a:noFill/>
            <a:ln w="3810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366" name="Straight Arrow Connector 28"/>
            <p:cNvSpPr/>
            <p:nvPr/>
          </p:nvSpPr>
          <p:spPr>
            <a:xfrm>
              <a:off x="3794490" y="510268"/>
              <a:ext cx="632416" cy="1044"/>
            </a:xfrm>
            <a:prstGeom prst="line">
              <a:avLst/>
            </a:prstGeom>
            <a:noFill/>
            <a:ln w="3810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367" name="Straight Arrow Connector 29"/>
            <p:cNvSpPr/>
            <p:nvPr/>
          </p:nvSpPr>
          <p:spPr>
            <a:xfrm>
              <a:off x="3794490" y="710619"/>
              <a:ext cx="517431" cy="1044"/>
            </a:xfrm>
            <a:prstGeom prst="line">
              <a:avLst/>
            </a:prstGeom>
            <a:noFill/>
            <a:ln w="3810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368" name="Straight Arrow Connector 30"/>
            <p:cNvSpPr/>
            <p:nvPr/>
          </p:nvSpPr>
          <p:spPr>
            <a:xfrm>
              <a:off x="3794489" y="962100"/>
              <a:ext cx="402447" cy="1044"/>
            </a:xfrm>
            <a:prstGeom prst="line">
              <a:avLst/>
            </a:prstGeom>
            <a:noFill/>
            <a:ln w="19050" cap="flat">
              <a:solidFill>
                <a:srgbClr val="FFFFFF"/>
              </a:solidFill>
              <a:prstDash val="sysDot"/>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369" name="Straight Arrow Connector 31"/>
            <p:cNvSpPr/>
            <p:nvPr/>
          </p:nvSpPr>
          <p:spPr>
            <a:xfrm>
              <a:off x="3794490" y="110610"/>
              <a:ext cx="689908" cy="1044"/>
            </a:xfrm>
            <a:prstGeom prst="line">
              <a:avLst/>
            </a:prstGeom>
            <a:noFill/>
            <a:ln w="3810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pic>
          <p:nvPicPr>
            <p:cNvPr id="370" name="Picture 32" descr="Picture 32"/>
            <p:cNvPicPr>
              <a:picLocks noChangeAspect="1"/>
            </p:cNvPicPr>
            <p:nvPr/>
          </p:nvPicPr>
          <p:blipFill>
            <a:blip r:embed="rId2"/>
            <a:stretch>
              <a:fillRect/>
            </a:stretch>
          </p:blipFill>
          <p:spPr>
            <a:xfrm>
              <a:off x="4541889" y="0"/>
              <a:ext cx="574924" cy="1200018"/>
            </a:xfrm>
            <a:prstGeom prst="rect">
              <a:avLst/>
            </a:prstGeom>
            <a:ln w="12700" cap="flat">
              <a:noFill/>
              <a:miter lim="400000"/>
            </a:ln>
            <a:effectLst/>
          </p:spPr>
        </p:pic>
      </p:grpSp>
      <p:sp>
        <p:nvSpPr>
          <p:cNvPr id="372" name="Right Arrow 17"/>
          <p:cNvSpPr/>
          <p:nvPr/>
        </p:nvSpPr>
        <p:spPr>
          <a:xfrm>
            <a:off x="4159250" y="3683003"/>
            <a:ext cx="931333" cy="508001"/>
          </a:xfrm>
          <a:prstGeom prst="rightArrow">
            <a:avLst>
              <a:gd name="adj1" fmla="val 50000"/>
              <a:gd name="adj2" fmla="val 50000"/>
            </a:avLst>
          </a:prstGeom>
          <a:solidFill>
            <a:srgbClr val="FBC901"/>
          </a:solidFill>
          <a:ln w="12700">
            <a:solidFill>
              <a:srgbClr val="FFFFFF"/>
            </a:solidFill>
          </a:ln>
        </p:spPr>
        <p:txBody>
          <a:bodyPr lIns="45719" rIns="45719"/>
          <a:lstStyle/>
          <a:p>
            <a:pPr>
              <a:defRPr>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Rectangle 5"/>
          <p:cNvSpPr txBox="1"/>
          <p:nvPr/>
        </p:nvSpPr>
        <p:spPr>
          <a:xfrm>
            <a:off x="71449" y="6418229"/>
            <a:ext cx="9001102" cy="40907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r>
              <a:t>Left: </a:t>
            </a:r>
            <a:r>
              <a:rPr i="0">
                <a:latin typeface="Lucida Grande"/>
                <a:ea typeface="Lucida Grande"/>
                <a:cs typeface="Lucida Grande"/>
                <a:sym typeface="Lucida Grande"/>
              </a:rPr>
              <a:t>https://www.youtube.com/watch?v=NfOZjsOaqSQ	Right: https://www.nrel.gov/wind/facilities-research.html</a:t>
            </a:r>
          </a:p>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r>
              <a:t>Bottom:  https://www.siemens.com/press/en/presspicture/?press=/en/presspicture/2014/windpower-renewables/pn201403.php</a:t>
            </a:r>
          </a:p>
        </p:txBody>
      </p:sp>
      <p:sp>
        <p:nvSpPr>
          <p:cNvPr id="375" name="Rectangle 2"/>
          <p:cNvSpPr txBox="1">
            <a:spLocks noGrp="1"/>
          </p:cNvSpPr>
          <p:nvPr>
            <p:ph type="title"/>
          </p:nvPr>
        </p:nvSpPr>
        <p:spPr>
          <a:xfrm>
            <a:off x="0" y="0"/>
            <a:ext cx="9144000" cy="527050"/>
          </a:xfrm>
          <a:prstGeom prst="rect">
            <a:avLst/>
          </a:prstGeom>
        </p:spPr>
        <p:txBody>
          <a:bodyPr/>
          <a:lstStyle>
            <a:lvl1pPr>
              <a:defRPr sz="2000"/>
            </a:lvl1pPr>
          </a:lstStyle>
          <a:p>
            <a:r>
              <a:t>In other words, these EROI studies mixed apples &amp; oranges:</a:t>
            </a:r>
          </a:p>
        </p:txBody>
      </p:sp>
      <p:sp>
        <p:nvSpPr>
          <p:cNvPr id="376" name="Rectangle 3"/>
          <p:cNvSpPr txBox="1">
            <a:spLocks noGrp="1"/>
          </p:cNvSpPr>
          <p:nvPr>
            <p:ph type="body" idx="1"/>
          </p:nvPr>
        </p:nvSpPr>
        <p:spPr>
          <a:xfrm>
            <a:off x="91019" y="3022614"/>
            <a:ext cx="9052981" cy="3390886"/>
          </a:xfrm>
          <a:prstGeom prst="rect">
            <a:avLst/>
          </a:prstGeom>
        </p:spPr>
        <p:txBody>
          <a:bodyPr/>
          <a:lstStyle/>
          <a:p>
            <a:pPr>
              <a:tabLst>
                <a:tab pos="457200" algn="l"/>
                <a:tab pos="914400" algn="l"/>
                <a:tab pos="1371600" algn="l"/>
                <a:tab pos="1828800" algn="l"/>
                <a:tab pos="2286000" algn="l"/>
              </a:tabLst>
              <a:defRPr sz="1800">
                <a:latin typeface="+mj-lt"/>
                <a:ea typeface="+mj-ea"/>
                <a:cs typeface="+mj-cs"/>
                <a:sym typeface="Arial"/>
              </a:defRPr>
            </a:pPr>
            <a:r>
              <a:t>Naive averaging thereby yielded the studies' stated </a:t>
            </a:r>
            <a:r>
              <a:rPr b="1">
                <a:solidFill>
                  <a:srgbClr val="FBC901"/>
                </a:solidFill>
              </a:rPr>
              <a:t>Wind Power EROI = 18-20 </a:t>
            </a:r>
          </a:p>
          <a:p>
            <a:pPr>
              <a:tabLst>
                <a:tab pos="457200" algn="l"/>
                <a:tab pos="914400" algn="l"/>
                <a:tab pos="1371600" algn="l"/>
                <a:tab pos="1828800" algn="l"/>
                <a:tab pos="2286000" algn="l"/>
              </a:tabLst>
              <a:defRPr sz="4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t>
            </a:r>
            <a:r>
              <a:rPr b="1"/>
              <a:t>Despite then current 2010 technology having EROI of ~ 40</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Further, the 18-20 figure is </a:t>
            </a:r>
            <a:r>
              <a:rPr b="1"/>
              <a:t>still</a:t>
            </a:r>
            <a:r>
              <a:t> widely accepted &amp; cited because there have yet to be</a:t>
            </a:r>
          </a:p>
          <a:p>
            <a:pPr>
              <a:tabLst>
                <a:tab pos="457200" algn="l"/>
                <a:tab pos="914400" algn="l"/>
                <a:tab pos="1371600" algn="l"/>
                <a:tab pos="1828800" algn="l"/>
                <a:tab pos="2286000" algn="l"/>
              </a:tabLst>
              <a:defRPr sz="4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any widely acknowledged follow-on </a:t>
            </a:r>
            <a:r>
              <a:rPr b="1"/>
              <a:t>studies </a:t>
            </a:r>
            <a:r>
              <a:t>(!!!)</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Despite modern turbines now growing to </a:t>
            </a:r>
            <a:r>
              <a:rPr b="1">
                <a:solidFill>
                  <a:srgbClr val="FBC901"/>
                </a:solidFill>
              </a:rPr>
              <a:t>6 MW</a:t>
            </a:r>
          </a:p>
          <a:p>
            <a:pPr>
              <a:tabLst>
                <a:tab pos="457200" algn="l"/>
                <a:tab pos="914400" algn="l"/>
                <a:tab pos="1371600" algn="l"/>
                <a:tab pos="1828800" algn="l"/>
                <a:tab pos="2286000" algn="l"/>
              </a:tabLst>
              <a:defRPr sz="4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Leading me (and others) to suspect that those</a:t>
            </a:r>
          </a:p>
          <a:p>
            <a:pPr>
              <a:tabLst>
                <a:tab pos="457200" algn="l"/>
                <a:tab pos="914400" algn="l"/>
                <a:tab pos="1371600" algn="l"/>
                <a:tab pos="1828800" algn="l"/>
                <a:tab pos="2286000" algn="l"/>
              </a:tabLst>
              <a:defRPr sz="5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modern turbines likely have </a:t>
            </a:r>
            <a:r>
              <a:rPr b="1">
                <a:solidFill>
                  <a:srgbClr val="FBC901"/>
                </a:solidFill>
              </a:rPr>
              <a:t>EROI &gt;&gt; 40</a:t>
            </a:r>
          </a:p>
        </p:txBody>
      </p:sp>
      <p:pic>
        <p:nvPicPr>
          <p:cNvPr id="377" name="Picture 4" descr="Picture 4"/>
          <p:cNvPicPr>
            <a:picLocks noChangeAspect="1"/>
          </p:cNvPicPr>
          <p:nvPr/>
        </p:nvPicPr>
        <p:blipFill>
          <a:blip r:embed="rId2"/>
          <a:stretch>
            <a:fillRect/>
          </a:stretch>
        </p:blipFill>
        <p:spPr>
          <a:xfrm>
            <a:off x="607485" y="1322935"/>
            <a:ext cx="2810931" cy="1594792"/>
          </a:xfrm>
          <a:prstGeom prst="rect">
            <a:avLst/>
          </a:prstGeom>
          <a:ln w="12700">
            <a:miter lim="400000"/>
          </a:ln>
        </p:spPr>
      </p:pic>
      <p:pic>
        <p:nvPicPr>
          <p:cNvPr id="378" name="Picture 6" descr="Picture 6"/>
          <p:cNvPicPr>
            <a:picLocks noChangeAspect="1"/>
          </p:cNvPicPr>
          <p:nvPr/>
        </p:nvPicPr>
        <p:blipFill>
          <a:blip r:embed="rId3"/>
          <a:stretch>
            <a:fillRect/>
          </a:stretch>
        </p:blipFill>
        <p:spPr>
          <a:xfrm>
            <a:off x="5802279" y="4456030"/>
            <a:ext cx="2554440" cy="1845584"/>
          </a:xfrm>
          <a:prstGeom prst="rect">
            <a:avLst/>
          </a:prstGeom>
          <a:ln w="12700">
            <a:miter lim="400000"/>
          </a:ln>
        </p:spPr>
      </p:pic>
      <p:pic>
        <p:nvPicPr>
          <p:cNvPr id="379" name="Picture 8" descr="Picture 8"/>
          <p:cNvPicPr>
            <a:picLocks noChangeAspect="1"/>
          </p:cNvPicPr>
          <p:nvPr/>
        </p:nvPicPr>
        <p:blipFill>
          <a:blip r:embed="rId4"/>
          <a:stretch>
            <a:fillRect/>
          </a:stretch>
        </p:blipFill>
        <p:spPr>
          <a:xfrm>
            <a:off x="5598588" y="1365261"/>
            <a:ext cx="2815168" cy="1563982"/>
          </a:xfrm>
          <a:prstGeom prst="rect">
            <a:avLst/>
          </a:prstGeom>
          <a:ln w="12700">
            <a:miter lim="400000"/>
          </a:ln>
        </p:spPr>
      </p:pic>
      <p:sp>
        <p:nvSpPr>
          <p:cNvPr id="380" name="Rectangle 3"/>
          <p:cNvSpPr txBox="1"/>
          <p:nvPr/>
        </p:nvSpPr>
        <p:spPr>
          <a:xfrm>
            <a:off x="345016" y="651946"/>
            <a:ext cx="3359150" cy="59076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300"/>
              </a:spcBef>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t>Vintage 1985-1995 ≤ 0.2 MW </a:t>
            </a:r>
          </a:p>
          <a:p>
            <a:pPr algn="ctr">
              <a:spcBef>
                <a:spcPts val="300"/>
              </a:spcBef>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t>wind turbines: </a:t>
            </a:r>
            <a:r>
              <a:rPr b="1">
                <a:solidFill>
                  <a:srgbClr val="FBC901"/>
                </a:solidFill>
              </a:rPr>
              <a:t>EROI = 5-20 </a:t>
            </a:r>
          </a:p>
        </p:txBody>
      </p:sp>
      <p:sp>
        <p:nvSpPr>
          <p:cNvPr id="381" name="Rectangle 3"/>
          <p:cNvSpPr txBox="1"/>
          <p:nvPr/>
        </p:nvSpPr>
        <p:spPr>
          <a:xfrm>
            <a:off x="5217595" y="677344"/>
            <a:ext cx="3555999" cy="59076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300"/>
              </a:spcBef>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t>Vintage 1995-2005 ≤ 1 MW </a:t>
            </a:r>
          </a:p>
          <a:p>
            <a:pPr algn="ctr">
              <a:spcBef>
                <a:spcPts val="300"/>
              </a:spcBef>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t>wind turbines: </a:t>
            </a:r>
            <a:r>
              <a:rPr b="1">
                <a:solidFill>
                  <a:srgbClr val="FBC901"/>
                </a:solidFill>
              </a:rPr>
              <a:t>EROI = 30-40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Rectangle 3"/>
          <p:cNvSpPr txBox="1">
            <a:spLocks noGrp="1"/>
          </p:cNvSpPr>
          <p:nvPr>
            <p:ph type="body" idx="1"/>
          </p:nvPr>
        </p:nvSpPr>
        <p:spPr>
          <a:xfrm>
            <a:off x="241299" y="838199"/>
            <a:ext cx="5492362" cy="6067288"/>
          </a:xfrm>
          <a:prstGeom prst="rect">
            <a:avLst/>
          </a:prstGeom>
        </p:spPr>
        <p:txBody>
          <a:bodyPr/>
          <a:lstStyle/>
          <a:p>
            <a:pPr>
              <a:tabLst>
                <a:tab pos="685800" algn="l"/>
                <a:tab pos="2730500" algn="l"/>
                <a:tab pos="3187700" algn="l"/>
              </a:tabLst>
              <a:defRPr sz="1800" b="1">
                <a:solidFill>
                  <a:srgbClr val="FFCC00"/>
                </a:solidFill>
                <a:latin typeface="+mj-lt"/>
                <a:ea typeface="+mj-ea"/>
                <a:cs typeface="+mj-cs"/>
                <a:sym typeface="Arial"/>
              </a:defRPr>
            </a:pPr>
            <a:r>
              <a:t> </a:t>
            </a:r>
            <a:r>
              <a:rPr baseline="30000">
                <a:solidFill>
                  <a:srgbClr val="FFFFFF"/>
                </a:solidFill>
              </a:rPr>
              <a:t>	</a:t>
            </a:r>
            <a:r>
              <a:rPr>
                <a:solidFill>
                  <a:srgbClr val="FFFFFF"/>
                </a:solidFill>
              </a:rPr>
              <a:t>Technology		EROI</a:t>
            </a:r>
          </a:p>
          <a:p>
            <a:pPr>
              <a:tabLst>
                <a:tab pos="685800" algn="l"/>
                <a:tab pos="2730500" algn="l"/>
                <a:tab pos="3187700" algn="l"/>
              </a:tabLst>
              <a:defRPr sz="800">
                <a:latin typeface="+mj-lt"/>
                <a:ea typeface="+mj-ea"/>
                <a:cs typeface="+mj-cs"/>
                <a:sym typeface="Arial"/>
              </a:defRPr>
            </a:pPr>
            <a:endParaRPr/>
          </a:p>
          <a:p>
            <a:pPr>
              <a:spcBef>
                <a:spcPts val="300"/>
              </a:spcBef>
              <a:tabLst>
                <a:tab pos="685800" algn="l"/>
                <a:tab pos="2730500" algn="l"/>
                <a:tab pos="3187700" algn="l"/>
              </a:tabLst>
              <a:defRPr sz="1500" b="1">
                <a:solidFill>
                  <a:srgbClr val="FFCC00"/>
                </a:solidFill>
                <a:latin typeface="+mj-lt"/>
                <a:ea typeface="+mj-ea"/>
                <a:cs typeface="+mj-cs"/>
                <a:sym typeface="Arial"/>
              </a:defRPr>
            </a:pPr>
            <a:r>
              <a:t>Heat from: </a:t>
            </a:r>
          </a:p>
          <a:p>
            <a:pPr>
              <a:tabLst>
                <a:tab pos="685800" algn="l"/>
                <a:tab pos="2730500" algn="l"/>
                <a:tab pos="3187700" algn="l"/>
              </a:tabLst>
              <a:defRPr sz="200">
                <a:latin typeface="+mj-lt"/>
                <a:ea typeface="+mj-ea"/>
                <a:cs typeface="+mj-cs"/>
                <a:sym typeface="Arial"/>
              </a:defRPr>
            </a:pPr>
            <a:endParaRPr/>
          </a:p>
          <a:p>
            <a:pPr>
              <a:spcBef>
                <a:spcPts val="300"/>
              </a:spcBef>
              <a:tabLst>
                <a:tab pos="685800" algn="l"/>
                <a:tab pos="2730500" algn="l"/>
                <a:tab pos="3187700" algn="l"/>
              </a:tabLst>
              <a:defRPr sz="1500">
                <a:latin typeface="+mj-lt"/>
                <a:ea typeface="+mj-ea"/>
                <a:cs typeface="+mj-cs"/>
                <a:sym typeface="Arial"/>
              </a:defRPr>
            </a:pPr>
            <a:r>
              <a:t>	Conventional oil		16</a:t>
            </a:r>
          </a:p>
          <a:p>
            <a:pPr>
              <a:tabLst>
                <a:tab pos="685800" algn="l"/>
                <a:tab pos="2730500" algn="l"/>
                <a:tab pos="3187700" algn="l"/>
              </a:tabLst>
              <a:defRPr sz="200">
                <a:latin typeface="+mj-lt"/>
                <a:ea typeface="+mj-ea"/>
                <a:cs typeface="+mj-cs"/>
                <a:sym typeface="Arial"/>
              </a:defRPr>
            </a:pPr>
            <a:endParaRPr/>
          </a:p>
          <a:p>
            <a:pPr>
              <a:spcBef>
                <a:spcPts val="300"/>
              </a:spcBef>
              <a:tabLst>
                <a:tab pos="685800" algn="l"/>
                <a:tab pos="2730500" algn="l"/>
                <a:tab pos="3187700" algn="l"/>
              </a:tabLst>
              <a:defRPr sz="1500">
                <a:latin typeface="+mj-lt"/>
                <a:ea typeface="+mj-ea"/>
                <a:cs typeface="+mj-cs"/>
                <a:sym typeface="Arial"/>
              </a:defRPr>
            </a:pPr>
            <a:r>
              <a:t>	Ethanol from sugarcane	         9</a:t>
            </a:r>
          </a:p>
          <a:p>
            <a:pPr>
              <a:tabLst>
                <a:tab pos="685800" algn="l"/>
                <a:tab pos="2730500" algn="l"/>
                <a:tab pos="3187700" algn="l"/>
              </a:tabLst>
              <a:defRPr sz="200">
                <a:latin typeface="+mj-lt"/>
                <a:ea typeface="+mj-ea"/>
                <a:cs typeface="+mj-cs"/>
                <a:sym typeface="Arial"/>
              </a:defRPr>
            </a:pPr>
            <a:endParaRPr/>
          </a:p>
          <a:p>
            <a:pPr>
              <a:spcBef>
                <a:spcPts val="300"/>
              </a:spcBef>
              <a:tabLst>
                <a:tab pos="685800" algn="l"/>
                <a:tab pos="2730500" algn="l"/>
                <a:tab pos="3187700" algn="l"/>
              </a:tabLst>
              <a:defRPr sz="1500">
                <a:latin typeface="+mj-lt"/>
                <a:ea typeface="+mj-ea"/>
                <a:cs typeface="+mj-cs"/>
                <a:sym typeface="Arial"/>
              </a:defRPr>
            </a:pPr>
            <a:r>
              <a:t>	Biodiesel from soy		5.5</a:t>
            </a:r>
          </a:p>
          <a:p>
            <a:pPr>
              <a:tabLst>
                <a:tab pos="685800" algn="l"/>
                <a:tab pos="2730500" algn="l"/>
                <a:tab pos="3187700" algn="l"/>
              </a:tabLst>
              <a:defRPr sz="200">
                <a:latin typeface="+mj-lt"/>
                <a:ea typeface="+mj-ea"/>
                <a:cs typeface="+mj-cs"/>
                <a:sym typeface="Arial"/>
              </a:defRPr>
            </a:pPr>
            <a:endParaRPr/>
          </a:p>
          <a:p>
            <a:pPr>
              <a:spcBef>
                <a:spcPts val="300"/>
              </a:spcBef>
              <a:tabLst>
                <a:tab pos="685800" algn="l"/>
                <a:tab pos="2730500" algn="l"/>
                <a:tab pos="3187700" algn="l"/>
              </a:tabLst>
              <a:defRPr sz="1500">
                <a:latin typeface="+mj-lt"/>
                <a:ea typeface="+mj-ea"/>
                <a:cs typeface="+mj-cs"/>
                <a:sym typeface="Arial"/>
              </a:defRPr>
            </a:pPr>
            <a:r>
              <a:t>	Tar Sands		5</a:t>
            </a:r>
          </a:p>
          <a:p>
            <a:pPr>
              <a:tabLst>
                <a:tab pos="685800" algn="l"/>
                <a:tab pos="2730500" algn="l"/>
                <a:tab pos="3187700" algn="l"/>
              </a:tabLst>
              <a:defRPr sz="200">
                <a:latin typeface="+mj-lt"/>
                <a:ea typeface="+mj-ea"/>
                <a:cs typeface="+mj-cs"/>
                <a:sym typeface="Arial"/>
              </a:defRPr>
            </a:pPr>
            <a:endParaRPr/>
          </a:p>
          <a:p>
            <a:pPr>
              <a:spcBef>
                <a:spcPts val="300"/>
              </a:spcBef>
              <a:tabLst>
                <a:tab pos="685800" algn="l"/>
                <a:tab pos="2730500" algn="l"/>
                <a:tab pos="3187700" algn="l"/>
              </a:tabLst>
              <a:defRPr sz="1500">
                <a:latin typeface="+mj-lt"/>
                <a:ea typeface="+mj-ea"/>
                <a:cs typeface="+mj-cs"/>
                <a:sym typeface="Arial"/>
              </a:defRPr>
            </a:pPr>
            <a:r>
              <a:t>	Heavy oil from California	4</a:t>
            </a:r>
          </a:p>
          <a:p>
            <a:pPr>
              <a:tabLst>
                <a:tab pos="685800" algn="l"/>
                <a:tab pos="2730500" algn="l"/>
                <a:tab pos="3187700" algn="l"/>
              </a:tabLst>
              <a:defRPr sz="200">
                <a:latin typeface="+mj-lt"/>
                <a:ea typeface="+mj-ea"/>
                <a:cs typeface="+mj-cs"/>
                <a:sym typeface="Arial"/>
              </a:defRPr>
            </a:pPr>
            <a:endParaRPr/>
          </a:p>
          <a:p>
            <a:pPr>
              <a:spcBef>
                <a:spcPts val="300"/>
              </a:spcBef>
              <a:tabLst>
                <a:tab pos="685800" algn="l"/>
                <a:tab pos="2730500" algn="l"/>
                <a:tab pos="3187700" algn="l"/>
              </a:tabLst>
              <a:defRPr sz="1500">
                <a:latin typeface="+mj-lt"/>
                <a:ea typeface="+mj-ea"/>
                <a:cs typeface="+mj-cs"/>
                <a:sym typeface="Arial"/>
              </a:defRPr>
            </a:pPr>
            <a:r>
              <a:t>	Ethanol from corn		1.4</a:t>
            </a:r>
          </a:p>
          <a:p>
            <a:pPr>
              <a:tabLst>
                <a:tab pos="685800" algn="l"/>
                <a:tab pos="2730500" algn="l"/>
                <a:tab pos="3187700" algn="l"/>
              </a:tabLst>
              <a:defRPr sz="1900">
                <a:latin typeface="+mj-lt"/>
                <a:ea typeface="+mj-ea"/>
                <a:cs typeface="+mj-cs"/>
                <a:sym typeface="Arial"/>
              </a:defRPr>
            </a:pPr>
            <a:endParaRPr/>
          </a:p>
          <a:p>
            <a:pPr>
              <a:spcBef>
                <a:spcPts val="300"/>
              </a:spcBef>
              <a:tabLst>
                <a:tab pos="685800" algn="l"/>
                <a:tab pos="2730500" algn="l"/>
                <a:tab pos="3187700" algn="l"/>
              </a:tabLst>
              <a:defRPr sz="1500" b="1">
                <a:solidFill>
                  <a:srgbClr val="FFCC00"/>
                </a:solidFill>
                <a:latin typeface="+mj-lt"/>
                <a:ea typeface="+mj-ea"/>
                <a:cs typeface="+mj-cs"/>
                <a:sym typeface="Arial"/>
              </a:defRPr>
            </a:pPr>
            <a:r>
              <a:t>Electricity from: </a:t>
            </a:r>
          </a:p>
          <a:p>
            <a:pPr>
              <a:tabLst>
                <a:tab pos="685800" algn="l"/>
                <a:tab pos="2730500" algn="l"/>
                <a:tab pos="3187700" algn="l"/>
              </a:tabLst>
              <a:defRPr sz="400">
                <a:latin typeface="+mj-lt"/>
                <a:ea typeface="+mj-ea"/>
                <a:cs typeface="+mj-cs"/>
                <a:sym typeface="Arial"/>
              </a:defRPr>
            </a:pPr>
            <a:endParaRPr/>
          </a:p>
          <a:p>
            <a:pPr>
              <a:spcBef>
                <a:spcPts val="300"/>
              </a:spcBef>
              <a:tabLst>
                <a:tab pos="685800" algn="l"/>
                <a:tab pos="2730500" algn="l"/>
                <a:tab pos="3187700" algn="l"/>
              </a:tabLst>
              <a:defRPr sz="1500">
                <a:latin typeface="+mj-lt"/>
                <a:ea typeface="+mj-ea"/>
                <a:cs typeface="+mj-cs"/>
                <a:sym typeface="Arial"/>
              </a:defRPr>
            </a:pPr>
            <a:r>
              <a:t>	Hydroelectric Dams		40+</a:t>
            </a:r>
          </a:p>
          <a:p>
            <a:pPr>
              <a:tabLst>
                <a:tab pos="685800" algn="l"/>
                <a:tab pos="2730500" algn="l"/>
                <a:tab pos="3187700" algn="l"/>
              </a:tabLst>
              <a:defRPr sz="200">
                <a:latin typeface="+mj-lt"/>
                <a:ea typeface="+mj-ea"/>
                <a:cs typeface="+mj-cs"/>
                <a:sym typeface="Arial"/>
              </a:defRPr>
            </a:pPr>
            <a:endParaRPr/>
          </a:p>
          <a:p>
            <a:pPr>
              <a:spcBef>
                <a:spcPts val="300"/>
              </a:spcBef>
              <a:tabLst>
                <a:tab pos="685800" algn="l"/>
                <a:tab pos="2730500" algn="l"/>
                <a:tab pos="3187700" algn="l"/>
              </a:tabLst>
              <a:defRPr sz="1500">
                <a:latin typeface="+mj-lt"/>
                <a:ea typeface="+mj-ea"/>
                <a:cs typeface="+mj-cs"/>
                <a:sym typeface="Arial"/>
              </a:defRPr>
            </a:pPr>
            <a:r>
              <a:t>	Wind		~ 40</a:t>
            </a:r>
          </a:p>
          <a:p>
            <a:pPr>
              <a:tabLst>
                <a:tab pos="685800" algn="l"/>
                <a:tab pos="2730500" algn="l"/>
                <a:tab pos="3187700" algn="l"/>
              </a:tabLst>
              <a:defRPr sz="200">
                <a:latin typeface="+mj-lt"/>
                <a:ea typeface="+mj-ea"/>
                <a:cs typeface="+mj-cs"/>
                <a:sym typeface="Arial"/>
              </a:defRPr>
            </a:pPr>
            <a:endParaRPr/>
          </a:p>
          <a:p>
            <a:pPr>
              <a:spcBef>
                <a:spcPts val="300"/>
              </a:spcBef>
              <a:tabLst>
                <a:tab pos="685800" algn="l"/>
                <a:tab pos="2730500" algn="l"/>
                <a:tab pos="3187700" algn="l"/>
              </a:tabLst>
              <a:defRPr sz="1500">
                <a:latin typeface="+mj-lt"/>
                <a:ea typeface="+mj-ea"/>
                <a:cs typeface="+mj-cs"/>
                <a:sym typeface="Arial"/>
              </a:defRPr>
            </a:pPr>
            <a:r>
              <a:t>	Coal (CC)		2.5-5</a:t>
            </a:r>
          </a:p>
          <a:p>
            <a:pPr>
              <a:tabLst>
                <a:tab pos="685800" algn="l"/>
                <a:tab pos="2730500" algn="l"/>
                <a:tab pos="3187700" algn="l"/>
              </a:tabLst>
              <a:defRPr sz="200">
                <a:latin typeface="+mj-lt"/>
                <a:ea typeface="+mj-ea"/>
                <a:cs typeface="+mj-cs"/>
                <a:sym typeface="Arial"/>
              </a:defRPr>
            </a:pPr>
            <a:endParaRPr/>
          </a:p>
          <a:p>
            <a:pPr>
              <a:spcBef>
                <a:spcPts val="300"/>
              </a:spcBef>
              <a:tabLst>
                <a:tab pos="685800" algn="l"/>
                <a:tab pos="2730500" algn="l"/>
                <a:tab pos="3187700" algn="l"/>
              </a:tabLst>
              <a:defRPr sz="1500">
                <a:latin typeface="+mj-lt"/>
                <a:ea typeface="+mj-ea"/>
                <a:cs typeface="+mj-cs"/>
                <a:sym typeface="Arial"/>
              </a:defRPr>
            </a:pPr>
            <a:r>
              <a:t>	Natural Gas (CCGT)		3.5-5</a:t>
            </a:r>
          </a:p>
          <a:p>
            <a:pPr>
              <a:tabLst>
                <a:tab pos="685800" algn="l"/>
                <a:tab pos="2730500" algn="l"/>
                <a:tab pos="3187700" algn="l"/>
              </a:tabLst>
              <a:defRPr sz="200">
                <a:latin typeface="+mj-lt"/>
                <a:ea typeface="+mj-ea"/>
                <a:cs typeface="+mj-cs"/>
                <a:sym typeface="Arial"/>
              </a:defRPr>
            </a:pPr>
            <a:endParaRPr/>
          </a:p>
          <a:p>
            <a:pPr marL="0" lvl="1" indent="620484">
              <a:spcBef>
                <a:spcPts val="300"/>
              </a:spcBef>
              <a:buSzTx/>
              <a:buNone/>
              <a:tabLst>
                <a:tab pos="685800" algn="l"/>
                <a:tab pos="2730500" algn="l"/>
                <a:tab pos="3187700" algn="l"/>
              </a:tabLst>
              <a:defRPr sz="1500">
                <a:latin typeface="+mj-lt"/>
                <a:ea typeface="+mj-ea"/>
                <a:cs typeface="+mj-cs"/>
                <a:sym typeface="Arial"/>
              </a:defRPr>
            </a:pPr>
            <a:r>
              <a:t>	Solar PV                      9, 12, 15, 35</a:t>
            </a:r>
          </a:p>
          <a:p>
            <a:pPr>
              <a:tabLst>
                <a:tab pos="685800" algn="l"/>
                <a:tab pos="2730500" algn="l"/>
                <a:tab pos="3187700" algn="l"/>
              </a:tabLst>
              <a:defRPr sz="200">
                <a:latin typeface="+mj-lt"/>
                <a:ea typeface="+mj-ea"/>
                <a:cs typeface="+mj-cs"/>
                <a:sym typeface="Arial"/>
              </a:defRPr>
            </a:pPr>
            <a:endParaRPr/>
          </a:p>
          <a:p>
            <a:pPr>
              <a:spcBef>
                <a:spcPts val="300"/>
              </a:spcBef>
              <a:tabLst>
                <a:tab pos="685800" algn="l"/>
                <a:tab pos="2730500" algn="l"/>
                <a:tab pos="3187700" algn="l"/>
              </a:tabLst>
              <a:defRPr sz="1500">
                <a:latin typeface="+mj-lt"/>
                <a:ea typeface="+mj-ea"/>
                <a:cs typeface="+mj-cs"/>
                <a:sym typeface="Arial"/>
              </a:defRPr>
            </a:pPr>
            <a:r>
              <a:t>	Nuclear		35-40</a:t>
            </a:r>
          </a:p>
          <a:p>
            <a:pPr algn="ctr">
              <a:tabLst>
                <a:tab pos="444500" algn="l"/>
              </a:tabLst>
              <a:defRPr sz="1100">
                <a:latin typeface="+mj-lt"/>
                <a:ea typeface="+mj-ea"/>
                <a:cs typeface="+mj-cs"/>
                <a:sym typeface="Arial"/>
              </a:defRPr>
            </a:pPr>
            <a:endParaRPr/>
          </a:p>
          <a:p>
            <a:pPr algn="ctr">
              <a:spcBef>
                <a:spcPts val="300"/>
              </a:spcBef>
              <a:tabLst>
                <a:tab pos="444500" algn="l"/>
              </a:tabLst>
              <a:defRPr sz="1100">
                <a:latin typeface="+mj-lt"/>
                <a:ea typeface="+mj-ea"/>
                <a:cs typeface="+mj-cs"/>
                <a:sym typeface="Arial"/>
              </a:defRPr>
            </a:pPr>
            <a:r>
              <a:t>1) </a:t>
            </a:r>
            <a:r>
              <a:rPr b="1"/>
              <a:t>Lifetime Energy Output vs. Lifetime Energy Investment</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p:txBody>
      </p:sp>
      <p:sp>
        <p:nvSpPr>
          <p:cNvPr id="384" name="Rectangle 2"/>
          <p:cNvSpPr txBox="1">
            <a:spLocks noGrp="1"/>
          </p:cNvSpPr>
          <p:nvPr>
            <p:ph type="title"/>
          </p:nvPr>
        </p:nvSpPr>
        <p:spPr>
          <a:xfrm>
            <a:off x="0" y="152400"/>
            <a:ext cx="9144000" cy="457200"/>
          </a:xfrm>
          <a:prstGeom prst="rect">
            <a:avLst/>
          </a:prstGeom>
        </p:spPr>
        <p:txBody>
          <a:bodyPr/>
          <a:lstStyle/>
          <a:p>
            <a:pPr>
              <a:defRPr sz="2000" i="1">
                <a:latin typeface="+mj-lt"/>
                <a:ea typeface="+mj-ea"/>
                <a:cs typeface="+mj-cs"/>
                <a:sym typeface="Arial"/>
              </a:defRPr>
            </a:pPr>
            <a:r>
              <a:t>My bottom line reevaluation of ALL energy EROI's (from my EROI note set): </a:t>
            </a:r>
            <a:r>
              <a:rPr baseline="30000"/>
              <a:t>1</a:t>
            </a:r>
          </a:p>
        </p:txBody>
      </p:sp>
      <p:grpSp>
        <p:nvGrpSpPr>
          <p:cNvPr id="464" name="Group"/>
          <p:cNvGrpSpPr/>
          <p:nvPr/>
        </p:nvGrpSpPr>
        <p:grpSpPr>
          <a:xfrm>
            <a:off x="4080935" y="1420740"/>
            <a:ext cx="4857756" cy="4775206"/>
            <a:chOff x="0" y="0"/>
            <a:chExt cx="4857755" cy="4775204"/>
          </a:xfrm>
        </p:grpSpPr>
        <p:grpSp>
          <p:nvGrpSpPr>
            <p:cNvPr id="389" name="Cube 19"/>
            <p:cNvGrpSpPr/>
            <p:nvPr/>
          </p:nvGrpSpPr>
          <p:grpSpPr>
            <a:xfrm>
              <a:off x="220135" y="3877142"/>
              <a:ext cx="1250953" cy="563628"/>
              <a:chOff x="0" y="0"/>
              <a:chExt cx="1250952" cy="563627"/>
            </a:xfrm>
          </p:grpSpPr>
          <p:sp>
            <p:nvSpPr>
              <p:cNvPr id="385" name="Shape"/>
              <p:cNvSpPr/>
              <p:nvPr/>
            </p:nvSpPr>
            <p:spPr>
              <a:xfrm>
                <a:off x="-1" y="0"/>
                <a:ext cx="1250953"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3785" y="0"/>
                    </a:lnTo>
                    <a:lnTo>
                      <a:pt x="21600" y="0"/>
                    </a:lnTo>
                    <a:lnTo>
                      <a:pt x="21600" y="13200"/>
                    </a:lnTo>
                    <a:lnTo>
                      <a:pt x="17815" y="21600"/>
                    </a:lnTo>
                    <a:lnTo>
                      <a:pt x="0" y="21600"/>
                    </a:lnTo>
                    <a:close/>
                  </a:path>
                </a:pathLst>
              </a:custGeom>
              <a:solidFill>
                <a:srgbClr val="88DF74">
                  <a:alpha val="21000"/>
                </a:srgbClr>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386" name="Shape"/>
              <p:cNvSpPr/>
              <p:nvPr/>
            </p:nvSpPr>
            <p:spPr>
              <a:xfrm>
                <a:off x="1031763" y="0"/>
                <a:ext cx="219190"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21600" y="0"/>
                    </a:lnTo>
                    <a:lnTo>
                      <a:pt x="21600" y="13200"/>
                    </a:lnTo>
                    <a:lnTo>
                      <a:pt x="0" y="21600"/>
                    </a:lnTo>
                    <a:close/>
                  </a:path>
                </a:pathLst>
              </a:custGeom>
              <a:solidFill>
                <a:srgbClr val="000000">
                  <a:alpha val="20000"/>
                </a:srgbClr>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387" name="Shape"/>
              <p:cNvSpPr/>
              <p:nvPr/>
            </p:nvSpPr>
            <p:spPr>
              <a:xfrm>
                <a:off x="-1" y="-1"/>
                <a:ext cx="1250953" cy="2191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785" y="0"/>
                    </a:lnTo>
                    <a:lnTo>
                      <a:pt x="21600" y="0"/>
                    </a:lnTo>
                    <a:lnTo>
                      <a:pt x="17815" y="21600"/>
                    </a:lnTo>
                    <a:close/>
                  </a:path>
                </a:pathLst>
              </a:custGeom>
              <a:solidFill>
                <a:srgbClr val="FFFFFF">
                  <a:alpha val="20000"/>
                </a:srgbClr>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388" name="Shape"/>
              <p:cNvSpPr/>
              <p:nvPr/>
            </p:nvSpPr>
            <p:spPr>
              <a:xfrm>
                <a:off x="-1" y="0"/>
                <a:ext cx="1250953"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3785" y="0"/>
                    </a:lnTo>
                    <a:lnTo>
                      <a:pt x="21600" y="0"/>
                    </a:lnTo>
                    <a:lnTo>
                      <a:pt x="21600" y="13200"/>
                    </a:lnTo>
                    <a:lnTo>
                      <a:pt x="17815" y="21600"/>
                    </a:lnTo>
                    <a:lnTo>
                      <a:pt x="0" y="21600"/>
                    </a:lnTo>
                    <a:close/>
                    <a:moveTo>
                      <a:pt x="0" y="8400"/>
                    </a:moveTo>
                    <a:lnTo>
                      <a:pt x="17815" y="8400"/>
                    </a:lnTo>
                    <a:lnTo>
                      <a:pt x="21600" y="0"/>
                    </a:lnTo>
                    <a:moveTo>
                      <a:pt x="17815" y="8400"/>
                    </a:moveTo>
                    <a:lnTo>
                      <a:pt x="17815" y="21600"/>
                    </a:lnTo>
                  </a:path>
                </a:pathLst>
              </a:custGeom>
              <a:no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defRPr>
                </a:pPr>
                <a:endParaRPr/>
              </a:p>
            </p:txBody>
          </p:sp>
        </p:grpSp>
        <p:grpSp>
          <p:nvGrpSpPr>
            <p:cNvPr id="394" name="Cube 21"/>
            <p:cNvGrpSpPr/>
            <p:nvPr/>
          </p:nvGrpSpPr>
          <p:grpSpPr>
            <a:xfrm>
              <a:off x="61389" y="3872905"/>
              <a:ext cx="2669118" cy="563628"/>
              <a:chOff x="-1" y="0"/>
              <a:chExt cx="2669117" cy="563627"/>
            </a:xfrm>
          </p:grpSpPr>
          <p:sp>
            <p:nvSpPr>
              <p:cNvPr id="390" name="Shape"/>
              <p:cNvSpPr/>
              <p:nvPr/>
            </p:nvSpPr>
            <p:spPr>
              <a:xfrm>
                <a:off x="-2" y="0"/>
                <a:ext cx="2669119"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1774" y="0"/>
                    </a:lnTo>
                    <a:lnTo>
                      <a:pt x="21600" y="0"/>
                    </a:lnTo>
                    <a:lnTo>
                      <a:pt x="21600" y="13200"/>
                    </a:lnTo>
                    <a:lnTo>
                      <a:pt x="19826" y="21600"/>
                    </a:lnTo>
                    <a:lnTo>
                      <a:pt x="0" y="21600"/>
                    </a:lnTo>
                    <a:close/>
                  </a:path>
                </a:pathLst>
              </a:custGeom>
              <a:solidFill>
                <a:srgbClr val="88DF74">
                  <a:alpha val="21000"/>
                </a:srgbClr>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391" name="Shape"/>
              <p:cNvSpPr/>
              <p:nvPr/>
            </p:nvSpPr>
            <p:spPr>
              <a:xfrm>
                <a:off x="2449927" y="0"/>
                <a:ext cx="219190"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21600" y="0"/>
                    </a:lnTo>
                    <a:lnTo>
                      <a:pt x="21600" y="13200"/>
                    </a:lnTo>
                    <a:lnTo>
                      <a:pt x="0" y="21600"/>
                    </a:lnTo>
                    <a:close/>
                  </a:path>
                </a:pathLst>
              </a:custGeom>
              <a:solidFill>
                <a:srgbClr val="000000">
                  <a:alpha val="20000"/>
                </a:srgbClr>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392" name="Shape"/>
              <p:cNvSpPr/>
              <p:nvPr/>
            </p:nvSpPr>
            <p:spPr>
              <a:xfrm>
                <a:off x="-2" y="-1"/>
                <a:ext cx="2669119" cy="2191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774" y="0"/>
                    </a:lnTo>
                    <a:lnTo>
                      <a:pt x="21600" y="0"/>
                    </a:lnTo>
                    <a:lnTo>
                      <a:pt x="19826" y="21600"/>
                    </a:lnTo>
                    <a:close/>
                  </a:path>
                </a:pathLst>
              </a:custGeom>
              <a:solidFill>
                <a:srgbClr val="FFFFFF">
                  <a:alpha val="20000"/>
                </a:srgbClr>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393" name="Shape"/>
              <p:cNvSpPr/>
              <p:nvPr/>
            </p:nvSpPr>
            <p:spPr>
              <a:xfrm>
                <a:off x="-2" y="0"/>
                <a:ext cx="2669119"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1774" y="0"/>
                    </a:lnTo>
                    <a:lnTo>
                      <a:pt x="21600" y="0"/>
                    </a:lnTo>
                    <a:lnTo>
                      <a:pt x="21600" y="13200"/>
                    </a:lnTo>
                    <a:lnTo>
                      <a:pt x="19826" y="21600"/>
                    </a:lnTo>
                    <a:lnTo>
                      <a:pt x="0" y="21600"/>
                    </a:lnTo>
                    <a:close/>
                    <a:moveTo>
                      <a:pt x="0" y="8400"/>
                    </a:moveTo>
                    <a:lnTo>
                      <a:pt x="19826" y="8400"/>
                    </a:lnTo>
                    <a:lnTo>
                      <a:pt x="21600" y="0"/>
                    </a:lnTo>
                    <a:moveTo>
                      <a:pt x="19826" y="8400"/>
                    </a:moveTo>
                    <a:lnTo>
                      <a:pt x="19826" y="21600"/>
                    </a:lnTo>
                  </a:path>
                </a:pathLst>
              </a:custGeom>
              <a:no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defRPr>
                </a:pPr>
                <a:endParaRPr/>
              </a:p>
            </p:txBody>
          </p:sp>
        </p:grpSp>
        <p:grpSp>
          <p:nvGrpSpPr>
            <p:cNvPr id="399" name="Cube 42"/>
            <p:cNvGrpSpPr/>
            <p:nvPr/>
          </p:nvGrpSpPr>
          <p:grpSpPr>
            <a:xfrm>
              <a:off x="57151" y="4272243"/>
              <a:ext cx="2969683" cy="502961"/>
              <a:chOff x="0" y="0"/>
              <a:chExt cx="2969682" cy="502960"/>
            </a:xfrm>
          </p:grpSpPr>
          <p:sp>
            <p:nvSpPr>
              <p:cNvPr id="395" name="Shape"/>
              <p:cNvSpPr/>
              <p:nvPr/>
            </p:nvSpPr>
            <p:spPr>
              <a:xfrm>
                <a:off x="0" y="0"/>
                <a:ext cx="2969683" cy="502960"/>
              </a:xfrm>
              <a:custGeom>
                <a:avLst/>
                <a:gdLst/>
                <a:ahLst/>
                <a:cxnLst>
                  <a:cxn ang="0">
                    <a:pos x="wd2" y="hd2"/>
                  </a:cxn>
                  <a:cxn ang="5400000">
                    <a:pos x="wd2" y="hd2"/>
                  </a:cxn>
                  <a:cxn ang="10800000">
                    <a:pos x="wd2" y="hd2"/>
                  </a:cxn>
                  <a:cxn ang="16200000">
                    <a:pos x="wd2" y="hd2"/>
                  </a:cxn>
                </a:cxnLst>
                <a:rect l="0" t="0" r="r" b="b"/>
                <a:pathLst>
                  <a:path w="21600" h="21600" extrusionOk="0">
                    <a:moveTo>
                      <a:pt x="0" y="7200"/>
                    </a:moveTo>
                    <a:lnTo>
                      <a:pt x="1219" y="0"/>
                    </a:lnTo>
                    <a:lnTo>
                      <a:pt x="21600" y="0"/>
                    </a:lnTo>
                    <a:lnTo>
                      <a:pt x="21600" y="14400"/>
                    </a:lnTo>
                    <a:lnTo>
                      <a:pt x="20381" y="21600"/>
                    </a:lnTo>
                    <a:lnTo>
                      <a:pt x="0" y="21600"/>
                    </a:lnTo>
                    <a:close/>
                  </a:path>
                </a:pathLst>
              </a:custGeom>
              <a:solidFill>
                <a:srgbClr val="8AEA82"/>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396" name="Shape"/>
              <p:cNvSpPr/>
              <p:nvPr/>
            </p:nvSpPr>
            <p:spPr>
              <a:xfrm>
                <a:off x="2802025" y="0"/>
                <a:ext cx="167658" cy="502960"/>
              </a:xfrm>
              <a:custGeom>
                <a:avLst/>
                <a:gdLst/>
                <a:ahLst/>
                <a:cxnLst>
                  <a:cxn ang="0">
                    <a:pos x="wd2" y="hd2"/>
                  </a:cxn>
                  <a:cxn ang="5400000">
                    <a:pos x="wd2" y="hd2"/>
                  </a:cxn>
                  <a:cxn ang="10800000">
                    <a:pos x="wd2" y="hd2"/>
                  </a:cxn>
                  <a:cxn ang="16200000">
                    <a:pos x="wd2" y="hd2"/>
                  </a:cxn>
                </a:cxnLst>
                <a:rect l="0" t="0" r="r" b="b"/>
                <a:pathLst>
                  <a:path w="21600" h="21600" extrusionOk="0">
                    <a:moveTo>
                      <a:pt x="0" y="7200"/>
                    </a:moveTo>
                    <a:lnTo>
                      <a:pt x="21600" y="0"/>
                    </a:lnTo>
                    <a:lnTo>
                      <a:pt x="21600" y="14400"/>
                    </a:lnTo>
                    <a:lnTo>
                      <a:pt x="0" y="21600"/>
                    </a:lnTo>
                    <a:close/>
                  </a:path>
                </a:pathLst>
              </a:custGeom>
              <a:solidFill>
                <a:srgbClr val="000000">
                  <a:alpha val="20000"/>
                </a:srgbClr>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397" name="Shape"/>
              <p:cNvSpPr/>
              <p:nvPr/>
            </p:nvSpPr>
            <p:spPr>
              <a:xfrm>
                <a:off x="0" y="-1"/>
                <a:ext cx="2969683" cy="1676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219" y="0"/>
                    </a:lnTo>
                    <a:lnTo>
                      <a:pt x="21600" y="0"/>
                    </a:lnTo>
                    <a:lnTo>
                      <a:pt x="20381" y="21600"/>
                    </a:lnTo>
                    <a:close/>
                  </a:path>
                </a:pathLst>
              </a:custGeom>
              <a:solidFill>
                <a:srgbClr val="FFFFFF">
                  <a:alpha val="20000"/>
                </a:srgbClr>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398" name="Shape"/>
              <p:cNvSpPr/>
              <p:nvPr/>
            </p:nvSpPr>
            <p:spPr>
              <a:xfrm>
                <a:off x="0" y="0"/>
                <a:ext cx="2969683" cy="502960"/>
              </a:xfrm>
              <a:custGeom>
                <a:avLst/>
                <a:gdLst/>
                <a:ahLst/>
                <a:cxnLst>
                  <a:cxn ang="0">
                    <a:pos x="wd2" y="hd2"/>
                  </a:cxn>
                  <a:cxn ang="5400000">
                    <a:pos x="wd2" y="hd2"/>
                  </a:cxn>
                  <a:cxn ang="10800000">
                    <a:pos x="wd2" y="hd2"/>
                  </a:cxn>
                  <a:cxn ang="16200000">
                    <a:pos x="wd2" y="hd2"/>
                  </a:cxn>
                </a:cxnLst>
                <a:rect l="0" t="0" r="r" b="b"/>
                <a:pathLst>
                  <a:path w="21600" h="21600" extrusionOk="0">
                    <a:moveTo>
                      <a:pt x="0" y="7200"/>
                    </a:moveTo>
                    <a:lnTo>
                      <a:pt x="1219" y="0"/>
                    </a:lnTo>
                    <a:lnTo>
                      <a:pt x="21600" y="0"/>
                    </a:lnTo>
                    <a:lnTo>
                      <a:pt x="21600" y="14400"/>
                    </a:lnTo>
                    <a:lnTo>
                      <a:pt x="20381" y="21600"/>
                    </a:lnTo>
                    <a:lnTo>
                      <a:pt x="0" y="21600"/>
                    </a:lnTo>
                    <a:close/>
                    <a:moveTo>
                      <a:pt x="0" y="7200"/>
                    </a:moveTo>
                    <a:lnTo>
                      <a:pt x="20381" y="7200"/>
                    </a:lnTo>
                    <a:lnTo>
                      <a:pt x="21600" y="0"/>
                    </a:lnTo>
                    <a:moveTo>
                      <a:pt x="20381" y="7200"/>
                    </a:moveTo>
                    <a:lnTo>
                      <a:pt x="20381" y="21600"/>
                    </a:lnTo>
                  </a:path>
                </a:pathLst>
              </a:custGeom>
              <a:no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defRPr>
                </a:pPr>
                <a:endParaRPr/>
              </a:p>
            </p:txBody>
          </p:sp>
        </p:grpSp>
        <p:grpSp>
          <p:nvGrpSpPr>
            <p:cNvPr id="404" name="Cube 43"/>
            <p:cNvGrpSpPr/>
            <p:nvPr/>
          </p:nvGrpSpPr>
          <p:grpSpPr>
            <a:xfrm>
              <a:off x="67735" y="3877141"/>
              <a:ext cx="838203" cy="563628"/>
              <a:chOff x="0" y="0"/>
              <a:chExt cx="838202" cy="563627"/>
            </a:xfrm>
          </p:grpSpPr>
          <p:sp>
            <p:nvSpPr>
              <p:cNvPr id="400" name="Shape"/>
              <p:cNvSpPr/>
              <p:nvPr/>
            </p:nvSpPr>
            <p:spPr>
              <a:xfrm>
                <a:off x="0" y="0"/>
                <a:ext cx="838202"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5648" y="0"/>
                    </a:lnTo>
                    <a:lnTo>
                      <a:pt x="21600" y="0"/>
                    </a:lnTo>
                    <a:lnTo>
                      <a:pt x="21600" y="13200"/>
                    </a:lnTo>
                    <a:lnTo>
                      <a:pt x="15952" y="21600"/>
                    </a:lnTo>
                    <a:lnTo>
                      <a:pt x="0" y="21600"/>
                    </a:lnTo>
                    <a:close/>
                  </a:path>
                </a:pathLst>
              </a:custGeom>
              <a:solidFill>
                <a:srgbClr val="88DF74"/>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401" name="Shape"/>
              <p:cNvSpPr/>
              <p:nvPr/>
            </p:nvSpPr>
            <p:spPr>
              <a:xfrm>
                <a:off x="619012" y="0"/>
                <a:ext cx="219191"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21600" y="0"/>
                    </a:lnTo>
                    <a:lnTo>
                      <a:pt x="21600" y="13200"/>
                    </a:lnTo>
                    <a:lnTo>
                      <a:pt x="0" y="21600"/>
                    </a:lnTo>
                    <a:close/>
                  </a:path>
                </a:pathLst>
              </a:custGeom>
              <a:solidFill>
                <a:srgbClr val="000000">
                  <a:alpha val="20000"/>
                </a:srgbClr>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402" name="Shape"/>
              <p:cNvSpPr/>
              <p:nvPr/>
            </p:nvSpPr>
            <p:spPr>
              <a:xfrm>
                <a:off x="0" y="-1"/>
                <a:ext cx="838202" cy="2191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648" y="0"/>
                    </a:lnTo>
                    <a:lnTo>
                      <a:pt x="21600" y="0"/>
                    </a:lnTo>
                    <a:lnTo>
                      <a:pt x="15952" y="21600"/>
                    </a:lnTo>
                    <a:close/>
                  </a:path>
                </a:pathLst>
              </a:custGeom>
              <a:solidFill>
                <a:srgbClr val="FFFFFF">
                  <a:alpha val="20000"/>
                </a:srgbClr>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403" name="Shape"/>
              <p:cNvSpPr/>
              <p:nvPr/>
            </p:nvSpPr>
            <p:spPr>
              <a:xfrm>
                <a:off x="0" y="0"/>
                <a:ext cx="838202"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5648" y="0"/>
                    </a:lnTo>
                    <a:lnTo>
                      <a:pt x="21600" y="0"/>
                    </a:lnTo>
                    <a:lnTo>
                      <a:pt x="21600" y="13200"/>
                    </a:lnTo>
                    <a:lnTo>
                      <a:pt x="15952" y="21600"/>
                    </a:lnTo>
                    <a:lnTo>
                      <a:pt x="0" y="21600"/>
                    </a:lnTo>
                    <a:close/>
                    <a:moveTo>
                      <a:pt x="0" y="8400"/>
                    </a:moveTo>
                    <a:lnTo>
                      <a:pt x="15952" y="8400"/>
                    </a:lnTo>
                    <a:lnTo>
                      <a:pt x="21600" y="0"/>
                    </a:lnTo>
                    <a:moveTo>
                      <a:pt x="15952" y="8400"/>
                    </a:moveTo>
                    <a:lnTo>
                      <a:pt x="15952" y="21600"/>
                    </a:lnTo>
                  </a:path>
                </a:pathLst>
              </a:custGeom>
              <a:no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defRPr>
                </a:pPr>
                <a:endParaRPr/>
              </a:p>
            </p:txBody>
          </p:sp>
        </p:grpSp>
        <p:grpSp>
          <p:nvGrpSpPr>
            <p:cNvPr id="409" name="Cube 18"/>
            <p:cNvGrpSpPr/>
            <p:nvPr/>
          </p:nvGrpSpPr>
          <p:grpSpPr>
            <a:xfrm>
              <a:off x="57150" y="3872905"/>
              <a:ext cx="1117600" cy="563628"/>
              <a:chOff x="0" y="0"/>
              <a:chExt cx="1117599" cy="563627"/>
            </a:xfrm>
          </p:grpSpPr>
          <p:sp>
            <p:nvSpPr>
              <p:cNvPr id="405" name="Shape"/>
              <p:cNvSpPr/>
              <p:nvPr/>
            </p:nvSpPr>
            <p:spPr>
              <a:xfrm>
                <a:off x="-1" y="0"/>
                <a:ext cx="1117600"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4236" y="0"/>
                    </a:lnTo>
                    <a:lnTo>
                      <a:pt x="21600" y="0"/>
                    </a:lnTo>
                    <a:lnTo>
                      <a:pt x="21600" y="13200"/>
                    </a:lnTo>
                    <a:lnTo>
                      <a:pt x="17364" y="21600"/>
                    </a:lnTo>
                    <a:lnTo>
                      <a:pt x="0" y="21600"/>
                    </a:lnTo>
                    <a:close/>
                  </a:path>
                </a:pathLst>
              </a:custGeom>
              <a:solidFill>
                <a:srgbClr val="88DF74">
                  <a:alpha val="21000"/>
                </a:srgbClr>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406" name="Shape"/>
              <p:cNvSpPr/>
              <p:nvPr/>
            </p:nvSpPr>
            <p:spPr>
              <a:xfrm>
                <a:off x="898408" y="0"/>
                <a:ext cx="219191"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21600" y="0"/>
                    </a:lnTo>
                    <a:lnTo>
                      <a:pt x="21600" y="13200"/>
                    </a:lnTo>
                    <a:lnTo>
                      <a:pt x="0" y="21600"/>
                    </a:lnTo>
                    <a:close/>
                  </a:path>
                </a:pathLst>
              </a:custGeom>
              <a:solidFill>
                <a:srgbClr val="000000">
                  <a:alpha val="20000"/>
                </a:srgbClr>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407" name="Shape"/>
              <p:cNvSpPr/>
              <p:nvPr/>
            </p:nvSpPr>
            <p:spPr>
              <a:xfrm>
                <a:off x="-1" y="-1"/>
                <a:ext cx="1117600" cy="2191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236" y="0"/>
                    </a:lnTo>
                    <a:lnTo>
                      <a:pt x="21600" y="0"/>
                    </a:lnTo>
                    <a:lnTo>
                      <a:pt x="17364" y="21600"/>
                    </a:lnTo>
                    <a:close/>
                  </a:path>
                </a:pathLst>
              </a:custGeom>
              <a:solidFill>
                <a:srgbClr val="FFFFFF">
                  <a:alpha val="20000"/>
                </a:srgbClr>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408" name="Shape"/>
              <p:cNvSpPr/>
              <p:nvPr/>
            </p:nvSpPr>
            <p:spPr>
              <a:xfrm>
                <a:off x="-1" y="0"/>
                <a:ext cx="1117600"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4236" y="0"/>
                    </a:lnTo>
                    <a:lnTo>
                      <a:pt x="21600" y="0"/>
                    </a:lnTo>
                    <a:lnTo>
                      <a:pt x="21600" y="13200"/>
                    </a:lnTo>
                    <a:lnTo>
                      <a:pt x="17364" y="21600"/>
                    </a:lnTo>
                    <a:lnTo>
                      <a:pt x="0" y="21600"/>
                    </a:lnTo>
                    <a:close/>
                    <a:moveTo>
                      <a:pt x="0" y="8400"/>
                    </a:moveTo>
                    <a:lnTo>
                      <a:pt x="17364" y="8400"/>
                    </a:lnTo>
                    <a:lnTo>
                      <a:pt x="21600" y="0"/>
                    </a:lnTo>
                    <a:moveTo>
                      <a:pt x="17364" y="8400"/>
                    </a:moveTo>
                    <a:lnTo>
                      <a:pt x="17364" y="21600"/>
                    </a:lnTo>
                  </a:path>
                </a:pathLst>
              </a:custGeom>
              <a:no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defRPr>
                </a:pPr>
                <a:endParaRPr/>
              </a:p>
            </p:txBody>
          </p:sp>
        </p:grpSp>
        <p:grpSp>
          <p:nvGrpSpPr>
            <p:cNvPr id="414" name="Cube 44"/>
            <p:cNvGrpSpPr/>
            <p:nvPr/>
          </p:nvGrpSpPr>
          <p:grpSpPr>
            <a:xfrm>
              <a:off x="57150" y="3522657"/>
              <a:ext cx="620184" cy="563628"/>
              <a:chOff x="-1" y="0"/>
              <a:chExt cx="620183" cy="563627"/>
            </a:xfrm>
          </p:grpSpPr>
          <p:sp>
            <p:nvSpPr>
              <p:cNvPr id="410" name="Shape"/>
              <p:cNvSpPr/>
              <p:nvPr/>
            </p:nvSpPr>
            <p:spPr>
              <a:xfrm>
                <a:off x="-2" y="0"/>
                <a:ext cx="620185"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7634" y="0"/>
                    </a:lnTo>
                    <a:lnTo>
                      <a:pt x="21600" y="0"/>
                    </a:lnTo>
                    <a:lnTo>
                      <a:pt x="21600" y="13200"/>
                    </a:lnTo>
                    <a:lnTo>
                      <a:pt x="13966" y="21600"/>
                    </a:lnTo>
                    <a:lnTo>
                      <a:pt x="0" y="21600"/>
                    </a:lnTo>
                    <a:close/>
                  </a:path>
                </a:pathLst>
              </a:custGeom>
              <a:solidFill>
                <a:srgbClr val="88DF74"/>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411" name="Shape"/>
              <p:cNvSpPr/>
              <p:nvPr/>
            </p:nvSpPr>
            <p:spPr>
              <a:xfrm>
                <a:off x="400991" y="0"/>
                <a:ext cx="219191"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21600" y="0"/>
                    </a:lnTo>
                    <a:lnTo>
                      <a:pt x="21600" y="13200"/>
                    </a:lnTo>
                    <a:lnTo>
                      <a:pt x="0" y="21600"/>
                    </a:lnTo>
                    <a:close/>
                  </a:path>
                </a:pathLst>
              </a:custGeom>
              <a:solidFill>
                <a:srgbClr val="000000">
                  <a:alpha val="20000"/>
                </a:srgbClr>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412" name="Shape"/>
              <p:cNvSpPr/>
              <p:nvPr/>
            </p:nvSpPr>
            <p:spPr>
              <a:xfrm>
                <a:off x="-2" y="-1"/>
                <a:ext cx="620185" cy="2191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7634" y="0"/>
                    </a:lnTo>
                    <a:lnTo>
                      <a:pt x="21600" y="0"/>
                    </a:lnTo>
                    <a:lnTo>
                      <a:pt x="13966" y="21600"/>
                    </a:lnTo>
                    <a:close/>
                  </a:path>
                </a:pathLst>
              </a:custGeom>
              <a:solidFill>
                <a:srgbClr val="FFFFFF">
                  <a:alpha val="20000"/>
                </a:srgbClr>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413" name="Shape"/>
              <p:cNvSpPr/>
              <p:nvPr/>
            </p:nvSpPr>
            <p:spPr>
              <a:xfrm>
                <a:off x="-2" y="0"/>
                <a:ext cx="620185"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7634" y="0"/>
                    </a:lnTo>
                    <a:lnTo>
                      <a:pt x="21600" y="0"/>
                    </a:lnTo>
                    <a:lnTo>
                      <a:pt x="21600" y="13200"/>
                    </a:lnTo>
                    <a:lnTo>
                      <a:pt x="13966" y="21600"/>
                    </a:lnTo>
                    <a:lnTo>
                      <a:pt x="0" y="21600"/>
                    </a:lnTo>
                    <a:close/>
                    <a:moveTo>
                      <a:pt x="0" y="8400"/>
                    </a:moveTo>
                    <a:lnTo>
                      <a:pt x="13966" y="8400"/>
                    </a:lnTo>
                    <a:lnTo>
                      <a:pt x="21600" y="0"/>
                    </a:lnTo>
                    <a:moveTo>
                      <a:pt x="13966" y="8400"/>
                    </a:moveTo>
                    <a:lnTo>
                      <a:pt x="13966" y="21600"/>
                    </a:lnTo>
                  </a:path>
                </a:pathLst>
              </a:custGeom>
              <a:no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defRPr>
                </a:pPr>
                <a:endParaRPr/>
              </a:p>
            </p:txBody>
          </p:sp>
        </p:grpSp>
        <p:grpSp>
          <p:nvGrpSpPr>
            <p:cNvPr id="419" name="Cube 45"/>
            <p:cNvGrpSpPr/>
            <p:nvPr/>
          </p:nvGrpSpPr>
          <p:grpSpPr>
            <a:xfrm>
              <a:off x="57152" y="3170391"/>
              <a:ext cx="482600" cy="563628"/>
              <a:chOff x="0" y="0"/>
              <a:chExt cx="482599" cy="563627"/>
            </a:xfrm>
          </p:grpSpPr>
          <p:sp>
            <p:nvSpPr>
              <p:cNvPr id="415" name="Shape"/>
              <p:cNvSpPr/>
              <p:nvPr/>
            </p:nvSpPr>
            <p:spPr>
              <a:xfrm>
                <a:off x="-1" y="0"/>
                <a:ext cx="482600" cy="563627"/>
              </a:xfrm>
              <a:custGeom>
                <a:avLst/>
                <a:gdLst/>
                <a:ahLst/>
                <a:cxnLst>
                  <a:cxn ang="0">
                    <a:pos x="wd2" y="hd2"/>
                  </a:cxn>
                  <a:cxn ang="5400000">
                    <a:pos x="wd2" y="hd2"/>
                  </a:cxn>
                  <a:cxn ang="10800000">
                    <a:pos x="wd2" y="hd2"/>
                  </a:cxn>
                  <a:cxn ang="16200000">
                    <a:pos x="wd2" y="hd2"/>
                  </a:cxn>
                </a:cxnLst>
                <a:rect l="0" t="0" r="r" b="b"/>
                <a:pathLst>
                  <a:path w="21600" h="21600" extrusionOk="0">
                    <a:moveTo>
                      <a:pt x="0" y="7192"/>
                    </a:moveTo>
                    <a:lnTo>
                      <a:pt x="8400" y="0"/>
                    </a:lnTo>
                    <a:lnTo>
                      <a:pt x="21600" y="0"/>
                    </a:lnTo>
                    <a:lnTo>
                      <a:pt x="21600" y="14408"/>
                    </a:lnTo>
                    <a:lnTo>
                      <a:pt x="13200" y="21600"/>
                    </a:lnTo>
                    <a:lnTo>
                      <a:pt x="0" y="21600"/>
                    </a:lnTo>
                    <a:close/>
                  </a:path>
                </a:pathLst>
              </a:custGeom>
              <a:solidFill>
                <a:srgbClr val="88DF74"/>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416" name="Shape"/>
              <p:cNvSpPr/>
              <p:nvPr/>
            </p:nvSpPr>
            <p:spPr>
              <a:xfrm>
                <a:off x="294918" y="0"/>
                <a:ext cx="187680" cy="563627"/>
              </a:xfrm>
              <a:custGeom>
                <a:avLst/>
                <a:gdLst/>
                <a:ahLst/>
                <a:cxnLst>
                  <a:cxn ang="0">
                    <a:pos x="wd2" y="hd2"/>
                  </a:cxn>
                  <a:cxn ang="5400000">
                    <a:pos x="wd2" y="hd2"/>
                  </a:cxn>
                  <a:cxn ang="10800000">
                    <a:pos x="wd2" y="hd2"/>
                  </a:cxn>
                  <a:cxn ang="16200000">
                    <a:pos x="wd2" y="hd2"/>
                  </a:cxn>
                </a:cxnLst>
                <a:rect l="0" t="0" r="r" b="b"/>
                <a:pathLst>
                  <a:path w="21600" h="21600" extrusionOk="0">
                    <a:moveTo>
                      <a:pt x="0" y="7192"/>
                    </a:moveTo>
                    <a:lnTo>
                      <a:pt x="21600" y="0"/>
                    </a:lnTo>
                    <a:lnTo>
                      <a:pt x="21600" y="14408"/>
                    </a:lnTo>
                    <a:lnTo>
                      <a:pt x="0" y="21600"/>
                    </a:lnTo>
                    <a:close/>
                  </a:path>
                </a:pathLst>
              </a:custGeom>
              <a:solidFill>
                <a:srgbClr val="000000">
                  <a:alpha val="20000"/>
                </a:srgbClr>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417" name="Shape"/>
              <p:cNvSpPr/>
              <p:nvPr/>
            </p:nvSpPr>
            <p:spPr>
              <a:xfrm>
                <a:off x="-1" y="-1"/>
                <a:ext cx="482600" cy="18767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400" y="0"/>
                    </a:lnTo>
                    <a:lnTo>
                      <a:pt x="21600" y="0"/>
                    </a:lnTo>
                    <a:lnTo>
                      <a:pt x="13200" y="21600"/>
                    </a:lnTo>
                    <a:close/>
                  </a:path>
                </a:pathLst>
              </a:custGeom>
              <a:solidFill>
                <a:srgbClr val="FFFFFF">
                  <a:alpha val="20000"/>
                </a:srgbClr>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418" name="Shape"/>
              <p:cNvSpPr/>
              <p:nvPr/>
            </p:nvSpPr>
            <p:spPr>
              <a:xfrm>
                <a:off x="-1" y="0"/>
                <a:ext cx="482600" cy="563627"/>
              </a:xfrm>
              <a:custGeom>
                <a:avLst/>
                <a:gdLst/>
                <a:ahLst/>
                <a:cxnLst>
                  <a:cxn ang="0">
                    <a:pos x="wd2" y="hd2"/>
                  </a:cxn>
                  <a:cxn ang="5400000">
                    <a:pos x="wd2" y="hd2"/>
                  </a:cxn>
                  <a:cxn ang="10800000">
                    <a:pos x="wd2" y="hd2"/>
                  </a:cxn>
                  <a:cxn ang="16200000">
                    <a:pos x="wd2" y="hd2"/>
                  </a:cxn>
                </a:cxnLst>
                <a:rect l="0" t="0" r="r" b="b"/>
                <a:pathLst>
                  <a:path w="21600" h="21600" extrusionOk="0">
                    <a:moveTo>
                      <a:pt x="0" y="7192"/>
                    </a:moveTo>
                    <a:lnTo>
                      <a:pt x="8400" y="0"/>
                    </a:lnTo>
                    <a:lnTo>
                      <a:pt x="21600" y="0"/>
                    </a:lnTo>
                    <a:lnTo>
                      <a:pt x="21600" y="14408"/>
                    </a:lnTo>
                    <a:lnTo>
                      <a:pt x="13200" y="21600"/>
                    </a:lnTo>
                    <a:lnTo>
                      <a:pt x="0" y="21600"/>
                    </a:lnTo>
                    <a:close/>
                    <a:moveTo>
                      <a:pt x="0" y="7192"/>
                    </a:moveTo>
                    <a:lnTo>
                      <a:pt x="13200" y="7192"/>
                    </a:lnTo>
                    <a:lnTo>
                      <a:pt x="21600" y="0"/>
                    </a:lnTo>
                    <a:moveTo>
                      <a:pt x="13200" y="7192"/>
                    </a:moveTo>
                    <a:lnTo>
                      <a:pt x="13200" y="21600"/>
                    </a:lnTo>
                  </a:path>
                </a:pathLst>
              </a:custGeom>
              <a:no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defRPr>
                </a:pPr>
                <a:endParaRPr/>
              </a:p>
            </p:txBody>
          </p:sp>
        </p:grpSp>
        <p:grpSp>
          <p:nvGrpSpPr>
            <p:cNvPr id="424" name="Cube 46"/>
            <p:cNvGrpSpPr/>
            <p:nvPr/>
          </p:nvGrpSpPr>
          <p:grpSpPr>
            <a:xfrm>
              <a:off x="57152" y="2807543"/>
              <a:ext cx="3170766" cy="563628"/>
              <a:chOff x="-1" y="0"/>
              <a:chExt cx="3170765" cy="563627"/>
            </a:xfrm>
          </p:grpSpPr>
          <p:sp>
            <p:nvSpPr>
              <p:cNvPr id="420" name="Shape"/>
              <p:cNvSpPr/>
              <p:nvPr/>
            </p:nvSpPr>
            <p:spPr>
              <a:xfrm>
                <a:off x="-2" y="0"/>
                <a:ext cx="3170767"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1493" y="0"/>
                    </a:lnTo>
                    <a:lnTo>
                      <a:pt x="21600" y="0"/>
                    </a:lnTo>
                    <a:lnTo>
                      <a:pt x="21600" y="13200"/>
                    </a:lnTo>
                    <a:lnTo>
                      <a:pt x="20107" y="21600"/>
                    </a:lnTo>
                    <a:lnTo>
                      <a:pt x="0" y="21600"/>
                    </a:lnTo>
                    <a:close/>
                  </a:path>
                </a:pathLst>
              </a:custGeom>
              <a:solidFill>
                <a:srgbClr val="88DF74"/>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421" name="Shape"/>
              <p:cNvSpPr/>
              <p:nvPr/>
            </p:nvSpPr>
            <p:spPr>
              <a:xfrm>
                <a:off x="2951575" y="0"/>
                <a:ext cx="219190"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21600" y="0"/>
                    </a:lnTo>
                    <a:lnTo>
                      <a:pt x="21600" y="13200"/>
                    </a:lnTo>
                    <a:lnTo>
                      <a:pt x="0" y="21600"/>
                    </a:lnTo>
                    <a:close/>
                  </a:path>
                </a:pathLst>
              </a:custGeom>
              <a:solidFill>
                <a:srgbClr val="000000">
                  <a:alpha val="20000"/>
                </a:srgbClr>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422" name="Shape"/>
              <p:cNvSpPr/>
              <p:nvPr/>
            </p:nvSpPr>
            <p:spPr>
              <a:xfrm>
                <a:off x="-2" y="-1"/>
                <a:ext cx="3170767" cy="2191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93" y="0"/>
                    </a:lnTo>
                    <a:lnTo>
                      <a:pt x="21600" y="0"/>
                    </a:lnTo>
                    <a:lnTo>
                      <a:pt x="20107" y="21600"/>
                    </a:lnTo>
                    <a:close/>
                  </a:path>
                </a:pathLst>
              </a:custGeom>
              <a:solidFill>
                <a:srgbClr val="FFFFFF">
                  <a:alpha val="20000"/>
                </a:srgbClr>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423" name="Shape"/>
              <p:cNvSpPr/>
              <p:nvPr/>
            </p:nvSpPr>
            <p:spPr>
              <a:xfrm>
                <a:off x="-2" y="0"/>
                <a:ext cx="3170767"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1493" y="0"/>
                    </a:lnTo>
                    <a:lnTo>
                      <a:pt x="21600" y="0"/>
                    </a:lnTo>
                    <a:lnTo>
                      <a:pt x="21600" y="13200"/>
                    </a:lnTo>
                    <a:lnTo>
                      <a:pt x="20107" y="21600"/>
                    </a:lnTo>
                    <a:lnTo>
                      <a:pt x="0" y="21600"/>
                    </a:lnTo>
                    <a:close/>
                    <a:moveTo>
                      <a:pt x="0" y="8400"/>
                    </a:moveTo>
                    <a:lnTo>
                      <a:pt x="20107" y="8400"/>
                    </a:lnTo>
                    <a:lnTo>
                      <a:pt x="21600" y="0"/>
                    </a:lnTo>
                    <a:moveTo>
                      <a:pt x="20107" y="8400"/>
                    </a:moveTo>
                    <a:lnTo>
                      <a:pt x="20107" y="21600"/>
                    </a:lnTo>
                  </a:path>
                </a:pathLst>
              </a:custGeom>
              <a:no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defRPr>
                </a:pPr>
                <a:endParaRPr/>
              </a:p>
            </p:txBody>
          </p:sp>
        </p:grpSp>
        <p:grpSp>
          <p:nvGrpSpPr>
            <p:cNvPr id="429" name="Cube 47"/>
            <p:cNvGrpSpPr/>
            <p:nvPr/>
          </p:nvGrpSpPr>
          <p:grpSpPr>
            <a:xfrm>
              <a:off x="57150" y="2465860"/>
              <a:ext cx="4800606" cy="563628"/>
              <a:chOff x="0" y="0"/>
              <a:chExt cx="4800604" cy="563627"/>
            </a:xfrm>
          </p:grpSpPr>
          <p:sp>
            <p:nvSpPr>
              <p:cNvPr id="425" name="Shape"/>
              <p:cNvSpPr/>
              <p:nvPr/>
            </p:nvSpPr>
            <p:spPr>
              <a:xfrm>
                <a:off x="-1" y="0"/>
                <a:ext cx="4800605"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986" y="0"/>
                    </a:lnTo>
                    <a:lnTo>
                      <a:pt x="21600" y="0"/>
                    </a:lnTo>
                    <a:lnTo>
                      <a:pt x="21600" y="13200"/>
                    </a:lnTo>
                    <a:lnTo>
                      <a:pt x="20614" y="21600"/>
                    </a:lnTo>
                    <a:lnTo>
                      <a:pt x="0" y="21600"/>
                    </a:lnTo>
                    <a:close/>
                  </a:path>
                </a:pathLst>
              </a:custGeom>
              <a:solidFill>
                <a:srgbClr val="88DF74"/>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426" name="Shape"/>
              <p:cNvSpPr/>
              <p:nvPr/>
            </p:nvSpPr>
            <p:spPr>
              <a:xfrm>
                <a:off x="4581414" y="0"/>
                <a:ext cx="219191"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21600" y="0"/>
                    </a:lnTo>
                    <a:lnTo>
                      <a:pt x="21600" y="13200"/>
                    </a:lnTo>
                    <a:lnTo>
                      <a:pt x="0" y="21600"/>
                    </a:lnTo>
                    <a:close/>
                  </a:path>
                </a:pathLst>
              </a:custGeom>
              <a:solidFill>
                <a:srgbClr val="000000">
                  <a:alpha val="20000"/>
                </a:srgbClr>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427" name="Shape"/>
              <p:cNvSpPr/>
              <p:nvPr/>
            </p:nvSpPr>
            <p:spPr>
              <a:xfrm>
                <a:off x="-1" y="-1"/>
                <a:ext cx="4800605" cy="2191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986" y="0"/>
                    </a:lnTo>
                    <a:lnTo>
                      <a:pt x="21600" y="0"/>
                    </a:lnTo>
                    <a:lnTo>
                      <a:pt x="20614" y="21600"/>
                    </a:lnTo>
                    <a:close/>
                  </a:path>
                </a:pathLst>
              </a:custGeom>
              <a:solidFill>
                <a:srgbClr val="FFFFFF">
                  <a:alpha val="20000"/>
                </a:srgbClr>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428" name="Shape"/>
              <p:cNvSpPr/>
              <p:nvPr/>
            </p:nvSpPr>
            <p:spPr>
              <a:xfrm>
                <a:off x="-1" y="0"/>
                <a:ext cx="4800605"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986" y="0"/>
                    </a:lnTo>
                    <a:lnTo>
                      <a:pt x="21600" y="0"/>
                    </a:lnTo>
                    <a:lnTo>
                      <a:pt x="21600" y="13200"/>
                    </a:lnTo>
                    <a:lnTo>
                      <a:pt x="20614" y="21600"/>
                    </a:lnTo>
                    <a:lnTo>
                      <a:pt x="0" y="21600"/>
                    </a:lnTo>
                    <a:close/>
                    <a:moveTo>
                      <a:pt x="0" y="8400"/>
                    </a:moveTo>
                    <a:lnTo>
                      <a:pt x="20614" y="8400"/>
                    </a:lnTo>
                    <a:lnTo>
                      <a:pt x="21600" y="0"/>
                    </a:lnTo>
                    <a:moveTo>
                      <a:pt x="20614" y="8400"/>
                    </a:moveTo>
                    <a:lnTo>
                      <a:pt x="20614" y="21600"/>
                    </a:lnTo>
                  </a:path>
                </a:pathLst>
              </a:custGeom>
              <a:no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defRPr>
                </a:pPr>
                <a:endParaRPr/>
              </a:p>
            </p:txBody>
          </p:sp>
        </p:grpSp>
        <p:grpSp>
          <p:nvGrpSpPr>
            <p:cNvPr id="434" name="Cube 48"/>
            <p:cNvGrpSpPr/>
            <p:nvPr/>
          </p:nvGrpSpPr>
          <p:grpSpPr>
            <a:xfrm>
              <a:off x="57151" y="1902234"/>
              <a:ext cx="152402" cy="422723"/>
              <a:chOff x="0" y="0"/>
              <a:chExt cx="152401" cy="422722"/>
            </a:xfrm>
          </p:grpSpPr>
          <p:sp>
            <p:nvSpPr>
              <p:cNvPr id="430" name="Shape"/>
              <p:cNvSpPr/>
              <p:nvPr/>
            </p:nvSpPr>
            <p:spPr>
              <a:xfrm>
                <a:off x="-1" y="-1"/>
                <a:ext cx="152403" cy="422723"/>
              </a:xfrm>
              <a:custGeom>
                <a:avLst/>
                <a:gdLst/>
                <a:ahLst/>
                <a:cxnLst>
                  <a:cxn ang="0">
                    <a:pos x="wd2" y="hd2"/>
                  </a:cxn>
                  <a:cxn ang="5400000">
                    <a:pos x="wd2" y="hd2"/>
                  </a:cxn>
                  <a:cxn ang="10800000">
                    <a:pos x="wd2" y="hd2"/>
                  </a:cxn>
                  <a:cxn ang="16200000">
                    <a:pos x="wd2" y="hd2"/>
                  </a:cxn>
                </a:cxnLst>
                <a:rect l="0" t="0" r="r" b="b"/>
                <a:pathLst>
                  <a:path w="21600" h="21600" extrusionOk="0">
                    <a:moveTo>
                      <a:pt x="0" y="3028"/>
                    </a:moveTo>
                    <a:lnTo>
                      <a:pt x="8400" y="0"/>
                    </a:lnTo>
                    <a:lnTo>
                      <a:pt x="21600" y="0"/>
                    </a:lnTo>
                    <a:lnTo>
                      <a:pt x="21600" y="18572"/>
                    </a:lnTo>
                    <a:lnTo>
                      <a:pt x="13200" y="21600"/>
                    </a:lnTo>
                    <a:lnTo>
                      <a:pt x="0" y="21600"/>
                    </a:lnTo>
                    <a:close/>
                  </a:path>
                </a:pathLst>
              </a:custGeom>
              <a:solidFill>
                <a:srgbClr val="E75461"/>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431" name="Shape"/>
              <p:cNvSpPr/>
              <p:nvPr/>
            </p:nvSpPr>
            <p:spPr>
              <a:xfrm>
                <a:off x="93132" y="-1"/>
                <a:ext cx="59270" cy="422723"/>
              </a:xfrm>
              <a:custGeom>
                <a:avLst/>
                <a:gdLst/>
                <a:ahLst/>
                <a:cxnLst>
                  <a:cxn ang="0">
                    <a:pos x="wd2" y="hd2"/>
                  </a:cxn>
                  <a:cxn ang="5400000">
                    <a:pos x="wd2" y="hd2"/>
                  </a:cxn>
                  <a:cxn ang="10800000">
                    <a:pos x="wd2" y="hd2"/>
                  </a:cxn>
                  <a:cxn ang="16200000">
                    <a:pos x="wd2" y="hd2"/>
                  </a:cxn>
                </a:cxnLst>
                <a:rect l="0" t="0" r="r" b="b"/>
                <a:pathLst>
                  <a:path w="21600" h="21600" extrusionOk="0">
                    <a:moveTo>
                      <a:pt x="0" y="3028"/>
                    </a:moveTo>
                    <a:lnTo>
                      <a:pt x="21600" y="0"/>
                    </a:lnTo>
                    <a:lnTo>
                      <a:pt x="21600" y="18572"/>
                    </a:lnTo>
                    <a:lnTo>
                      <a:pt x="0" y="21600"/>
                    </a:lnTo>
                    <a:close/>
                  </a:path>
                </a:pathLst>
              </a:custGeom>
              <a:solidFill>
                <a:srgbClr val="000000">
                  <a:alpha val="20000"/>
                </a:srgbClr>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432" name="Shape"/>
              <p:cNvSpPr/>
              <p:nvPr/>
            </p:nvSpPr>
            <p:spPr>
              <a:xfrm>
                <a:off x="-1" y="-1"/>
                <a:ext cx="152403" cy="592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400" y="0"/>
                    </a:lnTo>
                    <a:lnTo>
                      <a:pt x="21600" y="0"/>
                    </a:lnTo>
                    <a:lnTo>
                      <a:pt x="13200" y="21600"/>
                    </a:lnTo>
                    <a:close/>
                  </a:path>
                </a:pathLst>
              </a:custGeom>
              <a:solidFill>
                <a:srgbClr val="FFFFFF">
                  <a:alpha val="20000"/>
                </a:srgbClr>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433" name="Shape"/>
              <p:cNvSpPr/>
              <p:nvPr/>
            </p:nvSpPr>
            <p:spPr>
              <a:xfrm>
                <a:off x="-1" y="-1"/>
                <a:ext cx="152403" cy="422723"/>
              </a:xfrm>
              <a:custGeom>
                <a:avLst/>
                <a:gdLst/>
                <a:ahLst/>
                <a:cxnLst>
                  <a:cxn ang="0">
                    <a:pos x="wd2" y="hd2"/>
                  </a:cxn>
                  <a:cxn ang="5400000">
                    <a:pos x="wd2" y="hd2"/>
                  </a:cxn>
                  <a:cxn ang="10800000">
                    <a:pos x="wd2" y="hd2"/>
                  </a:cxn>
                  <a:cxn ang="16200000">
                    <a:pos x="wd2" y="hd2"/>
                  </a:cxn>
                </a:cxnLst>
                <a:rect l="0" t="0" r="r" b="b"/>
                <a:pathLst>
                  <a:path w="21600" h="21600" extrusionOk="0">
                    <a:moveTo>
                      <a:pt x="0" y="3028"/>
                    </a:moveTo>
                    <a:lnTo>
                      <a:pt x="8400" y="0"/>
                    </a:lnTo>
                    <a:lnTo>
                      <a:pt x="21600" y="0"/>
                    </a:lnTo>
                    <a:lnTo>
                      <a:pt x="21600" y="18572"/>
                    </a:lnTo>
                    <a:lnTo>
                      <a:pt x="13200" y="21600"/>
                    </a:lnTo>
                    <a:lnTo>
                      <a:pt x="0" y="21600"/>
                    </a:lnTo>
                    <a:close/>
                    <a:moveTo>
                      <a:pt x="0" y="3028"/>
                    </a:moveTo>
                    <a:lnTo>
                      <a:pt x="13200" y="3028"/>
                    </a:lnTo>
                    <a:lnTo>
                      <a:pt x="21600" y="0"/>
                    </a:lnTo>
                    <a:moveTo>
                      <a:pt x="13200" y="3028"/>
                    </a:moveTo>
                    <a:lnTo>
                      <a:pt x="13200" y="21600"/>
                    </a:lnTo>
                  </a:path>
                </a:pathLst>
              </a:custGeom>
              <a:no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defRPr>
                </a:pPr>
                <a:endParaRPr/>
              </a:p>
            </p:txBody>
          </p:sp>
        </p:grpSp>
        <p:grpSp>
          <p:nvGrpSpPr>
            <p:cNvPr id="439" name="Cube 49"/>
            <p:cNvGrpSpPr/>
            <p:nvPr/>
          </p:nvGrpSpPr>
          <p:grpSpPr>
            <a:xfrm>
              <a:off x="57151" y="1479514"/>
              <a:ext cx="381002" cy="493177"/>
              <a:chOff x="0" y="-1"/>
              <a:chExt cx="381001" cy="493176"/>
            </a:xfrm>
          </p:grpSpPr>
          <p:sp>
            <p:nvSpPr>
              <p:cNvPr id="435" name="Shape"/>
              <p:cNvSpPr/>
              <p:nvPr/>
            </p:nvSpPr>
            <p:spPr>
              <a:xfrm>
                <a:off x="-1" y="-2"/>
                <a:ext cx="381003" cy="493178"/>
              </a:xfrm>
              <a:custGeom>
                <a:avLst/>
                <a:gdLst/>
                <a:ahLst/>
                <a:cxnLst>
                  <a:cxn ang="0">
                    <a:pos x="wd2" y="hd2"/>
                  </a:cxn>
                  <a:cxn ang="5400000">
                    <a:pos x="wd2" y="hd2"/>
                  </a:cxn>
                  <a:cxn ang="10800000">
                    <a:pos x="wd2" y="hd2"/>
                  </a:cxn>
                  <a:cxn ang="16200000">
                    <a:pos x="wd2" y="hd2"/>
                  </a:cxn>
                </a:cxnLst>
                <a:rect l="0" t="0" r="r" b="b"/>
                <a:pathLst>
                  <a:path w="21600" h="21600" extrusionOk="0">
                    <a:moveTo>
                      <a:pt x="0" y="6489"/>
                    </a:moveTo>
                    <a:lnTo>
                      <a:pt x="8400" y="0"/>
                    </a:lnTo>
                    <a:lnTo>
                      <a:pt x="21600" y="0"/>
                    </a:lnTo>
                    <a:lnTo>
                      <a:pt x="21600" y="15111"/>
                    </a:lnTo>
                    <a:lnTo>
                      <a:pt x="13200" y="21600"/>
                    </a:lnTo>
                    <a:lnTo>
                      <a:pt x="0" y="21600"/>
                    </a:lnTo>
                    <a:close/>
                  </a:path>
                </a:pathLst>
              </a:custGeom>
              <a:solidFill>
                <a:srgbClr val="E75461"/>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436" name="Shape"/>
              <p:cNvSpPr/>
              <p:nvPr/>
            </p:nvSpPr>
            <p:spPr>
              <a:xfrm>
                <a:off x="232833" y="-2"/>
                <a:ext cx="148169" cy="493178"/>
              </a:xfrm>
              <a:custGeom>
                <a:avLst/>
                <a:gdLst/>
                <a:ahLst/>
                <a:cxnLst>
                  <a:cxn ang="0">
                    <a:pos x="wd2" y="hd2"/>
                  </a:cxn>
                  <a:cxn ang="5400000">
                    <a:pos x="wd2" y="hd2"/>
                  </a:cxn>
                  <a:cxn ang="10800000">
                    <a:pos x="wd2" y="hd2"/>
                  </a:cxn>
                  <a:cxn ang="16200000">
                    <a:pos x="wd2" y="hd2"/>
                  </a:cxn>
                </a:cxnLst>
                <a:rect l="0" t="0" r="r" b="b"/>
                <a:pathLst>
                  <a:path w="21600" h="21600" extrusionOk="0">
                    <a:moveTo>
                      <a:pt x="0" y="6489"/>
                    </a:moveTo>
                    <a:lnTo>
                      <a:pt x="21600" y="0"/>
                    </a:lnTo>
                    <a:lnTo>
                      <a:pt x="21600" y="15111"/>
                    </a:lnTo>
                    <a:lnTo>
                      <a:pt x="0" y="21600"/>
                    </a:lnTo>
                    <a:close/>
                  </a:path>
                </a:pathLst>
              </a:custGeom>
              <a:solidFill>
                <a:srgbClr val="000000">
                  <a:alpha val="20000"/>
                </a:srgbClr>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437" name="Shape"/>
              <p:cNvSpPr/>
              <p:nvPr/>
            </p:nvSpPr>
            <p:spPr>
              <a:xfrm>
                <a:off x="-1" y="-1"/>
                <a:ext cx="381003" cy="1481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400" y="0"/>
                    </a:lnTo>
                    <a:lnTo>
                      <a:pt x="21600" y="0"/>
                    </a:lnTo>
                    <a:lnTo>
                      <a:pt x="13200" y="21600"/>
                    </a:lnTo>
                    <a:close/>
                  </a:path>
                </a:pathLst>
              </a:custGeom>
              <a:solidFill>
                <a:srgbClr val="FFFFFF">
                  <a:alpha val="20000"/>
                </a:srgbClr>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438" name="Shape"/>
              <p:cNvSpPr/>
              <p:nvPr/>
            </p:nvSpPr>
            <p:spPr>
              <a:xfrm>
                <a:off x="-1" y="-2"/>
                <a:ext cx="381003" cy="493178"/>
              </a:xfrm>
              <a:custGeom>
                <a:avLst/>
                <a:gdLst/>
                <a:ahLst/>
                <a:cxnLst>
                  <a:cxn ang="0">
                    <a:pos x="wd2" y="hd2"/>
                  </a:cxn>
                  <a:cxn ang="5400000">
                    <a:pos x="wd2" y="hd2"/>
                  </a:cxn>
                  <a:cxn ang="10800000">
                    <a:pos x="wd2" y="hd2"/>
                  </a:cxn>
                  <a:cxn ang="16200000">
                    <a:pos x="wd2" y="hd2"/>
                  </a:cxn>
                </a:cxnLst>
                <a:rect l="0" t="0" r="r" b="b"/>
                <a:pathLst>
                  <a:path w="21600" h="21600" extrusionOk="0">
                    <a:moveTo>
                      <a:pt x="0" y="6489"/>
                    </a:moveTo>
                    <a:lnTo>
                      <a:pt x="8400" y="0"/>
                    </a:lnTo>
                    <a:lnTo>
                      <a:pt x="21600" y="0"/>
                    </a:lnTo>
                    <a:lnTo>
                      <a:pt x="21600" y="15111"/>
                    </a:lnTo>
                    <a:lnTo>
                      <a:pt x="13200" y="21600"/>
                    </a:lnTo>
                    <a:lnTo>
                      <a:pt x="0" y="21600"/>
                    </a:lnTo>
                    <a:close/>
                    <a:moveTo>
                      <a:pt x="0" y="6489"/>
                    </a:moveTo>
                    <a:lnTo>
                      <a:pt x="13200" y="6489"/>
                    </a:lnTo>
                    <a:lnTo>
                      <a:pt x="21600" y="0"/>
                    </a:lnTo>
                    <a:moveTo>
                      <a:pt x="13200" y="6489"/>
                    </a:moveTo>
                    <a:lnTo>
                      <a:pt x="13200" y="21600"/>
                    </a:lnTo>
                  </a:path>
                </a:pathLst>
              </a:custGeom>
              <a:no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defRPr>
                </a:pPr>
                <a:endParaRPr/>
              </a:p>
            </p:txBody>
          </p:sp>
        </p:grpSp>
        <p:grpSp>
          <p:nvGrpSpPr>
            <p:cNvPr id="444" name="Cube 50"/>
            <p:cNvGrpSpPr/>
            <p:nvPr/>
          </p:nvGrpSpPr>
          <p:grpSpPr>
            <a:xfrm>
              <a:off x="57151" y="1056796"/>
              <a:ext cx="533402" cy="563629"/>
              <a:chOff x="0" y="0"/>
              <a:chExt cx="533401" cy="563628"/>
            </a:xfrm>
          </p:grpSpPr>
          <p:sp>
            <p:nvSpPr>
              <p:cNvPr id="440" name="Shape"/>
              <p:cNvSpPr/>
              <p:nvPr/>
            </p:nvSpPr>
            <p:spPr>
              <a:xfrm>
                <a:off x="0" y="0"/>
                <a:ext cx="533402" cy="563628"/>
              </a:xfrm>
              <a:custGeom>
                <a:avLst/>
                <a:gdLst/>
                <a:ahLst/>
                <a:cxnLst>
                  <a:cxn ang="0">
                    <a:pos x="wd2" y="hd2"/>
                  </a:cxn>
                  <a:cxn ang="5400000">
                    <a:pos x="wd2" y="hd2"/>
                  </a:cxn>
                  <a:cxn ang="10800000">
                    <a:pos x="wd2" y="hd2"/>
                  </a:cxn>
                  <a:cxn ang="16200000">
                    <a:pos x="wd2" y="hd2"/>
                  </a:cxn>
                </a:cxnLst>
                <a:rect l="0" t="0" r="r" b="b"/>
                <a:pathLst>
                  <a:path w="21600" h="21600" extrusionOk="0">
                    <a:moveTo>
                      <a:pt x="0" y="7950"/>
                    </a:moveTo>
                    <a:lnTo>
                      <a:pt x="8400" y="0"/>
                    </a:lnTo>
                    <a:lnTo>
                      <a:pt x="21600" y="0"/>
                    </a:lnTo>
                    <a:lnTo>
                      <a:pt x="21600" y="13650"/>
                    </a:lnTo>
                    <a:lnTo>
                      <a:pt x="13200" y="21600"/>
                    </a:lnTo>
                    <a:lnTo>
                      <a:pt x="0" y="21600"/>
                    </a:lnTo>
                    <a:close/>
                  </a:path>
                </a:pathLst>
              </a:custGeom>
              <a:solidFill>
                <a:srgbClr val="ECED61"/>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441" name="Shape"/>
              <p:cNvSpPr/>
              <p:nvPr/>
            </p:nvSpPr>
            <p:spPr>
              <a:xfrm>
                <a:off x="325966" y="0"/>
                <a:ext cx="207436" cy="563628"/>
              </a:xfrm>
              <a:custGeom>
                <a:avLst/>
                <a:gdLst/>
                <a:ahLst/>
                <a:cxnLst>
                  <a:cxn ang="0">
                    <a:pos x="wd2" y="hd2"/>
                  </a:cxn>
                  <a:cxn ang="5400000">
                    <a:pos x="wd2" y="hd2"/>
                  </a:cxn>
                  <a:cxn ang="10800000">
                    <a:pos x="wd2" y="hd2"/>
                  </a:cxn>
                  <a:cxn ang="16200000">
                    <a:pos x="wd2" y="hd2"/>
                  </a:cxn>
                </a:cxnLst>
                <a:rect l="0" t="0" r="r" b="b"/>
                <a:pathLst>
                  <a:path w="21600" h="21600" extrusionOk="0">
                    <a:moveTo>
                      <a:pt x="0" y="7950"/>
                    </a:moveTo>
                    <a:lnTo>
                      <a:pt x="21600" y="0"/>
                    </a:lnTo>
                    <a:lnTo>
                      <a:pt x="21600" y="13650"/>
                    </a:lnTo>
                    <a:lnTo>
                      <a:pt x="0" y="21600"/>
                    </a:lnTo>
                    <a:close/>
                  </a:path>
                </a:pathLst>
              </a:custGeom>
              <a:solidFill>
                <a:srgbClr val="000000">
                  <a:alpha val="20000"/>
                </a:srgbClr>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442" name="Shape"/>
              <p:cNvSpPr/>
              <p:nvPr/>
            </p:nvSpPr>
            <p:spPr>
              <a:xfrm>
                <a:off x="0" y="-1"/>
                <a:ext cx="533402" cy="20743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400" y="0"/>
                    </a:lnTo>
                    <a:lnTo>
                      <a:pt x="21600" y="0"/>
                    </a:lnTo>
                    <a:lnTo>
                      <a:pt x="13200" y="21600"/>
                    </a:lnTo>
                    <a:close/>
                  </a:path>
                </a:pathLst>
              </a:custGeom>
              <a:solidFill>
                <a:srgbClr val="FFFFFF">
                  <a:alpha val="20000"/>
                </a:srgbClr>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443" name="Shape"/>
              <p:cNvSpPr/>
              <p:nvPr/>
            </p:nvSpPr>
            <p:spPr>
              <a:xfrm>
                <a:off x="0" y="0"/>
                <a:ext cx="533402" cy="563628"/>
              </a:xfrm>
              <a:custGeom>
                <a:avLst/>
                <a:gdLst/>
                <a:ahLst/>
                <a:cxnLst>
                  <a:cxn ang="0">
                    <a:pos x="wd2" y="hd2"/>
                  </a:cxn>
                  <a:cxn ang="5400000">
                    <a:pos x="wd2" y="hd2"/>
                  </a:cxn>
                  <a:cxn ang="10800000">
                    <a:pos x="wd2" y="hd2"/>
                  </a:cxn>
                  <a:cxn ang="16200000">
                    <a:pos x="wd2" y="hd2"/>
                  </a:cxn>
                </a:cxnLst>
                <a:rect l="0" t="0" r="r" b="b"/>
                <a:pathLst>
                  <a:path w="21600" h="21600" extrusionOk="0">
                    <a:moveTo>
                      <a:pt x="0" y="7950"/>
                    </a:moveTo>
                    <a:lnTo>
                      <a:pt x="8400" y="0"/>
                    </a:lnTo>
                    <a:lnTo>
                      <a:pt x="21600" y="0"/>
                    </a:lnTo>
                    <a:lnTo>
                      <a:pt x="21600" y="13650"/>
                    </a:lnTo>
                    <a:lnTo>
                      <a:pt x="13200" y="21600"/>
                    </a:lnTo>
                    <a:lnTo>
                      <a:pt x="0" y="21600"/>
                    </a:lnTo>
                    <a:close/>
                    <a:moveTo>
                      <a:pt x="0" y="7950"/>
                    </a:moveTo>
                    <a:lnTo>
                      <a:pt x="13200" y="7950"/>
                    </a:lnTo>
                    <a:lnTo>
                      <a:pt x="21600" y="0"/>
                    </a:lnTo>
                    <a:moveTo>
                      <a:pt x="13200" y="7950"/>
                    </a:moveTo>
                    <a:lnTo>
                      <a:pt x="13200" y="21600"/>
                    </a:lnTo>
                  </a:path>
                </a:pathLst>
              </a:custGeom>
              <a:no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defRPr>
                </a:pPr>
                <a:endParaRPr/>
              </a:p>
            </p:txBody>
          </p:sp>
        </p:grpSp>
        <p:grpSp>
          <p:nvGrpSpPr>
            <p:cNvPr id="449" name="Cube 51"/>
            <p:cNvGrpSpPr/>
            <p:nvPr/>
          </p:nvGrpSpPr>
          <p:grpSpPr>
            <a:xfrm>
              <a:off x="57151" y="686917"/>
              <a:ext cx="609602" cy="563628"/>
              <a:chOff x="0" y="0"/>
              <a:chExt cx="609601" cy="563627"/>
            </a:xfrm>
          </p:grpSpPr>
          <p:sp>
            <p:nvSpPr>
              <p:cNvPr id="445" name="Shape"/>
              <p:cNvSpPr/>
              <p:nvPr/>
            </p:nvSpPr>
            <p:spPr>
              <a:xfrm>
                <a:off x="-1" y="0"/>
                <a:ext cx="609603"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7767" y="0"/>
                    </a:lnTo>
                    <a:lnTo>
                      <a:pt x="21600" y="0"/>
                    </a:lnTo>
                    <a:lnTo>
                      <a:pt x="21600" y="13200"/>
                    </a:lnTo>
                    <a:lnTo>
                      <a:pt x="13833" y="21600"/>
                    </a:lnTo>
                    <a:lnTo>
                      <a:pt x="0" y="21600"/>
                    </a:lnTo>
                    <a:close/>
                  </a:path>
                </a:pathLst>
              </a:custGeom>
              <a:solidFill>
                <a:srgbClr val="88DF74"/>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446" name="Shape"/>
              <p:cNvSpPr/>
              <p:nvPr/>
            </p:nvSpPr>
            <p:spPr>
              <a:xfrm>
                <a:off x="390411" y="0"/>
                <a:ext cx="219191"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21600" y="0"/>
                    </a:lnTo>
                    <a:lnTo>
                      <a:pt x="21600" y="13200"/>
                    </a:lnTo>
                    <a:lnTo>
                      <a:pt x="0" y="21600"/>
                    </a:lnTo>
                    <a:close/>
                  </a:path>
                </a:pathLst>
              </a:custGeom>
              <a:solidFill>
                <a:srgbClr val="000000">
                  <a:alpha val="20000"/>
                </a:srgbClr>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447" name="Shape"/>
              <p:cNvSpPr/>
              <p:nvPr/>
            </p:nvSpPr>
            <p:spPr>
              <a:xfrm>
                <a:off x="-1" y="-1"/>
                <a:ext cx="609603" cy="2191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7767" y="0"/>
                    </a:lnTo>
                    <a:lnTo>
                      <a:pt x="21600" y="0"/>
                    </a:lnTo>
                    <a:lnTo>
                      <a:pt x="13833" y="21600"/>
                    </a:lnTo>
                    <a:close/>
                  </a:path>
                </a:pathLst>
              </a:custGeom>
              <a:solidFill>
                <a:srgbClr val="FFFFFF">
                  <a:alpha val="20000"/>
                </a:srgbClr>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448" name="Shape"/>
              <p:cNvSpPr/>
              <p:nvPr/>
            </p:nvSpPr>
            <p:spPr>
              <a:xfrm>
                <a:off x="-1" y="0"/>
                <a:ext cx="609603"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7767" y="0"/>
                    </a:lnTo>
                    <a:lnTo>
                      <a:pt x="21600" y="0"/>
                    </a:lnTo>
                    <a:lnTo>
                      <a:pt x="21600" y="13200"/>
                    </a:lnTo>
                    <a:lnTo>
                      <a:pt x="13833" y="21600"/>
                    </a:lnTo>
                    <a:lnTo>
                      <a:pt x="0" y="21600"/>
                    </a:lnTo>
                    <a:close/>
                    <a:moveTo>
                      <a:pt x="0" y="8400"/>
                    </a:moveTo>
                    <a:lnTo>
                      <a:pt x="13833" y="8400"/>
                    </a:lnTo>
                    <a:lnTo>
                      <a:pt x="21600" y="0"/>
                    </a:lnTo>
                    <a:moveTo>
                      <a:pt x="13833" y="8400"/>
                    </a:moveTo>
                    <a:lnTo>
                      <a:pt x="13833" y="21600"/>
                    </a:lnTo>
                  </a:path>
                </a:pathLst>
              </a:custGeom>
              <a:no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defRPr>
                </a:pPr>
                <a:endParaRPr/>
              </a:p>
            </p:txBody>
          </p:sp>
        </p:grpSp>
        <p:grpSp>
          <p:nvGrpSpPr>
            <p:cNvPr id="454" name="Cube 52"/>
            <p:cNvGrpSpPr/>
            <p:nvPr/>
          </p:nvGrpSpPr>
          <p:grpSpPr>
            <a:xfrm>
              <a:off x="57151" y="352264"/>
              <a:ext cx="914403" cy="563628"/>
              <a:chOff x="0" y="0"/>
              <a:chExt cx="914402" cy="563627"/>
            </a:xfrm>
          </p:grpSpPr>
          <p:sp>
            <p:nvSpPr>
              <p:cNvPr id="450" name="Shape"/>
              <p:cNvSpPr/>
              <p:nvPr/>
            </p:nvSpPr>
            <p:spPr>
              <a:xfrm>
                <a:off x="-1" y="0"/>
                <a:ext cx="914403"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5178" y="0"/>
                    </a:lnTo>
                    <a:lnTo>
                      <a:pt x="21600" y="0"/>
                    </a:lnTo>
                    <a:lnTo>
                      <a:pt x="21600" y="13200"/>
                    </a:lnTo>
                    <a:lnTo>
                      <a:pt x="16422" y="21600"/>
                    </a:lnTo>
                    <a:lnTo>
                      <a:pt x="0" y="21600"/>
                    </a:lnTo>
                    <a:close/>
                  </a:path>
                </a:pathLst>
              </a:custGeom>
              <a:solidFill>
                <a:srgbClr val="88DF74"/>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451" name="Shape"/>
              <p:cNvSpPr/>
              <p:nvPr/>
            </p:nvSpPr>
            <p:spPr>
              <a:xfrm>
                <a:off x="695212" y="0"/>
                <a:ext cx="219191"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21600" y="0"/>
                    </a:lnTo>
                    <a:lnTo>
                      <a:pt x="21600" y="13200"/>
                    </a:lnTo>
                    <a:lnTo>
                      <a:pt x="0" y="21600"/>
                    </a:lnTo>
                    <a:close/>
                  </a:path>
                </a:pathLst>
              </a:custGeom>
              <a:solidFill>
                <a:srgbClr val="000000">
                  <a:alpha val="20000"/>
                </a:srgbClr>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452" name="Shape"/>
              <p:cNvSpPr/>
              <p:nvPr/>
            </p:nvSpPr>
            <p:spPr>
              <a:xfrm>
                <a:off x="-1" y="-1"/>
                <a:ext cx="914403" cy="2191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178" y="0"/>
                    </a:lnTo>
                    <a:lnTo>
                      <a:pt x="21600" y="0"/>
                    </a:lnTo>
                    <a:lnTo>
                      <a:pt x="16422" y="21600"/>
                    </a:lnTo>
                    <a:close/>
                  </a:path>
                </a:pathLst>
              </a:custGeom>
              <a:solidFill>
                <a:srgbClr val="FFFFFF">
                  <a:alpha val="20000"/>
                </a:srgbClr>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453" name="Shape"/>
              <p:cNvSpPr/>
              <p:nvPr/>
            </p:nvSpPr>
            <p:spPr>
              <a:xfrm>
                <a:off x="-1" y="0"/>
                <a:ext cx="914403"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5178" y="0"/>
                    </a:lnTo>
                    <a:lnTo>
                      <a:pt x="21600" y="0"/>
                    </a:lnTo>
                    <a:lnTo>
                      <a:pt x="21600" y="13200"/>
                    </a:lnTo>
                    <a:lnTo>
                      <a:pt x="16422" y="21600"/>
                    </a:lnTo>
                    <a:lnTo>
                      <a:pt x="0" y="21600"/>
                    </a:lnTo>
                    <a:close/>
                    <a:moveTo>
                      <a:pt x="0" y="8400"/>
                    </a:moveTo>
                    <a:lnTo>
                      <a:pt x="16422" y="8400"/>
                    </a:lnTo>
                    <a:lnTo>
                      <a:pt x="21600" y="0"/>
                    </a:lnTo>
                    <a:moveTo>
                      <a:pt x="16422" y="8400"/>
                    </a:moveTo>
                    <a:lnTo>
                      <a:pt x="16422" y="21600"/>
                    </a:lnTo>
                  </a:path>
                </a:pathLst>
              </a:custGeom>
              <a:no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defRPr>
                </a:pPr>
                <a:endParaRPr/>
              </a:p>
            </p:txBody>
          </p:sp>
        </p:grpSp>
        <p:grpSp>
          <p:nvGrpSpPr>
            <p:cNvPr id="459" name="Cube 53"/>
            <p:cNvGrpSpPr/>
            <p:nvPr/>
          </p:nvGrpSpPr>
          <p:grpSpPr>
            <a:xfrm>
              <a:off x="57151" y="-1"/>
              <a:ext cx="1371603" cy="563628"/>
              <a:chOff x="0" y="0"/>
              <a:chExt cx="1371602" cy="563627"/>
            </a:xfrm>
          </p:grpSpPr>
          <p:sp>
            <p:nvSpPr>
              <p:cNvPr id="455" name="Shape"/>
              <p:cNvSpPr/>
              <p:nvPr/>
            </p:nvSpPr>
            <p:spPr>
              <a:xfrm>
                <a:off x="-1" y="0"/>
                <a:ext cx="1371603"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3452" y="0"/>
                    </a:lnTo>
                    <a:lnTo>
                      <a:pt x="21600" y="0"/>
                    </a:lnTo>
                    <a:lnTo>
                      <a:pt x="21600" y="13200"/>
                    </a:lnTo>
                    <a:lnTo>
                      <a:pt x="18148" y="21600"/>
                    </a:lnTo>
                    <a:lnTo>
                      <a:pt x="0" y="21600"/>
                    </a:lnTo>
                    <a:close/>
                  </a:path>
                </a:pathLst>
              </a:custGeom>
              <a:solidFill>
                <a:srgbClr val="88DF74"/>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456" name="Shape"/>
              <p:cNvSpPr/>
              <p:nvPr/>
            </p:nvSpPr>
            <p:spPr>
              <a:xfrm>
                <a:off x="1152413" y="0"/>
                <a:ext cx="219190"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21600" y="0"/>
                    </a:lnTo>
                    <a:lnTo>
                      <a:pt x="21600" y="13200"/>
                    </a:lnTo>
                    <a:lnTo>
                      <a:pt x="0" y="21600"/>
                    </a:lnTo>
                    <a:close/>
                  </a:path>
                </a:pathLst>
              </a:custGeom>
              <a:solidFill>
                <a:srgbClr val="000000">
                  <a:alpha val="20000"/>
                </a:srgbClr>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457" name="Shape"/>
              <p:cNvSpPr/>
              <p:nvPr/>
            </p:nvSpPr>
            <p:spPr>
              <a:xfrm>
                <a:off x="-1" y="-1"/>
                <a:ext cx="1371603" cy="2191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452" y="0"/>
                    </a:lnTo>
                    <a:lnTo>
                      <a:pt x="21600" y="0"/>
                    </a:lnTo>
                    <a:lnTo>
                      <a:pt x="18148" y="21600"/>
                    </a:lnTo>
                    <a:close/>
                  </a:path>
                </a:pathLst>
              </a:custGeom>
              <a:solidFill>
                <a:srgbClr val="FFFFFF">
                  <a:alpha val="20000"/>
                </a:srgbClr>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458" name="Shape"/>
              <p:cNvSpPr/>
              <p:nvPr/>
            </p:nvSpPr>
            <p:spPr>
              <a:xfrm>
                <a:off x="-1" y="0"/>
                <a:ext cx="1371603" cy="563627"/>
              </a:xfrm>
              <a:custGeom>
                <a:avLst/>
                <a:gdLst/>
                <a:ahLst/>
                <a:cxnLst>
                  <a:cxn ang="0">
                    <a:pos x="wd2" y="hd2"/>
                  </a:cxn>
                  <a:cxn ang="5400000">
                    <a:pos x="wd2" y="hd2"/>
                  </a:cxn>
                  <a:cxn ang="10800000">
                    <a:pos x="wd2" y="hd2"/>
                  </a:cxn>
                  <a:cxn ang="16200000">
                    <a:pos x="wd2" y="hd2"/>
                  </a:cxn>
                </a:cxnLst>
                <a:rect l="0" t="0" r="r" b="b"/>
                <a:pathLst>
                  <a:path w="21600" h="21600" extrusionOk="0">
                    <a:moveTo>
                      <a:pt x="0" y="8400"/>
                    </a:moveTo>
                    <a:lnTo>
                      <a:pt x="3452" y="0"/>
                    </a:lnTo>
                    <a:lnTo>
                      <a:pt x="21600" y="0"/>
                    </a:lnTo>
                    <a:lnTo>
                      <a:pt x="21600" y="13200"/>
                    </a:lnTo>
                    <a:lnTo>
                      <a:pt x="18148" y="21600"/>
                    </a:lnTo>
                    <a:lnTo>
                      <a:pt x="0" y="21600"/>
                    </a:lnTo>
                    <a:close/>
                    <a:moveTo>
                      <a:pt x="0" y="8400"/>
                    </a:moveTo>
                    <a:lnTo>
                      <a:pt x="18148" y="8400"/>
                    </a:lnTo>
                    <a:lnTo>
                      <a:pt x="21600" y="0"/>
                    </a:lnTo>
                    <a:moveTo>
                      <a:pt x="18148" y="8400"/>
                    </a:moveTo>
                    <a:lnTo>
                      <a:pt x="18148" y="21600"/>
                    </a:lnTo>
                  </a:path>
                </a:pathLst>
              </a:custGeom>
              <a:noFill/>
              <a:ln w="12700" cap="flat">
                <a:solidFill>
                  <a:srgbClr val="FFFFFF"/>
                </a:solidFill>
                <a:prstDash val="solid"/>
                <a:round/>
              </a:ln>
              <a:effectLst/>
            </p:spPr>
            <p:txBody>
              <a:bodyPr wrap="square" lIns="45718" tIns="45718" rIns="45718" bIns="45718" numCol="1" anchor="t">
                <a:noAutofit/>
              </a:bodyPr>
              <a:lstStyle/>
              <a:p>
                <a:pPr>
                  <a:defRPr>
                    <a:solidFill>
                      <a:srgbClr val="FFFFFF"/>
                    </a:solidFill>
                  </a:defRPr>
                </a:pPr>
                <a:endParaRPr/>
              </a:p>
            </p:txBody>
          </p:sp>
        </p:grpSp>
        <p:sp>
          <p:nvSpPr>
            <p:cNvPr id="460" name="Rectangle 3"/>
            <p:cNvSpPr txBox="1"/>
            <p:nvPr/>
          </p:nvSpPr>
          <p:spPr>
            <a:xfrm>
              <a:off x="0" y="4066116"/>
              <a:ext cx="745069" cy="264254"/>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a:spcBef>
                  <a:spcPts val="200"/>
                </a:spcBef>
                <a:tabLst>
                  <a:tab pos="685800" algn="l"/>
                  <a:tab pos="2730500" algn="l"/>
                  <a:tab pos="3187700" algn="l"/>
                </a:tabLst>
                <a:defRPr sz="1200" b="0">
                  <a:solidFill>
                    <a:srgbClr val="FFFFFF"/>
                  </a:solidFill>
                  <a:effectLst>
                    <a:outerShdw blurRad="38100" dist="38100" dir="2700000" rotWithShape="0">
                      <a:srgbClr val="000000"/>
                    </a:outerShdw>
                  </a:effectLst>
                  <a:latin typeface="+mj-lt"/>
                  <a:ea typeface="+mj-ea"/>
                  <a:cs typeface="+mj-cs"/>
                  <a:sym typeface="Arial"/>
                </a:defRPr>
              </a:lvl1pPr>
            </a:lstStyle>
            <a:p>
              <a:r>
                <a:t>xtal-Si</a:t>
              </a:r>
            </a:p>
          </p:txBody>
        </p:sp>
        <p:sp>
          <p:nvSpPr>
            <p:cNvPr id="461" name="Rectangle 3"/>
            <p:cNvSpPr txBox="1"/>
            <p:nvPr/>
          </p:nvSpPr>
          <p:spPr>
            <a:xfrm>
              <a:off x="571503" y="4042834"/>
              <a:ext cx="899585" cy="28882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lgn="ctr">
                <a:spcBef>
                  <a:spcPts val="300"/>
                </a:spcBef>
                <a:tabLst>
                  <a:tab pos="685800" algn="l"/>
                  <a:tab pos="2730500" algn="l"/>
                  <a:tab pos="3187700" algn="l"/>
                </a:tabLst>
                <a:defRPr sz="1200" b="0">
                  <a:solidFill>
                    <a:srgbClr val="FFFFFF"/>
                  </a:solidFill>
                  <a:effectLst>
                    <a:outerShdw blurRad="38100" dist="38100" dir="2700000" rotWithShape="0">
                      <a:srgbClr val="000000"/>
                    </a:outerShdw>
                  </a:effectLst>
                  <a:latin typeface="+mj-lt"/>
                  <a:ea typeface="+mj-ea"/>
                  <a:cs typeface="+mj-cs"/>
                  <a:sym typeface="Arial"/>
                </a:defRPr>
              </a:pPr>
              <a:r>
                <a:t>poly-S</a:t>
              </a:r>
              <a:r>
                <a:rPr sz="1400"/>
                <a:t>i</a:t>
              </a:r>
            </a:p>
          </p:txBody>
        </p:sp>
        <p:sp>
          <p:nvSpPr>
            <p:cNvPr id="462" name="Rectangle 3"/>
            <p:cNvSpPr txBox="1"/>
            <p:nvPr/>
          </p:nvSpPr>
          <p:spPr>
            <a:xfrm>
              <a:off x="1181103" y="4051301"/>
              <a:ext cx="571501" cy="264254"/>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a:spcBef>
                  <a:spcPts val="200"/>
                </a:spcBef>
                <a:tabLst>
                  <a:tab pos="685800" algn="l"/>
                  <a:tab pos="2730500" algn="l"/>
                  <a:tab pos="3187700" algn="l"/>
                </a:tabLst>
                <a:defRPr sz="1200" b="0">
                  <a:solidFill>
                    <a:srgbClr val="FFFFFF"/>
                  </a:solidFill>
                  <a:effectLst>
                    <a:outerShdw blurRad="38100" dist="38100" dir="2700000" rotWithShape="0">
                      <a:srgbClr val="000000"/>
                    </a:outerShdw>
                  </a:effectLst>
                  <a:latin typeface="+mj-lt"/>
                  <a:ea typeface="+mj-ea"/>
                  <a:cs typeface="+mj-cs"/>
                  <a:sym typeface="Arial"/>
                </a:defRPr>
              </a:lvl1pPr>
            </a:lstStyle>
            <a:p>
              <a:r>
                <a:t>α-Si</a:t>
              </a:r>
            </a:p>
          </p:txBody>
        </p:sp>
        <p:sp>
          <p:nvSpPr>
            <p:cNvPr id="463" name="Rectangle 3"/>
            <p:cNvSpPr txBox="1"/>
            <p:nvPr/>
          </p:nvSpPr>
          <p:spPr>
            <a:xfrm>
              <a:off x="1780180" y="4063994"/>
              <a:ext cx="772585" cy="264254"/>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a:spcBef>
                  <a:spcPts val="200"/>
                </a:spcBef>
                <a:tabLst>
                  <a:tab pos="685800" algn="l"/>
                  <a:tab pos="2730500" algn="l"/>
                  <a:tab pos="3187700" algn="l"/>
                </a:tabLst>
                <a:defRPr sz="1200" b="0">
                  <a:solidFill>
                    <a:srgbClr val="FFFFFF"/>
                  </a:solidFill>
                  <a:effectLst>
                    <a:outerShdw blurRad="38100" dist="38100" dir="2700000" rotWithShape="0">
                      <a:srgbClr val="000000"/>
                    </a:outerShdw>
                  </a:effectLst>
                  <a:latin typeface="+mj-lt"/>
                  <a:ea typeface="+mj-ea"/>
                  <a:cs typeface="+mj-cs"/>
                  <a:sym typeface="Arial"/>
                </a:defRPr>
              </a:lvl1pPr>
            </a:lstStyle>
            <a:p>
              <a:r>
                <a:t>CdTe</a:t>
              </a:r>
            </a:p>
          </p:txBody>
        </p:sp>
      </p:grpSp>
      <p:sp>
        <p:nvSpPr>
          <p:cNvPr id="465" name="Right Brace 28"/>
          <p:cNvSpPr/>
          <p:nvPr/>
        </p:nvSpPr>
        <p:spPr>
          <a:xfrm>
            <a:off x="5839883" y="1371600"/>
            <a:ext cx="497420" cy="23177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173"/>
                  <a:pt x="10800" y="386"/>
                </a:cubicBezTo>
                <a:lnTo>
                  <a:pt x="10800" y="10414"/>
                </a:lnTo>
                <a:cubicBezTo>
                  <a:pt x="10800" y="10627"/>
                  <a:pt x="15635" y="10800"/>
                  <a:pt x="21600" y="10800"/>
                </a:cubicBezTo>
                <a:cubicBezTo>
                  <a:pt x="15635" y="10800"/>
                  <a:pt x="10800" y="10973"/>
                  <a:pt x="10800" y="11186"/>
                </a:cubicBezTo>
                <a:lnTo>
                  <a:pt x="10800" y="21214"/>
                </a:lnTo>
                <a:cubicBezTo>
                  <a:pt x="10800" y="21427"/>
                  <a:pt x="5965" y="21600"/>
                  <a:pt x="0" y="21600"/>
                </a:cubicBezTo>
              </a:path>
            </a:pathLst>
          </a:custGeom>
          <a:ln w="38100">
            <a:solidFill>
              <a:srgbClr val="FFCC00"/>
            </a:solidFill>
          </a:ln>
        </p:spPr>
        <p:txBody>
          <a:bodyPr lIns="45718" tIns="45718" rIns="45718" bIns="45718"/>
          <a:lstStyle/>
          <a:p>
            <a:pPr>
              <a:defRPr>
                <a:solidFill>
                  <a:srgbClr val="FFFFFF"/>
                </a:solidFill>
              </a:defRPr>
            </a:pPr>
            <a:endParaRPr/>
          </a:p>
        </p:txBody>
      </p:sp>
      <p:sp>
        <p:nvSpPr>
          <p:cNvPr id="466" name="Rectangle 3"/>
          <p:cNvSpPr txBox="1"/>
          <p:nvPr/>
        </p:nvSpPr>
        <p:spPr>
          <a:xfrm>
            <a:off x="6263218" y="1785728"/>
            <a:ext cx="2762252" cy="139372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spcBef>
                <a:spcPts val="300"/>
              </a:spcBef>
              <a:tabLst>
                <a:tab pos="685800" algn="l"/>
                <a:tab pos="2730500" algn="l"/>
                <a:tab pos="3187700" algn="l"/>
              </a:tabLst>
              <a:defRPr sz="1400" b="0">
                <a:solidFill>
                  <a:srgbClr val="FFCC00"/>
                </a:solidFill>
                <a:effectLst>
                  <a:outerShdw blurRad="38100" dist="38100" dir="2700000" rotWithShape="0">
                    <a:srgbClr val="000000"/>
                  </a:outerShdw>
                </a:effectLst>
                <a:latin typeface="+mj-lt"/>
                <a:ea typeface="+mj-ea"/>
                <a:cs typeface="+mj-cs"/>
                <a:sym typeface="Arial"/>
              </a:defRPr>
            </a:pPr>
            <a:r>
              <a:t>Likely now lower for fossil fuels</a:t>
            </a:r>
            <a:endParaRPr>
              <a:solidFill>
                <a:srgbClr val="FFFFFF"/>
              </a:solidFill>
            </a:endParaRPr>
          </a:p>
          <a:p>
            <a:pPr algn="ctr">
              <a:spcBef>
                <a:spcPts val="400"/>
              </a:spcBef>
              <a:tabLst>
                <a:tab pos="685800" algn="l"/>
                <a:tab pos="2730500" algn="l"/>
                <a:tab pos="3187700" algn="l"/>
              </a:tabLst>
              <a:defRPr sz="500" b="0">
                <a:solidFill>
                  <a:srgbClr val="FFCC00"/>
                </a:solidFill>
                <a:effectLst>
                  <a:outerShdw blurRad="38100" dist="38100" dir="2700000" rotWithShape="0">
                    <a:srgbClr val="000000"/>
                  </a:outerShdw>
                </a:effectLst>
                <a:latin typeface="+mj-lt"/>
                <a:ea typeface="+mj-ea"/>
                <a:cs typeface="+mj-cs"/>
                <a:sym typeface="Arial"/>
              </a:defRPr>
            </a:pPr>
            <a:endParaRPr/>
          </a:p>
          <a:p>
            <a:pPr algn="ctr">
              <a:spcBef>
                <a:spcPts val="300"/>
              </a:spcBef>
              <a:tabLst>
                <a:tab pos="685800" algn="l"/>
                <a:tab pos="2730500" algn="l"/>
                <a:tab pos="3187700" algn="l"/>
              </a:tabLst>
              <a:defRPr sz="1400" b="0">
                <a:solidFill>
                  <a:srgbClr val="FFCC00"/>
                </a:solidFill>
                <a:effectLst>
                  <a:outerShdw blurRad="38100" dist="38100" dir="2700000" rotWithShape="0">
                    <a:srgbClr val="000000"/>
                  </a:outerShdw>
                </a:effectLst>
                <a:latin typeface="+mj-lt"/>
                <a:ea typeface="+mj-ea"/>
                <a:cs typeface="+mj-cs"/>
                <a:sym typeface="Arial"/>
              </a:defRPr>
            </a:pPr>
            <a:r>
              <a:t>and/or overstated for biofuels.</a:t>
            </a:r>
            <a:endParaRPr>
              <a:solidFill>
                <a:srgbClr val="FFFFFF"/>
              </a:solidFill>
            </a:endParaRPr>
          </a:p>
          <a:p>
            <a:pPr algn="ctr">
              <a:spcBef>
                <a:spcPts val="400"/>
              </a:spcBef>
              <a:tabLst>
                <a:tab pos="685800" algn="l"/>
                <a:tab pos="2730500" algn="l"/>
                <a:tab pos="3187700" algn="l"/>
              </a:tabLst>
              <a:defRPr sz="500" b="0">
                <a:solidFill>
                  <a:srgbClr val="FFCC00"/>
                </a:solidFill>
                <a:effectLst>
                  <a:outerShdw blurRad="38100" dist="38100" dir="2700000" rotWithShape="0">
                    <a:srgbClr val="000000"/>
                  </a:outerShdw>
                </a:effectLst>
                <a:latin typeface="+mj-lt"/>
                <a:ea typeface="+mj-ea"/>
                <a:cs typeface="+mj-cs"/>
                <a:sym typeface="Arial"/>
              </a:defRPr>
            </a:pPr>
            <a:endParaRPr/>
          </a:p>
          <a:p>
            <a:pPr algn="ctr">
              <a:spcBef>
                <a:spcPts val="300"/>
              </a:spcBef>
              <a:tabLst>
                <a:tab pos="685800" algn="l"/>
                <a:tab pos="2730500" algn="l"/>
                <a:tab pos="3187700" algn="l"/>
              </a:tabLst>
              <a:defRPr sz="1400" b="0">
                <a:solidFill>
                  <a:srgbClr val="FFCC00"/>
                </a:solidFill>
                <a:effectLst>
                  <a:outerShdw blurRad="38100" dist="38100" dir="2700000" rotWithShape="0">
                    <a:srgbClr val="000000"/>
                  </a:outerShdw>
                </a:effectLst>
                <a:latin typeface="+mj-lt"/>
                <a:ea typeface="+mj-ea"/>
                <a:cs typeface="+mj-cs"/>
                <a:sym typeface="Arial"/>
              </a:defRPr>
            </a:pPr>
            <a:r>
              <a:t>But insufficient new data </a:t>
            </a:r>
            <a:endParaRPr>
              <a:solidFill>
                <a:srgbClr val="FFFFFF"/>
              </a:solidFill>
            </a:endParaRPr>
          </a:p>
          <a:p>
            <a:pPr algn="ctr">
              <a:spcBef>
                <a:spcPts val="400"/>
              </a:spcBef>
              <a:tabLst>
                <a:tab pos="685800" algn="l"/>
                <a:tab pos="2730500" algn="l"/>
                <a:tab pos="3187700" algn="l"/>
              </a:tabLst>
              <a:defRPr sz="500" b="0">
                <a:solidFill>
                  <a:srgbClr val="FFCC00"/>
                </a:solidFill>
                <a:effectLst>
                  <a:outerShdw blurRad="38100" dist="38100" dir="2700000" rotWithShape="0">
                    <a:srgbClr val="000000"/>
                  </a:outerShdw>
                </a:effectLst>
                <a:latin typeface="+mj-lt"/>
                <a:ea typeface="+mj-ea"/>
                <a:cs typeface="+mj-cs"/>
                <a:sym typeface="Arial"/>
              </a:defRPr>
            </a:pPr>
            <a:endParaRPr/>
          </a:p>
          <a:p>
            <a:pPr algn="ctr">
              <a:spcBef>
                <a:spcPts val="300"/>
              </a:spcBef>
              <a:tabLst>
                <a:tab pos="685800" algn="l"/>
                <a:tab pos="2730500" algn="l"/>
                <a:tab pos="3187700" algn="l"/>
              </a:tabLst>
              <a:defRPr sz="1400" b="0">
                <a:solidFill>
                  <a:srgbClr val="FFCC00"/>
                </a:solidFill>
                <a:effectLst>
                  <a:outerShdw blurRad="38100" dist="38100" dir="2700000" rotWithShape="0">
                    <a:srgbClr val="000000"/>
                  </a:outerShdw>
                </a:effectLst>
                <a:latin typeface="+mj-lt"/>
                <a:ea typeface="+mj-ea"/>
                <a:cs typeface="+mj-cs"/>
                <a:sym typeface="Arial"/>
              </a:defRPr>
            </a:pPr>
            <a:r>
              <a:t>to support strong revisions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Rectangle 5"/>
          <p:cNvSpPr txBox="1"/>
          <p:nvPr/>
        </p:nvSpPr>
        <p:spPr>
          <a:xfrm>
            <a:off x="304800" y="6457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147" name="Rectangle 2"/>
          <p:cNvSpPr txBox="1">
            <a:spLocks noGrp="1"/>
          </p:cNvSpPr>
          <p:nvPr>
            <p:ph type="title"/>
          </p:nvPr>
        </p:nvSpPr>
        <p:spPr>
          <a:xfrm>
            <a:off x="262466" y="2288116"/>
            <a:ext cx="8534401" cy="675218"/>
          </a:xfrm>
          <a:prstGeom prst="rect">
            <a:avLst/>
          </a:prstGeom>
        </p:spPr>
        <p:txBody>
          <a:bodyPr/>
          <a:lstStyle>
            <a:lvl1pPr>
              <a:defRPr b="1"/>
            </a:lvl1pPr>
          </a:lstStyle>
          <a:p>
            <a:r>
              <a:t>Offshore Wind Power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Rectangle 5"/>
          <p:cNvSpPr txBox="1"/>
          <p:nvPr/>
        </p:nvSpPr>
        <p:spPr>
          <a:xfrm>
            <a:off x="304800" y="6457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469" name="Rectangle 2"/>
          <p:cNvSpPr txBox="1">
            <a:spLocks noGrp="1"/>
          </p:cNvSpPr>
          <p:nvPr>
            <p:ph type="title"/>
          </p:nvPr>
        </p:nvSpPr>
        <p:spPr>
          <a:xfrm>
            <a:off x="262466" y="2288116"/>
            <a:ext cx="8534401" cy="675218"/>
          </a:xfrm>
          <a:prstGeom prst="rect">
            <a:avLst/>
          </a:prstGeom>
        </p:spPr>
        <p:txBody>
          <a:bodyPr/>
          <a:lstStyle>
            <a:lvl1pPr>
              <a:defRPr b="1"/>
            </a:lvl1pPr>
          </a:lstStyle>
          <a:p>
            <a:r>
              <a:t>Integration of Wind Power into the Grid</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Rectangle 2"/>
          <p:cNvSpPr txBox="1">
            <a:spLocks noGrp="1"/>
          </p:cNvSpPr>
          <p:nvPr>
            <p:ph type="title"/>
          </p:nvPr>
        </p:nvSpPr>
        <p:spPr>
          <a:xfrm>
            <a:off x="304800" y="76199"/>
            <a:ext cx="8534400" cy="675219"/>
          </a:xfrm>
          <a:prstGeom prst="rect">
            <a:avLst/>
          </a:prstGeom>
        </p:spPr>
        <p:txBody>
          <a:bodyPr/>
          <a:lstStyle>
            <a:lvl1pPr>
              <a:defRPr sz="2000"/>
            </a:lvl1pPr>
          </a:lstStyle>
          <a:p>
            <a:r>
              <a:t>Integration of Wind Power into the Grid:</a:t>
            </a:r>
          </a:p>
        </p:txBody>
      </p:sp>
      <p:sp>
        <p:nvSpPr>
          <p:cNvPr id="472" name="Rectangle 3"/>
          <p:cNvSpPr txBox="1">
            <a:spLocks noGrp="1"/>
          </p:cNvSpPr>
          <p:nvPr>
            <p:ph type="body" idx="1"/>
          </p:nvPr>
        </p:nvSpPr>
        <p:spPr>
          <a:xfrm>
            <a:off x="101603" y="810687"/>
            <a:ext cx="8989481" cy="5602813"/>
          </a:xfrm>
          <a:prstGeom prst="rect">
            <a:avLst/>
          </a:prstGeom>
        </p:spPr>
        <p:txBody>
          <a:bodyPr/>
          <a:lstStyle/>
          <a:p>
            <a:pPr defTabSz="832104">
              <a:spcBef>
                <a:spcPts val="300"/>
              </a:spcBef>
              <a:tabLst>
                <a:tab pos="406400" algn="l"/>
                <a:tab pos="825500" algn="l"/>
                <a:tab pos="1244600" algn="l"/>
                <a:tab pos="1663700" algn="l"/>
                <a:tab pos="2070100" algn="l"/>
              </a:tabLst>
              <a:defRPr sz="1638">
                <a:effectLst>
                  <a:outerShdw blurRad="34671" dist="34671" dir="2700000" rotWithShape="0">
                    <a:srgbClr val="000000"/>
                  </a:outerShdw>
                </a:effectLst>
                <a:latin typeface="+mj-lt"/>
                <a:ea typeface="+mj-ea"/>
                <a:cs typeface="+mj-cs"/>
                <a:sym typeface="Arial"/>
              </a:defRPr>
            </a:pPr>
            <a:r>
              <a:t>My </a:t>
            </a:r>
            <a:r>
              <a:rPr b="1"/>
              <a:t>Magnetic Induction</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 note set explains why varying magnetic fields</a:t>
            </a:r>
          </a:p>
          <a:p>
            <a:pPr defTabSz="832104">
              <a:tabLst>
                <a:tab pos="406400" algn="l"/>
                <a:tab pos="825500" algn="l"/>
                <a:tab pos="1244600" algn="l"/>
                <a:tab pos="1663700" algn="l"/>
                <a:tab pos="2070100" algn="l"/>
              </a:tabLst>
              <a:defRPr sz="637">
                <a:effectLst>
                  <a:outerShdw blurRad="34671" dist="34671" dir="2700000" rotWithShape="0">
                    <a:srgbClr val="000000"/>
                  </a:outerShdw>
                </a:effectLst>
                <a:latin typeface="+mj-lt"/>
                <a:ea typeface="+mj-ea"/>
                <a:cs typeface="+mj-cs"/>
                <a:sym typeface="Arial"/>
              </a:defRPr>
            </a:pPr>
            <a:endParaRPr/>
          </a:p>
          <a:p>
            <a:pPr defTabSz="832104">
              <a:spcBef>
                <a:spcPts val="300"/>
              </a:spcBef>
              <a:tabLst>
                <a:tab pos="406400" algn="l"/>
                <a:tab pos="825500" algn="l"/>
                <a:tab pos="1244600" algn="l"/>
                <a:tab pos="1663700" algn="l"/>
                <a:tab pos="2070100" algn="l"/>
              </a:tabLst>
              <a:defRPr sz="1638">
                <a:effectLst>
                  <a:outerShdw blurRad="34671" dist="34671" dir="2700000" rotWithShape="0">
                    <a:srgbClr val="000000"/>
                  </a:outerShdw>
                </a:effectLst>
                <a:latin typeface="+mj-lt"/>
                <a:ea typeface="+mj-ea"/>
                <a:cs typeface="+mj-cs"/>
                <a:sym typeface="Arial"/>
              </a:defRPr>
            </a:pPr>
            <a:r>
              <a:t>	are essential for the operation of motors, generators and transformers</a:t>
            </a:r>
          </a:p>
          <a:p>
            <a:pPr defTabSz="832104">
              <a:tabLst>
                <a:tab pos="406400" algn="l"/>
                <a:tab pos="825500" algn="l"/>
                <a:tab pos="1244600" algn="l"/>
                <a:tab pos="1663700" algn="l"/>
                <a:tab pos="2070100" algn="l"/>
              </a:tabLst>
              <a:defRPr sz="1092">
                <a:effectLst>
                  <a:outerShdw blurRad="34671" dist="34671" dir="2700000" rotWithShape="0">
                    <a:srgbClr val="000000"/>
                  </a:outerShdw>
                </a:effectLst>
                <a:latin typeface="+mj-lt"/>
                <a:ea typeface="+mj-ea"/>
                <a:cs typeface="+mj-cs"/>
                <a:sym typeface="Arial"/>
              </a:defRPr>
            </a:pPr>
            <a:endParaRPr/>
          </a:p>
          <a:p>
            <a:pPr defTabSz="832104">
              <a:spcBef>
                <a:spcPts val="300"/>
              </a:spcBef>
              <a:tabLst>
                <a:tab pos="406400" algn="l"/>
                <a:tab pos="825500" algn="l"/>
                <a:tab pos="1244600" algn="l"/>
                <a:tab pos="1663700" algn="l"/>
                <a:tab pos="2070100" algn="l"/>
              </a:tabLst>
              <a:defRPr sz="1638">
                <a:effectLst>
                  <a:outerShdw blurRad="34671" dist="34671" dir="2700000" rotWithShape="0">
                    <a:srgbClr val="000000"/>
                  </a:outerShdw>
                </a:effectLst>
                <a:latin typeface="+mj-lt"/>
                <a:ea typeface="+mj-ea"/>
                <a:cs typeface="+mj-cs"/>
                <a:sym typeface="Arial"/>
              </a:defRPr>
            </a:pPr>
            <a:r>
              <a:t>Power systems were thus designed to deliver oscillating (AC) electrical power,</a:t>
            </a:r>
          </a:p>
          <a:p>
            <a:pPr defTabSz="832104">
              <a:tabLst>
                <a:tab pos="406400" algn="l"/>
                <a:tab pos="825500" algn="l"/>
                <a:tab pos="1244600" algn="l"/>
                <a:tab pos="1663700" algn="l"/>
                <a:tab pos="2070100" algn="l"/>
              </a:tabLst>
              <a:defRPr sz="637">
                <a:effectLst>
                  <a:outerShdw blurRad="34671" dist="34671" dir="2700000" rotWithShape="0">
                    <a:srgbClr val="000000"/>
                  </a:outerShdw>
                </a:effectLst>
                <a:latin typeface="+mj-lt"/>
                <a:ea typeface="+mj-ea"/>
                <a:cs typeface="+mj-cs"/>
                <a:sym typeface="Arial"/>
              </a:defRPr>
            </a:pPr>
            <a:endParaRPr/>
          </a:p>
          <a:p>
            <a:pPr defTabSz="832104">
              <a:spcBef>
                <a:spcPts val="300"/>
              </a:spcBef>
              <a:tabLst>
                <a:tab pos="406400" algn="l"/>
                <a:tab pos="825500" algn="l"/>
                <a:tab pos="1244600" algn="l"/>
                <a:tab pos="1663700" algn="l"/>
                <a:tab pos="2070100" algn="l"/>
              </a:tabLst>
              <a:defRPr sz="1638">
                <a:effectLst>
                  <a:outerShdw blurRad="34671" dist="34671" dir="2700000" rotWithShape="0">
                    <a:srgbClr val="000000"/>
                  </a:outerShdw>
                </a:effectLst>
                <a:latin typeface="+mj-lt"/>
                <a:ea typeface="+mj-ea"/>
                <a:cs typeface="+mj-cs"/>
                <a:sym typeface="Arial"/>
              </a:defRPr>
            </a:pPr>
            <a:r>
              <a:t>	which almost always originates from </a:t>
            </a:r>
            <a:r>
              <a:rPr b="1"/>
              <a:t>something</a:t>
            </a:r>
            <a:r>
              <a:t> turning the shaft of a generator</a:t>
            </a:r>
          </a:p>
          <a:p>
            <a:pPr defTabSz="832104">
              <a:tabLst>
                <a:tab pos="406400" algn="l"/>
                <a:tab pos="825500" algn="l"/>
                <a:tab pos="1244600" algn="l"/>
                <a:tab pos="1663700" algn="l"/>
                <a:tab pos="2070100" algn="l"/>
              </a:tabLst>
              <a:defRPr sz="1092">
                <a:effectLst>
                  <a:outerShdw blurRad="34671" dist="34671" dir="2700000" rotWithShape="0">
                    <a:srgbClr val="000000"/>
                  </a:outerShdw>
                </a:effectLst>
                <a:latin typeface="+mj-lt"/>
                <a:ea typeface="+mj-ea"/>
                <a:cs typeface="+mj-cs"/>
                <a:sym typeface="Arial"/>
              </a:defRPr>
            </a:pPr>
            <a:endParaRPr/>
          </a:p>
          <a:p>
            <a:pPr defTabSz="832104">
              <a:spcBef>
                <a:spcPts val="300"/>
              </a:spcBef>
              <a:tabLst>
                <a:tab pos="406400" algn="l"/>
                <a:tab pos="825500" algn="l"/>
                <a:tab pos="1244600" algn="l"/>
                <a:tab pos="1663700" algn="l"/>
                <a:tab pos="2070100" algn="l"/>
              </a:tabLst>
              <a:defRPr sz="1638">
                <a:effectLst>
                  <a:outerShdw blurRad="34671" dist="34671" dir="2700000" rotWithShape="0">
                    <a:srgbClr val="000000"/>
                  </a:outerShdw>
                </a:effectLst>
                <a:latin typeface="+mj-lt"/>
                <a:ea typeface="+mj-ea"/>
                <a:cs typeface="+mj-cs"/>
                <a:sym typeface="Arial"/>
              </a:defRPr>
            </a:pPr>
            <a:r>
              <a:t>That "something" can be a combustion turbine, or a steam, water or wind turbine</a:t>
            </a:r>
          </a:p>
          <a:p>
            <a:pPr defTabSz="832104">
              <a:tabLst>
                <a:tab pos="406400" algn="l"/>
                <a:tab pos="825500" algn="l"/>
                <a:tab pos="1244600" algn="l"/>
                <a:tab pos="1663700" algn="l"/>
                <a:tab pos="2070100" algn="l"/>
              </a:tabLst>
              <a:defRPr sz="637">
                <a:effectLst>
                  <a:outerShdw blurRad="34671" dist="34671" dir="2700000" rotWithShape="0">
                    <a:srgbClr val="000000"/>
                  </a:outerShdw>
                </a:effectLst>
                <a:latin typeface="+mj-lt"/>
                <a:ea typeface="+mj-ea"/>
                <a:cs typeface="+mj-cs"/>
                <a:sym typeface="Arial"/>
              </a:defRPr>
            </a:pPr>
            <a:endParaRPr/>
          </a:p>
          <a:p>
            <a:pPr defTabSz="832104">
              <a:spcBef>
                <a:spcPts val="300"/>
              </a:spcBef>
              <a:tabLst>
                <a:tab pos="406400" algn="l"/>
                <a:tab pos="825500" algn="l"/>
                <a:tab pos="1244600" algn="l"/>
                <a:tab pos="1663700" algn="l"/>
                <a:tab pos="2070100" algn="l"/>
              </a:tabLst>
              <a:defRPr sz="1638">
                <a:effectLst>
                  <a:outerShdw blurRad="34671" dist="34671" dir="2700000" rotWithShape="0">
                    <a:srgbClr val="000000"/>
                  </a:outerShdw>
                </a:effectLst>
                <a:latin typeface="+mj-lt"/>
                <a:ea typeface="+mj-ea"/>
                <a:cs typeface="+mj-cs"/>
                <a:sym typeface="Arial"/>
              </a:defRPr>
            </a:pPr>
            <a:r>
              <a:t>	The speed of which determines HOW FAST the electrical power oscillates</a:t>
            </a:r>
          </a:p>
          <a:p>
            <a:pPr defTabSz="832104">
              <a:tabLst>
                <a:tab pos="406400" algn="l"/>
                <a:tab pos="825500" algn="l"/>
                <a:tab pos="1244600" algn="l"/>
                <a:tab pos="1663700" algn="l"/>
                <a:tab pos="2070100" algn="l"/>
              </a:tabLst>
              <a:defRPr sz="637">
                <a:effectLst>
                  <a:outerShdw blurRad="34671" dist="34671" dir="2700000" rotWithShape="0">
                    <a:srgbClr val="000000"/>
                  </a:outerShdw>
                </a:effectLst>
                <a:latin typeface="+mj-lt"/>
                <a:ea typeface="+mj-ea"/>
                <a:cs typeface="+mj-cs"/>
                <a:sym typeface="Arial"/>
              </a:defRPr>
            </a:pPr>
            <a:endParaRPr/>
          </a:p>
          <a:p>
            <a:pPr defTabSz="832104">
              <a:spcBef>
                <a:spcPts val="300"/>
              </a:spcBef>
              <a:tabLst>
                <a:tab pos="406400" algn="l"/>
                <a:tab pos="825500" algn="l"/>
                <a:tab pos="1244600" algn="l"/>
                <a:tab pos="1663700" algn="l"/>
                <a:tab pos="2070100" algn="l"/>
              </a:tabLst>
              <a:defRPr sz="1638">
                <a:effectLst>
                  <a:outerShdw blurRad="34671" dist="34671" dir="2700000" rotWithShape="0">
                    <a:srgbClr val="000000"/>
                  </a:outerShdw>
                </a:effectLst>
                <a:latin typeface="+mj-lt"/>
                <a:ea typeface="+mj-ea"/>
                <a:cs typeface="+mj-cs"/>
                <a:sym typeface="Arial"/>
              </a:defRPr>
            </a:pPr>
            <a:r>
              <a:t>		In the U.S. that oscillation is held at </a:t>
            </a:r>
            <a:r>
              <a:rPr b="1"/>
              <a:t>60 ±</a:t>
            </a:r>
            <a:r>
              <a:t> 0.067 </a:t>
            </a:r>
            <a:r>
              <a:rPr b="1"/>
              <a:t>Hz </a:t>
            </a:r>
            <a:r>
              <a:t>(cycles per second) </a:t>
            </a:r>
            <a:r>
              <a:rPr baseline="29802"/>
              <a:t>1</a:t>
            </a:r>
          </a:p>
          <a:p>
            <a:pPr defTabSz="832104">
              <a:tabLst>
                <a:tab pos="406400" algn="l"/>
                <a:tab pos="825500" algn="l"/>
                <a:tab pos="1244600" algn="l"/>
                <a:tab pos="1663700" algn="l"/>
                <a:tab pos="2070100" algn="l"/>
              </a:tabLst>
              <a:defRPr sz="1092">
                <a:effectLst>
                  <a:outerShdw blurRad="34671" dist="34671" dir="2700000" rotWithShape="0">
                    <a:srgbClr val="000000"/>
                  </a:outerShdw>
                </a:effectLst>
                <a:latin typeface="+mj-lt"/>
                <a:ea typeface="+mj-ea"/>
                <a:cs typeface="+mj-cs"/>
                <a:sym typeface="Arial"/>
              </a:defRPr>
            </a:pPr>
            <a:endParaRPr/>
          </a:p>
          <a:p>
            <a:pPr defTabSz="832104">
              <a:spcBef>
                <a:spcPts val="300"/>
              </a:spcBef>
              <a:tabLst>
                <a:tab pos="406400" algn="l"/>
                <a:tab pos="825500" algn="l"/>
                <a:tab pos="1244600" algn="l"/>
                <a:tab pos="1663700" algn="l"/>
                <a:tab pos="2070100" algn="l"/>
              </a:tabLst>
              <a:defRPr sz="1638">
                <a:effectLst>
                  <a:outerShdw blurRad="34671" dist="34671" dir="2700000" rotWithShape="0">
                    <a:srgbClr val="000000"/>
                  </a:outerShdw>
                </a:effectLst>
                <a:latin typeface="+mj-lt"/>
                <a:ea typeface="+mj-ea"/>
                <a:cs typeface="+mj-cs"/>
                <a:sym typeface="Arial"/>
              </a:defRPr>
            </a:pPr>
            <a:r>
              <a:t>To control a turbine's speed, </a:t>
            </a:r>
            <a:r>
              <a:rPr b="1"/>
              <a:t>we control </a:t>
            </a:r>
            <a:r>
              <a:t>its input flow of fuel, steam or water</a:t>
            </a:r>
          </a:p>
          <a:p>
            <a:pPr defTabSz="832104">
              <a:tabLst>
                <a:tab pos="406400" algn="l"/>
                <a:tab pos="825500" algn="l"/>
                <a:tab pos="1244600" algn="l"/>
                <a:tab pos="1663700" algn="l"/>
                <a:tab pos="2070100" algn="l"/>
              </a:tabLst>
              <a:defRPr sz="637">
                <a:effectLst>
                  <a:outerShdw blurRad="34671" dist="34671" dir="2700000" rotWithShape="0">
                    <a:srgbClr val="000000"/>
                  </a:outerShdw>
                </a:effectLst>
                <a:latin typeface="+mj-lt"/>
                <a:ea typeface="+mj-ea"/>
                <a:cs typeface="+mj-cs"/>
                <a:sym typeface="Arial"/>
              </a:defRPr>
            </a:pPr>
            <a:endParaRPr/>
          </a:p>
          <a:p>
            <a:pPr defTabSz="832104">
              <a:spcBef>
                <a:spcPts val="300"/>
              </a:spcBef>
              <a:tabLst>
                <a:tab pos="406400" algn="l"/>
                <a:tab pos="825500" algn="l"/>
                <a:tab pos="1244600" algn="l"/>
                <a:tab pos="1663700" algn="l"/>
                <a:tab pos="2070100" algn="l"/>
              </a:tabLst>
              <a:defRPr sz="1638">
                <a:effectLst>
                  <a:outerShdw blurRad="34671" dist="34671" dir="2700000" rotWithShape="0">
                    <a:srgbClr val="000000"/>
                  </a:outerShdw>
                </a:effectLst>
                <a:latin typeface="+mj-lt"/>
                <a:ea typeface="+mj-ea"/>
                <a:cs typeface="+mj-cs"/>
                <a:sym typeface="Arial"/>
              </a:defRPr>
            </a:pPr>
            <a:r>
              <a:t>	But </a:t>
            </a:r>
            <a:r>
              <a:rPr b="1"/>
              <a:t>WE CANNOT CONTROL </a:t>
            </a:r>
            <a:r>
              <a:t>the flow of wind into wind turbines</a:t>
            </a:r>
            <a:endParaRPr b="1"/>
          </a:p>
          <a:p>
            <a:pPr defTabSz="832104">
              <a:tabLst>
                <a:tab pos="406400" algn="l"/>
                <a:tab pos="825500" algn="l"/>
                <a:tab pos="1244600" algn="l"/>
                <a:tab pos="1663700" algn="l"/>
                <a:tab pos="2070100" algn="l"/>
              </a:tabLst>
              <a:defRPr sz="1092">
                <a:effectLst>
                  <a:outerShdw blurRad="34671" dist="34671" dir="2700000" rotWithShape="0">
                    <a:srgbClr val="000000"/>
                  </a:outerShdw>
                </a:effectLst>
                <a:latin typeface="+mj-lt"/>
                <a:ea typeface="+mj-ea"/>
                <a:cs typeface="+mj-cs"/>
                <a:sym typeface="Arial"/>
              </a:defRPr>
            </a:pPr>
            <a:endParaRPr/>
          </a:p>
          <a:p>
            <a:pPr defTabSz="832104">
              <a:spcBef>
                <a:spcPts val="300"/>
              </a:spcBef>
              <a:tabLst>
                <a:tab pos="406400" algn="l"/>
                <a:tab pos="825500" algn="l"/>
                <a:tab pos="1244600" algn="l"/>
                <a:tab pos="1663700" algn="l"/>
                <a:tab pos="2070100" algn="l"/>
              </a:tabLst>
              <a:defRPr sz="1638">
                <a:effectLst>
                  <a:outerShdw blurRad="34671" dist="34671" dir="2700000" rotWithShape="0">
                    <a:srgbClr val="000000"/>
                  </a:outerShdw>
                </a:effectLst>
                <a:latin typeface="+mj-lt"/>
                <a:ea typeface="+mj-ea"/>
                <a:cs typeface="+mj-cs"/>
                <a:sym typeface="Arial"/>
              </a:defRPr>
            </a:pPr>
            <a:r>
              <a:t>A simple wind turbine thus tends to produce AC power out of step with the GRID</a:t>
            </a:r>
          </a:p>
          <a:p>
            <a:pPr defTabSz="832104">
              <a:tabLst>
                <a:tab pos="406400" algn="l"/>
                <a:tab pos="825500" algn="l"/>
                <a:tab pos="1244600" algn="l"/>
                <a:tab pos="1663700" algn="l"/>
                <a:tab pos="2070100" algn="l"/>
              </a:tabLst>
              <a:defRPr sz="728">
                <a:effectLst>
                  <a:outerShdw blurRad="34671" dist="34671" dir="2700000" rotWithShape="0">
                    <a:srgbClr val="000000"/>
                  </a:outerShdw>
                </a:effectLst>
                <a:latin typeface="+mj-lt"/>
                <a:ea typeface="+mj-ea"/>
                <a:cs typeface="+mj-cs"/>
                <a:sym typeface="Arial"/>
              </a:defRPr>
            </a:pPr>
            <a:endParaRPr/>
          </a:p>
          <a:p>
            <a:pPr defTabSz="832104">
              <a:spcBef>
                <a:spcPts val="300"/>
              </a:spcBef>
              <a:tabLst>
                <a:tab pos="406400" algn="l"/>
                <a:tab pos="825500" algn="l"/>
                <a:tab pos="1244600" algn="l"/>
                <a:tab pos="1663700" algn="l"/>
                <a:tab pos="2070100" algn="l"/>
              </a:tabLst>
              <a:defRPr sz="1638">
                <a:effectLst>
                  <a:outerShdw blurRad="34671" dist="34671" dir="2700000" rotWithShape="0">
                    <a:srgbClr val="000000"/>
                  </a:outerShdw>
                </a:effectLst>
                <a:latin typeface="+mj-lt"/>
                <a:ea typeface="+mj-ea"/>
                <a:cs typeface="+mj-cs"/>
                <a:sym typeface="Arial"/>
              </a:defRPr>
            </a:pPr>
            <a:r>
              <a:t>	Yielding, when connected to the Grid: Sparks, heat, fire, smoke (explosions) . . .</a:t>
            </a:r>
          </a:p>
          <a:p>
            <a:pPr defTabSz="832104">
              <a:tabLst>
                <a:tab pos="406400" algn="l"/>
                <a:tab pos="825500" algn="l"/>
                <a:tab pos="1244600" algn="l"/>
                <a:tab pos="1663700" algn="l"/>
                <a:tab pos="2070100" algn="l"/>
              </a:tabLst>
              <a:defRPr sz="1638">
                <a:effectLst>
                  <a:outerShdw blurRad="34671" dist="34671" dir="2700000" rotWithShape="0">
                    <a:srgbClr val="000000"/>
                  </a:outerShdw>
                </a:effectLst>
                <a:latin typeface="+mj-lt"/>
                <a:ea typeface="+mj-ea"/>
                <a:cs typeface="+mj-cs"/>
                <a:sym typeface="Arial"/>
              </a:defRPr>
            </a:pPr>
            <a:endParaRPr/>
          </a:p>
          <a:p>
            <a:pPr algn="ctr" defTabSz="832104">
              <a:spcBef>
                <a:spcPts val="300"/>
              </a:spcBef>
              <a:tabLst>
                <a:tab pos="406400" algn="l"/>
                <a:tab pos="825500" algn="l"/>
                <a:tab pos="1244600" algn="l"/>
                <a:tab pos="1663700" algn="l"/>
                <a:tab pos="2070100" algn="l"/>
              </a:tabLst>
              <a:defRPr sz="1274">
                <a:solidFill>
                  <a:schemeClr val="accent1"/>
                </a:solidFill>
                <a:effectLst>
                  <a:outerShdw blurRad="34671" dist="34671" dir="2700000" rotWithShape="0">
                    <a:srgbClr val="000000"/>
                  </a:outerShdw>
                </a:effectLst>
                <a:latin typeface="+mj-lt"/>
                <a:ea typeface="+mj-ea"/>
                <a:cs typeface="+mj-cs"/>
                <a:sym typeface="Arial"/>
              </a:defRPr>
            </a:pPr>
            <a:r>
              <a:t>1) See my </a:t>
            </a:r>
            <a:r>
              <a:rPr b="1"/>
              <a:t>Generic Power Plant &amp; Grid</a:t>
            </a:r>
            <a:r>
              <a:t> (</a:t>
            </a:r>
            <a:r>
              <a:rPr u="sng">
                <a:solidFill>
                  <a:srgbClr val="00CCFF"/>
                </a:solidFill>
                <a:uFill>
                  <a:solidFill>
                    <a:srgbClr val="00CCFF"/>
                  </a:solidFill>
                </a:uFill>
                <a:hlinkClick r:id="rId5"/>
              </a:rPr>
              <a:t>pptx</a:t>
            </a:r>
            <a:r>
              <a:t> / </a:t>
            </a:r>
            <a:r>
              <a:rPr u="sng">
                <a:solidFill>
                  <a:srgbClr val="00CCFF"/>
                </a:solidFill>
                <a:uFill>
                  <a:solidFill>
                    <a:srgbClr val="00CCFF"/>
                  </a:solidFill>
                </a:uFill>
                <a:hlinkClick r:id="rId6"/>
              </a:rPr>
              <a:t>pdf</a:t>
            </a:r>
            <a:r>
              <a:t> / </a:t>
            </a:r>
            <a:r>
              <a:rPr u="sng">
                <a:solidFill>
                  <a:srgbClr val="00CCFF"/>
                </a:solidFill>
                <a:uFill>
                  <a:solidFill>
                    <a:srgbClr val="00CCFF"/>
                  </a:solidFill>
                </a:uFill>
                <a:hlinkClick r:id="rId7"/>
              </a:rPr>
              <a:t>key</a:t>
            </a:r>
            <a:r>
              <a:t>) note set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Rectangle 5"/>
          <p:cNvSpPr txBox="1"/>
          <p:nvPr/>
        </p:nvSpPr>
        <p:spPr>
          <a:xfrm>
            <a:off x="304800" y="6457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475" name="Rectangle 3"/>
          <p:cNvSpPr txBox="1">
            <a:spLocks noGrp="1"/>
          </p:cNvSpPr>
          <p:nvPr>
            <p:ph type="body" idx="1"/>
          </p:nvPr>
        </p:nvSpPr>
        <p:spPr>
          <a:xfrm>
            <a:off x="165102" y="810687"/>
            <a:ext cx="8978898" cy="5602813"/>
          </a:xfrm>
          <a:prstGeom prst="rect">
            <a:avLst/>
          </a:prstGeom>
        </p:spPr>
        <p:txBody>
          <a:bodyPr/>
          <a:lstStyle/>
          <a:p>
            <a:pPr defTabSz="905255">
              <a:tabLst>
                <a:tab pos="444500" algn="l"/>
                <a:tab pos="901700" algn="l"/>
                <a:tab pos="1346200" algn="l"/>
                <a:tab pos="1803400" algn="l"/>
                <a:tab pos="2260600" algn="l"/>
              </a:tabLst>
              <a:defRPr sz="1782">
                <a:effectLst>
                  <a:outerShdw blurRad="37719" dist="37719" dir="2700000" rotWithShape="0">
                    <a:srgbClr val="000000"/>
                  </a:outerShdw>
                </a:effectLst>
                <a:latin typeface="+mj-lt"/>
                <a:ea typeface="+mj-ea"/>
                <a:cs typeface="+mj-cs"/>
                <a:sym typeface="Arial"/>
              </a:defRPr>
            </a:pPr>
            <a:r>
              <a:t>While wind speeds cannot be controlled, we can control turbine blade pitch: </a:t>
            </a:r>
          </a:p>
          <a:p>
            <a:pPr defTabSz="905255">
              <a:tabLst>
                <a:tab pos="444500" algn="l"/>
                <a:tab pos="901700" algn="l"/>
                <a:tab pos="1346200" algn="l"/>
                <a:tab pos="1803400" algn="l"/>
                <a:tab pos="2260600" algn="l"/>
              </a:tabLst>
              <a:defRPr sz="792">
                <a:effectLst>
                  <a:outerShdw blurRad="37719" dist="37719" dir="2700000" rotWithShape="0">
                    <a:srgbClr val="000000"/>
                  </a:outerShdw>
                </a:effectLst>
                <a:latin typeface="+mj-lt"/>
                <a:ea typeface="+mj-ea"/>
                <a:cs typeface="+mj-cs"/>
                <a:sym typeface="Arial"/>
              </a:defRPr>
            </a:pPr>
            <a:endParaRPr/>
          </a:p>
          <a:p>
            <a:pPr defTabSz="905255">
              <a:tabLst>
                <a:tab pos="444500" algn="l"/>
                <a:tab pos="901700" algn="l"/>
                <a:tab pos="1346200" algn="l"/>
                <a:tab pos="1803400" algn="l"/>
                <a:tab pos="2260600" algn="l"/>
              </a:tabLst>
              <a:defRPr sz="1782">
                <a:effectLst>
                  <a:outerShdw blurRad="37719" dist="37719" dir="2700000" rotWithShape="0">
                    <a:srgbClr val="000000"/>
                  </a:outerShdw>
                </a:effectLst>
                <a:latin typeface="+mj-lt"/>
                <a:ea typeface="+mj-ea"/>
                <a:cs typeface="+mj-cs"/>
                <a:sym typeface="Arial"/>
              </a:defRPr>
            </a:pPr>
            <a:r>
              <a:t>	By using the simple gear-driven "pitch control" mechanism </a:t>
            </a:r>
          </a:p>
          <a:p>
            <a:pPr defTabSz="905255">
              <a:tabLst>
                <a:tab pos="444500" algn="l"/>
                <a:tab pos="901700" algn="l"/>
                <a:tab pos="1346200" algn="l"/>
                <a:tab pos="1803400" algn="l"/>
                <a:tab pos="2260600" algn="l"/>
              </a:tabLst>
              <a:defRPr sz="792">
                <a:effectLst>
                  <a:outerShdw blurRad="37719" dist="37719" dir="2700000" rotWithShape="0">
                    <a:srgbClr val="000000"/>
                  </a:outerShdw>
                </a:effectLst>
                <a:latin typeface="+mj-lt"/>
                <a:ea typeface="+mj-ea"/>
                <a:cs typeface="+mj-cs"/>
                <a:sym typeface="Arial"/>
              </a:defRPr>
            </a:pPr>
            <a:endParaRPr/>
          </a:p>
          <a:p>
            <a:pPr defTabSz="905255">
              <a:tabLst>
                <a:tab pos="444500" algn="l"/>
                <a:tab pos="901700" algn="l"/>
                <a:tab pos="1346200" algn="l"/>
                <a:tab pos="1803400" algn="l"/>
                <a:tab pos="2260600" algn="l"/>
              </a:tabLst>
              <a:defRPr sz="1782">
                <a:effectLst>
                  <a:outerShdw blurRad="37719" dist="37719" dir="2700000" rotWithShape="0">
                    <a:srgbClr val="000000"/>
                  </a:outerShdw>
                </a:effectLst>
                <a:latin typeface="+mj-lt"/>
                <a:ea typeface="+mj-ea"/>
                <a:cs typeface="+mj-cs"/>
                <a:sym typeface="Arial"/>
              </a:defRPr>
            </a:pPr>
            <a:r>
              <a:t>		shown here in the hub of a smaller aircraft propeller:</a:t>
            </a:r>
          </a:p>
          <a:p>
            <a:pPr defTabSz="905255">
              <a:tabLst>
                <a:tab pos="444500" algn="l"/>
                <a:tab pos="901700" algn="l"/>
                <a:tab pos="1346200" algn="l"/>
                <a:tab pos="1803400" algn="l"/>
                <a:tab pos="2260600" algn="l"/>
              </a:tabLst>
              <a:defRPr sz="1782">
                <a:effectLst>
                  <a:outerShdw blurRad="37719" dist="37719" dir="2700000" rotWithShape="0">
                    <a:srgbClr val="000000"/>
                  </a:outerShdw>
                </a:effectLst>
                <a:latin typeface="+mj-lt"/>
                <a:ea typeface="+mj-ea"/>
                <a:cs typeface="+mj-cs"/>
                <a:sym typeface="Arial"/>
              </a:defRPr>
            </a:pPr>
            <a:endParaRPr/>
          </a:p>
          <a:p>
            <a:pPr defTabSz="905255">
              <a:tabLst>
                <a:tab pos="444500" algn="l"/>
                <a:tab pos="901700" algn="l"/>
                <a:tab pos="1346200" algn="l"/>
                <a:tab pos="1803400" algn="l"/>
                <a:tab pos="2260600" algn="l"/>
              </a:tabLst>
              <a:defRPr sz="1782">
                <a:effectLst>
                  <a:outerShdw blurRad="37719" dist="37719" dir="2700000" rotWithShape="0">
                    <a:srgbClr val="000000"/>
                  </a:outerShdw>
                </a:effectLst>
                <a:latin typeface="+mj-lt"/>
                <a:ea typeface="+mj-ea"/>
                <a:cs typeface="+mj-cs"/>
                <a:sym typeface="Arial"/>
              </a:defRPr>
            </a:pPr>
            <a:endParaRPr/>
          </a:p>
          <a:p>
            <a:pPr defTabSz="905255">
              <a:tabLst>
                <a:tab pos="444500" algn="l"/>
                <a:tab pos="901700" algn="l"/>
                <a:tab pos="1346200" algn="l"/>
                <a:tab pos="1803400" algn="l"/>
                <a:tab pos="2260600" algn="l"/>
              </a:tabLst>
              <a:defRPr sz="1782">
                <a:effectLst>
                  <a:outerShdw blurRad="37719" dist="37719" dir="2700000" rotWithShape="0">
                    <a:srgbClr val="000000"/>
                  </a:outerShdw>
                </a:effectLst>
                <a:latin typeface="+mj-lt"/>
                <a:ea typeface="+mj-ea"/>
                <a:cs typeface="+mj-cs"/>
                <a:sym typeface="Arial"/>
              </a:defRPr>
            </a:pPr>
            <a:endParaRPr/>
          </a:p>
          <a:p>
            <a:pPr defTabSz="905255">
              <a:tabLst>
                <a:tab pos="444500" algn="l"/>
                <a:tab pos="901700" algn="l"/>
                <a:tab pos="1346200" algn="l"/>
                <a:tab pos="1803400" algn="l"/>
                <a:tab pos="2260600" algn="l"/>
              </a:tabLst>
              <a:defRPr sz="1782">
                <a:effectLst>
                  <a:outerShdw blurRad="37719" dist="37719" dir="2700000" rotWithShape="0">
                    <a:srgbClr val="000000"/>
                  </a:outerShdw>
                </a:effectLst>
                <a:latin typeface="+mj-lt"/>
                <a:ea typeface="+mj-ea"/>
                <a:cs typeface="+mj-cs"/>
                <a:sym typeface="Arial"/>
              </a:defRPr>
            </a:pPr>
            <a:r>
              <a:t>Larger versions of this mechanism were built into the hubs of early wind turbines</a:t>
            </a:r>
          </a:p>
          <a:p>
            <a:pPr defTabSz="905255">
              <a:tabLst>
                <a:tab pos="444500" algn="l"/>
                <a:tab pos="901700" algn="l"/>
                <a:tab pos="1346200" algn="l"/>
                <a:tab pos="1803400" algn="l"/>
                <a:tab pos="2260600" algn="l"/>
              </a:tabLst>
              <a:defRPr sz="792">
                <a:effectLst>
                  <a:outerShdw blurRad="37719" dist="37719" dir="2700000" rotWithShape="0">
                    <a:srgbClr val="000000"/>
                  </a:outerShdw>
                </a:effectLst>
                <a:latin typeface="+mj-lt"/>
                <a:ea typeface="+mj-ea"/>
                <a:cs typeface="+mj-cs"/>
                <a:sym typeface="Arial"/>
              </a:defRPr>
            </a:pPr>
            <a:endParaRPr/>
          </a:p>
          <a:p>
            <a:pPr defTabSz="905255">
              <a:tabLst>
                <a:tab pos="444500" algn="l"/>
                <a:tab pos="901700" algn="l"/>
                <a:tab pos="1346200" algn="l"/>
                <a:tab pos="1803400" algn="l"/>
                <a:tab pos="2260600" algn="l"/>
              </a:tabLst>
              <a:defRPr sz="1782">
                <a:effectLst>
                  <a:outerShdw blurRad="37719" dist="37719" dir="2700000" rotWithShape="0">
                    <a:srgbClr val="000000"/>
                  </a:outerShdw>
                </a:effectLst>
                <a:latin typeface="+mj-lt"/>
                <a:ea typeface="+mj-ea"/>
                <a:cs typeface="+mj-cs"/>
                <a:sym typeface="Arial"/>
              </a:defRPr>
            </a:pPr>
            <a:r>
              <a:t>	The blade pitch was then continuously adjusted such that, in variable winds,</a:t>
            </a:r>
          </a:p>
          <a:p>
            <a:pPr defTabSz="905255">
              <a:tabLst>
                <a:tab pos="444500" algn="l"/>
                <a:tab pos="901700" algn="l"/>
                <a:tab pos="1346200" algn="l"/>
                <a:tab pos="1803400" algn="l"/>
                <a:tab pos="2260600" algn="l"/>
              </a:tabLst>
              <a:defRPr sz="792">
                <a:effectLst>
                  <a:outerShdw blurRad="37719" dist="37719" dir="2700000" rotWithShape="0">
                    <a:srgbClr val="000000"/>
                  </a:outerShdw>
                </a:effectLst>
                <a:latin typeface="+mj-lt"/>
                <a:ea typeface="+mj-ea"/>
                <a:cs typeface="+mj-cs"/>
                <a:sym typeface="Arial"/>
              </a:defRPr>
            </a:pPr>
            <a:endParaRPr/>
          </a:p>
          <a:p>
            <a:pPr defTabSz="905255">
              <a:tabLst>
                <a:tab pos="444500" algn="l"/>
                <a:tab pos="901700" algn="l"/>
                <a:tab pos="1346200" algn="l"/>
                <a:tab pos="1803400" algn="l"/>
                <a:tab pos="2260600" algn="l"/>
              </a:tabLst>
              <a:defRPr sz="1782">
                <a:effectLst>
                  <a:outerShdw blurRad="37719" dist="37719" dir="2700000" rotWithShape="0">
                    <a:srgbClr val="000000"/>
                  </a:outerShdw>
                </a:effectLst>
                <a:latin typeface="+mj-lt"/>
                <a:ea typeface="+mj-ea"/>
                <a:cs typeface="+mj-cs"/>
                <a:sym typeface="Arial"/>
              </a:defRPr>
            </a:pPr>
            <a:r>
              <a:t>		turbines would still rotate at the speed required to produce 60 Hz power</a:t>
            </a:r>
          </a:p>
          <a:p>
            <a:pPr defTabSz="905255">
              <a:tabLst>
                <a:tab pos="444500" algn="l"/>
                <a:tab pos="901700" algn="l"/>
                <a:tab pos="1346200" algn="l"/>
                <a:tab pos="1803400" algn="l"/>
                <a:tab pos="2260600" algn="l"/>
              </a:tabLst>
              <a:defRPr sz="1089">
                <a:effectLst>
                  <a:outerShdw blurRad="37719" dist="37719" dir="2700000" rotWithShape="0">
                    <a:srgbClr val="000000"/>
                  </a:outerShdw>
                </a:effectLst>
                <a:latin typeface="+mj-lt"/>
                <a:ea typeface="+mj-ea"/>
                <a:cs typeface="+mj-cs"/>
                <a:sym typeface="Arial"/>
              </a:defRPr>
            </a:pPr>
            <a:endParaRPr/>
          </a:p>
          <a:p>
            <a:pPr defTabSz="905255">
              <a:tabLst>
                <a:tab pos="444500" algn="l"/>
                <a:tab pos="901700" algn="l"/>
                <a:tab pos="1346200" algn="l"/>
                <a:tab pos="1803400" algn="l"/>
                <a:tab pos="2260600" algn="l"/>
              </a:tabLst>
              <a:defRPr sz="1782">
                <a:effectLst>
                  <a:outerShdw blurRad="37719" dist="37719" dir="2700000" rotWithShape="0">
                    <a:srgbClr val="000000"/>
                  </a:outerShdw>
                </a:effectLst>
                <a:latin typeface="+mj-lt"/>
                <a:ea typeface="+mj-ea"/>
                <a:cs typeface="+mj-cs"/>
                <a:sym typeface="Arial"/>
              </a:defRPr>
            </a:pPr>
            <a:r>
              <a:t>This allowed connection of early turbines to the Grid (w/o sparks, heat, fires  . . .)</a:t>
            </a:r>
          </a:p>
          <a:p>
            <a:pPr defTabSz="905255">
              <a:tabLst>
                <a:tab pos="444500" algn="l"/>
                <a:tab pos="901700" algn="l"/>
                <a:tab pos="1346200" algn="l"/>
                <a:tab pos="1803400" algn="l"/>
                <a:tab pos="2260600" algn="l"/>
              </a:tabLst>
              <a:defRPr sz="792">
                <a:effectLst>
                  <a:outerShdw blurRad="37719" dist="37719" dir="2700000" rotWithShape="0">
                    <a:srgbClr val="000000"/>
                  </a:outerShdw>
                </a:effectLst>
                <a:latin typeface="+mj-lt"/>
                <a:ea typeface="+mj-ea"/>
                <a:cs typeface="+mj-cs"/>
                <a:sym typeface="Arial"/>
              </a:defRPr>
            </a:pPr>
            <a:endParaRPr/>
          </a:p>
          <a:p>
            <a:pPr defTabSz="905255">
              <a:tabLst>
                <a:tab pos="444500" algn="l"/>
                <a:tab pos="901700" algn="l"/>
                <a:tab pos="1346200" algn="l"/>
                <a:tab pos="1803400" algn="l"/>
                <a:tab pos="2260600" algn="l"/>
              </a:tabLst>
              <a:defRPr sz="1782">
                <a:effectLst>
                  <a:outerShdw blurRad="37719" dist="37719" dir="2700000" rotWithShape="0">
                    <a:srgbClr val="000000"/>
                  </a:outerShdw>
                </a:effectLst>
                <a:latin typeface="+mj-lt"/>
                <a:ea typeface="+mj-ea"/>
                <a:cs typeface="+mj-cs"/>
                <a:sym typeface="Arial"/>
              </a:defRPr>
            </a:pPr>
            <a:r>
              <a:t>	But speed control required near-continuous adjustment of blade pitch, </a:t>
            </a:r>
          </a:p>
          <a:p>
            <a:pPr defTabSz="905255">
              <a:tabLst>
                <a:tab pos="444500" algn="l"/>
                <a:tab pos="901700" algn="l"/>
                <a:tab pos="1346200" algn="l"/>
                <a:tab pos="1803400" algn="l"/>
                <a:tab pos="2260600" algn="l"/>
              </a:tabLst>
              <a:defRPr sz="693">
                <a:effectLst>
                  <a:outerShdw blurRad="37719" dist="37719" dir="2700000" rotWithShape="0">
                    <a:srgbClr val="000000"/>
                  </a:outerShdw>
                </a:effectLst>
                <a:latin typeface="+mj-lt"/>
                <a:ea typeface="+mj-ea"/>
                <a:cs typeface="+mj-cs"/>
                <a:sym typeface="Arial"/>
              </a:defRPr>
            </a:pPr>
            <a:endParaRPr/>
          </a:p>
          <a:p>
            <a:pPr defTabSz="905255">
              <a:tabLst>
                <a:tab pos="444500" algn="l"/>
                <a:tab pos="901700" algn="l"/>
                <a:tab pos="1346200" algn="l"/>
                <a:tab pos="1803400" algn="l"/>
                <a:tab pos="2260600" algn="l"/>
              </a:tabLst>
              <a:defRPr sz="1782">
                <a:effectLst>
                  <a:outerShdw blurRad="37719" dist="37719" dir="2700000" rotWithShape="0">
                    <a:srgbClr val="000000"/>
                  </a:outerShdw>
                </a:effectLst>
                <a:latin typeface="+mj-lt"/>
                <a:ea typeface="+mj-ea"/>
                <a:cs typeface="+mj-cs"/>
                <a:sym typeface="Arial"/>
              </a:defRPr>
            </a:pPr>
            <a:r>
              <a:t>		which tended to wear out the geared mechanism above,</a:t>
            </a:r>
          </a:p>
          <a:p>
            <a:pPr defTabSz="905255">
              <a:tabLst>
                <a:tab pos="444500" algn="l"/>
                <a:tab pos="901700" algn="l"/>
                <a:tab pos="1346200" algn="l"/>
                <a:tab pos="1803400" algn="l"/>
                <a:tab pos="2260600" algn="l"/>
              </a:tabLst>
              <a:defRPr sz="693">
                <a:effectLst>
                  <a:outerShdw blurRad="37719" dist="37719" dir="2700000" rotWithShape="0">
                    <a:srgbClr val="000000"/>
                  </a:outerShdw>
                </a:effectLst>
                <a:latin typeface="+mj-lt"/>
                <a:ea typeface="+mj-ea"/>
                <a:cs typeface="+mj-cs"/>
                <a:sym typeface="Arial"/>
              </a:defRPr>
            </a:pPr>
            <a:endParaRPr/>
          </a:p>
          <a:p>
            <a:pPr defTabSz="905255">
              <a:tabLst>
                <a:tab pos="444500" algn="l"/>
                <a:tab pos="901700" algn="l"/>
                <a:tab pos="1346200" algn="l"/>
                <a:tab pos="1803400" algn="l"/>
                <a:tab pos="2260600" algn="l"/>
              </a:tabLst>
              <a:defRPr sz="1782">
                <a:effectLst>
                  <a:outerShdw blurRad="37719" dist="37719" dir="2700000" rotWithShape="0">
                    <a:srgbClr val="000000"/>
                  </a:outerShdw>
                </a:effectLst>
                <a:latin typeface="+mj-lt"/>
                <a:ea typeface="+mj-ea"/>
                <a:cs typeface="+mj-cs"/>
                <a:sym typeface="Arial"/>
              </a:defRPr>
            </a:pPr>
            <a:r>
              <a:t>			thereby shortening the wind turbine's operational lifetime</a:t>
            </a:r>
          </a:p>
        </p:txBody>
      </p:sp>
      <p:sp>
        <p:nvSpPr>
          <p:cNvPr id="476" name="Rectangle 2"/>
          <p:cNvSpPr txBox="1">
            <a:spLocks noGrp="1"/>
          </p:cNvSpPr>
          <p:nvPr>
            <p:ph type="title"/>
          </p:nvPr>
        </p:nvSpPr>
        <p:spPr>
          <a:xfrm>
            <a:off x="304800" y="76199"/>
            <a:ext cx="8534400" cy="675219"/>
          </a:xfrm>
          <a:prstGeom prst="rect">
            <a:avLst/>
          </a:prstGeom>
        </p:spPr>
        <p:txBody>
          <a:bodyPr/>
          <a:lstStyle/>
          <a:p>
            <a:pPr>
              <a:defRPr sz="2000"/>
            </a:pPr>
            <a:r>
              <a:t>Grid integration thus requires </a:t>
            </a:r>
            <a:r>
              <a:rPr b="1"/>
              <a:t>not-so-simple </a:t>
            </a:r>
            <a:r>
              <a:t>wind turbines</a:t>
            </a:r>
          </a:p>
        </p:txBody>
      </p:sp>
      <p:pic>
        <p:nvPicPr>
          <p:cNvPr id="477" name="Picture 4" descr="Picture 4"/>
          <p:cNvPicPr>
            <a:picLocks noChangeAspect="1"/>
          </p:cNvPicPr>
          <p:nvPr/>
        </p:nvPicPr>
        <p:blipFill>
          <a:blip r:embed="rId2"/>
          <a:stretch>
            <a:fillRect/>
          </a:stretch>
        </p:blipFill>
        <p:spPr>
          <a:xfrm>
            <a:off x="6921489" y="1272133"/>
            <a:ext cx="1756830" cy="1645563"/>
          </a:xfrm>
          <a:prstGeom prst="rect">
            <a:avLst/>
          </a:prstGeom>
          <a:ln w="12700">
            <a:miter lim="400000"/>
          </a:ln>
        </p:spPr>
      </p:pic>
      <p:sp>
        <p:nvSpPr>
          <p:cNvPr id="478" name="Rectangle 5"/>
          <p:cNvSpPr txBox="1"/>
          <p:nvPr/>
        </p:nvSpPr>
        <p:spPr>
          <a:xfrm>
            <a:off x="1198032" y="2307811"/>
            <a:ext cx="4834467" cy="2692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tabLst>
                <a:tab pos="457200" algn="l"/>
                <a:tab pos="914400" algn="l"/>
                <a:tab pos="1371600" algn="l"/>
                <a:tab pos="1828800" algn="l"/>
                <a:tab pos="2286000" algn="l"/>
              </a:tabLst>
              <a:defRPr sz="1200" b="0">
                <a:solidFill>
                  <a:schemeClr val="accent1"/>
                </a:solidFill>
              </a:defRPr>
            </a:lvl1pPr>
          </a:lstStyle>
          <a:p>
            <a:r>
              <a:t>http://www.explainthatstuff.com/how-propellers-work.html</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Rectangle 3"/>
          <p:cNvSpPr txBox="1">
            <a:spLocks noGrp="1"/>
          </p:cNvSpPr>
          <p:nvPr>
            <p:ph type="body" idx="1"/>
          </p:nvPr>
        </p:nvSpPr>
        <p:spPr>
          <a:xfrm>
            <a:off x="101603" y="747189"/>
            <a:ext cx="9042397" cy="6047314"/>
          </a:xfrm>
          <a:prstGeom prst="rect">
            <a:avLst/>
          </a:prstGeom>
        </p:spPr>
        <p:txBody>
          <a:bodyPr/>
          <a:lstStyle/>
          <a:p>
            <a:pPr>
              <a:tabLst>
                <a:tab pos="457200" algn="l"/>
                <a:tab pos="914400" algn="l"/>
                <a:tab pos="1371600" algn="l"/>
                <a:tab pos="1828800" algn="l"/>
                <a:tab pos="2286000" algn="l"/>
              </a:tabLst>
              <a:defRPr sz="1800">
                <a:latin typeface="+mj-lt"/>
                <a:ea typeface="+mj-ea"/>
                <a:cs typeface="+mj-cs"/>
                <a:sym typeface="Arial"/>
              </a:defRPr>
            </a:pPr>
            <a:r>
              <a:t>Blade pitch is changed </a:t>
            </a:r>
            <a:r>
              <a:rPr b="1"/>
              <a:t>only</a:t>
            </a:r>
            <a:r>
              <a:t> to help start and stop the turbine's rotation</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But during normal rotation, the pitch is fixed (at some optimized value)</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This minimizes wear and tear on the blade pitch control mechanism, </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significantly extending the lifetime of that turbine</a:t>
            </a:r>
          </a:p>
          <a:p>
            <a:pPr>
              <a:tabLst>
                <a:tab pos="457200" algn="l"/>
                <a:tab pos="914400" algn="l"/>
                <a:tab pos="1371600" algn="l"/>
                <a:tab pos="1828800" algn="l"/>
                <a:tab pos="2286000" algn="l"/>
              </a:tabLst>
              <a:defRPr sz="1100" b="1">
                <a:latin typeface="+mj-lt"/>
                <a:ea typeface="+mj-ea"/>
                <a:cs typeface="+mj-cs"/>
                <a:sym typeface="Arial"/>
              </a:defRPr>
            </a:pPr>
            <a:endParaRPr/>
          </a:p>
          <a:p>
            <a:pPr>
              <a:tabLst>
                <a:tab pos="457200" algn="l"/>
                <a:tab pos="914400" algn="l"/>
                <a:tab pos="1371600" algn="l"/>
                <a:tab pos="1828800" algn="l"/>
                <a:tab pos="2286000" algn="l"/>
              </a:tabLst>
              <a:defRPr sz="1800" b="1">
                <a:latin typeface="+mj-lt"/>
                <a:ea typeface="+mj-ea"/>
                <a:cs typeface="+mj-cs"/>
                <a:sym typeface="Arial"/>
              </a:defRPr>
            </a:pPr>
            <a:r>
              <a:t>But with fixed pitch, the turbine's rotation speed changes with wind speed</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That variable rotation is sent (via a geared transmission) to an AC generator</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Driven at variable speed, that AC generator produces AC power</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with variable frequency, phase &amp; voltage which </a:t>
            </a:r>
            <a:r>
              <a:rPr b="1"/>
              <a:t>is</a:t>
            </a:r>
            <a:r>
              <a:t> </a:t>
            </a:r>
            <a:r>
              <a:rPr b="1"/>
              <a:t>NOT Grid compatible</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But via new semiconductor device technology, that variable/unregulated AC power</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is then </a:t>
            </a:r>
            <a:r>
              <a:rPr b="1"/>
              <a:t>converted to DC </a:t>
            </a:r>
            <a:r>
              <a:t>(non-oscillating) electrical power</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Which then, using other new semiconductor devices, </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is </a:t>
            </a:r>
            <a:r>
              <a:rPr b="1"/>
              <a:t>converted back into AC</a:t>
            </a:r>
            <a:r>
              <a:t>, but synchronized AC which </a:t>
            </a:r>
            <a:r>
              <a:rPr b="1"/>
              <a:t>IS</a:t>
            </a:r>
            <a:r>
              <a:t> </a:t>
            </a:r>
            <a:r>
              <a:rPr b="1"/>
              <a:t>Grid compatible</a:t>
            </a:r>
          </a:p>
        </p:txBody>
      </p:sp>
      <p:sp>
        <p:nvSpPr>
          <p:cNvPr id="481" name="Rectangle 2"/>
          <p:cNvSpPr txBox="1">
            <a:spLocks noGrp="1"/>
          </p:cNvSpPr>
          <p:nvPr>
            <p:ph type="title"/>
          </p:nvPr>
        </p:nvSpPr>
        <p:spPr>
          <a:xfrm>
            <a:off x="167220" y="76200"/>
            <a:ext cx="8839201" cy="579968"/>
          </a:xfrm>
          <a:prstGeom prst="rect">
            <a:avLst/>
          </a:prstGeom>
        </p:spPr>
        <p:txBody>
          <a:bodyPr/>
          <a:lstStyle/>
          <a:p>
            <a:pPr>
              <a:defRPr sz="2000"/>
            </a:pPr>
            <a:r>
              <a:t>Modern wind turbines thus use an </a:t>
            </a:r>
            <a:r>
              <a:rPr b="1"/>
              <a:t>even more complex scheme</a:t>
            </a:r>
            <a: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The resulting circuit diagram/circuit looks something like this:"/>
          <p:cNvSpPr txBox="1">
            <a:spLocks noGrp="1"/>
          </p:cNvSpPr>
          <p:nvPr>
            <p:ph type="title"/>
          </p:nvPr>
        </p:nvSpPr>
        <p:spPr>
          <a:xfrm>
            <a:off x="304800" y="76200"/>
            <a:ext cx="8534400" cy="523102"/>
          </a:xfrm>
          <a:prstGeom prst="rect">
            <a:avLst/>
          </a:prstGeom>
        </p:spPr>
        <p:txBody>
          <a:bodyPr/>
          <a:lstStyle/>
          <a:p>
            <a:r>
              <a:t>The resulting circuit diagram/circuit looks something like this:</a:t>
            </a:r>
          </a:p>
        </p:txBody>
      </p:sp>
      <p:sp>
        <p:nvSpPr>
          <p:cNvPr id="484" name="Where the green AC/DC and DC/AC boxes are the semiconductor-based converters 1…"/>
          <p:cNvSpPr txBox="1">
            <a:spLocks noGrp="1"/>
          </p:cNvSpPr>
          <p:nvPr>
            <p:ph type="body" idx="1"/>
          </p:nvPr>
        </p:nvSpPr>
        <p:spPr>
          <a:xfrm>
            <a:off x="164158" y="624183"/>
            <a:ext cx="8989988" cy="5936886"/>
          </a:xfrm>
          <a:prstGeom prst="rect">
            <a:avLst/>
          </a:prstGeom>
        </p:spPr>
        <p:txBody>
          <a:bodyPr/>
          <a:lstStyle/>
          <a:p>
            <a:pPr>
              <a:defRPr sz="1800">
                <a:latin typeface="+mj-lt"/>
                <a:ea typeface="+mj-ea"/>
                <a:cs typeface="+mj-cs"/>
                <a:sym typeface="Arial"/>
              </a:defRPr>
            </a:pPr>
            <a:r>
              <a:t>Where the green AC/DC and DC/AC boxes are the semiconductor-based converters </a:t>
            </a:r>
            <a:r>
              <a:rPr baseline="31999"/>
              <a:t>1</a:t>
            </a: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r>
              <a:t>Not shone here is a critical connection </a:t>
            </a:r>
            <a:r>
              <a:rPr b="1"/>
              <a:t>from the Grid</a:t>
            </a:r>
            <a:r>
              <a:t> into the frequency converter</a:t>
            </a:r>
          </a:p>
          <a:p>
            <a:pPr>
              <a:defRPr sz="500">
                <a:latin typeface="+mj-lt"/>
                <a:ea typeface="+mj-ea"/>
                <a:cs typeface="+mj-cs"/>
                <a:sym typeface="Arial"/>
              </a:defRPr>
            </a:pPr>
            <a:endParaRPr/>
          </a:p>
          <a:p>
            <a:pPr marL="0" lvl="1" indent="457200">
              <a:buSzTx/>
              <a:buNone/>
              <a:defRPr sz="1800">
                <a:latin typeface="+mj-lt"/>
                <a:ea typeface="+mj-ea"/>
                <a:cs typeface="+mj-cs"/>
                <a:sym typeface="Arial"/>
              </a:defRPr>
            </a:pPr>
            <a:r>
              <a:t>That connection tells the converter the Grid's precise frequency and phase</a:t>
            </a:r>
          </a:p>
          <a:p>
            <a:pPr marL="0" lvl="1" indent="457200">
              <a:buSzTx/>
              <a:buNone/>
              <a:defRPr sz="600">
                <a:latin typeface="+mj-lt"/>
                <a:ea typeface="+mj-ea"/>
                <a:cs typeface="+mj-cs"/>
                <a:sym typeface="Arial"/>
              </a:defRPr>
            </a:pPr>
            <a:endParaRPr/>
          </a:p>
          <a:p>
            <a:pPr marL="0" lvl="2" indent="914400">
              <a:buSzTx/>
              <a:buNone/>
              <a:defRPr sz="1800">
                <a:latin typeface="+mj-lt"/>
                <a:ea typeface="+mj-ea"/>
                <a:cs typeface="+mj-cs"/>
                <a:sym typeface="Arial"/>
              </a:defRPr>
            </a:pPr>
            <a:r>
              <a:t>Allowing the converter to synchronize its wind-driven AC output </a:t>
            </a:r>
            <a:r>
              <a:rPr b="1"/>
              <a:t>to the Grid</a:t>
            </a:r>
          </a:p>
          <a:p>
            <a:pPr marL="0" lvl="2" indent="914400">
              <a:buSzTx/>
              <a:buNone/>
              <a:defRPr sz="600">
                <a:latin typeface="+mj-lt"/>
                <a:ea typeface="+mj-ea"/>
                <a:cs typeface="+mj-cs"/>
                <a:sym typeface="Arial"/>
              </a:defRPr>
            </a:pPr>
            <a:endParaRPr/>
          </a:p>
          <a:p>
            <a:pPr marL="0" lvl="3" indent="1371600">
              <a:buSzTx/>
              <a:buNone/>
              <a:defRPr sz="1800">
                <a:latin typeface="+mj-lt"/>
                <a:ea typeface="+mj-ea"/>
                <a:cs typeface="+mj-cs"/>
                <a:sym typeface="Arial"/>
              </a:defRPr>
            </a:pPr>
            <a:r>
              <a:t> </a:t>
            </a:r>
            <a:r>
              <a:rPr>
                <a:solidFill>
                  <a:srgbClr val="FBC901"/>
                </a:solidFill>
              </a:rPr>
              <a:t>Note: Grid synchronization circuits similar to this played a role the</a:t>
            </a:r>
          </a:p>
          <a:p>
            <a:pPr marL="0" lvl="3" indent="1371600">
              <a:buSzTx/>
              <a:buNone/>
              <a:defRPr sz="600">
                <a:solidFill>
                  <a:srgbClr val="FBC901"/>
                </a:solidFill>
                <a:latin typeface="+mj-lt"/>
                <a:ea typeface="+mj-ea"/>
                <a:cs typeface="+mj-cs"/>
                <a:sym typeface="Arial"/>
              </a:defRPr>
            </a:pPr>
            <a:endParaRPr/>
          </a:p>
          <a:p>
            <a:pPr marL="0" lvl="3" indent="1371600">
              <a:buSzTx/>
              <a:buNone/>
              <a:defRPr sz="1800">
                <a:solidFill>
                  <a:srgbClr val="FBC901"/>
                </a:solidFill>
                <a:latin typeface="+mj-lt"/>
                <a:ea typeface="+mj-ea"/>
                <a:cs typeface="+mj-cs"/>
                <a:sym typeface="Arial"/>
              </a:defRPr>
            </a:pPr>
            <a:r>
              <a:t>2016 South Australian Grid blackout (as will be described shortly) </a:t>
            </a:r>
          </a:p>
          <a:p>
            <a:pPr>
              <a:defRPr sz="1000">
                <a:latin typeface="+mj-lt"/>
                <a:ea typeface="+mj-ea"/>
                <a:cs typeface="+mj-cs"/>
                <a:sym typeface="Arial"/>
              </a:defRPr>
            </a:pPr>
            <a:endParaRPr/>
          </a:p>
          <a:p>
            <a:pPr>
              <a:defRPr sz="1800">
                <a:latin typeface="+mj-lt"/>
                <a:ea typeface="+mj-ea"/>
                <a:cs typeface="+mj-cs"/>
                <a:sym typeface="Arial"/>
              </a:defRPr>
            </a:pPr>
            <a:r>
              <a:t>Semiconductor circuits also convert </a:t>
            </a:r>
            <a:r>
              <a:rPr b="1"/>
              <a:t>solar cell</a:t>
            </a:r>
            <a:r>
              <a:t>'s DC output into Grid compatible AC</a:t>
            </a:r>
          </a:p>
          <a:p>
            <a:pPr>
              <a:defRPr sz="600">
                <a:latin typeface="+mj-lt"/>
                <a:ea typeface="+mj-ea"/>
                <a:cs typeface="+mj-cs"/>
                <a:sym typeface="Arial"/>
              </a:defRPr>
            </a:pPr>
            <a:endParaRPr/>
          </a:p>
          <a:p>
            <a:pPr marL="0" lvl="1" indent="457200">
              <a:buSzTx/>
              <a:buNone/>
              <a:defRPr sz="1800">
                <a:latin typeface="+mj-lt"/>
                <a:ea typeface="+mj-ea"/>
                <a:cs typeface="+mj-cs"/>
                <a:sym typeface="Arial"/>
              </a:defRPr>
            </a:pPr>
            <a:r>
              <a:t>As detailed in (for wind </a:t>
            </a:r>
            <a:r>
              <a:rPr b="1"/>
              <a:t>and</a:t>
            </a:r>
            <a:r>
              <a:t> solar): </a:t>
            </a:r>
            <a:r>
              <a:rPr b="1"/>
              <a:t>Renewable Distributed Grid</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p:txBody>
      </p:sp>
      <p:pic>
        <p:nvPicPr>
          <p:cNvPr id="485" name="Picture 3" descr="Picture 3"/>
          <p:cNvPicPr>
            <a:picLocks noChangeAspect="1"/>
          </p:cNvPicPr>
          <p:nvPr/>
        </p:nvPicPr>
        <p:blipFill>
          <a:blip r:embed="rId5"/>
          <a:srcRect t="15651"/>
          <a:stretch>
            <a:fillRect/>
          </a:stretch>
        </p:blipFill>
        <p:spPr>
          <a:xfrm>
            <a:off x="1979067" y="1076933"/>
            <a:ext cx="5175267" cy="1721139"/>
          </a:xfrm>
          <a:prstGeom prst="rect">
            <a:avLst/>
          </a:prstGeom>
          <a:ln w="12700">
            <a:miter lim="400000"/>
          </a:ln>
        </p:spPr>
      </p:pic>
      <p:sp>
        <p:nvSpPr>
          <p:cNvPr id="486" name="Rectangle 5"/>
          <p:cNvSpPr txBox="1"/>
          <p:nvPr/>
        </p:nvSpPr>
        <p:spPr>
          <a:xfrm>
            <a:off x="304800" y="6314115"/>
            <a:ext cx="8534400" cy="49202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400" b="0" i="1">
                <a:solidFill>
                  <a:schemeClr val="accent1"/>
                </a:solidFill>
                <a:effectLst>
                  <a:outerShdw blurRad="38100" dist="38100" dir="2700000" rotWithShape="0">
                    <a:srgbClr val="000000"/>
                  </a:outerShdw>
                </a:effectLst>
                <a:latin typeface="+mj-lt"/>
                <a:ea typeface="+mj-ea"/>
                <a:cs typeface="+mj-cs"/>
                <a:sym typeface="Arial"/>
              </a:defRPr>
            </a:pPr>
            <a:r>
              <a:t>1) Figure &amp; details are from an </a:t>
            </a:r>
            <a:r>
              <a:rPr b="1"/>
              <a:t>excellent wind power tutorial </a:t>
            </a:r>
            <a:r>
              <a:t>in MPOWERUK.COM's  "Electopaedia"</a:t>
            </a:r>
            <a:endParaRPr sz="1200">
              <a:solidFill>
                <a:srgbClr val="E5FFFF"/>
              </a:solidFill>
            </a:endParaRPr>
          </a:p>
          <a:p>
            <a:pPr algn="ctr">
              <a:defRPr sz="1400" b="0" i="1">
                <a:solidFill>
                  <a:schemeClr val="accent1"/>
                </a:solidFill>
                <a:effectLst>
                  <a:outerShdw blurRad="38100" dist="38100" dir="2700000" rotWithShape="0">
                    <a:srgbClr val="000000"/>
                  </a:outerShdw>
                </a:effectLst>
                <a:latin typeface="+mj-lt"/>
                <a:ea typeface="+mj-ea"/>
                <a:cs typeface="+mj-cs"/>
                <a:sym typeface="Arial"/>
              </a:defRPr>
            </a:pPr>
            <a:r>
              <a:t>https://www.mpoweruk.com/wind_power.htm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Rectangle 2"/>
          <p:cNvSpPr txBox="1">
            <a:spLocks noGrp="1"/>
          </p:cNvSpPr>
          <p:nvPr>
            <p:ph type="title"/>
          </p:nvPr>
        </p:nvSpPr>
        <p:spPr>
          <a:xfrm>
            <a:off x="304800" y="76199"/>
            <a:ext cx="8534400" cy="516469"/>
          </a:xfrm>
          <a:prstGeom prst="rect">
            <a:avLst/>
          </a:prstGeom>
        </p:spPr>
        <p:txBody>
          <a:bodyPr/>
          <a:lstStyle>
            <a:lvl1pPr>
              <a:defRPr sz="2000"/>
            </a:lvl1pPr>
          </a:lstStyle>
          <a:p>
            <a:r>
              <a:t>But synchronization is not the only Wind Power integration issue:</a:t>
            </a:r>
          </a:p>
        </p:txBody>
      </p:sp>
      <p:sp>
        <p:nvSpPr>
          <p:cNvPr id="489" name="Rectangle 3"/>
          <p:cNvSpPr txBox="1">
            <a:spLocks noGrp="1"/>
          </p:cNvSpPr>
          <p:nvPr>
            <p:ph type="body" idx="1"/>
          </p:nvPr>
        </p:nvSpPr>
        <p:spPr>
          <a:xfrm>
            <a:off x="143936" y="662525"/>
            <a:ext cx="9000064" cy="6020370"/>
          </a:xfrm>
          <a:prstGeom prst="rect">
            <a:avLst/>
          </a:prstGeom>
        </p:spPr>
        <p:txBody>
          <a:bodyPr/>
          <a:lstStyle/>
          <a:p>
            <a:pPr>
              <a:tabLst>
                <a:tab pos="457200" algn="l"/>
                <a:tab pos="914400" algn="l"/>
                <a:tab pos="1371600" algn="l"/>
                <a:tab pos="1828800" algn="l"/>
                <a:tab pos="2286000" algn="l"/>
              </a:tabLst>
              <a:defRPr sz="1800">
                <a:latin typeface="+mj-lt"/>
                <a:ea typeface="+mj-ea"/>
                <a:cs typeface="+mj-cs"/>
                <a:sym typeface="Arial"/>
              </a:defRPr>
            </a:pPr>
            <a:r>
              <a:t>Because</a:t>
            </a:r>
            <a:r>
              <a:rPr b="1">
                <a:solidFill>
                  <a:srgbClr val="FBC901"/>
                </a:solidFill>
              </a:rPr>
              <a:t> wind's power increases as its velocity cubed,</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we </a:t>
            </a:r>
            <a:r>
              <a:rPr b="1"/>
              <a:t>really</a:t>
            </a:r>
            <a:r>
              <a:t> want to generate wind power</a:t>
            </a:r>
            <a:r>
              <a:rPr b="1"/>
              <a:t> where </a:t>
            </a:r>
            <a:r>
              <a:t>wind speeds are fastest,</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which is off our northern coasts, or (for the U.S.) on our Midwestern plains:</a:t>
            </a:r>
          </a:p>
          <a:p>
            <a:pPr>
              <a:tabLst>
                <a:tab pos="457200" algn="l"/>
                <a:tab pos="914400" algn="l"/>
                <a:tab pos="1371600" algn="l"/>
                <a:tab pos="1828800" algn="l"/>
                <a:tab pos="2286000" algn="l"/>
              </a:tabLst>
              <a:defRPr sz="1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endParaRPr/>
          </a:p>
          <a:p>
            <a:pPr>
              <a:tabLst>
                <a:tab pos="457200" algn="l"/>
                <a:tab pos="914400" algn="l"/>
                <a:tab pos="1371600" algn="l"/>
                <a:tab pos="1828800" algn="l"/>
                <a:tab pos="2286000" algn="l"/>
              </a:tabLst>
              <a:defRPr sz="36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We would then need to transmit that power to our population centers</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which are hundreds, if not thousands, of kilometers distant</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But, from </a:t>
            </a:r>
            <a:r>
              <a:rPr b="1"/>
              <a:t>Magnetic Induction</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 &amp; </a:t>
            </a:r>
            <a:r>
              <a:rPr b="1"/>
              <a:t>Generic Grid</a:t>
            </a:r>
            <a:r>
              <a:t> (</a:t>
            </a:r>
            <a:r>
              <a:rPr u="sng">
                <a:solidFill>
                  <a:srgbClr val="00CCFF"/>
                </a:solidFill>
                <a:uFill>
                  <a:solidFill>
                    <a:srgbClr val="00CCFF"/>
                  </a:solidFill>
                </a:uFill>
                <a:hlinkClick r:id="rId5"/>
              </a:rPr>
              <a:t>pptx</a:t>
            </a:r>
            <a:r>
              <a:t> / </a:t>
            </a:r>
            <a:r>
              <a:rPr u="sng">
                <a:solidFill>
                  <a:srgbClr val="00CCFF"/>
                </a:solidFill>
                <a:uFill>
                  <a:solidFill>
                    <a:srgbClr val="00CCFF"/>
                  </a:solidFill>
                </a:uFill>
                <a:hlinkClick r:id="rId6"/>
              </a:rPr>
              <a:t>pdf</a:t>
            </a:r>
            <a:r>
              <a:t> / </a:t>
            </a:r>
            <a:r>
              <a:rPr u="sng">
                <a:solidFill>
                  <a:srgbClr val="00CCFF"/>
                </a:solidFill>
                <a:uFill>
                  <a:solidFill>
                    <a:srgbClr val="00CCFF"/>
                  </a:solidFill>
                </a:uFill>
                <a:hlinkClick r:id="rId7"/>
              </a:rPr>
              <a:t>key</a:t>
            </a:r>
            <a:r>
              <a:t>) notes: </a:t>
            </a:r>
          </a:p>
          <a:p>
            <a:pPr>
              <a:tabLst>
                <a:tab pos="457200" algn="l"/>
                <a:tab pos="914400" algn="l"/>
                <a:tab pos="1371600" algn="l"/>
                <a:tab pos="1828800" algn="l"/>
                <a:tab pos="2286000" algn="l"/>
              </a:tabLst>
              <a:defRPr sz="10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t>
            </a:r>
            <a:r>
              <a:rPr b="1"/>
              <a:t>AC power cannot be efficiently transmitted over such distances!</a:t>
            </a:r>
          </a:p>
        </p:txBody>
      </p:sp>
      <p:pic>
        <p:nvPicPr>
          <p:cNvPr id="490" name="Picture 8" descr="Picture 8"/>
          <p:cNvPicPr>
            <a:picLocks noChangeAspect="1"/>
          </p:cNvPicPr>
          <p:nvPr/>
        </p:nvPicPr>
        <p:blipFill>
          <a:blip r:embed="rId8"/>
          <a:srcRect l="4800" t="6212" r="4799" b="6211"/>
          <a:stretch>
            <a:fillRect/>
          </a:stretch>
        </p:blipFill>
        <p:spPr>
          <a:xfrm>
            <a:off x="4686091" y="2108442"/>
            <a:ext cx="2880977" cy="2156678"/>
          </a:xfrm>
          <a:prstGeom prst="rect">
            <a:avLst/>
          </a:prstGeom>
          <a:ln w="12700">
            <a:miter lim="400000"/>
          </a:ln>
        </p:spPr>
      </p:pic>
      <p:grpSp>
        <p:nvGrpSpPr>
          <p:cNvPr id="493" name="Group 9"/>
          <p:cNvGrpSpPr/>
          <p:nvPr/>
        </p:nvGrpSpPr>
        <p:grpSpPr>
          <a:xfrm>
            <a:off x="1714504" y="2127250"/>
            <a:ext cx="2645836" cy="2159001"/>
            <a:chOff x="0" y="0"/>
            <a:chExt cx="2645835" cy="2159000"/>
          </a:xfrm>
        </p:grpSpPr>
        <p:sp>
          <p:nvSpPr>
            <p:cNvPr id="491" name="Rectangle 10"/>
            <p:cNvSpPr/>
            <p:nvPr/>
          </p:nvSpPr>
          <p:spPr>
            <a:xfrm>
              <a:off x="-1" y="0"/>
              <a:ext cx="2592191" cy="2159000"/>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492" name="Picture 11" descr="Picture 11"/>
            <p:cNvPicPr>
              <a:picLocks noChangeAspect="1"/>
            </p:cNvPicPr>
            <p:nvPr/>
          </p:nvPicPr>
          <p:blipFill>
            <a:blip r:embed="rId9"/>
            <a:srcRect t="2491" r="4706"/>
            <a:stretch>
              <a:fillRect/>
            </a:stretch>
          </p:blipFill>
          <p:spPr>
            <a:xfrm>
              <a:off x="4" y="5383"/>
              <a:ext cx="2645832" cy="2141451"/>
            </a:xfrm>
            <a:prstGeom prst="rect">
              <a:avLst/>
            </a:prstGeom>
            <a:ln w="12700" cap="flat">
              <a:noFill/>
              <a:miter lim="400000"/>
            </a:ln>
            <a:effectLst/>
          </p:spPr>
        </p:pic>
      </p:gr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Rectangle 3"/>
          <p:cNvSpPr txBox="1">
            <a:spLocks noGrp="1"/>
          </p:cNvSpPr>
          <p:nvPr>
            <p:ph type="body" idx="1"/>
          </p:nvPr>
        </p:nvSpPr>
        <p:spPr>
          <a:xfrm>
            <a:off x="228600" y="810687"/>
            <a:ext cx="8788400" cy="5602813"/>
          </a:xfrm>
          <a:prstGeom prst="rect">
            <a:avLst/>
          </a:prstGeom>
        </p:spPr>
        <p:txBody>
          <a:bodyPr/>
          <a:lstStyle/>
          <a:p>
            <a:pPr defTabSz="886968">
              <a:tabLst>
                <a:tab pos="431800" algn="l"/>
                <a:tab pos="876300" algn="l"/>
                <a:tab pos="1320800" algn="l"/>
                <a:tab pos="1765300" algn="l"/>
                <a:tab pos="2209800" algn="l"/>
              </a:tabLst>
              <a:defRPr sz="1746">
                <a:effectLst>
                  <a:outerShdw blurRad="36957" dist="36957" dir="2700000" rotWithShape="0">
                    <a:srgbClr val="000000"/>
                  </a:outerShdw>
                </a:effectLst>
                <a:latin typeface="+mj-lt"/>
                <a:ea typeface="+mj-ea"/>
                <a:cs typeface="+mj-cs"/>
                <a:sym typeface="Arial"/>
              </a:defRPr>
            </a:pPr>
            <a:r>
              <a:t>An almost entirely </a:t>
            </a:r>
            <a:r>
              <a:rPr b="1">
                <a:solidFill>
                  <a:srgbClr val="FBC901"/>
                </a:solidFill>
              </a:rPr>
              <a:t>new, ultra-high-voltage DC power transmission system</a:t>
            </a:r>
          </a:p>
          <a:p>
            <a:pPr defTabSz="886968">
              <a:tabLst>
                <a:tab pos="431800" algn="l"/>
                <a:tab pos="876300" algn="l"/>
                <a:tab pos="1320800" algn="l"/>
                <a:tab pos="1765300" algn="l"/>
                <a:tab pos="2209800" algn="l"/>
              </a:tabLst>
              <a:defRPr sz="1067">
                <a:effectLst>
                  <a:outerShdw blurRad="36957" dist="36957" dir="2700000" rotWithShape="0">
                    <a:srgbClr val="000000"/>
                  </a:outerShdw>
                </a:effectLst>
                <a:latin typeface="+mj-lt"/>
                <a:ea typeface="+mj-ea"/>
                <a:cs typeface="+mj-cs"/>
                <a:sym typeface="Arial"/>
              </a:defRPr>
            </a:pPr>
            <a:endParaRPr/>
          </a:p>
          <a:p>
            <a:pPr defTabSz="886968">
              <a:tabLst>
                <a:tab pos="431800" algn="l"/>
                <a:tab pos="876300" algn="l"/>
                <a:tab pos="1320800" algn="l"/>
                <a:tab pos="1765300" algn="l"/>
                <a:tab pos="2209800" algn="l"/>
              </a:tabLst>
              <a:defRPr sz="1746">
                <a:effectLst>
                  <a:outerShdw blurRad="36957" dist="36957" dir="2700000" rotWithShape="0">
                    <a:srgbClr val="000000"/>
                  </a:outerShdw>
                </a:effectLst>
                <a:latin typeface="+mj-lt"/>
                <a:ea typeface="+mj-ea"/>
                <a:cs typeface="+mj-cs"/>
                <a:sym typeface="Arial"/>
              </a:defRPr>
            </a:pPr>
            <a:r>
              <a:t>And if this were not enough, if/when we come to rely upon wind (or solar) power,</a:t>
            </a:r>
          </a:p>
          <a:p>
            <a:pPr defTabSz="886968">
              <a:tabLst>
                <a:tab pos="431800" algn="l"/>
                <a:tab pos="876300" algn="l"/>
                <a:tab pos="1320800" algn="l"/>
                <a:tab pos="1765300" algn="l"/>
                <a:tab pos="2209800" algn="l"/>
              </a:tabLst>
              <a:defRPr sz="679">
                <a:effectLst>
                  <a:outerShdw blurRad="36957" dist="36957" dir="2700000" rotWithShape="0">
                    <a:srgbClr val="000000"/>
                  </a:outerShdw>
                </a:effectLst>
                <a:latin typeface="+mj-lt"/>
                <a:ea typeface="+mj-ea"/>
                <a:cs typeface="+mj-cs"/>
                <a:sym typeface="Arial"/>
              </a:defRPr>
            </a:pPr>
            <a:endParaRPr/>
          </a:p>
          <a:p>
            <a:pPr defTabSz="886968">
              <a:tabLst>
                <a:tab pos="431800" algn="l"/>
                <a:tab pos="876300" algn="l"/>
                <a:tab pos="1320800" algn="l"/>
                <a:tab pos="1765300" algn="l"/>
                <a:tab pos="2209800" algn="l"/>
              </a:tabLst>
              <a:defRPr sz="1746">
                <a:effectLst>
                  <a:outerShdw blurRad="36957" dist="36957" dir="2700000" rotWithShape="0">
                    <a:srgbClr val="000000"/>
                  </a:outerShdw>
                </a:effectLst>
                <a:latin typeface="+mj-lt"/>
                <a:ea typeface="+mj-ea"/>
                <a:cs typeface="+mj-cs"/>
                <a:sym typeface="Arial"/>
              </a:defRPr>
            </a:pPr>
            <a:r>
              <a:t>	we will also have to confront their natural daily cycles,</a:t>
            </a:r>
          </a:p>
          <a:p>
            <a:pPr defTabSz="886968">
              <a:tabLst>
                <a:tab pos="431800" algn="l"/>
                <a:tab pos="876300" algn="l"/>
                <a:tab pos="1320800" algn="l"/>
                <a:tab pos="1765300" algn="l"/>
                <a:tab pos="2209800" algn="l"/>
              </a:tabLst>
              <a:defRPr sz="679">
                <a:effectLst>
                  <a:outerShdw blurRad="36957" dist="36957" dir="2700000" rotWithShape="0">
                    <a:srgbClr val="000000"/>
                  </a:outerShdw>
                </a:effectLst>
                <a:latin typeface="+mj-lt"/>
                <a:ea typeface="+mj-ea"/>
                <a:cs typeface="+mj-cs"/>
                <a:sym typeface="Arial"/>
              </a:defRPr>
            </a:pPr>
            <a:endParaRPr/>
          </a:p>
          <a:p>
            <a:pPr defTabSz="886968">
              <a:tabLst>
                <a:tab pos="431800" algn="l"/>
                <a:tab pos="876300" algn="l"/>
                <a:tab pos="1320800" algn="l"/>
                <a:tab pos="1765300" algn="l"/>
                <a:tab pos="2209800" algn="l"/>
              </a:tabLst>
              <a:defRPr sz="1746">
                <a:effectLst>
                  <a:outerShdw blurRad="36957" dist="36957" dir="2700000" rotWithShape="0">
                    <a:srgbClr val="000000"/>
                  </a:outerShdw>
                </a:effectLst>
                <a:latin typeface="+mj-lt"/>
                <a:ea typeface="+mj-ea"/>
                <a:cs typeface="+mj-cs"/>
                <a:sym typeface="Arial"/>
              </a:defRPr>
            </a:pPr>
            <a:r>
              <a:t>		and the fact that they do not produce </a:t>
            </a:r>
            <a:r>
              <a:rPr b="1"/>
              <a:t>power when we most want it</a:t>
            </a:r>
          </a:p>
          <a:p>
            <a:pPr defTabSz="886968">
              <a:tabLst>
                <a:tab pos="431800" algn="l"/>
                <a:tab pos="876300" algn="l"/>
                <a:tab pos="1320800" algn="l"/>
                <a:tab pos="1765300" algn="l"/>
                <a:tab pos="2209800" algn="l"/>
              </a:tabLst>
              <a:defRPr sz="1746">
                <a:effectLst>
                  <a:outerShdw blurRad="36957" dist="36957" dir="2700000" rotWithShape="0">
                    <a:srgbClr val="000000"/>
                  </a:outerShdw>
                </a:effectLst>
                <a:latin typeface="+mj-lt"/>
                <a:ea typeface="+mj-ea"/>
                <a:cs typeface="+mj-cs"/>
                <a:sym typeface="Arial"/>
              </a:defRPr>
            </a:pPr>
            <a:endParaRPr/>
          </a:p>
          <a:p>
            <a:pPr defTabSz="886968">
              <a:tabLst>
                <a:tab pos="431800" algn="l"/>
                <a:tab pos="876300" algn="l"/>
                <a:tab pos="1320800" algn="l"/>
                <a:tab pos="1765300" algn="l"/>
                <a:tab pos="2209800" algn="l"/>
              </a:tabLst>
              <a:defRPr sz="1746">
                <a:effectLst>
                  <a:outerShdw blurRad="36957" dist="36957" dir="2700000" rotWithShape="0">
                    <a:srgbClr val="000000"/>
                  </a:outerShdw>
                </a:effectLst>
                <a:latin typeface="+mj-lt"/>
                <a:ea typeface="+mj-ea"/>
                <a:cs typeface="+mj-cs"/>
                <a:sym typeface="Arial"/>
              </a:defRPr>
            </a:pPr>
            <a:endParaRPr/>
          </a:p>
          <a:p>
            <a:pPr defTabSz="886968">
              <a:tabLst>
                <a:tab pos="431800" algn="l"/>
                <a:tab pos="876300" algn="l"/>
                <a:tab pos="1320800" algn="l"/>
                <a:tab pos="1765300" algn="l"/>
                <a:tab pos="2209800" algn="l"/>
              </a:tabLst>
              <a:defRPr sz="1746">
                <a:effectLst>
                  <a:outerShdw blurRad="36957" dist="36957" dir="2700000" rotWithShape="0">
                    <a:srgbClr val="000000"/>
                  </a:outerShdw>
                </a:effectLst>
                <a:latin typeface="+mj-lt"/>
                <a:ea typeface="+mj-ea"/>
                <a:cs typeface="+mj-cs"/>
                <a:sym typeface="Arial"/>
              </a:defRPr>
            </a:pPr>
            <a:endParaRPr/>
          </a:p>
          <a:p>
            <a:pPr defTabSz="886968">
              <a:tabLst>
                <a:tab pos="431800" algn="l"/>
                <a:tab pos="876300" algn="l"/>
                <a:tab pos="1320800" algn="l"/>
                <a:tab pos="1765300" algn="l"/>
                <a:tab pos="2209800" algn="l"/>
              </a:tabLst>
              <a:defRPr sz="1746">
                <a:effectLst>
                  <a:outerShdw blurRad="36957" dist="36957" dir="2700000" rotWithShape="0">
                    <a:srgbClr val="000000"/>
                  </a:outerShdw>
                </a:effectLst>
                <a:latin typeface="+mj-lt"/>
                <a:ea typeface="+mj-ea"/>
                <a:cs typeface="+mj-cs"/>
                <a:sym typeface="Arial"/>
              </a:defRPr>
            </a:pPr>
            <a:endParaRPr/>
          </a:p>
          <a:p>
            <a:pPr defTabSz="886968">
              <a:tabLst>
                <a:tab pos="431800" algn="l"/>
                <a:tab pos="876300" algn="l"/>
                <a:tab pos="1320800" algn="l"/>
                <a:tab pos="1765300" algn="l"/>
                <a:tab pos="2209800" algn="l"/>
              </a:tabLst>
              <a:defRPr sz="1746">
                <a:effectLst>
                  <a:outerShdw blurRad="36957" dist="36957" dir="2700000" rotWithShape="0">
                    <a:srgbClr val="000000"/>
                  </a:outerShdw>
                </a:effectLst>
                <a:latin typeface="+mj-lt"/>
                <a:ea typeface="+mj-ea"/>
                <a:cs typeface="+mj-cs"/>
                <a:sym typeface="Arial"/>
              </a:defRPr>
            </a:pPr>
            <a:endParaRPr/>
          </a:p>
          <a:p>
            <a:pPr defTabSz="886968">
              <a:tabLst>
                <a:tab pos="431800" algn="l"/>
                <a:tab pos="876300" algn="l"/>
                <a:tab pos="1320800" algn="l"/>
                <a:tab pos="1765300" algn="l"/>
                <a:tab pos="2209800" algn="l"/>
              </a:tabLst>
              <a:defRPr sz="1746">
                <a:effectLst>
                  <a:outerShdw blurRad="36957" dist="36957" dir="2700000" rotWithShape="0">
                    <a:srgbClr val="000000"/>
                  </a:outerShdw>
                </a:effectLst>
                <a:latin typeface="+mj-lt"/>
                <a:ea typeface="+mj-ea"/>
                <a:cs typeface="+mj-cs"/>
                <a:sym typeface="Arial"/>
              </a:defRPr>
            </a:pPr>
            <a:endParaRPr/>
          </a:p>
          <a:p>
            <a:pPr defTabSz="886968">
              <a:tabLst>
                <a:tab pos="431800" algn="l"/>
                <a:tab pos="876300" algn="l"/>
                <a:tab pos="1320800" algn="l"/>
                <a:tab pos="1765300" algn="l"/>
                <a:tab pos="2209800" algn="l"/>
              </a:tabLst>
              <a:defRPr sz="1746">
                <a:effectLst>
                  <a:outerShdw blurRad="36957" dist="36957" dir="2700000" rotWithShape="0">
                    <a:srgbClr val="000000"/>
                  </a:outerShdw>
                </a:effectLst>
                <a:latin typeface="+mj-lt"/>
                <a:ea typeface="+mj-ea"/>
                <a:cs typeface="+mj-cs"/>
                <a:sym typeface="Arial"/>
              </a:defRPr>
            </a:pPr>
            <a:endParaRPr/>
          </a:p>
          <a:p>
            <a:pPr defTabSz="886968">
              <a:tabLst>
                <a:tab pos="431800" algn="l"/>
                <a:tab pos="876300" algn="l"/>
                <a:tab pos="1320800" algn="l"/>
                <a:tab pos="1765300" algn="l"/>
                <a:tab pos="2209800" algn="l"/>
              </a:tabLst>
              <a:defRPr sz="2716">
                <a:effectLst>
                  <a:outerShdw blurRad="36957" dist="36957" dir="2700000" rotWithShape="0">
                    <a:srgbClr val="000000"/>
                  </a:outerShdw>
                </a:effectLst>
                <a:latin typeface="+mj-lt"/>
                <a:ea typeface="+mj-ea"/>
                <a:cs typeface="+mj-cs"/>
                <a:sym typeface="Arial"/>
              </a:defRPr>
            </a:pPr>
            <a:endParaRPr/>
          </a:p>
          <a:p>
            <a:pPr defTabSz="886968">
              <a:tabLst>
                <a:tab pos="431800" algn="l"/>
                <a:tab pos="876300" algn="l"/>
                <a:tab pos="1320800" algn="l"/>
                <a:tab pos="1765300" algn="l"/>
                <a:tab pos="2209800" algn="l"/>
              </a:tabLst>
              <a:defRPr sz="1746">
                <a:effectLst>
                  <a:outerShdw blurRad="36957" dist="36957" dir="2700000" rotWithShape="0">
                    <a:srgbClr val="000000"/>
                  </a:outerShdw>
                </a:effectLst>
                <a:latin typeface="+mj-lt"/>
                <a:ea typeface="+mj-ea"/>
                <a:cs typeface="+mj-cs"/>
                <a:sym typeface="Arial"/>
              </a:defRPr>
            </a:pPr>
            <a:r>
              <a:t>Which will inevitably require the </a:t>
            </a:r>
            <a:r>
              <a:rPr b="1"/>
              <a:t>development &amp; massive deployment </a:t>
            </a:r>
            <a:r>
              <a:t>of new</a:t>
            </a:r>
          </a:p>
          <a:p>
            <a:pPr defTabSz="886968">
              <a:tabLst>
                <a:tab pos="431800" algn="l"/>
                <a:tab pos="876300" algn="l"/>
                <a:tab pos="1320800" algn="l"/>
                <a:tab pos="1765300" algn="l"/>
                <a:tab pos="2209800" algn="l"/>
              </a:tabLst>
              <a:defRPr sz="873">
                <a:effectLst>
                  <a:outerShdw blurRad="36957" dist="36957" dir="2700000" rotWithShape="0">
                    <a:srgbClr val="000000"/>
                  </a:outerShdw>
                </a:effectLst>
                <a:latin typeface="+mj-lt"/>
                <a:ea typeface="+mj-ea"/>
                <a:cs typeface="+mj-cs"/>
                <a:sym typeface="Arial"/>
              </a:defRPr>
            </a:pPr>
            <a:endParaRPr/>
          </a:p>
          <a:p>
            <a:pPr defTabSz="886968">
              <a:tabLst>
                <a:tab pos="431800" algn="l"/>
                <a:tab pos="876300" algn="l"/>
                <a:tab pos="1320800" algn="l"/>
                <a:tab pos="1765300" algn="l"/>
                <a:tab pos="2209800" algn="l"/>
              </a:tabLst>
              <a:defRPr sz="1746">
                <a:effectLst>
                  <a:outerShdw blurRad="36957" dist="36957" dir="2700000" rotWithShape="0">
                    <a:srgbClr val="000000"/>
                  </a:outerShdw>
                </a:effectLst>
                <a:latin typeface="+mj-lt"/>
                <a:ea typeface="+mj-ea"/>
                <a:cs typeface="+mj-cs"/>
                <a:sym typeface="Arial"/>
              </a:defRPr>
            </a:pPr>
            <a:r>
              <a:t>	</a:t>
            </a:r>
            <a:r>
              <a:rPr b="1">
                <a:solidFill>
                  <a:srgbClr val="FBC901"/>
                </a:solidFill>
              </a:rPr>
              <a:t>Energy storage systems</a:t>
            </a:r>
            <a:r>
              <a:rPr b="1"/>
              <a:t> </a:t>
            </a:r>
            <a:r>
              <a:t>(see </a:t>
            </a:r>
            <a:r>
              <a:rPr b="1"/>
              <a:t>Power Cycles &amp; Energy Storage</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p:txBody>
      </p:sp>
      <p:sp>
        <p:nvSpPr>
          <p:cNvPr id="496" name="Rectangle 2"/>
          <p:cNvSpPr txBox="1">
            <a:spLocks noGrp="1"/>
          </p:cNvSpPr>
          <p:nvPr>
            <p:ph type="title"/>
          </p:nvPr>
        </p:nvSpPr>
        <p:spPr>
          <a:xfrm>
            <a:off x="304800" y="76199"/>
            <a:ext cx="8534400" cy="675219"/>
          </a:xfrm>
          <a:prstGeom prst="rect">
            <a:avLst/>
          </a:prstGeom>
        </p:spPr>
        <p:txBody>
          <a:bodyPr/>
          <a:lstStyle>
            <a:lvl1pPr>
              <a:defRPr sz="2000"/>
            </a:lvl1pPr>
          </a:lstStyle>
          <a:p>
            <a:r>
              <a:t>Large scale use of Wind Power will thus additionally require:</a:t>
            </a:r>
          </a:p>
        </p:txBody>
      </p:sp>
      <p:grpSp>
        <p:nvGrpSpPr>
          <p:cNvPr id="513" name="Group 37"/>
          <p:cNvGrpSpPr/>
          <p:nvPr/>
        </p:nvGrpSpPr>
        <p:grpSpPr>
          <a:xfrm>
            <a:off x="228600" y="2855616"/>
            <a:ext cx="4038600" cy="1950508"/>
            <a:chOff x="0" y="0"/>
            <a:chExt cx="4038599" cy="1950506"/>
          </a:xfrm>
        </p:grpSpPr>
        <p:grpSp>
          <p:nvGrpSpPr>
            <p:cNvPr id="511" name="Group 20"/>
            <p:cNvGrpSpPr/>
            <p:nvPr/>
          </p:nvGrpSpPr>
          <p:grpSpPr>
            <a:xfrm>
              <a:off x="0" y="-1"/>
              <a:ext cx="4038600" cy="1950508"/>
              <a:chOff x="0" y="0"/>
              <a:chExt cx="4038599" cy="1950506"/>
            </a:xfrm>
          </p:grpSpPr>
          <p:sp>
            <p:nvSpPr>
              <p:cNvPr id="497" name="Straight Arrow Connector 21"/>
              <p:cNvSpPr/>
              <p:nvPr/>
            </p:nvSpPr>
            <p:spPr>
              <a:xfrm>
                <a:off x="586154" y="1893350"/>
                <a:ext cx="3383300" cy="1096"/>
              </a:xfrm>
              <a:prstGeom prst="line">
                <a:avLst/>
              </a:prstGeom>
              <a:noFill/>
              <a:ln w="3810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98" name="Straight Arrow Connector 22"/>
              <p:cNvSpPr/>
              <p:nvPr/>
            </p:nvSpPr>
            <p:spPr>
              <a:xfrm flipH="1" flipV="1">
                <a:off x="586155" y="-1"/>
                <a:ext cx="4283" cy="1894447"/>
              </a:xfrm>
              <a:prstGeom prst="line">
                <a:avLst/>
              </a:prstGeom>
              <a:noFill/>
              <a:ln w="3810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99" name="Straight Connector 23"/>
              <p:cNvSpPr/>
              <p:nvPr/>
            </p:nvSpPr>
            <p:spPr>
              <a:xfrm flipV="1">
                <a:off x="2869223" y="315741"/>
                <a:ext cx="1161" cy="1578706"/>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00" name="Straight Connector 24"/>
              <p:cNvSpPr/>
              <p:nvPr/>
            </p:nvSpPr>
            <p:spPr>
              <a:xfrm flipV="1">
                <a:off x="2111912" y="315741"/>
                <a:ext cx="1161" cy="1578706"/>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01" name="Straight Connector 25"/>
              <p:cNvSpPr/>
              <p:nvPr/>
            </p:nvSpPr>
            <p:spPr>
              <a:xfrm flipV="1">
                <a:off x="1358314" y="315741"/>
                <a:ext cx="1161" cy="1578706"/>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02" name="Straight Connector 26"/>
              <p:cNvSpPr/>
              <p:nvPr/>
            </p:nvSpPr>
            <p:spPr>
              <a:xfrm flipV="1">
                <a:off x="3647647" y="315741"/>
                <a:ext cx="1161" cy="1578706"/>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03" name="Straight Connector 27"/>
              <p:cNvSpPr/>
              <p:nvPr/>
            </p:nvSpPr>
            <p:spPr>
              <a:xfrm>
                <a:off x="586154" y="318098"/>
                <a:ext cx="3062654" cy="1097"/>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04" name="TextBox 28"/>
              <p:cNvSpPr/>
              <p:nvPr/>
            </p:nvSpPr>
            <p:spPr>
              <a:xfrm>
                <a:off x="0" y="157869"/>
                <a:ext cx="63988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200" b="0">
                    <a:solidFill>
                      <a:srgbClr val="FFFFFF"/>
                    </a:solidFill>
                    <a:latin typeface="+mj-lt"/>
                    <a:ea typeface="+mj-ea"/>
                    <a:cs typeface="+mj-cs"/>
                    <a:sym typeface="Arial"/>
                  </a:defRPr>
                </a:lvl1pPr>
              </a:lstStyle>
              <a:p>
                <a:r>
                  <a:t>100%</a:t>
                </a:r>
              </a:p>
            </p:txBody>
          </p:sp>
          <p:sp>
            <p:nvSpPr>
              <p:cNvPr id="505" name="TextBox 29"/>
              <p:cNvSpPr/>
              <p:nvPr/>
            </p:nvSpPr>
            <p:spPr>
              <a:xfrm>
                <a:off x="140677" y="1950506"/>
                <a:ext cx="83526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sz="1400" b="0">
                    <a:solidFill>
                      <a:srgbClr val="FFFFFF"/>
                    </a:solidFill>
                    <a:latin typeface="+mj-lt"/>
                    <a:ea typeface="+mj-ea"/>
                    <a:cs typeface="+mj-cs"/>
                    <a:sym typeface="Arial"/>
                  </a:defRPr>
                </a:pPr>
                <a:r>
                  <a:t> </a:t>
                </a:r>
                <a:r>
                  <a:rPr sz="1200"/>
                  <a:t>Midnight</a:t>
                </a:r>
              </a:p>
            </p:txBody>
          </p:sp>
          <p:sp>
            <p:nvSpPr>
              <p:cNvPr id="506" name="TextBox 30"/>
              <p:cNvSpPr/>
              <p:nvPr/>
            </p:nvSpPr>
            <p:spPr>
              <a:xfrm>
                <a:off x="1699847" y="1950506"/>
                <a:ext cx="83526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sz="1400" b="0">
                    <a:solidFill>
                      <a:srgbClr val="FFFFFF"/>
                    </a:solidFill>
                    <a:latin typeface="+mj-lt"/>
                    <a:ea typeface="+mj-ea"/>
                    <a:cs typeface="+mj-cs"/>
                    <a:sym typeface="Arial"/>
                  </a:defRPr>
                </a:pPr>
                <a:r>
                  <a:t> </a:t>
                </a:r>
                <a:r>
                  <a:rPr sz="1200"/>
                  <a:t>Noon</a:t>
                </a:r>
              </a:p>
            </p:txBody>
          </p:sp>
          <p:sp>
            <p:nvSpPr>
              <p:cNvPr id="507" name="TextBox 31"/>
              <p:cNvSpPr/>
              <p:nvPr/>
            </p:nvSpPr>
            <p:spPr>
              <a:xfrm>
                <a:off x="3203331" y="1948450"/>
                <a:ext cx="83526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sz="1400" b="0">
                    <a:solidFill>
                      <a:srgbClr val="FFFFFF"/>
                    </a:solidFill>
                    <a:latin typeface="+mj-lt"/>
                    <a:ea typeface="+mj-ea"/>
                    <a:cs typeface="+mj-cs"/>
                    <a:sym typeface="Arial"/>
                  </a:defRPr>
                </a:pPr>
                <a:r>
                  <a:t> </a:t>
                </a:r>
                <a:r>
                  <a:rPr sz="1200"/>
                  <a:t>Midnight</a:t>
                </a:r>
              </a:p>
            </p:txBody>
          </p:sp>
          <p:grpSp>
            <p:nvGrpSpPr>
              <p:cNvPr id="510" name="Group 57"/>
              <p:cNvGrpSpPr/>
              <p:nvPr/>
            </p:nvGrpSpPr>
            <p:grpSpPr>
              <a:xfrm>
                <a:off x="613713" y="513015"/>
                <a:ext cx="3038260" cy="1199582"/>
                <a:chOff x="0" y="0"/>
                <a:chExt cx="3038258" cy="1199581"/>
              </a:xfrm>
            </p:grpSpPr>
            <p:sp>
              <p:nvSpPr>
                <p:cNvPr id="508" name="Freeform 33"/>
                <p:cNvSpPr/>
                <p:nvPr/>
              </p:nvSpPr>
              <p:spPr>
                <a:xfrm>
                  <a:off x="886475" y="-1"/>
                  <a:ext cx="2151784" cy="1198163"/>
                </a:xfrm>
                <a:custGeom>
                  <a:avLst/>
                  <a:gdLst/>
                  <a:ahLst/>
                  <a:cxnLst>
                    <a:cxn ang="0">
                      <a:pos x="wd2" y="hd2"/>
                    </a:cxn>
                    <a:cxn ang="5400000">
                      <a:pos x="wd2" y="hd2"/>
                    </a:cxn>
                    <a:cxn ang="10800000">
                      <a:pos x="wd2" y="hd2"/>
                    </a:cxn>
                    <a:cxn ang="16200000">
                      <a:pos x="wd2" y="hd2"/>
                    </a:cxn>
                  </a:cxnLst>
                  <a:rect l="0" t="0" r="r" b="b"/>
                  <a:pathLst>
                    <a:path w="21600" h="21544" extrusionOk="0">
                      <a:moveTo>
                        <a:pt x="0" y="21523"/>
                      </a:moveTo>
                      <a:lnTo>
                        <a:pt x="925" y="21523"/>
                      </a:lnTo>
                      <a:cubicBezTo>
                        <a:pt x="1166" y="21523"/>
                        <a:pt x="1240" y="21554"/>
                        <a:pt x="1448" y="21523"/>
                      </a:cubicBezTo>
                      <a:cubicBezTo>
                        <a:pt x="1656" y="21492"/>
                        <a:pt x="1937" y="21500"/>
                        <a:pt x="2172" y="21339"/>
                      </a:cubicBezTo>
                      <a:cubicBezTo>
                        <a:pt x="2407" y="21178"/>
                        <a:pt x="2534" y="21285"/>
                        <a:pt x="2856" y="20557"/>
                      </a:cubicBezTo>
                      <a:cubicBezTo>
                        <a:pt x="3178" y="19829"/>
                        <a:pt x="3654" y="18288"/>
                        <a:pt x="4103" y="16970"/>
                      </a:cubicBezTo>
                      <a:cubicBezTo>
                        <a:pt x="4552" y="15652"/>
                        <a:pt x="5102" y="14011"/>
                        <a:pt x="5551" y="12647"/>
                      </a:cubicBezTo>
                      <a:cubicBezTo>
                        <a:pt x="6000" y="11283"/>
                        <a:pt x="5893" y="10892"/>
                        <a:pt x="6798" y="8784"/>
                      </a:cubicBezTo>
                      <a:cubicBezTo>
                        <a:pt x="7703" y="6676"/>
                        <a:pt x="9607" y="30"/>
                        <a:pt x="10981" y="0"/>
                      </a:cubicBezTo>
                      <a:cubicBezTo>
                        <a:pt x="12355" y="-31"/>
                        <a:pt x="14212" y="6699"/>
                        <a:pt x="15044" y="8600"/>
                      </a:cubicBezTo>
                      <a:cubicBezTo>
                        <a:pt x="15875" y="10501"/>
                        <a:pt x="15680" y="10539"/>
                        <a:pt x="15969" y="11405"/>
                      </a:cubicBezTo>
                      <a:cubicBezTo>
                        <a:pt x="16257" y="12271"/>
                        <a:pt x="16472" y="12915"/>
                        <a:pt x="16773" y="13797"/>
                      </a:cubicBezTo>
                      <a:cubicBezTo>
                        <a:pt x="17075" y="14678"/>
                        <a:pt x="17504" y="15882"/>
                        <a:pt x="17779" y="16694"/>
                      </a:cubicBezTo>
                      <a:cubicBezTo>
                        <a:pt x="18054" y="17507"/>
                        <a:pt x="18235" y="18150"/>
                        <a:pt x="18422" y="18672"/>
                      </a:cubicBezTo>
                      <a:cubicBezTo>
                        <a:pt x="18610" y="19193"/>
                        <a:pt x="18771" y="19469"/>
                        <a:pt x="18905" y="19821"/>
                      </a:cubicBezTo>
                      <a:cubicBezTo>
                        <a:pt x="19039" y="20174"/>
                        <a:pt x="19099" y="20550"/>
                        <a:pt x="19227" y="20787"/>
                      </a:cubicBezTo>
                      <a:cubicBezTo>
                        <a:pt x="19354" y="21025"/>
                        <a:pt x="19455" y="21124"/>
                        <a:pt x="19669" y="21247"/>
                      </a:cubicBezTo>
                      <a:cubicBezTo>
                        <a:pt x="19884" y="21370"/>
                        <a:pt x="20192" y="21477"/>
                        <a:pt x="20514" y="21523"/>
                      </a:cubicBezTo>
                      <a:cubicBezTo>
                        <a:pt x="20836" y="21569"/>
                        <a:pt x="21600" y="21523"/>
                        <a:pt x="21600" y="21523"/>
                      </a:cubicBezTo>
                    </a:path>
                  </a:pathLst>
                </a:custGeom>
                <a:noFill/>
                <a:ln w="38100" cap="flat">
                  <a:solidFill>
                    <a:srgbClr val="66CC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09" name="Straight Connector 34"/>
                <p:cNvSpPr/>
                <p:nvPr/>
              </p:nvSpPr>
              <p:spPr>
                <a:xfrm>
                  <a:off x="-1" y="1198330"/>
                  <a:ext cx="954667" cy="1252"/>
                </a:xfrm>
                <a:prstGeom prst="line">
                  <a:avLst/>
                </a:prstGeom>
                <a:solidFill>
                  <a:schemeClr val="accent1"/>
                </a:solidFill>
                <a:ln w="38100" cap="flat">
                  <a:solidFill>
                    <a:srgbClr val="66CC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sp>
          <p:nvSpPr>
            <p:cNvPr id="512" name="TextBox 35"/>
            <p:cNvSpPr/>
            <p:nvPr/>
          </p:nvSpPr>
          <p:spPr>
            <a:xfrm>
              <a:off x="990600" y="10582"/>
              <a:ext cx="23622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400" b="0">
                  <a:solidFill>
                    <a:srgbClr val="FFFFFF"/>
                  </a:solidFill>
                  <a:latin typeface="+mj-lt"/>
                  <a:ea typeface="+mj-ea"/>
                  <a:cs typeface="+mj-cs"/>
                  <a:sym typeface="Arial"/>
                </a:defRPr>
              </a:lvl1pPr>
            </a:lstStyle>
            <a:p>
              <a:r>
                <a:t>Typical wind power</a:t>
              </a:r>
            </a:p>
          </p:txBody>
        </p:sp>
      </p:grpSp>
      <p:grpSp>
        <p:nvGrpSpPr>
          <p:cNvPr id="528" name="Group"/>
          <p:cNvGrpSpPr/>
          <p:nvPr/>
        </p:nvGrpSpPr>
        <p:grpSpPr>
          <a:xfrm>
            <a:off x="4935828" y="2855616"/>
            <a:ext cx="4038600" cy="2239331"/>
            <a:chOff x="0" y="0"/>
            <a:chExt cx="4038599" cy="2239329"/>
          </a:xfrm>
        </p:grpSpPr>
        <p:sp>
          <p:nvSpPr>
            <p:cNvPr id="514" name="TextBox 6"/>
            <p:cNvSpPr txBox="1"/>
            <p:nvPr/>
          </p:nvSpPr>
          <p:spPr>
            <a:xfrm>
              <a:off x="0" y="169800"/>
              <a:ext cx="639883" cy="264255"/>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200" b="0">
                  <a:solidFill>
                    <a:srgbClr val="FFFFFF"/>
                  </a:solidFill>
                  <a:latin typeface="+mj-lt"/>
                  <a:ea typeface="+mj-ea"/>
                  <a:cs typeface="+mj-cs"/>
                  <a:sym typeface="Arial"/>
                </a:defRPr>
              </a:lvl1pPr>
            </a:lstStyle>
            <a:p>
              <a:r>
                <a:t>100%</a:t>
              </a:r>
            </a:p>
          </p:txBody>
        </p:sp>
        <p:sp>
          <p:nvSpPr>
            <p:cNvPr id="515" name="Straight Arrow Connector 8"/>
            <p:cNvSpPr/>
            <p:nvPr/>
          </p:nvSpPr>
          <p:spPr>
            <a:xfrm>
              <a:off x="586154" y="1893350"/>
              <a:ext cx="3383300" cy="1096"/>
            </a:xfrm>
            <a:prstGeom prst="line">
              <a:avLst/>
            </a:prstGeom>
            <a:noFill/>
            <a:ln w="3810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516" name="Straight Arrow Connector 9"/>
            <p:cNvSpPr/>
            <p:nvPr/>
          </p:nvSpPr>
          <p:spPr>
            <a:xfrm flipH="1" flipV="1">
              <a:off x="586155" y="-1"/>
              <a:ext cx="4283" cy="1894447"/>
            </a:xfrm>
            <a:prstGeom prst="line">
              <a:avLst/>
            </a:prstGeom>
            <a:noFill/>
            <a:ln w="3810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517" name="Straight Connector 10"/>
            <p:cNvSpPr/>
            <p:nvPr/>
          </p:nvSpPr>
          <p:spPr>
            <a:xfrm flipV="1">
              <a:off x="2869223" y="315741"/>
              <a:ext cx="1161" cy="1578706"/>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18" name="Straight Connector 11"/>
            <p:cNvSpPr/>
            <p:nvPr/>
          </p:nvSpPr>
          <p:spPr>
            <a:xfrm flipV="1">
              <a:off x="2111912" y="315741"/>
              <a:ext cx="1161" cy="1578706"/>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19" name="Straight Connector 12"/>
            <p:cNvSpPr/>
            <p:nvPr/>
          </p:nvSpPr>
          <p:spPr>
            <a:xfrm flipV="1">
              <a:off x="1358314" y="315741"/>
              <a:ext cx="1161" cy="1578706"/>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20" name="Straight Connector 13"/>
            <p:cNvSpPr/>
            <p:nvPr/>
          </p:nvSpPr>
          <p:spPr>
            <a:xfrm flipV="1">
              <a:off x="3647647" y="315741"/>
              <a:ext cx="1161" cy="1578706"/>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21" name="Straight Connector 14"/>
            <p:cNvSpPr/>
            <p:nvPr/>
          </p:nvSpPr>
          <p:spPr>
            <a:xfrm>
              <a:off x="586154" y="318098"/>
              <a:ext cx="3062654" cy="1097"/>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22" name="TextBox 15"/>
            <p:cNvSpPr txBox="1"/>
            <p:nvPr/>
          </p:nvSpPr>
          <p:spPr>
            <a:xfrm>
              <a:off x="140677" y="1950506"/>
              <a:ext cx="835268" cy="288824"/>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sz="1400" b="0">
                  <a:solidFill>
                    <a:srgbClr val="FFFFFF"/>
                  </a:solidFill>
                  <a:latin typeface="+mj-lt"/>
                  <a:ea typeface="+mj-ea"/>
                  <a:cs typeface="+mj-cs"/>
                  <a:sym typeface="Arial"/>
                </a:defRPr>
              </a:pPr>
              <a:r>
                <a:t> </a:t>
              </a:r>
              <a:r>
                <a:rPr sz="1200"/>
                <a:t>Midnight</a:t>
              </a:r>
            </a:p>
          </p:txBody>
        </p:sp>
        <p:sp>
          <p:nvSpPr>
            <p:cNvPr id="523" name="TextBox 16"/>
            <p:cNvSpPr txBox="1"/>
            <p:nvPr/>
          </p:nvSpPr>
          <p:spPr>
            <a:xfrm>
              <a:off x="1699847" y="1950506"/>
              <a:ext cx="835269" cy="264255"/>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200" b="0">
                  <a:solidFill>
                    <a:srgbClr val="FFFFFF"/>
                  </a:solidFill>
                  <a:latin typeface="+mj-lt"/>
                  <a:ea typeface="+mj-ea"/>
                  <a:cs typeface="+mj-cs"/>
                  <a:sym typeface="Arial"/>
                </a:defRPr>
              </a:lvl1pPr>
            </a:lstStyle>
            <a:p>
              <a:r>
                <a:t> Noon</a:t>
              </a:r>
            </a:p>
          </p:txBody>
        </p:sp>
        <p:sp>
          <p:nvSpPr>
            <p:cNvPr id="524" name="TextBox 17"/>
            <p:cNvSpPr txBox="1"/>
            <p:nvPr/>
          </p:nvSpPr>
          <p:spPr>
            <a:xfrm>
              <a:off x="3203331" y="1948450"/>
              <a:ext cx="835269" cy="288824"/>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sz="1400" b="0">
                  <a:solidFill>
                    <a:srgbClr val="FFFFFF"/>
                  </a:solidFill>
                  <a:latin typeface="+mj-lt"/>
                  <a:ea typeface="+mj-ea"/>
                  <a:cs typeface="+mj-cs"/>
                  <a:sym typeface="Arial"/>
                </a:defRPr>
              </a:pPr>
              <a:r>
                <a:t> </a:t>
              </a:r>
              <a:r>
                <a:rPr sz="1200"/>
                <a:t>Midnight</a:t>
              </a:r>
            </a:p>
          </p:txBody>
        </p:sp>
        <p:sp>
          <p:nvSpPr>
            <p:cNvPr id="525" name="Freeform 18"/>
            <p:cNvSpPr/>
            <p:nvPr/>
          </p:nvSpPr>
          <p:spPr>
            <a:xfrm>
              <a:off x="897841" y="329198"/>
              <a:ext cx="2428337" cy="1563157"/>
            </a:xfrm>
            <a:custGeom>
              <a:avLst/>
              <a:gdLst/>
              <a:ahLst/>
              <a:cxnLst>
                <a:cxn ang="0">
                  <a:pos x="wd2" y="hd2"/>
                </a:cxn>
                <a:cxn ang="5400000">
                  <a:pos x="wd2" y="hd2"/>
                </a:cxn>
                <a:cxn ang="10800000">
                  <a:pos x="wd2" y="hd2"/>
                </a:cxn>
                <a:cxn ang="16200000">
                  <a:pos x="wd2" y="hd2"/>
                </a:cxn>
              </a:cxnLst>
              <a:rect l="0" t="0" r="r" b="b"/>
              <a:pathLst>
                <a:path w="21600" h="21544" extrusionOk="0">
                  <a:moveTo>
                    <a:pt x="0" y="21523"/>
                  </a:moveTo>
                  <a:lnTo>
                    <a:pt x="925" y="21523"/>
                  </a:lnTo>
                  <a:cubicBezTo>
                    <a:pt x="1166" y="21523"/>
                    <a:pt x="1240" y="21554"/>
                    <a:pt x="1448" y="21523"/>
                  </a:cubicBezTo>
                  <a:cubicBezTo>
                    <a:pt x="1656" y="21492"/>
                    <a:pt x="1937" y="21500"/>
                    <a:pt x="2172" y="21339"/>
                  </a:cubicBezTo>
                  <a:cubicBezTo>
                    <a:pt x="2407" y="21178"/>
                    <a:pt x="2534" y="21285"/>
                    <a:pt x="2856" y="20557"/>
                  </a:cubicBezTo>
                  <a:cubicBezTo>
                    <a:pt x="3178" y="19829"/>
                    <a:pt x="3654" y="18288"/>
                    <a:pt x="4103" y="16970"/>
                  </a:cubicBezTo>
                  <a:cubicBezTo>
                    <a:pt x="4552" y="15652"/>
                    <a:pt x="5102" y="14011"/>
                    <a:pt x="5551" y="12647"/>
                  </a:cubicBezTo>
                  <a:cubicBezTo>
                    <a:pt x="6000" y="11283"/>
                    <a:pt x="5893" y="10892"/>
                    <a:pt x="6798" y="8784"/>
                  </a:cubicBezTo>
                  <a:cubicBezTo>
                    <a:pt x="7703" y="6676"/>
                    <a:pt x="9607" y="30"/>
                    <a:pt x="10981" y="0"/>
                  </a:cubicBezTo>
                  <a:cubicBezTo>
                    <a:pt x="12355" y="-31"/>
                    <a:pt x="14212" y="6699"/>
                    <a:pt x="15044" y="8600"/>
                  </a:cubicBezTo>
                  <a:cubicBezTo>
                    <a:pt x="15875" y="10501"/>
                    <a:pt x="15680" y="10539"/>
                    <a:pt x="15969" y="11405"/>
                  </a:cubicBezTo>
                  <a:cubicBezTo>
                    <a:pt x="16257" y="12271"/>
                    <a:pt x="16472" y="12915"/>
                    <a:pt x="16773" y="13797"/>
                  </a:cubicBezTo>
                  <a:cubicBezTo>
                    <a:pt x="17075" y="14678"/>
                    <a:pt x="17504" y="15882"/>
                    <a:pt x="17779" y="16694"/>
                  </a:cubicBezTo>
                  <a:cubicBezTo>
                    <a:pt x="18054" y="17507"/>
                    <a:pt x="18235" y="18150"/>
                    <a:pt x="18422" y="18672"/>
                  </a:cubicBezTo>
                  <a:cubicBezTo>
                    <a:pt x="18610" y="19193"/>
                    <a:pt x="18771" y="19469"/>
                    <a:pt x="18905" y="19821"/>
                  </a:cubicBezTo>
                  <a:cubicBezTo>
                    <a:pt x="19039" y="20174"/>
                    <a:pt x="19099" y="20550"/>
                    <a:pt x="19227" y="20787"/>
                  </a:cubicBezTo>
                  <a:cubicBezTo>
                    <a:pt x="19354" y="21025"/>
                    <a:pt x="19455" y="21124"/>
                    <a:pt x="19669" y="21247"/>
                  </a:cubicBezTo>
                  <a:cubicBezTo>
                    <a:pt x="19884" y="21370"/>
                    <a:pt x="20192" y="21477"/>
                    <a:pt x="20514" y="21523"/>
                  </a:cubicBezTo>
                  <a:cubicBezTo>
                    <a:pt x="20836" y="21569"/>
                    <a:pt x="21600" y="21523"/>
                    <a:pt x="21600" y="21523"/>
                  </a:cubicBezTo>
                </a:path>
              </a:pathLst>
            </a:custGeom>
            <a:no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26" name="Freeform 19"/>
            <p:cNvSpPr/>
            <p:nvPr/>
          </p:nvSpPr>
          <p:spPr>
            <a:xfrm>
              <a:off x="1325926" y="814583"/>
              <a:ext cx="1583533" cy="1078346"/>
            </a:xfrm>
            <a:custGeom>
              <a:avLst/>
              <a:gdLst/>
              <a:ahLst/>
              <a:cxnLst>
                <a:cxn ang="0">
                  <a:pos x="wd2" y="hd2"/>
                </a:cxn>
                <a:cxn ang="5400000">
                  <a:pos x="wd2" y="hd2"/>
                </a:cxn>
                <a:cxn ang="10800000">
                  <a:pos x="wd2" y="hd2"/>
                </a:cxn>
                <a:cxn ang="16200000">
                  <a:pos x="wd2" y="hd2"/>
                </a:cxn>
              </a:cxnLst>
              <a:rect l="0" t="0" r="r" b="b"/>
              <a:pathLst>
                <a:path w="21600" h="21544" extrusionOk="0">
                  <a:moveTo>
                    <a:pt x="0" y="21523"/>
                  </a:moveTo>
                  <a:lnTo>
                    <a:pt x="925" y="21523"/>
                  </a:lnTo>
                  <a:cubicBezTo>
                    <a:pt x="1166" y="21523"/>
                    <a:pt x="1240" y="21554"/>
                    <a:pt x="1448" y="21523"/>
                  </a:cubicBezTo>
                  <a:cubicBezTo>
                    <a:pt x="1656" y="21492"/>
                    <a:pt x="1937" y="21500"/>
                    <a:pt x="2172" y="21339"/>
                  </a:cubicBezTo>
                  <a:cubicBezTo>
                    <a:pt x="2407" y="21178"/>
                    <a:pt x="2534" y="21285"/>
                    <a:pt x="2856" y="20557"/>
                  </a:cubicBezTo>
                  <a:cubicBezTo>
                    <a:pt x="3178" y="19829"/>
                    <a:pt x="3654" y="18288"/>
                    <a:pt x="4103" y="16970"/>
                  </a:cubicBezTo>
                  <a:cubicBezTo>
                    <a:pt x="4552" y="15652"/>
                    <a:pt x="5102" y="14011"/>
                    <a:pt x="5551" y="12647"/>
                  </a:cubicBezTo>
                  <a:cubicBezTo>
                    <a:pt x="6000" y="11283"/>
                    <a:pt x="5893" y="10892"/>
                    <a:pt x="6798" y="8784"/>
                  </a:cubicBezTo>
                  <a:cubicBezTo>
                    <a:pt x="7703" y="6676"/>
                    <a:pt x="9607" y="30"/>
                    <a:pt x="10981" y="0"/>
                  </a:cubicBezTo>
                  <a:cubicBezTo>
                    <a:pt x="12355" y="-31"/>
                    <a:pt x="14212" y="6699"/>
                    <a:pt x="15044" y="8600"/>
                  </a:cubicBezTo>
                  <a:cubicBezTo>
                    <a:pt x="15875" y="10501"/>
                    <a:pt x="15680" y="10539"/>
                    <a:pt x="15969" y="11405"/>
                  </a:cubicBezTo>
                  <a:cubicBezTo>
                    <a:pt x="16257" y="12271"/>
                    <a:pt x="16472" y="12915"/>
                    <a:pt x="16773" y="13797"/>
                  </a:cubicBezTo>
                  <a:cubicBezTo>
                    <a:pt x="17075" y="14678"/>
                    <a:pt x="17504" y="15882"/>
                    <a:pt x="17779" y="16694"/>
                  </a:cubicBezTo>
                  <a:cubicBezTo>
                    <a:pt x="18054" y="17507"/>
                    <a:pt x="18235" y="18150"/>
                    <a:pt x="18422" y="18672"/>
                  </a:cubicBezTo>
                  <a:cubicBezTo>
                    <a:pt x="18610" y="19193"/>
                    <a:pt x="18771" y="19469"/>
                    <a:pt x="18905" y="19821"/>
                  </a:cubicBezTo>
                  <a:cubicBezTo>
                    <a:pt x="19039" y="20174"/>
                    <a:pt x="19099" y="20550"/>
                    <a:pt x="19227" y="20787"/>
                  </a:cubicBezTo>
                  <a:cubicBezTo>
                    <a:pt x="19354" y="21025"/>
                    <a:pt x="19455" y="21124"/>
                    <a:pt x="19669" y="21247"/>
                  </a:cubicBezTo>
                  <a:cubicBezTo>
                    <a:pt x="19884" y="21370"/>
                    <a:pt x="20192" y="21477"/>
                    <a:pt x="20514" y="21523"/>
                  </a:cubicBezTo>
                  <a:cubicBezTo>
                    <a:pt x="20836" y="21569"/>
                    <a:pt x="21600" y="21523"/>
                    <a:pt x="21600" y="21523"/>
                  </a:cubicBezTo>
                </a:path>
              </a:pathLst>
            </a:custGeom>
            <a:no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27" name="TextBox 36"/>
            <p:cNvSpPr txBox="1"/>
            <p:nvPr/>
          </p:nvSpPr>
          <p:spPr>
            <a:xfrm>
              <a:off x="398171" y="10582"/>
              <a:ext cx="3581401" cy="288824"/>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400" b="0">
                  <a:solidFill>
                    <a:srgbClr val="FFFFFF"/>
                  </a:solidFill>
                  <a:latin typeface="+mj-lt"/>
                  <a:ea typeface="+mj-ea"/>
                  <a:cs typeface="+mj-cs"/>
                  <a:sym typeface="Arial"/>
                </a:defRPr>
              </a:lvl1pPr>
            </a:lstStyle>
            <a:p>
              <a:r>
                <a:t>Typical summer/winter solar power</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Rectangle 5"/>
          <p:cNvSpPr txBox="1"/>
          <p:nvPr/>
        </p:nvSpPr>
        <p:spPr>
          <a:xfrm>
            <a:off x="304800" y="6457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531" name="Rectangle 3"/>
          <p:cNvSpPr txBox="1">
            <a:spLocks noGrp="1"/>
          </p:cNvSpPr>
          <p:nvPr>
            <p:ph type="body" idx="1"/>
          </p:nvPr>
        </p:nvSpPr>
        <p:spPr>
          <a:xfrm>
            <a:off x="133352" y="778938"/>
            <a:ext cx="9010647" cy="5602813"/>
          </a:xfrm>
          <a:prstGeom prst="rect">
            <a:avLst/>
          </a:prstGeom>
        </p:spPr>
        <p:txBody>
          <a:bodyPr/>
          <a:lstStyle/>
          <a:p>
            <a:pPr>
              <a:tabLst>
                <a:tab pos="457200" algn="l"/>
                <a:tab pos="914400" algn="l"/>
                <a:tab pos="1371600" algn="l"/>
                <a:tab pos="1828800" algn="l"/>
                <a:tab pos="2286000" algn="l"/>
              </a:tabLst>
              <a:defRPr sz="1800">
                <a:latin typeface="+mj-lt"/>
                <a:ea typeface="+mj-ea"/>
                <a:cs typeface="+mj-cs"/>
                <a:sym typeface="Arial"/>
              </a:defRPr>
            </a:pPr>
            <a:r>
              <a:rPr dirty="0"/>
              <a:t>Why?  Because wind + solar power still account for &lt; 10% of our total power,</a:t>
            </a:r>
          </a:p>
          <a:p>
            <a:pPr>
              <a:tabLst>
                <a:tab pos="457200" algn="l"/>
                <a:tab pos="914400" algn="l"/>
                <a:tab pos="1371600" algn="l"/>
                <a:tab pos="1828800" algn="l"/>
                <a:tab pos="2286000" algn="l"/>
              </a:tabLst>
              <a:defRPr sz="700">
                <a:latin typeface="+mj-lt"/>
                <a:ea typeface="+mj-ea"/>
                <a:cs typeface="+mj-cs"/>
                <a:sym typeface="Arial"/>
              </a:defRPr>
            </a:pPr>
            <a:endParaRPr dirty="0"/>
          </a:p>
          <a:p>
            <a:pPr>
              <a:tabLst>
                <a:tab pos="457200" algn="l"/>
                <a:tab pos="914400" algn="l"/>
                <a:tab pos="1371600" algn="l"/>
                <a:tab pos="1828800" algn="l"/>
                <a:tab pos="2286000" algn="l"/>
              </a:tabLst>
              <a:defRPr sz="1800">
                <a:latin typeface="+mj-lt"/>
                <a:ea typeface="+mj-ea"/>
                <a:cs typeface="+mj-cs"/>
                <a:sym typeface="Arial"/>
              </a:defRPr>
            </a:pPr>
            <a:r>
              <a:rPr dirty="0"/>
              <a:t>	allowing us to use </a:t>
            </a:r>
            <a:r>
              <a:rPr b="1" dirty="0"/>
              <a:t>other power technologies </a:t>
            </a:r>
            <a:r>
              <a:rPr dirty="0"/>
              <a:t>(often older, dirtier . . .) </a:t>
            </a:r>
          </a:p>
          <a:p>
            <a:pPr>
              <a:tabLst>
                <a:tab pos="457200" algn="l"/>
                <a:tab pos="914400" algn="l"/>
                <a:tab pos="1371600" algn="l"/>
                <a:tab pos="1828800" algn="l"/>
                <a:tab pos="2286000" algn="l"/>
              </a:tabLst>
              <a:defRPr sz="700">
                <a:latin typeface="+mj-lt"/>
                <a:ea typeface="+mj-ea"/>
                <a:cs typeface="+mj-cs"/>
                <a:sym typeface="Arial"/>
              </a:defRPr>
            </a:pPr>
            <a:endParaRPr dirty="0"/>
          </a:p>
          <a:p>
            <a:pPr>
              <a:tabLst>
                <a:tab pos="457200" algn="l"/>
                <a:tab pos="914400" algn="l"/>
                <a:tab pos="1371600" algn="l"/>
                <a:tab pos="1828800" algn="l"/>
                <a:tab pos="2286000" algn="l"/>
              </a:tabLst>
              <a:defRPr sz="1800">
                <a:latin typeface="+mj-lt"/>
                <a:ea typeface="+mj-ea"/>
                <a:cs typeface="+mj-cs"/>
                <a:sym typeface="Arial"/>
              </a:defRPr>
            </a:pPr>
            <a:r>
              <a:rPr dirty="0"/>
              <a:t>		to fill in for wind &amp; solar's shortcomings and/or special requirements</a:t>
            </a:r>
          </a:p>
          <a:p>
            <a:pPr>
              <a:tabLst>
                <a:tab pos="457200" algn="l"/>
                <a:tab pos="914400" algn="l"/>
                <a:tab pos="1371600" algn="l"/>
                <a:tab pos="1828800" algn="l"/>
                <a:tab pos="2286000" algn="l"/>
              </a:tabLst>
              <a:defRPr sz="1100">
                <a:latin typeface="+mj-lt"/>
                <a:ea typeface="+mj-ea"/>
                <a:cs typeface="+mj-cs"/>
                <a:sym typeface="Arial"/>
              </a:defRPr>
            </a:pPr>
            <a:endParaRPr dirty="0"/>
          </a:p>
          <a:p>
            <a:pPr>
              <a:tabLst>
                <a:tab pos="457200" algn="l"/>
                <a:tab pos="914400" algn="l"/>
                <a:tab pos="1371600" algn="l"/>
                <a:tab pos="1828800" algn="l"/>
                <a:tab pos="2286000" algn="l"/>
              </a:tabLst>
              <a:defRPr sz="1800">
                <a:latin typeface="+mj-lt"/>
                <a:ea typeface="+mj-ea"/>
                <a:cs typeface="+mj-cs"/>
                <a:sym typeface="Arial"/>
              </a:defRPr>
            </a:pPr>
            <a:r>
              <a:rPr dirty="0"/>
              <a:t>How long can we continue to get away with this?  Experts say the crunch will come</a:t>
            </a:r>
          </a:p>
          <a:p>
            <a:pPr>
              <a:tabLst>
                <a:tab pos="457200" algn="l"/>
                <a:tab pos="914400" algn="l"/>
                <a:tab pos="1371600" algn="l"/>
                <a:tab pos="1828800" algn="l"/>
                <a:tab pos="2286000" algn="l"/>
              </a:tabLst>
              <a:defRPr sz="700">
                <a:latin typeface="+mj-lt"/>
                <a:ea typeface="+mj-ea"/>
                <a:cs typeface="+mj-cs"/>
                <a:sym typeface="Arial"/>
              </a:defRPr>
            </a:pPr>
            <a:endParaRPr dirty="0"/>
          </a:p>
          <a:p>
            <a:pPr>
              <a:tabLst>
                <a:tab pos="457200" algn="l"/>
                <a:tab pos="914400" algn="l"/>
                <a:tab pos="1371600" algn="l"/>
                <a:tab pos="1828800" algn="l"/>
                <a:tab pos="2286000" algn="l"/>
              </a:tabLst>
              <a:defRPr sz="1800">
                <a:latin typeface="+mj-lt"/>
                <a:ea typeface="+mj-ea"/>
                <a:cs typeface="+mj-cs"/>
                <a:sym typeface="Arial"/>
              </a:defRPr>
            </a:pPr>
            <a:r>
              <a:rPr dirty="0"/>
              <a:t>	when wind + solar power grow to contribute ~ 15-20% of our Grid's total power</a:t>
            </a:r>
          </a:p>
          <a:p>
            <a:pPr>
              <a:tabLst>
                <a:tab pos="457200" algn="l"/>
                <a:tab pos="914400" algn="l"/>
                <a:tab pos="1371600" algn="l"/>
                <a:tab pos="1828800" algn="l"/>
                <a:tab pos="2286000" algn="l"/>
              </a:tabLst>
              <a:defRPr sz="1100">
                <a:latin typeface="+mj-lt"/>
                <a:ea typeface="+mj-ea"/>
                <a:cs typeface="+mj-cs"/>
                <a:sym typeface="Arial"/>
              </a:defRPr>
            </a:pPr>
            <a:endParaRPr dirty="0"/>
          </a:p>
          <a:p>
            <a:pPr>
              <a:tabLst>
                <a:tab pos="457200" algn="l"/>
                <a:tab pos="914400" algn="l"/>
                <a:tab pos="1371600" algn="l"/>
                <a:tab pos="1828800" algn="l"/>
                <a:tab pos="2286000" algn="l"/>
              </a:tabLst>
              <a:defRPr sz="1800">
                <a:latin typeface="+mj-lt"/>
                <a:ea typeface="+mj-ea"/>
                <a:cs typeface="+mj-cs"/>
                <a:sym typeface="Arial"/>
              </a:defRPr>
            </a:pPr>
            <a:endParaRPr dirty="0"/>
          </a:p>
          <a:p>
            <a:pPr>
              <a:tabLst>
                <a:tab pos="457200" algn="l"/>
                <a:tab pos="914400" algn="l"/>
                <a:tab pos="1371600" algn="l"/>
                <a:tab pos="1828800" algn="l"/>
                <a:tab pos="2286000" algn="l"/>
              </a:tabLst>
              <a:defRPr sz="2800">
                <a:latin typeface="+mj-lt"/>
                <a:ea typeface="+mj-ea"/>
                <a:cs typeface="+mj-cs"/>
                <a:sym typeface="Arial"/>
              </a:defRPr>
            </a:pPr>
            <a:endParaRPr dirty="0"/>
          </a:p>
          <a:p>
            <a:pPr>
              <a:tabLst>
                <a:tab pos="457200" algn="l"/>
                <a:tab pos="914400" algn="l"/>
                <a:tab pos="1371600" algn="l"/>
                <a:tab pos="1828800" algn="l"/>
                <a:tab pos="2286000" algn="l"/>
              </a:tabLst>
              <a:defRPr sz="1800">
                <a:latin typeface="+mj-lt"/>
                <a:ea typeface="+mj-ea"/>
                <a:cs typeface="+mj-cs"/>
                <a:sym typeface="Arial"/>
              </a:defRPr>
            </a:pPr>
            <a:r>
              <a:rPr dirty="0"/>
              <a:t>From </a:t>
            </a:r>
            <a:r>
              <a:rPr b="1" dirty="0"/>
              <a:t>U.S. Power Production</a:t>
            </a:r>
            <a:r>
              <a:rPr dirty="0"/>
              <a:t> (</a:t>
            </a:r>
            <a:r>
              <a:rPr u="sng" dirty="0">
                <a:solidFill>
                  <a:srgbClr val="00CCFF"/>
                </a:solidFill>
                <a:uFill>
                  <a:solidFill>
                    <a:srgbClr val="00CCFF"/>
                  </a:solidFill>
                </a:uFill>
                <a:hlinkClick r:id="rId2"/>
              </a:rPr>
              <a:t>pptx</a:t>
            </a:r>
            <a:r>
              <a:rPr dirty="0"/>
              <a:t> / </a:t>
            </a:r>
            <a:r>
              <a:rPr u="sng" dirty="0">
                <a:solidFill>
                  <a:srgbClr val="00CCFF"/>
                </a:solidFill>
                <a:uFill>
                  <a:solidFill>
                    <a:srgbClr val="00CCFF"/>
                  </a:solidFill>
                </a:uFill>
                <a:hlinkClick r:id="rId3"/>
              </a:rPr>
              <a:t>pdf</a:t>
            </a:r>
            <a:r>
              <a:rPr dirty="0"/>
              <a:t> / </a:t>
            </a:r>
            <a:r>
              <a:rPr u="sng" dirty="0">
                <a:solidFill>
                  <a:srgbClr val="00CCFF"/>
                </a:solidFill>
                <a:uFill>
                  <a:solidFill>
                    <a:srgbClr val="00CCFF"/>
                  </a:solidFill>
                </a:uFill>
                <a:hlinkClick r:id="rId4"/>
              </a:rPr>
              <a:t>key</a:t>
            </a:r>
            <a:r>
              <a:rPr dirty="0"/>
              <a:t>): </a:t>
            </a:r>
          </a:p>
          <a:p>
            <a:pPr>
              <a:tabLst>
                <a:tab pos="457200" algn="l"/>
                <a:tab pos="914400" algn="l"/>
                <a:tab pos="1371600" algn="l"/>
                <a:tab pos="1828800" algn="l"/>
                <a:tab pos="2286000" algn="l"/>
              </a:tabLst>
              <a:defRPr sz="900">
                <a:latin typeface="+mj-lt"/>
                <a:ea typeface="+mj-ea"/>
                <a:cs typeface="+mj-cs"/>
                <a:sym typeface="Arial"/>
              </a:defRPr>
            </a:pPr>
            <a:endParaRPr dirty="0"/>
          </a:p>
          <a:p>
            <a:pPr>
              <a:tabLst>
                <a:tab pos="457200" algn="l"/>
                <a:tab pos="914400" algn="l"/>
                <a:tab pos="1371600" algn="l"/>
                <a:tab pos="1828800" algn="l"/>
                <a:tab pos="2286000" algn="l"/>
              </a:tabLst>
              <a:defRPr sz="1600">
                <a:latin typeface="+mj-lt"/>
                <a:ea typeface="+mj-ea"/>
                <a:cs typeface="+mj-cs"/>
                <a:sym typeface="Arial"/>
              </a:defRPr>
            </a:pPr>
            <a:r>
              <a:rPr dirty="0"/>
              <a:t>	</a:t>
            </a:r>
            <a:r>
              <a:rPr sz="1800" dirty="0"/>
              <a:t>and with wind's </a:t>
            </a:r>
            <a:r>
              <a:rPr sz="1800" b="1" dirty="0"/>
              <a:t>accelerating</a:t>
            </a:r>
            <a:r>
              <a:rPr sz="1800" dirty="0"/>
              <a:t> growth</a:t>
            </a:r>
            <a:r>
              <a:rPr dirty="0"/>
              <a:t>,</a:t>
            </a:r>
          </a:p>
          <a:p>
            <a:pPr>
              <a:tabLst>
                <a:tab pos="457200" algn="l"/>
                <a:tab pos="914400" algn="l"/>
                <a:tab pos="1371600" algn="l"/>
                <a:tab pos="1828800" algn="l"/>
                <a:tab pos="2286000" algn="l"/>
              </a:tabLst>
              <a:defRPr sz="900">
                <a:latin typeface="+mj-lt"/>
                <a:ea typeface="+mj-ea"/>
                <a:cs typeface="+mj-cs"/>
                <a:sym typeface="Arial"/>
              </a:defRPr>
            </a:pPr>
            <a:endParaRPr dirty="0"/>
          </a:p>
          <a:p>
            <a:pPr>
              <a:tabLst>
                <a:tab pos="457200" algn="l"/>
                <a:tab pos="914400" algn="l"/>
                <a:tab pos="1371600" algn="l"/>
                <a:tab pos="1828800" algn="l"/>
                <a:tab pos="2286000" algn="l"/>
              </a:tabLst>
              <a:defRPr sz="1600">
                <a:latin typeface="+mj-lt"/>
                <a:ea typeface="+mj-ea"/>
                <a:cs typeface="+mj-cs"/>
                <a:sym typeface="Arial"/>
              </a:defRPr>
            </a:pPr>
            <a:r>
              <a:rPr dirty="0"/>
              <a:t>		</a:t>
            </a:r>
            <a:r>
              <a:rPr sz="1800" dirty="0"/>
              <a:t>our crunch likely comes by 2030</a:t>
            </a:r>
          </a:p>
        </p:txBody>
      </p:sp>
      <p:sp>
        <p:nvSpPr>
          <p:cNvPr id="532" name="Rectangle 2"/>
          <p:cNvSpPr txBox="1">
            <a:spLocks noGrp="1"/>
          </p:cNvSpPr>
          <p:nvPr>
            <p:ph type="title"/>
          </p:nvPr>
        </p:nvSpPr>
        <p:spPr>
          <a:xfrm>
            <a:off x="0" y="76200"/>
            <a:ext cx="9144000" cy="632883"/>
          </a:xfrm>
          <a:prstGeom prst="rect">
            <a:avLst/>
          </a:prstGeom>
        </p:spPr>
        <p:txBody>
          <a:bodyPr/>
          <a:lstStyle>
            <a:lvl1pPr>
              <a:defRPr sz="2000"/>
            </a:lvl1pPr>
          </a:lstStyle>
          <a:p>
            <a:r>
              <a:t>In the U.S. we've avoided those integration challenges . . . thus far</a:t>
            </a:r>
          </a:p>
        </p:txBody>
      </p:sp>
      <p:pic>
        <p:nvPicPr>
          <p:cNvPr id="2" name="Picture 1">
            <a:extLst>
              <a:ext uri="{FF2B5EF4-FFF2-40B4-BE49-F238E27FC236}">
                <a16:creationId xmlns:a16="http://schemas.microsoft.com/office/drawing/2014/main" id="{3F218E6A-420F-0249-9E43-DB3EC20BED9B}"/>
              </a:ext>
            </a:extLst>
          </p:cNvPr>
          <p:cNvPicPr>
            <a:picLocks noChangeAspect="1"/>
          </p:cNvPicPr>
          <p:nvPr/>
        </p:nvPicPr>
        <p:blipFill>
          <a:blip r:embed="rId5"/>
          <a:stretch>
            <a:fillRect/>
          </a:stretch>
        </p:blipFill>
        <p:spPr>
          <a:xfrm>
            <a:off x="5244076" y="3810000"/>
            <a:ext cx="3736988" cy="23871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Rectangle 5"/>
          <p:cNvSpPr txBox="1"/>
          <p:nvPr/>
        </p:nvSpPr>
        <p:spPr>
          <a:xfrm>
            <a:off x="357716" y="6125769"/>
            <a:ext cx="8534401" cy="72270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900" b="0" i="1">
                <a:solidFill>
                  <a:schemeClr val="accent1"/>
                </a:solidFill>
                <a:effectLst>
                  <a:outerShdw blurRad="38100" dist="38100" dir="2700000" rotWithShape="0">
                    <a:srgbClr val="000000"/>
                  </a:outerShdw>
                </a:effectLst>
                <a:latin typeface="+mj-lt"/>
                <a:ea typeface="+mj-ea"/>
                <a:cs typeface="+mj-cs"/>
                <a:sym typeface="Arial"/>
              </a:defRPr>
            </a:pPr>
            <a:r>
              <a:t>1) http://dailycaller.com/2016/11/23/australia-has-serious-problems-with-green-energy-triggering-blackouts/</a:t>
            </a:r>
            <a:endParaRPr sz="1200">
              <a:solidFill>
                <a:srgbClr val="E5FFFF"/>
              </a:solidFill>
            </a:endParaRPr>
          </a:p>
          <a:p>
            <a:pPr algn="ctr">
              <a:defRPr sz="900" b="0" i="1">
                <a:solidFill>
                  <a:schemeClr val="accent1"/>
                </a:solidFill>
                <a:effectLst>
                  <a:outerShdw blurRad="38100" dist="38100" dir="2700000" rotWithShape="0">
                    <a:srgbClr val="000000"/>
                  </a:outerShdw>
                </a:effectLst>
                <a:latin typeface="+mj-lt"/>
                <a:ea typeface="+mj-ea"/>
                <a:cs typeface="+mj-cs"/>
                <a:sym typeface="Arial"/>
              </a:defRPr>
            </a:pPr>
            <a:r>
              <a:t>2) https://www.aemo.com.au/-/media/Files/Electricity/NEM/Market_Notices_and_Events/Power_System_Incident_Reports/2017/Integrated-Final-Report-SA-Black-System-28-September-2016.pdf</a:t>
            </a:r>
            <a:endParaRPr sz="1200">
              <a:solidFill>
                <a:srgbClr val="E5FFFF"/>
              </a:solidFill>
            </a:endParaRPr>
          </a:p>
          <a:p>
            <a:pPr algn="ctr">
              <a:defRPr sz="900" b="0" i="1">
                <a:solidFill>
                  <a:schemeClr val="accent1"/>
                </a:solidFill>
                <a:effectLst>
                  <a:outerShdw blurRad="38100" dist="38100" dir="2700000" rotWithShape="0">
                    <a:srgbClr val="000000"/>
                  </a:outerShdw>
                </a:effectLst>
                <a:latin typeface="+mj-lt"/>
                <a:ea typeface="+mj-ea"/>
                <a:cs typeface="+mj-cs"/>
                <a:sym typeface="Arial"/>
              </a:defRPr>
            </a:pPr>
            <a:r>
              <a:t>Picture: https://www.news.com.au/technology/environment/final-report-reveals-the-causes-of-south-australias-statewide-blackout/news-story/d5499231749c6a858cdc3b4a78f5c7e1</a:t>
            </a:r>
          </a:p>
        </p:txBody>
      </p:sp>
      <p:sp>
        <p:nvSpPr>
          <p:cNvPr id="536" name="Rectangle 3"/>
          <p:cNvSpPr txBox="1">
            <a:spLocks noGrp="1"/>
          </p:cNvSpPr>
          <p:nvPr>
            <p:ph type="body" idx="1"/>
          </p:nvPr>
        </p:nvSpPr>
        <p:spPr>
          <a:xfrm>
            <a:off x="95247" y="546111"/>
            <a:ext cx="9021230" cy="5560473"/>
          </a:xfrm>
          <a:prstGeom prst="rect">
            <a:avLst/>
          </a:prstGeom>
        </p:spPr>
        <p:txBody>
          <a:bodyPr/>
          <a:lstStyle/>
          <a:p>
            <a:pPr algn="ctr">
              <a:tabLst>
                <a:tab pos="457200" algn="l"/>
                <a:tab pos="914400" algn="l"/>
                <a:tab pos="1371600" algn="l"/>
                <a:tab pos="1828800" algn="l"/>
                <a:tab pos="2286000" algn="l"/>
              </a:tabLst>
              <a:defRPr sz="1800" b="1">
                <a:solidFill>
                  <a:srgbClr val="FBC901"/>
                </a:solidFill>
                <a:latin typeface="+mj-lt"/>
                <a:ea typeface="+mj-ea"/>
                <a:cs typeface="+mj-cs"/>
                <a:sym typeface="Arial"/>
              </a:defRPr>
            </a:pPr>
            <a:r>
              <a:t>"Australia Has Serious Problems with Green Energy Triggering Blackouts" </a:t>
            </a:r>
            <a:r>
              <a:rPr b="0" baseline="30000">
                <a:solidFill>
                  <a:srgbClr val="FFFFFF"/>
                </a:solidFill>
              </a:rPr>
              <a:t>1</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Which referred to the Southern Australia (</a:t>
            </a:r>
            <a:r>
              <a:rPr b="1"/>
              <a:t>SA</a:t>
            </a:r>
            <a:r>
              <a:t>) Grid blackout of 28 September 2016</a:t>
            </a:r>
          </a:p>
          <a:p>
            <a:pPr>
              <a:tabLst>
                <a:tab pos="457200" algn="l"/>
                <a:tab pos="914400" algn="l"/>
                <a:tab pos="1371600" algn="l"/>
                <a:tab pos="1828800" algn="l"/>
                <a:tab pos="2286000" algn="l"/>
              </a:tabLst>
              <a:defRPr sz="10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That day a "once in 50 year" storm produced 190-260 kph winds, including two </a:t>
            </a:r>
            <a:endParaRPr baseline="30000"/>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"almost simultaneous tornados" 175 km apart which knocked out (and down)</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three different high-voltage long-distance power transmission lines </a:t>
            </a:r>
            <a:r>
              <a:rPr baseline="30000"/>
              <a:t>2</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endParaRPr/>
          </a:p>
          <a:p>
            <a:pPr>
              <a:tabLst>
                <a:tab pos="457200" algn="l"/>
                <a:tab pos="914400" algn="l"/>
                <a:tab pos="1371600" algn="l"/>
                <a:tab pos="1828800" algn="l"/>
                <a:tab pos="2286000" algn="l"/>
              </a:tabLst>
              <a:defRPr sz="12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Within two minutes, their loss caused the SA Grid voltage to dip a half dozen times</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Those dips caused power stations to </a:t>
            </a:r>
            <a:r>
              <a:rPr b="1"/>
              <a:t>disconnect</a:t>
            </a:r>
            <a:r>
              <a:t> themselves from the grid,</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 standard fully-automatic means of protecting them from damage</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t>
            </a:r>
            <a:r>
              <a:rPr>
                <a:solidFill>
                  <a:srgbClr val="FBC901"/>
                </a:solidFill>
              </a:rPr>
              <a:t>Those power stations included a large number of new wind farms  </a:t>
            </a:r>
          </a:p>
        </p:txBody>
      </p:sp>
      <p:sp>
        <p:nvSpPr>
          <p:cNvPr id="537" name="Rectangle 2"/>
          <p:cNvSpPr txBox="1">
            <a:spLocks noGrp="1"/>
          </p:cNvSpPr>
          <p:nvPr>
            <p:ph type="title"/>
          </p:nvPr>
        </p:nvSpPr>
        <p:spPr>
          <a:xfrm>
            <a:off x="0" y="76199"/>
            <a:ext cx="9144000" cy="421219"/>
          </a:xfrm>
          <a:prstGeom prst="rect">
            <a:avLst/>
          </a:prstGeom>
        </p:spPr>
        <p:txBody>
          <a:bodyPr/>
          <a:lstStyle>
            <a:lvl1pPr>
              <a:defRPr sz="2000"/>
            </a:lvl1pPr>
          </a:lstStyle>
          <a:p>
            <a:r>
              <a:t>Bringing us to news headlines such as this:</a:t>
            </a:r>
          </a:p>
        </p:txBody>
      </p:sp>
      <p:pic>
        <p:nvPicPr>
          <p:cNvPr id="538" name="Picture 4" descr="Picture 4"/>
          <p:cNvPicPr>
            <a:picLocks noChangeAspect="1"/>
          </p:cNvPicPr>
          <p:nvPr/>
        </p:nvPicPr>
        <p:blipFill>
          <a:blip r:embed="rId2"/>
          <a:stretch>
            <a:fillRect/>
          </a:stretch>
        </p:blipFill>
        <p:spPr>
          <a:xfrm>
            <a:off x="3376071" y="3026837"/>
            <a:ext cx="2275426" cy="108585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Rectangle 3"/>
          <p:cNvSpPr txBox="1">
            <a:spLocks noGrp="1"/>
          </p:cNvSpPr>
          <p:nvPr>
            <p:ph type="body" idx="1"/>
          </p:nvPr>
        </p:nvSpPr>
        <p:spPr>
          <a:xfrm>
            <a:off x="38104" y="747190"/>
            <a:ext cx="9105897" cy="5983810"/>
          </a:xfrm>
          <a:prstGeom prst="rect">
            <a:avLst/>
          </a:prstGeom>
        </p:spPr>
        <p:txBody>
          <a:bodyPr/>
          <a:lstStyle/>
          <a:p>
            <a:pPr>
              <a:tabLst>
                <a:tab pos="457200" algn="l"/>
                <a:tab pos="914400" algn="l"/>
                <a:tab pos="1371600" algn="l"/>
                <a:tab pos="1828800" algn="l"/>
                <a:tab pos="2286000" algn="l"/>
              </a:tabLst>
              <a:defRPr sz="1800">
                <a:latin typeface="+mj-lt"/>
                <a:ea typeface="+mj-ea"/>
                <a:cs typeface="+mj-cs"/>
                <a:sym typeface="Arial"/>
              </a:defRPr>
            </a:pPr>
            <a:r>
              <a:t>Other fully automatic Grid switches began attempts at "</a:t>
            </a:r>
            <a:r>
              <a:rPr b="1"/>
              <a:t>load shedding</a:t>
            </a:r>
            <a:r>
              <a:t>"</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That is, to cut off progressively more of the Grid's customers until</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power demand fell to a level that the remaining power plants could supply</a:t>
            </a:r>
          </a:p>
          <a:p>
            <a:pPr>
              <a:tabLst>
                <a:tab pos="457200" algn="l"/>
                <a:tab pos="914400" algn="l"/>
                <a:tab pos="1371600" algn="l"/>
                <a:tab pos="1828800" algn="l"/>
                <a:tab pos="2286000" algn="l"/>
              </a:tabLst>
              <a:defRPr sz="800">
                <a:latin typeface="+mj-lt"/>
                <a:ea typeface="+mj-ea"/>
                <a:cs typeface="+mj-cs"/>
                <a:sym typeface="Arial"/>
              </a:defRPr>
            </a:pPr>
            <a:endParaRPr/>
          </a:p>
          <a:p>
            <a:pPr algn="ctr">
              <a:tabLst>
                <a:tab pos="457200" algn="l"/>
                <a:tab pos="914400" algn="l"/>
                <a:tab pos="1371600" algn="l"/>
                <a:tab pos="1828800" algn="l"/>
                <a:tab pos="2286000" algn="l"/>
              </a:tabLst>
              <a:defRPr sz="1800">
                <a:solidFill>
                  <a:srgbClr val="FBC901"/>
                </a:solidFill>
                <a:latin typeface="+mj-lt"/>
                <a:ea typeface="+mj-ea"/>
                <a:cs typeface="+mj-cs"/>
                <a:sym typeface="Arial"/>
              </a:defRPr>
            </a:pPr>
            <a:r>
              <a:t>"Which power plants, I thought they'd all cut themselves off from the Grid?"</a:t>
            </a:r>
          </a:p>
          <a:p>
            <a:pPr algn="ct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But power plants try (very briefly) to </a:t>
            </a:r>
            <a:r>
              <a:rPr b="1"/>
              <a:t>re-connect </a:t>
            </a:r>
            <a:r>
              <a:t>themselves to the Grid</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If load shedding has succeeded in cutting demand to a level they can then supply</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normal voltages are sustained and the power plants </a:t>
            </a:r>
            <a:r>
              <a:rPr b="1"/>
              <a:t>remain connected</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But if voltages do not stabilize, the power plants disconnect themselves again</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And after </a:t>
            </a:r>
            <a:r>
              <a:rPr>
                <a:solidFill>
                  <a:srgbClr val="FBC901"/>
                </a:solidFill>
              </a:rPr>
              <a:t>a specified number of failed attempts</a:t>
            </a:r>
            <a:r>
              <a:t>, they </a:t>
            </a:r>
            <a:r>
              <a:rPr b="1"/>
              <a:t>remain</a:t>
            </a:r>
            <a:r>
              <a:t> </a:t>
            </a:r>
            <a:r>
              <a:rPr b="1"/>
              <a:t>disconnected</a:t>
            </a:r>
          </a:p>
          <a:p>
            <a:pPr>
              <a:tabLst>
                <a:tab pos="457200" algn="l"/>
                <a:tab pos="914400" algn="l"/>
                <a:tab pos="1371600" algn="l"/>
                <a:tab pos="1828800" algn="l"/>
                <a:tab pos="2286000" algn="l"/>
              </a:tabLst>
              <a:defRPr sz="1100">
                <a:latin typeface="+mj-lt"/>
                <a:ea typeface="+mj-ea"/>
                <a:cs typeface="+mj-cs"/>
                <a:sym typeface="Arial"/>
              </a:defRPr>
            </a:pPr>
            <a:endParaRPr/>
          </a:p>
          <a:p>
            <a:pPr algn="ctr">
              <a:tabLst>
                <a:tab pos="457200" algn="l"/>
                <a:tab pos="914400" algn="l"/>
                <a:tab pos="1371600" algn="l"/>
                <a:tab pos="1828800" algn="l"/>
                <a:tab pos="2286000" algn="l"/>
              </a:tabLst>
              <a:defRPr sz="1800" b="1">
                <a:solidFill>
                  <a:srgbClr val="FBC901"/>
                </a:solidFill>
                <a:latin typeface="+mj-lt"/>
                <a:ea typeface="+mj-ea"/>
                <a:cs typeface="+mj-cs"/>
                <a:sym typeface="Arial"/>
              </a:defRPr>
            </a:pPr>
            <a:r>
              <a:t>All of this occurs, fully automatically, within tens of seconds</a:t>
            </a:r>
          </a:p>
          <a:p>
            <a:pPr>
              <a:tabLst>
                <a:tab pos="457200" algn="l"/>
                <a:tab pos="914400" algn="l"/>
                <a:tab pos="1371600" algn="l"/>
                <a:tab pos="1828800" algn="l"/>
                <a:tab pos="2286000" algn="l"/>
              </a:tabLst>
              <a:defRPr sz="12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If successful, at least </a:t>
            </a:r>
            <a:r>
              <a:rPr b="1"/>
              <a:t>some customers </a:t>
            </a:r>
            <a:r>
              <a:t>then get power from </a:t>
            </a:r>
            <a:r>
              <a:rPr b="1"/>
              <a:t>some power plants</a:t>
            </a:r>
          </a:p>
          <a:p>
            <a:pPr>
              <a:tabLst>
                <a:tab pos="457200" algn="l"/>
                <a:tab pos="914400" algn="l"/>
                <a:tab pos="1371600" algn="l"/>
                <a:tab pos="1828800" algn="l"/>
                <a:tab pos="2286000" algn="l"/>
              </a:tabLst>
              <a:defRPr sz="800" b="1">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Allowing human beings to begin work on restoring </a:t>
            </a:r>
            <a:r>
              <a:rPr b="1"/>
              <a:t>the rest of the Grid</a:t>
            </a:r>
          </a:p>
        </p:txBody>
      </p:sp>
      <p:sp>
        <p:nvSpPr>
          <p:cNvPr id="541" name="Rectangle 2"/>
          <p:cNvSpPr txBox="1">
            <a:spLocks noGrp="1"/>
          </p:cNvSpPr>
          <p:nvPr>
            <p:ph type="title"/>
          </p:nvPr>
        </p:nvSpPr>
        <p:spPr>
          <a:xfrm>
            <a:off x="0" y="76200"/>
            <a:ext cx="9144000" cy="537633"/>
          </a:xfrm>
          <a:prstGeom prst="rect">
            <a:avLst/>
          </a:prstGeom>
        </p:spPr>
        <p:txBody>
          <a:bodyPr/>
          <a:lstStyle>
            <a:lvl1pPr>
              <a:defRPr sz="2000"/>
            </a:lvl1pPr>
          </a:lstStyle>
          <a:p>
            <a:r>
              <a:t>But while those power plants were protecting themselves: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tangle 5"/>
          <p:cNvSpPr txBox="1"/>
          <p:nvPr/>
        </p:nvSpPr>
        <p:spPr>
          <a:xfrm>
            <a:off x="7217830" y="4368070"/>
            <a:ext cx="1822448" cy="9754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http://www.boem.gov/renewable-energy-program/renewable-energy-guide/offshore-wind-energy.aspx</a:t>
            </a:r>
          </a:p>
        </p:txBody>
      </p:sp>
      <p:sp>
        <p:nvSpPr>
          <p:cNvPr id="150" name="Rectangle 3"/>
          <p:cNvSpPr txBox="1">
            <a:spLocks noGrp="1"/>
          </p:cNvSpPr>
          <p:nvPr>
            <p:ph type="body" idx="1"/>
          </p:nvPr>
        </p:nvSpPr>
        <p:spPr>
          <a:xfrm>
            <a:off x="228600" y="838200"/>
            <a:ext cx="8915400" cy="5334000"/>
          </a:xfrm>
          <a:prstGeom prst="rect">
            <a:avLst/>
          </a:prstGeom>
        </p:spPr>
        <p:txBody>
          <a:bodyPr/>
          <a:lstStyle/>
          <a:p>
            <a:pPr>
              <a:tabLst>
                <a:tab pos="444500" algn="l"/>
                <a:tab pos="901700" algn="l"/>
                <a:tab pos="1371600" algn="l"/>
                <a:tab pos="1828800" algn="l"/>
                <a:tab pos="2286000" algn="l"/>
                <a:tab pos="2730500" algn="l"/>
              </a:tabLst>
              <a:defRPr sz="1800">
                <a:latin typeface="+mj-lt"/>
                <a:ea typeface="+mj-ea"/>
                <a:cs typeface="+mj-cs"/>
                <a:sym typeface="Arial"/>
              </a:defRPr>
            </a:pPr>
            <a:r>
              <a:t>This U.S. government graphic predicted that for turbines in water of depths:</a:t>
            </a:r>
          </a:p>
          <a:p>
            <a:pPr>
              <a:tabLst>
                <a:tab pos="444500" algn="l"/>
                <a:tab pos="901700" algn="l"/>
                <a:tab pos="1371600" algn="l"/>
                <a:tab pos="1828800" algn="l"/>
                <a:tab pos="2286000" algn="l"/>
                <a:tab pos="2730500" algn="l"/>
              </a:tabLst>
              <a:defRPr sz="800">
                <a:latin typeface="+mj-lt"/>
                <a:ea typeface="+mj-ea"/>
                <a:cs typeface="+mj-cs"/>
                <a:sym typeface="Arial"/>
              </a:defRPr>
            </a:pPr>
            <a:endParaRPr/>
          </a:p>
          <a:p>
            <a:pPr>
              <a:tabLst>
                <a:tab pos="444500" algn="l"/>
                <a:tab pos="901700" algn="l"/>
                <a:tab pos="1371600" algn="l"/>
                <a:tab pos="1828800" algn="l"/>
                <a:tab pos="2286000" algn="l"/>
                <a:tab pos="2730500" algn="l"/>
              </a:tabLst>
              <a:defRPr sz="1800">
                <a:latin typeface="+mj-lt"/>
                <a:ea typeface="+mj-ea"/>
                <a:cs typeface="+mj-cs"/>
                <a:sym typeface="Arial"/>
              </a:defRPr>
            </a:pPr>
            <a:r>
              <a:t>	≤ 30 meters: 	Fixed tubular bases could be still driven into the seabed</a:t>
            </a:r>
          </a:p>
          <a:p>
            <a:pPr>
              <a:tabLst>
                <a:tab pos="444500" algn="l"/>
                <a:tab pos="901700" algn="l"/>
                <a:tab pos="1371600" algn="l"/>
                <a:tab pos="1828800" algn="l"/>
                <a:tab pos="2286000" algn="l"/>
                <a:tab pos="2730500" algn="l"/>
              </a:tabLst>
              <a:defRPr sz="800">
                <a:latin typeface="+mj-lt"/>
                <a:ea typeface="+mj-ea"/>
                <a:cs typeface="+mj-cs"/>
                <a:sym typeface="Arial"/>
              </a:defRPr>
            </a:pPr>
            <a:endParaRPr/>
          </a:p>
          <a:p>
            <a:pPr>
              <a:tabLst>
                <a:tab pos="444500" algn="l"/>
                <a:tab pos="901700" algn="l"/>
                <a:tab pos="1371600" algn="l"/>
                <a:tab pos="1828800" algn="l"/>
                <a:tab pos="2286000" algn="l"/>
                <a:tab pos="2730500" algn="l"/>
              </a:tabLst>
              <a:defRPr sz="1800">
                <a:latin typeface="+mj-lt"/>
                <a:ea typeface="+mj-ea"/>
                <a:cs typeface="+mj-cs"/>
                <a:sym typeface="Arial"/>
              </a:defRPr>
            </a:pPr>
            <a:r>
              <a:t>	30-60 meters:  	Complex underwater towers would instead be required </a:t>
            </a:r>
          </a:p>
          <a:p>
            <a:pPr>
              <a:tabLst>
                <a:tab pos="444500" algn="l"/>
                <a:tab pos="901700" algn="l"/>
                <a:tab pos="1371600" algn="l"/>
                <a:tab pos="1828800" algn="l"/>
                <a:tab pos="2286000" algn="l"/>
                <a:tab pos="2730500" algn="l"/>
              </a:tabLst>
              <a:defRPr sz="800">
                <a:latin typeface="+mj-lt"/>
                <a:ea typeface="+mj-ea"/>
                <a:cs typeface="+mj-cs"/>
                <a:sym typeface="Arial"/>
              </a:defRPr>
            </a:pPr>
            <a:endParaRPr/>
          </a:p>
          <a:p>
            <a:pPr>
              <a:tabLst>
                <a:tab pos="444500" algn="l"/>
                <a:tab pos="901700" algn="l"/>
                <a:tab pos="1371600" algn="l"/>
                <a:tab pos="1828800" algn="l"/>
                <a:tab pos="2286000" algn="l"/>
                <a:tab pos="2730500" algn="l"/>
              </a:tabLst>
              <a:defRPr sz="1800">
                <a:latin typeface="+mj-lt"/>
                <a:ea typeface="+mj-ea"/>
                <a:cs typeface="+mj-cs"/>
                <a:sym typeface="Arial"/>
              </a:defRPr>
            </a:pPr>
            <a:r>
              <a:t>	&gt; 60 meters:  	Floating semi-submerged platforms would become necessary</a:t>
            </a:r>
          </a:p>
        </p:txBody>
      </p:sp>
      <p:sp>
        <p:nvSpPr>
          <p:cNvPr id="151" name="Rectangle 2"/>
          <p:cNvSpPr txBox="1">
            <a:spLocks noGrp="1"/>
          </p:cNvSpPr>
          <p:nvPr>
            <p:ph type="title"/>
          </p:nvPr>
        </p:nvSpPr>
        <p:spPr>
          <a:xfrm>
            <a:off x="304800" y="76200"/>
            <a:ext cx="8534400" cy="609600"/>
          </a:xfrm>
          <a:prstGeom prst="rect">
            <a:avLst/>
          </a:prstGeom>
        </p:spPr>
        <p:txBody>
          <a:bodyPr/>
          <a:lstStyle/>
          <a:p>
            <a:pPr>
              <a:defRPr sz="2000"/>
            </a:pPr>
            <a:r>
              <a:t>Construction of offshore wind turbines is a </a:t>
            </a:r>
            <a:r>
              <a:rPr b="1"/>
              <a:t>lot</a:t>
            </a:r>
            <a:r>
              <a:t> more difficult:</a:t>
            </a:r>
          </a:p>
        </p:txBody>
      </p:sp>
      <p:pic>
        <p:nvPicPr>
          <p:cNvPr id="152" name="Picture 4" descr="Picture 4"/>
          <p:cNvPicPr>
            <a:picLocks noChangeAspect="1"/>
          </p:cNvPicPr>
          <p:nvPr/>
        </p:nvPicPr>
        <p:blipFill>
          <a:blip r:embed="rId2"/>
          <a:stretch>
            <a:fillRect/>
          </a:stretch>
        </p:blipFill>
        <p:spPr>
          <a:xfrm>
            <a:off x="1788575" y="2858067"/>
            <a:ext cx="5238742" cy="393177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Rectangle 5"/>
          <p:cNvSpPr txBox="1"/>
          <p:nvPr/>
        </p:nvSpPr>
        <p:spPr>
          <a:xfrm>
            <a:off x="304800" y="6510135"/>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544" name="Rectangle 3"/>
          <p:cNvSpPr txBox="1">
            <a:spLocks noGrp="1"/>
          </p:cNvSpPr>
          <p:nvPr>
            <p:ph type="body" idx="1"/>
          </p:nvPr>
        </p:nvSpPr>
        <p:spPr>
          <a:xfrm>
            <a:off x="69854" y="2091266"/>
            <a:ext cx="9074147" cy="4279896"/>
          </a:xfrm>
          <a:prstGeom prst="rect">
            <a:avLst/>
          </a:prstGeom>
        </p:spPr>
        <p:txBody>
          <a:bodyPr/>
          <a:lstStyle/>
          <a:p>
            <a:pPr>
              <a:tabLst>
                <a:tab pos="457200" algn="l"/>
                <a:tab pos="914400" algn="l"/>
                <a:tab pos="1371600" algn="l"/>
                <a:tab pos="1828800" algn="l"/>
                <a:tab pos="2286000" algn="l"/>
              </a:tabLst>
              <a:defRPr sz="1800">
                <a:latin typeface="+mj-lt"/>
                <a:ea typeface="+mj-ea"/>
                <a:cs typeface="+mj-cs"/>
                <a:sym typeface="Arial"/>
              </a:defRPr>
            </a:pPr>
            <a:r>
              <a:t>Because of something that happened at some of those new wind farms</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Eight of them were programmed to attempt reconnection 9 times</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Before the 9</a:t>
            </a:r>
            <a:r>
              <a:rPr baseline="30000"/>
              <a:t>th</a:t>
            </a:r>
            <a:r>
              <a:t> attempt, Grid voltage stabilized and they</a:t>
            </a:r>
            <a:r>
              <a:rPr b="1"/>
              <a:t> remained </a:t>
            </a:r>
            <a:r>
              <a:t>connected</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But a larger number of wind farms were programmed for fewer attempts</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Those wind farms reached their limits </a:t>
            </a:r>
            <a:r>
              <a:rPr b="1"/>
              <a:t>before</a:t>
            </a:r>
            <a:r>
              <a:t> Grid voltage could stabilize</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And those wind farms thus </a:t>
            </a:r>
            <a:r>
              <a:rPr b="1"/>
              <a:t>ceased</a:t>
            </a:r>
            <a:r>
              <a:t> further reconnection attempts</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The sustained loss of </a:t>
            </a:r>
            <a:r>
              <a:rPr b="1"/>
              <a:t>their</a:t>
            </a:r>
            <a:r>
              <a:t> power was the "last straw" that finally caused a </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t>
            </a:r>
            <a:r>
              <a:rPr>
                <a:solidFill>
                  <a:srgbClr val="FBC901"/>
                </a:solidFill>
              </a:rPr>
              <a:t>connector</a:t>
            </a:r>
            <a:r>
              <a:t> siphoning power from the neighboring Victoria Grid to exceed its limits,</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causing it to shut off that emergency power supply, crashing the SA Grid</a:t>
            </a:r>
          </a:p>
        </p:txBody>
      </p:sp>
      <p:sp>
        <p:nvSpPr>
          <p:cNvPr id="545" name="Rectangle 2"/>
          <p:cNvSpPr txBox="1">
            <a:spLocks noGrp="1"/>
          </p:cNvSpPr>
          <p:nvPr>
            <p:ph type="title"/>
          </p:nvPr>
        </p:nvSpPr>
        <p:spPr>
          <a:xfrm>
            <a:off x="0" y="76200"/>
            <a:ext cx="9144000" cy="632883"/>
          </a:xfrm>
          <a:prstGeom prst="rect">
            <a:avLst/>
          </a:prstGeom>
        </p:spPr>
        <p:txBody>
          <a:bodyPr/>
          <a:lstStyle/>
          <a:p>
            <a:pPr>
              <a:defRPr sz="2000" b="1"/>
            </a:pPr>
            <a:r>
              <a:t>Wind</a:t>
            </a:r>
            <a:r>
              <a:rPr b="0"/>
              <a:t> (tornados) started the problem - But why was </a:t>
            </a:r>
            <a:r>
              <a:t>Wind Power </a:t>
            </a:r>
            <a:r>
              <a:rPr b="0"/>
              <a:t>blamed?</a:t>
            </a:r>
          </a:p>
        </p:txBody>
      </p:sp>
      <p:pic>
        <p:nvPicPr>
          <p:cNvPr id="546" name="Picture 7" descr="Picture 7"/>
          <p:cNvPicPr>
            <a:picLocks noChangeAspect="1"/>
          </p:cNvPicPr>
          <p:nvPr/>
        </p:nvPicPr>
        <p:blipFill>
          <a:blip r:embed="rId2"/>
          <a:stretch>
            <a:fillRect/>
          </a:stretch>
        </p:blipFill>
        <p:spPr>
          <a:xfrm>
            <a:off x="3672404" y="762004"/>
            <a:ext cx="2275426" cy="108585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Rectangle 5"/>
          <p:cNvSpPr txBox="1"/>
          <p:nvPr/>
        </p:nvSpPr>
        <p:spPr>
          <a:xfrm>
            <a:off x="304800" y="5746020"/>
            <a:ext cx="8534400" cy="9754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 https://www.aemo.com.au/-/media/Files/Electricity/NEM/Market_Notices_and_Events/Power_System_Incident_Reports/2017/Integrated-Final-Report-SA-Black-System-28-September-2016.pdf</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2) https://www.energynetworks.com.au/sites/default/files/ena_response_to_salc_state-wide_blackout_and_subsequent_power_outages_inquiry_april_2017.pdf</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3) https://en.wikipedia.org/wiki/2016_South_Australian_blackout</a:t>
            </a:r>
          </a:p>
        </p:txBody>
      </p:sp>
      <p:sp>
        <p:nvSpPr>
          <p:cNvPr id="549" name="Rectangle 3"/>
          <p:cNvSpPr txBox="1">
            <a:spLocks noGrp="1"/>
          </p:cNvSpPr>
          <p:nvPr>
            <p:ph type="body" idx="1"/>
          </p:nvPr>
        </p:nvSpPr>
        <p:spPr>
          <a:xfrm>
            <a:off x="133352" y="778938"/>
            <a:ext cx="9010647" cy="5602813"/>
          </a:xfrm>
          <a:prstGeom prst="rect">
            <a:avLst/>
          </a:prstGeom>
        </p:spPr>
        <p:txBody>
          <a:bodyPr/>
          <a:lstStyle/>
          <a:p>
            <a:pPr>
              <a:tabLst>
                <a:tab pos="457200" algn="l"/>
                <a:tab pos="914400" algn="l"/>
                <a:tab pos="1371600" algn="l"/>
                <a:tab pos="1828800" algn="l"/>
                <a:tab pos="2286000" algn="l"/>
              </a:tabLst>
              <a:defRPr sz="1800">
                <a:latin typeface="+mj-lt"/>
                <a:ea typeface="+mj-ea"/>
                <a:cs typeface="+mj-cs"/>
                <a:sym typeface="Arial"/>
              </a:defRPr>
            </a:pPr>
            <a:r>
              <a:t>Both </a:t>
            </a:r>
            <a:r>
              <a:rPr b="1"/>
              <a:t>AEMO</a:t>
            </a:r>
            <a:r>
              <a:t> (the responsible power authority) and independent authorities</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soon initiated in-depth investigations of the event </a:t>
            </a:r>
            <a:r>
              <a:rPr baseline="30000"/>
              <a:t>1, 2</a:t>
            </a:r>
          </a:p>
          <a:p>
            <a:pPr>
              <a:tabLst>
                <a:tab pos="457200" algn="l"/>
                <a:tab pos="914400" algn="l"/>
                <a:tab pos="1371600" algn="l"/>
                <a:tab pos="1828800" algn="l"/>
                <a:tab pos="2286000" algn="l"/>
              </a:tabLst>
              <a:defRPr sz="1100" baseline="300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But long before their studies could be completed, politicians rushed in: </a:t>
            </a:r>
            <a:r>
              <a:rPr baseline="30000"/>
              <a:t>3</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Australia's Deputy Prime Minister Barnaby blamed wind power for the blackout</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Prime Minister Turnbull faulted state governments for neglecting energy security</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An SA senator supportive of renewable energy faulted an overreliance on wind</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 Queensland senator demanded an end to all climate change reduction policies</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The blogosphere went crazy, including misrepresenting loss of embryos at a </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fertility clinic (whose back-up generator failed) as the deaths of newborn infants</a:t>
            </a:r>
          </a:p>
          <a:p>
            <a:pPr>
              <a:tabLst>
                <a:tab pos="457200" algn="l"/>
                <a:tab pos="914400" algn="l"/>
                <a:tab pos="1371600" algn="l"/>
                <a:tab pos="1828800" algn="l"/>
                <a:tab pos="2286000" algn="l"/>
              </a:tabLst>
              <a:defRPr sz="1000">
                <a:latin typeface="+mj-lt"/>
                <a:ea typeface="+mj-ea"/>
                <a:cs typeface="+mj-cs"/>
                <a:sym typeface="Arial"/>
              </a:defRPr>
            </a:pPr>
            <a:endParaRPr/>
          </a:p>
          <a:p>
            <a:pPr algn="ctr">
              <a:tabLst>
                <a:tab pos="457200" algn="l"/>
                <a:tab pos="914400" algn="l"/>
                <a:tab pos="1371600" algn="l"/>
                <a:tab pos="1828800" algn="l"/>
                <a:tab pos="2286000" algn="l"/>
              </a:tabLst>
              <a:defRPr sz="1800">
                <a:latin typeface="+mj-lt"/>
                <a:ea typeface="+mj-ea"/>
                <a:cs typeface="+mj-cs"/>
                <a:sym typeface="Arial"/>
              </a:defRPr>
            </a:pPr>
            <a:r>
              <a:t>And Elon Musk rushed in to claim that his new batteries could have saved the day!</a:t>
            </a:r>
          </a:p>
          <a:p>
            <a:pPr>
              <a:tabLst>
                <a:tab pos="457200" algn="l"/>
                <a:tab pos="914400" algn="l"/>
                <a:tab pos="1371600" algn="l"/>
                <a:tab pos="1828800" algn="l"/>
                <a:tab pos="2286000" algn="l"/>
              </a:tabLst>
              <a:defRPr sz="1800">
                <a:latin typeface="+mj-lt"/>
                <a:ea typeface="+mj-ea"/>
                <a:cs typeface="+mj-cs"/>
                <a:sym typeface="Arial"/>
              </a:defRPr>
            </a:pPr>
            <a:r>
              <a:t> </a:t>
            </a:r>
          </a:p>
        </p:txBody>
      </p:sp>
      <p:sp>
        <p:nvSpPr>
          <p:cNvPr id="550" name="Rectangle 2"/>
          <p:cNvSpPr txBox="1">
            <a:spLocks noGrp="1"/>
          </p:cNvSpPr>
          <p:nvPr>
            <p:ph type="title"/>
          </p:nvPr>
        </p:nvSpPr>
        <p:spPr>
          <a:xfrm>
            <a:off x="0" y="76200"/>
            <a:ext cx="9144000" cy="632883"/>
          </a:xfrm>
          <a:prstGeom prst="rect">
            <a:avLst/>
          </a:prstGeom>
        </p:spPr>
        <p:txBody>
          <a:bodyPr/>
          <a:lstStyle>
            <a:lvl1pPr>
              <a:defRPr sz="2000"/>
            </a:lvl1pPr>
          </a:lstStyle>
          <a:p>
            <a:r>
              <a:t>Cue the blame game / Enter the opportunists: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Rectangle 5"/>
          <p:cNvSpPr txBox="1"/>
          <p:nvPr/>
        </p:nvSpPr>
        <p:spPr>
          <a:xfrm>
            <a:off x="304800" y="6520719"/>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1, 2) See first two references on preceding page</a:t>
            </a:r>
          </a:p>
        </p:txBody>
      </p:sp>
      <p:sp>
        <p:nvSpPr>
          <p:cNvPr id="553" name="Rectangle 3"/>
          <p:cNvSpPr txBox="1">
            <a:spLocks noGrp="1"/>
          </p:cNvSpPr>
          <p:nvPr>
            <p:ph type="body" idx="1"/>
          </p:nvPr>
        </p:nvSpPr>
        <p:spPr>
          <a:xfrm>
            <a:off x="80436" y="800104"/>
            <a:ext cx="9063565" cy="5750979"/>
          </a:xfrm>
          <a:prstGeom prst="rect">
            <a:avLst/>
          </a:prstGeom>
        </p:spPr>
        <p:txBody>
          <a:bodyPr/>
          <a:lstStyle/>
          <a:p>
            <a:pPr>
              <a:tabLst>
                <a:tab pos="457200" algn="l"/>
                <a:tab pos="914400" algn="l"/>
                <a:tab pos="1371600" algn="l"/>
                <a:tab pos="1828800" algn="l"/>
                <a:tab pos="2286000" algn="l"/>
              </a:tabLst>
              <a:defRPr sz="1800">
                <a:latin typeface="+mj-lt"/>
                <a:ea typeface="+mj-ea"/>
                <a:cs typeface="+mj-cs"/>
                <a:sym typeface="Arial"/>
              </a:defRPr>
            </a:pPr>
            <a:r>
              <a:t>Blame </a:t>
            </a:r>
            <a:r>
              <a:rPr b="1"/>
              <a:t>was</a:t>
            </a:r>
            <a:r>
              <a:t> assigned to the </a:t>
            </a:r>
            <a:r>
              <a:rPr b="1"/>
              <a:t>software</a:t>
            </a:r>
            <a:r>
              <a:t> at some (but not all) wind farms, which led </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power/frequency converters to prematurely abandon reconnection attempts</a:t>
            </a:r>
          </a:p>
          <a:p>
            <a:pPr>
              <a:tabLst>
                <a:tab pos="457200" algn="l"/>
                <a:tab pos="914400" algn="l"/>
                <a:tab pos="1371600" algn="l"/>
                <a:tab pos="1828800" algn="l"/>
                <a:tab pos="2286000" algn="l"/>
              </a:tabLst>
              <a:defRPr sz="1400">
                <a:latin typeface="+mj-lt"/>
                <a:ea typeface="+mj-ea"/>
                <a:cs typeface="+mj-cs"/>
                <a:sym typeface="Arial"/>
              </a:defRPr>
            </a:pPr>
            <a:endParaRPr/>
          </a:p>
          <a:p>
            <a:pPr algn="ctr">
              <a:tabLst>
                <a:tab pos="457200" algn="l"/>
                <a:tab pos="914400" algn="l"/>
                <a:tab pos="1371600" algn="l"/>
                <a:tab pos="1828800" algn="l"/>
                <a:tab pos="2286000" algn="l"/>
              </a:tabLst>
              <a:defRPr sz="1800" b="1">
                <a:solidFill>
                  <a:srgbClr val="FBC901"/>
                </a:solidFill>
                <a:latin typeface="+mj-lt"/>
                <a:ea typeface="+mj-ea"/>
                <a:cs typeface="+mj-cs"/>
                <a:sym typeface="Arial"/>
              </a:defRPr>
            </a:pPr>
            <a:r>
              <a:t>DEEPER FAULT was attributed to under-appreciated changes in the SA Grid</a:t>
            </a:r>
          </a:p>
          <a:p>
            <a:pPr>
              <a:tabLst>
                <a:tab pos="457200" algn="l"/>
                <a:tab pos="914400" algn="l"/>
                <a:tab pos="1371600" algn="l"/>
                <a:tab pos="1828800" algn="l"/>
                <a:tab pos="2286000" algn="l"/>
              </a:tabLst>
              <a:defRPr sz="10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For over a century worldwide grids have been built around</a:t>
            </a:r>
            <a:endParaRPr sz="800"/>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800">
                <a:latin typeface="+mj-lt"/>
                <a:ea typeface="+mj-ea"/>
                <a:cs typeface="+mj-cs"/>
                <a:sym typeface="Arial"/>
              </a:defRPr>
            </a:pPr>
            <a:r>
              <a:t>	</a:t>
            </a:r>
            <a:r>
              <a:rPr sz="1800"/>
              <a:t>huge steam or water-powered turbine generators</a:t>
            </a:r>
          </a:p>
          <a:p>
            <a:pPr>
              <a:tabLst>
                <a:tab pos="457200" algn="l"/>
                <a:tab pos="914400" algn="l"/>
                <a:tab pos="1371600" algn="l"/>
                <a:tab pos="1828800" algn="l"/>
                <a:tab pos="2286000" algn="l"/>
              </a:tabLst>
              <a:defRPr sz="12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Those huge turbines literally have huge momentum (</a:t>
            </a:r>
            <a:r>
              <a:rPr b="1"/>
              <a:t>angular</a:t>
            </a:r>
            <a:r>
              <a:t> </a:t>
            </a:r>
            <a:r>
              <a:rPr b="1"/>
              <a:t>momentum</a:t>
            </a:r>
            <a:r>
              <a:t>) </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meaning that even when disconnected from their grid, they will only </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very slowly drift off the rotational speed required for 50 or 60 Hz power</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That means that when a grid has been damaged and is attempting to repair itself,</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power plants can still be disconnected and reconnected as needed, </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t>
            </a:r>
            <a:r>
              <a:rPr b="1"/>
              <a:t>for seconds or even minutes</a:t>
            </a:r>
            <a:r>
              <a:t>, without worrying about re-synchronization</a:t>
            </a:r>
          </a:p>
        </p:txBody>
      </p:sp>
      <p:sp>
        <p:nvSpPr>
          <p:cNvPr id="554" name="Rectangle 2"/>
          <p:cNvSpPr txBox="1">
            <a:spLocks noGrp="1"/>
          </p:cNvSpPr>
          <p:nvPr>
            <p:ph type="title"/>
          </p:nvPr>
        </p:nvSpPr>
        <p:spPr>
          <a:xfrm>
            <a:off x="0" y="44476"/>
            <a:ext cx="9144000" cy="558775"/>
          </a:xfrm>
          <a:prstGeom prst="rect">
            <a:avLst/>
          </a:prstGeom>
        </p:spPr>
        <p:txBody>
          <a:bodyPr/>
          <a:lstStyle/>
          <a:p>
            <a:pPr>
              <a:defRPr sz="2000"/>
            </a:pPr>
            <a:r>
              <a:t>Eventually, the completed studies painted a more nuanced picture:  </a:t>
            </a:r>
            <a:r>
              <a:rPr baseline="30000"/>
              <a:t>1, 2</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Rectangle 5"/>
          <p:cNvSpPr txBox="1"/>
          <p:nvPr/>
        </p:nvSpPr>
        <p:spPr>
          <a:xfrm>
            <a:off x="304800" y="6457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557" name="Rectangle 3"/>
          <p:cNvSpPr txBox="1">
            <a:spLocks noGrp="1"/>
          </p:cNvSpPr>
          <p:nvPr>
            <p:ph type="body" idx="1"/>
          </p:nvPr>
        </p:nvSpPr>
        <p:spPr>
          <a:xfrm>
            <a:off x="91020" y="853019"/>
            <a:ext cx="9052980" cy="5602813"/>
          </a:xfrm>
          <a:prstGeom prst="rect">
            <a:avLst/>
          </a:prstGeom>
        </p:spPr>
        <p:txBody>
          <a:bodyPr/>
          <a:lstStyle/>
          <a:p>
            <a:pPr>
              <a:tabLst>
                <a:tab pos="457200" algn="l"/>
                <a:tab pos="914400" algn="l"/>
                <a:tab pos="1371600" algn="l"/>
                <a:tab pos="1828800" algn="l"/>
                <a:tab pos="2286000" algn="l"/>
              </a:tabLst>
              <a:defRPr sz="1800">
                <a:latin typeface="+mj-lt"/>
                <a:ea typeface="+mj-ea"/>
                <a:cs typeface="+mj-cs"/>
                <a:sym typeface="Arial"/>
              </a:defRPr>
            </a:pPr>
            <a:r>
              <a:t>They were replaced largely </a:t>
            </a:r>
            <a:r>
              <a:rPr b="1"/>
              <a:t>by wind farms </a:t>
            </a:r>
            <a:r>
              <a:t>and </a:t>
            </a:r>
            <a:r>
              <a:rPr b="1"/>
              <a:t>gas turbine plants </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Wind turbines DO have momentum, but their modern use of power converters</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de-couples the blade momentum from the frequency of their power output</a:t>
            </a:r>
          </a:p>
          <a:p>
            <a:pPr>
              <a:tabLst>
                <a:tab pos="457200" algn="l"/>
                <a:tab pos="914400" algn="l"/>
                <a:tab pos="1371600" algn="l"/>
                <a:tab pos="1828800" algn="l"/>
                <a:tab pos="2286000" algn="l"/>
              </a:tabLst>
              <a:defRPr sz="9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Small gas turbines (a.k.a. jet engines) lack the momentum of huge steam turbines</a:t>
            </a:r>
          </a:p>
          <a:p>
            <a:pPr algn="ctr">
              <a:tabLst>
                <a:tab pos="457200" algn="l"/>
                <a:tab pos="914400" algn="l"/>
                <a:tab pos="1371600" algn="l"/>
                <a:tab pos="1828800" algn="l"/>
                <a:tab pos="2286000" algn="l"/>
              </a:tabLst>
              <a:defRPr sz="1000">
                <a:latin typeface="+mj-lt"/>
                <a:ea typeface="+mj-ea"/>
                <a:cs typeface="+mj-cs"/>
                <a:sym typeface="Arial"/>
              </a:defRPr>
            </a:pPr>
            <a:endParaRPr/>
          </a:p>
          <a:p>
            <a:pPr algn="ctr">
              <a:tabLst>
                <a:tab pos="457200" algn="l"/>
                <a:tab pos="914400" algn="l"/>
                <a:tab pos="1371600" algn="l"/>
                <a:tab pos="1828800" algn="l"/>
                <a:tab pos="2286000" algn="l"/>
              </a:tabLst>
              <a:defRPr sz="1800">
                <a:latin typeface="+mj-lt"/>
                <a:ea typeface="+mj-ea"/>
                <a:cs typeface="+mj-cs"/>
                <a:sym typeface="Arial"/>
              </a:defRPr>
            </a:pPr>
            <a:r>
              <a:t>Thus:</a:t>
            </a:r>
          </a:p>
          <a:p>
            <a:pPr algn="ctr">
              <a:tabLst>
                <a:tab pos="457200" algn="l"/>
                <a:tab pos="914400" algn="l"/>
                <a:tab pos="1371600" algn="l"/>
                <a:tab pos="1828800" algn="l"/>
                <a:tab pos="2286000" algn="l"/>
              </a:tabLst>
              <a:defRPr sz="1800" b="1">
                <a:latin typeface="+mj-lt"/>
                <a:ea typeface="+mj-ea"/>
                <a:cs typeface="+mj-cs"/>
                <a:sym typeface="Arial"/>
              </a:defRPr>
            </a:pPr>
            <a:r>
              <a:t>Neither technology (green or non-green) clings to synchronization</a:t>
            </a:r>
          </a:p>
          <a:p>
            <a:pPr>
              <a:tabLst>
                <a:tab pos="457200" algn="l"/>
                <a:tab pos="914400" algn="l"/>
                <a:tab pos="1371600" algn="l"/>
                <a:tab pos="1828800" algn="l"/>
                <a:tab pos="2286000" algn="l"/>
              </a:tabLst>
              <a:defRPr sz="1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This lack of essentially built-in power plant to power plant coordination inhibited </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the damaged SA Grid's ability to disconnect and then reconnect power plants</a:t>
            </a:r>
          </a:p>
          <a:p>
            <a:pPr>
              <a:tabLst>
                <a:tab pos="457200" algn="l"/>
                <a:tab pos="914400" algn="l"/>
                <a:tab pos="1371600" algn="l"/>
                <a:tab pos="1828800" algn="l"/>
                <a:tab pos="2286000" algn="l"/>
              </a:tabLst>
              <a:defRPr sz="12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It was also found that it </a:t>
            </a:r>
            <a:r>
              <a:rPr b="1"/>
              <a:t>critically slowed</a:t>
            </a:r>
            <a:r>
              <a:t> that Grid's automated process </a:t>
            </a:r>
          </a:p>
          <a:p>
            <a:pPr>
              <a:tabLst>
                <a:tab pos="457200" algn="l"/>
                <a:tab pos="914400" algn="l"/>
                <a:tab pos="1371600" algn="l"/>
                <a:tab pos="1828800" algn="l"/>
                <a:tab pos="2286000" algn="l"/>
              </a:tabLst>
              <a:defRPr sz="9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of </a:t>
            </a:r>
            <a:r>
              <a:rPr b="1"/>
              <a:t>load shedding</a:t>
            </a:r>
            <a:r>
              <a:t>, which might otherwise have limited the blackout's extent</a:t>
            </a:r>
          </a:p>
        </p:txBody>
      </p:sp>
      <p:sp>
        <p:nvSpPr>
          <p:cNvPr id="558" name="Rectangle 2"/>
          <p:cNvSpPr txBox="1">
            <a:spLocks noGrp="1"/>
          </p:cNvSpPr>
          <p:nvPr>
            <p:ph type="title"/>
          </p:nvPr>
        </p:nvSpPr>
        <p:spPr>
          <a:xfrm>
            <a:off x="0" y="76200"/>
            <a:ext cx="9144000" cy="632883"/>
          </a:xfrm>
          <a:prstGeom prst="rect">
            <a:avLst/>
          </a:prstGeom>
        </p:spPr>
        <p:txBody>
          <a:bodyPr/>
          <a:lstStyle>
            <a:lvl1pPr>
              <a:defRPr sz="2000"/>
            </a:lvl1pPr>
          </a:lstStyle>
          <a:p>
            <a:r>
              <a:t>But the SA Grid had retired virtually all of its huge turbine power plants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Rectangle 5"/>
          <p:cNvSpPr txBox="1"/>
          <p:nvPr/>
        </p:nvSpPr>
        <p:spPr>
          <a:xfrm>
            <a:off x="304800" y="6584216"/>
            <a:ext cx="8534400" cy="2642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1) https://thediplomat.com/2016/10/south-australias-blackout-blame-game/ </a:t>
            </a:r>
          </a:p>
        </p:txBody>
      </p:sp>
      <p:sp>
        <p:nvSpPr>
          <p:cNvPr id="561" name="Rectangle 3"/>
          <p:cNvSpPr txBox="1">
            <a:spLocks noGrp="1"/>
          </p:cNvSpPr>
          <p:nvPr>
            <p:ph type="body" idx="1"/>
          </p:nvPr>
        </p:nvSpPr>
        <p:spPr>
          <a:xfrm>
            <a:off x="91021" y="662640"/>
            <a:ext cx="9010647" cy="6057777"/>
          </a:xfrm>
          <a:prstGeom prst="rect">
            <a:avLst/>
          </a:prstGeom>
        </p:spPr>
        <p:txBody>
          <a:bodyPr/>
          <a:lstStyle/>
          <a:p>
            <a:pPr>
              <a:tabLst>
                <a:tab pos="457200" algn="l"/>
                <a:tab pos="914400" algn="l"/>
                <a:tab pos="1371600" algn="l"/>
                <a:tab pos="1828800" algn="l"/>
                <a:tab pos="2286000" algn="l"/>
              </a:tabLst>
              <a:defRPr sz="1800">
                <a:latin typeface="+mj-lt"/>
                <a:ea typeface="+mj-ea"/>
                <a:cs typeface="+mj-cs"/>
                <a:sym typeface="Arial"/>
              </a:defRPr>
            </a:pPr>
            <a:r>
              <a:t>An old-school grid is </a:t>
            </a:r>
            <a:r>
              <a:rPr b="1"/>
              <a:t>fat</a:t>
            </a:r>
            <a:r>
              <a:t> in the sense that it consists largely of a</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t>
            </a:r>
            <a:r>
              <a:rPr b="1"/>
              <a:t>few big central power plants </a:t>
            </a:r>
            <a:r>
              <a:t>sending power to local/near-local customers</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If one radiating line is damaged, only customers down that line loose power</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40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endParaRPr/>
          </a:p>
          <a:p>
            <a:pPr>
              <a:tabLst>
                <a:tab pos="457200" algn="l"/>
                <a:tab pos="914400" algn="l"/>
                <a:tab pos="1371600" algn="l"/>
                <a:tab pos="1828800" algn="l"/>
                <a:tab pos="2286000" algn="l"/>
              </a:tabLst>
              <a:defRPr sz="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But a </a:t>
            </a:r>
            <a:r>
              <a:rPr b="1"/>
              <a:t>skinny grid </a:t>
            </a:r>
            <a:r>
              <a:t>(a.k.a. a </a:t>
            </a:r>
            <a:r>
              <a:rPr b="1">
                <a:solidFill>
                  <a:srgbClr val="FBC901"/>
                </a:solidFill>
              </a:rPr>
              <a:t>distributed grid</a:t>
            </a:r>
            <a:r>
              <a:t>) is a much more complex web</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linking together a </a:t>
            </a:r>
            <a:r>
              <a:rPr b="1"/>
              <a:t>much larger number </a:t>
            </a:r>
            <a:r>
              <a:t>of </a:t>
            </a:r>
            <a:r>
              <a:rPr b="1"/>
              <a:t>much smaller power plants</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In such a grid, the local power plant may not be able to supply 100% of local power</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Which is acceptable if supplemental power is reliably available from distant plants</a:t>
            </a:r>
          </a:p>
          <a:p>
            <a:pPr>
              <a:tabLst>
                <a:tab pos="457200" algn="l"/>
                <a:tab pos="914400" algn="l"/>
                <a:tab pos="1371600" algn="l"/>
                <a:tab pos="1828800" algn="l"/>
                <a:tab pos="2286000" algn="l"/>
              </a:tabLst>
              <a:defRPr sz="1000">
                <a:latin typeface="+mj-lt"/>
                <a:ea typeface="+mj-ea"/>
                <a:cs typeface="+mj-cs"/>
                <a:sym typeface="Arial"/>
              </a:defRPr>
            </a:pPr>
            <a:endParaRPr/>
          </a:p>
          <a:p>
            <a:pPr>
              <a:tabLst>
                <a:tab pos="457200" algn="l"/>
                <a:tab pos="914400" algn="l"/>
                <a:tab pos="1371600" algn="l"/>
                <a:tab pos="1828800" algn="l"/>
                <a:tab pos="2286000" algn="l"/>
              </a:tabLst>
              <a:defRPr sz="1800" b="1">
                <a:latin typeface="+mj-lt"/>
                <a:ea typeface="+mj-ea"/>
                <a:cs typeface="+mj-cs"/>
                <a:sym typeface="Arial"/>
              </a:defRPr>
            </a:pPr>
            <a:r>
              <a:t>Connectivity is essential in </a:t>
            </a:r>
            <a:r>
              <a:rPr>
                <a:solidFill>
                  <a:srgbClr val="FBC901"/>
                </a:solidFill>
              </a:rPr>
              <a:t>renewable</a:t>
            </a:r>
            <a:r>
              <a:t>/skinny grids</a:t>
            </a:r>
            <a:r>
              <a:rPr b="0"/>
              <a:t>,</a:t>
            </a:r>
            <a:r>
              <a:t> </a:t>
            </a:r>
            <a:r>
              <a:rPr b="0"/>
              <a:t>allowing them to deal with  </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 wind farm's temporary loss of wind, or solar farm's temporary loss of sun</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(Longer daily cycles require non-renewable energy or massive energy storage)</a:t>
            </a:r>
          </a:p>
        </p:txBody>
      </p:sp>
      <p:sp>
        <p:nvSpPr>
          <p:cNvPr id="562" name="Rectangle 2"/>
          <p:cNvSpPr txBox="1">
            <a:spLocks noGrp="1"/>
          </p:cNvSpPr>
          <p:nvPr>
            <p:ph type="title"/>
          </p:nvPr>
        </p:nvSpPr>
        <p:spPr>
          <a:xfrm>
            <a:off x="0" y="76199"/>
            <a:ext cx="9144000" cy="452969"/>
          </a:xfrm>
          <a:prstGeom prst="rect">
            <a:avLst/>
          </a:prstGeom>
        </p:spPr>
        <p:txBody>
          <a:bodyPr/>
          <a:lstStyle/>
          <a:p>
            <a:pPr>
              <a:defRPr sz="2000"/>
            </a:pPr>
            <a:r>
              <a:t>Finally, reports faulted the "</a:t>
            </a:r>
            <a:r>
              <a:rPr b="1"/>
              <a:t>skinnyness</a:t>
            </a:r>
            <a:r>
              <a:t>" of the SA Grid: </a:t>
            </a:r>
            <a:r>
              <a:rPr baseline="30000"/>
              <a:t>1</a:t>
            </a:r>
          </a:p>
        </p:txBody>
      </p:sp>
      <p:grpSp>
        <p:nvGrpSpPr>
          <p:cNvPr id="599" name="Group 72"/>
          <p:cNvGrpSpPr/>
          <p:nvPr/>
        </p:nvGrpSpPr>
        <p:grpSpPr>
          <a:xfrm>
            <a:off x="3251570" y="2055010"/>
            <a:ext cx="2389347" cy="1045905"/>
            <a:chOff x="0" y="0"/>
            <a:chExt cx="2389346" cy="1045904"/>
          </a:xfrm>
        </p:grpSpPr>
        <p:grpSp>
          <p:nvGrpSpPr>
            <p:cNvPr id="581" name="Group 30"/>
            <p:cNvGrpSpPr/>
            <p:nvPr/>
          </p:nvGrpSpPr>
          <p:grpSpPr>
            <a:xfrm>
              <a:off x="0" y="20199"/>
              <a:ext cx="2308271" cy="1025706"/>
              <a:chOff x="0" y="0"/>
              <a:chExt cx="2308270" cy="1025704"/>
            </a:xfrm>
          </p:grpSpPr>
          <p:grpSp>
            <p:nvGrpSpPr>
              <p:cNvPr id="570" name="Group 20"/>
              <p:cNvGrpSpPr/>
              <p:nvPr/>
            </p:nvGrpSpPr>
            <p:grpSpPr>
              <a:xfrm>
                <a:off x="0" y="0"/>
                <a:ext cx="2308271" cy="1025705"/>
                <a:chOff x="0" y="0"/>
                <a:chExt cx="2308270" cy="1025704"/>
              </a:xfrm>
            </p:grpSpPr>
            <p:grpSp>
              <p:nvGrpSpPr>
                <p:cNvPr id="565" name="Group 15"/>
                <p:cNvGrpSpPr/>
                <p:nvPr/>
              </p:nvGrpSpPr>
              <p:grpSpPr>
                <a:xfrm>
                  <a:off x="0" y="479441"/>
                  <a:ext cx="2308271" cy="79254"/>
                  <a:chOff x="0" y="0"/>
                  <a:chExt cx="2308270" cy="79252"/>
                </a:xfrm>
              </p:grpSpPr>
              <p:sp>
                <p:nvSpPr>
                  <p:cNvPr id="563" name="Straight Connector 11"/>
                  <p:cNvSpPr/>
                  <p:nvPr/>
                </p:nvSpPr>
                <p:spPr>
                  <a:xfrm flipV="1">
                    <a:off x="65777" y="0"/>
                    <a:ext cx="2242494" cy="32613"/>
                  </a:xfrm>
                  <a:prstGeom prst="line">
                    <a:avLst/>
                  </a:prstGeom>
                  <a:solidFill>
                    <a:schemeClr val="accent1"/>
                  </a:solidFill>
                  <a:ln w="28575" cap="flat">
                    <a:solidFill>
                      <a:srgbClr val="FBC901"/>
                    </a:solidFill>
                    <a:prstDash val="solid"/>
                    <a:round/>
                    <a:headEnd type="triangle" w="med" len="me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564" name="Oval 13"/>
                  <p:cNvSpPr/>
                  <p:nvPr/>
                </p:nvSpPr>
                <p:spPr>
                  <a:xfrm>
                    <a:off x="-1" y="1545"/>
                    <a:ext cx="81077" cy="77709"/>
                  </a:xfrm>
                  <a:prstGeom prst="ellipse">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569" name="Group 16"/>
                <p:cNvGrpSpPr/>
                <p:nvPr/>
              </p:nvGrpSpPr>
              <p:grpSpPr>
                <a:xfrm>
                  <a:off x="482616" y="-1"/>
                  <a:ext cx="96369" cy="1025706"/>
                  <a:chOff x="0" y="0"/>
                  <a:chExt cx="96368" cy="1025704"/>
                </a:xfrm>
              </p:grpSpPr>
              <p:sp>
                <p:nvSpPr>
                  <p:cNvPr id="566" name="Straight Connector 17"/>
                  <p:cNvSpPr/>
                  <p:nvPr/>
                </p:nvSpPr>
                <p:spPr>
                  <a:xfrm flipH="1" flipV="1">
                    <a:off x="35163" y="73020"/>
                    <a:ext cx="15299" cy="885858"/>
                  </a:xfrm>
                  <a:prstGeom prst="line">
                    <a:avLst/>
                  </a:prstGeom>
                  <a:solidFill>
                    <a:schemeClr val="accent1"/>
                  </a:solidFill>
                  <a:ln w="28575" cap="flat">
                    <a:solidFill>
                      <a:srgbClr val="FBC901"/>
                    </a:solidFill>
                    <a:prstDash val="solid"/>
                    <a:round/>
                    <a:headEnd type="triangle" w="med" len="me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567" name="Oval 18"/>
                  <p:cNvSpPr/>
                  <p:nvPr/>
                </p:nvSpPr>
                <p:spPr>
                  <a:xfrm rot="16200000">
                    <a:off x="16940" y="946276"/>
                    <a:ext cx="82371" cy="76487"/>
                  </a:xfrm>
                  <a:prstGeom prst="ellipse">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68" name="Oval 19"/>
                  <p:cNvSpPr/>
                  <p:nvPr/>
                </p:nvSpPr>
                <p:spPr>
                  <a:xfrm rot="16200000">
                    <a:off x="-2943" y="2942"/>
                    <a:ext cx="82372" cy="76487"/>
                  </a:xfrm>
                  <a:prstGeom prst="ellipse">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grpSp>
            <p:nvGrpSpPr>
              <p:cNvPr id="579" name="Group 21"/>
              <p:cNvGrpSpPr/>
              <p:nvPr/>
            </p:nvGrpSpPr>
            <p:grpSpPr>
              <a:xfrm>
                <a:off x="104632" y="115447"/>
                <a:ext cx="795464" cy="806013"/>
                <a:chOff x="0" y="0"/>
                <a:chExt cx="795463" cy="806012"/>
              </a:xfrm>
            </p:grpSpPr>
            <p:grpSp>
              <p:nvGrpSpPr>
                <p:cNvPr id="574" name="Group 15"/>
                <p:cNvGrpSpPr/>
                <p:nvPr/>
              </p:nvGrpSpPr>
              <p:grpSpPr>
                <a:xfrm>
                  <a:off x="-1" y="12054"/>
                  <a:ext cx="795465" cy="741360"/>
                  <a:chOff x="0" y="0"/>
                  <a:chExt cx="795463" cy="741359"/>
                </a:xfrm>
              </p:grpSpPr>
              <p:sp>
                <p:nvSpPr>
                  <p:cNvPr id="571" name="Straight Connector 27"/>
                  <p:cNvSpPr/>
                  <p:nvPr/>
                </p:nvSpPr>
                <p:spPr>
                  <a:xfrm>
                    <a:off x="79738" y="67990"/>
                    <a:ext cx="639162" cy="593286"/>
                  </a:xfrm>
                  <a:prstGeom prst="line">
                    <a:avLst/>
                  </a:prstGeom>
                  <a:solidFill>
                    <a:schemeClr val="accent1"/>
                  </a:solidFill>
                  <a:ln w="28575" cap="flat">
                    <a:solidFill>
                      <a:srgbClr val="FBC901"/>
                    </a:solidFill>
                    <a:prstDash val="solid"/>
                    <a:round/>
                    <a:headEnd type="triangle" w="med" len="me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572" name="Oval 28"/>
                  <p:cNvSpPr/>
                  <p:nvPr/>
                </p:nvSpPr>
                <p:spPr>
                  <a:xfrm rot="2633366">
                    <a:off x="15613" y="17250"/>
                    <a:ext cx="81077" cy="77709"/>
                  </a:xfrm>
                  <a:prstGeom prst="ellipse">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73" name="Oval 29"/>
                  <p:cNvSpPr/>
                  <p:nvPr/>
                </p:nvSpPr>
                <p:spPr>
                  <a:xfrm rot="2633366">
                    <a:off x="698774" y="646400"/>
                    <a:ext cx="81077" cy="77709"/>
                  </a:xfrm>
                  <a:prstGeom prst="ellipse">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578" name="Group 16"/>
                <p:cNvGrpSpPr/>
                <p:nvPr/>
              </p:nvGrpSpPr>
              <p:grpSpPr>
                <a:xfrm>
                  <a:off x="38376" y="-1"/>
                  <a:ext cx="751883" cy="806014"/>
                  <a:chOff x="0" y="0"/>
                  <a:chExt cx="751882" cy="806012"/>
                </a:xfrm>
              </p:grpSpPr>
              <p:sp>
                <p:nvSpPr>
                  <p:cNvPr id="575" name="Straight Connector 24"/>
                  <p:cNvSpPr/>
                  <p:nvPr/>
                </p:nvSpPr>
                <p:spPr>
                  <a:xfrm flipV="1">
                    <a:off x="68366" y="77001"/>
                    <a:ext cx="603114" cy="649025"/>
                  </a:xfrm>
                  <a:prstGeom prst="line">
                    <a:avLst/>
                  </a:prstGeom>
                  <a:solidFill>
                    <a:schemeClr val="accent1"/>
                  </a:solidFill>
                  <a:ln w="28575" cap="flat">
                    <a:solidFill>
                      <a:srgbClr val="FBC901"/>
                    </a:solidFill>
                    <a:prstDash val="solid"/>
                    <a:round/>
                    <a:headEnd type="triangle" w="med" len="me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576" name="Oval 25"/>
                  <p:cNvSpPr/>
                  <p:nvPr/>
                </p:nvSpPr>
                <p:spPr>
                  <a:xfrm rot="18833366">
                    <a:off x="14928" y="711575"/>
                    <a:ext cx="82371" cy="76487"/>
                  </a:xfrm>
                  <a:prstGeom prst="ellipse">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77" name="Oval 26"/>
                  <p:cNvSpPr/>
                  <p:nvPr/>
                </p:nvSpPr>
                <p:spPr>
                  <a:xfrm rot="18833366">
                    <a:off x="654584" y="17950"/>
                    <a:ext cx="82371" cy="76487"/>
                  </a:xfrm>
                  <a:prstGeom prst="ellipse">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sp>
            <p:nvSpPr>
              <p:cNvPr id="580" name="Oval 9"/>
              <p:cNvSpPr/>
              <p:nvPr/>
            </p:nvSpPr>
            <p:spPr>
              <a:xfrm>
                <a:off x="402311" y="403263"/>
                <a:ext cx="214161" cy="209809"/>
              </a:xfrm>
              <a:prstGeom prst="ellips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598" name="Group 31"/>
            <p:cNvGrpSpPr/>
            <p:nvPr/>
          </p:nvGrpSpPr>
          <p:grpSpPr>
            <a:xfrm>
              <a:off x="1484393" y="0"/>
              <a:ext cx="904954" cy="1025705"/>
              <a:chOff x="0" y="0"/>
              <a:chExt cx="904953" cy="1025704"/>
            </a:xfrm>
          </p:grpSpPr>
          <p:grpSp>
            <p:nvGrpSpPr>
              <p:cNvPr id="587" name="Group 20"/>
              <p:cNvGrpSpPr/>
              <p:nvPr/>
            </p:nvGrpSpPr>
            <p:grpSpPr>
              <a:xfrm>
                <a:off x="377983" y="0"/>
                <a:ext cx="526971" cy="1025705"/>
                <a:chOff x="0" y="0"/>
                <a:chExt cx="526969" cy="1025704"/>
              </a:xfrm>
            </p:grpSpPr>
            <p:sp>
              <p:nvSpPr>
                <p:cNvPr id="582" name="Oval 14"/>
                <p:cNvSpPr/>
                <p:nvPr/>
              </p:nvSpPr>
              <p:spPr>
                <a:xfrm>
                  <a:off x="445893" y="460786"/>
                  <a:ext cx="81077" cy="77709"/>
                </a:xfrm>
                <a:prstGeom prst="ellipse">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nvGrpSpPr>
                <p:cNvPr id="586" name="Group 16"/>
                <p:cNvGrpSpPr/>
                <p:nvPr/>
              </p:nvGrpSpPr>
              <p:grpSpPr>
                <a:xfrm>
                  <a:off x="0" y="-1"/>
                  <a:ext cx="96369" cy="1025706"/>
                  <a:chOff x="0" y="0"/>
                  <a:chExt cx="96368" cy="1025704"/>
                </a:xfrm>
              </p:grpSpPr>
              <p:sp>
                <p:nvSpPr>
                  <p:cNvPr id="583" name="Straight Connector 45"/>
                  <p:cNvSpPr/>
                  <p:nvPr/>
                </p:nvSpPr>
                <p:spPr>
                  <a:xfrm flipH="1" flipV="1">
                    <a:off x="35163" y="73020"/>
                    <a:ext cx="15299" cy="885858"/>
                  </a:xfrm>
                  <a:prstGeom prst="line">
                    <a:avLst/>
                  </a:prstGeom>
                  <a:solidFill>
                    <a:schemeClr val="accent1"/>
                  </a:solidFill>
                  <a:ln w="28575" cap="flat">
                    <a:solidFill>
                      <a:srgbClr val="FBC901"/>
                    </a:solidFill>
                    <a:prstDash val="solid"/>
                    <a:round/>
                    <a:headEnd type="triangle" w="med" len="me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584" name="Oval 46"/>
                  <p:cNvSpPr/>
                  <p:nvPr/>
                </p:nvSpPr>
                <p:spPr>
                  <a:xfrm rot="16200000">
                    <a:off x="16940" y="946276"/>
                    <a:ext cx="82371" cy="76487"/>
                  </a:xfrm>
                  <a:prstGeom prst="ellipse">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85" name="Oval 47"/>
                  <p:cNvSpPr/>
                  <p:nvPr/>
                </p:nvSpPr>
                <p:spPr>
                  <a:xfrm rot="16200000">
                    <a:off x="-2943" y="2942"/>
                    <a:ext cx="82372" cy="76487"/>
                  </a:xfrm>
                  <a:prstGeom prst="ellipse">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grpSp>
            <p:nvGrpSpPr>
              <p:cNvPr id="596" name="Group 21"/>
              <p:cNvGrpSpPr/>
              <p:nvPr/>
            </p:nvGrpSpPr>
            <p:grpSpPr>
              <a:xfrm>
                <a:off x="-1" y="115447"/>
                <a:ext cx="795465" cy="806013"/>
                <a:chOff x="0" y="0"/>
                <a:chExt cx="795463" cy="806012"/>
              </a:xfrm>
            </p:grpSpPr>
            <p:grpSp>
              <p:nvGrpSpPr>
                <p:cNvPr id="591" name="Group 15"/>
                <p:cNvGrpSpPr/>
                <p:nvPr/>
              </p:nvGrpSpPr>
              <p:grpSpPr>
                <a:xfrm>
                  <a:off x="-1" y="12054"/>
                  <a:ext cx="795465" cy="741360"/>
                  <a:chOff x="0" y="0"/>
                  <a:chExt cx="795463" cy="741359"/>
                </a:xfrm>
              </p:grpSpPr>
              <p:sp>
                <p:nvSpPr>
                  <p:cNvPr id="588" name="Straight Connector 40"/>
                  <p:cNvSpPr/>
                  <p:nvPr/>
                </p:nvSpPr>
                <p:spPr>
                  <a:xfrm>
                    <a:off x="79738" y="67990"/>
                    <a:ext cx="639162" cy="593286"/>
                  </a:xfrm>
                  <a:prstGeom prst="line">
                    <a:avLst/>
                  </a:prstGeom>
                  <a:solidFill>
                    <a:schemeClr val="accent1"/>
                  </a:solidFill>
                  <a:ln w="28575" cap="flat">
                    <a:solidFill>
                      <a:srgbClr val="FBC901"/>
                    </a:solidFill>
                    <a:prstDash val="solid"/>
                    <a:round/>
                    <a:headEnd type="triangle" w="med" len="me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589" name="Oval 41"/>
                  <p:cNvSpPr/>
                  <p:nvPr/>
                </p:nvSpPr>
                <p:spPr>
                  <a:xfrm rot="2633366">
                    <a:off x="15613" y="17250"/>
                    <a:ext cx="81077" cy="77709"/>
                  </a:xfrm>
                  <a:prstGeom prst="ellipse">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90" name="Oval 42"/>
                  <p:cNvSpPr/>
                  <p:nvPr/>
                </p:nvSpPr>
                <p:spPr>
                  <a:xfrm rot="2633366">
                    <a:off x="698774" y="646400"/>
                    <a:ext cx="81077" cy="77709"/>
                  </a:xfrm>
                  <a:prstGeom prst="ellipse">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595" name="Group 16"/>
                <p:cNvGrpSpPr/>
                <p:nvPr/>
              </p:nvGrpSpPr>
              <p:grpSpPr>
                <a:xfrm>
                  <a:off x="38376" y="-1"/>
                  <a:ext cx="751883" cy="806014"/>
                  <a:chOff x="0" y="0"/>
                  <a:chExt cx="751882" cy="806012"/>
                </a:xfrm>
              </p:grpSpPr>
              <p:sp>
                <p:nvSpPr>
                  <p:cNvPr id="592" name="Straight Connector 37"/>
                  <p:cNvSpPr/>
                  <p:nvPr/>
                </p:nvSpPr>
                <p:spPr>
                  <a:xfrm flipV="1">
                    <a:off x="68366" y="77001"/>
                    <a:ext cx="603114" cy="649025"/>
                  </a:xfrm>
                  <a:prstGeom prst="line">
                    <a:avLst/>
                  </a:prstGeom>
                  <a:solidFill>
                    <a:schemeClr val="accent1"/>
                  </a:solidFill>
                  <a:ln w="28575" cap="flat">
                    <a:solidFill>
                      <a:srgbClr val="FBC901"/>
                    </a:solidFill>
                    <a:prstDash val="solid"/>
                    <a:round/>
                    <a:headEnd type="triangle" w="med" len="me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593" name="Oval 38"/>
                  <p:cNvSpPr/>
                  <p:nvPr/>
                </p:nvSpPr>
                <p:spPr>
                  <a:xfrm rot="18833366">
                    <a:off x="14928" y="711575"/>
                    <a:ext cx="82371" cy="76487"/>
                  </a:xfrm>
                  <a:prstGeom prst="ellipse">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94" name="Oval 39"/>
                  <p:cNvSpPr/>
                  <p:nvPr/>
                </p:nvSpPr>
                <p:spPr>
                  <a:xfrm rot="18833366">
                    <a:off x="654584" y="17950"/>
                    <a:ext cx="82371" cy="76487"/>
                  </a:xfrm>
                  <a:prstGeom prst="ellipse">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sp>
            <p:nvSpPr>
              <p:cNvPr id="597" name="Oval 34"/>
              <p:cNvSpPr/>
              <p:nvPr/>
            </p:nvSpPr>
            <p:spPr>
              <a:xfrm>
                <a:off x="297679" y="403263"/>
                <a:ext cx="214161" cy="209809"/>
              </a:xfrm>
              <a:prstGeom prst="ellips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Rectangle 5"/>
          <p:cNvSpPr txBox="1"/>
          <p:nvPr/>
        </p:nvSpPr>
        <p:spPr>
          <a:xfrm>
            <a:off x="304800" y="5923820"/>
            <a:ext cx="8534400" cy="7976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 https://en.wikipedia.org/wiki/South_Australia</a:t>
            </a: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2) http://www.citymayors.com/gratis/uscities_100.html</a:t>
            </a: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3) https://www.energycouncil.com.au/analysis/south-australias-blackouts-not-as-simple-as-it-looks/</a:t>
            </a: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4) https://en.wikipedia.org/wiki/List_of_power_stations_in_South_Australia</a:t>
            </a:r>
          </a:p>
        </p:txBody>
      </p:sp>
      <p:sp>
        <p:nvSpPr>
          <p:cNvPr id="602" name="Rectangle 3"/>
          <p:cNvSpPr txBox="1">
            <a:spLocks noGrp="1"/>
          </p:cNvSpPr>
          <p:nvPr>
            <p:ph type="body" idx="1"/>
          </p:nvPr>
        </p:nvSpPr>
        <p:spPr>
          <a:xfrm>
            <a:off x="190494" y="768471"/>
            <a:ext cx="8868837" cy="5941362"/>
          </a:xfrm>
          <a:prstGeom prst="rect">
            <a:avLst/>
          </a:prstGeom>
        </p:spPr>
        <p:txBody>
          <a:bodyPr/>
          <a:lstStyle/>
          <a:p>
            <a:pPr>
              <a:tabLst>
                <a:tab pos="457200" algn="l"/>
                <a:tab pos="914400" algn="l"/>
                <a:tab pos="1371600" algn="l"/>
                <a:tab pos="1828800" algn="l"/>
                <a:tab pos="2286000" algn="l"/>
              </a:tabLst>
              <a:defRPr sz="1800">
                <a:latin typeface="+mj-lt"/>
                <a:ea typeface="+mj-ea"/>
                <a:cs typeface="+mj-cs"/>
                <a:sym typeface="Arial"/>
              </a:defRPr>
            </a:pPr>
            <a:r>
              <a:t>Serving a population of ~ 1.7 million residents </a:t>
            </a:r>
            <a:r>
              <a:rPr baseline="30000"/>
              <a:t>1</a:t>
            </a:r>
            <a:r>
              <a:t> (~ same as the city of Philadelphia) </a:t>
            </a:r>
            <a:r>
              <a:rPr baseline="30000"/>
              <a:t>2</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Its grid was then ~ </a:t>
            </a:r>
            <a:r>
              <a:rPr b="1"/>
              <a:t>52% renewable</a:t>
            </a:r>
            <a:r>
              <a:t>: </a:t>
            </a:r>
            <a:r>
              <a:rPr baseline="30000"/>
              <a:t>3</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With overall power then being provided by: </a:t>
            </a:r>
            <a:r>
              <a:rPr baseline="30000"/>
              <a:t>4</a:t>
            </a:r>
          </a:p>
          <a:p>
            <a:pPr>
              <a:spcBef>
                <a:spcPts val="200"/>
              </a:spcBef>
              <a:tabLst>
                <a:tab pos="457200" algn="l"/>
                <a:tab pos="914400" algn="l"/>
                <a:tab pos="1371600" algn="l"/>
                <a:tab pos="1828800" algn="l"/>
                <a:tab pos="2286000" algn="l"/>
              </a:tabLst>
              <a:defRPr sz="1000" baseline="30000">
                <a:latin typeface="+mj-lt"/>
                <a:ea typeface="+mj-ea"/>
                <a:cs typeface="+mj-cs"/>
                <a:sym typeface="Arial"/>
              </a:defRPr>
            </a:pPr>
            <a:r>
              <a:t>	</a:t>
            </a:r>
          </a:p>
          <a:p>
            <a:pPr>
              <a:tabLst>
                <a:tab pos="457200" algn="l"/>
                <a:tab pos="914400" algn="l"/>
                <a:tab pos="1371600" algn="l"/>
                <a:tab pos="1828800" algn="l"/>
                <a:tab pos="2286000" algn="l"/>
              </a:tabLst>
              <a:defRPr sz="600" baseline="300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t>
            </a:r>
            <a:r>
              <a:rPr b="1"/>
              <a:t>Solar</a:t>
            </a:r>
            <a:r>
              <a:t> =	Then only via private rooftop installations</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b="1">
                <a:latin typeface="+mj-lt"/>
                <a:ea typeface="+mj-ea"/>
                <a:cs typeface="+mj-cs"/>
                <a:sym typeface="Arial"/>
              </a:defRPr>
            </a:pPr>
            <a:r>
              <a:t>	Wind</a:t>
            </a:r>
            <a:r>
              <a:rPr b="0"/>
              <a:t> = 	36 wind farms averaging 98 MW</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t>
            </a:r>
            <a:r>
              <a:rPr b="1"/>
              <a:t>Gas</a:t>
            </a:r>
            <a:r>
              <a:t> = 	1 large 1.3 GW gas-fired steam plant</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+ 1 small 58 MW gas-fired steam plant</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+ 12 gas turbines averaging only 140 MW</a:t>
            </a:r>
          </a:p>
          <a:p>
            <a:pPr>
              <a:tabLst>
                <a:tab pos="457200" algn="l"/>
                <a:tab pos="914400" algn="l"/>
                <a:tab pos="1371600" algn="l"/>
                <a:tab pos="1828800" algn="l"/>
                <a:tab pos="2286000" algn="l"/>
              </a:tabLst>
              <a:defRPr sz="1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Which, if I've done the math correctly, is 1 power plant or farm per 34,000 residents </a:t>
            </a:r>
          </a:p>
        </p:txBody>
      </p:sp>
      <p:sp>
        <p:nvSpPr>
          <p:cNvPr id="603" name="Rectangle 2"/>
          <p:cNvSpPr txBox="1">
            <a:spLocks noGrp="1"/>
          </p:cNvSpPr>
          <p:nvPr>
            <p:ph type="title"/>
          </p:nvPr>
        </p:nvSpPr>
        <p:spPr>
          <a:xfrm>
            <a:off x="0" y="76199"/>
            <a:ext cx="9144000" cy="579969"/>
          </a:xfrm>
          <a:prstGeom prst="rect">
            <a:avLst/>
          </a:prstGeom>
        </p:spPr>
        <p:txBody>
          <a:bodyPr/>
          <a:lstStyle/>
          <a:p>
            <a:pPr>
              <a:defRPr sz="2000"/>
            </a:pPr>
            <a:r>
              <a:t>The Southern Australia Grid was </a:t>
            </a:r>
            <a:r>
              <a:rPr b="1"/>
              <a:t>exceptionally</a:t>
            </a:r>
            <a:r>
              <a:t> renewable &amp; skinny:</a:t>
            </a:r>
          </a:p>
        </p:txBody>
      </p:sp>
      <p:grpSp>
        <p:nvGrpSpPr>
          <p:cNvPr id="608" name="Group 7"/>
          <p:cNvGrpSpPr/>
          <p:nvPr/>
        </p:nvGrpSpPr>
        <p:grpSpPr>
          <a:xfrm>
            <a:off x="6049422" y="1355761"/>
            <a:ext cx="2914651" cy="2629929"/>
            <a:chOff x="0" y="0"/>
            <a:chExt cx="2914650" cy="2629928"/>
          </a:xfrm>
        </p:grpSpPr>
        <p:pic>
          <p:nvPicPr>
            <p:cNvPr id="604" name="Picture 3" descr="Picture 3"/>
            <p:cNvPicPr>
              <a:picLocks noChangeAspect="1"/>
            </p:cNvPicPr>
            <p:nvPr/>
          </p:nvPicPr>
          <p:blipFill>
            <a:blip r:embed="rId2"/>
            <a:stretch>
              <a:fillRect/>
            </a:stretch>
          </p:blipFill>
          <p:spPr>
            <a:xfrm>
              <a:off x="0" y="0"/>
              <a:ext cx="2914650" cy="2629929"/>
            </a:xfrm>
            <a:prstGeom prst="rect">
              <a:avLst/>
            </a:prstGeom>
            <a:ln w="12700" cap="flat">
              <a:noFill/>
              <a:miter lim="400000"/>
            </a:ln>
            <a:effectLst/>
          </p:spPr>
        </p:pic>
        <p:sp>
          <p:nvSpPr>
            <p:cNvPr id="605" name="TextBox 4"/>
            <p:cNvSpPr txBox="1"/>
            <p:nvPr/>
          </p:nvSpPr>
          <p:spPr>
            <a:xfrm>
              <a:off x="4233" y="83576"/>
              <a:ext cx="1333501" cy="35066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a:solidFill>
                    <a:srgbClr val="FBC901"/>
                  </a:solidFill>
                  <a:latin typeface="+mj-lt"/>
                  <a:ea typeface="+mj-ea"/>
                  <a:cs typeface="+mj-cs"/>
                  <a:sym typeface="Arial"/>
                </a:defRPr>
              </a:lvl1pPr>
            </a:lstStyle>
            <a:p>
              <a:r>
                <a:t>Wind</a:t>
              </a:r>
            </a:p>
          </p:txBody>
        </p:sp>
        <p:sp>
          <p:nvSpPr>
            <p:cNvPr id="606" name="TextBox 5"/>
            <p:cNvSpPr txBox="1"/>
            <p:nvPr/>
          </p:nvSpPr>
          <p:spPr>
            <a:xfrm>
              <a:off x="251883" y="2236227"/>
              <a:ext cx="1333501" cy="35066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a:solidFill>
                    <a:srgbClr val="FF6600"/>
                  </a:solidFill>
                  <a:latin typeface="+mj-lt"/>
                  <a:ea typeface="+mj-ea"/>
                  <a:cs typeface="+mj-cs"/>
                  <a:sym typeface="Arial"/>
                </a:defRPr>
              </a:lvl1pPr>
            </a:lstStyle>
            <a:p>
              <a:r>
                <a:t>Solar</a:t>
              </a:r>
            </a:p>
          </p:txBody>
        </p:sp>
        <p:sp>
          <p:nvSpPr>
            <p:cNvPr id="607" name="TextBox 6"/>
            <p:cNvSpPr txBox="1"/>
            <p:nvPr/>
          </p:nvSpPr>
          <p:spPr>
            <a:xfrm>
              <a:off x="1574800" y="56059"/>
              <a:ext cx="1333500" cy="35066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a:solidFill>
                    <a:srgbClr val="1FC116"/>
                  </a:solidFill>
                  <a:latin typeface="+mj-lt"/>
                  <a:ea typeface="+mj-ea"/>
                  <a:cs typeface="+mj-cs"/>
                  <a:sym typeface="Arial"/>
                </a:defRPr>
              </a:lvl1pPr>
            </a:lstStyle>
            <a:p>
              <a:r>
                <a:t>Gas</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Rectangle 3"/>
          <p:cNvSpPr txBox="1">
            <a:spLocks noGrp="1"/>
          </p:cNvSpPr>
          <p:nvPr>
            <p:ph type="body" idx="1"/>
          </p:nvPr>
        </p:nvSpPr>
        <p:spPr>
          <a:xfrm>
            <a:off x="148161" y="916632"/>
            <a:ext cx="8995840" cy="5602813"/>
          </a:xfrm>
          <a:prstGeom prst="rect">
            <a:avLst/>
          </a:prstGeom>
        </p:spPr>
        <p:txBody>
          <a:bodyPr/>
          <a:lstStyle/>
          <a:p>
            <a:pPr algn="ctr">
              <a:tabLst>
                <a:tab pos="457200" algn="l"/>
                <a:tab pos="914400" algn="l"/>
                <a:tab pos="1371600" algn="l"/>
                <a:tab pos="1828800" algn="l"/>
                <a:tab pos="2286000" algn="l"/>
              </a:tabLst>
              <a:defRPr sz="1800" b="1">
                <a:latin typeface="+mj-lt"/>
                <a:ea typeface="+mj-ea"/>
                <a:cs typeface="+mj-cs"/>
                <a:sym typeface="Arial"/>
              </a:defRPr>
            </a:pPr>
            <a:r>
              <a:t>Did Wind Power CAUSE the SA Grid blackout?  No</a:t>
            </a:r>
          </a:p>
          <a:p>
            <a:pPr algn="ctr">
              <a:tabLst>
                <a:tab pos="457200" algn="l"/>
                <a:tab pos="914400" algn="l"/>
                <a:tab pos="1371600" algn="l"/>
                <a:tab pos="1828800" algn="l"/>
                <a:tab pos="2286000" algn="l"/>
              </a:tabLst>
              <a:defRPr sz="1600">
                <a:latin typeface="+mj-lt"/>
                <a:ea typeface="+mj-ea"/>
                <a:cs typeface="+mj-cs"/>
                <a:sym typeface="Arial"/>
              </a:defRPr>
            </a:pPr>
            <a:endParaRPr/>
          </a:p>
          <a:p>
            <a:pPr algn="ctr">
              <a:tabLst>
                <a:tab pos="457200" algn="l"/>
                <a:tab pos="914400" algn="l"/>
                <a:tab pos="1371600" algn="l"/>
                <a:tab pos="1828800" algn="l"/>
                <a:tab pos="2286000" algn="l"/>
              </a:tabLst>
              <a:defRPr sz="1800" b="1">
                <a:latin typeface="+mj-lt"/>
                <a:ea typeface="+mj-ea"/>
                <a:cs typeface="+mj-cs"/>
                <a:sym typeface="Arial"/>
              </a:defRPr>
            </a:pPr>
            <a:r>
              <a:t>Did Wind Power CONTRIBUTE to the SA Grid blackout? </a:t>
            </a:r>
          </a:p>
          <a:p>
            <a:pPr>
              <a:tabLst>
                <a:tab pos="457200" algn="l"/>
                <a:tab pos="914400" algn="l"/>
                <a:tab pos="1371600" algn="l"/>
                <a:tab pos="1828800" algn="l"/>
                <a:tab pos="2286000" algn="l"/>
              </a:tabLst>
              <a:defRPr sz="14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The SA Grid got skinnier (and thus more connection dependent / weather vulnerable)</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by closing a few huge central coal power plants and replacing them </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with a much larger number of much smaller</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t>
            </a:r>
            <a:r>
              <a:rPr b="1"/>
              <a:t>non-green gas turbine plants </a:t>
            </a:r>
            <a:r>
              <a:t>AND </a:t>
            </a:r>
            <a:r>
              <a:rPr b="1"/>
              <a:t>green wind farms</a:t>
            </a:r>
          </a:p>
          <a:p>
            <a:pPr>
              <a:tabLst>
                <a:tab pos="457200" algn="l"/>
                <a:tab pos="914400" algn="l"/>
                <a:tab pos="1371600" algn="l"/>
                <a:tab pos="1828800" algn="l"/>
                <a:tab pos="2286000" algn="l"/>
              </a:tabLst>
              <a:defRPr sz="14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Further, dumb software errors are much more likely in </a:t>
            </a:r>
            <a:r>
              <a:rPr b="1"/>
              <a:t>any new technology</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which, in this case, </a:t>
            </a:r>
            <a:r>
              <a:rPr b="1"/>
              <a:t>was</a:t>
            </a:r>
            <a:r>
              <a:t> Wind Power technology</a:t>
            </a:r>
          </a:p>
          <a:p>
            <a:pPr>
              <a:tabLst>
                <a:tab pos="457200" algn="l"/>
                <a:tab pos="914400" algn="l"/>
                <a:tab pos="1371600" algn="l"/>
                <a:tab pos="1828800" algn="l"/>
                <a:tab pos="2286000" algn="l"/>
              </a:tabLst>
              <a:defRPr sz="14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Considering all of this, it would seem disingenuous to say Wind Power played no role</a:t>
            </a:r>
          </a:p>
          <a:p>
            <a:pPr>
              <a:tabLst>
                <a:tab pos="457200" algn="l"/>
                <a:tab pos="914400" algn="l"/>
                <a:tab pos="1371600" algn="l"/>
                <a:tab pos="1828800" algn="l"/>
                <a:tab pos="2286000" algn="l"/>
              </a:tabLst>
              <a:defRPr sz="2800">
                <a:latin typeface="+mj-lt"/>
                <a:ea typeface="+mj-ea"/>
                <a:cs typeface="+mj-cs"/>
                <a:sym typeface="Arial"/>
              </a:defRPr>
            </a:pPr>
            <a:endParaRPr/>
          </a:p>
          <a:p>
            <a:pPr algn="ctr">
              <a:tabLst>
                <a:tab pos="457200" algn="l"/>
                <a:tab pos="914400" algn="l"/>
                <a:tab pos="1371600" algn="l"/>
                <a:tab pos="1828800" algn="l"/>
                <a:tab pos="2286000" algn="l"/>
              </a:tabLst>
              <a:defRPr sz="1800" b="1">
                <a:solidFill>
                  <a:srgbClr val="FBC901"/>
                </a:solidFill>
                <a:latin typeface="+mj-lt"/>
                <a:ea typeface="+mj-ea"/>
                <a:cs typeface="+mj-cs"/>
                <a:sym typeface="Arial"/>
              </a:defRPr>
            </a:pPr>
            <a:r>
              <a:t>Renewable / Distributed Grids WILL present substantial challenges!</a:t>
            </a:r>
          </a:p>
        </p:txBody>
      </p:sp>
      <p:sp>
        <p:nvSpPr>
          <p:cNvPr id="611" name="Rectangle 2"/>
          <p:cNvSpPr txBox="1">
            <a:spLocks noGrp="1"/>
          </p:cNvSpPr>
          <p:nvPr>
            <p:ph type="title"/>
          </p:nvPr>
        </p:nvSpPr>
        <p:spPr>
          <a:xfrm>
            <a:off x="0" y="76199"/>
            <a:ext cx="9144000" cy="579969"/>
          </a:xfrm>
          <a:prstGeom prst="rect">
            <a:avLst/>
          </a:prstGeom>
        </p:spPr>
        <p:txBody>
          <a:bodyPr/>
          <a:lstStyle>
            <a:lvl1pPr>
              <a:defRPr sz="2000"/>
            </a:lvl1pPr>
          </a:lstStyle>
          <a:p>
            <a:r>
              <a:t>Bottom line Wind Power integration questions: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Rectangle 5"/>
          <p:cNvSpPr txBox="1"/>
          <p:nvPr/>
        </p:nvSpPr>
        <p:spPr>
          <a:xfrm>
            <a:off x="304800" y="6457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614" name="Rectangle 2"/>
          <p:cNvSpPr txBox="1">
            <a:spLocks noGrp="1"/>
          </p:cNvSpPr>
          <p:nvPr>
            <p:ph type="title"/>
          </p:nvPr>
        </p:nvSpPr>
        <p:spPr>
          <a:xfrm>
            <a:off x="262466" y="2288116"/>
            <a:ext cx="8534401" cy="675218"/>
          </a:xfrm>
          <a:prstGeom prst="rect">
            <a:avLst/>
          </a:prstGeom>
        </p:spPr>
        <p:txBody>
          <a:bodyPr/>
          <a:lstStyle>
            <a:lvl1pPr>
              <a:defRPr b="1"/>
            </a:lvl1pPr>
          </a:lstStyle>
          <a:p>
            <a:r>
              <a:t>Broader Impacts of Wind Power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Rectangle 2"/>
          <p:cNvSpPr txBox="1">
            <a:spLocks noGrp="1"/>
          </p:cNvSpPr>
          <p:nvPr>
            <p:ph type="title"/>
          </p:nvPr>
        </p:nvSpPr>
        <p:spPr>
          <a:xfrm>
            <a:off x="304800" y="76200"/>
            <a:ext cx="8534400" cy="609600"/>
          </a:xfrm>
          <a:prstGeom prst="rect">
            <a:avLst/>
          </a:prstGeom>
        </p:spPr>
        <p:txBody>
          <a:bodyPr/>
          <a:lstStyle>
            <a:lvl1pPr>
              <a:defRPr>
                <a:solidFill>
                  <a:srgbClr val="FBC901"/>
                </a:solidFill>
              </a:defRPr>
            </a:lvl1pPr>
          </a:lstStyle>
          <a:p>
            <a:r>
              <a:t>Onshore Wind Power's Bird &amp; Bat Kills</a:t>
            </a:r>
          </a:p>
        </p:txBody>
      </p:sp>
      <p:sp>
        <p:nvSpPr>
          <p:cNvPr id="617" name="Rectangle 3"/>
          <p:cNvSpPr txBox="1">
            <a:spLocks noGrp="1"/>
          </p:cNvSpPr>
          <p:nvPr>
            <p:ph type="body" idx="1"/>
          </p:nvPr>
        </p:nvSpPr>
        <p:spPr>
          <a:xfrm>
            <a:off x="133353" y="827615"/>
            <a:ext cx="8915401" cy="6030385"/>
          </a:xfrm>
          <a:prstGeom prst="rect">
            <a:avLst/>
          </a:prstGeom>
        </p:spPr>
        <p:txBody>
          <a:bodyPr/>
          <a:lstStyle/>
          <a:p>
            <a:pPr>
              <a:defRPr sz="1800">
                <a:latin typeface="+mj-lt"/>
                <a:ea typeface="+mj-ea"/>
                <a:cs typeface="+mj-cs"/>
                <a:sym typeface="Arial"/>
              </a:defRPr>
            </a:pPr>
            <a:r>
              <a:t>Here's a good introduction from San Francisco's "Exploratorium" Science Museum:</a:t>
            </a: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a:latin typeface="+mj-lt"/>
                <a:ea typeface="+mj-ea"/>
                <a:cs typeface="+mj-cs"/>
                <a:sym typeface="Arial"/>
              </a:defRPr>
            </a:pPr>
            <a:endParaRPr sz="1800"/>
          </a:p>
          <a:p>
            <a:pPr algn="ctr">
              <a:spcBef>
                <a:spcPts val="300"/>
              </a:spcBef>
              <a:defRPr sz="1400">
                <a:latin typeface="+mj-lt"/>
                <a:ea typeface="+mj-ea"/>
                <a:cs typeface="+mj-cs"/>
                <a:sym typeface="Arial"/>
              </a:defRPr>
            </a:pPr>
            <a:r>
              <a:t>YouTube link to the full video: </a:t>
            </a:r>
            <a:r>
              <a:rPr u="sng">
                <a:solidFill>
                  <a:srgbClr val="00CCFF"/>
                </a:solidFill>
                <a:uFill>
                  <a:solidFill>
                    <a:srgbClr val="00CCFF"/>
                  </a:solidFill>
                </a:uFill>
                <a:hlinkClick r:id="rId2"/>
              </a:rPr>
              <a:t>https://www.youtube.com/watch?v=NfOZjsOaqSQ</a:t>
            </a:r>
            <a:endParaRPr>
              <a:solidFill>
                <a:schemeClr val="accent1"/>
              </a:solidFill>
            </a:endParaRPr>
          </a:p>
          <a:p>
            <a:pPr algn="ctr">
              <a:defRPr sz="800">
                <a:solidFill>
                  <a:schemeClr val="accent1"/>
                </a:solidFill>
                <a:latin typeface="+mj-lt"/>
                <a:ea typeface="+mj-ea"/>
                <a:cs typeface="+mj-cs"/>
                <a:sym typeface="Arial"/>
              </a:defRPr>
            </a:pPr>
            <a:endParaRPr/>
          </a:p>
          <a:p>
            <a:pPr algn="ctr">
              <a:spcBef>
                <a:spcPts val="300"/>
              </a:spcBef>
              <a:defRPr sz="1400">
                <a:latin typeface="+mj-lt"/>
                <a:ea typeface="+mj-ea"/>
                <a:cs typeface="+mj-cs"/>
                <a:sym typeface="Arial"/>
              </a:defRPr>
            </a:pPr>
            <a:r>
              <a:t>(I have also cached an edited version of that video on this note set's </a:t>
            </a:r>
            <a:r>
              <a:rPr u="sng">
                <a:solidFill>
                  <a:srgbClr val="00CCFF"/>
                </a:solidFill>
                <a:uFill>
                  <a:solidFill>
                    <a:srgbClr val="00CCFF"/>
                  </a:solidFill>
                </a:uFill>
                <a:hlinkClick r:id="rId3"/>
              </a:rPr>
              <a:t>Resources Webpage</a:t>
            </a:r>
            <a:r>
              <a:t>)</a:t>
            </a:r>
          </a:p>
        </p:txBody>
      </p:sp>
      <p:pic>
        <p:nvPicPr>
          <p:cNvPr id="618" name="Picture 5" descr="Picture 5"/>
          <p:cNvPicPr>
            <a:picLocks noChangeAspect="1"/>
          </p:cNvPicPr>
          <p:nvPr/>
        </p:nvPicPr>
        <p:blipFill>
          <a:blip r:embed="rId4"/>
          <a:stretch>
            <a:fillRect/>
          </a:stretch>
        </p:blipFill>
        <p:spPr>
          <a:xfrm>
            <a:off x="713311" y="1407874"/>
            <a:ext cx="7562851" cy="425633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Rectangle 5"/>
          <p:cNvSpPr txBox="1"/>
          <p:nvPr/>
        </p:nvSpPr>
        <p:spPr>
          <a:xfrm>
            <a:off x="304800" y="6127020"/>
            <a:ext cx="8534400" cy="9754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 http://dailycaller.com/2015/04/20/wind-turbines-kill-more-birds-than-bp-oil-spill/ </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2) http://instituteforenergyresearch.org/analysis/license-to-kill-wind-and-solar-decimate-birds-and-bats/ </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3) http://savetheeaglesinternational.org/new/us-windfarms-kill-10-20-times-more-than-previously-thought.html</a:t>
            </a:r>
            <a:endParaRPr>
              <a:solidFill>
                <a:srgbClr val="E5FFFF"/>
              </a:solidFill>
            </a:endParaRPr>
          </a:p>
          <a:p>
            <a:pPr algn="ctr">
              <a:defRPr sz="1200" b="0" i="1">
                <a:solidFill>
                  <a:srgbClr val="E5FFFF"/>
                </a:solidFill>
                <a:effectLst>
                  <a:outerShdw blurRad="38100" dist="38100" dir="2700000" rotWithShape="0">
                    <a:srgbClr val="000000"/>
                  </a:outerShdw>
                </a:effectLst>
                <a:latin typeface="+mj-lt"/>
                <a:ea typeface="+mj-ea"/>
                <a:cs typeface="+mj-cs"/>
                <a:sym typeface="Arial"/>
              </a:defRPr>
            </a:pPr>
            <a:endParaRPr/>
          </a:p>
        </p:txBody>
      </p:sp>
      <p:sp>
        <p:nvSpPr>
          <p:cNvPr id="621" name="Rectangle 2"/>
          <p:cNvSpPr txBox="1">
            <a:spLocks noGrp="1"/>
          </p:cNvSpPr>
          <p:nvPr>
            <p:ph type="title"/>
          </p:nvPr>
        </p:nvSpPr>
        <p:spPr>
          <a:xfrm>
            <a:off x="304800" y="76200"/>
            <a:ext cx="8534400" cy="609600"/>
          </a:xfrm>
          <a:prstGeom prst="rect">
            <a:avLst/>
          </a:prstGeom>
        </p:spPr>
        <p:txBody>
          <a:bodyPr/>
          <a:lstStyle>
            <a:lvl1pPr>
              <a:defRPr sz="2000"/>
            </a:lvl1pPr>
          </a:lstStyle>
          <a:p>
            <a:r>
              <a:t>Do the numbers support Dr. Bell's cautious optimism?</a:t>
            </a:r>
          </a:p>
        </p:txBody>
      </p:sp>
      <p:sp>
        <p:nvSpPr>
          <p:cNvPr id="622" name="Rectangle 3"/>
          <p:cNvSpPr txBox="1">
            <a:spLocks noGrp="1"/>
          </p:cNvSpPr>
          <p:nvPr>
            <p:ph type="body" idx="1"/>
          </p:nvPr>
        </p:nvSpPr>
        <p:spPr>
          <a:xfrm>
            <a:off x="228600" y="838200"/>
            <a:ext cx="8763000" cy="5136421"/>
          </a:xfrm>
          <a:prstGeom prst="rect">
            <a:avLst/>
          </a:prstGeom>
        </p:spPr>
        <p:txBody>
          <a:bodyPr/>
          <a:lstStyle/>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The first impression is NO:   Reported wind turbine bird kills appear to be</a:t>
            </a:r>
            <a:r>
              <a:rPr b="1"/>
              <a:t> huge!</a:t>
            </a: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Particularly widely reported </a:t>
            </a:r>
            <a:r>
              <a:rPr baseline="30000"/>
              <a:t>1-3 </a:t>
            </a:r>
            <a:r>
              <a:t>U.S. numbers include:</a:t>
            </a:r>
          </a:p>
          <a:p>
            <a:pPr>
              <a:tabLst>
                <a:tab pos="444500" algn="l"/>
                <a:tab pos="901700" algn="l"/>
                <a:tab pos="1371600" algn="l"/>
                <a:tab pos="1828800" algn="l"/>
                <a:tab pos="2286000" algn="l"/>
                <a:tab pos="2730500" algn="l"/>
                <a:tab pos="3187700" algn="l"/>
              </a:tabLst>
              <a:defRPr sz="9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		</a:t>
            </a:r>
            <a:r>
              <a:rPr b="1">
                <a:solidFill>
                  <a:srgbClr val="FBC901"/>
                </a:solidFill>
              </a:rPr>
              <a:t>888,000 bat kills per year</a:t>
            </a:r>
          </a:p>
          <a:p>
            <a:pPr>
              <a:tabLst>
                <a:tab pos="444500" algn="l"/>
                <a:tab pos="901700" algn="l"/>
                <a:tab pos="1371600" algn="l"/>
                <a:tab pos="1828800" algn="l"/>
                <a:tab pos="2286000" algn="l"/>
                <a:tab pos="2730500" algn="l"/>
                <a:tab pos="3187700" algn="l"/>
              </a:tabLst>
              <a:defRPr sz="900" b="1">
                <a:solidFill>
                  <a:srgbClr val="FBC901"/>
                </a:solidFill>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b="1">
                <a:solidFill>
                  <a:srgbClr val="FBC901"/>
                </a:solidFill>
                <a:latin typeface="+mj-lt"/>
                <a:ea typeface="+mj-ea"/>
                <a:cs typeface="+mj-cs"/>
                <a:sym typeface="Arial"/>
              </a:defRPr>
            </a:pPr>
            <a:r>
              <a:t>				573,000 bird kills per year</a:t>
            </a:r>
          </a:p>
          <a:p>
            <a:pPr>
              <a:tabLst>
                <a:tab pos="444500" algn="l"/>
                <a:tab pos="901700" algn="l"/>
                <a:tab pos="1371600" algn="l"/>
                <a:tab pos="1828800" algn="l"/>
                <a:tab pos="2286000" algn="l"/>
                <a:tab pos="2730500" algn="l"/>
                <a:tab pos="3187700" algn="l"/>
              </a:tabLst>
              <a:defRPr sz="900" b="1">
                <a:solidFill>
                  <a:srgbClr val="FBC901"/>
                </a:solidFill>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b="1">
                <a:solidFill>
                  <a:srgbClr val="FBC901"/>
                </a:solidFill>
                <a:latin typeface="+mj-lt"/>
                <a:ea typeface="+mj-ea"/>
                <a:cs typeface="+mj-cs"/>
                <a:sym typeface="Arial"/>
              </a:defRPr>
            </a:pPr>
            <a:r>
              <a:t>						83,000 raptor kills per year</a:t>
            </a: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Which leads to online news and blog headlines such as these:</a:t>
            </a:r>
          </a:p>
          <a:p>
            <a:pPr>
              <a:tabLst>
                <a:tab pos="444500" algn="l"/>
                <a:tab pos="901700" algn="l"/>
                <a:tab pos="1371600" algn="l"/>
                <a:tab pos="1828800" algn="l"/>
                <a:tab pos="2286000" algn="l"/>
                <a:tab pos="2730500" algn="l"/>
                <a:tab pos="3187700" algn="l"/>
              </a:tabLst>
              <a:defRPr sz="10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	</a:t>
            </a:r>
            <a:r>
              <a:rPr>
                <a:solidFill>
                  <a:srgbClr val="FBC901"/>
                </a:solidFill>
              </a:rPr>
              <a:t>	"License to Kill: Wind and Solar Decimate Birds and Bats" </a:t>
            </a:r>
            <a:r>
              <a:rPr baseline="30000">
                <a:solidFill>
                  <a:srgbClr val="FBC901"/>
                </a:solidFill>
              </a:rPr>
              <a:t>1</a:t>
            </a:r>
          </a:p>
          <a:p>
            <a:pPr>
              <a:tabLst>
                <a:tab pos="444500" algn="l"/>
                <a:tab pos="901700" algn="l"/>
                <a:tab pos="1371600" algn="l"/>
                <a:tab pos="1828800" algn="l"/>
                <a:tab pos="2286000" algn="l"/>
                <a:tab pos="2730500" algn="l"/>
                <a:tab pos="3187700" algn="l"/>
              </a:tabLst>
              <a:defRPr sz="1000">
                <a:solidFill>
                  <a:srgbClr val="FBC901"/>
                </a:solidFill>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a:solidFill>
                  <a:srgbClr val="FBC901"/>
                </a:solidFill>
                <a:latin typeface="+mj-lt"/>
                <a:ea typeface="+mj-ea"/>
                <a:cs typeface="+mj-cs"/>
                <a:sym typeface="Arial"/>
              </a:defRPr>
            </a:pPr>
            <a:r>
              <a:t>				"U.S. Windfarms Kill 10-20 Times More than Previously Thought" </a:t>
            </a:r>
            <a:r>
              <a:rPr baseline="30000"/>
              <a:t>3</a:t>
            </a:r>
          </a:p>
          <a:p>
            <a:pPr>
              <a:tabLst>
                <a:tab pos="444500" algn="l"/>
                <a:tab pos="901700" algn="l"/>
                <a:tab pos="1371600" algn="l"/>
                <a:tab pos="1828800" algn="l"/>
                <a:tab pos="2286000" algn="l"/>
                <a:tab pos="2730500" algn="l"/>
                <a:tab pos="3187700" algn="l"/>
              </a:tabLst>
              <a:defRPr sz="1000">
                <a:solidFill>
                  <a:srgbClr val="FBC901"/>
                </a:solidFill>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a:solidFill>
                  <a:srgbClr val="FBC901"/>
                </a:solidFill>
                <a:latin typeface="+mj-lt"/>
                <a:ea typeface="+mj-ea"/>
                <a:cs typeface="+mj-cs"/>
                <a:sym typeface="Arial"/>
              </a:defRPr>
            </a:pPr>
            <a:r>
              <a:t>					"How Much Wildlife Can USA Afford to Kill?" </a:t>
            </a:r>
            <a:r>
              <a:rPr baseline="30000"/>
              <a:t>3</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ectangle 5"/>
          <p:cNvSpPr txBox="1"/>
          <p:nvPr/>
        </p:nvSpPr>
        <p:spPr>
          <a:xfrm>
            <a:off x="304800" y="6457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1) p 45. Wind Vision Report – US DOE:  https://www.energy.gov/eere/wind/wind-vision</a:t>
            </a:r>
          </a:p>
        </p:txBody>
      </p:sp>
      <p:sp>
        <p:nvSpPr>
          <p:cNvPr id="155" name="Rectangle 2"/>
          <p:cNvSpPr txBox="1">
            <a:spLocks noGrp="1"/>
          </p:cNvSpPr>
          <p:nvPr>
            <p:ph type="title"/>
          </p:nvPr>
        </p:nvSpPr>
        <p:spPr>
          <a:xfrm>
            <a:off x="0" y="76199"/>
            <a:ext cx="9144000" cy="675219"/>
          </a:xfrm>
          <a:prstGeom prst="rect">
            <a:avLst/>
          </a:prstGeom>
        </p:spPr>
        <p:txBody>
          <a:bodyPr/>
          <a:lstStyle/>
          <a:p>
            <a:pPr>
              <a:defRPr sz="2000"/>
            </a:pPr>
            <a:r>
              <a:t>The DOE's "Wind Vision" then identified three classes of floating turbines: </a:t>
            </a:r>
            <a:r>
              <a:rPr baseline="30000"/>
              <a:t>1</a:t>
            </a:r>
          </a:p>
        </p:txBody>
      </p:sp>
      <p:pic>
        <p:nvPicPr>
          <p:cNvPr id="156" name="Picture 6" descr="Picture 6"/>
          <p:cNvPicPr>
            <a:picLocks noChangeAspect="1"/>
          </p:cNvPicPr>
          <p:nvPr/>
        </p:nvPicPr>
        <p:blipFill>
          <a:blip r:embed="rId2"/>
          <a:srcRect b="10052"/>
          <a:stretch>
            <a:fillRect/>
          </a:stretch>
        </p:blipFill>
        <p:spPr>
          <a:xfrm>
            <a:off x="1136591" y="1185332"/>
            <a:ext cx="7095406" cy="494858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Rectangle 5"/>
          <p:cNvSpPr txBox="1"/>
          <p:nvPr/>
        </p:nvSpPr>
        <p:spPr>
          <a:xfrm>
            <a:off x="304800" y="6101620"/>
            <a:ext cx="8534400" cy="6198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Comparing Bird and Bat Fatality-Rate Estimates Among North American Wind-Energy Projects – K. Shawn Smallwood - Wildlife Society Bulletin 37(1):19–33; 2013; DOI: 10.1002/wsb.260</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http://onlinelibrary.wiley.com/doi/10.1002/wsb.260/abstract</a:t>
            </a:r>
          </a:p>
        </p:txBody>
      </p:sp>
      <p:sp>
        <p:nvSpPr>
          <p:cNvPr id="625" name="Rectangle 2"/>
          <p:cNvSpPr txBox="1">
            <a:spLocks noGrp="1"/>
          </p:cNvSpPr>
          <p:nvPr>
            <p:ph type="title"/>
          </p:nvPr>
        </p:nvSpPr>
        <p:spPr>
          <a:xfrm>
            <a:off x="304800" y="76200"/>
            <a:ext cx="8534400" cy="609600"/>
          </a:xfrm>
          <a:prstGeom prst="rect">
            <a:avLst/>
          </a:prstGeom>
        </p:spPr>
        <p:txBody>
          <a:bodyPr/>
          <a:lstStyle/>
          <a:p>
            <a:pPr>
              <a:defRPr sz="2000"/>
            </a:pPr>
            <a:r>
              <a:t>Those numbers come from the abstract of a </a:t>
            </a:r>
            <a:r>
              <a:rPr b="1" i="0">
                <a:latin typeface="Tahoma"/>
                <a:ea typeface="Tahoma"/>
                <a:cs typeface="Tahoma"/>
                <a:sym typeface="Tahoma"/>
              </a:rPr>
              <a:t>single</a:t>
            </a:r>
            <a:r>
              <a:t> research paper:</a:t>
            </a:r>
          </a:p>
        </p:txBody>
      </p:sp>
      <p:sp>
        <p:nvSpPr>
          <p:cNvPr id="626" name="Rectangle 3"/>
          <p:cNvSpPr txBox="1">
            <a:spLocks noGrp="1"/>
          </p:cNvSpPr>
          <p:nvPr>
            <p:ph type="body" idx="1"/>
          </p:nvPr>
        </p:nvSpPr>
        <p:spPr>
          <a:xfrm>
            <a:off x="228600" y="762000"/>
            <a:ext cx="8915400" cy="5334000"/>
          </a:xfrm>
          <a:prstGeom prst="rect">
            <a:avLst/>
          </a:prstGeom>
        </p:spPr>
        <p:txBody>
          <a:bodyPr/>
          <a:lstStyle/>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As published in the 2013 Wildlife Society Bulletin.      Its abstract cites: </a:t>
            </a:r>
            <a:r>
              <a:rPr baseline="30000"/>
              <a:t>1</a:t>
            </a:r>
          </a:p>
          <a:p>
            <a:pPr>
              <a:tabLst>
                <a:tab pos="444500" algn="l"/>
                <a:tab pos="901700" algn="l"/>
                <a:tab pos="1371600" algn="l"/>
                <a:tab pos="1828800" algn="l"/>
                <a:tab pos="2286000" algn="l"/>
                <a:tab pos="2730500" algn="l"/>
                <a:tab pos="3187700" algn="l"/>
              </a:tabLst>
              <a:defRPr sz="900">
                <a:latin typeface="+mj-lt"/>
                <a:ea typeface="+mj-ea"/>
                <a:cs typeface="+mj-cs"/>
                <a:sym typeface="Arial"/>
              </a:defRPr>
            </a:pPr>
            <a:endParaRPr/>
          </a:p>
          <a:p>
            <a:pPr algn="ctr">
              <a:tabLst>
                <a:tab pos="444500" algn="l"/>
                <a:tab pos="901700" algn="l"/>
                <a:tab pos="1371600" algn="l"/>
                <a:tab pos="1828800" algn="l"/>
                <a:tab pos="2286000" algn="l"/>
                <a:tab pos="2730500" algn="l"/>
                <a:tab pos="3187700" algn="l"/>
              </a:tabLst>
              <a:defRPr sz="1800">
                <a:solidFill>
                  <a:srgbClr val="FBC901"/>
                </a:solidFill>
                <a:latin typeface="+mj-lt"/>
                <a:ea typeface="+mj-ea"/>
                <a:cs typeface="+mj-cs"/>
                <a:sym typeface="Arial"/>
              </a:defRPr>
            </a:pPr>
            <a:r>
              <a:t>"888,000 bat and 573,000 bird fatalities/year (including 83,000 raptor fatalities)"</a:t>
            </a:r>
          </a:p>
          <a:p>
            <a:pPr algn="ctr">
              <a:tabLst>
                <a:tab pos="444500" algn="l"/>
                <a:tab pos="901700" algn="l"/>
                <a:tab pos="1371600" algn="l"/>
                <a:tab pos="1828800" algn="l"/>
                <a:tab pos="2286000" algn="l"/>
                <a:tab pos="2730500" algn="l"/>
                <a:tab pos="3187700" algn="l"/>
              </a:tabLst>
              <a:defRPr sz="14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This is a serious in-depth study, but its purpose was </a:t>
            </a:r>
            <a:r>
              <a:rPr b="1"/>
              <a:t>not</a:t>
            </a:r>
            <a:r>
              <a:t> to generate new data</a:t>
            </a:r>
          </a:p>
          <a:p>
            <a:pPr>
              <a:tabLst>
                <a:tab pos="444500" algn="l"/>
                <a:tab pos="901700" algn="l"/>
                <a:tab pos="1371600" algn="l"/>
                <a:tab pos="1828800" algn="l"/>
                <a:tab pos="2286000" algn="l"/>
                <a:tab pos="2730500" algn="l"/>
                <a:tab pos="3187700" algn="l"/>
              </a:tabLst>
              <a:defRPr sz="8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	It instead focused on the fact that data exist for only a </a:t>
            </a:r>
            <a:r>
              <a:rPr b="1"/>
              <a:t>fraction of all sites</a:t>
            </a:r>
          </a:p>
          <a:p>
            <a:pPr>
              <a:tabLst>
                <a:tab pos="444500" algn="l"/>
                <a:tab pos="901700" algn="l"/>
                <a:tab pos="1371600" algn="l"/>
                <a:tab pos="1828800" algn="l"/>
                <a:tab pos="2286000" algn="l"/>
                <a:tab pos="2730500" algn="l"/>
                <a:tab pos="3187700" algn="l"/>
              </a:tabLst>
              <a:defRPr sz="9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		And at these sites it's likely only a </a:t>
            </a:r>
            <a:r>
              <a:rPr b="1"/>
              <a:t>fraction of all corpses </a:t>
            </a:r>
            <a:r>
              <a:t>were found</a:t>
            </a:r>
          </a:p>
          <a:p>
            <a:pPr>
              <a:tabLst>
                <a:tab pos="444500" algn="l"/>
                <a:tab pos="901700" algn="l"/>
                <a:tab pos="1371600" algn="l"/>
                <a:tab pos="1828800" algn="l"/>
                <a:tab pos="2286000" algn="l"/>
                <a:tab pos="2730500" algn="l"/>
                <a:tab pos="3187700" algn="l"/>
              </a:tabLst>
              <a:defRPr sz="16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For a few better documented wind sites the author thus studied factors such as:</a:t>
            </a:r>
          </a:p>
          <a:p>
            <a:pPr>
              <a:tabLst>
                <a:tab pos="444500" algn="l"/>
                <a:tab pos="901700" algn="l"/>
                <a:tab pos="1371600" algn="l"/>
                <a:tab pos="1828800" algn="l"/>
                <a:tab pos="2286000" algn="l"/>
                <a:tab pos="2730500" algn="l"/>
                <a:tab pos="3187700" algn="l"/>
              </a:tabLst>
              <a:defRPr sz="9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	Dispersion of corpses by the turbines, prior removal by scavaging animals,</a:t>
            </a:r>
          </a:p>
          <a:p>
            <a:pPr>
              <a:tabLst>
                <a:tab pos="444500" algn="l"/>
                <a:tab pos="901700" algn="l"/>
                <a:tab pos="1371600" algn="l"/>
                <a:tab pos="1828800" algn="l"/>
                <a:tab pos="2286000" algn="l"/>
                <a:tab pos="2730500" algn="l"/>
                <a:tab pos="3187700" algn="l"/>
              </a:tabLst>
              <a:defRPr sz="9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		radius from turbine typically searched, effect of terrain upon discovery . . .</a:t>
            </a:r>
          </a:p>
          <a:p>
            <a:pPr>
              <a:tabLst>
                <a:tab pos="444500" algn="l"/>
                <a:tab pos="901700" algn="l"/>
                <a:tab pos="1371600" algn="l"/>
                <a:tab pos="1828800" algn="l"/>
                <a:tab pos="2286000" algn="l"/>
                <a:tab pos="2730500" algn="l"/>
                <a:tab pos="3187700" algn="l"/>
              </a:tabLst>
              <a:defRPr sz="16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Based on those factors he then proposed </a:t>
            </a:r>
            <a:r>
              <a:rPr b="1"/>
              <a:t>algorithms for extrapolating counts</a:t>
            </a:r>
          </a:p>
          <a:p>
            <a:pPr>
              <a:tabLst>
                <a:tab pos="444500" algn="l"/>
                <a:tab pos="901700" algn="l"/>
                <a:tab pos="1371600" algn="l"/>
                <a:tab pos="1828800" algn="l"/>
                <a:tab pos="2286000" algn="l"/>
                <a:tab pos="2730500" algn="l"/>
                <a:tab pos="3187700" algn="l"/>
              </a:tabLst>
              <a:defRPr sz="9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	</a:t>
            </a:r>
            <a:r>
              <a:rPr b="1"/>
              <a:t>to likely full kill numbers </a:t>
            </a:r>
            <a:r>
              <a:t>(as a function of turbine and terrain parameters)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Rectangle 2"/>
          <p:cNvSpPr txBox="1">
            <a:spLocks noGrp="1"/>
          </p:cNvSpPr>
          <p:nvPr>
            <p:ph type="title"/>
          </p:nvPr>
        </p:nvSpPr>
        <p:spPr>
          <a:xfrm>
            <a:off x="304800" y="76200"/>
            <a:ext cx="8534400" cy="609600"/>
          </a:xfrm>
          <a:prstGeom prst="rect">
            <a:avLst/>
          </a:prstGeom>
        </p:spPr>
        <p:txBody>
          <a:bodyPr/>
          <a:lstStyle>
            <a:lvl1pPr>
              <a:defRPr sz="2000"/>
            </a:lvl1pPr>
          </a:lstStyle>
          <a:p>
            <a:r>
              <a:t>But then, using those derived algorithms, he DID:</a:t>
            </a:r>
          </a:p>
        </p:txBody>
      </p:sp>
      <p:sp>
        <p:nvSpPr>
          <p:cNvPr id="629" name="Rectangle 3"/>
          <p:cNvSpPr txBox="1">
            <a:spLocks noGrp="1"/>
          </p:cNvSpPr>
          <p:nvPr>
            <p:ph type="body" idx="1"/>
          </p:nvPr>
        </p:nvSpPr>
        <p:spPr>
          <a:xfrm>
            <a:off x="101603" y="838200"/>
            <a:ext cx="9010647" cy="5793551"/>
          </a:xfrm>
          <a:prstGeom prst="rect">
            <a:avLst/>
          </a:prstGeom>
        </p:spPr>
        <p:txBody>
          <a:bodyPr/>
          <a:lstStyle/>
          <a:p>
            <a:pPr defTabSz="868680">
              <a:tabLst>
                <a:tab pos="419100" algn="l"/>
                <a:tab pos="850900" algn="l"/>
                <a:tab pos="1295400" algn="l"/>
                <a:tab pos="1727200" algn="l"/>
                <a:tab pos="2159000" algn="l"/>
                <a:tab pos="2590800" algn="l"/>
                <a:tab pos="3022600" algn="l"/>
              </a:tabLst>
              <a:defRPr sz="1710">
                <a:effectLst>
                  <a:outerShdw blurRad="36195" dist="36195" dir="2700000" rotWithShape="0">
                    <a:srgbClr val="000000"/>
                  </a:outerShdw>
                </a:effectLst>
                <a:latin typeface="+mj-lt"/>
                <a:ea typeface="+mj-ea"/>
                <a:cs typeface="+mj-cs"/>
                <a:sym typeface="Arial"/>
              </a:defRPr>
            </a:pPr>
            <a:r>
              <a:t>Count up the total number of 2013 U.S. wind farms,</a:t>
            </a:r>
          </a:p>
          <a:p>
            <a:pPr defTabSz="868680">
              <a:tabLst>
                <a:tab pos="419100" algn="l"/>
                <a:tab pos="850900" algn="l"/>
                <a:tab pos="1295400" algn="l"/>
                <a:tab pos="1727200" algn="l"/>
                <a:tab pos="2159000" algn="l"/>
                <a:tab pos="2590800" algn="l"/>
                <a:tab pos="3022600" algn="l"/>
              </a:tabLst>
              <a:defRPr sz="760">
                <a:effectLst>
                  <a:outerShdw blurRad="36195" dist="36195" dir="2700000" rotWithShape="0">
                    <a:srgbClr val="000000"/>
                  </a:outerShdw>
                </a:effectLst>
                <a:latin typeface="+mj-lt"/>
                <a:ea typeface="+mj-ea"/>
                <a:cs typeface="+mj-cs"/>
                <a:sym typeface="Arial"/>
              </a:defRPr>
            </a:pPr>
            <a:endParaRPr/>
          </a:p>
          <a:p>
            <a:pPr defTabSz="868680">
              <a:tabLst>
                <a:tab pos="419100" algn="l"/>
                <a:tab pos="850900" algn="l"/>
                <a:tab pos="1295400" algn="l"/>
                <a:tab pos="1727200" algn="l"/>
                <a:tab pos="2159000" algn="l"/>
                <a:tab pos="2590800" algn="l"/>
                <a:tab pos="3022600" algn="l"/>
              </a:tabLst>
              <a:defRPr sz="1710">
                <a:effectLst>
                  <a:outerShdw blurRad="36195" dist="36195" dir="2700000" rotWithShape="0">
                    <a:srgbClr val="000000"/>
                  </a:outerShdw>
                </a:effectLst>
                <a:latin typeface="+mj-lt"/>
                <a:ea typeface="+mj-ea"/>
                <a:cs typeface="+mj-cs"/>
                <a:sym typeface="Arial"/>
              </a:defRPr>
            </a:pPr>
            <a:r>
              <a:t>	noting the turbine types, terrain, etc. at each farm</a:t>
            </a:r>
          </a:p>
          <a:p>
            <a:pPr defTabSz="868680">
              <a:tabLst>
                <a:tab pos="419100" algn="l"/>
                <a:tab pos="850900" algn="l"/>
                <a:tab pos="1295400" algn="l"/>
                <a:tab pos="1727200" algn="l"/>
                <a:tab pos="2159000" algn="l"/>
                <a:tab pos="2590800" algn="l"/>
                <a:tab pos="3022600" algn="l"/>
              </a:tabLst>
              <a:defRPr sz="1330">
                <a:effectLst>
                  <a:outerShdw blurRad="36195" dist="36195" dir="2700000" rotWithShape="0">
                    <a:srgbClr val="000000"/>
                  </a:outerShdw>
                </a:effectLst>
                <a:latin typeface="+mj-lt"/>
                <a:ea typeface="+mj-ea"/>
                <a:cs typeface="+mj-cs"/>
                <a:sym typeface="Arial"/>
              </a:defRPr>
            </a:pPr>
            <a:endParaRPr/>
          </a:p>
          <a:p>
            <a:pPr defTabSz="868680">
              <a:tabLst>
                <a:tab pos="419100" algn="l"/>
                <a:tab pos="850900" algn="l"/>
                <a:tab pos="1295400" algn="l"/>
                <a:tab pos="1727200" algn="l"/>
                <a:tab pos="2159000" algn="l"/>
                <a:tab pos="2590800" algn="l"/>
                <a:tab pos="3022600" algn="l"/>
              </a:tabLst>
              <a:defRPr sz="1710">
                <a:effectLst>
                  <a:outerShdw blurRad="36195" dist="36195" dir="2700000" rotWithShape="0">
                    <a:srgbClr val="000000"/>
                  </a:outerShdw>
                </a:effectLst>
                <a:latin typeface="+mj-lt"/>
                <a:ea typeface="+mj-ea"/>
                <a:cs typeface="+mj-cs"/>
                <a:sym typeface="Arial"/>
              </a:defRPr>
            </a:pPr>
            <a:r>
              <a:t>And he then applied his new algorithms to extrapolate kill numbers, </a:t>
            </a:r>
          </a:p>
          <a:p>
            <a:pPr defTabSz="868680">
              <a:tabLst>
                <a:tab pos="419100" algn="l"/>
                <a:tab pos="850900" algn="l"/>
                <a:tab pos="1295400" algn="l"/>
                <a:tab pos="1727200" algn="l"/>
                <a:tab pos="2159000" algn="l"/>
                <a:tab pos="2590800" algn="l"/>
                <a:tab pos="3022600" algn="l"/>
              </a:tabLst>
              <a:defRPr sz="760">
                <a:effectLst>
                  <a:outerShdw blurRad="36195" dist="36195" dir="2700000" rotWithShape="0">
                    <a:srgbClr val="000000"/>
                  </a:outerShdw>
                </a:effectLst>
                <a:latin typeface="+mj-lt"/>
                <a:ea typeface="+mj-ea"/>
                <a:cs typeface="+mj-cs"/>
                <a:sym typeface="Arial"/>
              </a:defRPr>
            </a:pPr>
            <a:endParaRPr/>
          </a:p>
          <a:p>
            <a:pPr defTabSz="868680">
              <a:tabLst>
                <a:tab pos="419100" algn="l"/>
                <a:tab pos="850900" algn="l"/>
                <a:tab pos="1295400" algn="l"/>
                <a:tab pos="1727200" algn="l"/>
                <a:tab pos="2159000" algn="l"/>
                <a:tab pos="2590800" algn="l"/>
                <a:tab pos="3022600" algn="l"/>
              </a:tabLst>
              <a:defRPr sz="1710">
                <a:effectLst>
                  <a:outerShdw blurRad="36195" dist="36195" dir="2700000" rotWithShape="0">
                    <a:srgbClr val="000000"/>
                  </a:outerShdw>
                </a:effectLst>
                <a:latin typeface="+mj-lt"/>
                <a:ea typeface="+mj-ea"/>
                <a:cs typeface="+mj-cs"/>
                <a:sym typeface="Arial"/>
              </a:defRPr>
            </a:pPr>
            <a:r>
              <a:t>	thus estimating a probable overall kill rate total for combined U.S. wind farms</a:t>
            </a:r>
          </a:p>
          <a:p>
            <a:pPr defTabSz="868680">
              <a:tabLst>
                <a:tab pos="419100" algn="l"/>
                <a:tab pos="850900" algn="l"/>
                <a:tab pos="1295400" algn="l"/>
                <a:tab pos="1727200" algn="l"/>
                <a:tab pos="2159000" algn="l"/>
                <a:tab pos="2590800" algn="l"/>
                <a:tab pos="3022600" algn="l"/>
              </a:tabLst>
              <a:defRPr sz="1330">
                <a:effectLst>
                  <a:outerShdw blurRad="36195" dist="36195" dir="2700000" rotWithShape="0">
                    <a:srgbClr val="000000"/>
                  </a:outerShdw>
                </a:effectLst>
                <a:latin typeface="+mj-lt"/>
                <a:ea typeface="+mj-ea"/>
                <a:cs typeface="+mj-cs"/>
                <a:sym typeface="Arial"/>
              </a:defRPr>
            </a:pPr>
            <a:endParaRPr/>
          </a:p>
          <a:p>
            <a:pPr defTabSz="868680">
              <a:tabLst>
                <a:tab pos="419100" algn="l"/>
                <a:tab pos="850900" algn="l"/>
                <a:tab pos="1295400" algn="l"/>
                <a:tab pos="1727200" algn="l"/>
                <a:tab pos="2159000" algn="l"/>
                <a:tab pos="2590800" algn="l"/>
                <a:tab pos="3022600" algn="l"/>
              </a:tabLst>
              <a:defRPr sz="1710">
                <a:effectLst>
                  <a:outerShdw blurRad="36195" dist="36195" dir="2700000" rotWithShape="0">
                    <a:srgbClr val="000000"/>
                  </a:outerShdw>
                </a:effectLst>
                <a:latin typeface="+mj-lt"/>
                <a:ea typeface="+mj-ea"/>
                <a:cs typeface="+mj-cs"/>
                <a:sym typeface="Arial"/>
              </a:defRPr>
            </a:pPr>
            <a:r>
              <a:t>I carefully studied his full paper AND both of its two web-posted data appendices</a:t>
            </a:r>
          </a:p>
          <a:p>
            <a:pPr defTabSz="868680">
              <a:tabLst>
                <a:tab pos="419100" algn="l"/>
                <a:tab pos="850900" algn="l"/>
                <a:tab pos="1295400" algn="l"/>
                <a:tab pos="1727200" algn="l"/>
                <a:tab pos="2159000" algn="l"/>
                <a:tab pos="2590800" algn="l"/>
                <a:tab pos="3022600" algn="l"/>
              </a:tabLst>
              <a:defRPr sz="855">
                <a:effectLst>
                  <a:outerShdw blurRad="36195" dist="36195" dir="2700000" rotWithShape="0">
                    <a:srgbClr val="000000"/>
                  </a:outerShdw>
                </a:effectLst>
                <a:latin typeface="+mj-lt"/>
                <a:ea typeface="+mj-ea"/>
                <a:cs typeface="+mj-cs"/>
                <a:sym typeface="Arial"/>
              </a:defRPr>
            </a:pPr>
            <a:endParaRPr/>
          </a:p>
          <a:p>
            <a:pPr defTabSz="868680">
              <a:tabLst>
                <a:tab pos="419100" algn="l"/>
                <a:tab pos="850900" algn="l"/>
                <a:tab pos="1295400" algn="l"/>
                <a:tab pos="1727200" algn="l"/>
                <a:tab pos="2159000" algn="l"/>
                <a:tab pos="2590800" algn="l"/>
                <a:tab pos="3022600" algn="l"/>
              </a:tabLst>
              <a:defRPr sz="1710">
                <a:effectLst>
                  <a:outerShdw blurRad="36195" dist="36195" dir="2700000" rotWithShape="0">
                    <a:srgbClr val="000000"/>
                  </a:outerShdw>
                </a:effectLst>
                <a:latin typeface="+mj-lt"/>
                <a:ea typeface="+mj-ea"/>
                <a:cs typeface="+mj-cs"/>
                <a:sym typeface="Arial"/>
              </a:defRPr>
            </a:pPr>
            <a:r>
              <a:t>	(Something I strongly doubt most reporters and bloggers bothered to do!) </a:t>
            </a:r>
          </a:p>
          <a:p>
            <a:pPr defTabSz="868680">
              <a:tabLst>
                <a:tab pos="419100" algn="l"/>
                <a:tab pos="850900" algn="l"/>
                <a:tab pos="1295400" algn="l"/>
                <a:tab pos="1727200" algn="l"/>
                <a:tab pos="2159000" algn="l"/>
                <a:tab pos="2590800" algn="l"/>
                <a:tab pos="3022600" algn="l"/>
              </a:tabLst>
              <a:defRPr sz="855">
                <a:effectLst>
                  <a:outerShdw blurRad="36195" dist="36195" dir="2700000" rotWithShape="0">
                    <a:srgbClr val="000000"/>
                  </a:outerShdw>
                </a:effectLst>
                <a:latin typeface="+mj-lt"/>
                <a:ea typeface="+mj-ea"/>
                <a:cs typeface="+mj-cs"/>
                <a:sym typeface="Arial"/>
              </a:defRPr>
            </a:pPr>
            <a:endParaRPr/>
          </a:p>
          <a:p>
            <a:pPr defTabSz="868680">
              <a:tabLst>
                <a:tab pos="419100" algn="l"/>
                <a:tab pos="850900" algn="l"/>
                <a:tab pos="1295400" algn="l"/>
                <a:tab pos="1727200" algn="l"/>
                <a:tab pos="2159000" algn="l"/>
                <a:tab pos="2590800" algn="l"/>
                <a:tab pos="3022600" algn="l"/>
              </a:tabLst>
              <a:defRPr sz="1710">
                <a:effectLst>
                  <a:outerShdw blurRad="36195" dist="36195" dir="2700000" rotWithShape="0">
                    <a:srgbClr val="000000"/>
                  </a:outerShdw>
                </a:effectLst>
                <a:latin typeface="+mj-lt"/>
                <a:ea typeface="+mj-ea"/>
                <a:cs typeface="+mj-cs"/>
                <a:sym typeface="Arial"/>
              </a:defRPr>
            </a:pPr>
            <a:r>
              <a:t>		Assuming its detailed execution was sound, I found nothing to criticize </a:t>
            </a:r>
          </a:p>
          <a:p>
            <a:pPr defTabSz="868680">
              <a:tabLst>
                <a:tab pos="419100" algn="l"/>
                <a:tab pos="850900" algn="l"/>
                <a:tab pos="1295400" algn="l"/>
                <a:tab pos="1727200" algn="l"/>
                <a:tab pos="2159000" algn="l"/>
                <a:tab pos="2590800" algn="l"/>
                <a:tab pos="3022600" algn="l"/>
              </a:tabLst>
              <a:defRPr sz="1520">
                <a:solidFill>
                  <a:srgbClr val="FBC901"/>
                </a:solidFill>
                <a:effectLst>
                  <a:outerShdw blurRad="36195" dist="36195" dir="2700000" rotWithShape="0">
                    <a:srgbClr val="000000"/>
                  </a:outerShdw>
                </a:effectLst>
                <a:latin typeface="+mj-lt"/>
                <a:ea typeface="+mj-ea"/>
                <a:cs typeface="+mj-cs"/>
                <a:sym typeface="Arial"/>
              </a:defRPr>
            </a:pPr>
            <a:endParaRPr/>
          </a:p>
          <a:p>
            <a:pPr defTabSz="868680">
              <a:tabLst>
                <a:tab pos="419100" algn="l"/>
                <a:tab pos="850900" algn="l"/>
                <a:tab pos="1295400" algn="l"/>
                <a:tab pos="1727200" algn="l"/>
                <a:tab pos="2159000" algn="l"/>
                <a:tab pos="2590800" algn="l"/>
                <a:tab pos="3022600" algn="l"/>
              </a:tabLst>
              <a:defRPr sz="1710" b="1">
                <a:solidFill>
                  <a:srgbClr val="FBC901"/>
                </a:solidFill>
                <a:effectLst>
                  <a:outerShdw blurRad="36195" dist="36195" dir="2700000" rotWithShape="0">
                    <a:srgbClr val="000000"/>
                  </a:outerShdw>
                </a:effectLst>
                <a:latin typeface="+mj-lt"/>
                <a:ea typeface="+mj-ea"/>
                <a:cs typeface="+mj-cs"/>
                <a:sym typeface="Arial"/>
              </a:defRPr>
            </a:pPr>
            <a:r>
              <a:t>However, TWO OMISSIONS can cast a different light upon its conclusions:</a:t>
            </a:r>
          </a:p>
          <a:p>
            <a:pPr defTabSz="868680">
              <a:tabLst>
                <a:tab pos="419100" algn="l"/>
                <a:tab pos="850900" algn="l"/>
                <a:tab pos="1295400" algn="l"/>
                <a:tab pos="1727200" algn="l"/>
                <a:tab pos="2159000" algn="l"/>
                <a:tab pos="2590800" algn="l"/>
                <a:tab pos="3022600" algn="l"/>
              </a:tabLst>
              <a:defRPr sz="950">
                <a:solidFill>
                  <a:srgbClr val="FBC901"/>
                </a:solidFill>
                <a:effectLst>
                  <a:outerShdw blurRad="36195" dist="36195" dir="2700000" rotWithShape="0">
                    <a:srgbClr val="000000"/>
                  </a:outerShdw>
                </a:effectLst>
                <a:latin typeface="+mj-lt"/>
                <a:ea typeface="+mj-ea"/>
                <a:cs typeface="+mj-cs"/>
                <a:sym typeface="Arial"/>
              </a:defRPr>
            </a:pPr>
            <a:endParaRPr/>
          </a:p>
          <a:p>
            <a:pPr defTabSz="868680">
              <a:tabLst>
                <a:tab pos="419100" algn="l"/>
                <a:tab pos="850900" algn="l"/>
                <a:tab pos="1295400" algn="l"/>
                <a:tab pos="1727200" algn="l"/>
                <a:tab pos="2159000" algn="l"/>
                <a:tab pos="2590800" algn="l"/>
                <a:tab pos="3022600" algn="l"/>
              </a:tabLst>
              <a:defRPr sz="1710">
                <a:solidFill>
                  <a:srgbClr val="FBC901"/>
                </a:solidFill>
                <a:effectLst>
                  <a:outerShdw blurRad="36195" dist="36195" dir="2700000" rotWithShape="0">
                    <a:srgbClr val="000000"/>
                  </a:outerShdw>
                </a:effectLst>
                <a:latin typeface="+mj-lt"/>
                <a:ea typeface="+mj-ea"/>
                <a:cs typeface="+mj-cs"/>
                <a:sym typeface="Arial"/>
              </a:defRPr>
            </a:pPr>
            <a:r>
              <a:t>	</a:t>
            </a:r>
            <a:r>
              <a:rPr b="1"/>
              <a:t>First, its wind turbine bird kill data need to be put into context</a:t>
            </a:r>
          </a:p>
          <a:p>
            <a:pPr defTabSz="868680">
              <a:tabLst>
                <a:tab pos="419100" algn="l"/>
                <a:tab pos="850900" algn="l"/>
                <a:tab pos="1295400" algn="l"/>
                <a:tab pos="1727200" algn="l"/>
                <a:tab pos="2159000" algn="l"/>
                <a:tab pos="2590800" algn="l"/>
                <a:tab pos="3022600" algn="l"/>
              </a:tabLst>
              <a:defRPr sz="950">
                <a:effectLst>
                  <a:outerShdw blurRad="36195" dist="36195" dir="2700000" rotWithShape="0">
                    <a:srgbClr val="000000"/>
                  </a:outerShdw>
                </a:effectLst>
                <a:latin typeface="+mj-lt"/>
                <a:ea typeface="+mj-ea"/>
                <a:cs typeface="+mj-cs"/>
                <a:sym typeface="Arial"/>
              </a:defRPr>
            </a:pPr>
            <a:endParaRPr/>
          </a:p>
          <a:p>
            <a:pPr defTabSz="868680">
              <a:tabLst>
                <a:tab pos="419100" algn="l"/>
                <a:tab pos="850900" algn="l"/>
                <a:tab pos="1295400" algn="l"/>
                <a:tab pos="1727200" algn="l"/>
                <a:tab pos="2159000" algn="l"/>
                <a:tab pos="2590800" algn="l"/>
                <a:tab pos="3022600" algn="l"/>
              </a:tabLst>
              <a:defRPr sz="1710">
                <a:effectLst>
                  <a:outerShdw blurRad="36195" dist="36195" dir="2700000" rotWithShape="0">
                    <a:srgbClr val="000000"/>
                  </a:outerShdw>
                </a:effectLst>
                <a:latin typeface="+mj-lt"/>
                <a:ea typeface="+mj-ea"/>
                <a:cs typeface="+mj-cs"/>
                <a:sym typeface="Arial"/>
              </a:defRPr>
            </a:pPr>
            <a:r>
              <a:t>	How?  By comparing them with TOTAL U.S. human-caused bat, bird &amp; raptor kills</a:t>
            </a:r>
          </a:p>
          <a:p>
            <a:pPr defTabSz="868680">
              <a:tabLst>
                <a:tab pos="419100" algn="l"/>
                <a:tab pos="850900" algn="l"/>
                <a:tab pos="1295400" algn="l"/>
                <a:tab pos="1727200" algn="l"/>
                <a:tab pos="2159000" algn="l"/>
                <a:tab pos="2590800" algn="l"/>
                <a:tab pos="3022600" algn="l"/>
              </a:tabLst>
              <a:defRPr sz="760">
                <a:effectLst>
                  <a:outerShdw blurRad="36195" dist="36195" dir="2700000" rotWithShape="0">
                    <a:srgbClr val="000000"/>
                  </a:outerShdw>
                </a:effectLst>
                <a:latin typeface="+mj-lt"/>
                <a:ea typeface="+mj-ea"/>
                <a:cs typeface="+mj-cs"/>
                <a:sym typeface="Arial"/>
              </a:defRPr>
            </a:pPr>
            <a:endParaRPr/>
          </a:p>
          <a:p>
            <a:pPr defTabSz="868680">
              <a:spcBef>
                <a:spcPts val="200"/>
              </a:spcBef>
              <a:tabLst>
                <a:tab pos="419100" algn="l"/>
                <a:tab pos="850900" algn="l"/>
                <a:tab pos="1295400" algn="l"/>
                <a:tab pos="1727200" algn="l"/>
                <a:tab pos="2159000" algn="l"/>
                <a:tab pos="2590800" algn="l"/>
                <a:tab pos="3022600" algn="l"/>
              </a:tabLst>
              <a:defRPr sz="1140">
                <a:effectLst>
                  <a:outerShdw blurRad="36195" dist="36195" dir="2700000" rotWithShape="0">
                    <a:srgbClr val="000000"/>
                  </a:outerShdw>
                </a:effectLst>
                <a:latin typeface="+mj-lt"/>
                <a:ea typeface="+mj-ea"/>
                <a:cs typeface="+mj-cs"/>
                <a:sym typeface="Arial"/>
              </a:defRPr>
            </a:pPr>
            <a:r>
              <a:t>			</a:t>
            </a:r>
          </a:p>
          <a:p>
            <a:pPr algn="ctr" defTabSz="868680">
              <a:tabLst>
                <a:tab pos="419100" algn="l"/>
                <a:tab pos="850900" algn="l"/>
                <a:tab pos="1295400" algn="l"/>
                <a:tab pos="1727200" algn="l"/>
                <a:tab pos="2159000" algn="l"/>
                <a:tab pos="2590800" algn="l"/>
                <a:tab pos="3022600" algn="l"/>
              </a:tabLst>
              <a:defRPr sz="1710">
                <a:effectLst>
                  <a:outerShdw blurRad="36195" dist="36195" dir="2700000" rotWithShape="0">
                    <a:srgbClr val="000000"/>
                  </a:outerShdw>
                </a:effectLst>
                <a:latin typeface="+mj-lt"/>
                <a:ea typeface="+mj-ea"/>
                <a:cs typeface="+mj-cs"/>
                <a:sym typeface="Arial"/>
              </a:defRPr>
            </a:pPr>
            <a:r>
              <a:t>Data such as this: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Rectangle 5"/>
          <p:cNvSpPr txBox="1"/>
          <p:nvPr/>
        </p:nvSpPr>
        <p:spPr>
          <a:xfrm>
            <a:off x="0" y="5729730"/>
            <a:ext cx="5029200" cy="105207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r>
              <a:t>Figure from: http://www.stateofthebirds.org/2014%20SotB_FINAL_low-res.pdf</a:t>
            </a:r>
            <a:endParaRPr sz="1200">
              <a:solidFill>
                <a:srgbClr val="E5FFFF"/>
              </a:solidFill>
            </a:endParaRPr>
          </a:p>
          <a:p>
            <a:pPr algn="ctr">
              <a:defRPr sz="400" b="0" i="1">
                <a:solidFill>
                  <a:schemeClr val="accent1"/>
                </a:solidFill>
                <a:effectLst>
                  <a:outerShdw blurRad="38100" dist="38100" dir="2700000" rotWithShape="0">
                    <a:srgbClr val="000000"/>
                  </a:outerShdw>
                </a:effectLst>
                <a:latin typeface="+mj-lt"/>
                <a:ea typeface="+mj-ea"/>
                <a:cs typeface="+mj-cs"/>
                <a:sym typeface="Arial"/>
              </a:defRPr>
            </a:pPr>
            <a:endParaRPr/>
          </a:p>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r>
              <a:t>Which incorporates both prior and later published data from Loss et al.:</a:t>
            </a:r>
            <a:endParaRPr sz="500"/>
          </a:p>
          <a:p>
            <a:pPr algn="ctr">
              <a:defRPr sz="400" b="0" i="1">
                <a:solidFill>
                  <a:schemeClr val="accent1"/>
                </a:solidFill>
                <a:effectLst>
                  <a:outerShdw blurRad="38100" dist="38100" dir="2700000" rotWithShape="0">
                    <a:srgbClr val="000000"/>
                  </a:outerShdw>
                </a:effectLst>
                <a:latin typeface="+mj-lt"/>
                <a:ea typeface="+mj-ea"/>
                <a:cs typeface="+mj-cs"/>
                <a:sym typeface="Arial"/>
              </a:defRPr>
            </a:pPr>
            <a:endParaRPr/>
          </a:p>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r>
              <a:t>2012: http://www.nature.com/ncomms/journal/v4/n1/full/ncomms2380.html</a:t>
            </a:r>
            <a:endParaRPr sz="1200">
              <a:solidFill>
                <a:srgbClr val="E5FFFF"/>
              </a:solidFill>
            </a:endParaRPr>
          </a:p>
          <a:p>
            <a:pPr algn="ctr">
              <a:defRPr sz="500" b="0" i="1">
                <a:solidFill>
                  <a:schemeClr val="accent1"/>
                </a:solidFill>
                <a:effectLst>
                  <a:outerShdw blurRad="38100" dist="38100" dir="2700000" rotWithShape="0">
                    <a:srgbClr val="000000"/>
                  </a:outerShdw>
                </a:effectLst>
                <a:latin typeface="+mj-lt"/>
                <a:ea typeface="+mj-ea"/>
                <a:cs typeface="+mj-cs"/>
                <a:sym typeface="Arial"/>
              </a:defRPr>
            </a:pPr>
            <a:endParaRPr/>
          </a:p>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r>
              <a:t>2015: http://www.annualreviews.org/doi/abs/10.1146/annurev-ecolsys-112414-054133?journalCode=ecolsys</a:t>
            </a:r>
          </a:p>
        </p:txBody>
      </p:sp>
      <p:sp>
        <p:nvSpPr>
          <p:cNvPr id="632" name="Rectangle 2"/>
          <p:cNvSpPr txBox="1">
            <a:spLocks noGrp="1"/>
          </p:cNvSpPr>
          <p:nvPr>
            <p:ph type="title"/>
          </p:nvPr>
        </p:nvSpPr>
        <p:spPr>
          <a:xfrm>
            <a:off x="0" y="76200"/>
            <a:ext cx="9144000" cy="609600"/>
          </a:xfrm>
          <a:prstGeom prst="rect">
            <a:avLst/>
          </a:prstGeom>
        </p:spPr>
        <p:txBody>
          <a:bodyPr/>
          <a:lstStyle/>
          <a:p>
            <a:pPr>
              <a:defRPr sz="2000"/>
            </a:pPr>
            <a:r>
              <a:t>One of the most complete listings of </a:t>
            </a:r>
            <a:r>
              <a:rPr b="1" i="0">
                <a:latin typeface="Tahoma"/>
                <a:ea typeface="Tahoma"/>
                <a:cs typeface="Tahoma"/>
                <a:sym typeface="Tahoma"/>
              </a:rPr>
              <a:t>overall human-caused</a:t>
            </a:r>
            <a:r>
              <a:t> </a:t>
            </a:r>
            <a:r>
              <a:rPr b="1" i="0">
                <a:latin typeface="Tahoma"/>
                <a:ea typeface="Tahoma"/>
                <a:cs typeface="Tahoma"/>
                <a:sym typeface="Tahoma"/>
              </a:rPr>
              <a:t>bird kills</a:t>
            </a:r>
            <a:r>
              <a:t>:</a:t>
            </a:r>
          </a:p>
        </p:txBody>
      </p:sp>
      <p:sp>
        <p:nvSpPr>
          <p:cNvPr id="633" name="Rectangle 3"/>
          <p:cNvSpPr txBox="1">
            <a:spLocks noGrp="1"/>
          </p:cNvSpPr>
          <p:nvPr>
            <p:ph type="body" sz="half" idx="1"/>
          </p:nvPr>
        </p:nvSpPr>
        <p:spPr>
          <a:xfrm>
            <a:off x="381000" y="1447800"/>
            <a:ext cx="5257800" cy="4038600"/>
          </a:xfrm>
          <a:prstGeom prst="rect">
            <a:avLst/>
          </a:prstGeom>
        </p:spPr>
        <p:txBody>
          <a:bodyPr/>
          <a:lstStyle/>
          <a:p>
            <a:pPr>
              <a:spcBef>
                <a:spcPts val="300"/>
              </a:spcBef>
              <a:tabLst>
                <a:tab pos="444500" algn="l"/>
                <a:tab pos="901700" algn="l"/>
                <a:tab pos="1371600" algn="l"/>
                <a:tab pos="1828800" algn="l"/>
                <a:tab pos="2286000" algn="l"/>
                <a:tab pos="2730500" algn="l"/>
                <a:tab pos="3187700" algn="l"/>
              </a:tabLst>
              <a:defRPr sz="1600" b="1">
                <a:latin typeface="+mj-lt"/>
                <a:ea typeface="+mj-ea"/>
                <a:cs typeface="+mj-cs"/>
                <a:sym typeface="Arial"/>
              </a:defRPr>
            </a:pPr>
            <a:r>
              <a:t>Cause:				Annual U.S. Bird Kills:</a:t>
            </a:r>
          </a:p>
          <a:p>
            <a:pPr>
              <a:tabLst>
                <a:tab pos="444500" algn="l"/>
                <a:tab pos="901700" algn="l"/>
                <a:tab pos="1371600" algn="l"/>
                <a:tab pos="1828800" algn="l"/>
                <a:tab pos="2286000" algn="l"/>
                <a:tab pos="2730500" algn="l"/>
                <a:tab pos="3187700" algn="l"/>
              </a:tabLst>
              <a:defRPr sz="1000" b="1">
                <a:latin typeface="+mj-lt"/>
                <a:ea typeface="+mj-ea"/>
                <a:cs typeface="+mj-cs"/>
                <a:sym typeface="Arial"/>
              </a:defRPr>
            </a:pPr>
            <a:endParaRPr/>
          </a:p>
          <a:p>
            <a:pPr>
              <a:spcBef>
                <a:spcPts val="300"/>
              </a:spcBef>
              <a:tabLst>
                <a:tab pos="444500" algn="l"/>
                <a:tab pos="901700" algn="l"/>
                <a:tab pos="1371600" algn="l"/>
                <a:tab pos="1828800" algn="l"/>
                <a:tab pos="2286000" algn="l"/>
                <a:tab pos="2730500" algn="l"/>
                <a:tab pos="3187700" algn="l"/>
              </a:tabLst>
              <a:defRPr sz="1400" b="1">
                <a:solidFill>
                  <a:srgbClr val="FBC901"/>
                </a:solidFill>
                <a:latin typeface="+mj-lt"/>
                <a:ea typeface="+mj-ea"/>
                <a:cs typeface="+mj-cs"/>
                <a:sym typeface="Arial"/>
              </a:defRPr>
            </a:pPr>
            <a:r>
              <a:t>Cats						2400 million</a:t>
            </a:r>
          </a:p>
          <a:p>
            <a:pPr>
              <a:tabLst>
                <a:tab pos="444500" algn="l"/>
                <a:tab pos="901700" algn="l"/>
                <a:tab pos="1371600" algn="l"/>
                <a:tab pos="1828800" algn="l"/>
                <a:tab pos="2286000" algn="l"/>
                <a:tab pos="2730500" algn="l"/>
                <a:tab pos="3187700" algn="l"/>
              </a:tabLst>
              <a:defRPr sz="1000" b="1">
                <a:latin typeface="+mj-lt"/>
                <a:ea typeface="+mj-ea"/>
                <a:cs typeface="+mj-cs"/>
                <a:sym typeface="Arial"/>
              </a:defRPr>
            </a:pPr>
            <a:endParaRPr/>
          </a:p>
          <a:p>
            <a:pPr>
              <a:spcBef>
                <a:spcPts val="300"/>
              </a:spcBef>
              <a:tabLst>
                <a:tab pos="444500" algn="l"/>
                <a:tab pos="901700" algn="l"/>
                <a:tab pos="1371600" algn="l"/>
                <a:tab pos="1828800" algn="l"/>
                <a:tab pos="2286000" algn="l"/>
                <a:tab pos="2730500" algn="l"/>
                <a:tab pos="3187700" algn="l"/>
              </a:tabLst>
              <a:defRPr sz="1400" b="1">
                <a:latin typeface="+mj-lt"/>
                <a:ea typeface="+mj-ea"/>
                <a:cs typeface="+mj-cs"/>
                <a:sym typeface="Arial"/>
              </a:defRPr>
            </a:pPr>
            <a:r>
              <a:t>Building Collisions			599 million</a:t>
            </a:r>
          </a:p>
          <a:p>
            <a:pPr>
              <a:tabLst>
                <a:tab pos="444500" algn="l"/>
                <a:tab pos="901700" algn="l"/>
                <a:tab pos="1371600" algn="l"/>
                <a:tab pos="1828800" algn="l"/>
                <a:tab pos="2286000" algn="l"/>
                <a:tab pos="2730500" algn="l"/>
                <a:tab pos="3187700" algn="l"/>
              </a:tabLst>
              <a:defRPr sz="1000" b="1">
                <a:latin typeface="+mj-lt"/>
                <a:ea typeface="+mj-ea"/>
                <a:cs typeface="+mj-cs"/>
                <a:sym typeface="Arial"/>
              </a:defRPr>
            </a:pPr>
            <a:endParaRPr/>
          </a:p>
          <a:p>
            <a:pPr>
              <a:spcBef>
                <a:spcPts val="300"/>
              </a:spcBef>
              <a:tabLst>
                <a:tab pos="444500" algn="l"/>
                <a:tab pos="901700" algn="l"/>
                <a:tab pos="1371600" algn="l"/>
                <a:tab pos="1828800" algn="l"/>
                <a:tab pos="2286000" algn="l"/>
                <a:tab pos="2730500" algn="l"/>
                <a:tab pos="3187700" algn="l"/>
              </a:tabLst>
              <a:defRPr sz="1400" b="1">
                <a:latin typeface="+mj-lt"/>
                <a:ea typeface="+mj-ea"/>
                <a:cs typeface="+mj-cs"/>
                <a:sym typeface="Arial"/>
              </a:defRPr>
            </a:pPr>
            <a:r>
              <a:t>Auto Collisions 				200 million</a:t>
            </a:r>
          </a:p>
          <a:p>
            <a:pPr>
              <a:tabLst>
                <a:tab pos="444500" algn="l"/>
                <a:tab pos="901700" algn="l"/>
                <a:tab pos="1371600" algn="l"/>
                <a:tab pos="1828800" algn="l"/>
                <a:tab pos="2286000" algn="l"/>
                <a:tab pos="2730500" algn="l"/>
                <a:tab pos="3187700" algn="l"/>
              </a:tabLst>
              <a:defRPr sz="1000" b="1">
                <a:latin typeface="+mj-lt"/>
                <a:ea typeface="+mj-ea"/>
                <a:cs typeface="+mj-cs"/>
                <a:sym typeface="Arial"/>
              </a:defRPr>
            </a:pPr>
            <a:endParaRPr/>
          </a:p>
          <a:p>
            <a:pPr>
              <a:spcBef>
                <a:spcPts val="300"/>
              </a:spcBef>
              <a:tabLst>
                <a:tab pos="444500" algn="l"/>
                <a:tab pos="901700" algn="l"/>
                <a:tab pos="1371600" algn="l"/>
                <a:tab pos="1828800" algn="l"/>
                <a:tab pos="2286000" algn="l"/>
                <a:tab pos="2730500" algn="l"/>
                <a:tab pos="3187700" algn="l"/>
              </a:tabLst>
              <a:defRPr sz="1400" b="1">
                <a:latin typeface="+mj-lt"/>
                <a:ea typeface="+mj-ea"/>
                <a:cs typeface="+mj-cs"/>
                <a:sym typeface="Arial"/>
              </a:defRPr>
            </a:pPr>
            <a:r>
              <a:t>Power Line Collisions		25 million</a:t>
            </a:r>
          </a:p>
          <a:p>
            <a:pPr>
              <a:tabLst>
                <a:tab pos="444500" algn="l"/>
                <a:tab pos="901700" algn="l"/>
                <a:tab pos="1371600" algn="l"/>
                <a:tab pos="1828800" algn="l"/>
                <a:tab pos="2286000" algn="l"/>
                <a:tab pos="2730500" algn="l"/>
                <a:tab pos="3187700" algn="l"/>
              </a:tabLst>
              <a:defRPr sz="1000" b="1">
                <a:latin typeface="+mj-lt"/>
                <a:ea typeface="+mj-ea"/>
                <a:cs typeface="+mj-cs"/>
                <a:sym typeface="Arial"/>
              </a:defRPr>
            </a:pPr>
            <a:endParaRPr/>
          </a:p>
          <a:p>
            <a:pPr>
              <a:spcBef>
                <a:spcPts val="300"/>
              </a:spcBef>
              <a:tabLst>
                <a:tab pos="444500" algn="l"/>
                <a:tab pos="901700" algn="l"/>
                <a:tab pos="1371600" algn="l"/>
                <a:tab pos="1828800" algn="l"/>
                <a:tab pos="2286000" algn="l"/>
                <a:tab pos="2730500" algn="l"/>
                <a:tab pos="3187700" algn="l"/>
              </a:tabLst>
              <a:defRPr sz="1400" b="1">
                <a:latin typeface="+mj-lt"/>
                <a:ea typeface="+mj-ea"/>
                <a:cs typeface="+mj-cs"/>
                <a:sym typeface="Arial"/>
              </a:defRPr>
            </a:pPr>
            <a:r>
              <a:t>Telecom Tower Collisions		6.6 million</a:t>
            </a:r>
          </a:p>
          <a:p>
            <a:pPr>
              <a:tabLst>
                <a:tab pos="444500" algn="l"/>
                <a:tab pos="901700" algn="l"/>
                <a:tab pos="1371600" algn="l"/>
                <a:tab pos="1828800" algn="l"/>
                <a:tab pos="2286000" algn="l"/>
                <a:tab pos="2730500" algn="l"/>
                <a:tab pos="3187700" algn="l"/>
              </a:tabLst>
              <a:defRPr sz="1000" b="1">
                <a:latin typeface="+mj-lt"/>
                <a:ea typeface="+mj-ea"/>
                <a:cs typeface="+mj-cs"/>
                <a:sym typeface="Arial"/>
              </a:defRPr>
            </a:pPr>
            <a:endParaRPr/>
          </a:p>
          <a:p>
            <a:pPr>
              <a:spcBef>
                <a:spcPts val="300"/>
              </a:spcBef>
              <a:tabLst>
                <a:tab pos="444500" algn="l"/>
                <a:tab pos="901700" algn="l"/>
                <a:tab pos="1371600" algn="l"/>
                <a:tab pos="1828800" algn="l"/>
                <a:tab pos="2286000" algn="l"/>
                <a:tab pos="2730500" algn="l"/>
                <a:tab pos="3187700" algn="l"/>
              </a:tabLst>
              <a:defRPr sz="1400" b="1">
                <a:latin typeface="+mj-lt"/>
                <a:ea typeface="+mj-ea"/>
                <a:cs typeface="+mj-cs"/>
                <a:sym typeface="Arial"/>
              </a:defRPr>
            </a:pPr>
            <a:r>
              <a:t>Power Line Electrocutions	5.6 million</a:t>
            </a:r>
          </a:p>
          <a:p>
            <a:pPr>
              <a:tabLst>
                <a:tab pos="444500" algn="l"/>
                <a:tab pos="901700" algn="l"/>
                <a:tab pos="1371600" algn="l"/>
                <a:tab pos="1828800" algn="l"/>
                <a:tab pos="2286000" algn="l"/>
                <a:tab pos="2730500" algn="l"/>
                <a:tab pos="3187700" algn="l"/>
              </a:tabLst>
              <a:defRPr sz="1000" b="1">
                <a:latin typeface="+mj-lt"/>
                <a:ea typeface="+mj-ea"/>
                <a:cs typeface="+mj-cs"/>
                <a:sym typeface="Arial"/>
              </a:defRPr>
            </a:pPr>
            <a:endParaRPr/>
          </a:p>
          <a:p>
            <a:pPr>
              <a:spcBef>
                <a:spcPts val="300"/>
              </a:spcBef>
              <a:tabLst>
                <a:tab pos="444500" algn="l"/>
                <a:tab pos="901700" algn="l"/>
                <a:tab pos="1371600" algn="l"/>
                <a:tab pos="1828800" algn="l"/>
                <a:tab pos="2286000" algn="l"/>
                <a:tab pos="2730500" algn="l"/>
                <a:tab pos="3187700" algn="l"/>
              </a:tabLst>
              <a:defRPr sz="1400" b="1">
                <a:latin typeface="+mj-lt"/>
                <a:ea typeface="+mj-ea"/>
                <a:cs typeface="+mj-cs"/>
                <a:sym typeface="Arial"/>
              </a:defRPr>
            </a:pPr>
            <a:r>
              <a:t>Agricultural Chemicals		N/A</a:t>
            </a:r>
          </a:p>
          <a:p>
            <a:pPr>
              <a:tabLst>
                <a:tab pos="444500" algn="l"/>
                <a:tab pos="901700" algn="l"/>
                <a:tab pos="1371600" algn="l"/>
                <a:tab pos="1828800" algn="l"/>
                <a:tab pos="2286000" algn="l"/>
                <a:tab pos="2730500" algn="l"/>
                <a:tab pos="3187700" algn="l"/>
              </a:tabLst>
              <a:defRPr sz="1000" b="1">
                <a:latin typeface="+mj-lt"/>
                <a:ea typeface="+mj-ea"/>
                <a:cs typeface="+mj-cs"/>
                <a:sym typeface="Arial"/>
              </a:defRPr>
            </a:pPr>
            <a:endParaRPr/>
          </a:p>
          <a:p>
            <a:pPr>
              <a:spcBef>
                <a:spcPts val="300"/>
              </a:spcBef>
              <a:tabLst>
                <a:tab pos="444500" algn="l"/>
                <a:tab pos="901700" algn="l"/>
                <a:tab pos="1371600" algn="l"/>
                <a:tab pos="1828800" algn="l"/>
                <a:tab pos="2286000" algn="l"/>
                <a:tab pos="2730500" algn="l"/>
                <a:tab pos="3187700" algn="l"/>
              </a:tabLst>
              <a:defRPr sz="1400" b="1">
                <a:solidFill>
                  <a:srgbClr val="FBC901"/>
                </a:solidFill>
                <a:latin typeface="+mj-lt"/>
                <a:ea typeface="+mj-ea"/>
                <a:cs typeface="+mj-cs"/>
                <a:sym typeface="Arial"/>
              </a:defRPr>
            </a:pPr>
            <a:r>
              <a:t>Wind Turbines				0.234 million</a:t>
            </a:r>
          </a:p>
        </p:txBody>
      </p:sp>
      <p:pic>
        <p:nvPicPr>
          <p:cNvPr id="634" name="Picture 4" descr="Picture 4"/>
          <p:cNvPicPr>
            <a:picLocks noChangeAspect="1"/>
          </p:cNvPicPr>
          <p:nvPr/>
        </p:nvPicPr>
        <p:blipFill>
          <a:blip r:embed="rId2"/>
          <a:stretch>
            <a:fillRect/>
          </a:stretch>
        </p:blipFill>
        <p:spPr>
          <a:xfrm>
            <a:off x="5287791" y="1371600"/>
            <a:ext cx="3780009" cy="5029200"/>
          </a:xfrm>
          <a:prstGeom prst="rect">
            <a:avLst/>
          </a:prstGeom>
          <a:ln w="12700">
            <a:miter lim="400000"/>
          </a:ln>
        </p:spPr>
      </p:pic>
      <p:sp>
        <p:nvSpPr>
          <p:cNvPr id="635" name="Rectangle 3"/>
          <p:cNvSpPr txBox="1"/>
          <p:nvPr/>
        </p:nvSpPr>
        <p:spPr>
          <a:xfrm>
            <a:off x="228600" y="838200"/>
            <a:ext cx="8534400" cy="67222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lvl1pPr>
          </a:lstStyle>
          <a:p>
            <a:r>
              <a:t>From the "State of the Birds" organization's 2014 annual report: </a:t>
            </a:r>
            <a:endParaRPr baseline="30000"/>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Rectangle 2"/>
          <p:cNvSpPr txBox="1">
            <a:spLocks noGrp="1"/>
          </p:cNvSpPr>
          <p:nvPr>
            <p:ph type="title"/>
          </p:nvPr>
        </p:nvSpPr>
        <p:spPr>
          <a:xfrm>
            <a:off x="304800" y="76200"/>
            <a:ext cx="8534400" cy="609600"/>
          </a:xfrm>
          <a:prstGeom prst="rect">
            <a:avLst/>
          </a:prstGeom>
        </p:spPr>
        <p:txBody>
          <a:bodyPr/>
          <a:lstStyle>
            <a:lvl1pPr>
              <a:defRPr sz="2000"/>
            </a:lvl1pPr>
          </a:lstStyle>
          <a:p>
            <a:r>
              <a:t>Thus, while wind turbine bird kills are anything but trivial:</a:t>
            </a:r>
          </a:p>
        </p:txBody>
      </p:sp>
      <p:sp>
        <p:nvSpPr>
          <p:cNvPr id="638" name="Rectangle 3"/>
          <p:cNvSpPr txBox="1"/>
          <p:nvPr/>
        </p:nvSpPr>
        <p:spPr>
          <a:xfrm>
            <a:off x="228600" y="838200"/>
            <a:ext cx="8915400" cy="726352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400"/>
              </a:spcBef>
              <a:defRPr>
                <a:solidFill>
                  <a:srgbClr val="FBC901"/>
                </a:solidFill>
                <a:effectLst>
                  <a:outerShdw blurRad="38100" dist="38100" dir="2700000" rotWithShape="0">
                    <a:srgbClr val="000000"/>
                  </a:outerShdw>
                </a:effectLst>
                <a:latin typeface="+mj-lt"/>
                <a:ea typeface="+mj-ea"/>
                <a:cs typeface="+mj-cs"/>
                <a:sym typeface="Arial"/>
              </a:defRPr>
            </a:pPr>
            <a:r>
              <a:t>Our CATS kill 10,000 times more birds than turbines</a:t>
            </a:r>
            <a:endParaRPr>
              <a:solidFill>
                <a:srgbClr val="FFFFFF"/>
              </a:solidFill>
            </a:endParaRPr>
          </a:p>
          <a:p>
            <a:pPr>
              <a:spcBef>
                <a:spcPts val="400"/>
              </a:spcBef>
              <a:defRPr sz="900" b="0">
                <a:solidFill>
                  <a:srgbClr val="FBC901"/>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44500" algn="l"/>
              </a:tabLst>
              <a:defRPr b="0">
                <a:solidFill>
                  <a:srgbClr val="FBC901"/>
                </a:solidFill>
                <a:effectLst>
                  <a:outerShdw blurRad="38100" dist="38100" dir="2700000" rotWithShape="0">
                    <a:srgbClr val="000000"/>
                  </a:outerShdw>
                </a:effectLst>
                <a:latin typeface="+mj-lt"/>
                <a:ea typeface="+mj-ea"/>
                <a:cs typeface="+mj-cs"/>
                <a:sym typeface="Arial"/>
              </a:defRPr>
            </a:pPr>
            <a:r>
              <a:t>	</a:t>
            </a:r>
            <a:r>
              <a:rPr b="1"/>
              <a:t>Turbines account for only one in 14,000 U.S. bird kills </a:t>
            </a:r>
            <a:endParaRPr>
              <a:solidFill>
                <a:srgbClr val="FFFFFF"/>
              </a:solidFill>
            </a:endParaRPr>
          </a:p>
          <a:p>
            <a:pPr>
              <a:spcBef>
                <a:spcPts val="400"/>
              </a:spcBef>
              <a:defRPr sz="11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t>	Or double that if you instead substitute the research study's</a:t>
            </a:r>
          </a:p>
          <a:p>
            <a:pP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t>		extrapolation of 0.573 (vs. 0.234) million turbine-caused bird kills</a:t>
            </a:r>
            <a:endParaRPr sz="1000"/>
          </a:p>
          <a:p>
            <a:pPr>
              <a:spcBef>
                <a:spcPts val="400"/>
              </a:spcBef>
              <a:defRPr sz="14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a:solidFill>
                  <a:srgbClr val="FFFFFF"/>
                </a:solidFill>
                <a:effectLst>
                  <a:outerShdw blurRad="38100" dist="38100" dir="2700000" rotWithShape="0">
                    <a:srgbClr val="000000"/>
                  </a:outerShdw>
                </a:effectLst>
                <a:latin typeface="+mj-lt"/>
                <a:ea typeface="+mj-ea"/>
                <a:cs typeface="+mj-cs"/>
                <a:sym typeface="Arial"/>
              </a:defRPr>
            </a:pPr>
            <a:r>
              <a:t>The study's 2nd omission is seen in a single phrase within its abstract: </a:t>
            </a:r>
          </a:p>
          <a:p>
            <a:pPr>
              <a:spcBef>
                <a:spcPts val="400"/>
              </a:spcBef>
              <a:defRPr sz="900" b="0">
                <a:solidFill>
                  <a:srgbClr val="FFFFFF"/>
                </a:solidFill>
                <a:effectLst>
                  <a:outerShdw blurRad="38100" dist="38100" dir="2700000" rotWithShape="0">
                    <a:srgbClr val="000000"/>
                  </a:outerShdw>
                </a:effectLst>
                <a:latin typeface="+mj-lt"/>
                <a:ea typeface="+mj-ea"/>
                <a:cs typeface="+mj-cs"/>
                <a:sym typeface="Arial"/>
              </a:defRPr>
            </a:pPr>
            <a:endParaRPr/>
          </a:p>
          <a:p>
            <a:pPr algn="ctr">
              <a:spcBef>
                <a:spcPts val="400"/>
              </a:spcBef>
              <a:defRPr b="0">
                <a:solidFill>
                  <a:srgbClr val="FBC901"/>
                </a:solidFill>
                <a:effectLst>
                  <a:outerShdw blurRad="38100" dist="38100" dir="2700000" rotWithShape="0">
                    <a:srgbClr val="000000"/>
                  </a:outerShdw>
                </a:effectLst>
                <a:latin typeface="+mj-lt"/>
                <a:ea typeface="+mj-ea"/>
                <a:cs typeface="+mj-cs"/>
                <a:sym typeface="Arial"/>
              </a:defRPr>
            </a:pPr>
            <a:r>
              <a:t>"</a:t>
            </a:r>
            <a:r>
              <a:rPr b="1"/>
              <a:t>Adjusted fatality rates correlated inversely with wind-turbine size</a:t>
            </a:r>
            <a:endParaRPr>
              <a:solidFill>
                <a:srgbClr val="FFFFFF"/>
              </a:solidFill>
            </a:endParaRPr>
          </a:p>
          <a:p>
            <a:pPr algn="ctr">
              <a:spcBef>
                <a:spcPts val="400"/>
              </a:spcBef>
              <a:defRPr>
                <a:solidFill>
                  <a:srgbClr val="FBC901"/>
                </a:solidFill>
                <a:latin typeface="+mj-lt"/>
                <a:ea typeface="+mj-ea"/>
                <a:cs typeface="+mj-cs"/>
                <a:sym typeface="Arial"/>
              </a:defRPr>
            </a:pPr>
            <a:r>
              <a:t> for all raptors . . . and for all birds</a:t>
            </a:r>
            <a:r>
              <a:rPr b="0">
                <a:effectLst>
                  <a:outerShdw blurRad="38100" dist="38100" dir="2700000" rotWithShape="0">
                    <a:srgbClr val="000000"/>
                  </a:outerShdw>
                </a:effectLst>
              </a:rPr>
              <a:t>"</a:t>
            </a:r>
            <a:endParaRPr>
              <a:solidFill>
                <a:srgbClr val="FFFFFF"/>
              </a:solidFill>
            </a:endParaRPr>
          </a:p>
          <a:p>
            <a:pPr algn="ctr">
              <a:spcBef>
                <a:spcPts val="400"/>
              </a:spcBef>
              <a:defRPr sz="1400" b="0">
                <a:solidFill>
                  <a:srgbClr val="FBC901"/>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44500" algn="l"/>
                <a:tab pos="901700" algn="l"/>
                <a:tab pos="1371600" algn="l"/>
              </a:tabLst>
              <a:defRPr b="0">
                <a:solidFill>
                  <a:srgbClr val="FFFFFF"/>
                </a:solidFill>
                <a:effectLst>
                  <a:outerShdw blurRad="38100" dist="38100" dir="2700000" rotWithShape="0">
                    <a:srgbClr val="000000"/>
                  </a:outerShdw>
                </a:effectLst>
                <a:latin typeface="+mj-lt"/>
                <a:ea typeface="+mj-ea"/>
                <a:cs typeface="+mj-cs"/>
                <a:sym typeface="Arial"/>
              </a:defRPr>
            </a:pPr>
            <a:r>
              <a:t>But what exactly does the author mean by "wind-turbine size"?</a:t>
            </a:r>
          </a:p>
          <a:p>
            <a:pPr>
              <a:spcBef>
                <a:spcPts val="400"/>
              </a:spcBef>
              <a:tabLst>
                <a:tab pos="444500" algn="l"/>
                <a:tab pos="901700" algn="l"/>
                <a:tab pos="1371600" algn="l"/>
              </a:tabLst>
              <a:defRPr sz="80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44500" algn="l"/>
                <a:tab pos="901700" algn="l"/>
                <a:tab pos="1371600" algn="l"/>
              </a:tabLst>
              <a:defRPr>
                <a:solidFill>
                  <a:srgbClr val="FFFFFF"/>
                </a:solidFill>
                <a:effectLst>
                  <a:outerShdw blurRad="38100" dist="38100" dir="2700000" rotWithShape="0">
                    <a:srgbClr val="000000"/>
                  </a:outerShdw>
                </a:effectLst>
                <a:latin typeface="+mj-lt"/>
                <a:ea typeface="+mj-ea"/>
                <a:cs typeface="+mj-cs"/>
                <a:sym typeface="Arial"/>
              </a:defRPr>
            </a:pPr>
            <a:r>
              <a:t>	He briefly discusses an inverse correlation with turbine POWER</a:t>
            </a:r>
          </a:p>
          <a:p>
            <a:pPr>
              <a:spcBef>
                <a:spcPts val="400"/>
              </a:spcBef>
              <a:tabLst>
                <a:tab pos="444500" algn="l"/>
                <a:tab pos="901700" algn="l"/>
                <a:tab pos="1371600" algn="l"/>
              </a:tabLst>
              <a:defRPr sz="80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44500" algn="l"/>
                <a:tab pos="901700" algn="l"/>
                <a:tab pos="1371600" algn="l"/>
              </a:tabLst>
              <a:defRPr>
                <a:solidFill>
                  <a:srgbClr val="FFFFFF"/>
                </a:solidFill>
                <a:effectLst>
                  <a:outerShdw blurRad="38100" dist="38100" dir="2700000" rotWithShape="0">
                    <a:srgbClr val="000000"/>
                  </a:outerShdw>
                </a:effectLst>
                <a:latin typeface="+mj-lt"/>
                <a:ea typeface="+mj-ea"/>
                <a:cs typeface="+mj-cs"/>
                <a:sym typeface="Arial"/>
              </a:defRPr>
            </a:pPr>
            <a:r>
              <a:t>		But he never makes a correlation with turbine HEIGHT</a:t>
            </a:r>
          </a:p>
          <a:p>
            <a:pPr>
              <a:spcBef>
                <a:spcPts val="400"/>
              </a:spcBef>
              <a:tabLst>
                <a:tab pos="444500" algn="l"/>
                <a:tab pos="901700" algn="l"/>
                <a:tab pos="1371600" algn="l"/>
              </a:tabLst>
              <a:defRPr sz="8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44500" algn="l"/>
                <a:tab pos="901700" algn="l"/>
                <a:tab pos="1371600" algn="l"/>
              </a:tabLst>
              <a:defRPr b="0">
                <a:solidFill>
                  <a:srgbClr val="FFFFFF"/>
                </a:solidFill>
                <a:effectLst>
                  <a:outerShdw blurRad="38100" dist="38100" dir="2700000" rotWithShape="0">
                    <a:srgbClr val="000000"/>
                  </a:outerShdw>
                </a:effectLst>
                <a:latin typeface="+mj-lt"/>
                <a:ea typeface="+mj-ea"/>
                <a:cs typeface="+mj-cs"/>
                <a:sym typeface="Arial"/>
              </a:defRPr>
            </a:pPr>
            <a:r>
              <a:t>			However, his raw data ARE posted in a separate online "Appendix II" </a:t>
            </a:r>
            <a:r>
              <a:rPr baseline="30000"/>
              <a:t>1</a:t>
            </a:r>
          </a:p>
          <a:p>
            <a:pPr>
              <a:spcBef>
                <a:spcPts val="400"/>
              </a:spcBef>
              <a:tabLst>
                <a:tab pos="444500" algn="l"/>
                <a:tab pos="901700" algn="l"/>
                <a:tab pos="1371600" algn="l"/>
              </a:tabLst>
              <a:defRPr sz="2800" b="0" baseline="30000">
                <a:solidFill>
                  <a:srgbClr val="FFFFFF"/>
                </a:solidFill>
                <a:effectLst>
                  <a:outerShdw blurRad="38100" dist="38100" dir="2700000" rotWithShape="0">
                    <a:srgbClr val="000000"/>
                  </a:outerShdw>
                </a:effectLst>
                <a:latin typeface="+mj-lt"/>
                <a:ea typeface="+mj-ea"/>
                <a:cs typeface="+mj-cs"/>
                <a:sym typeface="Arial"/>
              </a:defRPr>
            </a:pPr>
            <a:endParaRPr/>
          </a:p>
          <a:p>
            <a:pPr algn="ctr">
              <a:spcBef>
                <a:spcPts val="200"/>
              </a:spcBef>
              <a:tabLst>
                <a:tab pos="444500" algn="l"/>
                <a:tab pos="901700" algn="l"/>
                <a:tab pos="1371600" algn="l"/>
              </a:tabLst>
              <a:defRPr sz="1100" b="0">
                <a:solidFill>
                  <a:schemeClr val="accent1"/>
                </a:solidFill>
                <a:latin typeface="+mj-lt"/>
                <a:ea typeface="+mj-ea"/>
                <a:cs typeface="+mj-cs"/>
                <a:sym typeface="Arial"/>
              </a:defRPr>
            </a:pPr>
            <a:r>
              <a:t>Links to that appendix &amp; my re-analysis of it are given in this note set's </a:t>
            </a:r>
            <a:r>
              <a:rPr u="sng">
                <a:solidFill>
                  <a:srgbClr val="00CCFF"/>
                </a:solidFill>
                <a:uFill>
                  <a:solidFill>
                    <a:srgbClr val="00CCFF"/>
                  </a:solidFill>
                </a:uFill>
                <a:hlinkClick r:id="rId2"/>
              </a:rPr>
              <a:t>Resources Webpage</a:t>
            </a:r>
          </a:p>
          <a:p>
            <a:pPr>
              <a:spcBef>
                <a:spcPts val="400"/>
              </a:spcBef>
              <a:tabLst>
                <a:tab pos="444500" algn="l"/>
                <a:tab pos="901700" algn="l"/>
                <a:tab pos="1371600" algn="l"/>
              </a:tabLst>
              <a:defRPr b="0" baseline="30000">
                <a:solidFill>
                  <a:srgbClr val="FFFFFF"/>
                </a:solidFill>
                <a:effectLst>
                  <a:outerShdw blurRad="38100" dist="38100" dir="2700000" rotWithShape="0">
                    <a:srgbClr val="000000"/>
                  </a:outerShdw>
                </a:effectLst>
                <a:latin typeface="+mj-lt"/>
                <a:ea typeface="+mj-ea"/>
                <a:cs typeface="+mj-cs"/>
                <a:sym typeface="Arial"/>
              </a:defRPr>
            </a:pPr>
            <a:r>
              <a:t> </a:t>
            </a:r>
          </a:p>
          <a:p>
            <a:pPr>
              <a:spcBef>
                <a:spcPts val="400"/>
              </a:spcBef>
              <a:defRPr b="0">
                <a:solidFill>
                  <a:srgbClr val="FBC901"/>
                </a:solidFill>
                <a:effectLst>
                  <a:outerShdw blurRad="38100" dist="38100" dir="2700000" rotWithShape="0">
                    <a:srgbClr val="000000"/>
                  </a:outerShdw>
                </a:effectLst>
                <a:latin typeface="+mj-lt"/>
                <a:ea typeface="+mj-ea"/>
                <a:cs typeface="+mj-cs"/>
                <a:sym typeface="Arial"/>
              </a:defRPr>
            </a:pPr>
            <a:endParaRPr/>
          </a:p>
          <a:p>
            <a:pPr>
              <a:spcBef>
                <a:spcPts val="400"/>
              </a:spcBef>
              <a:defRPr b="0">
                <a:solidFill>
                  <a:srgbClr val="FBC901"/>
                </a:solidFill>
                <a:effectLst>
                  <a:outerShdw blurRad="38100" dist="38100" dir="2700000" rotWithShape="0">
                    <a:srgbClr val="000000"/>
                  </a:outerShdw>
                </a:effectLst>
                <a:latin typeface="+mj-lt"/>
                <a:ea typeface="+mj-ea"/>
                <a:cs typeface="+mj-cs"/>
                <a:sym typeface="Arial"/>
              </a:defRPr>
            </a:pPr>
            <a:r>
              <a:t>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Rectangle 2"/>
          <p:cNvSpPr txBox="1">
            <a:spLocks noGrp="1"/>
          </p:cNvSpPr>
          <p:nvPr>
            <p:ph type="title"/>
          </p:nvPr>
        </p:nvSpPr>
        <p:spPr>
          <a:xfrm>
            <a:off x="0" y="152400"/>
            <a:ext cx="9144000" cy="609600"/>
          </a:xfrm>
          <a:prstGeom prst="rect">
            <a:avLst/>
          </a:prstGeom>
        </p:spPr>
        <p:txBody>
          <a:bodyPr/>
          <a:lstStyle/>
          <a:p>
            <a:pPr>
              <a:defRPr sz="2000"/>
            </a:pPr>
            <a:r>
              <a:t>Using those data, </a:t>
            </a:r>
            <a:r>
              <a:rPr b="1" i="0">
                <a:latin typeface="Tahoma"/>
                <a:ea typeface="Tahoma"/>
                <a:cs typeface="Tahoma"/>
                <a:sym typeface="Tahoma"/>
              </a:rPr>
              <a:t>I</a:t>
            </a:r>
            <a:r>
              <a:t> made that correlation with turbine height:</a:t>
            </a:r>
          </a:p>
        </p:txBody>
      </p:sp>
      <p:sp>
        <p:nvSpPr>
          <p:cNvPr id="641" name="Rectangle 3"/>
          <p:cNvSpPr txBox="1"/>
          <p:nvPr/>
        </p:nvSpPr>
        <p:spPr>
          <a:xfrm>
            <a:off x="228600" y="838200"/>
            <a:ext cx="8915400" cy="376493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t>That Appendix II raw data table begins like this:</a:t>
            </a:r>
          </a:p>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t>Throughout this table, raptor and bird rates appear lower for</a:t>
            </a:r>
            <a:r>
              <a:rPr b="1"/>
              <a:t> taller wind turbines</a:t>
            </a:r>
          </a:p>
          <a:p>
            <a:pPr>
              <a:spcBef>
                <a:spcPts val="400"/>
              </a:spcBef>
              <a:defRPr sz="7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t>	</a:t>
            </a:r>
            <a:r>
              <a:rPr>
                <a:solidFill>
                  <a:srgbClr val="FBC901"/>
                </a:solidFill>
              </a:rPr>
              <a:t>Which </a:t>
            </a:r>
            <a:r>
              <a:rPr b="1">
                <a:solidFill>
                  <a:srgbClr val="FBC901"/>
                </a:solidFill>
              </a:rPr>
              <a:t>was</a:t>
            </a:r>
            <a:r>
              <a:rPr>
                <a:solidFill>
                  <a:srgbClr val="FBC901"/>
                </a:solidFill>
              </a:rPr>
              <a:t> suggested by Dr. Bell in the earlier Exploratorium video!</a:t>
            </a:r>
          </a:p>
          <a:p>
            <a:pPr>
              <a:spcBef>
                <a:spcPts val="400"/>
              </a:spcBef>
              <a:defRPr sz="11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t>After downloading the paper's Appendix II, I copied it data into Excel,</a:t>
            </a:r>
          </a:p>
          <a:p>
            <a:pP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44500" algn="l"/>
              </a:tabLst>
              <a:defRPr b="0">
                <a:solidFill>
                  <a:srgbClr val="FFFFFF"/>
                </a:solidFill>
                <a:effectLst>
                  <a:outerShdw blurRad="38100" dist="38100" dir="2700000" rotWithShape="0">
                    <a:srgbClr val="000000"/>
                  </a:outerShdw>
                </a:effectLst>
                <a:latin typeface="+mj-lt"/>
                <a:ea typeface="+mj-ea"/>
                <a:cs typeface="+mj-cs"/>
                <a:sym typeface="Arial"/>
              </a:defRPr>
            </a:pPr>
            <a:r>
              <a:t>	</a:t>
            </a:r>
            <a:r>
              <a:rPr b="1">
                <a:solidFill>
                  <a:srgbClr val="FBC901"/>
                </a:solidFill>
              </a:rPr>
              <a:t>producing these plots of raptor &amp; bird fatalities versus tower height</a:t>
            </a:r>
            <a:r>
              <a:rPr>
                <a:solidFill>
                  <a:srgbClr val="FBC901"/>
                </a:solidFill>
              </a:rPr>
              <a:t>:	</a:t>
            </a:r>
          </a:p>
        </p:txBody>
      </p:sp>
      <p:pic>
        <p:nvPicPr>
          <p:cNvPr id="642" name="Picture 8" descr="Picture 8"/>
          <p:cNvPicPr>
            <a:picLocks noChangeAspect="1"/>
          </p:cNvPicPr>
          <p:nvPr/>
        </p:nvPicPr>
        <p:blipFill>
          <a:blip r:embed="rId2"/>
          <a:stretch>
            <a:fillRect/>
          </a:stretch>
        </p:blipFill>
        <p:spPr>
          <a:xfrm>
            <a:off x="1295400" y="1295400"/>
            <a:ext cx="6527800" cy="1059549"/>
          </a:xfrm>
          <a:prstGeom prst="rect">
            <a:avLst/>
          </a:prstGeom>
          <a:ln w="12700">
            <a:miter lim="400000"/>
          </a:ln>
        </p:spPr>
      </p:pic>
      <p:pic>
        <p:nvPicPr>
          <p:cNvPr id="643" name="Picture 9" descr="Picture 9"/>
          <p:cNvPicPr>
            <a:picLocks noChangeAspect="1"/>
          </p:cNvPicPr>
          <p:nvPr/>
        </p:nvPicPr>
        <p:blipFill>
          <a:blip r:embed="rId3"/>
          <a:stretch>
            <a:fillRect/>
          </a:stretch>
        </p:blipFill>
        <p:spPr>
          <a:xfrm>
            <a:off x="194735" y="4533900"/>
            <a:ext cx="4303184" cy="2108200"/>
          </a:xfrm>
          <a:prstGeom prst="rect">
            <a:avLst/>
          </a:prstGeom>
          <a:ln w="12700">
            <a:miter lim="400000"/>
          </a:ln>
        </p:spPr>
      </p:pic>
      <p:pic>
        <p:nvPicPr>
          <p:cNvPr id="644" name="Picture 10" descr="Picture 10"/>
          <p:cNvPicPr>
            <a:picLocks noChangeAspect="1"/>
          </p:cNvPicPr>
          <p:nvPr/>
        </p:nvPicPr>
        <p:blipFill>
          <a:blip r:embed="rId4"/>
          <a:stretch>
            <a:fillRect/>
          </a:stretch>
        </p:blipFill>
        <p:spPr>
          <a:xfrm>
            <a:off x="4690533" y="4540250"/>
            <a:ext cx="4315884" cy="209126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Rectangle 2"/>
          <p:cNvSpPr txBox="1">
            <a:spLocks noGrp="1"/>
          </p:cNvSpPr>
          <p:nvPr>
            <p:ph type="title"/>
          </p:nvPr>
        </p:nvSpPr>
        <p:spPr>
          <a:xfrm>
            <a:off x="0" y="76200"/>
            <a:ext cx="9144000" cy="609600"/>
          </a:xfrm>
          <a:prstGeom prst="rect">
            <a:avLst/>
          </a:prstGeom>
        </p:spPr>
        <p:txBody>
          <a:bodyPr/>
          <a:lstStyle>
            <a:lvl1pPr>
              <a:defRPr sz="2000"/>
            </a:lvl1pPr>
          </a:lstStyle>
          <a:p>
            <a:r>
              <a:t>(Again!) WE know why &amp; how wind turbine height has been increasing:</a:t>
            </a:r>
          </a:p>
        </p:txBody>
      </p:sp>
      <p:sp>
        <p:nvSpPr>
          <p:cNvPr id="647" name="Rectangle 3"/>
          <p:cNvSpPr txBox="1">
            <a:spLocks noGrp="1"/>
          </p:cNvSpPr>
          <p:nvPr>
            <p:ph type="body" idx="1"/>
          </p:nvPr>
        </p:nvSpPr>
        <p:spPr>
          <a:xfrm>
            <a:off x="186268" y="785283"/>
            <a:ext cx="8915401" cy="5808135"/>
          </a:xfrm>
          <a:prstGeom prst="rect">
            <a:avLst/>
          </a:prstGeom>
        </p:spPr>
        <p:txBody>
          <a:bodyPr/>
          <a:lstStyle/>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Wind speed increases (and power vastly increases) with height above the ground,</a:t>
            </a:r>
          </a:p>
          <a:p>
            <a:pPr>
              <a:tabLst>
                <a:tab pos="444500" algn="l"/>
                <a:tab pos="901700" algn="l"/>
                <a:tab pos="1371600" algn="l"/>
                <a:tab pos="1828800" algn="l"/>
                <a:tab pos="2286000" algn="l"/>
                <a:tab pos="2730500" algn="l"/>
                <a:tab pos="3187700" algn="l"/>
              </a:tabLst>
              <a:defRPr sz="9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	driving strong year-by-year increases in new wind turbine height and power</a:t>
            </a: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9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	</a:t>
            </a:r>
          </a:p>
          <a:p>
            <a:pPr>
              <a:tabLst>
                <a:tab pos="444500" algn="l"/>
                <a:tab pos="901700" algn="l"/>
                <a:tab pos="1371600" algn="l"/>
                <a:tab pos="1828800" algn="l"/>
                <a:tab pos="2286000" algn="l"/>
                <a:tab pos="2730500" algn="l"/>
                <a:tab pos="3187700" algn="l"/>
              </a:tabLst>
              <a:defRPr sz="28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28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b="1">
                <a:latin typeface="+mj-lt"/>
                <a:ea typeface="+mj-ea"/>
                <a:cs typeface="+mj-cs"/>
                <a:sym typeface="Arial"/>
              </a:defRPr>
            </a:pPr>
            <a:r>
              <a:t>Most of this study </a:t>
            </a:r>
            <a:r>
              <a:rPr b="0"/>
              <a:t>was for old wind farms with turbine towers of </a:t>
            </a:r>
            <a:r>
              <a:t>&lt; 40 meters</a:t>
            </a:r>
          </a:p>
          <a:p>
            <a:pPr>
              <a:tabLst>
                <a:tab pos="444500" algn="l"/>
                <a:tab pos="901700" algn="l"/>
                <a:tab pos="1371600" algn="l"/>
                <a:tab pos="1828800" algn="l"/>
                <a:tab pos="2286000" algn="l"/>
                <a:tab pos="2730500" algn="l"/>
                <a:tab pos="3187700" algn="l"/>
              </a:tabLst>
              <a:defRPr sz="8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	versus modern wind farms with towers ≥ </a:t>
            </a:r>
            <a:r>
              <a:rPr b="1"/>
              <a:t>100 meters </a:t>
            </a:r>
            <a:r>
              <a:t>(now climbing to 150 m)</a:t>
            </a:r>
          </a:p>
          <a:p>
            <a:pPr>
              <a:tabLst>
                <a:tab pos="444500" algn="l"/>
                <a:tab pos="901700" algn="l"/>
                <a:tab pos="1371600" algn="l"/>
                <a:tab pos="1828800" algn="l"/>
                <a:tab pos="2286000" algn="l"/>
                <a:tab pos="2730500" algn="l"/>
                <a:tab pos="3187700" algn="l"/>
              </a:tabLst>
              <a:defRPr sz="12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By simply correlating this study's raw data with turbine tower height</a:t>
            </a:r>
          </a:p>
          <a:p>
            <a:pPr>
              <a:tabLst>
                <a:tab pos="444500" algn="l"/>
                <a:tab pos="901700" algn="l"/>
                <a:tab pos="1371600" algn="l"/>
                <a:tab pos="1828800" algn="l"/>
                <a:tab pos="2286000" algn="l"/>
                <a:tab pos="2730500" algn="l"/>
                <a:tab pos="3187700" algn="l"/>
              </a:tabLst>
              <a:defRPr sz="8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	</a:t>
            </a:r>
            <a:r>
              <a:rPr b="1">
                <a:solidFill>
                  <a:srgbClr val="FBC901"/>
                </a:solidFill>
              </a:rPr>
              <a:t>I find that fatality rates for taller towers are as much as 5X lower!</a:t>
            </a:r>
          </a:p>
          <a:p>
            <a:pPr>
              <a:tabLst>
                <a:tab pos="444500" algn="l"/>
                <a:tab pos="901700" algn="l"/>
                <a:tab pos="1371600" algn="l"/>
                <a:tab pos="1828800" algn="l"/>
                <a:tab pos="2286000" algn="l"/>
                <a:tab pos="2730500" algn="l"/>
                <a:tab pos="3187700" algn="l"/>
              </a:tabLst>
              <a:defRPr sz="12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Further, because large turbines produce more power (again by perhaps 5X)</a:t>
            </a:r>
          </a:p>
          <a:p>
            <a:pPr>
              <a:tabLst>
                <a:tab pos="444500" algn="l"/>
                <a:tab pos="901700" algn="l"/>
                <a:tab pos="1371600" algn="l"/>
                <a:tab pos="1828800" algn="l"/>
                <a:tab pos="2286000" algn="l"/>
                <a:tab pos="2730500" algn="l"/>
                <a:tab pos="3187700" algn="l"/>
              </a:tabLst>
              <a:defRPr sz="1000">
                <a:latin typeface="+mj-lt"/>
                <a:ea typeface="+mj-ea"/>
                <a:cs typeface="+mj-cs"/>
                <a:sym typeface="Arial"/>
              </a:defRPr>
            </a:pPr>
            <a:endParaRPr/>
          </a:p>
          <a:p>
            <a:pPr algn="ctr">
              <a:tabLst>
                <a:tab pos="444500" algn="l"/>
                <a:tab pos="901700" algn="l"/>
                <a:tab pos="1371600" algn="l"/>
                <a:tab pos="1828800" algn="l"/>
                <a:tab pos="2286000" algn="l"/>
                <a:tab pos="2730500" algn="l"/>
                <a:tab pos="3187700" algn="l"/>
              </a:tabLst>
              <a:defRPr sz="1800" b="1">
                <a:solidFill>
                  <a:srgbClr val="FBC901"/>
                </a:solidFill>
                <a:latin typeface="+mj-lt"/>
                <a:ea typeface="+mj-ea"/>
                <a:cs typeface="+mj-cs"/>
                <a:sym typeface="Arial"/>
              </a:defRPr>
            </a:pPr>
            <a:r>
              <a:t>Kill rates PER MW POWER PRODUCED might be AT LEAST 10X LOWER!</a:t>
            </a:r>
          </a:p>
        </p:txBody>
      </p:sp>
      <p:grpSp>
        <p:nvGrpSpPr>
          <p:cNvPr id="661" name="Group 5"/>
          <p:cNvGrpSpPr/>
          <p:nvPr/>
        </p:nvGrpSpPr>
        <p:grpSpPr>
          <a:xfrm>
            <a:off x="1674256" y="1820334"/>
            <a:ext cx="5691736" cy="1412890"/>
            <a:chOff x="0" y="0"/>
            <a:chExt cx="5691735" cy="1412889"/>
          </a:xfrm>
        </p:grpSpPr>
        <p:sp>
          <p:nvSpPr>
            <p:cNvPr id="648" name="Rectangle 10"/>
            <p:cNvSpPr/>
            <p:nvPr/>
          </p:nvSpPr>
          <p:spPr>
            <a:xfrm>
              <a:off x="-1" y="1212539"/>
              <a:ext cx="5691737" cy="200351"/>
            </a:xfrm>
            <a:prstGeom prst="rect">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49" name="Straight Arrow Connector 13"/>
            <p:cNvSpPr/>
            <p:nvPr/>
          </p:nvSpPr>
          <p:spPr>
            <a:xfrm>
              <a:off x="804891" y="309917"/>
              <a:ext cx="689908" cy="1044"/>
            </a:xfrm>
            <a:prstGeom prst="line">
              <a:avLst/>
            </a:prstGeom>
            <a:noFill/>
            <a:ln w="19050" cap="flat">
              <a:solidFill>
                <a:srgbClr val="FFFFFF"/>
              </a:solidFill>
              <a:prstDash val="sysDot"/>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650" name="Straight Arrow Connector 14"/>
            <p:cNvSpPr/>
            <p:nvPr/>
          </p:nvSpPr>
          <p:spPr>
            <a:xfrm>
              <a:off x="804891" y="510268"/>
              <a:ext cx="632416" cy="1044"/>
            </a:xfrm>
            <a:prstGeom prst="line">
              <a:avLst/>
            </a:prstGeom>
            <a:noFill/>
            <a:ln w="19050" cap="flat">
              <a:solidFill>
                <a:srgbClr val="FFFFFF"/>
              </a:solidFill>
              <a:prstDash val="sysDot"/>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651" name="Straight Arrow Connector 15"/>
            <p:cNvSpPr/>
            <p:nvPr/>
          </p:nvSpPr>
          <p:spPr>
            <a:xfrm>
              <a:off x="804891" y="710619"/>
              <a:ext cx="517431" cy="1044"/>
            </a:xfrm>
            <a:prstGeom prst="line">
              <a:avLst/>
            </a:prstGeom>
            <a:noFill/>
            <a:ln w="3810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652" name="Straight Arrow Connector 16"/>
            <p:cNvSpPr/>
            <p:nvPr/>
          </p:nvSpPr>
          <p:spPr>
            <a:xfrm>
              <a:off x="804891" y="962100"/>
              <a:ext cx="402446" cy="1044"/>
            </a:xfrm>
            <a:prstGeom prst="line">
              <a:avLst/>
            </a:prstGeom>
            <a:noFill/>
            <a:ln w="3810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653" name="Straight Arrow Connector 24"/>
            <p:cNvSpPr/>
            <p:nvPr/>
          </p:nvSpPr>
          <p:spPr>
            <a:xfrm>
              <a:off x="804891" y="110610"/>
              <a:ext cx="689908" cy="1044"/>
            </a:xfrm>
            <a:prstGeom prst="line">
              <a:avLst/>
            </a:prstGeom>
            <a:noFill/>
            <a:ln w="19050" cap="flat">
              <a:solidFill>
                <a:srgbClr val="FFFFFF"/>
              </a:solidFill>
              <a:prstDash val="sysDot"/>
              <a:round/>
              <a:tailEnd type="triangle" w="med" len="med"/>
            </a:ln>
            <a:effectLst/>
          </p:spPr>
          <p:txBody>
            <a:bodyPr wrap="square" lIns="45719" tIns="45719" rIns="45719" bIns="45719" numCol="1" anchor="t">
              <a:noAutofit/>
            </a:bodyPr>
            <a:lstStyle/>
            <a:p>
              <a:pPr>
                <a:defRPr>
                  <a:solidFill>
                    <a:srgbClr val="FFFFFF"/>
                  </a:solidFill>
                </a:defRPr>
              </a:pPr>
              <a:endParaRPr/>
            </a:p>
          </p:txBody>
        </p:sp>
        <p:pic>
          <p:nvPicPr>
            <p:cNvPr id="654" name="Picture 48" descr="Picture 48"/>
            <p:cNvPicPr>
              <a:picLocks noChangeAspect="1"/>
            </p:cNvPicPr>
            <p:nvPr/>
          </p:nvPicPr>
          <p:blipFill>
            <a:blip r:embed="rId2"/>
            <a:stretch>
              <a:fillRect/>
            </a:stretch>
          </p:blipFill>
          <p:spPr>
            <a:xfrm>
              <a:off x="1552291" y="604390"/>
              <a:ext cx="285903" cy="595627"/>
            </a:xfrm>
            <a:prstGeom prst="rect">
              <a:avLst/>
            </a:prstGeom>
            <a:ln w="12700" cap="flat">
              <a:noFill/>
              <a:miter lim="400000"/>
            </a:ln>
            <a:effectLst/>
          </p:spPr>
        </p:pic>
        <p:sp>
          <p:nvSpPr>
            <p:cNvPr id="655" name="Straight Arrow Connector 27"/>
            <p:cNvSpPr/>
            <p:nvPr/>
          </p:nvSpPr>
          <p:spPr>
            <a:xfrm>
              <a:off x="3794490" y="309917"/>
              <a:ext cx="689908" cy="1044"/>
            </a:xfrm>
            <a:prstGeom prst="line">
              <a:avLst/>
            </a:prstGeom>
            <a:noFill/>
            <a:ln w="3810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656" name="Straight Arrow Connector 28"/>
            <p:cNvSpPr/>
            <p:nvPr/>
          </p:nvSpPr>
          <p:spPr>
            <a:xfrm>
              <a:off x="3794490" y="510268"/>
              <a:ext cx="632416" cy="1044"/>
            </a:xfrm>
            <a:prstGeom prst="line">
              <a:avLst/>
            </a:prstGeom>
            <a:noFill/>
            <a:ln w="3810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657" name="Straight Arrow Connector 29"/>
            <p:cNvSpPr/>
            <p:nvPr/>
          </p:nvSpPr>
          <p:spPr>
            <a:xfrm>
              <a:off x="3794490" y="710619"/>
              <a:ext cx="517431" cy="1044"/>
            </a:xfrm>
            <a:prstGeom prst="line">
              <a:avLst/>
            </a:prstGeom>
            <a:noFill/>
            <a:ln w="3810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658" name="Straight Arrow Connector 30"/>
            <p:cNvSpPr/>
            <p:nvPr/>
          </p:nvSpPr>
          <p:spPr>
            <a:xfrm>
              <a:off x="3794489" y="962100"/>
              <a:ext cx="402447" cy="1044"/>
            </a:xfrm>
            <a:prstGeom prst="line">
              <a:avLst/>
            </a:prstGeom>
            <a:noFill/>
            <a:ln w="19050" cap="flat">
              <a:solidFill>
                <a:srgbClr val="FFFFFF"/>
              </a:solidFill>
              <a:prstDash val="sysDot"/>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659" name="Straight Arrow Connector 31"/>
            <p:cNvSpPr/>
            <p:nvPr/>
          </p:nvSpPr>
          <p:spPr>
            <a:xfrm>
              <a:off x="3794490" y="110610"/>
              <a:ext cx="689908" cy="1044"/>
            </a:xfrm>
            <a:prstGeom prst="line">
              <a:avLst/>
            </a:prstGeom>
            <a:noFill/>
            <a:ln w="3810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pic>
          <p:nvPicPr>
            <p:cNvPr id="660" name="Picture 32" descr="Picture 32"/>
            <p:cNvPicPr>
              <a:picLocks noChangeAspect="1"/>
            </p:cNvPicPr>
            <p:nvPr/>
          </p:nvPicPr>
          <p:blipFill>
            <a:blip r:embed="rId2"/>
            <a:stretch>
              <a:fillRect/>
            </a:stretch>
          </p:blipFill>
          <p:spPr>
            <a:xfrm>
              <a:off x="4541889" y="0"/>
              <a:ext cx="574924" cy="1200018"/>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Rectangle 5"/>
          <p:cNvSpPr txBox="1"/>
          <p:nvPr/>
        </p:nvSpPr>
        <p:spPr>
          <a:xfrm>
            <a:off x="304800" y="6321750"/>
            <a:ext cx="8534400" cy="5055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a:solidFill>
                  <a:schemeClr val="accent1"/>
                </a:solidFill>
                <a:effectLst>
                  <a:outerShdw blurRad="38100" dist="38100" dir="2700000" rotWithShape="0">
                    <a:srgbClr val="000000"/>
                  </a:outerShdw>
                </a:effectLst>
                <a:latin typeface="+mj-lt"/>
                <a:ea typeface="+mj-ea"/>
                <a:cs typeface="+mj-cs"/>
                <a:sym typeface="Arial"/>
              </a:defRPr>
            </a:pPr>
            <a:r>
              <a:t>1) http://www.treehugger.com/renewable-energy/wind-turbine-color-makes-difference-in-bird-bat-deaths.html </a:t>
            </a:r>
            <a:endParaRPr sz="1000"/>
          </a:p>
          <a:p>
            <a:pPr algn="ctr">
              <a:defRPr sz="400" b="0">
                <a:solidFill>
                  <a:schemeClr val="accent1"/>
                </a:solidFill>
                <a:effectLst>
                  <a:outerShdw blurRad="38100" dist="38100" dir="2700000" rotWithShape="0">
                    <a:srgbClr val="000000"/>
                  </a:outerShdw>
                </a:effectLst>
                <a:latin typeface="+mj-lt"/>
                <a:ea typeface="+mj-ea"/>
                <a:cs typeface="+mj-cs"/>
                <a:sym typeface="Arial"/>
              </a:defRPr>
            </a:pPr>
            <a:endParaRPr/>
          </a:p>
          <a:p>
            <a:pPr algn="ctr">
              <a:defRPr sz="1200" b="0">
                <a:solidFill>
                  <a:schemeClr val="accent1"/>
                </a:solidFill>
                <a:effectLst>
                  <a:outerShdw blurRad="38100" dist="38100" dir="2700000" rotWithShape="0">
                    <a:srgbClr val="000000"/>
                  </a:outerShdw>
                </a:effectLst>
                <a:latin typeface="+mj-lt"/>
                <a:ea typeface="+mj-ea"/>
                <a:cs typeface="+mj-cs"/>
                <a:sym typeface="Arial"/>
              </a:defRPr>
            </a:pPr>
            <a:r>
              <a:t>2) https://dspace.lboro.ac.uk/2134/8041	Figure from: http://www.iconsdb.com/violet-icons/wind-turbine-icon.html</a:t>
            </a:r>
          </a:p>
        </p:txBody>
      </p:sp>
      <p:sp>
        <p:nvSpPr>
          <p:cNvPr id="664" name="Rectangle 2"/>
          <p:cNvSpPr txBox="1">
            <a:spLocks noGrp="1"/>
          </p:cNvSpPr>
          <p:nvPr>
            <p:ph type="title"/>
          </p:nvPr>
        </p:nvSpPr>
        <p:spPr>
          <a:xfrm>
            <a:off x="0" y="76200"/>
            <a:ext cx="9144000" cy="609600"/>
          </a:xfrm>
          <a:prstGeom prst="rect">
            <a:avLst/>
          </a:prstGeom>
        </p:spPr>
        <p:txBody>
          <a:bodyPr/>
          <a:lstStyle>
            <a:lvl1pPr>
              <a:defRPr sz="2000"/>
            </a:lvl1pPr>
          </a:lstStyle>
          <a:p>
            <a:r>
              <a:t>But for bats my correlation suggests that taller towers might be worse:</a:t>
            </a:r>
          </a:p>
        </p:txBody>
      </p:sp>
      <p:sp>
        <p:nvSpPr>
          <p:cNvPr id="665" name="Rectangle 3"/>
          <p:cNvSpPr txBox="1">
            <a:spLocks noGrp="1"/>
          </p:cNvSpPr>
          <p:nvPr>
            <p:ph type="body" idx="1"/>
          </p:nvPr>
        </p:nvSpPr>
        <p:spPr>
          <a:xfrm>
            <a:off x="228600" y="2912528"/>
            <a:ext cx="8915400" cy="3352801"/>
          </a:xfrm>
          <a:prstGeom prst="rect">
            <a:avLst/>
          </a:prstGeom>
        </p:spPr>
        <p:txBody>
          <a:bodyPr/>
          <a:lstStyle/>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Then, bizarrely, it was reported </a:t>
            </a:r>
            <a:r>
              <a:rPr baseline="30000"/>
              <a:t>1</a:t>
            </a:r>
            <a:r>
              <a:t> that bats might avoid colored turbines </a:t>
            </a:r>
          </a:p>
          <a:p>
            <a:pPr>
              <a:tabLst>
                <a:tab pos="444500" algn="l"/>
                <a:tab pos="901700" algn="l"/>
                <a:tab pos="1371600" algn="l"/>
                <a:tab pos="1828800" algn="l"/>
                <a:tab pos="2286000" algn="l"/>
                <a:tab pos="2730500" algn="l"/>
                <a:tab pos="3187700" algn="l"/>
              </a:tabLst>
              <a:defRPr sz="8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	Why? Because bats (and some birds) are attracted by flying insects,</a:t>
            </a:r>
          </a:p>
          <a:p>
            <a:pPr>
              <a:tabLst>
                <a:tab pos="444500" algn="l"/>
                <a:tab pos="901700" algn="l"/>
                <a:tab pos="1371600" algn="l"/>
                <a:tab pos="1828800" algn="l"/>
                <a:tab pos="2286000" algn="l"/>
                <a:tab pos="2730500" algn="l"/>
                <a:tab pos="3187700" algn="l"/>
              </a:tabLst>
              <a:defRPr sz="8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		and insect attraction to color goes as: Yellow &gt; White or Gray &gt; Purple</a:t>
            </a:r>
          </a:p>
          <a:p>
            <a:pPr>
              <a:tabLst>
                <a:tab pos="444500" algn="l"/>
                <a:tab pos="901700" algn="l"/>
                <a:tab pos="1371600" algn="l"/>
                <a:tab pos="1828800" algn="l"/>
                <a:tab pos="2286000" algn="l"/>
                <a:tab pos="2730500" algn="l"/>
                <a:tab pos="3187700" algn="l"/>
              </a:tabLst>
              <a:defRPr sz="12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Which came from the U. Loughborough Ph.D. thesis of Ms. (now Dr.) Chloe Long </a:t>
            </a:r>
            <a:r>
              <a:rPr baseline="30000"/>
              <a:t>2</a:t>
            </a: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endParaRPr/>
          </a:p>
          <a:p>
            <a:pPr>
              <a:tabLst>
                <a:tab pos="444500" algn="l"/>
                <a:tab pos="901700" algn="l"/>
                <a:tab pos="1371600" algn="l"/>
                <a:tab pos="1828800" algn="l"/>
                <a:tab pos="2286000" algn="l"/>
                <a:tab pos="2730500" algn="l"/>
                <a:tab pos="3187700" algn="l"/>
                <a:tab pos="3657600" algn="l"/>
                <a:tab pos="4114800" algn="l"/>
              </a:tabLst>
              <a:defRPr sz="1800">
                <a:latin typeface="+mj-lt"/>
                <a:ea typeface="+mj-ea"/>
                <a:cs typeface="+mj-cs"/>
                <a:sym typeface="Arial"/>
              </a:defRPr>
            </a:pPr>
            <a:r>
              <a:t>				</a:t>
            </a:r>
            <a:r>
              <a:rPr sz="1600" b="1">
                <a:solidFill>
                  <a:srgbClr val="FBC901"/>
                </a:solidFill>
              </a:rPr>
              <a:t>The Brave New </a:t>
            </a:r>
            <a:r>
              <a:rPr sz="1600" b="1">
                <a:solidFill>
                  <a:srgbClr val="BD00FF"/>
                </a:solidFill>
              </a:rPr>
              <a:t>Purple</a:t>
            </a:r>
            <a:r>
              <a:rPr sz="1600" b="1">
                <a:solidFill>
                  <a:srgbClr val="FBC901"/>
                </a:solidFill>
              </a:rPr>
              <a:t> World of wind power?</a:t>
            </a:r>
          </a:p>
          <a:p>
            <a:pPr>
              <a:tabLst>
                <a:tab pos="444500" algn="l"/>
                <a:tab pos="901700" algn="l"/>
                <a:tab pos="1371600" algn="l"/>
                <a:tab pos="1828800" algn="l"/>
                <a:tab pos="2286000" algn="l"/>
                <a:tab pos="2730500" algn="l"/>
                <a:tab pos="3187700" algn="l"/>
                <a:tab pos="3657600" algn="l"/>
                <a:tab pos="4114800" algn="l"/>
              </a:tabLst>
              <a:defRPr sz="900" b="1">
                <a:solidFill>
                  <a:srgbClr val="FBC901"/>
                </a:solidFill>
                <a:latin typeface="+mj-lt"/>
                <a:ea typeface="+mj-ea"/>
                <a:cs typeface="+mj-cs"/>
                <a:sym typeface="Arial"/>
              </a:defRPr>
            </a:pPr>
            <a:endParaRPr/>
          </a:p>
          <a:p>
            <a:pPr>
              <a:spcBef>
                <a:spcPts val="300"/>
              </a:spcBef>
              <a:tabLst>
                <a:tab pos="444500" algn="l"/>
                <a:tab pos="901700" algn="l"/>
                <a:tab pos="1371600" algn="l"/>
                <a:tab pos="1828800" algn="l"/>
                <a:tab pos="2286000" algn="l"/>
                <a:tab pos="2730500" algn="l"/>
                <a:tab pos="3187700" algn="l"/>
                <a:tab pos="3657600" algn="l"/>
                <a:tab pos="4114800" algn="l"/>
              </a:tabLst>
              <a:defRPr sz="1600" b="1">
                <a:solidFill>
                  <a:srgbClr val="FBC901"/>
                </a:solidFill>
                <a:latin typeface="+mj-lt"/>
                <a:ea typeface="+mj-ea"/>
                <a:cs typeface="+mj-cs"/>
                <a:sym typeface="Arial"/>
              </a:defRPr>
            </a:pPr>
            <a:r>
              <a:t>					Or might we just alter turbines' invisible (to us) UV color?</a:t>
            </a:r>
          </a:p>
        </p:txBody>
      </p:sp>
      <p:pic>
        <p:nvPicPr>
          <p:cNvPr id="666" name="Picture 8" descr="Picture 8"/>
          <p:cNvPicPr>
            <a:picLocks noChangeAspect="1"/>
          </p:cNvPicPr>
          <p:nvPr/>
        </p:nvPicPr>
        <p:blipFill>
          <a:blip r:embed="rId2"/>
          <a:stretch>
            <a:fillRect/>
          </a:stretch>
        </p:blipFill>
        <p:spPr>
          <a:xfrm>
            <a:off x="622351" y="4927596"/>
            <a:ext cx="1295401" cy="1295401"/>
          </a:xfrm>
          <a:prstGeom prst="rect">
            <a:avLst/>
          </a:prstGeom>
          <a:ln w="12700">
            <a:miter lim="400000"/>
          </a:ln>
        </p:spPr>
      </p:pic>
      <p:pic>
        <p:nvPicPr>
          <p:cNvPr id="667" name="Picture 7" descr="Picture 7"/>
          <p:cNvPicPr>
            <a:picLocks noChangeAspect="1"/>
          </p:cNvPicPr>
          <p:nvPr/>
        </p:nvPicPr>
        <p:blipFill>
          <a:blip r:embed="rId3"/>
          <a:stretch>
            <a:fillRect/>
          </a:stretch>
        </p:blipFill>
        <p:spPr>
          <a:xfrm>
            <a:off x="2262714" y="802010"/>
            <a:ext cx="4404785" cy="196024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Rectangle 5"/>
          <p:cNvSpPr txBox="1"/>
          <p:nvPr/>
        </p:nvSpPr>
        <p:spPr>
          <a:xfrm>
            <a:off x="304800" y="6457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1) https://www.audubon.org/content/audubons-position-wind-power </a:t>
            </a:r>
          </a:p>
        </p:txBody>
      </p:sp>
      <p:sp>
        <p:nvSpPr>
          <p:cNvPr id="670" name="Rectangle 2"/>
          <p:cNvSpPr txBox="1">
            <a:spLocks noGrp="1"/>
          </p:cNvSpPr>
          <p:nvPr>
            <p:ph type="title"/>
          </p:nvPr>
        </p:nvSpPr>
        <p:spPr>
          <a:xfrm>
            <a:off x="304800" y="76200"/>
            <a:ext cx="8534400" cy="609600"/>
          </a:xfrm>
          <a:prstGeom prst="rect">
            <a:avLst/>
          </a:prstGeom>
        </p:spPr>
        <p:txBody>
          <a:bodyPr/>
          <a:lstStyle>
            <a:lvl1pPr>
              <a:defRPr sz="2000"/>
            </a:lvl1pPr>
          </a:lstStyle>
          <a:p>
            <a:r>
              <a:t>The conclusion of leading avian advocates:</a:t>
            </a:r>
          </a:p>
        </p:txBody>
      </p:sp>
      <p:sp>
        <p:nvSpPr>
          <p:cNvPr id="671" name="Rectangle 3"/>
          <p:cNvSpPr txBox="1">
            <a:spLocks noGrp="1"/>
          </p:cNvSpPr>
          <p:nvPr>
            <p:ph type="body" idx="1"/>
          </p:nvPr>
        </p:nvSpPr>
        <p:spPr>
          <a:xfrm>
            <a:off x="228600" y="762000"/>
            <a:ext cx="8763000" cy="5715000"/>
          </a:xfrm>
          <a:prstGeom prst="rect">
            <a:avLst/>
          </a:prstGeom>
        </p:spPr>
        <p:txBody>
          <a:bodyPr/>
          <a:lstStyle/>
          <a:p>
            <a:pPr>
              <a:defRPr sz="1800">
                <a:latin typeface="+mj-lt"/>
                <a:ea typeface="+mj-ea"/>
                <a:cs typeface="+mj-cs"/>
                <a:sym typeface="Arial"/>
              </a:defRPr>
            </a:pPr>
            <a:r>
              <a:t>The </a:t>
            </a:r>
            <a:r>
              <a:rPr b="1">
                <a:solidFill>
                  <a:srgbClr val="FBC901"/>
                </a:solidFill>
              </a:rPr>
              <a:t>Audubon Society </a:t>
            </a:r>
            <a:r>
              <a:t>is probably the oldest and largest U.S. bird advocacy group</a:t>
            </a:r>
          </a:p>
          <a:p>
            <a:pPr>
              <a:defRPr sz="8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They are thus very aware of, and very concerned about, the above bird kills</a:t>
            </a:r>
          </a:p>
          <a:p>
            <a:pPr>
              <a:tabLst>
                <a:tab pos="444500" algn="l"/>
                <a:tab pos="901700" algn="l"/>
                <a:tab pos="1371600" algn="l"/>
              </a:tabLst>
              <a:defRPr sz="8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	But they are also very worried about the impact on birds due to  </a:t>
            </a:r>
          </a:p>
          <a:p>
            <a:pPr>
              <a:tabLst>
                <a:tab pos="444500" algn="l"/>
                <a:tab pos="901700" algn="l"/>
                <a:tab pos="1371600" algn="l"/>
              </a:tabLst>
              <a:defRPr sz="8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		habitat loss (e.g., by corn methanol farming) and climate change</a:t>
            </a:r>
          </a:p>
          <a:p>
            <a:pPr>
              <a:defRPr sz="1400">
                <a:latin typeface="+mj-lt"/>
                <a:ea typeface="+mj-ea"/>
                <a:cs typeface="+mj-cs"/>
                <a:sym typeface="Arial"/>
              </a:defRPr>
            </a:pPr>
            <a:endParaRPr/>
          </a:p>
          <a:p>
            <a:pPr>
              <a:defRPr sz="1800">
                <a:latin typeface="+mj-lt"/>
                <a:ea typeface="+mj-ea"/>
                <a:cs typeface="+mj-cs"/>
                <a:sym typeface="Arial"/>
              </a:defRPr>
            </a:pPr>
            <a:r>
              <a:t>Which led to the "Audubon's Position on Wind Power" which states: </a:t>
            </a:r>
            <a:r>
              <a:rPr baseline="30000"/>
              <a:t>1 </a:t>
            </a:r>
          </a:p>
          <a:p>
            <a:pPr>
              <a:defRPr sz="1600" baseline="30000">
                <a:latin typeface="+mj-lt"/>
                <a:ea typeface="+mj-ea"/>
                <a:cs typeface="+mj-cs"/>
                <a:sym typeface="Arial"/>
              </a:defRPr>
            </a:pPr>
            <a:endParaRPr/>
          </a:p>
          <a:p>
            <a:pPr indent="455612">
              <a:spcBef>
                <a:spcPts val="300"/>
              </a:spcBef>
              <a:defRPr sz="1600">
                <a:solidFill>
                  <a:srgbClr val="FBC901"/>
                </a:solidFill>
                <a:latin typeface="+mj-lt"/>
                <a:ea typeface="+mj-ea"/>
                <a:cs typeface="+mj-cs"/>
                <a:sym typeface="Arial"/>
              </a:defRPr>
            </a:pPr>
            <a:r>
              <a:t>"</a:t>
            </a:r>
            <a:r>
              <a:rPr b="1"/>
              <a:t>Audubon strongly supports properly sited wind power as a renewable energy source that helps reduce the threat posed to birds and people by climate change</a:t>
            </a:r>
            <a:r>
              <a:t>. </a:t>
            </a:r>
          </a:p>
          <a:p>
            <a:pPr indent="455612">
              <a:defRPr sz="1100">
                <a:latin typeface="+mj-lt"/>
                <a:ea typeface="+mj-ea"/>
                <a:cs typeface="+mj-cs"/>
                <a:sym typeface="Arial"/>
              </a:defRPr>
            </a:pPr>
            <a:endParaRPr/>
          </a:p>
          <a:p>
            <a:pPr indent="455612">
              <a:spcBef>
                <a:spcPts val="300"/>
              </a:spcBef>
              <a:defRPr sz="1600">
                <a:solidFill>
                  <a:srgbClr val="FBC901"/>
                </a:solidFill>
                <a:latin typeface="+mj-lt"/>
                <a:ea typeface="+mj-ea"/>
                <a:cs typeface="+mj-cs"/>
                <a:sym typeface="Arial"/>
              </a:defRPr>
            </a:pPr>
            <a:r>
              <a:t>However, we also advocate that wind power facilities should be planned, sited, and operated in ways that minimize harm to birds and other wildlife, and we advocate that wildlife agencies should ensure strong enforcement of the laws that protect birds and other wildlife." </a:t>
            </a:r>
          </a:p>
          <a:p>
            <a:pPr indent="455612">
              <a:defRPr sz="1200">
                <a:latin typeface="+mj-lt"/>
                <a:ea typeface="+mj-ea"/>
                <a:cs typeface="+mj-cs"/>
                <a:sym typeface="Arial"/>
              </a:defRPr>
            </a:pPr>
            <a:endParaRPr/>
          </a:p>
          <a:p>
            <a:pPr>
              <a:defRPr sz="1800" b="1">
                <a:latin typeface="+mj-lt"/>
                <a:ea typeface="+mj-ea"/>
                <a:cs typeface="+mj-cs"/>
                <a:sym typeface="Arial"/>
              </a:defRPr>
            </a:pPr>
            <a:r>
              <a:t>Proper siting</a:t>
            </a:r>
            <a:r>
              <a:rPr b="0"/>
              <a:t> is essential because raptor deaths can be sharply reduced by</a:t>
            </a:r>
          </a:p>
          <a:p>
            <a:pPr>
              <a:defRPr sz="600">
                <a:latin typeface="+mj-lt"/>
                <a:ea typeface="+mj-ea"/>
                <a:cs typeface="+mj-cs"/>
                <a:sym typeface="Arial"/>
              </a:defRPr>
            </a:pPr>
            <a:endParaRPr/>
          </a:p>
          <a:p>
            <a:pPr>
              <a:defRPr sz="1800">
                <a:latin typeface="+mj-lt"/>
                <a:ea typeface="+mj-ea"/>
                <a:cs typeface="+mj-cs"/>
                <a:sym typeface="Arial"/>
              </a:defRPr>
            </a:pPr>
            <a:r>
              <a:t>	avoiding their often specific, narrow, mountain migration flight paths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Rectangle 2"/>
          <p:cNvSpPr txBox="1">
            <a:spLocks noGrp="1"/>
          </p:cNvSpPr>
          <p:nvPr>
            <p:ph type="title"/>
          </p:nvPr>
        </p:nvSpPr>
        <p:spPr>
          <a:xfrm>
            <a:off x="304800" y="76200"/>
            <a:ext cx="8534400" cy="609600"/>
          </a:xfrm>
          <a:prstGeom prst="rect">
            <a:avLst/>
          </a:prstGeom>
        </p:spPr>
        <p:txBody>
          <a:bodyPr/>
          <a:lstStyle>
            <a:lvl1pPr>
              <a:defRPr>
                <a:solidFill>
                  <a:srgbClr val="FBC901"/>
                </a:solidFill>
              </a:defRPr>
            </a:lvl1pPr>
          </a:lstStyle>
          <a:p>
            <a:r>
              <a:t>Offshore Wind Power's effect upon sea life</a:t>
            </a:r>
          </a:p>
        </p:txBody>
      </p:sp>
      <p:sp>
        <p:nvSpPr>
          <p:cNvPr id="674" name="Rectangle 3"/>
          <p:cNvSpPr txBox="1">
            <a:spLocks noGrp="1"/>
          </p:cNvSpPr>
          <p:nvPr>
            <p:ph type="body" idx="1"/>
          </p:nvPr>
        </p:nvSpPr>
        <p:spPr>
          <a:xfrm>
            <a:off x="133353" y="742951"/>
            <a:ext cx="8915401" cy="6030385"/>
          </a:xfrm>
          <a:prstGeom prst="rect">
            <a:avLst/>
          </a:prstGeom>
        </p:spPr>
        <p:txBody>
          <a:bodyPr/>
          <a:lstStyle/>
          <a:p>
            <a:pPr algn="ctr">
              <a:tabLst>
                <a:tab pos="444500" algn="l"/>
                <a:tab pos="901700" algn="l"/>
                <a:tab pos="1371600" algn="l"/>
                <a:tab pos="1828800" algn="l"/>
                <a:tab pos="2286000" algn="l"/>
                <a:tab pos="2730500" algn="l"/>
                <a:tab pos="3187700" algn="l"/>
              </a:tabLst>
              <a:defRPr sz="1800" b="1">
                <a:latin typeface="+mj-lt"/>
                <a:ea typeface="+mj-ea"/>
                <a:cs typeface="+mj-cs"/>
                <a:sym typeface="Arial"/>
              </a:defRPr>
            </a:pPr>
            <a:r>
              <a:t>Life IN the seas:</a:t>
            </a:r>
          </a:p>
          <a:p>
            <a:pPr>
              <a:tabLst>
                <a:tab pos="444500" algn="l"/>
                <a:tab pos="901700" algn="l"/>
                <a:tab pos="1371600" algn="l"/>
                <a:tab pos="1828800" algn="l"/>
                <a:tab pos="2286000" algn="l"/>
                <a:tab pos="2730500" algn="l"/>
                <a:tab pos="3187700" algn="l"/>
              </a:tabLst>
              <a:defRPr sz="7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Man has been building ocean oil &amp; radar platforms for at least 75 years</a:t>
            </a:r>
          </a:p>
          <a:p>
            <a:pPr>
              <a:tabLst>
                <a:tab pos="444500" algn="l"/>
                <a:tab pos="901700" algn="l"/>
                <a:tab pos="1371600" algn="l"/>
                <a:tab pos="1828800" algn="l"/>
                <a:tab pos="2286000" algn="l"/>
                <a:tab pos="2730500" algn="l"/>
                <a:tab pos="3187700" algn="l"/>
              </a:tabLst>
              <a:defRPr sz="7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	And, of course, our ships have been sinking in those seas for millennia</a:t>
            </a:r>
          </a:p>
          <a:p>
            <a:pPr>
              <a:tabLst>
                <a:tab pos="444500" algn="l"/>
                <a:tab pos="901700" algn="l"/>
                <a:tab pos="1371600" algn="l"/>
                <a:tab pos="1828800" algn="l"/>
                <a:tab pos="2286000" algn="l"/>
                <a:tab pos="2730500" algn="l"/>
                <a:tab pos="3187700" algn="l"/>
              </a:tabLst>
              <a:defRPr sz="11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In the absence of chemical leakage, their impact has been </a:t>
            </a:r>
            <a:r>
              <a:rPr b="1"/>
              <a:t>surprisingly favorable</a:t>
            </a:r>
            <a:r>
              <a:t>:</a:t>
            </a:r>
          </a:p>
          <a:p>
            <a:pPr>
              <a:tabLst>
                <a:tab pos="444500" algn="l"/>
                <a:tab pos="901700" algn="l"/>
                <a:tab pos="1371600" algn="l"/>
                <a:tab pos="1828800" algn="l"/>
                <a:tab pos="2286000" algn="l"/>
                <a:tab pos="2730500" algn="l"/>
                <a:tab pos="3187700" algn="l"/>
              </a:tabLst>
              <a:defRPr sz="700">
                <a:latin typeface="+mj-lt"/>
                <a:ea typeface="+mj-ea"/>
                <a:cs typeface="+mj-cs"/>
                <a:sym typeface="Arial"/>
              </a:defRPr>
            </a:pPr>
            <a:endParaRPr/>
          </a:p>
          <a:p>
            <a:pPr>
              <a:tabLst>
                <a:tab pos="444500" algn="l"/>
                <a:tab pos="901700" algn="l"/>
                <a:tab pos="1371600" algn="l"/>
                <a:tab pos="1828800" algn="l"/>
                <a:tab pos="2286000" algn="l"/>
                <a:tab pos="2730500" algn="l"/>
                <a:tab pos="3187700" algn="l"/>
              </a:tabLst>
              <a:defRPr sz="1800">
                <a:latin typeface="+mj-lt"/>
                <a:ea typeface="+mj-ea"/>
                <a:cs typeface="+mj-cs"/>
                <a:sym typeface="Arial"/>
              </a:defRPr>
            </a:pPr>
            <a:r>
              <a:t>	Mollusks &amp; corals rapidly colonize those hulks, attracting fish and other sea life</a:t>
            </a:r>
          </a:p>
          <a:p>
            <a:pPr>
              <a:tabLst>
                <a:tab pos="444500" algn="l"/>
                <a:tab pos="901700" algn="l"/>
                <a:tab pos="1371600" algn="l"/>
                <a:tab pos="1828800" algn="l"/>
                <a:tab pos="2286000" algn="l"/>
                <a:tab pos="2730500" algn="l"/>
                <a:tab pos="3187700" algn="l"/>
              </a:tabLst>
              <a:defRPr sz="700">
                <a:latin typeface="+mj-lt"/>
                <a:ea typeface="+mj-ea"/>
                <a:cs typeface="+mj-cs"/>
                <a:sym typeface="Arial"/>
              </a:defRPr>
            </a:pPr>
            <a:endParaRPr/>
          </a:p>
          <a:p>
            <a:pPr algn="ctr">
              <a:tabLst>
                <a:tab pos="444500" algn="l"/>
                <a:tab pos="901700" algn="l"/>
                <a:tab pos="1371600" algn="l"/>
                <a:tab pos="1828800" algn="l"/>
                <a:tab pos="2286000" algn="l"/>
                <a:tab pos="2730500" algn="l"/>
                <a:tab pos="3187700" algn="l"/>
              </a:tabLst>
              <a:defRPr sz="1800">
                <a:latin typeface="+mj-lt"/>
                <a:ea typeface="+mj-ea"/>
                <a:cs typeface="+mj-cs"/>
                <a:sym typeface="Arial"/>
              </a:defRPr>
            </a:pPr>
            <a:r>
              <a:t>See for instance the NY Time's 2016 article &amp; video:</a:t>
            </a:r>
          </a:p>
          <a:p>
            <a:pPr>
              <a:tabLst>
                <a:tab pos="444500" algn="l"/>
                <a:tab pos="901700" algn="l"/>
                <a:tab pos="1371600" algn="l"/>
                <a:tab pos="1828800" algn="l"/>
                <a:tab pos="2286000" algn="l"/>
                <a:tab pos="2730500" algn="l"/>
                <a:tab pos="3187700" algn="l"/>
              </a:tabLst>
              <a:defRPr sz="700">
                <a:latin typeface="+mj-lt"/>
                <a:ea typeface="+mj-ea"/>
                <a:cs typeface="+mj-cs"/>
                <a:sym typeface="Arial"/>
              </a:defRPr>
            </a:pPr>
            <a:endParaRPr/>
          </a:p>
          <a:p>
            <a:pPr algn="ctr">
              <a:tabLst>
                <a:tab pos="444500" algn="l"/>
                <a:tab pos="901700" algn="l"/>
                <a:tab pos="1371600" algn="l"/>
                <a:tab pos="1828800" algn="l"/>
                <a:tab pos="2286000" algn="l"/>
                <a:tab pos="2730500" algn="l"/>
                <a:tab pos="3187700" algn="l"/>
              </a:tabLst>
              <a:defRPr sz="1800">
                <a:latin typeface="+mj-lt"/>
                <a:ea typeface="+mj-ea"/>
                <a:cs typeface="+mj-cs"/>
                <a:sym typeface="Arial"/>
              </a:defRPr>
            </a:pPr>
            <a:r>
              <a:t>"Marine Life Thrives in Unlikely Place: Offshore Oil Rigs"</a:t>
            </a:r>
          </a:p>
          <a:p>
            <a:pPr algn="ctr">
              <a:tabLst>
                <a:tab pos="444500" algn="l"/>
                <a:tab pos="901700" algn="l"/>
                <a:tab pos="1371600" algn="l"/>
                <a:tab pos="1828800" algn="l"/>
                <a:tab pos="2286000" algn="l"/>
                <a:tab pos="2730500" algn="l"/>
                <a:tab pos="3187700" algn="l"/>
              </a:tabLst>
              <a:defRPr sz="1800">
                <a:latin typeface="+mj-lt"/>
                <a:ea typeface="+mj-ea"/>
                <a:cs typeface="+mj-cs"/>
                <a:sym typeface="Arial"/>
              </a:defRPr>
            </a:pPr>
            <a:endParaRPr/>
          </a:p>
          <a:p>
            <a:pPr algn="ctr">
              <a:tabLst>
                <a:tab pos="444500" algn="l"/>
                <a:tab pos="901700" algn="l"/>
                <a:tab pos="1371600" algn="l"/>
                <a:tab pos="1828800" algn="l"/>
                <a:tab pos="2286000" algn="l"/>
                <a:tab pos="2730500" algn="l"/>
                <a:tab pos="3187700" algn="l"/>
              </a:tabLst>
              <a:defRPr sz="2800">
                <a:latin typeface="+mj-lt"/>
                <a:ea typeface="+mj-ea"/>
                <a:cs typeface="+mj-cs"/>
                <a:sym typeface="Arial"/>
              </a:defRPr>
            </a:pPr>
            <a:endParaRPr/>
          </a:p>
          <a:p>
            <a:pPr algn="ctr">
              <a:tabLst>
                <a:tab pos="444500" algn="l"/>
                <a:tab pos="901700" algn="l"/>
                <a:tab pos="1371600" algn="l"/>
                <a:tab pos="1828800" algn="l"/>
                <a:tab pos="2286000" algn="l"/>
                <a:tab pos="2730500" algn="l"/>
                <a:tab pos="3187700" algn="l"/>
              </a:tabLst>
              <a:defRPr sz="1800">
                <a:latin typeface="+mj-lt"/>
                <a:ea typeface="+mj-ea"/>
                <a:cs typeface="+mj-cs"/>
                <a:sym typeface="Arial"/>
              </a:defRPr>
            </a:pPr>
            <a:endParaRPr/>
          </a:p>
          <a:p>
            <a:pPr algn="ctr">
              <a:tabLst>
                <a:tab pos="444500" algn="l"/>
                <a:tab pos="901700" algn="l"/>
                <a:tab pos="1371600" algn="l"/>
                <a:tab pos="1828800" algn="l"/>
                <a:tab pos="2286000" algn="l"/>
                <a:tab pos="2730500" algn="l"/>
                <a:tab pos="3187700" algn="l"/>
              </a:tabLst>
              <a:defRPr sz="1800">
                <a:latin typeface="+mj-lt"/>
                <a:ea typeface="+mj-ea"/>
                <a:cs typeface="+mj-cs"/>
                <a:sym typeface="Arial"/>
              </a:defRPr>
            </a:pPr>
            <a:endParaRPr/>
          </a:p>
          <a:p>
            <a:pPr algn="ctr">
              <a:tabLst>
                <a:tab pos="444500" algn="l"/>
                <a:tab pos="901700" algn="l"/>
                <a:tab pos="1371600" algn="l"/>
                <a:tab pos="1828800" algn="l"/>
                <a:tab pos="2286000" algn="l"/>
                <a:tab pos="2730500" algn="l"/>
                <a:tab pos="3187700" algn="l"/>
              </a:tabLst>
              <a:defRPr sz="1800">
                <a:latin typeface="+mj-lt"/>
                <a:ea typeface="+mj-ea"/>
                <a:cs typeface="+mj-cs"/>
                <a:sym typeface="Arial"/>
              </a:defRPr>
            </a:pPr>
            <a:endParaRPr/>
          </a:p>
          <a:p>
            <a:pPr algn="ctr">
              <a:tabLst>
                <a:tab pos="444500" algn="l"/>
                <a:tab pos="901700" algn="l"/>
                <a:tab pos="1371600" algn="l"/>
                <a:tab pos="1828800" algn="l"/>
                <a:tab pos="2286000" algn="l"/>
                <a:tab pos="2730500" algn="l"/>
                <a:tab pos="3187700" algn="l"/>
              </a:tabLst>
              <a:defRPr sz="1800">
                <a:latin typeface="+mj-lt"/>
                <a:ea typeface="+mj-ea"/>
                <a:cs typeface="+mj-cs"/>
                <a:sym typeface="Arial"/>
              </a:defRPr>
            </a:pPr>
            <a:endParaRPr/>
          </a:p>
          <a:p>
            <a:pPr algn="ctr">
              <a:spcBef>
                <a:spcPts val="300"/>
              </a:spcBef>
              <a:defRPr sz="1400">
                <a:latin typeface="+mj-lt"/>
                <a:ea typeface="+mj-ea"/>
                <a:cs typeface="+mj-cs"/>
                <a:sym typeface="Arial"/>
              </a:defRPr>
            </a:pPr>
            <a:r>
              <a:t>NY Times </a:t>
            </a:r>
            <a:r>
              <a:rPr u="sng">
                <a:solidFill>
                  <a:srgbClr val="00CCFF"/>
                </a:solidFill>
                <a:uFill>
                  <a:solidFill>
                    <a:srgbClr val="00CCFF"/>
                  </a:solidFill>
                </a:uFill>
                <a:hlinkClick r:id="rId2"/>
              </a:rPr>
              <a:t>Link</a:t>
            </a:r>
          </a:p>
          <a:p>
            <a:pPr algn="ctr">
              <a:defRPr sz="800">
                <a:latin typeface="+mj-lt"/>
                <a:ea typeface="+mj-ea"/>
                <a:cs typeface="+mj-cs"/>
                <a:sym typeface="Arial"/>
              </a:defRPr>
            </a:pPr>
            <a:endParaRPr/>
          </a:p>
          <a:p>
            <a:pPr algn="ctr">
              <a:spcBef>
                <a:spcPts val="300"/>
              </a:spcBef>
              <a:defRPr sz="1400">
                <a:latin typeface="+mj-lt"/>
                <a:ea typeface="+mj-ea"/>
                <a:cs typeface="+mj-cs"/>
                <a:sym typeface="Arial"/>
              </a:defRPr>
            </a:pPr>
            <a:r>
              <a:t>(I have also cached a copy of that article &amp; video on this note set's </a:t>
            </a:r>
            <a:r>
              <a:rPr u="sng">
                <a:solidFill>
                  <a:srgbClr val="00CCFF"/>
                </a:solidFill>
                <a:uFill>
                  <a:solidFill>
                    <a:srgbClr val="00CCFF"/>
                  </a:solidFill>
                </a:uFill>
                <a:hlinkClick r:id="rId3"/>
              </a:rPr>
              <a:t>Resources Webpage</a:t>
            </a:r>
            <a:r>
              <a:t>)</a:t>
            </a:r>
          </a:p>
        </p:txBody>
      </p:sp>
      <p:pic>
        <p:nvPicPr>
          <p:cNvPr id="675" name="Picture 3" descr="Picture 3"/>
          <p:cNvPicPr>
            <a:picLocks noChangeAspect="1"/>
          </p:cNvPicPr>
          <p:nvPr/>
        </p:nvPicPr>
        <p:blipFill>
          <a:blip r:embed="rId4"/>
          <a:stretch>
            <a:fillRect/>
          </a:stretch>
        </p:blipFill>
        <p:spPr>
          <a:xfrm>
            <a:off x="2668912" y="4030229"/>
            <a:ext cx="3681082" cy="1928186"/>
          </a:xfrm>
          <a:prstGeom prst="rect">
            <a:avLst/>
          </a:prstGeom>
          <a:ln w="12700">
            <a:miter lim="400000"/>
          </a:ln>
        </p:spPr>
      </p:pic>
      <p:sp>
        <p:nvSpPr>
          <p:cNvPr id="676" name="Rectangle 5"/>
          <p:cNvSpPr txBox="1"/>
          <p:nvPr/>
        </p:nvSpPr>
        <p:spPr>
          <a:xfrm>
            <a:off x="6574365" y="4562827"/>
            <a:ext cx="2178051" cy="7976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https://www.nytimes.com/2016/03/08/science/marine-life-thrives-in-unlikely-place-offshore-oil-rigs.html</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Rectangle 5"/>
          <p:cNvSpPr txBox="1"/>
          <p:nvPr/>
        </p:nvSpPr>
        <p:spPr>
          <a:xfrm>
            <a:off x="304800" y="6207450"/>
            <a:ext cx="8534400" cy="6198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 2017 MIT Technology Review news article about the study: </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 https://www.technologyreview.com/s/608930/first-evidence-that-offshore-wind-farms-are-changing-the-oceans/ </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2) The 2018 study itself:   https://arxiv.org/pdf/1709.02386.pdf</a:t>
            </a:r>
          </a:p>
        </p:txBody>
      </p:sp>
      <p:sp>
        <p:nvSpPr>
          <p:cNvPr id="679" name="Rectangle 2"/>
          <p:cNvSpPr txBox="1">
            <a:spLocks noGrp="1"/>
          </p:cNvSpPr>
          <p:nvPr>
            <p:ph type="title"/>
          </p:nvPr>
        </p:nvSpPr>
        <p:spPr>
          <a:xfrm>
            <a:off x="304800" y="76199"/>
            <a:ext cx="8534400" cy="675219"/>
          </a:xfrm>
          <a:prstGeom prst="rect">
            <a:avLst/>
          </a:prstGeom>
        </p:spPr>
        <p:txBody>
          <a:bodyPr/>
          <a:lstStyle>
            <a:lvl1pPr>
              <a:defRPr>
                <a:solidFill>
                  <a:srgbClr val="FFFFFF"/>
                </a:solidFill>
              </a:defRPr>
            </a:lvl1pPr>
          </a:lstStyle>
          <a:p>
            <a:r>
              <a:t>Do offshore wind farms have a similar effect?</a:t>
            </a:r>
          </a:p>
        </p:txBody>
      </p:sp>
      <p:sp>
        <p:nvSpPr>
          <p:cNvPr id="680" name="Rectangle 3"/>
          <p:cNvSpPr txBox="1">
            <a:spLocks noGrp="1"/>
          </p:cNvSpPr>
          <p:nvPr>
            <p:ph type="body" idx="1"/>
          </p:nvPr>
        </p:nvSpPr>
        <p:spPr>
          <a:xfrm>
            <a:off x="80438" y="810687"/>
            <a:ext cx="8978898" cy="5602813"/>
          </a:xfrm>
          <a:prstGeom prst="rect">
            <a:avLst/>
          </a:prstGeom>
        </p:spPr>
        <p:txBody>
          <a:bodyPr/>
          <a:lstStyle/>
          <a:p>
            <a:pPr>
              <a:tabLst>
                <a:tab pos="457200" algn="l"/>
                <a:tab pos="914400" algn="l"/>
                <a:tab pos="1371600" algn="l"/>
                <a:tab pos="1828800" algn="l"/>
                <a:tab pos="2286000" algn="l"/>
              </a:tabLst>
              <a:defRPr sz="1800">
                <a:latin typeface="+mj-lt"/>
                <a:ea typeface="+mj-ea"/>
                <a:cs typeface="+mj-cs"/>
                <a:sym typeface="Arial"/>
              </a:defRPr>
            </a:pPr>
            <a:r>
              <a:t>A recent study simulated the likely effect of multiple North Sea offshore wind farms </a:t>
            </a:r>
            <a:r>
              <a:rPr baseline="30000"/>
              <a:t>1, 2</a:t>
            </a:r>
          </a:p>
          <a:p>
            <a:pPr>
              <a:tabLst>
                <a:tab pos="457200" algn="l"/>
                <a:tab pos="914400" algn="l"/>
                <a:tab pos="1371600" algn="l"/>
                <a:tab pos="1828800" algn="l"/>
                <a:tab pos="2286000" algn="l"/>
              </a:tabLst>
              <a:defRPr sz="800" baseline="300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t>
            </a:r>
            <a:r>
              <a:rPr>
                <a:solidFill>
                  <a:srgbClr val="FBC901"/>
                </a:solidFill>
              </a:rPr>
              <a:t>It concluded that wind farms could increase the North Sea's </a:t>
            </a:r>
          </a:p>
          <a:p>
            <a:pPr>
              <a:tabLst>
                <a:tab pos="457200" algn="l"/>
                <a:tab pos="914400" algn="l"/>
                <a:tab pos="1371600" algn="l"/>
                <a:tab pos="1828800" algn="l"/>
                <a:tab pos="2286000" algn="l"/>
              </a:tabLst>
              <a:defRPr sz="700">
                <a:solidFill>
                  <a:srgbClr val="FBC901"/>
                </a:solidFill>
                <a:latin typeface="+mj-lt"/>
                <a:ea typeface="+mj-ea"/>
                <a:cs typeface="+mj-cs"/>
                <a:sym typeface="Arial"/>
              </a:defRPr>
            </a:pPr>
            <a:endParaRPr/>
          </a:p>
          <a:p>
            <a:pPr>
              <a:tabLst>
                <a:tab pos="457200" algn="l"/>
                <a:tab pos="914400" algn="l"/>
                <a:tab pos="1371600" algn="l"/>
                <a:tab pos="1828800" algn="l"/>
                <a:tab pos="2286000" algn="l"/>
              </a:tabLst>
              <a:defRPr sz="1800">
                <a:solidFill>
                  <a:srgbClr val="FBC901"/>
                </a:solidFill>
                <a:latin typeface="+mj-lt"/>
                <a:ea typeface="+mj-ea"/>
                <a:cs typeface="+mj-cs"/>
                <a:sym typeface="Arial"/>
              </a:defRPr>
            </a:pPr>
            <a:r>
              <a:t>		overall blue mussel population by as much as 40%</a:t>
            </a:r>
          </a:p>
          <a:p>
            <a:pPr>
              <a:tabLst>
                <a:tab pos="457200" algn="l"/>
                <a:tab pos="914400" algn="l"/>
                <a:tab pos="1371600" algn="l"/>
                <a:tab pos="1828800" algn="l"/>
                <a:tab pos="2286000" algn="l"/>
              </a:tabLst>
              <a:defRPr sz="12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Filter-feeding mussels makes the water clearer, </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t>
            </a:r>
            <a:r>
              <a:rPr>
                <a:solidFill>
                  <a:srgbClr val="FBC901"/>
                </a:solidFill>
              </a:rPr>
              <a:t>increasing "the degree of habitat complexity, </a:t>
            </a:r>
          </a:p>
          <a:p>
            <a:pPr>
              <a:tabLst>
                <a:tab pos="457200" algn="l"/>
                <a:tab pos="914400" algn="l"/>
                <a:tab pos="1371600" algn="l"/>
                <a:tab pos="1828800" algn="l"/>
                <a:tab pos="2286000" algn="l"/>
              </a:tabLst>
              <a:defRPr sz="700">
                <a:solidFill>
                  <a:srgbClr val="FBC901"/>
                </a:solidFill>
                <a:latin typeface="+mj-lt"/>
                <a:ea typeface="+mj-ea"/>
                <a:cs typeface="+mj-cs"/>
                <a:sym typeface="Arial"/>
              </a:defRPr>
            </a:pPr>
            <a:endParaRPr/>
          </a:p>
          <a:p>
            <a:pPr>
              <a:tabLst>
                <a:tab pos="457200" algn="l"/>
                <a:tab pos="914400" algn="l"/>
                <a:tab pos="1371600" algn="l"/>
                <a:tab pos="1828800" algn="l"/>
                <a:tab pos="2286000" algn="l"/>
              </a:tabLst>
              <a:defRPr sz="1800">
                <a:solidFill>
                  <a:srgbClr val="FBC901"/>
                </a:solidFill>
                <a:latin typeface="+mj-lt"/>
                <a:ea typeface="+mj-ea"/>
                <a:cs typeface="+mj-cs"/>
                <a:sym typeface="Arial"/>
              </a:defRPr>
            </a:pPr>
            <a:r>
              <a:t>		encouraging a higher level of species richness"</a:t>
            </a:r>
          </a:p>
          <a:p>
            <a:pPr>
              <a:tabLst>
                <a:tab pos="457200" algn="l"/>
                <a:tab pos="914400" algn="l"/>
                <a:tab pos="1371600" algn="l"/>
                <a:tab pos="1828800" algn="l"/>
                <a:tab pos="2286000" algn="l"/>
              </a:tabLst>
              <a:defRPr sz="12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But it was noted that rich, new, and isolated environments such as these </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might also provide locations for new invasive species to gain a foothold</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But that concern should apply equally to offshore oil platforms &amp; wrecks</a:t>
            </a:r>
          </a:p>
          <a:p>
            <a:pPr>
              <a:tabLst>
                <a:tab pos="457200" algn="l"/>
                <a:tab pos="914400" algn="l"/>
                <a:tab pos="1371600" algn="l"/>
                <a:tab pos="1828800" algn="l"/>
                <a:tab pos="2286000" algn="l"/>
              </a:tabLst>
              <a:defRPr sz="12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Suggesting that, while further study is necessary, offshore wind farms </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could well reproduce the positive impacts of both oil platforms &amp; shipwrecks</a:t>
            </a:r>
          </a:p>
        </p:txBody>
      </p:sp>
      <p:pic>
        <p:nvPicPr>
          <p:cNvPr id="681" name="Picture 7" descr="Picture 7"/>
          <p:cNvPicPr>
            <a:picLocks noChangeAspect="1"/>
          </p:cNvPicPr>
          <p:nvPr/>
        </p:nvPicPr>
        <p:blipFill>
          <a:blip r:embed="rId2"/>
          <a:stretch>
            <a:fillRect/>
          </a:stretch>
        </p:blipFill>
        <p:spPr>
          <a:xfrm>
            <a:off x="6832124" y="1312334"/>
            <a:ext cx="2184875" cy="229507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Rectangle 2"/>
          <p:cNvSpPr txBox="1">
            <a:spLocks noGrp="1"/>
          </p:cNvSpPr>
          <p:nvPr>
            <p:ph type="title"/>
          </p:nvPr>
        </p:nvSpPr>
        <p:spPr>
          <a:xfrm>
            <a:off x="0" y="76199"/>
            <a:ext cx="9144000" cy="675219"/>
          </a:xfrm>
          <a:prstGeom prst="rect">
            <a:avLst/>
          </a:prstGeom>
        </p:spPr>
        <p:txBody>
          <a:bodyPr/>
          <a:lstStyle>
            <a:lvl1pPr>
              <a:defRPr sz="2000"/>
            </a:lvl1pPr>
          </a:lstStyle>
          <a:p>
            <a:r>
              <a:t>But even shallow technologies were thought to be hopelessly expensive:</a:t>
            </a:r>
          </a:p>
        </p:txBody>
      </p:sp>
      <p:sp>
        <p:nvSpPr>
          <p:cNvPr id="159" name="Rectangle 3"/>
          <p:cNvSpPr txBox="1">
            <a:spLocks noGrp="1"/>
          </p:cNvSpPr>
          <p:nvPr>
            <p:ph type="body" idx="1"/>
          </p:nvPr>
        </p:nvSpPr>
        <p:spPr>
          <a:xfrm>
            <a:off x="175683" y="810688"/>
            <a:ext cx="8968317" cy="5158312"/>
          </a:xfrm>
          <a:prstGeom prst="rect">
            <a:avLst/>
          </a:prstGeom>
        </p:spPr>
        <p:txBody>
          <a:bodyPr/>
          <a:lstStyle/>
          <a:p>
            <a:pPr>
              <a:tabLst>
                <a:tab pos="457200" algn="l"/>
                <a:tab pos="914400" algn="l"/>
                <a:tab pos="1371600" algn="l"/>
                <a:tab pos="1828800" algn="l"/>
                <a:tab pos="2286000" algn="l"/>
              </a:tabLst>
              <a:defRPr sz="1800">
                <a:latin typeface="+mj-lt"/>
                <a:ea typeface="+mj-ea"/>
                <a:cs typeface="+mj-cs"/>
                <a:sym typeface="Arial"/>
              </a:defRPr>
            </a:pPr>
            <a:r>
              <a:t>Early in this decade the U.S. Energy Information Administration (EIA) </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estimated the cost of wind power above even &lt; 30 meter deep seas</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as almost </a:t>
            </a:r>
            <a:r>
              <a:rPr b="1">
                <a:solidFill>
                  <a:srgbClr val="FBC901"/>
                </a:solidFill>
              </a:rPr>
              <a:t>three times more expensive than onshore wind </a:t>
            </a:r>
            <a:r>
              <a:rPr b="1" baseline="30000"/>
              <a:t>1</a:t>
            </a:r>
          </a:p>
          <a:p>
            <a:pPr>
              <a:tabLst>
                <a:tab pos="457200" algn="l"/>
                <a:tab pos="914400" algn="l"/>
                <a:tab pos="1371600" algn="l"/>
                <a:tab pos="1828800" algn="l"/>
                <a:tab pos="2286000" algn="l"/>
              </a:tabLst>
              <a:defRPr sz="16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Further, residents of U.S. resort islands off the shores of New England</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objected strenuously (and effectively) about offshore turbines' visual impact</a:t>
            </a:r>
          </a:p>
          <a:p>
            <a:pPr>
              <a:tabLst>
                <a:tab pos="457200" algn="l"/>
                <a:tab pos="914400" algn="l"/>
                <a:tab pos="1371600" algn="l"/>
                <a:tab pos="1828800" algn="l"/>
                <a:tab pos="2286000" algn="l"/>
              </a:tabLst>
              <a:defRPr sz="1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Finally, even if the cost of shallow fixed based turbines </a:t>
            </a:r>
            <a:r>
              <a:rPr b="1"/>
              <a:t>could</a:t>
            </a:r>
            <a:r>
              <a:t> be reduced,</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30 meters (98 feet) doesn't sound very deep, suggesting that offshore turbines </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could only be built in a very narrow band very close to U.S. shores</a:t>
            </a:r>
          </a:p>
          <a:p>
            <a:pPr>
              <a:tabLst>
                <a:tab pos="457200" algn="l"/>
                <a:tab pos="914400" algn="l"/>
                <a:tab pos="1371600" algn="l"/>
                <a:tab pos="1828800" algn="l"/>
                <a:tab pos="2286000" algn="l"/>
              </a:tabLst>
              <a:defRPr sz="1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Off our eastern shores, at least, that last objection turns out to be wrong:</a:t>
            </a:r>
          </a:p>
        </p:txBody>
      </p:sp>
      <p:sp>
        <p:nvSpPr>
          <p:cNvPr id="160" name="Rectangle 3"/>
          <p:cNvSpPr txBox="1"/>
          <p:nvPr/>
        </p:nvSpPr>
        <p:spPr>
          <a:xfrm>
            <a:off x="190500" y="6275916"/>
            <a:ext cx="8788400" cy="2692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00"/>
              </a:spcBef>
              <a:tabLst>
                <a:tab pos="457200" algn="l"/>
                <a:tab pos="914400" algn="l"/>
                <a:tab pos="1371600" algn="l"/>
                <a:tab pos="1828800" algn="l"/>
                <a:tab pos="2286000" algn="l"/>
              </a:tabLst>
              <a:defRPr sz="1200" b="0">
                <a:solidFill>
                  <a:schemeClr val="accent1"/>
                </a:solidFill>
                <a:effectLst>
                  <a:outerShdw blurRad="38100" dist="38100" dir="2700000" rotWithShape="0">
                    <a:srgbClr val="000000"/>
                  </a:outerShdw>
                </a:effectLst>
              </a:defRPr>
            </a:pPr>
            <a:r>
              <a:t>See my web note set </a:t>
            </a:r>
            <a:r>
              <a:rPr b="1"/>
              <a:t>Power Plant Economics – Analysis Techniques &amp; Data</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 for details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Rectangle 2"/>
          <p:cNvSpPr txBox="1">
            <a:spLocks noGrp="1"/>
          </p:cNvSpPr>
          <p:nvPr>
            <p:ph type="title"/>
          </p:nvPr>
        </p:nvSpPr>
        <p:spPr>
          <a:xfrm>
            <a:off x="304800" y="76199"/>
            <a:ext cx="8534400" cy="675219"/>
          </a:xfrm>
          <a:prstGeom prst="rect">
            <a:avLst/>
          </a:prstGeom>
        </p:spPr>
        <p:txBody>
          <a:bodyPr/>
          <a:lstStyle>
            <a:lvl1pPr>
              <a:defRPr sz="2000">
                <a:solidFill>
                  <a:srgbClr val="FFFFFF"/>
                </a:solidFill>
              </a:defRPr>
            </a:lvl1pPr>
          </a:lstStyle>
          <a:p>
            <a:r>
              <a:t>What about life ABOVE the seas (e.g., birds)?</a:t>
            </a:r>
          </a:p>
        </p:txBody>
      </p:sp>
      <p:sp>
        <p:nvSpPr>
          <p:cNvPr id="684" name="Rectangle 3"/>
          <p:cNvSpPr txBox="1">
            <a:spLocks noGrp="1"/>
          </p:cNvSpPr>
          <p:nvPr>
            <p:ph type="body" idx="1"/>
          </p:nvPr>
        </p:nvSpPr>
        <p:spPr>
          <a:xfrm>
            <a:off x="112185" y="810687"/>
            <a:ext cx="9031815" cy="6047314"/>
          </a:xfrm>
          <a:prstGeom prst="rect">
            <a:avLst/>
          </a:prstGeom>
        </p:spPr>
        <p:txBody>
          <a:bodyPr/>
          <a:lstStyle/>
          <a:p>
            <a:pPr>
              <a:tabLst>
                <a:tab pos="457200" algn="l"/>
                <a:tab pos="914400" algn="l"/>
                <a:tab pos="1371600" algn="l"/>
                <a:tab pos="1828800" algn="l"/>
                <a:tab pos="2286000" algn="l"/>
              </a:tabLst>
              <a:defRPr sz="1800">
                <a:latin typeface="+mj-lt"/>
                <a:ea typeface="+mj-ea"/>
                <a:cs typeface="+mj-cs"/>
                <a:sym typeface="Arial"/>
              </a:defRPr>
            </a:pPr>
            <a:r>
              <a:t>I do not know of studies yet done on possible bird kills due to offshore wind farms</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The seminal wind power bird kill study (discussed at length above) </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highlighted how difficult it is to assess mortality rates </a:t>
            </a:r>
            <a:r>
              <a:rPr b="1"/>
              <a:t>onshore</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(e.g., corpses going missing due to scavenging or being hidden in vegetation)</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I'd thus assume recovering &amp; counting bird corpses offshore would be ~ impossible</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Leaving alternatives such as collecting data on bird migration routes &amp; altitudes</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And then constructing probabilistic models of bird / offshore turbine collisions</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(But I'd personally doubt the accuracy of such models until they were</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t>
            </a:r>
            <a:r>
              <a:rPr b="1"/>
              <a:t>also</a:t>
            </a:r>
            <a:r>
              <a:t> able to account for corpse-verified </a:t>
            </a:r>
            <a:r>
              <a:rPr b="1"/>
              <a:t>onshore</a:t>
            </a:r>
            <a:r>
              <a:t> bird kill rates)</a:t>
            </a:r>
          </a:p>
          <a:p>
            <a:pPr>
              <a:tabLst>
                <a:tab pos="457200" algn="l"/>
                <a:tab pos="914400" algn="l"/>
                <a:tab pos="1371600" algn="l"/>
                <a:tab pos="1828800" algn="l"/>
                <a:tab pos="2286000" algn="l"/>
              </a:tabLst>
              <a:defRPr sz="11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OR one might very, very carefully monitor post-migration bird populations</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looking for changes after construction of offshore wind farms in migration paths</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(Which would still leave uncertainty as to if wind farms were responsible)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Rectangle 5"/>
          <p:cNvSpPr txBox="1"/>
          <p:nvPr/>
        </p:nvSpPr>
        <p:spPr>
          <a:xfrm>
            <a:off x="304800" y="6457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687" name="Rectangle 2"/>
          <p:cNvSpPr txBox="1">
            <a:spLocks noGrp="1"/>
          </p:cNvSpPr>
          <p:nvPr>
            <p:ph type="title"/>
          </p:nvPr>
        </p:nvSpPr>
        <p:spPr>
          <a:xfrm>
            <a:off x="304800" y="76199"/>
            <a:ext cx="8534400" cy="675219"/>
          </a:xfrm>
          <a:prstGeom prst="rect">
            <a:avLst/>
          </a:prstGeom>
        </p:spPr>
        <p:txBody>
          <a:bodyPr/>
          <a:lstStyle>
            <a:lvl1pPr>
              <a:defRPr>
                <a:solidFill>
                  <a:srgbClr val="FBC901"/>
                </a:solidFill>
              </a:defRPr>
            </a:lvl1pPr>
          </a:lstStyle>
          <a:p>
            <a:r>
              <a:t>Wind Turbine Noise:</a:t>
            </a:r>
          </a:p>
        </p:txBody>
      </p:sp>
      <p:sp>
        <p:nvSpPr>
          <p:cNvPr id="688" name="Rectangle 3"/>
          <p:cNvSpPr txBox="1">
            <a:spLocks noGrp="1"/>
          </p:cNvSpPr>
          <p:nvPr>
            <p:ph type="body" idx="1"/>
          </p:nvPr>
        </p:nvSpPr>
        <p:spPr>
          <a:xfrm>
            <a:off x="112185" y="810687"/>
            <a:ext cx="9031815" cy="5602813"/>
          </a:xfrm>
          <a:prstGeom prst="rect">
            <a:avLst/>
          </a:prstGeom>
        </p:spPr>
        <p:txBody>
          <a:bodyPr/>
          <a:lstStyle/>
          <a:p>
            <a:pPr>
              <a:tabLst>
                <a:tab pos="457200" algn="l"/>
                <a:tab pos="914400" algn="l"/>
                <a:tab pos="1371600" algn="l"/>
                <a:tab pos="1828800" algn="l"/>
                <a:tab pos="2286000" algn="l"/>
              </a:tabLst>
              <a:defRPr sz="1800">
                <a:latin typeface="+mj-lt"/>
                <a:ea typeface="+mj-ea"/>
                <a:cs typeface="+mj-cs"/>
                <a:sym typeface="Arial"/>
              </a:defRPr>
            </a:pPr>
            <a:r>
              <a:t>Many research studies have recorded wind turbine noise</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and reported on their detailed (and often obscure) sound spectra analyses</a:t>
            </a:r>
          </a:p>
          <a:p>
            <a:pPr>
              <a:tabLst>
                <a:tab pos="457200" algn="l"/>
                <a:tab pos="914400" algn="l"/>
                <a:tab pos="1371600" algn="l"/>
                <a:tab pos="1828800" algn="l"/>
                <a:tab pos="2286000" algn="l"/>
              </a:tabLst>
              <a:defRPr sz="12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Some of these studies have searched for adverse </a:t>
            </a:r>
            <a:r>
              <a:rPr b="1"/>
              <a:t>physiological</a:t>
            </a:r>
            <a:r>
              <a:t> effects</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including those which might be produced by ultralow frequency sound</a:t>
            </a:r>
          </a:p>
          <a:p>
            <a:pPr>
              <a:tabLst>
                <a:tab pos="457200" algn="l"/>
                <a:tab pos="914400" algn="l"/>
                <a:tab pos="1371600" algn="l"/>
                <a:tab pos="1828800" algn="l"/>
                <a:tab pos="2286000" algn="l"/>
              </a:tabLst>
              <a:defRPr sz="12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None of the studies that I found claimed to have documented any such effects</a:t>
            </a:r>
          </a:p>
          <a:p>
            <a:pPr>
              <a:tabLst>
                <a:tab pos="457200" algn="l"/>
                <a:tab pos="914400" algn="l"/>
                <a:tab pos="1371600" algn="l"/>
                <a:tab pos="1828800" algn="l"/>
                <a:tab pos="2286000" algn="l"/>
              </a:tabLst>
              <a:defRPr sz="12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But what about the possibly very real </a:t>
            </a:r>
            <a:r>
              <a:rPr b="1"/>
              <a:t>psychological</a:t>
            </a:r>
            <a:r>
              <a:t> impact of wind turbine noise?</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I searched for videos that would allow me to judge that for myself</a:t>
            </a:r>
          </a:p>
          <a:p>
            <a:pPr>
              <a:tabLst>
                <a:tab pos="457200" algn="l"/>
                <a:tab pos="914400" algn="l"/>
                <a:tab pos="1371600" algn="l"/>
                <a:tab pos="1828800" algn="l"/>
                <a:tab pos="2286000" algn="l"/>
              </a:tabLst>
              <a:defRPr sz="800">
                <a:latin typeface="+mj-lt"/>
                <a:ea typeface="+mj-ea"/>
                <a:cs typeface="+mj-cs"/>
                <a:sym typeface="Arial"/>
              </a:defRPr>
            </a:pPr>
            <a:endParaRPr/>
          </a:p>
          <a:p>
            <a:pPr algn="ctr">
              <a:tabLst>
                <a:tab pos="457200" algn="l"/>
                <a:tab pos="914400" algn="l"/>
                <a:tab pos="1371600" algn="l"/>
                <a:tab pos="1828800" algn="l"/>
                <a:tab pos="2286000" algn="l"/>
              </a:tabLst>
              <a:defRPr sz="1800" b="1">
                <a:latin typeface="+mj-lt"/>
                <a:ea typeface="+mj-ea"/>
                <a:cs typeface="+mj-cs"/>
                <a:sym typeface="Arial"/>
              </a:defRPr>
            </a:pPr>
            <a:r>
              <a:t>The sound levels in MOST videos SEEMED very, very loud</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solidFill>
                  <a:srgbClr val="FBC901"/>
                </a:solidFill>
                <a:latin typeface="+mj-lt"/>
                <a:ea typeface="+mj-ea"/>
                <a:cs typeface="+mj-cs"/>
                <a:sym typeface="Arial"/>
              </a:defRPr>
            </a:pPr>
            <a:r>
              <a:t>But those levels were not quantitatively measured,</a:t>
            </a:r>
          </a:p>
          <a:p>
            <a:pPr>
              <a:tabLst>
                <a:tab pos="457200" algn="l"/>
                <a:tab pos="914400" algn="l"/>
                <a:tab pos="1371600" algn="l"/>
                <a:tab pos="1828800" algn="l"/>
                <a:tab pos="2286000" algn="l"/>
              </a:tabLst>
              <a:defRPr sz="800">
                <a:solidFill>
                  <a:srgbClr val="FBC901"/>
                </a:solidFill>
                <a:latin typeface="+mj-lt"/>
                <a:ea typeface="+mj-ea"/>
                <a:cs typeface="+mj-cs"/>
                <a:sym typeface="Arial"/>
              </a:defRPr>
            </a:pPr>
            <a:endParaRPr/>
          </a:p>
          <a:p>
            <a:pPr>
              <a:tabLst>
                <a:tab pos="457200" algn="l"/>
                <a:tab pos="914400" algn="l"/>
                <a:tab pos="1371600" algn="l"/>
                <a:tab pos="1828800" algn="l"/>
                <a:tab pos="2286000" algn="l"/>
              </a:tabLst>
              <a:defRPr sz="1800">
                <a:solidFill>
                  <a:srgbClr val="FBC901"/>
                </a:solidFill>
                <a:latin typeface="+mj-lt"/>
                <a:ea typeface="+mj-ea"/>
                <a:cs typeface="+mj-cs"/>
                <a:sym typeface="Arial"/>
              </a:defRPr>
            </a:pPr>
            <a:r>
              <a:t>	nor did the videos include </a:t>
            </a:r>
            <a:r>
              <a:rPr b="1"/>
              <a:t>other</a:t>
            </a:r>
            <a:r>
              <a:t> sounds that could have provided a reference,</a:t>
            </a:r>
          </a:p>
          <a:p>
            <a:pPr>
              <a:tabLst>
                <a:tab pos="457200" algn="l"/>
                <a:tab pos="914400" algn="l"/>
                <a:tab pos="1371600" algn="l"/>
                <a:tab pos="1828800" algn="l"/>
                <a:tab pos="2286000" algn="l"/>
              </a:tabLst>
              <a:defRPr sz="900">
                <a:solidFill>
                  <a:srgbClr val="FBC901"/>
                </a:solidFill>
                <a:latin typeface="+mj-lt"/>
                <a:ea typeface="+mj-ea"/>
                <a:cs typeface="+mj-cs"/>
                <a:sym typeface="Arial"/>
              </a:defRPr>
            </a:pPr>
            <a:endParaRPr/>
          </a:p>
          <a:p>
            <a:pPr>
              <a:tabLst>
                <a:tab pos="457200" algn="l"/>
                <a:tab pos="914400" algn="l"/>
                <a:tab pos="1371600" algn="l"/>
                <a:tab pos="1828800" algn="l"/>
                <a:tab pos="2286000" algn="l"/>
              </a:tabLst>
              <a:defRPr sz="1800">
                <a:solidFill>
                  <a:srgbClr val="FBC901"/>
                </a:solidFill>
                <a:latin typeface="+mj-lt"/>
                <a:ea typeface="+mj-ea"/>
                <a:cs typeface="+mj-cs"/>
                <a:sym typeface="Arial"/>
              </a:defRPr>
            </a:pPr>
            <a:r>
              <a:t>		and electronic noise led me to suspect that audio levels had been jacked up</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Rectangle 2"/>
          <p:cNvSpPr txBox="1">
            <a:spLocks noGrp="1"/>
          </p:cNvSpPr>
          <p:nvPr>
            <p:ph type="title"/>
          </p:nvPr>
        </p:nvSpPr>
        <p:spPr>
          <a:xfrm>
            <a:off x="304800" y="76199"/>
            <a:ext cx="8534400" cy="675219"/>
          </a:xfrm>
          <a:prstGeom prst="rect">
            <a:avLst/>
          </a:prstGeom>
        </p:spPr>
        <p:txBody>
          <a:bodyPr/>
          <a:lstStyle>
            <a:lvl1pPr>
              <a:defRPr sz="2000"/>
            </a:lvl1pPr>
          </a:lstStyle>
          <a:p>
            <a:r>
              <a:t>I then found this video recorded by one of Britain's major newspapers</a:t>
            </a:r>
          </a:p>
        </p:txBody>
      </p:sp>
      <p:sp>
        <p:nvSpPr>
          <p:cNvPr id="691" name="Rectangle 3"/>
          <p:cNvSpPr txBox="1">
            <a:spLocks noGrp="1"/>
          </p:cNvSpPr>
          <p:nvPr>
            <p:ph type="body" idx="1"/>
          </p:nvPr>
        </p:nvSpPr>
        <p:spPr>
          <a:xfrm>
            <a:off x="27521" y="810687"/>
            <a:ext cx="9074148" cy="5872904"/>
          </a:xfrm>
          <a:prstGeom prst="rect">
            <a:avLst/>
          </a:prstGeom>
        </p:spPr>
        <p:txBody>
          <a:bodyPr/>
          <a:lstStyle/>
          <a:p>
            <a:pPr>
              <a:defRPr sz="1800">
                <a:latin typeface="+mj-lt"/>
                <a:ea typeface="+mj-ea"/>
                <a:cs typeface="+mj-cs"/>
                <a:sym typeface="Arial"/>
              </a:defRPr>
            </a:pPr>
            <a:r>
              <a:t>With a </a:t>
            </a:r>
            <a:r>
              <a:rPr b="1"/>
              <a:t>Decibel Noise Meter </a:t>
            </a:r>
            <a:r>
              <a:t>in hand</a:t>
            </a:r>
            <a:r>
              <a:rPr b="1"/>
              <a:t>, The Telegraph </a:t>
            </a:r>
            <a:r>
              <a:t>newspaper visited:</a:t>
            </a:r>
          </a:p>
          <a:p>
            <a:pPr>
              <a:defRPr sz="700">
                <a:latin typeface="+mj-lt"/>
                <a:ea typeface="+mj-ea"/>
                <a:cs typeface="+mj-cs"/>
                <a:sym typeface="Arial"/>
              </a:defRPr>
            </a:pPr>
            <a:endParaRPr/>
          </a:p>
          <a:p>
            <a:pPr>
              <a:tabLst>
                <a:tab pos="444500" algn="l"/>
              </a:tabLst>
              <a:defRPr sz="1800">
                <a:latin typeface="+mj-lt"/>
                <a:ea typeface="+mj-ea"/>
                <a:cs typeface="+mj-cs"/>
                <a:sym typeface="Arial"/>
              </a:defRPr>
            </a:pPr>
            <a:r>
              <a:t>	A nature preserve, rural town, London, highway, airport approach &amp; </a:t>
            </a:r>
            <a:r>
              <a:rPr b="1">
                <a:solidFill>
                  <a:srgbClr val="FBC901"/>
                </a:solidFill>
              </a:rPr>
              <a:t>wind farm</a:t>
            </a:r>
          </a:p>
          <a:p>
            <a:pPr algn="ctr">
              <a:tabLst>
                <a:tab pos="444500" algn="l"/>
              </a:tabLst>
              <a:defRPr sz="1800" b="1">
                <a:solidFill>
                  <a:srgbClr val="FBC901"/>
                </a:solidFill>
                <a:latin typeface="+mj-lt"/>
                <a:ea typeface="+mj-ea"/>
                <a:cs typeface="+mj-cs"/>
                <a:sym typeface="Arial"/>
              </a:defRPr>
            </a:pPr>
            <a:endParaRPr/>
          </a:p>
          <a:p>
            <a:pPr algn="ctr">
              <a:tabLst>
                <a:tab pos="444500" algn="l"/>
              </a:tabLst>
              <a:defRPr sz="1800">
                <a:latin typeface="+mj-lt"/>
                <a:ea typeface="+mj-ea"/>
                <a:cs typeface="+mj-cs"/>
                <a:sym typeface="Arial"/>
              </a:defRPr>
            </a:pPr>
            <a:r>
              <a:t>This video's loudest message may be about </a:t>
            </a:r>
            <a:r>
              <a:rPr b="1"/>
              <a:t>always</a:t>
            </a:r>
            <a:r>
              <a:t> </a:t>
            </a:r>
            <a:r>
              <a:rPr b="1"/>
              <a:t>questioning</a:t>
            </a:r>
            <a:r>
              <a:t> web-postings!</a:t>
            </a:r>
          </a:p>
          <a:p>
            <a:pPr algn="ctr">
              <a:defRPr sz="1600">
                <a:latin typeface="+mj-lt"/>
                <a:ea typeface="+mj-ea"/>
                <a:cs typeface="+mj-cs"/>
                <a:sym typeface="Arial"/>
              </a:defRPr>
            </a:pPr>
            <a:endParaRPr/>
          </a:p>
          <a:p>
            <a:pPr algn="ctr">
              <a:defRPr sz="1800">
                <a:latin typeface="+mj-lt"/>
                <a:ea typeface="+mj-ea"/>
                <a:cs typeface="+mj-cs"/>
                <a:sym typeface="Arial"/>
              </a:defRPr>
            </a:pPr>
            <a:endParaRPr/>
          </a:p>
          <a:p>
            <a:pPr algn="ctr">
              <a:defRPr sz="1800">
                <a:latin typeface="+mj-lt"/>
                <a:ea typeface="+mj-ea"/>
                <a:cs typeface="+mj-cs"/>
                <a:sym typeface="Arial"/>
              </a:defRPr>
            </a:pPr>
            <a:endParaRPr/>
          </a:p>
          <a:p>
            <a:pPr algn="ctr">
              <a:defRPr sz="1800">
                <a:latin typeface="+mj-lt"/>
                <a:ea typeface="+mj-ea"/>
                <a:cs typeface="+mj-cs"/>
                <a:sym typeface="Arial"/>
              </a:defRPr>
            </a:pPr>
            <a:endParaRPr/>
          </a:p>
          <a:p>
            <a:pPr algn="ctr">
              <a:defRPr sz="1800">
                <a:latin typeface="+mj-lt"/>
                <a:ea typeface="+mj-ea"/>
                <a:cs typeface="+mj-cs"/>
                <a:sym typeface="Arial"/>
              </a:defRPr>
            </a:pPr>
            <a:endParaRPr/>
          </a:p>
          <a:p>
            <a:pPr algn="ctr">
              <a:defRPr sz="1800">
                <a:latin typeface="+mj-lt"/>
                <a:ea typeface="+mj-ea"/>
                <a:cs typeface="+mj-cs"/>
                <a:sym typeface="Arial"/>
              </a:defRPr>
            </a:pPr>
            <a:endParaRPr/>
          </a:p>
          <a:p>
            <a:pPr algn="ctr">
              <a:defRPr sz="1800">
                <a:latin typeface="+mj-lt"/>
                <a:ea typeface="+mj-ea"/>
                <a:cs typeface="+mj-cs"/>
                <a:sym typeface="Arial"/>
              </a:defRPr>
            </a:pPr>
            <a:endParaRPr/>
          </a:p>
          <a:p>
            <a:pPr algn="ctr">
              <a:defRPr sz="1800">
                <a:latin typeface="+mj-lt"/>
                <a:ea typeface="+mj-ea"/>
                <a:cs typeface="+mj-cs"/>
                <a:sym typeface="Arial"/>
              </a:defRPr>
            </a:pPr>
            <a:endParaRPr/>
          </a:p>
          <a:p>
            <a:pPr algn="ctr">
              <a:defRPr sz="2800">
                <a:latin typeface="+mj-lt"/>
                <a:ea typeface="+mj-ea"/>
                <a:cs typeface="+mj-cs"/>
                <a:sym typeface="Arial"/>
              </a:defRPr>
            </a:pPr>
            <a:endParaRPr/>
          </a:p>
          <a:p>
            <a:pPr algn="ctr">
              <a:defRPr sz="1800">
                <a:latin typeface="+mj-lt"/>
                <a:ea typeface="+mj-ea"/>
                <a:cs typeface="+mj-cs"/>
                <a:sym typeface="Arial"/>
              </a:defRPr>
            </a:pPr>
            <a:endParaRPr/>
          </a:p>
          <a:p>
            <a:pPr algn="ctr">
              <a:defRPr sz="1600">
                <a:latin typeface="+mj-lt"/>
                <a:ea typeface="+mj-ea"/>
                <a:cs typeface="+mj-cs"/>
                <a:sym typeface="Arial"/>
              </a:defRPr>
            </a:pPr>
            <a:endParaRPr/>
          </a:p>
          <a:p>
            <a:pPr algn="ctr">
              <a:spcBef>
                <a:spcPts val="300"/>
              </a:spcBef>
              <a:defRPr sz="1400">
                <a:latin typeface="+mj-lt"/>
                <a:ea typeface="+mj-ea"/>
                <a:cs typeface="+mj-cs"/>
                <a:sym typeface="Arial"/>
              </a:defRPr>
            </a:pPr>
            <a:r>
              <a:t>YouTube link: </a:t>
            </a:r>
            <a:r>
              <a:rPr u="sng">
                <a:solidFill>
                  <a:srgbClr val="00CCFF"/>
                </a:solidFill>
                <a:uFill>
                  <a:solidFill>
                    <a:srgbClr val="00CCFF"/>
                  </a:solidFill>
                </a:uFill>
                <a:hlinkClick r:id="rId2"/>
              </a:rPr>
              <a:t>https://www.youtube.com/watch?v=zKgN2G9d0dc</a:t>
            </a:r>
            <a:endParaRPr>
              <a:solidFill>
                <a:schemeClr val="accent1"/>
              </a:solidFill>
            </a:endParaRPr>
          </a:p>
          <a:p>
            <a:pPr algn="ctr">
              <a:defRPr sz="500">
                <a:solidFill>
                  <a:schemeClr val="accent1"/>
                </a:solidFill>
                <a:latin typeface="+mj-lt"/>
                <a:ea typeface="+mj-ea"/>
                <a:cs typeface="+mj-cs"/>
                <a:sym typeface="Arial"/>
              </a:defRPr>
            </a:pPr>
            <a:endParaRPr/>
          </a:p>
          <a:p>
            <a:pPr algn="ctr">
              <a:spcBef>
                <a:spcPts val="300"/>
              </a:spcBef>
              <a:defRPr sz="1400">
                <a:latin typeface="+mj-lt"/>
                <a:ea typeface="+mj-ea"/>
                <a:cs typeface="+mj-cs"/>
                <a:sym typeface="Arial"/>
              </a:defRPr>
            </a:pPr>
            <a:r>
              <a:t>(I have also cached a copy of that video on this note set's </a:t>
            </a:r>
            <a:r>
              <a:rPr u="sng">
                <a:solidFill>
                  <a:srgbClr val="00CCFF"/>
                </a:solidFill>
                <a:uFill>
                  <a:solidFill>
                    <a:srgbClr val="00CCFF"/>
                  </a:solidFill>
                </a:uFill>
                <a:hlinkClick r:id="rId3"/>
              </a:rPr>
              <a:t>Resources Webpage</a:t>
            </a:r>
          </a:p>
        </p:txBody>
      </p:sp>
      <p:pic>
        <p:nvPicPr>
          <p:cNvPr id="692" name="Picture 4" descr="Picture 4"/>
          <p:cNvPicPr>
            <a:picLocks noChangeAspect="1"/>
          </p:cNvPicPr>
          <p:nvPr/>
        </p:nvPicPr>
        <p:blipFill>
          <a:blip r:embed="rId4"/>
          <a:stretch>
            <a:fillRect/>
          </a:stretch>
        </p:blipFill>
        <p:spPr>
          <a:xfrm>
            <a:off x="1756812" y="2447519"/>
            <a:ext cx="5683260" cy="322513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Rectangle 2"/>
          <p:cNvSpPr txBox="1">
            <a:spLocks noGrp="1"/>
          </p:cNvSpPr>
          <p:nvPr>
            <p:ph type="title"/>
          </p:nvPr>
        </p:nvSpPr>
        <p:spPr>
          <a:xfrm>
            <a:off x="304800" y="76199"/>
            <a:ext cx="8534400" cy="675219"/>
          </a:xfrm>
          <a:prstGeom prst="rect">
            <a:avLst/>
          </a:prstGeom>
        </p:spPr>
        <p:txBody>
          <a:bodyPr/>
          <a:lstStyle>
            <a:lvl1pPr>
              <a:defRPr>
                <a:solidFill>
                  <a:srgbClr val="FBC901"/>
                </a:solidFill>
              </a:defRPr>
            </a:lvl1pPr>
          </a:lstStyle>
          <a:p>
            <a:r>
              <a:t>NIMBY – Not in My Backyard!</a:t>
            </a:r>
          </a:p>
        </p:txBody>
      </p:sp>
      <p:sp>
        <p:nvSpPr>
          <p:cNvPr id="695" name="Rectangle 3"/>
          <p:cNvSpPr txBox="1">
            <a:spLocks noGrp="1"/>
          </p:cNvSpPr>
          <p:nvPr>
            <p:ph type="body" idx="1"/>
          </p:nvPr>
        </p:nvSpPr>
        <p:spPr>
          <a:xfrm>
            <a:off x="228600" y="810687"/>
            <a:ext cx="8788400" cy="5602813"/>
          </a:xfrm>
          <a:prstGeom prst="rect">
            <a:avLst/>
          </a:prstGeom>
        </p:spPr>
        <p:txBody>
          <a:bodyPr/>
          <a:lstStyle/>
          <a:p>
            <a:pPr defTabSz="868680">
              <a:tabLst>
                <a:tab pos="431800" algn="l"/>
                <a:tab pos="863600" algn="l"/>
                <a:tab pos="1295400" algn="l"/>
                <a:tab pos="1727200" algn="l"/>
                <a:tab pos="2159000" algn="l"/>
              </a:tabLst>
              <a:defRPr sz="1710">
                <a:effectLst>
                  <a:outerShdw blurRad="36195" dist="36195" dir="2700000" rotWithShape="0">
                    <a:srgbClr val="000000"/>
                  </a:outerShdw>
                </a:effectLst>
                <a:latin typeface="+mj-lt"/>
                <a:ea typeface="+mj-ea"/>
                <a:cs typeface="+mj-cs"/>
                <a:sym typeface="Arial"/>
              </a:defRPr>
            </a:pPr>
            <a:r>
              <a:t>The biggest NIMBY objections to wind power are its noise and visual impact</a:t>
            </a:r>
          </a:p>
          <a:p>
            <a:pPr defTabSz="868680">
              <a:tabLst>
                <a:tab pos="431800" algn="l"/>
                <a:tab pos="863600" algn="l"/>
                <a:tab pos="1295400" algn="l"/>
                <a:tab pos="1727200" algn="l"/>
                <a:tab pos="2159000" algn="l"/>
              </a:tabLst>
              <a:defRPr sz="665">
                <a:effectLst>
                  <a:outerShdw blurRad="36195" dist="36195" dir="2700000" rotWithShape="0">
                    <a:srgbClr val="000000"/>
                  </a:outerShdw>
                </a:effectLst>
                <a:latin typeface="+mj-lt"/>
                <a:ea typeface="+mj-ea"/>
                <a:cs typeface="+mj-cs"/>
                <a:sym typeface="Arial"/>
              </a:defRPr>
            </a:pPr>
            <a:endParaRPr/>
          </a:p>
          <a:p>
            <a:pPr defTabSz="868680">
              <a:tabLst>
                <a:tab pos="431800" algn="l"/>
                <a:tab pos="863600" algn="l"/>
                <a:tab pos="1295400" algn="l"/>
                <a:tab pos="1727200" algn="l"/>
                <a:tab pos="2159000" algn="l"/>
              </a:tabLst>
              <a:defRPr sz="1710">
                <a:effectLst>
                  <a:outerShdw blurRad="36195" dist="36195" dir="2700000" rotWithShape="0">
                    <a:srgbClr val="000000"/>
                  </a:outerShdw>
                </a:effectLst>
                <a:latin typeface="+mj-lt"/>
                <a:ea typeface="+mj-ea"/>
                <a:cs typeface="+mj-cs"/>
                <a:sym typeface="Arial"/>
              </a:defRPr>
            </a:pPr>
            <a:r>
              <a:t>	Neither is a clear cut technical issue, they both invoke personal judgments</a:t>
            </a:r>
          </a:p>
          <a:p>
            <a:pPr defTabSz="868680">
              <a:tabLst>
                <a:tab pos="431800" algn="l"/>
                <a:tab pos="863600" algn="l"/>
                <a:tab pos="1295400" algn="l"/>
                <a:tab pos="1727200" algn="l"/>
                <a:tab pos="2159000" algn="l"/>
              </a:tabLst>
              <a:defRPr sz="760">
                <a:effectLst>
                  <a:outerShdw blurRad="36195" dist="36195" dir="2700000" rotWithShape="0">
                    <a:srgbClr val="000000"/>
                  </a:outerShdw>
                </a:effectLst>
                <a:latin typeface="+mj-lt"/>
                <a:ea typeface="+mj-ea"/>
                <a:cs typeface="+mj-cs"/>
                <a:sym typeface="Arial"/>
              </a:defRPr>
            </a:pPr>
            <a:endParaRPr/>
          </a:p>
          <a:p>
            <a:pPr defTabSz="868680">
              <a:tabLst>
                <a:tab pos="431800" algn="l"/>
                <a:tab pos="863600" algn="l"/>
                <a:tab pos="1295400" algn="l"/>
                <a:tab pos="1727200" algn="l"/>
                <a:tab pos="2159000" algn="l"/>
              </a:tabLst>
              <a:defRPr sz="1710">
                <a:effectLst>
                  <a:outerShdw blurRad="36195" dist="36195" dir="2700000" rotWithShape="0">
                    <a:srgbClr val="000000"/>
                  </a:outerShdw>
                </a:effectLst>
                <a:latin typeface="+mj-lt"/>
                <a:ea typeface="+mj-ea"/>
                <a:cs typeface="+mj-cs"/>
                <a:sym typeface="Arial"/>
              </a:defRPr>
            </a:pPr>
            <a:r>
              <a:t>Thus (for better or worse) let me now take a very personal approach to NIMBY:</a:t>
            </a:r>
          </a:p>
          <a:p>
            <a:pPr algn="ctr" defTabSz="868680">
              <a:tabLst>
                <a:tab pos="431800" algn="l"/>
                <a:tab pos="863600" algn="l"/>
                <a:tab pos="1295400" algn="l"/>
                <a:tab pos="1727200" algn="l"/>
                <a:tab pos="2159000" algn="l"/>
              </a:tabLst>
              <a:defRPr sz="1330" b="1">
                <a:effectLst>
                  <a:outerShdw blurRad="36195" dist="36195" dir="2700000" rotWithShape="0">
                    <a:srgbClr val="000000"/>
                  </a:outerShdw>
                </a:effectLst>
                <a:latin typeface="+mj-lt"/>
                <a:ea typeface="+mj-ea"/>
                <a:cs typeface="+mj-cs"/>
                <a:sym typeface="Arial"/>
              </a:defRPr>
            </a:pPr>
            <a:endParaRPr/>
          </a:p>
          <a:p>
            <a:pPr algn="ctr" defTabSz="868680">
              <a:tabLst>
                <a:tab pos="431800" algn="l"/>
                <a:tab pos="863600" algn="l"/>
                <a:tab pos="1295400" algn="l"/>
                <a:tab pos="1727200" algn="l"/>
                <a:tab pos="2159000" algn="l"/>
              </a:tabLst>
              <a:defRPr sz="1710" b="1">
                <a:effectLst>
                  <a:outerShdw blurRad="36195" dist="36195" dir="2700000" rotWithShape="0">
                    <a:srgbClr val="000000"/>
                  </a:outerShdw>
                </a:effectLst>
                <a:latin typeface="+mj-lt"/>
                <a:ea typeface="+mj-ea"/>
                <a:cs typeface="+mj-cs"/>
                <a:sym typeface="Arial"/>
              </a:defRPr>
            </a:pPr>
            <a:r>
              <a:t>Regarding noise:</a:t>
            </a:r>
          </a:p>
          <a:p>
            <a:pPr defTabSz="868680">
              <a:tabLst>
                <a:tab pos="431800" algn="l"/>
                <a:tab pos="863600" algn="l"/>
                <a:tab pos="1295400" algn="l"/>
                <a:tab pos="1727200" algn="l"/>
                <a:tab pos="2159000" algn="l"/>
              </a:tabLst>
              <a:defRPr sz="950">
                <a:effectLst>
                  <a:outerShdw blurRad="36195" dist="36195" dir="2700000" rotWithShape="0">
                    <a:srgbClr val="000000"/>
                  </a:outerShdw>
                </a:effectLst>
                <a:latin typeface="+mj-lt"/>
                <a:ea typeface="+mj-ea"/>
                <a:cs typeface="+mj-cs"/>
                <a:sym typeface="Arial"/>
              </a:defRPr>
            </a:pPr>
            <a:endParaRPr/>
          </a:p>
          <a:p>
            <a:pPr defTabSz="868680">
              <a:tabLst>
                <a:tab pos="431800" algn="l"/>
                <a:tab pos="863600" algn="l"/>
                <a:tab pos="1295400" algn="l"/>
                <a:tab pos="1727200" algn="l"/>
                <a:tab pos="2159000" algn="l"/>
              </a:tabLst>
              <a:defRPr sz="1710">
                <a:effectLst>
                  <a:outerShdw blurRad="36195" dist="36195" dir="2700000" rotWithShape="0">
                    <a:srgbClr val="000000"/>
                  </a:outerShdw>
                </a:effectLst>
                <a:latin typeface="+mj-lt"/>
                <a:ea typeface="+mj-ea"/>
                <a:cs typeface="+mj-cs"/>
                <a:sym typeface="Arial"/>
              </a:defRPr>
            </a:pPr>
            <a:r>
              <a:rPr b="1"/>
              <a:t>Wind Power - Part I</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 notes described how the common Danish turbines </a:t>
            </a:r>
          </a:p>
          <a:p>
            <a:pPr defTabSz="868680">
              <a:tabLst>
                <a:tab pos="431800" algn="l"/>
                <a:tab pos="863600" algn="l"/>
                <a:tab pos="1295400" algn="l"/>
                <a:tab pos="1727200" algn="l"/>
                <a:tab pos="2159000" algn="l"/>
              </a:tabLst>
              <a:defRPr sz="665">
                <a:effectLst>
                  <a:outerShdw blurRad="36195" dist="36195" dir="2700000" rotWithShape="0">
                    <a:srgbClr val="000000"/>
                  </a:outerShdw>
                </a:effectLst>
                <a:latin typeface="+mj-lt"/>
                <a:ea typeface="+mj-ea"/>
                <a:cs typeface="+mj-cs"/>
                <a:sym typeface="Arial"/>
              </a:defRPr>
            </a:pPr>
            <a:endParaRPr/>
          </a:p>
          <a:p>
            <a:pPr defTabSz="868680">
              <a:tabLst>
                <a:tab pos="431800" algn="l"/>
                <a:tab pos="863600" algn="l"/>
                <a:tab pos="1295400" algn="l"/>
                <a:tab pos="1727200" algn="l"/>
                <a:tab pos="2159000" algn="l"/>
              </a:tabLst>
              <a:defRPr sz="1710">
                <a:effectLst>
                  <a:outerShdw blurRad="36195" dist="36195" dir="2700000" rotWithShape="0">
                    <a:srgbClr val="000000"/>
                  </a:outerShdw>
                </a:effectLst>
                <a:latin typeface="+mj-lt"/>
                <a:ea typeface="+mj-ea"/>
                <a:cs typeface="+mj-cs"/>
                <a:sym typeface="Arial"/>
              </a:defRPr>
            </a:pPr>
            <a:r>
              <a:t>	operate at blade tip speed ratios (TSRs) of ~ 5, meaning the fastest parts of </a:t>
            </a:r>
          </a:p>
          <a:p>
            <a:pPr defTabSz="868680">
              <a:tabLst>
                <a:tab pos="431800" algn="l"/>
                <a:tab pos="863600" algn="l"/>
                <a:tab pos="1295400" algn="l"/>
                <a:tab pos="1727200" algn="l"/>
                <a:tab pos="2159000" algn="l"/>
              </a:tabLst>
              <a:defRPr sz="665">
                <a:effectLst>
                  <a:outerShdw blurRad="36195" dist="36195" dir="2700000" rotWithShape="0">
                    <a:srgbClr val="000000"/>
                  </a:outerShdw>
                </a:effectLst>
                <a:latin typeface="+mj-lt"/>
                <a:ea typeface="+mj-ea"/>
                <a:cs typeface="+mj-cs"/>
                <a:sym typeface="Arial"/>
              </a:defRPr>
            </a:pPr>
            <a:endParaRPr/>
          </a:p>
          <a:p>
            <a:pPr defTabSz="868680">
              <a:tabLst>
                <a:tab pos="431800" algn="l"/>
                <a:tab pos="863600" algn="l"/>
                <a:tab pos="1295400" algn="l"/>
                <a:tab pos="1727200" algn="l"/>
                <a:tab pos="2159000" algn="l"/>
              </a:tabLst>
              <a:defRPr sz="1710">
                <a:effectLst>
                  <a:outerShdw blurRad="36195" dist="36195" dir="2700000" rotWithShape="0">
                    <a:srgbClr val="000000"/>
                  </a:outerShdw>
                </a:effectLst>
                <a:latin typeface="+mj-lt"/>
                <a:ea typeface="+mj-ea"/>
                <a:cs typeface="+mj-cs"/>
                <a:sym typeface="Arial"/>
              </a:defRPr>
            </a:pPr>
            <a:r>
              <a:t>		their blades move at 5X the ambient wind speed</a:t>
            </a:r>
          </a:p>
          <a:p>
            <a:pPr defTabSz="868680">
              <a:tabLst>
                <a:tab pos="431800" algn="l"/>
                <a:tab pos="863600" algn="l"/>
                <a:tab pos="1295400" algn="l"/>
                <a:tab pos="1727200" algn="l"/>
                <a:tab pos="2159000" algn="l"/>
              </a:tabLst>
              <a:defRPr sz="1045">
                <a:effectLst>
                  <a:outerShdw blurRad="36195" dist="36195" dir="2700000" rotWithShape="0">
                    <a:srgbClr val="000000"/>
                  </a:outerShdw>
                </a:effectLst>
                <a:latin typeface="+mj-lt"/>
                <a:ea typeface="+mj-ea"/>
                <a:cs typeface="+mj-cs"/>
                <a:sym typeface="Arial"/>
              </a:defRPr>
            </a:pPr>
            <a:endParaRPr/>
          </a:p>
          <a:p>
            <a:pPr defTabSz="868680">
              <a:tabLst>
                <a:tab pos="431800" algn="l"/>
                <a:tab pos="863600" algn="l"/>
                <a:tab pos="1295400" algn="l"/>
                <a:tab pos="1727200" algn="l"/>
                <a:tab pos="2159000" algn="l"/>
              </a:tabLst>
              <a:defRPr sz="1710">
                <a:effectLst>
                  <a:outerShdw blurRad="36195" dist="36195" dir="2700000" rotWithShape="0">
                    <a:srgbClr val="000000"/>
                  </a:outerShdw>
                </a:effectLst>
                <a:latin typeface="+mj-lt"/>
                <a:ea typeface="+mj-ea"/>
                <a:cs typeface="+mj-cs"/>
                <a:sym typeface="Arial"/>
              </a:defRPr>
            </a:pPr>
            <a:r>
              <a:t>That note set's maps also showed that faster wind farm winds might move at 8 m/s</a:t>
            </a:r>
          </a:p>
          <a:p>
            <a:pPr defTabSz="868680">
              <a:tabLst>
                <a:tab pos="431800" algn="l"/>
                <a:tab pos="863600" algn="l"/>
                <a:tab pos="1295400" algn="l"/>
                <a:tab pos="1727200" algn="l"/>
                <a:tab pos="2159000" algn="l"/>
              </a:tabLst>
              <a:defRPr sz="665">
                <a:effectLst>
                  <a:outerShdw blurRad="36195" dist="36195" dir="2700000" rotWithShape="0">
                    <a:srgbClr val="000000"/>
                  </a:outerShdw>
                </a:effectLst>
                <a:latin typeface="+mj-lt"/>
                <a:ea typeface="+mj-ea"/>
                <a:cs typeface="+mj-cs"/>
                <a:sym typeface="Arial"/>
              </a:defRPr>
            </a:pPr>
            <a:endParaRPr/>
          </a:p>
          <a:p>
            <a:pPr defTabSz="868680">
              <a:tabLst>
                <a:tab pos="431800" algn="l"/>
                <a:tab pos="863600" algn="l"/>
                <a:tab pos="1295400" algn="l"/>
                <a:tab pos="1727200" algn="l"/>
                <a:tab pos="2159000" algn="l"/>
              </a:tabLst>
              <a:defRPr sz="1710">
                <a:effectLst>
                  <a:outerShdw blurRad="36195" dist="36195" dir="2700000" rotWithShape="0">
                    <a:srgbClr val="000000"/>
                  </a:outerShdw>
                </a:effectLst>
                <a:latin typeface="+mj-lt"/>
                <a:ea typeface="+mj-ea"/>
                <a:cs typeface="+mj-cs"/>
                <a:sym typeface="Arial"/>
              </a:defRPr>
            </a:pPr>
            <a:r>
              <a:t>	which is equivalent to ~ 18 mph (or 29 kph)</a:t>
            </a:r>
          </a:p>
          <a:p>
            <a:pPr defTabSz="868680">
              <a:tabLst>
                <a:tab pos="431800" algn="l"/>
                <a:tab pos="863600" algn="l"/>
                <a:tab pos="1295400" algn="l"/>
                <a:tab pos="1727200" algn="l"/>
                <a:tab pos="2159000" algn="l"/>
              </a:tabLst>
              <a:defRPr sz="1045">
                <a:effectLst>
                  <a:outerShdw blurRad="36195" dist="36195" dir="2700000" rotWithShape="0">
                    <a:srgbClr val="000000"/>
                  </a:outerShdw>
                </a:effectLst>
                <a:latin typeface="+mj-lt"/>
                <a:ea typeface="+mj-ea"/>
                <a:cs typeface="+mj-cs"/>
                <a:sym typeface="Arial"/>
              </a:defRPr>
            </a:pPr>
            <a:endParaRPr/>
          </a:p>
          <a:p>
            <a:pPr defTabSz="868680">
              <a:tabLst>
                <a:tab pos="431800" algn="l"/>
                <a:tab pos="863600" algn="l"/>
                <a:tab pos="1295400" algn="l"/>
                <a:tab pos="1727200" algn="l"/>
                <a:tab pos="2159000" algn="l"/>
              </a:tabLst>
              <a:defRPr sz="1710">
                <a:effectLst>
                  <a:outerShdw blurRad="36195" dist="36195" dir="2700000" rotWithShape="0">
                    <a:srgbClr val="000000"/>
                  </a:outerShdw>
                </a:effectLst>
                <a:latin typeface="+mj-lt"/>
                <a:ea typeface="+mj-ea"/>
                <a:cs typeface="+mj-cs"/>
                <a:sym typeface="Arial"/>
              </a:defRPr>
            </a:pPr>
            <a:r>
              <a:t>Combining those two pieces of information:</a:t>
            </a:r>
          </a:p>
          <a:p>
            <a:pPr defTabSz="868680">
              <a:spcBef>
                <a:spcPts val="100"/>
              </a:spcBef>
              <a:tabLst>
                <a:tab pos="431800" algn="l"/>
                <a:tab pos="863600" algn="l"/>
                <a:tab pos="1295400" algn="l"/>
                <a:tab pos="1727200" algn="l"/>
                <a:tab pos="2159000" algn="l"/>
              </a:tabLst>
              <a:defRPr sz="760">
                <a:effectLst>
                  <a:outerShdw blurRad="36195" dist="36195" dir="2700000" rotWithShape="0">
                    <a:srgbClr val="000000"/>
                  </a:outerShdw>
                </a:effectLst>
                <a:latin typeface="+mj-lt"/>
                <a:ea typeface="+mj-ea"/>
                <a:cs typeface="+mj-cs"/>
                <a:sym typeface="Arial"/>
              </a:defRPr>
            </a:pPr>
            <a:r>
              <a:t>	</a:t>
            </a:r>
          </a:p>
          <a:p>
            <a:pPr defTabSz="868680">
              <a:tabLst>
                <a:tab pos="431800" algn="l"/>
                <a:tab pos="863600" algn="l"/>
                <a:tab pos="1295400" algn="l"/>
                <a:tab pos="1727200" algn="l"/>
                <a:tab pos="2159000" algn="l"/>
              </a:tabLst>
              <a:defRPr sz="1710">
                <a:effectLst>
                  <a:outerShdw blurRad="36195" dist="36195" dir="2700000" rotWithShape="0">
                    <a:srgbClr val="000000"/>
                  </a:outerShdw>
                </a:effectLst>
                <a:latin typeface="+mj-lt"/>
                <a:ea typeface="+mj-ea"/>
                <a:cs typeface="+mj-cs"/>
                <a:sym typeface="Arial"/>
              </a:defRPr>
            </a:pPr>
            <a:r>
              <a:t>	Wind farm turbine blade tips typically move at ~ 90 mph (150 kph)</a:t>
            </a:r>
          </a:p>
          <a:p>
            <a:pPr defTabSz="868680">
              <a:tabLst>
                <a:tab pos="431800" algn="l"/>
                <a:tab pos="863600" algn="l"/>
                <a:tab pos="1295400" algn="l"/>
                <a:tab pos="1727200" algn="l"/>
                <a:tab pos="2159000" algn="l"/>
              </a:tabLst>
              <a:defRPr sz="665">
                <a:effectLst>
                  <a:outerShdw blurRad="36195" dist="36195" dir="2700000" rotWithShape="0">
                    <a:srgbClr val="000000"/>
                  </a:outerShdw>
                </a:effectLst>
                <a:latin typeface="+mj-lt"/>
                <a:ea typeface="+mj-ea"/>
                <a:cs typeface="+mj-cs"/>
                <a:sym typeface="Arial"/>
              </a:defRPr>
            </a:pPr>
            <a:endParaRPr/>
          </a:p>
          <a:p>
            <a:pPr defTabSz="868680">
              <a:tabLst>
                <a:tab pos="431800" algn="l"/>
                <a:tab pos="863600" algn="l"/>
                <a:tab pos="1295400" algn="l"/>
                <a:tab pos="1727200" algn="l"/>
                <a:tab pos="2159000" algn="l"/>
              </a:tabLst>
              <a:defRPr sz="1710">
                <a:effectLst>
                  <a:outerShdw blurRad="36195" dist="36195" dir="2700000" rotWithShape="0">
                    <a:srgbClr val="000000"/>
                  </a:outerShdw>
                </a:effectLst>
                <a:latin typeface="+mj-lt"/>
                <a:ea typeface="+mj-ea"/>
                <a:cs typeface="+mj-cs"/>
                <a:sym typeface="Arial"/>
              </a:defRPr>
            </a:pPr>
            <a:r>
              <a:t>		With inner parts of the blades moving at progressively lower speeds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 name="Rectangle 5"/>
          <p:cNvSpPr txBox="1"/>
          <p:nvPr/>
        </p:nvSpPr>
        <p:spPr>
          <a:xfrm>
            <a:off x="304800" y="6457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698" name="Rectangle 2"/>
          <p:cNvSpPr txBox="1">
            <a:spLocks noGrp="1"/>
          </p:cNvSpPr>
          <p:nvPr>
            <p:ph type="title"/>
          </p:nvPr>
        </p:nvSpPr>
        <p:spPr>
          <a:xfrm>
            <a:off x="304800" y="76199"/>
            <a:ext cx="8534400" cy="675219"/>
          </a:xfrm>
          <a:prstGeom prst="rect">
            <a:avLst/>
          </a:prstGeom>
        </p:spPr>
        <p:txBody>
          <a:bodyPr/>
          <a:lstStyle>
            <a:lvl1pPr>
              <a:defRPr sz="2000"/>
            </a:lvl1pPr>
          </a:lstStyle>
          <a:p>
            <a:r>
              <a:t>Those speeds &amp; sizes are roughly comparable to freeway traffic</a:t>
            </a:r>
          </a:p>
        </p:txBody>
      </p:sp>
      <p:sp>
        <p:nvSpPr>
          <p:cNvPr id="699" name="Rectangle 3"/>
          <p:cNvSpPr txBox="1">
            <a:spLocks noGrp="1"/>
          </p:cNvSpPr>
          <p:nvPr>
            <p:ph type="body" idx="1"/>
          </p:nvPr>
        </p:nvSpPr>
        <p:spPr>
          <a:xfrm>
            <a:off x="228600" y="810687"/>
            <a:ext cx="8788400" cy="5602813"/>
          </a:xfrm>
          <a:prstGeom prst="rect">
            <a:avLst/>
          </a:prstGeom>
        </p:spPr>
        <p:txBody>
          <a:bodyPr/>
          <a:lstStyle/>
          <a:p>
            <a:pPr>
              <a:tabLst>
                <a:tab pos="457200" algn="l"/>
                <a:tab pos="914400" algn="l"/>
                <a:tab pos="1371600" algn="l"/>
                <a:tab pos="1828800" algn="l"/>
                <a:tab pos="2286000" algn="l"/>
              </a:tabLst>
              <a:defRPr sz="1800">
                <a:latin typeface="+mj-lt"/>
                <a:ea typeface="+mj-ea"/>
                <a:cs typeface="+mj-cs"/>
                <a:sym typeface="Arial"/>
              </a:defRPr>
            </a:pPr>
            <a:r>
              <a:t>Which is indeed what I believe I heard confirmed in </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The Telegraph's exceptionally careful (and honest) video of two slides ago</a:t>
            </a:r>
          </a:p>
          <a:p>
            <a:pPr>
              <a:tabLst>
                <a:tab pos="457200" algn="l"/>
                <a:tab pos="914400" algn="l"/>
                <a:tab pos="1371600" algn="l"/>
                <a:tab pos="1828800" algn="l"/>
                <a:tab pos="2286000" algn="l"/>
              </a:tabLst>
              <a:defRPr sz="16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I live a bit over a kilometer from a freeway (and I </a:t>
            </a:r>
            <a:r>
              <a:rPr b="1"/>
              <a:t>am</a:t>
            </a:r>
            <a:r>
              <a:t> happy for that distance)</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but my neighbors living much closer to the freeway do not complain of noise</a:t>
            </a:r>
          </a:p>
          <a:p>
            <a:pPr>
              <a:tabLst>
                <a:tab pos="457200" algn="l"/>
                <a:tab pos="914400" algn="l"/>
                <a:tab pos="1371600" algn="l"/>
                <a:tab pos="1828800" algn="l"/>
                <a:tab pos="2286000" algn="l"/>
              </a:tabLst>
              <a:defRPr>
                <a:latin typeface="+mj-lt"/>
                <a:ea typeface="+mj-ea"/>
                <a:cs typeface="+mj-cs"/>
                <a:sym typeface="Arial"/>
              </a:defRPr>
            </a:pPr>
            <a:endParaRPr/>
          </a:p>
          <a:p>
            <a:pPr algn="ctr">
              <a:tabLst>
                <a:tab pos="457200" algn="l"/>
                <a:tab pos="914400" algn="l"/>
                <a:tab pos="1371600" algn="l"/>
                <a:tab pos="1828800" algn="l"/>
                <a:tab pos="2286000" algn="l"/>
              </a:tabLst>
              <a:defRPr sz="1800">
                <a:latin typeface="+mj-lt"/>
                <a:ea typeface="+mj-ea"/>
                <a:cs typeface="+mj-cs"/>
                <a:sym typeface="Arial"/>
              </a:defRPr>
            </a:pPr>
            <a:r>
              <a:t>The above experience + the video's information thus lead to</a:t>
            </a:r>
          </a:p>
          <a:p>
            <a:pPr>
              <a:tabLst>
                <a:tab pos="457200" algn="l"/>
                <a:tab pos="914400" algn="l"/>
                <a:tab pos="1371600" algn="l"/>
                <a:tab pos="1828800" algn="l"/>
                <a:tab pos="2286000" algn="l"/>
              </a:tabLst>
              <a:defRPr>
                <a:latin typeface="+mj-lt"/>
                <a:ea typeface="+mj-ea"/>
                <a:cs typeface="+mj-cs"/>
                <a:sym typeface="Arial"/>
              </a:defRPr>
            </a:pPr>
            <a:endParaRPr/>
          </a:p>
          <a:p>
            <a:pPr algn="ctr">
              <a:tabLst>
                <a:tab pos="457200" algn="l"/>
                <a:tab pos="914400" algn="l"/>
                <a:tab pos="1371600" algn="l"/>
                <a:tab pos="1828800" algn="l"/>
                <a:tab pos="2286000" algn="l"/>
              </a:tabLst>
              <a:defRPr sz="1800">
                <a:latin typeface="+mj-lt"/>
                <a:ea typeface="+mj-ea"/>
                <a:cs typeface="+mj-cs"/>
                <a:sym typeface="Arial"/>
              </a:defRPr>
            </a:pPr>
            <a:r>
              <a:t>My personal (subject to possible revision) conclusion about </a:t>
            </a:r>
            <a:r>
              <a:rPr b="1"/>
              <a:t>wind turbine noise</a:t>
            </a:r>
            <a:r>
              <a:t>:</a:t>
            </a:r>
          </a:p>
          <a:p>
            <a:pPr>
              <a:tabLst>
                <a:tab pos="457200" algn="l"/>
                <a:tab pos="914400" algn="l"/>
                <a:tab pos="1371600" algn="l"/>
                <a:tab pos="1828800" algn="l"/>
                <a:tab pos="2286000" algn="l"/>
              </a:tabLst>
              <a:defRPr sz="1600">
                <a:latin typeface="+mj-lt"/>
                <a:ea typeface="+mj-ea"/>
                <a:cs typeface="+mj-cs"/>
                <a:sym typeface="Arial"/>
              </a:defRPr>
            </a:pPr>
            <a:endParaRPr/>
          </a:p>
          <a:p>
            <a:pPr algn="ctr">
              <a:tabLst>
                <a:tab pos="457200" algn="l"/>
                <a:tab pos="914400" algn="l"/>
                <a:tab pos="1371600" algn="l"/>
                <a:tab pos="1828800" algn="l"/>
                <a:tab pos="2286000" algn="l"/>
              </a:tabLst>
              <a:defRPr sz="1800">
                <a:latin typeface="+mj-lt"/>
                <a:ea typeface="+mj-ea"/>
                <a:cs typeface="+mj-cs"/>
                <a:sym typeface="Arial"/>
              </a:defRPr>
            </a:pPr>
            <a:r>
              <a:t>	For other than a small number of rural residents who are actually living </a:t>
            </a:r>
          </a:p>
          <a:p>
            <a:pPr algn="ctr">
              <a:tabLst>
                <a:tab pos="457200" algn="l"/>
                <a:tab pos="914400" algn="l"/>
                <a:tab pos="1371600" algn="l"/>
                <a:tab pos="1828800" algn="l"/>
                <a:tab pos="2286000" algn="l"/>
              </a:tabLst>
              <a:defRPr sz="1000">
                <a:latin typeface="+mj-lt"/>
                <a:ea typeface="+mj-ea"/>
                <a:cs typeface="+mj-cs"/>
                <a:sym typeface="Arial"/>
              </a:defRPr>
            </a:pPr>
            <a:endParaRPr/>
          </a:p>
          <a:p>
            <a:pPr algn="ctr">
              <a:tabLst>
                <a:tab pos="457200" algn="l"/>
                <a:tab pos="914400" algn="l"/>
                <a:tab pos="1371600" algn="l"/>
                <a:tab pos="1828800" algn="l"/>
                <a:tab pos="2286000" algn="l"/>
              </a:tabLst>
              <a:defRPr sz="1800">
                <a:latin typeface="+mj-lt"/>
                <a:ea typeface="+mj-ea"/>
                <a:cs typeface="+mj-cs"/>
                <a:sym typeface="Arial"/>
              </a:defRPr>
            </a:pPr>
            <a:r>
              <a:t>	</a:t>
            </a:r>
            <a:r>
              <a:rPr b="1"/>
              <a:t>within the bounds </a:t>
            </a:r>
            <a:r>
              <a:t>of an active wind farm (as </a:t>
            </a:r>
            <a:r>
              <a:rPr b="1"/>
              <a:t>might</a:t>
            </a:r>
            <a:r>
              <a:t> occur in the Midwest), </a:t>
            </a:r>
          </a:p>
          <a:p>
            <a:pPr algn="ctr">
              <a:tabLst>
                <a:tab pos="457200" algn="l"/>
                <a:tab pos="914400" algn="l"/>
                <a:tab pos="1371600" algn="l"/>
                <a:tab pos="1828800" algn="l"/>
                <a:tab pos="2286000" algn="l"/>
              </a:tabLst>
              <a:defRPr sz="1000">
                <a:latin typeface="+mj-lt"/>
                <a:ea typeface="+mj-ea"/>
                <a:cs typeface="+mj-cs"/>
                <a:sym typeface="Arial"/>
              </a:defRPr>
            </a:pPr>
            <a:endParaRPr/>
          </a:p>
          <a:p>
            <a:pPr algn="ctr">
              <a:tabLst>
                <a:tab pos="457200" algn="l"/>
                <a:tab pos="914400" algn="l"/>
                <a:tab pos="1371600" algn="l"/>
                <a:tab pos="1828800" algn="l"/>
                <a:tab pos="2286000" algn="l"/>
              </a:tabLst>
              <a:defRPr sz="1800">
                <a:latin typeface="+mj-lt"/>
                <a:ea typeface="+mj-ea"/>
                <a:cs typeface="+mj-cs"/>
                <a:sym typeface="Arial"/>
              </a:defRPr>
            </a:pPr>
            <a:r>
              <a:t>wind farm noise does not appear to be a valid NIMBY objection</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Rectangle 2"/>
          <p:cNvSpPr txBox="1">
            <a:spLocks noGrp="1"/>
          </p:cNvSpPr>
          <p:nvPr>
            <p:ph type="title"/>
          </p:nvPr>
        </p:nvSpPr>
        <p:spPr>
          <a:xfrm>
            <a:off x="304800" y="76200"/>
            <a:ext cx="8534400" cy="537633"/>
          </a:xfrm>
          <a:prstGeom prst="rect">
            <a:avLst/>
          </a:prstGeom>
        </p:spPr>
        <p:txBody>
          <a:bodyPr/>
          <a:lstStyle/>
          <a:p>
            <a:r>
              <a:t>Regarding visual impact:</a:t>
            </a:r>
          </a:p>
        </p:txBody>
      </p:sp>
      <p:sp>
        <p:nvSpPr>
          <p:cNvPr id="702" name="Rectangle 3"/>
          <p:cNvSpPr txBox="1">
            <a:spLocks noGrp="1"/>
          </p:cNvSpPr>
          <p:nvPr>
            <p:ph type="body" idx="1"/>
          </p:nvPr>
        </p:nvSpPr>
        <p:spPr>
          <a:xfrm>
            <a:off x="228600" y="778938"/>
            <a:ext cx="8788400" cy="5602813"/>
          </a:xfrm>
          <a:prstGeom prst="rect">
            <a:avLst/>
          </a:prstGeom>
        </p:spPr>
        <p:txBody>
          <a:bodyPr/>
          <a:lstStyle/>
          <a:p>
            <a:pPr>
              <a:tabLst>
                <a:tab pos="457200" algn="l"/>
                <a:tab pos="914400" algn="l"/>
                <a:tab pos="1371600" algn="l"/>
                <a:tab pos="1828800" algn="l"/>
                <a:tab pos="2286000" algn="l"/>
              </a:tabLst>
              <a:defRPr sz="1800">
                <a:latin typeface="+mj-lt"/>
                <a:ea typeface="+mj-ea"/>
                <a:cs typeface="+mj-cs"/>
                <a:sym typeface="Arial"/>
              </a:defRPr>
            </a:pPr>
            <a:r>
              <a:t>While I have never lived ON the coast, I grew up within easy driving distance</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of some of the west coast's most beautiful ocean vistas</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and I thus cherish ocean views, including their clear open expanses</a:t>
            </a:r>
          </a:p>
          <a:p>
            <a:pPr>
              <a:tabLst>
                <a:tab pos="457200" algn="l"/>
                <a:tab pos="914400" algn="l"/>
                <a:tab pos="1371600" algn="l"/>
                <a:tab pos="1828800" algn="l"/>
                <a:tab pos="2286000" algn="l"/>
              </a:tabLst>
              <a:defRPr sz="10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I can thus empathize coastal residents, such as even those on Martha's Vineyard </a:t>
            </a:r>
          </a:p>
          <a:p>
            <a:pPr>
              <a:tabLst>
                <a:tab pos="457200" algn="l"/>
                <a:tab pos="914400" algn="l"/>
                <a:tab pos="1371600" algn="l"/>
                <a:tab pos="1828800" algn="l"/>
                <a:tab pos="2286000" algn="l"/>
              </a:tabLst>
              <a:defRPr sz="700">
                <a:latin typeface="+mj-lt"/>
                <a:ea typeface="+mj-ea"/>
                <a:cs typeface="+mj-cs"/>
                <a:sym typeface="Arial"/>
              </a:defRPr>
            </a:pPr>
            <a:endParaRPr/>
          </a:p>
          <a:p>
            <a:pPr algn="ctr">
              <a:tabLst>
                <a:tab pos="457200" algn="l"/>
                <a:tab pos="914400" algn="l"/>
                <a:tab pos="1371600" algn="l"/>
                <a:tab pos="1828800" algn="l"/>
                <a:tab pos="2286000" algn="l"/>
              </a:tabLst>
              <a:defRPr sz="1800">
                <a:latin typeface="+mj-lt"/>
                <a:ea typeface="+mj-ea"/>
                <a:cs typeface="+mj-cs"/>
                <a:sym typeface="Arial"/>
              </a:defRPr>
            </a:pPr>
            <a:r>
              <a:t>(even if I never stood a chance of ever living there myself!)</a:t>
            </a:r>
          </a:p>
          <a:p>
            <a:pPr>
              <a:tabLst>
                <a:tab pos="457200" algn="l"/>
                <a:tab pos="914400" algn="l"/>
                <a:tab pos="1371600" algn="l"/>
                <a:tab pos="1828800" algn="l"/>
                <a:tab pos="2286000" algn="l"/>
              </a:tabLst>
              <a:defRPr sz="1200">
                <a:latin typeface="+mj-lt"/>
                <a:ea typeface="+mj-ea"/>
                <a:cs typeface="+mj-cs"/>
                <a:sym typeface="Arial"/>
              </a:defRPr>
            </a:pPr>
            <a:endParaRPr/>
          </a:p>
          <a:p>
            <a:pPr algn="ctr">
              <a:tabLst>
                <a:tab pos="457200" algn="l"/>
                <a:tab pos="914400" algn="l"/>
                <a:tab pos="1371600" algn="l"/>
                <a:tab pos="1828800" algn="l"/>
                <a:tab pos="2286000" algn="l"/>
              </a:tabLst>
              <a:defRPr sz="1800">
                <a:latin typeface="+mj-lt"/>
                <a:ea typeface="+mj-ea"/>
                <a:cs typeface="+mj-cs"/>
                <a:sym typeface="Arial"/>
              </a:defRPr>
            </a:pPr>
            <a:r>
              <a:t>But my horizon calculations &amp; view simulations now convince me that: </a:t>
            </a:r>
          </a:p>
          <a:p>
            <a:pPr algn="ctr">
              <a:tabLst>
                <a:tab pos="457200" algn="l"/>
                <a:tab pos="914400" algn="l"/>
                <a:tab pos="1371600" algn="l"/>
                <a:tab pos="1828800" algn="l"/>
                <a:tab pos="2286000" algn="l"/>
              </a:tabLst>
              <a:defRPr sz="800">
                <a:latin typeface="+mj-lt"/>
                <a:ea typeface="+mj-ea"/>
                <a:cs typeface="+mj-cs"/>
                <a:sym typeface="Arial"/>
              </a:defRPr>
            </a:pPr>
            <a:endParaRPr/>
          </a:p>
          <a:p>
            <a:pPr algn="ctr">
              <a:tabLst>
                <a:tab pos="457200" algn="l"/>
                <a:tab pos="914400" algn="l"/>
                <a:tab pos="1371600" algn="l"/>
                <a:tab pos="1828800" algn="l"/>
                <a:tab pos="2286000" algn="l"/>
              </a:tabLst>
              <a:defRPr sz="1800">
                <a:latin typeface="+mj-lt"/>
                <a:ea typeface="+mj-ea"/>
                <a:cs typeface="+mj-cs"/>
                <a:sym typeface="Arial"/>
              </a:defRPr>
            </a:pPr>
            <a:r>
              <a:t>Wind farms ≥ 15 km offshore would </a:t>
            </a:r>
            <a:r>
              <a:rPr b="1"/>
              <a:t>not</a:t>
            </a:r>
            <a:r>
              <a:t> significantly compromise such vistas</a:t>
            </a:r>
          </a:p>
        </p:txBody>
      </p:sp>
      <p:pic>
        <p:nvPicPr>
          <p:cNvPr id="703" name="Picture 4" descr="Picture 4"/>
          <p:cNvPicPr>
            <a:picLocks noChangeAspect="1"/>
          </p:cNvPicPr>
          <p:nvPr/>
        </p:nvPicPr>
        <p:blipFill>
          <a:blip r:embed="rId2"/>
          <a:stretch>
            <a:fillRect/>
          </a:stretch>
        </p:blipFill>
        <p:spPr>
          <a:xfrm>
            <a:off x="2861739" y="4241801"/>
            <a:ext cx="3509434" cy="255481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Rectangle 5"/>
          <p:cNvSpPr txBox="1"/>
          <p:nvPr/>
        </p:nvSpPr>
        <p:spPr>
          <a:xfrm>
            <a:off x="304800" y="6527898"/>
            <a:ext cx="8534400" cy="28882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400" b="0" i="1">
                <a:solidFill>
                  <a:srgbClr val="E5FFFF"/>
                </a:solidFill>
                <a:effectLst>
                  <a:outerShdw blurRad="38100" dist="38100" dir="2700000" rotWithShape="0">
                    <a:srgbClr val="000000"/>
                  </a:outerShdw>
                </a:effectLst>
                <a:latin typeface="+mj-lt"/>
                <a:ea typeface="+mj-ea"/>
                <a:cs typeface="+mj-cs"/>
                <a:sym typeface="Arial"/>
              </a:defRPr>
            </a:pPr>
            <a:r>
              <a:t>But here in Virginia, </a:t>
            </a:r>
            <a:r>
              <a:rPr b="1"/>
              <a:t>offshore wind power </a:t>
            </a:r>
            <a:r>
              <a:t>WOULD be immensely more productive!</a:t>
            </a:r>
          </a:p>
        </p:txBody>
      </p:sp>
      <p:grpSp>
        <p:nvGrpSpPr>
          <p:cNvPr id="710" name="Group 15"/>
          <p:cNvGrpSpPr/>
          <p:nvPr/>
        </p:nvGrpSpPr>
        <p:grpSpPr>
          <a:xfrm>
            <a:off x="5771536" y="929230"/>
            <a:ext cx="3256034" cy="5250899"/>
            <a:chOff x="0" y="0"/>
            <a:chExt cx="3256033" cy="5250898"/>
          </a:xfrm>
        </p:grpSpPr>
        <p:grpSp>
          <p:nvGrpSpPr>
            <p:cNvPr id="708" name="Group 10"/>
            <p:cNvGrpSpPr/>
            <p:nvPr/>
          </p:nvGrpSpPr>
          <p:grpSpPr>
            <a:xfrm>
              <a:off x="-1" y="392617"/>
              <a:ext cx="3256035" cy="4858282"/>
              <a:chOff x="0" y="0"/>
              <a:chExt cx="3256033" cy="4858280"/>
            </a:xfrm>
          </p:grpSpPr>
          <p:pic>
            <p:nvPicPr>
              <p:cNvPr id="706" name="Picture 4" descr="Picture 4"/>
              <p:cNvPicPr>
                <a:picLocks noChangeAspect="1"/>
              </p:cNvPicPr>
              <p:nvPr/>
            </p:nvPicPr>
            <p:blipFill>
              <a:blip r:embed="rId2"/>
              <a:stretch>
                <a:fillRect/>
              </a:stretch>
            </p:blipFill>
            <p:spPr>
              <a:xfrm>
                <a:off x="0" y="0"/>
                <a:ext cx="3225358" cy="4858281"/>
              </a:xfrm>
              <a:prstGeom prst="rect">
                <a:avLst/>
              </a:prstGeom>
              <a:ln w="12700" cap="flat">
                <a:noFill/>
                <a:miter lim="400000"/>
              </a:ln>
              <a:effectLst/>
            </p:spPr>
          </p:pic>
          <p:sp>
            <p:nvSpPr>
              <p:cNvPr id="707" name="TextBox 9"/>
              <p:cNvSpPr txBox="1"/>
              <p:nvPr/>
            </p:nvSpPr>
            <p:spPr>
              <a:xfrm>
                <a:off x="17533" y="22224"/>
                <a:ext cx="3238501" cy="33274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600">
                    <a:solidFill>
                      <a:srgbClr val="FBC901"/>
                    </a:solidFill>
                  </a:defRPr>
                </a:lvl1pPr>
              </a:lstStyle>
              <a:p>
                <a:r>
                  <a:t>Without wind turbines</a:t>
                </a:r>
              </a:p>
            </p:txBody>
          </p:sp>
        </p:grpSp>
        <p:sp>
          <p:nvSpPr>
            <p:cNvPr id="709" name="TextBox 13"/>
            <p:cNvSpPr txBox="1"/>
            <p:nvPr/>
          </p:nvSpPr>
          <p:spPr>
            <a:xfrm>
              <a:off x="1063200" y="0"/>
              <a:ext cx="1145083" cy="332741"/>
            </a:xfrm>
            <a:prstGeom prst="rect">
              <a:avLst/>
            </a:prstGeom>
            <a:solidFill>
              <a:srgbClr val="00264D"/>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600">
                  <a:solidFill>
                    <a:srgbClr val="FBC901"/>
                  </a:solidFill>
                </a:defRPr>
              </a:lvl1pPr>
            </a:lstStyle>
            <a:p>
              <a:r>
                <a:t>PgDn</a:t>
              </a:r>
            </a:p>
          </p:txBody>
        </p:sp>
      </p:grpSp>
      <p:sp>
        <p:nvSpPr>
          <p:cNvPr id="711" name="Rectangle 2"/>
          <p:cNvSpPr txBox="1">
            <a:spLocks noGrp="1"/>
          </p:cNvSpPr>
          <p:nvPr>
            <p:ph type="title"/>
          </p:nvPr>
        </p:nvSpPr>
        <p:spPr>
          <a:xfrm>
            <a:off x="304800" y="97372"/>
            <a:ext cx="8534400" cy="527046"/>
          </a:xfrm>
          <a:prstGeom prst="rect">
            <a:avLst/>
          </a:prstGeom>
        </p:spPr>
        <p:txBody>
          <a:bodyPr/>
          <a:lstStyle/>
          <a:p>
            <a:r>
              <a:t>But what about my </a:t>
            </a:r>
            <a:r>
              <a:rPr b="1" i="0">
                <a:latin typeface="Tahoma"/>
                <a:ea typeface="Tahoma"/>
                <a:cs typeface="Tahoma"/>
                <a:sym typeface="Tahoma"/>
              </a:rPr>
              <a:t>actual</a:t>
            </a:r>
            <a:r>
              <a:t> backyard?</a:t>
            </a:r>
          </a:p>
        </p:txBody>
      </p:sp>
      <p:sp>
        <p:nvSpPr>
          <p:cNvPr id="712" name="Rectangle 3"/>
          <p:cNvSpPr txBox="1">
            <a:spLocks noGrp="1"/>
          </p:cNvSpPr>
          <p:nvPr>
            <p:ph type="body" idx="1"/>
          </p:nvPr>
        </p:nvSpPr>
        <p:spPr>
          <a:xfrm>
            <a:off x="42331" y="651941"/>
            <a:ext cx="5767920" cy="5888559"/>
          </a:xfrm>
          <a:prstGeom prst="rect">
            <a:avLst/>
          </a:prstGeom>
        </p:spPr>
        <p:txBody>
          <a:bodyPr/>
          <a:lstStyle/>
          <a:p>
            <a:pPr>
              <a:tabLst>
                <a:tab pos="457200" algn="l"/>
                <a:tab pos="914400" algn="l"/>
                <a:tab pos="1371600" algn="l"/>
                <a:tab pos="1828800" algn="l"/>
                <a:tab pos="2286000" algn="l"/>
              </a:tabLst>
              <a:defRPr sz="1800">
                <a:latin typeface="+mj-lt"/>
                <a:ea typeface="+mj-ea"/>
                <a:cs typeface="+mj-cs"/>
                <a:sym typeface="Arial"/>
              </a:defRPr>
            </a:pPr>
            <a:r>
              <a:t>My Backyard's Status Quo:</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t>
            </a:r>
            <a:r>
              <a:rPr b="1"/>
              <a:t>Up Wind</a:t>
            </a:r>
            <a:r>
              <a:t>: Immediately behind those mountains</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is West Virginia, powered ~100% by coal, with </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coal's air pollution restrictions now being slashed!</a:t>
            </a:r>
          </a:p>
          <a:p>
            <a:pPr>
              <a:tabLst>
                <a:tab pos="457200" algn="l"/>
                <a:tab pos="914400" algn="l"/>
                <a:tab pos="1371600" algn="l"/>
                <a:tab pos="1828800" algn="l"/>
                <a:tab pos="2286000" algn="l"/>
              </a:tabLst>
              <a:defRPr sz="14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t>
            </a:r>
            <a:r>
              <a:rPr b="1"/>
              <a:t>Down Wind </a:t>
            </a:r>
            <a:r>
              <a:t>(hopefully): Two 40 year old </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nuclear reactors, now passing their design </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lifetime, but continuing to operate because their </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modern safer replacements are in political limbo!</a:t>
            </a:r>
          </a:p>
          <a:p>
            <a:pPr>
              <a:tabLst>
                <a:tab pos="457200" algn="l"/>
                <a:tab pos="914400" algn="l"/>
                <a:tab pos="1371600" algn="l"/>
                <a:tab pos="1828800" algn="l"/>
                <a:tab pos="2286000" algn="l"/>
              </a:tabLst>
              <a:defRPr sz="12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My Backyard's Possible Future (swap the images):</a:t>
            </a:r>
          </a:p>
          <a:p>
            <a:pPr>
              <a:tabLst>
                <a:tab pos="457200" algn="l"/>
                <a:tab pos="914400" algn="l"/>
                <a:tab pos="1371600" algn="l"/>
                <a:tab pos="1828800" algn="l"/>
                <a:tab pos="2286000" algn="l"/>
              </a:tabLst>
              <a:defRPr sz="7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Wind turbines intruding upon my view?</a:t>
            </a:r>
          </a:p>
          <a:p>
            <a:pPr>
              <a:tabLst>
                <a:tab pos="457200" algn="l"/>
                <a:tab pos="914400" algn="l"/>
                <a:tab pos="1371600" algn="l"/>
                <a:tab pos="1828800" algn="l"/>
                <a:tab pos="2286000" algn="l"/>
              </a:tabLst>
              <a:defRPr sz="800">
                <a:latin typeface="+mj-lt"/>
                <a:ea typeface="+mj-ea"/>
                <a:cs typeface="+mj-cs"/>
                <a:sym typeface="Arial"/>
              </a:defRPr>
            </a:pPr>
            <a:endParaRPr/>
          </a:p>
          <a:p>
            <a:pPr algn="ctr">
              <a:tabLst>
                <a:tab pos="457200" algn="l"/>
                <a:tab pos="914400" algn="l"/>
                <a:tab pos="1371600" algn="l"/>
                <a:tab pos="1828800" algn="l"/>
                <a:tab pos="2286000" algn="l"/>
              </a:tabLst>
              <a:defRPr sz="1800" b="1">
                <a:latin typeface="+mj-lt"/>
                <a:ea typeface="+mj-ea"/>
                <a:cs typeface="+mj-cs"/>
                <a:sym typeface="Arial"/>
              </a:defRPr>
            </a:pPr>
            <a:r>
              <a:t>Given the alternatives, I could live with that</a:t>
            </a:r>
          </a:p>
          <a:p>
            <a:pPr algn="ctr">
              <a:tabLst>
                <a:tab pos="457200" algn="l"/>
                <a:tab pos="914400" algn="l"/>
                <a:tab pos="1371600" algn="l"/>
                <a:tab pos="1828800" algn="l"/>
                <a:tab pos="2286000" algn="l"/>
              </a:tabLst>
              <a:defRPr sz="700">
                <a:solidFill>
                  <a:srgbClr val="FBC901"/>
                </a:solidFill>
                <a:latin typeface="+mj-lt"/>
                <a:ea typeface="+mj-ea"/>
                <a:cs typeface="+mj-cs"/>
                <a:sym typeface="Arial"/>
              </a:defRPr>
            </a:pPr>
            <a:endParaRPr/>
          </a:p>
          <a:p>
            <a:pPr algn="ctr">
              <a:tabLst>
                <a:tab pos="457200" algn="l"/>
                <a:tab pos="914400" algn="l"/>
                <a:tab pos="1371600" algn="l"/>
                <a:tab pos="1828800" algn="l"/>
                <a:tab pos="2286000" algn="l"/>
              </a:tabLst>
              <a:defRPr sz="1800">
                <a:solidFill>
                  <a:srgbClr val="FBC901"/>
                </a:solidFill>
                <a:latin typeface="+mj-lt"/>
                <a:ea typeface="+mj-ea"/>
                <a:cs typeface="+mj-cs"/>
                <a:sym typeface="Arial"/>
              </a:defRPr>
            </a:pPr>
            <a:r>
              <a:t>(</a:t>
            </a:r>
            <a:r>
              <a:rPr b="1"/>
              <a:t>Power can't ALL come from "elsewhere!"</a:t>
            </a:r>
            <a:r>
              <a:t>)</a:t>
            </a:r>
          </a:p>
        </p:txBody>
      </p:sp>
      <p:grpSp>
        <p:nvGrpSpPr>
          <p:cNvPr id="718" name="Group 14"/>
          <p:cNvGrpSpPr/>
          <p:nvPr/>
        </p:nvGrpSpPr>
        <p:grpSpPr>
          <a:xfrm>
            <a:off x="5770555" y="924997"/>
            <a:ext cx="3246525" cy="5256198"/>
            <a:chOff x="0" y="0"/>
            <a:chExt cx="3246523" cy="5256197"/>
          </a:xfrm>
        </p:grpSpPr>
        <p:grpSp>
          <p:nvGrpSpPr>
            <p:cNvPr id="715" name="Picture 7"/>
            <p:cNvGrpSpPr/>
            <p:nvPr/>
          </p:nvGrpSpPr>
          <p:grpSpPr>
            <a:xfrm>
              <a:off x="-1" y="397916"/>
              <a:ext cx="3225359" cy="4858282"/>
              <a:chOff x="0" y="0"/>
              <a:chExt cx="3225357" cy="4858280"/>
            </a:xfrm>
          </p:grpSpPr>
          <p:sp>
            <p:nvSpPr>
              <p:cNvPr id="713" name="Rectangle"/>
              <p:cNvSpPr/>
              <p:nvPr/>
            </p:nvSpPr>
            <p:spPr>
              <a:xfrm>
                <a:off x="0" y="0"/>
                <a:ext cx="3225358" cy="4858281"/>
              </a:xfrm>
              <a:prstGeom prst="rect">
                <a:avLst/>
              </a:prstGeom>
              <a:solidFill>
                <a:srgbClr val="000000">
                  <a:alpha val="0"/>
                </a:srgbClr>
              </a:solidFill>
              <a:ln w="12700" cap="flat">
                <a:noFill/>
                <a:miter lim="400000"/>
              </a:ln>
              <a:effectLst/>
            </p:spPr>
            <p:txBody>
              <a:bodyPr wrap="square" lIns="45719" tIns="45719" rIns="45719" bIns="45719" numCol="1" anchor="t">
                <a:noAutofit/>
              </a:bodyPr>
              <a:lstStyle/>
              <a:p>
                <a:endParaRPr/>
              </a:p>
            </p:txBody>
          </p:sp>
          <p:pic>
            <p:nvPicPr>
              <p:cNvPr id="714" name="image52.jpeg" descr="image52.jpeg"/>
              <p:cNvPicPr>
                <a:picLocks noChangeAspect="1"/>
              </p:cNvPicPr>
              <p:nvPr/>
            </p:nvPicPr>
            <p:blipFill>
              <a:blip r:embed="rId3"/>
              <a:stretch>
                <a:fillRect/>
              </a:stretch>
            </p:blipFill>
            <p:spPr>
              <a:xfrm>
                <a:off x="0" y="0"/>
                <a:ext cx="3225358" cy="4858281"/>
              </a:xfrm>
              <a:prstGeom prst="rect">
                <a:avLst/>
              </a:prstGeom>
              <a:ln w="12700" cap="flat">
                <a:noFill/>
                <a:miter lim="400000"/>
              </a:ln>
              <a:effectLst/>
            </p:spPr>
          </p:pic>
        </p:grpSp>
        <p:sp>
          <p:nvSpPr>
            <p:cNvPr id="716" name="TextBox 8"/>
            <p:cNvSpPr txBox="1"/>
            <p:nvPr/>
          </p:nvSpPr>
          <p:spPr>
            <a:xfrm>
              <a:off x="39773" y="397916"/>
              <a:ext cx="3206751" cy="313394"/>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600">
                  <a:solidFill>
                    <a:srgbClr val="FBC901"/>
                  </a:solidFill>
                  <a:latin typeface="+mj-lt"/>
                  <a:ea typeface="+mj-ea"/>
                  <a:cs typeface="+mj-cs"/>
                  <a:sym typeface="Arial"/>
                </a:defRPr>
              </a:lvl1pPr>
            </a:lstStyle>
            <a:p>
              <a:r>
                <a:t>Turbine pair (4 km distant)</a:t>
              </a:r>
            </a:p>
          </p:txBody>
        </p:sp>
        <p:sp>
          <p:nvSpPr>
            <p:cNvPr id="717" name="TextBox 12"/>
            <p:cNvSpPr txBox="1"/>
            <p:nvPr/>
          </p:nvSpPr>
          <p:spPr>
            <a:xfrm>
              <a:off x="1261091" y="-1"/>
              <a:ext cx="747091" cy="313394"/>
            </a:xfrm>
            <a:prstGeom prst="rect">
              <a:avLst/>
            </a:prstGeom>
            <a:solidFill>
              <a:srgbClr val="00264D"/>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600">
                  <a:solidFill>
                    <a:srgbClr val="FBC901"/>
                  </a:solidFill>
                  <a:latin typeface="+mj-lt"/>
                  <a:ea typeface="+mj-ea"/>
                  <a:cs typeface="+mj-cs"/>
                  <a:sym typeface="Arial"/>
                </a:defRPr>
              </a:lvl1pPr>
            </a:lstStyle>
            <a:p>
              <a:r>
                <a:t>PgUp</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7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 grpId="1" animBg="1" advAuto="0"/>
      <p:bldP spid="718" grpId="2" animBg="1" advAuto="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 name="Rectangle 5"/>
          <p:cNvSpPr txBox="1"/>
          <p:nvPr/>
        </p:nvSpPr>
        <p:spPr>
          <a:xfrm>
            <a:off x="304800" y="6457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721" name="Rectangle 2"/>
          <p:cNvSpPr txBox="1">
            <a:spLocks noGrp="1"/>
          </p:cNvSpPr>
          <p:nvPr>
            <p:ph type="title"/>
          </p:nvPr>
        </p:nvSpPr>
        <p:spPr>
          <a:xfrm>
            <a:off x="304800" y="76200"/>
            <a:ext cx="8534400" cy="838200"/>
          </a:xfrm>
          <a:prstGeom prst="rect">
            <a:avLst/>
          </a:prstGeom>
        </p:spPr>
        <p:txBody>
          <a:bodyPr/>
          <a:lstStyle>
            <a:lvl1pPr>
              <a:defRPr sz="2400"/>
            </a:lvl1pPr>
          </a:lstStyle>
          <a:p>
            <a:r>
              <a:t>Credits / Acknowledgements</a:t>
            </a:r>
          </a:p>
        </p:txBody>
      </p:sp>
      <p:sp>
        <p:nvSpPr>
          <p:cNvPr id="722" name="Rectangle 3"/>
          <p:cNvSpPr txBox="1">
            <a:spLocks noGrp="1"/>
          </p:cNvSpPr>
          <p:nvPr>
            <p:ph type="body" idx="1"/>
          </p:nvPr>
        </p:nvSpPr>
        <p:spPr>
          <a:xfrm>
            <a:off x="304800" y="990600"/>
            <a:ext cx="8534400" cy="5410200"/>
          </a:xfrm>
          <a:prstGeom prst="rect">
            <a:avLst/>
          </a:prstGeom>
        </p:spPr>
        <p:txBody>
          <a:bodyPr/>
          <a:lstStyle/>
          <a:p>
            <a:pPr>
              <a:spcBef>
                <a:spcPts val="300"/>
              </a:spcBef>
              <a:defRPr sz="1400">
                <a:latin typeface="+mj-lt"/>
                <a:ea typeface="+mj-ea"/>
                <a:cs typeface="+mj-cs"/>
                <a:sym typeface="Arial"/>
              </a:defRPr>
            </a:pPr>
            <a:r>
              <a:t>Some materials used in this class were developed under a National Science Foundation "Research Initiation Grant in Engineering Education" (RIGEE).</a:t>
            </a:r>
          </a:p>
          <a:p>
            <a:pPr>
              <a:defRPr sz="1400">
                <a:latin typeface="+mj-lt"/>
                <a:ea typeface="+mj-ea"/>
                <a:cs typeface="+mj-cs"/>
                <a:sym typeface="Arial"/>
              </a:defRPr>
            </a:pPr>
            <a:endParaRPr/>
          </a:p>
          <a:p>
            <a:pPr>
              <a:spcBef>
                <a:spcPts val="300"/>
              </a:spcBef>
              <a:defRPr sz="1400">
                <a:latin typeface="+mj-lt"/>
                <a:ea typeface="+mj-ea"/>
                <a:cs typeface="+mj-cs"/>
                <a:sym typeface="Arial"/>
              </a:defRPr>
            </a:pPr>
            <a:r>
              <a:t>Other materials, including the WeCanFigureThisOut.org "Virtual Lab" science education website, were developed under even earlier NSF "Course, Curriculum and Laboratory Improvement" (CCLI) and "Nanoscience Undergraduate Education" (NUE) awards.</a:t>
            </a:r>
          </a:p>
          <a:p>
            <a:pPr>
              <a:defRPr sz="1400">
                <a:latin typeface="+mj-lt"/>
                <a:ea typeface="+mj-ea"/>
                <a:cs typeface="+mj-cs"/>
                <a:sym typeface="Arial"/>
              </a:defRPr>
            </a:pPr>
            <a:endParaRPr/>
          </a:p>
          <a:p>
            <a:pPr>
              <a:spcBef>
                <a:spcPts val="300"/>
              </a:spcBef>
              <a:defRPr sz="1400">
                <a:latin typeface="+mj-lt"/>
                <a:ea typeface="+mj-ea"/>
                <a:cs typeface="+mj-cs"/>
                <a:sym typeface="Arial"/>
              </a:defRPr>
            </a:pPr>
            <a:r>
              <a:t>This set of notes was authored by John C. Bean who also created all figures not explicitly credited above.  </a:t>
            </a:r>
          </a:p>
          <a:p>
            <a:pPr>
              <a:defRPr sz="1400">
                <a:latin typeface="+mj-lt"/>
                <a:ea typeface="+mj-ea"/>
                <a:cs typeface="+mj-cs"/>
                <a:sym typeface="Arial"/>
              </a:defRPr>
            </a:pPr>
            <a:endParaRPr/>
          </a:p>
          <a:p>
            <a:pPr>
              <a:defRPr sz="1400">
                <a:latin typeface="+mj-lt"/>
                <a:ea typeface="+mj-ea"/>
                <a:cs typeface="+mj-cs"/>
                <a:sym typeface="Arial"/>
              </a:defRPr>
            </a:pPr>
            <a:endParaRPr/>
          </a:p>
          <a:p>
            <a:pPr>
              <a:defRPr sz="1400">
                <a:latin typeface="+mj-lt"/>
                <a:ea typeface="+mj-ea"/>
                <a:cs typeface="+mj-cs"/>
                <a:sym typeface="Arial"/>
              </a:defRPr>
            </a:pPr>
            <a:endParaRPr/>
          </a:p>
          <a:p>
            <a:pPr algn="ctr">
              <a:defRPr sz="1400" u="sng">
                <a:latin typeface="+mj-lt"/>
                <a:ea typeface="+mj-ea"/>
                <a:cs typeface="+mj-cs"/>
                <a:sym typeface="Arial"/>
              </a:defRPr>
            </a:pPr>
            <a:endParaRPr/>
          </a:p>
          <a:p>
            <a:pPr algn="ctr">
              <a:defRPr sz="1400" u="sng">
                <a:latin typeface="+mj-lt"/>
                <a:ea typeface="+mj-ea"/>
                <a:cs typeface="+mj-cs"/>
                <a:sym typeface="Arial"/>
              </a:defRPr>
            </a:pPr>
            <a:endParaRPr/>
          </a:p>
          <a:p>
            <a:pPr algn="ctr">
              <a:defRPr sz="1400" u="sng">
                <a:latin typeface="+mj-lt"/>
                <a:ea typeface="+mj-ea"/>
                <a:cs typeface="+mj-cs"/>
                <a:sym typeface="Arial"/>
              </a:defRPr>
            </a:pPr>
            <a:endParaRPr/>
          </a:p>
          <a:p>
            <a:pPr algn="ctr">
              <a:spcBef>
                <a:spcPts val="300"/>
              </a:spcBef>
              <a:defRPr sz="1400">
                <a:solidFill>
                  <a:srgbClr val="FF3300"/>
                </a:solidFill>
                <a:latin typeface="+mj-lt"/>
                <a:ea typeface="+mj-ea"/>
                <a:cs typeface="+mj-cs"/>
                <a:sym typeface="Arial"/>
              </a:defRPr>
            </a:pPr>
            <a:r>
              <a:t>Copyright John C. Bean</a:t>
            </a:r>
            <a:r>
              <a:rPr u="sng"/>
              <a:t> </a:t>
            </a:r>
          </a:p>
          <a:p>
            <a:pPr algn="ctr">
              <a:defRPr sz="800" u="sng">
                <a:latin typeface="+mj-lt"/>
                <a:ea typeface="+mj-ea"/>
                <a:cs typeface="+mj-cs"/>
                <a:sym typeface="Arial"/>
              </a:defRPr>
            </a:pPr>
            <a:endParaRPr/>
          </a:p>
          <a:p>
            <a:pPr algn="ctr">
              <a:spcBef>
                <a:spcPts val="200"/>
              </a:spcBef>
              <a:defRPr sz="1200">
                <a:latin typeface="+mj-lt"/>
                <a:ea typeface="+mj-ea"/>
                <a:cs typeface="+mj-cs"/>
                <a:sym typeface="Arial"/>
              </a:defRPr>
            </a:pPr>
            <a:r>
              <a:t>(However, permission is granted for use by individual instructors in non-profit academic institutions)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Rectangle 5"/>
          <p:cNvSpPr txBox="1"/>
          <p:nvPr/>
        </p:nvSpPr>
        <p:spPr>
          <a:xfrm>
            <a:off x="304800" y="6531301"/>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1) p 75. Wind Vision Report – US DOE:  https://www.energy.gov/eere/wind/wind-vision</a:t>
            </a:r>
          </a:p>
        </p:txBody>
      </p:sp>
      <p:sp>
        <p:nvSpPr>
          <p:cNvPr id="163" name="Rectangle 2"/>
          <p:cNvSpPr txBox="1">
            <a:spLocks noGrp="1"/>
          </p:cNvSpPr>
          <p:nvPr>
            <p:ph type="title"/>
          </p:nvPr>
        </p:nvSpPr>
        <p:spPr>
          <a:xfrm>
            <a:off x="304800" y="76199"/>
            <a:ext cx="8534400" cy="675219"/>
          </a:xfrm>
          <a:prstGeom prst="rect">
            <a:avLst/>
          </a:prstGeom>
        </p:spPr>
        <p:txBody>
          <a:bodyPr/>
          <a:lstStyle>
            <a:lvl1pPr>
              <a:defRPr sz="2000"/>
            </a:lvl1pPr>
          </a:lstStyle>
          <a:p>
            <a:r>
              <a:t>30 meters depth takes you a surprisingly long way off some U.S. shores:</a:t>
            </a:r>
          </a:p>
        </p:txBody>
      </p:sp>
      <p:sp>
        <p:nvSpPr>
          <p:cNvPr id="164" name="Rectangle 3"/>
          <p:cNvSpPr txBox="1">
            <a:spLocks noGrp="1"/>
          </p:cNvSpPr>
          <p:nvPr>
            <p:ph type="body" idx="1"/>
          </p:nvPr>
        </p:nvSpPr>
        <p:spPr>
          <a:xfrm>
            <a:off x="228600" y="768355"/>
            <a:ext cx="8788400" cy="5602813"/>
          </a:xfrm>
          <a:prstGeom prst="rect">
            <a:avLst/>
          </a:prstGeom>
        </p:spPr>
        <p:txBody>
          <a:bodyPr/>
          <a:lstStyle/>
          <a:p>
            <a:pPr>
              <a:tabLst>
                <a:tab pos="457200" algn="l"/>
                <a:tab pos="914400" algn="l"/>
                <a:tab pos="1371600" algn="l"/>
                <a:tab pos="1828800" algn="l"/>
                <a:tab pos="2286000" algn="l"/>
              </a:tabLst>
              <a:defRPr sz="1800">
                <a:latin typeface="+mj-lt"/>
                <a:ea typeface="+mj-ea"/>
                <a:cs typeface="+mj-cs"/>
                <a:sym typeface="Arial"/>
              </a:defRPr>
            </a:pPr>
            <a:r>
              <a:t>The lighter blue band in these figures is for depths up to 30 meters</a:t>
            </a:r>
          </a:p>
          <a:p>
            <a:pPr>
              <a:tabLst>
                <a:tab pos="457200" algn="l"/>
                <a:tab pos="914400" algn="l"/>
                <a:tab pos="1371600" algn="l"/>
                <a:tab pos="1828800" algn="l"/>
                <a:tab pos="2286000" algn="l"/>
              </a:tabLst>
              <a:defRPr sz="8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a:t>
            </a:r>
            <a:r>
              <a:rPr b="1"/>
              <a:t>Along much of the U.S. east coast, that band is nearly 50 miles wide </a:t>
            </a:r>
            <a:r>
              <a:rPr baseline="30000"/>
              <a:t>1</a:t>
            </a:r>
          </a:p>
        </p:txBody>
      </p:sp>
      <p:pic>
        <p:nvPicPr>
          <p:cNvPr id="165" name="Picture 4" descr="Picture 4"/>
          <p:cNvPicPr>
            <a:picLocks noChangeAspect="1"/>
          </p:cNvPicPr>
          <p:nvPr/>
        </p:nvPicPr>
        <p:blipFill>
          <a:blip r:embed="rId2"/>
          <a:stretch>
            <a:fillRect/>
          </a:stretch>
        </p:blipFill>
        <p:spPr>
          <a:xfrm>
            <a:off x="1523994" y="1789077"/>
            <a:ext cx="5937253" cy="466675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Rectangle 5"/>
          <p:cNvSpPr txBox="1"/>
          <p:nvPr/>
        </p:nvSpPr>
        <p:spPr>
          <a:xfrm>
            <a:off x="304800" y="6457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168" name="Rectangle 2"/>
          <p:cNvSpPr txBox="1">
            <a:spLocks noGrp="1"/>
          </p:cNvSpPr>
          <p:nvPr>
            <p:ph type="title"/>
          </p:nvPr>
        </p:nvSpPr>
        <p:spPr>
          <a:xfrm>
            <a:off x="0" y="76199"/>
            <a:ext cx="9144000" cy="675219"/>
          </a:xfrm>
          <a:prstGeom prst="rect">
            <a:avLst/>
          </a:prstGeom>
        </p:spPr>
        <p:txBody>
          <a:bodyPr/>
          <a:lstStyle>
            <a:lvl1pPr>
              <a:defRPr sz="2000"/>
            </a:lvl1pPr>
          </a:lstStyle>
          <a:p>
            <a:r>
              <a:t>But what about the 3X higher cost of even 30 meter deep turbines?</a:t>
            </a:r>
          </a:p>
        </p:txBody>
      </p:sp>
      <p:sp>
        <p:nvSpPr>
          <p:cNvPr id="169" name="Rectangle 3"/>
          <p:cNvSpPr txBox="1">
            <a:spLocks noGrp="1"/>
          </p:cNvSpPr>
          <p:nvPr>
            <p:ph type="body" idx="1"/>
          </p:nvPr>
        </p:nvSpPr>
        <p:spPr>
          <a:xfrm>
            <a:off x="101602" y="810688"/>
            <a:ext cx="9042397" cy="5158312"/>
          </a:xfrm>
          <a:prstGeom prst="rect">
            <a:avLst/>
          </a:prstGeom>
        </p:spPr>
        <p:txBody>
          <a:bodyPr/>
          <a:lstStyle/>
          <a:p>
            <a:pPr>
              <a:tabLst>
                <a:tab pos="457200" algn="l"/>
                <a:tab pos="914400" algn="l"/>
                <a:tab pos="1371600" algn="l"/>
                <a:tab pos="1828800" algn="l"/>
                <a:tab pos="2286000" algn="l"/>
              </a:tabLst>
              <a:defRPr sz="1800">
                <a:latin typeface="+mj-lt"/>
                <a:ea typeface="+mj-ea"/>
                <a:cs typeface="+mj-cs"/>
                <a:sym typeface="Arial"/>
              </a:defRPr>
            </a:pPr>
            <a:r>
              <a:t>That EIA cost analysis, compounded by concerns about ruining resort island views,</a:t>
            </a:r>
          </a:p>
          <a:p>
            <a:pPr>
              <a:tabLst>
                <a:tab pos="457200" algn="l"/>
                <a:tab pos="914400" algn="l"/>
                <a:tab pos="1371600" algn="l"/>
                <a:tab pos="1828800" algn="l"/>
                <a:tab pos="2286000" algn="l"/>
              </a:tabLst>
              <a:defRPr sz="9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led the U.S. to essentially ignore development of offshore wind power</a:t>
            </a:r>
          </a:p>
          <a:p>
            <a:pPr>
              <a:tabLst>
                <a:tab pos="457200" algn="l"/>
                <a:tab pos="914400" algn="l"/>
                <a:tab pos="1371600" algn="l"/>
                <a:tab pos="1828800" algn="l"/>
                <a:tab pos="2286000" algn="l"/>
              </a:tabLst>
              <a:defRPr sz="16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In contrast, Northern Europeans (including British, Danes and Germans) </a:t>
            </a:r>
          </a:p>
          <a:p>
            <a:pPr>
              <a:tabLst>
                <a:tab pos="457200" algn="l"/>
                <a:tab pos="914400" algn="l"/>
                <a:tab pos="1371600" algn="l"/>
                <a:tab pos="1828800" algn="l"/>
                <a:tab pos="2286000" algn="l"/>
              </a:tabLst>
              <a:defRPr sz="9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lack many of our more affordable energy alternatives, </a:t>
            </a:r>
          </a:p>
          <a:p>
            <a:pPr>
              <a:tabLst>
                <a:tab pos="457200" algn="l"/>
                <a:tab pos="914400" algn="l"/>
                <a:tab pos="1371600" algn="l"/>
                <a:tab pos="1828800" algn="l"/>
                <a:tab pos="2286000" algn="l"/>
              </a:tabLst>
              <a:defRPr sz="9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		but their adjacent North &amp; Irish Seas </a:t>
            </a:r>
            <a:r>
              <a:rPr b="1"/>
              <a:t>are</a:t>
            </a:r>
            <a:r>
              <a:t> unusually shallow</a:t>
            </a:r>
          </a:p>
          <a:p>
            <a:pPr>
              <a:tabLst>
                <a:tab pos="457200" algn="l"/>
                <a:tab pos="914400" algn="l"/>
                <a:tab pos="1371600" algn="l"/>
                <a:tab pos="1828800" algn="l"/>
                <a:tab pos="2286000" algn="l"/>
              </a:tabLst>
              <a:defRPr sz="1600">
                <a:latin typeface="+mj-lt"/>
                <a:ea typeface="+mj-ea"/>
                <a:cs typeface="+mj-cs"/>
                <a:sym typeface="Arial"/>
              </a:defRPr>
            </a:pPr>
            <a:endParaRPr/>
          </a:p>
          <a:p>
            <a:pPr>
              <a:tabLst>
                <a:tab pos="457200" algn="l"/>
                <a:tab pos="914400" algn="l"/>
                <a:tab pos="1371600" algn="l"/>
                <a:tab pos="1828800" algn="l"/>
                <a:tab pos="2286000" algn="l"/>
              </a:tabLst>
              <a:defRPr sz="1800">
                <a:latin typeface="+mj-lt"/>
                <a:ea typeface="+mj-ea"/>
                <a:cs typeface="+mj-cs"/>
                <a:sym typeface="Arial"/>
              </a:defRPr>
            </a:pPr>
            <a:r>
              <a:t>And as a result, </a:t>
            </a:r>
            <a:r>
              <a:rPr b="1"/>
              <a:t>they</a:t>
            </a:r>
            <a:r>
              <a:t> aggressively pursued development of offshore wind power</a:t>
            </a:r>
          </a:p>
          <a:p>
            <a:pPr>
              <a:tabLst>
                <a:tab pos="457200" algn="l"/>
                <a:tab pos="914400" algn="l"/>
                <a:tab pos="1371600" algn="l"/>
                <a:tab pos="1828800" algn="l"/>
                <a:tab pos="2286000" algn="l"/>
              </a:tabLst>
              <a:defRPr sz="1600">
                <a:latin typeface="+mj-lt"/>
                <a:ea typeface="+mj-ea"/>
                <a:cs typeface="+mj-cs"/>
                <a:sym typeface="Arial"/>
              </a:defRPr>
            </a:pPr>
            <a:endParaRPr/>
          </a:p>
          <a:p>
            <a:pPr>
              <a:tabLst>
                <a:tab pos="457200" algn="l"/>
                <a:tab pos="914400" algn="l"/>
                <a:tab pos="1371600" algn="l"/>
                <a:tab pos="1828800" algn="l"/>
                <a:tab pos="2286000" algn="l"/>
              </a:tabLst>
              <a:defRPr sz="1600">
                <a:latin typeface="+mj-lt"/>
                <a:ea typeface="+mj-ea"/>
                <a:cs typeface="+mj-cs"/>
                <a:sym typeface="Arial"/>
              </a:defRPr>
            </a:pPr>
            <a:endParaRPr/>
          </a:p>
          <a:p>
            <a:pPr algn="ctr">
              <a:tabLst>
                <a:tab pos="457200" algn="l"/>
                <a:tab pos="914400" algn="l"/>
                <a:tab pos="1371600" algn="l"/>
                <a:tab pos="1828800" algn="l"/>
                <a:tab pos="2286000" algn="l"/>
              </a:tabLst>
              <a:defRPr sz="1800" b="1">
                <a:latin typeface="+mj-lt"/>
                <a:ea typeface="+mj-ea"/>
                <a:cs typeface="+mj-cs"/>
                <a:sym typeface="Arial"/>
              </a:defRPr>
            </a:pPr>
            <a:r>
              <a:t>Which has produced some very interesting,</a:t>
            </a:r>
          </a:p>
          <a:p>
            <a:pPr algn="ctr">
              <a:tabLst>
                <a:tab pos="457200" algn="l"/>
                <a:tab pos="914400" algn="l"/>
                <a:tab pos="1371600" algn="l"/>
                <a:tab pos="1828800" algn="l"/>
                <a:tab pos="2286000" algn="l"/>
              </a:tabLst>
              <a:defRPr sz="1000" b="1">
                <a:latin typeface="+mj-lt"/>
                <a:ea typeface="+mj-ea"/>
                <a:cs typeface="+mj-cs"/>
                <a:sym typeface="Arial"/>
              </a:defRPr>
            </a:pPr>
            <a:endParaRPr/>
          </a:p>
          <a:p>
            <a:pPr algn="ctr">
              <a:tabLst>
                <a:tab pos="457200" algn="l"/>
                <a:tab pos="914400" algn="l"/>
                <a:tab pos="1371600" algn="l"/>
                <a:tab pos="1828800" algn="l"/>
                <a:tab pos="2286000" algn="l"/>
              </a:tabLst>
              <a:defRPr sz="1800" b="1">
                <a:latin typeface="+mj-lt"/>
                <a:ea typeface="+mj-ea"/>
                <a:cs typeface="+mj-cs"/>
                <a:sym typeface="Arial"/>
              </a:defRPr>
            </a:pPr>
            <a:r>
              <a:t>and possibly game-changing, developments: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mv="urn:schemas-microsoft-com:mac:vml" xmlns="">
      <mp:transition xmlns:mp="http://schemas.microsoft.com/office/mac/powerpoint/2008/main" spd="med"/>
    </mc:Fallback>
  </mc:AlternateContent>
</p:sld>
</file>

<file path=ppt/theme/theme1.xml><?xml version="1.0" encoding="utf-8"?>
<a:theme xmlns:a="http://schemas.openxmlformats.org/drawingml/2006/main" name="Lecture 1 - What is Nanoscience">
  <a:themeElements>
    <a:clrScheme name="Custom 139">
      <a:dk1>
        <a:srgbClr val="003366"/>
      </a:dk1>
      <a:lt1>
        <a:srgbClr val="666666"/>
      </a:lt1>
      <a:dk2>
        <a:srgbClr val="A7A7A7"/>
      </a:dk2>
      <a:lt2>
        <a:srgbClr val="535353"/>
      </a:lt2>
      <a:accent1>
        <a:srgbClr val="009999"/>
      </a:accent1>
      <a:accent2>
        <a:srgbClr val="336699"/>
      </a:accent2>
      <a:accent3>
        <a:srgbClr val="ACB3C1"/>
      </a:accent3>
      <a:accent4>
        <a:srgbClr val="DADADA"/>
      </a:accent4>
      <a:accent5>
        <a:srgbClr val="AACACA"/>
      </a:accent5>
      <a:accent6>
        <a:srgbClr val="2D5C8A"/>
      </a:accent6>
      <a:hlink>
        <a:srgbClr val="66CCFF"/>
      </a:hlink>
      <a:folHlink>
        <a:srgbClr val="FF00FF"/>
      </a:folHlink>
    </a:clrScheme>
    <a:fontScheme name="Lecture 1 - What is Nanoscience">
      <a:majorFont>
        <a:latin typeface="Arial"/>
        <a:ea typeface="Arial"/>
        <a:cs typeface="Arial"/>
      </a:majorFont>
      <a:minorFont>
        <a:latin typeface="Helvetica"/>
        <a:ea typeface="Helvetica"/>
        <a:cs typeface="Helvetica"/>
      </a:minorFont>
    </a:fontScheme>
    <a:fmtScheme name="Lecture 1 - What is Nanoscie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Lecture 1 - What is Nanoscience">
  <a:themeElements>
    <a:clrScheme name="Lecture 1 - What is Nanoscience">
      <a:dk1>
        <a:srgbClr val="000000"/>
      </a:dk1>
      <a:lt1>
        <a:srgbClr val="FFFFFF"/>
      </a:lt1>
      <a:dk2>
        <a:srgbClr val="A7A7A7"/>
      </a:dk2>
      <a:lt2>
        <a:srgbClr val="535353"/>
      </a:lt2>
      <a:accent1>
        <a:srgbClr val="009999"/>
      </a:accent1>
      <a:accent2>
        <a:srgbClr val="336699"/>
      </a:accent2>
      <a:accent3>
        <a:srgbClr val="ACB3C1"/>
      </a:accent3>
      <a:accent4>
        <a:srgbClr val="DADADA"/>
      </a:accent4>
      <a:accent5>
        <a:srgbClr val="AACACA"/>
      </a:accent5>
      <a:accent6>
        <a:srgbClr val="2D5C8A"/>
      </a:accent6>
      <a:hlink>
        <a:srgbClr val="0000FF"/>
      </a:hlink>
      <a:folHlink>
        <a:srgbClr val="FF00FF"/>
      </a:folHlink>
    </a:clrScheme>
    <a:fontScheme name="Lecture 1 - What is Nanoscience">
      <a:majorFont>
        <a:latin typeface="Arial"/>
        <a:ea typeface="Arial"/>
        <a:cs typeface="Arial"/>
      </a:majorFont>
      <a:minorFont>
        <a:latin typeface="Helvetica"/>
        <a:ea typeface="Helvetica"/>
        <a:cs typeface="Helvetica"/>
      </a:minorFont>
    </a:fontScheme>
    <a:fmtScheme name="Lecture 1 - What is Nanoscie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10774</Words>
  <Application>Microsoft Macintosh PowerPoint</Application>
  <PresentationFormat>On-screen Show (4:3)</PresentationFormat>
  <Paragraphs>1508</Paragraphs>
  <Slides>77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77</vt:i4>
      </vt:variant>
    </vt:vector>
  </HeadingPairs>
  <TitlesOfParts>
    <vt:vector size="82" baseType="lpstr">
      <vt:lpstr>Arial</vt:lpstr>
      <vt:lpstr>Lucida Grande</vt:lpstr>
      <vt:lpstr>Tahoma</vt:lpstr>
      <vt:lpstr>Times</vt:lpstr>
      <vt:lpstr>Lecture 1 - What is Nanoscience</vt:lpstr>
      <vt:lpstr>Wind Power – Part II</vt:lpstr>
      <vt:lpstr>Wind Power – Part II</vt:lpstr>
      <vt:lpstr>Concerning wind, the big takeaways from Part I were:</vt:lpstr>
      <vt:lpstr>Offshore Wind Power</vt:lpstr>
      <vt:lpstr>Construction of offshore wind turbines is a lot more difficult:</vt:lpstr>
      <vt:lpstr>The DOE's "Wind Vision" then identified three classes of floating turbines: 1</vt:lpstr>
      <vt:lpstr>But even shallow technologies were thought to be hopelessly expensive:</vt:lpstr>
      <vt:lpstr>30 meters depth takes you a surprisingly long way off some U.S. shores:</vt:lpstr>
      <vt:lpstr>But what about the 3X higher cost of even 30 meter deep turbines?</vt:lpstr>
      <vt:lpstr>One development challenges the limits of fixed base shallow water turbines:</vt:lpstr>
      <vt:lpstr>This ship was the subject of a Smithsonian Channel documentary:</vt:lpstr>
      <vt:lpstr>How far out would this ship's 50 meter depth range take us?</vt:lpstr>
      <vt:lpstr>Anticipating my later discussion of NIMBY ("Not in MY Backyard!"):</vt:lpstr>
      <vt:lpstr>And the 1st ever Floating Wind Farm may render depth limits obsolete:</vt:lpstr>
      <vt:lpstr>Construction of the floating bases:</vt:lpstr>
      <vt:lpstr>Assembly of the floating turbines:</vt:lpstr>
      <vt:lpstr>Transport to wind farm site off Scotland:</vt:lpstr>
      <vt:lpstr>Statoil's video about their "Hywind-Scotland" - 1st ever floating Wind Farm:</vt:lpstr>
      <vt:lpstr>Hywind-Scotland has operated exceptionally well in its first year:</vt:lpstr>
      <vt:lpstr>But what about NIMBY?  Per my earlier calculation of view horizons:</vt:lpstr>
      <vt:lpstr>Simulated views of offshore wind turbine + cruise ship:</vt:lpstr>
      <vt:lpstr>All of which has led the U.S. to reconsider offshore wind power:</vt:lpstr>
      <vt:lpstr>And offshore wind is finally plausible off our western coasts:</vt:lpstr>
      <vt:lpstr>PowerPoint Presentation</vt:lpstr>
      <vt:lpstr>Wind Power Economics &amp; Energy Return on Energy Invested</vt:lpstr>
      <vt:lpstr>But can we afford Wind Power?</vt:lpstr>
      <vt:lpstr>Nevertheless, here is a quick overview of Wind Power economics:</vt:lpstr>
      <vt:lpstr>We tend to use LCOEs from the U.S. Energy Information Administration</vt:lpstr>
      <vt:lpstr>Is there an alternative (more expert) source of U.S. LCOE data?</vt:lpstr>
      <vt:lpstr>LCOE's: EIA 2018 vs. Lazard 2017</vt:lpstr>
      <vt:lpstr>Things to note on that slide:</vt:lpstr>
      <vt:lpstr>Things to note on that slide (cont'd):</vt:lpstr>
      <vt:lpstr>But LCOE's evaluate only today's monetary costs</vt:lpstr>
      <vt:lpstr>My full exploration of EROI thus again required a full note set: 1</vt:lpstr>
      <vt:lpstr>But I decided to dig more deeply into the 2010 Kubiszewski paper:</vt:lpstr>
      <vt:lpstr>It also included a correlation of EROI with wind turbine power rating:</vt:lpstr>
      <vt:lpstr>WE know why and how wind turbine power has been increasing:</vt:lpstr>
      <vt:lpstr>In other words, these EROI studies mixed apples &amp; oranges:</vt:lpstr>
      <vt:lpstr>My bottom line reevaluation of ALL energy EROI's (from my EROI note set): 1</vt:lpstr>
      <vt:lpstr>Integration of Wind Power into the Grid</vt:lpstr>
      <vt:lpstr>Integration of Wind Power into the Grid:</vt:lpstr>
      <vt:lpstr>Grid integration thus requires not-so-simple wind turbines</vt:lpstr>
      <vt:lpstr>Modern wind turbines thus use an even more complex scheme:</vt:lpstr>
      <vt:lpstr>The resulting circuit diagram/circuit looks something like this:</vt:lpstr>
      <vt:lpstr>But synchronization is not the only Wind Power integration issue:</vt:lpstr>
      <vt:lpstr>Large scale use of Wind Power will thus additionally require:</vt:lpstr>
      <vt:lpstr>In the U.S. we've avoided those integration challenges . . . thus far</vt:lpstr>
      <vt:lpstr>Bringing us to news headlines such as this:</vt:lpstr>
      <vt:lpstr>But while those power plants were protecting themselves:</vt:lpstr>
      <vt:lpstr>Wind (tornados) started the problem - But why was Wind Power blamed?</vt:lpstr>
      <vt:lpstr>Cue the blame game / Enter the opportunists:</vt:lpstr>
      <vt:lpstr>Eventually, the completed studies painted a more nuanced picture:  1, 2</vt:lpstr>
      <vt:lpstr>But the SA Grid had retired virtually all of its huge turbine power plants</vt:lpstr>
      <vt:lpstr>Finally, reports faulted the "skinnyness" of the SA Grid: 1</vt:lpstr>
      <vt:lpstr>The Southern Australia Grid was exceptionally renewable &amp; skinny:</vt:lpstr>
      <vt:lpstr>Bottom line Wind Power integration questions:</vt:lpstr>
      <vt:lpstr>Broader Impacts of Wind Power</vt:lpstr>
      <vt:lpstr>Onshore Wind Power's Bird &amp; Bat Kills</vt:lpstr>
      <vt:lpstr>Do the numbers support Dr. Bell's cautious optimism?</vt:lpstr>
      <vt:lpstr>Those numbers come from the abstract of a single research paper:</vt:lpstr>
      <vt:lpstr>But then, using those derived algorithms, he DID:</vt:lpstr>
      <vt:lpstr>One of the most complete listings of overall human-caused bird kills:</vt:lpstr>
      <vt:lpstr>Thus, while wind turbine bird kills are anything but trivial:</vt:lpstr>
      <vt:lpstr>Using those data, I made that correlation with turbine height:</vt:lpstr>
      <vt:lpstr>(Again!) WE know why &amp; how wind turbine height has been increasing:</vt:lpstr>
      <vt:lpstr>But for bats my correlation suggests that taller towers might be worse:</vt:lpstr>
      <vt:lpstr>The conclusion of leading avian advocates:</vt:lpstr>
      <vt:lpstr>Offshore Wind Power's effect upon sea life</vt:lpstr>
      <vt:lpstr>Do offshore wind farms have a similar effect?</vt:lpstr>
      <vt:lpstr>What about life ABOVE the seas (e.g., birds)?</vt:lpstr>
      <vt:lpstr>Wind Turbine Noise:</vt:lpstr>
      <vt:lpstr>I then found this video recorded by one of Britain's major newspapers</vt:lpstr>
      <vt:lpstr>NIMBY – Not in My Backyard!</vt:lpstr>
      <vt:lpstr>Those speeds &amp; sizes are roughly comparable to freeway traffic</vt:lpstr>
      <vt:lpstr>Regarding visual impact:</vt:lpstr>
      <vt:lpstr>But what about my actual backyard?</vt:lpstr>
      <vt:lpstr>Credits / 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 Power – Part II</dc:title>
  <cp:lastModifiedBy>John Bean</cp:lastModifiedBy>
  <cp:revision>3</cp:revision>
  <dcterms:created xsi:type="dcterms:W3CDTF">2020-08-03T13:52:53Z</dcterms:created>
  <dcterms:modified xsi:type="dcterms:W3CDTF">2022-09-01T13:59:54Z</dcterms:modified>
</cp:coreProperties>
</file>